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89"/>
  </p:notesMasterIdLst>
  <p:handoutMasterIdLst>
    <p:handoutMasterId r:id="rId190"/>
  </p:handoutMasterIdLst>
  <p:sldIdLst>
    <p:sldId id="899" r:id="rId2"/>
    <p:sldId id="900" r:id="rId3"/>
    <p:sldId id="384" r:id="rId4"/>
    <p:sldId id="594" r:id="rId5"/>
    <p:sldId id="799" r:id="rId6"/>
    <p:sldId id="800" r:id="rId7"/>
    <p:sldId id="801" r:id="rId8"/>
    <p:sldId id="802" r:id="rId9"/>
    <p:sldId id="808" r:id="rId10"/>
    <p:sldId id="803" r:id="rId11"/>
    <p:sldId id="832" r:id="rId12"/>
    <p:sldId id="809" r:id="rId13"/>
    <p:sldId id="810" r:id="rId14"/>
    <p:sldId id="811" r:id="rId15"/>
    <p:sldId id="812" r:id="rId16"/>
    <p:sldId id="813" r:id="rId17"/>
    <p:sldId id="814" r:id="rId18"/>
    <p:sldId id="904" r:id="rId19"/>
    <p:sldId id="906" r:id="rId20"/>
    <p:sldId id="815" r:id="rId21"/>
    <p:sldId id="595" r:id="rId22"/>
    <p:sldId id="816" r:id="rId23"/>
    <p:sldId id="699" r:id="rId24"/>
    <p:sldId id="596" r:id="rId25"/>
    <p:sldId id="692" r:id="rId26"/>
    <p:sldId id="598" r:id="rId27"/>
    <p:sldId id="599" r:id="rId28"/>
    <p:sldId id="700" r:id="rId29"/>
    <p:sldId id="716" r:id="rId30"/>
    <p:sldId id="717" r:id="rId31"/>
    <p:sldId id="903" r:id="rId32"/>
    <p:sldId id="902" r:id="rId33"/>
    <p:sldId id="885" r:id="rId34"/>
    <p:sldId id="601" r:id="rId35"/>
    <p:sldId id="602" r:id="rId36"/>
    <p:sldId id="792" r:id="rId37"/>
    <p:sldId id="790" r:id="rId38"/>
    <p:sldId id="791" r:id="rId39"/>
    <p:sldId id="603" r:id="rId40"/>
    <p:sldId id="694" r:id="rId41"/>
    <p:sldId id="695" r:id="rId42"/>
    <p:sldId id="793" r:id="rId43"/>
    <p:sldId id="868" r:id="rId44"/>
    <p:sldId id="705" r:id="rId45"/>
    <p:sldId id="706" r:id="rId46"/>
    <p:sldId id="707" r:id="rId47"/>
    <p:sldId id="709" r:id="rId48"/>
    <p:sldId id="869" r:id="rId49"/>
    <p:sldId id="697" r:id="rId50"/>
    <p:sldId id="870" r:id="rId51"/>
    <p:sldId id="713" r:id="rId52"/>
    <p:sldId id="715" r:id="rId53"/>
    <p:sldId id="611" r:id="rId54"/>
    <p:sldId id="612" r:id="rId55"/>
    <p:sldId id="702" r:id="rId56"/>
    <p:sldId id="613" r:id="rId57"/>
    <p:sldId id="719" r:id="rId58"/>
    <p:sldId id="720" r:id="rId59"/>
    <p:sldId id="721" r:id="rId60"/>
    <p:sldId id="722" r:id="rId61"/>
    <p:sldId id="723" r:id="rId62"/>
    <p:sldId id="726" r:id="rId63"/>
    <p:sldId id="727" r:id="rId64"/>
    <p:sldId id="728" r:id="rId65"/>
    <p:sldId id="729" r:id="rId66"/>
    <p:sldId id="730" r:id="rId67"/>
    <p:sldId id="796" r:id="rId68"/>
    <p:sldId id="892" r:id="rId69"/>
    <p:sldId id="698" r:id="rId70"/>
    <p:sldId id="731" r:id="rId71"/>
    <p:sldId id="835" r:id="rId72"/>
    <p:sldId id="837" r:id="rId73"/>
    <p:sldId id="836" r:id="rId74"/>
    <p:sldId id="842" r:id="rId75"/>
    <p:sldId id="616" r:id="rId76"/>
    <p:sldId id="617" r:id="rId77"/>
    <p:sldId id="618" r:id="rId78"/>
    <p:sldId id="619" r:id="rId79"/>
    <p:sldId id="620" r:id="rId80"/>
    <p:sldId id="701" r:id="rId81"/>
    <p:sldId id="637" r:id="rId82"/>
    <p:sldId id="737" r:id="rId83"/>
    <p:sldId id="746" r:id="rId84"/>
    <p:sldId id="638" r:id="rId85"/>
    <p:sldId id="740" r:id="rId86"/>
    <p:sldId id="644" r:id="rId87"/>
    <p:sldId id="645" r:id="rId88"/>
    <p:sldId id="648" r:id="rId89"/>
    <p:sldId id="652" r:id="rId90"/>
    <p:sldId id="651" r:id="rId91"/>
    <p:sldId id="650" r:id="rId92"/>
    <p:sldId id="818" r:id="rId93"/>
    <p:sldId id="646" r:id="rId94"/>
    <p:sldId id="743" r:id="rId95"/>
    <p:sldId id="658" r:id="rId96"/>
    <p:sldId id="659" r:id="rId97"/>
    <p:sldId id="660" r:id="rId98"/>
    <p:sldId id="662" r:id="rId99"/>
    <p:sldId id="663" r:id="rId100"/>
    <p:sldId id="664" r:id="rId101"/>
    <p:sldId id="665" r:id="rId102"/>
    <p:sldId id="907" r:id="rId103"/>
    <p:sldId id="908" r:id="rId104"/>
    <p:sldId id="669" r:id="rId105"/>
    <p:sldId id="668" r:id="rId106"/>
    <p:sldId id="666" r:id="rId107"/>
    <p:sldId id="671" r:id="rId108"/>
    <p:sldId id="744" r:id="rId109"/>
    <p:sldId id="674" r:id="rId110"/>
    <p:sldId id="675" r:id="rId111"/>
    <p:sldId id="676" r:id="rId112"/>
    <p:sldId id="678" r:id="rId113"/>
    <p:sldId id="679" r:id="rId114"/>
    <p:sldId id="819" r:id="rId115"/>
    <p:sldId id="739" r:id="rId116"/>
    <p:sldId id="875" r:id="rId117"/>
    <p:sldId id="687" r:id="rId118"/>
    <p:sldId id="843" r:id="rId119"/>
    <p:sldId id="844" r:id="rId120"/>
    <p:sldId id="688" r:id="rId121"/>
    <p:sldId id="745" r:id="rId122"/>
    <p:sldId id="429" r:id="rId123"/>
    <p:sldId id="747" r:id="rId124"/>
    <p:sldId id="909" r:id="rId125"/>
    <p:sldId id="910" r:id="rId126"/>
    <p:sldId id="911" r:id="rId127"/>
    <p:sldId id="883" r:id="rId128"/>
    <p:sldId id="882" r:id="rId129"/>
    <p:sldId id="519" r:id="rId130"/>
    <p:sldId id="856" r:id="rId131"/>
    <p:sldId id="748" r:id="rId132"/>
    <p:sldId id="521" r:id="rId133"/>
    <p:sldId id="849" r:id="rId134"/>
    <p:sldId id="895" r:id="rId135"/>
    <p:sldId id="894" r:id="rId136"/>
    <p:sldId id="689" r:id="rId137"/>
    <p:sldId id="690" r:id="rId138"/>
    <p:sldId id="529" r:id="rId139"/>
    <p:sldId id="691" r:id="rId140"/>
    <p:sldId id="749" r:id="rId141"/>
    <p:sldId id="750" r:id="rId142"/>
    <p:sldId id="533" r:id="rId143"/>
    <p:sldId id="760" r:id="rId144"/>
    <p:sldId id="534" r:id="rId145"/>
    <p:sldId id="762" r:id="rId146"/>
    <p:sldId id="537" r:id="rId147"/>
    <p:sldId id="540" r:id="rId148"/>
    <p:sldId id="541" r:id="rId149"/>
    <p:sldId id="542" r:id="rId150"/>
    <p:sldId id="877" r:id="rId151"/>
    <p:sldId id="878" r:id="rId152"/>
    <p:sldId id="879" r:id="rId153"/>
    <p:sldId id="557" r:id="rId154"/>
    <p:sldId id="558" r:id="rId155"/>
    <p:sldId id="763" r:id="rId156"/>
    <p:sldId id="560" r:id="rId157"/>
    <p:sldId id="764" r:id="rId158"/>
    <p:sldId id="765" r:id="rId159"/>
    <p:sldId id="880" r:id="rId160"/>
    <p:sldId id="829" r:id="rId161"/>
    <p:sldId id="860" r:id="rId162"/>
    <p:sldId id="824" r:id="rId163"/>
    <p:sldId id="584" r:id="rId164"/>
    <p:sldId id="579" r:id="rId165"/>
    <p:sldId id="581" r:id="rId166"/>
    <p:sldId id="825" r:id="rId167"/>
    <p:sldId id="766" r:id="rId168"/>
    <p:sldId id="826" r:id="rId169"/>
    <p:sldId id="862" r:id="rId170"/>
    <p:sldId id="863" r:id="rId171"/>
    <p:sldId id="912" r:id="rId172"/>
    <p:sldId id="913" r:id="rId173"/>
    <p:sldId id="914" r:id="rId174"/>
    <p:sldId id="770" r:id="rId175"/>
    <p:sldId id="772" r:id="rId176"/>
    <p:sldId id="773" r:id="rId177"/>
    <p:sldId id="591" r:id="rId178"/>
    <p:sldId id="592" r:id="rId179"/>
    <p:sldId id="775" r:id="rId180"/>
    <p:sldId id="776" r:id="rId181"/>
    <p:sldId id="915" r:id="rId182"/>
    <p:sldId id="786" r:id="rId183"/>
    <p:sldId id="864" r:id="rId184"/>
    <p:sldId id="866" r:id="rId185"/>
    <p:sldId id="865" r:id="rId186"/>
    <p:sldId id="867" r:id="rId187"/>
    <p:sldId id="916" r:id="rId18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5" autoAdjust="0"/>
    <p:restoredTop sz="75046" autoAdjust="0"/>
  </p:normalViewPr>
  <p:slideViewPr>
    <p:cSldViewPr>
      <p:cViewPr varScale="1">
        <p:scale>
          <a:sx n="65" d="100"/>
          <a:sy n="65" d="100"/>
        </p:scale>
        <p:origin x="16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5.xml"/><Relationship Id="rId13" Type="http://schemas.openxmlformats.org/officeDocument/2006/relationships/slide" Target="slides/slide181.xml"/><Relationship Id="rId3" Type="http://schemas.openxmlformats.org/officeDocument/2006/relationships/slide" Target="slides/slide128.xml"/><Relationship Id="rId7" Type="http://schemas.openxmlformats.org/officeDocument/2006/relationships/slide" Target="slides/slide134.xml"/><Relationship Id="rId12" Type="http://schemas.openxmlformats.org/officeDocument/2006/relationships/slide" Target="slides/slide165.xml"/><Relationship Id="rId2" Type="http://schemas.openxmlformats.org/officeDocument/2006/relationships/slide" Target="slides/slide120.xml"/><Relationship Id="rId1" Type="http://schemas.openxmlformats.org/officeDocument/2006/relationships/slide" Target="slides/slide71.xml"/><Relationship Id="rId6" Type="http://schemas.openxmlformats.org/officeDocument/2006/relationships/slide" Target="slides/slide133.xml"/><Relationship Id="rId11" Type="http://schemas.openxmlformats.org/officeDocument/2006/relationships/slide" Target="slides/slide164.xml"/><Relationship Id="rId5" Type="http://schemas.openxmlformats.org/officeDocument/2006/relationships/slide" Target="slides/slide132.xml"/><Relationship Id="rId10" Type="http://schemas.openxmlformats.org/officeDocument/2006/relationships/slide" Target="slides/slide163.xml"/><Relationship Id="rId4" Type="http://schemas.openxmlformats.org/officeDocument/2006/relationships/slide" Target="slides/slide129.xml"/><Relationship Id="rId9" Type="http://schemas.openxmlformats.org/officeDocument/2006/relationships/slide" Target="slides/slide1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381A5DA5-F595-4CB4-91C5-14334B8DA1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34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AFE14E6-F4C8-4816-B743-D1AB2D2D76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9832-35E7-4E15-827D-BDEE6D4E9660}" type="slidenum">
              <a:rPr lang="zh-CN" altLang="en-US" smtClean="0">
                <a:latin typeface="Times New Roman" pitchFamily="18" charset="0"/>
              </a:rPr>
              <a:pPr/>
              <a:t>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0258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23976-AD2E-48EB-8796-757FC619D300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2563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23976-AD2E-48EB-8796-757FC619D300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87489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E1F54-3536-4B6D-9082-9A228013C005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90539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55DBA-2CD2-49F0-8826-4C4DC9608B44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Yiban9-27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102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C8019-C0EE-4FB1-8D61-2F5EF3E39D0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76903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DEAE1-2AF0-4D72-85AB-F233A2865079}" type="slidenum">
              <a:rPr lang="zh-CN" altLang="en-AU" smtClean="0"/>
              <a:pPr/>
              <a:t>19</a:t>
            </a:fld>
            <a:endParaRPr lang="en-AU" altLang="zh-CN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c=E</a:t>
            </a:r>
            <a:r>
              <a:rPr lang="en-US" altLang="zh-CN" baseline="-25000" smtClean="0"/>
              <a:t>k</a:t>
            </a:r>
            <a:r>
              <a:rPr lang="en-US" altLang="zh-CN" smtClean="0"/>
              <a:t> (m)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密码算法通过把</a:t>
            </a:r>
            <a:r>
              <a:rPr lang="en-US" altLang="zh-CN" smtClean="0"/>
              <a:t>m</a:t>
            </a:r>
            <a:r>
              <a:rPr lang="zh-CN" altLang="en-US" smtClean="0"/>
              <a:t>转换成</a:t>
            </a:r>
            <a:r>
              <a:rPr lang="en-US" altLang="zh-CN" smtClean="0"/>
              <a:t>c</a:t>
            </a:r>
            <a:r>
              <a:rPr lang="zh-CN" altLang="en-US" smtClean="0"/>
              <a:t>实现保密，需要对</a:t>
            </a:r>
            <a:r>
              <a:rPr lang="en-US" altLang="zh-CN" smtClean="0"/>
              <a:t>E</a:t>
            </a:r>
            <a:r>
              <a:rPr lang="zh-CN" altLang="en-US" smtClean="0"/>
              <a:t>和</a:t>
            </a:r>
            <a:r>
              <a:rPr lang="en-US" altLang="zh-CN" smtClean="0"/>
              <a:t>k</a:t>
            </a:r>
            <a:r>
              <a:rPr lang="zh-CN" altLang="en-US" smtClean="0"/>
              <a:t>两者保密来实现算法保密，算法几百种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33245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0D591-7347-400A-B2F6-1517FCE40808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mtClean="0"/>
              <a:t>背包问题，</a:t>
            </a:r>
            <a:r>
              <a:rPr lang="en-US" altLang="zh-CN" sz="1400" smtClean="0"/>
              <a:t>1978</a:t>
            </a:r>
            <a:r>
              <a:rPr lang="zh-CN" altLang="en-US" sz="1400" smtClean="0"/>
              <a:t>年由</a:t>
            </a:r>
            <a:r>
              <a:rPr lang="en-US" altLang="zh-CN" sz="1400" smtClean="0"/>
              <a:t>Merkel</a:t>
            </a:r>
            <a:r>
              <a:rPr lang="zh-CN" altLang="en-US" sz="1400" smtClean="0"/>
              <a:t>和</a:t>
            </a:r>
            <a:r>
              <a:rPr lang="en-US" altLang="zh-CN" sz="1400" smtClean="0"/>
              <a:t>Hellman</a:t>
            </a:r>
            <a:r>
              <a:rPr lang="zh-CN" altLang="en-US" sz="1400" smtClean="0"/>
              <a:t>提出。假定某人拥有大量物品，重量各不同。此人通过秘密地选择一部分物品并将它们放到背包中来加密消息。背包中的物品总重量是公开的，所有可能的物品也是公开的，但背包中的物品是保密的。附加一定的限制条件，给出重量，而要列出可能的物品，在计算上是不可实现的。背包问题是熟知的不可计算问题，背包体制以其加密，解密速度快而其人注目。但是，大多数一次背包体制均被破译了，因此现在很少有人使用它。 </a:t>
            </a:r>
            <a:endParaRPr lang="zh-CN" altLang="zh-CN" sz="900" smtClean="0"/>
          </a:p>
        </p:txBody>
      </p:sp>
    </p:spTree>
    <p:extLst>
      <p:ext uri="{BB962C8B-B14F-4D97-AF65-F5344CB8AC3E}">
        <p14:creationId xmlns:p14="http://schemas.microsoft.com/office/powerpoint/2010/main" val="298268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BB61D-8911-4D64-A757-43878838A8A4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16742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4BC3C-6490-4D3D-90BD-E8946E5940F7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75801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7EE73-6127-4FEF-9005-92FC3C74D740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2497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B4CFF-D827-4D47-8BB6-B44E9BB66991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64881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C8019-C0EE-4FB1-8D61-2F5EF3E39D0D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84808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DEAE1-2AF0-4D72-85AB-F233A2865079}" type="slidenum">
              <a:rPr lang="zh-CN" altLang="en-AU" smtClean="0"/>
              <a:pPr/>
              <a:t>33</a:t>
            </a:fld>
            <a:endParaRPr lang="en-AU" altLang="zh-CN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c=E</a:t>
            </a:r>
            <a:r>
              <a:rPr lang="en-US" altLang="zh-CN" baseline="-25000" smtClean="0"/>
              <a:t>k</a:t>
            </a:r>
            <a:r>
              <a:rPr lang="en-US" altLang="zh-CN" smtClean="0"/>
              <a:t> (m)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密码算法通过把</a:t>
            </a:r>
            <a:r>
              <a:rPr lang="en-US" altLang="zh-CN" smtClean="0"/>
              <a:t>m</a:t>
            </a:r>
            <a:r>
              <a:rPr lang="zh-CN" altLang="en-US" smtClean="0"/>
              <a:t>转换成</a:t>
            </a:r>
            <a:r>
              <a:rPr lang="en-US" altLang="zh-CN" smtClean="0"/>
              <a:t>c</a:t>
            </a:r>
            <a:r>
              <a:rPr lang="zh-CN" altLang="en-US" smtClean="0"/>
              <a:t>实现保密，需要对</a:t>
            </a:r>
            <a:r>
              <a:rPr lang="en-US" altLang="zh-CN" smtClean="0"/>
              <a:t>E</a:t>
            </a:r>
            <a:r>
              <a:rPr lang="zh-CN" altLang="en-US" smtClean="0"/>
              <a:t>和</a:t>
            </a:r>
            <a:r>
              <a:rPr lang="en-US" altLang="zh-CN" smtClean="0"/>
              <a:t>k</a:t>
            </a:r>
            <a:r>
              <a:rPr lang="zh-CN" altLang="en-US" smtClean="0"/>
              <a:t>两者保密来实现算法保密，算法几百种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665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15525-399D-4CA3-97AC-24B874C08A91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Erban9-27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05848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4830F-6C7C-4270-9E3B-876882D83DDE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什么是模运算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46373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65129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85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E088EB-8203-459F-9A8A-78459F7BCB3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58960EA-E839-40AB-98D1-3640B53C7446}" type="datetime1">
              <a:rPr lang="zh-CN" altLang="en-US" smtClean="0"/>
              <a:pPr>
                <a:defRPr/>
              </a:pPr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90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FEED2-9641-4297-88D7-36019D8A8D2B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10482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99BC4-AB32-42ED-AAF2-0E3DED494C5C}" type="slidenum">
              <a:rPr lang="zh-CN" altLang="en-US" smtClean="0"/>
              <a:pPr/>
              <a:t>54</a:t>
            </a:fld>
            <a:endParaRPr lang="zh-CN" alt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00101100010....11011100101011 原始明文消息</a:t>
            </a: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 01110111010....10001011101011 与消息长度相等的随机生成的密钥 </a:t>
            </a: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01011011000....01010111000000 加密后的消息</a:t>
            </a: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01110111010....10001011101011 重用于解密的密钥 </a:t>
            </a: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00101100010....11011100101011 恢复的原始消息</a:t>
            </a:r>
            <a:r>
              <a:rPr lang="zh-CN" altLang="en-US" smtClean="0"/>
              <a:t> 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5554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2C091-1474-4701-8826-8F59C5696A93}" type="slidenum">
              <a:rPr lang="zh-CN" altLang="en-US" smtClean="0"/>
              <a:pPr/>
              <a:t>56</a:t>
            </a:fld>
            <a:endParaRPr lang="zh-CN" alt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r>
              <a:rPr lang="zh-CN" altLang="en-US" smtClean="0"/>
              <a:t>因为需要以某种安全的方法将与消息长度相等的密钥传送给接收方，以允许解密。而且，密钥只使用一次，然后就被丢弃，虽然这明显对安全性有利，但增加了密钥管理问题。目前可能使用一次性</a:t>
            </a:r>
            <a:r>
              <a:rPr lang="zh-CN" altLang="en-US" b="1" smtClean="0"/>
              <a:t>密码</a:t>
            </a:r>
            <a:r>
              <a:rPr lang="zh-CN" altLang="en-US" smtClean="0"/>
              <a:t>本的一个领域是在 </a:t>
            </a:r>
            <a:r>
              <a:rPr lang="en-US" altLang="zh-CN" smtClean="0"/>
              <a:t>MAC </a:t>
            </a:r>
            <a:r>
              <a:rPr lang="zh-CN" altLang="en-US" smtClean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79315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69FA4-29F6-4834-A5F5-5E4874D5229A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7652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16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4D9A2-0986-42FD-AC26-F7D9D73E2E1B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3572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46A12-7F81-482A-9091-7BF5FC997EC4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29970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F79E6-24FC-423C-9D3C-39B7DE1AAB3C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33593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3B25-4EA1-4530-9DA6-7506A3C2FCF0}" type="slidenum">
              <a:rPr lang="en-US" altLang="zh-CN" smtClean="0"/>
              <a:pPr/>
              <a:t>78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45857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8E2A7-192E-45C3-8BE5-E3659334A04B}" type="slidenum">
              <a:rPr lang="en-US" altLang="zh-CN" smtClean="0"/>
              <a:pPr/>
              <a:t>79</a:t>
            </a:fld>
            <a:endParaRPr lang="en-US" altLang="zh-CN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09189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8B7FD-448C-4FF2-B89E-6ECD3EE7E9F7}" type="slidenum">
              <a:rPr lang="en-US" altLang="zh-CN" smtClean="0"/>
              <a:pPr/>
              <a:t>81</a:t>
            </a:fld>
            <a:endParaRPr lang="en-US" altLang="zh-CN" smtClean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881521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913B-15B4-4AAA-AFD2-D4160942AC50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622977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7DAC5-6E3D-45B6-A5B0-3C759711E13D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4443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7DAC5-6E3D-45B6-A5B0-3C759711E13D}" type="slidenum">
              <a:rPr lang="en-US" altLang="zh-CN" smtClean="0"/>
              <a:pPr/>
              <a:t>85</a:t>
            </a:fld>
            <a:endParaRPr lang="en-US" altLang="zh-CN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420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DEBEF-D0B0-4276-9DFF-AC0836587B85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4630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82AA5-C094-4056-8CD5-FDA5C6397561}" type="slidenum">
              <a:rPr lang="en-US" altLang="zh-CN" smtClean="0"/>
              <a:pPr/>
              <a:t>86</a:t>
            </a:fld>
            <a:endParaRPr lang="en-US" altLang="zh-CN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504936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Yiban10-9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478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D3177-4C95-401D-9C4B-108E68F33B45}" type="slidenum">
              <a:rPr lang="zh-CN" altLang="en-US" smtClean="0"/>
              <a:pPr/>
              <a:t>113</a:t>
            </a:fld>
            <a:endParaRPr lang="zh-CN" altLang="en-US" smtClean="0"/>
          </a:p>
        </p:txBody>
      </p:sp>
      <p:sp>
        <p:nvSpPr>
          <p:cNvPr id="200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79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55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清</a:t>
            </a:r>
            <a:r>
              <a:rPr lang="en-US" altLang="zh-CN" dirty="0" smtClean="0"/>
              <a:t>10-9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000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1B243-AF30-42C8-9CAC-B0AFE7DA79C3}" type="slidenum">
              <a:rPr lang="zh-CN" altLang="en-AU"/>
              <a:pPr/>
              <a:t>123</a:t>
            </a:fld>
            <a:endParaRPr lang="en-AU" altLang="zh-CN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Erban9-10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646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90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D7321-B48D-4A02-B3E2-0BD4F0334D47}" type="slidenum">
              <a:rPr lang="en-US" altLang="zh-CN" smtClean="0"/>
              <a:pPr/>
              <a:t>136</a:t>
            </a:fld>
            <a:endParaRPr lang="en-US" altLang="zh-CN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882787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727D72-41EA-4B4C-B60F-3C90DA39DC6C}" type="slidenum">
              <a:rPr lang="en-US" altLang="zh-CN" smtClean="0"/>
              <a:pPr/>
              <a:t>137</a:t>
            </a:fld>
            <a:endParaRPr lang="en-US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830613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139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7540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913B-15B4-4AAA-AFD2-D4160942AC50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383758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140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75230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141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87008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151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151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60013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152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7608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yiban10-11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859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159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29840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176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955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Fermat</a:t>
            </a:r>
            <a:r>
              <a:rPr lang="zh-CN" altLang="en-US" dirty="0" smtClean="0"/>
              <a:t>小定理：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是素数，且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的倍数，则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m-1</a:t>
            </a:r>
            <a:r>
              <a:rPr lang="en-US" altLang="zh-CN" dirty="0" smtClean="0"/>
              <a:t> % m=1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m</a:t>
            </a:r>
            <a:r>
              <a:rPr lang="en-US" altLang="zh-CN" dirty="0" smtClean="0"/>
              <a:t> % m=a</a:t>
            </a:r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4</a:t>
            </a:r>
            <a:r>
              <a:rPr lang="zh-CN" altLang="en-US" baseline="30000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% 7=4096 % 7=1</a:t>
            </a:r>
          </a:p>
          <a:p>
            <a:pPr lvl="1"/>
            <a:r>
              <a:rPr lang="zh-CN" altLang="en-US" dirty="0" smtClean="0"/>
              <a:t>4</a:t>
            </a:r>
            <a:r>
              <a:rPr lang="zh-CN" altLang="en-US" baseline="30000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% 7=16384 % 7=4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9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C8019-C0EE-4FB1-8D61-2F5EF3E39D0D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09190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171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625004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08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Erban10-11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48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0BF3B-CBA6-457A-8012-FD23AA07C7D0}" type="slidenum">
              <a:rPr lang="zh-CN" altLang="en-AU"/>
              <a:pPr/>
              <a:t>183</a:t>
            </a:fld>
            <a:endParaRPr lang="en-AU" altLang="zh-CN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568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1D2EE-7F47-448E-8DE3-5601D7ACC403}" type="slidenum">
              <a:rPr lang="zh-CN" altLang="en-AU"/>
              <a:pPr/>
              <a:t>184</a:t>
            </a:fld>
            <a:endParaRPr lang="en-AU" altLang="zh-CN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11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6B2E2-567B-44AB-854B-E2AA770D72AF}" type="slidenum">
              <a:rPr lang="zh-CN" altLang="en-AU"/>
              <a:pPr/>
              <a:t>185</a:t>
            </a:fld>
            <a:endParaRPr lang="en-AU" altLang="zh-CN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76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34E95-FF97-45F4-AE3E-68371826FA17}" type="slidenum">
              <a:rPr lang="zh-CN" altLang="en-AU"/>
              <a:pPr/>
              <a:t>186</a:t>
            </a:fld>
            <a:endParaRPr lang="en-AU" altLang="zh-CN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8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913B-15B4-4AAA-AFD2-D4160942AC50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3202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DEAE1-2AF0-4D72-85AB-F233A2865079}" type="slidenum">
              <a:rPr lang="zh-CN" altLang="en-AU" smtClean="0"/>
              <a:pPr/>
              <a:t>12</a:t>
            </a:fld>
            <a:endParaRPr lang="en-AU" altLang="zh-CN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c=E</a:t>
            </a:r>
            <a:r>
              <a:rPr lang="en-US" altLang="zh-CN" baseline="-25000" smtClean="0"/>
              <a:t>k</a:t>
            </a:r>
            <a:r>
              <a:rPr lang="en-US" altLang="zh-CN" smtClean="0"/>
              <a:t> (m)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密码算法通过把</a:t>
            </a:r>
            <a:r>
              <a:rPr lang="en-US" altLang="zh-CN" smtClean="0"/>
              <a:t>m</a:t>
            </a:r>
            <a:r>
              <a:rPr lang="zh-CN" altLang="en-US" smtClean="0"/>
              <a:t>转换成</a:t>
            </a:r>
            <a:r>
              <a:rPr lang="en-US" altLang="zh-CN" smtClean="0"/>
              <a:t>c</a:t>
            </a:r>
            <a:r>
              <a:rPr lang="zh-CN" altLang="en-US" smtClean="0"/>
              <a:t>实现保密，需要对</a:t>
            </a:r>
            <a:r>
              <a:rPr lang="en-US" altLang="zh-CN" smtClean="0"/>
              <a:t>E</a:t>
            </a:r>
            <a:r>
              <a:rPr lang="zh-CN" altLang="en-US" smtClean="0"/>
              <a:t>和</a:t>
            </a:r>
            <a:r>
              <a:rPr lang="en-US" altLang="zh-CN" smtClean="0"/>
              <a:t>k</a:t>
            </a:r>
            <a:r>
              <a:rPr lang="zh-CN" altLang="en-US" smtClean="0"/>
              <a:t>两者保密来实现算法保密，算法几百种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7117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0C909-4F79-44DA-8F19-961144F0B2BC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3617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8DDFF9-4B3E-4935-ADAC-47589B811D08}" type="datetimeFigureOut">
              <a:rPr lang="en-US" smtClean="0"/>
              <a:pPr>
                <a:defRPr/>
              </a:pPr>
              <a:t>10/16/2018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16733-8C3B-4C3A-AB0A-7DE9E28AF6E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9A5D12-7CFA-4E37-BF66-F7E01B4EE786}" type="datetimeFigureOut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3F4AE-8854-4E78-A208-A82448B7C55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t"/>
          <a:lstStyle>
            <a:lvl1pPr algn="ctr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28D6-D53B-45CC-852E-550C58EF38C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708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例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云形标注 2"/>
          <p:cNvSpPr/>
          <p:nvPr/>
        </p:nvSpPr>
        <p:spPr>
          <a:xfrm>
            <a:off x="7215207" y="214290"/>
            <a:ext cx="1714512" cy="785818"/>
          </a:xfrm>
          <a:prstGeom prst="cloudCallout">
            <a:avLst>
              <a:gd name="adj1" fmla="val -47896"/>
              <a:gd name="adj2" fmla="val 48786"/>
            </a:avLst>
          </a:prstGeom>
          <a:gradFill flip="none" rotWithShape="1">
            <a:gsLst>
              <a:gs pos="0">
                <a:srgbClr val="5E9EFF"/>
              </a:gs>
              <a:gs pos="10000">
                <a:srgbClr val="85C2FF">
                  <a:alpha val="80000"/>
                </a:srgbClr>
              </a:gs>
              <a:gs pos="30000">
                <a:srgbClr val="C4D6EB">
                  <a:alpha val="40000"/>
                </a:srgbClr>
              </a:gs>
              <a:gs pos="100000">
                <a:srgbClr val="FFEBFA">
                  <a:alpha val="2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例解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57159" y="357166"/>
            <a:ext cx="8472519" cy="60007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73F58-972B-4850-BD8F-A00C4A5BC8F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933250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10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8A0CA33-5AF5-4B6B-BB0C-E45649DE65C8}" type="datetimeFigureOut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545D7-B22A-4CA4-A0BA-57EEA12A93A6}" type="datetimeFigureOut">
              <a:rPr lang="en-US" smtClean="0"/>
              <a:pPr>
                <a:defRPr/>
              </a:pPr>
              <a:t>10/16/2018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0A7-6AE0-4E70-8F01-E807AAC61C9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AD161F-C035-4BD4-A9A0-4273A214587D}" type="datetimeFigureOut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B5751215-5B0E-4402-ACB6-3A518516367D}" type="datetimeFigureOut">
              <a:rPr lang="en-US" smtClean="0"/>
              <a:pPr>
                <a:defRPr/>
              </a:pPr>
              <a:t>10/16/2018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E4FD7-81C3-495D-BFBA-6F81AD4A38E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5EACD-55C2-4DCD-8FBB-F99F460FF19F}" type="datetimeFigureOut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981A-5A74-458F-8012-2B2F9B0D232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B3BEBD-8BF8-47C1-8610-169C3C9AB873}" type="datetimeFigureOut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F525-2A8A-4868-8C0C-BD22E8CA44B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</a:t>
            </a:r>
            <a:r>
              <a:rPr lang="en-US" altLang="zh-CN" smtClean="0">
                <a:latin typeface="宋体"/>
              </a:rPr>
              <a:t>©</a:t>
            </a:r>
            <a:r>
              <a:rPr lang="zh-CN" altLang="en-US" smtClean="0"/>
              <a:t>电子科技大学计算机学院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73B56-64F2-4662-B5EB-BB4C72952A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161F-C035-4BD4-A9A0-4273A214587D}" type="datetimeFigureOut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603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207293"/>
            <a:ext cx="8229600" cy="51865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DAD161F-C035-4BD4-A9A0-4273A214587D}" type="datetimeFigureOut">
              <a:rPr lang="en-US" smtClean="0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rgbClr val="C00000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4.png"/><Relationship Id="rId11" Type="http://schemas.openxmlformats.org/officeDocument/2006/relationships/image" Target="../media/image65.png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63.png"/><Relationship Id="rId9" Type="http://schemas.openxmlformats.org/officeDocument/2006/relationships/oleObject" Target="../embeddings/oleObject6.bin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jpe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e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ling.su.se/fon/phoneticians/Claude_Shannon_1916-.jpg&amp;imgrefurl=http://www.ling.su.se/fon/phoneticians/Gubbar.html&amp;h=249&amp;w=170&amp;sz=11&amp;tbnid=yQ9cJBfnBE2FgM:&amp;tbnh=106&amp;tbnw=72&amp;hl=zh-CN&amp;start=5&amp;prev=/images?q=Claude+Shannon&amp;svnum=10&amp;hl=zh-CN&amp;lr=lang_zh-CN&amp;newwindow=1&amp;sa=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h-rosenheim.de/~gki/gallery/images/img_diffie.jpg&amp;imgrefurl=http://www.fh-rosenheim.de/~gki/gallery/gallery_d.php&amp;h=291&amp;w=200&amp;sz=13&amp;tbnid=QfySqHDCNueWcM:&amp;tbnh=110&amp;tbnw=75&amp;hl=zh-CN&amp;start=3&amp;prev=/images?q=W.Diffie&amp;svnum=10&amp;hl=zh-CN&amp;lr=&amp;newwindow=1&amp;sa=G" TargetMode="External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hyperlink" Target="http://wincrypt.chat.ru/Hellman.jpg" TargetMode="External"/><Relationship Id="rId4" Type="http://schemas.openxmlformats.org/officeDocument/2006/relationships/image" Target="../media/image33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theory.lcs.mit.edu/~rivest/photos/mvc-127y.jpg&amp;imgrefurl=http://theory.lcs.mit.edu/~rivest/&amp;h=278&amp;w=192&amp;sz=27&amp;tbnid=xeZ-LR-2CV2uIM:&amp;tbnh=109&amp;tbnw=75&amp;hl=zh-CN&amp;start=1&amp;prev=/images?q=Rivest&amp;svnum=10&amp;hl=zh-CN&amp;lr=&amp;newwindow=1" TargetMode="External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hyperlink" Target="http://images.google.com/imgres?imgurl=http://viterbi.usc.edu/assets/005/11230.jpg&amp;imgrefurl=http://viterbi.usc.edu/news/news/2003/2003_04_14_adleman.htm&amp;h=284&amp;w=289&amp;sz=38&amp;tbnid=AwKUaLH2ltOzTM:&amp;tbnh=108&amp;tbnw=110&amp;hl=zh-CN&amp;start=16&amp;prev=/images?q=adleman&amp;svnum=10&amp;hl=zh-CN&amp;lr=&amp;newwindow=1" TargetMode="External"/><Relationship Id="rId4" Type="http://schemas.openxmlformats.org/officeDocument/2006/relationships/image" Target="../media/image36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位置：存放位置及文件名</a:t>
            </a:r>
            <a:endParaRPr lang="en-US" altLang="zh-CN" smtClean="0"/>
          </a:p>
          <a:p>
            <a:r>
              <a:rPr lang="zh-CN" altLang="en-US" smtClean="0"/>
              <a:t>通信：通信方式</a:t>
            </a:r>
            <a:endParaRPr lang="en-US" altLang="zh-CN" smtClean="0"/>
          </a:p>
          <a:p>
            <a:r>
              <a:rPr lang="zh-CN" altLang="en-US" smtClean="0"/>
              <a:t>活动：进程隐藏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温故而知新</a:t>
            </a:r>
            <a:r>
              <a:rPr lang="en-US" altLang="zh-CN" sz="4000"/>
              <a:t>——</a:t>
            </a:r>
            <a:r>
              <a:rPr lang="zh-CN" altLang="en-US" smtClean="0">
                <a:latin typeface="Times New Roman" charset="0"/>
              </a:rPr>
              <a:t>特洛伊木马</a:t>
            </a:r>
            <a:r>
              <a:rPr lang="zh-CN" altLang="en-US" smtClean="0"/>
              <a:t>隐蔽性</a:t>
            </a:r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03B104-39C1-4ABC-AC18-FC21C71770D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778708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y=f(x)</a:t>
            </a:r>
            <a:r>
              <a:rPr lang="zh-CN" altLang="en-US" smtClean="0"/>
              <a:t>，</a:t>
            </a:r>
            <a:r>
              <a:rPr lang="en-US" altLang="zh-CN" smtClean="0"/>
              <a:t>x=f</a:t>
            </a:r>
            <a:r>
              <a:rPr lang="en-US" altLang="zh-CN" baseline="30000" smtClean="0"/>
              <a:t>-1</a:t>
            </a:r>
            <a:r>
              <a:rPr lang="en-US" altLang="zh-CN" smtClean="0"/>
              <a:t>(y)</a:t>
            </a:r>
          </a:p>
          <a:p>
            <a:pPr lvl="1"/>
            <a:r>
              <a:rPr lang="en-US" altLang="zh-CN" smtClean="0"/>
              <a:t>c=E (m)</a:t>
            </a:r>
            <a:endParaRPr lang="en-US" altLang="zh-CN"/>
          </a:p>
          <a:p>
            <a:pPr lvl="1"/>
            <a:r>
              <a:rPr lang="en-US" altLang="zh-CN" smtClean="0"/>
              <a:t>m=D(c)</a:t>
            </a:r>
          </a:p>
          <a:p>
            <a:pPr lvl="1"/>
            <a:r>
              <a:rPr lang="en-US" altLang="zh-CN" smtClean="0"/>
              <a:t>D(c)=E</a:t>
            </a:r>
            <a:r>
              <a:rPr lang="en-US" altLang="zh-CN" baseline="30000" smtClean="0"/>
              <a:t>-1</a:t>
            </a:r>
            <a:r>
              <a:rPr lang="en-US" altLang="zh-CN" smtClean="0"/>
              <a:t>(c)= </a:t>
            </a:r>
            <a:r>
              <a:rPr lang="en-US" altLang="zh-CN"/>
              <a:t>E</a:t>
            </a:r>
            <a:r>
              <a:rPr lang="en-US" altLang="zh-CN" baseline="30000"/>
              <a:t>-1</a:t>
            </a:r>
            <a:r>
              <a:rPr lang="en-US" altLang="zh-CN"/>
              <a:t>(E(m</a:t>
            </a:r>
            <a:r>
              <a:rPr lang="en-US" altLang="zh-CN" smtClean="0"/>
              <a:t>)=m</a:t>
            </a:r>
          </a:p>
          <a:p>
            <a:r>
              <a:rPr lang="zh-CN" altLang="en-US" smtClean="0"/>
              <a:t>加解密必要条件：一对一映射（满的单射）</a:t>
            </a:r>
            <a:endParaRPr lang="en-US" altLang="zh-CN" smtClean="0"/>
          </a:p>
          <a:p>
            <a:pPr lvl="1"/>
            <a:r>
              <a:rPr lang="zh-CN" altLang="en-US" smtClean="0"/>
              <a:t>满射：象集中每个元素都有原象的映射 </a:t>
            </a:r>
            <a:endParaRPr lang="en-US" altLang="zh-CN" smtClean="0"/>
          </a:p>
          <a:p>
            <a:pPr lvl="1"/>
            <a:r>
              <a:rPr lang="zh-CN" altLang="en-US" smtClean="0"/>
              <a:t>单射：原象集中不同元素的象不同的映射 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密码学本质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828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>
                <a:latin typeface="宋体" pitchFamily="2" charset="-122"/>
              </a:rPr>
              <a:t>把</a:t>
            </a:r>
            <a:r>
              <a:rPr kumimoji="1" lang="zh-CN" altLang="en-US" smtClean="0"/>
              <a:t>6</a:t>
            </a:r>
            <a:r>
              <a:rPr kumimoji="1" lang="en-US" altLang="zh-CN"/>
              <a:t>bit</a:t>
            </a:r>
            <a:r>
              <a:rPr kumimoji="1" lang="zh-CN" altLang="en-US">
                <a:latin typeface="宋体" pitchFamily="2" charset="-122"/>
              </a:rPr>
              <a:t>数据变为</a:t>
            </a:r>
            <a:r>
              <a:rPr kumimoji="1" lang="zh-CN" altLang="en-US"/>
              <a:t>4</a:t>
            </a:r>
            <a:r>
              <a:rPr kumimoji="1" lang="en-US" altLang="zh-CN"/>
              <a:t>bit</a:t>
            </a:r>
            <a:r>
              <a:rPr kumimoji="1" lang="zh-CN" altLang="en-US">
                <a:latin typeface="宋体" pitchFamily="2" charset="-122"/>
              </a:rPr>
              <a:t>数据</a:t>
            </a:r>
            <a:r>
              <a:rPr kumimoji="1" lang="zh-CN" altLang="en-US" smtClean="0">
                <a:latin typeface="宋体" pitchFamily="2" charset="-122"/>
              </a:rPr>
              <a:t>。</a:t>
            </a:r>
            <a:endParaRPr lang="zh-CN" alt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kumimoji="1" lang="en-US" altLang="zh-CN" sz="4400" smtClean="0">
                <a:solidFill>
                  <a:schemeClr val="tx1"/>
                </a:solidFill>
              </a:rPr>
              <a:t>S</a:t>
            </a:r>
            <a:r>
              <a:rPr kumimoji="1" lang="en-US" altLang="zh-CN" sz="4400" baseline="-30000" smtClean="0">
                <a:solidFill>
                  <a:schemeClr val="tx1"/>
                </a:solidFill>
              </a:rPr>
              <a:t>1</a:t>
            </a:r>
            <a:r>
              <a:rPr kumimoji="1" lang="en-US" altLang="zh-CN" sz="4400" smtClean="0">
                <a:solidFill>
                  <a:schemeClr val="tx1"/>
                </a:solidFill>
              </a:rPr>
              <a:t>,S</a:t>
            </a:r>
            <a:r>
              <a:rPr kumimoji="1" lang="en-US" altLang="zh-CN" sz="4400" baseline="-30000" smtClean="0">
                <a:solidFill>
                  <a:schemeClr val="tx1"/>
                </a:solidFill>
              </a:rPr>
              <a:t>2</a:t>
            </a:r>
            <a:r>
              <a:rPr kumimoji="1" lang="en-US" altLang="zh-CN" sz="4400" smtClean="0">
                <a:solidFill>
                  <a:schemeClr val="tx1"/>
                </a:solidFill>
              </a:rPr>
              <a:t>...S</a:t>
            </a:r>
            <a:r>
              <a:rPr kumimoji="1" lang="en-US" altLang="zh-CN" sz="4400" baseline="-30000" smtClean="0">
                <a:solidFill>
                  <a:schemeClr val="tx1"/>
                </a:solidFill>
              </a:rPr>
              <a:t>8</a:t>
            </a:r>
            <a:r>
              <a:rPr kumimoji="1" lang="zh-CN" altLang="en-US" sz="4400" smtClean="0">
                <a:solidFill>
                  <a:schemeClr val="tx1"/>
                </a:solidFill>
                <a:latin typeface="宋体" pitchFamily="2" charset="-122"/>
              </a:rPr>
              <a:t>选择函数</a:t>
            </a:r>
            <a:endParaRPr kumimoji="1" lang="zh-CN" altLang="en-US" sz="440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0898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B5638FB-C4E1-4EF6-9B56-A33F69776F19}" type="slidenum">
              <a:rPr lang="zh-CN" altLang="en-US" smtClean="0">
                <a:latin typeface="Times New Roman" pitchFamily="18" charset="0"/>
              </a:rPr>
              <a:pPr/>
              <a:t>100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1066800" y="2286000"/>
            <a:ext cx="64770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sz="2400" baseline="-30000">
                <a:solidFill>
                  <a:schemeClr val="tx1"/>
                </a:solidFill>
                <a:latin typeface="Tahoma" pitchFamily="34" charset="0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:  14,4,13,1,2,15,11,8,3,10,6,12,5,9,0,7,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　　</a:t>
            </a: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0,15,7,4,14,2,13,1,10,6,12,11,9,5,3,8,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　　</a:t>
            </a: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4,1,14,8,13,6,2,11,15,12,9,7,3,10,5,0,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　　</a:t>
            </a: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15,12,8,2,4,9,1,7,5,11,3,14,10,0,6,13,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S2: 15,1,8,14,6,11,3,4,9,7,2,13,12,0,5,10,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　　3,13,4,7,15,2,8,14,12,0,1,10,6,9,11,5,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　　0,14,7,11,10,4,13,1,5,8,12,6,9,3,2,15,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　　13,8,10,1,3,15,4,2,11,6,7,12,0,5,14,9,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7143768" y="1357298"/>
            <a:ext cx="1571636" cy="898400"/>
          </a:xfrm>
          <a:prstGeom prst="wedgeEllipseCallout">
            <a:avLst>
              <a:gd name="adj1" fmla="val -58901"/>
              <a:gd name="adj2" fmla="val 862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4X16</a:t>
            </a:r>
            <a:r>
              <a:rPr lang="zh-CN" altLang="en-US" smtClean="0">
                <a:solidFill>
                  <a:schemeClr val="tx1"/>
                </a:solidFill>
              </a:rPr>
              <a:t>矩阵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1D61FF-9A78-4A5C-AB34-1EC2BCD3FD71}" type="slidenum">
              <a:rPr lang="zh-CN" altLang="en-US" smtClean="0">
                <a:latin typeface="Times New Roman" pitchFamily="18" charset="0"/>
              </a:rPr>
              <a:pPr/>
              <a:t>101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4572000" y="609600"/>
            <a:ext cx="4572000" cy="614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6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12,1,10,15,9,2,6,8,0,13,3,4,14,7,5,11,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10,15,4,2,7,12,9,5,6,1,13,14,0,11,3,8,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9,14,15,5,2,8,12,3,7,0,4,10,1,13,11,6,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4,3,2,12,9,5,15,10,11,14,1,7,6,0,8,13,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7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4,11,2,14,15,0,8,13,3,12,9,7,5,10,6,1,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13,0,11,7,4,9,1,10,14,3,5,12,2,15,8,6,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1,4,11,13,12,3,7,14,10,15,6,8,0,5,9,2,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6,11,13,8,1,4,10,7,9,5,0,15,14,2,3,12,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8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13,2,8,4,6,15,11,1,10,9,3,14,5,0,12,7,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1,15,13,8,10,3,7,4,12,5,6,11,0,14,9,2,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7,11,4,1,9,12,14,2,0,6,10,13,15,3,5,8,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2,1,14,7,4,10,8,13,15,12,9,0,3,5,6,11,</a:t>
            </a:r>
            <a:endParaRPr kumimoji="1" lang="zh-CN" alt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228600" y="609600"/>
            <a:ext cx="4572000" cy="614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10,0,9,14,6,3,15,5,1,13,12,7,11,4,2,8,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13,7,0,9,3,4,6,10,2,8,5,14,12,11,15,1,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13,6,4,9,8,15,3,0,11,1,2,12,5,10,14,7,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1,10,13,0,6,9,8,7,4,15,14,3,11,5,2,12,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4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7,13,14,3,0,6,9,10,1,2,8,5,11,12,4,15,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13,8,11,5,6,15,0,3,4,7,2,12,1,10,14,9,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10,6,9,0,12,11,7,13,15,1,3,14,5,2,8,4,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3,15,0,6,10,1,13,8,9,4,5,11,12,7,2,14,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5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2,12,4,1,7,10,11,6,8,5,3,15,13,0,14,9,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14,11,2,12,4,7,13,1,5,0,15,10,3,9,8,6,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4,2,1,11,10,13,7,8,15,9,12,5,6,3,0,14,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11,8,12,7,1,14,2,13,6,15,0,9,10,4,5,3,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采用</a:t>
            </a:r>
            <a:r>
              <a:rPr lang="en-US" altLang="zh-CN"/>
              <a:t>n</a:t>
            </a:r>
            <a:r>
              <a:rPr lang="zh-CN" altLang="en-US"/>
              <a:t>个函数</a:t>
            </a:r>
            <a:r>
              <a:rPr lang="en-US" altLang="zh-CN"/>
              <a:t>f</a:t>
            </a:r>
            <a:r>
              <a:rPr lang="en-US" altLang="zh-CN" baseline="-25000"/>
              <a:t>1</a:t>
            </a:r>
            <a:r>
              <a:rPr lang="en-US" altLang="zh-CN"/>
              <a:t>,f</a:t>
            </a:r>
            <a:r>
              <a:rPr lang="en-US" altLang="zh-CN" baseline="-25000"/>
              <a:t>2</a:t>
            </a:r>
            <a:r>
              <a:rPr lang="en-US" altLang="zh-CN"/>
              <a:t>,…,f</a:t>
            </a:r>
            <a:r>
              <a:rPr lang="en-US" altLang="zh-CN" baseline="-25000"/>
              <a:t>n</a:t>
            </a:r>
            <a:r>
              <a:rPr lang="zh-CN" altLang="en-US"/>
              <a:t>的复合</a:t>
            </a:r>
            <a:endParaRPr lang="en-US" altLang="zh-CN"/>
          </a:p>
          <a:p>
            <a:pPr lvl="1"/>
            <a:r>
              <a:rPr lang="en-US" altLang="zh-CN"/>
              <a:t>c=f</a:t>
            </a:r>
            <a:r>
              <a:rPr lang="en-US" altLang="zh-CN" baseline="-25000"/>
              <a:t>1</a:t>
            </a:r>
            <a:r>
              <a:rPr lang="en-US" altLang="zh-CN"/>
              <a:t>(f</a:t>
            </a:r>
            <a:r>
              <a:rPr lang="en-US" altLang="zh-CN" baseline="-25000"/>
              <a:t>2</a:t>
            </a:r>
            <a:r>
              <a:rPr lang="en-US" altLang="zh-CN"/>
              <a:t>(…f</a:t>
            </a:r>
            <a:r>
              <a:rPr lang="en-US" altLang="zh-CN" baseline="-25000"/>
              <a:t>n</a:t>
            </a:r>
            <a:r>
              <a:rPr lang="en-US" altLang="zh-CN"/>
              <a:t>(m)))</a:t>
            </a:r>
          </a:p>
          <a:p>
            <a:r>
              <a:rPr lang="zh-CN" altLang="en-US"/>
              <a:t>交替使用</a:t>
            </a:r>
            <a:r>
              <a:rPr lang="zh-CN" altLang="en-US" b="1">
                <a:solidFill>
                  <a:srgbClr val="C00000"/>
                </a:solidFill>
              </a:rPr>
              <a:t>代换和置换</a:t>
            </a:r>
            <a:r>
              <a:rPr lang="zh-CN" altLang="en-US"/>
              <a:t>，通过</a:t>
            </a:r>
            <a:r>
              <a:rPr lang="zh-CN" altLang="en-US" b="1">
                <a:solidFill>
                  <a:srgbClr val="C00000"/>
                </a:solidFill>
              </a:rPr>
              <a:t>混乱（</a:t>
            </a:r>
            <a:r>
              <a:rPr lang="en-US" altLang="zh-CN" b="1">
                <a:solidFill>
                  <a:srgbClr val="C00000"/>
                </a:solidFill>
              </a:rPr>
              <a:t>confusion）</a:t>
            </a:r>
            <a:r>
              <a:rPr lang="zh-CN" altLang="en-US" b="1">
                <a:solidFill>
                  <a:srgbClr val="C00000"/>
                </a:solidFill>
              </a:rPr>
              <a:t>和扩散（</a:t>
            </a:r>
            <a:r>
              <a:rPr lang="en-US" altLang="zh-CN" b="1">
                <a:solidFill>
                  <a:srgbClr val="C00000"/>
                </a:solidFill>
              </a:rPr>
              <a:t>diffusion）</a:t>
            </a:r>
            <a:r>
              <a:rPr lang="zh-CN" altLang="en-US"/>
              <a:t>，破坏对密码系统进行的各种统计分析</a:t>
            </a:r>
            <a:endParaRPr lang="en-US" altLang="zh-CN"/>
          </a:p>
          <a:p>
            <a:r>
              <a:rPr lang="zh-CN" altLang="en-US" smtClean="0"/>
              <a:t>典型</a:t>
            </a:r>
            <a:r>
              <a:rPr lang="zh-CN" altLang="en-US"/>
              <a:t>的迭代</a:t>
            </a:r>
            <a:r>
              <a:rPr lang="zh-CN" altLang="en-US" smtClean="0"/>
              <a:t>密码：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个轮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个密钥编排</a:t>
            </a:r>
            <a:r>
              <a:rPr lang="zh-CN" altLang="en-US" smtClean="0"/>
              <a:t>方案</a:t>
            </a:r>
            <a:endParaRPr lang="zh-CN" altLang="en-US"/>
          </a:p>
          <a:p>
            <a:r>
              <a:rPr lang="zh-CN" altLang="en-US" smtClean="0"/>
              <a:t>特殊的迭代密码：代换</a:t>
            </a:r>
            <a:r>
              <a:rPr lang="en-US" altLang="zh-CN"/>
              <a:t>-</a:t>
            </a:r>
            <a:r>
              <a:rPr lang="zh-CN" altLang="en-US"/>
              <a:t>置换</a:t>
            </a:r>
            <a:r>
              <a:rPr lang="zh-CN" altLang="en-US" smtClean="0"/>
              <a:t>网络，</a:t>
            </a:r>
            <a:endParaRPr lang="en-US" altLang="zh-CN" smtClean="0"/>
          </a:p>
          <a:p>
            <a:pPr lvl="1"/>
            <a:r>
              <a:rPr lang="zh-CN" altLang="en-US" smtClean="0"/>
              <a:t>轮</a:t>
            </a:r>
            <a:r>
              <a:rPr lang="zh-CN" altLang="en-US"/>
              <a:t>函数包括三个变换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代换</a:t>
            </a:r>
            <a:r>
              <a:rPr lang="zh-CN" altLang="en-US"/>
              <a:t>、置换、密钥</a:t>
            </a:r>
            <a:r>
              <a:rPr lang="zh-CN" altLang="en-US" smtClean="0"/>
              <a:t>混合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 smtClean="0"/>
              <a:t>—</a:t>
            </a:r>
            <a:r>
              <a:rPr lang="zh-CN" altLang="en-US" smtClean="0"/>
              <a:t>常见乘积密码</a:t>
            </a:r>
            <a:r>
              <a:rPr lang="en-US" altLang="zh-CN" smtClean="0"/>
              <a:t>—</a:t>
            </a:r>
            <a:r>
              <a:rPr lang="zh-CN" altLang="en-US"/>
              <a:t>迭代密码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10B4-5F0B-49E7-8F0F-67B1828363ED}" type="slidenum">
              <a:rPr lang="zh-CN" altLang="en-US" smtClean="0"/>
              <a:pPr/>
              <a:t>103</a:t>
            </a:fld>
            <a:endParaRPr lang="zh-CN" altLang="en-US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迭代密码</a:t>
            </a:r>
            <a:endParaRPr lang="zh-CN" altLang="en-US"/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982866" y="1944717"/>
            <a:ext cx="7361167" cy="3644408"/>
            <a:chOff x="517" y="660"/>
            <a:chExt cx="3698" cy="2694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ltGray">
            <a:xfrm>
              <a:off x="2172" y="1440"/>
              <a:ext cx="1062" cy="10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ltGray">
            <a:xfrm>
              <a:off x="2172" y="671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明文分组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ltGray">
            <a:xfrm>
              <a:off x="2172" y="3066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密文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分组</a:t>
              </a:r>
            </a:p>
          </p:txBody>
        </p:sp>
        <p:sp>
          <p:nvSpPr>
            <p:cNvPr id="29" name="AutoShape 8"/>
            <p:cNvSpPr>
              <a:spLocks noChangeArrowheads="1"/>
            </p:cNvSpPr>
            <p:nvPr/>
          </p:nvSpPr>
          <p:spPr bwMode="ltGray">
            <a:xfrm>
              <a:off x="2192" y="1586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置换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ltGray">
            <a:xfrm>
              <a:off x="3478" y="2435"/>
              <a:ext cx="737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 smtClean="0">
                  <a:solidFill>
                    <a:schemeClr val="tx1"/>
                  </a:solidFill>
                </a:rPr>
                <a:t>n</a:t>
              </a:r>
              <a:r>
                <a:rPr kumimoji="1" lang="zh-CN" altLang="en-US" sz="2800" b="1" smtClean="0">
                  <a:solidFill>
                    <a:schemeClr val="tx1"/>
                  </a:solidFill>
                </a:rPr>
                <a:t>次迭代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ltGray">
            <a:xfrm>
              <a:off x="2192" y="2049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代换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ltGray">
            <a:xfrm>
              <a:off x="873" y="1813"/>
              <a:ext cx="543" cy="38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ltGray">
            <a:xfrm>
              <a:off x="517" y="660"/>
              <a:ext cx="1291" cy="31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密钥编排方案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35" name="下弧形箭头 34"/>
          <p:cNvSpPr/>
          <p:nvPr/>
        </p:nvSpPr>
        <p:spPr>
          <a:xfrm rot="16200000">
            <a:off x="7023852" y="3505735"/>
            <a:ext cx="1056656" cy="520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3347864" y="360188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37" name="右箭头 36"/>
          <p:cNvSpPr/>
          <p:nvPr/>
        </p:nvSpPr>
        <p:spPr>
          <a:xfrm rot="5400000">
            <a:off x="5123033" y="250795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38" name="右箭头 37"/>
          <p:cNvSpPr/>
          <p:nvPr/>
        </p:nvSpPr>
        <p:spPr>
          <a:xfrm rot="5400000">
            <a:off x="5123033" y="4653968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grpSp>
        <p:nvGrpSpPr>
          <p:cNvPr id="39" name="组合 38"/>
          <p:cNvGrpSpPr/>
          <p:nvPr/>
        </p:nvGrpSpPr>
        <p:grpSpPr>
          <a:xfrm>
            <a:off x="-75527" y="2839431"/>
            <a:ext cx="7455839" cy="1813705"/>
            <a:chOff x="-75527" y="2839431"/>
            <a:chExt cx="8823991" cy="1813705"/>
          </a:xfrm>
        </p:grpSpPr>
        <p:sp>
          <p:nvSpPr>
            <p:cNvPr id="40" name="椭圆 39"/>
            <p:cNvSpPr/>
            <p:nvPr/>
          </p:nvSpPr>
          <p:spPr>
            <a:xfrm>
              <a:off x="1331640" y="2839431"/>
              <a:ext cx="7416824" cy="18137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-75527" y="4057908"/>
              <a:ext cx="1835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C00000"/>
                  </a:solidFill>
                </a:rPr>
                <a:t>轮</a:t>
              </a:r>
              <a:r>
                <a:rPr lang="zh-CN" altLang="en-US" sz="2800" b="1" smtClean="0">
                  <a:solidFill>
                    <a:srgbClr val="C00000"/>
                  </a:solidFill>
                </a:rPr>
                <a:t>函数</a:t>
              </a:r>
              <a:r>
                <a:rPr lang="en-US" altLang="zh-CN" sz="2800" b="1" smtClean="0">
                  <a:solidFill>
                    <a:srgbClr val="C00000"/>
                  </a:solidFill>
                </a:rPr>
                <a:t>f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sp>
        <p:nvSpPr>
          <p:cNvPr id="42" name="右箭头 41"/>
          <p:cNvSpPr/>
          <p:nvPr/>
        </p:nvSpPr>
        <p:spPr>
          <a:xfrm rot="5400000">
            <a:off x="1837406" y="2802815"/>
            <a:ext cx="730377" cy="377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6911530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D0705D-07E3-438C-BD6D-49E185B07CB0}" type="slidenum">
              <a:rPr lang="zh-CN" altLang="en-US" smtClean="0">
                <a:latin typeface="Times New Roman" pitchFamily="18" charset="0"/>
              </a:rPr>
              <a:pPr/>
              <a:t>104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</a:rPr>
              <a:t>How an S-Box works</a:t>
            </a:r>
            <a:endParaRPr lang="zh-CN" altLang="en-US"/>
          </a:p>
        </p:txBody>
      </p:sp>
      <p:sp>
        <p:nvSpPr>
          <p:cNvPr id="86019" name="Rectangle 1026"/>
          <p:cNvSpPr>
            <a:spLocks noChangeArrowheads="1"/>
          </p:cNvSpPr>
          <p:nvPr/>
        </p:nvSpPr>
        <p:spPr bwMode="auto">
          <a:xfrm>
            <a:off x="3352800" y="2438400"/>
            <a:ext cx="5029200" cy="3886200"/>
          </a:xfrm>
          <a:prstGeom prst="rect">
            <a:avLst/>
          </a:prstGeom>
          <a:solidFill>
            <a:srgbClr val="993366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0" name="Rectangle 1027"/>
          <p:cNvSpPr>
            <a:spLocks noChangeArrowheads="1"/>
          </p:cNvSpPr>
          <p:nvPr/>
        </p:nvSpPr>
        <p:spPr bwMode="auto">
          <a:xfrm>
            <a:off x="4876800" y="3124200"/>
            <a:ext cx="33528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1" name="Rectangle 1028"/>
          <p:cNvSpPr>
            <a:spLocks noChangeArrowheads="1"/>
          </p:cNvSpPr>
          <p:nvPr/>
        </p:nvSpPr>
        <p:spPr bwMode="auto">
          <a:xfrm>
            <a:off x="10668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2" name="Text Box 1029"/>
          <p:cNvSpPr txBox="1">
            <a:spLocks noChangeArrowheads="1"/>
          </p:cNvSpPr>
          <p:nvPr/>
        </p:nvSpPr>
        <p:spPr bwMode="auto">
          <a:xfrm>
            <a:off x="1143000" y="3810000"/>
            <a:ext cx="790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S-box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6023" name="Line 1030"/>
          <p:cNvSpPr>
            <a:spLocks noChangeShapeType="1"/>
          </p:cNvSpPr>
          <p:nvPr/>
        </p:nvSpPr>
        <p:spPr bwMode="auto">
          <a:xfrm>
            <a:off x="1295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4" name="Line 1031"/>
          <p:cNvSpPr>
            <a:spLocks noChangeShapeType="1"/>
          </p:cNvSpPr>
          <p:nvPr/>
        </p:nvSpPr>
        <p:spPr bwMode="auto">
          <a:xfrm>
            <a:off x="1447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5" name="Line 1032"/>
          <p:cNvSpPr>
            <a:spLocks noChangeShapeType="1"/>
          </p:cNvSpPr>
          <p:nvPr/>
        </p:nvSpPr>
        <p:spPr bwMode="auto">
          <a:xfrm>
            <a:off x="1600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6" name="Line 1033"/>
          <p:cNvSpPr>
            <a:spLocks noChangeShapeType="1"/>
          </p:cNvSpPr>
          <p:nvPr/>
        </p:nvSpPr>
        <p:spPr bwMode="auto">
          <a:xfrm>
            <a:off x="1752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7" name="Line 1034"/>
          <p:cNvSpPr>
            <a:spLocks noChangeShapeType="1"/>
          </p:cNvSpPr>
          <p:nvPr/>
        </p:nvSpPr>
        <p:spPr bwMode="auto">
          <a:xfrm>
            <a:off x="1143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8" name="Line 1035"/>
          <p:cNvSpPr>
            <a:spLocks noChangeShapeType="1"/>
          </p:cNvSpPr>
          <p:nvPr/>
        </p:nvSpPr>
        <p:spPr bwMode="auto">
          <a:xfrm>
            <a:off x="1295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9" name="Line 1036"/>
          <p:cNvSpPr>
            <a:spLocks noChangeShapeType="1"/>
          </p:cNvSpPr>
          <p:nvPr/>
        </p:nvSpPr>
        <p:spPr bwMode="auto">
          <a:xfrm>
            <a:off x="1447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0" name="Line 1037"/>
          <p:cNvSpPr>
            <a:spLocks noChangeShapeType="1"/>
          </p:cNvSpPr>
          <p:nvPr/>
        </p:nvSpPr>
        <p:spPr bwMode="auto">
          <a:xfrm>
            <a:off x="1600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1" name="Line 1038"/>
          <p:cNvSpPr>
            <a:spLocks noChangeShapeType="1"/>
          </p:cNvSpPr>
          <p:nvPr/>
        </p:nvSpPr>
        <p:spPr bwMode="auto">
          <a:xfrm>
            <a:off x="1752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2" name="Line 1039"/>
          <p:cNvSpPr>
            <a:spLocks noChangeShapeType="1"/>
          </p:cNvSpPr>
          <p:nvPr/>
        </p:nvSpPr>
        <p:spPr bwMode="auto">
          <a:xfrm>
            <a:off x="1905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3" name="Line 1040"/>
          <p:cNvSpPr>
            <a:spLocks noChangeShapeType="1"/>
          </p:cNvSpPr>
          <p:nvPr/>
        </p:nvSpPr>
        <p:spPr bwMode="auto">
          <a:xfrm>
            <a:off x="4800600" y="1371600"/>
            <a:ext cx="0" cy="1066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4" name="Line 1041"/>
          <p:cNvSpPr>
            <a:spLocks noChangeShapeType="1"/>
          </p:cNvSpPr>
          <p:nvPr/>
        </p:nvSpPr>
        <p:spPr bwMode="auto">
          <a:xfrm>
            <a:off x="52578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5" name="Line 1042"/>
          <p:cNvSpPr>
            <a:spLocks noChangeShapeType="1"/>
          </p:cNvSpPr>
          <p:nvPr/>
        </p:nvSpPr>
        <p:spPr bwMode="auto">
          <a:xfrm>
            <a:off x="57150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6" name="Line 1043"/>
          <p:cNvSpPr>
            <a:spLocks noChangeShapeType="1"/>
          </p:cNvSpPr>
          <p:nvPr/>
        </p:nvSpPr>
        <p:spPr bwMode="auto">
          <a:xfrm>
            <a:off x="61722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7" name="Line 1044"/>
          <p:cNvSpPr>
            <a:spLocks noChangeShapeType="1"/>
          </p:cNvSpPr>
          <p:nvPr/>
        </p:nvSpPr>
        <p:spPr bwMode="auto">
          <a:xfrm>
            <a:off x="66294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8" name="Line 1045"/>
          <p:cNvSpPr>
            <a:spLocks noChangeShapeType="1"/>
          </p:cNvSpPr>
          <p:nvPr/>
        </p:nvSpPr>
        <p:spPr bwMode="auto">
          <a:xfrm>
            <a:off x="7086600" y="1371600"/>
            <a:ext cx="0" cy="1066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9" name="Freeform 1046"/>
          <p:cNvSpPr>
            <a:spLocks/>
          </p:cNvSpPr>
          <p:nvPr/>
        </p:nvSpPr>
        <p:spPr bwMode="auto">
          <a:xfrm>
            <a:off x="4038600" y="2438400"/>
            <a:ext cx="762000" cy="838200"/>
          </a:xfrm>
          <a:custGeom>
            <a:avLst/>
            <a:gdLst>
              <a:gd name="T0" fmla="*/ 2147483647 w 480"/>
              <a:gd name="T1" fmla="*/ 0 h 528"/>
              <a:gd name="T2" fmla="*/ 2147483647 w 480"/>
              <a:gd name="T3" fmla="*/ 2147483647 h 528"/>
              <a:gd name="T4" fmla="*/ 0 w 480"/>
              <a:gd name="T5" fmla="*/ 2147483647 h 528"/>
              <a:gd name="T6" fmla="*/ 0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480" y="0"/>
                </a:moveTo>
                <a:lnTo>
                  <a:pt x="480" y="144"/>
                </a:lnTo>
                <a:lnTo>
                  <a:pt x="0" y="144"/>
                </a:lnTo>
                <a:lnTo>
                  <a:pt x="0" y="528"/>
                </a:ln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0" name="Freeform 1047"/>
          <p:cNvSpPr>
            <a:spLocks/>
          </p:cNvSpPr>
          <p:nvPr/>
        </p:nvSpPr>
        <p:spPr bwMode="auto">
          <a:xfrm>
            <a:off x="4267200" y="2438400"/>
            <a:ext cx="2819400" cy="838200"/>
          </a:xfrm>
          <a:custGeom>
            <a:avLst/>
            <a:gdLst>
              <a:gd name="T0" fmla="*/ 2147483647 w 1776"/>
              <a:gd name="T1" fmla="*/ 0 h 528"/>
              <a:gd name="T2" fmla="*/ 2147483647 w 1776"/>
              <a:gd name="T3" fmla="*/ 2147483647 h 528"/>
              <a:gd name="T4" fmla="*/ 0 w 1776"/>
              <a:gd name="T5" fmla="*/ 2147483647 h 528"/>
              <a:gd name="T6" fmla="*/ 0 w 1776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528"/>
              <a:gd name="T14" fmla="*/ 1776 w 177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528">
                <a:moveTo>
                  <a:pt x="1776" y="0"/>
                </a:moveTo>
                <a:lnTo>
                  <a:pt x="1776" y="288"/>
                </a:lnTo>
                <a:lnTo>
                  <a:pt x="0" y="288"/>
                </a:lnTo>
                <a:lnTo>
                  <a:pt x="0" y="528"/>
                </a:ln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1" name="Line 1048"/>
          <p:cNvSpPr>
            <a:spLocks noChangeShapeType="1"/>
          </p:cNvSpPr>
          <p:nvPr/>
        </p:nvSpPr>
        <p:spPr bwMode="auto">
          <a:xfrm>
            <a:off x="4648200" y="35814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2" name="Rectangle 1049"/>
          <p:cNvSpPr>
            <a:spLocks noChangeArrowheads="1"/>
          </p:cNvSpPr>
          <p:nvPr/>
        </p:nvSpPr>
        <p:spPr bwMode="auto">
          <a:xfrm>
            <a:off x="3733800" y="3276600"/>
            <a:ext cx="914400" cy="2667000"/>
          </a:xfrm>
          <a:prstGeom prst="rect">
            <a:avLst/>
          </a:prstGeom>
          <a:solidFill>
            <a:srgbClr val="99FF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3" name="Line 1050"/>
          <p:cNvSpPr>
            <a:spLocks noChangeShapeType="1"/>
          </p:cNvSpPr>
          <p:nvPr/>
        </p:nvSpPr>
        <p:spPr bwMode="auto">
          <a:xfrm>
            <a:off x="4648200" y="42672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4" name="Line 1051"/>
          <p:cNvSpPr>
            <a:spLocks noChangeShapeType="1"/>
          </p:cNvSpPr>
          <p:nvPr/>
        </p:nvSpPr>
        <p:spPr bwMode="auto">
          <a:xfrm>
            <a:off x="4648200" y="49530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6045" name="Group 1052"/>
          <p:cNvGrpSpPr>
            <a:grpSpLocks/>
          </p:cNvGrpSpPr>
          <p:nvPr/>
        </p:nvGrpSpPr>
        <p:grpSpPr bwMode="auto">
          <a:xfrm>
            <a:off x="5029200" y="3276600"/>
            <a:ext cx="3200400" cy="2043113"/>
            <a:chOff x="2832" y="1584"/>
            <a:chExt cx="2016" cy="1287"/>
          </a:xfrm>
        </p:grpSpPr>
        <p:grpSp>
          <p:nvGrpSpPr>
            <p:cNvPr id="86066" name="Group 1053"/>
            <p:cNvGrpSpPr>
              <a:grpSpLocks/>
            </p:cNvGrpSpPr>
            <p:nvPr/>
          </p:nvGrpSpPr>
          <p:grpSpPr bwMode="auto">
            <a:xfrm>
              <a:off x="2832" y="1584"/>
              <a:ext cx="2016" cy="415"/>
              <a:chOff x="720" y="3680"/>
              <a:chExt cx="2016" cy="415"/>
            </a:xfrm>
          </p:grpSpPr>
          <p:grpSp>
            <p:nvGrpSpPr>
              <p:cNvPr id="86091" name="Group 1054"/>
              <p:cNvGrpSpPr>
                <a:grpSpLocks/>
              </p:cNvGrpSpPr>
              <p:nvPr/>
            </p:nvGrpSpPr>
            <p:grpSpPr bwMode="auto">
              <a:xfrm>
                <a:off x="720" y="3696"/>
                <a:ext cx="1920" cy="384"/>
                <a:chOff x="672" y="3696"/>
                <a:chExt cx="1920" cy="384"/>
              </a:xfrm>
            </p:grpSpPr>
            <p:sp>
              <p:nvSpPr>
                <p:cNvPr id="86094" name="Rectangle 1055"/>
                <p:cNvSpPr>
                  <a:spLocks noChangeArrowheads="1"/>
                </p:cNvSpPr>
                <p:nvPr/>
              </p:nvSpPr>
              <p:spPr bwMode="auto">
                <a:xfrm>
                  <a:off x="672" y="3696"/>
                  <a:ext cx="1920" cy="384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5" name="Line 1056"/>
                <p:cNvSpPr>
                  <a:spLocks noChangeShapeType="1"/>
                </p:cNvSpPr>
                <p:nvPr/>
              </p:nvSpPr>
              <p:spPr bwMode="auto">
                <a:xfrm>
                  <a:off x="672" y="3888"/>
                  <a:ext cx="1920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6" name="Line 1057"/>
                <p:cNvSpPr>
                  <a:spLocks noChangeShapeType="1"/>
                </p:cNvSpPr>
                <p:nvPr/>
              </p:nvSpPr>
              <p:spPr bwMode="auto">
                <a:xfrm>
                  <a:off x="163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7" name="Line 1058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8" name="Line 1059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9" name="Line 1060"/>
                <p:cNvSpPr>
                  <a:spLocks noChangeShapeType="1"/>
                </p:cNvSpPr>
                <p:nvPr/>
              </p:nvSpPr>
              <p:spPr bwMode="auto">
                <a:xfrm>
                  <a:off x="235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100" name="Line 1061"/>
                <p:cNvSpPr>
                  <a:spLocks noChangeShapeType="1"/>
                </p:cNvSpPr>
                <p:nvPr/>
              </p:nvSpPr>
              <p:spPr bwMode="auto">
                <a:xfrm>
                  <a:off x="115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101" name="Line 1062"/>
                <p:cNvSpPr>
                  <a:spLocks noChangeShapeType="1"/>
                </p:cNvSpPr>
                <p:nvPr/>
              </p:nvSpPr>
              <p:spPr bwMode="auto">
                <a:xfrm>
                  <a:off x="91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102" name="Line 1063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092" name="Text Box 1064"/>
              <p:cNvSpPr txBox="1">
                <a:spLocks noChangeArrowheads="1"/>
              </p:cNvSpPr>
              <p:nvPr/>
            </p:nvSpPr>
            <p:spPr bwMode="auto">
              <a:xfrm>
                <a:off x="720" y="3680"/>
                <a:ext cx="20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14   4    13    1    2    15   11   8</a:t>
                </a:r>
              </a:p>
            </p:txBody>
          </p:sp>
          <p:sp>
            <p:nvSpPr>
              <p:cNvPr id="86093" name="Text Box 1065"/>
              <p:cNvSpPr txBox="1">
                <a:spLocks noChangeArrowheads="1"/>
              </p:cNvSpPr>
              <p:nvPr/>
            </p:nvSpPr>
            <p:spPr bwMode="auto">
              <a:xfrm>
                <a:off x="768" y="3864"/>
                <a:ext cx="19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3   10    6   12    5     9     0    7</a:t>
                </a:r>
              </a:p>
            </p:txBody>
          </p:sp>
        </p:grpSp>
        <p:grpSp>
          <p:nvGrpSpPr>
            <p:cNvPr id="86067" name="Group 1066"/>
            <p:cNvGrpSpPr>
              <a:grpSpLocks/>
            </p:cNvGrpSpPr>
            <p:nvPr/>
          </p:nvGrpSpPr>
          <p:grpSpPr bwMode="auto">
            <a:xfrm>
              <a:off x="2832" y="2032"/>
              <a:ext cx="1920" cy="384"/>
              <a:chOff x="672" y="3696"/>
              <a:chExt cx="1920" cy="384"/>
            </a:xfrm>
          </p:grpSpPr>
          <p:sp>
            <p:nvSpPr>
              <p:cNvPr id="86082" name="Rectangle 1067"/>
              <p:cNvSpPr>
                <a:spLocks noChangeArrowheads="1"/>
              </p:cNvSpPr>
              <p:nvPr/>
            </p:nvSpPr>
            <p:spPr bwMode="auto">
              <a:xfrm>
                <a:off x="672" y="3696"/>
                <a:ext cx="1920" cy="38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3" name="Line 1068"/>
              <p:cNvSpPr>
                <a:spLocks noChangeShapeType="1"/>
              </p:cNvSpPr>
              <p:nvPr/>
            </p:nvSpPr>
            <p:spPr bwMode="auto">
              <a:xfrm>
                <a:off x="672" y="3888"/>
                <a:ext cx="192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4" name="Line 1069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5" name="Line 1070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6" name="Line 1071"/>
              <p:cNvSpPr>
                <a:spLocks noChangeShapeType="1"/>
              </p:cNvSpPr>
              <p:nvPr/>
            </p:nvSpPr>
            <p:spPr bwMode="auto">
              <a:xfrm>
                <a:off x="187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7" name="Line 1072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8" name="Line 1073"/>
              <p:cNvSpPr>
                <a:spLocks noChangeShapeType="1"/>
              </p:cNvSpPr>
              <p:nvPr/>
            </p:nvSpPr>
            <p:spPr bwMode="auto">
              <a:xfrm>
                <a:off x="11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9" name="Line 1074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90" name="Line 1075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068" name="Text Box 1076"/>
            <p:cNvSpPr txBox="1">
              <a:spLocks noChangeArrowheads="1"/>
            </p:cNvSpPr>
            <p:nvPr/>
          </p:nvSpPr>
          <p:spPr bwMode="auto">
            <a:xfrm>
              <a:off x="2832" y="2016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0    15    7     4   14    2    13    1</a:t>
              </a:r>
            </a:p>
          </p:txBody>
        </p:sp>
        <p:sp>
          <p:nvSpPr>
            <p:cNvPr id="86069" name="Text Box 1077"/>
            <p:cNvSpPr txBox="1">
              <a:spLocks noChangeArrowheads="1"/>
            </p:cNvSpPr>
            <p:nvPr/>
          </p:nvSpPr>
          <p:spPr bwMode="auto">
            <a:xfrm>
              <a:off x="2832" y="2208"/>
              <a:ext cx="1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10    6   12   11   9     5     3     8</a:t>
              </a:r>
            </a:p>
          </p:txBody>
        </p:sp>
        <p:grpSp>
          <p:nvGrpSpPr>
            <p:cNvPr id="86070" name="Group 1078"/>
            <p:cNvGrpSpPr>
              <a:grpSpLocks/>
            </p:cNvGrpSpPr>
            <p:nvPr/>
          </p:nvGrpSpPr>
          <p:grpSpPr bwMode="auto">
            <a:xfrm>
              <a:off x="2832" y="2464"/>
              <a:ext cx="1920" cy="384"/>
              <a:chOff x="672" y="3696"/>
              <a:chExt cx="1920" cy="384"/>
            </a:xfrm>
          </p:grpSpPr>
          <p:sp>
            <p:nvSpPr>
              <p:cNvPr id="86073" name="Rectangle 1079"/>
              <p:cNvSpPr>
                <a:spLocks noChangeArrowheads="1"/>
              </p:cNvSpPr>
              <p:nvPr/>
            </p:nvSpPr>
            <p:spPr bwMode="auto">
              <a:xfrm>
                <a:off x="672" y="3696"/>
                <a:ext cx="1920" cy="38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4" name="Line 1080"/>
              <p:cNvSpPr>
                <a:spLocks noChangeShapeType="1"/>
              </p:cNvSpPr>
              <p:nvPr/>
            </p:nvSpPr>
            <p:spPr bwMode="auto">
              <a:xfrm>
                <a:off x="672" y="3888"/>
                <a:ext cx="192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5" name="Line 1081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6" name="Line 1082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7" name="Line 1083"/>
              <p:cNvSpPr>
                <a:spLocks noChangeShapeType="1"/>
              </p:cNvSpPr>
              <p:nvPr/>
            </p:nvSpPr>
            <p:spPr bwMode="auto">
              <a:xfrm>
                <a:off x="187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8" name="Line 1084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9" name="Line 1085"/>
              <p:cNvSpPr>
                <a:spLocks noChangeShapeType="1"/>
              </p:cNvSpPr>
              <p:nvPr/>
            </p:nvSpPr>
            <p:spPr bwMode="auto">
              <a:xfrm>
                <a:off x="11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0" name="Line 1086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1" name="Line 1087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071" name="Text Box 1088"/>
            <p:cNvSpPr txBox="1">
              <a:spLocks noChangeArrowheads="1"/>
            </p:cNvSpPr>
            <p:nvPr/>
          </p:nvSpPr>
          <p:spPr bwMode="auto">
            <a:xfrm>
              <a:off x="2832" y="2448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4     1    14    8   13    6     2    11</a:t>
              </a:r>
            </a:p>
          </p:txBody>
        </p:sp>
        <p:sp>
          <p:nvSpPr>
            <p:cNvPr id="86072" name="Text Box 1089"/>
            <p:cNvSpPr txBox="1">
              <a:spLocks noChangeArrowheads="1"/>
            </p:cNvSpPr>
            <p:nvPr/>
          </p:nvSpPr>
          <p:spPr bwMode="auto">
            <a:xfrm>
              <a:off x="2832" y="2640"/>
              <a:ext cx="1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15  12    9     7    3    10    5    0</a:t>
              </a:r>
            </a:p>
          </p:txBody>
        </p:sp>
      </p:grpSp>
      <p:sp>
        <p:nvSpPr>
          <p:cNvPr id="86046" name="Line 1090"/>
          <p:cNvSpPr>
            <a:spLocks noChangeShapeType="1"/>
          </p:cNvSpPr>
          <p:nvPr/>
        </p:nvSpPr>
        <p:spPr bwMode="auto">
          <a:xfrm>
            <a:off x="4648200" y="56388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6047" name="Group 1091"/>
          <p:cNvGrpSpPr>
            <a:grpSpLocks/>
          </p:cNvGrpSpPr>
          <p:nvPr/>
        </p:nvGrpSpPr>
        <p:grpSpPr bwMode="auto">
          <a:xfrm>
            <a:off x="5029200" y="5334000"/>
            <a:ext cx="3200400" cy="658813"/>
            <a:chOff x="720" y="3680"/>
            <a:chExt cx="2016" cy="415"/>
          </a:xfrm>
        </p:grpSpPr>
        <p:grpSp>
          <p:nvGrpSpPr>
            <p:cNvPr id="86054" name="Group 1092"/>
            <p:cNvGrpSpPr>
              <a:grpSpLocks/>
            </p:cNvGrpSpPr>
            <p:nvPr/>
          </p:nvGrpSpPr>
          <p:grpSpPr bwMode="auto">
            <a:xfrm>
              <a:off x="720" y="3696"/>
              <a:ext cx="1920" cy="384"/>
              <a:chOff x="672" y="3696"/>
              <a:chExt cx="1920" cy="384"/>
            </a:xfrm>
          </p:grpSpPr>
          <p:sp>
            <p:nvSpPr>
              <p:cNvPr id="86057" name="Rectangle 1093"/>
              <p:cNvSpPr>
                <a:spLocks noChangeArrowheads="1"/>
              </p:cNvSpPr>
              <p:nvPr/>
            </p:nvSpPr>
            <p:spPr bwMode="auto">
              <a:xfrm>
                <a:off x="672" y="3696"/>
                <a:ext cx="1920" cy="38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58" name="Line 1094"/>
              <p:cNvSpPr>
                <a:spLocks noChangeShapeType="1"/>
              </p:cNvSpPr>
              <p:nvPr/>
            </p:nvSpPr>
            <p:spPr bwMode="auto">
              <a:xfrm>
                <a:off x="672" y="3888"/>
                <a:ext cx="192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59" name="Line 1095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0" name="Line 1096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1" name="Line 1097"/>
              <p:cNvSpPr>
                <a:spLocks noChangeShapeType="1"/>
              </p:cNvSpPr>
              <p:nvPr/>
            </p:nvSpPr>
            <p:spPr bwMode="auto">
              <a:xfrm>
                <a:off x="187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2" name="Line 1098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3" name="Line 1099"/>
              <p:cNvSpPr>
                <a:spLocks noChangeShapeType="1"/>
              </p:cNvSpPr>
              <p:nvPr/>
            </p:nvSpPr>
            <p:spPr bwMode="auto">
              <a:xfrm>
                <a:off x="11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4" name="Line 1100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5" name="Line 1101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055" name="Text Box 1102"/>
            <p:cNvSpPr txBox="1">
              <a:spLocks noChangeArrowheads="1"/>
            </p:cNvSpPr>
            <p:nvPr/>
          </p:nvSpPr>
          <p:spPr bwMode="auto">
            <a:xfrm>
              <a:off x="720" y="3680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15  12    8     2    4     9     1    7</a:t>
              </a:r>
            </a:p>
          </p:txBody>
        </p:sp>
        <p:sp>
          <p:nvSpPr>
            <p:cNvPr id="86056" name="Text Box 1103"/>
            <p:cNvSpPr txBox="1">
              <a:spLocks noChangeArrowheads="1"/>
            </p:cNvSpPr>
            <p:nvPr/>
          </p:nvSpPr>
          <p:spPr bwMode="auto">
            <a:xfrm>
              <a:off x="768" y="3864"/>
              <a:ext cx="1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5   11    3   14  10    0     6    13</a:t>
              </a:r>
            </a:p>
          </p:txBody>
        </p:sp>
      </p:grpSp>
      <p:sp>
        <p:nvSpPr>
          <p:cNvPr id="86048" name="Text Box 1104"/>
          <p:cNvSpPr txBox="1">
            <a:spLocks noChangeArrowheads="1"/>
          </p:cNvSpPr>
          <p:nvPr/>
        </p:nvSpPr>
        <p:spPr bwMode="auto">
          <a:xfrm rot="-5400000">
            <a:off x="3480709" y="4427687"/>
            <a:ext cx="14205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chemeClr val="tx1"/>
                </a:solidFill>
              </a:rPr>
              <a:t>line select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6049" name="Line 1105"/>
          <p:cNvSpPr>
            <a:spLocks noChangeShapeType="1"/>
          </p:cNvSpPr>
          <p:nvPr/>
        </p:nvSpPr>
        <p:spPr bwMode="auto">
          <a:xfrm>
            <a:off x="52578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50" name="Line 1106"/>
          <p:cNvSpPr>
            <a:spLocks noChangeShapeType="1"/>
          </p:cNvSpPr>
          <p:nvPr/>
        </p:nvSpPr>
        <p:spPr bwMode="auto">
          <a:xfrm>
            <a:off x="57150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51" name="Line 1107"/>
          <p:cNvSpPr>
            <a:spLocks noChangeShapeType="1"/>
          </p:cNvSpPr>
          <p:nvPr/>
        </p:nvSpPr>
        <p:spPr bwMode="auto">
          <a:xfrm>
            <a:off x="61722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52" name="Line 1108"/>
          <p:cNvSpPr>
            <a:spLocks noChangeShapeType="1"/>
          </p:cNvSpPr>
          <p:nvPr/>
        </p:nvSpPr>
        <p:spPr bwMode="auto">
          <a:xfrm>
            <a:off x="66294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7315200" y="1189036"/>
            <a:ext cx="1371600" cy="727795"/>
          </a:xfrm>
          <a:prstGeom prst="wedgeEllipseCallout">
            <a:avLst>
              <a:gd name="adj1" fmla="val -55401"/>
              <a:gd name="adj2" fmla="val 2062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C00000"/>
                </a:solidFill>
              </a:rPr>
              <a:t>行列坐标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0399A9-C96D-4E8D-AB40-919B00F5273D}" type="slidenum">
              <a:rPr lang="zh-CN" altLang="en-US" smtClean="0">
                <a:latin typeface="Times New Roman" pitchFamily="18" charset="0"/>
              </a:rPr>
              <a:pPr/>
              <a:t>105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49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How an S-Box works</a:t>
            </a:r>
          </a:p>
        </p:txBody>
      </p:sp>
      <p:sp>
        <p:nvSpPr>
          <p:cNvPr id="84996" name="Text Box 1027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84997" name="Rectangle 1028"/>
          <p:cNvSpPr>
            <a:spLocks noChangeArrowheads="1"/>
          </p:cNvSpPr>
          <p:nvPr/>
        </p:nvSpPr>
        <p:spPr bwMode="ltGray">
          <a:xfrm>
            <a:off x="1287463" y="3141663"/>
            <a:ext cx="6797675" cy="2719387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   0  1  2  3  4  5  6  7  8  9 10 11 12 13 14 15</a:t>
            </a: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0 14  4 13  1  2 15 11  8  3 10  6 12  5  9  0  7</a:t>
            </a: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1  0 15  7  4 14  2 13  1 10  6 12 11  9  5  3  8</a:t>
            </a: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2  4  1 14  8 13  6  </a:t>
            </a:r>
            <a:r>
              <a:rPr kumimoji="1" lang="zh-CN" altLang="en-US" b="1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 11 15 12  9  7  3 10  5  0</a:t>
            </a: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3 15 12  8  2  4  9  1  7  5 11  3 14 10  0  6 13</a:t>
            </a:r>
            <a:endParaRPr kumimoji="1" lang="zh-CN" altLang="en-US" sz="24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4998" name="Line 1029"/>
          <p:cNvSpPr>
            <a:spLocks noChangeShapeType="1"/>
          </p:cNvSpPr>
          <p:nvPr/>
        </p:nvSpPr>
        <p:spPr bwMode="ltGray">
          <a:xfrm>
            <a:off x="1570038" y="4071938"/>
            <a:ext cx="0" cy="107315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999" name="Line 1030"/>
          <p:cNvSpPr>
            <a:spLocks noChangeShapeType="1"/>
          </p:cNvSpPr>
          <p:nvPr/>
        </p:nvSpPr>
        <p:spPr bwMode="ltGray">
          <a:xfrm>
            <a:off x="1570038" y="4071938"/>
            <a:ext cx="65151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0" name="Text Box 1031"/>
          <p:cNvSpPr txBox="1">
            <a:spLocks noChangeArrowheads="1"/>
          </p:cNvSpPr>
          <p:nvPr/>
        </p:nvSpPr>
        <p:spPr bwMode="ltGray">
          <a:xfrm>
            <a:off x="8229600" y="3276600"/>
            <a:ext cx="458788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S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1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85001" name="Text Box 1032"/>
          <p:cNvSpPr txBox="1">
            <a:spLocks noChangeArrowheads="1"/>
          </p:cNvSpPr>
          <p:nvPr/>
        </p:nvSpPr>
        <p:spPr bwMode="ltGray">
          <a:xfrm>
            <a:off x="3300413" y="1876425"/>
            <a:ext cx="237490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Courier New" pitchFamily="49" charset="0"/>
              </a:rPr>
              <a:t> 0 1 1 0 </a:t>
            </a:r>
            <a:r>
              <a:rPr kumimoji="1" lang="zh-CN" altLang="en-US" sz="24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kumimoji="1" lang="zh-CN" altLang="en-US" sz="24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5002" name="Line 1033"/>
          <p:cNvSpPr>
            <a:spLocks noChangeShapeType="1"/>
          </p:cNvSpPr>
          <p:nvPr/>
        </p:nvSpPr>
        <p:spPr bwMode="ltGray">
          <a:xfrm>
            <a:off x="931863" y="2854325"/>
            <a:ext cx="0" cy="1860550"/>
          </a:xfrm>
          <a:prstGeom prst="line">
            <a:avLst/>
          </a:prstGeom>
          <a:noFill/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3" name="Line 1034"/>
          <p:cNvSpPr>
            <a:spLocks noChangeShapeType="1"/>
          </p:cNvSpPr>
          <p:nvPr/>
        </p:nvSpPr>
        <p:spPr bwMode="ltGray">
          <a:xfrm>
            <a:off x="931863" y="4714875"/>
            <a:ext cx="355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4" name="Text Box 1035"/>
          <p:cNvSpPr txBox="1">
            <a:spLocks noChangeArrowheads="1"/>
          </p:cNvSpPr>
          <p:nvPr/>
        </p:nvSpPr>
        <p:spPr bwMode="ltGray">
          <a:xfrm>
            <a:off x="685641" y="2106613"/>
            <a:ext cx="492443" cy="830997"/>
          </a:xfrm>
          <a:prstGeom prst="rect">
            <a:avLst/>
          </a:prstGeom>
          <a:noFill/>
          <a:ln w="9525" cap="rnd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</a:rPr>
              <a:t>10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5005" name="Line 1036"/>
          <p:cNvSpPr>
            <a:spLocks noChangeShapeType="1"/>
          </p:cNvSpPr>
          <p:nvPr/>
        </p:nvSpPr>
        <p:spPr bwMode="ltGray">
          <a:xfrm>
            <a:off x="1287463" y="2354263"/>
            <a:ext cx="3965575" cy="0"/>
          </a:xfrm>
          <a:prstGeom prst="line">
            <a:avLst/>
          </a:prstGeom>
          <a:noFill/>
          <a:ln w="38100" cap="rnd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6" name="Line 1037"/>
          <p:cNvSpPr>
            <a:spLocks noChangeShapeType="1"/>
          </p:cNvSpPr>
          <p:nvPr/>
        </p:nvSpPr>
        <p:spPr bwMode="ltGray">
          <a:xfrm flipH="1">
            <a:off x="4391025" y="2282825"/>
            <a:ext cx="11113" cy="1573213"/>
          </a:xfrm>
          <a:prstGeom prst="line">
            <a:avLst/>
          </a:prstGeom>
          <a:noFill/>
          <a:ln w="38100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7" name="Line 1038"/>
          <p:cNvSpPr>
            <a:spLocks noChangeShapeType="1"/>
          </p:cNvSpPr>
          <p:nvPr/>
        </p:nvSpPr>
        <p:spPr bwMode="ltGray">
          <a:xfrm>
            <a:off x="4314825" y="5287963"/>
            <a:ext cx="0" cy="1144587"/>
          </a:xfrm>
          <a:prstGeom prst="line">
            <a:avLst/>
          </a:prstGeom>
          <a:noFill/>
          <a:ln w="57150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8" name="Text Box 1039"/>
          <p:cNvSpPr txBox="1">
            <a:spLocks noChangeArrowheads="1"/>
          </p:cNvSpPr>
          <p:nvPr/>
        </p:nvSpPr>
        <p:spPr bwMode="ltGray">
          <a:xfrm>
            <a:off x="3430588" y="6348413"/>
            <a:ext cx="1462087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>
                <a:solidFill>
                  <a:srgbClr val="C00000"/>
                </a:solidFill>
                <a:latin typeface="Courier New" pitchFamily="49" charset="0"/>
              </a:rPr>
              <a:t>0 0 1 0</a:t>
            </a:r>
          </a:p>
        </p:txBody>
      </p:sp>
      <p:sp>
        <p:nvSpPr>
          <p:cNvPr id="85009" name="Text Box 1040"/>
          <p:cNvSpPr txBox="1">
            <a:spLocks noChangeArrowheads="1"/>
          </p:cNvSpPr>
          <p:nvPr/>
        </p:nvSpPr>
        <p:spPr bwMode="ltGray">
          <a:xfrm>
            <a:off x="5876925" y="1963738"/>
            <a:ext cx="12509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>
                <a:solidFill>
                  <a:schemeClr val="tx1"/>
                </a:solidFill>
              </a:rPr>
              <a:t>输入6位</a:t>
            </a:r>
          </a:p>
        </p:txBody>
      </p:sp>
      <p:sp>
        <p:nvSpPr>
          <p:cNvPr id="85010" name="Text Box 1041"/>
          <p:cNvSpPr txBox="1">
            <a:spLocks noChangeArrowheads="1"/>
          </p:cNvSpPr>
          <p:nvPr/>
        </p:nvSpPr>
        <p:spPr bwMode="ltGray">
          <a:xfrm>
            <a:off x="5095875" y="6324600"/>
            <a:ext cx="124460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>
                <a:solidFill>
                  <a:schemeClr val="bg1"/>
                </a:solidFill>
              </a:rPr>
              <a:t>输出4位</a:t>
            </a:r>
          </a:p>
        </p:txBody>
      </p:sp>
      <p:sp>
        <p:nvSpPr>
          <p:cNvPr id="85011" name="Oval 1043"/>
          <p:cNvSpPr>
            <a:spLocks noChangeArrowheads="1"/>
          </p:cNvSpPr>
          <p:nvPr/>
        </p:nvSpPr>
        <p:spPr bwMode="auto">
          <a:xfrm>
            <a:off x="3240088" y="1852613"/>
            <a:ext cx="38417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12" name="Oval 1044"/>
          <p:cNvSpPr>
            <a:spLocks noChangeArrowheads="1"/>
          </p:cNvSpPr>
          <p:nvPr/>
        </p:nvSpPr>
        <p:spPr bwMode="auto">
          <a:xfrm>
            <a:off x="5159375" y="1789113"/>
            <a:ext cx="382588" cy="573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13" name="Oval 1045"/>
          <p:cNvSpPr>
            <a:spLocks noChangeArrowheads="1"/>
          </p:cNvSpPr>
          <p:nvPr/>
        </p:nvSpPr>
        <p:spPr bwMode="auto">
          <a:xfrm>
            <a:off x="3700463" y="1852613"/>
            <a:ext cx="1381125" cy="430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14" name="Oval 1046"/>
          <p:cNvSpPr>
            <a:spLocks noChangeArrowheads="1"/>
          </p:cNvSpPr>
          <p:nvPr/>
        </p:nvSpPr>
        <p:spPr bwMode="auto">
          <a:xfrm>
            <a:off x="4160838" y="4581128"/>
            <a:ext cx="38417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DES</a:t>
            </a:r>
            <a:r>
              <a:rPr lang="zh-CN" altLang="en-US" smtClean="0"/>
              <a:t>最敏感部分，原理至今未公开。</a:t>
            </a:r>
            <a:endParaRPr lang="en-US" altLang="zh-CN" smtClean="0"/>
          </a:p>
          <a:p>
            <a:r>
              <a:rPr lang="zh-CN" altLang="en-US" smtClean="0"/>
              <a:t>人们担心隐藏陷门，但并没找到弱点。美国国家安全局透露了几条设计准则：</a:t>
            </a:r>
          </a:p>
          <a:p>
            <a:pPr lvl="1"/>
            <a:r>
              <a:rPr lang="en-US" altLang="zh-CN" smtClean="0"/>
              <a:t>1.</a:t>
            </a:r>
            <a:r>
              <a:rPr lang="zh-CN" altLang="en-US" smtClean="0"/>
              <a:t> 不是输入的线性仿射函数。</a:t>
            </a:r>
          </a:p>
          <a:p>
            <a:pPr lvl="1"/>
            <a:r>
              <a:rPr lang="en-US" altLang="zh-CN" smtClean="0"/>
              <a:t>2. </a:t>
            </a:r>
            <a:r>
              <a:rPr lang="zh-CN" altLang="en-US" smtClean="0"/>
              <a:t>改变1位输入，输出至少改变2位。最大程度上增大了扩散量。</a:t>
            </a:r>
          </a:p>
          <a:p>
            <a:pPr lvl="1"/>
            <a:r>
              <a:rPr lang="en-US" altLang="zh-CN" smtClean="0"/>
              <a:t>3. </a:t>
            </a:r>
            <a:r>
              <a:rPr lang="zh-CN" altLang="en-US" smtClean="0"/>
              <a:t>任意一位输出保持不变时，0 和1 个数之差极小。即如果保持一位不变而改变其它五位，那么其输出0和1的个数不应相差太多。</a:t>
            </a: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S-box</a:t>
            </a:r>
            <a:endParaRPr lang="zh-CN" altLang="en-US"/>
          </a:p>
        </p:txBody>
      </p:sp>
      <p:sp>
        <p:nvSpPr>
          <p:cNvPr id="8294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CA3B7-BFBA-41FB-8CEA-75ED2D21C5FC}" type="slidenum">
              <a:rPr lang="zh-CN" altLang="en-US" smtClean="0"/>
              <a:pPr/>
              <a:t>106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FF1D7C-50D9-45C5-8256-C074EDE577FB}" type="slidenum">
              <a:rPr lang="zh-CN" altLang="en-US" smtClean="0">
                <a:latin typeface="Times New Roman" pitchFamily="18" charset="0"/>
              </a:rPr>
              <a:pPr/>
              <a:t>107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P</a:t>
            </a:r>
            <a:r>
              <a:rPr lang="zh-CN" altLang="en-US" smtClean="0">
                <a:solidFill>
                  <a:schemeClr val="tx1"/>
                </a:solidFill>
              </a:rPr>
              <a:t>置换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8067" name="Group 1026"/>
          <p:cNvGrpSpPr>
            <a:grpSpLocks/>
          </p:cNvGrpSpPr>
          <p:nvPr/>
        </p:nvGrpSpPr>
        <p:grpSpPr bwMode="auto">
          <a:xfrm>
            <a:off x="263525" y="2068512"/>
            <a:ext cx="2216150" cy="1360488"/>
            <a:chOff x="2086" y="254"/>
            <a:chExt cx="1396" cy="857"/>
          </a:xfrm>
        </p:grpSpPr>
        <p:sp>
          <p:nvSpPr>
            <p:cNvPr id="88077" name="Line 1027"/>
            <p:cNvSpPr>
              <a:spLocks noChangeShapeType="1"/>
            </p:cNvSpPr>
            <p:nvPr/>
          </p:nvSpPr>
          <p:spPr bwMode="auto">
            <a:xfrm>
              <a:off x="2779" y="254"/>
              <a:ext cx="1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78" name="Line 1028"/>
            <p:cNvSpPr>
              <a:spLocks noChangeShapeType="1"/>
            </p:cNvSpPr>
            <p:nvPr/>
          </p:nvSpPr>
          <p:spPr bwMode="auto">
            <a:xfrm>
              <a:off x="2783" y="862"/>
              <a:ext cx="1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79" name="Rectangle 1029"/>
            <p:cNvSpPr>
              <a:spLocks noChangeArrowheads="1"/>
            </p:cNvSpPr>
            <p:nvPr/>
          </p:nvSpPr>
          <p:spPr bwMode="auto">
            <a:xfrm>
              <a:off x="2086" y="624"/>
              <a:ext cx="1396" cy="24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80" name="Text Box 1030"/>
            <p:cNvSpPr txBox="1">
              <a:spLocks noChangeArrowheads="1"/>
            </p:cNvSpPr>
            <p:nvPr/>
          </p:nvSpPr>
          <p:spPr bwMode="auto">
            <a:xfrm>
              <a:off x="2208" y="624"/>
              <a:ext cx="1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P-Box Permutation</a:t>
              </a:r>
            </a:p>
          </p:txBody>
        </p:sp>
        <p:sp>
          <p:nvSpPr>
            <p:cNvPr id="88081" name="Text Box 1031"/>
            <p:cNvSpPr txBox="1">
              <a:spLocks noChangeArrowheads="1"/>
            </p:cNvSpPr>
            <p:nvPr/>
          </p:nvSpPr>
          <p:spPr bwMode="auto">
            <a:xfrm>
              <a:off x="2790" y="28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88082" name="Text Box 1032"/>
            <p:cNvSpPr txBox="1">
              <a:spLocks noChangeArrowheads="1"/>
            </p:cNvSpPr>
            <p:nvPr/>
          </p:nvSpPr>
          <p:spPr bwMode="auto">
            <a:xfrm>
              <a:off x="2830" y="8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32</a:t>
              </a:r>
            </a:p>
          </p:txBody>
        </p:sp>
      </p:grpSp>
      <p:grpSp>
        <p:nvGrpSpPr>
          <p:cNvPr id="88068" name="Group 1033"/>
          <p:cNvGrpSpPr>
            <a:grpSpLocks/>
          </p:cNvGrpSpPr>
          <p:nvPr/>
        </p:nvGrpSpPr>
        <p:grpSpPr bwMode="auto">
          <a:xfrm>
            <a:off x="3059832" y="975320"/>
            <a:ext cx="5062537" cy="5334000"/>
            <a:chOff x="1506" y="864"/>
            <a:chExt cx="3189" cy="3360"/>
          </a:xfrm>
        </p:grpSpPr>
        <p:sp>
          <p:nvSpPr>
            <p:cNvPr id="88069" name="Rectangle 1034"/>
            <p:cNvSpPr>
              <a:spLocks noChangeArrowheads="1"/>
            </p:cNvSpPr>
            <p:nvPr/>
          </p:nvSpPr>
          <p:spPr bwMode="ltGray">
            <a:xfrm>
              <a:off x="1684" y="864"/>
              <a:ext cx="1861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The outputs of 8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>
                  <a:solidFill>
                    <a:schemeClr val="tx1"/>
                  </a:solidFill>
                </a:rPr>
                <a:t>S-Box</a:t>
              </a:r>
            </a:p>
          </p:txBody>
        </p:sp>
        <p:sp>
          <p:nvSpPr>
            <p:cNvPr id="88070" name="Text Box 1035"/>
            <p:cNvSpPr txBox="1">
              <a:spLocks noChangeArrowheads="1"/>
            </p:cNvSpPr>
            <p:nvPr/>
          </p:nvSpPr>
          <p:spPr bwMode="ltGray">
            <a:xfrm>
              <a:off x="3636" y="864"/>
              <a:ext cx="1041" cy="288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solidFill>
                    <a:schemeClr val="tx1"/>
                  </a:solidFill>
                </a:rPr>
                <a:t>（32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bits）</a:t>
              </a:r>
            </a:p>
          </p:txBody>
        </p:sp>
        <p:sp>
          <p:nvSpPr>
            <p:cNvPr id="88071" name="Rectangle 1036"/>
            <p:cNvSpPr>
              <a:spLocks noChangeArrowheads="1"/>
            </p:cNvSpPr>
            <p:nvPr/>
          </p:nvSpPr>
          <p:spPr bwMode="ltGray">
            <a:xfrm>
              <a:off x="1506" y="1488"/>
              <a:ext cx="2172" cy="2064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16   7  20  21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29  12  28  17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 1  15  23  26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 5  18  31  10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 2   8  24  14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32  27   3   9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19  13  30   6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22  11   4  25</a:t>
              </a:r>
            </a:p>
          </p:txBody>
        </p:sp>
        <p:sp>
          <p:nvSpPr>
            <p:cNvPr id="88072" name="Text Box 1037"/>
            <p:cNvSpPr txBox="1">
              <a:spLocks noChangeArrowheads="1"/>
            </p:cNvSpPr>
            <p:nvPr/>
          </p:nvSpPr>
          <p:spPr bwMode="ltGray">
            <a:xfrm>
              <a:off x="3876" y="2352"/>
              <a:ext cx="607" cy="288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P-Box</a:t>
              </a:r>
            </a:p>
          </p:txBody>
        </p:sp>
        <p:sp>
          <p:nvSpPr>
            <p:cNvPr id="88073" name="Rectangle 1038"/>
            <p:cNvSpPr>
              <a:spLocks noChangeArrowheads="1"/>
            </p:cNvSpPr>
            <p:nvPr/>
          </p:nvSpPr>
          <p:spPr bwMode="ltGray">
            <a:xfrm>
              <a:off x="1684" y="3936"/>
              <a:ext cx="1861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Output of </a:t>
              </a:r>
              <a:r>
                <a:rPr kumimoji="1" lang="en-US" altLang="zh-CN" sz="2400" smtClean="0">
                  <a:solidFill>
                    <a:schemeClr val="tx1"/>
                  </a:solidFill>
                </a:rPr>
                <a:t>function</a:t>
              </a:r>
              <a:r>
                <a:rPr kumimoji="1" lang="en-US" altLang="zh-CN" sz="2400" b="1" i="1" smtClean="0">
                  <a:solidFill>
                    <a:schemeClr val="tx1"/>
                  </a:solidFill>
                </a:rPr>
                <a:t> f</a:t>
              </a:r>
              <a:endParaRPr kumimoji="1" lang="en-US" altLang="zh-CN" sz="2400" b="1" i="1">
                <a:solidFill>
                  <a:schemeClr val="tx1"/>
                </a:solidFill>
              </a:endParaRPr>
            </a:p>
          </p:txBody>
        </p:sp>
        <p:sp>
          <p:nvSpPr>
            <p:cNvPr id="88074" name="Text Box 1039"/>
            <p:cNvSpPr txBox="1">
              <a:spLocks noChangeArrowheads="1"/>
            </p:cNvSpPr>
            <p:nvPr/>
          </p:nvSpPr>
          <p:spPr bwMode="ltGray">
            <a:xfrm>
              <a:off x="3654" y="3936"/>
              <a:ext cx="1041" cy="288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solidFill>
                    <a:schemeClr val="tx1"/>
                  </a:solidFill>
                </a:rPr>
                <a:t>（32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bits）</a:t>
              </a:r>
            </a:p>
          </p:txBody>
        </p:sp>
        <p:sp>
          <p:nvSpPr>
            <p:cNvPr id="88075" name="AutoShape 1040"/>
            <p:cNvSpPr>
              <a:spLocks noChangeArrowheads="1"/>
            </p:cNvSpPr>
            <p:nvPr/>
          </p:nvSpPr>
          <p:spPr bwMode="ltGray">
            <a:xfrm>
              <a:off x="2481" y="1200"/>
              <a:ext cx="310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76" name="AutoShape 1041"/>
            <p:cNvSpPr>
              <a:spLocks noChangeArrowheads="1"/>
            </p:cNvSpPr>
            <p:nvPr/>
          </p:nvSpPr>
          <p:spPr bwMode="ltGray">
            <a:xfrm>
              <a:off x="2481" y="3600"/>
              <a:ext cx="310" cy="28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C41281-FE03-45AB-8044-444FBD3C1E3C}" type="slidenum">
              <a:rPr lang="zh-CN" altLang="en-US" smtClean="0">
                <a:latin typeface="Times New Roman" pitchFamily="18" charset="0"/>
              </a:rPr>
              <a:pPr/>
              <a:t>108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32bit</a:t>
            </a:r>
            <a:r>
              <a:rPr lang="zh-CN" altLang="en-US" smtClean="0"/>
              <a:t>置换</a:t>
            </a:r>
            <a:endParaRPr lang="zh-CN" altLang="en-US"/>
          </a:p>
        </p:txBody>
      </p:sp>
      <p:sp>
        <p:nvSpPr>
          <p:cNvPr id="87043" name="Line 1026"/>
          <p:cNvSpPr>
            <a:spLocks noChangeShapeType="1"/>
          </p:cNvSpPr>
          <p:nvPr/>
        </p:nvSpPr>
        <p:spPr bwMode="auto">
          <a:xfrm>
            <a:off x="533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4" name="Line 1027"/>
          <p:cNvSpPr>
            <a:spLocks noChangeShapeType="1"/>
          </p:cNvSpPr>
          <p:nvPr/>
        </p:nvSpPr>
        <p:spPr bwMode="auto">
          <a:xfrm>
            <a:off x="685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5" name="Line 1028"/>
          <p:cNvSpPr>
            <a:spLocks noChangeShapeType="1"/>
          </p:cNvSpPr>
          <p:nvPr/>
        </p:nvSpPr>
        <p:spPr bwMode="auto">
          <a:xfrm>
            <a:off x="838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6" name="Line 1029"/>
          <p:cNvSpPr>
            <a:spLocks noChangeShapeType="1"/>
          </p:cNvSpPr>
          <p:nvPr/>
        </p:nvSpPr>
        <p:spPr bwMode="auto">
          <a:xfrm>
            <a:off x="990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7" name="Line 1030"/>
          <p:cNvSpPr>
            <a:spLocks noChangeShapeType="1"/>
          </p:cNvSpPr>
          <p:nvPr/>
        </p:nvSpPr>
        <p:spPr bwMode="auto">
          <a:xfrm>
            <a:off x="1600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8" name="Line 1031"/>
          <p:cNvSpPr>
            <a:spLocks noChangeShapeType="1"/>
          </p:cNvSpPr>
          <p:nvPr/>
        </p:nvSpPr>
        <p:spPr bwMode="auto">
          <a:xfrm>
            <a:off x="1752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9" name="Line 1032"/>
          <p:cNvSpPr>
            <a:spLocks noChangeShapeType="1"/>
          </p:cNvSpPr>
          <p:nvPr/>
        </p:nvSpPr>
        <p:spPr bwMode="auto">
          <a:xfrm>
            <a:off x="1905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0" name="Line 1033"/>
          <p:cNvSpPr>
            <a:spLocks noChangeShapeType="1"/>
          </p:cNvSpPr>
          <p:nvPr/>
        </p:nvSpPr>
        <p:spPr bwMode="auto">
          <a:xfrm>
            <a:off x="2057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1" name="Line 1034"/>
          <p:cNvSpPr>
            <a:spLocks noChangeShapeType="1"/>
          </p:cNvSpPr>
          <p:nvPr/>
        </p:nvSpPr>
        <p:spPr bwMode="auto">
          <a:xfrm>
            <a:off x="2667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2" name="Line 1035"/>
          <p:cNvSpPr>
            <a:spLocks noChangeShapeType="1"/>
          </p:cNvSpPr>
          <p:nvPr/>
        </p:nvSpPr>
        <p:spPr bwMode="auto">
          <a:xfrm>
            <a:off x="2819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3" name="Line 1036"/>
          <p:cNvSpPr>
            <a:spLocks noChangeShapeType="1"/>
          </p:cNvSpPr>
          <p:nvPr/>
        </p:nvSpPr>
        <p:spPr bwMode="auto">
          <a:xfrm>
            <a:off x="2971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4" name="Line 1037"/>
          <p:cNvSpPr>
            <a:spLocks noChangeShapeType="1"/>
          </p:cNvSpPr>
          <p:nvPr/>
        </p:nvSpPr>
        <p:spPr bwMode="auto">
          <a:xfrm>
            <a:off x="3124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5" name="Line 1038"/>
          <p:cNvSpPr>
            <a:spLocks noChangeShapeType="1"/>
          </p:cNvSpPr>
          <p:nvPr/>
        </p:nvSpPr>
        <p:spPr bwMode="auto">
          <a:xfrm>
            <a:off x="3733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6" name="Line 1039"/>
          <p:cNvSpPr>
            <a:spLocks noChangeShapeType="1"/>
          </p:cNvSpPr>
          <p:nvPr/>
        </p:nvSpPr>
        <p:spPr bwMode="auto">
          <a:xfrm>
            <a:off x="3886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7" name="Line 1040"/>
          <p:cNvSpPr>
            <a:spLocks noChangeShapeType="1"/>
          </p:cNvSpPr>
          <p:nvPr/>
        </p:nvSpPr>
        <p:spPr bwMode="auto">
          <a:xfrm>
            <a:off x="4038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8" name="Line 1041"/>
          <p:cNvSpPr>
            <a:spLocks noChangeShapeType="1"/>
          </p:cNvSpPr>
          <p:nvPr/>
        </p:nvSpPr>
        <p:spPr bwMode="auto">
          <a:xfrm>
            <a:off x="4191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9" name="Line 1042"/>
          <p:cNvSpPr>
            <a:spLocks noChangeShapeType="1"/>
          </p:cNvSpPr>
          <p:nvPr/>
        </p:nvSpPr>
        <p:spPr bwMode="auto">
          <a:xfrm>
            <a:off x="4800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0" name="Line 1043"/>
          <p:cNvSpPr>
            <a:spLocks noChangeShapeType="1"/>
          </p:cNvSpPr>
          <p:nvPr/>
        </p:nvSpPr>
        <p:spPr bwMode="auto">
          <a:xfrm>
            <a:off x="4953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1" name="Line 1044"/>
          <p:cNvSpPr>
            <a:spLocks noChangeShapeType="1"/>
          </p:cNvSpPr>
          <p:nvPr/>
        </p:nvSpPr>
        <p:spPr bwMode="auto">
          <a:xfrm>
            <a:off x="5105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2" name="Line 1045"/>
          <p:cNvSpPr>
            <a:spLocks noChangeShapeType="1"/>
          </p:cNvSpPr>
          <p:nvPr/>
        </p:nvSpPr>
        <p:spPr bwMode="auto">
          <a:xfrm>
            <a:off x="5257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3" name="Line 1046"/>
          <p:cNvSpPr>
            <a:spLocks noChangeShapeType="1"/>
          </p:cNvSpPr>
          <p:nvPr/>
        </p:nvSpPr>
        <p:spPr bwMode="auto">
          <a:xfrm>
            <a:off x="5867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4" name="Line 1047"/>
          <p:cNvSpPr>
            <a:spLocks noChangeShapeType="1"/>
          </p:cNvSpPr>
          <p:nvPr/>
        </p:nvSpPr>
        <p:spPr bwMode="auto">
          <a:xfrm>
            <a:off x="6019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5" name="Line 1048"/>
          <p:cNvSpPr>
            <a:spLocks noChangeShapeType="1"/>
          </p:cNvSpPr>
          <p:nvPr/>
        </p:nvSpPr>
        <p:spPr bwMode="auto">
          <a:xfrm>
            <a:off x="6172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6" name="Line 1049"/>
          <p:cNvSpPr>
            <a:spLocks noChangeShapeType="1"/>
          </p:cNvSpPr>
          <p:nvPr/>
        </p:nvSpPr>
        <p:spPr bwMode="auto">
          <a:xfrm>
            <a:off x="6324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7" name="Line 1050"/>
          <p:cNvSpPr>
            <a:spLocks noChangeShapeType="1"/>
          </p:cNvSpPr>
          <p:nvPr/>
        </p:nvSpPr>
        <p:spPr bwMode="auto">
          <a:xfrm>
            <a:off x="6934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8" name="Line 1051"/>
          <p:cNvSpPr>
            <a:spLocks noChangeShapeType="1"/>
          </p:cNvSpPr>
          <p:nvPr/>
        </p:nvSpPr>
        <p:spPr bwMode="auto">
          <a:xfrm>
            <a:off x="7086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9" name="Line 1052"/>
          <p:cNvSpPr>
            <a:spLocks noChangeShapeType="1"/>
          </p:cNvSpPr>
          <p:nvPr/>
        </p:nvSpPr>
        <p:spPr bwMode="auto">
          <a:xfrm>
            <a:off x="7239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0" name="Line 1053"/>
          <p:cNvSpPr>
            <a:spLocks noChangeShapeType="1"/>
          </p:cNvSpPr>
          <p:nvPr/>
        </p:nvSpPr>
        <p:spPr bwMode="auto">
          <a:xfrm>
            <a:off x="7391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1" name="Line 1054"/>
          <p:cNvSpPr>
            <a:spLocks noChangeShapeType="1"/>
          </p:cNvSpPr>
          <p:nvPr/>
        </p:nvSpPr>
        <p:spPr bwMode="auto">
          <a:xfrm>
            <a:off x="8001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2" name="Line 1055"/>
          <p:cNvSpPr>
            <a:spLocks noChangeShapeType="1"/>
          </p:cNvSpPr>
          <p:nvPr/>
        </p:nvSpPr>
        <p:spPr bwMode="auto">
          <a:xfrm>
            <a:off x="8153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3" name="Line 1056"/>
          <p:cNvSpPr>
            <a:spLocks noChangeShapeType="1"/>
          </p:cNvSpPr>
          <p:nvPr/>
        </p:nvSpPr>
        <p:spPr bwMode="auto">
          <a:xfrm>
            <a:off x="8305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4" name="Line 1057"/>
          <p:cNvSpPr>
            <a:spLocks noChangeShapeType="1"/>
          </p:cNvSpPr>
          <p:nvPr/>
        </p:nvSpPr>
        <p:spPr bwMode="auto">
          <a:xfrm>
            <a:off x="8458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5" name="Text Box 1058"/>
          <p:cNvSpPr txBox="1">
            <a:spLocks noChangeArrowheads="1"/>
          </p:cNvSpPr>
          <p:nvPr/>
        </p:nvSpPr>
        <p:spPr bwMode="auto">
          <a:xfrm>
            <a:off x="3810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7076" name="Text Box 1059"/>
          <p:cNvSpPr txBox="1">
            <a:spLocks noChangeArrowheads="1"/>
          </p:cNvSpPr>
          <p:nvPr/>
        </p:nvSpPr>
        <p:spPr bwMode="auto">
          <a:xfrm>
            <a:off x="8382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7077" name="Text Box 1060"/>
          <p:cNvSpPr txBox="1">
            <a:spLocks noChangeArrowheads="1"/>
          </p:cNvSpPr>
          <p:nvPr/>
        </p:nvSpPr>
        <p:spPr bwMode="auto">
          <a:xfrm>
            <a:off x="14478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87078" name="Text Box 1061"/>
          <p:cNvSpPr txBox="1">
            <a:spLocks noChangeArrowheads="1"/>
          </p:cNvSpPr>
          <p:nvPr/>
        </p:nvSpPr>
        <p:spPr bwMode="auto">
          <a:xfrm>
            <a:off x="19050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87079" name="Text Box 1062"/>
          <p:cNvSpPr txBox="1">
            <a:spLocks noChangeArrowheads="1"/>
          </p:cNvSpPr>
          <p:nvPr/>
        </p:nvSpPr>
        <p:spPr bwMode="auto">
          <a:xfrm>
            <a:off x="25146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87080" name="Text Box 1063"/>
          <p:cNvSpPr txBox="1">
            <a:spLocks noChangeArrowheads="1"/>
          </p:cNvSpPr>
          <p:nvPr/>
        </p:nvSpPr>
        <p:spPr bwMode="auto">
          <a:xfrm>
            <a:off x="29718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87081" name="Text Box 1064"/>
          <p:cNvSpPr txBox="1">
            <a:spLocks noChangeArrowheads="1"/>
          </p:cNvSpPr>
          <p:nvPr/>
        </p:nvSpPr>
        <p:spPr bwMode="auto">
          <a:xfrm>
            <a:off x="35052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7082" name="Text Box 1065"/>
          <p:cNvSpPr txBox="1">
            <a:spLocks noChangeArrowheads="1"/>
          </p:cNvSpPr>
          <p:nvPr/>
        </p:nvSpPr>
        <p:spPr bwMode="auto">
          <a:xfrm>
            <a:off x="40386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87083" name="Text Box 1066"/>
          <p:cNvSpPr txBox="1">
            <a:spLocks noChangeArrowheads="1"/>
          </p:cNvSpPr>
          <p:nvPr/>
        </p:nvSpPr>
        <p:spPr bwMode="auto">
          <a:xfrm>
            <a:off x="45720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87084" name="Text Box 1067"/>
          <p:cNvSpPr txBox="1">
            <a:spLocks noChangeArrowheads="1"/>
          </p:cNvSpPr>
          <p:nvPr/>
        </p:nvSpPr>
        <p:spPr bwMode="auto">
          <a:xfrm>
            <a:off x="51054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085" name="Text Box 1068"/>
          <p:cNvSpPr txBox="1">
            <a:spLocks noChangeArrowheads="1"/>
          </p:cNvSpPr>
          <p:nvPr/>
        </p:nvSpPr>
        <p:spPr bwMode="auto">
          <a:xfrm>
            <a:off x="56388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87086" name="Text Box 1069"/>
          <p:cNvSpPr txBox="1">
            <a:spLocks noChangeArrowheads="1"/>
          </p:cNvSpPr>
          <p:nvPr/>
        </p:nvSpPr>
        <p:spPr bwMode="auto">
          <a:xfrm>
            <a:off x="61722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87087" name="Text Box 1070"/>
          <p:cNvSpPr txBox="1">
            <a:spLocks noChangeArrowheads="1"/>
          </p:cNvSpPr>
          <p:nvPr/>
        </p:nvSpPr>
        <p:spPr bwMode="auto">
          <a:xfrm>
            <a:off x="67056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87088" name="Text Box 1071"/>
          <p:cNvSpPr txBox="1">
            <a:spLocks noChangeArrowheads="1"/>
          </p:cNvSpPr>
          <p:nvPr/>
        </p:nvSpPr>
        <p:spPr bwMode="auto">
          <a:xfrm>
            <a:off x="72390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87089" name="Text Box 1072"/>
          <p:cNvSpPr txBox="1">
            <a:spLocks noChangeArrowheads="1"/>
          </p:cNvSpPr>
          <p:nvPr/>
        </p:nvSpPr>
        <p:spPr bwMode="auto">
          <a:xfrm>
            <a:off x="77724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87090" name="Text Box 1073"/>
          <p:cNvSpPr txBox="1">
            <a:spLocks noChangeArrowheads="1"/>
          </p:cNvSpPr>
          <p:nvPr/>
        </p:nvSpPr>
        <p:spPr bwMode="auto">
          <a:xfrm>
            <a:off x="83058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87091" name="Line 1074"/>
          <p:cNvSpPr>
            <a:spLocks noChangeShapeType="1"/>
          </p:cNvSpPr>
          <p:nvPr/>
        </p:nvSpPr>
        <p:spPr bwMode="auto">
          <a:xfrm>
            <a:off x="4411663" y="403225"/>
            <a:ext cx="0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2" name="Line 1075"/>
          <p:cNvSpPr>
            <a:spLocks noChangeShapeType="1"/>
          </p:cNvSpPr>
          <p:nvPr/>
        </p:nvSpPr>
        <p:spPr bwMode="auto">
          <a:xfrm>
            <a:off x="4418013" y="1368425"/>
            <a:ext cx="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3" name="Rectangle 1076"/>
          <p:cNvSpPr>
            <a:spLocks noChangeArrowheads="1"/>
          </p:cNvSpPr>
          <p:nvPr/>
        </p:nvSpPr>
        <p:spPr bwMode="auto">
          <a:xfrm>
            <a:off x="3311525" y="990600"/>
            <a:ext cx="2216150" cy="3810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4" name="Text Box 1077"/>
          <p:cNvSpPr txBox="1">
            <a:spLocks noChangeArrowheads="1"/>
          </p:cNvSpPr>
          <p:nvPr/>
        </p:nvSpPr>
        <p:spPr bwMode="auto">
          <a:xfrm>
            <a:off x="3505200" y="990600"/>
            <a:ext cx="194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P-Box Permutation</a:t>
            </a:r>
          </a:p>
        </p:txBody>
      </p:sp>
      <p:sp>
        <p:nvSpPr>
          <p:cNvPr id="87095" name="Text Box 1078"/>
          <p:cNvSpPr txBox="1">
            <a:spLocks noChangeArrowheads="1"/>
          </p:cNvSpPr>
          <p:nvPr/>
        </p:nvSpPr>
        <p:spPr bwMode="auto">
          <a:xfrm>
            <a:off x="4429125" y="457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87096" name="Text Box 1079"/>
          <p:cNvSpPr txBox="1">
            <a:spLocks noChangeArrowheads="1"/>
          </p:cNvSpPr>
          <p:nvPr/>
        </p:nvSpPr>
        <p:spPr bwMode="auto">
          <a:xfrm>
            <a:off x="4492625" y="13970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87097" name="Line 1080"/>
          <p:cNvSpPr>
            <a:spLocks noChangeShapeType="1"/>
          </p:cNvSpPr>
          <p:nvPr/>
        </p:nvSpPr>
        <p:spPr bwMode="auto">
          <a:xfrm>
            <a:off x="533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98" name="Line 1081"/>
          <p:cNvSpPr>
            <a:spLocks noChangeShapeType="1"/>
          </p:cNvSpPr>
          <p:nvPr/>
        </p:nvSpPr>
        <p:spPr bwMode="auto">
          <a:xfrm>
            <a:off x="685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99" name="Line 1082"/>
          <p:cNvSpPr>
            <a:spLocks noChangeShapeType="1"/>
          </p:cNvSpPr>
          <p:nvPr/>
        </p:nvSpPr>
        <p:spPr bwMode="auto">
          <a:xfrm>
            <a:off x="838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0" name="Line 1083"/>
          <p:cNvSpPr>
            <a:spLocks noChangeShapeType="1"/>
          </p:cNvSpPr>
          <p:nvPr/>
        </p:nvSpPr>
        <p:spPr bwMode="auto">
          <a:xfrm>
            <a:off x="990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1" name="Line 1084"/>
          <p:cNvSpPr>
            <a:spLocks noChangeShapeType="1"/>
          </p:cNvSpPr>
          <p:nvPr/>
        </p:nvSpPr>
        <p:spPr bwMode="auto">
          <a:xfrm>
            <a:off x="1600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2" name="Line 1085"/>
          <p:cNvSpPr>
            <a:spLocks noChangeShapeType="1"/>
          </p:cNvSpPr>
          <p:nvPr/>
        </p:nvSpPr>
        <p:spPr bwMode="auto">
          <a:xfrm>
            <a:off x="1752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3" name="Line 1086"/>
          <p:cNvSpPr>
            <a:spLocks noChangeShapeType="1"/>
          </p:cNvSpPr>
          <p:nvPr/>
        </p:nvSpPr>
        <p:spPr bwMode="auto">
          <a:xfrm>
            <a:off x="1905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4" name="Line 1087"/>
          <p:cNvSpPr>
            <a:spLocks noChangeShapeType="1"/>
          </p:cNvSpPr>
          <p:nvPr/>
        </p:nvSpPr>
        <p:spPr bwMode="auto">
          <a:xfrm>
            <a:off x="2057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5" name="Line 1088"/>
          <p:cNvSpPr>
            <a:spLocks noChangeShapeType="1"/>
          </p:cNvSpPr>
          <p:nvPr/>
        </p:nvSpPr>
        <p:spPr bwMode="auto">
          <a:xfrm>
            <a:off x="2667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6" name="Line 1089"/>
          <p:cNvSpPr>
            <a:spLocks noChangeShapeType="1"/>
          </p:cNvSpPr>
          <p:nvPr/>
        </p:nvSpPr>
        <p:spPr bwMode="auto">
          <a:xfrm>
            <a:off x="2819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7" name="Line 1090"/>
          <p:cNvSpPr>
            <a:spLocks noChangeShapeType="1"/>
          </p:cNvSpPr>
          <p:nvPr/>
        </p:nvSpPr>
        <p:spPr bwMode="auto">
          <a:xfrm>
            <a:off x="2971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8" name="Line 1091"/>
          <p:cNvSpPr>
            <a:spLocks noChangeShapeType="1"/>
          </p:cNvSpPr>
          <p:nvPr/>
        </p:nvSpPr>
        <p:spPr bwMode="auto">
          <a:xfrm>
            <a:off x="3124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9" name="Line 1092"/>
          <p:cNvSpPr>
            <a:spLocks noChangeShapeType="1"/>
          </p:cNvSpPr>
          <p:nvPr/>
        </p:nvSpPr>
        <p:spPr bwMode="auto">
          <a:xfrm>
            <a:off x="3733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0" name="Line 1093"/>
          <p:cNvSpPr>
            <a:spLocks noChangeShapeType="1"/>
          </p:cNvSpPr>
          <p:nvPr/>
        </p:nvSpPr>
        <p:spPr bwMode="auto">
          <a:xfrm>
            <a:off x="3886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1" name="Line 1094"/>
          <p:cNvSpPr>
            <a:spLocks noChangeShapeType="1"/>
          </p:cNvSpPr>
          <p:nvPr/>
        </p:nvSpPr>
        <p:spPr bwMode="auto">
          <a:xfrm>
            <a:off x="4038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2" name="Line 1095"/>
          <p:cNvSpPr>
            <a:spLocks noChangeShapeType="1"/>
          </p:cNvSpPr>
          <p:nvPr/>
        </p:nvSpPr>
        <p:spPr bwMode="auto">
          <a:xfrm>
            <a:off x="4191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3" name="Line 1096"/>
          <p:cNvSpPr>
            <a:spLocks noChangeShapeType="1"/>
          </p:cNvSpPr>
          <p:nvPr/>
        </p:nvSpPr>
        <p:spPr bwMode="auto">
          <a:xfrm>
            <a:off x="4800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4" name="Line 1097"/>
          <p:cNvSpPr>
            <a:spLocks noChangeShapeType="1"/>
          </p:cNvSpPr>
          <p:nvPr/>
        </p:nvSpPr>
        <p:spPr bwMode="auto">
          <a:xfrm>
            <a:off x="4953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5" name="Line 1098"/>
          <p:cNvSpPr>
            <a:spLocks noChangeShapeType="1"/>
          </p:cNvSpPr>
          <p:nvPr/>
        </p:nvSpPr>
        <p:spPr bwMode="auto">
          <a:xfrm>
            <a:off x="5105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6" name="Line 1099"/>
          <p:cNvSpPr>
            <a:spLocks noChangeShapeType="1"/>
          </p:cNvSpPr>
          <p:nvPr/>
        </p:nvSpPr>
        <p:spPr bwMode="auto">
          <a:xfrm>
            <a:off x="5257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7" name="Line 1100"/>
          <p:cNvSpPr>
            <a:spLocks noChangeShapeType="1"/>
          </p:cNvSpPr>
          <p:nvPr/>
        </p:nvSpPr>
        <p:spPr bwMode="auto">
          <a:xfrm>
            <a:off x="5867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8" name="Line 1101"/>
          <p:cNvSpPr>
            <a:spLocks noChangeShapeType="1"/>
          </p:cNvSpPr>
          <p:nvPr/>
        </p:nvSpPr>
        <p:spPr bwMode="auto">
          <a:xfrm>
            <a:off x="6019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9" name="Line 1102"/>
          <p:cNvSpPr>
            <a:spLocks noChangeShapeType="1"/>
          </p:cNvSpPr>
          <p:nvPr/>
        </p:nvSpPr>
        <p:spPr bwMode="auto">
          <a:xfrm>
            <a:off x="6172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0" name="Line 1103"/>
          <p:cNvSpPr>
            <a:spLocks noChangeShapeType="1"/>
          </p:cNvSpPr>
          <p:nvPr/>
        </p:nvSpPr>
        <p:spPr bwMode="auto">
          <a:xfrm>
            <a:off x="6324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1" name="Line 1104"/>
          <p:cNvSpPr>
            <a:spLocks noChangeShapeType="1"/>
          </p:cNvSpPr>
          <p:nvPr/>
        </p:nvSpPr>
        <p:spPr bwMode="auto">
          <a:xfrm>
            <a:off x="6934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2" name="Line 1105"/>
          <p:cNvSpPr>
            <a:spLocks noChangeShapeType="1"/>
          </p:cNvSpPr>
          <p:nvPr/>
        </p:nvSpPr>
        <p:spPr bwMode="auto">
          <a:xfrm>
            <a:off x="7086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3" name="Line 1106"/>
          <p:cNvSpPr>
            <a:spLocks noChangeShapeType="1"/>
          </p:cNvSpPr>
          <p:nvPr/>
        </p:nvSpPr>
        <p:spPr bwMode="auto">
          <a:xfrm>
            <a:off x="7239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4" name="Line 1107"/>
          <p:cNvSpPr>
            <a:spLocks noChangeShapeType="1"/>
          </p:cNvSpPr>
          <p:nvPr/>
        </p:nvSpPr>
        <p:spPr bwMode="auto">
          <a:xfrm>
            <a:off x="7391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5" name="Line 1108"/>
          <p:cNvSpPr>
            <a:spLocks noChangeShapeType="1"/>
          </p:cNvSpPr>
          <p:nvPr/>
        </p:nvSpPr>
        <p:spPr bwMode="auto">
          <a:xfrm>
            <a:off x="8001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6" name="Line 1109"/>
          <p:cNvSpPr>
            <a:spLocks noChangeShapeType="1"/>
          </p:cNvSpPr>
          <p:nvPr/>
        </p:nvSpPr>
        <p:spPr bwMode="auto">
          <a:xfrm>
            <a:off x="8153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7" name="Line 1110"/>
          <p:cNvSpPr>
            <a:spLocks noChangeShapeType="1"/>
          </p:cNvSpPr>
          <p:nvPr/>
        </p:nvSpPr>
        <p:spPr bwMode="auto">
          <a:xfrm>
            <a:off x="8305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8" name="Line 1111"/>
          <p:cNvSpPr>
            <a:spLocks noChangeShapeType="1"/>
          </p:cNvSpPr>
          <p:nvPr/>
        </p:nvSpPr>
        <p:spPr bwMode="auto">
          <a:xfrm>
            <a:off x="8458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9" name="Text Box 1112"/>
          <p:cNvSpPr txBox="1">
            <a:spLocks noChangeArrowheads="1"/>
          </p:cNvSpPr>
          <p:nvPr/>
        </p:nvSpPr>
        <p:spPr bwMode="auto">
          <a:xfrm>
            <a:off x="3810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7130" name="Text Box 1113"/>
          <p:cNvSpPr txBox="1">
            <a:spLocks noChangeArrowheads="1"/>
          </p:cNvSpPr>
          <p:nvPr/>
        </p:nvSpPr>
        <p:spPr bwMode="auto">
          <a:xfrm>
            <a:off x="8382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7131" name="Text Box 1114"/>
          <p:cNvSpPr txBox="1">
            <a:spLocks noChangeArrowheads="1"/>
          </p:cNvSpPr>
          <p:nvPr/>
        </p:nvSpPr>
        <p:spPr bwMode="auto">
          <a:xfrm>
            <a:off x="14478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87132" name="Text Box 1115"/>
          <p:cNvSpPr txBox="1">
            <a:spLocks noChangeArrowheads="1"/>
          </p:cNvSpPr>
          <p:nvPr/>
        </p:nvSpPr>
        <p:spPr bwMode="auto">
          <a:xfrm>
            <a:off x="19050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87133" name="Text Box 1116"/>
          <p:cNvSpPr txBox="1">
            <a:spLocks noChangeArrowheads="1"/>
          </p:cNvSpPr>
          <p:nvPr/>
        </p:nvSpPr>
        <p:spPr bwMode="auto">
          <a:xfrm>
            <a:off x="25146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87134" name="Text Box 1117"/>
          <p:cNvSpPr txBox="1">
            <a:spLocks noChangeArrowheads="1"/>
          </p:cNvSpPr>
          <p:nvPr/>
        </p:nvSpPr>
        <p:spPr bwMode="auto">
          <a:xfrm>
            <a:off x="29718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87135" name="Text Box 1118"/>
          <p:cNvSpPr txBox="1">
            <a:spLocks noChangeArrowheads="1"/>
          </p:cNvSpPr>
          <p:nvPr/>
        </p:nvSpPr>
        <p:spPr bwMode="auto">
          <a:xfrm>
            <a:off x="35052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7136" name="Text Box 1119"/>
          <p:cNvSpPr txBox="1">
            <a:spLocks noChangeArrowheads="1"/>
          </p:cNvSpPr>
          <p:nvPr/>
        </p:nvSpPr>
        <p:spPr bwMode="auto">
          <a:xfrm>
            <a:off x="40386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87137" name="Text Box 1120"/>
          <p:cNvSpPr txBox="1">
            <a:spLocks noChangeArrowheads="1"/>
          </p:cNvSpPr>
          <p:nvPr/>
        </p:nvSpPr>
        <p:spPr bwMode="auto">
          <a:xfrm>
            <a:off x="45720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87138" name="Text Box 1121"/>
          <p:cNvSpPr txBox="1">
            <a:spLocks noChangeArrowheads="1"/>
          </p:cNvSpPr>
          <p:nvPr/>
        </p:nvSpPr>
        <p:spPr bwMode="auto">
          <a:xfrm>
            <a:off x="51054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139" name="Text Box 1122"/>
          <p:cNvSpPr txBox="1">
            <a:spLocks noChangeArrowheads="1"/>
          </p:cNvSpPr>
          <p:nvPr/>
        </p:nvSpPr>
        <p:spPr bwMode="auto">
          <a:xfrm>
            <a:off x="56388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87140" name="Text Box 1123"/>
          <p:cNvSpPr txBox="1">
            <a:spLocks noChangeArrowheads="1"/>
          </p:cNvSpPr>
          <p:nvPr/>
        </p:nvSpPr>
        <p:spPr bwMode="auto">
          <a:xfrm>
            <a:off x="61722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87141" name="Text Box 1124"/>
          <p:cNvSpPr txBox="1">
            <a:spLocks noChangeArrowheads="1"/>
          </p:cNvSpPr>
          <p:nvPr/>
        </p:nvSpPr>
        <p:spPr bwMode="auto">
          <a:xfrm>
            <a:off x="67056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87142" name="Text Box 1125"/>
          <p:cNvSpPr txBox="1">
            <a:spLocks noChangeArrowheads="1"/>
          </p:cNvSpPr>
          <p:nvPr/>
        </p:nvSpPr>
        <p:spPr bwMode="auto">
          <a:xfrm>
            <a:off x="72390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87143" name="Text Box 1126"/>
          <p:cNvSpPr txBox="1">
            <a:spLocks noChangeArrowheads="1"/>
          </p:cNvSpPr>
          <p:nvPr/>
        </p:nvSpPr>
        <p:spPr bwMode="auto">
          <a:xfrm>
            <a:off x="77724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87144" name="Text Box 1127"/>
          <p:cNvSpPr txBox="1">
            <a:spLocks noChangeArrowheads="1"/>
          </p:cNvSpPr>
          <p:nvPr/>
        </p:nvSpPr>
        <p:spPr bwMode="auto">
          <a:xfrm>
            <a:off x="83058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87145" name="Rectangle 1128"/>
          <p:cNvSpPr>
            <a:spLocks noChangeArrowheads="1"/>
          </p:cNvSpPr>
          <p:nvPr/>
        </p:nvSpPr>
        <p:spPr bwMode="auto">
          <a:xfrm>
            <a:off x="228600" y="3810000"/>
            <a:ext cx="8534400" cy="1143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6" name="Line 1129"/>
          <p:cNvSpPr>
            <a:spLocks noChangeShapeType="1"/>
          </p:cNvSpPr>
          <p:nvPr/>
        </p:nvSpPr>
        <p:spPr bwMode="auto">
          <a:xfrm flipH="1">
            <a:off x="533400" y="3810000"/>
            <a:ext cx="3657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7" name="Line 1130"/>
          <p:cNvSpPr>
            <a:spLocks noChangeShapeType="1"/>
          </p:cNvSpPr>
          <p:nvPr/>
        </p:nvSpPr>
        <p:spPr bwMode="auto">
          <a:xfrm flipH="1">
            <a:off x="6858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8" name="Line 1131"/>
          <p:cNvSpPr>
            <a:spLocks noChangeShapeType="1"/>
          </p:cNvSpPr>
          <p:nvPr/>
        </p:nvSpPr>
        <p:spPr bwMode="auto">
          <a:xfrm flipH="1">
            <a:off x="838200" y="3810000"/>
            <a:ext cx="441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9" name="Line 1132"/>
          <p:cNvSpPr>
            <a:spLocks noChangeShapeType="1"/>
          </p:cNvSpPr>
          <p:nvPr/>
        </p:nvSpPr>
        <p:spPr bwMode="auto">
          <a:xfrm flipH="1">
            <a:off x="990600" y="3810000"/>
            <a:ext cx="487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0" name="Line 1133"/>
          <p:cNvSpPr>
            <a:spLocks noChangeShapeType="1"/>
          </p:cNvSpPr>
          <p:nvPr/>
        </p:nvSpPr>
        <p:spPr bwMode="auto">
          <a:xfrm flipH="1">
            <a:off x="1600200" y="3810000"/>
            <a:ext cx="640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1" name="Line 1134"/>
          <p:cNvSpPr>
            <a:spLocks noChangeShapeType="1"/>
          </p:cNvSpPr>
          <p:nvPr/>
        </p:nvSpPr>
        <p:spPr bwMode="auto">
          <a:xfrm flipH="1">
            <a:off x="1752600" y="38100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2" name="Line 1135"/>
          <p:cNvSpPr>
            <a:spLocks noChangeShapeType="1"/>
          </p:cNvSpPr>
          <p:nvPr/>
        </p:nvSpPr>
        <p:spPr bwMode="auto">
          <a:xfrm flipH="1">
            <a:off x="1905000" y="3810000"/>
            <a:ext cx="548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3" name="Line 1136"/>
          <p:cNvSpPr>
            <a:spLocks noChangeShapeType="1"/>
          </p:cNvSpPr>
          <p:nvPr/>
        </p:nvSpPr>
        <p:spPr bwMode="auto">
          <a:xfrm flipH="1">
            <a:off x="2057400" y="3810000"/>
            <a:ext cx="2743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4" name="Line 1137"/>
          <p:cNvSpPr>
            <a:spLocks noChangeShapeType="1"/>
          </p:cNvSpPr>
          <p:nvPr/>
        </p:nvSpPr>
        <p:spPr bwMode="auto">
          <a:xfrm>
            <a:off x="533400" y="3810000"/>
            <a:ext cx="2133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5" name="Line 1138"/>
          <p:cNvSpPr>
            <a:spLocks noChangeShapeType="1"/>
          </p:cNvSpPr>
          <p:nvPr/>
        </p:nvSpPr>
        <p:spPr bwMode="auto">
          <a:xfrm flipH="1">
            <a:off x="28194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6" name="Line 1139"/>
          <p:cNvSpPr>
            <a:spLocks noChangeShapeType="1"/>
          </p:cNvSpPr>
          <p:nvPr/>
        </p:nvSpPr>
        <p:spPr bwMode="auto">
          <a:xfrm flipH="1">
            <a:off x="2971800" y="3810000"/>
            <a:ext cx="3200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7" name="Line 1140"/>
          <p:cNvSpPr>
            <a:spLocks noChangeShapeType="1"/>
          </p:cNvSpPr>
          <p:nvPr/>
        </p:nvSpPr>
        <p:spPr bwMode="auto">
          <a:xfrm flipH="1">
            <a:off x="3124200" y="3810000"/>
            <a:ext cx="396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8" name="Line 1141"/>
          <p:cNvSpPr>
            <a:spLocks noChangeShapeType="1"/>
          </p:cNvSpPr>
          <p:nvPr/>
        </p:nvSpPr>
        <p:spPr bwMode="auto">
          <a:xfrm>
            <a:off x="1600200" y="3810000"/>
            <a:ext cx="2133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9" name="Line 1142"/>
          <p:cNvSpPr>
            <a:spLocks noChangeShapeType="1"/>
          </p:cNvSpPr>
          <p:nvPr/>
        </p:nvSpPr>
        <p:spPr bwMode="auto">
          <a:xfrm flipH="1">
            <a:off x="3886200" y="3810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0" name="Line 1143"/>
          <p:cNvSpPr>
            <a:spLocks noChangeShapeType="1"/>
          </p:cNvSpPr>
          <p:nvPr/>
        </p:nvSpPr>
        <p:spPr bwMode="auto">
          <a:xfrm flipH="1">
            <a:off x="4038600" y="3810000"/>
            <a:ext cx="426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1" name="Line 1144"/>
          <p:cNvSpPr>
            <a:spLocks noChangeShapeType="1"/>
          </p:cNvSpPr>
          <p:nvPr/>
        </p:nvSpPr>
        <p:spPr bwMode="auto">
          <a:xfrm>
            <a:off x="2819400" y="38100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2" name="Line 1145"/>
          <p:cNvSpPr>
            <a:spLocks noChangeShapeType="1"/>
          </p:cNvSpPr>
          <p:nvPr/>
        </p:nvSpPr>
        <p:spPr bwMode="auto">
          <a:xfrm>
            <a:off x="685800" y="3810000"/>
            <a:ext cx="411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3" name="Line 1146"/>
          <p:cNvSpPr>
            <a:spLocks noChangeShapeType="1"/>
          </p:cNvSpPr>
          <p:nvPr/>
        </p:nvSpPr>
        <p:spPr bwMode="auto">
          <a:xfrm>
            <a:off x="2057400" y="3810000"/>
            <a:ext cx="2895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4" name="Line 1147"/>
          <p:cNvSpPr>
            <a:spLocks noChangeShapeType="1"/>
          </p:cNvSpPr>
          <p:nvPr/>
        </p:nvSpPr>
        <p:spPr bwMode="auto">
          <a:xfrm flipH="1">
            <a:off x="51054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5" name="Line 1148"/>
          <p:cNvSpPr>
            <a:spLocks noChangeShapeType="1"/>
          </p:cNvSpPr>
          <p:nvPr/>
        </p:nvSpPr>
        <p:spPr bwMode="auto">
          <a:xfrm>
            <a:off x="3886200" y="38100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6" name="Line 1149"/>
          <p:cNvSpPr>
            <a:spLocks noChangeShapeType="1"/>
          </p:cNvSpPr>
          <p:nvPr/>
        </p:nvSpPr>
        <p:spPr bwMode="auto">
          <a:xfrm flipH="1">
            <a:off x="5867400" y="3810000"/>
            <a:ext cx="259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7" name="Line 1150"/>
          <p:cNvSpPr>
            <a:spLocks noChangeShapeType="1"/>
          </p:cNvSpPr>
          <p:nvPr/>
        </p:nvSpPr>
        <p:spPr bwMode="auto">
          <a:xfrm flipH="1">
            <a:off x="60198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8" name="Line 1151"/>
          <p:cNvSpPr>
            <a:spLocks noChangeShapeType="1"/>
          </p:cNvSpPr>
          <p:nvPr/>
        </p:nvSpPr>
        <p:spPr bwMode="auto">
          <a:xfrm>
            <a:off x="838200" y="3810000"/>
            <a:ext cx="533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9" name="Line 1152"/>
          <p:cNvSpPr>
            <a:spLocks noChangeShapeType="1"/>
          </p:cNvSpPr>
          <p:nvPr/>
        </p:nvSpPr>
        <p:spPr bwMode="auto">
          <a:xfrm>
            <a:off x="2667000" y="3810000"/>
            <a:ext cx="3657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0" name="Line 1153"/>
          <p:cNvSpPr>
            <a:spLocks noChangeShapeType="1"/>
          </p:cNvSpPr>
          <p:nvPr/>
        </p:nvSpPr>
        <p:spPr bwMode="auto">
          <a:xfrm>
            <a:off x="5105400" y="3810000"/>
            <a:ext cx="182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1" name="Line 1154"/>
          <p:cNvSpPr>
            <a:spLocks noChangeShapeType="1"/>
          </p:cNvSpPr>
          <p:nvPr/>
        </p:nvSpPr>
        <p:spPr bwMode="auto">
          <a:xfrm>
            <a:off x="3733800" y="3810000"/>
            <a:ext cx="3352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2" name="Line 1155"/>
          <p:cNvSpPr>
            <a:spLocks noChangeShapeType="1"/>
          </p:cNvSpPr>
          <p:nvPr/>
        </p:nvSpPr>
        <p:spPr bwMode="auto">
          <a:xfrm flipH="1">
            <a:off x="7239000" y="3810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3" name="Line 1156"/>
          <p:cNvSpPr>
            <a:spLocks noChangeShapeType="1"/>
          </p:cNvSpPr>
          <p:nvPr/>
        </p:nvSpPr>
        <p:spPr bwMode="auto">
          <a:xfrm>
            <a:off x="1752600" y="3810000"/>
            <a:ext cx="563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4" name="Line 1157"/>
          <p:cNvSpPr>
            <a:spLocks noChangeShapeType="1"/>
          </p:cNvSpPr>
          <p:nvPr/>
        </p:nvSpPr>
        <p:spPr bwMode="auto">
          <a:xfrm>
            <a:off x="6019800" y="38100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5" name="Line 1158"/>
          <p:cNvSpPr>
            <a:spLocks noChangeShapeType="1"/>
          </p:cNvSpPr>
          <p:nvPr/>
        </p:nvSpPr>
        <p:spPr bwMode="auto">
          <a:xfrm>
            <a:off x="2971800" y="3810000"/>
            <a:ext cx="518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6" name="Line 1159"/>
          <p:cNvSpPr>
            <a:spLocks noChangeShapeType="1"/>
          </p:cNvSpPr>
          <p:nvPr/>
        </p:nvSpPr>
        <p:spPr bwMode="auto">
          <a:xfrm>
            <a:off x="990600" y="3810000"/>
            <a:ext cx="7315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7" name="Line 1160"/>
          <p:cNvSpPr>
            <a:spLocks noChangeShapeType="1"/>
          </p:cNvSpPr>
          <p:nvPr/>
        </p:nvSpPr>
        <p:spPr bwMode="auto">
          <a:xfrm>
            <a:off x="6934200" y="38100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96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1B1C1B-AC19-4E0D-BAA2-28752CAC0467}" type="slidenum">
              <a:rPr lang="zh-CN" altLang="en-US" smtClean="0">
                <a:latin typeface="Times New Roman" pitchFamily="18" charset="0"/>
              </a:rPr>
              <a:pPr/>
              <a:t>109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89815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mtClean="0">
                <a:latin typeface="华文行楷" pitchFamily="2" charset="-122"/>
              </a:rPr>
              <a:t>子密钥的产生</a:t>
            </a:r>
          </a:p>
        </p:txBody>
      </p:sp>
      <p:grpSp>
        <p:nvGrpSpPr>
          <p:cNvPr id="91140" name="Group 3"/>
          <p:cNvGrpSpPr>
            <a:grpSpLocks/>
          </p:cNvGrpSpPr>
          <p:nvPr/>
        </p:nvGrpSpPr>
        <p:grpSpPr bwMode="auto">
          <a:xfrm>
            <a:off x="228601" y="764704"/>
            <a:ext cx="7914735" cy="5877606"/>
            <a:chOff x="133" y="161"/>
            <a:chExt cx="5174" cy="4148"/>
          </a:xfrm>
        </p:grpSpPr>
        <p:sp>
          <p:nvSpPr>
            <p:cNvPr id="91142" name="Rectangle 4"/>
            <p:cNvSpPr>
              <a:spLocks noChangeArrowheads="1"/>
            </p:cNvSpPr>
            <p:nvPr/>
          </p:nvSpPr>
          <p:spPr bwMode="ltGray">
            <a:xfrm>
              <a:off x="665" y="161"/>
              <a:ext cx="2038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64位密钥</a:t>
              </a:r>
            </a:p>
          </p:txBody>
        </p:sp>
        <p:grpSp>
          <p:nvGrpSpPr>
            <p:cNvPr id="91143" name="Group 5"/>
            <p:cNvGrpSpPr>
              <a:grpSpLocks/>
            </p:cNvGrpSpPr>
            <p:nvPr/>
          </p:nvGrpSpPr>
          <p:grpSpPr bwMode="auto">
            <a:xfrm>
              <a:off x="1063" y="641"/>
              <a:ext cx="1064" cy="336"/>
              <a:chOff x="2064" y="1440"/>
              <a:chExt cx="1440" cy="336"/>
            </a:xfrm>
          </p:grpSpPr>
          <p:sp>
            <p:nvSpPr>
              <p:cNvPr id="91189" name="AutoShape 6"/>
              <p:cNvSpPr>
                <a:spLocks noChangeArrowheads="1"/>
              </p:cNvSpPr>
              <p:nvPr/>
            </p:nvSpPr>
            <p:spPr bwMode="ltGray">
              <a:xfrm>
                <a:off x="2064" y="1440"/>
                <a:ext cx="1440" cy="3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190" name="Rectangle 7"/>
              <p:cNvSpPr>
                <a:spLocks noChangeArrowheads="1"/>
              </p:cNvSpPr>
              <p:nvPr/>
            </p:nvSpPr>
            <p:spPr bwMode="ltGray">
              <a:xfrm>
                <a:off x="2208" y="1440"/>
                <a:ext cx="1152" cy="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sz="2000" b="1">
                    <a:solidFill>
                      <a:schemeClr val="tx1"/>
                    </a:solidFill>
                  </a:rPr>
                  <a:t>置换选择1</a:t>
                </a:r>
              </a:p>
            </p:txBody>
          </p:sp>
        </p:grpSp>
        <p:sp>
          <p:nvSpPr>
            <p:cNvPr id="91144" name="Rectangle 8"/>
            <p:cNvSpPr>
              <a:spLocks noChangeArrowheads="1"/>
            </p:cNvSpPr>
            <p:nvPr/>
          </p:nvSpPr>
          <p:spPr bwMode="ltGray">
            <a:xfrm>
              <a:off x="133" y="1169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0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sp>
          <p:nvSpPr>
            <p:cNvPr id="91145" name="Rectangle 9"/>
            <p:cNvSpPr>
              <a:spLocks noChangeArrowheads="1"/>
            </p:cNvSpPr>
            <p:nvPr/>
          </p:nvSpPr>
          <p:spPr bwMode="ltGray">
            <a:xfrm>
              <a:off x="1817" y="1169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0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sp>
          <p:nvSpPr>
            <p:cNvPr id="91146" name="AutoShape 10"/>
            <p:cNvSpPr>
              <a:spLocks noChangeArrowheads="1"/>
            </p:cNvSpPr>
            <p:nvPr/>
          </p:nvSpPr>
          <p:spPr bwMode="ltGray">
            <a:xfrm>
              <a:off x="443" y="1697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</a:p>
          </p:txBody>
        </p:sp>
        <p:sp>
          <p:nvSpPr>
            <p:cNvPr id="91147" name="AutoShape 11"/>
            <p:cNvSpPr>
              <a:spLocks noChangeArrowheads="1"/>
            </p:cNvSpPr>
            <p:nvPr/>
          </p:nvSpPr>
          <p:spPr bwMode="ltGray">
            <a:xfrm>
              <a:off x="2127" y="1697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ltGray">
            <a:xfrm>
              <a:off x="133" y="2177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1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sp>
          <p:nvSpPr>
            <p:cNvPr id="91149" name="Rectangle 13"/>
            <p:cNvSpPr>
              <a:spLocks noChangeArrowheads="1"/>
            </p:cNvSpPr>
            <p:nvPr/>
          </p:nvSpPr>
          <p:spPr bwMode="ltGray">
            <a:xfrm>
              <a:off x="1817" y="2177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1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grpSp>
          <p:nvGrpSpPr>
            <p:cNvPr id="91150" name="Group 14"/>
            <p:cNvGrpSpPr>
              <a:grpSpLocks/>
            </p:cNvGrpSpPr>
            <p:nvPr/>
          </p:nvGrpSpPr>
          <p:grpSpPr bwMode="auto">
            <a:xfrm>
              <a:off x="3500" y="2513"/>
              <a:ext cx="1064" cy="336"/>
              <a:chOff x="2064" y="1440"/>
              <a:chExt cx="1440" cy="336"/>
            </a:xfrm>
          </p:grpSpPr>
          <p:sp>
            <p:nvSpPr>
              <p:cNvPr id="91187" name="AutoShape 15"/>
              <p:cNvSpPr>
                <a:spLocks noChangeArrowheads="1"/>
              </p:cNvSpPr>
              <p:nvPr/>
            </p:nvSpPr>
            <p:spPr bwMode="ltGray">
              <a:xfrm>
                <a:off x="2064" y="1440"/>
                <a:ext cx="1440" cy="3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188" name="Rectangle 16"/>
              <p:cNvSpPr>
                <a:spLocks noChangeArrowheads="1"/>
              </p:cNvSpPr>
              <p:nvPr/>
            </p:nvSpPr>
            <p:spPr bwMode="ltGray">
              <a:xfrm>
                <a:off x="2208" y="1440"/>
                <a:ext cx="1152" cy="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sz="2000" b="1">
                    <a:solidFill>
                      <a:schemeClr val="tx1"/>
                    </a:solidFill>
                  </a:rPr>
                  <a:t>置换选择2</a:t>
                </a:r>
              </a:p>
            </p:txBody>
          </p:sp>
        </p:grpSp>
        <p:sp>
          <p:nvSpPr>
            <p:cNvPr id="91151" name="Line 17"/>
            <p:cNvSpPr>
              <a:spLocks noChangeShapeType="1"/>
            </p:cNvSpPr>
            <p:nvPr/>
          </p:nvSpPr>
          <p:spPr bwMode="ltGray">
            <a:xfrm>
              <a:off x="1639" y="449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2" name="Line 18"/>
            <p:cNvSpPr>
              <a:spLocks noChangeShapeType="1"/>
            </p:cNvSpPr>
            <p:nvPr/>
          </p:nvSpPr>
          <p:spPr bwMode="ltGray">
            <a:xfrm>
              <a:off x="798" y="1073"/>
              <a:ext cx="0" cy="96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3" name="Line 19"/>
            <p:cNvSpPr>
              <a:spLocks noChangeShapeType="1"/>
            </p:cNvSpPr>
            <p:nvPr/>
          </p:nvSpPr>
          <p:spPr bwMode="ltGray">
            <a:xfrm>
              <a:off x="2481" y="1073"/>
              <a:ext cx="0" cy="96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4" name="Line 20"/>
            <p:cNvSpPr>
              <a:spLocks noChangeShapeType="1"/>
            </p:cNvSpPr>
            <p:nvPr/>
          </p:nvSpPr>
          <p:spPr bwMode="ltGray">
            <a:xfrm>
              <a:off x="798" y="1073"/>
              <a:ext cx="1683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5" name="Line 21"/>
            <p:cNvSpPr>
              <a:spLocks noChangeShapeType="1"/>
            </p:cNvSpPr>
            <p:nvPr/>
          </p:nvSpPr>
          <p:spPr bwMode="ltGray">
            <a:xfrm>
              <a:off x="1595" y="977"/>
              <a:ext cx="0" cy="96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6" name="Line 22"/>
            <p:cNvSpPr>
              <a:spLocks noChangeShapeType="1"/>
            </p:cNvSpPr>
            <p:nvPr/>
          </p:nvSpPr>
          <p:spPr bwMode="ltGray">
            <a:xfrm>
              <a:off x="842" y="145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7" name="Line 23"/>
            <p:cNvSpPr>
              <a:spLocks noChangeShapeType="1"/>
            </p:cNvSpPr>
            <p:nvPr/>
          </p:nvSpPr>
          <p:spPr bwMode="ltGray">
            <a:xfrm>
              <a:off x="842" y="193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8" name="Line 24"/>
            <p:cNvSpPr>
              <a:spLocks noChangeShapeType="1"/>
            </p:cNvSpPr>
            <p:nvPr/>
          </p:nvSpPr>
          <p:spPr bwMode="ltGray">
            <a:xfrm>
              <a:off x="2481" y="145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9" name="Line 25"/>
            <p:cNvSpPr>
              <a:spLocks noChangeShapeType="1"/>
            </p:cNvSpPr>
            <p:nvPr/>
          </p:nvSpPr>
          <p:spPr bwMode="ltGray">
            <a:xfrm>
              <a:off x="2481" y="193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0" name="Line 26"/>
            <p:cNvSpPr>
              <a:spLocks noChangeShapeType="1"/>
            </p:cNvSpPr>
            <p:nvPr/>
          </p:nvSpPr>
          <p:spPr bwMode="ltGray">
            <a:xfrm>
              <a:off x="842" y="2657"/>
              <a:ext cx="2658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1" name="Line 27"/>
            <p:cNvSpPr>
              <a:spLocks noChangeShapeType="1"/>
            </p:cNvSpPr>
            <p:nvPr/>
          </p:nvSpPr>
          <p:spPr bwMode="ltGray">
            <a:xfrm>
              <a:off x="842" y="2465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2" name="Line 28"/>
            <p:cNvSpPr>
              <a:spLocks noChangeShapeType="1"/>
            </p:cNvSpPr>
            <p:nvPr/>
          </p:nvSpPr>
          <p:spPr bwMode="ltGray">
            <a:xfrm>
              <a:off x="2481" y="2465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3" name="Line 29"/>
            <p:cNvSpPr>
              <a:spLocks noChangeShapeType="1"/>
            </p:cNvSpPr>
            <p:nvPr/>
          </p:nvSpPr>
          <p:spPr bwMode="ltGray">
            <a:xfrm>
              <a:off x="4564" y="2705"/>
              <a:ext cx="664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4" name="Text Box 30"/>
            <p:cNvSpPr txBox="1">
              <a:spLocks noChangeArrowheads="1"/>
            </p:cNvSpPr>
            <p:nvPr/>
          </p:nvSpPr>
          <p:spPr bwMode="ltGray">
            <a:xfrm>
              <a:off x="4722" y="2346"/>
              <a:ext cx="306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K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1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91165" name="Text Box 31"/>
            <p:cNvSpPr txBox="1">
              <a:spLocks noChangeArrowheads="1"/>
            </p:cNvSpPr>
            <p:nvPr/>
          </p:nvSpPr>
          <p:spPr bwMode="ltGray">
            <a:xfrm>
              <a:off x="4590" y="2731"/>
              <a:ext cx="567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(48位)</a:t>
              </a:r>
            </a:p>
          </p:txBody>
        </p:sp>
        <p:sp>
          <p:nvSpPr>
            <p:cNvPr id="91166" name="Text Box 32"/>
            <p:cNvSpPr txBox="1">
              <a:spLocks noChangeArrowheads="1"/>
            </p:cNvSpPr>
            <p:nvPr/>
          </p:nvSpPr>
          <p:spPr bwMode="ltGray">
            <a:xfrm>
              <a:off x="2909" y="2635"/>
              <a:ext cx="568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(56位)</a:t>
              </a:r>
            </a:p>
          </p:txBody>
        </p:sp>
        <p:sp>
          <p:nvSpPr>
            <p:cNvPr id="91167" name="AutoShape 33"/>
            <p:cNvSpPr>
              <a:spLocks noChangeArrowheads="1"/>
            </p:cNvSpPr>
            <p:nvPr/>
          </p:nvSpPr>
          <p:spPr bwMode="ltGray">
            <a:xfrm>
              <a:off x="443" y="2993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</a:p>
          </p:txBody>
        </p:sp>
        <p:sp>
          <p:nvSpPr>
            <p:cNvPr id="91168" name="AutoShape 34"/>
            <p:cNvSpPr>
              <a:spLocks noChangeArrowheads="1"/>
            </p:cNvSpPr>
            <p:nvPr/>
          </p:nvSpPr>
          <p:spPr bwMode="ltGray">
            <a:xfrm>
              <a:off x="2127" y="2993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</a:p>
          </p:txBody>
        </p:sp>
        <p:sp>
          <p:nvSpPr>
            <p:cNvPr id="91169" name="Rectangle 35"/>
            <p:cNvSpPr>
              <a:spLocks noChangeArrowheads="1"/>
            </p:cNvSpPr>
            <p:nvPr/>
          </p:nvSpPr>
          <p:spPr bwMode="ltGray">
            <a:xfrm>
              <a:off x="133" y="3473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i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sp>
          <p:nvSpPr>
            <p:cNvPr id="91170" name="Rectangle 36"/>
            <p:cNvSpPr>
              <a:spLocks noChangeArrowheads="1"/>
            </p:cNvSpPr>
            <p:nvPr/>
          </p:nvSpPr>
          <p:spPr bwMode="ltGray">
            <a:xfrm>
              <a:off x="1817" y="3473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i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grpSp>
          <p:nvGrpSpPr>
            <p:cNvPr id="91171" name="Group 37"/>
            <p:cNvGrpSpPr>
              <a:grpSpLocks/>
            </p:cNvGrpSpPr>
            <p:nvPr/>
          </p:nvGrpSpPr>
          <p:grpSpPr bwMode="auto">
            <a:xfrm>
              <a:off x="3500" y="3809"/>
              <a:ext cx="1064" cy="336"/>
              <a:chOff x="2064" y="1440"/>
              <a:chExt cx="1440" cy="336"/>
            </a:xfrm>
          </p:grpSpPr>
          <p:sp>
            <p:nvSpPr>
              <p:cNvPr id="91185" name="AutoShape 38"/>
              <p:cNvSpPr>
                <a:spLocks noChangeArrowheads="1"/>
              </p:cNvSpPr>
              <p:nvPr/>
            </p:nvSpPr>
            <p:spPr bwMode="ltGray">
              <a:xfrm>
                <a:off x="2064" y="1440"/>
                <a:ext cx="1440" cy="3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186" name="Rectangle 39"/>
              <p:cNvSpPr>
                <a:spLocks noChangeArrowheads="1"/>
              </p:cNvSpPr>
              <p:nvPr/>
            </p:nvSpPr>
            <p:spPr bwMode="ltGray">
              <a:xfrm>
                <a:off x="2208" y="1440"/>
                <a:ext cx="1152" cy="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sz="2000" b="1">
                    <a:solidFill>
                      <a:schemeClr val="tx1"/>
                    </a:solidFill>
                  </a:rPr>
                  <a:t>置换选择2</a:t>
                </a:r>
              </a:p>
            </p:txBody>
          </p:sp>
        </p:grpSp>
        <p:sp>
          <p:nvSpPr>
            <p:cNvPr id="91172" name="Line 40"/>
            <p:cNvSpPr>
              <a:spLocks noChangeShapeType="1"/>
            </p:cNvSpPr>
            <p:nvPr/>
          </p:nvSpPr>
          <p:spPr bwMode="ltGray">
            <a:xfrm>
              <a:off x="842" y="275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3" name="Line 41"/>
            <p:cNvSpPr>
              <a:spLocks noChangeShapeType="1"/>
            </p:cNvSpPr>
            <p:nvPr/>
          </p:nvSpPr>
          <p:spPr bwMode="ltGray">
            <a:xfrm>
              <a:off x="842" y="323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4" name="Line 42"/>
            <p:cNvSpPr>
              <a:spLocks noChangeShapeType="1"/>
            </p:cNvSpPr>
            <p:nvPr/>
          </p:nvSpPr>
          <p:spPr bwMode="ltGray">
            <a:xfrm>
              <a:off x="2481" y="275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5" name="Line 43"/>
            <p:cNvSpPr>
              <a:spLocks noChangeShapeType="1"/>
            </p:cNvSpPr>
            <p:nvPr/>
          </p:nvSpPr>
          <p:spPr bwMode="ltGray">
            <a:xfrm>
              <a:off x="2481" y="323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6" name="Line 44"/>
            <p:cNvSpPr>
              <a:spLocks noChangeShapeType="1"/>
            </p:cNvSpPr>
            <p:nvPr/>
          </p:nvSpPr>
          <p:spPr bwMode="ltGray">
            <a:xfrm>
              <a:off x="842" y="3953"/>
              <a:ext cx="2658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7" name="Line 45"/>
            <p:cNvSpPr>
              <a:spLocks noChangeShapeType="1"/>
            </p:cNvSpPr>
            <p:nvPr/>
          </p:nvSpPr>
          <p:spPr bwMode="ltGray">
            <a:xfrm>
              <a:off x="842" y="3761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8" name="Line 46"/>
            <p:cNvSpPr>
              <a:spLocks noChangeShapeType="1"/>
            </p:cNvSpPr>
            <p:nvPr/>
          </p:nvSpPr>
          <p:spPr bwMode="ltGray">
            <a:xfrm>
              <a:off x="2481" y="3761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9" name="Line 47"/>
            <p:cNvSpPr>
              <a:spLocks noChangeShapeType="1"/>
            </p:cNvSpPr>
            <p:nvPr/>
          </p:nvSpPr>
          <p:spPr bwMode="ltGray">
            <a:xfrm>
              <a:off x="4564" y="4001"/>
              <a:ext cx="664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80" name="Text Box 48"/>
            <p:cNvSpPr txBox="1">
              <a:spLocks noChangeArrowheads="1"/>
            </p:cNvSpPr>
            <p:nvPr/>
          </p:nvSpPr>
          <p:spPr bwMode="ltGray">
            <a:xfrm>
              <a:off x="4734" y="3643"/>
              <a:ext cx="282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K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i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91181" name="Text Box 49"/>
            <p:cNvSpPr txBox="1">
              <a:spLocks noChangeArrowheads="1"/>
            </p:cNvSpPr>
            <p:nvPr/>
          </p:nvSpPr>
          <p:spPr bwMode="ltGray">
            <a:xfrm>
              <a:off x="4593" y="4027"/>
              <a:ext cx="567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(48位)</a:t>
              </a:r>
            </a:p>
          </p:txBody>
        </p:sp>
        <p:sp>
          <p:nvSpPr>
            <p:cNvPr id="91182" name="Text Box 50"/>
            <p:cNvSpPr txBox="1">
              <a:spLocks noChangeArrowheads="1"/>
            </p:cNvSpPr>
            <p:nvPr/>
          </p:nvSpPr>
          <p:spPr bwMode="ltGray">
            <a:xfrm>
              <a:off x="2909" y="3932"/>
              <a:ext cx="568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(56位)</a:t>
              </a:r>
            </a:p>
          </p:txBody>
        </p:sp>
        <p:sp>
          <p:nvSpPr>
            <p:cNvPr id="91183" name="Text Box 51"/>
            <p:cNvSpPr txBox="1">
              <a:spLocks noChangeArrowheads="1"/>
            </p:cNvSpPr>
            <p:nvPr/>
          </p:nvSpPr>
          <p:spPr bwMode="ltGray">
            <a:xfrm>
              <a:off x="3500" y="236"/>
              <a:ext cx="1807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16个子密钥的生成算法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91184" name="Text Box 52"/>
            <p:cNvSpPr txBox="1">
              <a:spLocks noChangeArrowheads="1"/>
            </p:cNvSpPr>
            <p:nvPr/>
          </p:nvSpPr>
          <p:spPr bwMode="ltGray">
            <a:xfrm>
              <a:off x="3744" y="466"/>
              <a:ext cx="1563" cy="1825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</a:rPr>
                <a:t>循环左移：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1    1    9    1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2    1   10    2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3    2   11    2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4    2   12    2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5    2   13    2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6    2   14    2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7    2   15    2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8    2   16    1</a:t>
              </a:r>
              <a:endParaRPr kumimoji="1" lang="zh-CN" altLang="en-US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912440" y="5301208"/>
            <a:ext cx="7620000" cy="1023392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altLang="zh-CN" sz="2400" b="1" smtClean="0"/>
              <a:t> </a:t>
            </a:r>
            <a:r>
              <a:rPr lang="zh-CN" altLang="en-US" sz="2400" b="1" smtClean="0">
                <a:solidFill>
                  <a:srgbClr val="FF0000"/>
                </a:solidFill>
              </a:rPr>
              <a:t>密码学的目的</a:t>
            </a:r>
            <a:r>
              <a:rPr lang="zh-CN" altLang="en-US" sz="2400" b="1" smtClean="0"/>
              <a:t>：信源和信宿在不安全的信道上进行通信，而密码分析员（破译者）不能理解他们通信的内容。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加密</a:t>
            </a:r>
            <a:r>
              <a:rPr lang="zh-CN" altLang="en-US"/>
              <a:t>通信的</a:t>
            </a:r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4403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693C05-3A76-4605-8BB3-BD8205EECF74}" type="slidenum">
              <a:rPr lang="en-US" altLang="zh-CN" smtClean="0">
                <a:latin typeface="Times New Roman" pitchFamily="18" charset="0"/>
              </a:rPr>
              <a:pPr/>
              <a:t>11</a:t>
            </a:fld>
            <a:endParaRPr lang="en-US" altLang="zh-CN" smtClean="0">
              <a:latin typeface="Times New Roman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905867" y="1449189"/>
            <a:ext cx="7626573" cy="2555875"/>
            <a:chOff x="251520" y="1428750"/>
            <a:chExt cx="7626573" cy="2555875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251520" y="2227263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信源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037458" y="3584575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密钥源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966020" y="2227263"/>
              <a:ext cx="1143000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加密器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037833" y="2227263"/>
              <a:ext cx="128587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解密器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27" idx="3"/>
              <a:endCxn id="29" idx="1"/>
            </p:cNvCxnSpPr>
            <p:nvPr/>
          </p:nvCxnSpPr>
          <p:spPr bwMode="auto">
            <a:xfrm>
              <a:off x="1037333" y="2427288"/>
              <a:ext cx="92868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1037286" y="2071814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</a:p>
          </p:txBody>
        </p:sp>
        <p:cxnSp>
          <p:nvCxnSpPr>
            <p:cNvPr id="33" name="直接箭头连接符 32"/>
            <p:cNvCxnSpPr>
              <a:stCxn id="28" idx="0"/>
              <a:endCxn id="29" idx="2"/>
            </p:cNvCxnSpPr>
            <p:nvPr/>
          </p:nvCxnSpPr>
          <p:spPr bwMode="auto">
            <a:xfrm rot="5400000" flipH="1" flipV="1">
              <a:off x="2058096" y="3105150"/>
              <a:ext cx="95726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1770878" y="3096423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密钥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</a:p>
          </p:txBody>
        </p:sp>
        <p:cxnSp>
          <p:nvCxnSpPr>
            <p:cNvPr id="35" name="直接箭头连接符 34"/>
            <p:cNvCxnSpPr>
              <a:endCxn id="30" idx="2"/>
            </p:cNvCxnSpPr>
            <p:nvPr/>
          </p:nvCxnSpPr>
          <p:spPr bwMode="auto">
            <a:xfrm rot="5400000" flipH="1" flipV="1">
              <a:off x="5379939" y="2926557"/>
              <a:ext cx="60007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>
              <a:off x="2537520" y="3227388"/>
              <a:ext cx="3143250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3"/>
              <a:endCxn id="30" idx="1"/>
            </p:cNvCxnSpPr>
            <p:nvPr/>
          </p:nvCxnSpPr>
          <p:spPr bwMode="auto">
            <a:xfrm>
              <a:off x="3109020" y="2427288"/>
              <a:ext cx="1928813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3108851" y="2000362"/>
              <a:ext cx="83382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C</a:t>
              </a:r>
            </a:p>
          </p:txBody>
        </p:sp>
        <p:cxnSp>
          <p:nvCxnSpPr>
            <p:cNvPr id="39" name="直接箭头连接符 38"/>
            <p:cNvCxnSpPr>
              <a:stCxn id="30" idx="3"/>
            </p:cNvCxnSpPr>
            <p:nvPr/>
          </p:nvCxnSpPr>
          <p:spPr bwMode="auto">
            <a:xfrm>
              <a:off x="6323708" y="2427288"/>
              <a:ext cx="7858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/>
            <p:cNvSpPr txBox="1">
              <a:spLocks noChangeArrowheads="1"/>
            </p:cNvSpPr>
            <p:nvPr/>
          </p:nvSpPr>
          <p:spPr bwMode="auto">
            <a:xfrm>
              <a:off x="6323348" y="2028885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rot="5400000" flipH="1" flipV="1">
              <a:off x="3720208" y="2066925"/>
              <a:ext cx="68103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3394584" y="1428750"/>
              <a:ext cx="1466971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密码分析员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" name="圆柱形 42"/>
            <p:cNvSpPr/>
            <p:nvPr/>
          </p:nvSpPr>
          <p:spPr bwMode="auto">
            <a:xfrm rot="16200000">
              <a:off x="4073426" y="1977232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3394584" y="2529046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5" name="TextBox 42"/>
            <p:cNvSpPr txBox="1">
              <a:spLocks noChangeArrowheads="1"/>
            </p:cNvSpPr>
            <p:nvPr/>
          </p:nvSpPr>
          <p:spPr bwMode="auto">
            <a:xfrm>
              <a:off x="3572460" y="328648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秘密信道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6" name="圆柱形 45"/>
            <p:cNvSpPr/>
            <p:nvPr/>
          </p:nvSpPr>
          <p:spPr bwMode="auto">
            <a:xfrm rot="16200000">
              <a:off x="3966270" y="1643063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092280" y="2236862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>
                  <a:solidFill>
                    <a:schemeClr val="tx1"/>
                  </a:solidFill>
                </a:rPr>
                <a:t>宿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4414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80DF22-A0E1-41B0-AE13-B4B66E1C0D5F}" type="slidenum">
              <a:rPr lang="zh-CN" altLang="en-US" smtClean="0">
                <a:latin typeface="Times New Roman" pitchFamily="18" charset="0"/>
              </a:rPr>
              <a:pPr/>
              <a:t>110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>
                <a:solidFill>
                  <a:schemeClr val="tx1"/>
                </a:solidFill>
              </a:rPr>
              <a:t>密钥置换选择</a:t>
            </a:r>
            <a:r>
              <a:rPr kumimoji="1" lang="en-US" altLang="zh-CN" sz="4400">
                <a:solidFill>
                  <a:schemeClr val="tx1"/>
                </a:solidFill>
              </a:rPr>
              <a:t>1</a:t>
            </a:r>
            <a:endParaRPr kumimoji="1" lang="zh-CN" altLang="en-US" sz="4400">
              <a:solidFill>
                <a:schemeClr val="tx1"/>
              </a:solidFill>
            </a:endParaRP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ltGray">
          <a:xfrm>
            <a:off x="1201738" y="3276600"/>
            <a:ext cx="7173912" cy="2209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ltGray">
          <a:xfrm>
            <a:off x="1482725" y="3657600"/>
            <a:ext cx="3095625" cy="13716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57 49 41 33 25 17  9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 1 58 50 42 34 26 18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10  2 59 51 43 35 27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19 11  3 60 52 44 36</a:t>
            </a:r>
            <a:endParaRPr kumimoji="1" lang="zh-CN" altLang="en-US" sz="24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2167" name="Rectangle 6"/>
          <p:cNvSpPr>
            <a:spLocks noChangeArrowheads="1"/>
          </p:cNvSpPr>
          <p:nvPr/>
        </p:nvSpPr>
        <p:spPr bwMode="ltGray">
          <a:xfrm>
            <a:off x="4789488" y="3657600"/>
            <a:ext cx="3094037" cy="13716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63 55 47 39 31 33 15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 7 62 54 46 38 30 22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14  6 61 53 45 37 29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21 13  5 28 20 12  4</a:t>
            </a:r>
            <a:endParaRPr kumimoji="1" lang="zh-CN" altLang="en-US" sz="24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ltGray">
          <a:xfrm>
            <a:off x="160338" y="2514600"/>
            <a:ext cx="27749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</a:rPr>
              <a:t>不考虑各字节第8位</a:t>
            </a:r>
          </a:p>
        </p:txBody>
      </p:sp>
      <p:sp>
        <p:nvSpPr>
          <p:cNvPr id="92169" name="Rectangle 8"/>
          <p:cNvSpPr>
            <a:spLocks noChangeArrowheads="1"/>
          </p:cNvSpPr>
          <p:nvPr/>
        </p:nvSpPr>
        <p:spPr bwMode="ltGray">
          <a:xfrm>
            <a:off x="3170238" y="1981200"/>
            <a:ext cx="3236912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</a:rPr>
              <a:t>密钥（64位）</a:t>
            </a:r>
          </a:p>
        </p:txBody>
      </p:sp>
      <p:sp>
        <p:nvSpPr>
          <p:cNvPr id="92170" name="AutoShape 9"/>
          <p:cNvSpPr>
            <a:spLocks noChangeArrowheads="1"/>
          </p:cNvSpPr>
          <p:nvPr/>
        </p:nvSpPr>
        <p:spPr bwMode="ltGray">
          <a:xfrm>
            <a:off x="2749550" y="2667000"/>
            <a:ext cx="631825" cy="990600"/>
          </a:xfrm>
          <a:prstGeom prst="downArrow">
            <a:avLst>
              <a:gd name="adj1" fmla="val 50000"/>
              <a:gd name="adj2" fmla="val 39196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1" name="AutoShape 10"/>
          <p:cNvSpPr>
            <a:spLocks noChangeArrowheads="1"/>
          </p:cNvSpPr>
          <p:nvPr/>
        </p:nvSpPr>
        <p:spPr bwMode="ltGray">
          <a:xfrm>
            <a:off x="6124575" y="2667000"/>
            <a:ext cx="633413" cy="990600"/>
          </a:xfrm>
          <a:prstGeom prst="downArrow">
            <a:avLst>
              <a:gd name="adj1" fmla="val 50000"/>
              <a:gd name="adj2" fmla="val 39098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2" name="AutoShape 11"/>
          <p:cNvSpPr>
            <a:spLocks noChangeArrowheads="1"/>
          </p:cNvSpPr>
          <p:nvPr/>
        </p:nvSpPr>
        <p:spPr bwMode="ltGray">
          <a:xfrm>
            <a:off x="2749550" y="5029200"/>
            <a:ext cx="631825" cy="990600"/>
          </a:xfrm>
          <a:prstGeom prst="downArrow">
            <a:avLst>
              <a:gd name="adj1" fmla="val 50000"/>
              <a:gd name="adj2" fmla="val 39196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3" name="AutoShape 12"/>
          <p:cNvSpPr>
            <a:spLocks noChangeArrowheads="1"/>
          </p:cNvSpPr>
          <p:nvPr/>
        </p:nvSpPr>
        <p:spPr bwMode="ltGray">
          <a:xfrm>
            <a:off x="6124575" y="5029200"/>
            <a:ext cx="633413" cy="990600"/>
          </a:xfrm>
          <a:prstGeom prst="downArrow">
            <a:avLst>
              <a:gd name="adj1" fmla="val 50000"/>
              <a:gd name="adj2" fmla="val 39098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4" name="Rectangle 13"/>
          <p:cNvSpPr>
            <a:spLocks noChangeArrowheads="1"/>
          </p:cNvSpPr>
          <p:nvPr/>
        </p:nvSpPr>
        <p:spPr bwMode="ltGray">
          <a:xfrm>
            <a:off x="1905000" y="6172200"/>
            <a:ext cx="2179638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C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</a:p>
        </p:txBody>
      </p:sp>
      <p:sp>
        <p:nvSpPr>
          <p:cNvPr id="92175" name="Rectangle 14"/>
          <p:cNvSpPr>
            <a:spLocks noChangeArrowheads="1"/>
          </p:cNvSpPr>
          <p:nvPr/>
        </p:nvSpPr>
        <p:spPr bwMode="ltGray">
          <a:xfrm>
            <a:off x="5421313" y="6172200"/>
            <a:ext cx="2181225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D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3E782A-955D-456D-B562-78D92AD3440F}" type="slidenum">
              <a:rPr lang="zh-CN" altLang="en-US" smtClean="0">
                <a:latin typeface="Times New Roman" pitchFamily="18" charset="0"/>
              </a:rPr>
              <a:pPr/>
              <a:t>111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Initial Key </a:t>
            </a:r>
            <a:r>
              <a:rPr lang="en-US" altLang="zh-CN" sz="4400" smtClean="0">
                <a:solidFill>
                  <a:schemeClr val="tx1"/>
                </a:solidFill>
              </a:rPr>
              <a:t>Permutation</a:t>
            </a:r>
            <a:endParaRPr lang="zh-CN" altLang="en-US"/>
          </a:p>
        </p:txBody>
      </p:sp>
      <p:grpSp>
        <p:nvGrpSpPr>
          <p:cNvPr id="93188" name="Group 1027"/>
          <p:cNvGrpSpPr>
            <a:grpSpLocks/>
          </p:cNvGrpSpPr>
          <p:nvPr/>
        </p:nvGrpSpPr>
        <p:grpSpPr bwMode="auto">
          <a:xfrm flipH="1">
            <a:off x="228600" y="2133600"/>
            <a:ext cx="8686800" cy="304800"/>
            <a:chOff x="0" y="1344"/>
            <a:chExt cx="6144" cy="192"/>
          </a:xfrm>
        </p:grpSpPr>
        <p:sp>
          <p:nvSpPr>
            <p:cNvPr id="93324" name="Rectangle 1028"/>
            <p:cNvSpPr>
              <a:spLocks noChangeArrowheads="1"/>
            </p:cNvSpPr>
            <p:nvPr/>
          </p:nvSpPr>
          <p:spPr bwMode="auto">
            <a:xfrm>
              <a:off x="0" y="1344"/>
              <a:ext cx="6144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5" name="Line 1029"/>
            <p:cNvSpPr>
              <a:spLocks noChangeShapeType="1"/>
            </p:cNvSpPr>
            <p:nvPr/>
          </p:nvSpPr>
          <p:spPr bwMode="auto">
            <a:xfrm>
              <a:off x="9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6" name="Line 1030"/>
            <p:cNvSpPr>
              <a:spLocks noChangeShapeType="1"/>
            </p:cNvSpPr>
            <p:nvPr/>
          </p:nvSpPr>
          <p:spPr bwMode="auto">
            <a:xfrm>
              <a:off x="19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7" name="Line 1031"/>
            <p:cNvSpPr>
              <a:spLocks noChangeShapeType="1"/>
            </p:cNvSpPr>
            <p:nvPr/>
          </p:nvSpPr>
          <p:spPr bwMode="auto">
            <a:xfrm>
              <a:off x="28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8" name="Line 1032"/>
            <p:cNvSpPr>
              <a:spLocks noChangeShapeType="1"/>
            </p:cNvSpPr>
            <p:nvPr/>
          </p:nvSpPr>
          <p:spPr bwMode="auto">
            <a:xfrm>
              <a:off x="38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9" name="Line 1033"/>
            <p:cNvSpPr>
              <a:spLocks noChangeShapeType="1"/>
            </p:cNvSpPr>
            <p:nvPr/>
          </p:nvSpPr>
          <p:spPr bwMode="auto">
            <a:xfrm>
              <a:off x="48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0" name="Line 1034"/>
            <p:cNvSpPr>
              <a:spLocks noChangeShapeType="1"/>
            </p:cNvSpPr>
            <p:nvPr/>
          </p:nvSpPr>
          <p:spPr bwMode="auto">
            <a:xfrm>
              <a:off x="57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1" name="Line 1035"/>
            <p:cNvSpPr>
              <a:spLocks noChangeShapeType="1"/>
            </p:cNvSpPr>
            <p:nvPr/>
          </p:nvSpPr>
          <p:spPr bwMode="auto">
            <a:xfrm>
              <a:off x="67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2" name="Line 1036"/>
            <p:cNvSpPr>
              <a:spLocks noChangeShapeType="1"/>
            </p:cNvSpPr>
            <p:nvPr/>
          </p:nvSpPr>
          <p:spPr bwMode="auto">
            <a:xfrm>
              <a:off x="768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3" name="Line 1037"/>
            <p:cNvSpPr>
              <a:spLocks noChangeShapeType="1"/>
            </p:cNvSpPr>
            <p:nvPr/>
          </p:nvSpPr>
          <p:spPr bwMode="auto">
            <a:xfrm>
              <a:off x="86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4" name="Line 1038"/>
            <p:cNvSpPr>
              <a:spLocks noChangeShapeType="1"/>
            </p:cNvSpPr>
            <p:nvPr/>
          </p:nvSpPr>
          <p:spPr bwMode="auto">
            <a:xfrm>
              <a:off x="96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5" name="Line 1039"/>
            <p:cNvSpPr>
              <a:spLocks noChangeShapeType="1"/>
            </p:cNvSpPr>
            <p:nvPr/>
          </p:nvSpPr>
          <p:spPr bwMode="auto">
            <a:xfrm>
              <a:off x="105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6" name="Line 1040"/>
            <p:cNvSpPr>
              <a:spLocks noChangeShapeType="1"/>
            </p:cNvSpPr>
            <p:nvPr/>
          </p:nvSpPr>
          <p:spPr bwMode="auto">
            <a:xfrm>
              <a:off x="115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7" name="Line 1041"/>
            <p:cNvSpPr>
              <a:spLocks noChangeShapeType="1"/>
            </p:cNvSpPr>
            <p:nvPr/>
          </p:nvSpPr>
          <p:spPr bwMode="auto">
            <a:xfrm>
              <a:off x="124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8" name="Line 1042"/>
            <p:cNvSpPr>
              <a:spLocks noChangeShapeType="1"/>
            </p:cNvSpPr>
            <p:nvPr/>
          </p:nvSpPr>
          <p:spPr bwMode="auto">
            <a:xfrm>
              <a:off x="134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9" name="Line 1043"/>
            <p:cNvSpPr>
              <a:spLocks noChangeShapeType="1"/>
            </p:cNvSpPr>
            <p:nvPr/>
          </p:nvSpPr>
          <p:spPr bwMode="auto">
            <a:xfrm>
              <a:off x="144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0" name="Line 1044"/>
            <p:cNvSpPr>
              <a:spLocks noChangeShapeType="1"/>
            </p:cNvSpPr>
            <p:nvPr/>
          </p:nvSpPr>
          <p:spPr bwMode="auto">
            <a:xfrm>
              <a:off x="1536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1" name="Line 1045"/>
            <p:cNvSpPr>
              <a:spLocks noChangeShapeType="1"/>
            </p:cNvSpPr>
            <p:nvPr/>
          </p:nvSpPr>
          <p:spPr bwMode="auto">
            <a:xfrm>
              <a:off x="163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2" name="Line 1046"/>
            <p:cNvSpPr>
              <a:spLocks noChangeShapeType="1"/>
            </p:cNvSpPr>
            <p:nvPr/>
          </p:nvSpPr>
          <p:spPr bwMode="auto">
            <a:xfrm>
              <a:off x="172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3" name="Line 1047"/>
            <p:cNvSpPr>
              <a:spLocks noChangeShapeType="1"/>
            </p:cNvSpPr>
            <p:nvPr/>
          </p:nvSpPr>
          <p:spPr bwMode="auto">
            <a:xfrm>
              <a:off x="182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4" name="Line 1048"/>
            <p:cNvSpPr>
              <a:spLocks noChangeShapeType="1"/>
            </p:cNvSpPr>
            <p:nvPr/>
          </p:nvSpPr>
          <p:spPr bwMode="auto">
            <a:xfrm>
              <a:off x="192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5" name="Line 1049"/>
            <p:cNvSpPr>
              <a:spLocks noChangeShapeType="1"/>
            </p:cNvSpPr>
            <p:nvPr/>
          </p:nvSpPr>
          <p:spPr bwMode="auto">
            <a:xfrm>
              <a:off x="201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6" name="Line 1050"/>
            <p:cNvSpPr>
              <a:spLocks noChangeShapeType="1"/>
            </p:cNvSpPr>
            <p:nvPr/>
          </p:nvSpPr>
          <p:spPr bwMode="auto">
            <a:xfrm>
              <a:off x="211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7" name="Line 1051"/>
            <p:cNvSpPr>
              <a:spLocks noChangeShapeType="1"/>
            </p:cNvSpPr>
            <p:nvPr/>
          </p:nvSpPr>
          <p:spPr bwMode="auto">
            <a:xfrm>
              <a:off x="220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8" name="Line 1052"/>
            <p:cNvSpPr>
              <a:spLocks noChangeShapeType="1"/>
            </p:cNvSpPr>
            <p:nvPr/>
          </p:nvSpPr>
          <p:spPr bwMode="auto">
            <a:xfrm>
              <a:off x="2304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9" name="Line 1053"/>
            <p:cNvSpPr>
              <a:spLocks noChangeShapeType="1"/>
            </p:cNvSpPr>
            <p:nvPr/>
          </p:nvSpPr>
          <p:spPr bwMode="auto">
            <a:xfrm>
              <a:off x="240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0" name="Line 1054"/>
            <p:cNvSpPr>
              <a:spLocks noChangeShapeType="1"/>
            </p:cNvSpPr>
            <p:nvPr/>
          </p:nvSpPr>
          <p:spPr bwMode="auto">
            <a:xfrm>
              <a:off x="249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1" name="Line 1055"/>
            <p:cNvSpPr>
              <a:spLocks noChangeShapeType="1"/>
            </p:cNvSpPr>
            <p:nvPr/>
          </p:nvSpPr>
          <p:spPr bwMode="auto">
            <a:xfrm>
              <a:off x="259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2" name="Line 1056"/>
            <p:cNvSpPr>
              <a:spLocks noChangeShapeType="1"/>
            </p:cNvSpPr>
            <p:nvPr/>
          </p:nvSpPr>
          <p:spPr bwMode="auto">
            <a:xfrm>
              <a:off x="268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3" name="Line 1057"/>
            <p:cNvSpPr>
              <a:spLocks noChangeShapeType="1"/>
            </p:cNvSpPr>
            <p:nvPr/>
          </p:nvSpPr>
          <p:spPr bwMode="auto">
            <a:xfrm>
              <a:off x="278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4" name="Line 1058"/>
            <p:cNvSpPr>
              <a:spLocks noChangeShapeType="1"/>
            </p:cNvSpPr>
            <p:nvPr/>
          </p:nvSpPr>
          <p:spPr bwMode="auto">
            <a:xfrm>
              <a:off x="288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5" name="Line 1059"/>
            <p:cNvSpPr>
              <a:spLocks noChangeShapeType="1"/>
            </p:cNvSpPr>
            <p:nvPr/>
          </p:nvSpPr>
          <p:spPr bwMode="auto">
            <a:xfrm>
              <a:off x="297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6" name="Line 1060"/>
            <p:cNvSpPr>
              <a:spLocks noChangeShapeType="1"/>
            </p:cNvSpPr>
            <p:nvPr/>
          </p:nvSpPr>
          <p:spPr bwMode="auto">
            <a:xfrm>
              <a:off x="3072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7" name="Line 1061"/>
            <p:cNvSpPr>
              <a:spLocks noChangeShapeType="1"/>
            </p:cNvSpPr>
            <p:nvPr/>
          </p:nvSpPr>
          <p:spPr bwMode="auto">
            <a:xfrm>
              <a:off x="316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8" name="Line 1062"/>
            <p:cNvSpPr>
              <a:spLocks noChangeShapeType="1"/>
            </p:cNvSpPr>
            <p:nvPr/>
          </p:nvSpPr>
          <p:spPr bwMode="auto">
            <a:xfrm>
              <a:off x="326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9" name="Line 1063"/>
            <p:cNvSpPr>
              <a:spLocks noChangeShapeType="1"/>
            </p:cNvSpPr>
            <p:nvPr/>
          </p:nvSpPr>
          <p:spPr bwMode="auto">
            <a:xfrm>
              <a:off x="336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0" name="Line 1064"/>
            <p:cNvSpPr>
              <a:spLocks noChangeShapeType="1"/>
            </p:cNvSpPr>
            <p:nvPr/>
          </p:nvSpPr>
          <p:spPr bwMode="auto">
            <a:xfrm>
              <a:off x="345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1" name="Line 1065"/>
            <p:cNvSpPr>
              <a:spLocks noChangeShapeType="1"/>
            </p:cNvSpPr>
            <p:nvPr/>
          </p:nvSpPr>
          <p:spPr bwMode="auto">
            <a:xfrm>
              <a:off x="355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2" name="Line 1066"/>
            <p:cNvSpPr>
              <a:spLocks noChangeShapeType="1"/>
            </p:cNvSpPr>
            <p:nvPr/>
          </p:nvSpPr>
          <p:spPr bwMode="auto">
            <a:xfrm>
              <a:off x="364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3" name="Line 1067"/>
            <p:cNvSpPr>
              <a:spLocks noChangeShapeType="1"/>
            </p:cNvSpPr>
            <p:nvPr/>
          </p:nvSpPr>
          <p:spPr bwMode="auto">
            <a:xfrm>
              <a:off x="374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4" name="Line 1068"/>
            <p:cNvSpPr>
              <a:spLocks noChangeShapeType="1"/>
            </p:cNvSpPr>
            <p:nvPr/>
          </p:nvSpPr>
          <p:spPr bwMode="auto">
            <a:xfrm>
              <a:off x="3840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5" name="Line 1069"/>
            <p:cNvSpPr>
              <a:spLocks noChangeShapeType="1"/>
            </p:cNvSpPr>
            <p:nvPr/>
          </p:nvSpPr>
          <p:spPr bwMode="auto">
            <a:xfrm>
              <a:off x="393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6" name="Line 1070"/>
            <p:cNvSpPr>
              <a:spLocks noChangeShapeType="1"/>
            </p:cNvSpPr>
            <p:nvPr/>
          </p:nvSpPr>
          <p:spPr bwMode="auto">
            <a:xfrm>
              <a:off x="403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7" name="Line 1071"/>
            <p:cNvSpPr>
              <a:spLocks noChangeShapeType="1"/>
            </p:cNvSpPr>
            <p:nvPr/>
          </p:nvSpPr>
          <p:spPr bwMode="auto">
            <a:xfrm>
              <a:off x="412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8" name="Line 1072"/>
            <p:cNvSpPr>
              <a:spLocks noChangeShapeType="1"/>
            </p:cNvSpPr>
            <p:nvPr/>
          </p:nvSpPr>
          <p:spPr bwMode="auto">
            <a:xfrm>
              <a:off x="422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9" name="Line 1073"/>
            <p:cNvSpPr>
              <a:spLocks noChangeShapeType="1"/>
            </p:cNvSpPr>
            <p:nvPr/>
          </p:nvSpPr>
          <p:spPr bwMode="auto">
            <a:xfrm>
              <a:off x="432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0" name="Line 1074"/>
            <p:cNvSpPr>
              <a:spLocks noChangeShapeType="1"/>
            </p:cNvSpPr>
            <p:nvPr/>
          </p:nvSpPr>
          <p:spPr bwMode="auto">
            <a:xfrm>
              <a:off x="441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1" name="Line 1075"/>
            <p:cNvSpPr>
              <a:spLocks noChangeShapeType="1"/>
            </p:cNvSpPr>
            <p:nvPr/>
          </p:nvSpPr>
          <p:spPr bwMode="auto">
            <a:xfrm>
              <a:off x="451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2" name="Line 1076"/>
            <p:cNvSpPr>
              <a:spLocks noChangeShapeType="1"/>
            </p:cNvSpPr>
            <p:nvPr/>
          </p:nvSpPr>
          <p:spPr bwMode="auto">
            <a:xfrm>
              <a:off x="4608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3" name="Line 1077"/>
            <p:cNvSpPr>
              <a:spLocks noChangeShapeType="1"/>
            </p:cNvSpPr>
            <p:nvPr/>
          </p:nvSpPr>
          <p:spPr bwMode="auto">
            <a:xfrm>
              <a:off x="470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4" name="Line 1078"/>
            <p:cNvSpPr>
              <a:spLocks noChangeShapeType="1"/>
            </p:cNvSpPr>
            <p:nvPr/>
          </p:nvSpPr>
          <p:spPr bwMode="auto">
            <a:xfrm>
              <a:off x="480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5" name="Line 1079"/>
            <p:cNvSpPr>
              <a:spLocks noChangeShapeType="1"/>
            </p:cNvSpPr>
            <p:nvPr/>
          </p:nvSpPr>
          <p:spPr bwMode="auto">
            <a:xfrm>
              <a:off x="489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6" name="Line 1080"/>
            <p:cNvSpPr>
              <a:spLocks noChangeShapeType="1"/>
            </p:cNvSpPr>
            <p:nvPr/>
          </p:nvSpPr>
          <p:spPr bwMode="auto">
            <a:xfrm>
              <a:off x="499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7" name="Line 1081"/>
            <p:cNvSpPr>
              <a:spLocks noChangeShapeType="1"/>
            </p:cNvSpPr>
            <p:nvPr/>
          </p:nvSpPr>
          <p:spPr bwMode="auto">
            <a:xfrm>
              <a:off x="508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8" name="Line 1082"/>
            <p:cNvSpPr>
              <a:spLocks noChangeShapeType="1"/>
            </p:cNvSpPr>
            <p:nvPr/>
          </p:nvSpPr>
          <p:spPr bwMode="auto">
            <a:xfrm>
              <a:off x="518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9" name="Line 1083"/>
            <p:cNvSpPr>
              <a:spLocks noChangeShapeType="1"/>
            </p:cNvSpPr>
            <p:nvPr/>
          </p:nvSpPr>
          <p:spPr bwMode="auto">
            <a:xfrm>
              <a:off x="528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0" name="Line 1084"/>
            <p:cNvSpPr>
              <a:spLocks noChangeShapeType="1"/>
            </p:cNvSpPr>
            <p:nvPr/>
          </p:nvSpPr>
          <p:spPr bwMode="auto">
            <a:xfrm>
              <a:off x="5376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1" name="Line 1085"/>
            <p:cNvSpPr>
              <a:spLocks noChangeShapeType="1"/>
            </p:cNvSpPr>
            <p:nvPr/>
          </p:nvSpPr>
          <p:spPr bwMode="auto">
            <a:xfrm>
              <a:off x="547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2" name="Line 1086"/>
            <p:cNvSpPr>
              <a:spLocks noChangeShapeType="1"/>
            </p:cNvSpPr>
            <p:nvPr/>
          </p:nvSpPr>
          <p:spPr bwMode="auto">
            <a:xfrm>
              <a:off x="556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3" name="Line 1087"/>
            <p:cNvSpPr>
              <a:spLocks noChangeShapeType="1"/>
            </p:cNvSpPr>
            <p:nvPr/>
          </p:nvSpPr>
          <p:spPr bwMode="auto">
            <a:xfrm>
              <a:off x="566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4" name="Line 1088"/>
            <p:cNvSpPr>
              <a:spLocks noChangeShapeType="1"/>
            </p:cNvSpPr>
            <p:nvPr/>
          </p:nvSpPr>
          <p:spPr bwMode="auto">
            <a:xfrm>
              <a:off x="576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5" name="Line 1089"/>
            <p:cNvSpPr>
              <a:spLocks noChangeShapeType="1"/>
            </p:cNvSpPr>
            <p:nvPr/>
          </p:nvSpPr>
          <p:spPr bwMode="auto">
            <a:xfrm>
              <a:off x="585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6" name="Line 1090"/>
            <p:cNvSpPr>
              <a:spLocks noChangeShapeType="1"/>
            </p:cNvSpPr>
            <p:nvPr/>
          </p:nvSpPr>
          <p:spPr bwMode="auto">
            <a:xfrm>
              <a:off x="595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7" name="Line 1091"/>
            <p:cNvSpPr>
              <a:spLocks noChangeShapeType="1"/>
            </p:cNvSpPr>
            <p:nvPr/>
          </p:nvSpPr>
          <p:spPr bwMode="auto">
            <a:xfrm>
              <a:off x="604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189" name="Rectangle 1092"/>
          <p:cNvSpPr>
            <a:spLocks noChangeArrowheads="1"/>
          </p:cNvSpPr>
          <p:nvPr/>
        </p:nvSpPr>
        <p:spPr bwMode="auto">
          <a:xfrm flipH="1">
            <a:off x="228600" y="5638800"/>
            <a:ext cx="76200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Line 1093"/>
          <p:cNvSpPr>
            <a:spLocks noChangeShapeType="1"/>
          </p:cNvSpPr>
          <p:nvPr/>
        </p:nvSpPr>
        <p:spPr bwMode="auto">
          <a:xfrm flipH="1">
            <a:off x="76946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1" name="Line 1094"/>
          <p:cNvSpPr>
            <a:spLocks noChangeShapeType="1"/>
          </p:cNvSpPr>
          <p:nvPr/>
        </p:nvSpPr>
        <p:spPr bwMode="auto">
          <a:xfrm flipH="1">
            <a:off x="75580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2" name="Line 1095"/>
          <p:cNvSpPr>
            <a:spLocks noChangeShapeType="1"/>
          </p:cNvSpPr>
          <p:nvPr/>
        </p:nvSpPr>
        <p:spPr bwMode="auto">
          <a:xfrm flipH="1">
            <a:off x="74231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3" name="Line 1096"/>
          <p:cNvSpPr>
            <a:spLocks noChangeShapeType="1"/>
          </p:cNvSpPr>
          <p:nvPr/>
        </p:nvSpPr>
        <p:spPr bwMode="auto">
          <a:xfrm flipH="1">
            <a:off x="72866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4" name="Line 1097"/>
          <p:cNvSpPr>
            <a:spLocks noChangeShapeType="1"/>
          </p:cNvSpPr>
          <p:nvPr/>
        </p:nvSpPr>
        <p:spPr bwMode="auto">
          <a:xfrm flipH="1">
            <a:off x="71516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5" name="Line 1098"/>
          <p:cNvSpPr>
            <a:spLocks noChangeShapeType="1"/>
          </p:cNvSpPr>
          <p:nvPr/>
        </p:nvSpPr>
        <p:spPr bwMode="auto">
          <a:xfrm flipH="1">
            <a:off x="70151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6" name="Line 1099"/>
          <p:cNvSpPr>
            <a:spLocks noChangeShapeType="1"/>
          </p:cNvSpPr>
          <p:nvPr/>
        </p:nvSpPr>
        <p:spPr bwMode="auto">
          <a:xfrm flipH="1">
            <a:off x="68802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7" name="Line 1100"/>
          <p:cNvSpPr>
            <a:spLocks noChangeShapeType="1"/>
          </p:cNvSpPr>
          <p:nvPr/>
        </p:nvSpPr>
        <p:spPr bwMode="auto">
          <a:xfrm flipH="1">
            <a:off x="674370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8" name="Line 1101"/>
          <p:cNvSpPr>
            <a:spLocks noChangeShapeType="1"/>
          </p:cNvSpPr>
          <p:nvPr/>
        </p:nvSpPr>
        <p:spPr bwMode="auto">
          <a:xfrm flipH="1">
            <a:off x="66087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9" name="Line 1102"/>
          <p:cNvSpPr>
            <a:spLocks noChangeShapeType="1"/>
          </p:cNvSpPr>
          <p:nvPr/>
        </p:nvSpPr>
        <p:spPr bwMode="auto">
          <a:xfrm flipH="1">
            <a:off x="64722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0" name="Line 1103"/>
          <p:cNvSpPr>
            <a:spLocks noChangeShapeType="1"/>
          </p:cNvSpPr>
          <p:nvPr/>
        </p:nvSpPr>
        <p:spPr bwMode="auto">
          <a:xfrm flipH="1">
            <a:off x="633730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1" name="Line 1104"/>
          <p:cNvSpPr>
            <a:spLocks noChangeShapeType="1"/>
          </p:cNvSpPr>
          <p:nvPr/>
        </p:nvSpPr>
        <p:spPr bwMode="auto">
          <a:xfrm flipH="1">
            <a:off x="62007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2" name="Line 1105"/>
          <p:cNvSpPr>
            <a:spLocks noChangeShapeType="1"/>
          </p:cNvSpPr>
          <p:nvPr/>
        </p:nvSpPr>
        <p:spPr bwMode="auto">
          <a:xfrm flipH="1">
            <a:off x="60658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3" name="Line 1106"/>
          <p:cNvSpPr>
            <a:spLocks noChangeShapeType="1"/>
          </p:cNvSpPr>
          <p:nvPr/>
        </p:nvSpPr>
        <p:spPr bwMode="auto">
          <a:xfrm flipH="1">
            <a:off x="59293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4" name="Line 1107"/>
          <p:cNvSpPr>
            <a:spLocks noChangeShapeType="1"/>
          </p:cNvSpPr>
          <p:nvPr/>
        </p:nvSpPr>
        <p:spPr bwMode="auto">
          <a:xfrm flipH="1">
            <a:off x="57943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5" name="Line 1108"/>
          <p:cNvSpPr>
            <a:spLocks noChangeShapeType="1"/>
          </p:cNvSpPr>
          <p:nvPr/>
        </p:nvSpPr>
        <p:spPr bwMode="auto">
          <a:xfrm flipH="1">
            <a:off x="565785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6" name="Line 1109"/>
          <p:cNvSpPr>
            <a:spLocks noChangeShapeType="1"/>
          </p:cNvSpPr>
          <p:nvPr/>
        </p:nvSpPr>
        <p:spPr bwMode="auto">
          <a:xfrm flipH="1">
            <a:off x="55229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7" name="Line 1110"/>
          <p:cNvSpPr>
            <a:spLocks noChangeShapeType="1"/>
          </p:cNvSpPr>
          <p:nvPr/>
        </p:nvSpPr>
        <p:spPr bwMode="auto">
          <a:xfrm flipH="1">
            <a:off x="53863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8" name="Line 1111"/>
          <p:cNvSpPr>
            <a:spLocks noChangeShapeType="1"/>
          </p:cNvSpPr>
          <p:nvPr/>
        </p:nvSpPr>
        <p:spPr bwMode="auto">
          <a:xfrm flipH="1">
            <a:off x="52514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9" name="Line 1112"/>
          <p:cNvSpPr>
            <a:spLocks noChangeShapeType="1"/>
          </p:cNvSpPr>
          <p:nvPr/>
        </p:nvSpPr>
        <p:spPr bwMode="auto">
          <a:xfrm flipH="1">
            <a:off x="51149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0" name="Line 1113"/>
          <p:cNvSpPr>
            <a:spLocks noChangeShapeType="1"/>
          </p:cNvSpPr>
          <p:nvPr/>
        </p:nvSpPr>
        <p:spPr bwMode="auto">
          <a:xfrm flipH="1">
            <a:off x="49799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1" name="Line 1114"/>
          <p:cNvSpPr>
            <a:spLocks noChangeShapeType="1"/>
          </p:cNvSpPr>
          <p:nvPr/>
        </p:nvSpPr>
        <p:spPr bwMode="auto">
          <a:xfrm flipH="1">
            <a:off x="48434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2" name="Line 1115"/>
          <p:cNvSpPr>
            <a:spLocks noChangeShapeType="1"/>
          </p:cNvSpPr>
          <p:nvPr/>
        </p:nvSpPr>
        <p:spPr bwMode="auto">
          <a:xfrm flipH="1">
            <a:off x="47085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3" name="Line 1116"/>
          <p:cNvSpPr>
            <a:spLocks noChangeShapeType="1"/>
          </p:cNvSpPr>
          <p:nvPr/>
        </p:nvSpPr>
        <p:spPr bwMode="auto">
          <a:xfrm flipH="1">
            <a:off x="457200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4" name="Line 1117"/>
          <p:cNvSpPr>
            <a:spLocks noChangeShapeType="1"/>
          </p:cNvSpPr>
          <p:nvPr/>
        </p:nvSpPr>
        <p:spPr bwMode="auto">
          <a:xfrm flipH="1">
            <a:off x="44370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5" name="Line 1118"/>
          <p:cNvSpPr>
            <a:spLocks noChangeShapeType="1"/>
          </p:cNvSpPr>
          <p:nvPr/>
        </p:nvSpPr>
        <p:spPr bwMode="auto">
          <a:xfrm flipH="1">
            <a:off x="43005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6" name="Line 1119"/>
          <p:cNvSpPr>
            <a:spLocks noChangeShapeType="1"/>
          </p:cNvSpPr>
          <p:nvPr/>
        </p:nvSpPr>
        <p:spPr bwMode="auto">
          <a:xfrm flipH="1">
            <a:off x="416560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7" name="Line 1120"/>
          <p:cNvSpPr>
            <a:spLocks noChangeShapeType="1"/>
          </p:cNvSpPr>
          <p:nvPr/>
        </p:nvSpPr>
        <p:spPr bwMode="auto">
          <a:xfrm flipH="1">
            <a:off x="40290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8" name="Line 1121"/>
          <p:cNvSpPr>
            <a:spLocks noChangeShapeType="1"/>
          </p:cNvSpPr>
          <p:nvPr/>
        </p:nvSpPr>
        <p:spPr bwMode="auto">
          <a:xfrm flipH="1">
            <a:off x="38941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9" name="Line 1122"/>
          <p:cNvSpPr>
            <a:spLocks noChangeShapeType="1"/>
          </p:cNvSpPr>
          <p:nvPr/>
        </p:nvSpPr>
        <p:spPr bwMode="auto">
          <a:xfrm flipH="1">
            <a:off x="37576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0" name="Line 1123"/>
          <p:cNvSpPr>
            <a:spLocks noChangeShapeType="1"/>
          </p:cNvSpPr>
          <p:nvPr/>
        </p:nvSpPr>
        <p:spPr bwMode="auto">
          <a:xfrm flipH="1">
            <a:off x="36226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1" name="Line 1124"/>
          <p:cNvSpPr>
            <a:spLocks noChangeShapeType="1"/>
          </p:cNvSpPr>
          <p:nvPr/>
        </p:nvSpPr>
        <p:spPr bwMode="auto">
          <a:xfrm flipH="1">
            <a:off x="348615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2" name="Line 1125"/>
          <p:cNvSpPr>
            <a:spLocks noChangeShapeType="1"/>
          </p:cNvSpPr>
          <p:nvPr/>
        </p:nvSpPr>
        <p:spPr bwMode="auto">
          <a:xfrm flipH="1">
            <a:off x="33512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3" name="Line 1126"/>
          <p:cNvSpPr>
            <a:spLocks noChangeShapeType="1"/>
          </p:cNvSpPr>
          <p:nvPr/>
        </p:nvSpPr>
        <p:spPr bwMode="auto">
          <a:xfrm flipH="1">
            <a:off x="32146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4" name="Line 1127"/>
          <p:cNvSpPr>
            <a:spLocks noChangeShapeType="1"/>
          </p:cNvSpPr>
          <p:nvPr/>
        </p:nvSpPr>
        <p:spPr bwMode="auto">
          <a:xfrm flipH="1">
            <a:off x="30797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5" name="Line 1128"/>
          <p:cNvSpPr>
            <a:spLocks noChangeShapeType="1"/>
          </p:cNvSpPr>
          <p:nvPr/>
        </p:nvSpPr>
        <p:spPr bwMode="auto">
          <a:xfrm flipH="1">
            <a:off x="29432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6" name="Line 1129"/>
          <p:cNvSpPr>
            <a:spLocks noChangeShapeType="1"/>
          </p:cNvSpPr>
          <p:nvPr/>
        </p:nvSpPr>
        <p:spPr bwMode="auto">
          <a:xfrm flipH="1">
            <a:off x="28082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7" name="Line 1130"/>
          <p:cNvSpPr>
            <a:spLocks noChangeShapeType="1"/>
          </p:cNvSpPr>
          <p:nvPr/>
        </p:nvSpPr>
        <p:spPr bwMode="auto">
          <a:xfrm flipH="1">
            <a:off x="26717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8" name="Line 1131"/>
          <p:cNvSpPr>
            <a:spLocks noChangeShapeType="1"/>
          </p:cNvSpPr>
          <p:nvPr/>
        </p:nvSpPr>
        <p:spPr bwMode="auto">
          <a:xfrm flipH="1">
            <a:off x="25368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9" name="Line 1132"/>
          <p:cNvSpPr>
            <a:spLocks noChangeShapeType="1"/>
          </p:cNvSpPr>
          <p:nvPr/>
        </p:nvSpPr>
        <p:spPr bwMode="auto">
          <a:xfrm flipH="1">
            <a:off x="240030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0" name="Line 1133"/>
          <p:cNvSpPr>
            <a:spLocks noChangeShapeType="1"/>
          </p:cNvSpPr>
          <p:nvPr/>
        </p:nvSpPr>
        <p:spPr bwMode="auto">
          <a:xfrm flipH="1">
            <a:off x="22653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1" name="Line 1134"/>
          <p:cNvSpPr>
            <a:spLocks noChangeShapeType="1"/>
          </p:cNvSpPr>
          <p:nvPr/>
        </p:nvSpPr>
        <p:spPr bwMode="auto">
          <a:xfrm flipH="1">
            <a:off x="21288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2" name="Line 1135"/>
          <p:cNvSpPr>
            <a:spLocks noChangeShapeType="1"/>
          </p:cNvSpPr>
          <p:nvPr/>
        </p:nvSpPr>
        <p:spPr bwMode="auto">
          <a:xfrm flipH="1">
            <a:off x="199390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3" name="Line 1136"/>
          <p:cNvSpPr>
            <a:spLocks noChangeShapeType="1"/>
          </p:cNvSpPr>
          <p:nvPr/>
        </p:nvSpPr>
        <p:spPr bwMode="auto">
          <a:xfrm flipH="1">
            <a:off x="18573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4" name="Line 1137"/>
          <p:cNvSpPr>
            <a:spLocks noChangeShapeType="1"/>
          </p:cNvSpPr>
          <p:nvPr/>
        </p:nvSpPr>
        <p:spPr bwMode="auto">
          <a:xfrm flipH="1">
            <a:off x="17224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5" name="Line 1138"/>
          <p:cNvSpPr>
            <a:spLocks noChangeShapeType="1"/>
          </p:cNvSpPr>
          <p:nvPr/>
        </p:nvSpPr>
        <p:spPr bwMode="auto">
          <a:xfrm flipH="1">
            <a:off x="15859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6" name="Line 1139"/>
          <p:cNvSpPr>
            <a:spLocks noChangeShapeType="1"/>
          </p:cNvSpPr>
          <p:nvPr/>
        </p:nvSpPr>
        <p:spPr bwMode="auto">
          <a:xfrm flipH="1">
            <a:off x="14509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7" name="Line 1140"/>
          <p:cNvSpPr>
            <a:spLocks noChangeShapeType="1"/>
          </p:cNvSpPr>
          <p:nvPr/>
        </p:nvSpPr>
        <p:spPr bwMode="auto">
          <a:xfrm flipH="1">
            <a:off x="131445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8" name="Line 1141"/>
          <p:cNvSpPr>
            <a:spLocks noChangeShapeType="1"/>
          </p:cNvSpPr>
          <p:nvPr/>
        </p:nvSpPr>
        <p:spPr bwMode="auto">
          <a:xfrm flipH="1">
            <a:off x="11795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9" name="Line 1142"/>
          <p:cNvSpPr>
            <a:spLocks noChangeShapeType="1"/>
          </p:cNvSpPr>
          <p:nvPr/>
        </p:nvSpPr>
        <p:spPr bwMode="auto">
          <a:xfrm flipH="1">
            <a:off x="10429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0" name="Line 1143"/>
          <p:cNvSpPr>
            <a:spLocks noChangeShapeType="1"/>
          </p:cNvSpPr>
          <p:nvPr/>
        </p:nvSpPr>
        <p:spPr bwMode="auto">
          <a:xfrm flipH="1">
            <a:off x="9080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1" name="Line 1144"/>
          <p:cNvSpPr>
            <a:spLocks noChangeShapeType="1"/>
          </p:cNvSpPr>
          <p:nvPr/>
        </p:nvSpPr>
        <p:spPr bwMode="auto">
          <a:xfrm flipH="1">
            <a:off x="7715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2" name="Line 1145"/>
          <p:cNvSpPr>
            <a:spLocks noChangeShapeType="1"/>
          </p:cNvSpPr>
          <p:nvPr/>
        </p:nvSpPr>
        <p:spPr bwMode="auto">
          <a:xfrm flipH="1">
            <a:off x="6365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3" name="Line 1146"/>
          <p:cNvSpPr>
            <a:spLocks noChangeShapeType="1"/>
          </p:cNvSpPr>
          <p:nvPr/>
        </p:nvSpPr>
        <p:spPr bwMode="auto">
          <a:xfrm flipH="1">
            <a:off x="5000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4" name="Line 1147"/>
          <p:cNvSpPr>
            <a:spLocks noChangeShapeType="1"/>
          </p:cNvSpPr>
          <p:nvPr/>
        </p:nvSpPr>
        <p:spPr bwMode="auto">
          <a:xfrm flipH="1">
            <a:off x="3651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5" name="Text Box 1148"/>
          <p:cNvSpPr txBox="1">
            <a:spLocks noChangeArrowheads="1"/>
          </p:cNvSpPr>
          <p:nvPr/>
        </p:nvSpPr>
        <p:spPr bwMode="auto">
          <a:xfrm flipH="1">
            <a:off x="1103313" y="182880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</a:p>
        </p:txBody>
      </p:sp>
      <p:sp>
        <p:nvSpPr>
          <p:cNvPr id="93246" name="Text Box 1149"/>
          <p:cNvSpPr txBox="1">
            <a:spLocks noChangeArrowheads="1"/>
          </p:cNvSpPr>
          <p:nvPr/>
        </p:nvSpPr>
        <p:spPr bwMode="auto">
          <a:xfrm flipH="1">
            <a:off x="21621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</a:p>
        </p:txBody>
      </p:sp>
      <p:sp>
        <p:nvSpPr>
          <p:cNvPr id="93247" name="Text Box 1150"/>
          <p:cNvSpPr txBox="1">
            <a:spLocks noChangeArrowheads="1"/>
          </p:cNvSpPr>
          <p:nvPr/>
        </p:nvSpPr>
        <p:spPr bwMode="auto">
          <a:xfrm flipH="1">
            <a:off x="32289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</a:p>
        </p:txBody>
      </p:sp>
      <p:sp>
        <p:nvSpPr>
          <p:cNvPr id="93248" name="Text Box 1151"/>
          <p:cNvSpPr txBox="1">
            <a:spLocks noChangeArrowheads="1"/>
          </p:cNvSpPr>
          <p:nvPr/>
        </p:nvSpPr>
        <p:spPr bwMode="auto">
          <a:xfrm flipH="1">
            <a:off x="43338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</a:p>
        </p:txBody>
      </p:sp>
      <p:sp>
        <p:nvSpPr>
          <p:cNvPr id="93249" name="Text Box 1152"/>
          <p:cNvSpPr txBox="1">
            <a:spLocks noChangeArrowheads="1"/>
          </p:cNvSpPr>
          <p:nvPr/>
        </p:nvSpPr>
        <p:spPr bwMode="auto">
          <a:xfrm flipH="1">
            <a:off x="54260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</a:p>
        </p:txBody>
      </p:sp>
      <p:sp>
        <p:nvSpPr>
          <p:cNvPr id="93250" name="Text Box 1153"/>
          <p:cNvSpPr txBox="1">
            <a:spLocks noChangeArrowheads="1"/>
          </p:cNvSpPr>
          <p:nvPr/>
        </p:nvSpPr>
        <p:spPr bwMode="auto">
          <a:xfrm flipH="1">
            <a:off x="65182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</a:p>
        </p:txBody>
      </p:sp>
      <p:sp>
        <p:nvSpPr>
          <p:cNvPr id="93251" name="Text Box 1154"/>
          <p:cNvSpPr txBox="1">
            <a:spLocks noChangeArrowheads="1"/>
          </p:cNvSpPr>
          <p:nvPr/>
        </p:nvSpPr>
        <p:spPr bwMode="auto">
          <a:xfrm flipH="1">
            <a:off x="7585075" y="18415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</a:p>
        </p:txBody>
      </p:sp>
      <p:sp>
        <p:nvSpPr>
          <p:cNvPr id="93252" name="Text Box 1155"/>
          <p:cNvSpPr txBox="1">
            <a:spLocks noChangeArrowheads="1"/>
          </p:cNvSpPr>
          <p:nvPr/>
        </p:nvSpPr>
        <p:spPr bwMode="auto">
          <a:xfrm flipH="1">
            <a:off x="1103313" y="594360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</a:p>
        </p:txBody>
      </p:sp>
      <p:sp>
        <p:nvSpPr>
          <p:cNvPr id="93253" name="Text Box 1156"/>
          <p:cNvSpPr txBox="1">
            <a:spLocks noChangeArrowheads="1"/>
          </p:cNvSpPr>
          <p:nvPr/>
        </p:nvSpPr>
        <p:spPr bwMode="auto">
          <a:xfrm flipH="1">
            <a:off x="21621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</a:p>
        </p:txBody>
      </p:sp>
      <p:sp>
        <p:nvSpPr>
          <p:cNvPr id="93254" name="Text Box 1157"/>
          <p:cNvSpPr txBox="1">
            <a:spLocks noChangeArrowheads="1"/>
          </p:cNvSpPr>
          <p:nvPr/>
        </p:nvSpPr>
        <p:spPr bwMode="auto">
          <a:xfrm flipH="1">
            <a:off x="32289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</a:p>
        </p:txBody>
      </p:sp>
      <p:sp>
        <p:nvSpPr>
          <p:cNvPr id="93255" name="Text Box 1158"/>
          <p:cNvSpPr txBox="1">
            <a:spLocks noChangeArrowheads="1"/>
          </p:cNvSpPr>
          <p:nvPr/>
        </p:nvSpPr>
        <p:spPr bwMode="auto">
          <a:xfrm flipH="1">
            <a:off x="43338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</a:p>
        </p:txBody>
      </p:sp>
      <p:sp>
        <p:nvSpPr>
          <p:cNvPr id="93256" name="Text Box 1159"/>
          <p:cNvSpPr txBox="1">
            <a:spLocks noChangeArrowheads="1"/>
          </p:cNvSpPr>
          <p:nvPr/>
        </p:nvSpPr>
        <p:spPr bwMode="auto">
          <a:xfrm flipH="1">
            <a:off x="54260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</a:p>
        </p:txBody>
      </p:sp>
      <p:sp>
        <p:nvSpPr>
          <p:cNvPr id="93257" name="Text Box 1160"/>
          <p:cNvSpPr txBox="1">
            <a:spLocks noChangeArrowheads="1"/>
          </p:cNvSpPr>
          <p:nvPr/>
        </p:nvSpPr>
        <p:spPr bwMode="auto">
          <a:xfrm flipH="1">
            <a:off x="65182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</a:p>
        </p:txBody>
      </p:sp>
      <p:sp>
        <p:nvSpPr>
          <p:cNvPr id="93258" name="Text Box 1161"/>
          <p:cNvSpPr txBox="1">
            <a:spLocks noChangeArrowheads="1"/>
          </p:cNvSpPr>
          <p:nvPr/>
        </p:nvSpPr>
        <p:spPr bwMode="auto">
          <a:xfrm flipH="1">
            <a:off x="7585075" y="59563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</a:p>
        </p:txBody>
      </p:sp>
      <p:sp>
        <p:nvSpPr>
          <p:cNvPr id="93259" name="Rectangle 1162"/>
          <p:cNvSpPr>
            <a:spLocks noChangeArrowheads="1"/>
          </p:cNvSpPr>
          <p:nvPr/>
        </p:nvSpPr>
        <p:spPr bwMode="auto">
          <a:xfrm>
            <a:off x="1177925" y="2143125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0" name="Rectangle 1163"/>
          <p:cNvSpPr>
            <a:spLocks noChangeArrowheads="1"/>
          </p:cNvSpPr>
          <p:nvPr/>
        </p:nvSpPr>
        <p:spPr bwMode="auto">
          <a:xfrm>
            <a:off x="2262188" y="2138363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1" name="Rectangle 1164"/>
          <p:cNvSpPr>
            <a:spLocks noChangeArrowheads="1"/>
          </p:cNvSpPr>
          <p:nvPr/>
        </p:nvSpPr>
        <p:spPr bwMode="auto">
          <a:xfrm>
            <a:off x="3346450" y="2141538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2" name="Rectangle 1165"/>
          <p:cNvSpPr>
            <a:spLocks noChangeArrowheads="1"/>
          </p:cNvSpPr>
          <p:nvPr/>
        </p:nvSpPr>
        <p:spPr bwMode="auto">
          <a:xfrm>
            <a:off x="4437063" y="2136775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3" name="Rectangle 1166"/>
          <p:cNvSpPr>
            <a:spLocks noChangeArrowheads="1"/>
          </p:cNvSpPr>
          <p:nvPr/>
        </p:nvSpPr>
        <p:spPr bwMode="auto">
          <a:xfrm>
            <a:off x="5522913" y="2141538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4" name="Rectangle 1167"/>
          <p:cNvSpPr>
            <a:spLocks noChangeArrowheads="1"/>
          </p:cNvSpPr>
          <p:nvPr/>
        </p:nvSpPr>
        <p:spPr bwMode="auto">
          <a:xfrm>
            <a:off x="6607175" y="2138363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5" name="Rectangle 1168"/>
          <p:cNvSpPr>
            <a:spLocks noChangeArrowheads="1"/>
          </p:cNvSpPr>
          <p:nvPr/>
        </p:nvSpPr>
        <p:spPr bwMode="auto">
          <a:xfrm>
            <a:off x="7693025" y="2138363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6" name="Rectangle 1169"/>
          <p:cNvSpPr>
            <a:spLocks noChangeArrowheads="1"/>
          </p:cNvSpPr>
          <p:nvPr/>
        </p:nvSpPr>
        <p:spPr bwMode="auto">
          <a:xfrm>
            <a:off x="8778875" y="2143125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7" name="Line 1170"/>
          <p:cNvSpPr>
            <a:spLocks noChangeShapeType="1"/>
          </p:cNvSpPr>
          <p:nvPr/>
        </p:nvSpPr>
        <p:spPr bwMode="auto">
          <a:xfrm flipV="1">
            <a:off x="295275" y="2305050"/>
            <a:ext cx="7600950" cy="348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68" name="Line 1171"/>
          <p:cNvSpPr>
            <a:spLocks noChangeShapeType="1"/>
          </p:cNvSpPr>
          <p:nvPr/>
        </p:nvSpPr>
        <p:spPr bwMode="auto">
          <a:xfrm flipV="1">
            <a:off x="419100" y="2276475"/>
            <a:ext cx="6391275" cy="352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69" name="Line 1172"/>
          <p:cNvSpPr>
            <a:spLocks noChangeShapeType="1"/>
          </p:cNvSpPr>
          <p:nvPr/>
        </p:nvSpPr>
        <p:spPr bwMode="auto">
          <a:xfrm flipV="1">
            <a:off x="561975" y="2286000"/>
            <a:ext cx="5162550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0" name="Line 1173"/>
          <p:cNvSpPr>
            <a:spLocks noChangeShapeType="1"/>
          </p:cNvSpPr>
          <p:nvPr/>
        </p:nvSpPr>
        <p:spPr bwMode="auto">
          <a:xfrm flipV="1">
            <a:off x="704850" y="2276475"/>
            <a:ext cx="39433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1" name="Line 1174"/>
          <p:cNvSpPr>
            <a:spLocks noChangeShapeType="1"/>
          </p:cNvSpPr>
          <p:nvPr/>
        </p:nvSpPr>
        <p:spPr bwMode="auto">
          <a:xfrm flipV="1">
            <a:off x="828675" y="2276475"/>
            <a:ext cx="27336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2" name="Line 1175"/>
          <p:cNvSpPr>
            <a:spLocks noChangeShapeType="1"/>
          </p:cNvSpPr>
          <p:nvPr/>
        </p:nvSpPr>
        <p:spPr bwMode="auto">
          <a:xfrm flipV="1">
            <a:off x="962025" y="2286000"/>
            <a:ext cx="1514475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3" name="Line 1176"/>
          <p:cNvSpPr>
            <a:spLocks noChangeShapeType="1"/>
          </p:cNvSpPr>
          <p:nvPr/>
        </p:nvSpPr>
        <p:spPr bwMode="auto">
          <a:xfrm flipV="1">
            <a:off x="1104900" y="2295525"/>
            <a:ext cx="266700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4" name="Line 1177"/>
          <p:cNvSpPr>
            <a:spLocks noChangeShapeType="1"/>
          </p:cNvSpPr>
          <p:nvPr/>
        </p:nvSpPr>
        <p:spPr bwMode="auto">
          <a:xfrm flipH="1" flipV="1">
            <a:off x="295275" y="2266950"/>
            <a:ext cx="952500" cy="352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5" name="Line 1178"/>
          <p:cNvSpPr>
            <a:spLocks noChangeShapeType="1"/>
          </p:cNvSpPr>
          <p:nvPr/>
        </p:nvSpPr>
        <p:spPr bwMode="auto">
          <a:xfrm flipV="1">
            <a:off x="1390650" y="2286000"/>
            <a:ext cx="66484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6" name="Line 1179"/>
          <p:cNvSpPr>
            <a:spLocks noChangeShapeType="1"/>
          </p:cNvSpPr>
          <p:nvPr/>
        </p:nvSpPr>
        <p:spPr bwMode="auto">
          <a:xfrm flipV="1">
            <a:off x="1504950" y="2276475"/>
            <a:ext cx="543877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7" name="Line 1180"/>
          <p:cNvSpPr>
            <a:spLocks noChangeShapeType="1"/>
          </p:cNvSpPr>
          <p:nvPr/>
        </p:nvSpPr>
        <p:spPr bwMode="auto">
          <a:xfrm flipV="1">
            <a:off x="1647825" y="2266950"/>
            <a:ext cx="421005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8" name="Line 1181"/>
          <p:cNvSpPr>
            <a:spLocks noChangeShapeType="1"/>
          </p:cNvSpPr>
          <p:nvPr/>
        </p:nvSpPr>
        <p:spPr bwMode="auto">
          <a:xfrm flipV="1">
            <a:off x="1781175" y="2266950"/>
            <a:ext cx="299085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9" name="Line 1182"/>
          <p:cNvSpPr>
            <a:spLocks noChangeShapeType="1"/>
          </p:cNvSpPr>
          <p:nvPr/>
        </p:nvSpPr>
        <p:spPr bwMode="auto">
          <a:xfrm flipV="1">
            <a:off x="1924050" y="2286000"/>
            <a:ext cx="1762125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0" name="Line 1183"/>
          <p:cNvSpPr>
            <a:spLocks noChangeShapeType="1"/>
          </p:cNvSpPr>
          <p:nvPr/>
        </p:nvSpPr>
        <p:spPr bwMode="auto">
          <a:xfrm flipV="1">
            <a:off x="2047875" y="2305050"/>
            <a:ext cx="552450" cy="348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1" name="Line 1184"/>
          <p:cNvSpPr>
            <a:spLocks noChangeShapeType="1"/>
          </p:cNvSpPr>
          <p:nvPr/>
        </p:nvSpPr>
        <p:spPr bwMode="auto">
          <a:xfrm flipH="1" flipV="1">
            <a:off x="419100" y="2295525"/>
            <a:ext cx="189865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2" name="Line 1185"/>
          <p:cNvSpPr>
            <a:spLocks noChangeShapeType="1"/>
          </p:cNvSpPr>
          <p:nvPr/>
        </p:nvSpPr>
        <p:spPr bwMode="auto">
          <a:xfrm flipV="1">
            <a:off x="2457450" y="2276475"/>
            <a:ext cx="5715000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3" name="Line 1186"/>
          <p:cNvSpPr>
            <a:spLocks noChangeShapeType="1"/>
          </p:cNvSpPr>
          <p:nvPr/>
        </p:nvSpPr>
        <p:spPr bwMode="auto">
          <a:xfrm flipV="1">
            <a:off x="2593975" y="2286000"/>
            <a:ext cx="449262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4" name="Line 1187"/>
          <p:cNvSpPr>
            <a:spLocks noChangeShapeType="1"/>
          </p:cNvSpPr>
          <p:nvPr/>
        </p:nvSpPr>
        <p:spPr bwMode="auto">
          <a:xfrm flipV="1">
            <a:off x="2727325" y="2286000"/>
            <a:ext cx="3273425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5" name="Line 1188"/>
          <p:cNvSpPr>
            <a:spLocks noChangeShapeType="1"/>
          </p:cNvSpPr>
          <p:nvPr/>
        </p:nvSpPr>
        <p:spPr bwMode="auto">
          <a:xfrm flipV="1">
            <a:off x="2857500" y="2276475"/>
            <a:ext cx="2057400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6" name="Line 1189"/>
          <p:cNvSpPr>
            <a:spLocks noChangeShapeType="1"/>
          </p:cNvSpPr>
          <p:nvPr/>
        </p:nvSpPr>
        <p:spPr bwMode="auto">
          <a:xfrm flipV="1">
            <a:off x="2997200" y="2286000"/>
            <a:ext cx="8223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7" name="Line 1190"/>
          <p:cNvSpPr>
            <a:spLocks noChangeShapeType="1"/>
          </p:cNvSpPr>
          <p:nvPr/>
        </p:nvSpPr>
        <p:spPr bwMode="auto">
          <a:xfrm flipH="1" flipV="1">
            <a:off x="2733675" y="2295525"/>
            <a:ext cx="40640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8" name="Line 1191"/>
          <p:cNvSpPr>
            <a:spLocks noChangeShapeType="1"/>
          </p:cNvSpPr>
          <p:nvPr/>
        </p:nvSpPr>
        <p:spPr bwMode="auto">
          <a:xfrm flipH="1" flipV="1">
            <a:off x="1647825" y="2276475"/>
            <a:ext cx="16287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9" name="Line 1192"/>
          <p:cNvSpPr>
            <a:spLocks noChangeShapeType="1"/>
          </p:cNvSpPr>
          <p:nvPr/>
        </p:nvSpPr>
        <p:spPr bwMode="auto">
          <a:xfrm flipH="1" flipV="1">
            <a:off x="561975" y="2286000"/>
            <a:ext cx="2844800" cy="349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0" name="Line 1193"/>
          <p:cNvSpPr>
            <a:spLocks noChangeShapeType="1"/>
          </p:cNvSpPr>
          <p:nvPr/>
        </p:nvSpPr>
        <p:spPr bwMode="auto">
          <a:xfrm flipV="1">
            <a:off x="3552825" y="2276475"/>
            <a:ext cx="475297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1" name="Line 1194"/>
          <p:cNvSpPr>
            <a:spLocks noChangeShapeType="1"/>
          </p:cNvSpPr>
          <p:nvPr/>
        </p:nvSpPr>
        <p:spPr bwMode="auto">
          <a:xfrm flipV="1">
            <a:off x="3679825" y="2286000"/>
            <a:ext cx="3540125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2" name="Line 1195"/>
          <p:cNvSpPr>
            <a:spLocks noChangeShapeType="1"/>
          </p:cNvSpPr>
          <p:nvPr/>
        </p:nvSpPr>
        <p:spPr bwMode="auto">
          <a:xfrm flipV="1">
            <a:off x="3822700" y="2276475"/>
            <a:ext cx="2311400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3" name="Line 1196"/>
          <p:cNvSpPr>
            <a:spLocks noChangeShapeType="1"/>
          </p:cNvSpPr>
          <p:nvPr/>
        </p:nvSpPr>
        <p:spPr bwMode="auto">
          <a:xfrm flipV="1">
            <a:off x="3952875" y="2276475"/>
            <a:ext cx="10953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4" name="Line 1197"/>
          <p:cNvSpPr>
            <a:spLocks noChangeShapeType="1"/>
          </p:cNvSpPr>
          <p:nvPr/>
        </p:nvSpPr>
        <p:spPr bwMode="auto">
          <a:xfrm flipV="1">
            <a:off x="4098925" y="2276475"/>
            <a:ext cx="461645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5" name="Line 1198"/>
          <p:cNvSpPr>
            <a:spLocks noChangeShapeType="1"/>
          </p:cNvSpPr>
          <p:nvPr/>
        </p:nvSpPr>
        <p:spPr bwMode="auto">
          <a:xfrm flipV="1">
            <a:off x="4219575" y="2286000"/>
            <a:ext cx="340995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6" name="Line 1199"/>
          <p:cNvSpPr>
            <a:spLocks noChangeShapeType="1"/>
          </p:cNvSpPr>
          <p:nvPr/>
        </p:nvSpPr>
        <p:spPr bwMode="auto">
          <a:xfrm flipV="1">
            <a:off x="4356100" y="2286000"/>
            <a:ext cx="217805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7" name="Line 1200"/>
          <p:cNvSpPr>
            <a:spLocks noChangeShapeType="1"/>
          </p:cNvSpPr>
          <p:nvPr/>
        </p:nvSpPr>
        <p:spPr bwMode="auto">
          <a:xfrm flipV="1">
            <a:off x="4489450" y="2286000"/>
            <a:ext cx="96837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8" name="Line 1201"/>
          <p:cNvSpPr>
            <a:spLocks noChangeShapeType="1"/>
          </p:cNvSpPr>
          <p:nvPr/>
        </p:nvSpPr>
        <p:spPr bwMode="auto">
          <a:xfrm flipH="1" flipV="1">
            <a:off x="4371975" y="2276475"/>
            <a:ext cx="26352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9" name="Line 1202"/>
          <p:cNvSpPr>
            <a:spLocks noChangeShapeType="1"/>
          </p:cNvSpPr>
          <p:nvPr/>
        </p:nvSpPr>
        <p:spPr bwMode="auto">
          <a:xfrm flipH="1" flipV="1">
            <a:off x="3276600" y="2276475"/>
            <a:ext cx="15081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0" name="Line 1203"/>
          <p:cNvSpPr>
            <a:spLocks noChangeShapeType="1"/>
          </p:cNvSpPr>
          <p:nvPr/>
        </p:nvSpPr>
        <p:spPr bwMode="auto">
          <a:xfrm flipH="1" flipV="1">
            <a:off x="2190750" y="2276475"/>
            <a:ext cx="2714625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1" name="Line 1204"/>
          <p:cNvSpPr>
            <a:spLocks noChangeShapeType="1"/>
          </p:cNvSpPr>
          <p:nvPr/>
        </p:nvSpPr>
        <p:spPr bwMode="auto">
          <a:xfrm flipH="1" flipV="1">
            <a:off x="1104900" y="2276475"/>
            <a:ext cx="393700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2" name="Line 1205"/>
          <p:cNvSpPr>
            <a:spLocks noChangeShapeType="1"/>
          </p:cNvSpPr>
          <p:nvPr/>
        </p:nvSpPr>
        <p:spPr bwMode="auto">
          <a:xfrm flipV="1">
            <a:off x="5172075" y="2276475"/>
            <a:ext cx="34004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3" name="Line 1206"/>
          <p:cNvSpPr>
            <a:spLocks noChangeShapeType="1"/>
          </p:cNvSpPr>
          <p:nvPr/>
        </p:nvSpPr>
        <p:spPr bwMode="auto">
          <a:xfrm flipV="1">
            <a:off x="5308600" y="2286000"/>
            <a:ext cx="2178050" cy="349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4" name="Line 1207"/>
          <p:cNvSpPr>
            <a:spLocks noChangeShapeType="1"/>
          </p:cNvSpPr>
          <p:nvPr/>
        </p:nvSpPr>
        <p:spPr bwMode="auto">
          <a:xfrm flipV="1">
            <a:off x="5461000" y="2276475"/>
            <a:ext cx="9302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5" name="Line 1208"/>
          <p:cNvSpPr>
            <a:spLocks noChangeShapeType="1"/>
          </p:cNvSpPr>
          <p:nvPr/>
        </p:nvSpPr>
        <p:spPr bwMode="auto">
          <a:xfrm flipH="1" flipV="1">
            <a:off x="5305425" y="2286000"/>
            <a:ext cx="269875" cy="349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6" name="Line 1209"/>
          <p:cNvSpPr>
            <a:spLocks noChangeShapeType="1"/>
          </p:cNvSpPr>
          <p:nvPr/>
        </p:nvSpPr>
        <p:spPr bwMode="auto">
          <a:xfrm flipH="1" flipV="1">
            <a:off x="4219575" y="2276475"/>
            <a:ext cx="150812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7" name="Line 1210"/>
          <p:cNvSpPr>
            <a:spLocks noChangeShapeType="1"/>
          </p:cNvSpPr>
          <p:nvPr/>
        </p:nvSpPr>
        <p:spPr bwMode="auto">
          <a:xfrm flipH="1" flipV="1">
            <a:off x="3133725" y="2276475"/>
            <a:ext cx="27146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8" name="Line 1211"/>
          <p:cNvSpPr>
            <a:spLocks noChangeShapeType="1"/>
          </p:cNvSpPr>
          <p:nvPr/>
        </p:nvSpPr>
        <p:spPr bwMode="auto">
          <a:xfrm flipH="1" flipV="1">
            <a:off x="2047875" y="2266950"/>
            <a:ext cx="3946525" cy="352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9" name="Line 1212"/>
          <p:cNvSpPr>
            <a:spLocks noChangeShapeType="1"/>
          </p:cNvSpPr>
          <p:nvPr/>
        </p:nvSpPr>
        <p:spPr bwMode="auto">
          <a:xfrm flipH="1" flipV="1">
            <a:off x="962025" y="2276475"/>
            <a:ext cx="5165725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0" name="Line 1213"/>
          <p:cNvSpPr>
            <a:spLocks noChangeShapeType="1"/>
          </p:cNvSpPr>
          <p:nvPr/>
        </p:nvSpPr>
        <p:spPr bwMode="auto">
          <a:xfrm flipV="1">
            <a:off x="6257925" y="2286000"/>
            <a:ext cx="218122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1" name="Line 1214"/>
          <p:cNvSpPr>
            <a:spLocks noChangeShapeType="1"/>
          </p:cNvSpPr>
          <p:nvPr/>
        </p:nvSpPr>
        <p:spPr bwMode="auto">
          <a:xfrm flipV="1">
            <a:off x="6400800" y="2295525"/>
            <a:ext cx="95250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2" name="Line 1215"/>
          <p:cNvSpPr>
            <a:spLocks noChangeShapeType="1"/>
          </p:cNvSpPr>
          <p:nvPr/>
        </p:nvSpPr>
        <p:spPr bwMode="auto">
          <a:xfrm flipH="1" flipV="1">
            <a:off x="6257925" y="2295525"/>
            <a:ext cx="2730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3" name="Line 1216"/>
          <p:cNvSpPr>
            <a:spLocks noChangeShapeType="1"/>
          </p:cNvSpPr>
          <p:nvPr/>
        </p:nvSpPr>
        <p:spPr bwMode="auto">
          <a:xfrm flipH="1" flipV="1">
            <a:off x="5191125" y="2286000"/>
            <a:ext cx="147320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4" name="Line 1217"/>
          <p:cNvSpPr>
            <a:spLocks noChangeShapeType="1"/>
          </p:cNvSpPr>
          <p:nvPr/>
        </p:nvSpPr>
        <p:spPr bwMode="auto">
          <a:xfrm flipH="1" flipV="1">
            <a:off x="4095750" y="2276475"/>
            <a:ext cx="2705100" cy="351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5" name="Line 1218"/>
          <p:cNvSpPr>
            <a:spLocks noChangeShapeType="1"/>
          </p:cNvSpPr>
          <p:nvPr/>
        </p:nvSpPr>
        <p:spPr bwMode="auto">
          <a:xfrm flipH="1" flipV="1">
            <a:off x="3000375" y="2276475"/>
            <a:ext cx="3943350" cy="351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6" name="Line 1219"/>
          <p:cNvSpPr>
            <a:spLocks noChangeShapeType="1"/>
          </p:cNvSpPr>
          <p:nvPr/>
        </p:nvSpPr>
        <p:spPr bwMode="auto">
          <a:xfrm flipH="1" flipV="1">
            <a:off x="1914525" y="2286000"/>
            <a:ext cx="516255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7" name="Line 1220"/>
          <p:cNvSpPr>
            <a:spLocks noChangeShapeType="1"/>
          </p:cNvSpPr>
          <p:nvPr/>
        </p:nvSpPr>
        <p:spPr bwMode="auto">
          <a:xfrm flipH="1" flipV="1">
            <a:off x="828675" y="2286000"/>
            <a:ext cx="6381750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8" name="Line 1221"/>
          <p:cNvSpPr>
            <a:spLocks noChangeShapeType="1"/>
          </p:cNvSpPr>
          <p:nvPr/>
        </p:nvSpPr>
        <p:spPr bwMode="auto">
          <a:xfrm flipH="1" flipV="1">
            <a:off x="3962400" y="2286000"/>
            <a:ext cx="3397250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9" name="Line 1222"/>
          <p:cNvSpPr>
            <a:spLocks noChangeShapeType="1"/>
          </p:cNvSpPr>
          <p:nvPr/>
        </p:nvSpPr>
        <p:spPr bwMode="auto">
          <a:xfrm flipH="1" flipV="1">
            <a:off x="2867025" y="2295525"/>
            <a:ext cx="4619625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0" name="Line 1223"/>
          <p:cNvSpPr>
            <a:spLocks noChangeShapeType="1"/>
          </p:cNvSpPr>
          <p:nvPr/>
        </p:nvSpPr>
        <p:spPr bwMode="auto">
          <a:xfrm flipH="1" flipV="1">
            <a:off x="1781175" y="2286000"/>
            <a:ext cx="58388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1" name="Line 1224"/>
          <p:cNvSpPr>
            <a:spLocks noChangeShapeType="1"/>
          </p:cNvSpPr>
          <p:nvPr/>
        </p:nvSpPr>
        <p:spPr bwMode="auto">
          <a:xfrm flipH="1" flipV="1">
            <a:off x="695325" y="2286000"/>
            <a:ext cx="706437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2" name="Line 1225"/>
          <p:cNvSpPr>
            <a:spLocks noChangeShapeType="1"/>
          </p:cNvSpPr>
          <p:nvPr/>
        </p:nvSpPr>
        <p:spPr bwMode="auto">
          <a:xfrm flipH="1" flipV="1">
            <a:off x="1504950" y="2295525"/>
            <a:ext cx="704850" cy="348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3" name="Text Box 1226"/>
          <p:cNvSpPr txBox="1">
            <a:spLocks noChangeArrowheads="1"/>
          </p:cNvSpPr>
          <p:nvPr/>
        </p:nvSpPr>
        <p:spPr bwMode="auto">
          <a:xfrm flipH="1">
            <a:off x="8670925" y="18415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64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>
                <a:solidFill>
                  <a:schemeClr val="tx1"/>
                </a:solidFill>
              </a:rPr>
              <a:t>密钥置换</a:t>
            </a:r>
            <a:r>
              <a:rPr kumimoji="1" lang="en-US" altLang="zh-CN" sz="4400">
                <a:solidFill>
                  <a:schemeClr val="tx1"/>
                </a:solidFill>
              </a:rPr>
              <a:t>2</a:t>
            </a:r>
            <a:endParaRPr kumimoji="1" lang="zh-CN" altLang="en-US" sz="4400">
              <a:solidFill>
                <a:schemeClr val="tx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half" idx="1"/>
          </p:nvPr>
        </p:nvSpPr>
        <p:spPr>
          <a:xfrm>
            <a:off x="0" y="2000240"/>
            <a:ext cx="3810000" cy="4114800"/>
          </a:xfrm>
        </p:spPr>
        <p:txBody>
          <a:bodyPr/>
          <a:lstStyle/>
          <a:p>
            <a:r>
              <a:rPr kumimoji="1" lang="zh-CN" altLang="en-US" smtClean="0">
                <a:latin typeface="Tahoma" pitchFamily="34" charset="0"/>
              </a:rPr>
              <a:t>去掉第9，18，22，25，35，38，43，54位，56位变成48位</a:t>
            </a:r>
          </a:p>
          <a:p>
            <a:endParaRPr lang="zh-CN" altLang="en-US"/>
          </a:p>
        </p:txBody>
      </p:sp>
      <p:sp>
        <p:nvSpPr>
          <p:cNvPr id="95234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08DB351-710E-417D-AB20-70B9F1D8C875}" type="slidenum">
              <a:rPr lang="zh-CN" altLang="en-US" smtClean="0">
                <a:latin typeface="Times New Roman" pitchFamily="18" charset="0"/>
              </a:rPr>
              <a:pPr/>
              <a:t>112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ltGray">
          <a:xfrm>
            <a:off x="3783038" y="1295400"/>
            <a:ext cx="2181225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C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ltGray">
          <a:xfrm>
            <a:off x="5964263" y="1295400"/>
            <a:ext cx="2179637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D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</a:p>
        </p:txBody>
      </p:sp>
      <p:sp>
        <p:nvSpPr>
          <p:cNvPr id="95239" name="Rectangle 6"/>
          <p:cNvSpPr>
            <a:spLocks noChangeArrowheads="1"/>
          </p:cNvSpPr>
          <p:nvPr/>
        </p:nvSpPr>
        <p:spPr bwMode="ltGray">
          <a:xfrm>
            <a:off x="3854475" y="2514600"/>
            <a:ext cx="4360863" cy="3124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14 17 11 24  1  5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 3 28 15  6 21 10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23 19 12  4 26  8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16  7 27 20 13  2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41 52 31 37 47 55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30 40 51 45 33 48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44 49 39 56 34 53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46 42 50 36 29 32</a:t>
            </a:r>
          </a:p>
        </p:txBody>
      </p:sp>
      <p:sp>
        <p:nvSpPr>
          <p:cNvPr id="95240" name="Rectangle 7"/>
          <p:cNvSpPr>
            <a:spLocks noChangeArrowheads="1"/>
          </p:cNvSpPr>
          <p:nvPr/>
        </p:nvSpPr>
        <p:spPr bwMode="ltGray">
          <a:xfrm>
            <a:off x="4416450" y="6135960"/>
            <a:ext cx="3024188" cy="5334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1" lang="en-US" altLang="zh-CN" sz="2400">
                <a:solidFill>
                  <a:schemeClr val="tx1"/>
                </a:solidFill>
              </a:rPr>
              <a:t>(48</a:t>
            </a:r>
            <a:r>
              <a:rPr kumimoji="1" lang="zh-CN" altLang="zh-CN" sz="2400">
                <a:solidFill>
                  <a:schemeClr val="tx1"/>
                </a:solidFill>
              </a:rPr>
              <a:t>位</a:t>
            </a:r>
            <a:r>
              <a:rPr kumimoji="1" lang="zh-CN" altLang="en-US" sz="2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5241" name="AutoShape 8"/>
          <p:cNvSpPr>
            <a:spLocks noChangeArrowheads="1"/>
          </p:cNvSpPr>
          <p:nvPr/>
        </p:nvSpPr>
        <p:spPr bwMode="ltGray">
          <a:xfrm>
            <a:off x="5683275" y="1988840"/>
            <a:ext cx="631825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242" name="Rectangle 9"/>
          <p:cNvSpPr>
            <a:spLocks noChangeArrowheads="1"/>
          </p:cNvSpPr>
          <p:nvPr/>
        </p:nvSpPr>
        <p:spPr bwMode="ltGray">
          <a:xfrm>
            <a:off x="4838725" y="1752600"/>
            <a:ext cx="280988" cy="30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243" name="Rectangle 10"/>
          <p:cNvSpPr>
            <a:spLocks noChangeArrowheads="1"/>
          </p:cNvSpPr>
          <p:nvPr/>
        </p:nvSpPr>
        <p:spPr bwMode="ltGray">
          <a:xfrm>
            <a:off x="6808813" y="1752600"/>
            <a:ext cx="280987" cy="30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244" name="AutoShape 11"/>
          <p:cNvSpPr>
            <a:spLocks noChangeArrowheads="1"/>
          </p:cNvSpPr>
          <p:nvPr/>
        </p:nvSpPr>
        <p:spPr bwMode="ltGray">
          <a:xfrm>
            <a:off x="5683275" y="5715000"/>
            <a:ext cx="631825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F26BA28-22AF-4427-AD82-24535EB6B5B1}" type="slidenum">
              <a:rPr lang="zh-CN" altLang="en-US" smtClean="0">
                <a:latin typeface="Times New Roman" pitchFamily="18" charset="0"/>
              </a:rPr>
              <a:pPr/>
              <a:t>113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658"/>
            <a:ext cx="8229600" cy="881062"/>
          </a:xfrm>
        </p:spPr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Key Split &amp; Shift &amp; </a:t>
            </a:r>
            <a:r>
              <a:rPr lang="en-US" altLang="zh-CN" sz="4400" smtClean="0">
                <a:solidFill>
                  <a:schemeClr val="tx1"/>
                </a:solidFill>
              </a:rPr>
              <a:t>Compress</a:t>
            </a:r>
            <a:endParaRPr lang="zh-CN" altLang="en-US"/>
          </a:p>
        </p:txBody>
      </p:sp>
      <p:sp>
        <p:nvSpPr>
          <p:cNvPr id="96259" name="Freeform 2"/>
          <p:cNvSpPr>
            <a:spLocks/>
          </p:cNvSpPr>
          <p:nvPr/>
        </p:nvSpPr>
        <p:spPr bwMode="auto">
          <a:xfrm>
            <a:off x="152400" y="2330598"/>
            <a:ext cx="4349750" cy="381000"/>
          </a:xfrm>
          <a:custGeom>
            <a:avLst/>
            <a:gdLst>
              <a:gd name="T0" fmla="*/ 2147483647 w 2740"/>
              <a:gd name="T1" fmla="*/ 2147483647 h 240"/>
              <a:gd name="T2" fmla="*/ 2147483647 w 2740"/>
              <a:gd name="T3" fmla="*/ 2147483647 h 240"/>
              <a:gd name="T4" fmla="*/ 2147483647 w 2740"/>
              <a:gd name="T5" fmla="*/ 2147483647 h 240"/>
              <a:gd name="T6" fmla="*/ 2147483647 w 2740"/>
              <a:gd name="T7" fmla="*/ 2147483647 h 240"/>
              <a:gd name="T8" fmla="*/ 2147483647 w 2740"/>
              <a:gd name="T9" fmla="*/ 2147483647 h 240"/>
              <a:gd name="T10" fmla="*/ 2147483647 w 2740"/>
              <a:gd name="T11" fmla="*/ 2147483647 h 240"/>
              <a:gd name="T12" fmla="*/ 2147483647 w 2740"/>
              <a:gd name="T13" fmla="*/ 2147483647 h 240"/>
              <a:gd name="T14" fmla="*/ 2147483647 w 2740"/>
              <a:gd name="T15" fmla="*/ 2147483647 h 240"/>
              <a:gd name="T16" fmla="*/ 2147483647 w 2740"/>
              <a:gd name="T17" fmla="*/ 2147483647 h 240"/>
              <a:gd name="T18" fmla="*/ 2147483647 w 2740"/>
              <a:gd name="T19" fmla="*/ 2147483647 h 240"/>
              <a:gd name="T20" fmla="*/ 2147483647 w 2740"/>
              <a:gd name="T21" fmla="*/ 0 h 2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40"/>
              <a:gd name="T34" fmla="*/ 0 h 240"/>
              <a:gd name="T35" fmla="*/ 2740 w 2740"/>
              <a:gd name="T36" fmla="*/ 240 h 2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40" h="240">
                <a:moveTo>
                  <a:pt x="157" y="8"/>
                </a:moveTo>
                <a:cubicBezTo>
                  <a:pt x="131" y="6"/>
                  <a:pt x="105" y="5"/>
                  <a:pt x="85" y="16"/>
                </a:cubicBezTo>
                <a:cubicBezTo>
                  <a:pt x="65" y="27"/>
                  <a:pt x="44" y="41"/>
                  <a:pt x="37" y="72"/>
                </a:cubicBezTo>
                <a:cubicBezTo>
                  <a:pt x="30" y="103"/>
                  <a:pt x="0" y="173"/>
                  <a:pt x="45" y="200"/>
                </a:cubicBezTo>
                <a:cubicBezTo>
                  <a:pt x="90" y="227"/>
                  <a:pt x="100" y="227"/>
                  <a:pt x="309" y="232"/>
                </a:cubicBezTo>
                <a:cubicBezTo>
                  <a:pt x="518" y="237"/>
                  <a:pt x="945" y="232"/>
                  <a:pt x="1301" y="232"/>
                </a:cubicBezTo>
                <a:cubicBezTo>
                  <a:pt x="1657" y="232"/>
                  <a:pt x="2213" y="240"/>
                  <a:pt x="2445" y="232"/>
                </a:cubicBezTo>
                <a:cubicBezTo>
                  <a:pt x="2677" y="224"/>
                  <a:pt x="2646" y="209"/>
                  <a:pt x="2693" y="184"/>
                </a:cubicBezTo>
                <a:cubicBezTo>
                  <a:pt x="2740" y="159"/>
                  <a:pt x="2729" y="107"/>
                  <a:pt x="2725" y="80"/>
                </a:cubicBezTo>
                <a:cubicBezTo>
                  <a:pt x="2721" y="53"/>
                  <a:pt x="2698" y="37"/>
                  <a:pt x="2669" y="24"/>
                </a:cubicBezTo>
                <a:cubicBezTo>
                  <a:pt x="2640" y="11"/>
                  <a:pt x="2594" y="5"/>
                  <a:pt x="254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706438" y="1187598"/>
            <a:ext cx="7620000" cy="304800"/>
            <a:chOff x="440" y="1688"/>
            <a:chExt cx="4800" cy="192"/>
          </a:xfrm>
        </p:grpSpPr>
        <p:sp>
          <p:nvSpPr>
            <p:cNvPr id="96513" name="Rectangle 5"/>
            <p:cNvSpPr>
              <a:spLocks noChangeArrowheads="1"/>
            </p:cNvSpPr>
            <p:nvPr/>
          </p:nvSpPr>
          <p:spPr bwMode="auto">
            <a:xfrm flipH="1">
              <a:off x="440" y="1688"/>
              <a:ext cx="48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514" name="Line 6"/>
            <p:cNvSpPr>
              <a:spLocks noChangeShapeType="1"/>
            </p:cNvSpPr>
            <p:nvPr/>
          </p:nvSpPr>
          <p:spPr bwMode="auto">
            <a:xfrm flipH="1">
              <a:off x="514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5" name="Line 7"/>
            <p:cNvSpPr>
              <a:spLocks noChangeShapeType="1"/>
            </p:cNvSpPr>
            <p:nvPr/>
          </p:nvSpPr>
          <p:spPr bwMode="auto">
            <a:xfrm flipH="1">
              <a:off x="505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6" name="Line 8"/>
            <p:cNvSpPr>
              <a:spLocks noChangeShapeType="1"/>
            </p:cNvSpPr>
            <p:nvPr/>
          </p:nvSpPr>
          <p:spPr bwMode="auto">
            <a:xfrm flipH="1">
              <a:off x="497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7" name="Line 9"/>
            <p:cNvSpPr>
              <a:spLocks noChangeShapeType="1"/>
            </p:cNvSpPr>
            <p:nvPr/>
          </p:nvSpPr>
          <p:spPr bwMode="auto">
            <a:xfrm flipH="1">
              <a:off x="488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8" name="Line 10"/>
            <p:cNvSpPr>
              <a:spLocks noChangeShapeType="1"/>
            </p:cNvSpPr>
            <p:nvPr/>
          </p:nvSpPr>
          <p:spPr bwMode="auto">
            <a:xfrm flipH="1">
              <a:off x="480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9" name="Line 11"/>
            <p:cNvSpPr>
              <a:spLocks noChangeShapeType="1"/>
            </p:cNvSpPr>
            <p:nvPr/>
          </p:nvSpPr>
          <p:spPr bwMode="auto">
            <a:xfrm flipH="1">
              <a:off x="471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0" name="Line 12"/>
            <p:cNvSpPr>
              <a:spLocks noChangeShapeType="1"/>
            </p:cNvSpPr>
            <p:nvPr/>
          </p:nvSpPr>
          <p:spPr bwMode="auto">
            <a:xfrm flipH="1">
              <a:off x="463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1" name="Line 13"/>
            <p:cNvSpPr>
              <a:spLocks noChangeShapeType="1"/>
            </p:cNvSpPr>
            <p:nvPr/>
          </p:nvSpPr>
          <p:spPr bwMode="auto">
            <a:xfrm flipH="1">
              <a:off x="454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2" name="Line 14"/>
            <p:cNvSpPr>
              <a:spLocks noChangeShapeType="1"/>
            </p:cNvSpPr>
            <p:nvPr/>
          </p:nvSpPr>
          <p:spPr bwMode="auto">
            <a:xfrm flipH="1">
              <a:off x="445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3" name="Line 15"/>
            <p:cNvSpPr>
              <a:spLocks noChangeShapeType="1"/>
            </p:cNvSpPr>
            <p:nvPr/>
          </p:nvSpPr>
          <p:spPr bwMode="auto">
            <a:xfrm flipH="1">
              <a:off x="437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4" name="Line 16"/>
            <p:cNvSpPr>
              <a:spLocks noChangeShapeType="1"/>
            </p:cNvSpPr>
            <p:nvPr/>
          </p:nvSpPr>
          <p:spPr bwMode="auto">
            <a:xfrm flipH="1">
              <a:off x="428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5" name="Line 17"/>
            <p:cNvSpPr>
              <a:spLocks noChangeShapeType="1"/>
            </p:cNvSpPr>
            <p:nvPr/>
          </p:nvSpPr>
          <p:spPr bwMode="auto">
            <a:xfrm flipH="1">
              <a:off x="420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6" name="Line 18"/>
            <p:cNvSpPr>
              <a:spLocks noChangeShapeType="1"/>
            </p:cNvSpPr>
            <p:nvPr/>
          </p:nvSpPr>
          <p:spPr bwMode="auto">
            <a:xfrm flipH="1">
              <a:off x="411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7" name="Line 19"/>
            <p:cNvSpPr>
              <a:spLocks noChangeShapeType="1"/>
            </p:cNvSpPr>
            <p:nvPr/>
          </p:nvSpPr>
          <p:spPr bwMode="auto">
            <a:xfrm flipH="1">
              <a:off x="403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8" name="Line 20"/>
            <p:cNvSpPr>
              <a:spLocks noChangeShapeType="1"/>
            </p:cNvSpPr>
            <p:nvPr/>
          </p:nvSpPr>
          <p:spPr bwMode="auto">
            <a:xfrm flipH="1">
              <a:off x="394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9" name="Line 21"/>
            <p:cNvSpPr>
              <a:spLocks noChangeShapeType="1"/>
            </p:cNvSpPr>
            <p:nvPr/>
          </p:nvSpPr>
          <p:spPr bwMode="auto">
            <a:xfrm flipH="1">
              <a:off x="3860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0" name="Line 22"/>
            <p:cNvSpPr>
              <a:spLocks noChangeShapeType="1"/>
            </p:cNvSpPr>
            <p:nvPr/>
          </p:nvSpPr>
          <p:spPr bwMode="auto">
            <a:xfrm flipH="1">
              <a:off x="377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1" name="Line 23"/>
            <p:cNvSpPr>
              <a:spLocks noChangeShapeType="1"/>
            </p:cNvSpPr>
            <p:nvPr/>
          </p:nvSpPr>
          <p:spPr bwMode="auto">
            <a:xfrm flipH="1">
              <a:off x="368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2" name="Line 24"/>
            <p:cNvSpPr>
              <a:spLocks noChangeShapeType="1"/>
            </p:cNvSpPr>
            <p:nvPr/>
          </p:nvSpPr>
          <p:spPr bwMode="auto">
            <a:xfrm flipH="1">
              <a:off x="360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3" name="Line 25"/>
            <p:cNvSpPr>
              <a:spLocks noChangeShapeType="1"/>
            </p:cNvSpPr>
            <p:nvPr/>
          </p:nvSpPr>
          <p:spPr bwMode="auto">
            <a:xfrm flipH="1">
              <a:off x="351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4" name="Line 26"/>
            <p:cNvSpPr>
              <a:spLocks noChangeShapeType="1"/>
            </p:cNvSpPr>
            <p:nvPr/>
          </p:nvSpPr>
          <p:spPr bwMode="auto">
            <a:xfrm flipH="1">
              <a:off x="343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5" name="Line 27"/>
            <p:cNvSpPr>
              <a:spLocks noChangeShapeType="1"/>
            </p:cNvSpPr>
            <p:nvPr/>
          </p:nvSpPr>
          <p:spPr bwMode="auto">
            <a:xfrm flipH="1">
              <a:off x="334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6" name="Line 28"/>
            <p:cNvSpPr>
              <a:spLocks noChangeShapeType="1"/>
            </p:cNvSpPr>
            <p:nvPr/>
          </p:nvSpPr>
          <p:spPr bwMode="auto">
            <a:xfrm flipH="1">
              <a:off x="326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7" name="Line 29"/>
            <p:cNvSpPr>
              <a:spLocks noChangeShapeType="1"/>
            </p:cNvSpPr>
            <p:nvPr/>
          </p:nvSpPr>
          <p:spPr bwMode="auto">
            <a:xfrm flipH="1">
              <a:off x="3176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8" name="Line 30"/>
            <p:cNvSpPr>
              <a:spLocks noChangeShapeType="1"/>
            </p:cNvSpPr>
            <p:nvPr/>
          </p:nvSpPr>
          <p:spPr bwMode="auto">
            <a:xfrm flipH="1">
              <a:off x="309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9" name="Line 31"/>
            <p:cNvSpPr>
              <a:spLocks noChangeShapeType="1"/>
            </p:cNvSpPr>
            <p:nvPr/>
          </p:nvSpPr>
          <p:spPr bwMode="auto">
            <a:xfrm flipH="1">
              <a:off x="300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0" name="Line 32"/>
            <p:cNvSpPr>
              <a:spLocks noChangeShapeType="1"/>
            </p:cNvSpPr>
            <p:nvPr/>
          </p:nvSpPr>
          <p:spPr bwMode="auto">
            <a:xfrm flipH="1">
              <a:off x="292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1" name="Line 33"/>
            <p:cNvSpPr>
              <a:spLocks noChangeShapeType="1"/>
            </p:cNvSpPr>
            <p:nvPr/>
          </p:nvSpPr>
          <p:spPr bwMode="auto">
            <a:xfrm flipH="1">
              <a:off x="283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2" name="Line 34"/>
            <p:cNvSpPr>
              <a:spLocks noChangeShapeType="1"/>
            </p:cNvSpPr>
            <p:nvPr/>
          </p:nvSpPr>
          <p:spPr bwMode="auto">
            <a:xfrm flipH="1">
              <a:off x="274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3" name="Line 35"/>
            <p:cNvSpPr>
              <a:spLocks noChangeShapeType="1"/>
            </p:cNvSpPr>
            <p:nvPr/>
          </p:nvSpPr>
          <p:spPr bwMode="auto">
            <a:xfrm flipH="1">
              <a:off x="266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4" name="Line 36"/>
            <p:cNvSpPr>
              <a:spLocks noChangeShapeType="1"/>
            </p:cNvSpPr>
            <p:nvPr/>
          </p:nvSpPr>
          <p:spPr bwMode="auto">
            <a:xfrm flipH="1">
              <a:off x="257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5" name="Line 37"/>
            <p:cNvSpPr>
              <a:spLocks noChangeShapeType="1"/>
            </p:cNvSpPr>
            <p:nvPr/>
          </p:nvSpPr>
          <p:spPr bwMode="auto">
            <a:xfrm flipH="1">
              <a:off x="2492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6" name="Line 38"/>
            <p:cNvSpPr>
              <a:spLocks noChangeShapeType="1"/>
            </p:cNvSpPr>
            <p:nvPr/>
          </p:nvSpPr>
          <p:spPr bwMode="auto">
            <a:xfrm flipH="1">
              <a:off x="240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7" name="Line 39"/>
            <p:cNvSpPr>
              <a:spLocks noChangeShapeType="1"/>
            </p:cNvSpPr>
            <p:nvPr/>
          </p:nvSpPr>
          <p:spPr bwMode="auto">
            <a:xfrm flipH="1">
              <a:off x="232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8" name="Line 40"/>
            <p:cNvSpPr>
              <a:spLocks noChangeShapeType="1"/>
            </p:cNvSpPr>
            <p:nvPr/>
          </p:nvSpPr>
          <p:spPr bwMode="auto">
            <a:xfrm flipH="1">
              <a:off x="223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9" name="Line 41"/>
            <p:cNvSpPr>
              <a:spLocks noChangeShapeType="1"/>
            </p:cNvSpPr>
            <p:nvPr/>
          </p:nvSpPr>
          <p:spPr bwMode="auto">
            <a:xfrm flipH="1">
              <a:off x="215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0" name="Line 42"/>
            <p:cNvSpPr>
              <a:spLocks noChangeShapeType="1"/>
            </p:cNvSpPr>
            <p:nvPr/>
          </p:nvSpPr>
          <p:spPr bwMode="auto">
            <a:xfrm flipH="1">
              <a:off x="206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1" name="Line 43"/>
            <p:cNvSpPr>
              <a:spLocks noChangeShapeType="1"/>
            </p:cNvSpPr>
            <p:nvPr/>
          </p:nvSpPr>
          <p:spPr bwMode="auto">
            <a:xfrm flipH="1">
              <a:off x="197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2" name="Line 44"/>
            <p:cNvSpPr>
              <a:spLocks noChangeShapeType="1"/>
            </p:cNvSpPr>
            <p:nvPr/>
          </p:nvSpPr>
          <p:spPr bwMode="auto">
            <a:xfrm flipH="1">
              <a:off x="189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3" name="Line 45"/>
            <p:cNvSpPr>
              <a:spLocks noChangeShapeType="1"/>
            </p:cNvSpPr>
            <p:nvPr/>
          </p:nvSpPr>
          <p:spPr bwMode="auto">
            <a:xfrm flipH="1">
              <a:off x="1808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4" name="Line 46"/>
            <p:cNvSpPr>
              <a:spLocks noChangeShapeType="1"/>
            </p:cNvSpPr>
            <p:nvPr/>
          </p:nvSpPr>
          <p:spPr bwMode="auto">
            <a:xfrm flipH="1">
              <a:off x="172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5" name="Line 47"/>
            <p:cNvSpPr>
              <a:spLocks noChangeShapeType="1"/>
            </p:cNvSpPr>
            <p:nvPr/>
          </p:nvSpPr>
          <p:spPr bwMode="auto">
            <a:xfrm flipH="1">
              <a:off x="163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6" name="Line 48"/>
            <p:cNvSpPr>
              <a:spLocks noChangeShapeType="1"/>
            </p:cNvSpPr>
            <p:nvPr/>
          </p:nvSpPr>
          <p:spPr bwMode="auto">
            <a:xfrm flipH="1">
              <a:off x="155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7" name="Line 49"/>
            <p:cNvSpPr>
              <a:spLocks noChangeShapeType="1"/>
            </p:cNvSpPr>
            <p:nvPr/>
          </p:nvSpPr>
          <p:spPr bwMode="auto">
            <a:xfrm flipH="1">
              <a:off x="146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8" name="Line 50"/>
            <p:cNvSpPr>
              <a:spLocks noChangeShapeType="1"/>
            </p:cNvSpPr>
            <p:nvPr/>
          </p:nvSpPr>
          <p:spPr bwMode="auto">
            <a:xfrm flipH="1">
              <a:off x="138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9" name="Line 51"/>
            <p:cNvSpPr>
              <a:spLocks noChangeShapeType="1"/>
            </p:cNvSpPr>
            <p:nvPr/>
          </p:nvSpPr>
          <p:spPr bwMode="auto">
            <a:xfrm flipH="1">
              <a:off x="129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0" name="Line 52"/>
            <p:cNvSpPr>
              <a:spLocks noChangeShapeType="1"/>
            </p:cNvSpPr>
            <p:nvPr/>
          </p:nvSpPr>
          <p:spPr bwMode="auto">
            <a:xfrm flipH="1">
              <a:off x="121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1" name="Line 53"/>
            <p:cNvSpPr>
              <a:spLocks noChangeShapeType="1"/>
            </p:cNvSpPr>
            <p:nvPr/>
          </p:nvSpPr>
          <p:spPr bwMode="auto">
            <a:xfrm flipH="1">
              <a:off x="112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2" name="Line 54"/>
            <p:cNvSpPr>
              <a:spLocks noChangeShapeType="1"/>
            </p:cNvSpPr>
            <p:nvPr/>
          </p:nvSpPr>
          <p:spPr bwMode="auto">
            <a:xfrm flipH="1">
              <a:off x="103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3" name="Line 55"/>
            <p:cNvSpPr>
              <a:spLocks noChangeShapeType="1"/>
            </p:cNvSpPr>
            <p:nvPr/>
          </p:nvSpPr>
          <p:spPr bwMode="auto">
            <a:xfrm flipH="1">
              <a:off x="95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4" name="Line 56"/>
            <p:cNvSpPr>
              <a:spLocks noChangeShapeType="1"/>
            </p:cNvSpPr>
            <p:nvPr/>
          </p:nvSpPr>
          <p:spPr bwMode="auto">
            <a:xfrm flipH="1">
              <a:off x="86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5" name="Line 57"/>
            <p:cNvSpPr>
              <a:spLocks noChangeShapeType="1"/>
            </p:cNvSpPr>
            <p:nvPr/>
          </p:nvSpPr>
          <p:spPr bwMode="auto">
            <a:xfrm flipH="1">
              <a:off x="78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6" name="Line 58"/>
            <p:cNvSpPr>
              <a:spLocks noChangeShapeType="1"/>
            </p:cNvSpPr>
            <p:nvPr/>
          </p:nvSpPr>
          <p:spPr bwMode="auto">
            <a:xfrm flipH="1">
              <a:off x="69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7" name="Line 59"/>
            <p:cNvSpPr>
              <a:spLocks noChangeShapeType="1"/>
            </p:cNvSpPr>
            <p:nvPr/>
          </p:nvSpPr>
          <p:spPr bwMode="auto">
            <a:xfrm flipH="1">
              <a:off x="61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8" name="Line 60"/>
            <p:cNvSpPr>
              <a:spLocks noChangeShapeType="1"/>
            </p:cNvSpPr>
            <p:nvPr/>
          </p:nvSpPr>
          <p:spPr bwMode="auto">
            <a:xfrm flipH="1">
              <a:off x="52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2" name="Text Box 61"/>
          <p:cNvSpPr txBox="1">
            <a:spLocks noChangeArrowheads="1"/>
          </p:cNvSpPr>
          <p:nvPr/>
        </p:nvSpPr>
        <p:spPr bwMode="auto">
          <a:xfrm flipH="1">
            <a:off x="1593850" y="920898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</a:p>
        </p:txBody>
      </p:sp>
      <p:sp>
        <p:nvSpPr>
          <p:cNvPr id="96263" name="Text Box 62"/>
          <p:cNvSpPr txBox="1">
            <a:spLocks noChangeArrowheads="1"/>
          </p:cNvSpPr>
          <p:nvPr/>
        </p:nvSpPr>
        <p:spPr bwMode="auto">
          <a:xfrm flipH="1">
            <a:off x="26527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</a:p>
        </p:txBody>
      </p:sp>
      <p:sp>
        <p:nvSpPr>
          <p:cNvPr id="96264" name="Text Box 63"/>
          <p:cNvSpPr txBox="1">
            <a:spLocks noChangeArrowheads="1"/>
          </p:cNvSpPr>
          <p:nvPr/>
        </p:nvSpPr>
        <p:spPr bwMode="auto">
          <a:xfrm flipH="1">
            <a:off x="37195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</a:p>
        </p:txBody>
      </p:sp>
      <p:sp>
        <p:nvSpPr>
          <p:cNvPr id="96265" name="Text Box 64"/>
          <p:cNvSpPr txBox="1">
            <a:spLocks noChangeArrowheads="1"/>
          </p:cNvSpPr>
          <p:nvPr/>
        </p:nvSpPr>
        <p:spPr bwMode="auto">
          <a:xfrm flipH="1">
            <a:off x="48244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</a:p>
        </p:txBody>
      </p:sp>
      <p:sp>
        <p:nvSpPr>
          <p:cNvPr id="96266" name="Text Box 65"/>
          <p:cNvSpPr txBox="1">
            <a:spLocks noChangeArrowheads="1"/>
          </p:cNvSpPr>
          <p:nvPr/>
        </p:nvSpPr>
        <p:spPr bwMode="auto">
          <a:xfrm flipH="1">
            <a:off x="59166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</a:p>
        </p:txBody>
      </p:sp>
      <p:sp>
        <p:nvSpPr>
          <p:cNvPr id="96267" name="Text Box 66"/>
          <p:cNvSpPr txBox="1">
            <a:spLocks noChangeArrowheads="1"/>
          </p:cNvSpPr>
          <p:nvPr/>
        </p:nvSpPr>
        <p:spPr bwMode="auto">
          <a:xfrm flipH="1">
            <a:off x="70088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</a:p>
        </p:txBody>
      </p:sp>
      <p:sp>
        <p:nvSpPr>
          <p:cNvPr id="96268" name="Text Box 67"/>
          <p:cNvSpPr txBox="1">
            <a:spLocks noChangeArrowheads="1"/>
          </p:cNvSpPr>
          <p:nvPr/>
        </p:nvSpPr>
        <p:spPr bwMode="auto">
          <a:xfrm flipH="1">
            <a:off x="8075613" y="9335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</a:p>
        </p:txBody>
      </p:sp>
      <p:grpSp>
        <p:nvGrpSpPr>
          <p:cNvPr id="96269" name="Group 68"/>
          <p:cNvGrpSpPr>
            <a:grpSpLocks/>
          </p:cNvGrpSpPr>
          <p:nvPr/>
        </p:nvGrpSpPr>
        <p:grpSpPr bwMode="auto">
          <a:xfrm>
            <a:off x="401638" y="2190898"/>
            <a:ext cx="3810000" cy="304800"/>
            <a:chOff x="424" y="2152"/>
            <a:chExt cx="2400" cy="192"/>
          </a:xfrm>
        </p:grpSpPr>
        <p:sp>
          <p:nvSpPr>
            <p:cNvPr id="96485" name="Rectangle 69"/>
            <p:cNvSpPr>
              <a:spLocks noChangeArrowheads="1"/>
            </p:cNvSpPr>
            <p:nvPr/>
          </p:nvSpPr>
          <p:spPr bwMode="auto">
            <a:xfrm flipH="1">
              <a:off x="424" y="2152"/>
              <a:ext cx="24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486" name="Line 70"/>
            <p:cNvSpPr>
              <a:spLocks noChangeShapeType="1"/>
            </p:cNvSpPr>
            <p:nvPr/>
          </p:nvSpPr>
          <p:spPr bwMode="auto">
            <a:xfrm flipH="1">
              <a:off x="273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7" name="Line 71"/>
            <p:cNvSpPr>
              <a:spLocks noChangeShapeType="1"/>
            </p:cNvSpPr>
            <p:nvPr/>
          </p:nvSpPr>
          <p:spPr bwMode="auto">
            <a:xfrm flipH="1">
              <a:off x="264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8" name="Line 72"/>
            <p:cNvSpPr>
              <a:spLocks noChangeShapeType="1"/>
            </p:cNvSpPr>
            <p:nvPr/>
          </p:nvSpPr>
          <p:spPr bwMode="auto">
            <a:xfrm flipH="1">
              <a:off x="256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9" name="Line 73"/>
            <p:cNvSpPr>
              <a:spLocks noChangeShapeType="1"/>
            </p:cNvSpPr>
            <p:nvPr/>
          </p:nvSpPr>
          <p:spPr bwMode="auto">
            <a:xfrm flipH="1">
              <a:off x="2476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0" name="Line 74"/>
            <p:cNvSpPr>
              <a:spLocks noChangeShapeType="1"/>
            </p:cNvSpPr>
            <p:nvPr/>
          </p:nvSpPr>
          <p:spPr bwMode="auto">
            <a:xfrm flipH="1">
              <a:off x="239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1" name="Line 75"/>
            <p:cNvSpPr>
              <a:spLocks noChangeShapeType="1"/>
            </p:cNvSpPr>
            <p:nvPr/>
          </p:nvSpPr>
          <p:spPr bwMode="auto">
            <a:xfrm flipH="1">
              <a:off x="230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2" name="Line 76"/>
            <p:cNvSpPr>
              <a:spLocks noChangeShapeType="1"/>
            </p:cNvSpPr>
            <p:nvPr/>
          </p:nvSpPr>
          <p:spPr bwMode="auto">
            <a:xfrm flipH="1">
              <a:off x="222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3" name="Line 77"/>
            <p:cNvSpPr>
              <a:spLocks noChangeShapeType="1"/>
            </p:cNvSpPr>
            <p:nvPr/>
          </p:nvSpPr>
          <p:spPr bwMode="auto">
            <a:xfrm flipH="1">
              <a:off x="213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4" name="Line 78"/>
            <p:cNvSpPr>
              <a:spLocks noChangeShapeType="1"/>
            </p:cNvSpPr>
            <p:nvPr/>
          </p:nvSpPr>
          <p:spPr bwMode="auto">
            <a:xfrm flipH="1">
              <a:off x="204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5" name="Line 79"/>
            <p:cNvSpPr>
              <a:spLocks noChangeShapeType="1"/>
            </p:cNvSpPr>
            <p:nvPr/>
          </p:nvSpPr>
          <p:spPr bwMode="auto">
            <a:xfrm flipH="1">
              <a:off x="196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6" name="Line 80"/>
            <p:cNvSpPr>
              <a:spLocks noChangeShapeType="1"/>
            </p:cNvSpPr>
            <p:nvPr/>
          </p:nvSpPr>
          <p:spPr bwMode="auto">
            <a:xfrm flipH="1">
              <a:off x="1878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7" name="Line 81"/>
            <p:cNvSpPr>
              <a:spLocks noChangeShapeType="1"/>
            </p:cNvSpPr>
            <p:nvPr/>
          </p:nvSpPr>
          <p:spPr bwMode="auto">
            <a:xfrm flipH="1">
              <a:off x="1792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8" name="Line 82"/>
            <p:cNvSpPr>
              <a:spLocks noChangeShapeType="1"/>
            </p:cNvSpPr>
            <p:nvPr/>
          </p:nvSpPr>
          <p:spPr bwMode="auto">
            <a:xfrm flipH="1">
              <a:off x="170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9" name="Line 83"/>
            <p:cNvSpPr>
              <a:spLocks noChangeShapeType="1"/>
            </p:cNvSpPr>
            <p:nvPr/>
          </p:nvSpPr>
          <p:spPr bwMode="auto">
            <a:xfrm flipH="1">
              <a:off x="162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0" name="Line 84"/>
            <p:cNvSpPr>
              <a:spLocks noChangeShapeType="1"/>
            </p:cNvSpPr>
            <p:nvPr/>
          </p:nvSpPr>
          <p:spPr bwMode="auto">
            <a:xfrm flipH="1">
              <a:off x="153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1" name="Line 85"/>
            <p:cNvSpPr>
              <a:spLocks noChangeShapeType="1"/>
            </p:cNvSpPr>
            <p:nvPr/>
          </p:nvSpPr>
          <p:spPr bwMode="auto">
            <a:xfrm flipH="1">
              <a:off x="145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2" name="Line 86"/>
            <p:cNvSpPr>
              <a:spLocks noChangeShapeType="1"/>
            </p:cNvSpPr>
            <p:nvPr/>
          </p:nvSpPr>
          <p:spPr bwMode="auto">
            <a:xfrm flipH="1">
              <a:off x="136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3" name="Line 87"/>
            <p:cNvSpPr>
              <a:spLocks noChangeShapeType="1"/>
            </p:cNvSpPr>
            <p:nvPr/>
          </p:nvSpPr>
          <p:spPr bwMode="auto">
            <a:xfrm flipH="1">
              <a:off x="127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4" name="Line 88"/>
            <p:cNvSpPr>
              <a:spLocks noChangeShapeType="1"/>
            </p:cNvSpPr>
            <p:nvPr/>
          </p:nvSpPr>
          <p:spPr bwMode="auto">
            <a:xfrm flipH="1">
              <a:off x="119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5" name="Line 89"/>
            <p:cNvSpPr>
              <a:spLocks noChangeShapeType="1"/>
            </p:cNvSpPr>
            <p:nvPr/>
          </p:nvSpPr>
          <p:spPr bwMode="auto">
            <a:xfrm flipH="1">
              <a:off x="1108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6" name="Line 90"/>
            <p:cNvSpPr>
              <a:spLocks noChangeShapeType="1"/>
            </p:cNvSpPr>
            <p:nvPr/>
          </p:nvSpPr>
          <p:spPr bwMode="auto">
            <a:xfrm flipH="1">
              <a:off x="102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7" name="Line 91"/>
            <p:cNvSpPr>
              <a:spLocks noChangeShapeType="1"/>
            </p:cNvSpPr>
            <p:nvPr/>
          </p:nvSpPr>
          <p:spPr bwMode="auto">
            <a:xfrm flipH="1">
              <a:off x="93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8" name="Line 92"/>
            <p:cNvSpPr>
              <a:spLocks noChangeShapeType="1"/>
            </p:cNvSpPr>
            <p:nvPr/>
          </p:nvSpPr>
          <p:spPr bwMode="auto">
            <a:xfrm flipH="1">
              <a:off x="85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9" name="Line 93"/>
            <p:cNvSpPr>
              <a:spLocks noChangeShapeType="1"/>
            </p:cNvSpPr>
            <p:nvPr/>
          </p:nvSpPr>
          <p:spPr bwMode="auto">
            <a:xfrm flipH="1">
              <a:off x="76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0" name="Line 94"/>
            <p:cNvSpPr>
              <a:spLocks noChangeShapeType="1"/>
            </p:cNvSpPr>
            <p:nvPr/>
          </p:nvSpPr>
          <p:spPr bwMode="auto">
            <a:xfrm flipH="1">
              <a:off x="68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1" name="Line 95"/>
            <p:cNvSpPr>
              <a:spLocks noChangeShapeType="1"/>
            </p:cNvSpPr>
            <p:nvPr/>
          </p:nvSpPr>
          <p:spPr bwMode="auto">
            <a:xfrm flipH="1">
              <a:off x="59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2" name="Line 96"/>
            <p:cNvSpPr>
              <a:spLocks noChangeShapeType="1"/>
            </p:cNvSpPr>
            <p:nvPr/>
          </p:nvSpPr>
          <p:spPr bwMode="auto">
            <a:xfrm flipH="1">
              <a:off x="51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70" name="Text Box 97"/>
          <p:cNvSpPr txBox="1">
            <a:spLocks noChangeArrowheads="1"/>
          </p:cNvSpPr>
          <p:nvPr/>
        </p:nvSpPr>
        <p:spPr bwMode="auto">
          <a:xfrm>
            <a:off x="1427163" y="2687786"/>
            <a:ext cx="1825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Shift left by </a:t>
            </a:r>
            <a:r>
              <a:rPr lang="en-US" altLang="zh-CN" sz="2000" b="1">
                <a:solidFill>
                  <a:schemeClr val="accent2"/>
                </a:solidFill>
              </a:rPr>
              <a:t>N</a:t>
            </a:r>
            <a:r>
              <a:rPr lang="en-US" altLang="zh-CN" b="1" baseline="-250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6271" name="Freeform 98"/>
          <p:cNvSpPr>
            <a:spLocks/>
          </p:cNvSpPr>
          <p:nvPr/>
        </p:nvSpPr>
        <p:spPr bwMode="auto">
          <a:xfrm>
            <a:off x="4648200" y="2330598"/>
            <a:ext cx="4349750" cy="381000"/>
          </a:xfrm>
          <a:custGeom>
            <a:avLst/>
            <a:gdLst>
              <a:gd name="T0" fmla="*/ 2147483647 w 2740"/>
              <a:gd name="T1" fmla="*/ 2147483647 h 240"/>
              <a:gd name="T2" fmla="*/ 2147483647 w 2740"/>
              <a:gd name="T3" fmla="*/ 2147483647 h 240"/>
              <a:gd name="T4" fmla="*/ 2147483647 w 2740"/>
              <a:gd name="T5" fmla="*/ 2147483647 h 240"/>
              <a:gd name="T6" fmla="*/ 2147483647 w 2740"/>
              <a:gd name="T7" fmla="*/ 2147483647 h 240"/>
              <a:gd name="T8" fmla="*/ 2147483647 w 2740"/>
              <a:gd name="T9" fmla="*/ 2147483647 h 240"/>
              <a:gd name="T10" fmla="*/ 2147483647 w 2740"/>
              <a:gd name="T11" fmla="*/ 2147483647 h 240"/>
              <a:gd name="T12" fmla="*/ 2147483647 w 2740"/>
              <a:gd name="T13" fmla="*/ 2147483647 h 240"/>
              <a:gd name="T14" fmla="*/ 2147483647 w 2740"/>
              <a:gd name="T15" fmla="*/ 2147483647 h 240"/>
              <a:gd name="T16" fmla="*/ 2147483647 w 2740"/>
              <a:gd name="T17" fmla="*/ 2147483647 h 240"/>
              <a:gd name="T18" fmla="*/ 2147483647 w 2740"/>
              <a:gd name="T19" fmla="*/ 2147483647 h 240"/>
              <a:gd name="T20" fmla="*/ 2147483647 w 2740"/>
              <a:gd name="T21" fmla="*/ 0 h 2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40"/>
              <a:gd name="T34" fmla="*/ 0 h 240"/>
              <a:gd name="T35" fmla="*/ 2740 w 2740"/>
              <a:gd name="T36" fmla="*/ 240 h 2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40" h="240">
                <a:moveTo>
                  <a:pt x="157" y="8"/>
                </a:moveTo>
                <a:cubicBezTo>
                  <a:pt x="131" y="6"/>
                  <a:pt x="105" y="5"/>
                  <a:pt x="85" y="16"/>
                </a:cubicBezTo>
                <a:cubicBezTo>
                  <a:pt x="65" y="27"/>
                  <a:pt x="44" y="41"/>
                  <a:pt x="37" y="72"/>
                </a:cubicBezTo>
                <a:cubicBezTo>
                  <a:pt x="30" y="103"/>
                  <a:pt x="0" y="173"/>
                  <a:pt x="45" y="200"/>
                </a:cubicBezTo>
                <a:cubicBezTo>
                  <a:pt x="90" y="227"/>
                  <a:pt x="100" y="227"/>
                  <a:pt x="309" y="232"/>
                </a:cubicBezTo>
                <a:cubicBezTo>
                  <a:pt x="518" y="237"/>
                  <a:pt x="945" y="232"/>
                  <a:pt x="1301" y="232"/>
                </a:cubicBezTo>
                <a:cubicBezTo>
                  <a:pt x="1657" y="232"/>
                  <a:pt x="2213" y="240"/>
                  <a:pt x="2445" y="232"/>
                </a:cubicBezTo>
                <a:cubicBezTo>
                  <a:pt x="2677" y="224"/>
                  <a:pt x="2646" y="209"/>
                  <a:pt x="2693" y="184"/>
                </a:cubicBezTo>
                <a:cubicBezTo>
                  <a:pt x="2740" y="159"/>
                  <a:pt x="2729" y="107"/>
                  <a:pt x="2725" y="80"/>
                </a:cubicBezTo>
                <a:cubicBezTo>
                  <a:pt x="2721" y="53"/>
                  <a:pt x="2698" y="37"/>
                  <a:pt x="2669" y="24"/>
                </a:cubicBezTo>
                <a:cubicBezTo>
                  <a:pt x="2640" y="11"/>
                  <a:pt x="2594" y="5"/>
                  <a:pt x="254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72" name="Text Box 99"/>
          <p:cNvSpPr txBox="1">
            <a:spLocks noChangeArrowheads="1"/>
          </p:cNvSpPr>
          <p:nvPr/>
        </p:nvSpPr>
        <p:spPr bwMode="auto">
          <a:xfrm>
            <a:off x="5922963" y="2675086"/>
            <a:ext cx="1825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Shift left by </a:t>
            </a:r>
            <a:r>
              <a:rPr lang="en-US" altLang="zh-CN" sz="2000" b="1">
                <a:solidFill>
                  <a:schemeClr val="accent2"/>
                </a:solidFill>
              </a:rPr>
              <a:t>N</a:t>
            </a:r>
            <a:r>
              <a:rPr lang="en-US" altLang="zh-CN" b="1" baseline="-25000">
                <a:solidFill>
                  <a:schemeClr val="accent2"/>
                </a:solidFill>
              </a:rPr>
              <a:t>i</a:t>
            </a:r>
          </a:p>
        </p:txBody>
      </p:sp>
      <p:grpSp>
        <p:nvGrpSpPr>
          <p:cNvPr id="96273" name="Group 100"/>
          <p:cNvGrpSpPr>
            <a:grpSpLocks/>
          </p:cNvGrpSpPr>
          <p:nvPr/>
        </p:nvGrpSpPr>
        <p:grpSpPr bwMode="auto">
          <a:xfrm>
            <a:off x="4922838" y="2190898"/>
            <a:ext cx="3810000" cy="304800"/>
            <a:chOff x="3096" y="2152"/>
            <a:chExt cx="2400" cy="192"/>
          </a:xfrm>
        </p:grpSpPr>
        <p:sp>
          <p:nvSpPr>
            <p:cNvPr id="96457" name="Rectangle 101"/>
            <p:cNvSpPr>
              <a:spLocks noChangeArrowheads="1"/>
            </p:cNvSpPr>
            <p:nvPr/>
          </p:nvSpPr>
          <p:spPr bwMode="auto">
            <a:xfrm flipH="1">
              <a:off x="3096" y="2152"/>
              <a:ext cx="24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458" name="Line 102"/>
            <p:cNvSpPr>
              <a:spLocks noChangeShapeType="1"/>
            </p:cNvSpPr>
            <p:nvPr/>
          </p:nvSpPr>
          <p:spPr bwMode="auto">
            <a:xfrm flipH="1">
              <a:off x="540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9" name="Line 103"/>
            <p:cNvSpPr>
              <a:spLocks noChangeShapeType="1"/>
            </p:cNvSpPr>
            <p:nvPr/>
          </p:nvSpPr>
          <p:spPr bwMode="auto">
            <a:xfrm flipH="1">
              <a:off x="531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0" name="Line 104"/>
            <p:cNvSpPr>
              <a:spLocks noChangeShapeType="1"/>
            </p:cNvSpPr>
            <p:nvPr/>
          </p:nvSpPr>
          <p:spPr bwMode="auto">
            <a:xfrm flipH="1">
              <a:off x="523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1" name="Line 105"/>
            <p:cNvSpPr>
              <a:spLocks noChangeShapeType="1"/>
            </p:cNvSpPr>
            <p:nvPr/>
          </p:nvSpPr>
          <p:spPr bwMode="auto">
            <a:xfrm flipH="1">
              <a:off x="5148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2" name="Line 106"/>
            <p:cNvSpPr>
              <a:spLocks noChangeShapeType="1"/>
            </p:cNvSpPr>
            <p:nvPr/>
          </p:nvSpPr>
          <p:spPr bwMode="auto">
            <a:xfrm flipH="1">
              <a:off x="506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3" name="Line 107"/>
            <p:cNvSpPr>
              <a:spLocks noChangeShapeType="1"/>
            </p:cNvSpPr>
            <p:nvPr/>
          </p:nvSpPr>
          <p:spPr bwMode="auto">
            <a:xfrm flipH="1">
              <a:off x="497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4" name="Line 108"/>
            <p:cNvSpPr>
              <a:spLocks noChangeShapeType="1"/>
            </p:cNvSpPr>
            <p:nvPr/>
          </p:nvSpPr>
          <p:spPr bwMode="auto">
            <a:xfrm flipH="1">
              <a:off x="489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5" name="Line 109"/>
            <p:cNvSpPr>
              <a:spLocks noChangeShapeType="1"/>
            </p:cNvSpPr>
            <p:nvPr/>
          </p:nvSpPr>
          <p:spPr bwMode="auto">
            <a:xfrm flipH="1">
              <a:off x="480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6" name="Line 110"/>
            <p:cNvSpPr>
              <a:spLocks noChangeShapeType="1"/>
            </p:cNvSpPr>
            <p:nvPr/>
          </p:nvSpPr>
          <p:spPr bwMode="auto">
            <a:xfrm flipH="1">
              <a:off x="472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7" name="Line 111"/>
            <p:cNvSpPr>
              <a:spLocks noChangeShapeType="1"/>
            </p:cNvSpPr>
            <p:nvPr/>
          </p:nvSpPr>
          <p:spPr bwMode="auto">
            <a:xfrm flipH="1">
              <a:off x="463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8" name="Line 112"/>
            <p:cNvSpPr>
              <a:spLocks noChangeShapeType="1"/>
            </p:cNvSpPr>
            <p:nvPr/>
          </p:nvSpPr>
          <p:spPr bwMode="auto">
            <a:xfrm flipH="1">
              <a:off x="455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9" name="Line 113"/>
            <p:cNvSpPr>
              <a:spLocks noChangeShapeType="1"/>
            </p:cNvSpPr>
            <p:nvPr/>
          </p:nvSpPr>
          <p:spPr bwMode="auto">
            <a:xfrm flipH="1">
              <a:off x="4464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0" name="Line 114"/>
            <p:cNvSpPr>
              <a:spLocks noChangeShapeType="1"/>
            </p:cNvSpPr>
            <p:nvPr/>
          </p:nvSpPr>
          <p:spPr bwMode="auto">
            <a:xfrm flipH="1">
              <a:off x="437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1" name="Line 115"/>
            <p:cNvSpPr>
              <a:spLocks noChangeShapeType="1"/>
            </p:cNvSpPr>
            <p:nvPr/>
          </p:nvSpPr>
          <p:spPr bwMode="auto">
            <a:xfrm flipH="1">
              <a:off x="429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2" name="Line 116"/>
            <p:cNvSpPr>
              <a:spLocks noChangeShapeType="1"/>
            </p:cNvSpPr>
            <p:nvPr/>
          </p:nvSpPr>
          <p:spPr bwMode="auto">
            <a:xfrm flipH="1">
              <a:off x="4208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3" name="Line 117"/>
            <p:cNvSpPr>
              <a:spLocks noChangeShapeType="1"/>
            </p:cNvSpPr>
            <p:nvPr/>
          </p:nvSpPr>
          <p:spPr bwMode="auto">
            <a:xfrm flipH="1">
              <a:off x="412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4" name="Line 118"/>
            <p:cNvSpPr>
              <a:spLocks noChangeShapeType="1"/>
            </p:cNvSpPr>
            <p:nvPr/>
          </p:nvSpPr>
          <p:spPr bwMode="auto">
            <a:xfrm flipH="1">
              <a:off x="403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5" name="Line 119"/>
            <p:cNvSpPr>
              <a:spLocks noChangeShapeType="1"/>
            </p:cNvSpPr>
            <p:nvPr/>
          </p:nvSpPr>
          <p:spPr bwMode="auto">
            <a:xfrm flipH="1">
              <a:off x="395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6" name="Line 120"/>
            <p:cNvSpPr>
              <a:spLocks noChangeShapeType="1"/>
            </p:cNvSpPr>
            <p:nvPr/>
          </p:nvSpPr>
          <p:spPr bwMode="auto">
            <a:xfrm flipH="1">
              <a:off x="386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7" name="Line 121"/>
            <p:cNvSpPr>
              <a:spLocks noChangeShapeType="1"/>
            </p:cNvSpPr>
            <p:nvPr/>
          </p:nvSpPr>
          <p:spPr bwMode="auto">
            <a:xfrm flipH="1">
              <a:off x="3780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8" name="Line 122"/>
            <p:cNvSpPr>
              <a:spLocks noChangeShapeType="1"/>
            </p:cNvSpPr>
            <p:nvPr/>
          </p:nvSpPr>
          <p:spPr bwMode="auto">
            <a:xfrm flipH="1">
              <a:off x="369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9" name="Line 123"/>
            <p:cNvSpPr>
              <a:spLocks noChangeShapeType="1"/>
            </p:cNvSpPr>
            <p:nvPr/>
          </p:nvSpPr>
          <p:spPr bwMode="auto">
            <a:xfrm flipH="1">
              <a:off x="360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0" name="Line 124"/>
            <p:cNvSpPr>
              <a:spLocks noChangeShapeType="1"/>
            </p:cNvSpPr>
            <p:nvPr/>
          </p:nvSpPr>
          <p:spPr bwMode="auto">
            <a:xfrm flipH="1">
              <a:off x="352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1" name="Line 125"/>
            <p:cNvSpPr>
              <a:spLocks noChangeShapeType="1"/>
            </p:cNvSpPr>
            <p:nvPr/>
          </p:nvSpPr>
          <p:spPr bwMode="auto">
            <a:xfrm flipH="1">
              <a:off x="3438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2" name="Line 126"/>
            <p:cNvSpPr>
              <a:spLocks noChangeShapeType="1"/>
            </p:cNvSpPr>
            <p:nvPr/>
          </p:nvSpPr>
          <p:spPr bwMode="auto">
            <a:xfrm flipH="1">
              <a:off x="335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3" name="Line 127"/>
            <p:cNvSpPr>
              <a:spLocks noChangeShapeType="1"/>
            </p:cNvSpPr>
            <p:nvPr/>
          </p:nvSpPr>
          <p:spPr bwMode="auto">
            <a:xfrm flipH="1">
              <a:off x="326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4" name="Line 128"/>
            <p:cNvSpPr>
              <a:spLocks noChangeShapeType="1"/>
            </p:cNvSpPr>
            <p:nvPr/>
          </p:nvSpPr>
          <p:spPr bwMode="auto">
            <a:xfrm flipH="1">
              <a:off x="318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274" name="Group 129"/>
          <p:cNvGrpSpPr>
            <a:grpSpLocks/>
          </p:cNvGrpSpPr>
          <p:nvPr/>
        </p:nvGrpSpPr>
        <p:grpSpPr bwMode="auto">
          <a:xfrm>
            <a:off x="706438" y="3816498"/>
            <a:ext cx="7620000" cy="304800"/>
            <a:chOff x="440" y="1688"/>
            <a:chExt cx="4800" cy="192"/>
          </a:xfrm>
        </p:grpSpPr>
        <p:sp>
          <p:nvSpPr>
            <p:cNvPr id="96401" name="Rectangle 130"/>
            <p:cNvSpPr>
              <a:spLocks noChangeArrowheads="1"/>
            </p:cNvSpPr>
            <p:nvPr/>
          </p:nvSpPr>
          <p:spPr bwMode="auto">
            <a:xfrm flipH="1">
              <a:off x="440" y="1688"/>
              <a:ext cx="48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402" name="Line 131"/>
            <p:cNvSpPr>
              <a:spLocks noChangeShapeType="1"/>
            </p:cNvSpPr>
            <p:nvPr/>
          </p:nvSpPr>
          <p:spPr bwMode="auto">
            <a:xfrm flipH="1">
              <a:off x="514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3" name="Line 132"/>
            <p:cNvSpPr>
              <a:spLocks noChangeShapeType="1"/>
            </p:cNvSpPr>
            <p:nvPr/>
          </p:nvSpPr>
          <p:spPr bwMode="auto">
            <a:xfrm flipH="1">
              <a:off x="505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4" name="Line 133"/>
            <p:cNvSpPr>
              <a:spLocks noChangeShapeType="1"/>
            </p:cNvSpPr>
            <p:nvPr/>
          </p:nvSpPr>
          <p:spPr bwMode="auto">
            <a:xfrm flipH="1">
              <a:off x="497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5" name="Line 134"/>
            <p:cNvSpPr>
              <a:spLocks noChangeShapeType="1"/>
            </p:cNvSpPr>
            <p:nvPr/>
          </p:nvSpPr>
          <p:spPr bwMode="auto">
            <a:xfrm flipH="1">
              <a:off x="488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6" name="Line 135"/>
            <p:cNvSpPr>
              <a:spLocks noChangeShapeType="1"/>
            </p:cNvSpPr>
            <p:nvPr/>
          </p:nvSpPr>
          <p:spPr bwMode="auto">
            <a:xfrm flipH="1">
              <a:off x="480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7" name="Line 136"/>
            <p:cNvSpPr>
              <a:spLocks noChangeShapeType="1"/>
            </p:cNvSpPr>
            <p:nvPr/>
          </p:nvSpPr>
          <p:spPr bwMode="auto">
            <a:xfrm flipH="1">
              <a:off x="471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8" name="Line 137"/>
            <p:cNvSpPr>
              <a:spLocks noChangeShapeType="1"/>
            </p:cNvSpPr>
            <p:nvPr/>
          </p:nvSpPr>
          <p:spPr bwMode="auto">
            <a:xfrm flipH="1">
              <a:off x="463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9" name="Line 138"/>
            <p:cNvSpPr>
              <a:spLocks noChangeShapeType="1"/>
            </p:cNvSpPr>
            <p:nvPr/>
          </p:nvSpPr>
          <p:spPr bwMode="auto">
            <a:xfrm flipH="1">
              <a:off x="454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0" name="Line 139"/>
            <p:cNvSpPr>
              <a:spLocks noChangeShapeType="1"/>
            </p:cNvSpPr>
            <p:nvPr/>
          </p:nvSpPr>
          <p:spPr bwMode="auto">
            <a:xfrm flipH="1">
              <a:off x="445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1" name="Line 140"/>
            <p:cNvSpPr>
              <a:spLocks noChangeShapeType="1"/>
            </p:cNvSpPr>
            <p:nvPr/>
          </p:nvSpPr>
          <p:spPr bwMode="auto">
            <a:xfrm flipH="1">
              <a:off x="437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2" name="Line 141"/>
            <p:cNvSpPr>
              <a:spLocks noChangeShapeType="1"/>
            </p:cNvSpPr>
            <p:nvPr/>
          </p:nvSpPr>
          <p:spPr bwMode="auto">
            <a:xfrm flipH="1">
              <a:off x="428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3" name="Line 142"/>
            <p:cNvSpPr>
              <a:spLocks noChangeShapeType="1"/>
            </p:cNvSpPr>
            <p:nvPr/>
          </p:nvSpPr>
          <p:spPr bwMode="auto">
            <a:xfrm flipH="1">
              <a:off x="420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4" name="Line 143"/>
            <p:cNvSpPr>
              <a:spLocks noChangeShapeType="1"/>
            </p:cNvSpPr>
            <p:nvPr/>
          </p:nvSpPr>
          <p:spPr bwMode="auto">
            <a:xfrm flipH="1">
              <a:off x="411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5" name="Line 144"/>
            <p:cNvSpPr>
              <a:spLocks noChangeShapeType="1"/>
            </p:cNvSpPr>
            <p:nvPr/>
          </p:nvSpPr>
          <p:spPr bwMode="auto">
            <a:xfrm flipH="1">
              <a:off x="403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6" name="Line 145"/>
            <p:cNvSpPr>
              <a:spLocks noChangeShapeType="1"/>
            </p:cNvSpPr>
            <p:nvPr/>
          </p:nvSpPr>
          <p:spPr bwMode="auto">
            <a:xfrm flipH="1">
              <a:off x="394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7" name="Line 146"/>
            <p:cNvSpPr>
              <a:spLocks noChangeShapeType="1"/>
            </p:cNvSpPr>
            <p:nvPr/>
          </p:nvSpPr>
          <p:spPr bwMode="auto">
            <a:xfrm flipH="1">
              <a:off x="3860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8" name="Line 147"/>
            <p:cNvSpPr>
              <a:spLocks noChangeShapeType="1"/>
            </p:cNvSpPr>
            <p:nvPr/>
          </p:nvSpPr>
          <p:spPr bwMode="auto">
            <a:xfrm flipH="1">
              <a:off x="377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9" name="Line 148"/>
            <p:cNvSpPr>
              <a:spLocks noChangeShapeType="1"/>
            </p:cNvSpPr>
            <p:nvPr/>
          </p:nvSpPr>
          <p:spPr bwMode="auto">
            <a:xfrm flipH="1">
              <a:off x="368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0" name="Line 149"/>
            <p:cNvSpPr>
              <a:spLocks noChangeShapeType="1"/>
            </p:cNvSpPr>
            <p:nvPr/>
          </p:nvSpPr>
          <p:spPr bwMode="auto">
            <a:xfrm flipH="1">
              <a:off x="360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1" name="Line 150"/>
            <p:cNvSpPr>
              <a:spLocks noChangeShapeType="1"/>
            </p:cNvSpPr>
            <p:nvPr/>
          </p:nvSpPr>
          <p:spPr bwMode="auto">
            <a:xfrm flipH="1">
              <a:off x="351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2" name="Line 151"/>
            <p:cNvSpPr>
              <a:spLocks noChangeShapeType="1"/>
            </p:cNvSpPr>
            <p:nvPr/>
          </p:nvSpPr>
          <p:spPr bwMode="auto">
            <a:xfrm flipH="1">
              <a:off x="343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3" name="Line 152"/>
            <p:cNvSpPr>
              <a:spLocks noChangeShapeType="1"/>
            </p:cNvSpPr>
            <p:nvPr/>
          </p:nvSpPr>
          <p:spPr bwMode="auto">
            <a:xfrm flipH="1">
              <a:off x="334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4" name="Line 153"/>
            <p:cNvSpPr>
              <a:spLocks noChangeShapeType="1"/>
            </p:cNvSpPr>
            <p:nvPr/>
          </p:nvSpPr>
          <p:spPr bwMode="auto">
            <a:xfrm flipH="1">
              <a:off x="326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5" name="Line 154"/>
            <p:cNvSpPr>
              <a:spLocks noChangeShapeType="1"/>
            </p:cNvSpPr>
            <p:nvPr/>
          </p:nvSpPr>
          <p:spPr bwMode="auto">
            <a:xfrm flipH="1">
              <a:off x="3176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6" name="Line 155"/>
            <p:cNvSpPr>
              <a:spLocks noChangeShapeType="1"/>
            </p:cNvSpPr>
            <p:nvPr/>
          </p:nvSpPr>
          <p:spPr bwMode="auto">
            <a:xfrm flipH="1">
              <a:off x="309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7" name="Line 156"/>
            <p:cNvSpPr>
              <a:spLocks noChangeShapeType="1"/>
            </p:cNvSpPr>
            <p:nvPr/>
          </p:nvSpPr>
          <p:spPr bwMode="auto">
            <a:xfrm flipH="1">
              <a:off x="300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8" name="Line 157"/>
            <p:cNvSpPr>
              <a:spLocks noChangeShapeType="1"/>
            </p:cNvSpPr>
            <p:nvPr/>
          </p:nvSpPr>
          <p:spPr bwMode="auto">
            <a:xfrm flipH="1">
              <a:off x="292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9" name="Line 158"/>
            <p:cNvSpPr>
              <a:spLocks noChangeShapeType="1"/>
            </p:cNvSpPr>
            <p:nvPr/>
          </p:nvSpPr>
          <p:spPr bwMode="auto">
            <a:xfrm flipH="1">
              <a:off x="283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0" name="Line 159"/>
            <p:cNvSpPr>
              <a:spLocks noChangeShapeType="1"/>
            </p:cNvSpPr>
            <p:nvPr/>
          </p:nvSpPr>
          <p:spPr bwMode="auto">
            <a:xfrm flipH="1">
              <a:off x="274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1" name="Line 160"/>
            <p:cNvSpPr>
              <a:spLocks noChangeShapeType="1"/>
            </p:cNvSpPr>
            <p:nvPr/>
          </p:nvSpPr>
          <p:spPr bwMode="auto">
            <a:xfrm flipH="1">
              <a:off x="266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2" name="Line 161"/>
            <p:cNvSpPr>
              <a:spLocks noChangeShapeType="1"/>
            </p:cNvSpPr>
            <p:nvPr/>
          </p:nvSpPr>
          <p:spPr bwMode="auto">
            <a:xfrm flipH="1">
              <a:off x="257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3" name="Line 162"/>
            <p:cNvSpPr>
              <a:spLocks noChangeShapeType="1"/>
            </p:cNvSpPr>
            <p:nvPr/>
          </p:nvSpPr>
          <p:spPr bwMode="auto">
            <a:xfrm flipH="1">
              <a:off x="2492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4" name="Line 163"/>
            <p:cNvSpPr>
              <a:spLocks noChangeShapeType="1"/>
            </p:cNvSpPr>
            <p:nvPr/>
          </p:nvSpPr>
          <p:spPr bwMode="auto">
            <a:xfrm flipH="1">
              <a:off x="240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5" name="Line 164"/>
            <p:cNvSpPr>
              <a:spLocks noChangeShapeType="1"/>
            </p:cNvSpPr>
            <p:nvPr/>
          </p:nvSpPr>
          <p:spPr bwMode="auto">
            <a:xfrm flipH="1">
              <a:off x="232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6" name="Line 165"/>
            <p:cNvSpPr>
              <a:spLocks noChangeShapeType="1"/>
            </p:cNvSpPr>
            <p:nvPr/>
          </p:nvSpPr>
          <p:spPr bwMode="auto">
            <a:xfrm flipH="1">
              <a:off x="223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7" name="Line 166"/>
            <p:cNvSpPr>
              <a:spLocks noChangeShapeType="1"/>
            </p:cNvSpPr>
            <p:nvPr/>
          </p:nvSpPr>
          <p:spPr bwMode="auto">
            <a:xfrm flipH="1">
              <a:off x="215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8" name="Line 167"/>
            <p:cNvSpPr>
              <a:spLocks noChangeShapeType="1"/>
            </p:cNvSpPr>
            <p:nvPr/>
          </p:nvSpPr>
          <p:spPr bwMode="auto">
            <a:xfrm flipH="1">
              <a:off x="206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9" name="Line 168"/>
            <p:cNvSpPr>
              <a:spLocks noChangeShapeType="1"/>
            </p:cNvSpPr>
            <p:nvPr/>
          </p:nvSpPr>
          <p:spPr bwMode="auto">
            <a:xfrm flipH="1">
              <a:off x="197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0" name="Line 169"/>
            <p:cNvSpPr>
              <a:spLocks noChangeShapeType="1"/>
            </p:cNvSpPr>
            <p:nvPr/>
          </p:nvSpPr>
          <p:spPr bwMode="auto">
            <a:xfrm flipH="1">
              <a:off x="189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1" name="Line 170"/>
            <p:cNvSpPr>
              <a:spLocks noChangeShapeType="1"/>
            </p:cNvSpPr>
            <p:nvPr/>
          </p:nvSpPr>
          <p:spPr bwMode="auto">
            <a:xfrm flipH="1">
              <a:off x="1808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2" name="Line 171"/>
            <p:cNvSpPr>
              <a:spLocks noChangeShapeType="1"/>
            </p:cNvSpPr>
            <p:nvPr/>
          </p:nvSpPr>
          <p:spPr bwMode="auto">
            <a:xfrm flipH="1">
              <a:off x="172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3" name="Line 172"/>
            <p:cNvSpPr>
              <a:spLocks noChangeShapeType="1"/>
            </p:cNvSpPr>
            <p:nvPr/>
          </p:nvSpPr>
          <p:spPr bwMode="auto">
            <a:xfrm flipH="1">
              <a:off x="163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4" name="Line 173"/>
            <p:cNvSpPr>
              <a:spLocks noChangeShapeType="1"/>
            </p:cNvSpPr>
            <p:nvPr/>
          </p:nvSpPr>
          <p:spPr bwMode="auto">
            <a:xfrm flipH="1">
              <a:off x="155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5" name="Line 174"/>
            <p:cNvSpPr>
              <a:spLocks noChangeShapeType="1"/>
            </p:cNvSpPr>
            <p:nvPr/>
          </p:nvSpPr>
          <p:spPr bwMode="auto">
            <a:xfrm flipH="1">
              <a:off x="146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6" name="Line 175"/>
            <p:cNvSpPr>
              <a:spLocks noChangeShapeType="1"/>
            </p:cNvSpPr>
            <p:nvPr/>
          </p:nvSpPr>
          <p:spPr bwMode="auto">
            <a:xfrm flipH="1">
              <a:off x="138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7" name="Line 176"/>
            <p:cNvSpPr>
              <a:spLocks noChangeShapeType="1"/>
            </p:cNvSpPr>
            <p:nvPr/>
          </p:nvSpPr>
          <p:spPr bwMode="auto">
            <a:xfrm flipH="1">
              <a:off x="129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8" name="Line 177"/>
            <p:cNvSpPr>
              <a:spLocks noChangeShapeType="1"/>
            </p:cNvSpPr>
            <p:nvPr/>
          </p:nvSpPr>
          <p:spPr bwMode="auto">
            <a:xfrm flipH="1">
              <a:off x="121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9" name="Line 178"/>
            <p:cNvSpPr>
              <a:spLocks noChangeShapeType="1"/>
            </p:cNvSpPr>
            <p:nvPr/>
          </p:nvSpPr>
          <p:spPr bwMode="auto">
            <a:xfrm flipH="1">
              <a:off x="112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0" name="Line 179"/>
            <p:cNvSpPr>
              <a:spLocks noChangeShapeType="1"/>
            </p:cNvSpPr>
            <p:nvPr/>
          </p:nvSpPr>
          <p:spPr bwMode="auto">
            <a:xfrm flipH="1">
              <a:off x="103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1" name="Line 180"/>
            <p:cNvSpPr>
              <a:spLocks noChangeShapeType="1"/>
            </p:cNvSpPr>
            <p:nvPr/>
          </p:nvSpPr>
          <p:spPr bwMode="auto">
            <a:xfrm flipH="1">
              <a:off x="95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2" name="Line 181"/>
            <p:cNvSpPr>
              <a:spLocks noChangeShapeType="1"/>
            </p:cNvSpPr>
            <p:nvPr/>
          </p:nvSpPr>
          <p:spPr bwMode="auto">
            <a:xfrm flipH="1">
              <a:off x="86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3" name="Line 182"/>
            <p:cNvSpPr>
              <a:spLocks noChangeShapeType="1"/>
            </p:cNvSpPr>
            <p:nvPr/>
          </p:nvSpPr>
          <p:spPr bwMode="auto">
            <a:xfrm flipH="1">
              <a:off x="78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4" name="Line 183"/>
            <p:cNvSpPr>
              <a:spLocks noChangeShapeType="1"/>
            </p:cNvSpPr>
            <p:nvPr/>
          </p:nvSpPr>
          <p:spPr bwMode="auto">
            <a:xfrm flipH="1">
              <a:off x="69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5" name="Line 184"/>
            <p:cNvSpPr>
              <a:spLocks noChangeShapeType="1"/>
            </p:cNvSpPr>
            <p:nvPr/>
          </p:nvSpPr>
          <p:spPr bwMode="auto">
            <a:xfrm flipH="1">
              <a:off x="61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6" name="Line 185"/>
            <p:cNvSpPr>
              <a:spLocks noChangeShapeType="1"/>
            </p:cNvSpPr>
            <p:nvPr/>
          </p:nvSpPr>
          <p:spPr bwMode="auto">
            <a:xfrm flipH="1">
              <a:off x="52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75" name="Text Box 186"/>
          <p:cNvSpPr txBox="1">
            <a:spLocks noChangeArrowheads="1"/>
          </p:cNvSpPr>
          <p:nvPr/>
        </p:nvSpPr>
        <p:spPr bwMode="auto">
          <a:xfrm flipH="1">
            <a:off x="1593850" y="3549798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</a:p>
        </p:txBody>
      </p:sp>
      <p:sp>
        <p:nvSpPr>
          <p:cNvPr id="96276" name="Text Box 187"/>
          <p:cNvSpPr txBox="1">
            <a:spLocks noChangeArrowheads="1"/>
          </p:cNvSpPr>
          <p:nvPr/>
        </p:nvSpPr>
        <p:spPr bwMode="auto">
          <a:xfrm flipH="1">
            <a:off x="26527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</a:p>
        </p:txBody>
      </p:sp>
      <p:sp>
        <p:nvSpPr>
          <p:cNvPr id="96277" name="Text Box 188"/>
          <p:cNvSpPr txBox="1">
            <a:spLocks noChangeArrowheads="1"/>
          </p:cNvSpPr>
          <p:nvPr/>
        </p:nvSpPr>
        <p:spPr bwMode="auto">
          <a:xfrm flipH="1">
            <a:off x="37195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</a:p>
        </p:txBody>
      </p:sp>
      <p:sp>
        <p:nvSpPr>
          <p:cNvPr id="96278" name="Text Box 189"/>
          <p:cNvSpPr txBox="1">
            <a:spLocks noChangeArrowheads="1"/>
          </p:cNvSpPr>
          <p:nvPr/>
        </p:nvSpPr>
        <p:spPr bwMode="auto">
          <a:xfrm flipH="1">
            <a:off x="48244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</a:p>
        </p:txBody>
      </p:sp>
      <p:sp>
        <p:nvSpPr>
          <p:cNvPr id="96279" name="Text Box 190"/>
          <p:cNvSpPr txBox="1">
            <a:spLocks noChangeArrowheads="1"/>
          </p:cNvSpPr>
          <p:nvPr/>
        </p:nvSpPr>
        <p:spPr bwMode="auto">
          <a:xfrm flipH="1">
            <a:off x="59166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</a:p>
        </p:txBody>
      </p:sp>
      <p:sp>
        <p:nvSpPr>
          <p:cNvPr id="96280" name="Text Box 191"/>
          <p:cNvSpPr txBox="1">
            <a:spLocks noChangeArrowheads="1"/>
          </p:cNvSpPr>
          <p:nvPr/>
        </p:nvSpPr>
        <p:spPr bwMode="auto">
          <a:xfrm flipH="1">
            <a:off x="70088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</a:p>
        </p:txBody>
      </p:sp>
      <p:sp>
        <p:nvSpPr>
          <p:cNvPr id="96281" name="Text Box 192"/>
          <p:cNvSpPr txBox="1">
            <a:spLocks noChangeArrowheads="1"/>
          </p:cNvSpPr>
          <p:nvPr/>
        </p:nvSpPr>
        <p:spPr bwMode="auto">
          <a:xfrm flipH="1">
            <a:off x="8075613" y="35624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</a:p>
        </p:txBody>
      </p:sp>
      <p:sp>
        <p:nvSpPr>
          <p:cNvPr id="96282" name="AutoShape 193"/>
          <p:cNvSpPr>
            <a:spLocks noChangeArrowheads="1"/>
          </p:cNvSpPr>
          <p:nvPr/>
        </p:nvSpPr>
        <p:spPr bwMode="auto">
          <a:xfrm rot="1152145">
            <a:off x="3670300" y="15939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3" name="AutoShape 194"/>
          <p:cNvSpPr>
            <a:spLocks noChangeArrowheads="1"/>
          </p:cNvSpPr>
          <p:nvPr/>
        </p:nvSpPr>
        <p:spPr bwMode="auto">
          <a:xfrm rot="20447855" flipH="1">
            <a:off x="4813300" y="16066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195"/>
          <p:cNvSpPr>
            <a:spLocks noChangeShapeType="1"/>
          </p:cNvSpPr>
          <p:nvPr/>
        </p:nvSpPr>
        <p:spPr bwMode="auto">
          <a:xfrm>
            <a:off x="4508500" y="984398"/>
            <a:ext cx="0" cy="6985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6285" name="AutoShape 196"/>
          <p:cNvSpPr>
            <a:spLocks noChangeArrowheads="1"/>
          </p:cNvSpPr>
          <p:nvPr/>
        </p:nvSpPr>
        <p:spPr bwMode="auto">
          <a:xfrm rot="1152145">
            <a:off x="4749800" y="30036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6" name="AutoShape 197"/>
          <p:cNvSpPr>
            <a:spLocks noChangeArrowheads="1"/>
          </p:cNvSpPr>
          <p:nvPr/>
        </p:nvSpPr>
        <p:spPr bwMode="auto">
          <a:xfrm rot="20447855" flipH="1">
            <a:off x="3644900" y="30036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7" name="Text Box 198"/>
          <p:cNvSpPr txBox="1">
            <a:spLocks noChangeArrowheads="1"/>
          </p:cNvSpPr>
          <p:nvPr/>
        </p:nvSpPr>
        <p:spPr bwMode="auto">
          <a:xfrm>
            <a:off x="5432425" y="3054498"/>
            <a:ext cx="354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N</a:t>
            </a:r>
            <a:r>
              <a:rPr lang="en-US" altLang="zh-CN" b="1" baseline="-25000">
                <a:solidFill>
                  <a:schemeClr val="accent2"/>
                </a:solidFill>
              </a:rPr>
              <a:t>i</a:t>
            </a:r>
            <a:r>
              <a:rPr lang="en-US" altLang="zh-CN" b="1">
                <a:solidFill>
                  <a:schemeClr val="accent2"/>
                </a:solidFill>
              </a:rPr>
              <a:t> = {1,1,2,2,2,2,2,2,1,2,2,2,2,2,2,1}</a:t>
            </a:r>
          </a:p>
        </p:txBody>
      </p:sp>
      <p:sp>
        <p:nvSpPr>
          <p:cNvPr id="96288" name="Rectangle 199"/>
          <p:cNvSpPr>
            <a:spLocks noChangeArrowheads="1"/>
          </p:cNvSpPr>
          <p:nvPr/>
        </p:nvSpPr>
        <p:spPr bwMode="auto">
          <a:xfrm flipH="1">
            <a:off x="1100138" y="5861198"/>
            <a:ext cx="652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Line 200"/>
          <p:cNvSpPr>
            <a:spLocks noChangeShapeType="1"/>
          </p:cNvSpPr>
          <p:nvPr/>
        </p:nvSpPr>
        <p:spPr bwMode="auto">
          <a:xfrm flipH="1">
            <a:off x="74803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0" name="Line 201"/>
          <p:cNvSpPr>
            <a:spLocks noChangeShapeType="1"/>
          </p:cNvSpPr>
          <p:nvPr/>
        </p:nvSpPr>
        <p:spPr bwMode="auto">
          <a:xfrm flipH="1">
            <a:off x="73437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1" name="Line 202"/>
          <p:cNvSpPr>
            <a:spLocks noChangeShapeType="1"/>
          </p:cNvSpPr>
          <p:nvPr/>
        </p:nvSpPr>
        <p:spPr bwMode="auto">
          <a:xfrm flipH="1">
            <a:off x="720883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2" name="Line 203"/>
          <p:cNvSpPr>
            <a:spLocks noChangeShapeType="1"/>
          </p:cNvSpPr>
          <p:nvPr/>
        </p:nvSpPr>
        <p:spPr bwMode="auto">
          <a:xfrm flipH="1">
            <a:off x="70723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3" name="Line 204"/>
          <p:cNvSpPr>
            <a:spLocks noChangeShapeType="1"/>
          </p:cNvSpPr>
          <p:nvPr/>
        </p:nvSpPr>
        <p:spPr bwMode="auto">
          <a:xfrm flipH="1">
            <a:off x="69373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4" name="Line 205"/>
          <p:cNvSpPr>
            <a:spLocks noChangeShapeType="1"/>
          </p:cNvSpPr>
          <p:nvPr/>
        </p:nvSpPr>
        <p:spPr bwMode="auto">
          <a:xfrm flipH="1">
            <a:off x="68008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5" name="Line 206"/>
          <p:cNvSpPr>
            <a:spLocks noChangeShapeType="1"/>
          </p:cNvSpPr>
          <p:nvPr/>
        </p:nvSpPr>
        <p:spPr bwMode="auto">
          <a:xfrm flipH="1">
            <a:off x="66659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6" name="Line 207"/>
          <p:cNvSpPr>
            <a:spLocks noChangeShapeType="1"/>
          </p:cNvSpPr>
          <p:nvPr/>
        </p:nvSpPr>
        <p:spPr bwMode="auto">
          <a:xfrm flipH="1">
            <a:off x="652938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7" name="Line 208"/>
          <p:cNvSpPr>
            <a:spLocks noChangeShapeType="1"/>
          </p:cNvSpPr>
          <p:nvPr/>
        </p:nvSpPr>
        <p:spPr bwMode="auto">
          <a:xfrm flipH="1">
            <a:off x="63944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8" name="Line 209"/>
          <p:cNvSpPr>
            <a:spLocks noChangeShapeType="1"/>
          </p:cNvSpPr>
          <p:nvPr/>
        </p:nvSpPr>
        <p:spPr bwMode="auto">
          <a:xfrm flipH="1">
            <a:off x="62579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9" name="Line 210"/>
          <p:cNvSpPr>
            <a:spLocks noChangeShapeType="1"/>
          </p:cNvSpPr>
          <p:nvPr/>
        </p:nvSpPr>
        <p:spPr bwMode="auto">
          <a:xfrm flipH="1">
            <a:off x="612298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0" name="Line 211"/>
          <p:cNvSpPr>
            <a:spLocks noChangeShapeType="1"/>
          </p:cNvSpPr>
          <p:nvPr/>
        </p:nvSpPr>
        <p:spPr bwMode="auto">
          <a:xfrm flipH="1">
            <a:off x="59864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1" name="Line 212"/>
          <p:cNvSpPr>
            <a:spLocks noChangeShapeType="1"/>
          </p:cNvSpPr>
          <p:nvPr/>
        </p:nvSpPr>
        <p:spPr bwMode="auto">
          <a:xfrm flipH="1">
            <a:off x="58515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2" name="Line 213"/>
          <p:cNvSpPr>
            <a:spLocks noChangeShapeType="1"/>
          </p:cNvSpPr>
          <p:nvPr/>
        </p:nvSpPr>
        <p:spPr bwMode="auto">
          <a:xfrm flipH="1">
            <a:off x="57150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3" name="Line 214"/>
          <p:cNvSpPr>
            <a:spLocks noChangeShapeType="1"/>
          </p:cNvSpPr>
          <p:nvPr/>
        </p:nvSpPr>
        <p:spPr bwMode="auto">
          <a:xfrm flipH="1">
            <a:off x="55800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4" name="Line 215"/>
          <p:cNvSpPr>
            <a:spLocks noChangeShapeType="1"/>
          </p:cNvSpPr>
          <p:nvPr/>
        </p:nvSpPr>
        <p:spPr bwMode="auto">
          <a:xfrm flipH="1">
            <a:off x="544353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5" name="Line 216"/>
          <p:cNvSpPr>
            <a:spLocks noChangeShapeType="1"/>
          </p:cNvSpPr>
          <p:nvPr/>
        </p:nvSpPr>
        <p:spPr bwMode="auto">
          <a:xfrm flipH="1">
            <a:off x="53086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6" name="Line 217"/>
          <p:cNvSpPr>
            <a:spLocks noChangeShapeType="1"/>
          </p:cNvSpPr>
          <p:nvPr/>
        </p:nvSpPr>
        <p:spPr bwMode="auto">
          <a:xfrm flipH="1">
            <a:off x="51720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7" name="Line 218"/>
          <p:cNvSpPr>
            <a:spLocks noChangeShapeType="1"/>
          </p:cNvSpPr>
          <p:nvPr/>
        </p:nvSpPr>
        <p:spPr bwMode="auto">
          <a:xfrm flipH="1">
            <a:off x="503713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8" name="Line 219"/>
          <p:cNvSpPr>
            <a:spLocks noChangeShapeType="1"/>
          </p:cNvSpPr>
          <p:nvPr/>
        </p:nvSpPr>
        <p:spPr bwMode="auto">
          <a:xfrm flipH="1">
            <a:off x="49006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9" name="Line 220"/>
          <p:cNvSpPr>
            <a:spLocks noChangeShapeType="1"/>
          </p:cNvSpPr>
          <p:nvPr/>
        </p:nvSpPr>
        <p:spPr bwMode="auto">
          <a:xfrm flipH="1">
            <a:off x="47656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0" name="Line 221"/>
          <p:cNvSpPr>
            <a:spLocks noChangeShapeType="1"/>
          </p:cNvSpPr>
          <p:nvPr/>
        </p:nvSpPr>
        <p:spPr bwMode="auto">
          <a:xfrm flipH="1">
            <a:off x="46291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1" name="Line 222"/>
          <p:cNvSpPr>
            <a:spLocks noChangeShapeType="1"/>
          </p:cNvSpPr>
          <p:nvPr/>
        </p:nvSpPr>
        <p:spPr bwMode="auto">
          <a:xfrm flipH="1">
            <a:off x="44942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2" name="Line 223"/>
          <p:cNvSpPr>
            <a:spLocks noChangeShapeType="1"/>
          </p:cNvSpPr>
          <p:nvPr/>
        </p:nvSpPr>
        <p:spPr bwMode="auto">
          <a:xfrm flipH="1">
            <a:off x="435768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3" name="Line 224"/>
          <p:cNvSpPr>
            <a:spLocks noChangeShapeType="1"/>
          </p:cNvSpPr>
          <p:nvPr/>
        </p:nvSpPr>
        <p:spPr bwMode="auto">
          <a:xfrm flipH="1">
            <a:off x="42227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4" name="Line 225"/>
          <p:cNvSpPr>
            <a:spLocks noChangeShapeType="1"/>
          </p:cNvSpPr>
          <p:nvPr/>
        </p:nvSpPr>
        <p:spPr bwMode="auto">
          <a:xfrm flipH="1">
            <a:off x="40862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5" name="Line 226"/>
          <p:cNvSpPr>
            <a:spLocks noChangeShapeType="1"/>
          </p:cNvSpPr>
          <p:nvPr/>
        </p:nvSpPr>
        <p:spPr bwMode="auto">
          <a:xfrm flipH="1">
            <a:off x="395128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6" name="Line 227"/>
          <p:cNvSpPr>
            <a:spLocks noChangeShapeType="1"/>
          </p:cNvSpPr>
          <p:nvPr/>
        </p:nvSpPr>
        <p:spPr bwMode="auto">
          <a:xfrm flipH="1">
            <a:off x="38147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7" name="Line 228"/>
          <p:cNvSpPr>
            <a:spLocks noChangeShapeType="1"/>
          </p:cNvSpPr>
          <p:nvPr/>
        </p:nvSpPr>
        <p:spPr bwMode="auto">
          <a:xfrm flipH="1">
            <a:off x="36798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8" name="Line 229"/>
          <p:cNvSpPr>
            <a:spLocks noChangeShapeType="1"/>
          </p:cNvSpPr>
          <p:nvPr/>
        </p:nvSpPr>
        <p:spPr bwMode="auto">
          <a:xfrm flipH="1">
            <a:off x="35433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9" name="Line 230"/>
          <p:cNvSpPr>
            <a:spLocks noChangeShapeType="1"/>
          </p:cNvSpPr>
          <p:nvPr/>
        </p:nvSpPr>
        <p:spPr bwMode="auto">
          <a:xfrm flipH="1">
            <a:off x="34083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0" name="Line 231"/>
          <p:cNvSpPr>
            <a:spLocks noChangeShapeType="1"/>
          </p:cNvSpPr>
          <p:nvPr/>
        </p:nvSpPr>
        <p:spPr bwMode="auto">
          <a:xfrm flipH="1">
            <a:off x="327183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1" name="Line 232"/>
          <p:cNvSpPr>
            <a:spLocks noChangeShapeType="1"/>
          </p:cNvSpPr>
          <p:nvPr/>
        </p:nvSpPr>
        <p:spPr bwMode="auto">
          <a:xfrm flipH="1">
            <a:off x="31369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2" name="Line 233"/>
          <p:cNvSpPr>
            <a:spLocks noChangeShapeType="1"/>
          </p:cNvSpPr>
          <p:nvPr/>
        </p:nvSpPr>
        <p:spPr bwMode="auto">
          <a:xfrm flipH="1">
            <a:off x="30003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3" name="Line 234"/>
          <p:cNvSpPr>
            <a:spLocks noChangeShapeType="1"/>
          </p:cNvSpPr>
          <p:nvPr/>
        </p:nvSpPr>
        <p:spPr bwMode="auto">
          <a:xfrm flipH="1">
            <a:off x="286543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4" name="Line 235"/>
          <p:cNvSpPr>
            <a:spLocks noChangeShapeType="1"/>
          </p:cNvSpPr>
          <p:nvPr/>
        </p:nvSpPr>
        <p:spPr bwMode="auto">
          <a:xfrm flipH="1">
            <a:off x="27289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5" name="Line 236"/>
          <p:cNvSpPr>
            <a:spLocks noChangeShapeType="1"/>
          </p:cNvSpPr>
          <p:nvPr/>
        </p:nvSpPr>
        <p:spPr bwMode="auto">
          <a:xfrm flipH="1">
            <a:off x="25939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6" name="Line 237"/>
          <p:cNvSpPr>
            <a:spLocks noChangeShapeType="1"/>
          </p:cNvSpPr>
          <p:nvPr/>
        </p:nvSpPr>
        <p:spPr bwMode="auto">
          <a:xfrm flipH="1">
            <a:off x="24574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7" name="Line 238"/>
          <p:cNvSpPr>
            <a:spLocks noChangeShapeType="1"/>
          </p:cNvSpPr>
          <p:nvPr/>
        </p:nvSpPr>
        <p:spPr bwMode="auto">
          <a:xfrm flipH="1">
            <a:off x="23225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8" name="Line 239"/>
          <p:cNvSpPr>
            <a:spLocks noChangeShapeType="1"/>
          </p:cNvSpPr>
          <p:nvPr/>
        </p:nvSpPr>
        <p:spPr bwMode="auto">
          <a:xfrm flipH="1">
            <a:off x="218598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9" name="Line 240"/>
          <p:cNvSpPr>
            <a:spLocks noChangeShapeType="1"/>
          </p:cNvSpPr>
          <p:nvPr/>
        </p:nvSpPr>
        <p:spPr bwMode="auto">
          <a:xfrm flipH="1">
            <a:off x="20510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0" name="Line 241"/>
          <p:cNvSpPr>
            <a:spLocks noChangeShapeType="1"/>
          </p:cNvSpPr>
          <p:nvPr/>
        </p:nvSpPr>
        <p:spPr bwMode="auto">
          <a:xfrm flipH="1">
            <a:off x="19145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1" name="Line 242"/>
          <p:cNvSpPr>
            <a:spLocks noChangeShapeType="1"/>
          </p:cNvSpPr>
          <p:nvPr/>
        </p:nvSpPr>
        <p:spPr bwMode="auto">
          <a:xfrm flipH="1">
            <a:off x="177958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2" name="Line 243"/>
          <p:cNvSpPr>
            <a:spLocks noChangeShapeType="1"/>
          </p:cNvSpPr>
          <p:nvPr/>
        </p:nvSpPr>
        <p:spPr bwMode="auto">
          <a:xfrm flipH="1">
            <a:off x="16430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3" name="Line 244"/>
          <p:cNvSpPr>
            <a:spLocks noChangeShapeType="1"/>
          </p:cNvSpPr>
          <p:nvPr/>
        </p:nvSpPr>
        <p:spPr bwMode="auto">
          <a:xfrm flipH="1">
            <a:off x="15081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4" name="Line 245"/>
          <p:cNvSpPr>
            <a:spLocks noChangeShapeType="1"/>
          </p:cNvSpPr>
          <p:nvPr/>
        </p:nvSpPr>
        <p:spPr bwMode="auto">
          <a:xfrm flipH="1">
            <a:off x="13716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5" name="Line 246"/>
          <p:cNvSpPr>
            <a:spLocks noChangeShapeType="1"/>
          </p:cNvSpPr>
          <p:nvPr/>
        </p:nvSpPr>
        <p:spPr bwMode="auto">
          <a:xfrm flipH="1">
            <a:off x="12366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6" name="Text Box 247"/>
          <p:cNvSpPr txBox="1">
            <a:spLocks noChangeArrowheads="1"/>
          </p:cNvSpPr>
          <p:nvPr/>
        </p:nvSpPr>
        <p:spPr bwMode="auto">
          <a:xfrm flipH="1">
            <a:off x="1962150" y="6178698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</a:p>
        </p:txBody>
      </p:sp>
      <p:sp>
        <p:nvSpPr>
          <p:cNvPr id="96337" name="Text Box 248"/>
          <p:cNvSpPr txBox="1">
            <a:spLocks noChangeArrowheads="1"/>
          </p:cNvSpPr>
          <p:nvPr/>
        </p:nvSpPr>
        <p:spPr bwMode="auto">
          <a:xfrm flipH="1">
            <a:off x="30210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</a:p>
        </p:txBody>
      </p:sp>
      <p:sp>
        <p:nvSpPr>
          <p:cNvPr id="96338" name="Text Box 249"/>
          <p:cNvSpPr txBox="1">
            <a:spLocks noChangeArrowheads="1"/>
          </p:cNvSpPr>
          <p:nvPr/>
        </p:nvSpPr>
        <p:spPr bwMode="auto">
          <a:xfrm flipH="1">
            <a:off x="40878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</a:p>
        </p:txBody>
      </p:sp>
      <p:sp>
        <p:nvSpPr>
          <p:cNvPr id="96339" name="Text Box 250"/>
          <p:cNvSpPr txBox="1">
            <a:spLocks noChangeArrowheads="1"/>
          </p:cNvSpPr>
          <p:nvPr/>
        </p:nvSpPr>
        <p:spPr bwMode="auto">
          <a:xfrm flipH="1">
            <a:off x="51927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</a:p>
        </p:txBody>
      </p:sp>
      <p:sp>
        <p:nvSpPr>
          <p:cNvPr id="96340" name="Text Box 251"/>
          <p:cNvSpPr txBox="1">
            <a:spLocks noChangeArrowheads="1"/>
          </p:cNvSpPr>
          <p:nvPr/>
        </p:nvSpPr>
        <p:spPr bwMode="auto">
          <a:xfrm flipH="1">
            <a:off x="62849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</a:p>
        </p:txBody>
      </p:sp>
      <p:sp>
        <p:nvSpPr>
          <p:cNvPr id="96341" name="Text Box 252"/>
          <p:cNvSpPr txBox="1">
            <a:spLocks noChangeArrowheads="1"/>
          </p:cNvSpPr>
          <p:nvPr/>
        </p:nvSpPr>
        <p:spPr bwMode="auto">
          <a:xfrm flipH="1">
            <a:off x="73771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</a:p>
        </p:txBody>
      </p:sp>
      <p:sp>
        <p:nvSpPr>
          <p:cNvPr id="96342" name="Text Box 253"/>
          <p:cNvSpPr txBox="1">
            <a:spLocks noChangeArrowheads="1"/>
          </p:cNvSpPr>
          <p:nvPr/>
        </p:nvSpPr>
        <p:spPr bwMode="auto">
          <a:xfrm>
            <a:off x="631825" y="3079898"/>
            <a:ext cx="3187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Shift accumulates every round</a:t>
            </a:r>
          </a:p>
        </p:txBody>
      </p:sp>
      <p:sp>
        <p:nvSpPr>
          <p:cNvPr id="96343" name="Rectangle 254"/>
          <p:cNvSpPr>
            <a:spLocks noChangeArrowheads="1"/>
          </p:cNvSpPr>
          <p:nvPr/>
        </p:nvSpPr>
        <p:spPr bwMode="auto">
          <a:xfrm>
            <a:off x="1785938" y="3813323"/>
            <a:ext cx="138112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4" name="Rectangle 255"/>
          <p:cNvSpPr>
            <a:spLocks noChangeArrowheads="1"/>
          </p:cNvSpPr>
          <p:nvPr/>
        </p:nvSpPr>
        <p:spPr bwMode="auto">
          <a:xfrm>
            <a:off x="3009900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5" name="Rectangle 256"/>
          <p:cNvSpPr>
            <a:spLocks noChangeArrowheads="1"/>
          </p:cNvSpPr>
          <p:nvPr/>
        </p:nvSpPr>
        <p:spPr bwMode="auto">
          <a:xfrm>
            <a:off x="3552825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6" name="Rectangle 257"/>
          <p:cNvSpPr>
            <a:spLocks noChangeArrowheads="1"/>
          </p:cNvSpPr>
          <p:nvPr/>
        </p:nvSpPr>
        <p:spPr bwMode="auto">
          <a:xfrm>
            <a:off x="3962400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7" name="Rectangle 258"/>
          <p:cNvSpPr>
            <a:spLocks noChangeArrowheads="1"/>
          </p:cNvSpPr>
          <p:nvPr/>
        </p:nvSpPr>
        <p:spPr bwMode="auto">
          <a:xfrm>
            <a:off x="5181600" y="3818086"/>
            <a:ext cx="138113" cy="3000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8" name="Rectangle 259"/>
          <p:cNvSpPr>
            <a:spLocks noChangeArrowheads="1"/>
          </p:cNvSpPr>
          <p:nvPr/>
        </p:nvSpPr>
        <p:spPr bwMode="auto">
          <a:xfrm>
            <a:off x="5724525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9" name="Rectangle 260"/>
          <p:cNvSpPr>
            <a:spLocks noChangeArrowheads="1"/>
          </p:cNvSpPr>
          <p:nvPr/>
        </p:nvSpPr>
        <p:spPr bwMode="auto">
          <a:xfrm>
            <a:off x="6405563" y="3822848"/>
            <a:ext cx="138112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50" name="Rectangle 261"/>
          <p:cNvSpPr>
            <a:spLocks noChangeArrowheads="1"/>
          </p:cNvSpPr>
          <p:nvPr/>
        </p:nvSpPr>
        <p:spPr bwMode="auto">
          <a:xfrm>
            <a:off x="7896225" y="3818086"/>
            <a:ext cx="138113" cy="3000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51" name="Line 262"/>
          <p:cNvSpPr>
            <a:spLocks noChangeShapeType="1"/>
          </p:cNvSpPr>
          <p:nvPr/>
        </p:nvSpPr>
        <p:spPr bwMode="auto">
          <a:xfrm flipV="1">
            <a:off x="1168400" y="3956198"/>
            <a:ext cx="1371600" cy="204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2" name="Line 263"/>
          <p:cNvSpPr>
            <a:spLocks noChangeShapeType="1"/>
          </p:cNvSpPr>
          <p:nvPr/>
        </p:nvSpPr>
        <p:spPr bwMode="auto">
          <a:xfrm flipV="1">
            <a:off x="1304925" y="3956198"/>
            <a:ext cx="163830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3" name="Line 264"/>
          <p:cNvSpPr>
            <a:spLocks noChangeShapeType="1"/>
          </p:cNvSpPr>
          <p:nvPr/>
        </p:nvSpPr>
        <p:spPr bwMode="auto">
          <a:xfrm flipV="1">
            <a:off x="1438275" y="3956198"/>
            <a:ext cx="685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4" name="Line 265"/>
          <p:cNvSpPr>
            <a:spLocks noChangeShapeType="1"/>
          </p:cNvSpPr>
          <p:nvPr/>
        </p:nvSpPr>
        <p:spPr bwMode="auto">
          <a:xfrm flipV="1">
            <a:off x="1562100" y="3956198"/>
            <a:ext cx="232410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5" name="Line 266"/>
          <p:cNvSpPr>
            <a:spLocks noChangeShapeType="1"/>
          </p:cNvSpPr>
          <p:nvPr/>
        </p:nvSpPr>
        <p:spPr bwMode="auto">
          <a:xfrm flipH="1" flipV="1">
            <a:off x="771525" y="3956198"/>
            <a:ext cx="93345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6" name="Line 267"/>
          <p:cNvSpPr>
            <a:spLocks noChangeShapeType="1"/>
          </p:cNvSpPr>
          <p:nvPr/>
        </p:nvSpPr>
        <p:spPr bwMode="auto">
          <a:xfrm flipH="1" flipV="1">
            <a:off x="1304925" y="3956198"/>
            <a:ext cx="5429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7" name="Line 268"/>
          <p:cNvSpPr>
            <a:spLocks noChangeShapeType="1"/>
          </p:cNvSpPr>
          <p:nvPr/>
        </p:nvSpPr>
        <p:spPr bwMode="auto">
          <a:xfrm flipH="1" flipV="1">
            <a:off x="1038225" y="3965723"/>
            <a:ext cx="9429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8" name="Line 269"/>
          <p:cNvSpPr>
            <a:spLocks noChangeShapeType="1"/>
          </p:cNvSpPr>
          <p:nvPr/>
        </p:nvSpPr>
        <p:spPr bwMode="auto">
          <a:xfrm flipV="1">
            <a:off x="2114550" y="3965723"/>
            <a:ext cx="232410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9" name="Line 270"/>
          <p:cNvSpPr>
            <a:spLocks noChangeShapeType="1"/>
          </p:cNvSpPr>
          <p:nvPr/>
        </p:nvSpPr>
        <p:spPr bwMode="auto">
          <a:xfrm flipV="1">
            <a:off x="2247900" y="3956198"/>
            <a:ext cx="41910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0" name="Line 271"/>
          <p:cNvSpPr>
            <a:spLocks noChangeShapeType="1"/>
          </p:cNvSpPr>
          <p:nvPr/>
        </p:nvSpPr>
        <p:spPr bwMode="auto">
          <a:xfrm flipH="1" flipV="1">
            <a:off x="1447800" y="3965723"/>
            <a:ext cx="9429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1" name="Line 272"/>
          <p:cNvSpPr>
            <a:spLocks noChangeShapeType="1"/>
          </p:cNvSpPr>
          <p:nvPr/>
        </p:nvSpPr>
        <p:spPr bwMode="auto">
          <a:xfrm flipV="1">
            <a:off x="2524125" y="3956198"/>
            <a:ext cx="9620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2" name="Line 273"/>
          <p:cNvSpPr>
            <a:spLocks noChangeShapeType="1"/>
          </p:cNvSpPr>
          <p:nvPr/>
        </p:nvSpPr>
        <p:spPr bwMode="auto">
          <a:xfrm flipH="1" flipV="1">
            <a:off x="1981200" y="3956198"/>
            <a:ext cx="67627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3" name="Line 274"/>
          <p:cNvSpPr>
            <a:spLocks noChangeShapeType="1"/>
          </p:cNvSpPr>
          <p:nvPr/>
        </p:nvSpPr>
        <p:spPr bwMode="auto">
          <a:xfrm flipV="1">
            <a:off x="2800350" y="3956198"/>
            <a:ext cx="9620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4" name="Line 275"/>
          <p:cNvSpPr>
            <a:spLocks noChangeShapeType="1"/>
          </p:cNvSpPr>
          <p:nvPr/>
        </p:nvSpPr>
        <p:spPr bwMode="auto">
          <a:xfrm flipV="1">
            <a:off x="2933700" y="3956198"/>
            <a:ext cx="2762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5" name="Line 276"/>
          <p:cNvSpPr>
            <a:spLocks noChangeShapeType="1"/>
          </p:cNvSpPr>
          <p:nvPr/>
        </p:nvSpPr>
        <p:spPr bwMode="auto">
          <a:xfrm flipH="1" flipV="1">
            <a:off x="2257425" y="3956198"/>
            <a:ext cx="8191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6" name="Line 277"/>
          <p:cNvSpPr>
            <a:spLocks noChangeShapeType="1"/>
          </p:cNvSpPr>
          <p:nvPr/>
        </p:nvSpPr>
        <p:spPr bwMode="auto">
          <a:xfrm flipH="1" flipV="1">
            <a:off x="1181100" y="3965723"/>
            <a:ext cx="20097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7" name="Line 278"/>
          <p:cNvSpPr>
            <a:spLocks noChangeShapeType="1"/>
          </p:cNvSpPr>
          <p:nvPr/>
        </p:nvSpPr>
        <p:spPr bwMode="auto">
          <a:xfrm flipV="1">
            <a:off x="3352800" y="3956198"/>
            <a:ext cx="8096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8" name="Line 279"/>
          <p:cNvSpPr>
            <a:spLocks noChangeShapeType="1"/>
          </p:cNvSpPr>
          <p:nvPr/>
        </p:nvSpPr>
        <p:spPr bwMode="auto">
          <a:xfrm flipH="1" flipV="1">
            <a:off x="1714500" y="3965723"/>
            <a:ext cx="17621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9" name="Line 280"/>
          <p:cNvSpPr>
            <a:spLocks noChangeShapeType="1"/>
          </p:cNvSpPr>
          <p:nvPr/>
        </p:nvSpPr>
        <p:spPr bwMode="auto">
          <a:xfrm flipH="1" flipV="1">
            <a:off x="2809875" y="3956198"/>
            <a:ext cx="8001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0" name="Line 281"/>
          <p:cNvSpPr>
            <a:spLocks noChangeShapeType="1"/>
          </p:cNvSpPr>
          <p:nvPr/>
        </p:nvSpPr>
        <p:spPr bwMode="auto">
          <a:xfrm flipH="1" flipV="1">
            <a:off x="1581150" y="3965723"/>
            <a:ext cx="217170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1" name="Line 282"/>
          <p:cNvSpPr>
            <a:spLocks noChangeShapeType="1"/>
          </p:cNvSpPr>
          <p:nvPr/>
        </p:nvSpPr>
        <p:spPr bwMode="auto">
          <a:xfrm flipV="1">
            <a:off x="3876675" y="3975248"/>
            <a:ext cx="4286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2" name="Line 283"/>
          <p:cNvSpPr>
            <a:spLocks noChangeShapeType="1"/>
          </p:cNvSpPr>
          <p:nvPr/>
        </p:nvSpPr>
        <p:spPr bwMode="auto">
          <a:xfrm flipH="1" flipV="1">
            <a:off x="3352800" y="3975248"/>
            <a:ext cx="6572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3" name="Line 284"/>
          <p:cNvSpPr>
            <a:spLocks noChangeShapeType="1"/>
          </p:cNvSpPr>
          <p:nvPr/>
        </p:nvSpPr>
        <p:spPr bwMode="auto">
          <a:xfrm flipH="1" flipV="1">
            <a:off x="2390775" y="3956198"/>
            <a:ext cx="17621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4" name="Line 285"/>
          <p:cNvSpPr>
            <a:spLocks noChangeShapeType="1"/>
          </p:cNvSpPr>
          <p:nvPr/>
        </p:nvSpPr>
        <p:spPr bwMode="auto">
          <a:xfrm flipH="1" flipV="1">
            <a:off x="895350" y="3975248"/>
            <a:ext cx="34004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5" name="Line 286"/>
          <p:cNvSpPr>
            <a:spLocks noChangeShapeType="1"/>
          </p:cNvSpPr>
          <p:nvPr/>
        </p:nvSpPr>
        <p:spPr bwMode="auto">
          <a:xfrm flipV="1">
            <a:off x="4438650" y="3975248"/>
            <a:ext cx="17811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6" name="Line 287"/>
          <p:cNvSpPr>
            <a:spLocks noChangeShapeType="1"/>
          </p:cNvSpPr>
          <p:nvPr/>
        </p:nvSpPr>
        <p:spPr bwMode="auto">
          <a:xfrm flipV="1">
            <a:off x="4552950" y="3975248"/>
            <a:ext cx="31527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7" name="Line 288"/>
          <p:cNvSpPr>
            <a:spLocks noChangeShapeType="1"/>
          </p:cNvSpPr>
          <p:nvPr/>
        </p:nvSpPr>
        <p:spPr bwMode="auto">
          <a:xfrm flipV="1">
            <a:off x="4686300" y="3965723"/>
            <a:ext cx="1619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8" name="Line 289"/>
          <p:cNvSpPr>
            <a:spLocks noChangeShapeType="1"/>
          </p:cNvSpPr>
          <p:nvPr/>
        </p:nvSpPr>
        <p:spPr bwMode="auto">
          <a:xfrm flipV="1">
            <a:off x="4819650" y="3956198"/>
            <a:ext cx="838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9" name="Line 290"/>
          <p:cNvSpPr>
            <a:spLocks noChangeShapeType="1"/>
          </p:cNvSpPr>
          <p:nvPr/>
        </p:nvSpPr>
        <p:spPr bwMode="auto">
          <a:xfrm flipV="1">
            <a:off x="4972050" y="3965723"/>
            <a:ext cx="20478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0" name="Line 291"/>
          <p:cNvSpPr>
            <a:spLocks noChangeShapeType="1"/>
          </p:cNvSpPr>
          <p:nvPr/>
        </p:nvSpPr>
        <p:spPr bwMode="auto">
          <a:xfrm flipV="1">
            <a:off x="5105400" y="3946673"/>
            <a:ext cx="3000375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1" name="Line 292"/>
          <p:cNvSpPr>
            <a:spLocks noChangeShapeType="1"/>
          </p:cNvSpPr>
          <p:nvPr/>
        </p:nvSpPr>
        <p:spPr bwMode="auto">
          <a:xfrm flipH="1" flipV="1">
            <a:off x="4695825" y="3965723"/>
            <a:ext cx="5429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2" name="Line 293"/>
          <p:cNvSpPr>
            <a:spLocks noChangeShapeType="1"/>
          </p:cNvSpPr>
          <p:nvPr/>
        </p:nvSpPr>
        <p:spPr bwMode="auto">
          <a:xfrm flipV="1">
            <a:off x="5362575" y="3965723"/>
            <a:ext cx="6953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3" name="Line 294"/>
          <p:cNvSpPr>
            <a:spLocks noChangeShapeType="1"/>
          </p:cNvSpPr>
          <p:nvPr/>
        </p:nvSpPr>
        <p:spPr bwMode="auto">
          <a:xfrm flipV="1">
            <a:off x="5524500" y="3975248"/>
            <a:ext cx="2038350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4" name="Line 295"/>
          <p:cNvSpPr>
            <a:spLocks noChangeShapeType="1"/>
          </p:cNvSpPr>
          <p:nvPr/>
        </p:nvSpPr>
        <p:spPr bwMode="auto">
          <a:xfrm flipV="1">
            <a:off x="5648325" y="3956198"/>
            <a:ext cx="1095375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5" name="Line 296"/>
          <p:cNvSpPr>
            <a:spLocks noChangeShapeType="1"/>
          </p:cNvSpPr>
          <p:nvPr/>
        </p:nvSpPr>
        <p:spPr bwMode="auto">
          <a:xfrm flipH="1" flipV="1">
            <a:off x="5114925" y="3965723"/>
            <a:ext cx="6762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6" name="Line 297"/>
          <p:cNvSpPr>
            <a:spLocks noChangeShapeType="1"/>
          </p:cNvSpPr>
          <p:nvPr/>
        </p:nvSpPr>
        <p:spPr bwMode="auto">
          <a:xfrm flipV="1">
            <a:off x="5924550" y="3965723"/>
            <a:ext cx="1219200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7" name="Line 298"/>
          <p:cNvSpPr>
            <a:spLocks noChangeShapeType="1"/>
          </p:cNvSpPr>
          <p:nvPr/>
        </p:nvSpPr>
        <p:spPr bwMode="auto">
          <a:xfrm flipV="1">
            <a:off x="6048375" y="3965723"/>
            <a:ext cx="5619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8" name="Line 299"/>
          <p:cNvSpPr>
            <a:spLocks noChangeShapeType="1"/>
          </p:cNvSpPr>
          <p:nvPr/>
        </p:nvSpPr>
        <p:spPr bwMode="auto">
          <a:xfrm flipV="1">
            <a:off x="6191250" y="3975248"/>
            <a:ext cx="1104900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9" name="Line 300"/>
          <p:cNvSpPr>
            <a:spLocks noChangeShapeType="1"/>
          </p:cNvSpPr>
          <p:nvPr/>
        </p:nvSpPr>
        <p:spPr bwMode="auto">
          <a:xfrm flipH="1" flipV="1">
            <a:off x="5934075" y="3965723"/>
            <a:ext cx="4000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0" name="Line 301"/>
          <p:cNvSpPr>
            <a:spLocks noChangeShapeType="1"/>
          </p:cNvSpPr>
          <p:nvPr/>
        </p:nvSpPr>
        <p:spPr bwMode="auto">
          <a:xfrm flipV="1">
            <a:off x="6448425" y="3956198"/>
            <a:ext cx="18002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1" name="Line 302"/>
          <p:cNvSpPr>
            <a:spLocks noChangeShapeType="1"/>
          </p:cNvSpPr>
          <p:nvPr/>
        </p:nvSpPr>
        <p:spPr bwMode="auto">
          <a:xfrm flipH="1" flipV="1">
            <a:off x="5381625" y="3956198"/>
            <a:ext cx="1228725" cy="206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2" name="Line 303"/>
          <p:cNvSpPr>
            <a:spLocks noChangeShapeType="1"/>
          </p:cNvSpPr>
          <p:nvPr/>
        </p:nvSpPr>
        <p:spPr bwMode="auto">
          <a:xfrm flipV="1">
            <a:off x="6734175" y="3965723"/>
            <a:ext cx="10953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3" name="Line 304"/>
          <p:cNvSpPr>
            <a:spLocks noChangeShapeType="1"/>
          </p:cNvSpPr>
          <p:nvPr/>
        </p:nvSpPr>
        <p:spPr bwMode="auto">
          <a:xfrm flipV="1">
            <a:off x="6877050" y="3965723"/>
            <a:ext cx="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4" name="Line 305"/>
          <p:cNvSpPr>
            <a:spLocks noChangeShapeType="1"/>
          </p:cNvSpPr>
          <p:nvPr/>
        </p:nvSpPr>
        <p:spPr bwMode="auto">
          <a:xfrm flipH="1" flipV="1">
            <a:off x="6334125" y="3965723"/>
            <a:ext cx="6667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5" name="Line 306"/>
          <p:cNvSpPr>
            <a:spLocks noChangeShapeType="1"/>
          </p:cNvSpPr>
          <p:nvPr/>
        </p:nvSpPr>
        <p:spPr bwMode="auto">
          <a:xfrm flipV="1">
            <a:off x="7134225" y="3965723"/>
            <a:ext cx="2952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6" name="Line 307"/>
          <p:cNvSpPr>
            <a:spLocks noChangeShapeType="1"/>
          </p:cNvSpPr>
          <p:nvPr/>
        </p:nvSpPr>
        <p:spPr bwMode="auto">
          <a:xfrm flipH="1" flipV="1">
            <a:off x="5514975" y="3975248"/>
            <a:ext cx="17621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7" name="Line 308"/>
          <p:cNvSpPr>
            <a:spLocks noChangeShapeType="1"/>
          </p:cNvSpPr>
          <p:nvPr/>
        </p:nvSpPr>
        <p:spPr bwMode="auto">
          <a:xfrm flipH="1" flipV="1">
            <a:off x="4562475" y="3956198"/>
            <a:ext cx="2847975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8" name="Line 309"/>
          <p:cNvSpPr>
            <a:spLocks noChangeShapeType="1"/>
          </p:cNvSpPr>
          <p:nvPr/>
        </p:nvSpPr>
        <p:spPr bwMode="auto">
          <a:xfrm flipH="1" flipV="1">
            <a:off x="4972050" y="3965723"/>
            <a:ext cx="25717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9" name="Text Box 310"/>
          <p:cNvSpPr txBox="1">
            <a:spLocks noChangeArrowheads="1"/>
          </p:cNvSpPr>
          <p:nvPr/>
        </p:nvSpPr>
        <p:spPr bwMode="auto">
          <a:xfrm>
            <a:off x="8010525" y="5737373"/>
            <a:ext cx="68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K</a:t>
            </a:r>
            <a:r>
              <a:rPr lang="en-US" altLang="zh-CN" sz="2800" baseline="-2500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96400" name="Text Box 311"/>
          <p:cNvSpPr txBox="1">
            <a:spLocks noChangeArrowheads="1"/>
          </p:cNvSpPr>
          <p:nvPr/>
        </p:nvSpPr>
        <p:spPr bwMode="auto">
          <a:xfrm>
            <a:off x="8461375" y="1051073"/>
            <a:ext cx="68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K</a:t>
            </a:r>
            <a:r>
              <a:rPr lang="en-US" altLang="zh-CN" sz="2800" baseline="-25000">
                <a:solidFill>
                  <a:srgbClr val="C00000"/>
                </a:solidFill>
              </a:rPr>
              <a:t>56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114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完整一轮迭代</a:t>
            </a:r>
            <a:endParaRPr lang="zh-CN" altLang="en-US"/>
          </a:p>
        </p:txBody>
      </p:sp>
      <p:pic>
        <p:nvPicPr>
          <p:cNvPr id="208898" name="Picture 2" descr="http://www.gxu.edu.cn/college/hxhgxy/sec/COURSE/images/Imag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785926"/>
            <a:ext cx="6143668" cy="40629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57699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N" sz="2000" smtClean="0"/>
              <a:t>class </a:t>
            </a:r>
            <a:r>
              <a:rPr lang="en-US" altLang="zh-CN" sz="2000"/>
              <a:t>CShift{</a:t>
            </a:r>
          </a:p>
          <a:p>
            <a:pPr marL="109728" indent="0">
              <a:buNone/>
            </a:pPr>
            <a:r>
              <a:rPr lang="en-US" altLang="zh-CN" sz="2000" smtClean="0"/>
              <a:t>    public</a:t>
            </a:r>
            <a:r>
              <a:rPr lang="en-US" altLang="zh-CN" sz="2000"/>
              <a:t>:</a:t>
            </a:r>
          </a:p>
          <a:p>
            <a:pPr marL="109728" indent="0">
              <a:buNone/>
            </a:pPr>
            <a:r>
              <a:rPr lang="en-US" altLang="zh-CN" sz="2000" smtClean="0"/>
              <a:t>    DWORDLONG </a:t>
            </a:r>
            <a:r>
              <a:rPr lang="en-US" altLang="zh-CN" sz="2000"/>
              <a:t>mask[16];</a:t>
            </a:r>
          </a:p>
          <a:p>
            <a:pPr marL="109728" indent="0">
              <a:buNone/>
            </a:pPr>
            <a:r>
              <a:rPr lang="en-US" altLang="zh-CN" sz="2000" smtClean="0"/>
              <a:t>    int </a:t>
            </a:r>
            <a:r>
              <a:rPr lang="en-US" altLang="zh-CN" sz="2000"/>
              <a:t>step[16];</a:t>
            </a:r>
          </a:p>
          <a:p>
            <a:pPr marL="109728" indent="0">
              <a:buNone/>
            </a:pPr>
            <a:r>
              <a:rPr lang="en-US" altLang="zh-CN" sz="2000" smtClean="0"/>
              <a:t>    CShift</a:t>
            </a:r>
            <a:r>
              <a:rPr lang="en-US" altLang="zh-CN" sz="2000"/>
              <a:t>(){</a:t>
            </a:r>
          </a:p>
          <a:p>
            <a:pPr marL="109728" indent="0">
              <a:buNone/>
            </a:pPr>
            <a:r>
              <a:rPr lang="en-US" altLang="zh-CN" sz="2000" smtClean="0"/>
              <a:t>        for(int </a:t>
            </a:r>
            <a:r>
              <a:rPr lang="en-US" altLang="zh-CN" sz="2000"/>
              <a:t>i=0;i&lt;16;i++){</a:t>
            </a:r>
          </a:p>
          <a:p>
            <a:pPr marL="109728" indent="0">
              <a:buNone/>
            </a:pPr>
            <a:r>
              <a:rPr lang="en-US" altLang="zh-CN" sz="2000" smtClean="0"/>
              <a:t>            step[i</a:t>
            </a:r>
            <a:r>
              <a:rPr lang="en-US" altLang="zh-CN" sz="2000"/>
              <a:t>]=2;</a:t>
            </a:r>
          </a:p>
          <a:p>
            <a:pPr marL="109728" indent="0">
              <a:buNone/>
            </a:pPr>
            <a:r>
              <a:rPr lang="en-US" altLang="zh-CN" sz="2000" smtClean="0"/>
              <a:t>            mask[i</a:t>
            </a:r>
            <a:r>
              <a:rPr lang="en-US" altLang="zh-CN" sz="2000"/>
              <a:t>]=0xc000000</a:t>
            </a:r>
            <a:r>
              <a:rPr lang="en-US" altLang="zh-CN" sz="2000" smtClean="0"/>
              <a:t>;}</a:t>
            </a:r>
            <a:endParaRPr lang="en-US" altLang="zh-CN" sz="2000"/>
          </a:p>
          <a:p>
            <a:pPr marL="109728" indent="0">
              <a:buNone/>
            </a:pPr>
            <a:r>
              <a:rPr lang="en-US" altLang="zh-CN" sz="2000" smtClean="0"/>
              <a:t>    step[0] = step[1] = step[8] = step[15] = 1</a:t>
            </a:r>
            <a:r>
              <a:rPr lang="en-US" altLang="zh-CN" sz="2000"/>
              <a:t>;</a:t>
            </a:r>
          </a:p>
          <a:p>
            <a:pPr marL="109728" indent="0">
              <a:buNone/>
            </a:pPr>
            <a:r>
              <a:rPr lang="en-US" altLang="zh-CN" sz="2000" smtClean="0"/>
              <a:t>    mask[0] = mask[1] = mask[8] = mask[15] = 0x8000000;}}</a:t>
            </a:r>
            <a:endParaRPr lang="en-US" altLang="zh-CN" sz="200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4645025" y="116632"/>
            <a:ext cx="4041775" cy="64533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N" sz="2000" smtClean="0"/>
              <a:t>class </a:t>
            </a:r>
            <a:r>
              <a:rPr lang="en-US" altLang="zh-CN" sz="2000"/>
              <a:t>CDES{</a:t>
            </a:r>
          </a:p>
          <a:p>
            <a:pPr marL="109728" indent="0">
              <a:buNone/>
            </a:pPr>
            <a:r>
              <a:rPr lang="en-US" altLang="zh-CN" sz="2000" smtClean="0"/>
              <a:t>    public</a:t>
            </a:r>
            <a:r>
              <a:rPr lang="en-US" altLang="zh-CN" sz="2000"/>
              <a:t>:</a:t>
            </a:r>
          </a:p>
          <a:p>
            <a:pPr marL="109728" indent="0">
              <a:buNone/>
            </a:pPr>
            <a:r>
              <a:rPr lang="en-US" altLang="zh-CN" sz="2000" smtClean="0"/>
              <a:t>    CDES</a:t>
            </a:r>
            <a:r>
              <a:rPr lang="en-US" altLang="zh-CN" sz="2000"/>
              <a:t>(){</a:t>
            </a:r>
          </a:p>
          <a:p>
            <a:pPr marL="109728" indent="0">
              <a:buNone/>
            </a:pPr>
            <a:r>
              <a:rPr lang="en-US" altLang="zh-CN" sz="2000" smtClean="0"/>
              <a:t>        m_dwlKey=0</a:t>
            </a:r>
            <a:r>
              <a:rPr lang="en-US" altLang="zh-CN" sz="2000"/>
              <a:t>;</a:t>
            </a:r>
          </a:p>
          <a:p>
            <a:pPr marL="109728" indent="0">
              <a:buNone/>
            </a:pPr>
            <a:r>
              <a:rPr lang="en-US" altLang="zh-CN" sz="2000" smtClean="0"/>
              <a:t>        m_dwlData=0</a:t>
            </a:r>
            <a:r>
              <a:rPr lang="en-US" altLang="zh-CN" sz="2000"/>
              <a:t>;</a:t>
            </a:r>
          </a:p>
          <a:p>
            <a:pPr marL="109728" indent="0">
              <a:buNone/>
            </a:pPr>
            <a:r>
              <a:rPr lang="en-US" altLang="zh-CN" sz="2000" smtClean="0"/>
              <a:t>ConvertTableToMask(dwlKey_PC_1,64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//PrintTable(dwlKey_PC_1,7,8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ConvertTableToMask(dwlKey_PC_2,56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ConvertTableToMask(dwlData_IP,64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ConvertTableToMask(dwlData_Expansion,32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ConvertTableToMask(dwlData_FP,64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ConvertTableToMask(dwlData_P,32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Generate_S();</a:t>
            </a:r>
          </a:p>
          <a:p>
            <a:pPr marL="109728" indent="0">
              <a:buNone/>
            </a:pPr>
            <a:r>
              <a:rPr lang="en-US" altLang="zh-CN" sz="2000" smtClean="0"/>
              <a:t>}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974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DES</a:t>
            </a:r>
            <a:r>
              <a:rPr lang="zh-CN" altLang="en-US"/>
              <a:t>的加密过程完全</a:t>
            </a:r>
            <a:r>
              <a:rPr lang="zh-CN" altLang="en-US" smtClean="0"/>
              <a:t>类似</a:t>
            </a:r>
            <a:endParaRPr lang="en-US" altLang="zh-CN" smtClean="0"/>
          </a:p>
          <a:p>
            <a:r>
              <a:rPr lang="zh-CN" altLang="en-US" smtClean="0"/>
              <a:t>将</a:t>
            </a:r>
            <a:r>
              <a:rPr lang="en-US" altLang="zh-CN" smtClean="0"/>
              <a:t>16</a:t>
            </a:r>
            <a:r>
              <a:rPr lang="zh-CN" altLang="en-US" smtClean="0"/>
              <a:t>轮子</a:t>
            </a:r>
            <a:r>
              <a:rPr lang="zh-CN" altLang="en-US"/>
              <a:t>密钥序列</a:t>
            </a:r>
            <a:r>
              <a:rPr lang="en-US" altLang="zh-CN"/>
              <a:t>K1</a:t>
            </a:r>
            <a:r>
              <a:rPr lang="zh-CN" altLang="en-US"/>
              <a:t>，</a:t>
            </a:r>
            <a:r>
              <a:rPr lang="en-US" altLang="zh-CN"/>
              <a:t>K2……K16</a:t>
            </a:r>
            <a:r>
              <a:rPr lang="zh-CN" altLang="en-US"/>
              <a:t>的顺序倒过来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即第一轮用</a:t>
            </a:r>
            <a:r>
              <a:rPr lang="zh-CN" altLang="en-US"/>
              <a:t>第</a:t>
            </a:r>
            <a:r>
              <a:rPr lang="en-US" altLang="zh-CN"/>
              <a:t>16</a:t>
            </a:r>
            <a:r>
              <a:rPr lang="zh-CN" altLang="en-US"/>
              <a:t>个子密钥</a:t>
            </a:r>
            <a:r>
              <a:rPr lang="en-US" altLang="zh-CN"/>
              <a:t>K16</a:t>
            </a:r>
            <a:r>
              <a:rPr lang="zh-CN" altLang="en-US"/>
              <a:t>，</a:t>
            </a:r>
            <a:r>
              <a:rPr lang="zh-CN" altLang="en-US" smtClean="0"/>
              <a:t>第二轮用</a:t>
            </a:r>
            <a:r>
              <a:rPr lang="en-US" altLang="zh-CN"/>
              <a:t>K15</a:t>
            </a:r>
            <a:r>
              <a:rPr lang="zh-CN" altLang="en-US"/>
              <a:t>，其余类推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解密算法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42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强力攻击：2</a:t>
            </a:r>
            <a:r>
              <a:rPr kumimoji="1" lang="zh-CN" altLang="en-US" baseline="30000">
                <a:solidFill>
                  <a:schemeClr val="tx2"/>
                </a:solidFill>
              </a:rPr>
              <a:t>55</a:t>
            </a:r>
            <a:r>
              <a:rPr kumimoji="1" lang="zh-CN" altLang="en-US">
                <a:solidFill>
                  <a:schemeClr val="tx2"/>
                </a:solidFill>
              </a:rPr>
              <a:t>次尝试      </a:t>
            </a:r>
            <a:endParaRPr kumimoji="1" lang="en-US" altLang="zh-CN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差分密码分析法（</a:t>
            </a:r>
            <a:r>
              <a:rPr kumimoji="1" lang="en-US" altLang="zh-CN">
                <a:solidFill>
                  <a:schemeClr val="tx2"/>
                </a:solidFill>
              </a:rPr>
              <a:t>Shamir</a:t>
            </a:r>
            <a:r>
              <a:rPr kumimoji="1" lang="zh-CN" altLang="en-US">
                <a:solidFill>
                  <a:schemeClr val="tx2"/>
                </a:solidFill>
              </a:rPr>
              <a:t>）：2</a:t>
            </a:r>
            <a:r>
              <a:rPr kumimoji="1" lang="zh-CN" altLang="en-US" baseline="30000">
                <a:solidFill>
                  <a:schemeClr val="tx2"/>
                </a:solidFill>
              </a:rPr>
              <a:t>47</a:t>
            </a:r>
            <a:r>
              <a:rPr kumimoji="1" lang="zh-CN" altLang="en-US">
                <a:solidFill>
                  <a:schemeClr val="tx2"/>
                </a:solidFill>
              </a:rPr>
              <a:t>次尝试</a:t>
            </a:r>
          </a:p>
          <a:p>
            <a:pPr>
              <a:spcBef>
                <a:spcPct val="50000"/>
              </a:spcBef>
            </a:pPr>
            <a:r>
              <a:rPr kumimoji="1" lang="zh-CN" altLang="en-US" smtClean="0">
                <a:solidFill>
                  <a:schemeClr val="tx2"/>
                </a:solidFill>
              </a:rPr>
              <a:t>线性</a:t>
            </a:r>
            <a:r>
              <a:rPr kumimoji="1" lang="zh-CN" altLang="en-US">
                <a:solidFill>
                  <a:schemeClr val="tx2"/>
                </a:solidFill>
              </a:rPr>
              <a:t>密码分析法：2</a:t>
            </a:r>
            <a:r>
              <a:rPr kumimoji="1" lang="zh-CN" altLang="en-US" baseline="30000">
                <a:solidFill>
                  <a:schemeClr val="tx2"/>
                </a:solidFill>
              </a:rPr>
              <a:t>43</a:t>
            </a:r>
            <a:r>
              <a:rPr kumimoji="1" lang="zh-CN" altLang="en-US">
                <a:solidFill>
                  <a:schemeClr val="tx2"/>
                </a:solidFill>
              </a:rPr>
              <a:t>次</a:t>
            </a:r>
            <a:r>
              <a:rPr kumimoji="1" lang="zh-CN" altLang="en-US" smtClean="0">
                <a:solidFill>
                  <a:schemeClr val="tx2"/>
                </a:solidFill>
              </a:rPr>
              <a:t>尝试</a:t>
            </a:r>
            <a:endParaRPr lang="zh-CN" alt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算法存在的问题与挑战</a:t>
            </a:r>
            <a:endParaRPr lang="en-US" altLang="zh-CN"/>
          </a:p>
        </p:txBody>
      </p:sp>
      <p:sp>
        <p:nvSpPr>
          <p:cNvPr id="10445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8F7EA7-ABC3-4917-8F32-9A9608DBFBBA}" type="slidenum">
              <a:rPr lang="zh-CN" altLang="en-US" smtClean="0"/>
              <a:pPr/>
              <a:t>117</a:t>
            </a:fld>
            <a:endParaRPr lang="zh-CN" altLang="en-US" smtClean="0"/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smtClean="0"/>
              <a:t>1997</a:t>
            </a:r>
            <a:r>
              <a:rPr lang="zh-CN" altLang="en-US" smtClean="0"/>
              <a:t>年</a:t>
            </a:r>
            <a:r>
              <a:rPr lang="en-US" altLang="zh-CN" smtClean="0"/>
              <a:t>DES</a:t>
            </a:r>
            <a:r>
              <a:rPr lang="zh-CN" altLang="en-US" smtClean="0"/>
              <a:t>抗</a:t>
            </a:r>
            <a:r>
              <a:rPr lang="zh-CN" altLang="en-US"/>
              <a:t>攻击</a:t>
            </a:r>
            <a:r>
              <a:rPr lang="zh-CN" altLang="en-US" smtClean="0"/>
              <a:t>的统计分析结果</a:t>
            </a:r>
            <a:endParaRPr lang="zh-CN" alt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算法安全性</a:t>
            </a:r>
            <a:endParaRPr lang="zh-CN" altLang="en-US"/>
          </a:p>
        </p:txBody>
      </p:sp>
      <p:sp>
        <p:nvSpPr>
          <p:cNvPr id="5837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30C3CF-6309-4AE2-8DD6-E731A02C8A4B}" type="slidenum">
              <a:rPr lang="zh-CN" altLang="en-US" smtClean="0"/>
              <a:pPr/>
              <a:t>118</a:t>
            </a:fld>
            <a:endParaRPr lang="zh-CN" altLang="en-US" smtClean="0"/>
          </a:p>
        </p:txBody>
      </p:sp>
      <p:pic>
        <p:nvPicPr>
          <p:cNvPr id="58372" name="Picture 4" descr="lear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025923"/>
            <a:ext cx="1285884" cy="9255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</a:p>
        </p:txBody>
      </p:sp>
      <p:grpSp>
        <p:nvGrpSpPr>
          <p:cNvPr id="58374" name="Group 5"/>
          <p:cNvGrpSpPr>
            <a:grpSpLocks/>
          </p:cNvGrpSpPr>
          <p:nvPr/>
        </p:nvGrpSpPr>
        <p:grpSpPr bwMode="auto">
          <a:xfrm>
            <a:off x="762000" y="2021160"/>
            <a:ext cx="7769225" cy="4648200"/>
            <a:chOff x="-3" y="381"/>
            <a:chExt cx="3930" cy="2406"/>
          </a:xfrm>
        </p:grpSpPr>
        <p:grpSp>
          <p:nvGrpSpPr>
            <p:cNvPr id="58375" name="Group 6"/>
            <p:cNvGrpSpPr>
              <a:grpSpLocks/>
            </p:cNvGrpSpPr>
            <p:nvPr/>
          </p:nvGrpSpPr>
          <p:grpSpPr bwMode="auto">
            <a:xfrm>
              <a:off x="0" y="384"/>
              <a:ext cx="3924" cy="2400"/>
              <a:chOff x="0" y="384"/>
              <a:chExt cx="3924" cy="2400"/>
            </a:xfrm>
          </p:grpSpPr>
          <p:grpSp>
            <p:nvGrpSpPr>
              <p:cNvPr id="58377" name="Group 7"/>
              <p:cNvGrpSpPr>
                <a:grpSpLocks/>
              </p:cNvGrpSpPr>
              <p:nvPr/>
            </p:nvGrpSpPr>
            <p:grpSpPr bwMode="auto">
              <a:xfrm>
                <a:off x="0" y="384"/>
                <a:ext cx="654" cy="480"/>
                <a:chOff x="0" y="384"/>
                <a:chExt cx="654" cy="480"/>
              </a:xfrm>
            </p:grpSpPr>
            <p:sp>
              <p:nvSpPr>
                <p:cNvPr id="58483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568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484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78" name="Group 10"/>
              <p:cNvGrpSpPr>
                <a:grpSpLocks/>
              </p:cNvGrpSpPr>
              <p:nvPr/>
            </p:nvGrpSpPr>
            <p:grpSpPr bwMode="auto">
              <a:xfrm>
                <a:off x="654" y="384"/>
                <a:ext cx="654" cy="480"/>
                <a:chOff x="654" y="384"/>
                <a:chExt cx="654" cy="480"/>
              </a:xfrm>
            </p:grpSpPr>
            <p:sp>
              <p:nvSpPr>
                <p:cNvPr id="58481" name="Rectangle 11"/>
                <p:cNvSpPr>
                  <a:spLocks noChangeArrowheads="1"/>
                </p:cNvSpPr>
                <p:nvPr/>
              </p:nvSpPr>
              <p:spPr bwMode="auto">
                <a:xfrm>
                  <a:off x="697" y="384"/>
                  <a:ext cx="5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个人攻击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82" name="Rectangle 12"/>
                <p:cNvSpPr>
                  <a:spLocks noChangeArrowheads="1"/>
                </p:cNvSpPr>
                <p:nvPr/>
              </p:nvSpPr>
              <p:spPr bwMode="auto">
                <a:xfrm>
                  <a:off x="654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79" name="Group 13"/>
              <p:cNvGrpSpPr>
                <a:grpSpLocks/>
              </p:cNvGrpSpPr>
              <p:nvPr/>
            </p:nvGrpSpPr>
            <p:grpSpPr bwMode="auto">
              <a:xfrm>
                <a:off x="1308" y="384"/>
                <a:ext cx="654" cy="480"/>
                <a:chOff x="1308" y="384"/>
                <a:chExt cx="654" cy="480"/>
              </a:xfrm>
            </p:grpSpPr>
            <p:sp>
              <p:nvSpPr>
                <p:cNvPr id="58479" name="Rectangle 14"/>
                <p:cNvSpPr>
                  <a:spLocks noChangeArrowheads="1"/>
                </p:cNvSpPr>
                <p:nvPr/>
              </p:nvSpPr>
              <p:spPr bwMode="auto">
                <a:xfrm>
                  <a:off x="1351" y="384"/>
                  <a:ext cx="60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小组攻击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80" name="Rectangle 15"/>
                <p:cNvSpPr>
                  <a:spLocks noChangeArrowheads="1"/>
                </p:cNvSpPr>
                <p:nvPr/>
              </p:nvSpPr>
              <p:spPr bwMode="auto">
                <a:xfrm>
                  <a:off x="1308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0" name="Group 16"/>
              <p:cNvGrpSpPr>
                <a:grpSpLocks/>
              </p:cNvGrpSpPr>
              <p:nvPr/>
            </p:nvGrpSpPr>
            <p:grpSpPr bwMode="auto">
              <a:xfrm>
                <a:off x="1962" y="384"/>
                <a:ext cx="654" cy="480"/>
                <a:chOff x="1962" y="384"/>
                <a:chExt cx="654" cy="480"/>
              </a:xfrm>
            </p:grpSpPr>
            <p:sp>
              <p:nvSpPr>
                <p:cNvPr id="58477" name="Rectangle 17"/>
                <p:cNvSpPr>
                  <a:spLocks noChangeArrowheads="1"/>
                </p:cNvSpPr>
                <p:nvPr/>
              </p:nvSpPr>
              <p:spPr bwMode="auto">
                <a:xfrm>
                  <a:off x="2005" y="384"/>
                  <a:ext cx="60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 smtClean="0">
                      <a:solidFill>
                        <a:schemeClr val="tx1"/>
                      </a:solidFill>
                    </a:rPr>
                    <a:t>院校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网络攻击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78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2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1" name="Group 19"/>
              <p:cNvGrpSpPr>
                <a:grpSpLocks/>
              </p:cNvGrpSpPr>
              <p:nvPr/>
            </p:nvGrpSpPr>
            <p:grpSpPr bwMode="auto">
              <a:xfrm>
                <a:off x="2616" y="384"/>
                <a:ext cx="654" cy="480"/>
                <a:chOff x="2616" y="384"/>
                <a:chExt cx="654" cy="480"/>
              </a:xfrm>
            </p:grpSpPr>
            <p:sp>
              <p:nvSpPr>
                <p:cNvPr id="58475" name="Rectangle 20"/>
                <p:cNvSpPr>
                  <a:spLocks noChangeArrowheads="1"/>
                </p:cNvSpPr>
                <p:nvPr/>
              </p:nvSpPr>
              <p:spPr bwMode="auto">
                <a:xfrm>
                  <a:off x="2659" y="384"/>
                  <a:ext cx="5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大公司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76" name="Rectangle 21"/>
                <p:cNvSpPr>
                  <a:spLocks noChangeArrowheads="1"/>
                </p:cNvSpPr>
                <p:nvPr/>
              </p:nvSpPr>
              <p:spPr bwMode="auto">
                <a:xfrm>
                  <a:off x="2616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2" name="Group 22"/>
              <p:cNvGrpSpPr>
                <a:grpSpLocks/>
              </p:cNvGrpSpPr>
              <p:nvPr/>
            </p:nvGrpSpPr>
            <p:grpSpPr bwMode="auto">
              <a:xfrm>
                <a:off x="3270" y="384"/>
                <a:ext cx="654" cy="480"/>
                <a:chOff x="3270" y="384"/>
                <a:chExt cx="654" cy="480"/>
              </a:xfrm>
            </p:grpSpPr>
            <p:sp>
              <p:nvSpPr>
                <p:cNvPr id="58473" name="Rectangle 23"/>
                <p:cNvSpPr>
                  <a:spLocks noChangeArrowheads="1"/>
                </p:cNvSpPr>
                <p:nvPr/>
              </p:nvSpPr>
              <p:spPr bwMode="auto">
                <a:xfrm>
                  <a:off x="3313" y="384"/>
                  <a:ext cx="5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军事情报机构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74" name="Rectangle 24"/>
                <p:cNvSpPr>
                  <a:spLocks noChangeArrowheads="1"/>
                </p:cNvSpPr>
                <p:nvPr/>
              </p:nvSpPr>
              <p:spPr bwMode="auto">
                <a:xfrm>
                  <a:off x="3270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3" name="Group 25"/>
              <p:cNvGrpSpPr>
                <a:grpSpLocks/>
              </p:cNvGrpSpPr>
              <p:nvPr/>
            </p:nvGrpSpPr>
            <p:grpSpPr bwMode="auto">
              <a:xfrm>
                <a:off x="0" y="864"/>
                <a:ext cx="654" cy="384"/>
                <a:chOff x="0" y="864"/>
                <a:chExt cx="654" cy="384"/>
              </a:xfrm>
            </p:grpSpPr>
            <p:sp>
              <p:nvSpPr>
                <p:cNvPr id="58471" name="Rectangle 26"/>
                <p:cNvSpPr>
                  <a:spLocks noChangeArrowheads="1"/>
                </p:cNvSpPr>
                <p:nvPr/>
              </p:nvSpPr>
              <p:spPr bwMode="auto">
                <a:xfrm>
                  <a:off x="35" y="864"/>
                  <a:ext cx="6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charset="0"/>
                    </a:rPr>
                    <a:t>40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（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ahoma" pitchFamily="34" charset="0"/>
                    </a:rPr>
                    <a:t>bits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）</a:t>
                  </a:r>
                  <a:endParaRPr kumimoji="1" lang="en-US" altLang="zh-CN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72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4" name="Group 28"/>
              <p:cNvGrpSpPr>
                <a:grpSpLocks/>
              </p:cNvGrpSpPr>
              <p:nvPr/>
            </p:nvGrpSpPr>
            <p:grpSpPr bwMode="auto">
              <a:xfrm>
                <a:off x="654" y="864"/>
                <a:ext cx="654" cy="384"/>
                <a:chOff x="654" y="864"/>
                <a:chExt cx="654" cy="384"/>
              </a:xfrm>
            </p:grpSpPr>
            <p:sp>
              <p:nvSpPr>
                <p:cNvPr id="58469" name="Rectangle 29"/>
                <p:cNvSpPr>
                  <a:spLocks noChangeArrowheads="1"/>
                </p:cNvSpPr>
                <p:nvPr/>
              </p:nvSpPr>
              <p:spPr bwMode="auto">
                <a:xfrm>
                  <a:off x="697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数周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70" name="Rectangle 30"/>
                <p:cNvSpPr>
                  <a:spLocks noChangeArrowheads="1"/>
                </p:cNvSpPr>
                <p:nvPr/>
              </p:nvSpPr>
              <p:spPr bwMode="auto">
                <a:xfrm>
                  <a:off x="654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5" name="Group 31"/>
              <p:cNvGrpSpPr>
                <a:grpSpLocks/>
              </p:cNvGrpSpPr>
              <p:nvPr/>
            </p:nvGrpSpPr>
            <p:grpSpPr bwMode="auto">
              <a:xfrm>
                <a:off x="1308" y="864"/>
                <a:ext cx="654" cy="384"/>
                <a:chOff x="1308" y="864"/>
                <a:chExt cx="654" cy="384"/>
              </a:xfrm>
            </p:grpSpPr>
            <p:sp>
              <p:nvSpPr>
                <p:cNvPr id="58467" name="Rectangle 32"/>
                <p:cNvSpPr>
                  <a:spLocks noChangeArrowheads="1"/>
                </p:cNvSpPr>
                <p:nvPr/>
              </p:nvSpPr>
              <p:spPr bwMode="auto">
                <a:xfrm>
                  <a:off x="1351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数日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68" name="Rectangle 33"/>
                <p:cNvSpPr>
                  <a:spLocks noChangeArrowheads="1"/>
                </p:cNvSpPr>
                <p:nvPr/>
              </p:nvSpPr>
              <p:spPr bwMode="auto">
                <a:xfrm>
                  <a:off x="1308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6" name="Group 34"/>
              <p:cNvGrpSpPr>
                <a:grpSpLocks/>
              </p:cNvGrpSpPr>
              <p:nvPr/>
            </p:nvGrpSpPr>
            <p:grpSpPr bwMode="auto">
              <a:xfrm>
                <a:off x="1962" y="864"/>
                <a:ext cx="654" cy="384"/>
                <a:chOff x="1962" y="864"/>
                <a:chExt cx="654" cy="384"/>
              </a:xfrm>
            </p:grpSpPr>
            <p:sp>
              <p:nvSpPr>
                <p:cNvPr id="58465" name="Rectangle 35"/>
                <p:cNvSpPr>
                  <a:spLocks noChangeArrowheads="1"/>
                </p:cNvSpPr>
                <p:nvPr/>
              </p:nvSpPr>
              <p:spPr bwMode="auto">
                <a:xfrm>
                  <a:off x="2005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数小时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962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7" name="Group 37"/>
              <p:cNvGrpSpPr>
                <a:grpSpLocks/>
              </p:cNvGrpSpPr>
              <p:nvPr/>
            </p:nvGrpSpPr>
            <p:grpSpPr bwMode="auto">
              <a:xfrm>
                <a:off x="2616" y="864"/>
                <a:ext cx="654" cy="384"/>
                <a:chOff x="2616" y="864"/>
                <a:chExt cx="654" cy="384"/>
              </a:xfrm>
            </p:grpSpPr>
            <p:sp>
              <p:nvSpPr>
                <p:cNvPr id="58463" name="Rectangle 38"/>
                <p:cNvSpPr>
                  <a:spLocks noChangeArrowheads="1"/>
                </p:cNvSpPr>
                <p:nvPr/>
              </p:nvSpPr>
              <p:spPr bwMode="auto">
                <a:xfrm>
                  <a:off x="2659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数毫秒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64" name="Rectangle 39"/>
                <p:cNvSpPr>
                  <a:spLocks noChangeArrowheads="1"/>
                </p:cNvSpPr>
                <p:nvPr/>
              </p:nvSpPr>
              <p:spPr bwMode="auto">
                <a:xfrm>
                  <a:off x="2616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8" name="Group 40"/>
              <p:cNvGrpSpPr>
                <a:grpSpLocks/>
              </p:cNvGrpSpPr>
              <p:nvPr/>
            </p:nvGrpSpPr>
            <p:grpSpPr bwMode="auto">
              <a:xfrm>
                <a:off x="3270" y="864"/>
                <a:ext cx="654" cy="384"/>
                <a:chOff x="3270" y="864"/>
                <a:chExt cx="654" cy="384"/>
              </a:xfrm>
            </p:grpSpPr>
            <p:sp>
              <p:nvSpPr>
                <p:cNvPr id="58461" name="Rectangle 41"/>
                <p:cNvSpPr>
                  <a:spLocks noChangeArrowheads="1"/>
                </p:cNvSpPr>
                <p:nvPr/>
              </p:nvSpPr>
              <p:spPr bwMode="auto">
                <a:xfrm>
                  <a:off x="3313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数微秒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6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70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9" name="Group 43"/>
              <p:cNvGrpSpPr>
                <a:grpSpLocks/>
              </p:cNvGrpSpPr>
              <p:nvPr/>
            </p:nvGrpSpPr>
            <p:grpSpPr bwMode="auto">
              <a:xfrm>
                <a:off x="0" y="1248"/>
                <a:ext cx="654" cy="384"/>
                <a:chOff x="0" y="1248"/>
                <a:chExt cx="654" cy="384"/>
              </a:xfrm>
            </p:grpSpPr>
            <p:sp>
              <p:nvSpPr>
                <p:cNvPr id="58459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charset="0"/>
                    </a:rPr>
                    <a:t>56</a:t>
                  </a: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6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0" name="Group 46"/>
              <p:cNvGrpSpPr>
                <a:grpSpLocks/>
              </p:cNvGrpSpPr>
              <p:nvPr/>
            </p:nvGrpSpPr>
            <p:grpSpPr bwMode="auto">
              <a:xfrm>
                <a:off x="654" y="1248"/>
                <a:ext cx="654" cy="384"/>
                <a:chOff x="654" y="1248"/>
                <a:chExt cx="654" cy="384"/>
              </a:xfrm>
            </p:grpSpPr>
            <p:sp>
              <p:nvSpPr>
                <p:cNvPr id="58457" name="Rectangle 47"/>
                <p:cNvSpPr>
                  <a:spLocks noChangeArrowheads="1"/>
                </p:cNvSpPr>
                <p:nvPr/>
              </p:nvSpPr>
              <p:spPr bwMode="auto">
                <a:xfrm>
                  <a:off x="697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58" name="Rectangle 48"/>
                <p:cNvSpPr>
                  <a:spLocks noChangeArrowheads="1"/>
                </p:cNvSpPr>
                <p:nvPr/>
              </p:nvSpPr>
              <p:spPr bwMode="auto">
                <a:xfrm>
                  <a:off x="654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1" name="Group 49"/>
              <p:cNvGrpSpPr>
                <a:grpSpLocks/>
              </p:cNvGrpSpPr>
              <p:nvPr/>
            </p:nvGrpSpPr>
            <p:grpSpPr bwMode="auto">
              <a:xfrm>
                <a:off x="1308" y="1248"/>
                <a:ext cx="654" cy="384"/>
                <a:chOff x="1308" y="1248"/>
                <a:chExt cx="654" cy="384"/>
              </a:xfrm>
            </p:grpSpPr>
            <p:sp>
              <p:nvSpPr>
                <p:cNvPr id="58455" name="Rectangle 50"/>
                <p:cNvSpPr>
                  <a:spLocks noChangeArrowheads="1"/>
                </p:cNvSpPr>
                <p:nvPr/>
              </p:nvSpPr>
              <p:spPr bwMode="auto">
                <a:xfrm>
                  <a:off x="1351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数十年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56" name="Rectangle 51"/>
                <p:cNvSpPr>
                  <a:spLocks noChangeArrowheads="1"/>
                </p:cNvSpPr>
                <p:nvPr/>
              </p:nvSpPr>
              <p:spPr bwMode="auto">
                <a:xfrm>
                  <a:off x="1308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2" name="Group 52"/>
              <p:cNvGrpSpPr>
                <a:grpSpLocks/>
              </p:cNvGrpSpPr>
              <p:nvPr/>
            </p:nvGrpSpPr>
            <p:grpSpPr bwMode="auto">
              <a:xfrm>
                <a:off x="1962" y="1248"/>
                <a:ext cx="654" cy="384"/>
                <a:chOff x="1962" y="1248"/>
                <a:chExt cx="654" cy="384"/>
              </a:xfrm>
            </p:grpSpPr>
            <p:sp>
              <p:nvSpPr>
                <p:cNvPr id="58453" name="Rectangle 53"/>
                <p:cNvSpPr>
                  <a:spLocks noChangeArrowheads="1"/>
                </p:cNvSpPr>
                <p:nvPr/>
              </p:nvSpPr>
              <p:spPr bwMode="auto">
                <a:xfrm>
                  <a:off x="2005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54" name="Rectangle 54"/>
                <p:cNvSpPr>
                  <a:spLocks noChangeArrowheads="1"/>
                </p:cNvSpPr>
                <p:nvPr/>
              </p:nvSpPr>
              <p:spPr bwMode="auto">
                <a:xfrm>
                  <a:off x="1962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3" name="Group 55"/>
              <p:cNvGrpSpPr>
                <a:grpSpLocks/>
              </p:cNvGrpSpPr>
              <p:nvPr/>
            </p:nvGrpSpPr>
            <p:grpSpPr bwMode="auto">
              <a:xfrm>
                <a:off x="2616" y="1248"/>
                <a:ext cx="654" cy="384"/>
                <a:chOff x="2616" y="1248"/>
                <a:chExt cx="654" cy="384"/>
              </a:xfrm>
            </p:grpSpPr>
            <p:sp>
              <p:nvSpPr>
                <p:cNvPr id="58451" name="Rectangle 56"/>
                <p:cNvSpPr>
                  <a:spLocks noChangeArrowheads="1"/>
                </p:cNvSpPr>
                <p:nvPr/>
              </p:nvSpPr>
              <p:spPr bwMode="auto">
                <a:xfrm>
                  <a:off x="2659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数小时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52" name="Rectangle 57"/>
                <p:cNvSpPr>
                  <a:spLocks noChangeArrowheads="1"/>
                </p:cNvSpPr>
                <p:nvPr/>
              </p:nvSpPr>
              <p:spPr bwMode="auto">
                <a:xfrm>
                  <a:off x="2616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4" name="Group 58"/>
              <p:cNvGrpSpPr>
                <a:grpSpLocks/>
              </p:cNvGrpSpPr>
              <p:nvPr/>
            </p:nvGrpSpPr>
            <p:grpSpPr bwMode="auto">
              <a:xfrm>
                <a:off x="3270" y="1248"/>
                <a:ext cx="654" cy="384"/>
                <a:chOff x="3270" y="1248"/>
                <a:chExt cx="654" cy="384"/>
              </a:xfrm>
            </p:grpSpPr>
            <p:sp>
              <p:nvSpPr>
                <p:cNvPr id="58449" name="Rectangle 59"/>
                <p:cNvSpPr>
                  <a:spLocks noChangeArrowheads="1"/>
                </p:cNvSpPr>
                <p:nvPr/>
              </p:nvSpPr>
              <p:spPr bwMode="auto">
                <a:xfrm>
                  <a:off x="3313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数秒钟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50" name="Rectangle 60"/>
                <p:cNvSpPr>
                  <a:spLocks noChangeArrowheads="1"/>
                </p:cNvSpPr>
                <p:nvPr/>
              </p:nvSpPr>
              <p:spPr bwMode="auto">
                <a:xfrm>
                  <a:off x="3270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5" name="Group 61"/>
              <p:cNvGrpSpPr>
                <a:grpSpLocks/>
              </p:cNvGrpSpPr>
              <p:nvPr/>
            </p:nvGrpSpPr>
            <p:grpSpPr bwMode="auto">
              <a:xfrm>
                <a:off x="0" y="1632"/>
                <a:ext cx="654" cy="384"/>
                <a:chOff x="0" y="1632"/>
                <a:chExt cx="654" cy="384"/>
              </a:xfrm>
            </p:grpSpPr>
            <p:sp>
              <p:nvSpPr>
                <p:cNvPr id="58447" name="Rectangle 62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charset="0"/>
                    </a:rPr>
                    <a:t>64</a:t>
                  </a: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48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6" name="Group 64"/>
              <p:cNvGrpSpPr>
                <a:grpSpLocks/>
              </p:cNvGrpSpPr>
              <p:nvPr/>
            </p:nvGrpSpPr>
            <p:grpSpPr bwMode="auto">
              <a:xfrm>
                <a:off x="654" y="1632"/>
                <a:ext cx="654" cy="384"/>
                <a:chOff x="654" y="1632"/>
                <a:chExt cx="654" cy="384"/>
              </a:xfrm>
            </p:grpSpPr>
            <p:sp>
              <p:nvSpPr>
                <p:cNvPr id="58445" name="Rectangle 65"/>
                <p:cNvSpPr>
                  <a:spLocks noChangeArrowheads="1"/>
                </p:cNvSpPr>
                <p:nvPr/>
              </p:nvSpPr>
              <p:spPr bwMode="auto">
                <a:xfrm>
                  <a:off x="697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数千年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46" name="Rectangle 66"/>
                <p:cNvSpPr>
                  <a:spLocks noChangeArrowheads="1"/>
                </p:cNvSpPr>
                <p:nvPr/>
              </p:nvSpPr>
              <p:spPr bwMode="auto">
                <a:xfrm>
                  <a:off x="654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7" name="Group 67"/>
              <p:cNvGrpSpPr>
                <a:grpSpLocks/>
              </p:cNvGrpSpPr>
              <p:nvPr/>
            </p:nvGrpSpPr>
            <p:grpSpPr bwMode="auto">
              <a:xfrm>
                <a:off x="1308" y="1632"/>
                <a:ext cx="654" cy="384"/>
                <a:chOff x="1308" y="1632"/>
                <a:chExt cx="654" cy="384"/>
              </a:xfrm>
            </p:grpSpPr>
            <p:sp>
              <p:nvSpPr>
                <p:cNvPr id="58443" name="Rectangle 68"/>
                <p:cNvSpPr>
                  <a:spLocks noChangeArrowheads="1"/>
                </p:cNvSpPr>
                <p:nvPr/>
              </p:nvSpPr>
              <p:spPr bwMode="auto">
                <a:xfrm>
                  <a:off x="1351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44" name="Rectangle 69"/>
                <p:cNvSpPr>
                  <a:spLocks noChangeArrowheads="1"/>
                </p:cNvSpPr>
                <p:nvPr/>
              </p:nvSpPr>
              <p:spPr bwMode="auto">
                <a:xfrm>
                  <a:off x="1308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8" name="Group 70"/>
              <p:cNvGrpSpPr>
                <a:grpSpLocks/>
              </p:cNvGrpSpPr>
              <p:nvPr/>
            </p:nvGrpSpPr>
            <p:grpSpPr bwMode="auto">
              <a:xfrm>
                <a:off x="1962" y="1632"/>
                <a:ext cx="654" cy="384"/>
                <a:chOff x="1962" y="1632"/>
                <a:chExt cx="654" cy="384"/>
              </a:xfrm>
            </p:grpSpPr>
            <p:sp>
              <p:nvSpPr>
                <p:cNvPr id="58441" name="Rectangle 71"/>
                <p:cNvSpPr>
                  <a:spLocks noChangeArrowheads="1"/>
                </p:cNvSpPr>
                <p:nvPr/>
              </p:nvSpPr>
              <p:spPr bwMode="auto">
                <a:xfrm>
                  <a:off x="2005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数十年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42" name="Rectangle 72"/>
                <p:cNvSpPr>
                  <a:spLocks noChangeArrowheads="1"/>
                </p:cNvSpPr>
                <p:nvPr/>
              </p:nvSpPr>
              <p:spPr bwMode="auto">
                <a:xfrm>
                  <a:off x="1962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9" name="Group 73"/>
              <p:cNvGrpSpPr>
                <a:grpSpLocks/>
              </p:cNvGrpSpPr>
              <p:nvPr/>
            </p:nvGrpSpPr>
            <p:grpSpPr bwMode="auto">
              <a:xfrm>
                <a:off x="2616" y="1632"/>
                <a:ext cx="654" cy="384"/>
                <a:chOff x="2616" y="1632"/>
                <a:chExt cx="654" cy="384"/>
              </a:xfrm>
            </p:grpSpPr>
            <p:sp>
              <p:nvSpPr>
                <p:cNvPr id="58439" name="Rectangle 74"/>
                <p:cNvSpPr>
                  <a:spLocks noChangeArrowheads="1"/>
                </p:cNvSpPr>
                <p:nvPr/>
              </p:nvSpPr>
              <p:spPr bwMode="auto">
                <a:xfrm>
                  <a:off x="2659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数日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40" name="Rectangle 75"/>
                <p:cNvSpPr>
                  <a:spLocks noChangeArrowheads="1"/>
                </p:cNvSpPr>
                <p:nvPr/>
              </p:nvSpPr>
              <p:spPr bwMode="auto">
                <a:xfrm>
                  <a:off x="2616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0" name="Group 76"/>
              <p:cNvGrpSpPr>
                <a:grpSpLocks/>
              </p:cNvGrpSpPr>
              <p:nvPr/>
            </p:nvGrpSpPr>
            <p:grpSpPr bwMode="auto">
              <a:xfrm>
                <a:off x="3270" y="1632"/>
                <a:ext cx="654" cy="384"/>
                <a:chOff x="3270" y="1632"/>
                <a:chExt cx="654" cy="384"/>
              </a:xfrm>
            </p:grpSpPr>
            <p:sp>
              <p:nvSpPr>
                <p:cNvPr id="58437" name="Rectangle 77"/>
                <p:cNvSpPr>
                  <a:spLocks noChangeArrowheads="1"/>
                </p:cNvSpPr>
                <p:nvPr/>
              </p:nvSpPr>
              <p:spPr bwMode="auto">
                <a:xfrm>
                  <a:off x="3313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数分钟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38" name="Rectangle 78"/>
                <p:cNvSpPr>
                  <a:spLocks noChangeArrowheads="1"/>
                </p:cNvSpPr>
                <p:nvPr/>
              </p:nvSpPr>
              <p:spPr bwMode="auto">
                <a:xfrm>
                  <a:off x="3270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1" name="Group 79"/>
              <p:cNvGrpSpPr>
                <a:grpSpLocks/>
              </p:cNvGrpSpPr>
              <p:nvPr/>
            </p:nvGrpSpPr>
            <p:grpSpPr bwMode="auto">
              <a:xfrm>
                <a:off x="0" y="2016"/>
                <a:ext cx="654" cy="384"/>
                <a:chOff x="0" y="2016"/>
                <a:chExt cx="654" cy="384"/>
              </a:xfrm>
            </p:grpSpPr>
            <p:sp>
              <p:nvSpPr>
                <p:cNvPr id="58435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charset="0"/>
                    </a:rPr>
                    <a:t>80</a:t>
                  </a: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36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2" name="Group 82"/>
              <p:cNvGrpSpPr>
                <a:grpSpLocks/>
              </p:cNvGrpSpPr>
              <p:nvPr/>
            </p:nvGrpSpPr>
            <p:grpSpPr bwMode="auto">
              <a:xfrm>
                <a:off x="654" y="2016"/>
                <a:ext cx="654" cy="384"/>
                <a:chOff x="654" y="2016"/>
                <a:chExt cx="654" cy="384"/>
              </a:xfrm>
            </p:grpSpPr>
            <p:sp>
              <p:nvSpPr>
                <p:cNvPr id="58433" name="Rectangle 83"/>
                <p:cNvSpPr>
                  <a:spLocks noChangeArrowheads="1"/>
                </p:cNvSpPr>
                <p:nvPr/>
              </p:nvSpPr>
              <p:spPr bwMode="auto">
                <a:xfrm>
                  <a:off x="697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34" name="Rectangle 84"/>
                <p:cNvSpPr>
                  <a:spLocks noChangeArrowheads="1"/>
                </p:cNvSpPr>
                <p:nvPr/>
              </p:nvSpPr>
              <p:spPr bwMode="auto">
                <a:xfrm>
                  <a:off x="654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3" name="Group 85"/>
              <p:cNvGrpSpPr>
                <a:grpSpLocks/>
              </p:cNvGrpSpPr>
              <p:nvPr/>
            </p:nvGrpSpPr>
            <p:grpSpPr bwMode="auto">
              <a:xfrm>
                <a:off x="1308" y="2016"/>
                <a:ext cx="654" cy="384"/>
                <a:chOff x="1308" y="2016"/>
                <a:chExt cx="654" cy="384"/>
              </a:xfrm>
            </p:grpSpPr>
            <p:sp>
              <p:nvSpPr>
                <p:cNvPr id="58431" name="Rectangle 86"/>
                <p:cNvSpPr>
                  <a:spLocks noChangeArrowheads="1"/>
                </p:cNvSpPr>
                <p:nvPr/>
              </p:nvSpPr>
              <p:spPr bwMode="auto">
                <a:xfrm>
                  <a:off x="1351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32" name="Rectangle 87"/>
                <p:cNvSpPr>
                  <a:spLocks noChangeArrowheads="1"/>
                </p:cNvSpPr>
                <p:nvPr/>
              </p:nvSpPr>
              <p:spPr bwMode="auto">
                <a:xfrm>
                  <a:off x="1308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4" name="Group 88"/>
              <p:cNvGrpSpPr>
                <a:grpSpLocks/>
              </p:cNvGrpSpPr>
              <p:nvPr/>
            </p:nvGrpSpPr>
            <p:grpSpPr bwMode="auto">
              <a:xfrm>
                <a:off x="1962" y="2016"/>
                <a:ext cx="654" cy="384"/>
                <a:chOff x="1962" y="2016"/>
                <a:chExt cx="654" cy="384"/>
              </a:xfrm>
            </p:grpSpPr>
            <p:sp>
              <p:nvSpPr>
                <p:cNvPr id="58429" name="Rectangle 89"/>
                <p:cNvSpPr>
                  <a:spLocks noChangeArrowheads="1"/>
                </p:cNvSpPr>
                <p:nvPr/>
              </p:nvSpPr>
              <p:spPr bwMode="auto">
                <a:xfrm>
                  <a:off x="2005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30" name="Rectangle 90"/>
                <p:cNvSpPr>
                  <a:spLocks noChangeArrowheads="1"/>
                </p:cNvSpPr>
                <p:nvPr/>
              </p:nvSpPr>
              <p:spPr bwMode="auto">
                <a:xfrm>
                  <a:off x="1962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5" name="Group 91"/>
              <p:cNvGrpSpPr>
                <a:grpSpLocks/>
              </p:cNvGrpSpPr>
              <p:nvPr/>
            </p:nvGrpSpPr>
            <p:grpSpPr bwMode="auto">
              <a:xfrm>
                <a:off x="2616" y="2016"/>
                <a:ext cx="654" cy="384"/>
                <a:chOff x="2616" y="2016"/>
                <a:chExt cx="654" cy="384"/>
              </a:xfrm>
            </p:grpSpPr>
            <p:sp>
              <p:nvSpPr>
                <p:cNvPr id="58427" name="Rectangle 92"/>
                <p:cNvSpPr>
                  <a:spLocks noChangeArrowheads="1"/>
                </p:cNvSpPr>
                <p:nvPr/>
              </p:nvSpPr>
              <p:spPr bwMode="auto">
                <a:xfrm>
                  <a:off x="2659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28" name="Rectangle 93"/>
                <p:cNvSpPr>
                  <a:spLocks noChangeArrowheads="1"/>
                </p:cNvSpPr>
                <p:nvPr/>
              </p:nvSpPr>
              <p:spPr bwMode="auto">
                <a:xfrm>
                  <a:off x="2616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6" name="Group 94"/>
              <p:cNvGrpSpPr>
                <a:grpSpLocks/>
              </p:cNvGrpSpPr>
              <p:nvPr/>
            </p:nvGrpSpPr>
            <p:grpSpPr bwMode="auto">
              <a:xfrm>
                <a:off x="3270" y="2016"/>
                <a:ext cx="654" cy="384"/>
                <a:chOff x="3270" y="2016"/>
                <a:chExt cx="654" cy="384"/>
              </a:xfrm>
            </p:grpSpPr>
            <p:sp>
              <p:nvSpPr>
                <p:cNvPr id="58425" name="Rectangle 95"/>
                <p:cNvSpPr>
                  <a:spLocks noChangeArrowheads="1"/>
                </p:cNvSpPr>
                <p:nvPr/>
              </p:nvSpPr>
              <p:spPr bwMode="auto">
                <a:xfrm>
                  <a:off x="3313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26" name="Rectangle 96"/>
                <p:cNvSpPr>
                  <a:spLocks noChangeArrowheads="1"/>
                </p:cNvSpPr>
                <p:nvPr/>
              </p:nvSpPr>
              <p:spPr bwMode="auto">
                <a:xfrm>
                  <a:off x="3270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7" name="Group 97"/>
              <p:cNvGrpSpPr>
                <a:grpSpLocks/>
              </p:cNvGrpSpPr>
              <p:nvPr/>
            </p:nvGrpSpPr>
            <p:grpSpPr bwMode="auto">
              <a:xfrm>
                <a:off x="0" y="2400"/>
                <a:ext cx="654" cy="384"/>
                <a:chOff x="0" y="2400"/>
                <a:chExt cx="654" cy="384"/>
              </a:xfrm>
            </p:grpSpPr>
            <p:sp>
              <p:nvSpPr>
                <p:cNvPr id="58423" name="Rectangle 98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charset="0"/>
                    </a:rPr>
                    <a:t>128</a:t>
                  </a: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24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8" name="Group 100"/>
              <p:cNvGrpSpPr>
                <a:grpSpLocks/>
              </p:cNvGrpSpPr>
              <p:nvPr/>
            </p:nvGrpSpPr>
            <p:grpSpPr bwMode="auto">
              <a:xfrm>
                <a:off x="654" y="2400"/>
                <a:ext cx="654" cy="384"/>
                <a:chOff x="654" y="2400"/>
                <a:chExt cx="654" cy="384"/>
              </a:xfrm>
            </p:grpSpPr>
            <p:sp>
              <p:nvSpPr>
                <p:cNvPr id="58421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7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22" name="Rectangle 102"/>
                <p:cNvSpPr>
                  <a:spLocks noChangeArrowheads="1"/>
                </p:cNvSpPr>
                <p:nvPr/>
              </p:nvSpPr>
              <p:spPr bwMode="auto">
                <a:xfrm>
                  <a:off x="654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9" name="Group 103"/>
              <p:cNvGrpSpPr>
                <a:grpSpLocks/>
              </p:cNvGrpSpPr>
              <p:nvPr/>
            </p:nvGrpSpPr>
            <p:grpSpPr bwMode="auto">
              <a:xfrm>
                <a:off x="1308" y="2400"/>
                <a:ext cx="654" cy="384"/>
                <a:chOff x="1308" y="2400"/>
                <a:chExt cx="654" cy="384"/>
              </a:xfrm>
            </p:grpSpPr>
            <p:sp>
              <p:nvSpPr>
                <p:cNvPr id="5841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51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2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08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10" name="Group 106"/>
              <p:cNvGrpSpPr>
                <a:grpSpLocks/>
              </p:cNvGrpSpPr>
              <p:nvPr/>
            </p:nvGrpSpPr>
            <p:grpSpPr bwMode="auto">
              <a:xfrm>
                <a:off x="1962" y="2400"/>
                <a:ext cx="654" cy="384"/>
                <a:chOff x="1962" y="2400"/>
                <a:chExt cx="654" cy="384"/>
              </a:xfrm>
            </p:grpSpPr>
            <p:sp>
              <p:nvSpPr>
                <p:cNvPr id="5841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005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18" name="Rectangle 108"/>
                <p:cNvSpPr>
                  <a:spLocks noChangeArrowheads="1"/>
                </p:cNvSpPr>
                <p:nvPr/>
              </p:nvSpPr>
              <p:spPr bwMode="auto">
                <a:xfrm>
                  <a:off x="1962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11" name="Group 109"/>
              <p:cNvGrpSpPr>
                <a:grpSpLocks/>
              </p:cNvGrpSpPr>
              <p:nvPr/>
            </p:nvGrpSpPr>
            <p:grpSpPr bwMode="auto">
              <a:xfrm>
                <a:off x="2616" y="2400"/>
                <a:ext cx="654" cy="384"/>
                <a:chOff x="2616" y="2400"/>
                <a:chExt cx="654" cy="384"/>
              </a:xfrm>
            </p:grpSpPr>
            <p:sp>
              <p:nvSpPr>
                <p:cNvPr id="5841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659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16" name="Rectangle 111"/>
                <p:cNvSpPr>
                  <a:spLocks noChangeArrowheads="1"/>
                </p:cNvSpPr>
                <p:nvPr/>
              </p:nvSpPr>
              <p:spPr bwMode="auto">
                <a:xfrm>
                  <a:off x="2616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12" name="Group 112"/>
              <p:cNvGrpSpPr>
                <a:grpSpLocks/>
              </p:cNvGrpSpPr>
              <p:nvPr/>
            </p:nvGrpSpPr>
            <p:grpSpPr bwMode="auto">
              <a:xfrm>
                <a:off x="3270" y="2400"/>
                <a:ext cx="654" cy="384"/>
                <a:chOff x="3270" y="2400"/>
                <a:chExt cx="654" cy="384"/>
              </a:xfrm>
            </p:grpSpPr>
            <p:sp>
              <p:nvSpPr>
                <p:cNvPr id="58413" name="Rectangle 113"/>
                <p:cNvSpPr>
                  <a:spLocks noChangeArrowheads="1"/>
                </p:cNvSpPr>
                <p:nvPr/>
              </p:nvSpPr>
              <p:spPr bwMode="auto">
                <a:xfrm>
                  <a:off x="3313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数千年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14" name="Rectangle 114"/>
                <p:cNvSpPr>
                  <a:spLocks noChangeArrowheads="1"/>
                </p:cNvSpPr>
                <p:nvPr/>
              </p:nvSpPr>
              <p:spPr bwMode="auto">
                <a:xfrm>
                  <a:off x="3270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376" name="Rectangle 115"/>
            <p:cNvSpPr>
              <a:spLocks noChangeArrowheads="1"/>
            </p:cNvSpPr>
            <p:nvPr/>
          </p:nvSpPr>
          <p:spPr bwMode="auto">
            <a:xfrm>
              <a:off x="-3" y="381"/>
              <a:ext cx="3930" cy="240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6046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3E73BBE-8B40-48AD-8DC8-D6DBFC613304}" type="slidenum">
              <a:rPr lang="zh-CN" altLang="en-US" smtClean="0"/>
              <a:pPr/>
              <a:t>119</a:t>
            </a:fld>
            <a:endParaRPr lang="zh-CN" altLang="en-US" smtClean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表攻击者的计算资源及攻击</a:t>
            </a:r>
            <a:r>
              <a:rPr lang="zh-CN" altLang="en-US"/>
              <a:t>能力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228600" y="1447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>
                <a:solidFill>
                  <a:schemeClr val="bg1"/>
                </a:solidFill>
              </a:rPr>
              <a:t>上表中攻击者配有如下计算机资源的攻击能力</a:t>
            </a:r>
            <a:r>
              <a:rPr kumimoji="1" lang="zh-CN" altLang="en-US" sz="1000">
                <a:solidFill>
                  <a:schemeClr val="tx1"/>
                </a:solidFill>
                <a:latin typeface="Tahoma" pitchFamily="34" charset="0"/>
              </a:rPr>
              <a:t> </a:t>
            </a:r>
            <a:endParaRPr kumimoji="1" lang="zh-CN" altLang="en-US" sz="240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8614" name="Group 5"/>
          <p:cNvGrpSpPr>
            <a:grpSpLocks/>
          </p:cNvGrpSpPr>
          <p:nvPr/>
        </p:nvGrpSpPr>
        <p:grpSpPr bwMode="auto">
          <a:xfrm>
            <a:off x="467544" y="1563960"/>
            <a:ext cx="8496944" cy="5105400"/>
            <a:chOff x="-3" y="477"/>
            <a:chExt cx="3672" cy="2310"/>
          </a:xfrm>
        </p:grpSpPr>
        <p:grpSp>
          <p:nvGrpSpPr>
            <p:cNvPr id="68616" name="Group 6"/>
            <p:cNvGrpSpPr>
              <a:grpSpLocks/>
            </p:cNvGrpSpPr>
            <p:nvPr/>
          </p:nvGrpSpPr>
          <p:grpSpPr bwMode="auto">
            <a:xfrm>
              <a:off x="0" y="480"/>
              <a:ext cx="3666" cy="2304"/>
              <a:chOff x="0" y="480"/>
              <a:chExt cx="3666" cy="2304"/>
            </a:xfrm>
          </p:grpSpPr>
          <p:grpSp>
            <p:nvGrpSpPr>
              <p:cNvPr id="68618" name="Group 7"/>
              <p:cNvGrpSpPr>
                <a:grpSpLocks/>
              </p:cNvGrpSpPr>
              <p:nvPr/>
            </p:nvGrpSpPr>
            <p:grpSpPr bwMode="auto">
              <a:xfrm>
                <a:off x="0" y="480"/>
                <a:ext cx="849" cy="384"/>
                <a:chOff x="0" y="480"/>
                <a:chExt cx="849" cy="384"/>
              </a:xfrm>
            </p:grpSpPr>
            <p:sp>
              <p:nvSpPr>
                <p:cNvPr id="68670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攻击者类型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7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19" name="Group 10"/>
              <p:cNvGrpSpPr>
                <a:grpSpLocks/>
              </p:cNvGrpSpPr>
              <p:nvPr/>
            </p:nvGrpSpPr>
            <p:grpSpPr bwMode="auto">
              <a:xfrm>
                <a:off x="849" y="480"/>
                <a:ext cx="1958" cy="384"/>
                <a:chOff x="849" y="480"/>
                <a:chExt cx="1958" cy="384"/>
              </a:xfrm>
            </p:grpSpPr>
            <p:sp>
              <p:nvSpPr>
                <p:cNvPr id="68668" name="Rectangle 11"/>
                <p:cNvSpPr>
                  <a:spLocks noChangeArrowheads="1"/>
                </p:cNvSpPr>
                <p:nvPr/>
              </p:nvSpPr>
              <p:spPr bwMode="auto">
                <a:xfrm>
                  <a:off x="892" y="480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所配有的计算机资源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69" name="Rectangle 12"/>
                <p:cNvSpPr>
                  <a:spLocks noChangeArrowheads="1"/>
                </p:cNvSpPr>
                <p:nvPr/>
              </p:nvSpPr>
              <p:spPr bwMode="auto">
                <a:xfrm>
                  <a:off x="849" y="480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0" name="Group 13"/>
              <p:cNvGrpSpPr>
                <a:grpSpLocks/>
              </p:cNvGrpSpPr>
              <p:nvPr/>
            </p:nvGrpSpPr>
            <p:grpSpPr bwMode="auto">
              <a:xfrm>
                <a:off x="2807" y="480"/>
                <a:ext cx="859" cy="384"/>
                <a:chOff x="2807" y="480"/>
                <a:chExt cx="859" cy="384"/>
              </a:xfrm>
            </p:grpSpPr>
            <p:sp>
              <p:nvSpPr>
                <p:cNvPr id="68666" name="Rectangle 14"/>
                <p:cNvSpPr>
                  <a:spLocks noChangeArrowheads="1"/>
                </p:cNvSpPr>
                <p:nvPr/>
              </p:nvSpPr>
              <p:spPr bwMode="auto">
                <a:xfrm>
                  <a:off x="2850" y="480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每秒处理的密钥数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67" name="Rectangle 15"/>
                <p:cNvSpPr>
                  <a:spLocks noChangeArrowheads="1"/>
                </p:cNvSpPr>
                <p:nvPr/>
              </p:nvSpPr>
              <p:spPr bwMode="auto">
                <a:xfrm>
                  <a:off x="2807" y="480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1" name="Group 16"/>
              <p:cNvGrpSpPr>
                <a:grpSpLocks/>
              </p:cNvGrpSpPr>
              <p:nvPr/>
            </p:nvGrpSpPr>
            <p:grpSpPr bwMode="auto">
              <a:xfrm>
                <a:off x="0" y="864"/>
                <a:ext cx="849" cy="384"/>
                <a:chOff x="0" y="864"/>
                <a:chExt cx="849" cy="384"/>
              </a:xfrm>
            </p:grpSpPr>
            <p:sp>
              <p:nvSpPr>
                <p:cNvPr id="68664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个人攻击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65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2" name="Group 19"/>
              <p:cNvGrpSpPr>
                <a:grpSpLocks/>
              </p:cNvGrpSpPr>
              <p:nvPr/>
            </p:nvGrpSpPr>
            <p:grpSpPr bwMode="auto">
              <a:xfrm>
                <a:off x="849" y="864"/>
                <a:ext cx="1958" cy="384"/>
                <a:chOff x="849" y="864"/>
                <a:chExt cx="1958" cy="384"/>
              </a:xfrm>
            </p:grpSpPr>
            <p:sp>
              <p:nvSpPr>
                <p:cNvPr id="68662" name="Rectangle 20"/>
                <p:cNvSpPr>
                  <a:spLocks noChangeArrowheads="1"/>
                </p:cNvSpPr>
                <p:nvPr/>
              </p:nvSpPr>
              <p:spPr bwMode="auto">
                <a:xfrm>
                  <a:off x="892" y="864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台高性能桌式计算机及其软件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63" name="Rectangle 21"/>
                <p:cNvSpPr>
                  <a:spLocks noChangeArrowheads="1"/>
                </p:cNvSpPr>
                <p:nvPr/>
              </p:nvSpPr>
              <p:spPr bwMode="auto">
                <a:xfrm>
                  <a:off x="849" y="864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3" name="Group 22"/>
              <p:cNvGrpSpPr>
                <a:grpSpLocks/>
              </p:cNvGrpSpPr>
              <p:nvPr/>
            </p:nvGrpSpPr>
            <p:grpSpPr bwMode="auto">
              <a:xfrm>
                <a:off x="2807" y="864"/>
                <a:ext cx="859" cy="384"/>
                <a:chOff x="2807" y="864"/>
                <a:chExt cx="859" cy="384"/>
              </a:xfrm>
            </p:grpSpPr>
            <p:sp>
              <p:nvSpPr>
                <p:cNvPr id="68660" name="Rectangle 23"/>
                <p:cNvSpPr>
                  <a:spLocks noChangeArrowheads="1"/>
                </p:cNvSpPr>
                <p:nvPr/>
              </p:nvSpPr>
              <p:spPr bwMode="auto">
                <a:xfrm>
                  <a:off x="2850" y="864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17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-2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24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61" name="Rectangle 24"/>
                <p:cNvSpPr>
                  <a:spLocks noChangeArrowheads="1"/>
                </p:cNvSpPr>
                <p:nvPr/>
              </p:nvSpPr>
              <p:spPr bwMode="auto">
                <a:xfrm>
                  <a:off x="2807" y="864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4" name="Group 25"/>
              <p:cNvGrpSpPr>
                <a:grpSpLocks/>
              </p:cNvGrpSpPr>
              <p:nvPr/>
            </p:nvGrpSpPr>
            <p:grpSpPr bwMode="auto">
              <a:xfrm>
                <a:off x="0" y="1248"/>
                <a:ext cx="849" cy="384"/>
                <a:chOff x="0" y="1248"/>
                <a:chExt cx="849" cy="384"/>
              </a:xfrm>
            </p:grpSpPr>
            <p:sp>
              <p:nvSpPr>
                <p:cNvPr id="68658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小组攻击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59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5" name="Group 28"/>
              <p:cNvGrpSpPr>
                <a:grpSpLocks/>
              </p:cNvGrpSpPr>
              <p:nvPr/>
            </p:nvGrpSpPr>
            <p:grpSpPr bwMode="auto">
              <a:xfrm>
                <a:off x="849" y="1248"/>
                <a:ext cx="1958" cy="384"/>
                <a:chOff x="849" y="1248"/>
                <a:chExt cx="1958" cy="384"/>
              </a:xfrm>
            </p:grpSpPr>
            <p:sp>
              <p:nvSpPr>
                <p:cNvPr id="68656" name="Rectangle 29"/>
                <p:cNvSpPr>
                  <a:spLocks noChangeArrowheads="1"/>
                </p:cNvSpPr>
                <p:nvPr/>
              </p:nvSpPr>
              <p:spPr bwMode="auto">
                <a:xfrm>
                  <a:off x="892" y="1248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16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台高性能桌式计算机及其软件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57" name="Rectangle 30"/>
                <p:cNvSpPr>
                  <a:spLocks noChangeArrowheads="1"/>
                </p:cNvSpPr>
                <p:nvPr/>
              </p:nvSpPr>
              <p:spPr bwMode="auto">
                <a:xfrm>
                  <a:off x="849" y="1248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6" name="Group 31"/>
              <p:cNvGrpSpPr>
                <a:grpSpLocks/>
              </p:cNvGrpSpPr>
              <p:nvPr/>
            </p:nvGrpSpPr>
            <p:grpSpPr bwMode="auto">
              <a:xfrm>
                <a:off x="2807" y="1248"/>
                <a:ext cx="859" cy="384"/>
                <a:chOff x="2807" y="1248"/>
                <a:chExt cx="859" cy="384"/>
              </a:xfrm>
            </p:grpSpPr>
            <p:sp>
              <p:nvSpPr>
                <p:cNvPr id="68654" name="Rectangle 32"/>
                <p:cNvSpPr>
                  <a:spLocks noChangeArrowheads="1"/>
                </p:cNvSpPr>
                <p:nvPr/>
              </p:nvSpPr>
              <p:spPr bwMode="auto">
                <a:xfrm>
                  <a:off x="2850" y="1248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21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-2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24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55" name="Rectangle 33"/>
                <p:cNvSpPr>
                  <a:spLocks noChangeArrowheads="1"/>
                </p:cNvSpPr>
                <p:nvPr/>
              </p:nvSpPr>
              <p:spPr bwMode="auto">
                <a:xfrm>
                  <a:off x="2807" y="1248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7" name="Group 34"/>
              <p:cNvGrpSpPr>
                <a:grpSpLocks/>
              </p:cNvGrpSpPr>
              <p:nvPr/>
            </p:nvGrpSpPr>
            <p:grpSpPr bwMode="auto">
              <a:xfrm>
                <a:off x="0" y="1632"/>
                <a:ext cx="849" cy="384"/>
                <a:chOff x="0" y="1632"/>
                <a:chExt cx="849" cy="384"/>
              </a:xfrm>
            </p:grpSpPr>
            <p:sp>
              <p:nvSpPr>
                <p:cNvPr id="68652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院、校网络攻击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53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8" name="Group 37"/>
              <p:cNvGrpSpPr>
                <a:grpSpLocks/>
              </p:cNvGrpSpPr>
              <p:nvPr/>
            </p:nvGrpSpPr>
            <p:grpSpPr bwMode="auto">
              <a:xfrm>
                <a:off x="849" y="1632"/>
                <a:ext cx="1958" cy="384"/>
                <a:chOff x="849" y="1632"/>
                <a:chExt cx="1958" cy="384"/>
              </a:xfrm>
            </p:grpSpPr>
            <p:sp>
              <p:nvSpPr>
                <p:cNvPr id="68650" name="Rectangle 38"/>
                <p:cNvSpPr>
                  <a:spLocks noChangeArrowheads="1"/>
                </p:cNvSpPr>
                <p:nvPr/>
              </p:nvSpPr>
              <p:spPr bwMode="auto">
                <a:xfrm>
                  <a:off x="892" y="1632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256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台高性能桌式计算机及其软件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51" name="Rectangle 39"/>
                <p:cNvSpPr>
                  <a:spLocks noChangeArrowheads="1"/>
                </p:cNvSpPr>
                <p:nvPr/>
              </p:nvSpPr>
              <p:spPr bwMode="auto">
                <a:xfrm>
                  <a:off x="849" y="1632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9" name="Group 40"/>
              <p:cNvGrpSpPr>
                <a:grpSpLocks/>
              </p:cNvGrpSpPr>
              <p:nvPr/>
            </p:nvGrpSpPr>
            <p:grpSpPr bwMode="auto">
              <a:xfrm>
                <a:off x="2807" y="1632"/>
                <a:ext cx="859" cy="384"/>
                <a:chOff x="2807" y="1632"/>
                <a:chExt cx="859" cy="384"/>
              </a:xfrm>
            </p:grpSpPr>
            <p:sp>
              <p:nvSpPr>
                <p:cNvPr id="68648" name="Rectangle 41"/>
                <p:cNvSpPr>
                  <a:spLocks noChangeArrowheads="1"/>
                </p:cNvSpPr>
                <p:nvPr/>
              </p:nvSpPr>
              <p:spPr bwMode="auto">
                <a:xfrm>
                  <a:off x="2850" y="1632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25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-2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28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49" name="Rectangle 42"/>
                <p:cNvSpPr>
                  <a:spLocks noChangeArrowheads="1"/>
                </p:cNvSpPr>
                <p:nvPr/>
              </p:nvSpPr>
              <p:spPr bwMode="auto">
                <a:xfrm>
                  <a:off x="2807" y="1632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0" name="Group 43"/>
              <p:cNvGrpSpPr>
                <a:grpSpLocks/>
              </p:cNvGrpSpPr>
              <p:nvPr/>
            </p:nvGrpSpPr>
            <p:grpSpPr bwMode="auto">
              <a:xfrm>
                <a:off x="0" y="2016"/>
                <a:ext cx="849" cy="384"/>
                <a:chOff x="0" y="2016"/>
                <a:chExt cx="849" cy="384"/>
              </a:xfrm>
            </p:grpSpPr>
            <p:sp>
              <p:nvSpPr>
                <p:cNvPr id="68646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大公司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47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1" name="Group 46"/>
              <p:cNvGrpSpPr>
                <a:grpSpLocks/>
              </p:cNvGrpSpPr>
              <p:nvPr/>
            </p:nvGrpSpPr>
            <p:grpSpPr bwMode="auto">
              <a:xfrm>
                <a:off x="849" y="2016"/>
                <a:ext cx="1958" cy="384"/>
                <a:chOff x="849" y="2016"/>
                <a:chExt cx="1958" cy="384"/>
              </a:xfrm>
            </p:grpSpPr>
            <p:sp>
              <p:nvSpPr>
                <p:cNvPr id="68644" name="Rectangle 47"/>
                <p:cNvSpPr>
                  <a:spLocks noChangeArrowheads="1"/>
                </p:cNvSpPr>
                <p:nvPr/>
              </p:nvSpPr>
              <p:spPr bwMode="auto">
                <a:xfrm>
                  <a:off x="892" y="2016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配有价值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Tahoma" pitchFamily="34" charset="0"/>
                    </a:rPr>
                    <a:t>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百万美元的硬件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45" name="Rectangle 48"/>
                <p:cNvSpPr>
                  <a:spLocks noChangeArrowheads="1"/>
                </p:cNvSpPr>
                <p:nvPr/>
              </p:nvSpPr>
              <p:spPr bwMode="auto">
                <a:xfrm>
                  <a:off x="849" y="2016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2" name="Group 49"/>
              <p:cNvGrpSpPr>
                <a:grpSpLocks/>
              </p:cNvGrpSpPr>
              <p:nvPr/>
            </p:nvGrpSpPr>
            <p:grpSpPr bwMode="auto">
              <a:xfrm>
                <a:off x="2807" y="2016"/>
                <a:ext cx="859" cy="384"/>
                <a:chOff x="2807" y="2016"/>
                <a:chExt cx="859" cy="384"/>
              </a:xfrm>
            </p:grpSpPr>
            <p:sp>
              <p:nvSpPr>
                <p:cNvPr id="68642" name="Rectangle 50"/>
                <p:cNvSpPr>
                  <a:spLocks noChangeArrowheads="1"/>
                </p:cNvSpPr>
                <p:nvPr/>
              </p:nvSpPr>
              <p:spPr bwMode="auto">
                <a:xfrm>
                  <a:off x="2850" y="2016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43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 </a:t>
                  </a: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43" name="Rectangle 51"/>
                <p:cNvSpPr>
                  <a:spLocks noChangeArrowheads="1"/>
                </p:cNvSpPr>
                <p:nvPr/>
              </p:nvSpPr>
              <p:spPr bwMode="auto">
                <a:xfrm>
                  <a:off x="2807" y="2016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3" name="Group 52"/>
              <p:cNvGrpSpPr>
                <a:grpSpLocks/>
              </p:cNvGrpSpPr>
              <p:nvPr/>
            </p:nvGrpSpPr>
            <p:grpSpPr bwMode="auto">
              <a:xfrm>
                <a:off x="0" y="2400"/>
                <a:ext cx="849" cy="384"/>
                <a:chOff x="0" y="2400"/>
                <a:chExt cx="849" cy="384"/>
              </a:xfrm>
            </p:grpSpPr>
            <p:sp>
              <p:nvSpPr>
                <p:cNvPr id="6864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军事情报机构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41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4" name="Group 55"/>
              <p:cNvGrpSpPr>
                <a:grpSpLocks/>
              </p:cNvGrpSpPr>
              <p:nvPr/>
            </p:nvGrpSpPr>
            <p:grpSpPr bwMode="auto">
              <a:xfrm>
                <a:off x="849" y="2400"/>
                <a:ext cx="1958" cy="384"/>
                <a:chOff x="849" y="2400"/>
                <a:chExt cx="1958" cy="384"/>
              </a:xfrm>
            </p:grpSpPr>
            <p:sp>
              <p:nvSpPr>
                <p:cNvPr id="68638" name="Rectangle 56"/>
                <p:cNvSpPr>
                  <a:spLocks noChangeArrowheads="1"/>
                </p:cNvSpPr>
                <p:nvPr/>
              </p:nvSpPr>
              <p:spPr bwMode="auto">
                <a:xfrm>
                  <a:off x="892" y="2400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配有价值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Tahoma" pitchFamily="34" charset="0"/>
                    </a:rPr>
                    <a:t>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百万美元的硬件及先进的攻击技术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39" name="Rectangle 57"/>
                <p:cNvSpPr>
                  <a:spLocks noChangeArrowheads="1"/>
                </p:cNvSpPr>
                <p:nvPr/>
              </p:nvSpPr>
              <p:spPr bwMode="auto">
                <a:xfrm>
                  <a:off x="849" y="2400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5" name="Group 58"/>
              <p:cNvGrpSpPr>
                <a:grpSpLocks/>
              </p:cNvGrpSpPr>
              <p:nvPr/>
            </p:nvGrpSpPr>
            <p:grpSpPr bwMode="auto">
              <a:xfrm>
                <a:off x="2807" y="2400"/>
                <a:ext cx="859" cy="384"/>
                <a:chOff x="2807" y="2400"/>
                <a:chExt cx="859" cy="384"/>
              </a:xfrm>
            </p:grpSpPr>
            <p:sp>
              <p:nvSpPr>
                <p:cNvPr id="68636" name="Rectangle 59"/>
                <p:cNvSpPr>
                  <a:spLocks noChangeArrowheads="1"/>
                </p:cNvSpPr>
                <p:nvPr/>
              </p:nvSpPr>
              <p:spPr bwMode="auto">
                <a:xfrm>
                  <a:off x="2850" y="2400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55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37" name="Rectangle 60"/>
                <p:cNvSpPr>
                  <a:spLocks noChangeArrowheads="1"/>
                </p:cNvSpPr>
                <p:nvPr/>
              </p:nvSpPr>
              <p:spPr bwMode="auto">
                <a:xfrm>
                  <a:off x="2807" y="2400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8617" name="Rectangle 61"/>
            <p:cNvSpPr>
              <a:spLocks noChangeArrowheads="1"/>
            </p:cNvSpPr>
            <p:nvPr/>
          </p:nvSpPr>
          <p:spPr bwMode="auto">
            <a:xfrm>
              <a:off x="-3" y="477"/>
              <a:ext cx="3672" cy="231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054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>
                <a:latin typeface="Times New Roman" pitchFamily="18" charset="0"/>
              </a:rPr>
              <a:t>密码</a:t>
            </a:r>
            <a:r>
              <a:rPr lang="zh-CN" altLang="en-US" sz="4400" smtClean="0">
                <a:latin typeface="Times New Roman" pitchFamily="18" charset="0"/>
              </a:rPr>
              <a:t>算法</a:t>
            </a:r>
            <a:r>
              <a:rPr lang="zh-CN" altLang="en-US" sz="4400"/>
              <a:t>分类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48130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047275-C925-4E42-ADD7-E1962C104924}" type="datetime1">
              <a:rPr lang="zh-CN" altLang="en-US" smtClean="0">
                <a:latin typeface="Times New Roman" pitchFamily="18" charset="0"/>
              </a:rPr>
              <a:pPr/>
              <a:t>2018/10/16</a:t>
            </a:fld>
            <a:endParaRPr lang="en-US" altLang="zh-CN" smtClean="0">
              <a:latin typeface="Times New Roman" pitchFamily="18" charset="0"/>
            </a:endParaRP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323528" y="1700808"/>
            <a:ext cx="8533159" cy="3096617"/>
            <a:chOff x="1037903" y="1700808"/>
            <a:chExt cx="8533159" cy="3096617"/>
          </a:xfrm>
        </p:grpSpPr>
        <p:sp>
          <p:nvSpPr>
            <p:cNvPr id="48135" name="Rectangle 3"/>
            <p:cNvSpPr>
              <a:spLocks noChangeArrowheads="1"/>
            </p:cNvSpPr>
            <p:nvPr/>
          </p:nvSpPr>
          <p:spPr bwMode="auto">
            <a:xfrm>
              <a:off x="3270151" y="1700808"/>
              <a:ext cx="5256213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黑体" pitchFamily="49" charset="-122"/>
                </a:rPr>
                <a:t>密码算法</a:t>
              </a:r>
            </a:p>
          </p:txBody>
        </p:sp>
        <p:sp>
          <p:nvSpPr>
            <p:cNvPr id="48136" name="Rectangle 4"/>
            <p:cNvSpPr>
              <a:spLocks noChangeArrowheads="1"/>
            </p:cNvSpPr>
            <p:nvPr/>
          </p:nvSpPr>
          <p:spPr bwMode="auto">
            <a:xfrm>
              <a:off x="2118023" y="3213100"/>
              <a:ext cx="172784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基于密钥保密性</a:t>
              </a:r>
            </a:p>
          </p:txBody>
        </p:sp>
        <p:sp>
          <p:nvSpPr>
            <p:cNvPr id="48137" name="Rectangle 5"/>
            <p:cNvSpPr>
              <a:spLocks noChangeArrowheads="1"/>
            </p:cNvSpPr>
            <p:nvPr/>
          </p:nvSpPr>
          <p:spPr bwMode="auto">
            <a:xfrm>
              <a:off x="4282139" y="3213100"/>
              <a:ext cx="1724316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基于算法保密性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09892" y="2132013"/>
              <a:ext cx="2157413" cy="1081088"/>
              <a:chOff x="1833" y="1343"/>
              <a:chExt cx="1359" cy="681"/>
            </a:xfrm>
          </p:grpSpPr>
          <p:sp>
            <p:nvSpPr>
              <p:cNvPr id="48152" name="Line 7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3" name="Line 8"/>
              <p:cNvSpPr>
                <a:spLocks noChangeShapeType="1"/>
              </p:cNvSpPr>
              <p:nvPr/>
            </p:nvSpPr>
            <p:spPr bwMode="auto">
              <a:xfrm>
                <a:off x="3192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4" name="Line 9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1359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5" name="Line 10"/>
              <p:cNvSpPr>
                <a:spLocks noChangeShapeType="1"/>
              </p:cNvSpPr>
              <p:nvPr/>
            </p:nvSpPr>
            <p:spPr bwMode="auto">
              <a:xfrm>
                <a:off x="2517" y="1343"/>
                <a:ext cx="0" cy="54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6" name="Text Box 11"/>
              <p:cNvSpPr txBox="1">
                <a:spLocks noChangeArrowheads="1"/>
              </p:cNvSpPr>
              <p:nvPr/>
            </p:nvSpPr>
            <p:spPr bwMode="auto">
              <a:xfrm>
                <a:off x="1934" y="1480"/>
                <a:ext cx="1159" cy="23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00"/>
                    </a:solidFill>
                    <a:ea typeface="黑体" pitchFamily="49" charset="-122"/>
                  </a:rPr>
                  <a:t>基于保密的内容</a:t>
                </a:r>
              </a:p>
            </p:txBody>
          </p:sp>
        </p:grpSp>
        <p:sp>
          <p:nvSpPr>
            <p:cNvPr id="461836" name="Rectangle 12"/>
            <p:cNvSpPr>
              <a:spLocks noChangeArrowheads="1"/>
            </p:cNvSpPr>
            <p:nvPr/>
          </p:nvSpPr>
          <p:spPr bwMode="auto">
            <a:xfrm>
              <a:off x="1037903" y="4365625"/>
              <a:ext cx="1583849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对称密码算法</a:t>
              </a:r>
            </a:p>
          </p:txBody>
        </p:sp>
        <p:sp>
          <p:nvSpPr>
            <p:cNvPr id="461837" name="Rectangle 13"/>
            <p:cNvSpPr>
              <a:spLocks noChangeArrowheads="1"/>
            </p:cNvSpPr>
            <p:nvPr/>
          </p:nvSpPr>
          <p:spPr bwMode="auto">
            <a:xfrm>
              <a:off x="3205163" y="4365625"/>
              <a:ext cx="1727200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非对称密码算法</a:t>
              </a:r>
            </a:p>
          </p:txBody>
        </p:sp>
        <p:sp>
          <p:nvSpPr>
            <p:cNvPr id="48141" name="Line 14"/>
            <p:cNvSpPr>
              <a:spLocks noChangeShapeType="1"/>
            </p:cNvSpPr>
            <p:nvPr/>
          </p:nvSpPr>
          <p:spPr bwMode="auto">
            <a:xfrm>
              <a:off x="1836738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2" name="Line 15"/>
            <p:cNvSpPr>
              <a:spLocks noChangeShapeType="1"/>
            </p:cNvSpPr>
            <p:nvPr/>
          </p:nvSpPr>
          <p:spPr bwMode="auto">
            <a:xfrm>
              <a:off x="4068763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1836738" y="4149725"/>
              <a:ext cx="2232025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4" name="Line 17"/>
            <p:cNvSpPr>
              <a:spLocks noChangeShapeType="1"/>
            </p:cNvSpPr>
            <p:nvPr/>
          </p:nvSpPr>
          <p:spPr bwMode="auto">
            <a:xfrm>
              <a:off x="2916238" y="3644900"/>
              <a:ext cx="0" cy="5048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6149752" y="3213100"/>
              <a:ext cx="1512887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分组密码算法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8094687" y="3213100"/>
              <a:ext cx="147637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流密码算法</a:t>
              </a:r>
            </a:p>
          </p:txBody>
        </p:sp>
        <p:sp>
          <p:nvSpPr>
            <p:cNvPr id="48147" name="Line 20"/>
            <p:cNvSpPr>
              <a:spLocks noChangeShapeType="1"/>
            </p:cNvSpPr>
            <p:nvPr/>
          </p:nvSpPr>
          <p:spPr bwMode="auto">
            <a:xfrm>
              <a:off x="6875463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8" name="Line 21"/>
            <p:cNvSpPr>
              <a:spLocks noChangeShapeType="1"/>
            </p:cNvSpPr>
            <p:nvPr/>
          </p:nvSpPr>
          <p:spPr bwMode="auto">
            <a:xfrm>
              <a:off x="8820150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6875463" y="2997200"/>
              <a:ext cx="1944687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0" name="Line 23"/>
            <p:cNvSpPr>
              <a:spLocks noChangeShapeType="1"/>
            </p:cNvSpPr>
            <p:nvPr/>
          </p:nvSpPr>
          <p:spPr bwMode="auto">
            <a:xfrm>
              <a:off x="7878663" y="2132013"/>
              <a:ext cx="0" cy="865187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7086575" y="2348880"/>
              <a:ext cx="1728788" cy="3667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明文处理方法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1、二重</a:t>
            </a:r>
            <a:r>
              <a:rPr lang="en-US" altLang="zh-CN" smtClean="0"/>
              <a:t>DES （</a:t>
            </a:r>
            <a:r>
              <a:rPr lang="zh-CN" altLang="en-US" smtClean="0"/>
              <a:t>二个密钥，长度112位）</a:t>
            </a:r>
            <a:r>
              <a:rPr lang="en-US" altLang="zh-CN" smtClean="0"/>
              <a:t> ：</a:t>
            </a:r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C=E</a:t>
            </a:r>
            <a:r>
              <a:rPr lang="en-US" altLang="zh-CN" baseline="-25000" smtClean="0"/>
              <a:t>k2</a:t>
            </a:r>
            <a:r>
              <a:rPr lang="en-US" altLang="zh-CN" smtClean="0"/>
              <a:t>[E</a:t>
            </a:r>
            <a:r>
              <a:rPr lang="en-US" altLang="zh-CN" baseline="-25000" smtClean="0"/>
              <a:t>k1</a:t>
            </a:r>
            <a:r>
              <a:rPr lang="en-US" altLang="zh-CN" smtClean="0"/>
              <a:t>(P)]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P=D</a:t>
            </a:r>
            <a:r>
              <a:rPr lang="en-US" altLang="zh-CN" baseline="-25000" smtClean="0"/>
              <a:t>k1</a:t>
            </a:r>
            <a:r>
              <a:rPr lang="en-US" altLang="zh-CN" smtClean="0"/>
              <a:t>[D</a:t>
            </a:r>
            <a:r>
              <a:rPr lang="en-US" altLang="zh-CN" baseline="-25000" smtClean="0"/>
              <a:t>k2</a:t>
            </a:r>
            <a:r>
              <a:rPr lang="en-US" altLang="zh-CN" smtClean="0"/>
              <a:t>(C)]</a:t>
            </a:r>
          </a:p>
          <a:p>
            <a:pPr lvl="1"/>
            <a:r>
              <a:rPr lang="zh-CN" altLang="en-US" smtClean="0"/>
              <a:t>要防止中途攻击</a:t>
            </a:r>
          </a:p>
          <a:p>
            <a:r>
              <a:rPr lang="zh-CN" altLang="en-US" smtClean="0"/>
              <a:t>2、三重</a:t>
            </a:r>
            <a:r>
              <a:rPr lang="en-US" altLang="zh-CN" smtClean="0"/>
              <a:t>DES（</a:t>
            </a:r>
            <a:r>
              <a:rPr lang="zh-CN" altLang="en-US" smtClean="0"/>
              <a:t>二个密钥）</a:t>
            </a:r>
          </a:p>
          <a:p>
            <a:pPr lvl="1"/>
            <a:r>
              <a:rPr lang="zh-CN" altLang="en-US" smtClean="0"/>
              <a:t>加密： </a:t>
            </a:r>
            <a:r>
              <a:rPr lang="en-US" altLang="zh-CN" smtClean="0"/>
              <a:t>C=E</a:t>
            </a:r>
            <a:r>
              <a:rPr lang="en-US" altLang="zh-CN" baseline="-25000" smtClean="0"/>
              <a:t>k1</a:t>
            </a:r>
            <a:r>
              <a:rPr lang="en-US" altLang="zh-CN" smtClean="0"/>
              <a:t>[D</a:t>
            </a:r>
            <a:r>
              <a:rPr lang="en-US" altLang="zh-CN" baseline="-25000" smtClean="0"/>
              <a:t>k2</a:t>
            </a:r>
            <a:r>
              <a:rPr lang="en-US" altLang="zh-CN" smtClean="0"/>
              <a:t> [E</a:t>
            </a:r>
            <a:r>
              <a:rPr lang="en-US" altLang="zh-CN" baseline="-25000" smtClean="0"/>
              <a:t>k1</a:t>
            </a:r>
            <a:r>
              <a:rPr lang="en-US" altLang="zh-CN" smtClean="0"/>
              <a:t>(P)]]</a:t>
            </a:r>
          </a:p>
          <a:p>
            <a:pPr lvl="1"/>
            <a:r>
              <a:rPr lang="zh-CN" altLang="en-US" smtClean="0"/>
              <a:t>解密： </a:t>
            </a:r>
            <a:r>
              <a:rPr lang="en-US" altLang="zh-CN" smtClean="0"/>
              <a:t>P=D</a:t>
            </a:r>
            <a:r>
              <a:rPr lang="en-US" altLang="zh-CN" baseline="-25000" smtClean="0"/>
              <a:t>k1</a:t>
            </a:r>
            <a:r>
              <a:rPr lang="en-US" altLang="zh-CN" smtClean="0"/>
              <a:t>[E</a:t>
            </a:r>
            <a:r>
              <a:rPr lang="en-US" altLang="zh-CN" baseline="-25000" smtClean="0"/>
              <a:t>k2</a:t>
            </a:r>
            <a:r>
              <a:rPr lang="en-US" altLang="zh-CN" smtClean="0"/>
              <a:t> [D</a:t>
            </a:r>
            <a:r>
              <a:rPr lang="en-US" altLang="zh-CN" baseline="-25000" smtClean="0"/>
              <a:t>k1</a:t>
            </a:r>
            <a:r>
              <a:rPr lang="en-US" altLang="zh-CN" smtClean="0"/>
              <a:t>(C)]]</a:t>
            </a:r>
          </a:p>
          <a:p>
            <a:r>
              <a:rPr lang="en-US" altLang="zh-CN" smtClean="0"/>
              <a:t>3、IDEA</a:t>
            </a:r>
            <a:r>
              <a:rPr lang="zh-CN" altLang="en-US" smtClean="0"/>
              <a:t>加密算法 1992年，瑞士的</a:t>
            </a:r>
            <a:r>
              <a:rPr lang="en-US" altLang="zh-CN" smtClean="0"/>
              <a:t>Lai</a:t>
            </a:r>
            <a:r>
              <a:rPr lang="zh-CN" altLang="en-US" smtClean="0"/>
              <a:t>和</a:t>
            </a:r>
            <a:r>
              <a:rPr lang="en-US" altLang="zh-CN" smtClean="0"/>
              <a:t>Massey</a:t>
            </a:r>
          </a:p>
          <a:p>
            <a:pPr lvl="1"/>
            <a:r>
              <a:rPr lang="en-US" altLang="zh-CN" smtClean="0"/>
              <a:t>128</a:t>
            </a:r>
            <a:r>
              <a:rPr lang="zh-CN" altLang="en-US" smtClean="0"/>
              <a:t>位密钥，8轮，快速，软硬件实现。</a:t>
            </a:r>
            <a:endParaRPr lang="zh-CN" alt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</a:t>
            </a:r>
            <a:r>
              <a:rPr lang="en-US" altLang="zh-CN" smtClean="0"/>
              <a:t>DES</a:t>
            </a:r>
            <a:r>
              <a:rPr lang="zh-CN" altLang="en-US" smtClean="0"/>
              <a:t>及</a:t>
            </a:r>
            <a:r>
              <a:rPr lang="en-US" altLang="zh-CN" smtClean="0"/>
              <a:t>IDEA</a:t>
            </a:r>
            <a:endParaRPr lang="en-US" altLang="zh-CN"/>
          </a:p>
        </p:txBody>
      </p:sp>
      <p:sp>
        <p:nvSpPr>
          <p:cNvPr id="10547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30B3F-5C2F-4BFB-8818-7ABC820BCAC0}" type="slidenum">
              <a:rPr lang="zh-CN" altLang="en-US" smtClean="0"/>
              <a:pPr/>
              <a:t>120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AES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368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1997年9月</a:t>
            </a:r>
            <a:r>
              <a:rPr lang="zh-CN" altLang="en-US" dirty="0"/>
              <a:t>，</a:t>
            </a:r>
            <a:r>
              <a:rPr lang="zh-CN" altLang="en-US" dirty="0" smtClean="0"/>
              <a:t>国家标准技术研究所</a:t>
            </a:r>
            <a:r>
              <a:rPr lang="en-US" altLang="zh-CN" dirty="0" smtClean="0"/>
              <a:t>NIST</a:t>
            </a:r>
            <a:r>
              <a:rPr lang="zh-CN" altLang="en-US" dirty="0" smtClean="0"/>
              <a:t>征集高级加密标准</a:t>
            </a:r>
            <a:r>
              <a:rPr lang="en-US" altLang="zh-CN" dirty="0" smtClean="0"/>
              <a:t>AES</a:t>
            </a:r>
            <a:r>
              <a:rPr lang="zh-CN" altLang="en-US" dirty="0" smtClean="0"/>
              <a:t>，</a:t>
            </a:r>
            <a:r>
              <a:rPr lang="zh-CN" altLang="en-US" dirty="0"/>
              <a:t>替代</a:t>
            </a:r>
            <a:r>
              <a:rPr lang="en-US" altLang="zh-CN" dirty="0"/>
              <a:t>DES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选择的基本条件：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公开；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对称分组密码；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钥匙长度动态可变：</a:t>
            </a:r>
            <a:r>
              <a:rPr lang="en-US" altLang="zh-CN" dirty="0" smtClean="0"/>
              <a:t>128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256</a:t>
            </a:r>
          </a:p>
          <a:p>
            <a:pPr lvl="1"/>
            <a:r>
              <a:rPr lang="zh-CN" altLang="en-US" dirty="0" smtClean="0"/>
              <a:t>可软硬件实现。</a:t>
            </a:r>
          </a:p>
          <a:p>
            <a:r>
              <a:rPr lang="zh-CN" altLang="en-US" dirty="0" smtClean="0"/>
              <a:t>1998年8月首次选出15个候选者，1999年3月遴选出5个，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年10月确定比利时的</a:t>
            </a:r>
            <a:r>
              <a:rPr lang="en-US" altLang="zh-CN" dirty="0" err="1" smtClean="0"/>
              <a:t>Rijndael</a:t>
            </a:r>
            <a:r>
              <a:rPr lang="zh-CN" altLang="en-US" dirty="0" smtClean="0"/>
              <a:t>算法成为</a:t>
            </a:r>
            <a:r>
              <a:rPr lang="en-US" altLang="zh-CN" dirty="0" smtClean="0"/>
              <a:t>AES。</a:t>
            </a:r>
            <a:endParaRPr lang="zh-CN" alt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高级加密标准(</a:t>
            </a:r>
            <a:r>
              <a:rPr lang="en-US" altLang="zh-CN" smtClean="0"/>
              <a:t>AES) </a:t>
            </a:r>
            <a:endParaRPr lang="en-US" altLang="zh-CN"/>
          </a:p>
        </p:txBody>
      </p:sp>
      <p:sp>
        <p:nvSpPr>
          <p:cNvPr id="10649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6BFB90-3329-438C-B0EA-548DDD726373}" type="slidenum">
              <a:rPr lang="zh-CN" altLang="en-US" smtClean="0"/>
              <a:pPr/>
              <a:t>122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8E9-F26A-46E1-975D-26312220C2BB}" type="datetime1">
              <a:rPr lang="zh-CN" altLang="en-US" smtClean="0"/>
              <a:pPr/>
              <a:t>2018/10/16</a:t>
            </a:fld>
            <a:endParaRPr lang="en-US" altLang="zh-CN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AES</a:t>
            </a:r>
            <a:r>
              <a:rPr lang="zh-CN" altLang="en-US" smtClean="0"/>
              <a:t>算法概要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1476375" y="1142984"/>
            <a:ext cx="7199313" cy="4146550"/>
            <a:chOff x="1476375" y="1611313"/>
            <a:chExt cx="7199313" cy="4146550"/>
          </a:xfrm>
        </p:grpSpPr>
        <p:sp>
          <p:nvSpPr>
            <p:cNvPr id="474117" name="Rectangle 5"/>
            <p:cNvSpPr>
              <a:spLocks noChangeArrowheads="1"/>
            </p:cNvSpPr>
            <p:nvPr/>
          </p:nvSpPr>
          <p:spPr bwMode="auto">
            <a:xfrm>
              <a:off x="1978025" y="1827213"/>
              <a:ext cx="1079500" cy="576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明文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X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i</a:t>
              </a:r>
              <a:endPara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endParaRPr>
            </a:p>
          </p:txBody>
        </p:sp>
        <p:sp>
          <p:nvSpPr>
            <p:cNvPr id="474118" name="AutoShape 6"/>
            <p:cNvSpPr>
              <a:spLocks noChangeArrowheads="1"/>
            </p:cNvSpPr>
            <p:nvPr/>
          </p:nvSpPr>
          <p:spPr bwMode="auto">
            <a:xfrm>
              <a:off x="2338388" y="2762250"/>
              <a:ext cx="360362" cy="358775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19" name="Rectangle 7"/>
            <p:cNvSpPr>
              <a:spLocks noChangeArrowheads="1"/>
            </p:cNvSpPr>
            <p:nvPr/>
          </p:nvSpPr>
          <p:spPr bwMode="auto">
            <a:xfrm>
              <a:off x="1978025" y="3554413"/>
              <a:ext cx="1152525" cy="504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r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轮迭代</a:t>
              </a:r>
            </a:p>
          </p:txBody>
        </p:sp>
        <p:sp>
          <p:nvSpPr>
            <p:cNvPr id="474120" name="Rectangle 8"/>
            <p:cNvSpPr>
              <a:spLocks noChangeArrowheads="1"/>
            </p:cNvSpPr>
            <p:nvPr/>
          </p:nvSpPr>
          <p:spPr bwMode="auto">
            <a:xfrm>
              <a:off x="1978025" y="4562475"/>
              <a:ext cx="1152525" cy="504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密文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Y</a:t>
              </a:r>
            </a:p>
          </p:txBody>
        </p:sp>
        <p:sp>
          <p:nvSpPr>
            <p:cNvPr id="474121" name="AutoShape 9"/>
            <p:cNvSpPr>
              <a:spLocks noChangeArrowheads="1"/>
            </p:cNvSpPr>
            <p:nvPr/>
          </p:nvSpPr>
          <p:spPr bwMode="auto">
            <a:xfrm>
              <a:off x="2482850" y="2403475"/>
              <a:ext cx="71438" cy="358775"/>
            </a:xfrm>
            <a:prstGeom prst="downArrow">
              <a:avLst>
                <a:gd name="adj1" fmla="val 50000"/>
                <a:gd name="adj2" fmla="val 1255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22" name="AutoShape 10"/>
            <p:cNvSpPr>
              <a:spLocks noChangeArrowheads="1"/>
            </p:cNvSpPr>
            <p:nvPr/>
          </p:nvSpPr>
          <p:spPr bwMode="auto">
            <a:xfrm>
              <a:off x="2482850" y="3122613"/>
              <a:ext cx="71438" cy="431800"/>
            </a:xfrm>
            <a:prstGeom prst="downArrow">
              <a:avLst>
                <a:gd name="adj1" fmla="val 50000"/>
                <a:gd name="adj2" fmla="val 1511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23" name="AutoShape 11"/>
            <p:cNvSpPr>
              <a:spLocks noChangeArrowheads="1"/>
            </p:cNvSpPr>
            <p:nvPr/>
          </p:nvSpPr>
          <p:spPr bwMode="auto">
            <a:xfrm>
              <a:off x="2482850" y="4059238"/>
              <a:ext cx="71438" cy="503237"/>
            </a:xfrm>
            <a:prstGeom prst="downArrow">
              <a:avLst>
                <a:gd name="adj1" fmla="val 50000"/>
                <a:gd name="adj2" fmla="val 1761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24" name="AutoShape 12"/>
            <p:cNvSpPr>
              <a:spLocks noChangeArrowheads="1"/>
            </p:cNvSpPr>
            <p:nvPr/>
          </p:nvSpPr>
          <p:spPr bwMode="auto">
            <a:xfrm rot="10800000">
              <a:off x="2698750" y="2906713"/>
              <a:ext cx="504825" cy="71437"/>
            </a:xfrm>
            <a:prstGeom prst="rightArrow">
              <a:avLst>
                <a:gd name="adj1" fmla="val 50000"/>
                <a:gd name="adj2" fmla="val 17666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25" name="Rectangle 13"/>
            <p:cNvSpPr>
              <a:spLocks noChangeArrowheads="1"/>
            </p:cNvSpPr>
            <p:nvPr/>
          </p:nvSpPr>
          <p:spPr bwMode="auto">
            <a:xfrm>
              <a:off x="3203575" y="2690813"/>
              <a:ext cx="1295400" cy="503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子密钥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K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0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74126" name="Text Box 14"/>
            <p:cNvSpPr txBox="1">
              <a:spLocks noChangeArrowheads="1"/>
            </p:cNvSpPr>
            <p:nvPr/>
          </p:nvSpPr>
          <p:spPr bwMode="auto">
            <a:xfrm>
              <a:off x="1476375" y="5300663"/>
              <a:ext cx="28797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（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a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）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AES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算法框图</a:t>
              </a:r>
            </a:p>
          </p:txBody>
        </p:sp>
        <p:sp>
          <p:nvSpPr>
            <p:cNvPr id="474127" name="Rectangle 15"/>
            <p:cNvSpPr>
              <a:spLocks noChangeArrowheads="1"/>
            </p:cNvSpPr>
            <p:nvPr/>
          </p:nvSpPr>
          <p:spPr bwMode="auto">
            <a:xfrm>
              <a:off x="6586538" y="1611313"/>
              <a:ext cx="72072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X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i-1</a:t>
              </a:r>
              <a:endPara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endParaRPr>
            </a:p>
          </p:txBody>
        </p:sp>
        <p:sp>
          <p:nvSpPr>
            <p:cNvPr id="474128" name="AutoShape 16"/>
            <p:cNvSpPr>
              <a:spLocks noChangeArrowheads="1"/>
            </p:cNvSpPr>
            <p:nvPr/>
          </p:nvSpPr>
          <p:spPr bwMode="auto">
            <a:xfrm>
              <a:off x="6011863" y="2259013"/>
              <a:ext cx="1800225" cy="3603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字节代替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BS</a:t>
              </a:r>
            </a:p>
          </p:txBody>
        </p:sp>
        <p:sp>
          <p:nvSpPr>
            <p:cNvPr id="474129" name="AutoShape 17"/>
            <p:cNvSpPr>
              <a:spLocks noChangeArrowheads="1"/>
            </p:cNvSpPr>
            <p:nvPr/>
          </p:nvSpPr>
          <p:spPr bwMode="auto">
            <a:xfrm>
              <a:off x="6011863" y="2906713"/>
              <a:ext cx="1800225" cy="3603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行移位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SR</a:t>
              </a:r>
            </a:p>
          </p:txBody>
        </p:sp>
        <p:sp>
          <p:nvSpPr>
            <p:cNvPr id="474130" name="AutoShape 18"/>
            <p:cNvSpPr>
              <a:spLocks noChangeArrowheads="1"/>
            </p:cNvSpPr>
            <p:nvPr/>
          </p:nvSpPr>
          <p:spPr bwMode="auto">
            <a:xfrm>
              <a:off x="6011863" y="3554413"/>
              <a:ext cx="1800225" cy="3603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列混合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MC</a:t>
              </a:r>
            </a:p>
          </p:txBody>
        </p:sp>
        <p:sp>
          <p:nvSpPr>
            <p:cNvPr id="474131" name="AutoShape 19"/>
            <p:cNvSpPr>
              <a:spLocks noChangeArrowheads="1"/>
            </p:cNvSpPr>
            <p:nvPr/>
          </p:nvSpPr>
          <p:spPr bwMode="auto">
            <a:xfrm>
              <a:off x="6802438" y="4203700"/>
              <a:ext cx="287337" cy="288925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32" name="Rectangle 20"/>
            <p:cNvSpPr>
              <a:spLocks noChangeArrowheads="1"/>
            </p:cNvSpPr>
            <p:nvPr/>
          </p:nvSpPr>
          <p:spPr bwMode="auto">
            <a:xfrm>
              <a:off x="6586538" y="4706938"/>
              <a:ext cx="720725" cy="433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X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i</a:t>
              </a:r>
              <a:endPara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endParaRPr>
            </a:p>
          </p:txBody>
        </p:sp>
        <p:sp>
          <p:nvSpPr>
            <p:cNvPr id="474133" name="Rectangle 21"/>
            <p:cNvSpPr>
              <a:spLocks noChangeArrowheads="1"/>
            </p:cNvSpPr>
            <p:nvPr/>
          </p:nvSpPr>
          <p:spPr bwMode="auto">
            <a:xfrm>
              <a:off x="7812088" y="4203700"/>
              <a:ext cx="720725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K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i-1</a:t>
              </a:r>
              <a:endPara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endParaRPr>
            </a:p>
          </p:txBody>
        </p:sp>
        <p:sp>
          <p:nvSpPr>
            <p:cNvPr id="474134" name="AutoShape 22"/>
            <p:cNvSpPr>
              <a:spLocks noChangeArrowheads="1"/>
            </p:cNvSpPr>
            <p:nvPr/>
          </p:nvSpPr>
          <p:spPr bwMode="auto">
            <a:xfrm>
              <a:off x="6908800" y="1970088"/>
              <a:ext cx="73025" cy="288925"/>
            </a:xfrm>
            <a:prstGeom prst="downArrow">
              <a:avLst>
                <a:gd name="adj1" fmla="val 50000"/>
                <a:gd name="adj2" fmla="val 9891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5" name="AutoShape 23"/>
            <p:cNvSpPr>
              <a:spLocks noChangeArrowheads="1"/>
            </p:cNvSpPr>
            <p:nvPr/>
          </p:nvSpPr>
          <p:spPr bwMode="auto">
            <a:xfrm>
              <a:off x="6911975" y="2619375"/>
              <a:ext cx="71438" cy="287338"/>
            </a:xfrm>
            <a:prstGeom prst="downArrow">
              <a:avLst>
                <a:gd name="adj1" fmla="val 50000"/>
                <a:gd name="adj2" fmla="val 1005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6" name="AutoShape 24"/>
            <p:cNvSpPr>
              <a:spLocks noChangeArrowheads="1"/>
            </p:cNvSpPr>
            <p:nvPr/>
          </p:nvSpPr>
          <p:spPr bwMode="auto">
            <a:xfrm>
              <a:off x="6908800" y="3267075"/>
              <a:ext cx="73025" cy="287338"/>
            </a:xfrm>
            <a:prstGeom prst="downArrow">
              <a:avLst>
                <a:gd name="adj1" fmla="val 50000"/>
                <a:gd name="adj2" fmla="val 98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7" name="AutoShape 25"/>
            <p:cNvSpPr>
              <a:spLocks noChangeArrowheads="1"/>
            </p:cNvSpPr>
            <p:nvPr/>
          </p:nvSpPr>
          <p:spPr bwMode="auto">
            <a:xfrm>
              <a:off x="6911975" y="3914775"/>
              <a:ext cx="71438" cy="288925"/>
            </a:xfrm>
            <a:prstGeom prst="downArrow">
              <a:avLst>
                <a:gd name="adj1" fmla="val 50000"/>
                <a:gd name="adj2" fmla="val 1011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8" name="AutoShape 26"/>
            <p:cNvSpPr>
              <a:spLocks noChangeArrowheads="1"/>
            </p:cNvSpPr>
            <p:nvPr/>
          </p:nvSpPr>
          <p:spPr bwMode="auto">
            <a:xfrm>
              <a:off x="6908800" y="4491038"/>
              <a:ext cx="71438" cy="215900"/>
            </a:xfrm>
            <a:prstGeom prst="downArrow">
              <a:avLst>
                <a:gd name="adj1" fmla="val 50000"/>
                <a:gd name="adj2" fmla="val 755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9" name="AutoShape 27"/>
            <p:cNvSpPr>
              <a:spLocks noChangeArrowheads="1"/>
            </p:cNvSpPr>
            <p:nvPr/>
          </p:nvSpPr>
          <p:spPr bwMode="auto">
            <a:xfrm rot="10800000">
              <a:off x="7091363" y="4346575"/>
              <a:ext cx="720725" cy="73025"/>
            </a:xfrm>
            <a:prstGeom prst="rightArrow">
              <a:avLst>
                <a:gd name="adj1" fmla="val 50000"/>
                <a:gd name="adj2" fmla="val 24673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40" name="Text Box 28"/>
            <p:cNvSpPr txBox="1">
              <a:spLocks noChangeArrowheads="1"/>
            </p:cNvSpPr>
            <p:nvPr/>
          </p:nvSpPr>
          <p:spPr bwMode="auto">
            <a:xfrm>
              <a:off x="5578475" y="5211763"/>
              <a:ext cx="3097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（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b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） 一轮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AES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结构</a:t>
              </a:r>
            </a:p>
          </p:txBody>
        </p:sp>
      </p:grp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714480" y="5500702"/>
            <a:ext cx="70723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AES</a:t>
            </a:r>
            <a:r>
              <a:rPr lang="zh-CN" altLang="en-US" sz="2400" b="1">
                <a:solidFill>
                  <a:srgbClr val="0033CC"/>
                </a:solidFill>
                <a:latin typeface="Times New Roman" pitchFamily="18" charset="0"/>
              </a:rPr>
              <a:t>的设计原则：能够抵御已知攻击、硬件实现容易且速度快、设计简单</a:t>
            </a:r>
          </a:p>
        </p:txBody>
      </p:sp>
    </p:spTree>
    <p:extLst>
      <p:ext uri="{BB962C8B-B14F-4D97-AF65-F5344CB8AC3E}">
        <p14:creationId xmlns:p14="http://schemas.microsoft.com/office/powerpoint/2010/main" val="2253816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采用</a:t>
            </a:r>
            <a:r>
              <a:rPr lang="en-US" altLang="zh-CN"/>
              <a:t>n</a:t>
            </a:r>
            <a:r>
              <a:rPr lang="zh-CN" altLang="en-US"/>
              <a:t>个函数</a:t>
            </a:r>
            <a:r>
              <a:rPr lang="en-US" altLang="zh-CN"/>
              <a:t>f</a:t>
            </a:r>
            <a:r>
              <a:rPr lang="en-US" altLang="zh-CN" baseline="-25000"/>
              <a:t>1</a:t>
            </a:r>
            <a:r>
              <a:rPr lang="en-US" altLang="zh-CN"/>
              <a:t>,f</a:t>
            </a:r>
            <a:r>
              <a:rPr lang="en-US" altLang="zh-CN" baseline="-25000"/>
              <a:t>2</a:t>
            </a:r>
            <a:r>
              <a:rPr lang="en-US" altLang="zh-CN"/>
              <a:t>,…,f</a:t>
            </a:r>
            <a:r>
              <a:rPr lang="en-US" altLang="zh-CN" baseline="-25000"/>
              <a:t>n</a:t>
            </a:r>
            <a:r>
              <a:rPr lang="zh-CN" altLang="en-US"/>
              <a:t>的复合</a:t>
            </a:r>
            <a:endParaRPr lang="en-US" altLang="zh-CN"/>
          </a:p>
          <a:p>
            <a:pPr lvl="1"/>
            <a:r>
              <a:rPr lang="en-US" altLang="zh-CN"/>
              <a:t>c=f</a:t>
            </a:r>
            <a:r>
              <a:rPr lang="en-US" altLang="zh-CN" baseline="-25000"/>
              <a:t>1</a:t>
            </a:r>
            <a:r>
              <a:rPr lang="en-US" altLang="zh-CN"/>
              <a:t>(f</a:t>
            </a:r>
            <a:r>
              <a:rPr lang="en-US" altLang="zh-CN" baseline="-25000"/>
              <a:t>2</a:t>
            </a:r>
            <a:r>
              <a:rPr lang="en-US" altLang="zh-CN"/>
              <a:t>(…f</a:t>
            </a:r>
            <a:r>
              <a:rPr lang="en-US" altLang="zh-CN" baseline="-25000"/>
              <a:t>n</a:t>
            </a:r>
            <a:r>
              <a:rPr lang="en-US" altLang="zh-CN"/>
              <a:t>(m)))</a:t>
            </a:r>
          </a:p>
          <a:p>
            <a:r>
              <a:rPr lang="zh-CN" altLang="en-US"/>
              <a:t>交替使用</a:t>
            </a:r>
            <a:r>
              <a:rPr lang="zh-CN" altLang="en-US" b="1">
                <a:solidFill>
                  <a:srgbClr val="C00000"/>
                </a:solidFill>
              </a:rPr>
              <a:t>代换和置换</a:t>
            </a:r>
            <a:r>
              <a:rPr lang="zh-CN" altLang="en-US"/>
              <a:t>，通过</a:t>
            </a:r>
            <a:r>
              <a:rPr lang="zh-CN" altLang="en-US" b="1">
                <a:solidFill>
                  <a:srgbClr val="C00000"/>
                </a:solidFill>
              </a:rPr>
              <a:t>混乱（</a:t>
            </a:r>
            <a:r>
              <a:rPr lang="en-US" altLang="zh-CN" b="1">
                <a:solidFill>
                  <a:srgbClr val="C00000"/>
                </a:solidFill>
              </a:rPr>
              <a:t>confusion）</a:t>
            </a:r>
            <a:r>
              <a:rPr lang="zh-CN" altLang="en-US" b="1">
                <a:solidFill>
                  <a:srgbClr val="C00000"/>
                </a:solidFill>
              </a:rPr>
              <a:t>和扩散（</a:t>
            </a:r>
            <a:r>
              <a:rPr lang="en-US" altLang="zh-CN" b="1">
                <a:solidFill>
                  <a:srgbClr val="C00000"/>
                </a:solidFill>
              </a:rPr>
              <a:t>diffusion）</a:t>
            </a:r>
            <a:r>
              <a:rPr lang="zh-CN" altLang="en-US"/>
              <a:t>，破坏对密码系统进行的各种统计分析</a:t>
            </a:r>
            <a:endParaRPr lang="en-US" altLang="zh-CN"/>
          </a:p>
          <a:p>
            <a:r>
              <a:rPr lang="zh-CN" altLang="en-US" smtClean="0"/>
              <a:t>典型</a:t>
            </a:r>
            <a:r>
              <a:rPr lang="zh-CN" altLang="en-US"/>
              <a:t>的迭代</a:t>
            </a:r>
            <a:r>
              <a:rPr lang="zh-CN" altLang="en-US" smtClean="0"/>
              <a:t>密码：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个轮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个密钥编排</a:t>
            </a:r>
            <a:r>
              <a:rPr lang="zh-CN" altLang="en-US" smtClean="0"/>
              <a:t>方案</a:t>
            </a:r>
            <a:endParaRPr lang="zh-CN" altLang="en-US"/>
          </a:p>
          <a:p>
            <a:r>
              <a:rPr lang="zh-CN" altLang="en-US" smtClean="0"/>
              <a:t>特殊的迭代密码：代换</a:t>
            </a:r>
            <a:r>
              <a:rPr lang="en-US" altLang="zh-CN"/>
              <a:t>-</a:t>
            </a:r>
            <a:r>
              <a:rPr lang="zh-CN" altLang="en-US"/>
              <a:t>置换</a:t>
            </a:r>
            <a:r>
              <a:rPr lang="zh-CN" altLang="en-US" smtClean="0"/>
              <a:t>网络，</a:t>
            </a:r>
            <a:endParaRPr lang="en-US" altLang="zh-CN" smtClean="0"/>
          </a:p>
          <a:p>
            <a:pPr lvl="1"/>
            <a:r>
              <a:rPr lang="zh-CN" altLang="en-US" smtClean="0"/>
              <a:t>轮</a:t>
            </a:r>
            <a:r>
              <a:rPr lang="zh-CN" altLang="en-US"/>
              <a:t>函数包括三个变换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代换</a:t>
            </a:r>
            <a:r>
              <a:rPr lang="zh-CN" altLang="en-US"/>
              <a:t>、置换、密钥</a:t>
            </a:r>
            <a:r>
              <a:rPr lang="zh-CN" altLang="en-US" smtClean="0"/>
              <a:t>混合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 smtClean="0"/>
              <a:t>—</a:t>
            </a:r>
            <a:r>
              <a:rPr lang="zh-CN" altLang="en-US" smtClean="0"/>
              <a:t>常见乘积密码</a:t>
            </a:r>
            <a:r>
              <a:rPr lang="en-US" altLang="zh-CN" smtClean="0"/>
              <a:t>—</a:t>
            </a:r>
            <a:r>
              <a:rPr lang="zh-CN" altLang="en-US"/>
              <a:t>迭代密码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250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10B4-5F0B-49E7-8F0F-67B1828363ED}" type="slidenum">
              <a:rPr lang="zh-CN" altLang="en-US" smtClean="0"/>
              <a:pPr/>
              <a:t>125</a:t>
            </a:fld>
            <a:endParaRPr lang="zh-CN" altLang="en-US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迭代密码</a:t>
            </a:r>
            <a:endParaRPr lang="zh-CN" altLang="en-US"/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982866" y="1944717"/>
            <a:ext cx="7361167" cy="3644408"/>
            <a:chOff x="517" y="660"/>
            <a:chExt cx="3698" cy="2694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ltGray">
            <a:xfrm>
              <a:off x="2172" y="1440"/>
              <a:ext cx="1062" cy="10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ltGray">
            <a:xfrm>
              <a:off x="2172" y="671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明文分组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ltGray">
            <a:xfrm>
              <a:off x="2172" y="3066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密文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分组</a:t>
              </a:r>
            </a:p>
          </p:txBody>
        </p:sp>
        <p:sp>
          <p:nvSpPr>
            <p:cNvPr id="29" name="AutoShape 8"/>
            <p:cNvSpPr>
              <a:spLocks noChangeArrowheads="1"/>
            </p:cNvSpPr>
            <p:nvPr/>
          </p:nvSpPr>
          <p:spPr bwMode="ltGray">
            <a:xfrm>
              <a:off x="2192" y="1586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置换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ltGray">
            <a:xfrm>
              <a:off x="3478" y="2435"/>
              <a:ext cx="737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 smtClean="0">
                  <a:solidFill>
                    <a:schemeClr val="tx1"/>
                  </a:solidFill>
                </a:rPr>
                <a:t>n</a:t>
              </a:r>
              <a:r>
                <a:rPr kumimoji="1" lang="zh-CN" altLang="en-US" sz="2800" b="1" smtClean="0">
                  <a:solidFill>
                    <a:schemeClr val="tx1"/>
                  </a:solidFill>
                </a:rPr>
                <a:t>次迭代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ltGray">
            <a:xfrm>
              <a:off x="2192" y="2049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代换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ltGray">
            <a:xfrm>
              <a:off x="873" y="1813"/>
              <a:ext cx="543" cy="38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ltGray">
            <a:xfrm>
              <a:off x="517" y="660"/>
              <a:ext cx="1291" cy="31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密钥编排方案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35" name="下弧形箭头 34"/>
          <p:cNvSpPr/>
          <p:nvPr/>
        </p:nvSpPr>
        <p:spPr>
          <a:xfrm rot="16200000">
            <a:off x="7023852" y="3505735"/>
            <a:ext cx="1056656" cy="520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3347864" y="360188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37" name="右箭头 36"/>
          <p:cNvSpPr/>
          <p:nvPr/>
        </p:nvSpPr>
        <p:spPr>
          <a:xfrm rot="5400000">
            <a:off x="5123033" y="250795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38" name="右箭头 37"/>
          <p:cNvSpPr/>
          <p:nvPr/>
        </p:nvSpPr>
        <p:spPr>
          <a:xfrm rot="5400000">
            <a:off x="5123033" y="4653968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grpSp>
        <p:nvGrpSpPr>
          <p:cNvPr id="39" name="组合 38"/>
          <p:cNvGrpSpPr/>
          <p:nvPr/>
        </p:nvGrpSpPr>
        <p:grpSpPr>
          <a:xfrm>
            <a:off x="-75527" y="2839431"/>
            <a:ext cx="7455839" cy="1813705"/>
            <a:chOff x="-75527" y="2839431"/>
            <a:chExt cx="8823991" cy="1813705"/>
          </a:xfrm>
        </p:grpSpPr>
        <p:sp>
          <p:nvSpPr>
            <p:cNvPr id="40" name="椭圆 39"/>
            <p:cNvSpPr/>
            <p:nvPr/>
          </p:nvSpPr>
          <p:spPr>
            <a:xfrm>
              <a:off x="1331640" y="2839431"/>
              <a:ext cx="7416824" cy="18137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-75527" y="4057908"/>
              <a:ext cx="1835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C00000"/>
                  </a:solidFill>
                </a:rPr>
                <a:t>轮</a:t>
              </a:r>
              <a:r>
                <a:rPr lang="zh-CN" altLang="en-US" sz="2800" b="1" smtClean="0">
                  <a:solidFill>
                    <a:srgbClr val="C00000"/>
                  </a:solidFill>
                </a:rPr>
                <a:t>函数</a:t>
              </a:r>
              <a:r>
                <a:rPr lang="en-US" altLang="zh-CN" sz="2800" b="1" smtClean="0">
                  <a:solidFill>
                    <a:srgbClr val="C00000"/>
                  </a:solidFill>
                </a:rPr>
                <a:t>f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sp>
        <p:nvSpPr>
          <p:cNvPr id="42" name="右箭头 41"/>
          <p:cNvSpPr/>
          <p:nvPr/>
        </p:nvSpPr>
        <p:spPr>
          <a:xfrm rot="5400000">
            <a:off x="1837406" y="2802815"/>
            <a:ext cx="730377" cy="377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1512124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126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温故而知新</a:t>
            </a:r>
            <a:r>
              <a:rPr lang="en-US" altLang="zh-CN" dirty="0" smtClean="0"/>
              <a:t>——DES</a:t>
            </a:r>
            <a:r>
              <a:rPr lang="zh-CN" altLang="en-US" dirty="0" smtClean="0"/>
              <a:t>完整一轮迭代</a:t>
            </a:r>
            <a:endParaRPr lang="zh-CN" altLang="en-US" dirty="0"/>
          </a:p>
        </p:txBody>
      </p:sp>
      <p:pic>
        <p:nvPicPr>
          <p:cNvPr id="208898" name="Picture 2" descr="http://www.gxu.edu.cn/college/hxhgxy/sec/COURSE/images/Imag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785926"/>
            <a:ext cx="6143668" cy="4062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76077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</a:t>
            </a:r>
            <a:r>
              <a:rPr lang="zh-CN" altLang="en-US" smtClean="0"/>
              <a:t>分组密码</a:t>
            </a:r>
            <a:r>
              <a:rPr lang="zh-CN" altLang="en-US"/>
              <a:t>加密模式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887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1620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大数加密</a:t>
            </a: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</a:t>
            </a:r>
            <a:r>
              <a:rPr lang="zh-CN" altLang="en-US" dirty="0"/>
              <a:t>各分组内容的</a:t>
            </a:r>
            <a:r>
              <a:rPr lang="zh-CN" altLang="en-US" dirty="0" smtClean="0"/>
              <a:t>完整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</a:t>
            </a:r>
            <a:r>
              <a:rPr lang="zh-CN" altLang="en-US" dirty="0"/>
              <a:t>各分组的次序</a:t>
            </a:r>
            <a:r>
              <a:rPr lang="zh-CN" altLang="en-US" dirty="0" smtClean="0"/>
              <a:t>不变</a:t>
            </a:r>
            <a:endParaRPr lang="zh-CN" altLang="en-US" dirty="0"/>
          </a:p>
          <a:p>
            <a:r>
              <a:rPr lang="zh-CN" altLang="en-US" dirty="0" smtClean="0"/>
              <a:t>加密算法不仅要包括加密算法本身，还需要带有某种大数加密机制。</a:t>
            </a:r>
            <a:endParaRPr lang="en-US" altLang="zh-CN" dirty="0" smtClean="0"/>
          </a:p>
          <a:p>
            <a:r>
              <a:rPr lang="zh-CN" altLang="en-US" dirty="0" smtClean="0"/>
              <a:t>根据加密分组间的关联方式，可以分为五种加密模式。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分组</a:t>
            </a:r>
            <a:r>
              <a:rPr lang="zh-CN" altLang="en-US"/>
              <a:t>密码</a:t>
            </a:r>
            <a:r>
              <a:rPr lang="zh-CN" altLang="en-US" smtClean="0"/>
              <a:t>加密模式</a:t>
            </a:r>
          </a:p>
        </p:txBody>
      </p:sp>
    </p:spTree>
    <p:extLst>
      <p:ext uri="{BB962C8B-B14F-4D97-AF65-F5344CB8AC3E}">
        <p14:creationId xmlns:p14="http://schemas.microsoft.com/office/powerpoint/2010/main" val="13616750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smtClean="0"/>
              <a:t>电子代码本（</a:t>
            </a:r>
            <a:r>
              <a:rPr lang="en-US" altLang="zh-CN" sz="2800" smtClean="0"/>
              <a:t>ECB-Electronic Code Book</a:t>
            </a:r>
            <a:r>
              <a:rPr lang="zh-CN" altLang="en-US" sz="2800" smtClean="0"/>
              <a:t>）模式 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sz="quarter" idx="2"/>
          </p:nvPr>
        </p:nvSpPr>
        <p:spPr>
          <a:xfrm>
            <a:off x="5288732" y="1305050"/>
            <a:ext cx="3675756" cy="50415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分组依次独立加密，产生独立密文分组，各分组加密结果互不影响</a:t>
            </a:r>
            <a:endParaRPr lang="en-US" altLang="zh-CN" dirty="0" smtClean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/>
              <a:t>利于</a:t>
            </a:r>
            <a:r>
              <a:rPr lang="zh-CN" altLang="en-US" dirty="0" smtClean="0"/>
              <a:t>并行</a:t>
            </a:r>
            <a:endParaRPr lang="en-US" altLang="zh-CN" dirty="0"/>
          </a:p>
          <a:p>
            <a:pPr lvl="1"/>
            <a:r>
              <a:rPr lang="zh-CN" altLang="en-US" dirty="0" smtClean="0"/>
              <a:t>误差不传送</a:t>
            </a:r>
            <a:endParaRPr lang="en-US" altLang="zh-CN" dirty="0" smtClean="0"/>
          </a:p>
          <a:p>
            <a:pPr lvl="1"/>
            <a:r>
              <a:rPr lang="zh-CN" altLang="en-US" dirty="0"/>
              <a:t>适合传输</a:t>
            </a:r>
            <a:r>
              <a:rPr lang="zh-CN" altLang="en-US" dirty="0" smtClean="0"/>
              <a:t>长度短的报文</a:t>
            </a:r>
            <a:endParaRPr lang="zh-CN" altLang="en-US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 smtClean="0"/>
              <a:t>不隐藏明文模式：相同</a:t>
            </a:r>
            <a:r>
              <a:rPr lang="zh-CN" altLang="en-US" dirty="0"/>
              <a:t>明文分组产生相同分组</a:t>
            </a:r>
            <a:endParaRPr lang="en-US" altLang="zh-CN" dirty="0"/>
          </a:p>
          <a:p>
            <a:pPr lvl="1"/>
            <a:r>
              <a:rPr lang="zh-CN" altLang="en-US" dirty="0" smtClean="0"/>
              <a:t>可主动攻击：密文</a:t>
            </a:r>
            <a:r>
              <a:rPr lang="zh-CN" altLang="en-US" dirty="0"/>
              <a:t>内容若遭剪贴、替换，也不易被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-43417" y="1317383"/>
            <a:ext cx="5328592" cy="5029200"/>
            <a:chOff x="2555776" y="1556792"/>
            <a:chExt cx="5328592" cy="50292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555776" y="1556792"/>
              <a:ext cx="5328592" cy="502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/>
            <a:lstStyle/>
            <a:p>
              <a: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   </a:t>
              </a: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667000" y="1709192"/>
              <a:ext cx="5067300" cy="2209800"/>
              <a:chOff x="1721" y="7955"/>
              <a:chExt cx="3987" cy="2042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56" name="Group 7"/>
              <p:cNvGrpSpPr>
                <a:grpSpLocks/>
              </p:cNvGrpSpPr>
              <p:nvPr/>
            </p:nvGrpSpPr>
            <p:grpSpPr bwMode="auto">
              <a:xfrm>
                <a:off x="4463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91" name="Line 8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9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93" name="Line 10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94" name="Group 11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9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95" name="Line 14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57" name="Group 15"/>
              <p:cNvGrpSpPr>
                <a:grpSpLocks/>
              </p:cNvGrpSpPr>
              <p:nvPr/>
            </p:nvGrpSpPr>
            <p:grpSpPr bwMode="auto">
              <a:xfrm>
                <a:off x="3735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84" name="Line 16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86" name="Line 18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87" name="Group 19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8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88" name="Line 22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58" name="Group 23"/>
              <p:cNvGrpSpPr>
                <a:grpSpLocks/>
              </p:cNvGrpSpPr>
              <p:nvPr/>
            </p:nvGrpSpPr>
            <p:grpSpPr bwMode="auto">
              <a:xfrm>
                <a:off x="2985" y="8333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77" name="Line 24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7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79" name="Line 26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80" name="Group 27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8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81" name="Line 30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59" name="Text Box 31"/>
              <p:cNvSpPr txBox="1">
                <a:spLocks noChangeArrowheads="1"/>
              </p:cNvSpPr>
              <p:nvPr/>
            </p:nvSpPr>
            <p:spPr bwMode="auto">
              <a:xfrm>
                <a:off x="1721" y="9610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600" b="1">
                    <a:solidFill>
                      <a:schemeClr val="tx1"/>
                    </a:solidFill>
                  </a:rPr>
                  <a:t>密文分组</a:t>
                </a:r>
              </a:p>
            </p:txBody>
          </p:sp>
          <p:sp>
            <p:nvSpPr>
              <p:cNvPr id="60" name="Text Box 32"/>
              <p:cNvSpPr txBox="1">
                <a:spLocks noChangeArrowheads="1"/>
              </p:cNvSpPr>
              <p:nvPr/>
            </p:nvSpPr>
            <p:spPr bwMode="auto">
              <a:xfrm>
                <a:off x="1725" y="7955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600" b="1">
                    <a:solidFill>
                      <a:schemeClr val="tx1"/>
                    </a:solidFill>
                    <a:latin typeface="宋体" pitchFamily="2" charset="-122"/>
                  </a:rPr>
                  <a:t>明文</a:t>
                </a:r>
                <a:r>
                  <a:rPr lang="zh-CN" altLang="en-US" sz="1600" b="1" smtClean="0">
                    <a:solidFill>
                      <a:schemeClr val="tx1"/>
                    </a:solidFill>
                    <a:latin typeface="宋体" pitchFamily="2" charset="-122"/>
                  </a:rPr>
                  <a:t>分组   </a:t>
                </a:r>
                <a:endParaRPr lang="zh-CN" altLang="en-US" sz="1600" b="1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61" name="Rectangle 33"/>
              <p:cNvSpPr>
                <a:spLocks noChangeArrowheads="1"/>
              </p:cNvSpPr>
              <p:nvPr/>
            </p:nvSpPr>
            <p:spPr bwMode="auto">
              <a:xfrm>
                <a:off x="2748" y="9614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Line 34"/>
              <p:cNvSpPr>
                <a:spLocks noChangeShapeType="1"/>
              </p:cNvSpPr>
              <p:nvPr/>
            </p:nvSpPr>
            <p:spPr bwMode="auto">
              <a:xfrm>
                <a:off x="3458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3" name="Line 35"/>
              <p:cNvSpPr>
                <a:spLocks noChangeShapeType="1"/>
              </p:cNvSpPr>
              <p:nvPr/>
            </p:nvSpPr>
            <p:spPr bwMode="auto">
              <a:xfrm>
                <a:off x="4233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4" name="Line 36"/>
              <p:cNvSpPr>
                <a:spLocks noChangeShapeType="1"/>
              </p:cNvSpPr>
              <p:nvPr/>
            </p:nvSpPr>
            <p:spPr bwMode="auto">
              <a:xfrm>
                <a:off x="4997" y="9624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5" name="Rectangle 37"/>
              <p:cNvSpPr>
                <a:spLocks noChangeArrowheads="1"/>
              </p:cNvSpPr>
              <p:nvPr/>
            </p:nvSpPr>
            <p:spPr bwMode="auto">
              <a:xfrm>
                <a:off x="2754" y="7969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Line 38"/>
              <p:cNvSpPr>
                <a:spLocks noChangeShapeType="1"/>
              </p:cNvSpPr>
              <p:nvPr/>
            </p:nvSpPr>
            <p:spPr bwMode="auto">
              <a:xfrm>
                <a:off x="3469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7" name="Line 39"/>
              <p:cNvSpPr>
                <a:spLocks noChangeShapeType="1"/>
              </p:cNvSpPr>
              <p:nvPr/>
            </p:nvSpPr>
            <p:spPr bwMode="auto">
              <a:xfrm>
                <a:off x="4236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8" name="Line 40"/>
              <p:cNvSpPr>
                <a:spLocks noChangeShapeType="1"/>
              </p:cNvSpPr>
              <p:nvPr/>
            </p:nvSpPr>
            <p:spPr bwMode="auto">
              <a:xfrm>
                <a:off x="5021" y="7978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grpSp>
            <p:nvGrpSpPr>
              <p:cNvPr id="69" name="Group 41"/>
              <p:cNvGrpSpPr>
                <a:grpSpLocks/>
              </p:cNvGrpSpPr>
              <p:nvPr/>
            </p:nvGrpSpPr>
            <p:grpSpPr bwMode="auto">
              <a:xfrm>
                <a:off x="1980" y="8327"/>
                <a:ext cx="1117" cy="1281"/>
                <a:chOff x="1980" y="8327"/>
                <a:chExt cx="1117" cy="1281"/>
              </a:xfrm>
              <a:grpFill/>
            </p:grpSpPr>
            <p:sp>
              <p:nvSpPr>
                <p:cNvPr id="70" name="Line 42"/>
                <p:cNvSpPr>
                  <a:spLocks noChangeShapeType="1"/>
                </p:cNvSpPr>
                <p:nvPr/>
              </p:nvSpPr>
              <p:spPr bwMode="auto">
                <a:xfrm>
                  <a:off x="2985" y="8672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980" y="8579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72" name="Line 44"/>
                <p:cNvSpPr>
                  <a:spLocks noChangeShapeType="1"/>
                </p:cNvSpPr>
                <p:nvPr/>
              </p:nvSpPr>
              <p:spPr bwMode="auto">
                <a:xfrm>
                  <a:off x="2520" y="8735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73" name="Group 45"/>
                <p:cNvGrpSpPr>
                  <a:grpSpLocks/>
                </p:cNvGrpSpPr>
                <p:nvPr/>
              </p:nvGrpSpPr>
              <p:grpSpPr bwMode="auto">
                <a:xfrm>
                  <a:off x="2895" y="8801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75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74" name="Line 48"/>
                <p:cNvSpPr>
                  <a:spLocks noChangeShapeType="1"/>
                </p:cNvSpPr>
                <p:nvPr/>
              </p:nvSpPr>
              <p:spPr bwMode="auto">
                <a:xfrm>
                  <a:off x="2985" y="8327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</p:grp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2667000" y="4071392"/>
              <a:ext cx="5067300" cy="2209800"/>
              <a:chOff x="6300" y="7955"/>
              <a:chExt cx="3987" cy="2042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13" name="Group 50"/>
              <p:cNvGrpSpPr>
                <a:grpSpLocks/>
              </p:cNvGrpSpPr>
              <p:nvPr/>
            </p:nvGrpSpPr>
            <p:grpSpPr bwMode="auto">
              <a:xfrm>
                <a:off x="9042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49" name="Line 51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5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51" name="Line 53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52" name="Group 54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54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53" name="Line 57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14" name="Group 58"/>
              <p:cNvGrpSpPr>
                <a:grpSpLocks/>
              </p:cNvGrpSpPr>
              <p:nvPr/>
            </p:nvGrpSpPr>
            <p:grpSpPr bwMode="auto">
              <a:xfrm>
                <a:off x="8314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42" name="Line 59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3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44" name="Line 61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45" name="Group 62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4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46" name="Line 65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15" name="Group 66"/>
              <p:cNvGrpSpPr>
                <a:grpSpLocks/>
              </p:cNvGrpSpPr>
              <p:nvPr/>
            </p:nvGrpSpPr>
            <p:grpSpPr bwMode="auto">
              <a:xfrm>
                <a:off x="7564" y="8333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35" name="Line 67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3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37" name="Line 69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38" name="Group 70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40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39" name="Line 73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16" name="Text Box 74"/>
              <p:cNvSpPr txBox="1">
                <a:spLocks noChangeArrowheads="1"/>
              </p:cNvSpPr>
              <p:nvPr/>
            </p:nvSpPr>
            <p:spPr bwMode="auto">
              <a:xfrm>
                <a:off x="6300" y="9610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600" b="1">
                    <a:solidFill>
                      <a:schemeClr val="tx1"/>
                    </a:solidFill>
                  </a:rPr>
                  <a:t>明文分组</a:t>
                </a:r>
              </a:p>
            </p:txBody>
          </p:sp>
          <p:sp>
            <p:nvSpPr>
              <p:cNvPr id="17" name="Text Box 75"/>
              <p:cNvSpPr txBox="1">
                <a:spLocks noChangeArrowheads="1"/>
              </p:cNvSpPr>
              <p:nvPr/>
            </p:nvSpPr>
            <p:spPr bwMode="auto">
              <a:xfrm>
                <a:off x="6304" y="7955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600" b="1">
                    <a:solidFill>
                      <a:schemeClr val="tx1"/>
                    </a:solidFill>
                    <a:latin typeface="宋体" pitchFamily="2" charset="-122"/>
                  </a:rPr>
                  <a:t>密文分组 </a:t>
                </a:r>
              </a:p>
            </p:txBody>
          </p:sp>
          <p:sp>
            <p:nvSpPr>
              <p:cNvPr id="18" name="Rectangle 76"/>
              <p:cNvSpPr>
                <a:spLocks noChangeArrowheads="1"/>
              </p:cNvSpPr>
              <p:nvPr/>
            </p:nvSpPr>
            <p:spPr bwMode="auto">
              <a:xfrm>
                <a:off x="7327" y="9614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Line 77"/>
              <p:cNvSpPr>
                <a:spLocks noChangeShapeType="1"/>
              </p:cNvSpPr>
              <p:nvPr/>
            </p:nvSpPr>
            <p:spPr bwMode="auto">
              <a:xfrm>
                <a:off x="8037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0" name="Line 78"/>
              <p:cNvSpPr>
                <a:spLocks noChangeShapeType="1"/>
              </p:cNvSpPr>
              <p:nvPr/>
            </p:nvSpPr>
            <p:spPr bwMode="auto">
              <a:xfrm>
                <a:off x="8812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1" name="Line 79"/>
              <p:cNvSpPr>
                <a:spLocks noChangeShapeType="1"/>
              </p:cNvSpPr>
              <p:nvPr/>
            </p:nvSpPr>
            <p:spPr bwMode="auto">
              <a:xfrm>
                <a:off x="9576" y="9624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7333" y="7969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Line 81"/>
              <p:cNvSpPr>
                <a:spLocks noChangeShapeType="1"/>
              </p:cNvSpPr>
              <p:nvPr/>
            </p:nvSpPr>
            <p:spPr bwMode="auto">
              <a:xfrm>
                <a:off x="8048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4" name="Line 82"/>
              <p:cNvSpPr>
                <a:spLocks noChangeShapeType="1"/>
              </p:cNvSpPr>
              <p:nvPr/>
            </p:nvSpPr>
            <p:spPr bwMode="auto">
              <a:xfrm>
                <a:off x="8815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5" name="Line 83"/>
              <p:cNvSpPr>
                <a:spLocks noChangeShapeType="1"/>
              </p:cNvSpPr>
              <p:nvPr/>
            </p:nvSpPr>
            <p:spPr bwMode="auto">
              <a:xfrm>
                <a:off x="9600" y="7978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6" name="Line 84"/>
              <p:cNvSpPr>
                <a:spLocks noChangeShapeType="1"/>
              </p:cNvSpPr>
              <p:nvPr/>
            </p:nvSpPr>
            <p:spPr bwMode="auto">
              <a:xfrm>
                <a:off x="7564" y="8672"/>
                <a:ext cx="0" cy="93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7" name="Text Box 85"/>
              <p:cNvSpPr txBox="1">
                <a:spLocks noChangeArrowheads="1"/>
              </p:cNvSpPr>
              <p:nvPr/>
            </p:nvSpPr>
            <p:spPr bwMode="auto">
              <a:xfrm>
                <a:off x="6559" y="8579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600" b="1">
                    <a:solidFill>
                      <a:schemeClr val="tx1"/>
                    </a:solidFill>
                  </a:rPr>
                  <a:t>密钥</a:t>
                </a:r>
              </a:p>
            </p:txBody>
          </p:sp>
          <p:sp>
            <p:nvSpPr>
              <p:cNvPr id="28" name="Line 86"/>
              <p:cNvSpPr>
                <a:spLocks noChangeShapeType="1"/>
              </p:cNvSpPr>
              <p:nvPr/>
            </p:nvSpPr>
            <p:spPr bwMode="auto">
              <a:xfrm>
                <a:off x="7099" y="8735"/>
                <a:ext cx="360" cy="24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" name="Rectangle 87"/>
              <p:cNvSpPr>
                <a:spLocks noChangeArrowheads="1"/>
              </p:cNvSpPr>
              <p:nvPr/>
            </p:nvSpPr>
            <p:spPr bwMode="auto">
              <a:xfrm>
                <a:off x="7474" y="8801"/>
                <a:ext cx="202" cy="35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88"/>
              <p:cNvSpPr txBox="1">
                <a:spLocks noChangeArrowheads="1"/>
              </p:cNvSpPr>
              <p:nvPr/>
            </p:nvSpPr>
            <p:spPr bwMode="auto">
              <a:xfrm>
                <a:off x="7526" y="8862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1" name="Line 89"/>
              <p:cNvSpPr>
                <a:spLocks noChangeShapeType="1"/>
              </p:cNvSpPr>
              <p:nvPr/>
            </p:nvSpPr>
            <p:spPr bwMode="auto">
              <a:xfrm>
                <a:off x="7564" y="8327"/>
                <a:ext cx="0" cy="46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2" name="Text Box 90"/>
              <p:cNvSpPr txBox="1">
                <a:spLocks noChangeArrowheads="1"/>
              </p:cNvSpPr>
              <p:nvPr/>
            </p:nvSpPr>
            <p:spPr bwMode="auto">
              <a:xfrm>
                <a:off x="8380" y="8876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3" name="Text Box 91"/>
              <p:cNvSpPr txBox="1">
                <a:spLocks noChangeArrowheads="1"/>
              </p:cNvSpPr>
              <p:nvPr/>
            </p:nvSpPr>
            <p:spPr bwMode="auto">
              <a:xfrm>
                <a:off x="9130" y="8891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4" name="Text Box 92"/>
              <p:cNvSpPr txBox="1">
                <a:spLocks noChangeArrowheads="1"/>
              </p:cNvSpPr>
              <p:nvPr/>
            </p:nvSpPr>
            <p:spPr bwMode="auto">
              <a:xfrm>
                <a:off x="9850" y="8891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按照</a:t>
            </a:r>
            <a:r>
              <a:rPr lang="zh-CN" altLang="en-US" b="1" smtClean="0"/>
              <a:t>保密的内容</a:t>
            </a:r>
            <a:r>
              <a:rPr lang="zh-CN" altLang="en-US" smtClean="0"/>
              <a:t>分</a:t>
            </a:r>
            <a:r>
              <a:rPr lang="en-US" altLang="zh-CN" smtClean="0"/>
              <a:t>:</a:t>
            </a:r>
          </a:p>
          <a:p>
            <a:pPr lvl="1"/>
            <a:r>
              <a:rPr lang="zh-CN" altLang="en-US" b="1" smtClean="0"/>
              <a:t>受限制的（</a:t>
            </a:r>
            <a:r>
              <a:rPr lang="en-US" altLang="zh-CN" b="1" smtClean="0"/>
              <a:t>restricted)</a:t>
            </a:r>
            <a:r>
              <a:rPr lang="zh-CN" altLang="en-US" b="1" smtClean="0"/>
              <a:t>算法</a:t>
            </a:r>
            <a:r>
              <a:rPr lang="zh-CN" altLang="en-US" smtClean="0"/>
              <a:t>：算法的保密性基于保持算法的秘密。   </a:t>
            </a:r>
          </a:p>
          <a:p>
            <a:pPr lvl="1"/>
            <a:r>
              <a:rPr lang="zh-CN" altLang="en-US" b="1" smtClean="0"/>
              <a:t>基于密钥（</a:t>
            </a:r>
            <a:r>
              <a:rPr lang="en-US" altLang="zh-CN" b="1" smtClean="0"/>
              <a:t>key-based)</a:t>
            </a:r>
            <a:r>
              <a:rPr lang="zh-CN" altLang="en-US" b="1" smtClean="0"/>
              <a:t>的算法</a:t>
            </a:r>
            <a:r>
              <a:rPr lang="zh-CN" altLang="en-US" smtClean="0"/>
              <a:t>：算法的保密性基于对密钥的保密。</a:t>
            </a:r>
            <a:endParaRPr lang="en-US" altLang="zh-CN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</a:t>
            </a:r>
            <a:endParaRPr lang="en-US" altLang="zh-CN"/>
          </a:p>
        </p:txBody>
      </p:sp>
      <p:sp>
        <p:nvSpPr>
          <p:cNvPr id="45058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BDEF92-CC2C-40A9-9535-56BB07888C40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电子代码本</a:t>
            </a:r>
            <a:r>
              <a:rPr lang="en-US" altLang="zh-CN" smtClean="0"/>
              <a:t>ECB</a:t>
            </a:r>
            <a:r>
              <a:rPr lang="zh-CN" altLang="en-US"/>
              <a:t>不能很好的隐藏数据</a:t>
            </a:r>
            <a:r>
              <a:rPr lang="zh-CN" altLang="en-US" smtClean="0"/>
              <a:t>模式</a:t>
            </a:r>
            <a:endParaRPr lang="en-US" altLang="zh-CN" smtClean="0"/>
          </a:p>
          <a:p>
            <a:pPr lvl="1"/>
            <a:r>
              <a:rPr lang="zh-CN" altLang="en-US" smtClean="0"/>
              <a:t>同样明文块产生相同</a:t>
            </a:r>
            <a:r>
              <a:rPr lang="zh-CN" altLang="en-US"/>
              <a:t>的密文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加密工作模式效果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130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0" y="2852936"/>
            <a:ext cx="1938908" cy="2136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32" y="2852936"/>
            <a:ext cx="1938908" cy="2136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24" y="2852936"/>
            <a:ext cx="1938908" cy="2136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11560" y="515719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原图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864" y="5157192"/>
            <a:ext cx="256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rgbClr val="C00000"/>
                </a:solidFill>
              </a:rPr>
              <a:t>ECB</a:t>
            </a:r>
            <a:r>
              <a:rPr lang="zh-CN" altLang="en-US" sz="2800" b="1" smtClean="0">
                <a:solidFill>
                  <a:srgbClr val="C00000"/>
                </a:solidFill>
              </a:rPr>
              <a:t>模式加密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4168" y="5157192"/>
            <a:ext cx="281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非</a:t>
            </a:r>
            <a:r>
              <a:rPr lang="en-US" altLang="zh-CN" sz="2800" b="1" smtClean="0">
                <a:solidFill>
                  <a:srgbClr val="C00000"/>
                </a:solidFill>
              </a:rPr>
              <a:t>ECB</a:t>
            </a:r>
            <a:r>
              <a:rPr lang="zh-CN" altLang="en-US" sz="2800" b="1" smtClean="0">
                <a:solidFill>
                  <a:srgbClr val="C00000"/>
                </a:solidFill>
              </a:rPr>
              <a:t>模式加密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093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0A7-6AE0-4E70-8F01-E807AAC61C9F}" type="slidenum">
              <a:rPr lang="zh-CN" altLang="en-US" smtClean="0"/>
              <a:pPr>
                <a:defRPr/>
              </a:pPr>
              <a:t>131</a:t>
            </a:fld>
            <a:endParaRPr lang="zh-CN" altLang="en-US"/>
          </a:p>
        </p:txBody>
      </p:sp>
      <p:sp>
        <p:nvSpPr>
          <p:cNvPr id="9" name="AutoShape 2" descr="http://images.cnblogs.com/cnblogs_com/happyhippy/1EC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7242055" cy="49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6336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4692" name="Rectangle 7"/>
          <p:cNvSpPr>
            <a:spLocks noGrp="1" noChangeArrowheads="1"/>
          </p:cNvSpPr>
          <p:nvPr>
            <p:ph idx="1"/>
          </p:nvPr>
        </p:nvSpPr>
        <p:spPr>
          <a:xfrm>
            <a:off x="4571660" y="1003134"/>
            <a:ext cx="4464836" cy="546742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000" smtClean="0"/>
              <a:t>第一分组先与初始向量</a:t>
            </a:r>
            <a:r>
              <a:rPr lang="en-US" altLang="zh-CN" sz="3000" smtClean="0"/>
              <a:t>(IV)</a:t>
            </a:r>
            <a:r>
              <a:rPr lang="zh-CN" altLang="en-US" sz="3000" smtClean="0"/>
              <a:t>异或再加密，</a:t>
            </a:r>
            <a:endParaRPr lang="en-US" altLang="zh-CN" sz="3000" smtClean="0"/>
          </a:p>
          <a:p>
            <a:r>
              <a:rPr lang="zh-CN" altLang="en-US" sz="3000" smtClean="0"/>
              <a:t>后续分组先与前一密文分组异或再加密，</a:t>
            </a:r>
            <a:endParaRPr lang="en-US" altLang="zh-CN" sz="3000" smtClean="0"/>
          </a:p>
          <a:p>
            <a:r>
              <a:rPr lang="zh-CN" altLang="en-US" sz="3000" smtClean="0"/>
              <a:t>每一分组加密结果均受前面所有分组内容的影响</a:t>
            </a:r>
            <a:endParaRPr lang="en-US" altLang="zh-CN" sz="3000" smtClean="0"/>
          </a:p>
          <a:p>
            <a:r>
              <a:rPr lang="zh-CN" altLang="en-US" sz="3000" smtClean="0"/>
              <a:t>优点：</a:t>
            </a:r>
            <a:endParaRPr lang="en-US" altLang="zh-CN" sz="3000"/>
          </a:p>
          <a:p>
            <a:pPr lvl="1"/>
            <a:r>
              <a:rPr lang="zh-CN" altLang="en-US"/>
              <a:t>隐藏了明文模式；</a:t>
            </a:r>
            <a:endParaRPr lang="en-US" altLang="zh-CN"/>
          </a:p>
          <a:p>
            <a:pPr lvl="1"/>
            <a:r>
              <a:rPr lang="zh-CN" altLang="en-US" smtClean="0"/>
              <a:t>不容易主动攻击，安全性好于</a:t>
            </a:r>
            <a:r>
              <a:rPr lang="en-US" altLang="zh-CN" smtClean="0"/>
              <a:t>ECB</a:t>
            </a:r>
          </a:p>
          <a:p>
            <a:pPr lvl="1"/>
            <a:r>
              <a:rPr lang="zh-CN" altLang="en-US" smtClean="0"/>
              <a:t>适合传输长度长的报文</a:t>
            </a:r>
            <a:endParaRPr lang="en-US" altLang="zh-CN" smtClean="0"/>
          </a:p>
          <a:p>
            <a:pPr lvl="1"/>
            <a:r>
              <a:rPr lang="zh-CN" altLang="en-US" smtClean="0"/>
              <a:t>是</a:t>
            </a:r>
            <a:r>
              <a:rPr lang="en-US" altLang="zh-CN" smtClean="0"/>
              <a:t>SSL</a:t>
            </a:r>
            <a:r>
              <a:rPr lang="zh-CN" altLang="en-US" smtClean="0"/>
              <a:t>、</a:t>
            </a:r>
            <a:r>
              <a:rPr lang="en-US" altLang="zh-CN" smtClean="0"/>
              <a:t>IPSec</a:t>
            </a:r>
            <a:r>
              <a:rPr lang="zh-CN" altLang="en-US" smtClean="0"/>
              <a:t>的标准。</a:t>
            </a:r>
            <a:endParaRPr lang="en-US" altLang="zh-CN" smtClean="0"/>
          </a:p>
          <a:p>
            <a:r>
              <a:rPr lang="zh-CN" altLang="en-US" smtClean="0"/>
              <a:t>缺点：</a:t>
            </a:r>
            <a:endParaRPr lang="en-US" altLang="zh-CN" smtClean="0"/>
          </a:p>
          <a:p>
            <a:pPr lvl="1"/>
            <a:r>
              <a:rPr lang="zh-CN" altLang="en-US" smtClean="0"/>
              <a:t>不利于并行</a:t>
            </a:r>
            <a:endParaRPr lang="en-US" altLang="zh-CN" smtClean="0"/>
          </a:p>
          <a:p>
            <a:pPr lvl="1"/>
            <a:r>
              <a:rPr lang="zh-CN" altLang="en-US" smtClean="0"/>
              <a:t>误差传递</a:t>
            </a:r>
            <a:endParaRPr lang="en-US" altLang="zh-CN" smtClean="0"/>
          </a:p>
          <a:p>
            <a:pPr lvl="1"/>
            <a:r>
              <a:rPr lang="zh-CN" altLang="en-US" smtClean="0"/>
              <a:t>需</a:t>
            </a:r>
            <a:r>
              <a:rPr lang="en-US" altLang="zh-CN" smtClean="0"/>
              <a:t>IV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2800" smtClean="0"/>
              <a:t>密码块链模式 （</a:t>
            </a:r>
            <a:r>
              <a:rPr lang="en-US" altLang="zh-CN" sz="2800" smtClean="0"/>
              <a:t>CBC-Cipher Block Chaining</a:t>
            </a:r>
            <a:r>
              <a:rPr lang="zh-CN" altLang="en-US" sz="2800" smtClean="0"/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623" y="1344531"/>
            <a:ext cx="4540037" cy="4724400"/>
            <a:chOff x="3156161" y="1422400"/>
            <a:chExt cx="4540037" cy="4724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156161" y="1422400"/>
              <a:ext cx="4540037" cy="472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/>
            <a:lstStyle/>
            <a:p>
              <a: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   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3187773" y="1600200"/>
              <a:ext cx="4276652" cy="2224088"/>
              <a:chOff x="1721" y="2064"/>
              <a:chExt cx="4195" cy="23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2" name="Text Box 7"/>
              <p:cNvSpPr txBox="1">
                <a:spLocks noChangeArrowheads="1"/>
              </p:cNvSpPr>
              <p:nvPr/>
            </p:nvSpPr>
            <p:spPr bwMode="auto">
              <a:xfrm>
                <a:off x="1721" y="3719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密文分组</a:t>
                </a:r>
              </a:p>
            </p:txBody>
          </p:sp>
          <p:sp>
            <p:nvSpPr>
              <p:cNvPr id="93" name="Text Box 8"/>
              <p:cNvSpPr txBox="1">
                <a:spLocks noChangeArrowheads="1"/>
              </p:cNvSpPr>
              <p:nvPr/>
            </p:nvSpPr>
            <p:spPr bwMode="auto">
              <a:xfrm>
                <a:off x="1940" y="3128"/>
                <a:ext cx="535" cy="2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密钥</a:t>
                </a:r>
              </a:p>
            </p:txBody>
          </p:sp>
          <p:sp>
            <p:nvSpPr>
              <p:cNvPr id="94" name="Text Box 9"/>
              <p:cNvSpPr txBox="1">
                <a:spLocks noChangeArrowheads="1"/>
              </p:cNvSpPr>
              <p:nvPr/>
            </p:nvSpPr>
            <p:spPr bwMode="auto">
              <a:xfrm>
                <a:off x="1890" y="2603"/>
                <a:ext cx="630" cy="38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altLang="zh-CN" sz="1400" smtClean="0">
                    <a:solidFill>
                      <a:schemeClr val="tx1"/>
                    </a:solidFill>
                  </a:rPr>
                  <a:t>IV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 Box 10"/>
              <p:cNvSpPr txBox="1">
                <a:spLocks noChangeArrowheads="1"/>
              </p:cNvSpPr>
              <p:nvPr/>
            </p:nvSpPr>
            <p:spPr bwMode="auto">
              <a:xfrm>
                <a:off x="1725" y="2064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400">
                    <a:solidFill>
                      <a:schemeClr val="tx1"/>
                    </a:solidFill>
                    <a:latin typeface="宋体" pitchFamily="2" charset="-122"/>
                  </a:rPr>
                  <a:t>明文分组区   </a:t>
                </a:r>
              </a:p>
            </p:txBody>
          </p:sp>
          <p:grpSp>
            <p:nvGrpSpPr>
              <p:cNvPr id="96" name="Group 11"/>
              <p:cNvGrpSpPr>
                <a:grpSpLocks/>
              </p:cNvGrpSpPr>
              <p:nvPr/>
            </p:nvGrpSpPr>
            <p:grpSpPr bwMode="auto">
              <a:xfrm>
                <a:off x="2939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55" name="Oval 12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Line 13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" name="Line 14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7" name="Line 15"/>
              <p:cNvSpPr>
                <a:spLocks noChangeShapeType="1"/>
              </p:cNvSpPr>
              <p:nvPr/>
            </p:nvSpPr>
            <p:spPr bwMode="auto">
              <a:xfrm>
                <a:off x="2991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>
                <a:off x="2997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9" name="Group 17"/>
              <p:cNvGrpSpPr>
                <a:grpSpLocks/>
              </p:cNvGrpSpPr>
              <p:nvPr/>
            </p:nvGrpSpPr>
            <p:grpSpPr bwMode="auto">
              <a:xfrm>
                <a:off x="2893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53" name="Rectangle 18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00" name="Group 20"/>
              <p:cNvGrpSpPr>
                <a:grpSpLocks/>
              </p:cNvGrpSpPr>
              <p:nvPr/>
            </p:nvGrpSpPr>
            <p:grpSpPr bwMode="auto">
              <a:xfrm>
                <a:off x="3781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50" name="Oval 21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Line 22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Line 23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1" name="Line 24"/>
              <p:cNvSpPr>
                <a:spLocks noChangeShapeType="1"/>
              </p:cNvSpPr>
              <p:nvPr/>
            </p:nvSpPr>
            <p:spPr bwMode="auto">
              <a:xfrm>
                <a:off x="3833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25"/>
              <p:cNvSpPr>
                <a:spLocks noChangeShapeType="1"/>
              </p:cNvSpPr>
              <p:nvPr/>
            </p:nvSpPr>
            <p:spPr bwMode="auto">
              <a:xfrm>
                <a:off x="3839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" name="Group 26"/>
              <p:cNvGrpSpPr>
                <a:grpSpLocks/>
              </p:cNvGrpSpPr>
              <p:nvPr/>
            </p:nvGrpSpPr>
            <p:grpSpPr bwMode="auto">
              <a:xfrm>
                <a:off x="3735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48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04" name="Group 29"/>
              <p:cNvGrpSpPr>
                <a:grpSpLocks/>
              </p:cNvGrpSpPr>
              <p:nvPr/>
            </p:nvGrpSpPr>
            <p:grpSpPr bwMode="auto">
              <a:xfrm>
                <a:off x="4583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45" name="Oval 30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Line 31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" name="Line 32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4635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>
                <a:off x="4641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7" name="Group 35"/>
              <p:cNvGrpSpPr>
                <a:grpSpLocks/>
              </p:cNvGrpSpPr>
              <p:nvPr/>
            </p:nvGrpSpPr>
            <p:grpSpPr bwMode="auto">
              <a:xfrm>
                <a:off x="4537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43" name="Rectangle 36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08" name="Group 38"/>
              <p:cNvGrpSpPr>
                <a:grpSpLocks/>
              </p:cNvGrpSpPr>
              <p:nvPr/>
            </p:nvGrpSpPr>
            <p:grpSpPr bwMode="auto">
              <a:xfrm>
                <a:off x="5408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40" name="Oval 39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Line 40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Line 41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Line 42"/>
              <p:cNvSpPr>
                <a:spLocks noChangeShapeType="1"/>
              </p:cNvSpPr>
              <p:nvPr/>
            </p:nvSpPr>
            <p:spPr bwMode="auto">
              <a:xfrm>
                <a:off x="5460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43"/>
              <p:cNvSpPr>
                <a:spLocks noChangeShapeType="1"/>
              </p:cNvSpPr>
              <p:nvPr/>
            </p:nvSpPr>
            <p:spPr bwMode="auto">
              <a:xfrm>
                <a:off x="5466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1" name="Group 44"/>
              <p:cNvGrpSpPr>
                <a:grpSpLocks/>
              </p:cNvGrpSpPr>
              <p:nvPr/>
            </p:nvGrpSpPr>
            <p:grpSpPr bwMode="auto">
              <a:xfrm>
                <a:off x="5362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38" name="Rectangle 45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112" name="Line 47"/>
              <p:cNvSpPr>
                <a:spLocks noChangeShapeType="1"/>
              </p:cNvSpPr>
              <p:nvPr/>
            </p:nvSpPr>
            <p:spPr bwMode="auto">
              <a:xfrm>
                <a:off x="2991" y="3387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8"/>
              <p:cNvSpPr>
                <a:spLocks noChangeShapeType="1"/>
              </p:cNvSpPr>
              <p:nvPr/>
            </p:nvSpPr>
            <p:spPr bwMode="auto">
              <a:xfrm>
                <a:off x="3839" y="3382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49"/>
              <p:cNvSpPr>
                <a:spLocks noChangeShapeType="1"/>
              </p:cNvSpPr>
              <p:nvPr/>
            </p:nvSpPr>
            <p:spPr bwMode="auto">
              <a:xfrm>
                <a:off x="4647" y="3382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50"/>
              <p:cNvSpPr>
                <a:spLocks noChangeShapeType="1"/>
              </p:cNvSpPr>
              <p:nvPr/>
            </p:nvSpPr>
            <p:spPr bwMode="auto">
              <a:xfrm>
                <a:off x="5472" y="3382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2991" y="3480"/>
                <a:ext cx="34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 flipV="1">
                <a:off x="3331" y="2732"/>
                <a:ext cx="0" cy="74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53"/>
              <p:cNvSpPr>
                <a:spLocks noChangeShapeType="1"/>
              </p:cNvSpPr>
              <p:nvPr/>
            </p:nvSpPr>
            <p:spPr bwMode="auto">
              <a:xfrm>
                <a:off x="3331" y="2738"/>
                <a:ext cx="45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54"/>
              <p:cNvSpPr>
                <a:spLocks noChangeShapeType="1"/>
              </p:cNvSpPr>
              <p:nvPr/>
            </p:nvSpPr>
            <p:spPr bwMode="auto">
              <a:xfrm>
                <a:off x="3845" y="3480"/>
                <a:ext cx="349" cy="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55"/>
              <p:cNvSpPr>
                <a:spLocks noChangeShapeType="1"/>
              </p:cNvSpPr>
              <p:nvPr/>
            </p:nvSpPr>
            <p:spPr bwMode="auto">
              <a:xfrm flipV="1">
                <a:off x="4186" y="2732"/>
                <a:ext cx="0" cy="74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56"/>
              <p:cNvSpPr>
                <a:spLocks noChangeShapeType="1"/>
              </p:cNvSpPr>
              <p:nvPr/>
            </p:nvSpPr>
            <p:spPr bwMode="auto">
              <a:xfrm>
                <a:off x="4171" y="2738"/>
                <a:ext cx="43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57"/>
              <p:cNvSpPr>
                <a:spLocks noChangeShapeType="1"/>
              </p:cNvSpPr>
              <p:nvPr/>
            </p:nvSpPr>
            <p:spPr bwMode="auto">
              <a:xfrm>
                <a:off x="4653" y="3479"/>
                <a:ext cx="328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58"/>
              <p:cNvSpPr>
                <a:spLocks noChangeShapeType="1"/>
              </p:cNvSpPr>
              <p:nvPr/>
            </p:nvSpPr>
            <p:spPr bwMode="auto">
              <a:xfrm flipV="1">
                <a:off x="4981" y="2723"/>
                <a:ext cx="0" cy="7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59"/>
              <p:cNvSpPr>
                <a:spLocks noChangeShapeType="1"/>
              </p:cNvSpPr>
              <p:nvPr/>
            </p:nvSpPr>
            <p:spPr bwMode="auto">
              <a:xfrm>
                <a:off x="4981" y="2744"/>
                <a:ext cx="433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60"/>
              <p:cNvSpPr>
                <a:spLocks noChangeShapeType="1"/>
              </p:cNvSpPr>
              <p:nvPr/>
            </p:nvSpPr>
            <p:spPr bwMode="auto">
              <a:xfrm>
                <a:off x="5472" y="3482"/>
                <a:ext cx="191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61"/>
              <p:cNvSpPr>
                <a:spLocks noChangeShapeType="1"/>
              </p:cNvSpPr>
              <p:nvPr/>
            </p:nvSpPr>
            <p:spPr bwMode="auto">
              <a:xfrm>
                <a:off x="5663" y="2749"/>
                <a:ext cx="253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62"/>
              <p:cNvSpPr>
                <a:spLocks noChangeShapeType="1"/>
              </p:cNvSpPr>
              <p:nvPr/>
            </p:nvSpPr>
            <p:spPr bwMode="auto">
              <a:xfrm>
                <a:off x="2570" y="2742"/>
                <a:ext cx="375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Rectangle 63"/>
              <p:cNvSpPr>
                <a:spLocks noChangeArrowheads="1"/>
              </p:cNvSpPr>
              <p:nvPr/>
            </p:nvSpPr>
            <p:spPr bwMode="auto">
              <a:xfrm>
                <a:off x="2748" y="3723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Line 64"/>
              <p:cNvSpPr>
                <a:spLocks noChangeShapeType="1"/>
              </p:cNvSpPr>
              <p:nvPr/>
            </p:nvSpPr>
            <p:spPr bwMode="auto">
              <a:xfrm>
                <a:off x="3458" y="3728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65"/>
              <p:cNvSpPr>
                <a:spLocks noChangeShapeType="1"/>
              </p:cNvSpPr>
              <p:nvPr/>
            </p:nvSpPr>
            <p:spPr bwMode="auto">
              <a:xfrm>
                <a:off x="4233" y="3728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66"/>
              <p:cNvSpPr>
                <a:spLocks noChangeShapeType="1"/>
              </p:cNvSpPr>
              <p:nvPr/>
            </p:nvSpPr>
            <p:spPr bwMode="auto">
              <a:xfrm>
                <a:off x="4997" y="3733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Rectangle 67"/>
              <p:cNvSpPr>
                <a:spLocks noChangeArrowheads="1"/>
              </p:cNvSpPr>
              <p:nvPr/>
            </p:nvSpPr>
            <p:spPr bwMode="auto">
              <a:xfrm>
                <a:off x="2754" y="2078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Line 68"/>
              <p:cNvSpPr>
                <a:spLocks noChangeShapeType="1"/>
              </p:cNvSpPr>
              <p:nvPr/>
            </p:nvSpPr>
            <p:spPr bwMode="auto">
              <a:xfrm>
                <a:off x="3469" y="2083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69"/>
              <p:cNvSpPr>
                <a:spLocks noChangeShapeType="1"/>
              </p:cNvSpPr>
              <p:nvPr/>
            </p:nvSpPr>
            <p:spPr bwMode="auto">
              <a:xfrm>
                <a:off x="4236" y="2083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70"/>
              <p:cNvSpPr>
                <a:spLocks noChangeShapeType="1"/>
              </p:cNvSpPr>
              <p:nvPr/>
            </p:nvSpPr>
            <p:spPr bwMode="auto">
              <a:xfrm>
                <a:off x="5021" y="2087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Text Box 71"/>
              <p:cNvSpPr txBox="1">
                <a:spLocks noChangeArrowheads="1"/>
              </p:cNvSpPr>
              <p:nvPr/>
            </p:nvSpPr>
            <p:spPr bwMode="auto">
              <a:xfrm>
                <a:off x="3909" y="4151"/>
                <a:ext cx="653" cy="2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endParaRPr lang="zh-CN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Line 72"/>
              <p:cNvSpPr>
                <a:spLocks noChangeShapeType="1"/>
              </p:cNvSpPr>
              <p:nvPr/>
            </p:nvSpPr>
            <p:spPr bwMode="auto">
              <a:xfrm flipV="1">
                <a:off x="5670" y="2732"/>
                <a:ext cx="0" cy="74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73"/>
            <p:cNvGrpSpPr>
              <a:grpSpLocks/>
            </p:cNvGrpSpPr>
            <p:nvPr/>
          </p:nvGrpSpPr>
          <p:grpSpPr bwMode="auto">
            <a:xfrm>
              <a:off x="3987800" y="2667000"/>
              <a:ext cx="2905125" cy="0"/>
              <a:chOff x="2520" y="5147"/>
              <a:chExt cx="2850" cy="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8" name="Line 74"/>
              <p:cNvSpPr>
                <a:spLocks noChangeShapeType="1"/>
              </p:cNvSpPr>
              <p:nvPr/>
            </p:nvSpPr>
            <p:spPr bwMode="auto">
              <a:xfrm>
                <a:off x="2520" y="5147"/>
                <a:ext cx="3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75"/>
              <p:cNvSpPr>
                <a:spLocks noChangeShapeType="1"/>
              </p:cNvSpPr>
              <p:nvPr/>
            </p:nvSpPr>
            <p:spPr bwMode="auto">
              <a:xfrm>
                <a:off x="3450" y="5147"/>
                <a:ext cx="30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76"/>
              <p:cNvSpPr>
                <a:spLocks noChangeShapeType="1"/>
              </p:cNvSpPr>
              <p:nvPr/>
            </p:nvSpPr>
            <p:spPr bwMode="auto">
              <a:xfrm>
                <a:off x="4245" y="5147"/>
                <a:ext cx="30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77"/>
              <p:cNvSpPr>
                <a:spLocks noChangeShapeType="1"/>
              </p:cNvSpPr>
              <p:nvPr/>
            </p:nvSpPr>
            <p:spPr bwMode="auto">
              <a:xfrm>
                <a:off x="5070" y="5147"/>
                <a:ext cx="30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78"/>
            <p:cNvGrpSpPr>
              <a:grpSpLocks/>
            </p:cNvGrpSpPr>
            <p:nvPr/>
          </p:nvGrpSpPr>
          <p:grpSpPr bwMode="auto">
            <a:xfrm>
              <a:off x="3202020" y="3886200"/>
              <a:ext cx="4494178" cy="2209800"/>
              <a:chOff x="6225" y="4034"/>
              <a:chExt cx="4410" cy="236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" name="Text Box 79"/>
              <p:cNvSpPr txBox="1">
                <a:spLocks noChangeArrowheads="1"/>
              </p:cNvSpPr>
              <p:nvPr/>
            </p:nvSpPr>
            <p:spPr bwMode="auto">
              <a:xfrm>
                <a:off x="6380" y="5162"/>
                <a:ext cx="940" cy="46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altLang="zh-CN" sz="1400" smtClean="0">
                    <a:solidFill>
                      <a:schemeClr val="tx1"/>
                    </a:solidFill>
                  </a:rPr>
                  <a:t>IV</a:t>
                </a:r>
                <a:endParaRPr lang="en-US" altLang="zh-CN" sz="1400">
                  <a:solidFill>
                    <a:schemeClr val="tx1"/>
                  </a:solidFill>
                </a:endParaRPr>
              </a:p>
              <a:p>
                <a:pPr algn="just" eaLnBrk="0" hangingPunct="0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80"/>
              <p:cNvGrpSpPr>
                <a:grpSpLocks/>
              </p:cNvGrpSpPr>
              <p:nvPr/>
            </p:nvGrpSpPr>
            <p:grpSpPr bwMode="auto">
              <a:xfrm>
                <a:off x="6225" y="4034"/>
                <a:ext cx="4410" cy="2363"/>
                <a:chOff x="6165" y="4034"/>
                <a:chExt cx="4410" cy="2363"/>
              </a:xfrm>
              <a:grpFill/>
            </p:grpSpPr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auto">
                <a:xfrm>
                  <a:off x="8258" y="4530"/>
                  <a:ext cx="39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8639" y="4520"/>
                  <a:ext cx="0" cy="8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auto">
                <a:xfrm>
                  <a:off x="8631" y="5412"/>
                  <a:ext cx="437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" name="Group 84"/>
                <p:cNvGrpSpPr>
                  <a:grpSpLocks/>
                </p:cNvGrpSpPr>
                <p:nvPr/>
              </p:nvGrpSpPr>
              <p:grpSpPr bwMode="auto">
                <a:xfrm>
                  <a:off x="7411" y="5327"/>
                  <a:ext cx="139" cy="130"/>
                  <a:chOff x="3300" y="3270"/>
                  <a:chExt cx="420" cy="420"/>
                </a:xfrm>
                <a:grpFill/>
              </p:grpSpPr>
              <p:sp>
                <p:nvSpPr>
                  <p:cNvPr id="8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" name="Line 88"/>
                <p:cNvSpPr>
                  <a:spLocks noChangeShapeType="1"/>
                </p:cNvSpPr>
                <p:nvPr/>
              </p:nvSpPr>
              <p:spPr bwMode="auto">
                <a:xfrm>
                  <a:off x="7474" y="5098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89"/>
                <p:cNvSpPr>
                  <a:spLocks noChangeShapeType="1"/>
                </p:cNvSpPr>
                <p:nvPr/>
              </p:nvSpPr>
              <p:spPr bwMode="auto">
                <a:xfrm>
                  <a:off x="7481" y="5464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90"/>
                <p:cNvSpPr>
                  <a:spLocks noChangeShapeType="1"/>
                </p:cNvSpPr>
                <p:nvPr/>
              </p:nvSpPr>
              <p:spPr bwMode="auto">
                <a:xfrm>
                  <a:off x="7474" y="4439"/>
                  <a:ext cx="0" cy="33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91"/>
                <p:cNvSpPr>
                  <a:spLocks noChangeShapeType="1"/>
                </p:cNvSpPr>
                <p:nvPr/>
              </p:nvSpPr>
              <p:spPr bwMode="auto">
                <a:xfrm>
                  <a:off x="7484" y="4563"/>
                  <a:ext cx="32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7805" y="4554"/>
                  <a:ext cx="0" cy="82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93"/>
                <p:cNvSpPr>
                  <a:spLocks noChangeShapeType="1"/>
                </p:cNvSpPr>
                <p:nvPr/>
              </p:nvSpPr>
              <p:spPr bwMode="auto">
                <a:xfrm>
                  <a:off x="7798" y="5392"/>
                  <a:ext cx="36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94"/>
                <p:cNvSpPr>
                  <a:spLocks noChangeShapeType="1"/>
                </p:cNvSpPr>
                <p:nvPr/>
              </p:nvSpPr>
              <p:spPr bwMode="auto">
                <a:xfrm>
                  <a:off x="6947" y="5391"/>
                  <a:ext cx="45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" name="Group 95"/>
                <p:cNvGrpSpPr>
                  <a:grpSpLocks/>
                </p:cNvGrpSpPr>
                <p:nvPr/>
              </p:nvGrpSpPr>
              <p:grpSpPr bwMode="auto">
                <a:xfrm>
                  <a:off x="8200" y="5317"/>
                  <a:ext cx="139" cy="130"/>
                  <a:chOff x="3300" y="3270"/>
                  <a:chExt cx="420" cy="420"/>
                </a:xfrm>
                <a:grpFill/>
              </p:grpSpPr>
              <p:sp>
                <p:nvSpPr>
                  <p:cNvPr id="82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" name="Line 99"/>
                <p:cNvSpPr>
                  <a:spLocks noChangeShapeType="1"/>
                </p:cNvSpPr>
                <p:nvPr/>
              </p:nvSpPr>
              <p:spPr bwMode="auto">
                <a:xfrm>
                  <a:off x="8263" y="5088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100"/>
                <p:cNvSpPr>
                  <a:spLocks noChangeShapeType="1"/>
                </p:cNvSpPr>
                <p:nvPr/>
              </p:nvSpPr>
              <p:spPr bwMode="auto">
                <a:xfrm>
                  <a:off x="8270" y="5454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" name="Group 101"/>
                <p:cNvGrpSpPr>
                  <a:grpSpLocks/>
                </p:cNvGrpSpPr>
                <p:nvPr/>
              </p:nvGrpSpPr>
              <p:grpSpPr bwMode="auto">
                <a:xfrm>
                  <a:off x="8145" y="4752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80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</p:grpSp>
            <p:sp>
              <p:nvSpPr>
                <p:cNvPr id="32" name="Line 104"/>
                <p:cNvSpPr>
                  <a:spLocks noChangeShapeType="1"/>
                </p:cNvSpPr>
                <p:nvPr/>
              </p:nvSpPr>
              <p:spPr bwMode="auto">
                <a:xfrm>
                  <a:off x="8263" y="4429"/>
                  <a:ext cx="0" cy="33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3" name="Group 105"/>
                <p:cNvGrpSpPr>
                  <a:grpSpLocks/>
                </p:cNvGrpSpPr>
                <p:nvPr/>
              </p:nvGrpSpPr>
              <p:grpSpPr bwMode="auto">
                <a:xfrm>
                  <a:off x="9062" y="5337"/>
                  <a:ext cx="138" cy="131"/>
                  <a:chOff x="3300" y="3270"/>
                  <a:chExt cx="420" cy="420"/>
                </a:xfrm>
                <a:grpFill/>
              </p:grpSpPr>
              <p:sp>
                <p:nvSpPr>
                  <p:cNvPr id="77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" name="Line 109"/>
                <p:cNvSpPr>
                  <a:spLocks noChangeShapeType="1"/>
                </p:cNvSpPr>
                <p:nvPr/>
              </p:nvSpPr>
              <p:spPr bwMode="auto">
                <a:xfrm>
                  <a:off x="9124" y="5108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110"/>
                <p:cNvSpPr>
                  <a:spLocks noChangeShapeType="1"/>
                </p:cNvSpPr>
                <p:nvPr/>
              </p:nvSpPr>
              <p:spPr bwMode="auto">
                <a:xfrm>
                  <a:off x="9131" y="5474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111"/>
                <p:cNvSpPr>
                  <a:spLocks noChangeShapeType="1"/>
                </p:cNvSpPr>
                <p:nvPr/>
              </p:nvSpPr>
              <p:spPr bwMode="auto">
                <a:xfrm>
                  <a:off x="9124" y="4448"/>
                  <a:ext cx="0" cy="33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112"/>
                <p:cNvSpPr>
                  <a:spLocks noChangeShapeType="1"/>
                </p:cNvSpPr>
                <p:nvPr/>
              </p:nvSpPr>
              <p:spPr bwMode="auto">
                <a:xfrm>
                  <a:off x="9135" y="4563"/>
                  <a:ext cx="32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9456" y="4554"/>
                  <a:ext cx="0" cy="84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114"/>
                <p:cNvSpPr>
                  <a:spLocks noChangeShapeType="1"/>
                </p:cNvSpPr>
                <p:nvPr/>
              </p:nvSpPr>
              <p:spPr bwMode="auto">
                <a:xfrm>
                  <a:off x="9465" y="5412"/>
                  <a:ext cx="322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0" name="Group 115"/>
                <p:cNvGrpSpPr>
                  <a:grpSpLocks/>
                </p:cNvGrpSpPr>
                <p:nvPr/>
              </p:nvGrpSpPr>
              <p:grpSpPr bwMode="auto">
                <a:xfrm>
                  <a:off x="9820" y="5337"/>
                  <a:ext cx="139" cy="131"/>
                  <a:chOff x="3300" y="3270"/>
                  <a:chExt cx="420" cy="420"/>
                </a:xfrm>
                <a:grpFill/>
              </p:grpSpPr>
              <p:sp>
                <p:nvSpPr>
                  <p:cNvPr id="74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" name="Line 119"/>
                <p:cNvSpPr>
                  <a:spLocks noChangeShapeType="1"/>
                </p:cNvSpPr>
                <p:nvPr/>
              </p:nvSpPr>
              <p:spPr bwMode="auto">
                <a:xfrm>
                  <a:off x="9883" y="5108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120"/>
                <p:cNvSpPr>
                  <a:spLocks noChangeShapeType="1"/>
                </p:cNvSpPr>
                <p:nvPr/>
              </p:nvSpPr>
              <p:spPr bwMode="auto">
                <a:xfrm>
                  <a:off x="9890" y="5474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121"/>
                <p:cNvSpPr>
                  <a:spLocks noChangeShapeType="1"/>
                </p:cNvSpPr>
                <p:nvPr/>
              </p:nvSpPr>
              <p:spPr bwMode="auto">
                <a:xfrm>
                  <a:off x="9883" y="4448"/>
                  <a:ext cx="0" cy="33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122"/>
                <p:cNvSpPr>
                  <a:spLocks noChangeShapeType="1"/>
                </p:cNvSpPr>
                <p:nvPr/>
              </p:nvSpPr>
              <p:spPr bwMode="auto">
                <a:xfrm>
                  <a:off x="9893" y="4572"/>
                  <a:ext cx="32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10214" y="4562"/>
                  <a:ext cx="0" cy="89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124"/>
                <p:cNvSpPr>
                  <a:spLocks noChangeShapeType="1"/>
                </p:cNvSpPr>
                <p:nvPr/>
              </p:nvSpPr>
              <p:spPr bwMode="auto">
                <a:xfrm>
                  <a:off x="10207" y="5471"/>
                  <a:ext cx="36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" name="Group 125"/>
                <p:cNvGrpSpPr>
                  <a:grpSpLocks/>
                </p:cNvGrpSpPr>
                <p:nvPr/>
              </p:nvGrpSpPr>
              <p:grpSpPr bwMode="auto">
                <a:xfrm>
                  <a:off x="7260" y="5699"/>
                  <a:ext cx="2894" cy="363"/>
                  <a:chOff x="3220" y="4820"/>
                  <a:chExt cx="5370" cy="780"/>
                </a:xfrm>
                <a:grpFill/>
              </p:grpSpPr>
              <p:sp>
                <p:nvSpPr>
                  <p:cNvPr id="7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20" y="4820"/>
                    <a:ext cx="5370" cy="7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452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605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7450" y="484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6165" y="4094"/>
                  <a:ext cx="747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密文分组</a:t>
                  </a:r>
                </a:p>
              </p:txBody>
            </p:sp>
            <p:sp>
              <p:nvSpPr>
                <p:cNvPr id="4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435" y="4859"/>
                  <a:ext cx="475" cy="24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5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6185" y="5750"/>
                  <a:ext cx="90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400">
                      <a:solidFill>
                        <a:schemeClr val="tx1"/>
                      </a:solidFill>
                      <a:latin typeface="宋体" pitchFamily="2" charset="-122"/>
                    </a:rPr>
                    <a:t>明文分组</a:t>
                  </a:r>
                </a:p>
              </p:txBody>
            </p:sp>
            <p:sp>
              <p:nvSpPr>
                <p:cNvPr id="5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8415" y="6107"/>
                  <a:ext cx="653" cy="29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endParaRPr lang="zh-CN" altLang="zh-CN" sz="1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" name="Group 134"/>
                <p:cNvGrpSpPr>
                  <a:grpSpLocks/>
                </p:cNvGrpSpPr>
                <p:nvPr/>
              </p:nvGrpSpPr>
              <p:grpSpPr bwMode="auto">
                <a:xfrm>
                  <a:off x="7350" y="4757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68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</p:grpSp>
            <p:grpSp>
              <p:nvGrpSpPr>
                <p:cNvPr id="53" name="Group 137"/>
                <p:cNvGrpSpPr>
                  <a:grpSpLocks/>
                </p:cNvGrpSpPr>
                <p:nvPr/>
              </p:nvGrpSpPr>
              <p:grpSpPr bwMode="auto">
                <a:xfrm>
                  <a:off x="8998" y="4756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66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</p:grpSp>
            <p:grpSp>
              <p:nvGrpSpPr>
                <p:cNvPr id="54" name="Group 140"/>
                <p:cNvGrpSpPr>
                  <a:grpSpLocks/>
                </p:cNvGrpSpPr>
                <p:nvPr/>
              </p:nvGrpSpPr>
              <p:grpSpPr bwMode="auto">
                <a:xfrm>
                  <a:off x="9763" y="4756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6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</p:grpSp>
            <p:sp>
              <p:nvSpPr>
                <p:cNvPr id="55" name="Line 143"/>
                <p:cNvSpPr>
                  <a:spLocks noChangeShapeType="1"/>
                </p:cNvSpPr>
                <p:nvPr/>
              </p:nvSpPr>
              <p:spPr bwMode="auto">
                <a:xfrm>
                  <a:off x="6990" y="4961"/>
                  <a:ext cx="36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144"/>
                <p:cNvSpPr>
                  <a:spLocks noChangeShapeType="1"/>
                </p:cNvSpPr>
                <p:nvPr/>
              </p:nvSpPr>
              <p:spPr bwMode="auto">
                <a:xfrm>
                  <a:off x="7860" y="4961"/>
                  <a:ext cx="3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45"/>
                <p:cNvSpPr>
                  <a:spLocks noChangeShapeType="1"/>
                </p:cNvSpPr>
                <p:nvPr/>
              </p:nvSpPr>
              <p:spPr bwMode="auto">
                <a:xfrm>
                  <a:off x="8700" y="4961"/>
                  <a:ext cx="3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46"/>
                <p:cNvSpPr>
                  <a:spLocks noChangeShapeType="1"/>
                </p:cNvSpPr>
                <p:nvPr/>
              </p:nvSpPr>
              <p:spPr bwMode="auto">
                <a:xfrm>
                  <a:off x="9495" y="4961"/>
                  <a:ext cx="3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9" name="Group 147"/>
                <p:cNvGrpSpPr>
                  <a:grpSpLocks/>
                </p:cNvGrpSpPr>
                <p:nvPr/>
              </p:nvGrpSpPr>
              <p:grpSpPr bwMode="auto">
                <a:xfrm>
                  <a:off x="7185" y="4034"/>
                  <a:ext cx="2940" cy="412"/>
                  <a:chOff x="3220" y="4820"/>
                  <a:chExt cx="5370" cy="780"/>
                </a:xfrm>
                <a:grpFill/>
              </p:grpSpPr>
              <p:sp>
                <p:nvSpPr>
                  <p:cNvPr id="60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220" y="4820"/>
                    <a:ext cx="5370" cy="7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452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605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7450" y="484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6"/>
          <p:cNvSpPr>
            <a:spLocks noGrp="1" noChangeArrowheads="1"/>
          </p:cNvSpPr>
          <p:nvPr>
            <p:ph idx="1"/>
          </p:nvPr>
        </p:nvSpPr>
        <p:spPr>
          <a:xfrm>
            <a:off x="4397375" y="1340768"/>
            <a:ext cx="4567113" cy="521326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smtClean="0"/>
              <a:t>加密初始化向量，结果与第一明文分组异或。</a:t>
            </a:r>
            <a:endParaRPr lang="en-US" altLang="zh-CN" sz="2800" smtClean="0"/>
          </a:p>
          <a:p>
            <a:r>
              <a:rPr lang="zh-CN" altLang="en-US" sz="2800" smtClean="0"/>
              <a:t>前</a:t>
            </a:r>
            <a:r>
              <a:rPr lang="zh-CN" altLang="en-US" sz="2800"/>
              <a:t>一个密文分组</a:t>
            </a:r>
            <a:r>
              <a:rPr lang="zh-CN" altLang="en-US" sz="2800" smtClean="0"/>
              <a:t>作为输入</a:t>
            </a:r>
            <a:r>
              <a:rPr lang="zh-CN" altLang="en-US" sz="2800" b="1" smtClean="0"/>
              <a:t>向量</a:t>
            </a:r>
            <a:r>
              <a:rPr lang="zh-CN" altLang="en-US" sz="2800" smtClean="0"/>
              <a:t>加密后当前明文分组异或</a:t>
            </a:r>
            <a:endParaRPr lang="en-US" altLang="zh-CN" sz="2800" smtClean="0"/>
          </a:p>
          <a:p>
            <a:r>
              <a:rPr lang="zh-CN" altLang="en-US" sz="2800" smtClean="0"/>
              <a:t>优点：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隐藏了明文模式；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分组密码转化为流模式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可以及时加密传送小于分组的数据</a:t>
            </a:r>
            <a:endParaRPr lang="en-US" altLang="zh-CN" sz="2400" smtClean="0"/>
          </a:p>
          <a:p>
            <a:r>
              <a:rPr lang="zh-CN" altLang="en-US" smtClean="0"/>
              <a:t>缺点：</a:t>
            </a:r>
            <a:endParaRPr lang="en-US" altLang="zh-CN" smtClean="0"/>
          </a:p>
          <a:p>
            <a:pPr lvl="1"/>
            <a:r>
              <a:rPr lang="zh-CN" altLang="en-US" smtClean="0"/>
              <a:t>不利于并行</a:t>
            </a:r>
            <a:endParaRPr lang="en-US" altLang="zh-CN" smtClean="0"/>
          </a:p>
          <a:p>
            <a:pPr lvl="1"/>
            <a:r>
              <a:rPr lang="zh-CN" altLang="en-US" smtClean="0"/>
              <a:t>误差传送</a:t>
            </a:r>
            <a:endParaRPr lang="en-US" altLang="zh-CN" smtClean="0"/>
          </a:p>
          <a:p>
            <a:pPr lvl="1"/>
            <a:r>
              <a:rPr lang="zh-CN" altLang="en-US" smtClean="0"/>
              <a:t>唯一</a:t>
            </a:r>
            <a:r>
              <a:rPr lang="en-US" altLang="zh-CN" smtClean="0"/>
              <a:t>IV</a:t>
            </a:r>
          </a:p>
        </p:txBody>
      </p:sp>
      <p:sp>
        <p:nvSpPr>
          <p:cNvPr id="11161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800" smtClean="0"/>
              <a:t>密文反馈模式 （</a:t>
            </a:r>
            <a:r>
              <a:rPr lang="en-US" altLang="zh-CN" sz="2800" smtClean="0"/>
              <a:t>CFB-Cipher text Feedback</a:t>
            </a:r>
            <a:r>
              <a:rPr lang="zh-CN" altLang="en-US" sz="2800" smtClean="0"/>
              <a:t>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1587" y="1556792"/>
            <a:ext cx="4398962" cy="4724400"/>
            <a:chOff x="3028950" y="2521024"/>
            <a:chExt cx="4398962" cy="47244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028950" y="2521024"/>
              <a:ext cx="4398962" cy="472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/>
            <a:lstStyle/>
            <a:p>
              <a: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>
                  <a:latin typeface="宋体" pitchFamily="2" charset="-122"/>
                </a:rPr>
                <a:t>    </a:t>
              </a:r>
              <a:endParaRPr lang="en-US" altLang="zh-CN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3111659" y="3698949"/>
              <a:ext cx="444660" cy="3365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eaLnBrk="0" hangingPunct="0"/>
              <a:r>
                <a:rPr lang="en-US" altLang="zh-CN" sz="1400" smtClean="0">
                  <a:solidFill>
                    <a:schemeClr val="tx1"/>
                  </a:solidFill>
                </a:rPr>
                <a:t>IV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grpSp>
          <p:nvGrpSpPr>
            <p:cNvPr id="125" name="Group 10"/>
            <p:cNvGrpSpPr>
              <a:grpSpLocks/>
            </p:cNvGrpSpPr>
            <p:nvPr/>
          </p:nvGrpSpPr>
          <p:grpSpPr bwMode="auto">
            <a:xfrm>
              <a:off x="3130550" y="4052962"/>
              <a:ext cx="3983038" cy="354012"/>
              <a:chOff x="2081" y="12266"/>
              <a:chExt cx="3958" cy="41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3" name="Rectangle 11"/>
              <p:cNvSpPr>
                <a:spLocks noChangeArrowheads="1"/>
              </p:cNvSpPr>
              <p:nvPr/>
            </p:nvSpPr>
            <p:spPr bwMode="auto">
              <a:xfrm>
                <a:off x="3108" y="12266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Line 12"/>
              <p:cNvSpPr>
                <a:spLocks noChangeShapeType="1"/>
              </p:cNvSpPr>
              <p:nvPr/>
            </p:nvSpPr>
            <p:spPr bwMode="auto">
              <a:xfrm>
                <a:off x="3818" y="12271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Line 13"/>
              <p:cNvSpPr>
                <a:spLocks noChangeShapeType="1"/>
              </p:cNvSpPr>
              <p:nvPr/>
            </p:nvSpPr>
            <p:spPr bwMode="auto">
              <a:xfrm>
                <a:off x="4593" y="12271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" name="Line 14"/>
              <p:cNvSpPr>
                <a:spLocks noChangeShapeType="1"/>
              </p:cNvSpPr>
              <p:nvPr/>
            </p:nvSpPr>
            <p:spPr bwMode="auto">
              <a:xfrm>
                <a:off x="5357" y="12276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" name="Text Box 15"/>
              <p:cNvSpPr txBox="1">
                <a:spLocks noChangeArrowheads="1"/>
              </p:cNvSpPr>
              <p:nvPr/>
            </p:nvSpPr>
            <p:spPr bwMode="auto">
              <a:xfrm>
                <a:off x="2081" y="12367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密文分组</a:t>
                </a:r>
              </a:p>
            </p:txBody>
          </p:sp>
        </p:grpSp>
        <p:sp>
          <p:nvSpPr>
            <p:cNvPr id="126" name="Text Box 16"/>
            <p:cNvSpPr txBox="1">
              <a:spLocks noChangeArrowheads="1"/>
            </p:cNvSpPr>
            <p:nvPr/>
          </p:nvSpPr>
          <p:spPr bwMode="auto">
            <a:xfrm>
              <a:off x="3111659" y="3025849"/>
              <a:ext cx="455454" cy="2555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eaLnBrk="0" hangingPunct="0"/>
              <a:r>
                <a:rPr lang="zh-CN" altLang="en-US" sz="1400">
                  <a:solidFill>
                    <a:schemeClr val="tx1"/>
                  </a:solidFill>
                </a:rPr>
                <a:t>密钥</a:t>
              </a:r>
            </a:p>
          </p:txBody>
        </p:sp>
        <p:grpSp>
          <p:nvGrpSpPr>
            <p:cNvPr id="127" name="Group 17"/>
            <p:cNvGrpSpPr>
              <a:grpSpLocks/>
            </p:cNvGrpSpPr>
            <p:nvPr/>
          </p:nvGrpSpPr>
          <p:grpSpPr bwMode="auto">
            <a:xfrm>
              <a:off x="3135313" y="2622624"/>
              <a:ext cx="4006850" cy="330200"/>
              <a:chOff x="2085" y="10607"/>
              <a:chExt cx="3983" cy="38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28" name="Text Box 18"/>
              <p:cNvSpPr txBox="1">
                <a:spLocks noChangeArrowheads="1"/>
              </p:cNvSpPr>
              <p:nvPr/>
            </p:nvSpPr>
            <p:spPr bwMode="auto">
              <a:xfrm>
                <a:off x="2085" y="10607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400">
                    <a:solidFill>
                      <a:schemeClr val="tx1"/>
                    </a:solidFill>
                    <a:latin typeface="宋体" pitchFamily="2" charset="-122"/>
                  </a:rPr>
                  <a:t>明文分组   </a:t>
                </a:r>
              </a:p>
            </p:txBody>
          </p:sp>
          <p:sp>
            <p:nvSpPr>
              <p:cNvPr id="229" name="Rectangle 19"/>
              <p:cNvSpPr>
                <a:spLocks noChangeArrowheads="1"/>
              </p:cNvSpPr>
              <p:nvPr/>
            </p:nvSpPr>
            <p:spPr bwMode="auto">
              <a:xfrm>
                <a:off x="3114" y="10621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Line 20"/>
              <p:cNvSpPr>
                <a:spLocks noChangeShapeType="1"/>
              </p:cNvSpPr>
              <p:nvPr/>
            </p:nvSpPr>
            <p:spPr bwMode="auto">
              <a:xfrm>
                <a:off x="3829" y="10626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21"/>
              <p:cNvSpPr>
                <a:spLocks noChangeShapeType="1"/>
              </p:cNvSpPr>
              <p:nvPr/>
            </p:nvSpPr>
            <p:spPr bwMode="auto">
              <a:xfrm>
                <a:off x="4596" y="10626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22"/>
              <p:cNvSpPr>
                <a:spLocks noChangeShapeType="1"/>
              </p:cNvSpPr>
              <p:nvPr/>
            </p:nvSpPr>
            <p:spPr bwMode="auto">
              <a:xfrm>
                <a:off x="5381" y="10630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" name="Oval 23"/>
            <p:cNvSpPr>
              <a:spLocks noChangeArrowheads="1"/>
            </p:cNvSpPr>
            <p:nvPr/>
          </p:nvSpPr>
          <p:spPr bwMode="auto">
            <a:xfrm>
              <a:off x="4341813" y="3367162"/>
              <a:ext cx="111125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Line 24"/>
            <p:cNvSpPr>
              <a:spLocks noChangeShapeType="1"/>
            </p:cNvSpPr>
            <p:nvPr/>
          </p:nvSpPr>
          <p:spPr bwMode="auto">
            <a:xfrm>
              <a:off x="4348163" y="3422724"/>
              <a:ext cx="11112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5"/>
            <p:cNvSpPr>
              <a:spLocks noChangeShapeType="1"/>
            </p:cNvSpPr>
            <p:nvPr/>
          </p:nvSpPr>
          <p:spPr bwMode="auto">
            <a:xfrm>
              <a:off x="4397375" y="3365574"/>
              <a:ext cx="0" cy="114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26"/>
            <p:cNvSpPr>
              <a:spLocks noChangeArrowheads="1"/>
            </p:cNvSpPr>
            <p:nvPr/>
          </p:nvSpPr>
          <p:spPr bwMode="auto">
            <a:xfrm>
              <a:off x="3965575" y="3281437"/>
              <a:ext cx="203200" cy="301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Text Box 27"/>
            <p:cNvSpPr txBox="1">
              <a:spLocks noChangeArrowheads="1"/>
            </p:cNvSpPr>
            <p:nvPr/>
          </p:nvSpPr>
          <p:spPr bwMode="auto">
            <a:xfrm>
              <a:off x="4017963" y="3333824"/>
              <a:ext cx="109537" cy="1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3" name="Line 28"/>
            <p:cNvSpPr>
              <a:spLocks noChangeShapeType="1"/>
            </p:cNvSpPr>
            <p:nvPr/>
          </p:nvSpPr>
          <p:spPr bwMode="auto">
            <a:xfrm>
              <a:off x="4160838" y="3416374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9"/>
            <p:cNvSpPr>
              <a:spLocks noChangeShapeType="1"/>
            </p:cNvSpPr>
            <p:nvPr/>
          </p:nvSpPr>
          <p:spPr bwMode="auto">
            <a:xfrm>
              <a:off x="4384675" y="2962349"/>
              <a:ext cx="0" cy="4032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0"/>
            <p:cNvSpPr>
              <a:spLocks noChangeShapeType="1"/>
            </p:cNvSpPr>
            <p:nvPr/>
          </p:nvSpPr>
          <p:spPr bwMode="auto">
            <a:xfrm>
              <a:off x="3602038" y="3148087"/>
              <a:ext cx="363537" cy="26828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1"/>
            <p:cNvSpPr>
              <a:spLocks noChangeShapeType="1"/>
            </p:cNvSpPr>
            <p:nvPr/>
          </p:nvSpPr>
          <p:spPr bwMode="auto">
            <a:xfrm>
              <a:off x="4402138" y="3378274"/>
              <a:ext cx="0" cy="6699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2"/>
            <p:cNvSpPr>
              <a:spLocks noChangeShapeType="1"/>
            </p:cNvSpPr>
            <p:nvPr/>
          </p:nvSpPr>
          <p:spPr bwMode="auto">
            <a:xfrm flipV="1">
              <a:off x="3571875" y="3525912"/>
              <a:ext cx="393700" cy="17303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Oval 33"/>
            <p:cNvSpPr>
              <a:spLocks noChangeArrowheads="1"/>
            </p:cNvSpPr>
            <p:nvPr/>
          </p:nvSpPr>
          <p:spPr bwMode="auto">
            <a:xfrm>
              <a:off x="5160963" y="3354462"/>
              <a:ext cx="111125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Line 34"/>
            <p:cNvSpPr>
              <a:spLocks noChangeShapeType="1"/>
            </p:cNvSpPr>
            <p:nvPr/>
          </p:nvSpPr>
          <p:spPr bwMode="auto">
            <a:xfrm>
              <a:off x="5167313" y="3410024"/>
              <a:ext cx="11112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5"/>
            <p:cNvSpPr>
              <a:spLocks noChangeShapeType="1"/>
            </p:cNvSpPr>
            <p:nvPr/>
          </p:nvSpPr>
          <p:spPr bwMode="auto">
            <a:xfrm>
              <a:off x="5216525" y="3352874"/>
              <a:ext cx="0" cy="114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Rectangle 36"/>
            <p:cNvSpPr>
              <a:spLocks noChangeArrowheads="1"/>
            </p:cNvSpPr>
            <p:nvPr/>
          </p:nvSpPr>
          <p:spPr bwMode="auto">
            <a:xfrm>
              <a:off x="4784725" y="3268737"/>
              <a:ext cx="203200" cy="301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Text Box 37"/>
            <p:cNvSpPr txBox="1">
              <a:spLocks noChangeArrowheads="1"/>
            </p:cNvSpPr>
            <p:nvPr/>
          </p:nvSpPr>
          <p:spPr bwMode="auto">
            <a:xfrm>
              <a:off x="4837113" y="3321124"/>
              <a:ext cx="109537" cy="1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3" name="Line 38"/>
            <p:cNvSpPr>
              <a:spLocks noChangeShapeType="1"/>
            </p:cNvSpPr>
            <p:nvPr/>
          </p:nvSpPr>
          <p:spPr bwMode="auto">
            <a:xfrm>
              <a:off x="4979988" y="3403674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9"/>
            <p:cNvSpPr>
              <a:spLocks noChangeShapeType="1"/>
            </p:cNvSpPr>
            <p:nvPr/>
          </p:nvSpPr>
          <p:spPr bwMode="auto">
            <a:xfrm>
              <a:off x="5203825" y="2949649"/>
              <a:ext cx="0" cy="4032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0"/>
            <p:cNvSpPr>
              <a:spLocks noChangeShapeType="1"/>
            </p:cNvSpPr>
            <p:nvPr/>
          </p:nvSpPr>
          <p:spPr bwMode="auto">
            <a:xfrm>
              <a:off x="4478338" y="3160787"/>
              <a:ext cx="306387" cy="24288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1"/>
            <p:cNvSpPr>
              <a:spLocks noChangeShapeType="1"/>
            </p:cNvSpPr>
            <p:nvPr/>
          </p:nvSpPr>
          <p:spPr bwMode="auto">
            <a:xfrm>
              <a:off x="5221288" y="3365574"/>
              <a:ext cx="0" cy="6699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5991225" y="3360812"/>
              <a:ext cx="111125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Line 43"/>
            <p:cNvSpPr>
              <a:spLocks noChangeShapeType="1"/>
            </p:cNvSpPr>
            <p:nvPr/>
          </p:nvSpPr>
          <p:spPr bwMode="auto">
            <a:xfrm>
              <a:off x="5997575" y="3417962"/>
              <a:ext cx="11112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6046788" y="3359224"/>
              <a:ext cx="0" cy="11747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45"/>
            <p:cNvSpPr>
              <a:spLocks noChangeArrowheads="1"/>
            </p:cNvSpPr>
            <p:nvPr/>
          </p:nvSpPr>
          <p:spPr bwMode="auto">
            <a:xfrm>
              <a:off x="5614988" y="3275087"/>
              <a:ext cx="203200" cy="3032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Text Box 46"/>
            <p:cNvSpPr txBox="1">
              <a:spLocks noChangeArrowheads="1"/>
            </p:cNvSpPr>
            <p:nvPr/>
          </p:nvSpPr>
          <p:spPr bwMode="auto">
            <a:xfrm>
              <a:off x="5667375" y="3329062"/>
              <a:ext cx="109538" cy="19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2" name="Line 47"/>
            <p:cNvSpPr>
              <a:spLocks noChangeShapeType="1"/>
            </p:cNvSpPr>
            <p:nvPr/>
          </p:nvSpPr>
          <p:spPr bwMode="auto">
            <a:xfrm>
              <a:off x="5810250" y="3410024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8"/>
            <p:cNvSpPr>
              <a:spLocks noChangeShapeType="1"/>
            </p:cNvSpPr>
            <p:nvPr/>
          </p:nvSpPr>
          <p:spPr bwMode="auto">
            <a:xfrm>
              <a:off x="6034088" y="2955999"/>
              <a:ext cx="0" cy="4032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9"/>
            <p:cNvSpPr>
              <a:spLocks noChangeShapeType="1"/>
            </p:cNvSpPr>
            <p:nvPr/>
          </p:nvSpPr>
          <p:spPr bwMode="auto">
            <a:xfrm>
              <a:off x="5308600" y="3168724"/>
              <a:ext cx="306388" cy="241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50"/>
            <p:cNvSpPr>
              <a:spLocks noChangeShapeType="1"/>
            </p:cNvSpPr>
            <p:nvPr/>
          </p:nvSpPr>
          <p:spPr bwMode="auto">
            <a:xfrm>
              <a:off x="6051550" y="3371924"/>
              <a:ext cx="0" cy="67151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Oval 51"/>
            <p:cNvSpPr>
              <a:spLocks noChangeArrowheads="1"/>
            </p:cNvSpPr>
            <p:nvPr/>
          </p:nvSpPr>
          <p:spPr bwMode="auto">
            <a:xfrm>
              <a:off x="6867525" y="3359224"/>
              <a:ext cx="109538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Line 52"/>
            <p:cNvSpPr>
              <a:spLocks noChangeShapeType="1"/>
            </p:cNvSpPr>
            <p:nvPr/>
          </p:nvSpPr>
          <p:spPr bwMode="auto">
            <a:xfrm>
              <a:off x="6873875" y="3414787"/>
              <a:ext cx="109538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>
              <a:off x="6923088" y="3357637"/>
              <a:ext cx="0" cy="114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Rectangle 54"/>
            <p:cNvSpPr>
              <a:spLocks noChangeArrowheads="1"/>
            </p:cNvSpPr>
            <p:nvPr/>
          </p:nvSpPr>
          <p:spPr bwMode="auto">
            <a:xfrm>
              <a:off x="6489700" y="3273499"/>
              <a:ext cx="203200" cy="303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Text Box 55"/>
            <p:cNvSpPr txBox="1">
              <a:spLocks noChangeArrowheads="1"/>
            </p:cNvSpPr>
            <p:nvPr/>
          </p:nvSpPr>
          <p:spPr bwMode="auto">
            <a:xfrm>
              <a:off x="6542088" y="3327474"/>
              <a:ext cx="111125" cy="1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61" name="Line 56"/>
            <p:cNvSpPr>
              <a:spLocks noChangeShapeType="1"/>
            </p:cNvSpPr>
            <p:nvPr/>
          </p:nvSpPr>
          <p:spPr bwMode="auto">
            <a:xfrm>
              <a:off x="6686550" y="3408437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7"/>
            <p:cNvSpPr>
              <a:spLocks noChangeShapeType="1"/>
            </p:cNvSpPr>
            <p:nvPr/>
          </p:nvSpPr>
          <p:spPr bwMode="auto">
            <a:xfrm>
              <a:off x="6908800" y="2952824"/>
              <a:ext cx="0" cy="40481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8"/>
            <p:cNvSpPr>
              <a:spLocks noChangeShapeType="1"/>
            </p:cNvSpPr>
            <p:nvPr/>
          </p:nvSpPr>
          <p:spPr bwMode="auto">
            <a:xfrm>
              <a:off x="6183313" y="3165549"/>
              <a:ext cx="306387" cy="24288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59"/>
            <p:cNvSpPr>
              <a:spLocks noChangeShapeType="1"/>
            </p:cNvSpPr>
            <p:nvPr/>
          </p:nvSpPr>
          <p:spPr bwMode="auto">
            <a:xfrm>
              <a:off x="6927850" y="3370337"/>
              <a:ext cx="0" cy="671512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5" name="Group 62"/>
            <p:cNvGrpSpPr>
              <a:grpSpLocks/>
            </p:cNvGrpSpPr>
            <p:nvPr/>
          </p:nvGrpSpPr>
          <p:grpSpPr bwMode="auto">
            <a:xfrm>
              <a:off x="3141662" y="5061024"/>
              <a:ext cx="4044950" cy="1868488"/>
              <a:chOff x="1979" y="2832"/>
              <a:chExt cx="2548" cy="84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0" name="Text Box 63"/>
              <p:cNvSpPr txBox="1">
                <a:spLocks noChangeArrowheads="1"/>
              </p:cNvSpPr>
              <p:nvPr/>
            </p:nvSpPr>
            <p:spPr bwMode="auto">
              <a:xfrm>
                <a:off x="2007" y="3024"/>
                <a:ext cx="472" cy="1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altLang="zh-CN" sz="1400" smtClean="0">
                    <a:solidFill>
                      <a:schemeClr val="tx1"/>
                    </a:solidFill>
                  </a:rPr>
                  <a:t>IV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up 64"/>
              <p:cNvGrpSpPr>
                <a:grpSpLocks/>
              </p:cNvGrpSpPr>
              <p:nvPr/>
            </p:nvGrpSpPr>
            <p:grpSpPr bwMode="auto">
              <a:xfrm>
                <a:off x="1979" y="2832"/>
                <a:ext cx="2548" cy="841"/>
                <a:chOff x="3252" y="1248"/>
                <a:chExt cx="2548" cy="841"/>
              </a:xfrm>
              <a:grpFill/>
            </p:grpSpPr>
            <p:sp>
              <p:nvSpPr>
                <p:cNvPr id="17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280" y="1752"/>
                  <a:ext cx="295" cy="14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17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280" y="1278"/>
                  <a:ext cx="474" cy="12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密文分组</a:t>
                  </a:r>
                </a:p>
              </p:txBody>
            </p:sp>
            <p:sp>
              <p:nvSpPr>
                <p:cNvPr id="17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252" y="1947"/>
                  <a:ext cx="570" cy="12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400">
                      <a:solidFill>
                        <a:schemeClr val="tx1"/>
                      </a:solidFill>
                      <a:latin typeface="宋体" pitchFamily="2" charset="-122"/>
                    </a:rPr>
                    <a:t>明文分组</a:t>
                  </a:r>
                </a:p>
              </p:txBody>
            </p:sp>
            <p:grpSp>
              <p:nvGrpSpPr>
                <p:cNvPr id="175" name="Group 68"/>
                <p:cNvGrpSpPr>
                  <a:grpSpLocks/>
                </p:cNvGrpSpPr>
                <p:nvPr/>
              </p:nvGrpSpPr>
              <p:grpSpPr bwMode="auto">
                <a:xfrm>
                  <a:off x="3936" y="1923"/>
                  <a:ext cx="1864" cy="166"/>
                  <a:chOff x="7815" y="10767"/>
                  <a:chExt cx="2940" cy="412"/>
                </a:xfrm>
                <a:grpFill/>
              </p:grpSpPr>
              <p:sp>
                <p:nvSpPr>
                  <p:cNvPr id="224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7815" y="10767"/>
                    <a:ext cx="2940" cy="40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8527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9289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0056" y="10778"/>
                    <a:ext cx="0" cy="40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6" name="Group 73"/>
                <p:cNvGrpSpPr>
                  <a:grpSpLocks/>
                </p:cNvGrpSpPr>
                <p:nvPr/>
              </p:nvGrpSpPr>
              <p:grpSpPr bwMode="auto">
                <a:xfrm>
                  <a:off x="3936" y="1248"/>
                  <a:ext cx="1864" cy="167"/>
                  <a:chOff x="7815" y="10767"/>
                  <a:chExt cx="2940" cy="412"/>
                </a:xfrm>
                <a:grpFill/>
              </p:grpSpPr>
              <p:sp>
                <p:nvSpPr>
                  <p:cNvPr id="22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815" y="10767"/>
                    <a:ext cx="2940" cy="40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8527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9289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0056" y="10778"/>
                    <a:ext cx="0" cy="40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7" name="Group 78"/>
                <p:cNvGrpSpPr>
                  <a:grpSpLocks/>
                </p:cNvGrpSpPr>
                <p:nvPr/>
              </p:nvGrpSpPr>
              <p:grpSpPr bwMode="auto">
                <a:xfrm>
                  <a:off x="3856" y="1415"/>
                  <a:ext cx="311" cy="510"/>
                  <a:chOff x="7343" y="3376"/>
                  <a:chExt cx="491" cy="1263"/>
                </a:xfrm>
                <a:grpFill/>
              </p:grpSpPr>
              <p:sp>
                <p:nvSpPr>
                  <p:cNvPr id="212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7718" y="3847"/>
                    <a:ext cx="110" cy="12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7724" y="3912"/>
                    <a:ext cx="11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7773" y="3844"/>
                    <a:ext cx="0" cy="135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343" y="3778"/>
                    <a:ext cx="202" cy="35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95" y="3839"/>
                    <a:ext cx="110" cy="223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400" smtClean="0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7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7538" y="3919"/>
                    <a:ext cx="18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7775" y="3376"/>
                    <a:ext cx="0" cy="468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7763" y="3859"/>
                    <a:ext cx="0" cy="78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8" name="Line 87"/>
                <p:cNvSpPr>
                  <a:spLocks noChangeShapeType="1"/>
                </p:cNvSpPr>
                <p:nvPr/>
              </p:nvSpPr>
              <p:spPr bwMode="auto">
                <a:xfrm>
                  <a:off x="3765" y="1494"/>
                  <a:ext cx="162" cy="8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79" name="Group 88"/>
                <p:cNvGrpSpPr>
                  <a:grpSpLocks/>
                </p:cNvGrpSpPr>
                <p:nvPr/>
              </p:nvGrpSpPr>
              <p:grpSpPr bwMode="auto">
                <a:xfrm>
                  <a:off x="4357" y="1410"/>
                  <a:ext cx="311" cy="510"/>
                  <a:chOff x="8134" y="3365"/>
                  <a:chExt cx="491" cy="1263"/>
                </a:xfrm>
                <a:grpFill/>
              </p:grpSpPr>
              <p:sp>
                <p:nvSpPr>
                  <p:cNvPr id="204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8509" y="3836"/>
                    <a:ext cx="110" cy="12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8515" y="3901"/>
                    <a:ext cx="11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8564" y="3833"/>
                    <a:ext cx="0" cy="135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8134" y="3767"/>
                    <a:ext cx="202" cy="35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86" y="3828"/>
                    <a:ext cx="110" cy="223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400" smtClean="0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8329" y="3908"/>
                    <a:ext cx="18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8566" y="3365"/>
                    <a:ext cx="0" cy="468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8569" y="3848"/>
                    <a:ext cx="0" cy="78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0" name="Oval 97"/>
                <p:cNvSpPr>
                  <a:spLocks noChangeArrowheads="1"/>
                </p:cNvSpPr>
                <p:nvPr/>
              </p:nvSpPr>
              <p:spPr bwMode="auto">
                <a:xfrm>
                  <a:off x="5099" y="1600"/>
                  <a:ext cx="70" cy="52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Line 98"/>
                <p:cNvSpPr>
                  <a:spLocks noChangeShapeType="1"/>
                </p:cNvSpPr>
                <p:nvPr/>
              </p:nvSpPr>
              <p:spPr bwMode="auto">
                <a:xfrm>
                  <a:off x="5103" y="1627"/>
                  <a:ext cx="69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Line 99"/>
                <p:cNvSpPr>
                  <a:spLocks noChangeShapeType="1"/>
                </p:cNvSpPr>
                <p:nvPr/>
              </p:nvSpPr>
              <p:spPr bwMode="auto">
                <a:xfrm>
                  <a:off x="5134" y="1599"/>
                  <a:ext cx="0" cy="5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100"/>
                <p:cNvSpPr>
                  <a:spLocks noChangeArrowheads="1"/>
                </p:cNvSpPr>
                <p:nvPr/>
              </p:nvSpPr>
              <p:spPr bwMode="auto">
                <a:xfrm>
                  <a:off x="4861" y="1573"/>
                  <a:ext cx="128" cy="14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894" y="1597"/>
                  <a:ext cx="70" cy="9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 smtClean="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Line 102"/>
                <p:cNvSpPr>
                  <a:spLocks noChangeShapeType="1"/>
                </p:cNvSpPr>
                <p:nvPr/>
              </p:nvSpPr>
              <p:spPr bwMode="auto">
                <a:xfrm>
                  <a:off x="4985" y="1629"/>
                  <a:ext cx="114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" name="Line 103"/>
                <p:cNvSpPr>
                  <a:spLocks noChangeShapeType="1"/>
                </p:cNvSpPr>
                <p:nvPr/>
              </p:nvSpPr>
              <p:spPr bwMode="auto">
                <a:xfrm>
                  <a:off x="5135" y="1410"/>
                  <a:ext cx="0" cy="189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" name="Line 104"/>
                <p:cNvSpPr>
                  <a:spLocks noChangeShapeType="1"/>
                </p:cNvSpPr>
                <p:nvPr/>
              </p:nvSpPr>
              <p:spPr bwMode="auto">
                <a:xfrm>
                  <a:off x="5137" y="1605"/>
                  <a:ext cx="0" cy="31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" name="Oval 105"/>
                <p:cNvSpPr>
                  <a:spLocks noChangeArrowheads="1"/>
                </p:cNvSpPr>
                <p:nvPr/>
              </p:nvSpPr>
              <p:spPr bwMode="auto">
                <a:xfrm>
                  <a:off x="5603" y="1603"/>
                  <a:ext cx="69" cy="52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Line 106"/>
                <p:cNvSpPr>
                  <a:spLocks noChangeShapeType="1"/>
                </p:cNvSpPr>
                <p:nvPr/>
              </p:nvSpPr>
              <p:spPr bwMode="auto">
                <a:xfrm>
                  <a:off x="5607" y="1629"/>
                  <a:ext cx="69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Line 107"/>
                <p:cNvSpPr>
                  <a:spLocks noChangeShapeType="1"/>
                </p:cNvSpPr>
                <p:nvPr/>
              </p:nvSpPr>
              <p:spPr bwMode="auto">
                <a:xfrm>
                  <a:off x="5638" y="1602"/>
                  <a:ext cx="0" cy="5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" name="Rectangle 108"/>
                <p:cNvSpPr>
                  <a:spLocks noChangeArrowheads="1"/>
                </p:cNvSpPr>
                <p:nvPr/>
              </p:nvSpPr>
              <p:spPr bwMode="auto">
                <a:xfrm>
                  <a:off x="5365" y="1575"/>
                  <a:ext cx="128" cy="142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5398" y="1600"/>
                  <a:ext cx="70" cy="9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 smtClean="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Line 110"/>
                <p:cNvSpPr>
                  <a:spLocks noChangeShapeType="1"/>
                </p:cNvSpPr>
                <p:nvPr/>
              </p:nvSpPr>
              <p:spPr bwMode="auto">
                <a:xfrm>
                  <a:off x="5489" y="1632"/>
                  <a:ext cx="114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Line 111"/>
                <p:cNvSpPr>
                  <a:spLocks noChangeShapeType="1"/>
                </p:cNvSpPr>
                <p:nvPr/>
              </p:nvSpPr>
              <p:spPr bwMode="auto">
                <a:xfrm>
                  <a:off x="5639" y="1413"/>
                  <a:ext cx="0" cy="189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" name="Line 112"/>
                <p:cNvSpPr>
                  <a:spLocks noChangeShapeType="1"/>
                </p:cNvSpPr>
                <p:nvPr/>
              </p:nvSpPr>
              <p:spPr bwMode="auto">
                <a:xfrm>
                  <a:off x="5641" y="1608"/>
                  <a:ext cx="0" cy="31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4241" y="1689"/>
                  <a:ext cx="114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744" y="1689"/>
                  <a:ext cx="115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5248" y="1689"/>
                  <a:ext cx="115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746" y="1689"/>
                  <a:ext cx="114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7" name="Line 122"/>
            <p:cNvSpPr>
              <a:spLocks noChangeShapeType="1"/>
            </p:cNvSpPr>
            <p:nvPr/>
          </p:nvSpPr>
          <p:spPr bwMode="auto">
            <a:xfrm>
              <a:off x="4419600" y="3460824"/>
              <a:ext cx="381000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23"/>
            <p:cNvSpPr>
              <a:spLocks noChangeShapeType="1"/>
            </p:cNvSpPr>
            <p:nvPr/>
          </p:nvSpPr>
          <p:spPr bwMode="auto">
            <a:xfrm>
              <a:off x="5257800" y="3460824"/>
              <a:ext cx="381000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24"/>
            <p:cNvSpPr>
              <a:spLocks noChangeShapeType="1"/>
            </p:cNvSpPr>
            <p:nvPr/>
          </p:nvSpPr>
          <p:spPr bwMode="auto">
            <a:xfrm>
              <a:off x="6096000" y="3460824"/>
              <a:ext cx="381000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" name="直接箭头连接符 3"/>
          <p:cNvCxnSpPr>
            <a:stCxn id="218" idx="0"/>
            <a:endCxn id="207" idx="0"/>
          </p:cNvCxnSpPr>
          <p:nvPr/>
        </p:nvCxnSpPr>
        <p:spPr>
          <a:xfrm>
            <a:off x="1504362" y="4467824"/>
            <a:ext cx="462509" cy="34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297230" y="4469317"/>
            <a:ext cx="462509" cy="34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3110434" y="4471426"/>
            <a:ext cx="462509" cy="34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9524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8788" name="Rectangle 7"/>
          <p:cNvSpPr>
            <a:spLocks noGrp="1" noChangeArrowheads="1"/>
          </p:cNvSpPr>
          <p:nvPr>
            <p:ph idx="1"/>
          </p:nvPr>
        </p:nvSpPr>
        <p:spPr>
          <a:xfrm>
            <a:off x="4513973" y="1219200"/>
            <a:ext cx="4172827" cy="50292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/>
              <a:t>IV</a:t>
            </a:r>
            <a:r>
              <a:rPr lang="zh-CN" altLang="en-US" smtClean="0"/>
              <a:t>加密后与第一分组异或产生第一密文分组</a:t>
            </a:r>
            <a:endParaRPr lang="en-US" altLang="zh-CN" smtClean="0"/>
          </a:p>
          <a:p>
            <a:r>
              <a:rPr lang="zh-CN" altLang="en-US" smtClean="0"/>
              <a:t>前一加密结果作为当前加密的输入向量</a:t>
            </a:r>
            <a:endParaRPr lang="en-US" altLang="zh-CN" smtClean="0"/>
          </a:p>
          <a:p>
            <a:r>
              <a:rPr lang="zh-CN" altLang="en-US"/>
              <a:t>前</a:t>
            </a:r>
            <a:r>
              <a:rPr lang="zh-CN" altLang="en-US" smtClean="0"/>
              <a:t>一加密结果与当前明文分组异或产生密文分组</a:t>
            </a:r>
            <a:endParaRPr lang="en-US" altLang="zh-CN" smtClean="0"/>
          </a:p>
          <a:p>
            <a:r>
              <a:rPr lang="zh-CN" altLang="en-US" smtClean="0"/>
              <a:t>优点：</a:t>
            </a:r>
            <a:endParaRPr lang="en-US" altLang="zh-CN" smtClean="0"/>
          </a:p>
          <a:p>
            <a:pPr lvl="1"/>
            <a:r>
              <a:rPr lang="zh-CN" altLang="en-US" smtClean="0"/>
              <a:t>隐藏明文模式</a:t>
            </a:r>
            <a:endParaRPr lang="en-US" altLang="zh-CN" smtClean="0"/>
          </a:p>
          <a:p>
            <a:pPr lvl="1"/>
            <a:r>
              <a:rPr lang="zh-CN" altLang="en-US" smtClean="0"/>
              <a:t>分组转流模式</a:t>
            </a:r>
            <a:endParaRPr lang="en-US" altLang="zh-CN" smtClean="0"/>
          </a:p>
          <a:p>
            <a:pPr lvl="1"/>
            <a:r>
              <a:rPr lang="zh-CN" altLang="en-US" smtClean="0"/>
              <a:t>传送小于分组的数据</a:t>
            </a:r>
            <a:endParaRPr lang="en-US" altLang="zh-CN"/>
          </a:p>
          <a:p>
            <a:r>
              <a:rPr lang="zh-CN" altLang="en-US"/>
              <a:t>缺</a:t>
            </a:r>
            <a:r>
              <a:rPr lang="zh-CN" altLang="en-US" smtClean="0"/>
              <a:t>点：</a:t>
            </a:r>
            <a:endParaRPr lang="en-US" altLang="zh-CN" smtClean="0"/>
          </a:p>
          <a:p>
            <a:pPr lvl="1"/>
            <a:r>
              <a:rPr lang="zh-CN" altLang="en-US" smtClean="0"/>
              <a:t>不利并行</a:t>
            </a:r>
            <a:endParaRPr lang="en-US" altLang="zh-CN" smtClean="0"/>
          </a:p>
          <a:p>
            <a:pPr lvl="1"/>
            <a:r>
              <a:rPr lang="zh-CN" altLang="en-US" smtClean="0"/>
              <a:t>可主动攻击</a:t>
            </a:r>
            <a:endParaRPr lang="en-US" altLang="zh-CN" smtClean="0"/>
          </a:p>
          <a:p>
            <a:pPr lvl="1"/>
            <a:r>
              <a:rPr lang="zh-CN" altLang="en-US" smtClean="0"/>
              <a:t>误差传送</a:t>
            </a:r>
            <a:endParaRPr lang="en-US" altLang="zh-CN" smtClean="0"/>
          </a:p>
          <a:p>
            <a:pPr lvl="1"/>
            <a:r>
              <a:rPr lang="zh-CN" altLang="en-US" smtClean="0"/>
              <a:t>需</a:t>
            </a:r>
            <a:r>
              <a:rPr lang="en-US" altLang="zh-CN" smtClean="0"/>
              <a:t>IV</a:t>
            </a:r>
            <a:endParaRPr lang="zh-CN" altLang="en-US" smtClean="0"/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58614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输出反馈模式 （</a:t>
            </a:r>
            <a:r>
              <a:rPr lang="en-US" altLang="zh-CN" sz="3200" smtClean="0"/>
              <a:t>OFB-Output Feedback</a:t>
            </a:r>
            <a:r>
              <a:rPr lang="zh-CN" altLang="en-US" sz="3200" smtClean="0"/>
              <a:t>）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496" y="1219200"/>
            <a:ext cx="4478475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" y="1402060"/>
            <a:ext cx="4520604" cy="466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22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58614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3200">
                <a:effectLst/>
              </a:rPr>
              <a:t>计数器模式（</a:t>
            </a:r>
            <a:r>
              <a:rPr lang="en-US" altLang="zh-CN" sz="3200">
                <a:effectLst/>
              </a:rPr>
              <a:t>Counter (CTR)</a:t>
            </a:r>
            <a:r>
              <a:rPr lang="zh-CN" altLang="en-US" sz="3200">
                <a:effectLst/>
              </a:rPr>
              <a:t>）</a:t>
            </a:r>
            <a:endParaRPr lang="zh-CN" altLang="en-US" sz="3200" smtClean="0"/>
          </a:p>
        </p:txBody>
      </p:sp>
      <p:sp>
        <p:nvSpPr>
          <p:cNvPr id="123" name="Rectangle 7"/>
          <p:cNvSpPr txBox="1">
            <a:spLocks noChangeArrowheads="1"/>
          </p:cNvSpPr>
          <p:nvPr/>
        </p:nvSpPr>
        <p:spPr>
          <a:xfrm>
            <a:off x="5148064" y="548680"/>
            <a:ext cx="3823569" cy="36544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CN" altLang="en-US" dirty="0" smtClean="0"/>
              <a:t>计数器</a:t>
            </a:r>
            <a:r>
              <a:rPr lang="zh-CN" altLang="en-US" smtClean="0"/>
              <a:t>值加密与</a:t>
            </a:r>
            <a:r>
              <a:rPr lang="zh-CN" altLang="en-US" dirty="0" smtClean="0"/>
              <a:t>明文异</a:t>
            </a:r>
            <a:r>
              <a:rPr lang="zh-CN" altLang="en-US" smtClean="0"/>
              <a:t>或，计数器值</a:t>
            </a:r>
            <a:r>
              <a:rPr lang="zh-CN" altLang="en-US" dirty="0"/>
              <a:t>依次递增</a:t>
            </a:r>
            <a:r>
              <a:rPr lang="en-US" altLang="zh-CN" dirty="0" smtClean="0"/>
              <a:t>1</a:t>
            </a:r>
          </a:p>
          <a:p>
            <a:pPr fontAlgn="auto"/>
            <a:r>
              <a:rPr lang="zh-CN" altLang="en-US" smtClean="0"/>
              <a:t>解密过程与加密过程相同</a:t>
            </a:r>
            <a:endParaRPr lang="en-US" altLang="zh-CN" dirty="0" smtClean="0"/>
          </a:p>
        </p:txBody>
      </p:sp>
      <p:sp>
        <p:nvSpPr>
          <p:cNvPr id="118788" name="Rectangle 7"/>
          <p:cNvSpPr>
            <a:spLocks noGrp="1" noChangeArrowheads="1"/>
          </p:cNvSpPr>
          <p:nvPr>
            <p:ph idx="1"/>
          </p:nvPr>
        </p:nvSpPr>
        <p:spPr>
          <a:xfrm>
            <a:off x="334588" y="3789040"/>
            <a:ext cx="7981828" cy="278092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zh-CN" altLang="en-US" sz="2400" dirty="0" smtClean="0"/>
              <a:t>适合</a:t>
            </a:r>
            <a:r>
              <a:rPr lang="zh-CN" altLang="en-US" sz="2400" dirty="0"/>
              <a:t>对实时性和速度要求比较高的</a:t>
            </a:r>
            <a:r>
              <a:rPr lang="zh-CN" altLang="en-US" sz="2400"/>
              <a:t>场合</a:t>
            </a:r>
            <a:r>
              <a:rPr lang="zh-CN" altLang="en-US" sz="2400" smtClean="0"/>
              <a:t>，优点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000" smtClean="0"/>
              <a:t>分组独立加解密，可并行加解密</a:t>
            </a:r>
            <a:r>
              <a:rPr lang="zh-CN" altLang="en-US" sz="2000"/>
              <a:t>。可随机解密任一密文分组</a:t>
            </a:r>
            <a:r>
              <a:rPr lang="zh-CN" altLang="en-US" sz="200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smtClean="0"/>
              <a:t>对计数器加密，不</a:t>
            </a:r>
            <a:r>
              <a:rPr lang="zh-CN" altLang="en-US" sz="2000" dirty="0"/>
              <a:t>依赖明文</a:t>
            </a:r>
            <a:r>
              <a:rPr lang="zh-CN" altLang="en-US" sz="2000"/>
              <a:t>或者</a:t>
            </a:r>
            <a:r>
              <a:rPr lang="zh-CN" altLang="en-US" sz="2000" smtClean="0"/>
              <a:t>密文，可以预先处理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smtClean="0"/>
              <a:t>只需加密算法。分组</a:t>
            </a:r>
            <a:r>
              <a:rPr lang="zh-CN" altLang="en-US" sz="2000" dirty="0" smtClean="0"/>
              <a:t>转流模式，传送小于分组的数据</a:t>
            </a:r>
            <a:endParaRPr lang="en-US" altLang="zh-CN" sz="2000" dirty="0"/>
          </a:p>
          <a:p>
            <a:r>
              <a:rPr lang="zh-CN" altLang="en-US" sz="2400" dirty="0"/>
              <a:t>缺</a:t>
            </a:r>
            <a:r>
              <a:rPr lang="zh-CN" altLang="en-US" sz="2400" dirty="0" smtClean="0"/>
              <a:t>点：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可主动攻击：密文内容若遭剪贴、替换，也不易被发现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误差传送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716983"/>
            <a:ext cx="5315729" cy="294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4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smtClean="0"/>
              <a:t>3.5</a:t>
            </a:r>
            <a:r>
              <a:rPr lang="zh-CN" altLang="en-US" smtClean="0"/>
              <a:t>公开密钥体制（非对称密码体制）</a:t>
            </a:r>
            <a:r>
              <a:rPr lang="zh-CN" altLang="zh-CN"/>
              <a:t/>
            </a:r>
            <a:br>
              <a:rPr lang="zh-CN" altLang="zh-CN"/>
            </a:br>
            <a:endParaRPr lang="zh-CN" altLang="en-US"/>
          </a:p>
        </p:txBody>
      </p:sp>
      <p:sp>
        <p:nvSpPr>
          <p:cNvPr id="1208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R="0"/>
            <a:endParaRPr lang="zh-CN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密钥管理困难</a:t>
            </a:r>
          </a:p>
          <a:p>
            <a:pPr lvl="1"/>
            <a:r>
              <a:rPr lang="zh-CN" altLang="en-US" dirty="0" smtClean="0"/>
              <a:t>对称密码体制：通信双方需一对密钥，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个用户需要</a:t>
            </a:r>
            <a:r>
              <a:rPr lang="en-US" altLang="zh-CN" dirty="0" smtClean="0"/>
              <a:t>C(n,2)=n(n-1)/2</a:t>
            </a:r>
            <a:r>
              <a:rPr lang="zh-CN" altLang="en-US" dirty="0" smtClean="0"/>
              <a:t>个密钥。用户量增大，密钥量急剧增大。如：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n=100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C(100,2)=4,995</a:t>
            </a:r>
          </a:p>
          <a:p>
            <a:pPr lvl="2"/>
            <a:r>
              <a:rPr lang="en-US" altLang="zh-CN" dirty="0" smtClean="0"/>
              <a:t>n=5000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C(5000,2)=12,497,500</a:t>
            </a:r>
          </a:p>
          <a:p>
            <a:pPr lvl="1"/>
            <a:r>
              <a:rPr lang="zh-CN" altLang="en-US" dirty="0" smtClean="0"/>
              <a:t>分配问题：保密通信前，需安全（通道）传递密钥</a:t>
            </a:r>
            <a:endParaRPr lang="en-US" altLang="zh-CN" dirty="0" smtClean="0"/>
          </a:p>
          <a:p>
            <a:r>
              <a:rPr lang="zh-CN" altLang="en-US" dirty="0" smtClean="0"/>
              <a:t>对称加密算法无法实现抗抵赖的需求</a:t>
            </a:r>
          </a:p>
          <a:p>
            <a:pPr lvl="1"/>
            <a:r>
              <a:rPr lang="zh-CN" altLang="en-US" dirty="0" smtClean="0"/>
              <a:t>数字签名问题</a:t>
            </a:r>
          </a:p>
          <a:p>
            <a:endParaRPr lang="en-US" altLang="zh-CN" dirty="0" smtClean="0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问题的提出</a:t>
            </a:r>
            <a:endParaRPr lang="zh-CN" altLang="en-US"/>
          </a:p>
        </p:txBody>
      </p:sp>
      <p:sp>
        <p:nvSpPr>
          <p:cNvPr id="121858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18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067AA2-AD5C-42D5-AA61-D0174CD2B3CA}" type="slidenum">
              <a:rPr lang="en-US" altLang="zh-CN" smtClean="0"/>
              <a:pPr/>
              <a:t>137</a:t>
            </a:fld>
            <a:endParaRPr lang="en-US" altLang="zh-CN" smtClean="0"/>
          </a:p>
        </p:txBody>
      </p:sp>
      <p:grpSp>
        <p:nvGrpSpPr>
          <p:cNvPr id="121862" name="Group 3"/>
          <p:cNvGrpSpPr>
            <a:grpSpLocks/>
          </p:cNvGrpSpPr>
          <p:nvPr/>
        </p:nvGrpSpPr>
        <p:grpSpPr bwMode="auto">
          <a:xfrm>
            <a:off x="5160963" y="116161"/>
            <a:ext cx="3697287" cy="1944687"/>
            <a:chOff x="1701" y="890"/>
            <a:chExt cx="2329" cy="1225"/>
          </a:xfrm>
        </p:grpSpPr>
        <p:sp>
          <p:nvSpPr>
            <p:cNvPr id="121863" name="Oval 4"/>
            <p:cNvSpPr>
              <a:spLocks noChangeArrowheads="1"/>
            </p:cNvSpPr>
            <p:nvPr/>
          </p:nvSpPr>
          <p:spPr bwMode="auto">
            <a:xfrm>
              <a:off x="2035" y="890"/>
              <a:ext cx="333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4" name="Oval 5"/>
            <p:cNvSpPr>
              <a:spLocks noChangeArrowheads="1"/>
            </p:cNvSpPr>
            <p:nvPr/>
          </p:nvSpPr>
          <p:spPr bwMode="auto">
            <a:xfrm>
              <a:off x="2845" y="890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5" name="Oval 6"/>
            <p:cNvSpPr>
              <a:spLocks noChangeArrowheads="1"/>
            </p:cNvSpPr>
            <p:nvPr/>
          </p:nvSpPr>
          <p:spPr bwMode="auto">
            <a:xfrm>
              <a:off x="3696" y="1026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6" name="Oval 7"/>
            <p:cNvSpPr>
              <a:spLocks noChangeArrowheads="1"/>
            </p:cNvSpPr>
            <p:nvPr/>
          </p:nvSpPr>
          <p:spPr bwMode="auto">
            <a:xfrm>
              <a:off x="2368" y="190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7" name="Oval 8"/>
            <p:cNvSpPr>
              <a:spLocks noChangeArrowheads="1"/>
            </p:cNvSpPr>
            <p:nvPr/>
          </p:nvSpPr>
          <p:spPr bwMode="auto">
            <a:xfrm>
              <a:off x="1701" y="158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8" name="Line 9"/>
            <p:cNvSpPr>
              <a:spLocks noChangeShapeType="1"/>
            </p:cNvSpPr>
            <p:nvPr/>
          </p:nvSpPr>
          <p:spPr bwMode="auto">
            <a:xfrm flipH="1">
              <a:off x="1987" y="1103"/>
              <a:ext cx="953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9" name="Line 10"/>
            <p:cNvSpPr>
              <a:spLocks noChangeShapeType="1"/>
            </p:cNvSpPr>
            <p:nvPr/>
          </p:nvSpPr>
          <p:spPr bwMode="auto">
            <a:xfrm>
              <a:off x="2368" y="997"/>
              <a:ext cx="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0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59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1" name="Line 12"/>
            <p:cNvSpPr>
              <a:spLocks noChangeShapeType="1"/>
            </p:cNvSpPr>
            <p:nvPr/>
          </p:nvSpPr>
          <p:spPr bwMode="auto">
            <a:xfrm flipH="1">
              <a:off x="2699" y="2003"/>
              <a:ext cx="903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2" name="Line 13"/>
            <p:cNvSpPr>
              <a:spLocks noChangeShapeType="1"/>
            </p:cNvSpPr>
            <p:nvPr/>
          </p:nvSpPr>
          <p:spPr bwMode="auto">
            <a:xfrm flipH="1" flipV="1">
              <a:off x="1987" y="1742"/>
              <a:ext cx="381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3" name="Line 14"/>
            <p:cNvSpPr>
              <a:spLocks noChangeShapeType="1"/>
            </p:cNvSpPr>
            <p:nvPr/>
          </p:nvSpPr>
          <p:spPr bwMode="auto">
            <a:xfrm flipH="1">
              <a:off x="1892" y="1103"/>
              <a:ext cx="238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4" name="Line 15"/>
            <p:cNvSpPr>
              <a:spLocks noChangeShapeType="1"/>
            </p:cNvSpPr>
            <p:nvPr/>
          </p:nvSpPr>
          <p:spPr bwMode="auto">
            <a:xfrm>
              <a:off x="2273" y="1103"/>
              <a:ext cx="238" cy="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5" name="Line 16"/>
            <p:cNvSpPr>
              <a:spLocks noChangeShapeType="1"/>
            </p:cNvSpPr>
            <p:nvPr/>
          </p:nvSpPr>
          <p:spPr bwMode="auto">
            <a:xfrm flipV="1">
              <a:off x="2035" y="1162"/>
              <a:ext cx="1707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6" name="Line 17"/>
            <p:cNvSpPr>
              <a:spLocks noChangeShapeType="1"/>
            </p:cNvSpPr>
            <p:nvPr/>
          </p:nvSpPr>
          <p:spPr bwMode="auto">
            <a:xfrm>
              <a:off x="2381" y="1071"/>
              <a:ext cx="131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7" name="Line 18"/>
            <p:cNvSpPr>
              <a:spLocks noChangeShapeType="1"/>
            </p:cNvSpPr>
            <p:nvPr/>
          </p:nvSpPr>
          <p:spPr bwMode="auto">
            <a:xfrm>
              <a:off x="2940" y="1103"/>
              <a:ext cx="756" cy="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8" name="Oval 19"/>
            <p:cNvSpPr>
              <a:spLocks noChangeArrowheads="1"/>
            </p:cNvSpPr>
            <p:nvPr/>
          </p:nvSpPr>
          <p:spPr bwMode="auto">
            <a:xfrm>
              <a:off x="3606" y="1888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9" name="Line 20"/>
            <p:cNvSpPr>
              <a:spLocks noChangeShapeType="1"/>
            </p:cNvSpPr>
            <p:nvPr/>
          </p:nvSpPr>
          <p:spPr bwMode="auto">
            <a:xfrm flipV="1">
              <a:off x="2653" y="1253"/>
              <a:ext cx="1134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0" name="Line 21"/>
            <p:cNvSpPr>
              <a:spLocks noChangeShapeType="1"/>
            </p:cNvSpPr>
            <p:nvPr/>
          </p:nvSpPr>
          <p:spPr bwMode="auto">
            <a:xfrm flipH="1">
              <a:off x="3787" y="1253"/>
              <a:ext cx="91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1" name="Line 22"/>
            <p:cNvSpPr>
              <a:spLocks noChangeShapeType="1"/>
            </p:cNvSpPr>
            <p:nvPr/>
          </p:nvSpPr>
          <p:spPr bwMode="auto">
            <a:xfrm flipH="1">
              <a:off x="2608" y="1117"/>
              <a:ext cx="408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5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762000" y="1371600"/>
            <a:ext cx="4872038" cy="550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1976 Stanford</a:t>
            </a:r>
            <a:r>
              <a:rPr lang="zh-CN" altLang="en-US" dirty="0" smtClean="0">
                <a:latin typeface="Times New Roman" pitchFamily="18" charset="0"/>
              </a:rPr>
              <a:t>大学</a:t>
            </a:r>
            <a:r>
              <a:rPr lang="en-US" altLang="zh-CN" dirty="0" err="1" smtClean="0">
                <a:latin typeface="Times New Roman" pitchFamily="18" charset="0"/>
              </a:rPr>
              <a:t>Diffie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</a:rPr>
              <a:t>Hellman</a:t>
            </a:r>
            <a:r>
              <a:rPr lang="zh-CN" altLang="en-US" dirty="0" smtClean="0">
                <a:latin typeface="Times New Roman" pitchFamily="18" charset="0"/>
              </a:rPr>
              <a:t>在“密码学发展新动向”一文中首次提出公开密钥密码体制思想。</a:t>
            </a:r>
          </a:p>
          <a:p>
            <a:r>
              <a:rPr lang="zh-CN" altLang="en-US" dirty="0" smtClean="0">
                <a:latin typeface="Times New Roman" pitchFamily="18" charset="0"/>
              </a:rPr>
              <a:t>解决：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加密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密钥分配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数字签名</a:t>
            </a:r>
          </a:p>
          <a:p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公开密钥密码体制的提出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139</a:t>
            </a:fld>
            <a:endParaRPr lang="en-US" altLang="zh-CN" smtClean="0"/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13804" y="1556792"/>
            <a:ext cx="3697287" cy="1944687"/>
            <a:chOff x="1701" y="890"/>
            <a:chExt cx="2329" cy="1225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035" y="890"/>
              <a:ext cx="333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45" y="890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696" y="1026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368" y="190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701" y="158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>
              <a:off x="1987" y="1103"/>
              <a:ext cx="953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2368" y="997"/>
              <a:ext cx="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59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2699" y="2003"/>
              <a:ext cx="903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 flipV="1">
              <a:off x="1987" y="1742"/>
              <a:ext cx="381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892" y="1103"/>
              <a:ext cx="238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273" y="1103"/>
              <a:ext cx="238" cy="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2035" y="1162"/>
              <a:ext cx="1707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381" y="1071"/>
              <a:ext cx="131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940" y="1103"/>
              <a:ext cx="756" cy="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3606" y="1888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2653" y="1253"/>
              <a:ext cx="1134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3787" y="1253"/>
              <a:ext cx="91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2608" y="1117"/>
              <a:ext cx="408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22537" y="3933056"/>
            <a:ext cx="3697287" cy="1944687"/>
            <a:chOff x="370929" y="4149080"/>
            <a:chExt cx="3697287" cy="1944687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901154" y="4149080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187029" y="41490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3537991" y="43649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429791" y="5755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70929" y="5247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3395116" y="5733405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485" y="1497951"/>
            <a:ext cx="3310371" cy="1891204"/>
            <a:chOff x="757485" y="1497951"/>
            <a:chExt cx="3310371" cy="1891204"/>
          </a:xfrm>
        </p:grpSpPr>
        <p:sp>
          <p:nvSpPr>
            <p:cNvPr id="7" name="矩形标注 6"/>
            <p:cNvSpPr/>
            <p:nvPr/>
          </p:nvSpPr>
          <p:spPr>
            <a:xfrm>
              <a:off x="1821110" y="149795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标注 51"/>
            <p:cNvSpPr/>
            <p:nvPr/>
          </p:nvSpPr>
          <p:spPr>
            <a:xfrm>
              <a:off x="3130004" y="163358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标注 52"/>
            <p:cNvSpPr/>
            <p:nvPr/>
          </p:nvSpPr>
          <p:spPr>
            <a:xfrm>
              <a:off x="757485" y="221560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标注 53"/>
            <p:cNvSpPr/>
            <p:nvPr/>
          </p:nvSpPr>
          <p:spPr>
            <a:xfrm>
              <a:off x="3659869" y="255969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标注 54"/>
            <p:cNvSpPr/>
            <p:nvPr/>
          </p:nvSpPr>
          <p:spPr>
            <a:xfrm>
              <a:off x="3191122" y="230886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标注 55"/>
            <p:cNvSpPr/>
            <p:nvPr/>
          </p:nvSpPr>
          <p:spPr>
            <a:xfrm>
              <a:off x="3033460" y="198859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标注 56"/>
            <p:cNvSpPr/>
            <p:nvPr/>
          </p:nvSpPr>
          <p:spPr>
            <a:xfrm>
              <a:off x="1316285" y="202431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标注 57"/>
            <p:cNvSpPr/>
            <p:nvPr/>
          </p:nvSpPr>
          <p:spPr>
            <a:xfrm>
              <a:off x="1103008" y="3006567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标注 58"/>
            <p:cNvSpPr/>
            <p:nvPr/>
          </p:nvSpPr>
          <p:spPr>
            <a:xfrm>
              <a:off x="2029735" y="2667495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标注 59"/>
            <p:cNvSpPr/>
            <p:nvPr/>
          </p:nvSpPr>
          <p:spPr>
            <a:xfrm>
              <a:off x="2071809" y="217775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标注 60"/>
            <p:cNvSpPr/>
            <p:nvPr/>
          </p:nvSpPr>
          <p:spPr>
            <a:xfrm>
              <a:off x="2565110" y="319786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08311" y="4181896"/>
            <a:ext cx="3236097" cy="1460103"/>
            <a:chOff x="856703" y="4397920"/>
            <a:chExt cx="3236097" cy="1460103"/>
          </a:xfrm>
        </p:grpSpPr>
        <p:sp>
          <p:nvSpPr>
            <p:cNvPr id="6" name="线形标注 2 5"/>
            <p:cNvSpPr/>
            <p:nvPr/>
          </p:nvSpPr>
          <p:spPr>
            <a:xfrm>
              <a:off x="1367266" y="4397920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线形标注 2 64"/>
            <p:cNvSpPr/>
            <p:nvPr/>
          </p:nvSpPr>
          <p:spPr>
            <a:xfrm>
              <a:off x="2603663" y="4430861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线形标注 2 65"/>
            <p:cNvSpPr/>
            <p:nvPr/>
          </p:nvSpPr>
          <p:spPr>
            <a:xfrm>
              <a:off x="3905474" y="46472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3350665" y="558576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1772690" y="5503716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856703" y="5111502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箭头连接符 62"/>
          <p:cNvCxnSpPr/>
          <p:nvPr/>
        </p:nvCxnSpPr>
        <p:spPr>
          <a:xfrm>
            <a:off x="5875880" y="4454152"/>
            <a:ext cx="1432424" cy="927324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6238707" y="5662203"/>
            <a:ext cx="1069597" cy="24246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1572666" y="2177033"/>
            <a:ext cx="4538958" cy="3700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7226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33" y="3534288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67 L 0.17553 -0.00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基于密钥的算法，按照密钥的特点分类：</a:t>
            </a:r>
          </a:p>
          <a:p>
            <a:pPr lvl="1"/>
            <a:r>
              <a:rPr lang="zh-CN" altLang="en-US" smtClean="0"/>
              <a:t>对称密码算法（</a:t>
            </a:r>
            <a:r>
              <a:rPr lang="en-US" altLang="zh-CN" smtClean="0"/>
              <a:t>symmetric cipher)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 smtClean="0"/>
              <a:t>加密和解密密钥相同，或从一个易于推出另一个。又称秘密密钥算法或单密钥算法。</a:t>
            </a:r>
            <a:endParaRPr lang="en-US" altLang="zh-CN" smtClean="0"/>
          </a:p>
          <a:p>
            <a:pPr lvl="2"/>
            <a:r>
              <a:rPr lang="en-US" altLang="zh-CN" smtClean="0"/>
              <a:t>DES</a:t>
            </a:r>
            <a:r>
              <a:rPr lang="zh-CN" altLang="en-US" smtClean="0"/>
              <a:t>、</a:t>
            </a:r>
            <a:r>
              <a:rPr lang="en-US" altLang="zh-CN" smtClean="0"/>
              <a:t>AES</a:t>
            </a:r>
            <a:endParaRPr lang="zh-CN" altLang="en-US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-ii</a:t>
            </a:r>
            <a:endParaRPr lang="en-US" altLang="zh-CN"/>
          </a:p>
        </p:txBody>
      </p:sp>
      <p:sp>
        <p:nvSpPr>
          <p:cNvPr id="4608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92753-F7C3-46FE-8158-FFB84BDFBB4D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389063" y="3725802"/>
            <a:ext cx="7048500" cy="2511510"/>
            <a:chOff x="1389063" y="3024524"/>
            <a:chExt cx="7048500" cy="2511510"/>
          </a:xfrm>
        </p:grpSpPr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28622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加密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54403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解密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39671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65452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13890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573213" y="3637299"/>
              <a:ext cx="110490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4151313" y="3637299"/>
              <a:ext cx="1104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C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6729413" y="3637299"/>
              <a:ext cx="17081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原始明文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3414713" y="3024524"/>
              <a:ext cx="0" cy="7588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34147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5992813" y="3024524"/>
              <a:ext cx="0" cy="7588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59928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2532063" y="4548524"/>
              <a:ext cx="18565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E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（M）=C</a:t>
              </a: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5199063" y="4548524"/>
              <a:ext cx="19511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（C）=M.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2490405" y="5074369"/>
              <a:ext cx="30027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（E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（M））=M.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5287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140</a:t>
            </a:fld>
            <a:endParaRPr lang="en-US" altLang="zh-CN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187624" y="2348880"/>
            <a:ext cx="2376264" cy="3168352"/>
            <a:chOff x="1187624" y="2348880"/>
            <a:chExt cx="2376264" cy="3168352"/>
          </a:xfrm>
        </p:grpSpPr>
        <p:sp>
          <p:nvSpPr>
            <p:cNvPr id="62" name="线形标注 2 61"/>
            <p:cNvSpPr/>
            <p:nvPr/>
          </p:nvSpPr>
          <p:spPr>
            <a:xfrm>
              <a:off x="1187624" y="2348880"/>
              <a:ext cx="2376264" cy="3168352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475656" y="2564904"/>
              <a:ext cx="1872208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475656" y="4509120"/>
              <a:ext cx="1872208" cy="8640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67744" y="5085184"/>
              <a:ext cx="216024" cy="21602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75656" y="2492896"/>
            <a:ext cx="1872208" cy="864096"/>
            <a:chOff x="1475656" y="2492896"/>
            <a:chExt cx="1872208" cy="864096"/>
          </a:xfrm>
        </p:grpSpPr>
        <p:sp>
          <p:nvSpPr>
            <p:cNvPr id="63" name="矩形 62"/>
            <p:cNvSpPr/>
            <p:nvPr/>
          </p:nvSpPr>
          <p:spPr>
            <a:xfrm>
              <a:off x="1475656" y="2492896"/>
              <a:ext cx="1872208" cy="8640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267744" y="3068960"/>
              <a:ext cx="216024" cy="21602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6016" y="3805039"/>
            <a:ext cx="653438" cy="521096"/>
            <a:chOff x="5052762" y="2060377"/>
            <a:chExt cx="653438" cy="521096"/>
          </a:xfrm>
        </p:grpSpPr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5052762" y="2060377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线形标注 2 85"/>
            <p:cNvSpPr/>
            <p:nvPr/>
          </p:nvSpPr>
          <p:spPr>
            <a:xfrm>
              <a:off x="5518874" y="230921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69562" y="3853805"/>
            <a:ext cx="718862" cy="455290"/>
            <a:chOff x="7358087" y="3644702"/>
            <a:chExt cx="718862" cy="455290"/>
          </a:xfrm>
        </p:grpSpPr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7546724" y="3644702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9" name="线形标注 2 88"/>
            <p:cNvSpPr/>
            <p:nvPr/>
          </p:nvSpPr>
          <p:spPr>
            <a:xfrm>
              <a:off x="7358087" y="38277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5724128" y="3949055"/>
            <a:ext cx="1728192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34762" y="1475492"/>
            <a:ext cx="111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公开</a:t>
            </a:r>
            <a:r>
              <a:rPr lang="en-US" altLang="zh-CN" b="1" smtClean="0">
                <a:solidFill>
                  <a:schemeClr val="tx1"/>
                </a:solidFill>
              </a:rPr>
              <a:t>Ku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67744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保密</a:t>
            </a:r>
            <a:r>
              <a:rPr lang="en-US" altLang="zh-CN" b="1" smtClean="0">
                <a:solidFill>
                  <a:schemeClr val="tx1"/>
                </a:solidFill>
              </a:rPr>
              <a:t>Kr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0" y="4538737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57" y="1949751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69" y="2557631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4" y="2547133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18" y="4253086"/>
            <a:ext cx="55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4168" y="18608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公开</a:t>
            </a:r>
          </a:p>
        </p:txBody>
      </p:sp>
    </p:spTree>
    <p:extLst>
      <p:ext uri="{BB962C8B-B14F-4D97-AF65-F5344CB8AC3E}">
        <p14:creationId xmlns:p14="http://schemas.microsoft.com/office/powerpoint/2010/main" val="1770279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45143E-6 L -0.13993 -0.105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7" y="-527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93 -0.10523 L -0.2816 0.010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3469E-6 L 0.2033 2.5346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4" grpId="0"/>
      <p:bldP spid="10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公开密码体制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141</a:t>
            </a:fld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每个用户拥有（产生）一对密钥</a:t>
            </a:r>
            <a:endParaRPr lang="en-US" altLang="zh-CN" smtClean="0"/>
          </a:p>
          <a:p>
            <a:pPr lvl="1"/>
            <a:r>
              <a:rPr lang="zh-CN" altLang="en-US" smtClean="0"/>
              <a:t>加密密钥</a:t>
            </a:r>
            <a:r>
              <a:rPr lang="en-US" altLang="zh-CN" smtClean="0"/>
              <a:t>Ku——</a:t>
            </a:r>
            <a:r>
              <a:rPr lang="zh-CN" altLang="en-US" smtClean="0"/>
              <a:t>公开，公钥</a:t>
            </a:r>
            <a:endParaRPr lang="en-US" altLang="zh-CN" smtClean="0"/>
          </a:p>
          <a:p>
            <a:pPr lvl="1"/>
            <a:r>
              <a:rPr lang="zh-CN" altLang="en-US" smtClean="0"/>
              <a:t>解密密钥</a:t>
            </a:r>
            <a:r>
              <a:rPr lang="en-US" altLang="zh-CN" smtClean="0"/>
              <a:t>Kr——</a:t>
            </a:r>
            <a:r>
              <a:rPr lang="zh-CN" altLang="en-US" smtClean="0"/>
              <a:t>保密，私钥</a:t>
            </a:r>
            <a:endParaRPr lang="en-US" altLang="zh-CN" smtClean="0"/>
          </a:p>
          <a:p>
            <a:pPr lvl="1"/>
            <a:r>
              <a:rPr lang="zh-CN" altLang="en-US" smtClean="0"/>
              <a:t>公私钥相互决定，但不能相互推导</a:t>
            </a:r>
            <a:endParaRPr lang="en-US" altLang="zh-CN" smtClean="0"/>
          </a:p>
          <a:p>
            <a:r>
              <a:rPr lang="zh-CN" altLang="en-US" smtClean="0"/>
              <a:t>加解密算法公开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E</a:t>
            </a:r>
            <a:r>
              <a:rPr lang="en-US" altLang="zh-CN" baseline="-25000" smtClean="0"/>
              <a:t>ku</a:t>
            </a:r>
            <a:r>
              <a:rPr lang="en-US" altLang="zh-CN" smtClean="0"/>
              <a:t>(m</a:t>
            </a:r>
            <a:r>
              <a:rPr lang="en-US" altLang="zh-CN"/>
              <a:t>) = 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D</a:t>
            </a:r>
            <a:r>
              <a:rPr lang="en-US" altLang="zh-CN" baseline="-25000" smtClean="0"/>
              <a:t>kr</a:t>
            </a:r>
            <a:r>
              <a:rPr lang="en-US" altLang="zh-CN" smtClean="0"/>
              <a:t>(c</a:t>
            </a:r>
            <a:r>
              <a:rPr lang="en-US" altLang="zh-CN"/>
              <a:t>) = </a:t>
            </a:r>
            <a:r>
              <a:rPr lang="en-US" altLang="zh-CN" smtClean="0"/>
              <a:t>m</a:t>
            </a:r>
          </a:p>
          <a:p>
            <a:r>
              <a:rPr lang="zh-CN" altLang="en-US" smtClean="0"/>
              <a:t>两</a:t>
            </a:r>
            <a:r>
              <a:rPr lang="zh-CN" altLang="en-US"/>
              <a:t>个密钥中任何一个都可以用作加密，而另一个用作解密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176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用公开密钥实现加密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852" y="980728"/>
            <a:ext cx="81545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66914" y="5581476"/>
            <a:ext cx="2286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(c</a:t>
            </a:r>
            <a:r>
              <a:rPr lang="en-US" altLang="zh-CN" sz="2800" b="1">
                <a:solidFill>
                  <a:srgbClr val="C00000"/>
                </a:solidFill>
              </a:rPr>
              <a:t>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5445224"/>
            <a:ext cx="259228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get(KUb)</a:t>
            </a:r>
          </a:p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(m</a:t>
            </a:r>
            <a:r>
              <a:rPr lang="en-US" altLang="zh-CN" sz="2800" b="1">
                <a:solidFill>
                  <a:srgbClr val="C00000"/>
                </a:solidFill>
              </a:rPr>
              <a:t>)=</a:t>
            </a:r>
            <a:r>
              <a:rPr lang="en-US" altLang="zh-CN" sz="2800" b="1" smtClean="0">
                <a:solidFill>
                  <a:srgbClr val="C00000"/>
                </a:solidFill>
              </a:rPr>
              <a:t>c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7010" y="5589240"/>
            <a:ext cx="2457118" cy="70788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chemeClr val="tx1"/>
                </a:solidFill>
              </a:rPr>
              <a:t>用公钥加密的信息，</a:t>
            </a:r>
            <a:endParaRPr lang="en-US" altLang="zh-CN" sz="2000" b="1" smtClean="0">
              <a:solidFill>
                <a:schemeClr val="tx1"/>
              </a:solidFill>
            </a:endParaRPr>
          </a:p>
          <a:p>
            <a:r>
              <a:rPr lang="zh-CN" altLang="en-US" sz="2000" b="1" smtClean="0">
                <a:solidFill>
                  <a:schemeClr val="tx1"/>
                </a:solidFill>
              </a:rPr>
              <a:t>不用能公钥解密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用公钥密码实现</a:t>
            </a:r>
            <a:r>
              <a:rPr lang="zh-CN" altLang="en-US" smtClean="0"/>
              <a:t>鉴别（签名）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143</a:t>
            </a:fld>
            <a:endParaRPr lang="zh-CN" altLang="en-US"/>
          </a:p>
        </p:txBody>
      </p:sp>
      <p:pic>
        <p:nvPicPr>
          <p:cNvPr id="5125" name="Picture 5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1945"/>
            <a:ext cx="26090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3567058" y="3056690"/>
            <a:ext cx="1080120" cy="1677746"/>
            <a:chOff x="3567058" y="3056690"/>
            <a:chExt cx="1080120" cy="1677746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056690"/>
              <a:ext cx="510397" cy="108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567058" y="436510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schemeClr val="tx1"/>
                  </a:solidFill>
                </a:rPr>
                <a:t>公钥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66276" y="3071273"/>
            <a:ext cx="1080120" cy="1663163"/>
            <a:chOff x="5066276" y="3071273"/>
            <a:chExt cx="1080120" cy="166316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96" y="3071273"/>
              <a:ext cx="530280" cy="1092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066276" y="436510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私钥</a:t>
              </a:r>
            </a:p>
          </p:txBody>
        </p:sp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77" y="3483129"/>
            <a:ext cx="19050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36" y="1283915"/>
            <a:ext cx="14859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3962246" y="5068026"/>
            <a:ext cx="38501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签名：</a:t>
            </a:r>
            <a:r>
              <a:rPr lang="en-US" altLang="zh-CN" sz="2800" b="1" smtClean="0">
                <a:solidFill>
                  <a:srgbClr val="C00000"/>
                </a:solidFill>
              </a:rPr>
              <a:t>sig=D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</a:t>
            </a:r>
            <a:r>
              <a:rPr lang="en-US" altLang="zh-CN" sz="2800" b="1" smtClean="0">
                <a:solidFill>
                  <a:srgbClr val="C00000"/>
                </a:solidFill>
              </a:rPr>
              <a:t>(m)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23276" y="5869031"/>
            <a:ext cx="38501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验证：</a:t>
            </a:r>
            <a:r>
              <a:rPr lang="en-US" altLang="zh-CN" sz="2800" b="1" smtClean="0">
                <a:solidFill>
                  <a:srgbClr val="C00000"/>
                </a:solidFill>
              </a:rPr>
              <a:t>m=E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</a:t>
            </a:r>
            <a:r>
              <a:rPr lang="en-US" altLang="zh-CN" sz="2800" b="1" smtClean="0">
                <a:solidFill>
                  <a:srgbClr val="C00000"/>
                </a:solidFill>
              </a:rPr>
              <a:t>(sig)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17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1052736"/>
            <a:ext cx="8458200" cy="4648200"/>
          </a:xfrm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用公开密钥实现鉴别（签名）</a:t>
            </a:r>
          </a:p>
        </p:txBody>
      </p:sp>
      <p:sp>
        <p:nvSpPr>
          <p:cNvPr id="4" name="矩形 3"/>
          <p:cNvSpPr/>
          <p:nvPr/>
        </p:nvSpPr>
        <p:spPr>
          <a:xfrm>
            <a:off x="1403648" y="5723559"/>
            <a:ext cx="2286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(m)=sig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0072" y="5812656"/>
            <a:ext cx="309634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get(KUa)</a:t>
            </a:r>
          </a:p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KUa</a:t>
            </a:r>
            <a:r>
              <a:rPr lang="en-US" altLang="zh-CN" sz="2800" b="1" smtClean="0">
                <a:solidFill>
                  <a:srgbClr val="C00000"/>
                </a:solidFill>
              </a:rPr>
              <a:t>(sig)=m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用</a:t>
            </a:r>
            <a:r>
              <a:rPr lang="zh-CN" altLang="en-US"/>
              <a:t>公开密钥实现保密和鉴别</a:t>
            </a:r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505267" y="4849996"/>
            <a:ext cx="304797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(m))=c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56" y="1177828"/>
            <a:ext cx="2533442" cy="31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41" y="1119068"/>
            <a:ext cx="1689179" cy="299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709880" y="4849996"/>
            <a:ext cx="30385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KUa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(c))=m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03" y="1766376"/>
            <a:ext cx="1367021" cy="25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" y="1850560"/>
            <a:ext cx="2383534" cy="226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029255" y="3356992"/>
            <a:ext cx="5985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88959" y="3369568"/>
            <a:ext cx="7313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44" y="2984167"/>
            <a:ext cx="1738836" cy="5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128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公钥密钥管理</a:t>
            </a:r>
          </a:p>
        </p:txBody>
      </p:sp>
      <p:sp>
        <p:nvSpPr>
          <p:cNvPr id="3082" name="Oval 4"/>
          <p:cNvSpPr>
            <a:spLocks noChangeArrowheads="1"/>
          </p:cNvSpPr>
          <p:nvPr/>
        </p:nvSpPr>
        <p:spPr bwMode="auto">
          <a:xfrm>
            <a:off x="3429000" y="2362200"/>
            <a:ext cx="22098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400" b="1"/>
              <a:t>PKI</a:t>
            </a:r>
          </a:p>
        </p:txBody>
      </p:sp>
      <p:graphicFrame>
        <p:nvGraphicFramePr>
          <p:cNvPr id="3074" name="Object 33"/>
          <p:cNvGraphicFramePr>
            <a:graphicFrameLocks noChangeAspect="1"/>
          </p:cNvGraphicFramePr>
          <p:nvPr/>
        </p:nvGraphicFramePr>
        <p:xfrm>
          <a:off x="1219200" y="4572000"/>
          <a:ext cx="384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" name="位图图像" r:id="rId3" imgW="266737" imgH="343039" progId="PBrush">
                  <p:embed/>
                </p:oleObj>
              </mc:Choice>
              <mc:Fallback>
                <p:oleObj name="位图图像" r:id="rId3" imgW="266737" imgH="343039" progId="PBrush">
                  <p:embed/>
                  <p:pic>
                    <p:nvPicPr>
                      <p:cNvPr id="0" name="Picture 1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3841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3" name="Group 41"/>
          <p:cNvGrpSpPr>
            <a:grpSpLocks/>
          </p:cNvGrpSpPr>
          <p:nvPr/>
        </p:nvGrpSpPr>
        <p:grpSpPr bwMode="auto">
          <a:xfrm>
            <a:off x="3733800" y="2895600"/>
            <a:ext cx="376238" cy="854075"/>
            <a:chOff x="2352" y="1824"/>
            <a:chExt cx="237" cy="538"/>
          </a:xfrm>
        </p:grpSpPr>
        <p:graphicFrame>
          <p:nvGraphicFramePr>
            <p:cNvPr id="3079" name="Object 38"/>
            <p:cNvGraphicFramePr>
              <a:graphicFrameLocks noChangeAspect="1"/>
            </p:cNvGraphicFramePr>
            <p:nvPr/>
          </p:nvGraphicFramePr>
          <p:xfrm>
            <a:off x="2352" y="1824"/>
            <a:ext cx="23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3" name="位图图像" r:id="rId5" imgW="266737" imgH="352474" progId="PBrush">
                    <p:embed/>
                  </p:oleObj>
                </mc:Choice>
                <mc:Fallback>
                  <p:oleObj name="位图图像" r:id="rId5" imgW="266737" imgH="352474" progId="PBrush">
                    <p:embed/>
                    <p:pic>
                      <p:nvPicPr>
                        <p:cNvPr id="0" name="Picture 1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24"/>
                          <a:ext cx="23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Text Box 40"/>
            <p:cNvSpPr txBox="1">
              <a:spLocks noChangeArrowheads="1"/>
            </p:cNvSpPr>
            <p:nvPr/>
          </p:nvSpPr>
          <p:spPr bwMode="auto">
            <a:xfrm>
              <a:off x="2352" y="2112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00000"/>
                  </a:solidFill>
                </a:rPr>
                <a:t>a</a:t>
              </a:r>
            </a:p>
          </p:txBody>
        </p:sp>
      </p:grpSp>
      <p:grpSp>
        <p:nvGrpSpPr>
          <p:cNvPr id="3084" name="Group 46"/>
          <p:cNvGrpSpPr>
            <a:grpSpLocks/>
          </p:cNvGrpSpPr>
          <p:nvPr/>
        </p:nvGrpSpPr>
        <p:grpSpPr bwMode="auto">
          <a:xfrm>
            <a:off x="4343400" y="2895600"/>
            <a:ext cx="376238" cy="854075"/>
            <a:chOff x="2352" y="1824"/>
            <a:chExt cx="237" cy="538"/>
          </a:xfrm>
        </p:grpSpPr>
        <p:graphicFrame>
          <p:nvGraphicFramePr>
            <p:cNvPr id="3078" name="Object 47"/>
            <p:cNvGraphicFramePr>
              <a:graphicFrameLocks noChangeAspect="1"/>
            </p:cNvGraphicFramePr>
            <p:nvPr/>
          </p:nvGraphicFramePr>
          <p:xfrm>
            <a:off x="2352" y="1824"/>
            <a:ext cx="23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4" name="位图图像" r:id="rId7" imgW="266737" imgH="352474" progId="PBrush">
                    <p:embed/>
                  </p:oleObj>
                </mc:Choice>
                <mc:Fallback>
                  <p:oleObj name="位图图像" r:id="rId7" imgW="266737" imgH="352474" progId="PBrush">
                    <p:embed/>
                    <p:pic>
                      <p:nvPicPr>
                        <p:cNvPr id="0" name="Picture 15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24"/>
                          <a:ext cx="23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" name="Text Box 48"/>
            <p:cNvSpPr txBox="1">
              <a:spLocks noChangeArrowheads="1"/>
            </p:cNvSpPr>
            <p:nvPr/>
          </p:nvSpPr>
          <p:spPr bwMode="auto">
            <a:xfrm>
              <a:off x="2352" y="2112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00000"/>
                  </a:solidFill>
                </a:rPr>
                <a:t>b</a:t>
              </a:r>
            </a:p>
          </p:txBody>
        </p:sp>
      </p:grpSp>
      <p:grpSp>
        <p:nvGrpSpPr>
          <p:cNvPr id="3085" name="Group 52"/>
          <p:cNvGrpSpPr>
            <a:grpSpLocks/>
          </p:cNvGrpSpPr>
          <p:nvPr/>
        </p:nvGrpSpPr>
        <p:grpSpPr bwMode="auto">
          <a:xfrm>
            <a:off x="4987850" y="2895600"/>
            <a:ext cx="376238" cy="854075"/>
            <a:chOff x="2352" y="1824"/>
            <a:chExt cx="237" cy="538"/>
          </a:xfrm>
        </p:grpSpPr>
        <p:graphicFrame>
          <p:nvGraphicFramePr>
            <p:cNvPr id="3077" name="Object 53"/>
            <p:cNvGraphicFramePr>
              <a:graphicFrameLocks noChangeAspect="1"/>
            </p:cNvGraphicFramePr>
            <p:nvPr/>
          </p:nvGraphicFramePr>
          <p:xfrm>
            <a:off x="2352" y="1824"/>
            <a:ext cx="23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5" name="位图图像" r:id="rId8" imgW="266737" imgH="352474" progId="PBrush">
                    <p:embed/>
                  </p:oleObj>
                </mc:Choice>
                <mc:Fallback>
                  <p:oleObj name="位图图像" r:id="rId8" imgW="266737" imgH="352474" progId="PBrush">
                    <p:embed/>
                    <p:pic>
                      <p:nvPicPr>
                        <p:cNvPr id="0" name="Picture 15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24"/>
                          <a:ext cx="23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2" name="Text Box 54"/>
            <p:cNvSpPr txBox="1">
              <a:spLocks noChangeArrowheads="1"/>
            </p:cNvSpPr>
            <p:nvPr/>
          </p:nvSpPr>
          <p:spPr bwMode="auto">
            <a:xfrm>
              <a:off x="2352" y="2112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00000"/>
                  </a:solidFill>
                </a:rPr>
                <a:t>c</a:t>
              </a:r>
            </a:p>
          </p:txBody>
        </p:sp>
      </p:grpSp>
      <p:sp>
        <p:nvSpPr>
          <p:cNvPr id="3086" name="AutoShape 55"/>
          <p:cNvSpPr>
            <a:spLocks noChangeArrowheads="1"/>
          </p:cNvSpPr>
          <p:nvPr/>
        </p:nvSpPr>
        <p:spPr bwMode="auto">
          <a:xfrm>
            <a:off x="1143000" y="4114800"/>
            <a:ext cx="838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87" name="AutoShape 56"/>
          <p:cNvSpPr>
            <a:spLocks noChangeArrowheads="1"/>
          </p:cNvSpPr>
          <p:nvPr/>
        </p:nvSpPr>
        <p:spPr bwMode="auto">
          <a:xfrm>
            <a:off x="7162800" y="4114800"/>
            <a:ext cx="838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88" name="AutoShape 57"/>
          <p:cNvSpPr>
            <a:spLocks noChangeArrowheads="1"/>
          </p:cNvSpPr>
          <p:nvPr/>
        </p:nvSpPr>
        <p:spPr bwMode="auto">
          <a:xfrm>
            <a:off x="4724400" y="5715000"/>
            <a:ext cx="838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</a:t>
            </a:r>
          </a:p>
        </p:txBody>
      </p:sp>
      <p:graphicFrame>
        <p:nvGraphicFramePr>
          <p:cNvPr id="3075" name="Object 58"/>
          <p:cNvGraphicFramePr>
            <a:graphicFrameLocks noChangeAspect="1"/>
          </p:cNvGraphicFramePr>
          <p:nvPr/>
        </p:nvGraphicFramePr>
        <p:xfrm>
          <a:off x="4343400" y="6096000"/>
          <a:ext cx="384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" name="位图图像" r:id="rId9" imgW="266737" imgH="343039" progId="PBrush">
                  <p:embed/>
                </p:oleObj>
              </mc:Choice>
              <mc:Fallback>
                <p:oleObj name="位图图像" r:id="rId9" imgW="266737" imgH="343039" progId="PBrush">
                  <p:embed/>
                  <p:pic>
                    <p:nvPicPr>
                      <p:cNvPr id="0" name="Picture 1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096000"/>
                        <a:ext cx="3841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9"/>
          <p:cNvGraphicFramePr>
            <a:graphicFrameLocks noChangeAspect="1"/>
          </p:cNvGraphicFramePr>
          <p:nvPr/>
        </p:nvGraphicFramePr>
        <p:xfrm>
          <a:off x="8001000" y="4419600"/>
          <a:ext cx="384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7" name="位图图像" r:id="rId10" imgW="266737" imgH="343039" progId="PBrush">
                  <p:embed/>
                </p:oleObj>
              </mc:Choice>
              <mc:Fallback>
                <p:oleObj name="位图图像" r:id="rId10" imgW="266737" imgH="343039" progId="PBrush">
                  <p:embed/>
                  <p:pic>
                    <p:nvPicPr>
                      <p:cNvPr id="0" name="Picture 1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419600"/>
                        <a:ext cx="38417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Line 60"/>
          <p:cNvSpPr>
            <a:spLocks noChangeShapeType="1"/>
          </p:cNvSpPr>
          <p:nvPr/>
        </p:nvSpPr>
        <p:spPr bwMode="auto">
          <a:xfrm flipV="1">
            <a:off x="1600200" y="2971800"/>
            <a:ext cx="18288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Text Box 61"/>
          <p:cNvSpPr txBox="1">
            <a:spLocks noChangeArrowheads="1"/>
          </p:cNvSpPr>
          <p:nvPr/>
        </p:nvSpPr>
        <p:spPr bwMode="auto">
          <a:xfrm rot="-1786458">
            <a:off x="1752600" y="3048000"/>
            <a:ext cx="1150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</a:rPr>
              <a:t>1.Get k</a:t>
            </a:r>
            <a:r>
              <a:rPr lang="en-US" altLang="zh-CN" b="1" baseline="-2500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091" name="Line 62"/>
          <p:cNvSpPr>
            <a:spLocks noChangeShapeType="1"/>
          </p:cNvSpPr>
          <p:nvPr/>
        </p:nvSpPr>
        <p:spPr bwMode="auto">
          <a:xfrm flipV="1">
            <a:off x="2133600" y="4267200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Text Box 63"/>
          <p:cNvSpPr txBox="1">
            <a:spLocks noChangeArrowheads="1"/>
          </p:cNvSpPr>
          <p:nvPr/>
        </p:nvSpPr>
        <p:spPr bwMode="auto">
          <a:xfrm>
            <a:off x="990600" y="36576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</a:rPr>
              <a:t>2.Ek</a:t>
            </a:r>
            <a:r>
              <a:rPr lang="en-US" altLang="zh-CN" b="1" baseline="-25000">
                <a:solidFill>
                  <a:srgbClr val="C00000"/>
                </a:solidFill>
              </a:rPr>
              <a:t>b </a:t>
            </a:r>
            <a:r>
              <a:rPr lang="en-US" altLang="zh-CN" b="1">
                <a:solidFill>
                  <a:srgbClr val="C00000"/>
                </a:solidFill>
              </a:rPr>
              <a:t>(M)</a:t>
            </a:r>
          </a:p>
        </p:txBody>
      </p:sp>
      <p:pic>
        <p:nvPicPr>
          <p:cNvPr id="3093" name="Picture 6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3962400"/>
            <a:ext cx="604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6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62400" y="4343400"/>
            <a:ext cx="7254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6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24800" y="3657600"/>
            <a:ext cx="604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6" name="Text Box 69"/>
          <p:cNvSpPr txBox="1">
            <a:spLocks noChangeArrowheads="1"/>
          </p:cNvSpPr>
          <p:nvPr/>
        </p:nvSpPr>
        <p:spPr bwMode="auto">
          <a:xfrm>
            <a:off x="6705600" y="36576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</a:rPr>
              <a:t>3.D</a:t>
            </a:r>
            <a:r>
              <a:rPr lang="en-US" altLang="zh-CN" b="1" baseline="-25000">
                <a:solidFill>
                  <a:srgbClr val="C00000"/>
                </a:solidFill>
              </a:rPr>
              <a:t>b </a:t>
            </a:r>
            <a:r>
              <a:rPr lang="en-US" altLang="zh-CN" b="1">
                <a:solidFill>
                  <a:srgbClr val="C00000"/>
                </a:solidFill>
              </a:rPr>
              <a:t>(M)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animBg="1"/>
      <p:bldP spid="3086" grpId="0" animBg="1"/>
      <p:bldP spid="3087" grpId="0" animBg="1"/>
      <p:bldP spid="3088" grpId="0" animBg="1"/>
      <p:bldP spid="3089" grpId="0" animBg="1"/>
      <p:bldP spid="3090" grpId="0"/>
      <p:bldP spid="3091" grpId="0" animBg="1"/>
      <p:bldP spid="3092" grpId="0"/>
      <p:bldP spid="309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安全性主要基于数学中的难解问题</a:t>
            </a:r>
          </a:p>
          <a:p>
            <a:pPr eaLnBrk="1" hangingPunct="1"/>
            <a:r>
              <a:rPr lang="zh-CN" altLang="en-US" dirty="0" smtClean="0"/>
              <a:t>最流行的有两大类</a:t>
            </a:r>
          </a:p>
          <a:p>
            <a:pPr lvl="1" eaLnBrk="1" hangingPunct="1"/>
            <a:r>
              <a:rPr lang="zh-CN" altLang="en-US" dirty="0" smtClean="0"/>
              <a:t>基于大整数因子分解问题，</a:t>
            </a:r>
            <a:r>
              <a:rPr lang="en-US" altLang="zh-CN" dirty="0" smtClean="0"/>
              <a:t>351</a:t>
            </a:r>
            <a:r>
              <a:rPr lang="zh-CN" altLang="en-US" dirty="0" smtClean="0"/>
              <a:t>*</a:t>
            </a:r>
            <a:r>
              <a:rPr lang="en-US" altLang="zh-CN" dirty="0" smtClean="0"/>
              <a:t>79=27729</a:t>
            </a:r>
          </a:p>
          <a:p>
            <a:pPr lvl="2"/>
            <a:r>
              <a:rPr lang="zh-CN" altLang="en-US" dirty="0" smtClean="0"/>
              <a:t>比如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体制、</a:t>
            </a:r>
            <a:r>
              <a:rPr lang="en-US" altLang="zh-CN" dirty="0" smtClean="0"/>
              <a:t>Rabin</a:t>
            </a:r>
            <a:r>
              <a:rPr lang="zh-CN" altLang="en-US" dirty="0" smtClean="0"/>
              <a:t>体制等</a:t>
            </a:r>
          </a:p>
          <a:p>
            <a:pPr lvl="1" eaLnBrk="1" hangingPunct="1"/>
            <a:r>
              <a:rPr lang="zh-CN" altLang="en-US" dirty="0" smtClean="0"/>
              <a:t>基于离散对数问题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</a:t>
            </a:r>
            <a:r>
              <a:rPr lang="en-US" altLang="zh-CN" dirty="0" err="1" smtClean="0"/>
              <a:t>ElGamal</a:t>
            </a:r>
            <a:r>
              <a:rPr lang="zh-CN" altLang="en-US" dirty="0" smtClean="0"/>
              <a:t>体制、椭圆曲线密码体制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公钥密码体制的安全基础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standFord</a:t>
            </a:r>
            <a:endParaRPr lang="zh-CN" altLang="zh-CN" smtClean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公钥体制的起源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32138" y="2060575"/>
            <a:ext cx="2376487" cy="3175000"/>
            <a:chOff x="4059" y="1933"/>
            <a:chExt cx="1497" cy="2000"/>
          </a:xfrm>
        </p:grpSpPr>
        <p:pic>
          <p:nvPicPr>
            <p:cNvPr id="133133" name="Picture 5" descr="PRphot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9" y="1933"/>
              <a:ext cx="1440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4" name="Text Box 6"/>
            <p:cNvSpPr txBox="1">
              <a:spLocks noChangeArrowheads="1"/>
            </p:cNvSpPr>
            <p:nvPr/>
          </p:nvSpPr>
          <p:spPr bwMode="auto">
            <a:xfrm>
              <a:off x="4059" y="3702"/>
              <a:ext cx="14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Martin E. Hellman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7763" y="1844675"/>
            <a:ext cx="2160587" cy="3463925"/>
            <a:chOff x="4241" y="1570"/>
            <a:chExt cx="1361" cy="2182"/>
          </a:xfrm>
        </p:grpSpPr>
        <p:pic>
          <p:nvPicPr>
            <p:cNvPr id="133131" name="Picture 8" descr="merkleByGreen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41" y="1570"/>
              <a:ext cx="1200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2" name="Text Box 9"/>
            <p:cNvSpPr txBox="1">
              <a:spLocks noChangeArrowheads="1"/>
            </p:cNvSpPr>
            <p:nvPr/>
          </p:nvSpPr>
          <p:spPr bwMode="auto">
            <a:xfrm>
              <a:off x="4241" y="3521"/>
              <a:ext cx="13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Ralph C. Merkle 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27088" y="1844675"/>
            <a:ext cx="2232025" cy="3390900"/>
            <a:chOff x="521" y="1480"/>
            <a:chExt cx="1406" cy="2136"/>
          </a:xfrm>
        </p:grpSpPr>
        <p:pic>
          <p:nvPicPr>
            <p:cNvPr id="133129" name="Picture 11" descr="Whitfield Diffi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" y="1480"/>
              <a:ext cx="1240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0" name="Text Box 12"/>
            <p:cNvSpPr txBox="1">
              <a:spLocks noChangeArrowheads="1"/>
            </p:cNvSpPr>
            <p:nvPr/>
          </p:nvSpPr>
          <p:spPr bwMode="auto">
            <a:xfrm>
              <a:off x="521" y="3385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Whitefield Diffie</a:t>
              </a:r>
            </a:p>
          </p:txBody>
        </p:sp>
      </p:grp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827088" y="5589588"/>
            <a:ext cx="4537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公钥思想＋背包公钥算法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6156175" y="5589240"/>
            <a:ext cx="208823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Merke</a:t>
            </a:r>
            <a:r>
              <a:rPr lang="zh-CN" altLang="en-US" b="1">
                <a:solidFill>
                  <a:srgbClr val="FF0000"/>
                </a:solidFill>
              </a:rPr>
              <a:t>难题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0751" y="2281841"/>
            <a:ext cx="5715000" cy="3209925"/>
          </a:xfrm>
          <a:prstGeom prst="rect">
            <a:avLst/>
          </a:prstGeom>
        </p:spPr>
      </p:pic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191419" y="5045869"/>
            <a:ext cx="223758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smtClean="0">
                <a:solidFill>
                  <a:srgbClr val="FFFF00"/>
                </a:solidFill>
              </a:rPr>
              <a:t>2015</a:t>
            </a:r>
            <a:r>
              <a:rPr lang="zh-CN" altLang="en-US" b="1" smtClean="0">
                <a:solidFill>
                  <a:srgbClr val="FFFF00"/>
                </a:solidFill>
              </a:rPr>
              <a:t>年</a:t>
            </a:r>
            <a:r>
              <a:rPr lang="zh-CN" altLang="en-US" b="1">
                <a:solidFill>
                  <a:srgbClr val="FFFF00"/>
                </a:solidFill>
              </a:rPr>
              <a:t>图灵奖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3" grpId="0"/>
      <p:bldP spid="353294" grpId="0"/>
      <p:bldP spid="16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mit</a:t>
            </a:r>
            <a:endParaRPr lang="zh-CN" altLang="zh-CN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公钥体制的起源</a:t>
            </a:r>
            <a:r>
              <a:rPr lang="en-US" altLang="zh-CN" smtClean="0"/>
              <a:t>——RSA</a:t>
            </a:r>
            <a:endParaRPr lang="zh-CN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6263" y="2852738"/>
            <a:ext cx="2016125" cy="2565400"/>
            <a:chOff x="0" y="2704"/>
            <a:chExt cx="1270" cy="1616"/>
          </a:xfrm>
        </p:grpSpPr>
        <p:pic>
          <p:nvPicPr>
            <p:cNvPr id="134156" name="Picture 5" descr="adi-shami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" y="2704"/>
              <a:ext cx="864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7" name="Text Box 6"/>
            <p:cNvSpPr txBox="1">
              <a:spLocks noChangeArrowheads="1"/>
            </p:cNvSpPr>
            <p:nvPr/>
          </p:nvSpPr>
          <p:spPr bwMode="auto">
            <a:xfrm>
              <a:off x="0" y="4089"/>
              <a:ext cx="1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Ronald L. Rivest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35375" y="2781300"/>
            <a:ext cx="1728788" cy="2670175"/>
            <a:chOff x="1927" y="2659"/>
            <a:chExt cx="1089" cy="1682"/>
          </a:xfrm>
        </p:grpSpPr>
        <p:pic>
          <p:nvPicPr>
            <p:cNvPr id="134154" name="Picture 8" descr="Rives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" y="2659"/>
              <a:ext cx="864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5" name="Text Box 9"/>
            <p:cNvSpPr txBox="1">
              <a:spLocks noChangeArrowheads="1"/>
            </p:cNvSpPr>
            <p:nvPr/>
          </p:nvSpPr>
          <p:spPr bwMode="auto">
            <a:xfrm>
              <a:off x="1927" y="4110"/>
              <a:ext cx="10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Adi Shamir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227763" y="2997200"/>
            <a:ext cx="2736850" cy="2455863"/>
            <a:chOff x="3560" y="2795"/>
            <a:chExt cx="1588" cy="1440"/>
          </a:xfrm>
        </p:grpSpPr>
        <p:pic>
          <p:nvPicPr>
            <p:cNvPr id="134152" name="Picture 11" descr="Adlema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9" y="2795"/>
              <a:ext cx="864" cy="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3" name="Text Box 12"/>
            <p:cNvSpPr txBox="1">
              <a:spLocks noChangeArrowheads="1"/>
            </p:cNvSpPr>
            <p:nvPr/>
          </p:nvSpPr>
          <p:spPr bwMode="auto">
            <a:xfrm>
              <a:off x="3560" y="4020"/>
              <a:ext cx="158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Leonard M. Adleman</a:t>
              </a:r>
            </a:p>
          </p:txBody>
        </p:sp>
      </p:grp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827088" y="5876925"/>
            <a:ext cx="784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RSA</a:t>
            </a:r>
            <a:r>
              <a:rPr lang="zh-CN" altLang="en-US" b="1">
                <a:solidFill>
                  <a:srgbClr val="FF0000"/>
                </a:solidFill>
              </a:rPr>
              <a:t>公钥算法－大整数因子分解困难性</a:t>
            </a:r>
          </a:p>
        </p:txBody>
      </p:sp>
      <p:pic>
        <p:nvPicPr>
          <p:cNvPr id="14" name="Picture 4" descr="turingaward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913" y="1628775"/>
            <a:ext cx="6337300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380978" y="5284045"/>
            <a:ext cx="223758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2002</a:t>
            </a:r>
            <a:r>
              <a:rPr lang="zh-CN" altLang="en-US" b="1">
                <a:solidFill>
                  <a:srgbClr val="FFFF00"/>
                </a:solidFill>
              </a:rPr>
              <a:t>年图灵奖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7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基于密钥的算法，按照密钥的特点分类：</a:t>
            </a:r>
          </a:p>
          <a:p>
            <a:pPr lvl="1"/>
            <a:r>
              <a:rPr lang="zh-CN" altLang="en-US" smtClean="0"/>
              <a:t>非对称密钥算法（</a:t>
            </a:r>
            <a:r>
              <a:rPr lang="en-US" altLang="zh-CN" smtClean="0"/>
              <a:t>asymmetric cipher)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 smtClean="0"/>
              <a:t>加密密钥和解密密钥不相同，从一个很难推出另一个。又称公开密钥算法（</a:t>
            </a:r>
            <a:r>
              <a:rPr lang="en-US" altLang="zh-CN" smtClean="0"/>
              <a:t>public-key cipher) 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en-US" altLang="zh-CN" smtClean="0"/>
              <a:t>RSA</a:t>
            </a:r>
            <a:r>
              <a:rPr lang="zh-CN" altLang="en-US" smtClean="0"/>
              <a:t>、</a:t>
            </a:r>
            <a:r>
              <a:rPr lang="en-US" altLang="zh-CN" smtClean="0"/>
              <a:t>ECC</a:t>
            </a:r>
            <a:endParaRPr lang="zh-CN" altLang="en-US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-ii</a:t>
            </a:r>
            <a:endParaRPr lang="en-US" altLang="zh-CN"/>
          </a:p>
        </p:txBody>
      </p:sp>
      <p:sp>
        <p:nvSpPr>
          <p:cNvPr id="4608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92753-F7C3-46FE-8158-FFB84BDFBB4D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403648" y="3759423"/>
            <a:ext cx="6705600" cy="2621905"/>
            <a:chOff x="1403648" y="3212976"/>
            <a:chExt cx="6705600" cy="2621905"/>
          </a:xfrm>
        </p:grpSpPr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2843511" y="4241676"/>
              <a:ext cx="1079500" cy="495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加密</a:t>
              </a: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5361286" y="4241676"/>
              <a:ext cx="1079500" cy="495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解密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3923011" y="4571876"/>
              <a:ext cx="143827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6440786" y="4571876"/>
              <a:ext cx="14398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1403648" y="4571876"/>
              <a:ext cx="14398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1583036" y="4076576"/>
              <a:ext cx="10795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明文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M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4102398" y="4076576"/>
              <a:ext cx="10795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密文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6621761" y="4076576"/>
              <a:ext cx="1487487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原始明文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M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>
              <a:off x="3383261" y="3212976"/>
              <a:ext cx="0" cy="990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3383261" y="3212976"/>
              <a:ext cx="10795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加密</a:t>
              </a:r>
            </a:p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K1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2" name="Line 53"/>
            <p:cNvSpPr>
              <a:spLocks noChangeShapeType="1"/>
            </p:cNvSpPr>
            <p:nvPr/>
          </p:nvSpPr>
          <p:spPr bwMode="auto">
            <a:xfrm>
              <a:off x="5901036" y="3212976"/>
              <a:ext cx="0" cy="990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5901036" y="3212976"/>
              <a:ext cx="1065212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解密</a:t>
              </a:r>
            </a:p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K2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4" name="Rectangle 55"/>
            <p:cNvSpPr>
              <a:spLocks noChangeArrowheads="1"/>
            </p:cNvSpPr>
            <p:nvPr/>
          </p:nvSpPr>
          <p:spPr bwMode="auto">
            <a:xfrm>
              <a:off x="2622848" y="4889376"/>
              <a:ext cx="16642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E</a:t>
              </a:r>
              <a:r>
                <a:rPr kumimoji="1" lang="en-US" altLang="zh-CN" sz="2000" b="1" baseline="-30000">
                  <a:solidFill>
                    <a:schemeClr val="tx1"/>
                  </a:solidFill>
                </a:rPr>
                <a:t>K1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（M）=C</a:t>
              </a:r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5213648" y="4889376"/>
              <a:ext cx="16786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30000">
                  <a:solidFill>
                    <a:schemeClr val="tx1"/>
                  </a:solidFill>
                </a:rPr>
                <a:t>K2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（C）=M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2660215" y="5373216"/>
              <a:ext cx="32079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smtClean="0">
                  <a:solidFill>
                    <a:schemeClr val="tx1"/>
                  </a:solidFill>
                  <a:cs typeface="Times New Roman" pitchFamily="18" charset="0"/>
                </a:rPr>
                <a:t>D</a:t>
              </a:r>
              <a:r>
                <a:rPr kumimoji="1" lang="en-US" altLang="zh-CN" sz="2400" b="1" baseline="-30000" smtClean="0">
                  <a:solidFill>
                    <a:schemeClr val="tx1"/>
                  </a:solidFill>
                  <a:cs typeface="Times New Roman" pitchFamily="18" charset="0"/>
                </a:rPr>
                <a:t>K2</a:t>
              </a:r>
              <a:r>
                <a:rPr kumimoji="1" lang="en-US" altLang="zh-CN" sz="2400" b="1" smtClean="0">
                  <a:solidFill>
                    <a:schemeClr val="tx1"/>
                  </a:solidFill>
                  <a:cs typeface="Times New Roman" pitchFamily="18" charset="0"/>
                </a:rPr>
                <a:t>（E</a:t>
              </a:r>
              <a:r>
                <a:rPr kumimoji="1" lang="en-US" altLang="zh-CN" sz="2400" b="1" baseline="-30000" smtClean="0">
                  <a:solidFill>
                    <a:schemeClr val="tx1"/>
                  </a:solidFill>
                  <a:cs typeface="Times New Roman" pitchFamily="18" charset="0"/>
                </a:rPr>
                <a:t>K1</a:t>
              </a:r>
              <a:r>
                <a:rPr kumimoji="1" lang="en-US" altLang="zh-CN" sz="2400" b="1" smtClean="0">
                  <a:solidFill>
                    <a:schemeClr val="tx1"/>
                  </a:solidFill>
                  <a:cs typeface="Times New Roman" pitchFamily="18" charset="0"/>
                </a:rPr>
                <a:t>（M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））=M.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密钥管理困难</a:t>
            </a:r>
            <a:endParaRPr lang="en-US" altLang="zh-CN" smtClean="0"/>
          </a:p>
          <a:p>
            <a:pPr lvl="1"/>
            <a:r>
              <a:rPr lang="zh-CN" altLang="en-US" smtClean="0"/>
              <a:t>数量庞大</a:t>
            </a:r>
            <a:endParaRPr lang="en-US" altLang="zh-CN" smtClean="0"/>
          </a:p>
          <a:p>
            <a:pPr lvl="1"/>
            <a:r>
              <a:rPr lang="zh-CN" altLang="en-US" smtClean="0"/>
              <a:t>难分发</a:t>
            </a:r>
            <a:endParaRPr lang="en-US" altLang="zh-CN" smtClean="0"/>
          </a:p>
          <a:p>
            <a:r>
              <a:rPr lang="zh-CN" altLang="en-US" smtClean="0"/>
              <a:t>不支持签名，不能抗抵赖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对称密码算法局限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578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151</a:t>
            </a:fld>
            <a:endParaRPr lang="en-US" altLang="zh-CN" smtClean="0"/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13804" y="1556792"/>
            <a:ext cx="3697287" cy="1944687"/>
            <a:chOff x="1701" y="890"/>
            <a:chExt cx="2329" cy="1225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035" y="890"/>
              <a:ext cx="333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45" y="890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696" y="1026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368" y="190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701" y="158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>
              <a:off x="1987" y="1103"/>
              <a:ext cx="953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2368" y="997"/>
              <a:ext cx="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59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2699" y="2003"/>
              <a:ext cx="903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 flipV="1">
              <a:off x="1987" y="1742"/>
              <a:ext cx="381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892" y="1103"/>
              <a:ext cx="238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273" y="1103"/>
              <a:ext cx="238" cy="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2035" y="1162"/>
              <a:ext cx="1707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381" y="1071"/>
              <a:ext cx="131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940" y="1103"/>
              <a:ext cx="756" cy="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3606" y="1888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2653" y="1253"/>
              <a:ext cx="1134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3787" y="1253"/>
              <a:ext cx="91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2608" y="1117"/>
              <a:ext cx="408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22537" y="3933056"/>
            <a:ext cx="3697287" cy="1944687"/>
            <a:chOff x="370929" y="4149080"/>
            <a:chExt cx="3697287" cy="1944687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901154" y="4149080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187029" y="41490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3537991" y="43649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429791" y="5755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70929" y="5247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3395116" y="5733405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485" y="1497951"/>
            <a:ext cx="3310371" cy="1891204"/>
            <a:chOff x="757485" y="1497951"/>
            <a:chExt cx="3310371" cy="1891204"/>
          </a:xfrm>
        </p:grpSpPr>
        <p:sp>
          <p:nvSpPr>
            <p:cNvPr id="7" name="矩形标注 6"/>
            <p:cNvSpPr/>
            <p:nvPr/>
          </p:nvSpPr>
          <p:spPr>
            <a:xfrm>
              <a:off x="1821110" y="149795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标注 51"/>
            <p:cNvSpPr/>
            <p:nvPr/>
          </p:nvSpPr>
          <p:spPr>
            <a:xfrm>
              <a:off x="3130004" y="163358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标注 52"/>
            <p:cNvSpPr/>
            <p:nvPr/>
          </p:nvSpPr>
          <p:spPr>
            <a:xfrm>
              <a:off x="757485" y="221560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标注 53"/>
            <p:cNvSpPr/>
            <p:nvPr/>
          </p:nvSpPr>
          <p:spPr>
            <a:xfrm>
              <a:off x="3659869" y="255969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标注 54"/>
            <p:cNvSpPr/>
            <p:nvPr/>
          </p:nvSpPr>
          <p:spPr>
            <a:xfrm>
              <a:off x="3191122" y="230886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标注 55"/>
            <p:cNvSpPr/>
            <p:nvPr/>
          </p:nvSpPr>
          <p:spPr>
            <a:xfrm>
              <a:off x="3033460" y="198859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标注 56"/>
            <p:cNvSpPr/>
            <p:nvPr/>
          </p:nvSpPr>
          <p:spPr>
            <a:xfrm>
              <a:off x="1316285" y="202431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标注 57"/>
            <p:cNvSpPr/>
            <p:nvPr/>
          </p:nvSpPr>
          <p:spPr>
            <a:xfrm>
              <a:off x="1103008" y="3006567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标注 58"/>
            <p:cNvSpPr/>
            <p:nvPr/>
          </p:nvSpPr>
          <p:spPr>
            <a:xfrm>
              <a:off x="2029735" y="2667495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标注 59"/>
            <p:cNvSpPr/>
            <p:nvPr/>
          </p:nvSpPr>
          <p:spPr>
            <a:xfrm>
              <a:off x="2071809" y="217775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标注 60"/>
            <p:cNvSpPr/>
            <p:nvPr/>
          </p:nvSpPr>
          <p:spPr>
            <a:xfrm>
              <a:off x="2565110" y="319786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08311" y="4181896"/>
            <a:ext cx="3236097" cy="1460103"/>
            <a:chOff x="856703" y="4397920"/>
            <a:chExt cx="3236097" cy="1460103"/>
          </a:xfrm>
        </p:grpSpPr>
        <p:sp>
          <p:nvSpPr>
            <p:cNvPr id="6" name="线形标注 2 5"/>
            <p:cNvSpPr/>
            <p:nvPr/>
          </p:nvSpPr>
          <p:spPr>
            <a:xfrm>
              <a:off x="1367266" y="4397920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线形标注 2 64"/>
            <p:cNvSpPr/>
            <p:nvPr/>
          </p:nvSpPr>
          <p:spPr>
            <a:xfrm>
              <a:off x="2603663" y="4430861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线形标注 2 65"/>
            <p:cNvSpPr/>
            <p:nvPr/>
          </p:nvSpPr>
          <p:spPr>
            <a:xfrm>
              <a:off x="3905474" y="46472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3350665" y="558576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1772690" y="5503716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856703" y="5111502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箭头连接符 62"/>
          <p:cNvCxnSpPr>
            <a:endCxn id="67" idx="2"/>
          </p:cNvCxnSpPr>
          <p:nvPr/>
        </p:nvCxnSpPr>
        <p:spPr>
          <a:xfrm>
            <a:off x="5875880" y="4454152"/>
            <a:ext cx="1626393" cy="1051719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495583" y="4567340"/>
            <a:ext cx="380297" cy="720352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1572666" y="2177033"/>
            <a:ext cx="4538958" cy="3700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7226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33" y="3534288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123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67 L 0.17553 -0.00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152</a:t>
            </a:fld>
            <a:endParaRPr lang="en-US" altLang="zh-CN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187624" y="2348880"/>
            <a:ext cx="2376264" cy="3168352"/>
            <a:chOff x="1187624" y="2348880"/>
            <a:chExt cx="2376264" cy="3168352"/>
          </a:xfrm>
        </p:grpSpPr>
        <p:sp>
          <p:nvSpPr>
            <p:cNvPr id="62" name="线形标注 2 61"/>
            <p:cNvSpPr/>
            <p:nvPr/>
          </p:nvSpPr>
          <p:spPr>
            <a:xfrm>
              <a:off x="1187624" y="2348880"/>
              <a:ext cx="2376264" cy="3168352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475656" y="2564904"/>
              <a:ext cx="1872208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475656" y="4509120"/>
              <a:ext cx="1872208" cy="8640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67744" y="5085184"/>
              <a:ext cx="216024" cy="21602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75656" y="2492896"/>
            <a:ext cx="1872208" cy="864096"/>
            <a:chOff x="1475656" y="2492896"/>
            <a:chExt cx="1872208" cy="864096"/>
          </a:xfrm>
        </p:grpSpPr>
        <p:sp>
          <p:nvSpPr>
            <p:cNvPr id="63" name="矩形 62"/>
            <p:cNvSpPr/>
            <p:nvPr/>
          </p:nvSpPr>
          <p:spPr>
            <a:xfrm>
              <a:off x="1475656" y="2492896"/>
              <a:ext cx="1872208" cy="8640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267744" y="3068960"/>
              <a:ext cx="216024" cy="21602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6016" y="3805039"/>
            <a:ext cx="653438" cy="521096"/>
            <a:chOff x="5052762" y="2060377"/>
            <a:chExt cx="653438" cy="521096"/>
          </a:xfrm>
        </p:grpSpPr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5052762" y="2060377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线形标注 2 85"/>
            <p:cNvSpPr/>
            <p:nvPr/>
          </p:nvSpPr>
          <p:spPr>
            <a:xfrm>
              <a:off x="5518874" y="230921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69562" y="3853805"/>
            <a:ext cx="718862" cy="455290"/>
            <a:chOff x="7358087" y="3644702"/>
            <a:chExt cx="718862" cy="455290"/>
          </a:xfrm>
        </p:grpSpPr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7546724" y="3644702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9" name="线形标注 2 88"/>
            <p:cNvSpPr/>
            <p:nvPr/>
          </p:nvSpPr>
          <p:spPr>
            <a:xfrm>
              <a:off x="7358087" y="38277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5724128" y="3949055"/>
            <a:ext cx="1728192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34762" y="1475492"/>
            <a:ext cx="111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公开</a:t>
            </a:r>
            <a:r>
              <a:rPr lang="en-US" altLang="zh-CN" b="1" smtClean="0">
                <a:solidFill>
                  <a:schemeClr val="tx1"/>
                </a:solidFill>
              </a:rPr>
              <a:t>Ku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67744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保密</a:t>
            </a:r>
            <a:r>
              <a:rPr lang="en-US" altLang="zh-CN" b="1" smtClean="0">
                <a:solidFill>
                  <a:schemeClr val="tx1"/>
                </a:solidFill>
              </a:rPr>
              <a:t>Kr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0" y="4538737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57" y="1949751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69" y="2557631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4" y="2547133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18" y="4253086"/>
            <a:ext cx="55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4168" y="18608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公开</a:t>
            </a:r>
          </a:p>
        </p:txBody>
      </p:sp>
    </p:spTree>
    <p:extLst>
      <p:ext uri="{BB962C8B-B14F-4D97-AF65-F5344CB8AC3E}">
        <p14:creationId xmlns:p14="http://schemas.microsoft.com/office/powerpoint/2010/main" val="10625210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45143E-6 L -0.13993 -0.105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7" y="-527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93 -0.10523 L -0.2816 0.010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3469E-6 L 0.2033 2.5346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4" grpId="0"/>
      <p:bldP spid="10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公钥密码算法的设计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涉及到各方：发送方、接收方、攻击者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涉及到数据：公钥、私钥、明文、密文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公钥算法的条件：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产生一对密钥计算可行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用公钥加密计算可行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用私钥解密计算可行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对于攻击者，用公钥推断私钥计算不可行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已知公钥和密文，恢复明文计算不可行的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(</a:t>
            </a:r>
            <a:r>
              <a:rPr lang="zh-CN" altLang="en-US" smtClean="0"/>
              <a:t>可选</a:t>
            </a:r>
            <a:r>
              <a:rPr lang="en-US" altLang="zh-CN" smtClean="0"/>
              <a:t>)</a:t>
            </a:r>
            <a:r>
              <a:rPr lang="zh-CN" altLang="en-US" smtClean="0"/>
              <a:t>加密和解密的顺序可交换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基本思想和要求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755030" y="3356197"/>
            <a:ext cx="7416800" cy="100806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3600" b="1" smtClean="0">
                <a:solidFill>
                  <a:srgbClr val="FF0000"/>
                </a:solidFill>
              </a:rPr>
              <a:t>设计</a:t>
            </a:r>
            <a:r>
              <a:rPr kumimoji="1" lang="zh-CN" altLang="en-US" sz="3600" b="1">
                <a:solidFill>
                  <a:srgbClr val="FF0000"/>
                </a:solidFill>
              </a:rPr>
              <a:t>公钥算法的</a:t>
            </a:r>
            <a:r>
              <a:rPr kumimoji="1" lang="zh-CN" altLang="en-US" sz="3600" b="1" smtClean="0">
                <a:solidFill>
                  <a:srgbClr val="FF0000"/>
                </a:solidFill>
              </a:rPr>
              <a:t>关键</a:t>
            </a:r>
            <a:endParaRPr kumimoji="1"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755576" y="4797152"/>
            <a:ext cx="7416800" cy="86330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3600" b="1" smtClean="0">
                <a:solidFill>
                  <a:srgbClr val="FF0000"/>
                </a:solidFill>
              </a:rPr>
              <a:t>陷门</a:t>
            </a:r>
            <a:r>
              <a:rPr kumimoji="1" lang="zh-CN" altLang="en-US" sz="3600" b="1">
                <a:solidFill>
                  <a:srgbClr val="FF0000"/>
                </a:solidFill>
              </a:rPr>
              <a:t>单向函数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 animBg="1"/>
      <p:bldP spid="371717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一函数</a:t>
            </a:r>
            <a:r>
              <a:rPr lang="en-US" altLang="zh-CN" smtClean="0"/>
              <a:t>f:(A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smtClean="0"/>
              <a:t>B)</a:t>
            </a:r>
            <a:r>
              <a:rPr lang="zh-CN" altLang="en-US" smtClean="0"/>
              <a:t>若</a:t>
            </a:r>
            <a:r>
              <a:rPr lang="zh-CN" altLang="en-US"/>
              <a:t>满足下列二条件，则</a:t>
            </a:r>
            <a:r>
              <a:rPr lang="en-US" altLang="zh-CN"/>
              <a:t>f</a:t>
            </a:r>
            <a:r>
              <a:rPr lang="zh-CN" altLang="en-US"/>
              <a:t>称为单向函数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对所有</a:t>
            </a:r>
            <a:r>
              <a:rPr lang="en-US" altLang="zh-CN" smtClean="0"/>
              <a:t>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A</a:t>
            </a:r>
            <a:r>
              <a:rPr lang="zh-CN" altLang="en-US" smtClean="0"/>
              <a:t>，易于计算</a:t>
            </a:r>
            <a:r>
              <a:rPr lang="en-US" altLang="zh-CN" smtClean="0"/>
              <a:t>f(x)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smtClean="0"/>
              <a:t>对“几乎所有</a:t>
            </a:r>
            <a:r>
              <a:rPr lang="en-US" altLang="zh-CN" smtClean="0"/>
              <a:t>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A</a:t>
            </a:r>
            <a:r>
              <a:rPr lang="zh-CN" altLang="en-US" smtClean="0"/>
              <a:t>”由</a:t>
            </a:r>
            <a:r>
              <a:rPr lang="en-US" altLang="zh-CN" smtClean="0"/>
              <a:t>f(x)</a:t>
            </a:r>
            <a:r>
              <a:rPr lang="zh-CN" altLang="en-US" smtClean="0"/>
              <a:t>求</a:t>
            </a:r>
            <a:r>
              <a:rPr lang="en-US" altLang="zh-CN" smtClean="0"/>
              <a:t>x</a:t>
            </a:r>
            <a:r>
              <a:rPr lang="zh-CN" altLang="en-US" smtClean="0"/>
              <a:t>极为困难，以至于实际上不可能做到</a:t>
            </a:r>
            <a:endParaRPr lang="en-US" altLang="zh-CN" smtClean="0"/>
          </a:p>
          <a:p>
            <a:r>
              <a:rPr lang="zh-CN" altLang="en-US" smtClean="0"/>
              <a:t>“易于计算”</a:t>
            </a:r>
            <a:endParaRPr lang="en-US" altLang="zh-CN" smtClean="0"/>
          </a:p>
          <a:p>
            <a:pPr lvl="1"/>
            <a:r>
              <a:rPr lang="zh-CN" altLang="en-US" smtClean="0"/>
              <a:t>函数值能在其输入长度的多项式时间内求出</a:t>
            </a:r>
            <a:endParaRPr lang="en-US" altLang="zh-CN" smtClean="0"/>
          </a:p>
          <a:p>
            <a:pPr lvl="2"/>
            <a:r>
              <a:rPr lang="zh-CN" altLang="en-US" smtClean="0"/>
              <a:t>若输入长度为</a:t>
            </a:r>
            <a:r>
              <a:rPr lang="en-US" altLang="zh-CN" smtClean="0"/>
              <a:t>n</a:t>
            </a:r>
            <a:r>
              <a:rPr lang="zh-CN" altLang="en-US" smtClean="0"/>
              <a:t>，计算函数时间是</a:t>
            </a:r>
            <a:r>
              <a:rPr lang="en-US" altLang="zh-CN" smtClean="0"/>
              <a:t>n</a:t>
            </a:r>
            <a:r>
              <a:rPr lang="en-US" altLang="zh-CN" baseline="30000" smtClean="0"/>
              <a:t>a</a:t>
            </a:r>
            <a:r>
              <a:rPr lang="zh-CN" altLang="en-US" smtClean="0"/>
              <a:t>的倍数</a:t>
            </a:r>
            <a:r>
              <a:rPr lang="en-US" altLang="zh-CN" smtClean="0"/>
              <a:t>(a</a:t>
            </a:r>
            <a:r>
              <a:rPr lang="zh-CN" altLang="en-US" smtClean="0"/>
              <a:t>：常数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lvl="2"/>
            <a:r>
              <a:rPr lang="zh-CN" altLang="en-US" smtClean="0"/>
              <a:t>若计算函数时间是</a:t>
            </a:r>
            <a:r>
              <a:rPr lang="en-US" altLang="zh-CN" smtClean="0"/>
              <a:t>a</a:t>
            </a:r>
            <a:r>
              <a:rPr lang="en-US" altLang="zh-CN" baseline="30000" smtClean="0"/>
              <a:t>n</a:t>
            </a:r>
            <a:r>
              <a:rPr lang="zh-CN" altLang="en-US" smtClean="0"/>
              <a:t>的倍数，则为不可能做到的。</a:t>
            </a:r>
            <a:endParaRPr lang="zh-CN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单向函数</a:t>
            </a:r>
            <a:r>
              <a:rPr lang="en-US" altLang="zh-CN"/>
              <a:t>(One-way)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222DC93F-3D8E-4B91-A890-DC2176556550}" type="datetime1">
              <a:rPr lang="zh-CN" altLang="en-US" smtClean="0"/>
              <a:pPr/>
              <a:t>2018/10/16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BF86E7BC-4030-4BB0-999D-98F581E1E9C1}" type="slidenum">
              <a:rPr lang="zh-CN" altLang="en-US" smtClean="0"/>
              <a:pPr/>
              <a:t>155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933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单向函数求</a:t>
            </a:r>
            <a:r>
              <a:rPr lang="zh-CN" altLang="en-US" dirty="0"/>
              <a:t>逆</a:t>
            </a:r>
            <a:r>
              <a:rPr lang="zh-CN" altLang="en-US" dirty="0" smtClean="0"/>
              <a:t>困难</a:t>
            </a:r>
            <a:r>
              <a:rPr lang="zh-CN" altLang="en-US" dirty="0"/>
              <a:t>，陷门单向</a:t>
            </a:r>
            <a:r>
              <a:rPr lang="zh-CN" altLang="en-US" dirty="0" smtClean="0"/>
              <a:t>函数求逆容易</a:t>
            </a:r>
            <a:r>
              <a:rPr lang="en-US" altLang="zh-CN" dirty="0" smtClean="0"/>
              <a:t>(</a:t>
            </a:r>
            <a:r>
              <a:rPr lang="en-US" altLang="zh-CN" dirty="0"/>
              <a:t>Trapdoor one-way function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不知陷门信息下求逆困难</a:t>
            </a:r>
            <a:r>
              <a:rPr lang="zh-CN" altLang="en-US"/>
              <a:t>的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当</a:t>
            </a:r>
            <a:r>
              <a:rPr lang="zh-CN" altLang="en-US" dirty="0"/>
              <a:t>知道陷门信息后，求逆是易于</a:t>
            </a:r>
            <a:r>
              <a:rPr lang="zh-CN" altLang="en-US"/>
              <a:t>实现</a:t>
            </a:r>
            <a:r>
              <a:rPr lang="zh-CN" altLang="en-US" smtClean="0"/>
              <a:t>的</a:t>
            </a:r>
            <a:endParaRPr lang="zh-CN" altLang="en-US" dirty="0"/>
          </a:p>
          <a:p>
            <a:r>
              <a:rPr lang="zh-CN" altLang="en-US" dirty="0" smtClean="0"/>
              <a:t>单向陷门函数满足：</a:t>
            </a:r>
          </a:p>
          <a:p>
            <a:pPr lvl="1"/>
            <a:r>
              <a:rPr lang="en-US" altLang="zh-CN" dirty="0" smtClean="0"/>
              <a:t>y=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(x)</a:t>
            </a:r>
            <a:r>
              <a:rPr lang="zh-CN" altLang="en-US" dirty="0" smtClean="0"/>
              <a:t>易于计算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加密；</a:t>
            </a:r>
            <a:endParaRPr lang="zh-CN" altLang="en-US" dirty="0"/>
          </a:p>
          <a:p>
            <a:pPr lvl="1"/>
            <a:r>
              <a:rPr lang="en-US" altLang="zh-CN" dirty="0" smtClean="0"/>
              <a:t>x=f</a:t>
            </a:r>
            <a:r>
              <a:rPr lang="en-US" altLang="zh-CN" baseline="-25000" dirty="0" smtClean="0"/>
              <a:t>k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(y)</a:t>
            </a:r>
            <a:r>
              <a:rPr lang="zh-CN" altLang="en-US" dirty="0"/>
              <a:t>计算不</a:t>
            </a:r>
            <a:r>
              <a:rPr lang="zh-CN" altLang="en-US" dirty="0" smtClean="0"/>
              <a:t>可行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破译；</a:t>
            </a:r>
            <a:endParaRPr lang="zh-CN" altLang="en-US" dirty="0"/>
          </a:p>
          <a:p>
            <a:pPr lvl="1"/>
            <a:r>
              <a:rPr lang="zh-CN" altLang="en-US" dirty="0" smtClean="0"/>
              <a:t>存在</a:t>
            </a:r>
            <a:r>
              <a:rPr lang="en-US" altLang="zh-CN" dirty="0" smtClean="0"/>
              <a:t>k’</a:t>
            </a:r>
            <a:r>
              <a:rPr lang="zh-CN" altLang="en-US" dirty="0" smtClean="0"/>
              <a:t>且已知，</a:t>
            </a:r>
            <a:r>
              <a:rPr lang="en-US" altLang="zh-CN" dirty="0" smtClean="0"/>
              <a:t>x=f</a:t>
            </a:r>
            <a:r>
              <a:rPr lang="en-US" altLang="zh-CN" baseline="-25000" dirty="0" smtClean="0"/>
              <a:t>k’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(y)</a:t>
            </a:r>
            <a:r>
              <a:rPr lang="zh-CN" altLang="en-US" dirty="0" smtClean="0"/>
              <a:t>易于计算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解密。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陷门单向函数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79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MIT</a:t>
            </a:r>
            <a:r>
              <a:rPr lang="zh-CN" altLang="en-US" dirty="0" smtClean="0"/>
              <a:t>三位年青数学家</a:t>
            </a:r>
            <a:r>
              <a:rPr lang="en-US" altLang="zh-CN" dirty="0" err="1" smtClean="0"/>
              <a:t>R.L.Rivest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A.Shamir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L.Adleman</a:t>
            </a:r>
            <a:r>
              <a:rPr lang="zh-CN" altLang="en-US" dirty="0" smtClean="0"/>
              <a:t>等</a:t>
            </a:r>
            <a:r>
              <a:rPr lang="en-US" altLang="zh-CN" dirty="0" smtClean="0"/>
              <a:t>[1978, 1979]</a:t>
            </a:r>
            <a:r>
              <a:rPr lang="zh-CN" altLang="en-US" dirty="0" smtClean="0"/>
              <a:t>发明。</a:t>
            </a:r>
            <a:endParaRPr lang="en-US" altLang="zh-CN" dirty="0" smtClean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两个算法：加密，解密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两个密钥：公钥，私钥</a:t>
            </a:r>
            <a:endParaRPr lang="en-US" altLang="zh-CN" dirty="0" smtClean="0"/>
          </a:p>
          <a:p>
            <a:r>
              <a:rPr lang="zh-CN" altLang="en-US" dirty="0" smtClean="0"/>
              <a:t>基本思想：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公钥，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私钥，且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（逆元）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加密形如：</a:t>
            </a:r>
            <a:r>
              <a:rPr lang="en-US" altLang="zh-CN" dirty="0" smtClean="0"/>
              <a:t>m</a:t>
            </a:r>
            <a:r>
              <a:rPr lang="en-US" altLang="zh-CN" baseline="30000" dirty="0" smtClean="0"/>
              <a:t>x</a:t>
            </a:r>
            <a:r>
              <a:rPr lang="en-US" altLang="zh-CN" dirty="0" smtClean="0"/>
              <a:t>=c</a:t>
            </a:r>
          </a:p>
          <a:p>
            <a:pPr lvl="1"/>
            <a:r>
              <a:rPr lang="zh-CN" altLang="en-US" dirty="0" smtClean="0"/>
              <a:t>解密：</a:t>
            </a:r>
            <a:r>
              <a:rPr lang="en-US" altLang="zh-CN" dirty="0" smtClean="0"/>
              <a:t>c</a:t>
            </a:r>
            <a:r>
              <a:rPr lang="en-US" altLang="zh-CN" baseline="30000" dirty="0" smtClean="0"/>
              <a:t>y</a:t>
            </a:r>
            <a:r>
              <a:rPr lang="en-US" altLang="zh-CN" dirty="0" smtClean="0"/>
              <a:t>=(m</a:t>
            </a:r>
            <a:r>
              <a:rPr lang="en-US" altLang="zh-CN" baseline="30000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</a:t>
            </a:r>
            <a:r>
              <a:rPr lang="en-US" altLang="zh-CN" baseline="30000" dirty="0" err="1" smtClean="0"/>
              <a:t>xy</a:t>
            </a:r>
            <a:r>
              <a:rPr lang="en-US" altLang="zh-CN" dirty="0" smtClean="0"/>
              <a:t>=m</a:t>
            </a:r>
          </a:p>
          <a:p>
            <a:pPr lvl="1"/>
            <a:r>
              <a:rPr lang="zh-CN" altLang="en-US" dirty="0" smtClean="0"/>
              <a:t>问题：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x=1/y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可相互推导</a:t>
            </a:r>
            <a:endParaRPr lang="en-US" altLang="zh-CN" dirty="0" smtClean="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的提出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6480671B-028B-4C49-81A2-A690B7E60DAF}" type="datetime1">
              <a:rPr lang="zh-CN" altLang="en-US" smtClean="0"/>
              <a:pPr/>
              <a:t>2018/10/16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9F1C047-1415-4EC2-ADAE-ED9C718DB55F}" type="slidenum">
              <a:rPr lang="zh-CN" altLang="en-US" smtClean="0"/>
              <a:pPr/>
              <a:t>158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6052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公开密码体制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159</a:t>
            </a:fld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每个用户拥有（产生）一对密钥</a:t>
            </a:r>
            <a:endParaRPr lang="en-US" altLang="zh-CN" smtClean="0"/>
          </a:p>
          <a:p>
            <a:pPr lvl="1"/>
            <a:r>
              <a:rPr lang="zh-CN" altLang="en-US" smtClean="0"/>
              <a:t>加密密钥</a:t>
            </a:r>
            <a:r>
              <a:rPr lang="en-US" altLang="zh-CN" smtClean="0"/>
              <a:t>Ku——</a:t>
            </a:r>
            <a:r>
              <a:rPr lang="zh-CN" altLang="en-US" smtClean="0"/>
              <a:t>公开，公钥</a:t>
            </a:r>
            <a:endParaRPr lang="en-US" altLang="zh-CN" smtClean="0"/>
          </a:p>
          <a:p>
            <a:pPr lvl="1"/>
            <a:r>
              <a:rPr lang="zh-CN" altLang="en-US" smtClean="0"/>
              <a:t>解密密钥</a:t>
            </a:r>
            <a:r>
              <a:rPr lang="en-US" altLang="zh-CN" smtClean="0"/>
              <a:t>Kr——</a:t>
            </a:r>
            <a:r>
              <a:rPr lang="zh-CN" altLang="en-US" smtClean="0"/>
              <a:t>保密，私钥</a:t>
            </a:r>
            <a:endParaRPr lang="en-US" altLang="zh-CN" smtClean="0"/>
          </a:p>
          <a:p>
            <a:pPr lvl="1"/>
            <a:r>
              <a:rPr lang="zh-CN" altLang="en-US" smtClean="0"/>
              <a:t>公私钥相互决定，但不能相互推导</a:t>
            </a:r>
            <a:endParaRPr lang="en-US" altLang="zh-CN" smtClean="0"/>
          </a:p>
          <a:p>
            <a:r>
              <a:rPr lang="zh-CN" altLang="en-US" smtClean="0"/>
              <a:t>加解密算法公开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E</a:t>
            </a:r>
            <a:r>
              <a:rPr lang="en-US" altLang="zh-CN" baseline="-25000" smtClean="0"/>
              <a:t>ku</a:t>
            </a:r>
            <a:r>
              <a:rPr lang="en-US" altLang="zh-CN" smtClean="0"/>
              <a:t>(m</a:t>
            </a:r>
            <a:r>
              <a:rPr lang="en-US" altLang="zh-CN"/>
              <a:t>) = 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D</a:t>
            </a:r>
            <a:r>
              <a:rPr lang="en-US" altLang="zh-CN" baseline="-25000" smtClean="0"/>
              <a:t>kr</a:t>
            </a:r>
            <a:r>
              <a:rPr lang="en-US" altLang="zh-CN" smtClean="0"/>
              <a:t>(c</a:t>
            </a:r>
            <a:r>
              <a:rPr lang="en-US" altLang="zh-CN"/>
              <a:t>) = </a:t>
            </a:r>
            <a:r>
              <a:rPr lang="en-US" altLang="zh-CN" smtClean="0"/>
              <a:t>m</a:t>
            </a:r>
          </a:p>
          <a:p>
            <a:r>
              <a:rPr lang="zh-CN" altLang="en-US" smtClean="0"/>
              <a:t>两</a:t>
            </a:r>
            <a:r>
              <a:rPr lang="zh-CN" altLang="en-US"/>
              <a:t>个密钥中任何一个都可以用作加密，而另一个用作解密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30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按照明文的处理方法：</a:t>
            </a:r>
          </a:p>
          <a:p>
            <a:pPr lvl="1"/>
            <a:r>
              <a:rPr lang="zh-CN" altLang="en-US" smtClean="0"/>
              <a:t>分组密码（</a:t>
            </a:r>
            <a:r>
              <a:rPr lang="en-US" altLang="zh-CN" smtClean="0"/>
              <a:t>block cipher)</a:t>
            </a:r>
          </a:p>
          <a:p>
            <a:pPr lvl="2"/>
            <a:r>
              <a:rPr lang="zh-CN" altLang="en-US" smtClean="0"/>
              <a:t>将明文分成固定长度的组，用同一密钥和算法对每一块加密，输出也是固定长度的密文。</a:t>
            </a:r>
          </a:p>
          <a:p>
            <a:pPr lvl="1"/>
            <a:r>
              <a:rPr lang="zh-CN" altLang="en-US" smtClean="0"/>
              <a:t>流密码（</a:t>
            </a:r>
            <a:r>
              <a:rPr lang="en-US" altLang="zh-CN" smtClean="0"/>
              <a:t>stream cipher)</a:t>
            </a:r>
          </a:p>
          <a:p>
            <a:pPr lvl="2"/>
            <a:r>
              <a:rPr lang="zh-CN" altLang="en-US" smtClean="0"/>
              <a:t>又称序列密码</a:t>
            </a:r>
            <a:r>
              <a:rPr lang="en-US" altLang="zh-CN" smtClean="0"/>
              <a:t>.</a:t>
            </a:r>
            <a:r>
              <a:rPr lang="zh-CN" altLang="en-US" smtClean="0"/>
              <a:t>序列密码每次加密一位或一字节的明文。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-iii</a:t>
            </a:r>
            <a:endParaRPr lang="en-US" altLang="zh-CN"/>
          </a:p>
        </p:txBody>
      </p:sp>
      <p:sp>
        <p:nvSpPr>
          <p:cNvPr id="471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6938E4-5941-42E7-8E07-DE9048267199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用</a:t>
            </a:r>
            <a:r>
              <a:rPr lang="zh-CN" altLang="en-US"/>
              <a:t>公开密钥实现保密和鉴别</a:t>
            </a:r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505267" y="4849996"/>
            <a:ext cx="304797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(m))=z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56" y="1177828"/>
            <a:ext cx="2533442" cy="31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41" y="1119068"/>
            <a:ext cx="1689179" cy="299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709880" y="4849996"/>
            <a:ext cx="30385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(z))=m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03" y="1766376"/>
            <a:ext cx="1367021" cy="25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" y="1850560"/>
            <a:ext cx="2383534" cy="226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029255" y="3356992"/>
            <a:ext cx="5985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88959" y="3369568"/>
            <a:ext cx="7313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44" y="2984167"/>
            <a:ext cx="1738836" cy="5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2671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寻找一种运算，使得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互为逆元，但从</a:t>
            </a:r>
            <a:r>
              <a:rPr lang="en-US" altLang="zh-CN" smtClean="0"/>
              <a:t>x</a:t>
            </a:r>
            <a:r>
              <a:rPr lang="zh-CN" altLang="en-US" smtClean="0"/>
              <a:t>推导</a:t>
            </a:r>
            <a:r>
              <a:rPr lang="en-US" altLang="zh-CN" smtClean="0"/>
              <a:t>y</a:t>
            </a:r>
            <a:r>
              <a:rPr lang="zh-CN" altLang="en-US" smtClean="0"/>
              <a:t>困难</a:t>
            </a:r>
            <a:endParaRPr lang="en-US" altLang="zh-CN" smtClean="0"/>
          </a:p>
          <a:p>
            <a:r>
              <a:rPr lang="zh-CN" altLang="en-US" smtClean="0"/>
              <a:t>幂运算</a:t>
            </a:r>
            <a:r>
              <a:rPr lang="en-US" altLang="zh-CN" smtClean="0"/>
              <a:t>+</a:t>
            </a:r>
            <a:r>
              <a:rPr lang="zh-CN" altLang="en-US" smtClean="0"/>
              <a:t>模运算，利用数论中大整数分解的困难性。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m</a:t>
            </a:r>
            <a:r>
              <a:rPr lang="en-US" altLang="zh-CN" baseline="30000" smtClean="0"/>
              <a:t>x</a:t>
            </a:r>
            <a:r>
              <a:rPr lang="en-US" altLang="zh-CN" smtClean="0"/>
              <a:t>%n=c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 c</a:t>
            </a:r>
            <a:r>
              <a:rPr lang="en-US" altLang="zh-CN" baseline="30000" smtClean="0"/>
              <a:t>y</a:t>
            </a:r>
            <a:r>
              <a:rPr lang="en-US" altLang="zh-CN" smtClean="0"/>
              <a:t>%n=(m</a:t>
            </a:r>
            <a:r>
              <a:rPr lang="en-US" altLang="zh-CN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/>
              <a:t>y</a:t>
            </a:r>
            <a:r>
              <a:rPr lang="en-US" altLang="zh-CN" smtClean="0"/>
              <a:t> %n=m</a:t>
            </a:r>
          </a:p>
          <a:p>
            <a:pPr lvl="1"/>
            <a:r>
              <a:rPr lang="zh-CN" altLang="en-US" smtClean="0"/>
              <a:t>问题：</a:t>
            </a:r>
            <a:r>
              <a:rPr lang="en-US" altLang="zh-CN" smtClean="0"/>
              <a:t>x·y</a:t>
            </a:r>
            <a:r>
              <a:rPr lang="zh-CN" altLang="en-US" smtClean="0"/>
              <a:t>？？</a:t>
            </a:r>
            <a:r>
              <a:rPr lang="en-US" altLang="zh-CN" smtClean="0"/>
              <a:t>=1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如何互为逆元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RSA</a:t>
            </a:r>
            <a:r>
              <a:rPr lang="zh-CN" altLang="en-US"/>
              <a:t>的提出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6480671B-028B-4C49-81A2-A690B7E60DAF}" type="datetime1">
              <a:rPr lang="zh-CN" altLang="en-US" smtClean="0"/>
              <a:pPr/>
              <a:t>2018/10/16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9F1C047-1415-4EC2-ADAE-ED9C718DB55F}" type="slidenum">
              <a:rPr lang="zh-CN" altLang="en-US" smtClean="0"/>
              <a:pPr/>
              <a:t>161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835696" y="5517232"/>
            <a:ext cx="4968552" cy="891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x·y%</a:t>
            </a:r>
            <a:r>
              <a:rPr lang="el-GR" altLang="zh-CN" sz="3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3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(n)=1</a:t>
            </a:r>
            <a:endParaRPr lang="zh-CN" altLang="en-US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638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基本思想：</a:t>
            </a:r>
            <a:r>
              <a:rPr lang="en-US" altLang="zh-CN" smtClean="0"/>
              <a:t>x</a:t>
            </a:r>
            <a:r>
              <a:rPr lang="zh-CN" altLang="en-US" smtClean="0"/>
              <a:t>公钥，</a:t>
            </a:r>
            <a:r>
              <a:rPr lang="en-US" altLang="zh-CN" smtClean="0"/>
              <a:t>y</a:t>
            </a:r>
            <a:r>
              <a:rPr lang="zh-CN" altLang="en-US" smtClean="0"/>
              <a:t>私钥，且</a:t>
            </a:r>
            <a:r>
              <a:rPr lang="en-US" altLang="zh-CN" smtClean="0"/>
              <a:t>xy=1</a:t>
            </a:r>
            <a:r>
              <a:rPr lang="zh-CN" altLang="en-US" smtClean="0"/>
              <a:t>（逆元），指数运算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m</a:t>
            </a:r>
            <a:r>
              <a:rPr lang="en-US" altLang="zh-CN" baseline="30000" smtClean="0"/>
              <a:t>x</a:t>
            </a:r>
            <a:r>
              <a:rPr lang="en-US" altLang="zh-CN" smtClean="0"/>
              <a:t>=c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c</a:t>
            </a:r>
            <a:r>
              <a:rPr lang="en-US" altLang="zh-CN" baseline="30000" smtClean="0"/>
              <a:t>y</a:t>
            </a:r>
            <a:r>
              <a:rPr lang="en-US" altLang="zh-CN" smtClean="0"/>
              <a:t>=(m</a:t>
            </a:r>
            <a:r>
              <a:rPr lang="en-US" altLang="zh-CN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/>
              <a:t>y</a:t>
            </a:r>
            <a:r>
              <a:rPr lang="en-US" altLang="zh-CN" smtClean="0"/>
              <a:t> = m</a:t>
            </a:r>
            <a:r>
              <a:rPr lang="en-US" altLang="zh-CN" baseline="30000" smtClean="0"/>
              <a:t>xy</a:t>
            </a:r>
            <a:r>
              <a:rPr lang="en-US" altLang="zh-CN" smtClean="0"/>
              <a:t>=m</a:t>
            </a:r>
          </a:p>
          <a:p>
            <a:pPr lvl="1"/>
            <a:r>
              <a:rPr lang="zh-CN" altLang="en-US" smtClean="0"/>
              <a:t>问题：</a:t>
            </a:r>
            <a:r>
              <a:rPr lang="en-US" altLang="zh-CN" smtClean="0"/>
              <a:t>xy=1</a:t>
            </a:r>
            <a:r>
              <a:rPr lang="zh-CN" altLang="en-US" smtClean="0"/>
              <a:t>，</a:t>
            </a:r>
            <a:r>
              <a:rPr lang="en-US" altLang="zh-CN" smtClean="0"/>
              <a:t>x=1/y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可相互推导</a:t>
            </a:r>
            <a:endParaRPr lang="en-US" altLang="zh-CN" smtClean="0"/>
          </a:p>
          <a:p>
            <a:r>
              <a:rPr lang="zh-CN" altLang="en-US" smtClean="0"/>
              <a:t>寻找一种运算，使得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互为逆元，但从</a:t>
            </a:r>
            <a:r>
              <a:rPr lang="en-US" altLang="zh-CN" smtClean="0"/>
              <a:t>x</a:t>
            </a:r>
            <a:r>
              <a:rPr lang="zh-CN" altLang="en-US" smtClean="0"/>
              <a:t>推导</a:t>
            </a:r>
            <a:r>
              <a:rPr lang="en-US" altLang="zh-CN" smtClean="0"/>
              <a:t>y</a:t>
            </a:r>
            <a:r>
              <a:rPr lang="zh-CN" altLang="en-US" smtClean="0"/>
              <a:t>困难</a:t>
            </a:r>
            <a:endParaRPr lang="en-US" altLang="zh-CN" smtClean="0"/>
          </a:p>
          <a:p>
            <a:r>
              <a:rPr lang="zh-CN" altLang="en-US" smtClean="0"/>
              <a:t>模运算，利用数论中大整数分解的困难性。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m</a:t>
            </a:r>
            <a:r>
              <a:rPr lang="en-US" altLang="zh-CN" baseline="30000" smtClean="0"/>
              <a:t>x</a:t>
            </a:r>
            <a:r>
              <a:rPr lang="en-US" altLang="zh-CN" smtClean="0"/>
              <a:t>%n=c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 c</a:t>
            </a:r>
            <a:r>
              <a:rPr lang="en-US" altLang="zh-CN" baseline="30000" smtClean="0"/>
              <a:t>y</a:t>
            </a:r>
            <a:r>
              <a:rPr lang="en-US" altLang="zh-CN" smtClean="0"/>
              <a:t>%n=(m</a:t>
            </a:r>
            <a:r>
              <a:rPr lang="en-US" altLang="zh-CN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/>
              <a:t>y</a:t>
            </a:r>
            <a:r>
              <a:rPr lang="en-US" altLang="zh-CN" smtClean="0"/>
              <a:t> %n=m</a:t>
            </a:r>
          </a:p>
          <a:p>
            <a:pPr lvl="1"/>
            <a:r>
              <a:rPr lang="zh-CN" altLang="en-US" smtClean="0"/>
              <a:t>问题：</a:t>
            </a:r>
            <a:r>
              <a:rPr lang="en-US" altLang="zh-CN" smtClean="0"/>
              <a:t>x·y</a:t>
            </a:r>
            <a:r>
              <a:rPr lang="zh-CN" altLang="en-US" smtClean="0"/>
              <a:t>？？</a:t>
            </a:r>
            <a:r>
              <a:rPr lang="en-US" altLang="zh-CN" smtClean="0"/>
              <a:t>=1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如何互为逆元</a:t>
            </a:r>
            <a:endParaRPr lang="zh-CN" alt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——RSA</a:t>
            </a:r>
            <a:r>
              <a:rPr lang="zh-CN" altLang="en-US" smtClean="0"/>
              <a:t>的提出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6480671B-028B-4C49-81A2-A690B7E60DAF}" type="datetime1">
              <a:rPr lang="zh-CN" altLang="en-US" smtClean="0"/>
              <a:pPr/>
              <a:t>2018/10/16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9F1C047-1415-4EC2-ADAE-ED9C718DB55F}" type="slidenum">
              <a:rPr lang="zh-CN" altLang="en-US" smtClean="0"/>
              <a:pPr/>
              <a:t>162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6052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素数：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只能被1和它本身整除的数，如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……19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23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互素：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)=1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(15,8)</a:t>
            </a:r>
            <a:r>
              <a:rPr lang="zh-CN" altLang="en-US" dirty="0" smtClean="0"/>
              <a:t>，（</a:t>
            </a:r>
            <a:r>
              <a:rPr lang="en-US" altLang="zh-CN" dirty="0" smtClean="0"/>
              <a:t>6,35)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逆元：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互素，</a:t>
            </a:r>
            <a:r>
              <a:rPr lang="en-US" altLang="zh-CN" dirty="0" err="1" smtClean="0"/>
              <a:t>a•b</a:t>
            </a:r>
            <a:r>
              <a:rPr lang="en-US" altLang="zh-CN" dirty="0" smtClean="0"/>
              <a:t> % n =1</a:t>
            </a:r>
          </a:p>
          <a:p>
            <a:pPr lvl="1"/>
            <a:r>
              <a:rPr lang="en-US" altLang="zh-CN" dirty="0" err="1" smtClean="0"/>
              <a:t>a·b</a:t>
            </a:r>
            <a:r>
              <a:rPr lang="en-US" altLang="zh-CN" dirty="0" smtClean="0"/>
              <a:t>=k·n+1</a:t>
            </a:r>
            <a:r>
              <a:rPr lang="zh-CN" altLang="en-US" dirty="0" smtClean="0"/>
              <a:t>；如</a:t>
            </a:r>
            <a:r>
              <a:rPr lang="en-US" altLang="zh-CN" dirty="0" smtClean="0"/>
              <a:t>3·9%26=1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Euclid</a:t>
            </a:r>
            <a:r>
              <a:rPr lang="zh-CN" altLang="en-US" dirty="0" smtClean="0"/>
              <a:t>算法求乘法逆元</a:t>
            </a:r>
          </a:p>
          <a:p>
            <a:r>
              <a:rPr lang="en-US" altLang="zh-CN" dirty="0" smtClean="0"/>
              <a:t>Euler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 ：</a:t>
            </a:r>
            <a:endParaRPr lang="en-US" altLang="zh-CN" dirty="0" smtClean="0"/>
          </a:p>
          <a:p>
            <a:pPr lvl="1"/>
            <a:r>
              <a:rPr lang="zh-CN" altLang="en-US" dirty="0"/>
              <a:t>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且与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互素的正整数的个数，</a:t>
            </a:r>
            <a:r>
              <a:rPr lang="en-US" altLang="zh-CN" dirty="0" smtClean="0"/>
              <a:t>n&gt;1</a:t>
            </a:r>
          </a:p>
          <a:p>
            <a:pPr lvl="2"/>
            <a:r>
              <a:rPr lang="en-US" altLang="zh-CN" dirty="0" smtClean="0"/>
              <a:t>φ(3)= φ(4) = φ(6) </a:t>
            </a:r>
            <a:r>
              <a:rPr lang="en-US" altLang="zh-CN" smtClean="0"/>
              <a:t>=2，φ(5)=4</a:t>
            </a:r>
            <a:endParaRPr lang="en-US" altLang="zh-CN" dirty="0" smtClean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是素数，则</a:t>
            </a:r>
            <a:r>
              <a:rPr lang="en-US" altLang="zh-CN" dirty="0"/>
              <a:t>φ(n)=n-1</a:t>
            </a:r>
          </a:p>
          <a:p>
            <a:pPr lvl="2"/>
            <a:r>
              <a:rPr lang="en-US" altLang="zh-CN" smtClean="0"/>
              <a:t>φ(5</a:t>
            </a:r>
            <a:r>
              <a:rPr lang="en-US" altLang="zh-CN"/>
              <a:t>)=4，φ(7) =6</a:t>
            </a:r>
          </a:p>
          <a:p>
            <a:pPr lvl="1"/>
            <a:r>
              <a:rPr lang="zh-CN" altLang="en-US" smtClean="0"/>
              <a:t>若</a:t>
            </a:r>
            <a:r>
              <a:rPr lang="en-US" altLang="zh-CN" dirty="0"/>
              <a:t>n=p*</a:t>
            </a:r>
            <a:r>
              <a:rPr lang="en-US" altLang="zh-CN" dirty="0" err="1"/>
              <a:t>q，p、q</a:t>
            </a:r>
            <a:r>
              <a:rPr lang="zh-CN" altLang="en-US" dirty="0"/>
              <a:t>是素数，则</a:t>
            </a:r>
            <a:r>
              <a:rPr lang="en-US" altLang="zh-CN" dirty="0"/>
              <a:t>φ(n)=(p-1)*(q-1)</a:t>
            </a:r>
          </a:p>
          <a:p>
            <a:pPr lvl="2"/>
            <a:r>
              <a:rPr lang="zh-CN" altLang="en-US" dirty="0"/>
              <a:t>例： </a:t>
            </a:r>
            <a:r>
              <a:rPr lang="en-US" altLang="zh-CN" dirty="0"/>
              <a:t>φ(21)= φ(3*7)=</a:t>
            </a:r>
            <a:r>
              <a:rPr lang="en-US" altLang="zh-CN" dirty="0" smtClean="0"/>
              <a:t>2*6=12</a:t>
            </a:r>
            <a:endParaRPr lang="zh-CN" altLang="en-US" dirty="0" smtClean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数论知识简介</a:t>
            </a:r>
            <a:endParaRPr lang="zh-CN" altLang="en-US"/>
          </a:p>
        </p:txBody>
      </p:sp>
      <p:sp>
        <p:nvSpPr>
          <p:cNvPr id="14233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B8614F-8EA8-4CFF-8530-EC98C8E52355}" type="slidenum">
              <a:rPr lang="zh-CN" altLang="en-US" smtClean="0"/>
              <a:pPr/>
              <a:t>163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模运算</a:t>
            </a:r>
            <a:r>
              <a:rPr lang="zh-CN" altLang="en-US" dirty="0"/>
              <a:t>（</a:t>
            </a:r>
            <a:r>
              <a:rPr lang="zh-CN" altLang="en-US" dirty="0" smtClean="0"/>
              <a:t>同余）性质：自反性、对称性、传递性；</a:t>
            </a:r>
          </a:p>
          <a:p>
            <a:pPr lvl="1"/>
            <a:r>
              <a:rPr lang="en-US" altLang="zh-CN" dirty="0" smtClean="0"/>
              <a:t>a ≡ a % n；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a ≡ b % n，</a:t>
            </a:r>
            <a:r>
              <a:rPr lang="zh-CN" altLang="en-US" dirty="0" smtClean="0"/>
              <a:t>则</a:t>
            </a:r>
            <a:r>
              <a:rPr lang="en-US" altLang="zh-CN" dirty="0" smtClean="0"/>
              <a:t>b ≡ a % n；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a ≡ b % </a:t>
            </a:r>
            <a:r>
              <a:rPr lang="en-US" altLang="zh-CN" dirty="0" err="1" smtClean="0"/>
              <a:t>n，b</a:t>
            </a:r>
            <a:r>
              <a:rPr lang="en-US" altLang="zh-CN" dirty="0" smtClean="0"/>
              <a:t> ≡ c % n，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 ≡ c % n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a % n ≡ b % n，</a:t>
            </a:r>
            <a:r>
              <a:rPr lang="zh-CN" altLang="en-US" dirty="0" smtClean="0"/>
              <a:t>则(</a:t>
            </a:r>
            <a:r>
              <a:rPr lang="en-US" altLang="zh-CN" dirty="0" smtClean="0"/>
              <a:t>a-b)% n ≡ 0；</a:t>
            </a:r>
          </a:p>
          <a:p>
            <a:r>
              <a:rPr lang="zh-CN" altLang="en-US" dirty="0"/>
              <a:t>分配律</a:t>
            </a:r>
            <a:endParaRPr lang="en-US" altLang="zh-CN" dirty="0" smtClean="0"/>
          </a:p>
          <a:p>
            <a:pPr lvl="1"/>
            <a:r>
              <a:rPr lang="en-US" altLang="zh-CN" dirty="0"/>
              <a:t>(a + b) % </a:t>
            </a:r>
            <a:r>
              <a:rPr lang="en-US" altLang="zh-CN" dirty="0" smtClean="0"/>
              <a:t>n ≡ </a:t>
            </a:r>
            <a:r>
              <a:rPr lang="en-US" altLang="zh-CN" dirty="0"/>
              <a:t>[(a % n) +(b % n)]% </a:t>
            </a:r>
            <a:r>
              <a:rPr lang="en-US" altLang="zh-CN" dirty="0" smtClean="0"/>
              <a:t>n；</a:t>
            </a:r>
          </a:p>
          <a:p>
            <a:pPr lvl="1"/>
            <a:r>
              <a:rPr lang="zh-CN" altLang="en-US" dirty="0" smtClean="0"/>
              <a:t>    -                           -                 ；</a:t>
            </a:r>
          </a:p>
          <a:p>
            <a:pPr lvl="1"/>
            <a:r>
              <a:rPr lang="zh-CN" altLang="en-US" dirty="0" smtClean="0"/>
              <a:t>    *                            *                 ；</a:t>
            </a:r>
          </a:p>
          <a:p>
            <a:pPr lvl="1"/>
            <a:r>
              <a:rPr lang="zh-CN" altLang="en-US" dirty="0" smtClean="0"/>
              <a:t>例：15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%  12 ≡(15 % 12)*(15 % 12)=9;</a:t>
            </a:r>
            <a:endParaRPr lang="zh-CN" altLang="en-US" dirty="0" smtClean="0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数论知识简介</a:t>
            </a:r>
            <a:endParaRPr lang="zh-CN" altLang="en-US"/>
          </a:p>
        </p:txBody>
      </p:sp>
      <p:sp>
        <p:nvSpPr>
          <p:cNvPr id="143363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D2F21D-F275-4F02-BEDF-3270A5099C79}" type="slidenum">
              <a:rPr lang="zh-CN" altLang="en-US" smtClean="0"/>
              <a:pPr/>
              <a:t>164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Euler</a:t>
            </a:r>
            <a:r>
              <a:rPr lang="zh-CN" altLang="en-US" dirty="0" smtClean="0"/>
              <a:t>定理</a:t>
            </a:r>
            <a:r>
              <a:rPr lang="zh-CN" altLang="en-US" dirty="0"/>
              <a:t>：若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n</a:t>
            </a:r>
            <a:r>
              <a:rPr lang="zh-CN" altLang="en-US" dirty="0"/>
              <a:t>互素，</a:t>
            </a:r>
            <a:r>
              <a:rPr lang="en-US" altLang="zh-CN" dirty="0" smtClean="0"/>
              <a:t>a </a:t>
            </a:r>
            <a:r>
              <a:rPr lang="en-US" altLang="zh-CN" baseline="30000" dirty="0" smtClean="0"/>
              <a:t>φ(n)</a:t>
            </a:r>
            <a:r>
              <a:rPr lang="en-US" altLang="zh-CN" dirty="0" smtClean="0"/>
              <a:t>  % n =1</a:t>
            </a:r>
          </a:p>
          <a:p>
            <a:pPr lvl="1"/>
            <a:r>
              <a:rPr lang="en-US" altLang="zh-CN" smtClean="0"/>
              <a:t>a</a:t>
            </a:r>
            <a:r>
              <a:rPr lang="zh-CN" altLang="en-US" dirty="0" smtClean="0"/>
              <a:t>换成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</a:t>
            </a:r>
            <a:r>
              <a:rPr lang="en-US" altLang="zh-CN" baseline="30000" dirty="0" err="1" smtClean="0"/>
              <a:t>φ</a:t>
            </a:r>
            <a:r>
              <a:rPr lang="en-US" altLang="zh-CN" baseline="30000" dirty="0" smtClean="0"/>
              <a:t>(n)</a:t>
            </a:r>
            <a:r>
              <a:rPr lang="en-US" altLang="zh-CN" dirty="0" smtClean="0"/>
              <a:t>%n=1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m·m</a:t>
            </a:r>
            <a:r>
              <a:rPr lang="en-US" altLang="zh-CN" baseline="30000" dirty="0" err="1" smtClean="0"/>
              <a:t>φ</a:t>
            </a:r>
            <a:r>
              <a:rPr lang="en-US" altLang="zh-CN" baseline="30000" dirty="0" smtClean="0"/>
              <a:t>(n)</a:t>
            </a:r>
            <a:r>
              <a:rPr lang="en-US" altLang="zh-CN" dirty="0" smtClean="0"/>
              <a:t>%n=m</a:t>
            </a:r>
            <a:r>
              <a:rPr lang="zh-CN" altLang="en-US" dirty="0" smtClean="0"/>
              <a:t>，</a:t>
            </a:r>
            <a:r>
              <a:rPr lang="en-US" altLang="zh-CN" dirty="0" err="1"/>
              <a:t>m</a:t>
            </a:r>
            <a:r>
              <a:rPr lang="en-US" altLang="zh-CN" baseline="30000" dirty="0" err="1"/>
              <a:t>φ</a:t>
            </a:r>
            <a:r>
              <a:rPr lang="en-US" altLang="zh-CN" baseline="30000" dirty="0"/>
              <a:t>(n)+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%n=m</a:t>
            </a:r>
            <a:endParaRPr lang="en-US" altLang="zh-CN" dirty="0"/>
          </a:p>
          <a:p>
            <a:r>
              <a:rPr lang="en-US" altLang="zh-CN" dirty="0" err="1" smtClean="0"/>
              <a:t>c</a:t>
            </a:r>
            <a:r>
              <a:rPr lang="en-US" altLang="zh-CN" baseline="30000" dirty="0" err="1" smtClean="0"/>
              <a:t>y</a:t>
            </a:r>
            <a:r>
              <a:rPr lang="en-US" altLang="zh-CN" dirty="0" err="1" smtClean="0"/>
              <a:t>%n</a:t>
            </a:r>
            <a:r>
              <a:rPr lang="en-US" altLang="zh-CN" dirty="0"/>
              <a:t>=(m</a:t>
            </a:r>
            <a:r>
              <a:rPr lang="en-US" altLang="zh-CN" baseline="30000" dirty="0"/>
              <a:t>x</a:t>
            </a:r>
            <a:r>
              <a:rPr lang="en-US" altLang="zh-CN" dirty="0"/>
              <a:t>)</a:t>
            </a:r>
            <a:r>
              <a:rPr lang="en-US" altLang="zh-CN" baseline="30000" dirty="0"/>
              <a:t>y</a:t>
            </a:r>
            <a:r>
              <a:rPr lang="en-US" altLang="zh-CN" dirty="0"/>
              <a:t> </a:t>
            </a:r>
            <a:r>
              <a:rPr lang="en-US" altLang="zh-CN"/>
              <a:t>%</a:t>
            </a:r>
            <a:r>
              <a:rPr lang="en-US" altLang="zh-CN" smtClean="0"/>
              <a:t>n=m</a:t>
            </a:r>
            <a:r>
              <a:rPr lang="en-US" altLang="zh-CN" baseline="30000" smtClean="0"/>
              <a:t>x.y</a:t>
            </a:r>
            <a:r>
              <a:rPr lang="en-US" altLang="zh-CN" smtClean="0"/>
              <a:t>%n=m 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m</a:t>
            </a:r>
            <a:r>
              <a:rPr lang="en-US" altLang="zh-CN" baseline="30000" smtClean="0"/>
              <a:t>φ(n</a:t>
            </a:r>
            <a:r>
              <a:rPr lang="en-US" altLang="zh-CN" baseline="30000" dirty="0" smtClean="0"/>
              <a:t>)+1</a:t>
            </a:r>
            <a:r>
              <a:rPr lang="en-US" altLang="zh-CN" dirty="0" smtClean="0"/>
              <a:t>%n=m</a:t>
            </a:r>
          </a:p>
          <a:p>
            <a:pPr lvl="1"/>
            <a:r>
              <a:rPr lang="en-US" altLang="zh-CN" dirty="0" err="1" smtClean="0"/>
              <a:t>x.y</a:t>
            </a:r>
            <a:r>
              <a:rPr lang="en-US" altLang="zh-CN" dirty="0" smtClean="0"/>
              <a:t> </a:t>
            </a:r>
            <a:r>
              <a:rPr lang="en-US" altLang="zh-CN" dirty="0"/>
              <a:t>% </a:t>
            </a:r>
            <a:r>
              <a:rPr lang="en-US" altLang="zh-CN" dirty="0">
                <a:sym typeface="Symbol" pitchFamily="18" charset="2"/>
              </a:rPr>
              <a:t></a:t>
            </a:r>
            <a:r>
              <a:rPr lang="en-US" altLang="zh-CN" dirty="0"/>
              <a:t>(n) </a:t>
            </a:r>
            <a:r>
              <a:rPr lang="en-US" altLang="zh-CN"/>
              <a:t>≡</a:t>
            </a:r>
            <a:r>
              <a:rPr lang="en-US" altLang="zh-CN" smtClean="0"/>
              <a:t>1</a:t>
            </a:r>
            <a:r>
              <a:rPr lang="en-US" altLang="zh-CN" smtClean="0">
                <a:sym typeface="Wingdings" panose="05000000000000000000" pitchFamily="2" charset="2"/>
              </a:rPr>
              <a:t>x.y=k</a:t>
            </a:r>
            <a:r>
              <a:rPr lang="en-US" altLang="zh-CN">
                <a:sym typeface="Symbol" pitchFamily="18" charset="2"/>
              </a:rPr>
              <a:t></a:t>
            </a:r>
            <a:r>
              <a:rPr lang="en-US" altLang="zh-CN"/>
              <a:t>(n</a:t>
            </a:r>
            <a:r>
              <a:rPr lang="en-US" altLang="zh-CN" smtClean="0"/>
              <a:t>)+1</a:t>
            </a:r>
          </a:p>
          <a:p>
            <a:pPr lvl="1"/>
            <a:r>
              <a:rPr lang="en-US" altLang="zh-CN" smtClean="0"/>
              <a:t>m</a:t>
            </a:r>
            <a:r>
              <a:rPr lang="en-US" altLang="zh-CN" baseline="30000" smtClean="0"/>
              <a:t>x.y</a:t>
            </a:r>
            <a:r>
              <a:rPr lang="en-US" altLang="zh-CN" smtClean="0"/>
              <a:t>%n=m</a:t>
            </a:r>
            <a:r>
              <a:rPr lang="en-US" altLang="zh-CN" baseline="30000" smtClean="0"/>
              <a:t>k.φ(n</a:t>
            </a:r>
            <a:r>
              <a:rPr lang="en-US" altLang="zh-CN" baseline="30000"/>
              <a:t>)+1</a:t>
            </a:r>
            <a:r>
              <a:rPr lang="en-US" altLang="zh-CN"/>
              <a:t>%n=m</a:t>
            </a:r>
            <a:endParaRPr lang="zh-CN" altLang="en-US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数论知识简介</a:t>
            </a:r>
          </a:p>
        </p:txBody>
      </p:sp>
      <p:sp>
        <p:nvSpPr>
          <p:cNvPr id="145411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CD897C-D690-45D6-BBD2-55E59AB04F51}" type="slidenum">
              <a:rPr lang="zh-CN" altLang="en-US" smtClean="0"/>
              <a:pPr/>
              <a:t>165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公钥（非对称）密码算法</a:t>
            </a:r>
            <a:endParaRPr lang="en-US" altLang="zh-CN" smtClean="0"/>
          </a:p>
          <a:p>
            <a:pPr lvl="1"/>
            <a:r>
              <a:rPr lang="zh-CN" altLang="en-US" smtClean="0"/>
              <a:t>两个算法</a:t>
            </a:r>
            <a:endParaRPr lang="en-US" altLang="zh-CN" smtClean="0"/>
          </a:p>
          <a:p>
            <a:pPr lvl="2"/>
            <a:r>
              <a:rPr lang="zh-CN" altLang="en-US" smtClean="0"/>
              <a:t>加密算法</a:t>
            </a:r>
            <a:endParaRPr lang="en-US" altLang="zh-CN" smtClean="0"/>
          </a:p>
          <a:p>
            <a:pPr lvl="2"/>
            <a:r>
              <a:rPr lang="zh-CN" altLang="en-US" smtClean="0"/>
              <a:t>解密算法</a:t>
            </a:r>
            <a:endParaRPr lang="en-US" altLang="zh-CN" smtClean="0"/>
          </a:p>
          <a:p>
            <a:pPr lvl="1"/>
            <a:r>
              <a:rPr lang="zh-CN" altLang="en-US" smtClean="0"/>
              <a:t>一对密钥</a:t>
            </a:r>
            <a:endParaRPr lang="en-US" altLang="zh-CN" smtClean="0"/>
          </a:p>
          <a:p>
            <a:pPr lvl="2"/>
            <a:r>
              <a:rPr lang="zh-CN" altLang="en-US" smtClean="0"/>
              <a:t>公钥</a:t>
            </a:r>
            <a:r>
              <a:rPr lang="en-US" altLang="zh-CN" smtClean="0"/>
              <a:t>——</a:t>
            </a:r>
            <a:r>
              <a:rPr lang="zh-CN" altLang="en-US" smtClean="0"/>
              <a:t>加密</a:t>
            </a:r>
            <a:endParaRPr lang="en-US" altLang="zh-CN" smtClean="0"/>
          </a:p>
          <a:p>
            <a:pPr lvl="2"/>
            <a:r>
              <a:rPr lang="zh-CN" altLang="en-US" smtClean="0"/>
              <a:t>私钥</a:t>
            </a:r>
            <a:r>
              <a:rPr lang="en-US" altLang="zh-CN" smtClean="0"/>
              <a:t>——</a:t>
            </a:r>
            <a:r>
              <a:rPr lang="zh-CN" altLang="en-US" smtClean="0"/>
              <a:t>解密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公钥密码算法要素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149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独立随机选取两大素数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q(100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位十进制），保密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计算模数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p×q</a:t>
            </a:r>
            <a:endParaRPr lang="en-US" altLang="zh-CN" dirty="0" smtClean="0"/>
          </a:p>
          <a:p>
            <a:r>
              <a:rPr lang="en-US" altLang="zh-CN" dirty="0" smtClean="0">
                <a:sym typeface="Symbol" pitchFamily="18" charset="2"/>
              </a:rPr>
              <a:t>3. </a:t>
            </a:r>
            <a:r>
              <a:rPr lang="zh-CN" altLang="en-US" dirty="0" smtClean="0">
                <a:sym typeface="Symbol" pitchFamily="18" charset="2"/>
              </a:rPr>
              <a:t>计算欧拉函数</a:t>
            </a:r>
            <a:r>
              <a:rPr lang="en-US" altLang="zh-CN" dirty="0" smtClean="0"/>
              <a:t>(n)=(p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1)(q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1)</a:t>
            </a:r>
            <a:r>
              <a:rPr lang="zh-CN" altLang="en-US" dirty="0" smtClean="0"/>
              <a:t>，保密并销毁</a:t>
            </a:r>
            <a:r>
              <a:rPr lang="en-US" altLang="zh-CN" dirty="0" smtClean="0"/>
              <a:t>p</a:t>
            </a:r>
            <a:r>
              <a:rPr lang="zh-CN" altLang="en-US" dirty="0"/>
              <a:t>和</a:t>
            </a:r>
            <a:r>
              <a:rPr lang="en-US" altLang="zh-CN" dirty="0" smtClean="0"/>
              <a:t>q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随机选一整数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e&lt;</a:t>
            </a:r>
            <a:r>
              <a:rPr lang="en-US" altLang="zh-CN" dirty="0" smtClean="0">
                <a:sym typeface="Symbol" pitchFamily="18" charset="2"/>
              </a:rPr>
              <a:t>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itchFamily="18" charset="2"/>
              </a:rPr>
              <a:t></a:t>
            </a:r>
            <a:r>
              <a:rPr lang="en-US" altLang="zh-CN" dirty="0" smtClean="0"/>
              <a:t>(n), e)=1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为公</a:t>
            </a:r>
            <a:r>
              <a:rPr lang="zh-CN" altLang="en-US" dirty="0"/>
              <a:t>钥，公开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计算</a:t>
            </a:r>
            <a:r>
              <a:rPr lang="zh-CN" altLang="en-US" dirty="0"/>
              <a:t>出</a:t>
            </a:r>
            <a:r>
              <a:rPr lang="en-US" altLang="zh-CN" dirty="0"/>
              <a:t>d，</a:t>
            </a:r>
            <a:r>
              <a:rPr lang="zh-CN" altLang="en-US" dirty="0"/>
              <a:t>使之满足</a:t>
            </a:r>
            <a:r>
              <a:rPr lang="en-US" altLang="zh-CN" dirty="0" err="1"/>
              <a:t>d×e</a:t>
            </a:r>
            <a:r>
              <a:rPr lang="en-US" altLang="zh-CN" dirty="0"/>
              <a:t> </a:t>
            </a:r>
            <a:r>
              <a:rPr lang="en-US" altLang="zh-CN" dirty="0" smtClean="0"/>
              <a:t>% </a:t>
            </a:r>
            <a:r>
              <a:rPr lang="en-US" altLang="zh-CN" dirty="0">
                <a:sym typeface="Symbol" pitchFamily="18" charset="2"/>
              </a:rPr>
              <a:t></a:t>
            </a:r>
            <a:r>
              <a:rPr lang="en-US" altLang="zh-CN" dirty="0"/>
              <a:t>(n) 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为私钥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密码算法</a:t>
            </a:r>
            <a:r>
              <a:rPr lang="en-US" altLang="zh-CN" smtClean="0"/>
              <a:t>——</a:t>
            </a:r>
            <a:r>
              <a:rPr lang="zh-CN" altLang="en-US" smtClean="0"/>
              <a:t>一对密钥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149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CN" altLang="en-US" smtClean="0"/>
              <a:t>加密：公钥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</a:p>
          <a:p>
            <a:pPr lvl="1"/>
            <a:r>
              <a:rPr lang="en-US" altLang="zh-CN" smtClean="0"/>
              <a:t>m</a:t>
            </a:r>
            <a:r>
              <a:rPr lang="en-US" altLang="zh-CN" baseline="30000" smtClean="0"/>
              <a:t>e</a:t>
            </a:r>
            <a:r>
              <a:rPr lang="en-US" altLang="zh-CN" smtClean="0"/>
              <a:t>  % n=c</a:t>
            </a:r>
          </a:p>
          <a:p>
            <a:r>
              <a:rPr lang="zh-CN" altLang="en-US" smtClean="0"/>
              <a:t>解密：私钥</a:t>
            </a:r>
            <a:r>
              <a:rPr lang="en-US" altLang="zh-CN" smtClean="0"/>
              <a:t>d</a:t>
            </a:r>
          </a:p>
          <a:p>
            <a:pPr lvl="1"/>
            <a:r>
              <a:rPr lang="en-US" altLang="zh-CN" smtClean="0"/>
              <a:t>c</a:t>
            </a:r>
            <a:r>
              <a:rPr lang="en-US" altLang="zh-CN" baseline="30000" smtClean="0"/>
              <a:t>d</a:t>
            </a:r>
            <a:r>
              <a:rPr lang="en-US" altLang="zh-CN" smtClean="0"/>
              <a:t>  % n=m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密码算法</a:t>
            </a:r>
            <a:r>
              <a:rPr lang="en-US" altLang="zh-CN" smtClean="0"/>
              <a:t>——</a:t>
            </a:r>
            <a:r>
              <a:rPr lang="zh-CN" altLang="en-US" smtClean="0"/>
              <a:t>两个算法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149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80000"/>
              </a:lnSpc>
              <a:buNone/>
            </a:pP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i="1" baseline="30000" dirty="0">
                <a:latin typeface="Times New Roman" pitchFamily="18" charset="0"/>
              </a:rPr>
              <a:t>d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%</a:t>
            </a:r>
            <a:r>
              <a:rPr lang="en-US" altLang="zh-CN" i="1" dirty="0">
                <a:latin typeface="Times New Roman" pitchFamily="18" charset="0"/>
              </a:rPr>
              <a:t> n </a:t>
            </a:r>
            <a:r>
              <a:rPr lang="en-US" altLang="zh-CN" dirty="0" smtClean="0">
                <a:latin typeface="Times New Roman" panose="02020603050405020304" pitchFamily="18" charset="0"/>
              </a:rPr>
              <a:t>≡ (</a:t>
            </a:r>
            <a:r>
              <a:rPr lang="en-US" altLang="zh-CN" i="1" dirty="0" smtClean="0">
                <a:latin typeface="Times New Roman" pitchFamily="18" charset="0"/>
              </a:rPr>
              <a:t>m</a:t>
            </a:r>
            <a:r>
              <a:rPr lang="en-US" altLang="zh-CN" i="1" baseline="30000" dirty="0" smtClean="0">
                <a:latin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en-US" altLang="zh-CN" i="1" baseline="30000" dirty="0" smtClean="0">
                <a:latin typeface="Times New Roman" pitchFamily="18" charset="0"/>
              </a:rPr>
              <a:t>d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% </a:t>
            </a:r>
            <a:r>
              <a:rPr lang="en-US" altLang="zh-CN" i="1" dirty="0">
                <a:latin typeface="Times New Roman" pitchFamily="18" charset="0"/>
              </a:rPr>
              <a:t>n </a:t>
            </a:r>
            <a:r>
              <a:rPr lang="en-US" altLang="zh-CN" dirty="0" smtClean="0">
                <a:latin typeface="Times New Roman" panose="02020603050405020304" pitchFamily="18" charset="0"/>
              </a:rPr>
              <a:t>≡</a:t>
            </a:r>
            <a:r>
              <a:rPr lang="en-US" altLang="zh-CN" i="1" dirty="0" smtClean="0">
                <a:latin typeface="Times New Roman" pitchFamily="18" charset="0"/>
              </a:rPr>
              <a:t>m</a:t>
            </a:r>
            <a:r>
              <a:rPr lang="en-US" altLang="zh-CN" i="1" baseline="30000" dirty="0" smtClean="0">
                <a:latin typeface="Times New Roman" pitchFamily="18" charset="0"/>
              </a:rPr>
              <a:t>ed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% </a:t>
            </a:r>
            <a:r>
              <a:rPr lang="en-US" altLang="zh-CN" i="1" dirty="0">
                <a:latin typeface="Times New Roman" pitchFamily="18" charset="0"/>
              </a:rPr>
              <a:t>n </a:t>
            </a:r>
            <a:r>
              <a:rPr lang="zh-CN" altLang="en-US" i="1" dirty="0" smtClean="0">
                <a:latin typeface="Times New Roman" pitchFamily="18" charset="0"/>
              </a:rPr>
              <a:t>，</a:t>
            </a:r>
            <a:r>
              <a:rPr lang="en-US" altLang="zh-CN" i="1" dirty="0" err="1" smtClean="0">
                <a:latin typeface="Times New Roman" pitchFamily="18" charset="0"/>
              </a:rPr>
              <a:t>d.e</a:t>
            </a:r>
            <a:r>
              <a:rPr lang="en-US" altLang="zh-CN" i="1" dirty="0">
                <a:latin typeface="Times New Roman" pitchFamily="18" charset="0"/>
              </a:rPr>
              <a:t>%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i="1" dirty="0">
                <a:latin typeface="Times New Roman" pitchFamily="18" charset="0"/>
              </a:rPr>
              <a:t>(n) ≡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</a:p>
          <a:p>
            <a:pPr marL="109728" indent="0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</a:rPr>
              <a:t>≡ </a:t>
            </a:r>
            <a:r>
              <a:rPr lang="en-US" altLang="zh-CN" i="1" dirty="0" err="1">
                <a:latin typeface="Times New Roman" pitchFamily="18" charset="0"/>
              </a:rPr>
              <a:t>m</a:t>
            </a:r>
            <a:r>
              <a:rPr lang="en-US" altLang="zh-CN" i="1" baseline="30000" dirty="0" err="1">
                <a:latin typeface="Times New Roman" pitchFamily="18" charset="0"/>
              </a:rPr>
              <a:t>k</a:t>
            </a:r>
            <a:r>
              <a:rPr lang="el-GR" altLang="zh-CN" i="1" baseline="30000" dirty="0">
                <a:latin typeface="Times New Roman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)+1 </a:t>
            </a:r>
            <a:r>
              <a:rPr lang="en-US" altLang="zh-CN" dirty="0">
                <a:latin typeface="Times New Roman" panose="02020603050405020304" pitchFamily="18" charset="0"/>
              </a:rPr>
              <a:t>% 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</a:p>
          <a:p>
            <a:pPr marL="109728" indent="0">
              <a:lnSpc>
                <a:spcPct val="80000"/>
              </a:lnSpc>
              <a:buNone/>
            </a:pPr>
            <a:r>
              <a:rPr lang="en-US" altLang="zh-CN" dirty="0">
                <a:latin typeface="Times New Roman" pitchFamily="18" charset="0"/>
              </a:rPr>
              <a:t>≡ </a:t>
            </a:r>
            <a:r>
              <a:rPr lang="en-US" altLang="zh-CN" i="1" dirty="0" smtClean="0">
                <a:latin typeface="Times New Roman" pitchFamily="18" charset="0"/>
              </a:rPr>
              <a:t>m . </a:t>
            </a:r>
            <a:r>
              <a:rPr lang="en-US" altLang="zh-CN" i="1" u="sng" dirty="0" err="1" smtClean="0">
                <a:solidFill>
                  <a:srgbClr val="C00000"/>
                </a:solidFill>
                <a:latin typeface="Times New Roman" pitchFamily="18" charset="0"/>
              </a:rPr>
              <a:t>m</a:t>
            </a:r>
            <a:r>
              <a:rPr lang="en-US" altLang="zh-CN" i="1" u="sng" baseline="30000" dirty="0" err="1" smtClean="0">
                <a:solidFill>
                  <a:srgbClr val="C00000"/>
                </a:solidFill>
                <a:latin typeface="Times New Roman" pitchFamily="18" charset="0"/>
              </a:rPr>
              <a:t>k</a:t>
            </a:r>
            <a:r>
              <a:rPr lang="el-GR" altLang="zh-CN" i="1" u="sng" baseline="30000" dirty="0">
                <a:solidFill>
                  <a:srgbClr val="C00000"/>
                </a:solidFill>
                <a:latin typeface="Times New Roman" pitchFamily="18" charset="0"/>
              </a:rPr>
              <a:t>φ</a:t>
            </a:r>
            <a:r>
              <a:rPr lang="en-US" altLang="zh-CN" u="sng" baseline="30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u="sng" baseline="30000" dirty="0" smtClean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zh-CN" u="sng" baseline="30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% </a:t>
            </a:r>
            <a:r>
              <a:rPr lang="en-US" altLang="zh-CN" i="1" u="sng" dirty="0">
                <a:solidFill>
                  <a:srgbClr val="C00000"/>
                </a:solidFill>
                <a:latin typeface="Times New Roman" pitchFamily="18" charset="0"/>
              </a:rPr>
              <a:t>n</a:t>
            </a:r>
            <a:endParaRPr lang="en-US" altLang="zh-CN" i="1" u="sng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marL="109728" indent="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设</a:t>
            </a:r>
            <a:r>
              <a:rPr lang="en-US" altLang="zh-CN" dirty="0" err="1" smtClean="0">
                <a:solidFill>
                  <a:srgbClr val="C00000"/>
                </a:solidFill>
                <a:latin typeface="Times New Roman" pitchFamily="18" charset="0"/>
              </a:rPr>
              <a:t>gcd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  <a:latin typeface="Times New Roman" pitchFamily="18" charset="0"/>
              </a:rPr>
              <a:t>m,n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) =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109728" indent="0">
              <a:lnSpc>
                <a:spcPct val="80000"/>
              </a:lnSpc>
              <a:buNone/>
            </a:pPr>
            <a:r>
              <a:rPr lang="en-US" altLang="zh-CN" i="1" dirty="0" smtClean="0">
                <a:solidFill>
                  <a:srgbClr val="C00000"/>
                </a:solidFill>
                <a:latin typeface="Times New Roman" pitchFamily="18" charset="0"/>
              </a:rPr>
              <a:t>m</a:t>
            </a:r>
            <a:r>
              <a:rPr lang="el-GR" altLang="zh-CN" i="1" baseline="30000" dirty="0">
                <a:solidFill>
                  <a:srgbClr val="C00000"/>
                </a:solidFill>
                <a:latin typeface="Times New Roman" pitchFamily="18" charset="0"/>
              </a:rPr>
              <a:t>φ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%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≡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</a:rPr>
              <a:t>欧拉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</a:rPr>
              <a:t>定理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109728" indent="0">
              <a:lnSpc>
                <a:spcPct val="80000"/>
              </a:lnSpc>
              <a:buNone/>
            </a:pPr>
            <a:r>
              <a:rPr lang="en-US" altLang="zh-CN" i="1" dirty="0" err="1" smtClean="0">
                <a:latin typeface="Times New Roman" pitchFamily="18" charset="0"/>
              </a:rPr>
              <a:t>m</a:t>
            </a:r>
            <a:r>
              <a:rPr lang="en-US" altLang="zh-CN" i="1" baseline="30000" dirty="0" err="1" smtClean="0">
                <a:latin typeface="Times New Roman" pitchFamily="18" charset="0"/>
              </a:rPr>
              <a:t>k</a:t>
            </a:r>
            <a:r>
              <a:rPr lang="el-GR" altLang="zh-CN" i="1" baseline="30000" dirty="0">
                <a:latin typeface="Times New Roman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%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≡(</a:t>
            </a:r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el-GR" altLang="zh-CN" i="1" baseline="30000" dirty="0">
                <a:latin typeface="Times New Roman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%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i="1" baseline="30000" dirty="0">
                <a:latin typeface="Times New Roman" pitchFamily="18" charset="0"/>
              </a:rPr>
              <a:t> </a:t>
            </a:r>
            <a:r>
              <a:rPr lang="en-US" altLang="zh-CN" i="1" baseline="30000" dirty="0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=1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解密正确性证明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049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目的</a:t>
            </a:r>
            <a:r>
              <a:rPr lang="zh-CN" altLang="en-US"/>
              <a:t>：利用密文发现明文；利用密文发现</a:t>
            </a:r>
            <a:r>
              <a:rPr lang="zh-CN" altLang="en-US" smtClean="0"/>
              <a:t>钥匙</a:t>
            </a:r>
          </a:p>
          <a:p>
            <a:r>
              <a:rPr lang="en-US" altLang="zh-CN" smtClean="0"/>
              <a:t>Kerckhoff</a:t>
            </a:r>
            <a:r>
              <a:rPr lang="zh-CN" altLang="en-US" smtClean="0"/>
              <a:t>原则：破译者已知密码体制，即掌握加解密算法</a:t>
            </a:r>
            <a:endParaRPr lang="en-US" altLang="zh-CN" smtClean="0"/>
          </a:p>
          <a:p>
            <a:r>
              <a:rPr lang="zh-CN" altLang="en-US" smtClean="0"/>
              <a:t>根据破译者具备</a:t>
            </a:r>
            <a:r>
              <a:rPr lang="zh-CN" altLang="en-US"/>
              <a:t>的前提条件，通常将密码分析攻击法分为</a:t>
            </a:r>
            <a:r>
              <a:rPr lang="en-US" altLang="zh-CN"/>
              <a:t>4</a:t>
            </a:r>
            <a:r>
              <a:rPr lang="zh-CN" altLang="en-US"/>
              <a:t>种</a:t>
            </a:r>
            <a:r>
              <a:rPr lang="zh-CN" altLang="en-US" smtClean="0"/>
              <a:t>类型（</a:t>
            </a:r>
            <a:r>
              <a:rPr lang="zh-CN" altLang="en-US"/>
              <a:t>强度按序递增</a:t>
            </a:r>
            <a:r>
              <a:rPr lang="zh-CN" altLang="en-US" smtClean="0"/>
              <a:t>）：</a:t>
            </a:r>
          </a:p>
          <a:p>
            <a:pPr lvl="1"/>
            <a:r>
              <a:rPr lang="zh-CN" altLang="en-US" smtClean="0"/>
              <a:t>唯密文攻击：</a:t>
            </a:r>
            <a:endParaRPr lang="en-US" altLang="zh-CN" smtClean="0"/>
          </a:p>
          <a:p>
            <a:pPr lvl="2"/>
            <a:r>
              <a:rPr lang="zh-CN" altLang="en-US" smtClean="0"/>
              <a:t>掌握一段</a:t>
            </a:r>
            <a:r>
              <a:rPr lang="zh-CN" altLang="en-US"/>
              <a:t>或几</a:t>
            </a:r>
            <a:r>
              <a:rPr lang="zh-CN" altLang="en-US" smtClean="0"/>
              <a:t>段密文</a:t>
            </a:r>
            <a:r>
              <a:rPr lang="en-US" altLang="zh-CN" smtClean="0"/>
              <a:t>y</a:t>
            </a:r>
            <a:r>
              <a:rPr lang="zh-CN" altLang="en-US" smtClean="0"/>
              <a:t>，通过密文分析</a:t>
            </a:r>
            <a:r>
              <a:rPr lang="zh-CN" altLang="en-US"/>
              <a:t>得出</a:t>
            </a:r>
            <a:r>
              <a:rPr lang="zh-CN" altLang="en-US" smtClean="0"/>
              <a:t>明文</a:t>
            </a:r>
            <a:r>
              <a:rPr lang="en-US" altLang="zh-CN" smtClean="0"/>
              <a:t>x</a:t>
            </a:r>
            <a:r>
              <a:rPr lang="zh-CN" altLang="en-US" smtClean="0"/>
              <a:t>或密钥</a:t>
            </a:r>
            <a:r>
              <a:rPr lang="en-US" altLang="zh-CN" smtClean="0"/>
              <a:t>k</a:t>
            </a:r>
            <a:r>
              <a:rPr lang="zh-CN" altLang="en-US" smtClean="0"/>
              <a:t>。主要穷举攻击</a:t>
            </a:r>
            <a:endParaRPr lang="en-US" altLang="zh-CN" smtClean="0"/>
          </a:p>
          <a:p>
            <a:pPr lvl="1"/>
            <a:r>
              <a:rPr lang="zh-CN" altLang="en-US" smtClean="0"/>
              <a:t>已知明文攻击：</a:t>
            </a:r>
            <a:endParaRPr lang="en-US" altLang="zh-CN" smtClean="0"/>
          </a:p>
          <a:p>
            <a:pPr lvl="2"/>
            <a:r>
              <a:rPr lang="zh-CN" altLang="en-US" smtClean="0"/>
              <a:t>掌握一个或多个明文串</a:t>
            </a:r>
            <a:r>
              <a:rPr lang="en-US" altLang="zh-CN" smtClean="0"/>
              <a:t>x</a:t>
            </a:r>
            <a:r>
              <a:rPr lang="zh-CN" altLang="en-US" smtClean="0"/>
              <a:t>和相应的密文</a:t>
            </a:r>
            <a:r>
              <a:rPr lang="en-US" altLang="zh-CN" smtClean="0"/>
              <a:t>y. </a:t>
            </a:r>
            <a:r>
              <a:rPr lang="zh-CN" altLang="en-US" smtClean="0"/>
              <a:t>或特定明文模式（特定文件头格式，软件版权声明等），分析加密钥匙</a:t>
            </a:r>
            <a:r>
              <a:rPr lang="zh-CN" altLang="en-US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选择明文攻击：</a:t>
            </a:r>
            <a:endParaRPr lang="en-US" altLang="zh-CN" smtClean="0"/>
          </a:p>
          <a:p>
            <a:pPr lvl="2"/>
            <a:r>
              <a:rPr lang="zh-CN" altLang="en-US" smtClean="0"/>
              <a:t>获得对加密机的暂时访问， 能选择明文串</a:t>
            </a:r>
            <a:r>
              <a:rPr lang="en-US" altLang="zh-CN" smtClean="0"/>
              <a:t>x</a:t>
            </a:r>
            <a:r>
              <a:rPr lang="zh-CN" altLang="en-US" smtClean="0"/>
              <a:t>并构造出相应的密文串</a:t>
            </a:r>
            <a:r>
              <a:rPr lang="en-US" altLang="zh-CN" smtClean="0"/>
              <a:t>y</a:t>
            </a:r>
            <a:r>
              <a:rPr lang="zh-CN" altLang="en-US" smtClean="0"/>
              <a:t>。</a:t>
            </a:r>
            <a:r>
              <a:rPr lang="zh-CN" altLang="en-US"/>
              <a:t>差别比较分析</a:t>
            </a:r>
            <a:r>
              <a:rPr lang="zh-CN" altLang="en-US" smtClean="0"/>
              <a:t>法，加密</a:t>
            </a:r>
            <a:r>
              <a:rPr lang="zh-CN" altLang="en-US"/>
              <a:t>一</a:t>
            </a:r>
            <a:r>
              <a:rPr lang="zh-CN" altLang="en-US" smtClean="0"/>
              <a:t>组差别</a:t>
            </a:r>
            <a:r>
              <a:rPr lang="zh-CN" altLang="en-US"/>
              <a:t>细微的明文，</a:t>
            </a:r>
            <a:endParaRPr lang="zh-CN" altLang="en-US" smtClean="0"/>
          </a:p>
          <a:p>
            <a:pPr lvl="1"/>
            <a:r>
              <a:rPr lang="zh-CN" altLang="en-US" smtClean="0"/>
              <a:t>选择密文攻击：</a:t>
            </a:r>
            <a:endParaRPr lang="en-US" altLang="zh-CN" smtClean="0"/>
          </a:p>
          <a:p>
            <a:pPr lvl="2"/>
            <a:r>
              <a:rPr lang="zh-CN" altLang="en-US" smtClean="0"/>
              <a:t>暂时接近解密机</a:t>
            </a:r>
            <a:r>
              <a:rPr lang="en-US" altLang="zh-CN" smtClean="0"/>
              <a:t>,</a:t>
            </a:r>
            <a:r>
              <a:rPr lang="zh-CN" altLang="en-US" smtClean="0"/>
              <a:t>可选择任何密文串</a:t>
            </a:r>
            <a:r>
              <a:rPr lang="en-US" altLang="zh-CN" smtClean="0"/>
              <a:t>y</a:t>
            </a:r>
            <a:r>
              <a:rPr lang="zh-CN" altLang="en-US" smtClean="0"/>
              <a:t>，并构造出相应的明文</a:t>
            </a:r>
            <a:r>
              <a:rPr lang="en-US" altLang="zh-CN" smtClean="0"/>
              <a:t>x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密码分析</a:t>
            </a:r>
            <a:endParaRPr lang="zh-CN" altLang="en-US"/>
          </a:p>
        </p:txBody>
      </p:sp>
      <p:sp>
        <p:nvSpPr>
          <p:cNvPr id="4915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5AC60D-0A28-4D04-BF28-467B444FA1CC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zh-CN" i="1" dirty="0" err="1" smtClean="0">
                <a:latin typeface="Times New Roman" panose="02020603050405020304" pitchFamily="18" charset="0"/>
              </a:rPr>
              <a:t>gcd</a:t>
            </a:r>
            <a:r>
              <a:rPr lang="en-US" altLang="zh-CN" i="1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m,n</a:t>
            </a:r>
            <a:r>
              <a:rPr lang="en-US" altLang="zh-CN" i="1" dirty="0" smtClean="0">
                <a:latin typeface="Times New Roman" panose="02020603050405020304" pitchFamily="18" charset="0"/>
              </a:rPr>
              <a:t>) ≠1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n=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p×q</a:t>
            </a:r>
            <a:endParaRPr lang="en-US" altLang="zh-CN" i="1" dirty="0" smtClean="0"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i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i="1" dirty="0" smtClean="0">
                <a:latin typeface="Times New Roman" panose="02020603050405020304" pitchFamily="18" charset="0"/>
              </a:rPr>
              <a:t>的倍数或</a:t>
            </a:r>
            <a:r>
              <a:rPr lang="en-US" altLang="zh-CN" i="1" dirty="0" smtClean="0">
                <a:latin typeface="Times New Roman" panose="02020603050405020304" pitchFamily="18" charset="0"/>
              </a:rPr>
              <a:t>q</a:t>
            </a:r>
            <a:r>
              <a:rPr lang="zh-CN" altLang="en-US" i="1" dirty="0" smtClean="0">
                <a:latin typeface="Times New Roman" panose="02020603050405020304" pitchFamily="18" charset="0"/>
              </a:rPr>
              <a:t>的倍数，</a:t>
            </a: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m=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cp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gcd</a:t>
            </a:r>
            <a:r>
              <a:rPr lang="en-US" altLang="zh-CN" i="1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m,q</a:t>
            </a:r>
            <a:r>
              <a:rPr lang="en-US" altLang="zh-CN" i="1" dirty="0" smtClean="0">
                <a:latin typeface="Times New Roman" panose="02020603050405020304" pitchFamily="18" charset="0"/>
              </a:rPr>
              <a:t>)=1,</a:t>
            </a:r>
            <a:r>
              <a:rPr lang="zh-CN" altLang="en-US" i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l-GR" altLang="zh-CN" i="1" baseline="30000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(q)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%q ≡1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</a:t>
            </a: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(q)</a:t>
            </a:r>
            <a:r>
              <a:rPr lang="en-US" altLang="zh-CN" i="1" dirty="0" smtClean="0">
                <a:latin typeface="Times New Roman" panose="02020603050405020304" pitchFamily="18" charset="0"/>
              </a:rPr>
              <a:t>%q ≡ 1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</a:t>
            </a: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[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(q)</a:t>
            </a:r>
            <a:r>
              <a:rPr lang="en-US" altLang="zh-CN" i="1" dirty="0" smtClean="0">
                <a:latin typeface="Times New Roman" panose="02020603050405020304" pitchFamily="18" charset="0"/>
              </a:rPr>
              <a:t>]</a:t>
            </a:r>
            <a:r>
              <a:rPr lang="el-GR" altLang="zh-CN" i="1" baseline="30000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(p)</a:t>
            </a:r>
            <a:r>
              <a:rPr lang="en-US" altLang="zh-CN" i="1" dirty="0" smtClean="0">
                <a:latin typeface="Times New Roman" panose="02020603050405020304" pitchFamily="18" charset="0"/>
              </a:rPr>
              <a:t>%q ≡ 1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，（</a:t>
            </a:r>
            <a:r>
              <a:rPr lang="el-GR" altLang="zh-CN" i="1" dirty="0">
                <a:latin typeface="Times New Roman" panose="02020603050405020304" pitchFamily="18" charset="0"/>
              </a:rPr>
              <a:t>φ</a:t>
            </a:r>
            <a:r>
              <a:rPr lang="en-US" altLang="zh-CN" i="1" dirty="0">
                <a:latin typeface="Times New Roman" panose="02020603050405020304" pitchFamily="18" charset="0"/>
              </a:rPr>
              <a:t>(n</a:t>
            </a:r>
            <a:r>
              <a:rPr lang="en-US" altLang="zh-CN" i="1" dirty="0" smtClean="0">
                <a:latin typeface="Times New Roman" panose="02020603050405020304" pitchFamily="18" charset="0"/>
              </a:rPr>
              <a:t>)=</a:t>
            </a:r>
            <a:r>
              <a:rPr lang="el-GR" altLang="zh-CN" i="1" dirty="0">
                <a:latin typeface="Times New Roman" panose="02020603050405020304" pitchFamily="18" charset="0"/>
              </a:rPr>
              <a:t>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(q)</a:t>
            </a:r>
            <a:r>
              <a:rPr lang="el-GR" altLang="zh-CN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. </a:t>
            </a:r>
            <a:r>
              <a:rPr lang="el-GR" altLang="zh-CN" i="1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(p))</a:t>
            </a:r>
          </a:p>
          <a:p>
            <a:pPr marL="109728" indent="0">
              <a:buNone/>
            </a:pP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(n)</a:t>
            </a:r>
            <a:r>
              <a:rPr lang="en-US" altLang="zh-CN" i="1" dirty="0" smtClean="0">
                <a:latin typeface="Times New Roman" panose="02020603050405020304" pitchFamily="18" charset="0"/>
              </a:rPr>
              <a:t>%q ≡ 1 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</a:t>
            </a:r>
            <a:endParaRPr lang="en-US" altLang="zh-CN" i="1" dirty="0" smtClean="0"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存在一整数</a:t>
            </a:r>
            <a:r>
              <a:rPr lang="en-US" altLang="zh-CN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，使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(n)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≡ 1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＋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rq</a:t>
            </a:r>
            <a:endParaRPr lang="en-US" altLang="zh-CN" i="1" dirty="0" smtClean="0"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两边同乘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 =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cp</a:t>
            </a:r>
            <a:r>
              <a:rPr lang="en-US" altLang="zh-CN" i="1" dirty="0" smtClean="0">
                <a:latin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(n)+1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≡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m+rcpq</a:t>
            </a:r>
            <a:r>
              <a:rPr lang="en-US" altLang="zh-CN" i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m+rcn</a:t>
            </a:r>
            <a:r>
              <a:rPr lang="en-US" altLang="zh-CN" i="1" dirty="0" smtClean="0">
                <a:latin typeface="Times New Roman" panose="02020603050405020304" pitchFamily="18" charset="0"/>
              </a:rPr>
              <a:t>,</a:t>
            </a: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即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(n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)+1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≡ m % n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解密正确性证明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42B576-6C96-45E3-BEDE-29BE65C272B3}" type="slidenum">
              <a:rPr lang="zh-CN" altLang="en-US" smtClean="0"/>
              <a:pPr/>
              <a:t>170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38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公开密码体制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171</a:t>
            </a:fld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每个用户拥有（产生）一对密钥</a:t>
            </a:r>
            <a:endParaRPr lang="en-US" altLang="zh-CN" smtClean="0"/>
          </a:p>
          <a:p>
            <a:pPr lvl="1"/>
            <a:r>
              <a:rPr lang="zh-CN" altLang="en-US" smtClean="0"/>
              <a:t>加密密钥</a:t>
            </a:r>
            <a:r>
              <a:rPr lang="en-US" altLang="zh-CN" smtClean="0"/>
              <a:t>Ku——</a:t>
            </a:r>
            <a:r>
              <a:rPr lang="zh-CN" altLang="en-US" smtClean="0"/>
              <a:t>公开，公钥</a:t>
            </a:r>
            <a:endParaRPr lang="en-US" altLang="zh-CN" smtClean="0"/>
          </a:p>
          <a:p>
            <a:pPr lvl="1"/>
            <a:r>
              <a:rPr lang="zh-CN" altLang="en-US" smtClean="0"/>
              <a:t>解密密钥</a:t>
            </a:r>
            <a:r>
              <a:rPr lang="en-US" altLang="zh-CN" smtClean="0"/>
              <a:t>Kr——</a:t>
            </a:r>
            <a:r>
              <a:rPr lang="zh-CN" altLang="en-US" smtClean="0"/>
              <a:t>保密，私钥</a:t>
            </a:r>
            <a:endParaRPr lang="en-US" altLang="zh-CN" smtClean="0"/>
          </a:p>
          <a:p>
            <a:pPr lvl="1"/>
            <a:r>
              <a:rPr lang="zh-CN" altLang="en-US" smtClean="0"/>
              <a:t>公私钥相互决定，但不能相互推导</a:t>
            </a:r>
            <a:endParaRPr lang="en-US" altLang="zh-CN" smtClean="0"/>
          </a:p>
          <a:p>
            <a:r>
              <a:rPr lang="zh-CN" altLang="en-US" smtClean="0"/>
              <a:t>加解密算法公开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E</a:t>
            </a:r>
            <a:r>
              <a:rPr lang="en-US" altLang="zh-CN" baseline="-25000" smtClean="0"/>
              <a:t>ku</a:t>
            </a:r>
            <a:r>
              <a:rPr lang="en-US" altLang="zh-CN" smtClean="0"/>
              <a:t>(m</a:t>
            </a:r>
            <a:r>
              <a:rPr lang="en-US" altLang="zh-CN"/>
              <a:t>) = 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D</a:t>
            </a:r>
            <a:r>
              <a:rPr lang="en-US" altLang="zh-CN" baseline="-25000" smtClean="0"/>
              <a:t>kr</a:t>
            </a:r>
            <a:r>
              <a:rPr lang="en-US" altLang="zh-CN" smtClean="0"/>
              <a:t>(c</a:t>
            </a:r>
            <a:r>
              <a:rPr lang="en-US" altLang="zh-CN"/>
              <a:t>) = </a:t>
            </a:r>
            <a:r>
              <a:rPr lang="en-US" altLang="zh-CN" smtClean="0"/>
              <a:t>m</a:t>
            </a:r>
          </a:p>
          <a:p>
            <a:r>
              <a:rPr lang="zh-CN" altLang="en-US" smtClean="0"/>
              <a:t>两</a:t>
            </a:r>
            <a:r>
              <a:rPr lang="zh-CN" altLang="en-US"/>
              <a:t>个密钥中任何一个都可以用作加密，而另一个用作解密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41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用</a:t>
            </a:r>
            <a:r>
              <a:rPr lang="zh-CN" altLang="en-US"/>
              <a:t>公开密钥实现保密和鉴别</a:t>
            </a:r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505267" y="4849996"/>
            <a:ext cx="304797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(m))=z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56" y="1177828"/>
            <a:ext cx="2533442" cy="31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41" y="1119068"/>
            <a:ext cx="1689179" cy="299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709880" y="4849996"/>
            <a:ext cx="30385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(z))=m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03" y="1766376"/>
            <a:ext cx="1367021" cy="25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" y="1850560"/>
            <a:ext cx="2383534" cy="226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029255" y="3356992"/>
            <a:ext cx="5985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88959" y="3369568"/>
            <a:ext cx="7313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44" y="2984167"/>
            <a:ext cx="1738836" cy="5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0094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基本思想：</a:t>
            </a:r>
            <a:r>
              <a:rPr lang="en-US" altLang="zh-CN" smtClean="0"/>
              <a:t>x</a:t>
            </a:r>
            <a:r>
              <a:rPr lang="zh-CN" altLang="en-US" smtClean="0"/>
              <a:t>公钥，</a:t>
            </a:r>
            <a:r>
              <a:rPr lang="en-US" altLang="zh-CN" smtClean="0"/>
              <a:t>y</a:t>
            </a:r>
            <a:r>
              <a:rPr lang="zh-CN" altLang="en-US" smtClean="0"/>
              <a:t>私钥，且</a:t>
            </a:r>
            <a:r>
              <a:rPr lang="en-US" altLang="zh-CN" smtClean="0"/>
              <a:t>xy=1</a:t>
            </a:r>
            <a:r>
              <a:rPr lang="zh-CN" altLang="en-US" smtClean="0"/>
              <a:t>（逆元），指数运算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m</a:t>
            </a:r>
            <a:r>
              <a:rPr lang="en-US" altLang="zh-CN" baseline="30000" smtClean="0"/>
              <a:t>x</a:t>
            </a:r>
            <a:r>
              <a:rPr lang="en-US" altLang="zh-CN" smtClean="0"/>
              <a:t>=c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c</a:t>
            </a:r>
            <a:r>
              <a:rPr lang="en-US" altLang="zh-CN" baseline="30000" smtClean="0"/>
              <a:t>y</a:t>
            </a:r>
            <a:r>
              <a:rPr lang="en-US" altLang="zh-CN" smtClean="0"/>
              <a:t>=(m</a:t>
            </a:r>
            <a:r>
              <a:rPr lang="en-US" altLang="zh-CN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/>
              <a:t>y</a:t>
            </a:r>
            <a:r>
              <a:rPr lang="en-US" altLang="zh-CN" smtClean="0"/>
              <a:t> = m</a:t>
            </a:r>
            <a:r>
              <a:rPr lang="en-US" altLang="zh-CN" baseline="30000" smtClean="0"/>
              <a:t>xy</a:t>
            </a:r>
            <a:r>
              <a:rPr lang="en-US" altLang="zh-CN" smtClean="0"/>
              <a:t>=m</a:t>
            </a:r>
          </a:p>
          <a:p>
            <a:pPr lvl="1"/>
            <a:r>
              <a:rPr lang="zh-CN" altLang="en-US" smtClean="0"/>
              <a:t>问题：</a:t>
            </a:r>
            <a:r>
              <a:rPr lang="en-US" altLang="zh-CN" smtClean="0"/>
              <a:t>xy=1</a:t>
            </a:r>
            <a:r>
              <a:rPr lang="zh-CN" altLang="en-US" smtClean="0"/>
              <a:t>，</a:t>
            </a:r>
            <a:r>
              <a:rPr lang="en-US" altLang="zh-CN" smtClean="0"/>
              <a:t>x=1/y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可相互推导</a:t>
            </a:r>
            <a:endParaRPr lang="en-US" altLang="zh-CN" smtClean="0"/>
          </a:p>
          <a:p>
            <a:r>
              <a:rPr lang="zh-CN" altLang="en-US" smtClean="0"/>
              <a:t>寻找一种运算，使得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互为逆元，但从</a:t>
            </a:r>
            <a:r>
              <a:rPr lang="en-US" altLang="zh-CN" smtClean="0"/>
              <a:t>x</a:t>
            </a:r>
            <a:r>
              <a:rPr lang="zh-CN" altLang="en-US" smtClean="0"/>
              <a:t>推导</a:t>
            </a:r>
            <a:r>
              <a:rPr lang="en-US" altLang="zh-CN" smtClean="0"/>
              <a:t>y</a:t>
            </a:r>
            <a:r>
              <a:rPr lang="zh-CN" altLang="en-US" smtClean="0"/>
              <a:t>困难</a:t>
            </a:r>
            <a:endParaRPr lang="en-US" altLang="zh-CN" smtClean="0"/>
          </a:p>
          <a:p>
            <a:r>
              <a:rPr lang="zh-CN" altLang="en-US" smtClean="0"/>
              <a:t>模运算，利用数论中大整数分解的困难性。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m</a:t>
            </a:r>
            <a:r>
              <a:rPr lang="en-US" altLang="zh-CN" baseline="30000" smtClean="0"/>
              <a:t>x</a:t>
            </a:r>
            <a:r>
              <a:rPr lang="en-US" altLang="zh-CN" smtClean="0"/>
              <a:t>%n=c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 c</a:t>
            </a:r>
            <a:r>
              <a:rPr lang="en-US" altLang="zh-CN" baseline="30000" smtClean="0"/>
              <a:t>y</a:t>
            </a:r>
            <a:r>
              <a:rPr lang="en-US" altLang="zh-CN" smtClean="0"/>
              <a:t>%n=(m</a:t>
            </a:r>
            <a:r>
              <a:rPr lang="en-US" altLang="zh-CN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/>
              <a:t>y</a:t>
            </a:r>
            <a:r>
              <a:rPr lang="en-US" altLang="zh-CN" smtClean="0"/>
              <a:t> %n=m</a:t>
            </a:r>
          </a:p>
          <a:p>
            <a:pPr lvl="1"/>
            <a:r>
              <a:rPr lang="zh-CN" altLang="en-US" smtClean="0"/>
              <a:t>问题：</a:t>
            </a:r>
            <a:r>
              <a:rPr lang="en-US" altLang="zh-CN" smtClean="0"/>
              <a:t>x·y</a:t>
            </a:r>
            <a:r>
              <a:rPr lang="zh-CN" altLang="en-US" smtClean="0"/>
              <a:t>？？</a:t>
            </a:r>
            <a:r>
              <a:rPr lang="en-US" altLang="zh-CN" smtClean="0"/>
              <a:t>=1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如何互为逆元</a:t>
            </a:r>
            <a:endParaRPr lang="zh-CN" alt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——RSA</a:t>
            </a:r>
            <a:r>
              <a:rPr lang="zh-CN" altLang="en-US" smtClean="0"/>
              <a:t>的提出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6480671B-028B-4C49-81A2-A690B7E60DAF}" type="datetime1">
              <a:rPr lang="zh-CN" altLang="en-US" smtClean="0"/>
              <a:pPr/>
              <a:t>2018/10/16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9F1C047-1415-4EC2-ADAE-ED9C718DB55F}" type="slidenum">
              <a:rPr lang="zh-CN" altLang="en-US" smtClean="0"/>
              <a:pPr/>
              <a:t>173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4298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选</a:t>
            </a:r>
            <a:r>
              <a:rPr lang="en-US" altLang="zh-CN"/>
              <a:t>p=7</a:t>
            </a:r>
            <a:r>
              <a:rPr lang="zh-CN" altLang="en-US"/>
              <a:t>，</a:t>
            </a:r>
            <a:r>
              <a:rPr lang="en-US" altLang="zh-CN"/>
              <a:t>q=17</a:t>
            </a:r>
            <a:r>
              <a:rPr lang="zh-CN" altLang="en-US"/>
              <a:t>。</a:t>
            </a:r>
          </a:p>
          <a:p>
            <a:r>
              <a:rPr lang="zh-CN" altLang="en-US"/>
              <a:t>求</a:t>
            </a:r>
            <a:r>
              <a:rPr lang="en-US" altLang="zh-CN"/>
              <a:t>n=p×q=119</a:t>
            </a:r>
            <a:r>
              <a:rPr lang="zh-CN" altLang="en-US"/>
              <a:t>，</a:t>
            </a:r>
            <a:r>
              <a:rPr lang="el-GR" altLang="zh-CN"/>
              <a:t>φ(</a:t>
            </a:r>
            <a:r>
              <a:rPr lang="en-US" altLang="zh-CN"/>
              <a:t>n)=(p-1)(q-1)=96</a:t>
            </a:r>
            <a:r>
              <a:rPr lang="zh-CN" altLang="en-US"/>
              <a:t>。</a:t>
            </a:r>
          </a:p>
          <a:p>
            <a:r>
              <a:rPr lang="zh-CN" altLang="en-US"/>
              <a:t>取</a:t>
            </a:r>
            <a:r>
              <a:rPr lang="en-US" altLang="zh-CN"/>
              <a:t>e=5</a:t>
            </a:r>
            <a:r>
              <a:rPr lang="zh-CN" altLang="en-US"/>
              <a:t>，满足</a:t>
            </a:r>
            <a:r>
              <a:rPr lang="en-US" altLang="zh-CN" smtClean="0"/>
              <a:t>1&lt;e&lt;</a:t>
            </a:r>
            <a:r>
              <a:rPr lang="el-GR" altLang="zh-CN" smtClean="0"/>
              <a:t>φ(</a:t>
            </a:r>
            <a:r>
              <a:rPr lang="en-US" altLang="zh-CN" smtClean="0"/>
              <a:t>n)</a:t>
            </a:r>
            <a:r>
              <a:rPr lang="zh-CN" altLang="en-US" smtClean="0"/>
              <a:t>，</a:t>
            </a:r>
            <a:r>
              <a:rPr lang="zh-CN" altLang="en-US"/>
              <a:t>且</a:t>
            </a:r>
            <a:r>
              <a:rPr lang="en-US" altLang="zh-CN"/>
              <a:t>gcd(</a:t>
            </a:r>
            <a:r>
              <a:rPr lang="el-GR" altLang="zh-CN"/>
              <a:t>φ(</a:t>
            </a:r>
            <a:r>
              <a:rPr lang="en-US" altLang="zh-CN"/>
              <a:t>n),e)=</a:t>
            </a:r>
            <a:r>
              <a:rPr lang="en-US" altLang="zh-CN" smtClean="0"/>
              <a:t>1,</a:t>
            </a:r>
            <a:r>
              <a:rPr lang="zh-CN" altLang="en-US" smtClean="0"/>
              <a:t>公钥为</a:t>
            </a:r>
            <a:r>
              <a:rPr lang="en-US" altLang="zh-CN" smtClean="0"/>
              <a:t>{5</a:t>
            </a:r>
            <a:r>
              <a:rPr lang="zh-CN" altLang="en-US" smtClean="0"/>
              <a:t>，</a:t>
            </a:r>
            <a:r>
              <a:rPr lang="en-US" altLang="zh-CN" smtClean="0"/>
              <a:t>119}</a:t>
            </a:r>
            <a:endParaRPr lang="zh-CN" altLang="en-US"/>
          </a:p>
          <a:p>
            <a:r>
              <a:rPr lang="zh-CN" altLang="en-US" smtClean="0"/>
              <a:t>求</a:t>
            </a:r>
            <a:r>
              <a:rPr lang="en-US" altLang="zh-CN" smtClean="0"/>
              <a:t>d</a:t>
            </a:r>
            <a:r>
              <a:rPr lang="zh-CN" altLang="en-US" smtClean="0"/>
              <a:t>，满足</a:t>
            </a:r>
            <a:r>
              <a:rPr lang="en-US" altLang="zh-CN" smtClean="0"/>
              <a:t>d×e% </a:t>
            </a:r>
            <a:r>
              <a:rPr lang="el-GR" altLang="zh-CN" smtClean="0"/>
              <a:t>φ(</a:t>
            </a:r>
            <a:r>
              <a:rPr lang="en-US" altLang="zh-CN" smtClean="0"/>
              <a:t>n)=1 </a:t>
            </a:r>
            <a:r>
              <a:rPr lang="zh-CN" altLang="en-US" smtClean="0"/>
              <a:t>且小于</a:t>
            </a:r>
            <a:r>
              <a:rPr lang="el-GR" altLang="zh-CN" smtClean="0"/>
              <a:t>φ(</a:t>
            </a:r>
            <a:r>
              <a:rPr lang="en-US" altLang="zh-CN" smtClean="0"/>
              <a:t>n)</a:t>
            </a:r>
            <a:r>
              <a:rPr lang="zh-CN" altLang="en-US" smtClean="0"/>
              <a:t>，</a:t>
            </a:r>
            <a:r>
              <a:rPr lang="en-US" altLang="zh-CN" smtClean="0"/>
              <a:t>5d%96=1</a:t>
            </a:r>
            <a:r>
              <a:rPr lang="zh-CN" altLang="en-US" smtClean="0"/>
              <a:t>，</a:t>
            </a:r>
            <a:r>
              <a:rPr lang="en-US" altLang="zh-CN" smtClean="0"/>
              <a:t>5d=96k+1</a:t>
            </a:r>
            <a:r>
              <a:rPr lang="zh-CN" altLang="en-US" smtClean="0"/>
              <a:t>，取</a:t>
            </a:r>
            <a:r>
              <a:rPr lang="en-US" altLang="zh-CN" smtClean="0"/>
              <a:t>k=4</a:t>
            </a:r>
            <a:r>
              <a:rPr lang="zh-CN" altLang="en-US" smtClean="0"/>
              <a:t>得</a:t>
            </a:r>
            <a:r>
              <a:rPr lang="en-US" altLang="zh-CN" smtClean="0"/>
              <a:t>d=77</a:t>
            </a:r>
            <a:r>
              <a:rPr lang="zh-CN" altLang="en-US" smtClean="0"/>
              <a:t>，私钥为</a:t>
            </a:r>
            <a:r>
              <a:rPr lang="en-US" altLang="zh-CN"/>
              <a:t>{77}</a:t>
            </a:r>
            <a:r>
              <a:rPr lang="zh-CN" altLang="en-US"/>
              <a:t>。</a:t>
            </a:r>
          </a:p>
          <a:p>
            <a:r>
              <a:rPr lang="zh-CN" altLang="en-US"/>
              <a:t>设明文</a:t>
            </a:r>
            <a:r>
              <a:rPr lang="en-US" altLang="zh-CN"/>
              <a:t>m=19</a:t>
            </a:r>
            <a:r>
              <a:rPr lang="zh-CN" altLang="en-US" smtClean="0"/>
              <a:t>，加密过程：</a:t>
            </a:r>
            <a:endParaRPr lang="zh-CN" altLang="en-US"/>
          </a:p>
          <a:p>
            <a:pPr lvl="1"/>
            <a:r>
              <a:rPr lang="en-US" altLang="zh-CN"/>
              <a:t>c≡19</a:t>
            </a:r>
            <a:r>
              <a:rPr lang="en-US" altLang="zh-CN" baseline="30000"/>
              <a:t>5</a:t>
            </a:r>
            <a:r>
              <a:rPr lang="en-US" altLang="zh-CN"/>
              <a:t>  </a:t>
            </a:r>
            <a:r>
              <a:rPr lang="en-US" altLang="zh-CN" smtClean="0"/>
              <a:t>% </a:t>
            </a:r>
            <a:r>
              <a:rPr lang="en-US" altLang="zh-CN"/>
              <a:t>119≡2476099 </a:t>
            </a:r>
            <a:r>
              <a:rPr lang="en-US" altLang="zh-CN" smtClean="0"/>
              <a:t>% </a:t>
            </a:r>
            <a:r>
              <a:rPr lang="en-US" altLang="zh-CN"/>
              <a:t>119≡</a:t>
            </a:r>
            <a:r>
              <a:rPr lang="en-US" altLang="zh-CN" smtClean="0"/>
              <a:t>66</a:t>
            </a:r>
            <a:endParaRPr lang="en-US" altLang="zh-CN"/>
          </a:p>
          <a:p>
            <a:r>
              <a:rPr lang="zh-CN" altLang="en-US" smtClean="0"/>
              <a:t>解密过程：</a:t>
            </a:r>
            <a:endParaRPr lang="en-US" altLang="zh-CN" smtClean="0"/>
          </a:p>
          <a:p>
            <a:pPr lvl="1"/>
            <a:r>
              <a:rPr lang="en-US" altLang="zh-CN" smtClean="0"/>
              <a:t>66</a:t>
            </a:r>
            <a:r>
              <a:rPr lang="en-US" altLang="zh-CN" baseline="30000" smtClean="0"/>
              <a:t>77</a:t>
            </a:r>
            <a:r>
              <a:rPr lang="en-US" altLang="zh-CN" smtClean="0"/>
              <a:t>% </a:t>
            </a:r>
            <a:r>
              <a:rPr lang="en-US" altLang="zh-CN"/>
              <a:t>119≡</a:t>
            </a:r>
            <a:r>
              <a:rPr lang="en-US" altLang="zh-CN" smtClean="0"/>
              <a:t>19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算法举例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571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kumimoji="1" lang="zh-CN" altLang="en-US" smtClean="0">
                <a:sym typeface="Symbol" pitchFamily="18" charset="2"/>
              </a:rPr>
              <a:t>明文</a:t>
            </a:r>
            <a:r>
              <a:rPr kumimoji="1" lang="en-US" altLang="zh-CN">
                <a:sym typeface="Symbol" pitchFamily="18" charset="2"/>
              </a:rPr>
              <a:t>public key encryptions</a:t>
            </a:r>
          </a:p>
          <a:p>
            <a:pPr eaLnBrk="0" hangingPunct="0"/>
            <a:r>
              <a:rPr kumimoji="1" lang="zh-CN" altLang="en-US" smtClean="0">
                <a:sym typeface="Symbol" pitchFamily="18" charset="2"/>
              </a:rPr>
              <a:t>将</a:t>
            </a:r>
            <a:r>
              <a:rPr kumimoji="1" lang="zh-CN" altLang="en-US">
                <a:sym typeface="Symbol" pitchFamily="18" charset="2"/>
              </a:rPr>
              <a:t>明文分块为</a:t>
            </a:r>
          </a:p>
          <a:p>
            <a:pPr lvl="1" eaLnBrk="0" hangingPunct="0"/>
            <a:r>
              <a:rPr kumimoji="1" lang="en-US" altLang="zh-CN">
                <a:sym typeface="Symbol" pitchFamily="18" charset="2"/>
              </a:rPr>
              <a:t> </a:t>
            </a:r>
            <a:r>
              <a:rPr kumimoji="1" lang="en-US" altLang="zh-CN" smtClean="0">
                <a:sym typeface="Symbol" pitchFamily="18" charset="2"/>
              </a:rPr>
              <a:t>pu  bl  ic  ke nc  </a:t>
            </a:r>
            <a:r>
              <a:rPr kumimoji="1" lang="en-US" altLang="zh-CN">
                <a:sym typeface="Symbol" pitchFamily="18" charset="2"/>
              </a:rPr>
              <a:t>ry </a:t>
            </a:r>
            <a:r>
              <a:rPr kumimoji="1" lang="en-US" altLang="zh-CN" smtClean="0">
                <a:sym typeface="Symbol" pitchFamily="18" charset="2"/>
              </a:rPr>
              <a:t> pt  io  </a:t>
            </a:r>
            <a:r>
              <a:rPr kumimoji="1" lang="en-US" altLang="zh-CN">
                <a:sym typeface="Symbol" pitchFamily="18" charset="2"/>
              </a:rPr>
              <a:t>ns</a:t>
            </a:r>
          </a:p>
          <a:p>
            <a:pPr eaLnBrk="0" hangingPunct="0"/>
            <a:r>
              <a:rPr kumimoji="1" lang="zh-CN" altLang="en-US" smtClean="0">
                <a:sym typeface="Symbol" pitchFamily="18" charset="2"/>
              </a:rPr>
              <a:t>明文数字化：</a:t>
            </a:r>
            <a:r>
              <a:rPr kumimoji="1" lang="en-US" altLang="zh-CN" smtClean="0">
                <a:sym typeface="Symbol" pitchFamily="18" charset="2"/>
              </a:rPr>
              <a:t>a=00, b=01, …, z=25</a:t>
            </a:r>
            <a:r>
              <a:rPr kumimoji="1" lang="zh-CN" altLang="en-US" smtClean="0">
                <a:sym typeface="Symbol" pitchFamily="18" charset="2"/>
              </a:rPr>
              <a:t>得</a:t>
            </a:r>
            <a:endParaRPr kumimoji="1" lang="zh-CN" altLang="en-US">
              <a:sym typeface="Symbol" pitchFamily="18" charset="2"/>
            </a:endParaRPr>
          </a:p>
          <a:p>
            <a:pPr lvl="1" eaLnBrk="0" hangingPunct="0"/>
            <a:r>
              <a:rPr kumimoji="1" lang="zh-CN" altLang="en-US">
                <a:sym typeface="Symbol" pitchFamily="18" charset="2"/>
              </a:rPr>
              <a:t>1520 0111 0802 1004 2404</a:t>
            </a:r>
          </a:p>
          <a:p>
            <a:pPr lvl="1" eaLnBrk="0" hangingPunct="0"/>
            <a:r>
              <a:rPr kumimoji="1" lang="zh-CN" altLang="en-US">
                <a:sym typeface="Symbol" pitchFamily="18" charset="2"/>
              </a:rPr>
              <a:t>1302 1724 1519 0814 1418</a:t>
            </a:r>
          </a:p>
          <a:p>
            <a:pPr eaLnBrk="0" hangingPunct="0"/>
            <a:r>
              <a:rPr kumimoji="1" lang="zh-CN" altLang="en-US" smtClean="0">
                <a:sym typeface="Symbol" pitchFamily="18" charset="2"/>
              </a:rPr>
              <a:t>加密得密文</a:t>
            </a:r>
            <a:r>
              <a:rPr kumimoji="1" lang="zh-CN" altLang="en-US">
                <a:sym typeface="Symbol" pitchFamily="18" charset="2"/>
              </a:rPr>
              <a:t>：</a:t>
            </a:r>
          </a:p>
          <a:p>
            <a:pPr lvl="1" eaLnBrk="0" hangingPunct="0"/>
            <a:r>
              <a:rPr kumimoji="1" lang="zh-CN" altLang="en-US">
                <a:sym typeface="Symbol" pitchFamily="18" charset="2"/>
              </a:rPr>
              <a:t>0095 1648 1410 1299 1365</a:t>
            </a:r>
          </a:p>
          <a:p>
            <a:pPr lvl="1" eaLnBrk="0" hangingPunct="0"/>
            <a:r>
              <a:rPr kumimoji="1" lang="zh-CN" altLang="en-US">
                <a:sym typeface="Symbol" pitchFamily="18" charset="2"/>
              </a:rPr>
              <a:t>1379 2333 2132 1751 1289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chemeClr val="tx1"/>
                </a:solidFill>
                <a:latin typeface="Times New Roman" charset="0"/>
              </a:rPr>
              <a:t>算法</a:t>
            </a:r>
            <a:r>
              <a:rPr lang="zh-CN" altLang="en-US" b="0">
                <a:solidFill>
                  <a:schemeClr val="tx1"/>
                </a:solidFill>
                <a:latin typeface="Times New Roman" charset="0"/>
              </a:rPr>
              <a:t>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901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公私钥可否相互推导，即已知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，破译</a:t>
            </a:r>
            <a:r>
              <a:rPr lang="en-US" altLang="zh-CN" dirty="0" smtClean="0"/>
              <a:t>d</a:t>
            </a:r>
          </a:p>
          <a:p>
            <a:r>
              <a:rPr lang="en-US" altLang="zh-CN" dirty="0" smtClean="0"/>
              <a:t>de≡1 %</a:t>
            </a:r>
            <a:r>
              <a:rPr lang="en-US" altLang="zh-CN" dirty="0" smtClean="0">
                <a:sym typeface="Symbol" pitchFamily="18" charset="2"/>
              </a:rPr>
              <a:t>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，求</a:t>
            </a:r>
            <a:r>
              <a:rPr lang="en-US" altLang="zh-CN" dirty="0" smtClean="0">
                <a:sym typeface="Symbol" pitchFamily="18" charset="2"/>
              </a:rPr>
              <a:t></a:t>
            </a:r>
            <a:r>
              <a:rPr lang="en-US" altLang="zh-CN" dirty="0" smtClean="0"/>
              <a:t>(n)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）分解法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Symbol" pitchFamily="18" charset="2"/>
              </a:rPr>
              <a:t>n= </a:t>
            </a:r>
            <a:r>
              <a:rPr lang="en-US" altLang="zh-CN" dirty="0" err="1" smtClean="0"/>
              <a:t>p×q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均为素数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Symbol" pitchFamily="18" charset="2"/>
              </a:rPr>
              <a:t></a:t>
            </a:r>
            <a:r>
              <a:rPr lang="en-US" altLang="zh-CN" dirty="0" smtClean="0"/>
              <a:t>(n)=</a:t>
            </a:r>
            <a:r>
              <a:rPr lang="en-US" altLang="zh-CN" dirty="0" smtClean="0">
                <a:sym typeface="Symbol" pitchFamily="18" charset="2"/>
              </a:rPr>
              <a:t>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p×q</a:t>
            </a:r>
            <a:r>
              <a:rPr lang="en-US" altLang="zh-CN" dirty="0" smtClean="0"/>
              <a:t>)=(p-1)(q-1)</a:t>
            </a:r>
          </a:p>
          <a:p>
            <a:pPr lvl="1"/>
            <a:r>
              <a:rPr lang="zh-CN" altLang="en-US" dirty="0" smtClean="0"/>
              <a:t>分解大数</a:t>
            </a:r>
            <a:r>
              <a:rPr lang="en-US" altLang="zh-CN" dirty="0" smtClean="0"/>
              <a:t>n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）直接法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直接求</a:t>
            </a:r>
            <a:r>
              <a:rPr lang="zh-CN" altLang="en-US" dirty="0" smtClean="0">
                <a:sym typeface="Symbol" pitchFamily="18" charset="2"/>
              </a:rPr>
              <a:t>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且与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互素的</a:t>
            </a:r>
            <a:r>
              <a:rPr lang="zh-CN" altLang="en-US" dirty="0"/>
              <a:t>正整数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难度等价</a:t>
            </a:r>
            <a:r>
              <a:rPr lang="zh-CN" altLang="en-US" dirty="0"/>
              <a:t>于分解</a:t>
            </a:r>
            <a:r>
              <a:rPr lang="en-US" altLang="zh-CN" dirty="0"/>
              <a:t>n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算法的安全性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299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基于分解大整数的困难性假定</a:t>
            </a:r>
            <a:endParaRPr lang="en-US" altLang="zh-CN" smtClean="0"/>
          </a:p>
          <a:p>
            <a:r>
              <a:rPr lang="en-US" altLang="zh-CN" smtClean="0"/>
              <a:t>RSA-129</a:t>
            </a:r>
            <a:r>
              <a:rPr lang="zh-CN" altLang="en-US"/>
              <a:t>历时</a:t>
            </a:r>
            <a:r>
              <a:rPr lang="en-US" altLang="zh-CN"/>
              <a:t>8</a:t>
            </a:r>
            <a:r>
              <a:rPr lang="zh-CN" altLang="en-US"/>
              <a:t>个月被于</a:t>
            </a:r>
            <a:r>
              <a:rPr lang="en-US" altLang="zh-CN"/>
              <a:t>1996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月被成功分解，</a:t>
            </a:r>
            <a:r>
              <a:rPr lang="en-US" altLang="zh-CN"/>
              <a:t>RSA</a:t>
            </a:r>
            <a:r>
              <a:rPr lang="zh-CN" altLang="en-US"/>
              <a:t>－</a:t>
            </a:r>
            <a:r>
              <a:rPr lang="en-US" altLang="zh-CN"/>
              <a:t>130</a:t>
            </a:r>
            <a:r>
              <a:rPr lang="zh-CN" altLang="en-US"/>
              <a:t>于</a:t>
            </a:r>
            <a:r>
              <a:rPr lang="en-US" altLang="zh-CN"/>
              <a:t>1996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月被成功分解</a:t>
            </a:r>
          </a:p>
          <a:p>
            <a:r>
              <a:rPr lang="zh-CN" altLang="en-US"/>
              <a:t>密钥长度应该介于</a:t>
            </a:r>
            <a:r>
              <a:rPr lang="en-US" altLang="zh-CN"/>
              <a:t>1024bit</a:t>
            </a:r>
            <a:r>
              <a:rPr lang="zh-CN" altLang="en-US"/>
              <a:t>到</a:t>
            </a:r>
            <a:r>
              <a:rPr lang="en-US" altLang="zh-CN"/>
              <a:t>2048bit</a:t>
            </a:r>
            <a:r>
              <a:rPr lang="zh-CN" altLang="en-US" smtClean="0"/>
              <a:t>之间</a:t>
            </a:r>
            <a:endParaRPr lang="zh-CN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算法的安全性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1680" y="1527321"/>
            <a:ext cx="6102945" cy="4605192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6 = 2 ·3</a:t>
                </a:r>
              </a:p>
              <a:p>
                <a:r>
                  <a:rPr lang="zh-CN" altLang="en-US" smtClean="0"/>
                  <a:t>999999 = 3·3·3·7·11·13·37</a:t>
                </a:r>
              </a:p>
              <a:p>
                <a:r>
                  <a:rPr lang="zh-CN" altLang="en-US" smtClean="0"/>
                  <a:t>27641  = 131·121</a:t>
                </a:r>
              </a:p>
              <a:p>
                <a:pPr lvl="1"/>
                <a:r>
                  <a:rPr lang="zh-CN" altLang="en-US" smtClean="0"/>
                  <a:t>从2 开始试验每一个小于等于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27641</m:t>
                        </m:r>
                      </m:e>
                    </m:rad>
                  </m:oMath>
                </a14:m>
                <a:r>
                  <a:rPr lang="zh-CN" altLang="en-US" smtClean="0"/>
                  <a:t> 的素数。</a:t>
                </a:r>
                <a:endParaRPr lang="zh-CN" altLang="en-US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752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RSA</a:t>
            </a:r>
            <a:r>
              <a:rPr lang="zh-CN" altLang="en-US"/>
              <a:t>算法</a:t>
            </a:r>
            <a:r>
              <a:rPr lang="zh-CN" altLang="en-US" smtClean="0"/>
              <a:t>安全性</a:t>
            </a:r>
            <a:r>
              <a:rPr lang="en-US" altLang="zh-CN" smtClean="0"/>
              <a:t>——</a:t>
            </a:r>
            <a:r>
              <a:rPr lang="zh-CN" altLang="en-US" smtClean="0"/>
              <a:t>大数</a:t>
            </a:r>
            <a:r>
              <a:rPr lang="zh-CN" altLang="en-US"/>
              <a:t>分解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5769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D1C77-B2A3-4E90-8628-C81A7CF5356C}" type="slidenum">
              <a:rPr lang="zh-CN" altLang="en-US" smtClean="0"/>
              <a:pPr/>
              <a:t>178</a:t>
            </a:fld>
            <a:endParaRPr lang="zh-CN" altLang="en-US" smtClean="0"/>
          </a:p>
        </p:txBody>
      </p:sp>
      <p:sp>
        <p:nvSpPr>
          <p:cNvPr id="157704" name="Text Box 7"/>
          <p:cNvSpPr txBox="1">
            <a:spLocks noChangeArrowheads="1"/>
          </p:cNvSpPr>
          <p:nvPr/>
        </p:nvSpPr>
        <p:spPr bwMode="ltGray">
          <a:xfrm>
            <a:off x="179512" y="3933056"/>
            <a:ext cx="8712642" cy="2246769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000" b="1" smtClean="0">
                <a:solidFill>
                  <a:schemeClr val="tx1"/>
                </a:solidFill>
              </a:rPr>
              <a:t>位数为</a:t>
            </a:r>
            <a:r>
              <a:rPr kumimoji="1" lang="en-US" altLang="zh-CN" sz="2000" b="1" smtClean="0">
                <a:solidFill>
                  <a:schemeClr val="tx1"/>
                </a:solidFill>
              </a:rPr>
              <a:t>n</a:t>
            </a:r>
            <a:r>
              <a:rPr kumimoji="1" lang="zh-CN" altLang="en-US" sz="2000" b="1">
                <a:solidFill>
                  <a:schemeClr val="tx1"/>
                </a:solidFill>
              </a:rPr>
              <a:t>的十进制位数   因子分解的运算次数    所需计算时间（每微秒一次）</a:t>
            </a:r>
          </a:p>
          <a:p>
            <a:pPr eaLnBrk="0" hangingPunct="0"/>
            <a:r>
              <a:rPr kumimoji="1" lang="zh-CN" altLang="en-US" sz="2000" b="1">
                <a:solidFill>
                  <a:schemeClr val="tx1"/>
                </a:solidFill>
              </a:rPr>
              <a:t>	50		1.4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10</a:t>
            </a:r>
            <a:r>
              <a:rPr kumimoji="1" lang="en-US" altLang="zh-CN" sz="2000" b="1">
                <a:solidFill>
                  <a:schemeClr val="tx1"/>
                </a:solidFill>
              </a:rPr>
              <a:t>			3.9</a:t>
            </a:r>
            <a:r>
              <a:rPr kumimoji="1" lang="zh-CN" altLang="zh-CN" sz="2000" b="1">
                <a:solidFill>
                  <a:schemeClr val="tx1"/>
                </a:solidFill>
              </a:rPr>
              <a:t>小时</a:t>
            </a:r>
          </a:p>
          <a:p>
            <a:pPr eaLnBrk="0" hangingPunct="0"/>
            <a:r>
              <a:rPr kumimoji="1" lang="zh-CN" altLang="zh-CN" sz="2000" b="1">
                <a:solidFill>
                  <a:schemeClr val="tx1"/>
                </a:solidFill>
              </a:rPr>
              <a:t>	75		</a:t>
            </a:r>
            <a:r>
              <a:rPr kumimoji="1" lang="zh-CN" altLang="en-US" sz="2000" b="1">
                <a:solidFill>
                  <a:schemeClr val="tx1"/>
                </a:solidFill>
              </a:rPr>
              <a:t>9.0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12</a:t>
            </a:r>
            <a:r>
              <a:rPr kumimoji="1" lang="en-US" altLang="zh-CN" sz="2000" b="1">
                <a:solidFill>
                  <a:schemeClr val="tx1"/>
                </a:solidFill>
              </a:rPr>
              <a:t>			104</a:t>
            </a:r>
            <a:r>
              <a:rPr kumimoji="1" lang="zh-CN" altLang="zh-CN" sz="2000" b="1">
                <a:solidFill>
                  <a:schemeClr val="tx1"/>
                </a:solidFill>
              </a:rPr>
              <a:t>天</a:t>
            </a:r>
          </a:p>
          <a:p>
            <a:pPr eaLnBrk="0" hangingPunct="0"/>
            <a:r>
              <a:rPr kumimoji="1" lang="zh-CN" altLang="zh-CN" sz="2000" b="1">
                <a:solidFill>
                  <a:schemeClr val="tx1"/>
                </a:solidFill>
              </a:rPr>
              <a:t>	100		2.3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15</a:t>
            </a:r>
            <a:r>
              <a:rPr kumimoji="1" lang="en-US" altLang="zh-CN" sz="2000" b="1">
                <a:solidFill>
                  <a:schemeClr val="tx1"/>
                </a:solidFill>
              </a:rPr>
              <a:t>			74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</a:p>
          <a:p>
            <a:pPr eaLnBrk="0" hangingPunct="0"/>
            <a:r>
              <a:rPr kumimoji="1" lang="zh-CN" altLang="en-US" sz="2000" b="1">
                <a:solidFill>
                  <a:schemeClr val="tx1"/>
                </a:solidFill>
              </a:rPr>
              <a:t>	200		1.2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23</a:t>
            </a:r>
            <a:r>
              <a:rPr kumimoji="1" lang="en-US" altLang="zh-CN" sz="2000" b="1">
                <a:solidFill>
                  <a:schemeClr val="tx1"/>
                </a:solidFill>
              </a:rPr>
              <a:t>			3.8x10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9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</a:p>
          <a:p>
            <a:pPr eaLnBrk="0" hangingPunct="0"/>
            <a:r>
              <a:rPr kumimoji="1" lang="zh-CN" altLang="zh-CN" sz="2000" b="1">
                <a:solidFill>
                  <a:schemeClr val="tx1"/>
                </a:solidFill>
              </a:rPr>
              <a:t>	300		</a:t>
            </a:r>
            <a:r>
              <a:rPr kumimoji="1" lang="zh-CN" altLang="en-US" sz="2000" b="1">
                <a:solidFill>
                  <a:schemeClr val="tx1"/>
                </a:solidFill>
              </a:rPr>
              <a:t>1.5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29</a:t>
            </a:r>
            <a:r>
              <a:rPr kumimoji="1" lang="en-US" altLang="zh-CN" sz="2000" b="1">
                <a:solidFill>
                  <a:schemeClr val="tx1"/>
                </a:solidFill>
              </a:rPr>
              <a:t>			4.0x10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15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</a:p>
          <a:p>
            <a:pPr eaLnBrk="0" hangingPunct="0"/>
            <a:r>
              <a:rPr kumimoji="1" lang="zh-CN" altLang="en-US" sz="2000" b="1">
                <a:solidFill>
                  <a:schemeClr val="tx1"/>
                </a:solidFill>
              </a:rPr>
              <a:t>	500		1.3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39</a:t>
            </a:r>
            <a:r>
              <a:rPr kumimoji="1" lang="en-US" altLang="zh-CN" sz="2000" b="1">
                <a:solidFill>
                  <a:schemeClr val="tx1"/>
                </a:solidFill>
              </a:rPr>
              <a:t>			4.2x10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25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  <a:endParaRPr kumimoji="1"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和</a:t>
            </a:r>
            <a:r>
              <a:rPr lang="en-US" altLang="zh-CN" smtClean="0"/>
              <a:t>RSA</a:t>
            </a:r>
            <a:r>
              <a:rPr lang="zh-CN" altLang="en-US" smtClean="0"/>
              <a:t>性能比较（同等强度）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8F96F859-FACF-4C16-9AE3-B3364AF8F32E}" type="slidenum">
              <a:rPr lang="zh-CN" altLang="en-US" smtClean="0"/>
              <a:pPr/>
              <a:t>179</a:t>
            </a:fld>
            <a:endParaRPr lang="en-US" altLang="zh-CN"/>
          </a:p>
        </p:txBody>
      </p:sp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290763"/>
            <a:ext cx="41624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74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>
                    <a:sym typeface="Wingdings" pitchFamily="2" charset="2"/>
                  </a:rPr>
                  <a:t>一个五元组（</a:t>
                </a:r>
                <a:r>
                  <a:rPr lang="en-US" altLang="zh-CN" smtClean="0">
                    <a:sym typeface="Wingdings" pitchFamily="2" charset="2"/>
                  </a:rPr>
                  <a:t>P,C,K,E,D)</a:t>
                </a:r>
                <a:r>
                  <a:rPr lang="zh-CN" altLang="en-US" smtClean="0">
                    <a:sym typeface="Wingdings" pitchFamily="2" charset="2"/>
                  </a:rPr>
                  <a:t>：</a:t>
                </a:r>
              </a:p>
              <a:p>
                <a:pPr lvl="1"/>
                <a:r>
                  <a:rPr lang="en-US" altLang="zh-CN" smtClean="0"/>
                  <a:t>P</a:t>
                </a:r>
                <a:r>
                  <a:rPr lang="zh-CN" altLang="en-US" smtClean="0"/>
                  <a:t>：可能明文的有限集（明文空间）</a:t>
                </a:r>
              </a:p>
              <a:p>
                <a:pPr lvl="1"/>
                <a:r>
                  <a:rPr lang="en-US" altLang="zh-CN" smtClean="0"/>
                  <a:t>C</a:t>
                </a:r>
                <a:r>
                  <a:rPr lang="zh-CN" altLang="en-US" smtClean="0"/>
                  <a:t>：可能密文的有限集（密文空间）</a:t>
                </a:r>
              </a:p>
              <a:p>
                <a:pPr lvl="1"/>
                <a:r>
                  <a:rPr lang="en-US" altLang="zh-CN" smtClean="0"/>
                  <a:t>K</a:t>
                </a:r>
                <a:r>
                  <a:rPr lang="zh-CN" altLang="en-US" smtClean="0"/>
                  <a:t>：可能密钥构成的有限集（密钥空间）</a:t>
                </a:r>
              </a:p>
              <a:p>
                <a:pPr lvl="1"/>
                <a:r>
                  <a:rPr lang="zh-CN" altLang="en-US" smtClean="0"/>
                  <a:t>任意</a:t>
                </a:r>
                <a:r>
                  <a:rPr lang="en-US" altLang="zh-CN" smtClean="0"/>
                  <a:t>k∈ K,</a:t>
                </a:r>
                <a:r>
                  <a:rPr lang="zh-CN" altLang="en-US" smtClean="0"/>
                  <a:t>有一个加密算法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𝑒</m:t>
                    </m:r>
                    <m:r>
                      <a:rPr lang="en-US" altLang="zh-CN" baseline="-25000" smtClean="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mtClean="0"/>
                  <a:t>和相应的解密算法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𝑒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  <m:r>
                      <a:rPr lang="en-US" altLang="zh-CN" smtClean="0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mtClean="0"/>
                  <a:t> 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  <m:r>
                      <a:rPr lang="en-US" altLang="zh-CN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 分别为加密解密函数，满足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aseline="-25000"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a:rPr lang="en-US" altLang="zh-CN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mtClean="0"/>
                  <a:t>, </a:t>
                </a:r>
                <a:r>
                  <a:rPr lang="zh-CN" altLang="en-US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𝑥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t="-2965" r="-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密码体制</a:t>
            </a:r>
            <a:endParaRPr lang="zh-CN" altLang="en-US"/>
          </a:p>
        </p:txBody>
      </p:sp>
      <p:sp>
        <p:nvSpPr>
          <p:cNvPr id="205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205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2D1F9-DB32-4457-9C8F-5BEA07828F5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790596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）运算速度慢</a:t>
            </a:r>
          </a:p>
          <a:p>
            <a:pPr lvl="1"/>
            <a:r>
              <a:rPr lang="zh-CN" altLang="en-US" smtClean="0"/>
              <a:t>大数计算，</a:t>
            </a:r>
            <a:r>
              <a:rPr lang="en-US" altLang="zh-CN" smtClean="0"/>
              <a:t>RSA</a:t>
            </a:r>
            <a:r>
              <a:rPr lang="zh-CN" altLang="en-US" smtClean="0"/>
              <a:t>最快也比</a:t>
            </a:r>
            <a:r>
              <a:rPr lang="en-US" altLang="zh-CN" smtClean="0"/>
              <a:t>DES</a:t>
            </a:r>
            <a:r>
              <a:rPr lang="zh-CN" altLang="en-US" smtClean="0"/>
              <a:t>慢上</a:t>
            </a:r>
            <a:r>
              <a:rPr lang="en-US" altLang="zh-CN" smtClean="0"/>
              <a:t>100</a:t>
            </a:r>
            <a:r>
              <a:rPr lang="zh-CN" altLang="en-US" smtClean="0"/>
              <a:t>倍，一般只用于少量数据加密。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）产生密钥烦琐</a:t>
            </a:r>
          </a:p>
          <a:p>
            <a:pPr lvl="1"/>
            <a:r>
              <a:rPr lang="zh-CN" altLang="en-US" smtClean="0"/>
              <a:t>受素数产生技术的限制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的主要缺点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800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素性检测：</a:t>
            </a:r>
            <a:endParaRPr lang="en-US" altLang="zh-CN" smtClean="0"/>
          </a:p>
          <a:p>
            <a:pPr lvl="1"/>
            <a:r>
              <a:rPr lang="zh-CN" altLang="en-US" smtClean="0"/>
              <a:t>随机产生一个大奇数，然后测试其是否满足条件</a:t>
            </a:r>
            <a:endParaRPr lang="en-US" altLang="zh-CN" smtClean="0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素数的</a:t>
            </a:r>
            <a:r>
              <a:rPr lang="zh-CN" altLang="en-US" smtClean="0"/>
              <a:t>产生</a:t>
            </a:r>
            <a:endParaRPr lang="zh-CN" altLang="en-US"/>
          </a:p>
        </p:txBody>
      </p:sp>
      <p:sp>
        <p:nvSpPr>
          <p:cNvPr id="147459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2C10FD-1E04-4DDB-85CD-64BCDAB85D63}" type="slidenum">
              <a:rPr lang="zh-CN" altLang="en-US" smtClean="0"/>
              <a:pPr/>
              <a:t>181</a:t>
            </a:fld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968172" y="2852936"/>
            <a:ext cx="7128792" cy="341632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int is_prime(int n) 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{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	int div; 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		</a:t>
            </a:r>
            <a:endParaRPr lang="en-US" altLang="zh-CN" sz="2400" b="1" kern="100" smtClean="0">
              <a:solidFill>
                <a:srgbClr val="C00000"/>
              </a:solidFill>
              <a:latin typeface="新宋体" panose="02010609030101010101" pitchFamily="49" charset="-122"/>
              <a:cs typeface="新宋体" panose="0201060903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for(div</a:t>
            </a: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= 2; div * div &lt;= n; div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++)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	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if </a:t>
            </a: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(n % div == 0) return 0; 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	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	return 1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}</a:t>
            </a:r>
            <a:endParaRPr lang="zh-CN" altLang="zh-CN" sz="2400" b="1" kern="10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20316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对称</a:t>
            </a:r>
            <a:endParaRPr lang="en-US" altLang="zh-CN" smtClean="0"/>
          </a:p>
          <a:p>
            <a:pPr lvl="1"/>
            <a:r>
              <a:rPr lang="zh-CN" altLang="en-US" smtClean="0"/>
              <a:t>优点：</a:t>
            </a:r>
            <a:endParaRPr lang="en-US" altLang="zh-CN" smtClean="0"/>
          </a:p>
          <a:p>
            <a:pPr lvl="2"/>
            <a:r>
              <a:rPr lang="zh-CN" altLang="en-US" smtClean="0"/>
              <a:t>计算开销小，算法简单，密钥较短，加密速度快，目前用于信息加密的主要算法。</a:t>
            </a:r>
            <a:endParaRPr lang="en-US" altLang="zh-CN" smtClean="0"/>
          </a:p>
          <a:p>
            <a:pPr lvl="1"/>
            <a:r>
              <a:rPr lang="zh-CN" altLang="en-US" smtClean="0"/>
              <a:t>缺陷：</a:t>
            </a:r>
            <a:endParaRPr lang="en-US" altLang="zh-CN" smtClean="0"/>
          </a:p>
          <a:p>
            <a:pPr lvl="2"/>
            <a:r>
              <a:rPr lang="zh-CN" altLang="en-US" smtClean="0"/>
              <a:t>规模复杂</a:t>
            </a:r>
            <a:endParaRPr lang="en-US" altLang="zh-CN" smtClean="0"/>
          </a:p>
          <a:p>
            <a:pPr lvl="2"/>
            <a:r>
              <a:rPr lang="zh-CN" altLang="en-US" smtClean="0"/>
              <a:t>通信前安全密钥交换</a:t>
            </a:r>
            <a:endParaRPr lang="en-US" altLang="zh-CN" smtClean="0"/>
          </a:p>
          <a:p>
            <a:pPr lvl="2"/>
            <a:r>
              <a:rPr lang="zh-CN" altLang="en-US" smtClean="0"/>
              <a:t>没法鉴别，无法签名</a:t>
            </a:r>
            <a:endParaRPr lang="en-US" altLang="zh-CN" smtClean="0"/>
          </a:p>
          <a:p>
            <a:r>
              <a:rPr lang="zh-CN" altLang="en-US" smtClean="0"/>
              <a:t>非对称</a:t>
            </a:r>
            <a:endParaRPr lang="en-US" altLang="zh-CN" smtClean="0"/>
          </a:p>
          <a:p>
            <a:pPr lvl="1"/>
            <a:r>
              <a:rPr lang="zh-CN" altLang="en-US" smtClean="0"/>
              <a:t>优点：</a:t>
            </a:r>
            <a:endParaRPr lang="en-US" altLang="zh-CN" smtClean="0"/>
          </a:p>
          <a:p>
            <a:pPr lvl="2"/>
            <a:r>
              <a:rPr lang="zh-CN" altLang="en-US" smtClean="0"/>
              <a:t>密钥数量很小；密钥发布不成问题；数字签名。</a:t>
            </a:r>
            <a:endParaRPr lang="en-US" altLang="zh-CN" smtClean="0"/>
          </a:p>
          <a:p>
            <a:pPr lvl="1"/>
            <a:r>
              <a:rPr lang="zh-CN" altLang="en-US" smtClean="0"/>
              <a:t>缺点：</a:t>
            </a:r>
            <a:endParaRPr lang="en-US" altLang="zh-CN" smtClean="0"/>
          </a:p>
          <a:p>
            <a:pPr lvl="2"/>
            <a:r>
              <a:rPr lang="zh-CN" altLang="en-US" smtClean="0"/>
              <a:t>密钥尺寸大，加密／解密时的速度慢。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对称</a:t>
            </a:r>
            <a:r>
              <a:rPr lang="en-US" altLang="zh-CN" smtClean="0"/>
              <a:t>-</a:t>
            </a:r>
            <a:r>
              <a:rPr lang="zh-CN" altLang="en-US" smtClean="0"/>
              <a:t>非对称密码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182</a:t>
            </a:fld>
            <a:endParaRPr lang="zh-CN" altLang="en-US"/>
          </a:p>
        </p:txBody>
      </p:sp>
      <p:sp>
        <p:nvSpPr>
          <p:cNvPr id="5" name="内容占位符 26"/>
          <p:cNvSpPr txBox="1">
            <a:spLocks/>
          </p:cNvSpPr>
          <p:nvPr/>
        </p:nvSpPr>
        <p:spPr>
          <a:xfrm>
            <a:off x="673224" y="5561856"/>
            <a:ext cx="8229600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CN" altLang="en-US" smtClean="0"/>
              <a:t>公开密码：少量数据加密</a:t>
            </a:r>
            <a:endParaRPr lang="en-US" altLang="zh-CN" smtClean="0"/>
          </a:p>
          <a:p>
            <a:pPr fontAlgn="auto"/>
            <a:r>
              <a:rPr lang="zh-CN" altLang="en-US" smtClean="0"/>
              <a:t>对称密码：大量数据加密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01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两种基本方式：</a:t>
            </a:r>
          </a:p>
          <a:p>
            <a:pPr lvl="1"/>
            <a:r>
              <a:rPr lang="zh-CN" altLang="en-US" smtClean="0"/>
              <a:t>链到链加密 </a:t>
            </a:r>
          </a:p>
          <a:p>
            <a:pPr lvl="1"/>
            <a:r>
              <a:rPr lang="zh-CN" altLang="en-US" smtClean="0"/>
              <a:t>端到端加密 </a:t>
            </a:r>
          </a:p>
          <a:p>
            <a:endParaRPr lang="zh-CN" alt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加密功能的实施方式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/>
          <a:lstStyle/>
          <a:p>
            <a:fld id="{440B9512-E5CD-438C-8CE1-8AE4921631EA}" type="datetime1">
              <a:rPr lang="zh-CN" altLang="en-US" smtClean="0"/>
              <a:pPr/>
              <a:t>2018/10/16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831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778" name="Picture 2" descr="1t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870088"/>
            <a:ext cx="8226080" cy="1565550"/>
          </a:xfrm>
        </p:spPr>
      </p:pic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端到端加密方式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59A182-B5FE-41AE-8B17-2146A3E9030B}" type="datetime1">
              <a:rPr lang="zh-CN" altLang="en-US" smtClean="0"/>
              <a:pPr/>
              <a:t>2018/10/16</a:t>
            </a:fld>
            <a:endParaRPr lang="en-US" altLang="zh-CN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79388" y="1196975"/>
            <a:ext cx="84963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chemeClr val="tx1"/>
                </a:solidFill>
              </a:rPr>
              <a:t>在网络层及以上或者应用层实施</a:t>
            </a:r>
            <a:r>
              <a:rPr lang="zh-CN" altLang="en-US" sz="2800" b="1">
                <a:solidFill>
                  <a:schemeClr val="tx1"/>
                </a:solidFill>
              </a:rPr>
              <a:t>加密机制</a:t>
            </a:r>
            <a:r>
              <a:rPr lang="zh-CN" altLang="en-US" sz="2600">
                <a:solidFill>
                  <a:schemeClr val="tx1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250825" y="3861048"/>
            <a:ext cx="47529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优点：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在发送端和中间节点上数据都是加密的，安全性好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能提供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用户</a:t>
            </a:r>
            <a:r>
              <a:rPr lang="zh-CN" altLang="en-US" sz="2000" b="1" smtClean="0">
                <a:solidFill>
                  <a:srgbClr val="C00000"/>
                </a:solidFill>
              </a:rPr>
              <a:t>（主机、进程）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鉴别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</a:rPr>
              <a:t>低成本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4953000" y="3937248"/>
            <a:ext cx="396081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缺点：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不能提供流量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保密性（信封不加密） 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密钥管理系统复杂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加密是离线的</a:t>
            </a:r>
          </a:p>
        </p:txBody>
      </p:sp>
      <p:sp>
        <p:nvSpPr>
          <p:cNvPr id="8" name="矩形 7"/>
          <p:cNvSpPr/>
          <p:nvPr/>
        </p:nvSpPr>
        <p:spPr>
          <a:xfrm>
            <a:off x="3286116" y="5715016"/>
            <a:ext cx="2366004" cy="6929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Eg.</a:t>
            </a:r>
            <a:r>
              <a:rPr lang="zh-CN" altLang="en-US" smtClean="0">
                <a:solidFill>
                  <a:srgbClr val="FF0000"/>
                </a:solidFill>
              </a:rPr>
              <a:t>快递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408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730" name="Picture 2" descr="1t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5" y="2420888"/>
            <a:ext cx="7847719" cy="1493542"/>
          </a:xfrm>
        </p:spPr>
      </p:pic>
      <p:sp>
        <p:nvSpPr>
          <p:cNvPr id="585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链到链加密方式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/>
          <a:lstStyle/>
          <a:p>
            <a:fld id="{B0CB2EF3-611F-4D02-83C3-5054A9E71586}" type="datetime1">
              <a:rPr lang="zh-CN" altLang="en-US" smtClean="0"/>
              <a:pPr/>
              <a:t>2018/10/16</a:t>
            </a:fld>
            <a:endParaRPr lang="en-US" altLang="zh-CN"/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57338"/>
            <a:ext cx="8820150" cy="1266825"/>
          </a:xfrm>
        </p:spPr>
        <p:txBody>
          <a:bodyPr/>
          <a:lstStyle/>
          <a:p>
            <a:r>
              <a:rPr lang="zh-CN" altLang="en-US" smtClean="0"/>
              <a:t>在物理层或数据链路层实施加密机制 </a:t>
            </a:r>
          </a:p>
          <a:p>
            <a:endParaRPr lang="zh-CN" altLang="en-US"/>
          </a:p>
        </p:txBody>
      </p:sp>
      <p:sp>
        <p:nvSpPr>
          <p:cNvPr id="585733" name="Text Box 5"/>
          <p:cNvSpPr txBox="1">
            <a:spLocks noChangeArrowheads="1"/>
          </p:cNvSpPr>
          <p:nvPr/>
        </p:nvSpPr>
        <p:spPr bwMode="auto">
          <a:xfrm>
            <a:off x="467543" y="4005064"/>
            <a:ext cx="41760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优点：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通信节点维护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加密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设施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对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用户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透明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能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提供流量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保密性（加填充）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密钥管理简单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可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提供主机鉴别 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（解密鉴别）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加</a:t>
            </a:r>
            <a:r>
              <a:rPr lang="en-US" altLang="zh-CN" sz="2000" b="1">
                <a:solidFill>
                  <a:srgbClr val="C00000"/>
                </a:solidFill>
                <a:latin typeface="Tahoma" pitchFamily="34" charset="0"/>
              </a:rPr>
              <a:t>/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解密是在线</a:t>
            </a:r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auto">
          <a:xfrm>
            <a:off x="4643635" y="4077072"/>
            <a:ext cx="39608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缺点：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数据仅在传输线路上是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加密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每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段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链路使用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不同的</a:t>
            </a:r>
            <a:r>
              <a:rPr lang="zh-CN" altLang="en-US" sz="2000" b="1">
                <a:solidFill>
                  <a:srgbClr val="C00000"/>
                </a:solidFill>
              </a:rPr>
              <a:t>密钥加</a:t>
            </a:r>
            <a:r>
              <a:rPr lang="zh-CN" altLang="en-US" sz="2000" b="1" smtClean="0">
                <a:solidFill>
                  <a:srgbClr val="C00000"/>
                </a:solidFill>
              </a:rPr>
              <a:t>解密，每个结点都需一套加解密设备，开销</a:t>
            </a:r>
            <a:r>
              <a:rPr lang="zh-CN" altLang="en-US" sz="2000" b="1">
                <a:solidFill>
                  <a:srgbClr val="C00000"/>
                </a:solidFill>
              </a:rPr>
              <a:t>大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161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87585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理想的加密方式</a:t>
            </a:r>
            <a:endParaRPr lang="en-US" altLang="zh-CN" smtClean="0"/>
          </a:p>
          <a:p>
            <a:pPr lvl="1"/>
            <a:r>
              <a:rPr lang="zh-CN" altLang="en-US"/>
              <a:t>端到</a:t>
            </a:r>
            <a:r>
              <a:rPr lang="zh-CN" altLang="en-US" smtClean="0"/>
              <a:t>端：</a:t>
            </a:r>
            <a:endParaRPr lang="en-US" altLang="zh-CN" smtClean="0"/>
          </a:p>
          <a:p>
            <a:pPr lvl="2"/>
            <a:r>
              <a:rPr lang="zh-CN" altLang="en-US" smtClean="0"/>
              <a:t>数据机密性，保证整个路径上的数据保密并提供认证</a:t>
            </a:r>
            <a:endParaRPr lang="en-US" altLang="zh-CN" smtClean="0"/>
          </a:p>
          <a:p>
            <a:pPr lvl="1"/>
            <a:r>
              <a:rPr lang="zh-CN" altLang="en-US" smtClean="0"/>
              <a:t>链到链：</a:t>
            </a:r>
            <a:endParaRPr lang="en-US" altLang="zh-CN" smtClean="0"/>
          </a:p>
          <a:p>
            <a:pPr lvl="2"/>
            <a:r>
              <a:rPr lang="zh-CN" altLang="en-US" smtClean="0"/>
              <a:t>业务流机密性，防止通信业务流被监听和分析</a:t>
            </a:r>
            <a:endParaRPr lang="zh-CN" altLang="en-US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链到链加密与端到端加密的结合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/>
          <a:lstStyle/>
          <a:p>
            <a:fld id="{83C7DA51-3211-4939-BEEF-28EE52A7C55F}" type="datetime1">
              <a:rPr lang="zh-CN" altLang="en-US" smtClean="0"/>
              <a:pPr/>
              <a:t>2018/10/16</a:t>
            </a:fld>
            <a:endParaRPr lang="en-US" altLang="zh-CN"/>
          </a:p>
        </p:txBody>
      </p:sp>
      <p:pic>
        <p:nvPicPr>
          <p:cNvPr id="9" name="Picture 2" descr="1t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071546"/>
            <a:ext cx="744837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0431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供</a:t>
            </a:r>
            <a:r>
              <a:rPr lang="zh-CN" altLang="en-US"/>
              <a:t>选</a:t>
            </a:r>
            <a:r>
              <a:rPr lang="zh-CN" altLang="en-US" smtClean="0"/>
              <a:t>题目：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、互联网、云计算环境、应用等新型</a:t>
            </a:r>
            <a:r>
              <a:rPr lang="en-US" altLang="zh-CN" smtClean="0"/>
              <a:t>DDoS</a:t>
            </a:r>
            <a:r>
              <a:rPr lang="zh-CN" altLang="en-US" smtClean="0"/>
              <a:t>防御</a:t>
            </a:r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、移动应用漏洞发现与检测</a:t>
            </a:r>
            <a:endParaRPr lang="en-US" altLang="zh-CN" smtClean="0"/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、缓冲区溢出漏洞检测与攻击</a:t>
            </a:r>
            <a:r>
              <a:rPr lang="zh-CN" altLang="en-US" smtClean="0"/>
              <a:t>防御</a:t>
            </a:r>
            <a:endParaRPr lang="en-US" altLang="zh-CN" smtClean="0"/>
          </a:p>
          <a:p>
            <a:pPr lvl="1"/>
            <a:r>
              <a:rPr lang="en-US" altLang="zh-CN" smtClean="0"/>
              <a:t>4</a:t>
            </a:r>
            <a:r>
              <a:rPr lang="zh-CN" altLang="en-US" smtClean="0"/>
              <a:t>、勒索病毒攻击与监测</a:t>
            </a:r>
            <a:endParaRPr lang="en-US" altLang="zh-CN" smtClean="0"/>
          </a:p>
          <a:p>
            <a:pPr lvl="1"/>
            <a:r>
              <a:rPr lang="en-US" altLang="zh-CN" smtClean="0"/>
              <a:t>5</a:t>
            </a:r>
            <a:r>
              <a:rPr lang="zh-CN" altLang="en-US" smtClean="0"/>
              <a:t>、云</a:t>
            </a:r>
            <a:r>
              <a:rPr lang="zh-CN" altLang="en-US"/>
              <a:t>计算</a:t>
            </a:r>
            <a:r>
              <a:rPr lang="zh-CN" altLang="en-US"/>
              <a:t>安全</a:t>
            </a:r>
            <a:r>
              <a:rPr lang="zh-CN" altLang="en-US" smtClean="0"/>
              <a:t>技术</a:t>
            </a:r>
            <a:endParaRPr lang="en-US" altLang="zh-CN" smtClean="0"/>
          </a:p>
          <a:p>
            <a:pPr lvl="1"/>
            <a:r>
              <a:rPr lang="en-US" altLang="zh-CN" smtClean="0"/>
              <a:t>6</a:t>
            </a:r>
            <a:r>
              <a:rPr lang="zh-CN" altLang="en-US" smtClean="0"/>
              <a:t>、区块链安全问题与防御技术</a:t>
            </a:r>
            <a:endParaRPr lang="en-US" altLang="zh-CN"/>
          </a:p>
          <a:p>
            <a:pPr lvl="1"/>
            <a:r>
              <a:rPr lang="zh-CN" altLang="en-US"/>
              <a:t>新密码技术方案</a:t>
            </a:r>
            <a:endParaRPr lang="en-US" altLang="zh-CN"/>
          </a:p>
          <a:p>
            <a:pPr lvl="2"/>
            <a:r>
              <a:rPr lang="en-US" altLang="zh-CN"/>
              <a:t>IBE(Identity-Based Encryption)</a:t>
            </a:r>
            <a:r>
              <a:rPr lang="zh-CN" altLang="en-US"/>
              <a:t>，基于身份的加密技术</a:t>
            </a:r>
            <a:endParaRPr lang="en-US" altLang="zh-CN"/>
          </a:p>
          <a:p>
            <a:pPr lvl="2"/>
            <a:r>
              <a:rPr lang="en-US" altLang="zh-CN"/>
              <a:t>ABE(attribute-Based Encryption)</a:t>
            </a:r>
            <a:r>
              <a:rPr lang="zh-CN" altLang="en-US"/>
              <a:t>，基于属性的加密技术</a:t>
            </a:r>
            <a:endParaRPr lang="en-US" altLang="zh-CN"/>
          </a:p>
          <a:p>
            <a:pPr lvl="2"/>
            <a:r>
              <a:rPr lang="zh-CN" altLang="en-US"/>
              <a:t>全</a:t>
            </a:r>
            <a:r>
              <a:rPr lang="zh-CN" altLang="en-US"/>
              <a:t>同态</a:t>
            </a:r>
            <a:r>
              <a:rPr lang="zh-CN" altLang="en-US" smtClean="0"/>
              <a:t>加密</a:t>
            </a:r>
            <a:endParaRPr lang="en-US" altLang="zh-CN" smtClean="0"/>
          </a:p>
          <a:p>
            <a:pPr lvl="2"/>
            <a:r>
              <a:rPr lang="zh-CN" altLang="en-US" smtClean="0"/>
              <a:t>功能</a:t>
            </a:r>
            <a:r>
              <a:rPr lang="zh-CN" altLang="en-US"/>
              <a:t>加密（</a:t>
            </a:r>
            <a:r>
              <a:rPr lang="en-US" altLang="zh-CN"/>
              <a:t>function </a:t>
            </a:r>
            <a:r>
              <a:rPr lang="en-US" altLang="zh-CN"/>
              <a:t>Encryption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  <a:r>
              <a:rPr lang="zh-CN" altLang="en-US" smtClean="0"/>
              <a:t>后续章节给出或自选信息安全问题</a:t>
            </a:r>
            <a:endParaRPr lang="en-US" altLang="zh-CN" smtClean="0"/>
          </a:p>
          <a:p>
            <a:r>
              <a:rPr lang="zh-CN" altLang="en-US" smtClean="0"/>
              <a:t>方案结构</a:t>
            </a:r>
            <a:endParaRPr lang="en-US" altLang="zh-CN"/>
          </a:p>
          <a:p>
            <a:pPr lvl="1"/>
            <a:r>
              <a:rPr lang="zh-CN" altLang="en-US" smtClean="0"/>
              <a:t>问题描述</a:t>
            </a:r>
            <a:endParaRPr lang="en-US" altLang="zh-CN"/>
          </a:p>
          <a:p>
            <a:pPr lvl="1"/>
            <a:r>
              <a:rPr lang="zh-CN" altLang="en-US"/>
              <a:t>解决方法</a:t>
            </a:r>
            <a:endParaRPr lang="en-US" altLang="zh-CN"/>
          </a:p>
          <a:p>
            <a:pPr lvl="2"/>
            <a:r>
              <a:rPr lang="zh-CN" altLang="en-US" smtClean="0"/>
              <a:t>算法、架构、流程</a:t>
            </a:r>
            <a:endParaRPr lang="en-US" altLang="zh-CN"/>
          </a:p>
          <a:p>
            <a:r>
              <a:rPr lang="zh-CN" altLang="en-US" smtClean="0"/>
              <a:t>提交形式</a:t>
            </a:r>
            <a:endParaRPr lang="en-US" altLang="zh-CN" smtClean="0"/>
          </a:p>
          <a:p>
            <a:pPr lvl="1"/>
            <a:r>
              <a:rPr lang="en-US" altLang="zh-CN" smtClean="0"/>
              <a:t>Doc</a:t>
            </a:r>
            <a:r>
              <a:rPr lang="zh-CN" altLang="en-US" smtClean="0"/>
              <a:t>或</a:t>
            </a:r>
            <a:r>
              <a:rPr lang="en-US" altLang="zh-CN" smtClean="0"/>
              <a:t>pdf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1"/>
            <a:r>
              <a:rPr lang="zh-CN" altLang="en-US" smtClean="0"/>
              <a:t>文件命名：学号姓名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平时考核</a:t>
            </a:r>
            <a:r>
              <a:rPr lang="en-US" altLang="zh-CN" smtClean="0"/>
              <a:t>——</a:t>
            </a:r>
            <a:r>
              <a:rPr lang="zh-CN" altLang="en-US"/>
              <a:t>安全问题解决</a:t>
            </a:r>
            <a:r>
              <a:rPr lang="zh-CN" altLang="en-US" smtClean="0"/>
              <a:t>方案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8125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/>
              <a:t>温故而知新</a:t>
            </a:r>
            <a:r>
              <a:rPr lang="en-US" altLang="zh-CN" sz="4400"/>
              <a:t>——</a:t>
            </a:r>
            <a:r>
              <a:rPr lang="zh-CN" altLang="en-US" sz="4400" smtClean="0">
                <a:latin typeface="Times New Roman" pitchFamily="18" charset="0"/>
              </a:rPr>
              <a:t>密码算法</a:t>
            </a:r>
            <a:r>
              <a:rPr lang="zh-CN" altLang="en-US" sz="4400"/>
              <a:t>分类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48130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047275-C925-4E42-ADD7-E1962C104924}" type="datetime1">
              <a:rPr lang="zh-CN" altLang="en-US" smtClean="0">
                <a:latin typeface="Times New Roman" pitchFamily="18" charset="0"/>
              </a:rPr>
              <a:pPr/>
              <a:t>2018/10/16</a:t>
            </a:fld>
            <a:endParaRPr lang="en-US" altLang="zh-CN" smtClean="0">
              <a:latin typeface="Times New Roman" pitchFamily="18" charset="0"/>
            </a:endParaRP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323528" y="1700808"/>
            <a:ext cx="8533159" cy="3096617"/>
            <a:chOff x="1037903" y="1700808"/>
            <a:chExt cx="8533159" cy="3096617"/>
          </a:xfrm>
        </p:grpSpPr>
        <p:sp>
          <p:nvSpPr>
            <p:cNvPr id="48135" name="Rectangle 3"/>
            <p:cNvSpPr>
              <a:spLocks noChangeArrowheads="1"/>
            </p:cNvSpPr>
            <p:nvPr/>
          </p:nvSpPr>
          <p:spPr bwMode="auto">
            <a:xfrm>
              <a:off x="3270151" y="1700808"/>
              <a:ext cx="5256213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密码算法</a:t>
              </a:r>
            </a:p>
          </p:txBody>
        </p:sp>
        <p:sp>
          <p:nvSpPr>
            <p:cNvPr id="48136" name="Rectangle 4"/>
            <p:cNvSpPr>
              <a:spLocks noChangeArrowheads="1"/>
            </p:cNvSpPr>
            <p:nvPr/>
          </p:nvSpPr>
          <p:spPr bwMode="auto">
            <a:xfrm>
              <a:off x="2118023" y="3213100"/>
              <a:ext cx="172784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基于密钥保密性</a:t>
              </a:r>
            </a:p>
          </p:txBody>
        </p:sp>
        <p:sp>
          <p:nvSpPr>
            <p:cNvPr id="48137" name="Rectangle 5"/>
            <p:cNvSpPr>
              <a:spLocks noChangeArrowheads="1"/>
            </p:cNvSpPr>
            <p:nvPr/>
          </p:nvSpPr>
          <p:spPr bwMode="auto">
            <a:xfrm>
              <a:off x="4282139" y="3213100"/>
              <a:ext cx="1724316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基于算法保密性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09892" y="2132013"/>
              <a:ext cx="2157413" cy="1081088"/>
              <a:chOff x="1833" y="1343"/>
              <a:chExt cx="1359" cy="681"/>
            </a:xfrm>
          </p:grpSpPr>
          <p:sp>
            <p:nvSpPr>
              <p:cNvPr id="48152" name="Line 7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3" name="Line 8"/>
              <p:cNvSpPr>
                <a:spLocks noChangeShapeType="1"/>
              </p:cNvSpPr>
              <p:nvPr/>
            </p:nvSpPr>
            <p:spPr bwMode="auto">
              <a:xfrm>
                <a:off x="3192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4" name="Line 9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1359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5" name="Line 10"/>
              <p:cNvSpPr>
                <a:spLocks noChangeShapeType="1"/>
              </p:cNvSpPr>
              <p:nvPr/>
            </p:nvSpPr>
            <p:spPr bwMode="auto">
              <a:xfrm>
                <a:off x="2517" y="1343"/>
                <a:ext cx="0" cy="54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6" name="Text Box 11"/>
              <p:cNvSpPr txBox="1">
                <a:spLocks noChangeArrowheads="1"/>
              </p:cNvSpPr>
              <p:nvPr/>
            </p:nvSpPr>
            <p:spPr bwMode="auto">
              <a:xfrm>
                <a:off x="1934" y="1480"/>
                <a:ext cx="1159" cy="23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00"/>
                    </a:solidFill>
                    <a:ea typeface="黑体" pitchFamily="49" charset="-122"/>
                  </a:rPr>
                  <a:t>基于保密的内容</a:t>
                </a:r>
              </a:p>
            </p:txBody>
          </p:sp>
        </p:grpSp>
        <p:sp>
          <p:nvSpPr>
            <p:cNvPr id="461836" name="Rectangle 12"/>
            <p:cNvSpPr>
              <a:spLocks noChangeArrowheads="1"/>
            </p:cNvSpPr>
            <p:nvPr/>
          </p:nvSpPr>
          <p:spPr bwMode="auto">
            <a:xfrm>
              <a:off x="1037903" y="4365625"/>
              <a:ext cx="1583849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对称密码算法</a:t>
              </a:r>
            </a:p>
          </p:txBody>
        </p:sp>
        <p:sp>
          <p:nvSpPr>
            <p:cNvPr id="461837" name="Rectangle 13"/>
            <p:cNvSpPr>
              <a:spLocks noChangeArrowheads="1"/>
            </p:cNvSpPr>
            <p:nvPr/>
          </p:nvSpPr>
          <p:spPr bwMode="auto">
            <a:xfrm>
              <a:off x="3205163" y="4365625"/>
              <a:ext cx="1727200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非对称密码算法</a:t>
              </a:r>
            </a:p>
          </p:txBody>
        </p:sp>
        <p:sp>
          <p:nvSpPr>
            <p:cNvPr id="48141" name="Line 14"/>
            <p:cNvSpPr>
              <a:spLocks noChangeShapeType="1"/>
            </p:cNvSpPr>
            <p:nvPr/>
          </p:nvSpPr>
          <p:spPr bwMode="auto">
            <a:xfrm>
              <a:off x="1836738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2" name="Line 15"/>
            <p:cNvSpPr>
              <a:spLocks noChangeShapeType="1"/>
            </p:cNvSpPr>
            <p:nvPr/>
          </p:nvSpPr>
          <p:spPr bwMode="auto">
            <a:xfrm>
              <a:off x="4068763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1836738" y="4149725"/>
              <a:ext cx="2232025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4" name="Line 17"/>
            <p:cNvSpPr>
              <a:spLocks noChangeShapeType="1"/>
            </p:cNvSpPr>
            <p:nvPr/>
          </p:nvSpPr>
          <p:spPr bwMode="auto">
            <a:xfrm>
              <a:off x="2916238" y="3644900"/>
              <a:ext cx="0" cy="5048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6149752" y="3213100"/>
              <a:ext cx="1512887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分组密码算法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8094687" y="3213100"/>
              <a:ext cx="147637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流密码算法</a:t>
              </a:r>
            </a:p>
          </p:txBody>
        </p:sp>
        <p:sp>
          <p:nvSpPr>
            <p:cNvPr id="48147" name="Line 20"/>
            <p:cNvSpPr>
              <a:spLocks noChangeShapeType="1"/>
            </p:cNvSpPr>
            <p:nvPr/>
          </p:nvSpPr>
          <p:spPr bwMode="auto">
            <a:xfrm>
              <a:off x="6875463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8" name="Line 21"/>
            <p:cNvSpPr>
              <a:spLocks noChangeShapeType="1"/>
            </p:cNvSpPr>
            <p:nvPr/>
          </p:nvSpPr>
          <p:spPr bwMode="auto">
            <a:xfrm>
              <a:off x="8820150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6875463" y="2997200"/>
              <a:ext cx="1944687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0" name="Line 23"/>
            <p:cNvSpPr>
              <a:spLocks noChangeShapeType="1"/>
            </p:cNvSpPr>
            <p:nvPr/>
          </p:nvSpPr>
          <p:spPr bwMode="auto">
            <a:xfrm>
              <a:off x="7878663" y="2132013"/>
              <a:ext cx="0" cy="865187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7086575" y="2348880"/>
              <a:ext cx="1728788" cy="3667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明文处理方法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3186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smtClean="0"/>
              <a:t>技术手段：</a:t>
            </a:r>
            <a:endParaRPr lang="en-US" altLang="zh-CN" smtClean="0"/>
          </a:p>
          <a:p>
            <a:pPr lvl="1"/>
            <a:r>
              <a:rPr lang="zh-CN" altLang="zh-CN" smtClean="0"/>
              <a:t>运行</a:t>
            </a:r>
            <a:r>
              <a:rPr lang="zh-CN" altLang="zh-CN"/>
              <a:t>实时</a:t>
            </a:r>
            <a:r>
              <a:rPr lang="zh-CN" altLang="zh-CN" smtClean="0"/>
              <a:t>监控程序</a:t>
            </a:r>
            <a:r>
              <a:rPr lang="zh-CN" altLang="en-US" smtClean="0"/>
              <a:t>：</a:t>
            </a:r>
            <a:endParaRPr lang="zh-CN" altLang="zh-CN"/>
          </a:p>
          <a:p>
            <a:pPr lvl="2"/>
            <a:r>
              <a:rPr lang="zh-CN" altLang="en-US" smtClean="0"/>
              <a:t>防火墙、防病毒软件</a:t>
            </a:r>
            <a:endParaRPr lang="en-US" altLang="zh-CN" smtClean="0"/>
          </a:p>
          <a:p>
            <a:pPr lvl="1"/>
            <a:r>
              <a:rPr lang="zh-CN" altLang="en-US" smtClean="0"/>
              <a:t>端口扫描</a:t>
            </a:r>
            <a:endParaRPr lang="en-US" altLang="zh-CN" smtClean="0"/>
          </a:p>
          <a:p>
            <a:pPr lvl="1"/>
            <a:r>
              <a:rPr lang="zh-CN" altLang="en-US" smtClean="0"/>
              <a:t>查看连接</a:t>
            </a:r>
            <a:endParaRPr lang="en-US" altLang="zh-CN" smtClean="0"/>
          </a:p>
          <a:p>
            <a:pPr lvl="0"/>
            <a:r>
              <a:rPr lang="zh-CN" altLang="en-US" smtClean="0"/>
              <a:t>安全意识：</a:t>
            </a:r>
            <a:endParaRPr lang="en-US" altLang="zh-CN" smtClean="0"/>
          </a:p>
          <a:p>
            <a:pPr lvl="1"/>
            <a:r>
              <a:rPr lang="zh-CN" altLang="en-US" smtClean="0"/>
              <a:t>不要随意打开来历不明的邮件</a:t>
            </a:r>
          </a:p>
          <a:p>
            <a:pPr lvl="1"/>
            <a:r>
              <a:rPr lang="zh-CN" altLang="en-US" smtClean="0"/>
              <a:t>不要随意下载来历不明的软件</a:t>
            </a:r>
          </a:p>
          <a:p>
            <a:pPr lvl="1"/>
            <a:r>
              <a:rPr lang="zh-CN" altLang="en-US" smtClean="0"/>
              <a:t>及时修补漏洞和关闭可疑的端口</a:t>
            </a:r>
          </a:p>
          <a:p>
            <a:pPr lvl="1"/>
            <a:r>
              <a:rPr lang="zh-CN" altLang="en-US" smtClean="0"/>
              <a:t>尽量少用共享文件夹</a:t>
            </a:r>
          </a:p>
          <a:p>
            <a:pPr lvl="1"/>
            <a:r>
              <a:rPr lang="zh-CN" altLang="en-US" smtClean="0"/>
              <a:t>经常升级系统和更新病毒库</a:t>
            </a:r>
          </a:p>
          <a:p>
            <a:endParaRPr lang="en-US" altLang="zh-CN" smtClean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/>
              <a:t>温故而知新</a:t>
            </a:r>
            <a:r>
              <a:rPr lang="en-US" altLang="zh-CN" sz="4000"/>
              <a:t>——</a:t>
            </a:r>
            <a:r>
              <a:rPr lang="zh-CN" altLang="en-US" smtClean="0"/>
              <a:t>木马</a:t>
            </a:r>
            <a:r>
              <a:rPr lang="zh-CN" altLang="en-US"/>
              <a:t>与后门的防范方法</a:t>
            </a:r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57B97A-A9B9-4020-B3F9-01CE7FC071A4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742014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无条件安全（</a:t>
            </a:r>
            <a:r>
              <a:rPr lang="en-US" altLang="zh-CN" smtClean="0"/>
              <a:t>Unconditionally secure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无论破译者有多少密文，他也无法解出对应的明文</a:t>
            </a:r>
            <a:r>
              <a:rPr lang="en-US" altLang="zh-CN" smtClean="0"/>
              <a:t>,</a:t>
            </a:r>
            <a:r>
              <a:rPr lang="zh-CN" altLang="en-US" smtClean="0"/>
              <a:t>即使他解出了</a:t>
            </a:r>
            <a:r>
              <a:rPr lang="en-US" altLang="zh-CN" smtClean="0"/>
              <a:t>,</a:t>
            </a:r>
            <a:r>
              <a:rPr lang="zh-CN" altLang="en-US" smtClean="0"/>
              <a:t>他也无法验证结果的正确性</a:t>
            </a:r>
            <a:r>
              <a:rPr lang="en-US" altLang="zh-CN" smtClean="0"/>
              <a:t>.</a:t>
            </a:r>
          </a:p>
          <a:p>
            <a:pPr lvl="1"/>
            <a:r>
              <a:rPr lang="en-US" altLang="zh-CN" smtClean="0"/>
              <a:t>Onetime pad</a:t>
            </a:r>
            <a:r>
              <a:rPr lang="zh-CN" altLang="en-US" smtClean="0"/>
              <a:t>，一次一密</a:t>
            </a:r>
            <a:endParaRPr lang="en-US" altLang="zh-CN" smtClean="0"/>
          </a:p>
          <a:p>
            <a:r>
              <a:rPr lang="zh-CN" altLang="en-US" smtClean="0"/>
              <a:t>计算上安全（</a:t>
            </a:r>
            <a:r>
              <a:rPr lang="en-US" altLang="zh-CN" smtClean="0"/>
              <a:t>Computationally secure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破译的代价超出信息本身的价值</a:t>
            </a:r>
          </a:p>
          <a:p>
            <a:pPr lvl="1"/>
            <a:r>
              <a:rPr lang="zh-CN" altLang="en-US" smtClean="0"/>
              <a:t>破译的时间超出了信息的有效期</a:t>
            </a:r>
            <a:endParaRPr lang="en-US" altLang="zh-CN" smtClean="0"/>
          </a:p>
          <a:p>
            <a:r>
              <a:rPr lang="zh-CN" altLang="en-US" smtClean="0"/>
              <a:t>可证明安全性</a:t>
            </a:r>
            <a:endParaRPr lang="en-US" altLang="zh-CN" smtClean="0"/>
          </a:p>
          <a:p>
            <a:pPr lvl="1"/>
            <a:r>
              <a:rPr lang="zh-CN" altLang="en-US" smtClean="0"/>
              <a:t>密码算法的安全性依赖于复杂问题</a:t>
            </a:r>
            <a:endParaRPr lang="en-US" altLang="zh-CN" smtClean="0"/>
          </a:p>
          <a:p>
            <a:pPr lvl="2"/>
            <a:r>
              <a:rPr lang="zh-CN" altLang="en-US"/>
              <a:t>大数</a:t>
            </a:r>
            <a:r>
              <a:rPr lang="zh-CN" altLang="en-US" smtClean="0"/>
              <a:t>分解</a:t>
            </a:r>
            <a:endParaRPr lang="en-US" altLang="zh-CN" smtClean="0"/>
          </a:p>
          <a:p>
            <a:pPr lvl="2"/>
            <a:r>
              <a:rPr lang="zh-CN" altLang="en-US" smtClean="0"/>
              <a:t>背包问题</a:t>
            </a:r>
            <a:endParaRPr lang="en-US" altLang="zh-CN" smtClean="0"/>
          </a:p>
          <a:p>
            <a:endParaRPr lang="en-US" altLang="zh-CN" smtClean="0">
              <a:sym typeface="ZapfDingbats" pitchFamily="82" charset="2"/>
            </a:endParaRPr>
          </a:p>
          <a:p>
            <a:endParaRPr lang="en-US" altLang="zh-CN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密码算法的安全性</a:t>
            </a:r>
            <a:endParaRPr lang="zh-CN" altLang="en-US"/>
          </a:p>
        </p:txBody>
      </p:sp>
      <p:sp>
        <p:nvSpPr>
          <p:cNvPr id="5120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5120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C2E36C-B4F3-47F3-A7B5-FAF2936D167D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4.1 </a:t>
            </a:r>
            <a:r>
              <a:rPr lang="zh-CN" altLang="en-US" smtClean="0"/>
              <a:t>密码</a:t>
            </a:r>
            <a:r>
              <a:rPr lang="zh-CN" altLang="en-US"/>
              <a:t>技术的发展历史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6E85721-2926-4AC8-B30E-B33C4A85774C}" type="slidenum">
              <a:rPr lang="en-US" altLang="zh-CN" smtClean="0">
                <a:latin typeface="Times New Roman" pitchFamily="18" charset="0"/>
              </a:rPr>
              <a:pPr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362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08738"/>
            <a:ext cx="2351088" cy="4492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古代加密方法（手工加密）</a:t>
            </a:r>
          </a:p>
          <a:p>
            <a:r>
              <a:rPr lang="zh-CN" altLang="en-US" smtClean="0"/>
              <a:t>古典密码（机械阶段）</a:t>
            </a:r>
          </a:p>
          <a:p>
            <a:r>
              <a:rPr lang="zh-CN" altLang="en-US" smtClean="0"/>
              <a:t>近代密码（计算阶段）</a:t>
            </a:r>
          </a:p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密码学的发展阶段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B6A7FAB-4B61-47A0-B8CD-EF8B814F243F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古代密码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943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应用需求是推动技术发明和进步的直接动力。</a:t>
            </a:r>
            <a:endParaRPr lang="en-US" altLang="zh-CN" smtClean="0"/>
          </a:p>
          <a:p>
            <a:r>
              <a:rPr lang="zh-CN" altLang="en-US" smtClean="0"/>
              <a:t>战争是科学技术进步的催化剂。</a:t>
            </a:r>
            <a:endParaRPr lang="en-US" altLang="zh-CN" smtClean="0"/>
          </a:p>
          <a:p>
            <a:pPr lvl="1"/>
            <a:r>
              <a:rPr lang="zh-CN" altLang="en-US" smtClean="0"/>
              <a:t>有战争，就面临着通信安全的需求，密码技术源远流长。</a:t>
            </a:r>
          </a:p>
          <a:p>
            <a:pPr lvl="1"/>
            <a:r>
              <a:rPr lang="zh-CN" altLang="en-US" smtClean="0"/>
              <a:t>存于石刻或史书中的记载表明，许多古代文明，包括希腊人、埃及人、希伯来人、亚述人都在实践中逐步发明了密码系统。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古代加密方法</a:t>
            </a:r>
            <a:endParaRPr lang="zh-CN" altLang="en-US"/>
          </a:p>
        </p:txBody>
      </p:sp>
      <p:sp>
        <p:nvSpPr>
          <p:cNvPr id="1638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EEB7-98E4-4289-8AC5-D1C8E4EC9E3C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一种早期的 希腊变换密码</a:t>
            </a:r>
          </a:p>
          <a:p>
            <a:r>
              <a:rPr lang="zh-CN" altLang="en-US" smtClean="0"/>
              <a:t>一张纸条环绕在一个圆柱上 </a:t>
            </a:r>
          </a:p>
          <a:p>
            <a:pPr lvl="1"/>
            <a:r>
              <a:rPr lang="zh-CN" altLang="en-US" smtClean="0"/>
              <a:t>消息沿着圆柱横写</a:t>
            </a:r>
          </a:p>
          <a:p>
            <a:pPr lvl="1"/>
            <a:r>
              <a:rPr lang="zh-CN" altLang="en-US" smtClean="0"/>
              <a:t>纸条上的字母看起来是一些随机字母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并不十分安全，密钥是纸条和圆柱的宽度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>
                <a:solidFill>
                  <a:schemeClr val="tx1"/>
                </a:solidFill>
              </a:rPr>
              <a:t>Scytale </a:t>
            </a:r>
            <a:r>
              <a:rPr lang="zh-CN" altLang="en-US" sz="4400" b="0">
                <a:solidFill>
                  <a:schemeClr val="tx1"/>
                </a:solidFill>
              </a:rPr>
              <a:t>密码</a:t>
            </a:r>
            <a:endParaRPr lang="zh-CN" altLang="en-US"/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E6B3F24-6AE1-4878-82ED-253F0E5F36D0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  <p:pic>
        <p:nvPicPr>
          <p:cNvPr id="439300" name="Picture 10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13100"/>
            <a:ext cx="820896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 descr="http://s6.51cto.com/wyfs01/M00/01/1C/wKioJlC8GQXS87iNAABEVxEQOrc8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143248"/>
            <a:ext cx="4762500" cy="2724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uiExpand="1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b="1" smtClean="0">
                <a:ea typeface="隶书" pitchFamily="49" charset="-122"/>
              </a:rPr>
              <a:t>以一种形式写下消息，以另一种形式读取消息</a:t>
            </a:r>
            <a:r>
              <a:rPr lang="zh-CN" altLang="en-US" sz="2000" smtClean="0"/>
              <a:t> 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40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0">
                <a:solidFill>
                  <a:schemeClr val="tx1"/>
                </a:solidFill>
              </a:rPr>
              <a:t>几何图形密码</a:t>
            </a: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E79174-86BF-4413-A486-2523016FBC52}" type="slidenum">
              <a:rPr lang="zh-CN" altLang="en-US" smtClean="0">
                <a:latin typeface="Times New Roman" pitchFamily="18" charset="0"/>
              </a:rPr>
              <a:pPr/>
              <a:t>26</a:t>
            </a:fld>
            <a:endParaRPr lang="zh-CN" altLang="en-US" smtClean="0">
              <a:latin typeface="Times New Roman" pitchFamily="18" charset="0"/>
            </a:endParaRPr>
          </a:p>
        </p:txBody>
      </p:sp>
      <p:pic>
        <p:nvPicPr>
          <p:cNvPr id="440324" name="Picture 1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205038"/>
            <a:ext cx="79200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Polybius</a:t>
            </a:r>
            <a:r>
              <a:rPr lang="zh-CN" altLang="en-US" smtClean="0"/>
              <a:t>校验表（棋牌密码）</a:t>
            </a:r>
            <a:endParaRPr lang="zh-CN" altLang="en-US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2017713"/>
            <a:ext cx="3810000" cy="4114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公元前</a:t>
            </a:r>
            <a:r>
              <a:rPr lang="en-US" altLang="zh-CN" dirty="0" smtClean="0"/>
              <a:t>2</a:t>
            </a:r>
            <a:r>
              <a:rPr lang="zh-CN" altLang="en-US" smtClean="0"/>
              <a:t>世纪</a:t>
            </a:r>
            <a:r>
              <a:rPr lang="zh-CN" altLang="en-US"/>
              <a:t>，希腊人</a:t>
            </a:r>
            <a:r>
              <a:rPr lang="en-US" altLang="zh-CN" smtClean="0"/>
              <a:t>Polybius</a:t>
            </a:r>
            <a:r>
              <a:rPr lang="zh-CN" altLang="en-US" smtClean="0"/>
              <a:t>设计</a:t>
            </a:r>
            <a:endParaRPr lang="en-US" altLang="zh-CN" smtClean="0"/>
          </a:p>
          <a:p>
            <a:r>
              <a:rPr lang="zh-CN" altLang="en-US" smtClean="0"/>
              <a:t>将</a:t>
            </a:r>
            <a:r>
              <a:rPr lang="zh-CN" altLang="en-US" dirty="0" smtClean="0"/>
              <a:t>字母编码成</a:t>
            </a:r>
            <a:r>
              <a:rPr lang="zh-CN" altLang="en-US" smtClean="0"/>
              <a:t>符号对</a:t>
            </a:r>
            <a:endParaRPr lang="en-US" altLang="zh-CN" dirty="0" smtClean="0"/>
          </a:p>
        </p:txBody>
      </p:sp>
      <p:graphicFrame>
        <p:nvGraphicFramePr>
          <p:cNvPr id="649220" name="Group 4"/>
          <p:cNvGraphicFramePr>
            <a:graphicFrameLocks noGrp="1"/>
          </p:cNvGraphicFramePr>
          <p:nvPr>
            <p:ph sz="half" idx="2"/>
          </p:nvPr>
        </p:nvGraphicFramePr>
        <p:xfrm>
          <a:off x="4286248" y="1785926"/>
          <a:ext cx="4152900" cy="4538663"/>
        </p:xfrm>
        <a:graphic>
          <a:graphicData uri="http://schemas.openxmlformats.org/drawingml/2006/table">
            <a:tbl>
              <a:tblPr/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I/J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94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4C4A-B730-4D7B-AEE8-D585332EC390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古典密码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366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代换（代替</a:t>
            </a:r>
            <a:r>
              <a:rPr lang="en-US" altLang="zh-CN" dirty="0" smtClean="0"/>
              <a:t>Substitution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明文内容的表示形式改变，内容元素之间相对位置不变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明文字母用密文中对应字母代替</a:t>
            </a:r>
            <a:endParaRPr lang="en-US" altLang="zh-CN" dirty="0" smtClean="0"/>
          </a:p>
          <a:p>
            <a:r>
              <a:rPr lang="zh-CN" altLang="en-US" dirty="0" smtClean="0"/>
              <a:t>置换（换位</a:t>
            </a:r>
            <a:r>
              <a:rPr lang="en-US" altLang="zh-CN" dirty="0" smtClean="0"/>
              <a:t>Transposition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 Permutation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明文内容元素的相对位置改变，内容的表示形式不变</a:t>
            </a:r>
            <a:endParaRPr lang="en-US" altLang="zh-CN" dirty="0" smtClean="0"/>
          </a:p>
          <a:p>
            <a:r>
              <a:rPr lang="zh-CN" altLang="en-US" dirty="0" smtClean="0"/>
              <a:t>实现方式：手工或机械变换。</a:t>
            </a:r>
            <a:endParaRPr lang="en-US" altLang="zh-CN" dirty="0" smtClean="0"/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典型加密技术</a:t>
            </a:r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3C6F8C-1E9E-463B-9DB1-30AA05972BE9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pic>
        <p:nvPicPr>
          <p:cNvPr id="5" name="Picture 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086" y="2215523"/>
            <a:ext cx="4452938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9638" y="1961713"/>
            <a:ext cx="41814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58534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第三章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密码学基础与加密技术</a:t>
            </a:r>
            <a:endParaRPr lang="zh-CN" altLang="en-US" dirty="0"/>
          </a:p>
        </p:txBody>
      </p:sp>
      <p:sp>
        <p:nvSpPr>
          <p:cNvPr id="1331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77288" y="6408738"/>
            <a:ext cx="366712" cy="365125"/>
          </a:xfrm>
        </p:spPr>
        <p:txBody>
          <a:bodyPr/>
          <a:lstStyle/>
          <a:p>
            <a:fld id="{177BFA0C-97D6-4DA7-AB45-A1A6DE4001D1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caesar</a:t>
            </a:r>
          </a:p>
          <a:p>
            <a:r>
              <a:rPr lang="zh-CN" altLang="en-US"/>
              <a:t>仿</a:t>
            </a:r>
            <a:r>
              <a:rPr lang="zh-CN" altLang="en-US" smtClean="0"/>
              <a:t>射</a:t>
            </a:r>
            <a:endParaRPr lang="en-US" altLang="zh-CN" smtClean="0"/>
          </a:p>
          <a:p>
            <a:r>
              <a:rPr lang="zh-CN" altLang="en-US" smtClean="0"/>
              <a:t>棋盘</a:t>
            </a:r>
            <a:endParaRPr lang="en-US" altLang="zh-CN" smtClean="0"/>
          </a:p>
          <a:p>
            <a:r>
              <a:rPr lang="zh-CN" altLang="en-US"/>
              <a:t>单</a:t>
            </a:r>
            <a:r>
              <a:rPr lang="zh-CN" altLang="en-US" smtClean="0"/>
              <a:t>表</a:t>
            </a:r>
            <a:endParaRPr lang="en-US" altLang="zh-CN" smtClean="0"/>
          </a:p>
          <a:p>
            <a:r>
              <a:rPr lang="zh-CN" altLang="en-US"/>
              <a:t>多表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代换技术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361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>
                    <a:sym typeface="Wingdings" pitchFamily="2" charset="2"/>
                  </a:rPr>
                  <a:t>一个五元组（</a:t>
                </a:r>
                <a:r>
                  <a:rPr lang="en-US" altLang="zh-CN" smtClean="0">
                    <a:sym typeface="Wingdings" pitchFamily="2" charset="2"/>
                  </a:rPr>
                  <a:t>P,C,K,E,D)</a:t>
                </a:r>
                <a:r>
                  <a:rPr lang="zh-CN" altLang="en-US" smtClean="0">
                    <a:sym typeface="Wingdings" pitchFamily="2" charset="2"/>
                  </a:rPr>
                  <a:t>：</a:t>
                </a:r>
              </a:p>
              <a:p>
                <a:pPr lvl="1"/>
                <a:r>
                  <a:rPr lang="en-US" altLang="zh-CN" smtClean="0"/>
                  <a:t>P</a:t>
                </a:r>
                <a:r>
                  <a:rPr lang="zh-CN" altLang="en-US" smtClean="0"/>
                  <a:t>：可能明文的有限集（明文空间）</a:t>
                </a:r>
              </a:p>
              <a:p>
                <a:pPr lvl="1"/>
                <a:r>
                  <a:rPr lang="en-US" altLang="zh-CN" smtClean="0"/>
                  <a:t>C</a:t>
                </a:r>
                <a:r>
                  <a:rPr lang="zh-CN" altLang="en-US" smtClean="0"/>
                  <a:t>：可能密文的有限集（密文空间）</a:t>
                </a:r>
              </a:p>
              <a:p>
                <a:pPr lvl="1"/>
                <a:r>
                  <a:rPr lang="en-US" altLang="zh-CN" smtClean="0"/>
                  <a:t>K</a:t>
                </a:r>
                <a:r>
                  <a:rPr lang="zh-CN" altLang="en-US" smtClean="0"/>
                  <a:t>：可能密钥构成的有限集（密钥空间）</a:t>
                </a:r>
              </a:p>
              <a:p>
                <a:pPr lvl="1"/>
                <a:r>
                  <a:rPr lang="zh-CN" altLang="en-US" smtClean="0"/>
                  <a:t>任意</a:t>
                </a:r>
                <a:r>
                  <a:rPr lang="en-US" altLang="zh-CN" smtClean="0"/>
                  <a:t>k∈ K,</a:t>
                </a:r>
                <a:r>
                  <a:rPr lang="zh-CN" altLang="en-US" smtClean="0"/>
                  <a:t>有一个加密算法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𝑒</m:t>
                    </m:r>
                    <m:r>
                      <a:rPr lang="en-US" altLang="zh-CN" baseline="-25000" smtClean="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mtClean="0"/>
                  <a:t>和相应的解密算法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𝑒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  <m:r>
                      <a:rPr lang="en-US" altLang="zh-CN" smtClean="0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mtClean="0"/>
                  <a:t> 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  <m:r>
                      <a:rPr lang="en-US" altLang="zh-CN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 分别为加密解密函数，满足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aseline="-25000"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a:rPr lang="en-US" altLang="zh-CN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mtClean="0"/>
                  <a:t>, </a:t>
                </a:r>
                <a:r>
                  <a:rPr lang="zh-CN" altLang="en-US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𝑥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t="-2965" r="-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密码体制</a:t>
            </a:r>
            <a:endParaRPr lang="zh-CN" altLang="en-US"/>
          </a:p>
        </p:txBody>
      </p:sp>
      <p:sp>
        <p:nvSpPr>
          <p:cNvPr id="205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205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2D1F9-DB32-4457-9C8F-5BEA07828F5D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723765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代换（代替</a:t>
            </a:r>
            <a:r>
              <a:rPr lang="en-US" altLang="zh-CN" dirty="0" smtClean="0"/>
              <a:t>Substitution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明文内容的表示形式改变，内容元素之间相对位置不变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明文字母用密文中对应字母代替</a:t>
            </a:r>
            <a:endParaRPr lang="en-US" altLang="zh-CN" dirty="0" smtClean="0"/>
          </a:p>
          <a:p>
            <a:r>
              <a:rPr lang="zh-CN" altLang="en-US" dirty="0" smtClean="0"/>
              <a:t>置换（换位</a:t>
            </a:r>
            <a:r>
              <a:rPr lang="en-US" altLang="zh-CN" dirty="0" smtClean="0"/>
              <a:t>Transposition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 Permutation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明文内容元素的相对位置改变，内容的表示形式不变</a:t>
            </a:r>
            <a:endParaRPr lang="en-US" altLang="zh-CN" dirty="0" smtClean="0"/>
          </a:p>
          <a:p>
            <a:r>
              <a:rPr lang="zh-CN" altLang="en-US" dirty="0" smtClean="0"/>
              <a:t>实现方式：手工或机械变换。</a:t>
            </a:r>
            <a:endParaRPr lang="en-US" altLang="zh-CN" dirty="0" smtClean="0"/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温故而知新</a:t>
            </a:r>
            <a:r>
              <a:rPr lang="en-US" altLang="zh-CN" sz="4000"/>
              <a:t>——</a:t>
            </a:r>
            <a:r>
              <a:rPr lang="zh-CN" altLang="en-US" smtClean="0"/>
              <a:t>典型加密技术</a:t>
            </a:r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3C6F8C-1E9E-463B-9DB1-30AA05972BE9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  <p:pic>
        <p:nvPicPr>
          <p:cNvPr id="5" name="Picture 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086" y="2215523"/>
            <a:ext cx="4452938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9638" y="1961713"/>
            <a:ext cx="41814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4973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/>
              <a:t>温故而知新</a:t>
            </a:r>
            <a:r>
              <a:rPr lang="en-US" altLang="zh-CN" sz="4400"/>
              <a:t>——</a:t>
            </a:r>
            <a:r>
              <a:rPr lang="zh-CN" altLang="en-US" sz="4400" smtClean="0">
                <a:latin typeface="Times New Roman" pitchFamily="18" charset="0"/>
              </a:rPr>
              <a:t>密码算法</a:t>
            </a:r>
            <a:r>
              <a:rPr lang="zh-CN" altLang="en-US" sz="4400"/>
              <a:t>分类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48130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047275-C925-4E42-ADD7-E1962C104924}" type="datetime1">
              <a:rPr lang="zh-CN" altLang="en-US" smtClean="0">
                <a:latin typeface="Times New Roman" pitchFamily="18" charset="0"/>
              </a:rPr>
              <a:pPr/>
              <a:t>2018/10/16</a:t>
            </a:fld>
            <a:endParaRPr lang="en-US" altLang="zh-CN" smtClean="0">
              <a:latin typeface="Times New Roman" pitchFamily="18" charset="0"/>
            </a:endParaRP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323528" y="1700808"/>
            <a:ext cx="8533159" cy="3096617"/>
            <a:chOff x="1037903" y="1700808"/>
            <a:chExt cx="8533159" cy="3096617"/>
          </a:xfrm>
        </p:grpSpPr>
        <p:sp>
          <p:nvSpPr>
            <p:cNvPr id="48135" name="Rectangle 3"/>
            <p:cNvSpPr>
              <a:spLocks noChangeArrowheads="1"/>
            </p:cNvSpPr>
            <p:nvPr/>
          </p:nvSpPr>
          <p:spPr bwMode="auto">
            <a:xfrm>
              <a:off x="3270151" y="1700808"/>
              <a:ext cx="5256213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密码算法</a:t>
              </a:r>
            </a:p>
          </p:txBody>
        </p:sp>
        <p:sp>
          <p:nvSpPr>
            <p:cNvPr id="48136" name="Rectangle 4"/>
            <p:cNvSpPr>
              <a:spLocks noChangeArrowheads="1"/>
            </p:cNvSpPr>
            <p:nvPr/>
          </p:nvSpPr>
          <p:spPr bwMode="auto">
            <a:xfrm>
              <a:off x="2118023" y="3213100"/>
              <a:ext cx="172784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基于密钥保密性</a:t>
              </a:r>
            </a:p>
          </p:txBody>
        </p:sp>
        <p:sp>
          <p:nvSpPr>
            <p:cNvPr id="48137" name="Rectangle 5"/>
            <p:cNvSpPr>
              <a:spLocks noChangeArrowheads="1"/>
            </p:cNvSpPr>
            <p:nvPr/>
          </p:nvSpPr>
          <p:spPr bwMode="auto">
            <a:xfrm>
              <a:off x="4282139" y="3213100"/>
              <a:ext cx="1724316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基于算法保密性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09892" y="2132013"/>
              <a:ext cx="2157413" cy="1081088"/>
              <a:chOff x="1833" y="1343"/>
              <a:chExt cx="1359" cy="681"/>
            </a:xfrm>
          </p:grpSpPr>
          <p:sp>
            <p:nvSpPr>
              <p:cNvPr id="48152" name="Line 7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3" name="Line 8"/>
              <p:cNvSpPr>
                <a:spLocks noChangeShapeType="1"/>
              </p:cNvSpPr>
              <p:nvPr/>
            </p:nvSpPr>
            <p:spPr bwMode="auto">
              <a:xfrm>
                <a:off x="3192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4" name="Line 9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1359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5" name="Line 10"/>
              <p:cNvSpPr>
                <a:spLocks noChangeShapeType="1"/>
              </p:cNvSpPr>
              <p:nvPr/>
            </p:nvSpPr>
            <p:spPr bwMode="auto">
              <a:xfrm>
                <a:off x="2517" y="1343"/>
                <a:ext cx="0" cy="54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6" name="Text Box 11"/>
              <p:cNvSpPr txBox="1">
                <a:spLocks noChangeArrowheads="1"/>
              </p:cNvSpPr>
              <p:nvPr/>
            </p:nvSpPr>
            <p:spPr bwMode="auto">
              <a:xfrm>
                <a:off x="1934" y="1480"/>
                <a:ext cx="1159" cy="23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00"/>
                    </a:solidFill>
                    <a:ea typeface="黑体" pitchFamily="49" charset="-122"/>
                  </a:rPr>
                  <a:t>基于保密的内容</a:t>
                </a:r>
              </a:p>
            </p:txBody>
          </p:sp>
        </p:grpSp>
        <p:sp>
          <p:nvSpPr>
            <p:cNvPr id="461836" name="Rectangle 12"/>
            <p:cNvSpPr>
              <a:spLocks noChangeArrowheads="1"/>
            </p:cNvSpPr>
            <p:nvPr/>
          </p:nvSpPr>
          <p:spPr bwMode="auto">
            <a:xfrm>
              <a:off x="1037903" y="4365625"/>
              <a:ext cx="1583849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对称密码算法</a:t>
              </a:r>
            </a:p>
          </p:txBody>
        </p:sp>
        <p:sp>
          <p:nvSpPr>
            <p:cNvPr id="461837" name="Rectangle 13"/>
            <p:cNvSpPr>
              <a:spLocks noChangeArrowheads="1"/>
            </p:cNvSpPr>
            <p:nvPr/>
          </p:nvSpPr>
          <p:spPr bwMode="auto">
            <a:xfrm>
              <a:off x="3205163" y="4365625"/>
              <a:ext cx="1727200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非对称密码算法</a:t>
              </a:r>
            </a:p>
          </p:txBody>
        </p:sp>
        <p:sp>
          <p:nvSpPr>
            <p:cNvPr id="48141" name="Line 14"/>
            <p:cNvSpPr>
              <a:spLocks noChangeShapeType="1"/>
            </p:cNvSpPr>
            <p:nvPr/>
          </p:nvSpPr>
          <p:spPr bwMode="auto">
            <a:xfrm>
              <a:off x="1836738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2" name="Line 15"/>
            <p:cNvSpPr>
              <a:spLocks noChangeShapeType="1"/>
            </p:cNvSpPr>
            <p:nvPr/>
          </p:nvSpPr>
          <p:spPr bwMode="auto">
            <a:xfrm>
              <a:off x="4068763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1836738" y="4149725"/>
              <a:ext cx="2232025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4" name="Line 17"/>
            <p:cNvSpPr>
              <a:spLocks noChangeShapeType="1"/>
            </p:cNvSpPr>
            <p:nvPr/>
          </p:nvSpPr>
          <p:spPr bwMode="auto">
            <a:xfrm>
              <a:off x="2916238" y="3644900"/>
              <a:ext cx="0" cy="5048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6149752" y="3213100"/>
              <a:ext cx="1512887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分组密码算法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8094687" y="3213100"/>
              <a:ext cx="147637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流密码算法</a:t>
              </a:r>
            </a:p>
          </p:txBody>
        </p:sp>
        <p:sp>
          <p:nvSpPr>
            <p:cNvPr id="48147" name="Line 20"/>
            <p:cNvSpPr>
              <a:spLocks noChangeShapeType="1"/>
            </p:cNvSpPr>
            <p:nvPr/>
          </p:nvSpPr>
          <p:spPr bwMode="auto">
            <a:xfrm>
              <a:off x="6875463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8" name="Line 21"/>
            <p:cNvSpPr>
              <a:spLocks noChangeShapeType="1"/>
            </p:cNvSpPr>
            <p:nvPr/>
          </p:nvSpPr>
          <p:spPr bwMode="auto">
            <a:xfrm>
              <a:off x="8820150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6875463" y="2997200"/>
              <a:ext cx="1944687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0" name="Line 23"/>
            <p:cNvSpPr>
              <a:spLocks noChangeShapeType="1"/>
            </p:cNvSpPr>
            <p:nvPr/>
          </p:nvSpPr>
          <p:spPr bwMode="auto">
            <a:xfrm>
              <a:off x="7878663" y="2132013"/>
              <a:ext cx="0" cy="865187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7086575" y="2348880"/>
              <a:ext cx="1728788" cy="3667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明文处理方法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226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4543428" cy="5264341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又叫循环移位密码</a:t>
            </a:r>
            <a:endParaRPr lang="en-US" altLang="zh-CN" smtClean="0"/>
          </a:p>
          <a:p>
            <a:pPr lvl="1"/>
            <a:r>
              <a:rPr lang="zh-CN" altLang="en-US" smtClean="0"/>
              <a:t>字母表收尾相连</a:t>
            </a:r>
            <a:endParaRPr lang="en-US" altLang="zh-CN" smtClean="0"/>
          </a:p>
          <a:p>
            <a:pPr lvl="1"/>
            <a:r>
              <a:rPr lang="zh-CN" altLang="en-US" smtClean="0"/>
              <a:t>将明文字母替代为右（后）边第</a:t>
            </a:r>
            <a:r>
              <a:rPr lang="en-US" altLang="zh-CN" smtClean="0"/>
              <a:t>k</a:t>
            </a:r>
            <a:r>
              <a:rPr lang="zh-CN" altLang="en-US" smtClean="0"/>
              <a:t>个字母</a:t>
            </a:r>
            <a:endParaRPr lang="en-US" altLang="zh-CN" smtClean="0"/>
          </a:p>
          <a:p>
            <a:r>
              <a:rPr lang="zh-CN" altLang="en-US" smtClean="0"/>
              <a:t>加密：</a:t>
            </a:r>
            <a:endParaRPr lang="en-US" altLang="zh-CN" smtClean="0"/>
          </a:p>
          <a:p>
            <a:pPr lvl="1"/>
            <a:r>
              <a:rPr lang="en-US" altLang="zh-CN" smtClean="0"/>
              <a:t>E(a)=(a+k) mod n</a:t>
            </a:r>
            <a:r>
              <a:rPr lang="zh-CN" altLang="en-US" smtClean="0"/>
              <a:t>（</a:t>
            </a:r>
            <a:r>
              <a:rPr lang="en-US" altLang="zh-CN" smtClean="0"/>
              <a:t>%n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a</a:t>
            </a:r>
            <a:r>
              <a:rPr lang="zh-CN" altLang="en-US" smtClean="0"/>
              <a:t>：明文字母序号，</a:t>
            </a:r>
            <a:r>
              <a:rPr lang="en-US" altLang="zh-CN" smtClean="0"/>
              <a:t>k</a:t>
            </a:r>
            <a:r>
              <a:rPr lang="zh-CN" altLang="en-US" smtClean="0"/>
              <a:t>：密钥，</a:t>
            </a:r>
            <a:r>
              <a:rPr lang="en-US" altLang="zh-CN" smtClean="0"/>
              <a:t>n</a:t>
            </a:r>
            <a:r>
              <a:rPr lang="zh-CN" altLang="en-US" smtClean="0"/>
              <a:t>：字符集中字母个数</a:t>
            </a:r>
            <a:r>
              <a:rPr lang="en-US" altLang="zh-CN" smtClean="0"/>
              <a:t>(26)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解密：</a:t>
            </a:r>
            <a:endParaRPr lang="en-US" altLang="zh-CN" smtClean="0"/>
          </a:p>
          <a:p>
            <a:pPr lvl="1"/>
            <a:r>
              <a:rPr lang="en-US" altLang="zh-CN" smtClean="0"/>
              <a:t>D(a)=(a-k)% n</a:t>
            </a:r>
            <a:endParaRPr lang="zh-CN" altLang="en-US" smtClean="0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Caesar</a:t>
            </a:r>
            <a:r>
              <a:rPr lang="zh-CN" altLang="en-US" smtClean="0"/>
              <a:t>密码</a:t>
            </a:r>
            <a:endParaRPr lang="zh-CN" altLang="en-US"/>
          </a:p>
        </p:txBody>
      </p:sp>
      <p:sp>
        <p:nvSpPr>
          <p:cNvPr id="215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FA512F-5464-4106-9F0A-013D13C907B7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pic>
        <p:nvPicPr>
          <p:cNvPr id="13316" name="Picture 4" descr="http://photocdn.sohu.com/20110520/Img3081154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0"/>
            <a:ext cx="3653460" cy="2928934"/>
          </a:xfrm>
          <a:prstGeom prst="rect">
            <a:avLst/>
          </a:prstGeom>
          <a:noFill/>
        </p:spPr>
      </p:pic>
      <p:pic>
        <p:nvPicPr>
          <p:cNvPr id="13318" name="Picture 6" descr="http://www.2cto.com/uploadfile/2011/0928/2011092810200676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9975" y="4000504"/>
            <a:ext cx="4064025" cy="17145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</a:t>
            </a:r>
            <a:r>
              <a:rPr lang="en-US" altLang="zh-CN" smtClean="0"/>
              <a:t>k</a:t>
            </a:r>
            <a:r>
              <a:rPr lang="zh-CN" altLang="en-US" smtClean="0"/>
              <a:t>＝</a:t>
            </a:r>
            <a:r>
              <a:rPr lang="en-US" altLang="zh-CN" smtClean="0"/>
              <a:t>3</a:t>
            </a:r>
            <a:r>
              <a:rPr lang="zh-CN" altLang="en-US" smtClean="0"/>
              <a:t>，明文</a:t>
            </a:r>
            <a:r>
              <a:rPr lang="en-US" altLang="zh-CN" smtClean="0"/>
              <a:t>P</a:t>
            </a:r>
            <a:r>
              <a:rPr lang="zh-CN" altLang="en-US" smtClean="0"/>
              <a:t>＝</a:t>
            </a:r>
            <a:r>
              <a:rPr lang="en-US" altLang="zh-CN" smtClean="0"/>
              <a:t>COMPUTER SYSTEMS</a:t>
            </a:r>
            <a:r>
              <a:rPr lang="zh-CN" altLang="en-US" smtClean="0"/>
              <a:t>，加密：</a:t>
            </a:r>
          </a:p>
          <a:p>
            <a:pPr lvl="1"/>
            <a:r>
              <a:rPr lang="en-US" altLang="zh-CN" smtClean="0"/>
              <a:t>E(C)=(2+3)%26=5=F</a:t>
            </a:r>
          </a:p>
          <a:p>
            <a:pPr lvl="1"/>
            <a:r>
              <a:rPr lang="en-US" altLang="zh-CN" smtClean="0"/>
              <a:t>E(O)=(14+3)%26=17=R</a:t>
            </a:r>
          </a:p>
          <a:p>
            <a:pPr lvl="1"/>
            <a:r>
              <a:rPr lang="en-US" altLang="zh-CN"/>
              <a:t>E(M</a:t>
            </a:r>
            <a:r>
              <a:rPr lang="en-US" altLang="zh-CN" smtClean="0"/>
              <a:t>)=(12+3)%26=15=P</a:t>
            </a:r>
          </a:p>
          <a:p>
            <a:pPr lvl="1"/>
            <a:r>
              <a:rPr lang="en-US" altLang="zh-CN" smtClean="0"/>
              <a:t>……</a:t>
            </a:r>
          </a:p>
          <a:p>
            <a:pPr lvl="1"/>
            <a:r>
              <a:rPr lang="en-US" altLang="zh-CN"/>
              <a:t>E(S)=(18+3</a:t>
            </a:r>
            <a:r>
              <a:rPr lang="zh-CN" altLang="en-US" smtClean="0"/>
              <a:t>） </a:t>
            </a:r>
            <a:r>
              <a:rPr lang="en-US" altLang="zh-CN" smtClean="0"/>
              <a:t>% 26=21=V</a:t>
            </a:r>
          </a:p>
          <a:p>
            <a:r>
              <a:rPr lang="zh-CN" altLang="en-US" smtClean="0"/>
              <a:t>密文</a:t>
            </a:r>
            <a:r>
              <a:rPr lang="en-US" altLang="zh-CN" smtClean="0"/>
              <a:t>C= FRPSXWHU VBVWHPV</a:t>
            </a:r>
            <a:r>
              <a:rPr lang="zh-CN" altLang="en-US" smtClean="0"/>
              <a:t>，解密：</a:t>
            </a:r>
            <a:endParaRPr lang="en-US" altLang="zh-CN" smtClean="0"/>
          </a:p>
          <a:p>
            <a:pPr lvl="1"/>
            <a:r>
              <a:rPr lang="en-US" altLang="zh-CN" smtClean="0"/>
              <a:t>D(F)=(5-3)%26=2=C</a:t>
            </a:r>
            <a:endParaRPr lang="zh-CN" altLang="en-US" smtClean="0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Caesar</a:t>
            </a:r>
            <a:r>
              <a:rPr lang="zh-CN" altLang="en-US" smtClean="0"/>
              <a:t>密码实例</a:t>
            </a:r>
            <a:endParaRPr lang="zh-CN" altLang="en-US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967F6-9AF5-4545-A8E8-357A49397E9B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4" descr="凱撒大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2288" y="1989138"/>
            <a:ext cx="2706687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3" descr="羅馬士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1268413"/>
            <a:ext cx="252095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/>
            <a:r>
              <a:rPr lang="zh-TW" altLang="en-US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凱撒加密法</a:t>
            </a:r>
            <a:r>
              <a:rPr lang="en-US" altLang="zh-TW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AU" altLang="zh-TW" sz="3600">
                <a:solidFill>
                  <a:schemeClr val="tx2"/>
                </a:solidFill>
                <a:latin typeface="Times New Roman" pitchFamily="18" charset="0"/>
              </a:rPr>
              <a:t>Caesar Cipher)</a:t>
            </a:r>
            <a:r>
              <a:rPr lang="zh-TW" altLang="en-AU" sz="2800" b="0">
                <a:solidFill>
                  <a:schemeClr val="tx2"/>
                </a:solidFill>
              </a:rPr>
              <a:t> </a:t>
            </a:r>
            <a:endParaRPr lang="zh-TW" altLang="en-US" sz="2800" b="0">
              <a:solidFill>
                <a:schemeClr val="tx2"/>
              </a:solidFill>
            </a:endParaRP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7092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107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3492500" y="4510088"/>
            <a:ext cx="1943100" cy="287337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64163" y="3429000"/>
            <a:ext cx="1976437" cy="2305050"/>
            <a:chOff x="3379" y="2160"/>
            <a:chExt cx="1245" cy="1452"/>
          </a:xfrm>
        </p:grpSpPr>
        <p:pic>
          <p:nvPicPr>
            <p:cNvPr id="6237" name="Picture 13" descr="XP全套图标 - SnowE精细整套ICON图标240 - Optical Disk Aqua aqu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79" y="2160"/>
              <a:ext cx="1245" cy="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424" y="2304"/>
              <a:ext cx="1122" cy="987"/>
              <a:chOff x="3635" y="2519"/>
              <a:chExt cx="713" cy="627"/>
            </a:xfrm>
          </p:grpSpPr>
          <p:sp>
            <p:nvSpPr>
              <p:cNvPr id="6239" name="Text Box 15"/>
              <p:cNvSpPr txBox="1">
                <a:spLocks noChangeArrowheads="1"/>
              </p:cNvSpPr>
              <p:nvPr/>
            </p:nvSpPr>
            <p:spPr bwMode="auto">
              <a:xfrm>
                <a:off x="3924" y="2519"/>
                <a:ext cx="13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a</a:t>
                </a:r>
              </a:p>
            </p:txBody>
          </p:sp>
          <p:sp>
            <p:nvSpPr>
              <p:cNvPr id="6240" name="Text Box 16"/>
              <p:cNvSpPr txBox="1">
                <a:spLocks noChangeArrowheads="1"/>
              </p:cNvSpPr>
              <p:nvPr/>
            </p:nvSpPr>
            <p:spPr bwMode="auto">
              <a:xfrm rot="1360952">
                <a:off x="4076" y="2549"/>
                <a:ext cx="105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</a:p>
            </p:txBody>
          </p:sp>
          <p:sp>
            <p:nvSpPr>
              <p:cNvPr id="6241" name="Text Box 17"/>
              <p:cNvSpPr txBox="1">
                <a:spLocks noChangeArrowheads="1"/>
              </p:cNvSpPr>
              <p:nvPr/>
            </p:nvSpPr>
            <p:spPr bwMode="auto">
              <a:xfrm rot="2354242">
                <a:off x="4183" y="2639"/>
                <a:ext cx="10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</a:p>
            </p:txBody>
          </p:sp>
          <p:sp>
            <p:nvSpPr>
              <p:cNvPr id="6242" name="Text Box 18"/>
              <p:cNvSpPr txBox="1">
                <a:spLocks noChangeArrowheads="1"/>
              </p:cNvSpPr>
              <p:nvPr/>
            </p:nvSpPr>
            <p:spPr bwMode="auto">
              <a:xfrm rot="4629689">
                <a:off x="4247" y="2776"/>
                <a:ext cx="10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</a:p>
            </p:txBody>
          </p:sp>
          <p:sp>
            <p:nvSpPr>
              <p:cNvPr id="6243" name="Text Box 19"/>
              <p:cNvSpPr txBox="1">
                <a:spLocks noChangeArrowheads="1"/>
              </p:cNvSpPr>
              <p:nvPr/>
            </p:nvSpPr>
            <p:spPr bwMode="auto">
              <a:xfrm rot="-1613774">
                <a:off x="3776" y="2549"/>
                <a:ext cx="143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z</a:t>
                </a:r>
              </a:p>
            </p:txBody>
          </p:sp>
          <p:sp>
            <p:nvSpPr>
              <p:cNvPr id="6244" name="Text Box 20"/>
              <p:cNvSpPr txBox="1">
                <a:spLocks noChangeArrowheads="1"/>
              </p:cNvSpPr>
              <p:nvPr/>
            </p:nvSpPr>
            <p:spPr bwMode="auto">
              <a:xfrm rot="-2976700">
                <a:off x="3684" y="2638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</a:p>
            </p:txBody>
          </p:sp>
          <p:sp>
            <p:nvSpPr>
              <p:cNvPr id="6245" name="Text Box 21"/>
              <p:cNvSpPr txBox="1">
                <a:spLocks noChangeArrowheads="1"/>
              </p:cNvSpPr>
              <p:nvPr/>
            </p:nvSpPr>
            <p:spPr bwMode="auto">
              <a:xfrm rot="-4912236">
                <a:off x="3633" y="2769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</a:p>
            </p:txBody>
          </p:sp>
          <p:sp>
            <p:nvSpPr>
              <p:cNvPr id="6246" name="Text Box 22"/>
              <p:cNvSpPr txBox="1">
                <a:spLocks noChangeArrowheads="1"/>
              </p:cNvSpPr>
              <p:nvPr/>
            </p:nvSpPr>
            <p:spPr bwMode="auto">
              <a:xfrm rot="6349436">
                <a:off x="4238" y="2916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</a:p>
            </p:txBody>
          </p:sp>
          <p:sp>
            <p:nvSpPr>
              <p:cNvPr id="6247" name="Text Box 23"/>
              <p:cNvSpPr txBox="1">
                <a:spLocks noChangeArrowheads="1"/>
              </p:cNvSpPr>
              <p:nvPr/>
            </p:nvSpPr>
            <p:spPr bwMode="auto">
              <a:xfrm rot="7929317">
                <a:off x="4172" y="3052"/>
                <a:ext cx="9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724525" y="3840163"/>
            <a:ext cx="1247775" cy="1457325"/>
            <a:chOff x="3608" y="2419"/>
            <a:chExt cx="786" cy="918"/>
          </a:xfrm>
        </p:grpSpPr>
        <p:pic>
          <p:nvPicPr>
            <p:cNvPr id="6226" name="Picture 25" descr="XP全套图标 - SnowE精细整套ICON图标241 - Optical Disk Aqua lim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08" y="2419"/>
              <a:ext cx="786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3637" y="2511"/>
              <a:ext cx="716" cy="633"/>
              <a:chOff x="3633" y="2519"/>
              <a:chExt cx="716" cy="633"/>
            </a:xfrm>
          </p:grpSpPr>
          <p:sp>
            <p:nvSpPr>
              <p:cNvPr id="6228" name="Text Box 27"/>
              <p:cNvSpPr txBox="1">
                <a:spLocks noChangeArrowheads="1"/>
              </p:cNvSpPr>
              <p:nvPr/>
            </p:nvSpPr>
            <p:spPr bwMode="auto">
              <a:xfrm>
                <a:off x="3911" y="251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a</a:t>
                </a:r>
              </a:p>
            </p:txBody>
          </p:sp>
          <p:sp>
            <p:nvSpPr>
              <p:cNvPr id="6229" name="Text Box 28"/>
              <p:cNvSpPr txBox="1">
                <a:spLocks noChangeArrowheads="1"/>
              </p:cNvSpPr>
              <p:nvPr/>
            </p:nvSpPr>
            <p:spPr bwMode="auto">
              <a:xfrm rot="1360952">
                <a:off x="4037" y="2547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</a:p>
            </p:txBody>
          </p:sp>
          <p:sp>
            <p:nvSpPr>
              <p:cNvPr id="6230" name="Text Box 29"/>
              <p:cNvSpPr txBox="1">
                <a:spLocks noChangeArrowheads="1"/>
              </p:cNvSpPr>
              <p:nvPr/>
            </p:nvSpPr>
            <p:spPr bwMode="auto">
              <a:xfrm rot="2354242">
                <a:off x="4138" y="263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</a:p>
            </p:txBody>
          </p:sp>
          <p:sp>
            <p:nvSpPr>
              <p:cNvPr id="6231" name="Text Box 30"/>
              <p:cNvSpPr txBox="1">
                <a:spLocks noChangeArrowheads="1"/>
              </p:cNvSpPr>
              <p:nvPr/>
            </p:nvSpPr>
            <p:spPr bwMode="auto">
              <a:xfrm rot="4629689">
                <a:off x="4189" y="2754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</a:p>
            </p:txBody>
          </p:sp>
          <p:sp>
            <p:nvSpPr>
              <p:cNvPr id="6232" name="Text Box 31"/>
              <p:cNvSpPr txBox="1">
                <a:spLocks noChangeArrowheads="1"/>
              </p:cNvSpPr>
              <p:nvPr/>
            </p:nvSpPr>
            <p:spPr bwMode="auto">
              <a:xfrm rot="-1613774">
                <a:off x="3782" y="2547"/>
                <a:ext cx="156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z</a:t>
                </a:r>
              </a:p>
            </p:txBody>
          </p:sp>
          <p:sp>
            <p:nvSpPr>
              <p:cNvPr id="6233" name="Text Box 32"/>
              <p:cNvSpPr txBox="1">
                <a:spLocks noChangeArrowheads="1"/>
              </p:cNvSpPr>
              <p:nvPr/>
            </p:nvSpPr>
            <p:spPr bwMode="auto">
              <a:xfrm rot="-2976700">
                <a:off x="3677" y="262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</a:p>
            </p:txBody>
          </p:sp>
          <p:sp>
            <p:nvSpPr>
              <p:cNvPr id="6234" name="Text Box 33"/>
              <p:cNvSpPr txBox="1">
                <a:spLocks noChangeArrowheads="1"/>
              </p:cNvSpPr>
              <p:nvPr/>
            </p:nvSpPr>
            <p:spPr bwMode="auto">
              <a:xfrm rot="-4912236">
                <a:off x="3630" y="274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</a:p>
            </p:txBody>
          </p:sp>
          <p:sp>
            <p:nvSpPr>
              <p:cNvPr id="6235" name="Text Box 34"/>
              <p:cNvSpPr txBox="1">
                <a:spLocks noChangeArrowheads="1"/>
              </p:cNvSpPr>
              <p:nvPr/>
            </p:nvSpPr>
            <p:spPr bwMode="auto">
              <a:xfrm rot="6349436">
                <a:off x="4183" y="2882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</a:p>
            </p:txBody>
          </p:sp>
          <p:sp>
            <p:nvSpPr>
              <p:cNvPr id="6236" name="Text Box 35"/>
              <p:cNvSpPr txBox="1">
                <a:spLocks noChangeArrowheads="1"/>
              </p:cNvSpPr>
              <p:nvPr/>
            </p:nvSpPr>
            <p:spPr bwMode="auto">
              <a:xfrm rot="7929317">
                <a:off x="4127" y="3004"/>
                <a:ext cx="143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</a:p>
            </p:txBody>
          </p:sp>
        </p:grp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687513" y="3378200"/>
            <a:ext cx="1976437" cy="2305050"/>
            <a:chOff x="3379" y="2160"/>
            <a:chExt cx="1245" cy="1452"/>
          </a:xfrm>
        </p:grpSpPr>
        <p:pic>
          <p:nvPicPr>
            <p:cNvPr id="6215" name="Picture 37" descr="XP全套图标 - SnowE精细整套ICON图标240 - Optical Disk Aqua aqu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79" y="2160"/>
              <a:ext cx="1245" cy="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3422" y="2304"/>
              <a:ext cx="1124" cy="987"/>
              <a:chOff x="3634" y="2519"/>
              <a:chExt cx="714" cy="627"/>
            </a:xfrm>
          </p:grpSpPr>
          <p:sp>
            <p:nvSpPr>
              <p:cNvPr id="6217" name="Text Box 39"/>
              <p:cNvSpPr txBox="1">
                <a:spLocks noChangeArrowheads="1"/>
              </p:cNvSpPr>
              <p:nvPr/>
            </p:nvSpPr>
            <p:spPr bwMode="auto">
              <a:xfrm>
                <a:off x="3924" y="2519"/>
                <a:ext cx="13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a</a:t>
                </a:r>
              </a:p>
            </p:txBody>
          </p:sp>
          <p:sp>
            <p:nvSpPr>
              <p:cNvPr id="6218" name="Text Box 40"/>
              <p:cNvSpPr txBox="1">
                <a:spLocks noChangeArrowheads="1"/>
              </p:cNvSpPr>
              <p:nvPr/>
            </p:nvSpPr>
            <p:spPr bwMode="auto">
              <a:xfrm rot="1360952">
                <a:off x="4076" y="2549"/>
                <a:ext cx="105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</a:p>
            </p:txBody>
          </p:sp>
          <p:sp>
            <p:nvSpPr>
              <p:cNvPr id="6219" name="Text Box 41"/>
              <p:cNvSpPr txBox="1">
                <a:spLocks noChangeArrowheads="1"/>
              </p:cNvSpPr>
              <p:nvPr/>
            </p:nvSpPr>
            <p:spPr bwMode="auto">
              <a:xfrm rot="2354242">
                <a:off x="4183" y="2639"/>
                <a:ext cx="10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</a:p>
            </p:txBody>
          </p:sp>
          <p:sp>
            <p:nvSpPr>
              <p:cNvPr id="6220" name="Text Box 42"/>
              <p:cNvSpPr txBox="1">
                <a:spLocks noChangeArrowheads="1"/>
              </p:cNvSpPr>
              <p:nvPr/>
            </p:nvSpPr>
            <p:spPr bwMode="auto">
              <a:xfrm rot="4629689">
                <a:off x="4247" y="2776"/>
                <a:ext cx="10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</a:p>
            </p:txBody>
          </p:sp>
          <p:sp>
            <p:nvSpPr>
              <p:cNvPr id="6221" name="Text Box 43"/>
              <p:cNvSpPr txBox="1">
                <a:spLocks noChangeArrowheads="1"/>
              </p:cNvSpPr>
              <p:nvPr/>
            </p:nvSpPr>
            <p:spPr bwMode="auto">
              <a:xfrm rot="-1613774">
                <a:off x="3776" y="2549"/>
                <a:ext cx="143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z</a:t>
                </a:r>
              </a:p>
            </p:txBody>
          </p:sp>
          <p:sp>
            <p:nvSpPr>
              <p:cNvPr id="6222" name="Text Box 44"/>
              <p:cNvSpPr txBox="1">
                <a:spLocks noChangeArrowheads="1"/>
              </p:cNvSpPr>
              <p:nvPr/>
            </p:nvSpPr>
            <p:spPr bwMode="auto">
              <a:xfrm rot="-2976700">
                <a:off x="3684" y="2639"/>
                <a:ext cx="10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</a:p>
            </p:txBody>
          </p:sp>
          <p:sp>
            <p:nvSpPr>
              <p:cNvPr id="6223" name="Text Box 45"/>
              <p:cNvSpPr txBox="1">
                <a:spLocks noChangeArrowheads="1"/>
              </p:cNvSpPr>
              <p:nvPr/>
            </p:nvSpPr>
            <p:spPr bwMode="auto">
              <a:xfrm rot="-4912236">
                <a:off x="3632" y="2769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</a:p>
            </p:txBody>
          </p:sp>
          <p:sp>
            <p:nvSpPr>
              <p:cNvPr id="6224" name="Text Box 46"/>
              <p:cNvSpPr txBox="1">
                <a:spLocks noChangeArrowheads="1"/>
              </p:cNvSpPr>
              <p:nvPr/>
            </p:nvSpPr>
            <p:spPr bwMode="auto">
              <a:xfrm rot="6349436">
                <a:off x="4238" y="2916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</a:p>
            </p:txBody>
          </p:sp>
          <p:sp>
            <p:nvSpPr>
              <p:cNvPr id="6225" name="Text Box 47"/>
              <p:cNvSpPr txBox="1">
                <a:spLocks noChangeArrowheads="1"/>
              </p:cNvSpPr>
              <p:nvPr/>
            </p:nvSpPr>
            <p:spPr bwMode="auto">
              <a:xfrm rot="7929317">
                <a:off x="4172" y="3052"/>
                <a:ext cx="9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</a:p>
            </p:txBody>
          </p:sp>
        </p:grp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2051050" y="3789363"/>
            <a:ext cx="1247775" cy="1457325"/>
            <a:chOff x="3608" y="2419"/>
            <a:chExt cx="786" cy="918"/>
          </a:xfrm>
        </p:grpSpPr>
        <p:pic>
          <p:nvPicPr>
            <p:cNvPr id="6204" name="Picture 49" descr="XP全套图标 - SnowE精细整套ICON图标241 - Optical Disk Aqua lim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08" y="2419"/>
              <a:ext cx="786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3637" y="2511"/>
              <a:ext cx="716" cy="633"/>
              <a:chOff x="3633" y="2519"/>
              <a:chExt cx="716" cy="633"/>
            </a:xfrm>
          </p:grpSpPr>
          <p:sp>
            <p:nvSpPr>
              <p:cNvPr id="6206" name="Text Box 51"/>
              <p:cNvSpPr txBox="1">
                <a:spLocks noChangeArrowheads="1"/>
              </p:cNvSpPr>
              <p:nvPr/>
            </p:nvSpPr>
            <p:spPr bwMode="auto">
              <a:xfrm>
                <a:off x="3911" y="251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a</a:t>
                </a:r>
              </a:p>
            </p:txBody>
          </p:sp>
          <p:sp>
            <p:nvSpPr>
              <p:cNvPr id="6207" name="Text Box 52"/>
              <p:cNvSpPr txBox="1">
                <a:spLocks noChangeArrowheads="1"/>
              </p:cNvSpPr>
              <p:nvPr/>
            </p:nvSpPr>
            <p:spPr bwMode="auto">
              <a:xfrm rot="1360952">
                <a:off x="4037" y="2547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</a:p>
            </p:txBody>
          </p:sp>
          <p:sp>
            <p:nvSpPr>
              <p:cNvPr id="6208" name="Text Box 53"/>
              <p:cNvSpPr txBox="1">
                <a:spLocks noChangeArrowheads="1"/>
              </p:cNvSpPr>
              <p:nvPr/>
            </p:nvSpPr>
            <p:spPr bwMode="auto">
              <a:xfrm rot="2354242">
                <a:off x="4138" y="263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</a:p>
            </p:txBody>
          </p:sp>
          <p:sp>
            <p:nvSpPr>
              <p:cNvPr id="6209" name="Text Box 54"/>
              <p:cNvSpPr txBox="1">
                <a:spLocks noChangeArrowheads="1"/>
              </p:cNvSpPr>
              <p:nvPr/>
            </p:nvSpPr>
            <p:spPr bwMode="auto">
              <a:xfrm rot="4629689">
                <a:off x="4189" y="2754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</a:p>
            </p:txBody>
          </p:sp>
          <p:sp>
            <p:nvSpPr>
              <p:cNvPr id="6210" name="Text Box 55"/>
              <p:cNvSpPr txBox="1">
                <a:spLocks noChangeArrowheads="1"/>
              </p:cNvSpPr>
              <p:nvPr/>
            </p:nvSpPr>
            <p:spPr bwMode="auto">
              <a:xfrm rot="-1613774">
                <a:off x="3782" y="2547"/>
                <a:ext cx="156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z</a:t>
                </a:r>
              </a:p>
            </p:txBody>
          </p:sp>
          <p:sp>
            <p:nvSpPr>
              <p:cNvPr id="6211" name="Text Box 56"/>
              <p:cNvSpPr txBox="1">
                <a:spLocks noChangeArrowheads="1"/>
              </p:cNvSpPr>
              <p:nvPr/>
            </p:nvSpPr>
            <p:spPr bwMode="auto">
              <a:xfrm rot="-2976700">
                <a:off x="3677" y="262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</a:p>
            </p:txBody>
          </p:sp>
          <p:sp>
            <p:nvSpPr>
              <p:cNvPr id="6212" name="Text Box 57"/>
              <p:cNvSpPr txBox="1">
                <a:spLocks noChangeArrowheads="1"/>
              </p:cNvSpPr>
              <p:nvPr/>
            </p:nvSpPr>
            <p:spPr bwMode="auto">
              <a:xfrm rot="-4912236">
                <a:off x="3630" y="274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</a:p>
            </p:txBody>
          </p:sp>
          <p:sp>
            <p:nvSpPr>
              <p:cNvPr id="6213" name="Text Box 58"/>
              <p:cNvSpPr txBox="1">
                <a:spLocks noChangeArrowheads="1"/>
              </p:cNvSpPr>
              <p:nvPr/>
            </p:nvSpPr>
            <p:spPr bwMode="auto">
              <a:xfrm rot="6349436">
                <a:off x="4183" y="2882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</a:p>
            </p:txBody>
          </p:sp>
          <p:sp>
            <p:nvSpPr>
              <p:cNvPr id="6214" name="Text Box 59"/>
              <p:cNvSpPr txBox="1">
                <a:spLocks noChangeArrowheads="1"/>
              </p:cNvSpPr>
              <p:nvPr/>
            </p:nvSpPr>
            <p:spPr bwMode="auto">
              <a:xfrm rot="7929317">
                <a:off x="4127" y="3004"/>
                <a:ext cx="143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</a:p>
            </p:txBody>
          </p:sp>
        </p:grpSp>
      </p:grpSp>
      <p:pic>
        <p:nvPicPr>
          <p:cNvPr id="38972" name="Picture 60" descr="板手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-8534022">
            <a:off x="2176463" y="3087688"/>
            <a:ext cx="652462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73" name="Picture 61" descr="板手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-6792070">
            <a:off x="6252369" y="3117057"/>
            <a:ext cx="6635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8" name="Text Box 68"/>
          <p:cNvSpPr txBox="1">
            <a:spLocks noChangeArrowheads="1"/>
          </p:cNvSpPr>
          <p:nvPr/>
        </p:nvSpPr>
        <p:spPr bwMode="auto">
          <a:xfrm>
            <a:off x="7092950" y="5229225"/>
            <a:ext cx="863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66"/>
                </a:solidFill>
                <a:ea typeface="標楷體" pitchFamily="65" charset="-120"/>
              </a:rPr>
              <a:t>凱撒大帝</a:t>
            </a:r>
            <a:endParaRPr lang="en-US" altLang="zh-TW" sz="1200">
              <a:solidFill>
                <a:srgbClr val="000066"/>
              </a:solidFill>
            </a:endParaRPr>
          </a:p>
        </p:txBody>
      </p:sp>
      <p:sp>
        <p:nvSpPr>
          <p:cNvPr id="6159" name="Text Box 69"/>
          <p:cNvSpPr txBox="1">
            <a:spLocks noChangeArrowheads="1"/>
          </p:cNvSpPr>
          <p:nvPr/>
        </p:nvSpPr>
        <p:spPr bwMode="auto">
          <a:xfrm>
            <a:off x="1116013" y="5300663"/>
            <a:ext cx="863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66"/>
                </a:solidFill>
                <a:ea typeface="標楷體" pitchFamily="65" charset="-120"/>
              </a:rPr>
              <a:t>前方軍士</a:t>
            </a:r>
            <a:endParaRPr lang="en-US" altLang="zh-TW" sz="1200">
              <a:solidFill>
                <a:srgbClr val="000066"/>
              </a:solidFill>
            </a:endParaRPr>
          </a:p>
        </p:txBody>
      </p:sp>
      <p:sp>
        <p:nvSpPr>
          <p:cNvPr id="38983" name="Text Box 71"/>
          <p:cNvSpPr txBox="1">
            <a:spLocks noChangeArrowheads="1"/>
          </p:cNvSpPr>
          <p:nvPr/>
        </p:nvSpPr>
        <p:spPr bwMode="auto">
          <a:xfrm>
            <a:off x="7235825" y="3692525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m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8984" name="Text Box 72"/>
          <p:cNvSpPr txBox="1">
            <a:spLocks noChangeArrowheads="1"/>
          </p:cNvSpPr>
          <p:nvPr/>
        </p:nvSpPr>
        <p:spPr bwMode="auto">
          <a:xfrm>
            <a:off x="7596188" y="37163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8985" name="Text Box 73"/>
          <p:cNvSpPr txBox="1">
            <a:spLocks noChangeArrowheads="1"/>
          </p:cNvSpPr>
          <p:nvPr/>
        </p:nvSpPr>
        <p:spPr bwMode="auto">
          <a:xfrm>
            <a:off x="7951788" y="373538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8986" name="Text Box 74"/>
          <p:cNvSpPr txBox="1">
            <a:spLocks noChangeArrowheads="1"/>
          </p:cNvSpPr>
          <p:nvPr/>
        </p:nvSpPr>
        <p:spPr bwMode="auto">
          <a:xfrm>
            <a:off x="8286750" y="3763963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t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64" name="Text Box 75"/>
          <p:cNvSpPr txBox="1">
            <a:spLocks noChangeArrowheads="1"/>
          </p:cNvSpPr>
          <p:nvPr/>
        </p:nvSpPr>
        <p:spPr bwMode="auto">
          <a:xfrm>
            <a:off x="8639175" y="37544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…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38988" name="Picture 76" descr="板手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-7329503">
            <a:off x="2095500" y="3098800"/>
            <a:ext cx="652463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89" name="Picture 77" descr="板手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-7618788">
            <a:off x="6323806" y="3117057"/>
            <a:ext cx="6635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63938" y="426878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itchFamily="18" charset="0"/>
              </a:rPr>
              <a:t>p</a:t>
            </a:r>
            <a:endParaRPr lang="en-US" altLang="zh-TW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38992" name="Text Box 80"/>
          <p:cNvSpPr txBox="1">
            <a:spLocks noChangeArrowheads="1"/>
          </p:cNvSpPr>
          <p:nvPr/>
        </p:nvSpPr>
        <p:spPr bwMode="auto">
          <a:xfrm>
            <a:off x="3924300" y="4292600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itchFamily="18" charset="0"/>
              </a:rPr>
              <a:t>h</a:t>
            </a:r>
            <a:endParaRPr lang="en-US" altLang="zh-TW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4279900" y="4311650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itchFamily="18" charset="0"/>
              </a:rPr>
              <a:t>h</a:t>
            </a:r>
            <a:endParaRPr lang="en-US" altLang="zh-TW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38994" name="Text Box 82"/>
          <p:cNvSpPr txBox="1">
            <a:spLocks noChangeArrowheads="1"/>
          </p:cNvSpPr>
          <p:nvPr/>
        </p:nvSpPr>
        <p:spPr bwMode="auto">
          <a:xfrm>
            <a:off x="4614863" y="4340225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itchFamily="18" charset="0"/>
              </a:rPr>
              <a:t>w</a:t>
            </a:r>
            <a:endParaRPr lang="en-US" altLang="zh-TW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38995" name="Text Box 83"/>
          <p:cNvSpPr txBox="1">
            <a:spLocks noChangeArrowheads="1"/>
          </p:cNvSpPr>
          <p:nvPr/>
        </p:nvSpPr>
        <p:spPr bwMode="auto">
          <a:xfrm>
            <a:off x="4967288" y="4330700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itchFamily="18" charset="0"/>
              </a:rPr>
              <a:t>…</a:t>
            </a:r>
            <a:endParaRPr lang="en-US" altLang="zh-TW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 rot="3738532">
            <a:off x="5645944" y="4580731"/>
            <a:ext cx="292100" cy="585788"/>
            <a:chOff x="3895" y="3091"/>
            <a:chExt cx="184" cy="369"/>
          </a:xfrm>
        </p:grpSpPr>
        <p:sp>
          <p:nvSpPr>
            <p:cNvPr id="6202" name="Text Box 84"/>
            <p:cNvSpPr txBox="1">
              <a:spLocks noChangeArrowheads="1"/>
            </p:cNvSpPr>
            <p:nvPr/>
          </p:nvSpPr>
          <p:spPr bwMode="auto">
            <a:xfrm rot="10800000">
              <a:off x="3898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p</a:t>
              </a:r>
              <a:endParaRPr lang="zh-TW" altLang="en-US" sz="1000"/>
            </a:p>
          </p:txBody>
        </p:sp>
        <p:sp>
          <p:nvSpPr>
            <p:cNvPr id="6203" name="Text Box 85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m</a:t>
              </a:r>
              <a:endParaRPr lang="zh-TW" altLang="en-US" sz="1000"/>
            </a:p>
          </p:txBody>
        </p:sp>
      </p:grpSp>
      <p:sp>
        <p:nvSpPr>
          <p:cNvPr id="38999" name="Rectangle 87"/>
          <p:cNvSpPr>
            <a:spLocks noChangeArrowheads="1"/>
          </p:cNvSpPr>
          <p:nvPr/>
        </p:nvSpPr>
        <p:spPr bwMode="auto">
          <a:xfrm rot="3924015">
            <a:off x="5720557" y="4609306"/>
            <a:ext cx="150812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01" name="Rectangle 89"/>
          <p:cNvSpPr>
            <a:spLocks noChangeArrowheads="1"/>
          </p:cNvSpPr>
          <p:nvPr/>
        </p:nvSpPr>
        <p:spPr bwMode="auto">
          <a:xfrm rot="10800000">
            <a:off x="6253163" y="4902200"/>
            <a:ext cx="150812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" name="Group 91"/>
          <p:cNvGrpSpPr>
            <a:grpSpLocks/>
          </p:cNvGrpSpPr>
          <p:nvPr/>
        </p:nvGrpSpPr>
        <p:grpSpPr bwMode="auto">
          <a:xfrm rot="5079305">
            <a:off x="5566569" y="4385469"/>
            <a:ext cx="292100" cy="585788"/>
            <a:chOff x="3895" y="3091"/>
            <a:chExt cx="184" cy="369"/>
          </a:xfrm>
        </p:grpSpPr>
        <p:sp>
          <p:nvSpPr>
            <p:cNvPr id="6200" name="Text Box 92"/>
            <p:cNvSpPr txBox="1">
              <a:spLocks noChangeArrowheads="1"/>
            </p:cNvSpPr>
            <p:nvPr/>
          </p:nvSpPr>
          <p:spPr bwMode="auto">
            <a:xfrm rot="10800000">
              <a:off x="3898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w</a:t>
              </a:r>
              <a:endParaRPr lang="zh-TW" altLang="en-US" sz="1000"/>
            </a:p>
          </p:txBody>
        </p:sp>
        <p:sp>
          <p:nvSpPr>
            <p:cNvPr id="6201" name="Text Box 93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t</a:t>
              </a:r>
              <a:endParaRPr lang="zh-TW" altLang="en-US" sz="1000"/>
            </a:p>
          </p:txBody>
        </p:sp>
      </p:grpSp>
      <p:sp>
        <p:nvSpPr>
          <p:cNvPr id="39006" name="Rectangle 94"/>
          <p:cNvSpPr>
            <a:spLocks noChangeArrowheads="1"/>
          </p:cNvSpPr>
          <p:nvPr/>
        </p:nvSpPr>
        <p:spPr bwMode="auto">
          <a:xfrm rot="5170235">
            <a:off x="5638007" y="4402931"/>
            <a:ext cx="150812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07" name="Text Box 95"/>
          <p:cNvSpPr txBox="1">
            <a:spLocks noChangeArrowheads="1"/>
          </p:cNvSpPr>
          <p:nvPr/>
        </p:nvSpPr>
        <p:spPr bwMode="auto">
          <a:xfrm>
            <a:off x="34925" y="3692525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m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9008" name="Text Box 96"/>
          <p:cNvSpPr txBox="1">
            <a:spLocks noChangeArrowheads="1"/>
          </p:cNvSpPr>
          <p:nvPr/>
        </p:nvSpPr>
        <p:spPr bwMode="auto">
          <a:xfrm>
            <a:off x="395288" y="37163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9009" name="Text Box 97"/>
          <p:cNvSpPr txBox="1">
            <a:spLocks noChangeArrowheads="1"/>
          </p:cNvSpPr>
          <p:nvPr/>
        </p:nvSpPr>
        <p:spPr bwMode="auto">
          <a:xfrm>
            <a:off x="750888" y="373538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9010" name="Text Box 98"/>
          <p:cNvSpPr txBox="1">
            <a:spLocks noChangeArrowheads="1"/>
          </p:cNvSpPr>
          <p:nvPr/>
        </p:nvSpPr>
        <p:spPr bwMode="auto">
          <a:xfrm>
            <a:off x="1085850" y="3763963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t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9011" name="Text Box 99"/>
          <p:cNvSpPr txBox="1">
            <a:spLocks noChangeArrowheads="1"/>
          </p:cNvSpPr>
          <p:nvPr/>
        </p:nvSpPr>
        <p:spPr bwMode="auto">
          <a:xfrm>
            <a:off x="1438275" y="37544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…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12" name="Group 102"/>
          <p:cNvGrpSpPr>
            <a:grpSpLocks/>
          </p:cNvGrpSpPr>
          <p:nvPr/>
        </p:nvGrpSpPr>
        <p:grpSpPr bwMode="auto">
          <a:xfrm>
            <a:off x="2411413" y="5637221"/>
            <a:ext cx="6227762" cy="663576"/>
            <a:chOff x="1746" y="3521"/>
            <a:chExt cx="2858" cy="418"/>
          </a:xfrm>
        </p:grpSpPr>
        <p:sp>
          <p:nvSpPr>
            <p:cNvPr id="6198" name="Text Box 100"/>
            <p:cNvSpPr txBox="1">
              <a:spLocks noChangeArrowheads="1"/>
            </p:cNvSpPr>
            <p:nvPr/>
          </p:nvSpPr>
          <p:spPr bwMode="auto">
            <a:xfrm>
              <a:off x="1746" y="3521"/>
              <a:ext cx="272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TW" altLang="en-US" sz="2000" b="1">
                  <a:solidFill>
                    <a:srgbClr val="C00000"/>
                  </a:solidFill>
                  <a:ea typeface="標楷體" pitchFamily="65" charset="-120"/>
                </a:rPr>
                <a:t>明文：</a:t>
              </a:r>
              <a:r>
                <a:rPr lang="en-US" altLang="zh-TW" sz="2000" b="1">
                  <a:solidFill>
                    <a:srgbClr val="C00000"/>
                  </a:solidFill>
                  <a:latin typeface="Courier New" pitchFamily="49" charset="0"/>
                </a:rPr>
                <a:t>meet me after the toga party</a:t>
              </a:r>
              <a:endParaRPr lang="zh-TW" altLang="en-US" sz="2000" b="1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  <p:sp>
          <p:nvSpPr>
            <p:cNvPr id="6199" name="Text Box 101"/>
            <p:cNvSpPr txBox="1">
              <a:spLocks noChangeArrowheads="1"/>
            </p:cNvSpPr>
            <p:nvPr/>
          </p:nvSpPr>
          <p:spPr bwMode="auto">
            <a:xfrm>
              <a:off x="1746" y="3687"/>
              <a:ext cx="285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TW" altLang="en-US" sz="2000" b="1">
                  <a:solidFill>
                    <a:srgbClr val="002060"/>
                  </a:solidFill>
                  <a:ea typeface="標楷體" pitchFamily="65" charset="-120"/>
                </a:rPr>
                <a:t>密文：</a:t>
              </a:r>
              <a:r>
                <a:rPr lang="en-US" altLang="zh-TW" sz="2000" b="1">
                  <a:solidFill>
                    <a:srgbClr val="002060"/>
                  </a:solidFill>
                  <a:latin typeface="Courier New" pitchFamily="49" charset="0"/>
                </a:rPr>
                <a:t>phhw ph diwhu wkh wrjd sduwb</a:t>
              </a:r>
              <a:endParaRPr lang="zh-TW" altLang="en-US" sz="2000" b="1">
                <a:solidFill>
                  <a:srgbClr val="002060"/>
                </a:solidFill>
                <a:latin typeface="Courier New" pitchFamily="49" charset="0"/>
              </a:endParaRPr>
            </a:p>
          </p:txBody>
        </p:sp>
      </p:grpSp>
      <p:sp>
        <p:nvSpPr>
          <p:cNvPr id="39015" name="Freeform 103"/>
          <p:cNvSpPr>
            <a:spLocks/>
          </p:cNvSpPr>
          <p:nvPr/>
        </p:nvSpPr>
        <p:spPr bwMode="auto">
          <a:xfrm>
            <a:off x="2393950" y="5797550"/>
            <a:ext cx="107950" cy="298450"/>
          </a:xfrm>
          <a:custGeom>
            <a:avLst/>
            <a:gdLst>
              <a:gd name="T0" fmla="*/ 56 w 68"/>
              <a:gd name="T1" fmla="*/ 0 h 188"/>
              <a:gd name="T2" fmla="*/ 0 w 68"/>
              <a:gd name="T3" fmla="*/ 92 h 188"/>
              <a:gd name="T4" fmla="*/ 68 w 68"/>
              <a:gd name="T5" fmla="*/ 188 h 188"/>
              <a:gd name="T6" fmla="*/ 0 60000 65536"/>
              <a:gd name="T7" fmla="*/ 0 60000 65536"/>
              <a:gd name="T8" fmla="*/ 0 60000 65536"/>
              <a:gd name="T9" fmla="*/ 0 w 68"/>
              <a:gd name="T10" fmla="*/ 0 h 188"/>
              <a:gd name="T11" fmla="*/ 68 w 68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188">
                <a:moveTo>
                  <a:pt x="56" y="0"/>
                </a:moveTo>
                <a:cubicBezTo>
                  <a:pt x="47" y="15"/>
                  <a:pt x="0" y="24"/>
                  <a:pt x="0" y="92"/>
                </a:cubicBezTo>
                <a:cubicBezTo>
                  <a:pt x="0" y="160"/>
                  <a:pt x="54" y="168"/>
                  <a:pt x="68" y="188"/>
                </a:cubicBezTo>
              </a:path>
            </a:pathLst>
          </a:custGeom>
          <a:noFill/>
          <a:ln w="28575">
            <a:solidFill>
              <a:srgbClr val="800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16" name="Freeform 104"/>
          <p:cNvSpPr>
            <a:spLocks/>
          </p:cNvSpPr>
          <p:nvPr/>
        </p:nvSpPr>
        <p:spPr bwMode="auto">
          <a:xfrm>
            <a:off x="2339975" y="5805488"/>
            <a:ext cx="107950" cy="298450"/>
          </a:xfrm>
          <a:custGeom>
            <a:avLst/>
            <a:gdLst>
              <a:gd name="T0" fmla="*/ 56 w 68"/>
              <a:gd name="T1" fmla="*/ 0 h 188"/>
              <a:gd name="T2" fmla="*/ 0 w 68"/>
              <a:gd name="T3" fmla="*/ 92 h 188"/>
              <a:gd name="T4" fmla="*/ 68 w 68"/>
              <a:gd name="T5" fmla="*/ 188 h 188"/>
              <a:gd name="T6" fmla="*/ 0 60000 65536"/>
              <a:gd name="T7" fmla="*/ 0 60000 65536"/>
              <a:gd name="T8" fmla="*/ 0 60000 65536"/>
              <a:gd name="T9" fmla="*/ 0 w 68"/>
              <a:gd name="T10" fmla="*/ 0 h 188"/>
              <a:gd name="T11" fmla="*/ 68 w 68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188">
                <a:moveTo>
                  <a:pt x="56" y="0"/>
                </a:moveTo>
                <a:cubicBezTo>
                  <a:pt x="47" y="15"/>
                  <a:pt x="0" y="24"/>
                  <a:pt x="0" y="92"/>
                </a:cubicBezTo>
                <a:cubicBezTo>
                  <a:pt x="0" y="160"/>
                  <a:pt x="54" y="168"/>
                  <a:pt x="68" y="188"/>
                </a:cubicBezTo>
              </a:path>
            </a:pathLst>
          </a:custGeom>
          <a:noFill/>
          <a:ln w="28575">
            <a:solidFill>
              <a:srgbClr val="80008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" name="Group 105"/>
          <p:cNvGrpSpPr>
            <a:grpSpLocks/>
          </p:cNvGrpSpPr>
          <p:nvPr/>
        </p:nvGrpSpPr>
        <p:grpSpPr bwMode="auto">
          <a:xfrm rot="3771440">
            <a:off x="1945482" y="4506119"/>
            <a:ext cx="292100" cy="585787"/>
            <a:chOff x="3895" y="3091"/>
            <a:chExt cx="184" cy="369"/>
          </a:xfrm>
        </p:grpSpPr>
        <p:sp>
          <p:nvSpPr>
            <p:cNvPr id="6196" name="Text Box 106"/>
            <p:cNvSpPr txBox="1">
              <a:spLocks noChangeArrowheads="1"/>
            </p:cNvSpPr>
            <p:nvPr/>
          </p:nvSpPr>
          <p:spPr bwMode="auto">
            <a:xfrm rot="10800000">
              <a:off x="3898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p</a:t>
              </a:r>
            </a:p>
          </p:txBody>
        </p:sp>
        <p:sp>
          <p:nvSpPr>
            <p:cNvPr id="6197" name="Text Box 107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m</a:t>
              </a:r>
              <a:endParaRPr lang="zh-TW" altLang="en-US" sz="1000"/>
            </a:p>
          </p:txBody>
        </p:sp>
      </p:grpSp>
      <p:sp>
        <p:nvSpPr>
          <p:cNvPr id="39020" name="Rectangle 108"/>
          <p:cNvSpPr>
            <a:spLocks noChangeArrowheads="1"/>
          </p:cNvSpPr>
          <p:nvPr/>
        </p:nvSpPr>
        <p:spPr bwMode="auto">
          <a:xfrm rot="3773481">
            <a:off x="2028826" y="4540250"/>
            <a:ext cx="158750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35" name="Rectangle 123"/>
          <p:cNvSpPr>
            <a:spLocks noChangeArrowheads="1"/>
          </p:cNvSpPr>
          <p:nvPr/>
        </p:nvSpPr>
        <p:spPr bwMode="auto">
          <a:xfrm>
            <a:off x="2555875" y="4884738"/>
            <a:ext cx="150813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" name="Group 124"/>
          <p:cNvGrpSpPr>
            <a:grpSpLocks/>
          </p:cNvGrpSpPr>
          <p:nvPr/>
        </p:nvGrpSpPr>
        <p:grpSpPr bwMode="auto">
          <a:xfrm rot="5156761">
            <a:off x="1898650" y="4316413"/>
            <a:ext cx="287337" cy="585788"/>
            <a:chOff x="3895" y="3091"/>
            <a:chExt cx="181" cy="369"/>
          </a:xfrm>
        </p:grpSpPr>
        <p:sp>
          <p:nvSpPr>
            <p:cNvPr id="6194" name="Text Box 125"/>
            <p:cNvSpPr txBox="1">
              <a:spLocks noChangeArrowheads="1"/>
            </p:cNvSpPr>
            <p:nvPr/>
          </p:nvSpPr>
          <p:spPr bwMode="auto">
            <a:xfrm rot="10800000">
              <a:off x="3895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w</a:t>
              </a:r>
            </a:p>
          </p:txBody>
        </p:sp>
        <p:sp>
          <p:nvSpPr>
            <p:cNvPr id="6195" name="Text Box 126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t</a:t>
              </a:r>
              <a:endParaRPr lang="zh-TW" altLang="en-US" sz="1000"/>
            </a:p>
          </p:txBody>
        </p:sp>
      </p:grpSp>
      <p:sp>
        <p:nvSpPr>
          <p:cNvPr id="39039" name="Rectangle 127"/>
          <p:cNvSpPr>
            <a:spLocks noChangeArrowheads="1"/>
          </p:cNvSpPr>
          <p:nvPr/>
        </p:nvSpPr>
        <p:spPr bwMode="auto">
          <a:xfrm rot="5085753">
            <a:off x="1970881" y="4350544"/>
            <a:ext cx="150813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40" name="Text Box 128"/>
          <p:cNvSpPr txBox="1">
            <a:spLocks noChangeArrowheads="1"/>
          </p:cNvSpPr>
          <p:nvPr/>
        </p:nvSpPr>
        <p:spPr bwMode="auto">
          <a:xfrm rot="10800000">
            <a:off x="2555875" y="4868863"/>
            <a:ext cx="2159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/>
              <a:t>h</a:t>
            </a:r>
            <a:endParaRPr lang="zh-TW" altLang="en-US" sz="1000"/>
          </a:p>
        </p:txBody>
      </p:sp>
      <p:sp>
        <p:nvSpPr>
          <p:cNvPr id="39042" name="Text Box 130"/>
          <p:cNvSpPr txBox="1">
            <a:spLocks noChangeArrowheads="1"/>
          </p:cNvSpPr>
          <p:nvPr/>
        </p:nvSpPr>
        <p:spPr bwMode="auto">
          <a:xfrm rot="10800000">
            <a:off x="6238875" y="4894263"/>
            <a:ext cx="2159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/>
              <a:t>h</a:t>
            </a:r>
            <a:endParaRPr lang="zh-TW" altLang="en-US" sz="1000"/>
          </a:p>
        </p:txBody>
      </p:sp>
      <p:sp>
        <p:nvSpPr>
          <p:cNvPr id="6192" name="日期版面配置區 10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50E0C01-A50E-45E1-87A9-6010C07DB9D9}" type="datetime1">
              <a:rPr lang="zh-TW" altLang="en-US">
                <a:latin typeface="Arial" charset="0"/>
              </a:rPr>
              <a:pPr/>
              <a:t>2018/10/16</a:t>
            </a:fld>
            <a:endParaRPr lang="en-US" altLang="zh-TW">
              <a:latin typeface="Arial" charset="0"/>
            </a:endParaRPr>
          </a:p>
        </p:txBody>
      </p:sp>
      <p:sp>
        <p:nvSpPr>
          <p:cNvPr id="6193" name="投影片編號版面配置區 10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442294-82B1-47B9-B56F-E78FF34FA13A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 flipH="1">
            <a:off x="4067175" y="980728"/>
            <a:ext cx="1201738" cy="2224087"/>
            <a:chOff x="2426" y="1435"/>
            <a:chExt cx="786" cy="1401"/>
          </a:xfrm>
        </p:grpSpPr>
        <p:pic>
          <p:nvPicPr>
            <p:cNvPr id="10343" name="Picture 26" descr="pers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6" y="1665"/>
              <a:ext cx="786" cy="1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4" name="Picture 27" descr="XP全套图标 - 常用软件游戏ICON图标46 - Gamespy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9" y="1435"/>
              <a:ext cx="758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/>
            <a:r>
              <a:rPr lang="zh-TW" altLang="en-US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凱撒加密的破解 </a:t>
            </a:r>
            <a:r>
              <a:rPr lang="en-US" altLang="zh-TW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– </a:t>
            </a:r>
            <a:r>
              <a:rPr lang="zh-TW" altLang="en-US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暴力破解法</a:t>
            </a:r>
          </a:p>
        </p:txBody>
      </p:sp>
      <p:pic>
        <p:nvPicPr>
          <p:cNvPr id="40989" name="Picture 29" descr="XP全套图标 - Woaf文件夹ICON图标7 - 1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175" y="4005263"/>
            <a:ext cx="858838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3" name="Picture 33" descr="detection tool magnifi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4278837">
            <a:off x="727869" y="2551907"/>
            <a:ext cx="622300" cy="817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2268538" y="2549847"/>
            <a:ext cx="6264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800" b="1">
                <a:solidFill>
                  <a:srgbClr val="002060"/>
                </a:solidFill>
                <a:latin typeface="Courier New" pitchFamily="49" charset="0"/>
              </a:rPr>
              <a:t>phhw ph diwhu wkh wrjd sduwb</a:t>
            </a:r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0" y="2924175"/>
            <a:ext cx="9015413" cy="1171575"/>
            <a:chOff x="0" y="1842"/>
            <a:chExt cx="5679" cy="738"/>
          </a:xfrm>
        </p:grpSpPr>
        <p:pic>
          <p:nvPicPr>
            <p:cNvPr id="10314" name="Picture 90" descr="silver edge - clear sm rectangl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1842"/>
              <a:ext cx="134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5" name="Picture 91" descr="silver edge - gray soft-edge ba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blackWhite">
            <a:xfrm>
              <a:off x="1160" y="1912"/>
              <a:ext cx="4519" cy="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16" name="Text Box 92"/>
            <p:cNvSpPr txBox="1">
              <a:spLocks noChangeArrowheads="1"/>
            </p:cNvSpPr>
            <p:nvPr/>
          </p:nvSpPr>
          <p:spPr bwMode="blackWhite">
            <a:xfrm>
              <a:off x="1461" y="2062"/>
              <a:ext cx="386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kumimoji="0" lang="en-US" altLang="zh-TW" sz="2800">
                  <a:solidFill>
                    <a:srgbClr val="CCECFF"/>
                  </a:solidFill>
                  <a:latin typeface="Courier New" pitchFamily="49" charset="0"/>
                </a:rPr>
                <a:t>oggu og chvgt vjg vqic rctva</a:t>
              </a:r>
            </a:p>
          </p:txBody>
        </p:sp>
        <p:sp>
          <p:nvSpPr>
            <p:cNvPr id="10317" name="Text Box 93"/>
            <p:cNvSpPr txBox="1">
              <a:spLocks noChangeArrowheads="1"/>
            </p:cNvSpPr>
            <p:nvPr/>
          </p:nvSpPr>
          <p:spPr bwMode="auto">
            <a:xfrm>
              <a:off x="884" y="2115"/>
              <a:ext cx="26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TW" sz="1600">
                  <a:solidFill>
                    <a:schemeClr val="tx2"/>
                  </a:solidFill>
                </a:rPr>
                <a:t>- 1</a:t>
              </a:r>
            </a:p>
          </p:txBody>
        </p:sp>
        <p:grpSp>
          <p:nvGrpSpPr>
            <p:cNvPr id="4" name="Group 94"/>
            <p:cNvGrpSpPr>
              <a:grpSpLocks/>
            </p:cNvGrpSpPr>
            <p:nvPr/>
          </p:nvGrpSpPr>
          <p:grpSpPr bwMode="auto">
            <a:xfrm>
              <a:off x="219" y="1888"/>
              <a:ext cx="574" cy="669"/>
              <a:chOff x="219" y="1894"/>
              <a:chExt cx="574" cy="669"/>
            </a:xfrm>
          </p:grpSpPr>
          <p:grpSp>
            <p:nvGrpSpPr>
              <p:cNvPr id="5" name="Group 95"/>
              <p:cNvGrpSpPr>
                <a:grpSpLocks/>
              </p:cNvGrpSpPr>
              <p:nvPr/>
            </p:nvGrpSpPr>
            <p:grpSpPr bwMode="auto">
              <a:xfrm rot="1713817">
                <a:off x="219" y="1894"/>
                <a:ext cx="574" cy="669"/>
                <a:chOff x="585" y="1894"/>
                <a:chExt cx="574" cy="669"/>
              </a:xfrm>
            </p:grpSpPr>
            <p:pic>
              <p:nvPicPr>
                <p:cNvPr id="10332" name="Picture 96" descr="XP全套图标 - SnowE精细整套ICON图标240 - Optical Disk Aqua aqua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85" y="1894"/>
                  <a:ext cx="574" cy="6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6" name="Group 97"/>
                <p:cNvGrpSpPr>
                  <a:grpSpLocks/>
                </p:cNvGrpSpPr>
                <p:nvPr/>
              </p:nvGrpSpPr>
              <p:grpSpPr bwMode="auto">
                <a:xfrm>
                  <a:off x="587" y="1931"/>
                  <a:ext cx="563" cy="501"/>
                  <a:chOff x="3423" y="2310"/>
                  <a:chExt cx="1126" cy="1000"/>
                </a:xfrm>
              </p:grpSpPr>
              <p:sp>
                <p:nvSpPr>
                  <p:cNvPr id="1033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5" y="2310"/>
                    <a:ext cx="304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335" name="Text Box 99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97" y="2340"/>
                    <a:ext cx="33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336" name="Text Box 100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139" y="2456"/>
                    <a:ext cx="338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337" name="Text Box 101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259" y="2645"/>
                    <a:ext cx="31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338" name="Text Box 102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633" y="2350"/>
                    <a:ext cx="29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339" name="Text Box 103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82" y="2471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340" name="Text Box 104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258" y="2655"/>
                    <a:ext cx="60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341" name="Text Box 105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244" y="2860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342" name="Text Box 106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161" y="3039"/>
                    <a:ext cx="27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  <p:grpSp>
            <p:nvGrpSpPr>
              <p:cNvPr id="7" name="Group 107"/>
              <p:cNvGrpSpPr>
                <a:grpSpLocks/>
              </p:cNvGrpSpPr>
              <p:nvPr/>
            </p:nvGrpSpPr>
            <p:grpSpPr bwMode="auto">
              <a:xfrm>
                <a:off x="316" y="2013"/>
                <a:ext cx="384" cy="424"/>
                <a:chOff x="682" y="2013"/>
                <a:chExt cx="384" cy="424"/>
              </a:xfrm>
            </p:grpSpPr>
            <p:pic>
              <p:nvPicPr>
                <p:cNvPr id="10321" name="Picture 108" descr="XP全套图标 - SnowE精细整套ICON图标241 - Optical Disk Aqua lime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00" y="2013"/>
                  <a:ext cx="363" cy="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8" name="Group 109"/>
                <p:cNvGrpSpPr>
                  <a:grpSpLocks/>
                </p:cNvGrpSpPr>
                <p:nvPr/>
              </p:nvGrpSpPr>
              <p:grpSpPr bwMode="auto">
                <a:xfrm>
                  <a:off x="682" y="2024"/>
                  <a:ext cx="384" cy="348"/>
                  <a:chOff x="3421" y="2310"/>
                  <a:chExt cx="1130" cy="1021"/>
                </a:xfrm>
              </p:grpSpPr>
              <p:sp>
                <p:nvSpPr>
                  <p:cNvPr id="10323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5" y="2310"/>
                    <a:ext cx="448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324" name="Text Box 111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15" y="2339"/>
                    <a:ext cx="456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325" name="Text Box 112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098" y="2442"/>
                    <a:ext cx="341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326" name="Text Box 113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125" y="2597"/>
                    <a:ext cx="455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327" name="Text Box 114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595" y="2345"/>
                    <a:ext cx="435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328" name="Text Box 115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62" y="2448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329" name="Text Box 116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319" y="2600"/>
                    <a:ext cx="601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330" name="Text Box 117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115" y="2780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331" name="Text Box 118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055" y="2931"/>
                    <a:ext cx="402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</p:grpSp>
      </p:grpSp>
      <p:grpSp>
        <p:nvGrpSpPr>
          <p:cNvPr id="9" name="Group 119"/>
          <p:cNvGrpSpPr>
            <a:grpSpLocks/>
          </p:cNvGrpSpPr>
          <p:nvPr/>
        </p:nvGrpSpPr>
        <p:grpSpPr bwMode="auto">
          <a:xfrm>
            <a:off x="0" y="3910013"/>
            <a:ext cx="9015413" cy="1171575"/>
            <a:chOff x="0" y="2463"/>
            <a:chExt cx="5679" cy="738"/>
          </a:xfrm>
        </p:grpSpPr>
        <p:pic>
          <p:nvPicPr>
            <p:cNvPr id="10284" name="Picture 120" descr="XP全套图标 - Woaf文件夹ICON图标7 - 15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62" y="2523"/>
              <a:ext cx="541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5" name="Picture 121" descr="silver edge - gray soft-edge ba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blackWhite">
            <a:xfrm>
              <a:off x="1160" y="2533"/>
              <a:ext cx="4519" cy="5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0286" name="Text Box 122"/>
            <p:cNvSpPr txBox="1">
              <a:spLocks noChangeArrowheads="1"/>
            </p:cNvSpPr>
            <p:nvPr/>
          </p:nvSpPr>
          <p:spPr bwMode="blackWhite">
            <a:xfrm>
              <a:off x="1474" y="2668"/>
              <a:ext cx="386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TW" sz="2800">
                  <a:solidFill>
                    <a:srgbClr val="CCECFF"/>
                  </a:solidFill>
                  <a:latin typeface="Courier New" pitchFamily="49" charset="0"/>
                </a:rPr>
                <a:t>nffu nf bgufs uif uphb qbsuz</a:t>
              </a:r>
            </a:p>
          </p:txBody>
        </p:sp>
        <p:pic>
          <p:nvPicPr>
            <p:cNvPr id="10287" name="Picture 123" descr="silver edge - clear sm rectangl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2463"/>
              <a:ext cx="134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124"/>
            <p:cNvGrpSpPr>
              <a:grpSpLocks/>
            </p:cNvGrpSpPr>
            <p:nvPr/>
          </p:nvGrpSpPr>
          <p:grpSpPr bwMode="auto">
            <a:xfrm>
              <a:off x="191" y="2560"/>
              <a:ext cx="669" cy="574"/>
              <a:chOff x="158" y="2559"/>
              <a:chExt cx="669" cy="574"/>
            </a:xfrm>
          </p:grpSpPr>
          <p:grpSp>
            <p:nvGrpSpPr>
              <p:cNvPr id="11" name="Group 125"/>
              <p:cNvGrpSpPr>
                <a:grpSpLocks/>
              </p:cNvGrpSpPr>
              <p:nvPr/>
            </p:nvGrpSpPr>
            <p:grpSpPr bwMode="auto">
              <a:xfrm rot="3192806">
                <a:off x="206" y="2511"/>
                <a:ext cx="574" cy="669"/>
                <a:chOff x="585" y="1894"/>
                <a:chExt cx="574" cy="669"/>
              </a:xfrm>
            </p:grpSpPr>
            <p:pic>
              <p:nvPicPr>
                <p:cNvPr id="10303" name="Picture 126" descr="XP全套图标 - SnowE精细整套ICON图标240 - Optical Disk Aqua aqua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85" y="1894"/>
                  <a:ext cx="574" cy="6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2" name="Group 127"/>
                <p:cNvGrpSpPr>
                  <a:grpSpLocks/>
                </p:cNvGrpSpPr>
                <p:nvPr/>
              </p:nvGrpSpPr>
              <p:grpSpPr bwMode="auto">
                <a:xfrm>
                  <a:off x="587" y="1931"/>
                  <a:ext cx="563" cy="501"/>
                  <a:chOff x="3423" y="2310"/>
                  <a:chExt cx="1126" cy="1000"/>
                </a:xfrm>
              </p:grpSpPr>
              <p:sp>
                <p:nvSpPr>
                  <p:cNvPr id="10305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5" y="2310"/>
                    <a:ext cx="304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306" name="Text Box 129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97" y="2340"/>
                    <a:ext cx="33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307" name="Text Box 130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139" y="2456"/>
                    <a:ext cx="338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308" name="Text Box 131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259" y="2645"/>
                    <a:ext cx="31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309" name="Text Box 132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633" y="2350"/>
                    <a:ext cx="29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310" name="Text Box 133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82" y="2471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311" name="Text Box 134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258" y="2655"/>
                    <a:ext cx="60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312" name="Text Box 135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244" y="2860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313" name="Text Box 136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161" y="3039"/>
                    <a:ext cx="27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  <p:grpSp>
            <p:nvGrpSpPr>
              <p:cNvPr id="13" name="Group 137"/>
              <p:cNvGrpSpPr>
                <a:grpSpLocks/>
              </p:cNvGrpSpPr>
              <p:nvPr/>
            </p:nvGrpSpPr>
            <p:grpSpPr bwMode="auto">
              <a:xfrm>
                <a:off x="301" y="2630"/>
                <a:ext cx="384" cy="424"/>
                <a:chOff x="682" y="2013"/>
                <a:chExt cx="384" cy="424"/>
              </a:xfrm>
            </p:grpSpPr>
            <p:pic>
              <p:nvPicPr>
                <p:cNvPr id="10292" name="Picture 138" descr="XP全套图标 - SnowE精细整套ICON图标241 - Optical Disk Aqua lime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00" y="2013"/>
                  <a:ext cx="363" cy="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4" name="Group 139"/>
                <p:cNvGrpSpPr>
                  <a:grpSpLocks/>
                </p:cNvGrpSpPr>
                <p:nvPr/>
              </p:nvGrpSpPr>
              <p:grpSpPr bwMode="auto">
                <a:xfrm>
                  <a:off x="682" y="2024"/>
                  <a:ext cx="384" cy="348"/>
                  <a:chOff x="3421" y="2310"/>
                  <a:chExt cx="1130" cy="1021"/>
                </a:xfrm>
              </p:grpSpPr>
              <p:sp>
                <p:nvSpPr>
                  <p:cNvPr id="10294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5" y="2310"/>
                    <a:ext cx="448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295" name="Text Box 141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15" y="2339"/>
                    <a:ext cx="456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296" name="Text Box 142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098" y="2442"/>
                    <a:ext cx="341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297" name="Text Box 143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125" y="2597"/>
                    <a:ext cx="455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298" name="Text Box 144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595" y="2345"/>
                    <a:ext cx="435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299" name="Text Box 145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62" y="2448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300" name="Text Box 146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319" y="2600"/>
                    <a:ext cx="601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301" name="Text Box 147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115" y="2780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302" name="Text Box 148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055" y="2931"/>
                    <a:ext cx="402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</p:grpSp>
        <p:sp>
          <p:nvSpPr>
            <p:cNvPr id="10289" name="Text Box 149"/>
            <p:cNvSpPr txBox="1">
              <a:spLocks noChangeArrowheads="1"/>
            </p:cNvSpPr>
            <p:nvPr/>
          </p:nvSpPr>
          <p:spPr bwMode="auto">
            <a:xfrm>
              <a:off x="884" y="2750"/>
              <a:ext cx="26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TW" sz="1600">
                  <a:solidFill>
                    <a:schemeClr val="tx2"/>
                  </a:solidFill>
                </a:rPr>
                <a:t>- 2</a:t>
              </a:r>
            </a:p>
          </p:txBody>
        </p:sp>
      </p:grpSp>
      <p:grpSp>
        <p:nvGrpSpPr>
          <p:cNvPr id="15" name="Group 150"/>
          <p:cNvGrpSpPr>
            <a:grpSpLocks/>
          </p:cNvGrpSpPr>
          <p:nvPr/>
        </p:nvGrpSpPr>
        <p:grpSpPr bwMode="auto">
          <a:xfrm>
            <a:off x="-3175" y="4914900"/>
            <a:ext cx="9015413" cy="1171575"/>
            <a:chOff x="-2" y="3096"/>
            <a:chExt cx="5679" cy="738"/>
          </a:xfrm>
        </p:grpSpPr>
        <p:pic>
          <p:nvPicPr>
            <p:cNvPr id="10255" name="Picture 151" descr="silver edge - gray soft-edge ba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blackWhite">
            <a:xfrm>
              <a:off x="1158" y="3166"/>
              <a:ext cx="4519" cy="5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0256" name="Text Box 152"/>
            <p:cNvSpPr txBox="1">
              <a:spLocks noChangeArrowheads="1"/>
            </p:cNvSpPr>
            <p:nvPr/>
          </p:nvSpPr>
          <p:spPr bwMode="blackWhite">
            <a:xfrm>
              <a:off x="1474" y="3301"/>
              <a:ext cx="386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TW" sz="2800">
                  <a:solidFill>
                    <a:srgbClr val="CCECFF"/>
                  </a:solidFill>
                  <a:latin typeface="Courier New" pitchFamily="49" charset="0"/>
                </a:rPr>
                <a:t>meet me after the toga party</a:t>
              </a:r>
            </a:p>
          </p:txBody>
        </p:sp>
        <p:pic>
          <p:nvPicPr>
            <p:cNvPr id="10257" name="Picture 153" descr="silver edge - clear sm rectangl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2" y="3096"/>
              <a:ext cx="134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154"/>
            <p:cNvGrpSpPr>
              <a:grpSpLocks/>
            </p:cNvGrpSpPr>
            <p:nvPr/>
          </p:nvGrpSpPr>
          <p:grpSpPr bwMode="auto">
            <a:xfrm>
              <a:off x="203" y="3185"/>
              <a:ext cx="669" cy="574"/>
              <a:chOff x="219" y="3185"/>
              <a:chExt cx="669" cy="574"/>
            </a:xfrm>
          </p:grpSpPr>
          <p:grpSp>
            <p:nvGrpSpPr>
              <p:cNvPr id="17" name="Group 155"/>
              <p:cNvGrpSpPr>
                <a:grpSpLocks/>
              </p:cNvGrpSpPr>
              <p:nvPr/>
            </p:nvGrpSpPr>
            <p:grpSpPr bwMode="auto">
              <a:xfrm rot="4549927">
                <a:off x="267" y="3137"/>
                <a:ext cx="574" cy="669"/>
                <a:chOff x="585" y="1894"/>
                <a:chExt cx="574" cy="669"/>
              </a:xfrm>
            </p:grpSpPr>
            <p:pic>
              <p:nvPicPr>
                <p:cNvPr id="10273" name="Picture 156" descr="XP全套图标 - SnowE精细整套ICON图标240 - Optical Disk Aqua aqua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85" y="1894"/>
                  <a:ext cx="574" cy="6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8" name="Group 157"/>
                <p:cNvGrpSpPr>
                  <a:grpSpLocks/>
                </p:cNvGrpSpPr>
                <p:nvPr/>
              </p:nvGrpSpPr>
              <p:grpSpPr bwMode="auto">
                <a:xfrm>
                  <a:off x="587" y="1931"/>
                  <a:ext cx="563" cy="501"/>
                  <a:chOff x="3423" y="2310"/>
                  <a:chExt cx="1126" cy="1000"/>
                </a:xfrm>
              </p:grpSpPr>
              <p:sp>
                <p:nvSpPr>
                  <p:cNvPr id="10275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5" y="2310"/>
                    <a:ext cx="304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276" name="Text Box 159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97" y="2340"/>
                    <a:ext cx="33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277" name="Text Box 160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139" y="2456"/>
                    <a:ext cx="338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278" name="Text Box 161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259" y="2645"/>
                    <a:ext cx="31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279" name="Text Box 162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633" y="2350"/>
                    <a:ext cx="29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280" name="Text Box 163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82" y="2471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281" name="Text Box 164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258" y="2655"/>
                    <a:ext cx="60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282" name="Text Box 165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244" y="2860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283" name="Text Box 166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161" y="3039"/>
                    <a:ext cx="27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  <p:grpSp>
            <p:nvGrpSpPr>
              <p:cNvPr id="19" name="Group 167"/>
              <p:cNvGrpSpPr>
                <a:grpSpLocks/>
              </p:cNvGrpSpPr>
              <p:nvPr/>
            </p:nvGrpSpPr>
            <p:grpSpPr bwMode="auto">
              <a:xfrm>
                <a:off x="364" y="3256"/>
                <a:ext cx="384" cy="424"/>
                <a:chOff x="682" y="2013"/>
                <a:chExt cx="384" cy="424"/>
              </a:xfrm>
            </p:grpSpPr>
            <p:pic>
              <p:nvPicPr>
                <p:cNvPr id="10262" name="Picture 168" descr="XP全套图标 - SnowE精细整套ICON图标241 - Optical Disk Aqua lime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00" y="2013"/>
                  <a:ext cx="363" cy="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0" name="Group 169"/>
                <p:cNvGrpSpPr>
                  <a:grpSpLocks/>
                </p:cNvGrpSpPr>
                <p:nvPr/>
              </p:nvGrpSpPr>
              <p:grpSpPr bwMode="auto">
                <a:xfrm>
                  <a:off x="682" y="2024"/>
                  <a:ext cx="384" cy="348"/>
                  <a:chOff x="3421" y="2310"/>
                  <a:chExt cx="1130" cy="1021"/>
                </a:xfrm>
              </p:grpSpPr>
              <p:sp>
                <p:nvSpPr>
                  <p:cNvPr id="10264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5" y="2310"/>
                    <a:ext cx="448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265" name="Text Box 171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15" y="2339"/>
                    <a:ext cx="456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266" name="Text Box 172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098" y="2442"/>
                    <a:ext cx="341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267" name="Text Box 173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125" y="2597"/>
                    <a:ext cx="455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268" name="Text Box 174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595" y="2345"/>
                    <a:ext cx="435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269" name="Text Box 175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62" y="2448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270" name="Text Box 176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319" y="2600"/>
                    <a:ext cx="601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271" name="Text Box 177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115" y="2780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272" name="Text Box 178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055" y="2931"/>
                    <a:ext cx="402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</p:grpSp>
        <p:sp>
          <p:nvSpPr>
            <p:cNvPr id="10259" name="Text Box 179"/>
            <p:cNvSpPr txBox="1">
              <a:spLocks noChangeArrowheads="1"/>
            </p:cNvSpPr>
            <p:nvPr/>
          </p:nvSpPr>
          <p:spPr bwMode="auto">
            <a:xfrm>
              <a:off x="884" y="3385"/>
              <a:ext cx="26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TW" sz="1600">
                  <a:solidFill>
                    <a:schemeClr val="tx2"/>
                  </a:solidFill>
                </a:rPr>
                <a:t>- 3</a:t>
              </a:r>
            </a:p>
          </p:txBody>
        </p:sp>
      </p:grpSp>
      <p:grpSp>
        <p:nvGrpSpPr>
          <p:cNvPr id="21" name="Group 183"/>
          <p:cNvGrpSpPr>
            <a:grpSpLocks/>
          </p:cNvGrpSpPr>
          <p:nvPr/>
        </p:nvGrpSpPr>
        <p:grpSpPr bwMode="auto">
          <a:xfrm>
            <a:off x="7092950" y="5516563"/>
            <a:ext cx="2051050" cy="720725"/>
            <a:chOff x="4468" y="3475"/>
            <a:chExt cx="1292" cy="454"/>
          </a:xfrm>
        </p:grpSpPr>
        <p:sp>
          <p:nvSpPr>
            <p:cNvPr id="10253" name="AutoShape 180"/>
            <p:cNvSpPr>
              <a:spLocks noChangeArrowheads="1"/>
            </p:cNvSpPr>
            <p:nvPr/>
          </p:nvSpPr>
          <p:spPr bwMode="auto">
            <a:xfrm>
              <a:off x="4468" y="3475"/>
              <a:ext cx="1292" cy="454"/>
            </a:xfrm>
            <a:prstGeom prst="irregularSeal2">
              <a:avLst/>
            </a:prstGeom>
            <a:solidFill>
              <a:srgbClr val="FFFF00">
                <a:alpha val="50195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4" name="Text Box 181"/>
            <p:cNvSpPr txBox="1">
              <a:spLocks noChangeArrowheads="1"/>
            </p:cNvSpPr>
            <p:nvPr/>
          </p:nvSpPr>
          <p:spPr bwMode="auto">
            <a:xfrm rot="-383664">
              <a:off x="4694" y="3612"/>
              <a:ext cx="8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3300"/>
                  </a:solidFill>
                </a:rPr>
                <a:t>Bingo!</a:t>
              </a:r>
            </a:p>
          </p:txBody>
        </p:sp>
      </p:grpSp>
      <p:sp>
        <p:nvSpPr>
          <p:cNvPr id="10251" name="日期版面配置區 10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7210E7-0D4C-427A-814A-2BAFC990577D}" type="datetime1">
              <a:rPr lang="zh-TW" altLang="en-US">
                <a:latin typeface="Arial" charset="0"/>
              </a:rPr>
              <a:pPr/>
              <a:t>2018/10/16</a:t>
            </a:fld>
            <a:endParaRPr lang="en-US" altLang="zh-TW">
              <a:latin typeface="Arial" charset="0"/>
            </a:endParaRPr>
          </a:p>
        </p:txBody>
      </p:sp>
      <p:sp>
        <p:nvSpPr>
          <p:cNvPr id="10252" name="投影片編號版面配置區 10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42EB8-DBD7-4434-8EB4-A786D222A31E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 smtClean="0">
              <a:latin typeface="Arial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44358 -0.081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00" y="-4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33021 -0.25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00" y="-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018 C 0.0092 -0.01366 0.00729 -0.02477 0.01146 -0.03102 C 0.01562 -0.03727 0.02205 -0.04792 0.02812 -0.03449 C 0.0342 -0.02106 0.03177 -0.00116 0.02083 0.00301 C 0.00989 0.00718 0.00035 -0.00278 -0.00261 -0.01088 C -0.00469 -0.01829 -0.00261 -0.03796 0.00833 -0.04143 C 0.01927 -0.04491 0.01857 -0.02176 0.02135 -0.01643 " pathEditMode="relative" rAng="0" ptsTypes="asssasa">
                                      <p:cBhvr>
                                        <p:cTn id="15" dur="20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-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/>
            <a:r>
              <a:rPr lang="zh-TW" altLang="en-US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凱撒加密的破解 </a:t>
            </a:r>
            <a:r>
              <a:rPr lang="en-US" altLang="zh-TW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– </a:t>
            </a:r>
            <a:r>
              <a:rPr lang="zh-TW" altLang="en-US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暴力破解法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419475" y="1676400"/>
            <a:ext cx="5610225" cy="3238500"/>
            <a:chOff x="2226" y="1056"/>
            <a:chExt cx="3534" cy="2040"/>
          </a:xfrm>
        </p:grpSpPr>
        <p:pic>
          <p:nvPicPr>
            <p:cNvPr id="11272" name="Picture 104" descr="box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6" y="1056"/>
              <a:ext cx="3534" cy="2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3" name="Text Box 105"/>
            <p:cNvSpPr txBox="1">
              <a:spLocks noChangeArrowheads="1"/>
            </p:cNvSpPr>
            <p:nvPr/>
          </p:nvSpPr>
          <p:spPr bwMode="auto">
            <a:xfrm>
              <a:off x="2408" y="1389"/>
              <a:ext cx="3129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01638" indent="-401638" algn="l">
                <a:lnSpc>
                  <a:spcPct val="85000"/>
                </a:lnSpc>
                <a:spcBef>
                  <a:spcPct val="85000"/>
                </a:spcBef>
                <a:buFontTx/>
                <a:buBlip>
                  <a:blip r:embed="rId3"/>
                </a:buBlip>
              </a:pPr>
              <a:r>
                <a:rPr kumimoji="0" lang="zh-TW" altLang="en-US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對凱撒加密做暴力破解法</a:t>
              </a:r>
              <a:br>
                <a:rPr kumimoji="0" lang="zh-TW" altLang="en-US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</a:br>
              <a:r>
                <a:rPr kumimoji="0" lang="en-US" altLang="zh-TW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(Brute-force Cryptanalysis)</a:t>
              </a:r>
            </a:p>
            <a:p>
              <a:pPr marL="401638" indent="-401638" algn="l">
                <a:lnSpc>
                  <a:spcPct val="85000"/>
                </a:lnSpc>
                <a:spcBef>
                  <a:spcPct val="85000"/>
                </a:spcBef>
                <a:buFontTx/>
                <a:buBlip>
                  <a:blip r:embed="rId3"/>
                </a:buBlip>
              </a:pPr>
              <a:r>
                <a:rPr kumimoji="0" lang="en-US" altLang="zh-TW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25</a:t>
              </a:r>
              <a:r>
                <a:rPr kumimoji="0" lang="zh-TW" altLang="en-US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種的可能，逐一測試</a:t>
              </a:r>
            </a:p>
            <a:p>
              <a:pPr marL="401638" indent="-401638" algn="l">
                <a:lnSpc>
                  <a:spcPct val="85000"/>
                </a:lnSpc>
                <a:spcBef>
                  <a:spcPct val="85000"/>
                </a:spcBef>
                <a:buFontTx/>
                <a:buBlip>
                  <a:blip r:embed="rId3"/>
                </a:buBlip>
              </a:pPr>
              <a:r>
                <a:rPr kumimoji="0" lang="zh-TW" altLang="en-US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測試出來是明文，一看便知</a:t>
              </a:r>
            </a:p>
          </p:txBody>
        </p:sp>
      </p:grpSp>
      <p:pic>
        <p:nvPicPr>
          <p:cNvPr id="11268" name="Picture 10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4" y="1341438"/>
            <a:ext cx="3457575" cy="56215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1269" name="Rectangle 107"/>
          <p:cNvSpPr>
            <a:spLocks noChangeArrowheads="1"/>
          </p:cNvSpPr>
          <p:nvPr/>
        </p:nvSpPr>
        <p:spPr bwMode="auto">
          <a:xfrm>
            <a:off x="323850" y="1268413"/>
            <a:ext cx="2879725" cy="4968875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0" name="日期版面配置區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C11FF76-9F0F-4F73-844B-15E4AAB1FCEF}" type="datetime1">
              <a:rPr lang="zh-TW" altLang="en-US">
                <a:latin typeface="Arial" charset="0"/>
              </a:rPr>
              <a:pPr/>
              <a:t>2018/10/16</a:t>
            </a:fld>
            <a:endParaRPr lang="en-US" altLang="zh-TW">
              <a:latin typeface="Arial" charset="0"/>
            </a:endParaRPr>
          </a:p>
        </p:txBody>
      </p:sp>
      <p:sp>
        <p:nvSpPr>
          <p:cNvPr id="11271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8135FD-E0A8-489C-9DD1-C755E2B9C1F2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选取参数</a:t>
            </a:r>
            <a:r>
              <a:rPr lang="en-US" altLang="zh-CN" dirty="0"/>
              <a:t>k1</a:t>
            </a:r>
            <a:r>
              <a:rPr lang="zh-CN" altLang="en-US" dirty="0"/>
              <a:t>，</a:t>
            </a:r>
            <a:r>
              <a:rPr lang="en-US" altLang="zh-CN" dirty="0"/>
              <a:t>k2</a:t>
            </a:r>
            <a:r>
              <a:rPr lang="zh-CN" altLang="en-US" dirty="0"/>
              <a:t>，</a:t>
            </a:r>
            <a:r>
              <a:rPr lang="en-US" altLang="zh-CN" dirty="0"/>
              <a:t>k1</a:t>
            </a:r>
            <a:r>
              <a:rPr lang="zh-CN" altLang="en-US" dirty="0"/>
              <a:t>与</a:t>
            </a:r>
            <a:r>
              <a:rPr lang="en-US" altLang="zh-CN" dirty="0"/>
              <a:t>26</a:t>
            </a:r>
            <a:r>
              <a:rPr lang="zh-CN" altLang="en-US" dirty="0"/>
              <a:t>互素</a:t>
            </a:r>
            <a:endParaRPr lang="en-US" altLang="zh-CN" dirty="0"/>
          </a:p>
          <a:p>
            <a:pPr lvl="1"/>
            <a:r>
              <a:rPr lang="zh-CN" altLang="en-US" dirty="0" smtClean="0"/>
              <a:t>加密：</a:t>
            </a:r>
            <a:r>
              <a:rPr lang="en-US" altLang="zh-CN" b="1" dirty="0" smtClean="0"/>
              <a:t>c=</a:t>
            </a:r>
            <a:r>
              <a:rPr lang="en-US" altLang="zh-CN" b="1" dirty="0" err="1" smtClean="0"/>
              <a:t>Ek</a:t>
            </a:r>
            <a:r>
              <a:rPr lang="en-US" altLang="zh-CN" b="1" dirty="0" smtClean="0"/>
              <a:t>(m)=(</a:t>
            </a:r>
            <a:r>
              <a:rPr lang="en-US" altLang="zh-CN" b="1" dirty="0"/>
              <a:t>k1m + </a:t>
            </a:r>
            <a:r>
              <a:rPr lang="en-US" altLang="zh-CN" b="1" dirty="0" smtClean="0"/>
              <a:t>k2)%26</a:t>
            </a:r>
          </a:p>
          <a:p>
            <a:pPr lvl="1"/>
            <a:r>
              <a:rPr lang="zh-CN" altLang="en-US" dirty="0" smtClean="0"/>
              <a:t>解密：</a:t>
            </a:r>
            <a:r>
              <a:rPr lang="en-US" altLang="zh-CN" b="1" dirty="0" smtClean="0"/>
              <a:t>m=</a:t>
            </a:r>
            <a:r>
              <a:rPr lang="en-US" altLang="zh-CN" b="1" dirty="0" err="1" smtClean="0"/>
              <a:t>Dk</a:t>
            </a:r>
            <a:r>
              <a:rPr lang="en-US" altLang="zh-CN" b="1" dirty="0" smtClean="0"/>
              <a:t>(c</a:t>
            </a:r>
            <a:r>
              <a:rPr lang="en-US" altLang="zh-CN" b="1" dirty="0"/>
              <a:t>)=</a:t>
            </a:r>
            <a:r>
              <a:rPr lang="en-US" altLang="zh-CN" b="1" dirty="0" smtClean="0"/>
              <a:t>k3(c- </a:t>
            </a:r>
            <a:r>
              <a:rPr lang="en-US" altLang="zh-CN" b="1" dirty="0"/>
              <a:t>k2) </a:t>
            </a:r>
            <a:r>
              <a:rPr lang="en-US" altLang="zh-CN" b="1" dirty="0" smtClean="0"/>
              <a:t>%26</a:t>
            </a:r>
            <a:r>
              <a:rPr lang="zh-CN" altLang="en-US" dirty="0" smtClean="0"/>
              <a:t>，（</a:t>
            </a:r>
            <a:r>
              <a:rPr lang="en-US" altLang="zh-CN" dirty="0" smtClean="0"/>
              <a:t>k3×k1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%26 </a:t>
            </a:r>
            <a:r>
              <a:rPr lang="en-US" altLang="zh-CN" dirty="0"/>
              <a:t>= 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err="1" smtClean="0"/>
              <a:t>eg</a:t>
            </a:r>
            <a:r>
              <a:rPr lang="en-US" altLang="zh-CN" dirty="0" smtClean="0"/>
              <a:t>, k1=3, k3=9</a:t>
            </a:r>
          </a:p>
          <a:p>
            <a:r>
              <a:rPr lang="en-US" altLang="zh-CN" dirty="0" err="1" smtClean="0"/>
              <a:t>gcd</a:t>
            </a:r>
            <a:r>
              <a:rPr lang="en-US" altLang="zh-CN" dirty="0" smtClean="0"/>
              <a:t>(k1, 26)=1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加解密</a:t>
            </a:r>
            <a:r>
              <a:rPr lang="zh-CN" altLang="en-US" dirty="0" smtClean="0"/>
              <a:t>可逆性条件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加解密必要条件：满的单射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反例：</a:t>
            </a:r>
            <a:r>
              <a:rPr lang="en-US" altLang="zh-CN" dirty="0" smtClean="0"/>
              <a:t>k1=2, </a:t>
            </a:r>
            <a:r>
              <a:rPr lang="zh-CN" altLang="en-US" dirty="0" smtClean="0"/>
              <a:t>加密</a:t>
            </a:r>
            <a:r>
              <a:rPr lang="en-US" altLang="zh-CN" dirty="0" smtClean="0"/>
              <a:t>m1=1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m2=14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c1=(2+k2)%26=(28+k2)%26=c2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仿射</a:t>
            </a:r>
            <a:r>
              <a:rPr lang="zh-CN" altLang="en-US" smtClean="0"/>
              <a:t>密码</a:t>
            </a:r>
            <a:endParaRPr lang="zh-CN" altLang="en-US"/>
          </a:p>
        </p:txBody>
      </p:sp>
      <p:sp>
        <p:nvSpPr>
          <p:cNvPr id="2355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2C13BD-4B3B-4577-B3B4-BA48537B384A}" type="slidenum">
              <a:rPr lang="zh-CN" altLang="en-US" smtClean="0"/>
              <a:pPr/>
              <a:t>39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密码学的基本概念</a:t>
            </a:r>
            <a:endParaRPr lang="en-US" altLang="zh-CN" smtClean="0"/>
          </a:p>
          <a:p>
            <a:r>
              <a:rPr lang="zh-CN" altLang="en-US" smtClean="0"/>
              <a:t>密码学的发展历史</a:t>
            </a:r>
            <a:endParaRPr lang="en-US" altLang="zh-CN" smtClean="0"/>
          </a:p>
          <a:p>
            <a:r>
              <a:rPr lang="zh-CN" altLang="en-US" smtClean="0"/>
              <a:t>密码学的重要算法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内容提要</a:t>
            </a: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9B902B-70C3-4F8E-B3CF-57B1AD7DC069}" type="slidenum">
              <a:rPr lang="zh-CN" altLang="en-US" smtClean="0">
                <a:latin typeface="Times New Roman" pitchFamily="18" charset="0"/>
              </a:rPr>
              <a:pPr/>
              <a:t>4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207292"/>
            <a:ext cx="8229600" cy="539005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 smtClean="0"/>
              <a:t>加法和乘法密码结合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k1=1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c=(m+k2)%26</a:t>
            </a:r>
          </a:p>
          <a:p>
            <a:pPr lvl="1"/>
            <a:r>
              <a:rPr lang="en-US" altLang="zh-CN" dirty="0" smtClean="0"/>
              <a:t>k2=0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c=k1m %26</a:t>
            </a:r>
            <a:endParaRPr lang="zh-CN" altLang="en-US" dirty="0" smtClean="0"/>
          </a:p>
          <a:p>
            <a:r>
              <a:rPr lang="zh-CN" altLang="en-US" dirty="0" smtClean="0"/>
              <a:t>密钥空间大小：</a:t>
            </a:r>
            <a:r>
              <a:rPr lang="en-US" altLang="zh-CN" dirty="0" smtClean="0"/>
              <a:t>k1×k2</a:t>
            </a:r>
          </a:p>
          <a:p>
            <a:pPr lvl="1"/>
            <a:r>
              <a:rPr lang="zh-CN" altLang="en-US" dirty="0" smtClean="0"/>
              <a:t>模运算性质：结合律</a:t>
            </a:r>
            <a:endParaRPr lang="en-US" altLang="zh-CN" dirty="0" smtClean="0"/>
          </a:p>
          <a:p>
            <a:pPr lvl="2"/>
            <a:r>
              <a:rPr lang="en-US" dirty="0" smtClean="0"/>
              <a:t>(a + b) % p = (a % p + b % p) % p</a:t>
            </a:r>
          </a:p>
          <a:p>
            <a:pPr lvl="2"/>
            <a:r>
              <a:rPr lang="en-US" dirty="0" smtClean="0"/>
              <a:t>(a * b) % p = (a % p * b % p) % p </a:t>
            </a:r>
          </a:p>
          <a:p>
            <a:pPr lvl="1"/>
            <a:r>
              <a:rPr lang="en-US" altLang="zh-CN" dirty="0" smtClean="0"/>
              <a:t>c=</a:t>
            </a:r>
            <a:r>
              <a:rPr lang="en-US" altLang="zh-CN" dirty="0" err="1" smtClean="0"/>
              <a:t>Ek</a:t>
            </a:r>
            <a:r>
              <a:rPr lang="en-US" altLang="zh-CN" dirty="0" smtClean="0"/>
              <a:t>(m)=(k1</a:t>
            </a:r>
            <a:r>
              <a:rPr lang="zh-CN" altLang="en-US" dirty="0" smtClean="0"/>
              <a:t>*</a:t>
            </a:r>
            <a:r>
              <a:rPr lang="en-US" altLang="zh-CN" dirty="0" smtClean="0"/>
              <a:t>m </a:t>
            </a:r>
            <a:r>
              <a:rPr lang="en-US" altLang="zh-CN" dirty="0"/>
              <a:t>+ k2)%</a:t>
            </a:r>
            <a:r>
              <a:rPr lang="en-US" altLang="zh-CN" dirty="0" smtClean="0"/>
              <a:t>26=</a:t>
            </a:r>
            <a:r>
              <a:rPr lang="en-US" altLang="zh-CN" dirty="0"/>
              <a:t>(</a:t>
            </a:r>
            <a:r>
              <a:rPr lang="en-US" altLang="zh-CN" dirty="0" smtClean="0"/>
              <a:t>k1</a:t>
            </a:r>
            <a:r>
              <a:rPr lang="zh-CN" altLang="en-US" dirty="0" smtClean="0"/>
              <a:t>*</a:t>
            </a:r>
            <a:r>
              <a:rPr lang="en-US" altLang="zh-CN" dirty="0" smtClean="0"/>
              <a:t>m%26 </a:t>
            </a:r>
            <a:r>
              <a:rPr lang="en-US" altLang="zh-CN" dirty="0"/>
              <a:t>+ </a:t>
            </a:r>
            <a:r>
              <a:rPr lang="en-US" altLang="zh-CN" dirty="0" smtClean="0"/>
              <a:t>k2</a:t>
            </a:r>
            <a:r>
              <a:rPr lang="en-US" altLang="zh-CN" dirty="0"/>
              <a:t>%26</a:t>
            </a:r>
            <a:r>
              <a:rPr lang="en-US" altLang="zh-CN" dirty="0" smtClean="0"/>
              <a:t>)%26</a:t>
            </a:r>
          </a:p>
          <a:p>
            <a:pPr lvl="1"/>
            <a:r>
              <a:rPr lang="en-US" altLang="zh-CN" dirty="0" smtClean="0"/>
              <a:t>k1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，序列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互素的数的个数，</a:t>
            </a:r>
            <a:r>
              <a:rPr lang="en-US" altLang="zh-CN" dirty="0" smtClean="0"/>
              <a:t>φ(26)=12</a:t>
            </a:r>
          </a:p>
          <a:p>
            <a:pPr lvl="1"/>
            <a:r>
              <a:rPr lang="en-US" altLang="zh-CN" dirty="0" smtClean="0"/>
              <a:t>k2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26</a:t>
            </a:r>
          </a:p>
          <a:p>
            <a:r>
              <a:rPr lang="zh-CN" altLang="en-US" dirty="0" smtClean="0"/>
              <a:t>密钥空间：</a:t>
            </a:r>
            <a:r>
              <a:rPr lang="en-US" altLang="zh-CN" dirty="0" smtClean="0"/>
              <a:t> 12×26 = 312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仿射密码</a:t>
            </a:r>
            <a:endParaRPr lang="zh-CN" altLang="en-US"/>
          </a:p>
        </p:txBody>
      </p:sp>
      <p:sp>
        <p:nvSpPr>
          <p:cNvPr id="2355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2C13BD-4B3B-4577-B3B4-BA48537B384A}" type="slidenum">
              <a:rPr lang="zh-CN" altLang="en-US" smtClean="0"/>
              <a:pPr/>
              <a:t>40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密码猜测</a:t>
            </a:r>
            <a:endParaRPr lang="en-US" altLang="zh-CN" smtClean="0"/>
          </a:p>
          <a:p>
            <a:pPr lvl="1"/>
            <a:r>
              <a:rPr lang="en-US" altLang="zh-CN" smtClean="0"/>
              <a:t>caesar</a:t>
            </a:r>
            <a:r>
              <a:rPr lang="zh-CN" altLang="en-US" smtClean="0"/>
              <a:t>，</a:t>
            </a:r>
            <a:r>
              <a:rPr lang="en-US" altLang="zh-CN" smtClean="0"/>
              <a:t>k=1</a:t>
            </a:r>
            <a:r>
              <a:rPr lang="zh-CN" altLang="en-US" smtClean="0"/>
              <a:t>，</a:t>
            </a:r>
            <a:r>
              <a:rPr lang="en-US" altLang="zh-CN" smtClean="0"/>
              <a:t>2……25</a:t>
            </a:r>
          </a:p>
          <a:p>
            <a:pPr lvl="1"/>
            <a:r>
              <a:rPr lang="zh-CN" altLang="en-US"/>
              <a:t>仿</a:t>
            </a:r>
            <a:r>
              <a:rPr lang="zh-CN" altLang="en-US" smtClean="0"/>
              <a:t>射，</a:t>
            </a:r>
            <a:r>
              <a:rPr lang="en-US" altLang="zh-CN" smtClean="0"/>
              <a:t>k1</a:t>
            </a:r>
            <a:r>
              <a:rPr lang="zh-CN" altLang="en-US" smtClean="0"/>
              <a:t>，</a:t>
            </a:r>
            <a:r>
              <a:rPr lang="en-US" altLang="zh-CN" smtClean="0"/>
              <a:t>k2</a:t>
            </a:r>
            <a:r>
              <a:rPr lang="zh-CN" altLang="en-US" smtClean="0"/>
              <a:t>（</a:t>
            </a:r>
            <a:r>
              <a:rPr lang="en-US" altLang="zh-CN" smtClean="0"/>
              <a:t>312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加法和</a:t>
            </a:r>
            <a:r>
              <a:rPr lang="zh-CN" altLang="en-US" smtClean="0"/>
              <a:t>乘法结合密码</a:t>
            </a:r>
            <a:r>
              <a:rPr lang="zh-CN" altLang="en-US"/>
              <a:t>破译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921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在算法中维护着一个置换表，这个置换表记录了明文和密文的对照关系。</a:t>
            </a:r>
            <a:endParaRPr lang="en-US" altLang="zh-CN" dirty="0" smtClean="0"/>
          </a:p>
          <a:p>
            <a:r>
              <a:rPr lang="zh-CN" altLang="en-US" dirty="0" smtClean="0"/>
              <a:t>密钥词组：</a:t>
            </a:r>
            <a:r>
              <a:rPr lang="en-US" dirty="0" smtClean="0"/>
              <a:t>I LOVE MY COUNTRY</a:t>
            </a:r>
            <a:r>
              <a:rPr lang="zh-CN" altLang="en-US" dirty="0" smtClean="0"/>
              <a:t>（去除重复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单表置换</a:t>
            </a:r>
            <a:endParaRPr lang="zh-CN" altLang="en-US"/>
          </a:p>
        </p:txBody>
      </p:sp>
      <p:pic>
        <p:nvPicPr>
          <p:cNvPr id="242690" name="Picture 2" descr="d:\users\zeze\appdata\local\360CHR~1\Chrome\USERDA~1\Temp\0_1324~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212976"/>
            <a:ext cx="7948571" cy="2071702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14348" y="5500702"/>
            <a:ext cx="756084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728" lvl="0" algn="ct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lang="zh-CN" altLang="en-US" sz="3200" smtClean="0">
                <a:solidFill>
                  <a:prstClr val="black"/>
                </a:solidFill>
                <a:latin typeface="Lucida Sans Unicode"/>
                <a:ea typeface="黑体"/>
              </a:rPr>
              <a:t>思考与</a:t>
            </a:r>
            <a:r>
              <a:rPr lang="en-US" altLang="zh-CN" sz="3200" smtClean="0">
                <a:solidFill>
                  <a:prstClr val="black"/>
                </a:solidFill>
                <a:latin typeface="Lucida Sans Unicode"/>
                <a:ea typeface="黑体"/>
              </a:rPr>
              <a:t>Caesar</a:t>
            </a:r>
            <a:r>
              <a:rPr lang="zh-CN" altLang="en-US" sz="3200" smtClean="0">
                <a:solidFill>
                  <a:prstClr val="black"/>
                </a:solidFill>
                <a:latin typeface="Lucida Sans Unicode"/>
                <a:ea typeface="黑体"/>
              </a:rPr>
              <a:t>、仿射的区别？</a:t>
            </a:r>
            <a:endParaRPr lang="zh-CN" altLang="en-US" sz="3200">
              <a:solidFill>
                <a:prstClr val="black"/>
              </a:solidFill>
              <a:latin typeface="Lucida Sans Unicode"/>
              <a:ea typeface="黑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6146793"/>
            <a:ext cx="756084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728" lvl="0" algn="ct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lang="zh-CN" altLang="en-US" sz="3600" smtClean="0">
                <a:solidFill>
                  <a:srgbClr val="C00000"/>
                </a:solidFill>
                <a:latin typeface="Lucida Sans Unicode"/>
                <a:ea typeface="黑体"/>
              </a:rPr>
              <a:t>无简单加密函数</a:t>
            </a:r>
            <a:endParaRPr lang="zh-CN" altLang="en-US" sz="3600">
              <a:solidFill>
                <a:srgbClr val="C00000"/>
              </a:solidFill>
              <a:latin typeface="Lucida Sans Unicode"/>
              <a:ea typeface="黑体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自然语言存在高冗余，字母出现频率不同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无加密</a:t>
            </a:r>
            <a:r>
              <a:rPr lang="zh-CN" altLang="en-US" smtClean="0"/>
              <a:t>函数，怎么破？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570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频率特征</a:t>
            </a:r>
            <a:endParaRPr lang="en-US" altLang="zh-CN" smtClean="0"/>
          </a:p>
          <a:p>
            <a:pPr lvl="1"/>
            <a:r>
              <a:rPr lang="zh-CN" altLang="en-US" smtClean="0"/>
              <a:t>各种语言中，各个字母的使用频次不一样</a:t>
            </a:r>
            <a:endParaRPr lang="en-US" altLang="zh-CN" smtClean="0"/>
          </a:p>
          <a:p>
            <a:r>
              <a:rPr lang="zh-CN" altLang="en-US" smtClean="0"/>
              <a:t>连接特征</a:t>
            </a:r>
            <a:endParaRPr lang="en-US" altLang="zh-CN" smtClean="0"/>
          </a:p>
          <a:p>
            <a:pPr lvl="1"/>
            <a:r>
              <a:rPr lang="zh-CN" altLang="en-US" smtClean="0"/>
              <a:t>前后字母存在一定关联性</a:t>
            </a:r>
            <a:endParaRPr lang="en-US" altLang="zh-CN" smtClean="0"/>
          </a:p>
          <a:p>
            <a:pPr lvl="1"/>
            <a:r>
              <a:rPr lang="zh-CN" altLang="en-US" smtClean="0"/>
              <a:t>英语中</a:t>
            </a:r>
            <a:endParaRPr lang="en-US" altLang="zh-CN" smtClean="0"/>
          </a:p>
          <a:p>
            <a:pPr lvl="2"/>
            <a:r>
              <a:rPr lang="en-US" altLang="zh-CN" smtClean="0"/>
              <a:t>q</a:t>
            </a:r>
            <a:r>
              <a:rPr lang="zh-CN" altLang="en-US" smtClean="0"/>
              <a:t>后几乎百分之百连接着</a:t>
            </a:r>
            <a:r>
              <a:rPr lang="en-US" altLang="zh-CN" smtClean="0"/>
              <a:t>u</a:t>
            </a:r>
          </a:p>
          <a:p>
            <a:pPr lvl="2"/>
            <a:r>
              <a:rPr lang="en-US" altLang="zh-CN" smtClean="0"/>
              <a:t>x</a:t>
            </a:r>
            <a:r>
              <a:rPr lang="zh-CN" altLang="en-US" smtClean="0"/>
              <a:t>前几乎总是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e</a:t>
            </a:r>
            <a:r>
              <a:rPr lang="zh-CN" altLang="en-US" smtClean="0"/>
              <a:t>，只在极个别情况下是</a:t>
            </a:r>
            <a:r>
              <a:rPr lang="en-US" altLang="zh-CN" smtClean="0"/>
              <a:t>o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</a:p>
          <a:p>
            <a:pPr lvl="2"/>
            <a:r>
              <a:rPr lang="en-US" altLang="zh-CN" smtClean="0"/>
              <a:t>e</a:t>
            </a:r>
            <a:r>
              <a:rPr lang="zh-CN" altLang="en-US" smtClean="0"/>
              <a:t>和</a:t>
            </a:r>
            <a:r>
              <a:rPr lang="en-US" altLang="zh-CN" smtClean="0"/>
              <a:t>e</a:t>
            </a:r>
            <a:r>
              <a:rPr lang="zh-CN" altLang="en-US" smtClean="0"/>
              <a:t>之间，</a:t>
            </a:r>
            <a:r>
              <a:rPr lang="en-US" altLang="zh-CN" smtClean="0"/>
              <a:t>r</a:t>
            </a:r>
            <a:r>
              <a:rPr lang="zh-CN" altLang="en-US" smtClean="0"/>
              <a:t>的出现频率很高</a:t>
            </a:r>
            <a:endParaRPr lang="en-US" altLang="zh-CN" smtClean="0"/>
          </a:p>
          <a:p>
            <a:r>
              <a:rPr lang="zh-CN" altLang="en-US" smtClean="0"/>
              <a:t>重复特征</a:t>
            </a:r>
            <a:endParaRPr lang="en-US" altLang="zh-CN" smtClean="0"/>
          </a:p>
          <a:p>
            <a:pPr lvl="1"/>
            <a:r>
              <a:rPr lang="zh-CN" altLang="en-US" smtClean="0"/>
              <a:t>两个字符以上的字符串重复出现的现象</a:t>
            </a:r>
            <a:endParaRPr lang="en-US" altLang="zh-CN" smtClean="0"/>
          </a:p>
          <a:p>
            <a:pPr lvl="1"/>
            <a:r>
              <a:rPr lang="zh-CN" altLang="en-US" smtClean="0"/>
              <a:t>英语中</a:t>
            </a:r>
            <a:r>
              <a:rPr lang="en-US" altLang="zh-CN" smtClean="0"/>
              <a:t>th,the,tion,tious</a:t>
            </a:r>
            <a:r>
              <a:rPr lang="zh-CN" altLang="en-US" smtClean="0"/>
              <a:t>等经常出现</a:t>
            </a:r>
            <a:endParaRPr lang="zh-CN" altLang="en-US" dirty="0"/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代换密码破译的三大要素</a:t>
            </a:r>
          </a:p>
        </p:txBody>
      </p:sp>
      <p:sp>
        <p:nvSpPr>
          <p:cNvPr id="389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CBAF7EBA-8B3F-4622-A353-6D12927E20A8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03439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1986"/>
          </a:xfrm>
        </p:spPr>
        <p:txBody>
          <a:bodyPr>
            <a:norm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的频率最高</a:t>
            </a:r>
            <a:endParaRPr lang="en-US" altLang="zh-CN" smtClean="0"/>
          </a:p>
          <a:p>
            <a:r>
              <a:rPr lang="zh-CN" altLang="en-US" smtClean="0"/>
              <a:t>其次是</a:t>
            </a:r>
            <a:r>
              <a:rPr lang="en-AU" altLang="zh-CN" smtClean="0"/>
              <a:t>t,a,o,I,n,s,h,r</a:t>
            </a:r>
          </a:p>
          <a:p>
            <a:r>
              <a:rPr lang="en-AU" altLang="zh-CN" smtClean="0"/>
              <a:t>z,q,x,j</a:t>
            </a:r>
            <a:r>
              <a:rPr lang="zh-CN" altLang="en-US" smtClean="0"/>
              <a:t>频率近似为</a:t>
            </a:r>
            <a:r>
              <a:rPr lang="en-US" altLang="zh-CN" smtClean="0"/>
              <a:t>0</a:t>
            </a:r>
            <a:endParaRPr lang="en-US" altLang="zh-CN" dirty="0" smtClean="0"/>
          </a:p>
        </p:txBody>
      </p:sp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英语字母的频率统计</a:t>
            </a:r>
          </a:p>
        </p:txBody>
      </p:sp>
      <p:sp>
        <p:nvSpPr>
          <p:cNvPr id="3994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5CF10B73-F0CD-4FF6-BA7A-AFA0C8A7FE41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  <p:graphicFrame>
        <p:nvGraphicFramePr>
          <p:cNvPr id="102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109929"/>
              </p:ext>
            </p:extLst>
          </p:nvPr>
        </p:nvGraphicFramePr>
        <p:xfrm>
          <a:off x="857224" y="3143249"/>
          <a:ext cx="7358114" cy="3714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Worksheet" r:id="rId3" imgW="5714918" imgH="3143377" progId="">
                  <p:embed/>
                </p:oleObj>
              </mc:Choice>
              <mc:Fallback>
                <p:oleObj name="Worksheet" r:id="rId3" imgW="5714918" imgH="3143377" progId="">
                  <p:embed/>
                  <p:pic>
                    <p:nvPicPr>
                      <p:cNvPr id="0" name="Picture 22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143249"/>
                        <a:ext cx="7358114" cy="3714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2526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步骤：</a:t>
            </a:r>
            <a:endParaRPr lang="en-US" altLang="zh-CN" smtClean="0"/>
          </a:p>
          <a:p>
            <a:pPr lvl="1"/>
            <a:r>
              <a:rPr lang="en-US" altLang="zh-CN" smtClean="0"/>
              <a:t>1. </a:t>
            </a:r>
            <a:r>
              <a:rPr lang="zh-CN" altLang="en-US" smtClean="0"/>
              <a:t>统计密文中的字母出现频率，将统计结果与自然语言频率表对比，确定部分密钥</a:t>
            </a:r>
            <a:endParaRPr lang="en-US" altLang="zh-CN" smtClean="0"/>
          </a:p>
          <a:p>
            <a:pPr lvl="1"/>
            <a:r>
              <a:rPr lang="en-US" altLang="zh-CN" smtClean="0"/>
              <a:t>2. </a:t>
            </a:r>
            <a:r>
              <a:rPr lang="zh-CN" altLang="en-US" smtClean="0"/>
              <a:t>结合连接特征和重复特征，确定部分密钥</a:t>
            </a:r>
            <a:endParaRPr lang="en-US" altLang="zh-CN" smtClean="0"/>
          </a:p>
          <a:p>
            <a:pPr lvl="1"/>
            <a:r>
              <a:rPr lang="en-US" altLang="zh-CN" smtClean="0"/>
              <a:t>3. </a:t>
            </a:r>
            <a:r>
              <a:rPr lang="zh-CN" altLang="en-US" smtClean="0"/>
              <a:t>从语义上，猜测其它密钥</a:t>
            </a:r>
            <a:endParaRPr lang="en-US" altLang="zh-CN" smtClean="0"/>
          </a:p>
          <a:p>
            <a:r>
              <a:rPr lang="zh-CN" altLang="en-US" smtClean="0"/>
              <a:t>破译凯撒密码：</a:t>
            </a:r>
            <a:endParaRPr lang="en-US" altLang="zh-CN" smtClean="0"/>
          </a:p>
          <a:p>
            <a:pPr lvl="1"/>
            <a:r>
              <a:rPr lang="zh-CN" altLang="en-US" smtClean="0"/>
              <a:t>通过识别</a:t>
            </a:r>
            <a:r>
              <a:rPr lang="en-US" altLang="zh-CN" smtClean="0"/>
              <a:t>a-e-i</a:t>
            </a:r>
            <a:r>
              <a:rPr lang="zh-CN" altLang="en-US" smtClean="0"/>
              <a:t>和</a:t>
            </a:r>
            <a:r>
              <a:rPr lang="en-US" altLang="zh-CN" smtClean="0"/>
              <a:t>r-s-t</a:t>
            </a:r>
            <a:r>
              <a:rPr lang="zh-CN" altLang="en-US" smtClean="0"/>
              <a:t>三元组的峰，或</a:t>
            </a:r>
            <a:r>
              <a:rPr lang="en-US" altLang="zh-CN" smtClean="0"/>
              <a:t>jk</a:t>
            </a:r>
            <a:r>
              <a:rPr lang="zh-CN" altLang="en-US" smtClean="0"/>
              <a:t>和</a:t>
            </a:r>
            <a:r>
              <a:rPr lang="en-US" altLang="zh-CN" smtClean="0"/>
              <a:t>xyz</a:t>
            </a:r>
            <a:r>
              <a:rPr lang="zh-CN" altLang="en-US" smtClean="0"/>
              <a:t>的特征，可以获得密钥</a:t>
            </a:r>
            <a:endParaRPr lang="en-US" altLang="zh-CN" smtClean="0"/>
          </a:p>
          <a:p>
            <a:r>
              <a:rPr lang="zh-CN" altLang="en-US" smtClean="0"/>
              <a:t>破译单表替换密码：</a:t>
            </a:r>
            <a:endParaRPr lang="en-US" altLang="zh-CN" smtClean="0"/>
          </a:p>
          <a:p>
            <a:pPr lvl="1"/>
            <a:r>
              <a:rPr lang="zh-CN" altLang="en-US" smtClean="0"/>
              <a:t>需确定每个字母</a:t>
            </a:r>
            <a:endParaRPr lang="en-US" altLang="zh-CN" smtClean="0"/>
          </a:p>
          <a:p>
            <a:pPr lvl="1"/>
            <a:r>
              <a:rPr lang="zh-CN" altLang="en-US" smtClean="0"/>
              <a:t>双、三字母的频率统计表通常很有帮助</a:t>
            </a:r>
            <a:endParaRPr lang="zh-CN" altLang="en-US" dirty="0" smtClean="0"/>
          </a:p>
        </p:txBody>
      </p:sp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字频统计攻击</a:t>
            </a:r>
          </a:p>
        </p:txBody>
      </p:sp>
      <p:sp>
        <p:nvSpPr>
          <p:cNvPr id="4096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88710725-B85D-448E-97D8-1E1BB3A2A96A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9773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字频统计攻击例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密</a:t>
            </a:r>
            <a:r>
              <a:rPr lang="zh-CN" altLang="en-US" dirty="0" smtClean="0">
                <a:latin typeface="仿宋_GB2312" pitchFamily="49" charset="-122"/>
              </a:rPr>
              <a:t>文：</a:t>
            </a:r>
            <a:endParaRPr lang="en-AU" altLang="zh-CN" dirty="0" smtClean="0">
              <a:latin typeface="+mn-ea"/>
              <a:ea typeface="+mn-ea"/>
              <a:cs typeface="Times New Roman" pitchFamily="18" charset="0"/>
            </a:endParaRPr>
          </a:p>
          <a:p>
            <a:pPr marL="1168400" lvl="1" indent="-15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2000" dirty="0" smtClean="0">
                <a:latin typeface="+mn-ea"/>
                <a:ea typeface="+mn-ea"/>
                <a:cs typeface="Times New Roman" pitchFamily="18" charset="0"/>
              </a:rPr>
              <a:t>UZQSOVUOHXMOPVGPOZPEVSGZWSZOPFPESXUDBMETSXAIZ</a:t>
            </a:r>
          </a:p>
          <a:p>
            <a:pPr marL="1168400" lvl="1" indent="-15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2000" dirty="0" smtClean="0">
              <a:latin typeface="+mn-ea"/>
              <a:ea typeface="+mn-ea"/>
              <a:cs typeface="Times New Roman" pitchFamily="18" charset="0"/>
            </a:endParaRPr>
          </a:p>
          <a:p>
            <a:pPr marL="1168400" lvl="1" indent="-15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2000" dirty="0" smtClean="0">
                <a:latin typeface="+mn-ea"/>
                <a:ea typeface="+mn-ea"/>
                <a:cs typeface="Times New Roman" pitchFamily="18" charset="0"/>
              </a:rPr>
              <a:t>VUEPHZHMDZSHZOWSFPAPPDTSVPQUZWYMXUZUHSX</a:t>
            </a:r>
          </a:p>
          <a:p>
            <a:pPr marL="1168400" lvl="1" indent="-15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2000" dirty="0" smtClean="0">
              <a:latin typeface="+mn-ea"/>
              <a:ea typeface="+mn-ea"/>
              <a:cs typeface="Times New Roman" pitchFamily="18" charset="0"/>
            </a:endParaRPr>
          </a:p>
          <a:p>
            <a:pPr marL="1168400" lvl="1" indent="-15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2000" dirty="0" smtClean="0">
                <a:latin typeface="+mn-ea"/>
                <a:ea typeface="+mn-ea"/>
                <a:cs typeface="Times New Roman" pitchFamily="18" charset="0"/>
              </a:rPr>
              <a:t>EPYEPOPDZSZUFPOMBZWPFUPZHMDJUDTMOHMQ</a:t>
            </a:r>
            <a:endParaRPr lang="en-US" altLang="zh-CN" sz="2000" dirty="0" smtClean="0">
              <a:latin typeface="+mn-ea"/>
              <a:ea typeface="+mn-ea"/>
              <a:cs typeface="Times New Roman" pitchFamily="18" charset="0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latin typeface="仿宋_GB2312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频率最高的</a:t>
            </a:r>
            <a:r>
              <a:rPr lang="en-US" altLang="zh-CN" dirty="0" smtClean="0">
                <a:latin typeface="+mn-ea"/>
                <a:ea typeface="+mn-ea"/>
              </a:rPr>
              <a:t>P</a:t>
            </a:r>
            <a:r>
              <a:rPr lang="zh-CN" altLang="en-US" dirty="0" smtClean="0"/>
              <a:t>和</a:t>
            </a:r>
            <a:r>
              <a:rPr lang="en-US" altLang="zh-CN" dirty="0" smtClean="0">
                <a:latin typeface="+mn-ea"/>
                <a:ea typeface="+mn-ea"/>
              </a:rPr>
              <a:t>Z</a:t>
            </a:r>
            <a:r>
              <a:rPr lang="zh-CN" altLang="en-US" dirty="0" smtClean="0"/>
              <a:t>可能对应</a:t>
            </a:r>
            <a:r>
              <a:rPr lang="en-US" altLang="zh-CN" dirty="0" smtClean="0">
                <a:latin typeface="+mn-ea"/>
                <a:ea typeface="+mn-ea"/>
              </a:rPr>
              <a:t>e</a:t>
            </a:r>
            <a:r>
              <a:rPr lang="zh-CN" altLang="en-US" dirty="0" smtClean="0"/>
              <a:t>和</a:t>
            </a:r>
            <a:r>
              <a:rPr lang="en-US" altLang="zh-CN" dirty="0" smtClean="0">
                <a:latin typeface="+mn-ea"/>
                <a:ea typeface="+mn-ea"/>
              </a:rPr>
              <a:t>t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猜</a:t>
            </a:r>
            <a:r>
              <a:rPr lang="en-US" altLang="zh-CN" dirty="0" smtClean="0">
                <a:latin typeface="+mn-ea"/>
                <a:ea typeface="+mn-ea"/>
              </a:rPr>
              <a:t>ZW</a:t>
            </a:r>
            <a:r>
              <a:rPr lang="zh-CN" altLang="en-US" dirty="0" smtClean="0"/>
              <a:t>是</a:t>
            </a:r>
            <a:r>
              <a:rPr lang="en-US" altLang="zh-CN" dirty="0" err="1" smtClean="0">
                <a:latin typeface="+mn-ea"/>
                <a:ea typeface="+mn-ea"/>
              </a:rPr>
              <a:t>th</a:t>
            </a:r>
            <a:r>
              <a:rPr lang="zh-CN" altLang="en-US" dirty="0" smtClean="0">
                <a:latin typeface="仿宋_GB2312" pitchFamily="49" charset="-122"/>
              </a:rPr>
              <a:t>（最常用二字组合）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+mn-ea"/>
                <a:ea typeface="+mn-ea"/>
              </a:rPr>
              <a:t>ZWP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仿宋_GB2312" pitchFamily="49" charset="-122"/>
              </a:rPr>
              <a:t>the</a:t>
            </a:r>
            <a:r>
              <a:rPr lang="zh-CN" altLang="en-US" dirty="0" smtClean="0">
                <a:latin typeface="仿宋_GB2312" pitchFamily="49" charset="-122"/>
              </a:rPr>
              <a:t>（最常用三字组合）</a:t>
            </a:r>
            <a:endParaRPr lang="en-US" altLang="zh-CN" dirty="0" smtClean="0">
              <a:latin typeface="仿宋_GB2312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+mn-ea"/>
                <a:ea typeface="+mn-ea"/>
              </a:rPr>
              <a:t>{S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U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O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M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H}</a:t>
            </a:r>
            <a:r>
              <a:rPr lang="zh-CN" altLang="en-US" dirty="0" smtClean="0">
                <a:latin typeface="仿宋_GB2312" pitchFamily="49" charset="-122"/>
              </a:rPr>
              <a:t>可能对应</a:t>
            </a:r>
            <a:r>
              <a:rPr lang="en-US" altLang="zh-CN" dirty="0" smtClean="0">
                <a:latin typeface="仿宋_GB2312" pitchFamily="49" charset="-122"/>
              </a:rPr>
              <a:t>{</a:t>
            </a:r>
            <a:r>
              <a:rPr lang="en-US" altLang="zh-CN" dirty="0" smtClean="0">
                <a:latin typeface="+mn-ea"/>
                <a:ea typeface="+mn-ea"/>
              </a:rPr>
              <a:t>a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h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latin typeface="+mn-ea"/>
                <a:ea typeface="+mn-ea"/>
              </a:rPr>
              <a:t>i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n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o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r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s}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+mn-ea"/>
                <a:ea typeface="+mn-ea"/>
              </a:rPr>
              <a:t>{</a:t>
            </a:r>
            <a:r>
              <a:rPr lang="en-US" altLang="zh-CN" smtClean="0">
                <a:latin typeface="+mn-ea"/>
                <a:ea typeface="+mn-ea"/>
              </a:rPr>
              <a:t>A</a:t>
            </a:r>
            <a:r>
              <a:rPr lang="zh-CN" altLang="en-US" sz="2000" smtClean="0">
                <a:latin typeface="+mn-ea"/>
              </a:rPr>
              <a:t>、</a:t>
            </a:r>
            <a:r>
              <a:rPr lang="en-US" altLang="zh-CN" smtClean="0">
                <a:latin typeface="+mn-ea"/>
                <a:ea typeface="+mn-ea"/>
              </a:rPr>
              <a:t>B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G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Y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I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J}</a:t>
            </a:r>
            <a:r>
              <a:rPr lang="zh-CN" altLang="en-US" dirty="0" smtClean="0">
                <a:latin typeface="仿宋_GB2312" pitchFamily="49" charset="-122"/>
              </a:rPr>
              <a:t>可能对应</a:t>
            </a:r>
            <a:r>
              <a:rPr lang="en-US" altLang="zh-CN" dirty="0" smtClean="0">
                <a:latin typeface="+mn-ea"/>
                <a:ea typeface="+mn-ea"/>
              </a:rPr>
              <a:t>{b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j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k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q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v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x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smtClean="0">
                <a:latin typeface="+mn-ea"/>
                <a:ea typeface="+mn-ea"/>
              </a:rPr>
              <a:t>z}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1988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2FE24F-3CC2-478F-B039-C2D11A5E7A7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zh-CN" smtClean="0"/>
          </a:p>
        </p:txBody>
      </p:sp>
      <p:sp>
        <p:nvSpPr>
          <p:cNvPr id="6" name="TextBox 5"/>
          <p:cNvSpPr txBox="1"/>
          <p:nvPr/>
        </p:nvSpPr>
        <p:spPr>
          <a:xfrm>
            <a:off x="1619672" y="1916832"/>
            <a:ext cx="6088062" cy="155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a             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  a   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      a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         a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     a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1916832"/>
            <a:ext cx="6088062" cy="155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w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sdisclos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dy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s  rd y    s v r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linform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lbu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dir c con  c s  v b  nm d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wi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poli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ic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l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r pr s n   iv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sof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vi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conginmoscow</a:t>
            </a: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1916832"/>
            <a:ext cx="6088062" cy="155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t          e  e te    th t e e             t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e t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t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t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h  e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ee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e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th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t   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e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t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t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e   the  et            </a:t>
            </a:r>
          </a:p>
        </p:txBody>
      </p:sp>
    </p:spTree>
    <p:extLst>
      <p:ext uri="{BB962C8B-B14F-4D97-AF65-F5344CB8AC3E}">
        <p14:creationId xmlns:p14="http://schemas.microsoft.com/office/powerpoint/2010/main" val="8068731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明文字符固定加密（映射）为固定的密文字符</a:t>
            </a:r>
            <a:endParaRPr lang="en-US" altLang="zh-CN" smtClean="0"/>
          </a:p>
          <a:p>
            <a:r>
              <a:rPr lang="zh-CN" altLang="en-US" smtClean="0"/>
              <a:t>密文保留了自然语言的字频统计规律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单表置换</a:t>
            </a:r>
            <a:endParaRPr lang="zh-CN" altLang="en-US"/>
          </a:p>
        </p:txBody>
      </p:sp>
      <p:pic>
        <p:nvPicPr>
          <p:cNvPr id="9" name="Picture 2" descr="d:\users\zeze\appdata\local\360CHR~1\Chrome\USERDA~1\Temp\0_1324~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517538"/>
            <a:ext cx="7948571" cy="2071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49106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mtClean="0"/>
              <a:t>典型多</a:t>
            </a:r>
            <a:r>
              <a:rPr lang="zh-CN" altLang="en-US"/>
              <a:t>表</a:t>
            </a:r>
            <a:r>
              <a:rPr lang="zh-CN" altLang="en-US" smtClean="0"/>
              <a:t>密码：一</a:t>
            </a:r>
            <a:r>
              <a:rPr lang="zh-CN" altLang="en-US"/>
              <a:t>个明文字母</a:t>
            </a:r>
            <a:r>
              <a:rPr lang="zh-CN" altLang="en-US" smtClean="0"/>
              <a:t>可映射为</a:t>
            </a:r>
            <a:r>
              <a:rPr lang="zh-CN" altLang="en-US"/>
              <a:t>多个密文</a:t>
            </a:r>
            <a:r>
              <a:rPr lang="zh-CN" altLang="en-US" smtClean="0"/>
              <a:t>字母。</a:t>
            </a:r>
            <a:endParaRPr lang="en-US" altLang="zh-CN" smtClean="0"/>
          </a:p>
          <a:p>
            <a:pPr lvl="1"/>
            <a:r>
              <a:rPr lang="zh-CN" altLang="en-US" smtClean="0"/>
              <a:t>密钥</a:t>
            </a:r>
            <a:r>
              <a:rPr lang="en-US" altLang="zh-CN" smtClean="0"/>
              <a:t>k=k</a:t>
            </a:r>
            <a:r>
              <a:rPr lang="en-US" altLang="zh-CN" baseline="-25000" smtClean="0"/>
              <a:t>1</a:t>
            </a:r>
            <a:r>
              <a:rPr lang="en-US" altLang="zh-CN" smtClean="0"/>
              <a:t>k</a:t>
            </a:r>
            <a:r>
              <a:rPr lang="en-US" altLang="zh-CN" baseline="-25000" smtClean="0"/>
              <a:t>2</a:t>
            </a:r>
            <a:r>
              <a:rPr lang="en-US" altLang="zh-CN" smtClean="0"/>
              <a:t>……k</a:t>
            </a:r>
            <a:r>
              <a:rPr lang="en-US" altLang="zh-CN" baseline="-25000" smtClean="0"/>
              <a:t>n</a:t>
            </a:r>
          </a:p>
          <a:p>
            <a:pPr lvl="1"/>
            <a:r>
              <a:rPr lang="zh-CN" altLang="en-US" smtClean="0"/>
              <a:t>明文</a:t>
            </a:r>
            <a:r>
              <a:rPr lang="en-US" altLang="zh-CN" smtClean="0"/>
              <a:t>M=m</a:t>
            </a:r>
            <a:r>
              <a:rPr lang="en-US" altLang="zh-CN" baseline="-25000" smtClean="0"/>
              <a:t>1</a:t>
            </a:r>
            <a:r>
              <a:rPr lang="en-US" altLang="zh-CN" smtClean="0"/>
              <a:t>m</a:t>
            </a:r>
            <a:r>
              <a:rPr lang="en-US" altLang="zh-CN" baseline="-25000" smtClean="0"/>
              <a:t>2</a:t>
            </a:r>
            <a:r>
              <a:rPr lang="en-US" altLang="zh-CN" smtClean="0"/>
              <a:t>……m</a:t>
            </a:r>
            <a:r>
              <a:rPr lang="en-US" altLang="zh-CN" baseline="-25000" smtClean="0"/>
              <a:t>r</a:t>
            </a:r>
          </a:p>
          <a:p>
            <a:pPr lvl="1"/>
            <a:r>
              <a:rPr lang="en-US" altLang="zh-CN" smtClean="0"/>
              <a:t>c</a:t>
            </a:r>
            <a:r>
              <a:rPr lang="en-US" altLang="zh-CN" baseline="-25000" smtClean="0"/>
              <a:t>i</a:t>
            </a:r>
            <a:r>
              <a:rPr lang="en-US" altLang="zh-CN" smtClean="0"/>
              <a:t>=</a:t>
            </a:r>
            <a:r>
              <a:rPr lang="zh-CN" altLang="en-US" smtClean="0"/>
              <a:t>（</a:t>
            </a:r>
            <a:r>
              <a:rPr lang="en-US" altLang="zh-CN" smtClean="0"/>
              <a:t>m</a:t>
            </a:r>
            <a:r>
              <a:rPr lang="en-US" altLang="zh-CN" baseline="-25000" smtClean="0"/>
              <a:t>i</a:t>
            </a:r>
            <a:r>
              <a:rPr lang="en-US" altLang="zh-CN" smtClean="0"/>
              <a:t>+k</a:t>
            </a:r>
            <a:r>
              <a:rPr lang="en-US" altLang="zh-CN" baseline="-25000" smtClean="0"/>
              <a:t>i</a:t>
            </a:r>
            <a:r>
              <a:rPr lang="zh-CN" altLang="en-US" smtClean="0"/>
              <a:t>）</a:t>
            </a:r>
            <a:r>
              <a:rPr lang="en-US" altLang="zh-CN" smtClean="0"/>
              <a:t>%26</a:t>
            </a:r>
            <a:r>
              <a:rPr lang="zh-CN" altLang="en-US" smtClean="0"/>
              <a:t>，</a:t>
            </a:r>
            <a:r>
              <a:rPr lang="en-US" altLang="zh-CN" smtClean="0"/>
              <a:t>i=1,2…r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 smtClean="0"/>
              <a:t>例如：</a:t>
            </a:r>
            <a:r>
              <a:rPr lang="en-US" altLang="zh-CN" smtClean="0"/>
              <a:t>M=data security</a:t>
            </a:r>
            <a:r>
              <a:rPr lang="zh-CN" altLang="en-US" smtClean="0"/>
              <a:t>，</a:t>
            </a:r>
            <a:r>
              <a:rPr lang="en-US" altLang="zh-CN" smtClean="0"/>
              <a:t>k=best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维吉尼亚</a:t>
            </a:r>
            <a:r>
              <a:rPr lang="zh-CN" altLang="en-US" smtClean="0"/>
              <a:t>（法国外交官</a:t>
            </a:r>
            <a:r>
              <a:rPr lang="en-US" altLang="zh-CN" smtClean="0"/>
              <a:t>Vigenere</a:t>
            </a:r>
            <a:r>
              <a:rPr lang="zh-CN" altLang="en-US"/>
              <a:t>）密码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25794"/>
              </p:ext>
            </p:extLst>
          </p:nvPr>
        </p:nvGraphicFramePr>
        <p:xfrm>
          <a:off x="899596" y="4437112"/>
          <a:ext cx="7272804" cy="1554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d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a</a:t>
                      </a:r>
                      <a:endParaRPr lang="zh-CN" altLang="en-US" sz="2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t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a</a:t>
                      </a:r>
                      <a:endParaRPr lang="zh-CN" altLang="en-US" sz="2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s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e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c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u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r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i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t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y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u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138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密码学中的基本概念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9" name="Rectangle 8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E56C45B-68AD-4C7B-A40E-CB2B493073A8}" type="slidenum"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zh-CN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300DA-016B-4F3D-926A-A7108EBADE1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88" y="357188"/>
            <a:ext cx="8472487" cy="600075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密钥</a:t>
            </a:r>
            <a:r>
              <a:rPr lang="en-US" altLang="zh-CN" dirty="0" smtClean="0">
                <a:latin typeface="+mn-ea"/>
              </a:rPr>
              <a:t>deceptive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lvl="1">
              <a:spcBef>
                <a:spcPts val="0"/>
              </a:spcBef>
              <a:buNone/>
              <a:defRPr/>
            </a:pPr>
            <a:r>
              <a:rPr lang="zh-CN" altLang="en-US"/>
              <a:t>明文：</a:t>
            </a:r>
            <a:r>
              <a:rPr lang="en-AU" altLang="zh-CN" smtClean="0">
                <a:solidFill>
                  <a:srgbClr val="C00000"/>
                </a:solidFill>
                <a:latin typeface="+mn-ea"/>
              </a:rPr>
              <a:t>wearedisc overedsav eyourself</a:t>
            </a:r>
            <a:endParaRPr lang="en-AU" altLang="zh-CN">
              <a:solidFill>
                <a:srgbClr val="C00000"/>
              </a:solidFill>
              <a:latin typeface="+mn-ea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smtClean="0"/>
              <a:t>密钥：</a:t>
            </a:r>
            <a:r>
              <a:rPr lang="en-AU" altLang="zh-CN" sz="2800" smtClean="0">
                <a:latin typeface="+mn-ea"/>
              </a:rPr>
              <a:t>deceptive deceptive deceptive</a:t>
            </a:r>
            <a:endParaRPr lang="en-AU" altLang="zh-CN" sz="2800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smtClean="0"/>
              <a:t>密文：</a:t>
            </a:r>
            <a:r>
              <a:rPr lang="en-AU" altLang="zh-CN" sz="2800" smtClean="0">
                <a:latin typeface="+mn-ea"/>
              </a:rPr>
              <a:t>ZICVTWQNG RZGVTWAVZ HCQYGLMGJ</a:t>
            </a:r>
            <a:endParaRPr lang="en-AU" altLang="zh-CN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2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7293"/>
            <a:ext cx="8435280" cy="5186530"/>
          </a:xfrm>
        </p:spPr>
        <p:txBody>
          <a:bodyPr/>
          <a:lstStyle/>
          <a:p>
            <a:r>
              <a:rPr lang="zh-CN" altLang="en-US" dirty="0" smtClean="0"/>
              <a:t>不同位置的同一明文字母，会用多个密钥加密，字母频率被模糊，但并未完全消失</a:t>
            </a:r>
            <a:endParaRPr lang="en-US" altLang="zh-CN" dirty="0" smtClean="0"/>
          </a:p>
          <a:p>
            <a:r>
              <a:rPr lang="zh-CN" altLang="en-US" dirty="0" smtClean="0"/>
              <a:t>密钥长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，则第</a:t>
            </a:r>
            <a:r>
              <a:rPr lang="en-US" altLang="zh-CN" dirty="0" smtClean="0"/>
              <a:t>i,i+d,i+2d,…</a:t>
            </a:r>
            <a:r>
              <a:rPr lang="zh-CN" altLang="en-US" dirty="0" smtClean="0"/>
              <a:t>明文（密文）密钥相同（为</a:t>
            </a:r>
            <a:r>
              <a:rPr lang="en-US" altLang="zh-CN" dirty="0" err="1" smtClean="0"/>
              <a:t>ki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例：明文</a:t>
            </a:r>
            <a:r>
              <a:rPr lang="en-US" altLang="zh-CN" dirty="0" err="1" smtClean="0"/>
              <a:t>wearedisc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overedsav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eyourself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密钥：</a:t>
            </a:r>
            <a:r>
              <a:rPr lang="en-AU" altLang="zh-CN" dirty="0" smtClean="0"/>
              <a:t>deceptive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d=9</a:t>
            </a:r>
          </a:p>
          <a:p>
            <a:pPr lvl="1"/>
            <a:r>
              <a:rPr lang="zh-CN" altLang="en-US" dirty="0" smtClean="0"/>
              <a:t>密文：</a:t>
            </a:r>
            <a:r>
              <a:rPr lang="en-AU" altLang="zh-CN" dirty="0" smtClean="0"/>
              <a:t>ZICVTWQNGRZGVTWAVZHCQYGLMGJ</a:t>
            </a:r>
          </a:p>
          <a:p>
            <a:pPr lvl="1"/>
            <a:r>
              <a:rPr lang="zh-CN" altLang="en-US" dirty="0" smtClean="0"/>
              <a:t>重排列，在每一列上进行字频攻击</a:t>
            </a: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维吉尼亚安全性：</a:t>
            </a:r>
            <a:endParaRPr lang="zh-CN" altLang="en-US"/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FCC2A0-C3CE-4CAB-8DA7-EEE6F3EC2901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6179044" y="5657671"/>
            <a:ext cx="1714500" cy="1200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2400" b="1" dirty="0">
                <a:solidFill>
                  <a:srgbClr val="FF0000"/>
                </a:solidFill>
                <a:latin typeface="+mn-ea"/>
                <a:ea typeface="+mn-ea"/>
              </a:rPr>
              <a:t>Z</a:t>
            </a:r>
            <a:r>
              <a:rPr lang="en-AU" altLang="zh-CN" sz="2400" b="1" dirty="0">
                <a:solidFill>
                  <a:srgbClr val="0000FF"/>
                </a:solidFill>
                <a:latin typeface="+mn-ea"/>
                <a:ea typeface="+mn-ea"/>
              </a:rPr>
              <a:t>ICVTWQNG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2400" b="1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en-AU" altLang="zh-CN" sz="2400" b="1" dirty="0">
                <a:solidFill>
                  <a:srgbClr val="0000FF"/>
                </a:solidFill>
                <a:latin typeface="+mn-ea"/>
                <a:ea typeface="+mn-ea"/>
              </a:rPr>
              <a:t>ZGVTWAVZ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2400" b="1" dirty="0">
                <a:solidFill>
                  <a:srgbClr val="FF0000"/>
                </a:solidFill>
                <a:latin typeface="+mn-ea"/>
                <a:ea typeface="+mn-ea"/>
              </a:rPr>
              <a:t>H</a:t>
            </a:r>
            <a:r>
              <a:rPr lang="en-AU" altLang="zh-CN" sz="2400" b="1" dirty="0">
                <a:solidFill>
                  <a:srgbClr val="0000FF"/>
                </a:solidFill>
                <a:latin typeface="+mn-ea"/>
                <a:ea typeface="+mn-ea"/>
              </a:rPr>
              <a:t>CQYGLMGJ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5657671"/>
            <a:ext cx="17145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/>
              <a:t>wearedisc</a:t>
            </a:r>
            <a:endParaRPr lang="en-US" altLang="zh-CN" sz="24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/>
              <a:t>overedsav</a:t>
            </a:r>
            <a:endParaRPr lang="en-US" altLang="zh-CN" sz="24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/>
              <a:t>eyourself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21075" y="6026913"/>
            <a:ext cx="1714500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2400" dirty="0"/>
              <a:t>deceptive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9686" y="5856381"/>
            <a:ext cx="536376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</a:rPr>
              <a:t>+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112" y="5873024"/>
            <a:ext cx="536376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</a:rPr>
              <a:t>=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484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6" grpId="0" animBg="1"/>
      <p:bldP spid="7" grpId="0" animBg="1"/>
      <p:bldP spid="8" grpId="0" animBg="1"/>
      <p:bldP spid="2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密文中可能出现重复的字段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明文中常存在重复字段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当重复字段的间隔是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的整数倍时，将使用相同的密钥加密，因而密文重复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不同的明文获得相同密文的巧合很少发生</a:t>
            </a:r>
            <a:endParaRPr lang="en-US" altLang="zh-CN" dirty="0" smtClean="0"/>
          </a:p>
          <a:p>
            <a:r>
              <a:rPr lang="en-US" altLang="zh-CN" dirty="0" err="1" smtClean="0"/>
              <a:t>Kasiski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在密文中寻找重复字段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计算重复字段的间距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密钥长度</a:t>
            </a:r>
            <a:r>
              <a:rPr lang="en-US" altLang="zh-CN" dirty="0" smtClean="0"/>
              <a:t>d</a:t>
            </a:r>
            <a:r>
              <a:rPr lang="zh-CN" altLang="en-US" dirty="0" smtClean="0"/>
              <a:t>应是这些间距的公约数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查找算法运算量大，耗时长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时尔发生的巧合影响机器判断</a:t>
            </a:r>
            <a:endParaRPr lang="zh-CN" altLang="en-US" dirty="0"/>
          </a:p>
        </p:txBody>
      </p:sp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Kasiski</a:t>
            </a:r>
            <a:r>
              <a:rPr lang="zh-CN" altLang="en-US" smtClean="0"/>
              <a:t>（普鲁士少校卡西斯基）方法</a:t>
            </a:r>
          </a:p>
        </p:txBody>
      </p:sp>
      <p:sp>
        <p:nvSpPr>
          <p:cNvPr id="5632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CFEE750-6F69-46ED-A526-2EC95053389B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147988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Vigenere</a:t>
            </a:r>
            <a:r>
              <a:rPr lang="zh-CN" altLang="en-US" smtClean="0"/>
              <a:t>多表替换，仍然重复使用密码</a:t>
            </a:r>
            <a:endParaRPr lang="en-US" altLang="zh-CN" smtClean="0"/>
          </a:p>
          <a:p>
            <a:r>
              <a:rPr lang="zh-CN" altLang="en-US" smtClean="0"/>
              <a:t>一次一密：名称</a:t>
            </a:r>
            <a:r>
              <a:rPr lang="zh-CN" altLang="en-US"/>
              <a:t>来源于特工携带的密码本，每用一页后撕去</a:t>
            </a:r>
          </a:p>
          <a:p>
            <a:r>
              <a:rPr lang="zh-CN" altLang="en-US" smtClean="0"/>
              <a:t>大、不重复的真随机密钥字母集</a:t>
            </a:r>
            <a:endParaRPr lang="en-US" altLang="zh-CN" smtClean="0"/>
          </a:p>
          <a:p>
            <a:r>
              <a:rPr lang="zh-CN" altLang="en-US" smtClean="0"/>
              <a:t>发送者、接收者使用相同的一次密码本</a:t>
            </a:r>
            <a:endParaRPr lang="en-US" altLang="zh-CN" smtClean="0"/>
          </a:p>
          <a:p>
            <a:pPr lvl="1"/>
            <a:r>
              <a:rPr lang="zh-CN" altLang="en-US" smtClean="0"/>
              <a:t>发送者按序用密钥字母加密明文中每个字符</a:t>
            </a:r>
          </a:p>
          <a:p>
            <a:pPr lvl="1"/>
            <a:r>
              <a:rPr lang="zh-CN" altLang="en-US" smtClean="0"/>
              <a:t>接收者按序用相应的密钥字母解密密文的每个字符。</a:t>
            </a:r>
            <a:endParaRPr lang="en-US" altLang="zh-CN" smtClean="0"/>
          </a:p>
          <a:p>
            <a:pPr lvl="1"/>
            <a:r>
              <a:rPr lang="zh-CN" altLang="en-US" smtClean="0"/>
              <a:t>一个密钥使用一次</a:t>
            </a:r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一次密码本（</a:t>
            </a:r>
            <a:r>
              <a:rPr lang="en-US" altLang="zh-CN" smtClean="0"/>
              <a:t>one time pad</a:t>
            </a:r>
            <a:r>
              <a:rPr lang="zh-CN" altLang="en-US" smtClean="0"/>
              <a:t>） </a:t>
            </a:r>
            <a:endParaRPr lang="zh-CN" altLang="en-US"/>
          </a:p>
        </p:txBody>
      </p:sp>
      <p:sp>
        <p:nvSpPr>
          <p:cNvPr id="3072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BA58A7-0D37-493F-8401-B3F4F6AF1A4F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明文：00101100010....11011100101011</a:t>
            </a:r>
          </a:p>
          <a:p>
            <a:r>
              <a:rPr lang="zh-CN" altLang="en-US" sz="2400" smtClean="0"/>
              <a:t>密钥：</a:t>
            </a:r>
            <a:r>
              <a:rPr lang="zh-CN" altLang="en-US" sz="2400" smtClean="0">
                <a:solidFill>
                  <a:srgbClr val="C00000"/>
                </a:solidFill>
              </a:rPr>
              <a:t>01110111010....10001011101011</a:t>
            </a:r>
            <a:r>
              <a:rPr lang="zh-CN" altLang="en-US" sz="2400" smtClean="0"/>
              <a:t>（加）</a:t>
            </a:r>
          </a:p>
          <a:p>
            <a:r>
              <a:rPr lang="zh-CN" altLang="en-US" sz="2400" smtClean="0"/>
              <a:t>密文：</a:t>
            </a:r>
            <a:r>
              <a:rPr lang="zh-CN" altLang="en-US" sz="2400" smtClean="0">
                <a:solidFill>
                  <a:srgbClr val="002060"/>
                </a:solidFill>
              </a:rPr>
              <a:t>01011011000....01010111000000 </a:t>
            </a:r>
          </a:p>
          <a:p>
            <a:r>
              <a:rPr lang="zh-CN" altLang="en-US" sz="2400" smtClean="0"/>
              <a:t>密钥：</a:t>
            </a:r>
            <a:r>
              <a:rPr lang="zh-CN" altLang="en-US" sz="2400" smtClean="0">
                <a:solidFill>
                  <a:srgbClr val="C00000"/>
                </a:solidFill>
              </a:rPr>
              <a:t>01110111010....10001011101011</a:t>
            </a:r>
            <a:r>
              <a:rPr lang="zh-CN" altLang="en-US" sz="2400" smtClean="0"/>
              <a:t>（解）</a:t>
            </a:r>
          </a:p>
          <a:p>
            <a:r>
              <a:rPr lang="zh-CN" altLang="en-US" sz="2400" smtClean="0"/>
              <a:t>明文：00101100010....11011100101011</a:t>
            </a:r>
          </a:p>
        </p:txBody>
      </p:sp>
      <p:sp>
        <p:nvSpPr>
          <p:cNvPr id="441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一次性密码本加密／解密的例证</a:t>
            </a:r>
            <a:endParaRPr lang="zh-CN" altLang="en-US"/>
          </a:p>
        </p:txBody>
      </p:sp>
      <p:sp>
        <p:nvSpPr>
          <p:cNvPr id="31747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332B93-9565-444E-B4DE-C25B3819708D}" type="slidenum">
              <a:rPr lang="zh-CN" altLang="en-US" smtClean="0"/>
              <a:pPr/>
              <a:t>54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俄罗斯乱数本</a:t>
            </a:r>
          </a:p>
        </p:txBody>
      </p:sp>
      <p:sp>
        <p:nvSpPr>
          <p:cNvPr id="64515" name="文本占位符 6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俄罗斯一次一密密码本的一页。数字的排列具有俄国特色。</a:t>
            </a:r>
          </a:p>
        </p:txBody>
      </p:sp>
      <p:sp>
        <p:nvSpPr>
          <p:cNvPr id="66564" name="灯片编号占位符 4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76A890-25B2-44D1-B301-5072106FFEA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zh-CN" smtClean="0"/>
          </a:p>
        </p:txBody>
      </p:sp>
      <p:pic>
        <p:nvPicPr>
          <p:cNvPr id="64517" name="Picture 2" descr="C:\Documents and Settings\Eric Lee\桌面\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271463"/>
            <a:ext cx="75819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25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优点：</a:t>
            </a:r>
            <a:endParaRPr lang="en-US" altLang="zh-CN" smtClean="0"/>
          </a:p>
          <a:p>
            <a:pPr lvl="1"/>
            <a:r>
              <a:rPr lang="zh-CN" altLang="en-US" smtClean="0"/>
              <a:t>当随机密钥与明文等长时，绝对安全：每次都用新密钥</a:t>
            </a:r>
            <a:endParaRPr lang="en-US" altLang="zh-CN" smtClean="0"/>
          </a:p>
          <a:p>
            <a:pPr lvl="1"/>
            <a:r>
              <a:rPr lang="zh-CN" altLang="en-US" smtClean="0"/>
              <a:t>随机密钥产生的密文中完全没有统计关系、规律</a:t>
            </a:r>
            <a:endParaRPr lang="en-US" altLang="zh-CN" smtClean="0"/>
          </a:p>
          <a:p>
            <a:pPr lvl="1"/>
            <a:r>
              <a:rPr lang="zh-CN" altLang="en-US" smtClean="0"/>
              <a:t>唯一可理论证明的无条件安全</a:t>
            </a:r>
            <a:endParaRPr lang="en-US" altLang="zh-CN" smtClean="0"/>
          </a:p>
          <a:p>
            <a:r>
              <a:rPr lang="zh-CN" altLang="en-US" smtClean="0"/>
              <a:t>缺点：实现困难</a:t>
            </a:r>
            <a:endParaRPr lang="en-US" altLang="zh-CN" smtClean="0"/>
          </a:p>
          <a:p>
            <a:pPr lvl="1"/>
            <a:r>
              <a:rPr lang="zh-CN" altLang="en-US" smtClean="0"/>
              <a:t>难以产生大量真随机密钥</a:t>
            </a:r>
            <a:endParaRPr lang="en-US" altLang="zh-CN" smtClean="0"/>
          </a:p>
          <a:p>
            <a:pPr lvl="2"/>
            <a:r>
              <a:rPr lang="zh-CN" altLang="en-US" smtClean="0"/>
              <a:t>真随机数条件：看起来随机、不可预测、不可重现</a:t>
            </a:r>
            <a:endParaRPr lang="en-US" altLang="zh-CN" smtClean="0"/>
          </a:p>
          <a:p>
            <a:pPr lvl="2"/>
            <a:r>
              <a:rPr lang="zh-CN" altLang="en-US" smtClean="0"/>
              <a:t>目前一般靠自然物理现象产生，如：电路白噪声、量子等</a:t>
            </a:r>
            <a:endParaRPr lang="en-US" altLang="zh-CN" smtClean="0"/>
          </a:p>
          <a:p>
            <a:pPr lvl="1"/>
            <a:r>
              <a:rPr lang="zh-CN" altLang="en-US" smtClean="0"/>
              <a:t>难以及时、安全地分发大量密钥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一次性密码本优缺点</a:t>
            </a:r>
            <a:endParaRPr lang="zh-CN" altLang="en-US"/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9F126B-51E7-46C8-95F6-031C4E1D928F}" type="slidenum">
              <a:rPr lang="zh-CN" altLang="en-US" smtClean="0"/>
              <a:pPr/>
              <a:t>56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置换技术</a:t>
            </a:r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置换（</a:t>
            </a:r>
            <a:r>
              <a:rPr lang="en-US" altLang="zh-CN" smtClean="0"/>
              <a:t>Transposition</a:t>
            </a:r>
            <a:r>
              <a:rPr lang="zh-CN" altLang="en-US" smtClean="0"/>
              <a:t> </a:t>
            </a:r>
            <a:r>
              <a:rPr lang="en-US" altLang="zh-CN" smtClean="0"/>
              <a:t>or Permutation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通过重排字母顺序隐藏信息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不改变字母表示形式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不改变字母的统计概率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与代换算法的本质区别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可藉此辨别密码算法类型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68612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5CB2B-5AB3-40CF-848A-D56849CADF1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450235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将明文按对角线方向写成若干行</a:t>
            </a:r>
            <a:endParaRPr lang="en-US" altLang="zh-CN" smtClean="0"/>
          </a:p>
          <a:p>
            <a:r>
              <a:rPr lang="zh-CN" altLang="en-US" smtClean="0"/>
              <a:t>按行输出加密结果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lvl="1"/>
            <a:r>
              <a:rPr lang="zh-CN" altLang="en-US" smtClean="0"/>
              <a:t>明文：</a:t>
            </a:r>
            <a:r>
              <a:rPr lang="en-US" altLang="zh-CN" smtClean="0"/>
              <a:t>meet me after the toga party</a:t>
            </a:r>
          </a:p>
          <a:p>
            <a:pPr lvl="1"/>
            <a:r>
              <a:rPr lang="zh-CN" altLang="en-US" smtClean="0"/>
              <a:t>书写为两行：</a:t>
            </a:r>
            <a:endParaRPr lang="en-US" altLang="zh-CN" smtClean="0"/>
          </a:p>
          <a:p>
            <a:pPr lvl="1"/>
            <a:r>
              <a:rPr lang="en-AU" altLang="zh-CN" smtClean="0"/>
              <a:t>  m e m a t  r h  t  g  p r y</a:t>
            </a:r>
          </a:p>
          <a:p>
            <a:pPr lvl="1"/>
            <a:r>
              <a:rPr lang="en-AU" altLang="zh-CN" smtClean="0"/>
              <a:t>     e  t  e f e t  e  o  a a t</a:t>
            </a:r>
          </a:p>
          <a:p>
            <a:pPr lvl="1"/>
            <a:r>
              <a:rPr lang="zh-CN" altLang="en-US" smtClean="0"/>
              <a:t>密文：</a:t>
            </a:r>
            <a:r>
              <a:rPr lang="en-AU" altLang="zh-CN" smtClean="0"/>
              <a:t>MEMATRHTGPRYETEFETEOAAT</a:t>
            </a:r>
            <a:endParaRPr lang="zh-CN" altLang="en-US" dirty="0" smtClean="0"/>
          </a:p>
        </p:txBody>
      </p:sp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栅栏技术（</a:t>
            </a:r>
            <a:r>
              <a:rPr lang="en-US" altLang="zh-CN" smtClean="0"/>
              <a:t>Rail Fence Cipher</a:t>
            </a:r>
            <a:r>
              <a:rPr lang="zh-CN" altLang="en-US" smtClean="0"/>
              <a:t>）</a:t>
            </a:r>
          </a:p>
        </p:txBody>
      </p:sp>
      <p:sp>
        <p:nvSpPr>
          <p:cNvPr id="6963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B563A7D8-1D4A-4E9F-9446-80617938F8C2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929078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将明文按密钥的位数写为若干列</a:t>
            </a:r>
            <a:endParaRPr lang="en-US" altLang="zh-CN" smtClean="0"/>
          </a:p>
          <a:p>
            <a:r>
              <a:rPr lang="zh-CN" altLang="en-US" smtClean="0"/>
              <a:t>按照密钥，顺序输出各列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/>
              <a:t>attack postponed until two am.</a:t>
            </a:r>
          </a:p>
          <a:p>
            <a:pPr lvl="1"/>
            <a:r>
              <a:rPr lang="zh-CN" altLang="en-US" sz="3000" smtClean="0">
                <a:latin typeface="宋体" pitchFamily="2" charset="-122"/>
                <a:ea typeface="宋体" pitchFamily="2" charset="-122"/>
              </a:rPr>
              <a:t>密钥：</a:t>
            </a:r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4  3  1  2  5  6  7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3000" smtClean="0">
                <a:latin typeface="宋体" pitchFamily="2" charset="-122"/>
                <a:ea typeface="宋体" pitchFamily="2" charset="-122"/>
              </a:rPr>
              <a:t>明文：</a:t>
            </a:r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a  t  t  a  c  k  p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      o  s  t  p  o  n  e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      d  u  n  t  i  l  t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      w  o  a  m  x  y  z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mtClean="0"/>
              <a:t>密文</a:t>
            </a:r>
            <a:r>
              <a:rPr lang="en-AU" smtClean="0"/>
              <a:t>: </a:t>
            </a:r>
            <a:r>
              <a:rPr lang="en-AU" altLang="zh-CN" smtClean="0"/>
              <a:t>TTNAAPTMTSUOAODWCOIXKNLYPETZ</a:t>
            </a:r>
            <a:r>
              <a:rPr lang="en-AU" smtClean="0"/>
              <a:t> </a:t>
            </a:r>
            <a:endParaRPr lang="zh-CN" altLang="en-US" smtClean="0"/>
          </a:p>
          <a:p>
            <a:pPr lvl="1"/>
            <a:endParaRPr lang="zh-CN" altLang="en-US" dirty="0"/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纵行换位（</a:t>
            </a:r>
            <a:r>
              <a:rPr lang="en-AU" altLang="zh-CN" smtClean="0"/>
              <a:t>Row Transposition Cipher</a:t>
            </a:r>
            <a:r>
              <a:rPr lang="zh-CN" altLang="en-US" smtClean="0"/>
              <a:t>）</a:t>
            </a:r>
          </a:p>
        </p:txBody>
      </p:sp>
      <p:sp>
        <p:nvSpPr>
          <p:cNvPr id="7066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49CED1C-E048-4CA4-A04D-E8AAD800EDCF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902008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Kryptos</a:t>
            </a:r>
            <a:r>
              <a:rPr lang="zh-CN" altLang="en-US" smtClean="0"/>
              <a:t>（希腊文</a:t>
            </a:r>
            <a:r>
              <a:rPr lang="zh-CN" altLang="en-US" smtClean="0">
                <a:solidFill>
                  <a:srgbClr val="FF3300"/>
                </a:solidFill>
              </a:rPr>
              <a:t>隐藏</a:t>
            </a:r>
            <a:r>
              <a:rPr lang="zh-CN" altLang="en-US" smtClean="0"/>
              <a:t>）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Logos    </a:t>
            </a:r>
            <a:r>
              <a:rPr lang="zh-CN" altLang="en-US" smtClean="0"/>
              <a:t>（希腊文</a:t>
            </a:r>
            <a:r>
              <a:rPr lang="zh-CN" altLang="en-US" smtClean="0">
                <a:solidFill>
                  <a:srgbClr val="FF3300"/>
                </a:solidFill>
              </a:rPr>
              <a:t>信息</a:t>
            </a:r>
            <a:r>
              <a:rPr lang="zh-CN" altLang="en-US" smtClean="0"/>
              <a:t>）</a:t>
            </a:r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什么是密码学？</a:t>
            </a: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42F6ACA-6A65-40DF-BE3F-96AA050D6540}" type="slidenum">
              <a:rPr lang="en-US" altLang="zh-CN" smtClean="0">
                <a:latin typeface="Times New Roman" pitchFamily="18" charset="0"/>
              </a:rPr>
              <a:pPr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684213" y="3216275"/>
            <a:ext cx="1606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1D308D"/>
                </a:solidFill>
              </a:rPr>
              <a:t>Kryptos</a:t>
            </a:r>
          </a:p>
        </p:txBody>
      </p:sp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1274763" y="4800600"/>
            <a:ext cx="1065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1D308D"/>
                </a:solidFill>
              </a:rPr>
              <a:t>logos</a:t>
            </a: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3132138" y="3937000"/>
            <a:ext cx="2147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1D308D"/>
                </a:solidFill>
              </a:rPr>
              <a:t>Cryptology</a:t>
            </a:r>
          </a:p>
        </p:txBody>
      </p:sp>
      <p:sp>
        <p:nvSpPr>
          <p:cNvPr id="40974" name="Text Box 8"/>
          <p:cNvSpPr txBox="1">
            <a:spLocks noChangeArrowheads="1"/>
          </p:cNvSpPr>
          <p:nvPr/>
        </p:nvSpPr>
        <p:spPr bwMode="auto">
          <a:xfrm>
            <a:off x="1531938" y="4008438"/>
            <a:ext cx="592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2060"/>
                </a:solidFill>
                <a:ea typeface="黑体" pitchFamily="49" charset="-122"/>
              </a:rPr>
              <a:t>＋</a:t>
            </a:r>
          </a:p>
        </p:txBody>
      </p:sp>
      <p:sp>
        <p:nvSpPr>
          <p:cNvPr id="40975" name="Line 9"/>
          <p:cNvSpPr>
            <a:spLocks noChangeShapeType="1"/>
          </p:cNvSpPr>
          <p:nvPr/>
        </p:nvSpPr>
        <p:spPr bwMode="auto">
          <a:xfrm flipV="1">
            <a:off x="2266950" y="4224338"/>
            <a:ext cx="936625" cy="7921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0976" name="Line 10"/>
          <p:cNvSpPr>
            <a:spLocks noChangeShapeType="1"/>
          </p:cNvSpPr>
          <p:nvPr/>
        </p:nvSpPr>
        <p:spPr bwMode="auto">
          <a:xfrm>
            <a:off x="2266950" y="3576638"/>
            <a:ext cx="936625" cy="6477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32843" name="Text Box 11"/>
          <p:cNvSpPr txBox="1">
            <a:spLocks noChangeArrowheads="1"/>
          </p:cNvSpPr>
          <p:nvPr/>
        </p:nvSpPr>
        <p:spPr bwMode="auto">
          <a:xfrm>
            <a:off x="6135688" y="3141663"/>
            <a:ext cx="266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3200" b="1">
                <a:solidFill>
                  <a:srgbClr val="1D308D"/>
                </a:solidFill>
              </a:rPr>
              <a:t>Cryptography</a:t>
            </a:r>
            <a:endParaRPr kumimoji="1" lang="en-US" altLang="zh-CN" sz="3200" b="1">
              <a:solidFill>
                <a:srgbClr val="1D308D"/>
              </a:solidFill>
            </a:endParaRPr>
          </a:p>
        </p:txBody>
      </p:sp>
      <p:sp>
        <p:nvSpPr>
          <p:cNvPr id="632844" name="Text Box 12"/>
          <p:cNvSpPr txBox="1">
            <a:spLocks noChangeArrowheads="1"/>
          </p:cNvSpPr>
          <p:nvPr/>
        </p:nvSpPr>
        <p:spPr bwMode="auto">
          <a:xfrm>
            <a:off x="6227763" y="4729163"/>
            <a:ext cx="260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3200" b="1">
                <a:solidFill>
                  <a:srgbClr val="1D308D"/>
                </a:solidFill>
              </a:rPr>
              <a:t>Cryptanalysis</a:t>
            </a:r>
            <a:endParaRPr kumimoji="1" lang="en-US" altLang="zh-CN" sz="3200">
              <a:solidFill>
                <a:srgbClr val="1D308D"/>
              </a:solidFill>
            </a:endParaRPr>
          </a:p>
        </p:txBody>
      </p:sp>
      <p:sp>
        <p:nvSpPr>
          <p:cNvPr id="632845" name="Line 13"/>
          <p:cNvSpPr>
            <a:spLocks noChangeShapeType="1"/>
          </p:cNvSpPr>
          <p:nvPr/>
        </p:nvSpPr>
        <p:spPr bwMode="auto">
          <a:xfrm flipV="1">
            <a:off x="5219700" y="3432175"/>
            <a:ext cx="1008063" cy="7207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32846" name="Line 14"/>
          <p:cNvSpPr>
            <a:spLocks noChangeShapeType="1"/>
          </p:cNvSpPr>
          <p:nvPr/>
        </p:nvSpPr>
        <p:spPr bwMode="auto">
          <a:xfrm>
            <a:off x="5219700" y="4368800"/>
            <a:ext cx="1081088" cy="6477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  <p:bldP spid="632837" grpId="0"/>
      <p:bldP spid="632838" grpId="0"/>
      <p:bldP spid="632843" grpId="0"/>
      <p:bldP spid="632844" grpId="0"/>
      <p:bldP spid="632845" grpId="0" animBg="1"/>
      <p:bldP spid="63284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通过旋转一个同样的格子，得到不同的窗口</a:t>
            </a:r>
            <a:endParaRPr lang="en-US" altLang="zh-CN" smtClean="0"/>
          </a:p>
          <a:p>
            <a:r>
              <a:rPr lang="zh-CN" altLang="en-US" smtClean="0"/>
              <a:t>例：</a:t>
            </a:r>
            <a:endParaRPr lang="en-US" altLang="zh-CN" smtClean="0"/>
          </a:p>
          <a:p>
            <a:pPr lvl="1"/>
            <a:r>
              <a:rPr lang="zh-CN" altLang="en-US" smtClean="0"/>
              <a:t>明文：</a:t>
            </a:r>
            <a:r>
              <a:rPr lang="en-US" altLang="zh-CN" smtClean="0"/>
              <a:t>attack postponed until seven twenty-four am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密文：</a:t>
            </a:r>
            <a:r>
              <a:rPr lang="en-US" altLang="zh-CN" smtClean="0">
                <a:solidFill>
                  <a:srgbClr val="C00000"/>
                </a:solidFill>
                <a:latin typeface="+mn-ea"/>
                <a:cs typeface="Arial"/>
              </a:rPr>
              <a:t>ACSODLVTU TKTNTEWYA AOUIETNOM </a:t>
            </a:r>
            <a:r>
              <a:rPr lang="en-US" altLang="zh-CN">
                <a:solidFill>
                  <a:srgbClr val="C00000"/>
                </a:solidFill>
                <a:latin typeface="+mn-ea"/>
                <a:cs typeface="Arial"/>
              </a:rPr>
              <a:t>TPPNSNEFR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 smtClean="0"/>
              <a:t>思考：如何生成漏格板？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旋转</a:t>
            </a:r>
            <a:r>
              <a:rPr lang="zh-CN" altLang="en-US"/>
              <a:t>漏格</a:t>
            </a:r>
            <a:r>
              <a:rPr lang="zh-CN" altLang="en-US" smtClean="0"/>
              <a:t>板</a:t>
            </a:r>
            <a:endParaRPr lang="zh-CN" altLang="en-US"/>
          </a:p>
        </p:txBody>
      </p:sp>
      <p:sp>
        <p:nvSpPr>
          <p:cNvPr id="7168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7EDE02B-9B90-4478-8F9C-C1E30BF1C283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16119"/>
              </p:ext>
            </p:extLst>
          </p:nvPr>
        </p:nvGraphicFramePr>
        <p:xfrm>
          <a:off x="1214438" y="2961168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009"/>
              </p:ext>
            </p:extLst>
          </p:nvPr>
        </p:nvGraphicFramePr>
        <p:xfrm>
          <a:off x="3449638" y="2961168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90844"/>
              </p:ext>
            </p:extLst>
          </p:nvPr>
        </p:nvGraphicFramePr>
        <p:xfrm>
          <a:off x="6235700" y="2961869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67383"/>
              </p:ext>
            </p:extLst>
          </p:nvPr>
        </p:nvGraphicFramePr>
        <p:xfrm>
          <a:off x="6235700" y="2924944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1304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一维变换－矩阵转置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二维变换－图形转置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更多</a:t>
            </a:r>
            <a:r>
              <a:rPr lang="zh-CN" altLang="en-US" smtClean="0"/>
              <a:t>变换</a:t>
            </a:r>
            <a:endParaRPr lang="zh-CN" altLang="en-US"/>
          </a:p>
        </p:txBody>
      </p:sp>
      <p:sp>
        <p:nvSpPr>
          <p:cNvPr id="7270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3C6E08ED-3511-4CDE-AC2D-6C05B7BBDF4B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  <p:grpSp>
        <p:nvGrpSpPr>
          <p:cNvPr id="70661" name="Group 4"/>
          <p:cNvGrpSpPr>
            <a:grpSpLocks/>
          </p:cNvGrpSpPr>
          <p:nvPr/>
        </p:nvGrpSpPr>
        <p:grpSpPr bwMode="auto">
          <a:xfrm>
            <a:off x="2341563" y="1988840"/>
            <a:ext cx="5108575" cy="1771650"/>
            <a:chOff x="1963" y="593"/>
            <a:chExt cx="3218" cy="111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71" y="1497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44" y="1497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529" y="1497"/>
              <a:ext cx="21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336" y="1497"/>
              <a:ext cx="1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1" y="128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744" y="128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R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29" y="1285"/>
              <a:ext cx="21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336" y="1285"/>
              <a:ext cx="1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71" y="1057"/>
              <a:ext cx="227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744" y="1057"/>
              <a:ext cx="227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529" y="1057"/>
              <a:ext cx="215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336" y="1057"/>
              <a:ext cx="193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O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971" y="84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744" y="84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529" y="845"/>
              <a:ext cx="21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36" y="845"/>
              <a:ext cx="1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336" y="845"/>
              <a:ext cx="8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336" y="1057"/>
              <a:ext cx="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36" y="1285"/>
              <a:ext cx="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336" y="1497"/>
              <a:ext cx="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336" y="1709"/>
              <a:ext cx="8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336" y="845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529" y="845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744" y="845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971" y="845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198" y="845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322" y="860"/>
              <a:ext cx="1859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明文：</a:t>
              </a: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can you understand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322" y="1450"/>
              <a:ext cx="1714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密文：</a:t>
              </a:r>
              <a:r>
                <a:rPr lang="en-US" altLang="zh-CN" cap="all" dirty="0" err="1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codtaueanurnynsd</a:t>
              </a:r>
              <a:endParaRPr lang="en-US" altLang="zh-CN" cap="all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288" y="593"/>
              <a:ext cx="405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输入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963" y="798"/>
              <a:ext cx="405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输出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653" y="70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154" y="1026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70662" name="Group 37"/>
          <p:cNvGrpSpPr>
            <a:grpSpLocks/>
          </p:cNvGrpSpPr>
          <p:nvPr/>
        </p:nvGrpSpPr>
        <p:grpSpPr bwMode="auto">
          <a:xfrm>
            <a:off x="2195736" y="4365104"/>
            <a:ext cx="5456238" cy="1682750"/>
            <a:chOff x="1503" y="2160"/>
            <a:chExt cx="3791" cy="1224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769" y="2853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U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570" y="285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U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378" y="2853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O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167" y="2853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966" y="2853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1767" y="2853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565" y="2853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769" y="2622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570" y="2622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378" y="2622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R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167" y="2622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966" y="2622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767" y="2622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65" y="2622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2769" y="2391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570" y="2391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378" y="2391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167" y="2391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966" y="2391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T</a:t>
              </a: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767" y="2391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1565" y="2391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769" y="2160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70" y="2160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378" y="2160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167" y="2160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966" y="2160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1767" y="2160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565" y="2160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2485" y="2175"/>
              <a:ext cx="448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密文</a:t>
              </a: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2699" y="2433"/>
              <a:ext cx="408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1503" y="3058"/>
              <a:ext cx="447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明文</a:t>
              </a: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1927" y="3203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3244" y="3114"/>
              <a:ext cx="2050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明文：</a:t>
              </a: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can you understand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3244" y="2840"/>
              <a:ext cx="1895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密文：</a:t>
              </a:r>
              <a:r>
                <a:rPr lang="en-US" altLang="zh-CN" cap="all" dirty="0" err="1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dnsuaruteodynnac</a:t>
              </a:r>
              <a:endParaRPr lang="en-US" altLang="zh-CN" cap="all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0456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单重置换不够安全</a:t>
            </a:r>
            <a:endParaRPr lang="en-US" altLang="zh-CN" smtClean="0"/>
          </a:p>
          <a:p>
            <a:pPr lvl="1"/>
            <a:r>
              <a:rPr lang="zh-CN" altLang="en-US" smtClean="0"/>
              <a:t>规则简单，易被重构</a:t>
            </a:r>
            <a:endParaRPr lang="en-US" altLang="zh-CN" smtClean="0"/>
          </a:p>
          <a:p>
            <a:pPr lvl="1"/>
            <a:r>
              <a:rPr lang="zh-CN" altLang="en-US" smtClean="0"/>
              <a:t>战争中的应用都有被破译的记录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多种</a:t>
            </a:r>
            <a:r>
              <a:rPr lang="en-US" altLang="zh-CN" smtClean="0"/>
              <a:t>/</a:t>
            </a:r>
            <a:r>
              <a:rPr lang="zh-CN" altLang="en-US" smtClean="0"/>
              <a:t>重置换安全性增强</a:t>
            </a:r>
            <a:endParaRPr lang="en-US" altLang="zh-CN" smtClean="0"/>
          </a:p>
          <a:p>
            <a:pPr lvl="1"/>
            <a:r>
              <a:rPr lang="zh-CN" altLang="en-US" smtClean="0"/>
              <a:t>规则迭代后，重构的难度大大增加</a:t>
            </a:r>
            <a:endParaRPr lang="en-US" altLang="zh-CN" smtClean="0"/>
          </a:p>
          <a:p>
            <a:pPr lvl="1"/>
            <a:endParaRPr lang="en-US" altLang="zh-CN" dirty="0" smtClean="0"/>
          </a:p>
        </p:txBody>
      </p:sp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多重置换</a:t>
            </a:r>
          </a:p>
        </p:txBody>
      </p:sp>
      <p:sp>
        <p:nvSpPr>
          <p:cNvPr id="7578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C3F1174-7D33-47B5-BC1A-B3981C65E0D4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115003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其它相关技术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44835-7BDC-4F66-BE70-BAA3950492F3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834718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0385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 smtClean="0"/>
              <a:t>严格来说，并不是加密技术。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暗号和隐语</a:t>
            </a:r>
          </a:p>
          <a:p>
            <a:pPr lvl="1" eaLnBrk="1" hangingPunct="1"/>
            <a:r>
              <a:rPr lang="zh-CN" altLang="en-US" dirty="0" smtClean="0"/>
              <a:t>暗号：通过事物的状态或人的行为来传达事先约定的信息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消息树、口哨、窗台上</a:t>
            </a:r>
            <a:r>
              <a:rPr lang="zh-CN" altLang="en-US" smtClean="0"/>
              <a:t>的花瓶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隐语：把信息变换成与此信息无关（但有意义）的语言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“虎、虎、虎”、“天王</a:t>
            </a:r>
            <a:r>
              <a:rPr lang="zh-CN" altLang="en-US" smtClean="0"/>
              <a:t>盖地虎”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漏格板</a:t>
            </a:r>
          </a:p>
        </p:txBody>
      </p:sp>
      <p:sp>
        <p:nvSpPr>
          <p:cNvPr id="105476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6E2EB4-D5C1-4665-9B39-48E34612730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75" y="5173663"/>
          <a:ext cx="7215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大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风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渐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起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寒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流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攻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击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着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我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们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的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体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雪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花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从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天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空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中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落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下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预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示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明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天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点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的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活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动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开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始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时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会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有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困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难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。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75" y="5173663"/>
          <a:ext cx="7215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2486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隐写术（</a:t>
            </a:r>
            <a:r>
              <a:rPr lang="en-AU" altLang="zh-CN" smtClean="0"/>
              <a:t>Steganography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方案：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按一定规律将信息隐藏在大段消息中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隐写墨水、字符标记、针刺等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图像水印、语音水印、视频水印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缺点：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大段消息中只能隐藏少量信息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不够安全。通常是先加密，后隐写。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应用：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秘密传送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版权保护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数据完整性保护</a:t>
            </a:r>
          </a:p>
        </p:txBody>
      </p:sp>
      <p:sp>
        <p:nvSpPr>
          <p:cNvPr id="106500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08B3D9-892A-4541-A792-02F5F2F4125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18818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38F47-72C9-4027-B8B0-B352A248176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altLang="zh-CN" smtClean="0"/>
          </a:p>
        </p:txBody>
      </p:sp>
      <p:sp>
        <p:nvSpPr>
          <p:cNvPr id="115715" name="内容占位符 16"/>
          <p:cNvSpPr>
            <a:spLocks noGrp="1"/>
          </p:cNvSpPr>
          <p:nvPr>
            <p:ph idx="1"/>
          </p:nvPr>
        </p:nvSpPr>
        <p:spPr>
          <a:xfrm>
            <a:off x="357188" y="357188"/>
            <a:ext cx="8472487" cy="600075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15716" name="Picture 2" descr="C:\Documents and Settings\Eric Lee\桌面\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312738"/>
            <a:ext cx="6929438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4937125" y="1857375"/>
            <a:ext cx="2641600" cy="2960688"/>
            <a:chOff x="5721719" y="1785926"/>
            <a:chExt cx="2619787" cy="321629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286664" y="1785926"/>
              <a:ext cx="785622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858429" y="2094622"/>
              <a:ext cx="1070586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000125" y="2389521"/>
              <a:ext cx="787196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628568" y="2730983"/>
              <a:ext cx="927317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286664" y="3039679"/>
              <a:ext cx="571505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072547" y="3356997"/>
              <a:ext cx="642352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555885" y="3698459"/>
              <a:ext cx="785621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644312" y="4000256"/>
              <a:ext cx="999739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858429" y="4339994"/>
              <a:ext cx="999739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501043" y="4643516"/>
              <a:ext cx="571504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721719" y="5000499"/>
              <a:ext cx="1643664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984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73F58-972B-4850-BD8F-A00C4A5BC8F6}" type="slidenum">
              <a:rPr lang="zh-CN" altLang="en-US" smtClean="0"/>
              <a:pPr>
                <a:defRPr/>
              </a:pPr>
              <a:t>67</a:t>
            </a:fld>
            <a:endParaRPr lang="en-US" altLang="zh-CN" dirty="0"/>
          </a:p>
        </p:txBody>
      </p:sp>
      <p:pic>
        <p:nvPicPr>
          <p:cNvPr id="206850" name="Picture 2" descr="d:\users\zeze\appdata\local\360CHR~1\Chrome\USERDA~1\Temp\193000~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857232"/>
            <a:ext cx="7000892" cy="486775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基于数学公式</a:t>
            </a:r>
            <a:endParaRPr lang="en-US" altLang="zh-CN" smtClean="0"/>
          </a:p>
          <a:p>
            <a:r>
              <a:rPr lang="zh-CN" altLang="en-US" smtClean="0"/>
              <a:t>基于映射表表</a:t>
            </a:r>
            <a:endParaRPr lang="en-US" altLang="zh-CN" smtClean="0"/>
          </a:p>
          <a:p>
            <a:r>
              <a:rPr lang="zh-CN" altLang="en-US" smtClean="0"/>
              <a:t>破解</a:t>
            </a:r>
            <a:endParaRPr lang="en-US" altLang="zh-CN" smtClean="0"/>
          </a:p>
          <a:p>
            <a:pPr lvl="1"/>
            <a:r>
              <a:rPr lang="zh-CN" altLang="en-US" smtClean="0"/>
              <a:t>密钥尝试</a:t>
            </a:r>
            <a:endParaRPr lang="en-US" altLang="zh-CN" smtClean="0"/>
          </a:p>
          <a:p>
            <a:pPr lvl="1"/>
            <a:r>
              <a:rPr lang="zh-CN" altLang="en-US" smtClean="0"/>
              <a:t>分析语言字频统计规律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古代、古典密码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17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</a:t>
            </a:r>
            <a:r>
              <a:rPr lang="zh-CN" altLang="en-US" smtClean="0"/>
              <a:t>近代密码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737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明文</a:t>
            </a:r>
            <a:r>
              <a:rPr lang="en-US" altLang="zh-CN" sz="2400" smtClean="0"/>
              <a:t>(Plaintext)</a:t>
            </a:r>
            <a:r>
              <a:rPr lang="zh-CN" altLang="en-US" sz="2400" smtClean="0"/>
              <a:t>：要保密的消息</a:t>
            </a:r>
            <a:endParaRPr lang="en-US" altLang="zh-CN" sz="2400" smtClean="0"/>
          </a:p>
          <a:p>
            <a:r>
              <a:rPr lang="zh-CN" altLang="en-US" sz="2400"/>
              <a:t>加密</a:t>
            </a:r>
            <a:r>
              <a:rPr lang="en-US" altLang="zh-CN" sz="2400"/>
              <a:t>(Encryption</a:t>
            </a:r>
            <a:r>
              <a:rPr lang="en-US" altLang="zh-CN" sz="2400" smtClean="0"/>
              <a:t>)</a:t>
            </a:r>
            <a:r>
              <a:rPr lang="zh-CN" altLang="en-US" sz="2400" smtClean="0"/>
              <a:t>：伪装消息以隐藏内容的过程</a:t>
            </a:r>
            <a:endParaRPr lang="en-US" altLang="zh-CN" sz="2400" smtClean="0"/>
          </a:p>
          <a:p>
            <a:r>
              <a:rPr lang="zh-CN" altLang="en-US" sz="2400"/>
              <a:t>密文</a:t>
            </a:r>
            <a:r>
              <a:rPr lang="en-US" altLang="zh-CN" sz="2400"/>
              <a:t>(Ciphertext</a:t>
            </a:r>
            <a:r>
              <a:rPr lang="en-US" altLang="zh-CN" sz="2400" smtClean="0"/>
              <a:t>)</a:t>
            </a:r>
            <a:r>
              <a:rPr lang="zh-CN" altLang="en-US" sz="2400" smtClean="0"/>
              <a:t>：加密后的消息</a:t>
            </a:r>
            <a:endParaRPr lang="en-US" altLang="zh-CN" sz="2400" smtClean="0"/>
          </a:p>
          <a:p>
            <a:r>
              <a:rPr lang="zh-CN" altLang="en-US" sz="2400"/>
              <a:t>解密</a:t>
            </a:r>
            <a:r>
              <a:rPr lang="en-US" altLang="zh-CN" sz="2400"/>
              <a:t>(Decryption</a:t>
            </a:r>
            <a:r>
              <a:rPr lang="en-US" altLang="zh-CN" sz="2400" smtClean="0"/>
              <a:t>)</a:t>
            </a:r>
            <a:r>
              <a:rPr lang="zh-CN" altLang="en-US" sz="2400" smtClean="0"/>
              <a:t>：把密文转变为明文的过程 </a:t>
            </a:r>
          </a:p>
          <a:p>
            <a:r>
              <a:rPr lang="zh-CN" altLang="en-US" sz="2400" smtClean="0"/>
              <a:t>加密员或密码员</a:t>
            </a:r>
            <a:r>
              <a:rPr lang="en-US" altLang="zh-CN" sz="2400" smtClean="0"/>
              <a:t>(Cryptographer).</a:t>
            </a:r>
          </a:p>
          <a:p>
            <a:r>
              <a:rPr lang="zh-CN" altLang="en-US" sz="2400" smtClean="0"/>
              <a:t>密码算法</a:t>
            </a:r>
            <a:r>
              <a:rPr lang="en-US" altLang="zh-CN" sz="2400" smtClean="0"/>
              <a:t>(Cryptography Algorithm)</a:t>
            </a:r>
            <a:r>
              <a:rPr lang="zh-CN" altLang="en-US" sz="2400" smtClean="0"/>
              <a:t>：用于加密和解密的数学函数。</a:t>
            </a:r>
          </a:p>
          <a:p>
            <a:pPr lvl="1"/>
            <a:r>
              <a:rPr lang="zh-CN" altLang="en-US" sz="2000" smtClean="0"/>
              <a:t>加密采用的一组规则称作加密算法</a:t>
            </a:r>
            <a:r>
              <a:rPr lang="en-US" altLang="zh-CN" sz="2000" smtClean="0"/>
              <a:t>(Encryption Algorithm).</a:t>
            </a:r>
          </a:p>
          <a:p>
            <a:pPr lvl="1"/>
            <a:r>
              <a:rPr lang="zh-CN" altLang="en-US" sz="2000" smtClean="0"/>
              <a:t>解密所采用的一组规则称为解密算法</a:t>
            </a:r>
            <a:r>
              <a:rPr lang="en-US" altLang="zh-CN" sz="2000" smtClean="0"/>
              <a:t>(Decryption Algorithm).</a:t>
            </a:r>
          </a:p>
          <a:p>
            <a:endParaRPr lang="en-US" altLang="zh-CN" sz="2400" smtClean="0"/>
          </a:p>
          <a:p>
            <a:endParaRPr lang="en-US" altLang="zh-CN" sz="240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基本术语</a:t>
            </a:r>
            <a:endParaRPr lang="zh-CN" altLang="en-US"/>
          </a:p>
        </p:txBody>
      </p:sp>
      <p:sp>
        <p:nvSpPr>
          <p:cNvPr id="4198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DE8D8B-41AE-4FCC-B1C4-7500999CC32A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由于自然语言特征，单纯的替换或置换都不能保证安全。</a:t>
            </a:r>
            <a:endParaRPr lang="en-US" altLang="zh-CN" smtClean="0"/>
          </a:p>
          <a:p>
            <a:r>
              <a:rPr lang="zh-CN" altLang="en-US" smtClean="0"/>
              <a:t>连续使用多种加密算法，可以提供更高的安全性</a:t>
            </a:r>
            <a:endParaRPr lang="en-US" altLang="zh-CN" smtClean="0"/>
          </a:p>
          <a:p>
            <a:pPr lvl="1"/>
            <a:r>
              <a:rPr lang="zh-CN" altLang="en-US" smtClean="0"/>
              <a:t>多次代换可以构造更复杂的代换</a:t>
            </a:r>
            <a:endParaRPr lang="en-US" altLang="zh-CN" smtClean="0"/>
          </a:p>
          <a:p>
            <a:pPr lvl="1"/>
            <a:r>
              <a:rPr lang="zh-CN" altLang="en-US" smtClean="0"/>
              <a:t>多次置换可以构造更复杂的置换</a:t>
            </a:r>
            <a:endParaRPr lang="en-US" altLang="zh-CN" smtClean="0"/>
          </a:p>
          <a:p>
            <a:pPr lvl="1"/>
            <a:r>
              <a:rPr lang="zh-CN" altLang="en-US" smtClean="0"/>
              <a:t>代换后置换，可以大大提高安全性</a:t>
            </a:r>
            <a:endParaRPr lang="en-US" altLang="zh-CN" smtClean="0"/>
          </a:p>
          <a:p>
            <a:r>
              <a:rPr lang="zh-CN" altLang="en-US" smtClean="0"/>
              <a:t>这是构造现代密码的基本技术之一</a:t>
            </a:r>
            <a:endParaRPr lang="zh-CN" altLang="en-US" dirty="0" smtClean="0"/>
          </a:p>
        </p:txBody>
      </p:sp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密码算法迭代</a:t>
            </a:r>
          </a:p>
        </p:txBody>
      </p:sp>
      <p:sp>
        <p:nvSpPr>
          <p:cNvPr id="7885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6E9DC14-2089-453C-8168-23DCA6B1DDB0}" type="slidenum">
              <a:rPr lang="zh-CN" altLang="en-US" smtClean="0"/>
              <a:pPr/>
              <a:t>70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748871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个函数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的复合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c=f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(…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(m)))</a:t>
            </a:r>
          </a:p>
          <a:p>
            <a:r>
              <a:rPr lang="zh-CN" altLang="en-US" dirty="0" smtClean="0"/>
              <a:t>交替使用</a:t>
            </a:r>
            <a:r>
              <a:rPr lang="zh-CN" altLang="en-US" b="1" dirty="0" smtClean="0">
                <a:solidFill>
                  <a:srgbClr val="C00000"/>
                </a:solidFill>
              </a:rPr>
              <a:t>代换和置换</a:t>
            </a:r>
            <a:r>
              <a:rPr lang="zh-CN" altLang="en-US" dirty="0" smtClean="0"/>
              <a:t>，实现</a:t>
            </a:r>
            <a:r>
              <a:rPr lang="zh-CN" altLang="en-US" b="1" dirty="0" smtClean="0">
                <a:solidFill>
                  <a:srgbClr val="C00000"/>
                </a:solidFill>
              </a:rPr>
              <a:t>混乱（</a:t>
            </a:r>
            <a:r>
              <a:rPr lang="en-US" altLang="zh-CN" b="1" dirty="0" smtClean="0">
                <a:solidFill>
                  <a:srgbClr val="C00000"/>
                </a:solidFill>
              </a:rPr>
              <a:t>confusion）</a:t>
            </a:r>
            <a:r>
              <a:rPr lang="zh-CN" altLang="en-US" b="1" dirty="0" smtClean="0">
                <a:solidFill>
                  <a:srgbClr val="C00000"/>
                </a:solidFill>
              </a:rPr>
              <a:t>和扩散（</a:t>
            </a:r>
            <a:r>
              <a:rPr lang="en-US" altLang="zh-CN" b="1" dirty="0" smtClean="0">
                <a:solidFill>
                  <a:srgbClr val="C00000"/>
                </a:solidFill>
              </a:rPr>
              <a:t>diffusion）</a:t>
            </a:r>
            <a:r>
              <a:rPr lang="zh-CN" altLang="en-US" dirty="0" smtClean="0"/>
              <a:t>，破坏对密码系统进行的各种统计分析</a:t>
            </a:r>
            <a:endParaRPr lang="en-US" altLang="zh-CN" dirty="0" smtClean="0"/>
          </a:p>
          <a:p>
            <a:r>
              <a:rPr lang="zh-CN" altLang="en-US" dirty="0" smtClean="0"/>
              <a:t>扩散：雪崩效应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每一位明文的变化尽可能多影响密文的变化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每一位密钥的变化也尽可能影响密文</a:t>
            </a:r>
            <a:endParaRPr lang="en-US" altLang="zh-CN" dirty="0" smtClean="0"/>
          </a:p>
          <a:p>
            <a:r>
              <a:rPr lang="zh-CN" altLang="en-US" dirty="0" smtClean="0"/>
              <a:t>混乱：搅拌机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使明文、密钥和密文之间的统计关系变得尽可能复杂</a:t>
            </a:r>
          </a:p>
        </p:txBody>
      </p:sp>
      <p:sp>
        <p:nvSpPr>
          <p:cNvPr id="406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乘积密码</a:t>
            </a:r>
            <a:endParaRPr lang="zh-CN" altLang="en-US"/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8A0AA6-0710-4C99-95F3-A34D60DE8411}" type="slidenum">
              <a:rPr lang="zh-CN" altLang="en-US" smtClean="0"/>
              <a:pPr/>
              <a:t>71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081195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0" smtClean="0">
                <a:solidFill>
                  <a:schemeClr val="tx1"/>
                </a:solidFill>
                <a:latin typeface="宋体" pitchFamily="2" charset="-122"/>
              </a:rPr>
              <a:t>乘积密码（代换</a:t>
            </a:r>
            <a:r>
              <a:rPr lang="en-US" altLang="zh-CN" sz="3600" b="0" smtClean="0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zh-CN" altLang="en-US" sz="3600" b="0" smtClean="0">
                <a:solidFill>
                  <a:schemeClr val="tx1"/>
                </a:solidFill>
                <a:latin typeface="宋体" pitchFamily="2" charset="-122"/>
              </a:rPr>
              <a:t>置换网络）</a:t>
            </a:r>
            <a:endParaRPr lang="zh-CN" altLang="en-US" sz="36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3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43881A5-29EC-4111-BC51-195C71DFC910}" type="slidenum">
              <a:rPr lang="zh-CN" altLang="en-US" smtClean="0">
                <a:latin typeface="Times New Roman" pitchFamily="18" charset="0"/>
              </a:rPr>
              <a:pPr/>
              <a:t>72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1600200" y="3443288"/>
            <a:ext cx="6858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5791200" y="3443288"/>
            <a:ext cx="6858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4800600" y="3443288"/>
            <a:ext cx="4572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7010400" y="3443288"/>
            <a:ext cx="4572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52578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64770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52578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52578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52578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52578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Line 15"/>
          <p:cNvSpPr>
            <a:spLocks noChangeShapeType="1"/>
          </p:cNvSpPr>
          <p:nvPr/>
        </p:nvSpPr>
        <p:spPr bwMode="auto">
          <a:xfrm>
            <a:off x="52578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7" name="Line 16"/>
          <p:cNvSpPr>
            <a:spLocks noChangeShapeType="1"/>
          </p:cNvSpPr>
          <p:nvPr/>
        </p:nvSpPr>
        <p:spPr bwMode="auto">
          <a:xfrm>
            <a:off x="52578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8" name="Line 17"/>
          <p:cNvSpPr>
            <a:spLocks noChangeShapeType="1"/>
          </p:cNvSpPr>
          <p:nvPr/>
        </p:nvSpPr>
        <p:spPr bwMode="auto">
          <a:xfrm>
            <a:off x="52578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Line 18"/>
          <p:cNvSpPr>
            <a:spLocks noChangeShapeType="1"/>
          </p:cNvSpPr>
          <p:nvPr/>
        </p:nvSpPr>
        <p:spPr bwMode="auto">
          <a:xfrm>
            <a:off x="64770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>
            <a:off x="64770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1" name="Line 20"/>
          <p:cNvSpPr>
            <a:spLocks noChangeShapeType="1"/>
          </p:cNvSpPr>
          <p:nvPr/>
        </p:nvSpPr>
        <p:spPr bwMode="auto">
          <a:xfrm>
            <a:off x="64770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64770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>
            <a:off x="64770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4" name="Line 23"/>
          <p:cNvSpPr>
            <a:spLocks noChangeShapeType="1"/>
          </p:cNvSpPr>
          <p:nvPr/>
        </p:nvSpPr>
        <p:spPr bwMode="auto">
          <a:xfrm>
            <a:off x="64770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5" name="Line 24"/>
          <p:cNvSpPr>
            <a:spLocks noChangeShapeType="1"/>
          </p:cNvSpPr>
          <p:nvPr/>
        </p:nvSpPr>
        <p:spPr bwMode="auto">
          <a:xfrm>
            <a:off x="64770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6" name="Line 25"/>
          <p:cNvSpPr>
            <a:spLocks noChangeShapeType="1"/>
          </p:cNvSpPr>
          <p:nvPr/>
        </p:nvSpPr>
        <p:spPr bwMode="auto">
          <a:xfrm>
            <a:off x="1066800" y="35814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7" name="Line 26"/>
          <p:cNvSpPr>
            <a:spLocks noChangeShapeType="1"/>
          </p:cNvSpPr>
          <p:nvPr/>
        </p:nvSpPr>
        <p:spPr bwMode="auto">
          <a:xfrm>
            <a:off x="1066800" y="37338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8" name="Line 27"/>
          <p:cNvSpPr>
            <a:spLocks noChangeShapeType="1"/>
          </p:cNvSpPr>
          <p:nvPr/>
        </p:nvSpPr>
        <p:spPr bwMode="auto">
          <a:xfrm>
            <a:off x="1066800" y="38862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9" name="Line 28"/>
          <p:cNvSpPr>
            <a:spLocks noChangeShapeType="1"/>
          </p:cNvSpPr>
          <p:nvPr/>
        </p:nvSpPr>
        <p:spPr bwMode="auto">
          <a:xfrm>
            <a:off x="1066800" y="40386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0" name="Line 29"/>
          <p:cNvSpPr>
            <a:spLocks noChangeShapeType="1"/>
          </p:cNvSpPr>
          <p:nvPr/>
        </p:nvSpPr>
        <p:spPr bwMode="auto">
          <a:xfrm>
            <a:off x="1066800" y="41910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1" name="Line 30"/>
          <p:cNvSpPr>
            <a:spLocks noChangeShapeType="1"/>
          </p:cNvSpPr>
          <p:nvPr/>
        </p:nvSpPr>
        <p:spPr bwMode="auto">
          <a:xfrm>
            <a:off x="1066800" y="43434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2" name="Line 31"/>
          <p:cNvSpPr>
            <a:spLocks noChangeShapeType="1"/>
          </p:cNvSpPr>
          <p:nvPr/>
        </p:nvSpPr>
        <p:spPr bwMode="auto">
          <a:xfrm>
            <a:off x="1066800" y="44958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3" name="Line 32"/>
          <p:cNvSpPr>
            <a:spLocks noChangeShapeType="1"/>
          </p:cNvSpPr>
          <p:nvPr/>
        </p:nvSpPr>
        <p:spPr bwMode="auto">
          <a:xfrm>
            <a:off x="1066800" y="46482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4" name="Line 33"/>
          <p:cNvSpPr>
            <a:spLocks noChangeShapeType="1"/>
          </p:cNvSpPr>
          <p:nvPr/>
        </p:nvSpPr>
        <p:spPr bwMode="auto">
          <a:xfrm>
            <a:off x="22860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5" name="Line 34"/>
          <p:cNvSpPr>
            <a:spLocks noChangeShapeType="1"/>
          </p:cNvSpPr>
          <p:nvPr/>
        </p:nvSpPr>
        <p:spPr bwMode="auto">
          <a:xfrm>
            <a:off x="22860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6" name="Line 35"/>
          <p:cNvSpPr>
            <a:spLocks noChangeShapeType="1"/>
          </p:cNvSpPr>
          <p:nvPr/>
        </p:nvSpPr>
        <p:spPr bwMode="auto">
          <a:xfrm>
            <a:off x="22860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7" name="Line 36"/>
          <p:cNvSpPr>
            <a:spLocks noChangeShapeType="1"/>
          </p:cNvSpPr>
          <p:nvPr/>
        </p:nvSpPr>
        <p:spPr bwMode="auto">
          <a:xfrm>
            <a:off x="22860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8" name="Line 37"/>
          <p:cNvSpPr>
            <a:spLocks noChangeShapeType="1"/>
          </p:cNvSpPr>
          <p:nvPr/>
        </p:nvSpPr>
        <p:spPr bwMode="auto">
          <a:xfrm>
            <a:off x="22860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9" name="Line 38"/>
          <p:cNvSpPr>
            <a:spLocks noChangeShapeType="1"/>
          </p:cNvSpPr>
          <p:nvPr/>
        </p:nvSpPr>
        <p:spPr bwMode="auto">
          <a:xfrm>
            <a:off x="22860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0" name="Line 39"/>
          <p:cNvSpPr>
            <a:spLocks noChangeShapeType="1"/>
          </p:cNvSpPr>
          <p:nvPr/>
        </p:nvSpPr>
        <p:spPr bwMode="auto">
          <a:xfrm>
            <a:off x="22860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1" name="Line 40"/>
          <p:cNvSpPr>
            <a:spLocks noChangeShapeType="1"/>
          </p:cNvSpPr>
          <p:nvPr/>
        </p:nvSpPr>
        <p:spPr bwMode="auto">
          <a:xfrm>
            <a:off x="22860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2" name="Line 41"/>
          <p:cNvSpPr>
            <a:spLocks noChangeShapeType="1"/>
          </p:cNvSpPr>
          <p:nvPr/>
        </p:nvSpPr>
        <p:spPr bwMode="auto">
          <a:xfrm>
            <a:off x="1600200" y="35814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3" name="Line 42"/>
          <p:cNvSpPr>
            <a:spLocks noChangeShapeType="1"/>
          </p:cNvSpPr>
          <p:nvPr/>
        </p:nvSpPr>
        <p:spPr bwMode="auto">
          <a:xfrm>
            <a:off x="1600200" y="37338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4" name="Line 43"/>
          <p:cNvSpPr>
            <a:spLocks noChangeShapeType="1"/>
          </p:cNvSpPr>
          <p:nvPr/>
        </p:nvSpPr>
        <p:spPr bwMode="auto">
          <a:xfrm>
            <a:off x="1600200" y="38862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5" name="Line 44"/>
          <p:cNvSpPr>
            <a:spLocks noChangeShapeType="1"/>
          </p:cNvSpPr>
          <p:nvPr/>
        </p:nvSpPr>
        <p:spPr bwMode="auto">
          <a:xfrm>
            <a:off x="1600200" y="43434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6" name="Line 45"/>
          <p:cNvSpPr>
            <a:spLocks noChangeShapeType="1"/>
          </p:cNvSpPr>
          <p:nvPr/>
        </p:nvSpPr>
        <p:spPr bwMode="auto">
          <a:xfrm>
            <a:off x="1600200" y="41910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7" name="Line 46"/>
          <p:cNvSpPr>
            <a:spLocks noChangeShapeType="1"/>
          </p:cNvSpPr>
          <p:nvPr/>
        </p:nvSpPr>
        <p:spPr bwMode="auto">
          <a:xfrm flipV="1">
            <a:off x="1600200" y="35814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8" name="Line 47"/>
          <p:cNvSpPr>
            <a:spLocks noChangeShapeType="1"/>
          </p:cNvSpPr>
          <p:nvPr/>
        </p:nvSpPr>
        <p:spPr bwMode="auto">
          <a:xfrm flipV="1">
            <a:off x="1600200" y="4100513"/>
            <a:ext cx="68580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9" name="Line 48"/>
          <p:cNvSpPr>
            <a:spLocks noChangeShapeType="1"/>
          </p:cNvSpPr>
          <p:nvPr/>
        </p:nvSpPr>
        <p:spPr bwMode="auto">
          <a:xfrm flipV="1">
            <a:off x="1600200" y="3733800"/>
            <a:ext cx="685800" cy="762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0" name="Line 49"/>
          <p:cNvSpPr>
            <a:spLocks noChangeShapeType="1"/>
          </p:cNvSpPr>
          <p:nvPr/>
        </p:nvSpPr>
        <p:spPr bwMode="auto">
          <a:xfrm>
            <a:off x="5791200" y="35956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1" name="Line 50"/>
          <p:cNvSpPr>
            <a:spLocks noChangeShapeType="1"/>
          </p:cNvSpPr>
          <p:nvPr/>
        </p:nvSpPr>
        <p:spPr bwMode="auto">
          <a:xfrm>
            <a:off x="5791200" y="42052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2" name="Line 51"/>
          <p:cNvSpPr>
            <a:spLocks noChangeShapeType="1"/>
          </p:cNvSpPr>
          <p:nvPr/>
        </p:nvSpPr>
        <p:spPr bwMode="auto">
          <a:xfrm>
            <a:off x="5791200" y="43576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3" name="Line 52"/>
          <p:cNvSpPr>
            <a:spLocks noChangeShapeType="1"/>
          </p:cNvSpPr>
          <p:nvPr/>
        </p:nvSpPr>
        <p:spPr bwMode="auto">
          <a:xfrm>
            <a:off x="5791200" y="37480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4" name="Line 53"/>
          <p:cNvSpPr>
            <a:spLocks noChangeShapeType="1"/>
          </p:cNvSpPr>
          <p:nvPr/>
        </p:nvSpPr>
        <p:spPr bwMode="auto">
          <a:xfrm>
            <a:off x="5791200" y="39004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5" name="Line 54"/>
          <p:cNvSpPr>
            <a:spLocks noChangeShapeType="1"/>
          </p:cNvSpPr>
          <p:nvPr/>
        </p:nvSpPr>
        <p:spPr bwMode="auto">
          <a:xfrm flipV="1">
            <a:off x="5791200" y="35956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6" name="Line 55"/>
          <p:cNvSpPr>
            <a:spLocks noChangeShapeType="1"/>
          </p:cNvSpPr>
          <p:nvPr/>
        </p:nvSpPr>
        <p:spPr bwMode="auto">
          <a:xfrm flipV="1">
            <a:off x="5791200" y="3748088"/>
            <a:ext cx="685800" cy="762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7" name="Line 56"/>
          <p:cNvSpPr>
            <a:spLocks noChangeShapeType="1"/>
          </p:cNvSpPr>
          <p:nvPr/>
        </p:nvSpPr>
        <p:spPr bwMode="auto">
          <a:xfrm flipV="1">
            <a:off x="5791200" y="4052888"/>
            <a:ext cx="68580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8" name="Line 57"/>
          <p:cNvSpPr>
            <a:spLocks noChangeShapeType="1"/>
          </p:cNvSpPr>
          <p:nvPr/>
        </p:nvSpPr>
        <p:spPr bwMode="auto">
          <a:xfrm>
            <a:off x="4495800" y="3748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9" name="Line 58"/>
          <p:cNvSpPr>
            <a:spLocks noChangeShapeType="1"/>
          </p:cNvSpPr>
          <p:nvPr/>
        </p:nvSpPr>
        <p:spPr bwMode="auto">
          <a:xfrm>
            <a:off x="4495800" y="4129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0" name="Line 59"/>
          <p:cNvSpPr>
            <a:spLocks noChangeShapeType="1"/>
          </p:cNvSpPr>
          <p:nvPr/>
        </p:nvSpPr>
        <p:spPr bwMode="auto">
          <a:xfrm>
            <a:off x="4495800" y="4510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1" name="Line 60"/>
          <p:cNvSpPr>
            <a:spLocks noChangeShapeType="1"/>
          </p:cNvSpPr>
          <p:nvPr/>
        </p:nvSpPr>
        <p:spPr bwMode="auto">
          <a:xfrm>
            <a:off x="7467600" y="3748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2" name="Line 61"/>
          <p:cNvSpPr>
            <a:spLocks noChangeShapeType="1"/>
          </p:cNvSpPr>
          <p:nvPr/>
        </p:nvSpPr>
        <p:spPr bwMode="auto">
          <a:xfrm>
            <a:off x="7467600" y="4129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3" name="Line 62"/>
          <p:cNvSpPr>
            <a:spLocks noChangeShapeType="1"/>
          </p:cNvSpPr>
          <p:nvPr/>
        </p:nvSpPr>
        <p:spPr bwMode="auto">
          <a:xfrm>
            <a:off x="7467600" y="4510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5" name="Text Box 64"/>
          <p:cNvSpPr txBox="1">
            <a:spLocks noChangeArrowheads="1"/>
          </p:cNvSpPr>
          <p:nvPr/>
        </p:nvSpPr>
        <p:spPr bwMode="auto">
          <a:xfrm>
            <a:off x="4800600" y="357187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  <a:ea typeface="楷体_GB2312" pitchFamily="49" charset="-122"/>
              </a:rPr>
              <a:t>译码器</a:t>
            </a:r>
          </a:p>
        </p:txBody>
      </p:sp>
      <p:sp>
        <p:nvSpPr>
          <p:cNvPr id="56386" name="Text Box 65"/>
          <p:cNvSpPr txBox="1">
            <a:spLocks noChangeArrowheads="1"/>
          </p:cNvSpPr>
          <p:nvPr/>
        </p:nvSpPr>
        <p:spPr bwMode="auto">
          <a:xfrm>
            <a:off x="7010400" y="3595688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  <a:ea typeface="楷体_GB2312" pitchFamily="49" charset="-122"/>
              </a:rPr>
              <a:t>编码器</a:t>
            </a:r>
            <a:endParaRPr kumimoji="1" lang="zh-CN" altLang="en-US" sz="2400">
              <a:solidFill>
                <a:schemeClr val="bg1"/>
              </a:solidFill>
            </a:endParaRPr>
          </a:p>
        </p:txBody>
      </p:sp>
      <p:pic>
        <p:nvPicPr>
          <p:cNvPr id="74" name="Picture 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11287"/>
            <a:ext cx="8686800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02017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典型</a:t>
            </a:r>
            <a:r>
              <a:rPr lang="zh-CN" altLang="en-US" dirty="0"/>
              <a:t>的迭代</a:t>
            </a:r>
            <a:r>
              <a:rPr lang="zh-CN" altLang="en-US" dirty="0" smtClean="0"/>
              <a:t>密码：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个轮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个密钥编排</a:t>
            </a:r>
            <a:r>
              <a:rPr lang="zh-CN" altLang="en-US" dirty="0" smtClean="0"/>
              <a:t>方案</a:t>
            </a:r>
            <a:endParaRPr lang="zh-CN" altLang="en-US" dirty="0"/>
          </a:p>
          <a:p>
            <a:r>
              <a:rPr lang="zh-CN" altLang="en-US" dirty="0" smtClean="0"/>
              <a:t>特殊的迭代密码：代换</a:t>
            </a:r>
            <a:r>
              <a:rPr lang="en-US" altLang="zh-CN" dirty="0"/>
              <a:t>-</a:t>
            </a:r>
            <a:r>
              <a:rPr lang="zh-CN" altLang="en-US" dirty="0"/>
              <a:t>置换</a:t>
            </a:r>
            <a:r>
              <a:rPr lang="zh-CN" altLang="en-US" dirty="0" smtClean="0"/>
              <a:t>网络，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轮</a:t>
            </a:r>
            <a:r>
              <a:rPr lang="zh-CN" altLang="en-US" dirty="0"/>
              <a:t>函数包括三个变换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代换</a:t>
            </a:r>
            <a:r>
              <a:rPr lang="zh-CN" altLang="en-US" dirty="0"/>
              <a:t>、置换、密钥</a:t>
            </a:r>
            <a:r>
              <a:rPr lang="zh-CN" altLang="en-US" dirty="0" smtClean="0"/>
              <a:t>混合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常见的乘积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——</a:t>
            </a:r>
            <a:r>
              <a:rPr lang="zh-CN" altLang="en-US" dirty="0"/>
              <a:t>迭代密码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901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10B4-5F0B-49E7-8F0F-67B1828363ED}" type="slidenum">
              <a:rPr lang="zh-CN" altLang="en-US" smtClean="0"/>
              <a:pPr/>
              <a:t>74</a:t>
            </a:fld>
            <a:endParaRPr lang="zh-CN" altLang="en-US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迭代密码</a:t>
            </a:r>
            <a:endParaRPr lang="zh-CN" altLang="en-US"/>
          </a:p>
        </p:txBody>
      </p:sp>
      <p:grpSp>
        <p:nvGrpSpPr>
          <p:cNvPr id="61446" name="Group 5"/>
          <p:cNvGrpSpPr>
            <a:grpSpLocks/>
          </p:cNvGrpSpPr>
          <p:nvPr/>
        </p:nvGrpSpPr>
        <p:grpSpPr bwMode="auto">
          <a:xfrm>
            <a:off x="982866" y="1944717"/>
            <a:ext cx="7361167" cy="3644408"/>
            <a:chOff x="517" y="660"/>
            <a:chExt cx="3698" cy="2694"/>
          </a:xfrm>
        </p:grpSpPr>
        <p:sp>
          <p:nvSpPr>
            <p:cNvPr id="61451" name="Rectangle 10"/>
            <p:cNvSpPr>
              <a:spLocks noChangeArrowheads="1"/>
            </p:cNvSpPr>
            <p:nvPr/>
          </p:nvSpPr>
          <p:spPr bwMode="ltGray">
            <a:xfrm>
              <a:off x="2172" y="1440"/>
              <a:ext cx="1062" cy="10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7" name="Rectangle 6"/>
            <p:cNvSpPr>
              <a:spLocks noChangeArrowheads="1"/>
            </p:cNvSpPr>
            <p:nvPr/>
          </p:nvSpPr>
          <p:spPr bwMode="ltGray">
            <a:xfrm>
              <a:off x="2172" y="671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明文分组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ltGray">
            <a:xfrm>
              <a:off x="2172" y="3066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密文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分组</a:t>
              </a:r>
            </a:p>
          </p:txBody>
        </p:sp>
        <p:sp>
          <p:nvSpPr>
            <p:cNvPr id="61449" name="AutoShape 8"/>
            <p:cNvSpPr>
              <a:spLocks noChangeArrowheads="1"/>
            </p:cNvSpPr>
            <p:nvPr/>
          </p:nvSpPr>
          <p:spPr bwMode="ltGray">
            <a:xfrm>
              <a:off x="2192" y="1586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置换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54" name="Text Box 13"/>
            <p:cNvSpPr txBox="1">
              <a:spLocks noChangeArrowheads="1"/>
            </p:cNvSpPr>
            <p:nvPr/>
          </p:nvSpPr>
          <p:spPr bwMode="ltGray">
            <a:xfrm>
              <a:off x="3478" y="2435"/>
              <a:ext cx="737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 smtClean="0">
                  <a:solidFill>
                    <a:schemeClr val="tx1"/>
                  </a:solidFill>
                </a:rPr>
                <a:t>n</a:t>
              </a:r>
              <a:r>
                <a:rPr kumimoji="1" lang="zh-CN" altLang="en-US" sz="2800" b="1" smtClean="0">
                  <a:solidFill>
                    <a:schemeClr val="tx1"/>
                  </a:solidFill>
                </a:rPr>
                <a:t>次迭代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ltGray">
            <a:xfrm>
              <a:off x="2192" y="2049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代换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837" y="1813"/>
              <a:ext cx="588" cy="38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dirty="0" smtClean="0">
                  <a:solidFill>
                    <a:schemeClr val="tx1"/>
                  </a:solidFill>
                </a:rPr>
                <a:t>子密钥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ltGray">
            <a:xfrm>
              <a:off x="517" y="660"/>
              <a:ext cx="1291" cy="31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密钥编排方案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下弧形箭头 10"/>
          <p:cNvSpPr/>
          <p:nvPr/>
        </p:nvSpPr>
        <p:spPr>
          <a:xfrm rot="16200000">
            <a:off x="7023852" y="3505735"/>
            <a:ext cx="1056656" cy="520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347864" y="360188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6" name="右箭头 25"/>
          <p:cNvSpPr/>
          <p:nvPr/>
        </p:nvSpPr>
        <p:spPr>
          <a:xfrm rot="5400000">
            <a:off x="5123033" y="250795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7" name="右箭头 26"/>
          <p:cNvSpPr/>
          <p:nvPr/>
        </p:nvSpPr>
        <p:spPr>
          <a:xfrm rot="5400000">
            <a:off x="5123033" y="4653968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grpSp>
        <p:nvGrpSpPr>
          <p:cNvPr id="15" name="组合 14"/>
          <p:cNvGrpSpPr/>
          <p:nvPr/>
        </p:nvGrpSpPr>
        <p:grpSpPr>
          <a:xfrm>
            <a:off x="-75527" y="2839431"/>
            <a:ext cx="7455839" cy="1813705"/>
            <a:chOff x="-75527" y="2839431"/>
            <a:chExt cx="8823991" cy="1813705"/>
          </a:xfrm>
        </p:grpSpPr>
        <p:sp>
          <p:nvSpPr>
            <p:cNvPr id="13" name="椭圆 12"/>
            <p:cNvSpPr/>
            <p:nvPr/>
          </p:nvSpPr>
          <p:spPr>
            <a:xfrm>
              <a:off x="1331640" y="2839431"/>
              <a:ext cx="7416824" cy="18137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-75527" y="4057908"/>
              <a:ext cx="1835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C00000"/>
                  </a:solidFill>
                </a:rPr>
                <a:t>轮</a:t>
              </a:r>
              <a:r>
                <a:rPr lang="zh-CN" altLang="en-US" sz="2800" b="1" smtClean="0">
                  <a:solidFill>
                    <a:srgbClr val="C00000"/>
                  </a:solidFill>
                </a:rPr>
                <a:t>函数</a:t>
              </a:r>
              <a:r>
                <a:rPr lang="en-US" altLang="zh-CN" sz="2800" b="1" smtClean="0">
                  <a:solidFill>
                    <a:srgbClr val="C00000"/>
                  </a:solidFill>
                </a:rPr>
                <a:t>f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sp>
        <p:nvSpPr>
          <p:cNvPr id="32" name="右箭头 31"/>
          <p:cNvSpPr/>
          <p:nvPr/>
        </p:nvSpPr>
        <p:spPr>
          <a:xfrm rot="5400000">
            <a:off x="1837406" y="2802815"/>
            <a:ext cx="730377" cy="377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6108241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5707063" cy="4572000"/>
          </a:xfrm>
        </p:spPr>
        <p:txBody>
          <a:bodyPr/>
          <a:lstStyle/>
          <a:p>
            <a:r>
              <a:rPr lang="en-US" altLang="zh-CN" smtClean="0"/>
              <a:t>1949</a:t>
            </a:r>
            <a:r>
              <a:rPr lang="zh-CN" altLang="en-US" smtClean="0"/>
              <a:t>年</a:t>
            </a:r>
            <a:r>
              <a:rPr lang="en-US" altLang="zh-CN" smtClean="0"/>
              <a:t>Claude Shannon</a:t>
            </a:r>
            <a:r>
              <a:rPr lang="zh-CN" altLang="en-US" smtClean="0"/>
              <a:t>发表的“保密系统的通信理论”（</a:t>
            </a:r>
            <a:r>
              <a:rPr lang="en-US" altLang="zh-CN" smtClean="0"/>
              <a:t>The Communication Theory of Secrecy Systems</a:t>
            </a:r>
            <a:r>
              <a:rPr lang="zh-CN" altLang="en-US" smtClean="0"/>
              <a:t>），这篇文章发表了</a:t>
            </a:r>
            <a:r>
              <a:rPr lang="en-US" altLang="zh-CN" smtClean="0"/>
              <a:t>30</a:t>
            </a:r>
            <a:r>
              <a:rPr lang="zh-CN" altLang="en-US" smtClean="0"/>
              <a:t>年后才显示出它的价值。</a:t>
            </a: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近代密码的理论基础</a:t>
            </a:r>
          </a:p>
        </p:txBody>
      </p:sp>
      <p:sp>
        <p:nvSpPr>
          <p:cNvPr id="34818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8E6E53C-9192-4151-AB76-E6F88C620868}" type="slidenum">
              <a:rPr lang="en-US" altLang="zh-CN" smtClean="0">
                <a:latin typeface="Times New Roman" pitchFamily="18" charset="0"/>
              </a:rPr>
              <a:pPr/>
              <a:t>75</a:t>
            </a:fld>
            <a:endParaRPr lang="en-US" altLang="zh-CN" smtClean="0">
              <a:latin typeface="Times New Roman" pitchFamily="18" charset="0"/>
            </a:endParaRPr>
          </a:p>
        </p:txBody>
      </p:sp>
      <p:pic>
        <p:nvPicPr>
          <p:cNvPr id="34822" name="Picture 4" descr="Claude_Shannon_1916-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1700213"/>
            <a:ext cx="180975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6640513" y="4745038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C00000"/>
                </a:solidFill>
              </a:rPr>
              <a:t>1916-2001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345984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1967</a:t>
            </a:r>
            <a:r>
              <a:rPr lang="zh-CN" altLang="zh-CN" smtClean="0"/>
              <a:t>年</a:t>
            </a:r>
            <a:r>
              <a:rPr lang="en-US" altLang="zh-CN" smtClean="0"/>
              <a:t>David Kahn</a:t>
            </a:r>
            <a:r>
              <a:rPr lang="zh-CN" altLang="zh-CN" smtClean="0"/>
              <a:t>的</a:t>
            </a:r>
            <a:r>
              <a:rPr lang="en-US" altLang="zh-CN" smtClean="0"/>
              <a:t>《The Codebreakers》</a:t>
            </a:r>
          </a:p>
          <a:p>
            <a:r>
              <a:rPr lang="en-US" altLang="zh-CN" smtClean="0"/>
              <a:t>1971-73</a:t>
            </a:r>
            <a:r>
              <a:rPr lang="zh-CN" altLang="zh-CN" smtClean="0"/>
              <a:t>年</a:t>
            </a:r>
            <a:r>
              <a:rPr lang="en-US" altLang="zh-CN" smtClean="0"/>
              <a:t>IBM Watson</a:t>
            </a:r>
            <a:r>
              <a:rPr lang="zh-CN" altLang="en-US" smtClean="0"/>
              <a:t>实验室</a:t>
            </a:r>
            <a:r>
              <a:rPr lang="zh-CN" altLang="zh-CN" smtClean="0"/>
              <a:t>的</a:t>
            </a:r>
            <a:r>
              <a:rPr lang="en-US" altLang="zh-CN" smtClean="0"/>
              <a:t>Horst Feistel</a:t>
            </a:r>
            <a:r>
              <a:rPr lang="zh-CN" altLang="zh-CN" smtClean="0"/>
              <a:t>等的几篇技术报告</a:t>
            </a:r>
            <a:endParaRPr lang="zh-CN" altLang="en-US" smtClean="0"/>
          </a:p>
          <a:p>
            <a:r>
              <a:rPr lang="zh-CN" altLang="zh-CN" smtClean="0">
                <a:sym typeface="Wingdings" pitchFamily="2" charset="2"/>
              </a:rPr>
              <a:t> </a:t>
            </a:r>
            <a:r>
              <a:rPr lang="en-US" altLang="zh-CN" smtClean="0"/>
              <a:t>Smith,J.L.,The Design of Lucifer, A Cryptographic Device for Data Communication, 1971</a:t>
            </a:r>
          </a:p>
          <a:p>
            <a:r>
              <a:rPr lang="en-US" altLang="zh-CN" smtClean="0">
                <a:sym typeface="Wingdings" pitchFamily="2" charset="2"/>
              </a:rPr>
              <a:t></a:t>
            </a:r>
            <a:r>
              <a:rPr lang="en-US" altLang="zh-CN" smtClean="0"/>
              <a:t>Smith,J.L.,…,An Expremental Application of Cryptogrphy  to a remotely Accessed Data System, Aug.1972</a:t>
            </a:r>
          </a:p>
          <a:p>
            <a:r>
              <a:rPr lang="en-US" altLang="zh-CN" smtClean="0">
                <a:sym typeface="Wingdings" pitchFamily="2" charset="2"/>
              </a:rPr>
              <a:t> </a:t>
            </a:r>
            <a:r>
              <a:rPr lang="en-US" altLang="zh-CN" smtClean="0"/>
              <a:t>Feistel,H.,Cryptography and Computer Privacy, May 1973</a:t>
            </a:r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近代密码的理论基础</a:t>
            </a:r>
            <a:endParaRPr lang="zh-CN" altLang="en-US"/>
          </a:p>
        </p:txBody>
      </p:sp>
      <p:sp>
        <p:nvSpPr>
          <p:cNvPr id="3584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F23C0D-DC80-4E05-AC15-04FE42135EF4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10" name="矩形 9"/>
          <p:cNvSpPr/>
          <p:nvPr/>
        </p:nvSpPr>
        <p:spPr>
          <a:xfrm>
            <a:off x="1379443" y="4941168"/>
            <a:ext cx="6288901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/>
              <a:t>数据的安全基于密钥而不是算法的</a:t>
            </a:r>
            <a:r>
              <a:rPr lang="zh-CN" altLang="en-US" sz="2800" smtClean="0"/>
              <a:t>保密</a:t>
            </a:r>
            <a:endParaRPr lang="en-US" altLang="zh-CN" sz="2800" smtClean="0"/>
          </a:p>
          <a:p>
            <a:r>
              <a:rPr lang="zh-CN" altLang="en-US" sz="2800" smtClean="0"/>
              <a:t>算法公开，密钥保密</a:t>
            </a:r>
            <a:endParaRPr lang="zh-CN" altLang="en-US" sz="28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1976</a:t>
            </a:r>
            <a:r>
              <a:rPr lang="zh-CN" altLang="en-US" smtClean="0"/>
              <a:t>年</a:t>
            </a:r>
            <a:r>
              <a:rPr lang="en-US" altLang="zh-CN" smtClean="0"/>
              <a:t>W.Diffie</a:t>
            </a:r>
            <a:r>
              <a:rPr lang="zh-CN" altLang="en-US" smtClean="0"/>
              <a:t>和</a:t>
            </a:r>
            <a:r>
              <a:rPr lang="en-US" altLang="zh-CN" smtClean="0"/>
              <a:t>M.Hellman</a:t>
            </a:r>
            <a:r>
              <a:rPr lang="zh-CN" altLang="en-US" smtClean="0"/>
              <a:t>发表了“密码学的新方向”（</a:t>
            </a:r>
            <a:r>
              <a:rPr lang="en-US" altLang="zh-CN" smtClean="0"/>
              <a:t>New Directions in Cryptography</a:t>
            </a:r>
            <a:r>
              <a:rPr lang="zh-CN" altLang="en-US" smtClean="0"/>
              <a:t>）一文，</a:t>
            </a:r>
            <a:endParaRPr lang="en-US" altLang="zh-CN" smtClean="0"/>
          </a:p>
          <a:p>
            <a:r>
              <a:rPr lang="zh-CN" altLang="en-US" smtClean="0"/>
              <a:t>提出了适应网络上保密通信的公钥密码思想，掀起了公钥密码研究的序幕。</a:t>
            </a:r>
          </a:p>
          <a:p>
            <a:endParaRPr lang="zh-CN" alt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近代密码的理论基础</a:t>
            </a:r>
            <a:endParaRPr lang="zh-CN" altLang="en-US"/>
          </a:p>
        </p:txBody>
      </p:sp>
      <p:sp>
        <p:nvSpPr>
          <p:cNvPr id="3686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C1A71-938F-496A-B4F8-8B627314EC82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pic>
        <p:nvPicPr>
          <p:cNvPr id="36870" name="Picture 4" descr="img_diffi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1484313"/>
            <a:ext cx="162083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5" descr="Hellma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125" y="4365625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6784975" y="3881438"/>
            <a:ext cx="129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/>
              <a:t>W.Diffie</a:t>
            </a:r>
          </a:p>
        </p:txBody>
      </p: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6640513" y="5969000"/>
            <a:ext cx="166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/>
              <a:t>M.Hellman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27" y="4320125"/>
            <a:ext cx="3817814" cy="253055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443913" cy="4572000"/>
          </a:xfrm>
        </p:spPr>
        <p:txBody>
          <a:bodyPr/>
          <a:lstStyle/>
          <a:p>
            <a:r>
              <a:rPr lang="en-US" altLang="zh-CN" smtClean="0"/>
              <a:t>1978</a:t>
            </a:r>
            <a:r>
              <a:rPr lang="zh-CN" altLang="en-US" smtClean="0"/>
              <a:t>年</a:t>
            </a:r>
            <a:r>
              <a:rPr lang="en-US" altLang="zh-CN" smtClean="0"/>
              <a:t>RSA</a:t>
            </a:r>
            <a:r>
              <a:rPr lang="zh-CN" altLang="en-US" smtClean="0"/>
              <a:t>公钥密码体制的出现，公钥密码杰出代表，事实标准</a:t>
            </a:r>
            <a:endParaRPr lang="en-US" altLang="zh-CN" smtClean="0"/>
          </a:p>
          <a:p>
            <a:r>
              <a:rPr lang="zh-CN" altLang="en-US" smtClean="0"/>
              <a:t>密码学史上里程碑之一。</a:t>
            </a:r>
            <a:r>
              <a:rPr lang="en-US" altLang="zh-CN" smtClean="0">
                <a:solidFill>
                  <a:srgbClr val="FF0000"/>
                </a:solidFill>
              </a:rPr>
              <a:t>2002</a:t>
            </a:r>
            <a:r>
              <a:rPr lang="zh-CN" altLang="en-US" smtClean="0">
                <a:solidFill>
                  <a:srgbClr val="FF0000"/>
                </a:solidFill>
              </a:rPr>
              <a:t>年图灵奖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近代密码学应用的里程碑之一</a:t>
            </a:r>
          </a:p>
        </p:txBody>
      </p:sp>
      <p:sp>
        <p:nvSpPr>
          <p:cNvPr id="37890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E4F258-AA9C-4427-BA2C-EAD52BFE3FF0}" type="slidenum">
              <a:rPr lang="en-US" altLang="zh-CN" smtClean="0">
                <a:latin typeface="Times New Roman" pitchFamily="18" charset="0"/>
              </a:rPr>
              <a:pPr/>
              <a:t>78</a:t>
            </a:fld>
            <a:endParaRPr lang="en-US" altLang="zh-CN" smtClean="0">
              <a:latin typeface="Times New Roman" pitchFamily="18" charset="0"/>
            </a:endParaRPr>
          </a:p>
        </p:txBody>
      </p:sp>
      <p:pic>
        <p:nvPicPr>
          <p:cNvPr id="37894" name="Picture 4" descr="mvc-127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3284538"/>
            <a:ext cx="1160462" cy="168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611188" y="5249863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2060"/>
                </a:solidFill>
              </a:rPr>
              <a:t>Ron </a:t>
            </a:r>
            <a:r>
              <a:rPr kumimoji="1" lang="en-US" altLang="zh-CN" sz="2400" b="1">
                <a:solidFill>
                  <a:srgbClr val="002060"/>
                </a:solidFill>
              </a:rPr>
              <a:t>Rivest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208150" y="5249863"/>
            <a:ext cx="17924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smtClean="0">
                <a:solidFill>
                  <a:srgbClr val="002060"/>
                </a:solidFill>
              </a:rPr>
              <a:t>Adi Shamir</a:t>
            </a:r>
            <a:r>
              <a:rPr kumimoji="1" lang="en-US" altLang="zh-CN" sz="2400" smtClean="0">
                <a:solidFill>
                  <a:srgbClr val="002060"/>
                </a:solidFill>
              </a:rPr>
              <a:t> </a:t>
            </a:r>
            <a:endParaRPr kumimoji="1" lang="en-US" altLang="zh-CN" sz="2400">
              <a:solidFill>
                <a:srgbClr val="002060"/>
              </a:solidFill>
            </a:endParaRPr>
          </a:p>
        </p:txBody>
      </p:sp>
      <p:pic>
        <p:nvPicPr>
          <p:cNvPr id="37898" name="Picture 8" descr="11230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325" y="3357563"/>
            <a:ext cx="1655763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867400" y="5229225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2060"/>
                </a:solidFill>
              </a:rPr>
              <a:t>Leonard </a:t>
            </a:r>
            <a:r>
              <a:rPr kumimoji="1" lang="en-US" altLang="zh-CN" sz="2400" b="1">
                <a:solidFill>
                  <a:srgbClr val="002060"/>
                </a:solidFill>
              </a:rPr>
              <a:t>Adleman</a:t>
            </a:r>
            <a:endParaRPr kumimoji="1" lang="en-US" altLang="zh-CN" sz="2400">
              <a:solidFill>
                <a:srgbClr val="002060"/>
              </a:solidFill>
            </a:endParaRPr>
          </a:p>
        </p:txBody>
      </p:sp>
      <p:pic>
        <p:nvPicPr>
          <p:cNvPr id="162818" name="Picture 2" descr="Adi Shamir 2009 crop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33557" y="3266379"/>
            <a:ext cx="1281319" cy="187713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1978</a:t>
            </a:r>
            <a:r>
              <a:rPr lang="zh-CN" altLang="en-US" smtClean="0"/>
              <a:t>美国国家标准局正式公布实施了美国的数据加密标准（</a:t>
            </a:r>
            <a:r>
              <a:rPr lang="en-US" altLang="zh-CN" smtClean="0"/>
              <a:t>Data Encryption Standard</a:t>
            </a:r>
            <a:r>
              <a:rPr lang="zh-CN" altLang="en-US" smtClean="0"/>
              <a:t>，</a:t>
            </a:r>
            <a:r>
              <a:rPr lang="en-US" altLang="zh-CN" smtClean="0"/>
              <a:t>DES</a:t>
            </a:r>
            <a:r>
              <a:rPr lang="zh-CN" altLang="en-US" smtClean="0"/>
              <a:t>），公开它的加密算法，并被批准用于政府等非机密单位及商业上的保密通信。</a:t>
            </a: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近代密码学应用的里程碑之二</a:t>
            </a:r>
          </a:p>
        </p:txBody>
      </p:sp>
      <p:sp>
        <p:nvSpPr>
          <p:cNvPr id="3891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2EEEFA-56A0-4151-92F1-3B637792A90B}" type="slidenum">
              <a:rPr lang="en-US" altLang="zh-CN" smtClean="0">
                <a:latin typeface="Times New Roman" pitchFamily="18" charset="0"/>
              </a:rPr>
              <a:pPr/>
              <a:t>79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912440" y="5301208"/>
            <a:ext cx="7620000" cy="1023392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altLang="zh-CN" sz="2400" b="1" smtClean="0"/>
              <a:t> </a:t>
            </a:r>
            <a:r>
              <a:rPr lang="zh-CN" altLang="en-US" sz="2400" b="1" smtClean="0">
                <a:solidFill>
                  <a:srgbClr val="FF0000"/>
                </a:solidFill>
              </a:rPr>
              <a:t>密码学的目的</a:t>
            </a:r>
            <a:r>
              <a:rPr lang="zh-CN" altLang="en-US" sz="2400" b="1" smtClean="0"/>
              <a:t>：信源和信宿在不安全的信道上进行通信，而密码分析员（破译者）不能理解他们通信的内容。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/>
              <a:t>加密通信的模型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403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693C05-3A76-4605-8BB3-BD8205EECF74}" type="slidenum">
              <a:rPr lang="en-US" altLang="zh-CN" smtClean="0">
                <a:latin typeface="Times New Roman" pitchFamily="18" charset="0"/>
              </a:rPr>
              <a:pPr/>
              <a:t>8</a:t>
            </a:fld>
            <a:endParaRPr lang="en-US" altLang="zh-CN" smtClean="0">
              <a:latin typeface="Times New Roman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905867" y="1449189"/>
            <a:ext cx="7626573" cy="2555875"/>
            <a:chOff x="251520" y="1428750"/>
            <a:chExt cx="7626573" cy="2555875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251520" y="2227263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信源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037458" y="3584575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密钥源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966020" y="2227263"/>
              <a:ext cx="1143000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加密器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037833" y="2227263"/>
              <a:ext cx="128587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解密器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27" idx="3"/>
              <a:endCxn id="29" idx="1"/>
            </p:cNvCxnSpPr>
            <p:nvPr/>
          </p:nvCxnSpPr>
          <p:spPr bwMode="auto">
            <a:xfrm>
              <a:off x="1037333" y="2427288"/>
              <a:ext cx="92868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1037286" y="2071814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</a:p>
          </p:txBody>
        </p:sp>
        <p:cxnSp>
          <p:nvCxnSpPr>
            <p:cNvPr id="33" name="直接箭头连接符 32"/>
            <p:cNvCxnSpPr>
              <a:stCxn id="28" idx="0"/>
              <a:endCxn id="29" idx="2"/>
            </p:cNvCxnSpPr>
            <p:nvPr/>
          </p:nvCxnSpPr>
          <p:spPr bwMode="auto">
            <a:xfrm rot="5400000" flipH="1" flipV="1">
              <a:off x="2058096" y="3105150"/>
              <a:ext cx="95726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1770878" y="3096423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密钥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</a:p>
          </p:txBody>
        </p:sp>
        <p:cxnSp>
          <p:nvCxnSpPr>
            <p:cNvPr id="35" name="直接箭头连接符 34"/>
            <p:cNvCxnSpPr>
              <a:endCxn id="30" idx="2"/>
            </p:cNvCxnSpPr>
            <p:nvPr/>
          </p:nvCxnSpPr>
          <p:spPr bwMode="auto">
            <a:xfrm rot="5400000" flipH="1" flipV="1">
              <a:off x="5379939" y="2926557"/>
              <a:ext cx="60007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>
              <a:off x="2537520" y="3227388"/>
              <a:ext cx="3143250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3"/>
              <a:endCxn id="30" idx="1"/>
            </p:cNvCxnSpPr>
            <p:nvPr/>
          </p:nvCxnSpPr>
          <p:spPr bwMode="auto">
            <a:xfrm>
              <a:off x="3109020" y="2427288"/>
              <a:ext cx="1928813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3108851" y="2000362"/>
              <a:ext cx="83382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C</a:t>
              </a:r>
            </a:p>
          </p:txBody>
        </p:sp>
        <p:cxnSp>
          <p:nvCxnSpPr>
            <p:cNvPr id="39" name="直接箭头连接符 38"/>
            <p:cNvCxnSpPr>
              <a:stCxn id="30" idx="3"/>
            </p:cNvCxnSpPr>
            <p:nvPr/>
          </p:nvCxnSpPr>
          <p:spPr bwMode="auto">
            <a:xfrm>
              <a:off x="6323708" y="2427288"/>
              <a:ext cx="7858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/>
            <p:cNvSpPr txBox="1">
              <a:spLocks noChangeArrowheads="1"/>
            </p:cNvSpPr>
            <p:nvPr/>
          </p:nvSpPr>
          <p:spPr bwMode="auto">
            <a:xfrm>
              <a:off x="6323348" y="2028885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rot="5400000" flipH="1" flipV="1">
              <a:off x="3720208" y="2066925"/>
              <a:ext cx="68103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3394584" y="1428750"/>
              <a:ext cx="1466971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密码分析员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" name="圆柱形 42"/>
            <p:cNvSpPr/>
            <p:nvPr/>
          </p:nvSpPr>
          <p:spPr bwMode="auto">
            <a:xfrm rot="16200000">
              <a:off x="4073426" y="1977232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3394584" y="2529046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5" name="TextBox 42"/>
            <p:cNvSpPr txBox="1">
              <a:spLocks noChangeArrowheads="1"/>
            </p:cNvSpPr>
            <p:nvPr/>
          </p:nvSpPr>
          <p:spPr bwMode="auto">
            <a:xfrm>
              <a:off x="3572460" y="328648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秘密信道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6" name="圆柱形 45"/>
            <p:cNvSpPr/>
            <p:nvPr/>
          </p:nvSpPr>
          <p:spPr bwMode="auto">
            <a:xfrm rot="16200000">
              <a:off x="3966270" y="1643063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092280" y="2236862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>
                  <a:solidFill>
                    <a:schemeClr val="tx1"/>
                  </a:solidFill>
                </a:rPr>
                <a:t>宿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美国计算机协会（</a:t>
            </a:r>
            <a:r>
              <a:rPr lang="en-US" altLang="zh-CN" smtClean="0"/>
              <a:t>ACM</a:t>
            </a:r>
            <a:r>
              <a:rPr lang="zh-CN" altLang="en-US" smtClean="0"/>
              <a:t>）</a:t>
            </a:r>
            <a:r>
              <a:rPr lang="en-US" altLang="zh-CN" smtClean="0"/>
              <a:t>3.14</a:t>
            </a:r>
            <a:r>
              <a:rPr lang="zh-CN" altLang="en-US" smtClean="0"/>
              <a:t>宣布了</a:t>
            </a:r>
            <a:r>
              <a:rPr lang="en-US" altLang="zh-CN" smtClean="0"/>
              <a:t>2012</a:t>
            </a:r>
            <a:r>
              <a:rPr lang="zh-CN" altLang="en-US" smtClean="0"/>
              <a:t>年度图灵奖得主：</a:t>
            </a:r>
            <a:endParaRPr lang="en-US" altLang="zh-CN" smtClean="0"/>
          </a:p>
          <a:p>
            <a:pPr lvl="1"/>
            <a:r>
              <a:rPr lang="en-US" altLang="zh-CN" smtClean="0"/>
              <a:t>MIT</a:t>
            </a:r>
            <a:r>
              <a:rPr lang="zh-CN" altLang="en-US" smtClean="0"/>
              <a:t>机电工程与计算机科学系教授</a:t>
            </a:r>
            <a:r>
              <a:rPr lang="en-US" altLang="zh-CN" smtClean="0"/>
              <a:t>Silvio Micali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smtClean="0"/>
              <a:t>以色列魏茨曼科学研究所算机科学与应用数学教授</a:t>
            </a:r>
            <a:r>
              <a:rPr lang="en-US" altLang="zh-CN" smtClean="0"/>
              <a:t>Shafi Goldwasser</a:t>
            </a:r>
            <a:r>
              <a:rPr lang="zh-CN" altLang="en-US" smtClean="0"/>
              <a:t>、</a:t>
            </a:r>
            <a:endParaRPr lang="en-US" altLang="zh-CN" smtClean="0"/>
          </a:p>
          <a:p>
            <a:pPr lvl="1"/>
            <a:r>
              <a:rPr lang="zh-CN" altLang="en-US" smtClean="0"/>
              <a:t>开创了可证明安全性领域的先河，奠定了现代密码学理论的数学基础。他们创造出了将密码学从艺术变为一门科学的数据架构。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年度图灵奖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618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3.3 </a:t>
            </a:r>
            <a:r>
              <a:rPr lang="zh-CN" altLang="en-US" smtClean="0"/>
              <a:t>对称</a:t>
            </a:r>
            <a:r>
              <a:rPr lang="zh-CN" altLang="en-US"/>
              <a:t>加密算法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3BDE92D-A659-4806-A356-D2C29BB8F574}" type="slidenum"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pPr/>
              <a:t>81</a:t>
            </a:fld>
            <a:endParaRPr lang="en-US" altLang="zh-CN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3250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Copyright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©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</a:rPr>
              <a:t>电子科技大学计算机学院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693C05-3A76-4605-8BB3-BD8205EECF74}" type="slidenum">
              <a:rPr lang="en-US" altLang="zh-CN" smtClean="0">
                <a:latin typeface="Times New Roman" pitchFamily="18" charset="0"/>
              </a:rPr>
              <a:pPr/>
              <a:t>82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加密通信的</a:t>
            </a:r>
            <a:r>
              <a:rPr lang="zh-CN" altLang="en-US" smtClean="0"/>
              <a:t>模型</a:t>
            </a:r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187624" y="1556792"/>
            <a:ext cx="7048500" cy="2511510"/>
            <a:chOff x="1389063" y="3024524"/>
            <a:chExt cx="7048500" cy="2511510"/>
          </a:xfrm>
        </p:grpSpPr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8622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加密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54403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解密</a:t>
              </a: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39671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65452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13890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1573213" y="3637299"/>
              <a:ext cx="110490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4151313" y="3637299"/>
              <a:ext cx="1104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C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6729413" y="3637299"/>
              <a:ext cx="17081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原始明文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3414713" y="3024524"/>
              <a:ext cx="0" cy="7588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34147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5992813" y="3024524"/>
              <a:ext cx="0" cy="7588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59928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61" name="Rectangle 29"/>
            <p:cNvSpPr>
              <a:spLocks noChangeArrowheads="1"/>
            </p:cNvSpPr>
            <p:nvPr/>
          </p:nvSpPr>
          <p:spPr bwMode="auto">
            <a:xfrm>
              <a:off x="2532063" y="4548524"/>
              <a:ext cx="18565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E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（M）=C</a:t>
              </a:r>
            </a:p>
          </p:txBody>
        </p:sp>
        <p:sp>
          <p:nvSpPr>
            <p:cNvPr id="62" name="Rectangle 30"/>
            <p:cNvSpPr>
              <a:spLocks noChangeArrowheads="1"/>
            </p:cNvSpPr>
            <p:nvPr/>
          </p:nvSpPr>
          <p:spPr bwMode="auto">
            <a:xfrm>
              <a:off x="5199063" y="4548524"/>
              <a:ext cx="19511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（C）=M.</a:t>
              </a: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2490405" y="5074369"/>
              <a:ext cx="30027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（E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（M））=M.</a:t>
              </a:r>
            </a:p>
          </p:txBody>
        </p:sp>
      </p:grp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71" y="4386908"/>
            <a:ext cx="9239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958" y="4386908"/>
            <a:ext cx="542925" cy="84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92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022E-16 L 0.31042 0.001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30851 -0.001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657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美国商业部国家标准局</a:t>
            </a:r>
            <a:r>
              <a:rPr lang="en-US" altLang="zh-CN" dirty="0" smtClean="0"/>
              <a:t>NBS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1973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月和</a:t>
            </a:r>
            <a:r>
              <a:rPr lang="en-US" altLang="zh-CN" dirty="0" smtClean="0"/>
              <a:t>1974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月两次发布通告，向社会征求密码算法。</a:t>
            </a:r>
            <a:endParaRPr lang="en-US" altLang="zh-CN" dirty="0" smtClean="0"/>
          </a:p>
          <a:p>
            <a:r>
              <a:rPr lang="en-US" altLang="zh-CN" dirty="0" smtClean="0"/>
              <a:t>IBM</a:t>
            </a:r>
            <a:r>
              <a:rPr lang="zh-CN" altLang="en-US" dirty="0" smtClean="0"/>
              <a:t>公司研制的分组乘积密码体制</a:t>
            </a:r>
            <a:r>
              <a:rPr lang="en-US" dirty="0" err="1" smtClean="0"/>
              <a:t>lucifer</a:t>
            </a:r>
            <a:r>
              <a:rPr lang="zh-CN" altLang="en-US" dirty="0" smtClean="0"/>
              <a:t>应征</a:t>
            </a:r>
            <a:endParaRPr lang="en-US" altLang="zh-CN" dirty="0" smtClean="0"/>
          </a:p>
          <a:p>
            <a:r>
              <a:rPr lang="zh-CN" altLang="en-US" dirty="0" smtClean="0"/>
              <a:t>美国国家标准局</a:t>
            </a:r>
            <a:r>
              <a:rPr lang="en-US" altLang="zh-CN" dirty="0" smtClean="0"/>
              <a:t>NIST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1977</a:t>
            </a:r>
            <a:r>
              <a:rPr lang="zh-CN" altLang="en-US" dirty="0" smtClean="0"/>
              <a:t>年作为非机要部门使用的数据加密标准</a:t>
            </a:r>
            <a:endParaRPr lang="en-US" altLang="zh-CN" dirty="0" smtClean="0"/>
          </a:p>
          <a:p>
            <a:r>
              <a:rPr lang="zh-CN" altLang="en-US" dirty="0" smtClean="0"/>
              <a:t>国际商用保密通信和计算机通信最常用的加密算法，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年停用</a:t>
            </a:r>
            <a:endParaRPr lang="en-US" altLang="zh-CN" dirty="0" smtClean="0"/>
          </a:p>
          <a:p>
            <a:r>
              <a:rPr lang="en-US" altLang="zh-CN" dirty="0" smtClean="0"/>
              <a:t>56</a:t>
            </a:r>
            <a:r>
              <a:rPr lang="zh-CN" altLang="en-US" dirty="0" smtClean="0"/>
              <a:t>位密钥来加密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位数据的方法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DES(Data Encryption Standard)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5427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D980-8E0F-4EF9-87C7-8A58A80D9544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适宜硬件实现，处理速度远超软件实现。</a:t>
            </a:r>
            <a:endParaRPr lang="en-US" altLang="zh-CN" smtClean="0"/>
          </a:p>
          <a:p>
            <a:r>
              <a:rPr lang="zh-CN" altLang="en-US" smtClean="0"/>
              <a:t>衍生出可抗差分分析攻击的变形</a:t>
            </a:r>
            <a:r>
              <a:rPr lang="en-US" altLang="zh-CN" smtClean="0"/>
              <a:t>DES</a:t>
            </a:r>
            <a:r>
              <a:rPr lang="zh-CN" altLang="en-US" smtClean="0"/>
              <a:t>以及密钥长度为128比特的三重</a:t>
            </a:r>
            <a:r>
              <a:rPr lang="en-US" altLang="zh-CN" smtClean="0"/>
              <a:t>DES</a:t>
            </a:r>
            <a:r>
              <a:rPr lang="zh-CN" altLang="en-US" smtClean="0"/>
              <a:t>等。</a:t>
            </a:r>
            <a:r>
              <a:rPr lang="zh-CN" altLang="en-US" smtClean="0">
                <a:cs typeface="Times New Roman" pitchFamily="18" charset="0"/>
              </a:rPr>
              <a:t> </a:t>
            </a:r>
          </a:p>
          <a:p>
            <a:r>
              <a:rPr lang="zh-CN" altLang="en-US" smtClean="0"/>
              <a:t>在</a:t>
            </a:r>
            <a:r>
              <a:rPr lang="en-US" altLang="zh-CN"/>
              <a:t>POS</a:t>
            </a:r>
            <a:r>
              <a:rPr lang="zh-CN" altLang="en-US"/>
              <a:t>、</a:t>
            </a:r>
            <a:r>
              <a:rPr lang="en-US" altLang="zh-CN"/>
              <a:t>ATM</a:t>
            </a:r>
            <a:r>
              <a:rPr lang="zh-CN" altLang="en-US"/>
              <a:t>、磁卡及智能卡（</a:t>
            </a:r>
            <a:r>
              <a:rPr lang="en-US" altLang="zh-CN"/>
              <a:t>IC</a:t>
            </a:r>
            <a:r>
              <a:rPr lang="zh-CN" altLang="en-US"/>
              <a:t>卡）、加油站、高速公路收费站等领域被广泛</a:t>
            </a:r>
            <a:r>
              <a:rPr lang="zh-CN" altLang="en-US" smtClean="0"/>
              <a:t>应用</a:t>
            </a:r>
            <a:endParaRPr lang="en-US" altLang="zh-CN" smtClean="0"/>
          </a:p>
          <a:p>
            <a:pPr lvl="1"/>
            <a:r>
              <a:rPr lang="zh-CN" altLang="en-US" smtClean="0"/>
              <a:t>如</a:t>
            </a:r>
            <a:r>
              <a:rPr lang="zh-CN" altLang="en-US"/>
              <a:t>信用卡</a:t>
            </a:r>
            <a:r>
              <a:rPr lang="zh-CN" altLang="en-US" smtClean="0"/>
              <a:t>持卡人</a:t>
            </a:r>
            <a:r>
              <a:rPr lang="en-US" altLang="zh-CN" smtClean="0"/>
              <a:t>PIN</a:t>
            </a:r>
            <a:r>
              <a:rPr lang="zh-CN" altLang="en-US"/>
              <a:t>的加密</a:t>
            </a:r>
            <a:r>
              <a:rPr lang="zh-CN" altLang="en-US" smtClean="0"/>
              <a:t>传输</a:t>
            </a:r>
            <a:endParaRPr lang="en-US" altLang="zh-CN" smtClean="0"/>
          </a:p>
          <a:p>
            <a:pPr lvl="1"/>
            <a:r>
              <a:rPr lang="en-US" altLang="zh-CN" smtClean="0"/>
              <a:t>IC</a:t>
            </a:r>
            <a:r>
              <a:rPr lang="zh-CN" altLang="en-US"/>
              <a:t>卡与</a:t>
            </a:r>
            <a:r>
              <a:rPr lang="en-US" altLang="zh-CN"/>
              <a:t>POS</a:t>
            </a:r>
            <a:r>
              <a:rPr lang="zh-CN" altLang="en-US"/>
              <a:t>间的双向</a:t>
            </a:r>
            <a:r>
              <a:rPr lang="zh-CN" altLang="en-US" smtClean="0"/>
              <a:t>认证</a:t>
            </a:r>
            <a:endParaRPr lang="en-US" altLang="zh-CN" smtClean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/>
              <a:t>DES(Data </a:t>
            </a:r>
            <a:r>
              <a:rPr lang="en-US" altLang="zh-CN"/>
              <a:t>Encryption Standard)</a:t>
            </a:r>
            <a:r>
              <a:rPr lang="zh-CN" altLang="en-US"/>
              <a:t>算法</a:t>
            </a:r>
          </a:p>
        </p:txBody>
      </p:sp>
      <p:sp>
        <p:nvSpPr>
          <p:cNvPr id="5427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E33D980-8E0F-4EF9-87C7-8A58A80D9544}" type="slidenum">
              <a:rPr lang="en-US" altLang="zh-CN" smtClean="0">
                <a:latin typeface="Times New Roman" pitchFamily="18" charset="0"/>
              </a:rPr>
              <a:pPr/>
              <a:t>85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三个入口参数：</a:t>
            </a:r>
            <a:r>
              <a:rPr lang="en-US" altLang="zh-CN" smtClean="0"/>
              <a:t>Key</a:t>
            </a:r>
            <a:r>
              <a:rPr lang="zh-CN" altLang="en-US" smtClean="0"/>
              <a:t>、</a:t>
            </a:r>
            <a:r>
              <a:rPr lang="en-US" altLang="zh-CN" smtClean="0"/>
              <a:t>Data</a:t>
            </a:r>
            <a:r>
              <a:rPr lang="zh-CN" altLang="en-US" smtClean="0"/>
              <a:t>、</a:t>
            </a:r>
            <a:r>
              <a:rPr lang="en-US" altLang="zh-CN" smtClean="0"/>
              <a:t>%e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Key</a:t>
            </a:r>
            <a:r>
              <a:rPr lang="zh-CN" altLang="en-US" smtClean="0"/>
              <a:t>：</a:t>
            </a:r>
            <a:r>
              <a:rPr lang="en-US" altLang="zh-CN" smtClean="0"/>
              <a:t>8byte</a:t>
            </a:r>
            <a:r>
              <a:rPr lang="zh-CN" altLang="en-US" smtClean="0"/>
              <a:t>共</a:t>
            </a:r>
            <a:r>
              <a:rPr lang="en-US" altLang="zh-CN" smtClean="0"/>
              <a:t>64bit</a:t>
            </a:r>
            <a:r>
              <a:rPr lang="zh-CN" altLang="en-US" smtClean="0"/>
              <a:t>，有效</a:t>
            </a:r>
            <a:r>
              <a:rPr lang="en-US" altLang="zh-CN" smtClean="0"/>
              <a:t>56bit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Data</a:t>
            </a:r>
            <a:r>
              <a:rPr lang="zh-CN" altLang="en-US" smtClean="0"/>
              <a:t>：</a:t>
            </a:r>
            <a:r>
              <a:rPr lang="en-US" altLang="zh-CN" smtClean="0"/>
              <a:t>8byte</a:t>
            </a:r>
            <a:r>
              <a:rPr lang="zh-CN" altLang="en-US" smtClean="0"/>
              <a:t>共</a:t>
            </a:r>
            <a:r>
              <a:rPr lang="en-US" altLang="zh-CN" smtClean="0"/>
              <a:t>64bit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%e</a:t>
            </a:r>
            <a:r>
              <a:rPr lang="zh-CN" altLang="en-US" smtClean="0"/>
              <a:t>：加密或解密。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算法原理</a:t>
            </a:r>
            <a:endParaRPr lang="zh-CN" altLang="en-US"/>
          </a:p>
        </p:txBody>
      </p:sp>
      <p:sp>
        <p:nvSpPr>
          <p:cNvPr id="60420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6042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B0F300-85D0-4E53-A97C-C619786668EF}" type="slidenum">
              <a:rPr lang="en-US" altLang="zh-CN" smtClean="0"/>
              <a:pPr/>
              <a:t>86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10B4-5F0B-49E7-8F0F-67B1828363ED}" type="slidenum">
              <a:rPr lang="zh-CN" altLang="en-US" smtClean="0"/>
              <a:pPr/>
              <a:t>87</a:t>
            </a:fld>
            <a:endParaRPr lang="zh-CN" altLang="en-US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算法原理</a:t>
            </a:r>
            <a:r>
              <a:rPr lang="en-US" altLang="zh-CN" smtClean="0"/>
              <a:t> </a:t>
            </a:r>
            <a:endParaRPr lang="zh-CN" altLang="en-US"/>
          </a:p>
        </p:txBody>
      </p:sp>
      <p:grpSp>
        <p:nvGrpSpPr>
          <p:cNvPr id="61446" name="Group 5"/>
          <p:cNvGrpSpPr>
            <a:grpSpLocks/>
          </p:cNvGrpSpPr>
          <p:nvPr/>
        </p:nvGrpSpPr>
        <p:grpSpPr bwMode="auto">
          <a:xfrm>
            <a:off x="1084963" y="1524000"/>
            <a:ext cx="5547747" cy="4939028"/>
            <a:chOff x="1069" y="349"/>
            <a:chExt cx="2787" cy="3651"/>
          </a:xfrm>
        </p:grpSpPr>
        <p:sp>
          <p:nvSpPr>
            <p:cNvPr id="61447" name="Rectangle 6"/>
            <p:cNvSpPr>
              <a:spLocks noChangeArrowheads="1"/>
            </p:cNvSpPr>
            <p:nvPr/>
          </p:nvSpPr>
          <p:spPr bwMode="ltGray">
            <a:xfrm>
              <a:off x="1772" y="384"/>
              <a:ext cx="14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64位码</a:t>
              </a: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ltGray">
            <a:xfrm>
              <a:off x="1772" y="3600"/>
              <a:ext cx="14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64位码</a:t>
              </a:r>
            </a:p>
          </p:txBody>
        </p:sp>
        <p:sp>
          <p:nvSpPr>
            <p:cNvPr id="61449" name="AutoShape 8"/>
            <p:cNvSpPr>
              <a:spLocks noChangeArrowheads="1"/>
            </p:cNvSpPr>
            <p:nvPr/>
          </p:nvSpPr>
          <p:spPr bwMode="ltGray">
            <a:xfrm>
              <a:off x="1817" y="1104"/>
              <a:ext cx="1373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初始变换</a:t>
              </a:r>
            </a:p>
          </p:txBody>
        </p:sp>
        <p:sp>
          <p:nvSpPr>
            <p:cNvPr id="61450" name="AutoShape 9"/>
            <p:cNvSpPr>
              <a:spLocks noChangeArrowheads="1"/>
            </p:cNvSpPr>
            <p:nvPr/>
          </p:nvSpPr>
          <p:spPr bwMode="ltGray">
            <a:xfrm>
              <a:off x="1861" y="2784"/>
              <a:ext cx="1373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逆初始变换</a:t>
              </a:r>
            </a:p>
          </p:txBody>
        </p:sp>
        <p:sp>
          <p:nvSpPr>
            <p:cNvPr id="61451" name="Rectangle 10"/>
            <p:cNvSpPr>
              <a:spLocks noChangeArrowheads="1"/>
            </p:cNvSpPr>
            <p:nvPr/>
          </p:nvSpPr>
          <p:spPr bwMode="ltGray">
            <a:xfrm>
              <a:off x="1772" y="1920"/>
              <a:ext cx="1462" cy="52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16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次迭代变换</a:t>
              </a:r>
            </a:p>
          </p:txBody>
        </p:sp>
        <p:sp>
          <p:nvSpPr>
            <p:cNvPr id="61452" name="Text Box 11"/>
            <p:cNvSpPr txBox="1">
              <a:spLocks noChangeArrowheads="1"/>
            </p:cNvSpPr>
            <p:nvPr/>
          </p:nvSpPr>
          <p:spPr bwMode="ltGray">
            <a:xfrm>
              <a:off x="1069" y="384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明文</a:t>
              </a:r>
            </a:p>
          </p:txBody>
        </p:sp>
        <p:sp>
          <p:nvSpPr>
            <p:cNvPr id="61453" name="Text Box 12"/>
            <p:cNvSpPr txBox="1">
              <a:spLocks noChangeArrowheads="1"/>
            </p:cNvSpPr>
            <p:nvPr/>
          </p:nvSpPr>
          <p:spPr bwMode="ltGray">
            <a:xfrm>
              <a:off x="1069" y="3600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密文</a:t>
              </a:r>
            </a:p>
          </p:txBody>
        </p:sp>
        <p:sp>
          <p:nvSpPr>
            <p:cNvPr id="61454" name="Text Box 13"/>
            <p:cNvSpPr txBox="1">
              <a:spLocks noChangeArrowheads="1"/>
            </p:cNvSpPr>
            <p:nvPr/>
          </p:nvSpPr>
          <p:spPr bwMode="ltGray">
            <a:xfrm>
              <a:off x="3402" y="349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输入</a:t>
              </a:r>
            </a:p>
          </p:txBody>
        </p:sp>
        <p:sp>
          <p:nvSpPr>
            <p:cNvPr id="61455" name="Text Box 14"/>
            <p:cNvSpPr txBox="1">
              <a:spLocks noChangeArrowheads="1"/>
            </p:cNvSpPr>
            <p:nvPr/>
          </p:nvSpPr>
          <p:spPr bwMode="ltGray">
            <a:xfrm>
              <a:off x="3402" y="3613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输出</a:t>
              </a:r>
            </a:p>
          </p:txBody>
        </p:sp>
        <p:sp>
          <p:nvSpPr>
            <p:cNvPr id="61456" name="Line 15"/>
            <p:cNvSpPr>
              <a:spLocks noChangeShapeType="1"/>
            </p:cNvSpPr>
            <p:nvPr/>
          </p:nvSpPr>
          <p:spPr bwMode="ltGray">
            <a:xfrm>
              <a:off x="2526" y="672"/>
              <a:ext cx="0" cy="480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57" name="Line 16"/>
            <p:cNvSpPr>
              <a:spLocks noChangeShapeType="1"/>
            </p:cNvSpPr>
            <p:nvPr/>
          </p:nvSpPr>
          <p:spPr bwMode="ltGray">
            <a:xfrm>
              <a:off x="2526" y="2448"/>
              <a:ext cx="0" cy="336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58" name="Line 17"/>
            <p:cNvSpPr>
              <a:spLocks noChangeShapeType="1"/>
            </p:cNvSpPr>
            <p:nvPr/>
          </p:nvSpPr>
          <p:spPr bwMode="ltGray">
            <a:xfrm>
              <a:off x="2526" y="1488"/>
              <a:ext cx="0" cy="480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59" name="Line 18"/>
            <p:cNvSpPr>
              <a:spLocks noChangeShapeType="1"/>
            </p:cNvSpPr>
            <p:nvPr/>
          </p:nvSpPr>
          <p:spPr bwMode="ltGray">
            <a:xfrm>
              <a:off x="2526" y="3168"/>
              <a:ext cx="0" cy="480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60" name="Text Box 19"/>
            <p:cNvSpPr txBox="1">
              <a:spLocks noChangeArrowheads="1"/>
            </p:cNvSpPr>
            <p:nvPr/>
          </p:nvSpPr>
          <p:spPr bwMode="ltGray">
            <a:xfrm>
              <a:off x="3402" y="1129"/>
              <a:ext cx="273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>
                  <a:solidFill>
                    <a:schemeClr val="tx1"/>
                  </a:solidFill>
                </a:rPr>
                <a:t>IP</a:t>
              </a:r>
            </a:p>
          </p:txBody>
        </p:sp>
        <p:sp>
          <p:nvSpPr>
            <p:cNvPr id="61461" name="Text Box 20"/>
            <p:cNvSpPr txBox="1">
              <a:spLocks noChangeArrowheads="1"/>
            </p:cNvSpPr>
            <p:nvPr/>
          </p:nvSpPr>
          <p:spPr bwMode="ltGray">
            <a:xfrm>
              <a:off x="3402" y="2858"/>
              <a:ext cx="374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>
                  <a:solidFill>
                    <a:schemeClr val="tx1"/>
                  </a:solidFill>
                </a:rPr>
                <a:t>IP</a:t>
              </a:r>
              <a:r>
                <a:rPr kumimoji="1" lang="en-US" altLang="zh-CN" sz="2800" b="1" baseline="30000">
                  <a:solidFill>
                    <a:schemeClr val="tx1"/>
                  </a:solidFill>
                </a:rPr>
                <a:t>-1</a:t>
              </a:r>
              <a:endParaRPr kumimoji="1" lang="en-US" altLang="zh-CN" sz="28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495D-3E36-46D3-BE80-C0340644C6F2}" type="slidenum">
              <a:rPr lang="zh-CN" altLang="en-US" smtClean="0"/>
              <a:pPr/>
              <a:t>88</a:t>
            </a:fld>
            <a:endParaRPr lang="zh-CN" altLang="en-US" smtClean="0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初始变换</a:t>
            </a:r>
            <a:r>
              <a:rPr lang="en-US" altLang="zh-CN" smtClean="0"/>
              <a:t>IP</a:t>
            </a:r>
            <a:endParaRPr lang="en-US" altLang="zh-CN"/>
          </a:p>
        </p:txBody>
      </p:sp>
      <p:grpSp>
        <p:nvGrpSpPr>
          <p:cNvPr id="64517" name="Group 4"/>
          <p:cNvGrpSpPr>
            <a:grpSpLocks/>
          </p:cNvGrpSpPr>
          <p:nvPr/>
        </p:nvGrpSpPr>
        <p:grpSpPr bwMode="auto">
          <a:xfrm>
            <a:off x="1699964" y="1295400"/>
            <a:ext cx="5135563" cy="5334000"/>
            <a:chOff x="930" y="192"/>
            <a:chExt cx="3235" cy="3984"/>
          </a:xfrm>
        </p:grpSpPr>
        <p:sp>
          <p:nvSpPr>
            <p:cNvPr id="64519" name="Rectangle 5"/>
            <p:cNvSpPr>
              <a:spLocks noChangeArrowheads="1"/>
            </p:cNvSpPr>
            <p:nvPr/>
          </p:nvSpPr>
          <p:spPr bwMode="ltGray">
            <a:xfrm>
              <a:off x="930" y="192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</a:rPr>
                <a:t>输入（64位）</a:t>
              </a:r>
            </a:p>
          </p:txBody>
        </p:sp>
        <p:sp>
          <p:nvSpPr>
            <p:cNvPr id="64520" name="Rectangle 6"/>
            <p:cNvSpPr>
              <a:spLocks noChangeArrowheads="1"/>
            </p:cNvSpPr>
            <p:nvPr/>
          </p:nvSpPr>
          <p:spPr bwMode="ltGray">
            <a:xfrm>
              <a:off x="975" y="816"/>
              <a:ext cx="3146" cy="2112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58 50 42 34 26 18 10  2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60 52 44 36 28 20 12  4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62 54 46 38 30 22 14  6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64 56 48 40 32 24 16  8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57 49 41 33 25 17  9  1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59 51 43 35 27 19 11  3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61 53 45 37 29 21 13  5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63 55 47 39 31 23 15  7</a:t>
              </a:r>
            </a:p>
          </p:txBody>
        </p:sp>
        <p:sp>
          <p:nvSpPr>
            <p:cNvPr id="64521" name="Rectangle 7"/>
            <p:cNvSpPr>
              <a:spLocks noChangeArrowheads="1"/>
            </p:cNvSpPr>
            <p:nvPr/>
          </p:nvSpPr>
          <p:spPr bwMode="ltGray">
            <a:xfrm>
              <a:off x="930" y="3408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</a:rPr>
                <a:t>输出（64位）</a:t>
              </a:r>
            </a:p>
          </p:txBody>
        </p:sp>
        <p:sp>
          <p:nvSpPr>
            <p:cNvPr id="64522" name="AutoShape 8"/>
            <p:cNvSpPr>
              <a:spLocks noChangeArrowheads="1"/>
            </p:cNvSpPr>
            <p:nvPr/>
          </p:nvSpPr>
          <p:spPr bwMode="ltGray">
            <a:xfrm>
              <a:off x="2348" y="480"/>
              <a:ext cx="443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523" name="AutoShape 9"/>
            <p:cNvSpPr>
              <a:spLocks noChangeArrowheads="1"/>
            </p:cNvSpPr>
            <p:nvPr/>
          </p:nvSpPr>
          <p:spPr bwMode="ltGray">
            <a:xfrm>
              <a:off x="2348" y="2928"/>
              <a:ext cx="443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525" name="Rectangle 11"/>
            <p:cNvSpPr>
              <a:spLocks noChangeArrowheads="1"/>
            </p:cNvSpPr>
            <p:nvPr/>
          </p:nvSpPr>
          <p:spPr bwMode="ltGray">
            <a:xfrm>
              <a:off x="930" y="3888"/>
              <a:ext cx="1596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L0（32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位）</a:t>
              </a:r>
            </a:p>
          </p:txBody>
        </p:sp>
        <p:sp>
          <p:nvSpPr>
            <p:cNvPr id="64526" name="Rectangle 12"/>
            <p:cNvSpPr>
              <a:spLocks noChangeArrowheads="1"/>
            </p:cNvSpPr>
            <p:nvPr/>
          </p:nvSpPr>
          <p:spPr bwMode="ltGray">
            <a:xfrm>
              <a:off x="2570" y="3888"/>
              <a:ext cx="159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R0（32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位）</a:t>
              </a:r>
            </a:p>
          </p:txBody>
        </p:sp>
        <p:sp>
          <p:nvSpPr>
            <p:cNvPr id="64527" name="AutoShape 13"/>
            <p:cNvSpPr>
              <a:spLocks noChangeArrowheads="1"/>
            </p:cNvSpPr>
            <p:nvPr/>
          </p:nvSpPr>
          <p:spPr bwMode="ltGray">
            <a:xfrm>
              <a:off x="1462" y="3696"/>
              <a:ext cx="355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528" name="AutoShape 14"/>
            <p:cNvSpPr>
              <a:spLocks noChangeArrowheads="1"/>
            </p:cNvSpPr>
            <p:nvPr/>
          </p:nvSpPr>
          <p:spPr bwMode="ltGray">
            <a:xfrm>
              <a:off x="3146" y="3696"/>
              <a:ext cx="354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14348" y="6146793"/>
            <a:ext cx="756084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728" lvl="0" algn="ct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lang="zh-CN" altLang="en-US" sz="3600" dirty="0" smtClean="0">
                <a:solidFill>
                  <a:srgbClr val="C00000"/>
                </a:solidFill>
                <a:latin typeface="Lucida Sans Unicode"/>
                <a:ea typeface="黑体"/>
              </a:rPr>
              <a:t>矩阵转秩</a:t>
            </a:r>
            <a:r>
              <a:rPr lang="en-US" altLang="zh-CN" sz="3600" dirty="0" smtClean="0">
                <a:solidFill>
                  <a:srgbClr val="C00000"/>
                </a:solidFill>
                <a:latin typeface="Lucida Sans Unicode"/>
                <a:ea typeface="黑体"/>
              </a:rPr>
              <a:t>+</a:t>
            </a:r>
            <a:r>
              <a:rPr lang="zh-CN" altLang="en-US" sz="3600" dirty="0" smtClean="0">
                <a:solidFill>
                  <a:srgbClr val="C00000"/>
                </a:solidFill>
                <a:latin typeface="Lucida Sans Unicode"/>
                <a:ea typeface="黑体"/>
              </a:rPr>
              <a:t>字节内置换</a:t>
            </a:r>
            <a:endParaRPr lang="zh-CN" altLang="en-US" sz="3600" dirty="0">
              <a:solidFill>
                <a:srgbClr val="C00000"/>
              </a:solidFill>
              <a:latin typeface="Lucida Sans Unicode"/>
              <a:ea typeface="黑体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BD413F-0257-4924-BB6A-C5CFDD4B0333}" type="slidenum">
              <a:rPr lang="zh-CN" altLang="en-US" smtClean="0">
                <a:latin typeface="Times New Roman" pitchFamily="18" charset="0"/>
              </a:rPr>
              <a:pPr/>
              <a:t>89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IP (Initial Permutation</a:t>
            </a:r>
            <a:r>
              <a:rPr lang="en-US" altLang="zh-CN" sz="4400" smtClean="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68611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E82D7F-C8B8-4D39-A90F-BDB604407904}" type="slidenum">
              <a:rPr lang="zh-CN" altLang="en-US" sz="1000">
                <a:solidFill>
                  <a:schemeClr val="tx1"/>
                </a:solidFill>
              </a:rPr>
              <a:pPr algn="r"/>
              <a:t>89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68613" name="Group 1027"/>
          <p:cNvGrpSpPr>
            <a:grpSpLocks/>
          </p:cNvGrpSpPr>
          <p:nvPr/>
        </p:nvGrpSpPr>
        <p:grpSpPr bwMode="auto">
          <a:xfrm flipH="1">
            <a:off x="228600" y="1828800"/>
            <a:ext cx="8686800" cy="4402138"/>
            <a:chOff x="144" y="1152"/>
            <a:chExt cx="5472" cy="2773"/>
          </a:xfrm>
        </p:grpSpPr>
        <p:grpSp>
          <p:nvGrpSpPr>
            <p:cNvPr id="68614" name="Group 1028"/>
            <p:cNvGrpSpPr>
              <a:grpSpLocks/>
            </p:cNvGrpSpPr>
            <p:nvPr/>
          </p:nvGrpSpPr>
          <p:grpSpPr bwMode="auto">
            <a:xfrm>
              <a:off x="144" y="1344"/>
              <a:ext cx="5472" cy="192"/>
              <a:chOff x="0" y="1344"/>
              <a:chExt cx="6144" cy="192"/>
            </a:xfrm>
          </p:grpSpPr>
          <p:sp>
            <p:nvSpPr>
              <p:cNvPr id="68762" name="Rectangle 1029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3" name="Line 1030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4" name="Line 1031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5" name="Line 1032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6" name="Line 1033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7" name="Line 1034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8" name="Line 1035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9" name="Line 1036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0" name="Line 1037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1" name="Line 1038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2" name="Line 103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3" name="Line 1040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4" name="Line 1041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5" name="Line 1042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6" name="Line 1043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7" name="Line 1044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8" name="Line 1045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9" name="Line 1046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0" name="Line 1047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1" name="Line 1048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2" name="Line 1049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3" name="Line 1050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4" name="Line 1051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5" name="Line 1052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6" name="Line 1053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7" name="Line 1054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8" name="Line 1055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9" name="Line 1056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0" name="Line 105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1" name="Line 1058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2" name="Line 1059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3" name="Line 1060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4" name="Line 1061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5" name="Line 1062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6" name="Line 1063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7" name="Line 1064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8" name="Line 1065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9" name="Line 1066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0" name="Line 1067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1" name="Line 1068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2" name="Line 1069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3" name="Line 1070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4" name="Line 1071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5" name="Line 1072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6" name="Line 1073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7" name="Line 1074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8" name="Line 1075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9" name="Line 1076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0" name="Line 1077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1" name="Line 1078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2" name="Line 1079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3" name="Line 1080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4" name="Line 1081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5" name="Line 1082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6" name="Line 1083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7" name="Line 1084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8" name="Line 1085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9" name="Line 1086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0" name="Line 1087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1" name="Line 1088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2" name="Line 1089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3" name="Line 1090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4" name="Line 1091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5" name="Line 1092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5" name="Group 1093"/>
            <p:cNvGrpSpPr>
              <a:grpSpLocks/>
            </p:cNvGrpSpPr>
            <p:nvPr/>
          </p:nvGrpSpPr>
          <p:grpSpPr bwMode="auto">
            <a:xfrm>
              <a:off x="144" y="3552"/>
              <a:ext cx="5472" cy="192"/>
              <a:chOff x="0" y="1344"/>
              <a:chExt cx="6144" cy="192"/>
            </a:xfrm>
          </p:grpSpPr>
          <p:sp>
            <p:nvSpPr>
              <p:cNvPr id="68698" name="Rectangle 1094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9" name="Line 1095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0" name="Line 1096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1" name="Line 1097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2" name="Line 1098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3" name="Line 1099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4" name="Line 1100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5" name="Line 1101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6" name="Line 1102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7" name="Line 1103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8" name="Line 1104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9" name="Line 1105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0" name="Line 1106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1" name="Line 1107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2" name="Line 1108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3" name="Line 1109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4" name="Line 1110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5" name="Line 1111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6" name="Line 11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7" name="Line 1113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8" name="Line 1114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9" name="Line 1115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0" name="Line 1116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1" name="Line 1117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2" name="Line 1118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3" name="Line 1119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4" name="Line 1120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5" name="Line 1121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6" name="Line 11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7" name="Line 1123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8" name="Line 1124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9" name="Line 1125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0" name="Line 1126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1" name="Line 1127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2" name="Line 1128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3" name="Line 1129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4" name="Line 1130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5" name="Line 1131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6" name="Line 1132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7" name="Line 1133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8" name="Line 1134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9" name="Line 1135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0" name="Line 1136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1" name="Line 1137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2" name="Line 1138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3" name="Line 1139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4" name="Line 1140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5" name="Line 1141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6" name="Line 1142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7" name="Line 1143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8" name="Line 1144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9" name="Line 1145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0" name="Line 1146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1" name="Line 1147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2" name="Line 1148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3" name="Line 1149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4" name="Line 1150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5" name="Line 1151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6" name="Line 1152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7" name="Line 1153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8" name="Line 1154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9" name="Line 1155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0" name="Line 1156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1" name="Line 1157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6" name="Group 1158"/>
            <p:cNvGrpSpPr>
              <a:grpSpLocks/>
            </p:cNvGrpSpPr>
            <p:nvPr/>
          </p:nvGrpSpPr>
          <p:grpSpPr bwMode="auto">
            <a:xfrm>
              <a:off x="696" y="1432"/>
              <a:ext cx="4879" cy="2217"/>
              <a:chOff x="696" y="1432"/>
              <a:chExt cx="4879" cy="2217"/>
            </a:xfrm>
          </p:grpSpPr>
          <p:sp>
            <p:nvSpPr>
              <p:cNvPr id="68690" name="Line 1159"/>
              <p:cNvSpPr>
                <a:spLocks noChangeShapeType="1"/>
              </p:cNvSpPr>
              <p:nvPr/>
            </p:nvSpPr>
            <p:spPr bwMode="auto">
              <a:xfrm>
                <a:off x="696" y="1456"/>
                <a:ext cx="4879" cy="2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1" name="Line 1160"/>
              <p:cNvSpPr>
                <a:spLocks noChangeShapeType="1"/>
              </p:cNvSpPr>
              <p:nvPr/>
            </p:nvSpPr>
            <p:spPr bwMode="auto">
              <a:xfrm>
                <a:off x="1376" y="1448"/>
                <a:ext cx="4108" cy="2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2" name="Line 1161"/>
              <p:cNvSpPr>
                <a:spLocks noChangeShapeType="1"/>
              </p:cNvSpPr>
              <p:nvPr/>
            </p:nvSpPr>
            <p:spPr bwMode="auto">
              <a:xfrm>
                <a:off x="2080" y="1432"/>
                <a:ext cx="3325" cy="22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3" name="Line 1162"/>
              <p:cNvSpPr>
                <a:spLocks noChangeShapeType="1"/>
              </p:cNvSpPr>
              <p:nvPr/>
            </p:nvSpPr>
            <p:spPr bwMode="auto">
              <a:xfrm>
                <a:off x="2752" y="1432"/>
                <a:ext cx="2568" cy="2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4" name="Line 1163"/>
              <p:cNvSpPr>
                <a:spLocks noChangeShapeType="1"/>
              </p:cNvSpPr>
              <p:nvPr/>
            </p:nvSpPr>
            <p:spPr bwMode="auto">
              <a:xfrm>
                <a:off x="3432" y="1432"/>
                <a:ext cx="1803" cy="2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5" name="Line 1164"/>
              <p:cNvSpPr>
                <a:spLocks noChangeShapeType="1"/>
              </p:cNvSpPr>
              <p:nvPr/>
            </p:nvSpPr>
            <p:spPr bwMode="auto">
              <a:xfrm>
                <a:off x="4120" y="1432"/>
                <a:ext cx="1029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6" name="Line 1165"/>
              <p:cNvSpPr>
                <a:spLocks noChangeShapeType="1"/>
              </p:cNvSpPr>
              <p:nvPr/>
            </p:nvSpPr>
            <p:spPr bwMode="auto">
              <a:xfrm>
                <a:off x="4800" y="1432"/>
                <a:ext cx="261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7" name="Line 1166"/>
              <p:cNvSpPr>
                <a:spLocks noChangeShapeType="1"/>
              </p:cNvSpPr>
              <p:nvPr/>
            </p:nvSpPr>
            <p:spPr bwMode="auto">
              <a:xfrm flipH="1">
                <a:off x="4978" y="1432"/>
                <a:ext cx="510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7" name="Group 1167"/>
            <p:cNvGrpSpPr>
              <a:grpSpLocks/>
            </p:cNvGrpSpPr>
            <p:nvPr/>
          </p:nvGrpSpPr>
          <p:grpSpPr bwMode="auto">
            <a:xfrm>
              <a:off x="528" y="1432"/>
              <a:ext cx="4792" cy="2216"/>
              <a:chOff x="528" y="1432"/>
              <a:chExt cx="4792" cy="2216"/>
            </a:xfrm>
          </p:grpSpPr>
          <p:sp>
            <p:nvSpPr>
              <p:cNvPr id="68682" name="Line 1168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4368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3" name="Line 1169"/>
              <p:cNvSpPr>
                <a:spLocks noChangeShapeType="1"/>
              </p:cNvSpPr>
              <p:nvPr/>
            </p:nvSpPr>
            <p:spPr bwMode="auto">
              <a:xfrm>
                <a:off x="1216" y="1440"/>
                <a:ext cx="3592" cy="2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4" name="Line 1170"/>
              <p:cNvSpPr>
                <a:spLocks noChangeShapeType="1"/>
              </p:cNvSpPr>
              <p:nvPr/>
            </p:nvSpPr>
            <p:spPr bwMode="auto">
              <a:xfrm>
                <a:off x="1896" y="1432"/>
                <a:ext cx="28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5" name="Line 1171"/>
              <p:cNvSpPr>
                <a:spLocks noChangeShapeType="1"/>
              </p:cNvSpPr>
              <p:nvPr/>
            </p:nvSpPr>
            <p:spPr bwMode="auto">
              <a:xfrm>
                <a:off x="2576" y="1440"/>
                <a:ext cx="2056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6" name="Line 1172"/>
              <p:cNvSpPr>
                <a:spLocks noChangeShapeType="1"/>
              </p:cNvSpPr>
              <p:nvPr/>
            </p:nvSpPr>
            <p:spPr bwMode="auto">
              <a:xfrm>
                <a:off x="3272" y="1432"/>
                <a:ext cx="1280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7" name="Line 1173"/>
              <p:cNvSpPr>
                <a:spLocks noChangeShapeType="1"/>
              </p:cNvSpPr>
              <p:nvPr/>
            </p:nvSpPr>
            <p:spPr bwMode="auto">
              <a:xfrm>
                <a:off x="3944" y="1440"/>
                <a:ext cx="512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8" name="Line 1174"/>
              <p:cNvSpPr>
                <a:spLocks noChangeShapeType="1"/>
              </p:cNvSpPr>
              <p:nvPr/>
            </p:nvSpPr>
            <p:spPr bwMode="auto">
              <a:xfrm flipH="1">
                <a:off x="4376" y="1440"/>
                <a:ext cx="26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9" name="Line 1175"/>
              <p:cNvSpPr>
                <a:spLocks noChangeShapeType="1"/>
              </p:cNvSpPr>
              <p:nvPr/>
            </p:nvSpPr>
            <p:spPr bwMode="auto">
              <a:xfrm flipH="1">
                <a:off x="4296" y="1432"/>
                <a:ext cx="10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8" name="Group 1176"/>
            <p:cNvGrpSpPr>
              <a:grpSpLocks/>
            </p:cNvGrpSpPr>
            <p:nvPr/>
          </p:nvGrpSpPr>
          <p:grpSpPr bwMode="auto">
            <a:xfrm>
              <a:off x="354" y="1440"/>
              <a:ext cx="4788" cy="2208"/>
              <a:chOff x="354" y="1440"/>
              <a:chExt cx="4788" cy="2208"/>
            </a:xfrm>
          </p:grpSpPr>
          <p:sp>
            <p:nvSpPr>
              <p:cNvPr id="68674" name="Line 1177"/>
              <p:cNvSpPr>
                <a:spLocks noChangeShapeType="1"/>
              </p:cNvSpPr>
              <p:nvPr/>
            </p:nvSpPr>
            <p:spPr bwMode="auto">
              <a:xfrm>
                <a:off x="354" y="1446"/>
                <a:ext cx="3852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5" name="Line 1178"/>
              <p:cNvSpPr>
                <a:spLocks noChangeShapeType="1"/>
              </p:cNvSpPr>
              <p:nvPr/>
            </p:nvSpPr>
            <p:spPr bwMode="auto">
              <a:xfrm>
                <a:off x="1038" y="1440"/>
                <a:ext cx="3078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6" name="Line 1179"/>
              <p:cNvSpPr>
                <a:spLocks noChangeShapeType="1"/>
              </p:cNvSpPr>
              <p:nvPr/>
            </p:nvSpPr>
            <p:spPr bwMode="auto">
              <a:xfrm>
                <a:off x="1722" y="1440"/>
                <a:ext cx="2316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7" name="Line 1180"/>
              <p:cNvSpPr>
                <a:spLocks noChangeShapeType="1"/>
              </p:cNvSpPr>
              <p:nvPr/>
            </p:nvSpPr>
            <p:spPr bwMode="auto">
              <a:xfrm>
                <a:off x="2412" y="1446"/>
                <a:ext cx="1536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8" name="Line 1181"/>
              <p:cNvSpPr>
                <a:spLocks noChangeShapeType="1"/>
              </p:cNvSpPr>
              <p:nvPr/>
            </p:nvSpPr>
            <p:spPr bwMode="auto">
              <a:xfrm>
                <a:off x="3096" y="1440"/>
                <a:ext cx="768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9" name="Line 1182"/>
              <p:cNvSpPr>
                <a:spLocks noChangeShapeType="1"/>
              </p:cNvSpPr>
              <p:nvPr/>
            </p:nvSpPr>
            <p:spPr bwMode="auto">
              <a:xfrm>
                <a:off x="3774" y="1446"/>
                <a:ext cx="6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0" name="Line 1183"/>
              <p:cNvSpPr>
                <a:spLocks noChangeShapeType="1"/>
              </p:cNvSpPr>
              <p:nvPr/>
            </p:nvSpPr>
            <p:spPr bwMode="auto">
              <a:xfrm flipH="1">
                <a:off x="3690" y="1446"/>
                <a:ext cx="774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1" name="Line 1184"/>
              <p:cNvSpPr>
                <a:spLocks noChangeShapeType="1"/>
              </p:cNvSpPr>
              <p:nvPr/>
            </p:nvSpPr>
            <p:spPr bwMode="auto">
              <a:xfrm flipH="1">
                <a:off x="3612" y="1446"/>
                <a:ext cx="1530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9" name="Group 1185"/>
            <p:cNvGrpSpPr>
              <a:grpSpLocks/>
            </p:cNvGrpSpPr>
            <p:nvPr/>
          </p:nvGrpSpPr>
          <p:grpSpPr bwMode="auto">
            <a:xfrm>
              <a:off x="192" y="1440"/>
              <a:ext cx="4788" cy="2214"/>
              <a:chOff x="192" y="1440"/>
              <a:chExt cx="4788" cy="2214"/>
            </a:xfrm>
          </p:grpSpPr>
          <p:sp>
            <p:nvSpPr>
              <p:cNvPr id="68666" name="Line 1186"/>
              <p:cNvSpPr>
                <a:spLocks noChangeShapeType="1"/>
              </p:cNvSpPr>
              <p:nvPr/>
            </p:nvSpPr>
            <p:spPr bwMode="auto">
              <a:xfrm>
                <a:off x="192" y="1446"/>
                <a:ext cx="3330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7" name="Line 1187"/>
              <p:cNvSpPr>
                <a:spLocks noChangeShapeType="1"/>
              </p:cNvSpPr>
              <p:nvPr/>
            </p:nvSpPr>
            <p:spPr bwMode="auto">
              <a:xfrm>
                <a:off x="870" y="1452"/>
                <a:ext cx="2568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8" name="Line 1188"/>
              <p:cNvSpPr>
                <a:spLocks noChangeShapeType="1"/>
              </p:cNvSpPr>
              <p:nvPr/>
            </p:nvSpPr>
            <p:spPr bwMode="auto">
              <a:xfrm>
                <a:off x="1560" y="1440"/>
                <a:ext cx="1788" cy="220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9" name="Line 1189"/>
              <p:cNvSpPr>
                <a:spLocks noChangeShapeType="1"/>
              </p:cNvSpPr>
              <p:nvPr/>
            </p:nvSpPr>
            <p:spPr bwMode="auto">
              <a:xfrm>
                <a:off x="2238" y="1446"/>
                <a:ext cx="1032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0" name="Line 1190"/>
              <p:cNvSpPr>
                <a:spLocks noChangeShapeType="1"/>
              </p:cNvSpPr>
              <p:nvPr/>
            </p:nvSpPr>
            <p:spPr bwMode="auto">
              <a:xfrm>
                <a:off x="2934" y="1440"/>
                <a:ext cx="24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1" name="Line 1191"/>
              <p:cNvSpPr>
                <a:spLocks noChangeShapeType="1"/>
              </p:cNvSpPr>
              <p:nvPr/>
            </p:nvSpPr>
            <p:spPr bwMode="auto">
              <a:xfrm flipH="1">
                <a:off x="3096" y="1440"/>
                <a:ext cx="51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2" name="Line 1192"/>
              <p:cNvSpPr>
                <a:spLocks noChangeShapeType="1"/>
              </p:cNvSpPr>
              <p:nvPr/>
            </p:nvSpPr>
            <p:spPr bwMode="auto">
              <a:xfrm flipH="1">
                <a:off x="3006" y="1440"/>
                <a:ext cx="1296" cy="221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3" name="Line 1193"/>
              <p:cNvSpPr>
                <a:spLocks noChangeShapeType="1"/>
              </p:cNvSpPr>
              <p:nvPr/>
            </p:nvSpPr>
            <p:spPr bwMode="auto">
              <a:xfrm flipH="1">
                <a:off x="2928" y="1446"/>
                <a:ext cx="2052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20" name="Line 1194"/>
            <p:cNvSpPr>
              <a:spLocks noChangeShapeType="1"/>
            </p:cNvSpPr>
            <p:nvPr/>
          </p:nvSpPr>
          <p:spPr bwMode="auto">
            <a:xfrm flipH="1">
              <a:off x="2244" y="1446"/>
              <a:ext cx="333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Line 1195"/>
            <p:cNvSpPr>
              <a:spLocks noChangeShapeType="1"/>
            </p:cNvSpPr>
            <p:nvPr/>
          </p:nvSpPr>
          <p:spPr bwMode="auto">
            <a:xfrm flipH="1">
              <a:off x="2328" y="1452"/>
              <a:ext cx="2568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1196"/>
            <p:cNvSpPr>
              <a:spLocks noChangeShapeType="1"/>
            </p:cNvSpPr>
            <p:nvPr/>
          </p:nvSpPr>
          <p:spPr bwMode="auto">
            <a:xfrm flipH="1">
              <a:off x="2418" y="1440"/>
              <a:ext cx="1788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1197"/>
            <p:cNvSpPr>
              <a:spLocks noChangeShapeType="1"/>
            </p:cNvSpPr>
            <p:nvPr/>
          </p:nvSpPr>
          <p:spPr bwMode="auto">
            <a:xfrm flipH="1">
              <a:off x="2496" y="1446"/>
              <a:ext cx="1032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Line 1198"/>
            <p:cNvSpPr>
              <a:spLocks noChangeShapeType="1"/>
            </p:cNvSpPr>
            <p:nvPr/>
          </p:nvSpPr>
          <p:spPr bwMode="auto">
            <a:xfrm flipH="1">
              <a:off x="2586" y="1440"/>
              <a:ext cx="24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1199"/>
            <p:cNvSpPr>
              <a:spLocks noChangeShapeType="1"/>
            </p:cNvSpPr>
            <p:nvPr/>
          </p:nvSpPr>
          <p:spPr bwMode="auto">
            <a:xfrm>
              <a:off x="2154" y="1440"/>
              <a:ext cx="51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Line 1200"/>
            <p:cNvSpPr>
              <a:spLocks noChangeShapeType="1"/>
            </p:cNvSpPr>
            <p:nvPr/>
          </p:nvSpPr>
          <p:spPr bwMode="auto">
            <a:xfrm>
              <a:off x="1464" y="1440"/>
              <a:ext cx="1296" cy="2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Line 1201"/>
            <p:cNvSpPr>
              <a:spLocks noChangeShapeType="1"/>
            </p:cNvSpPr>
            <p:nvPr/>
          </p:nvSpPr>
          <p:spPr bwMode="auto">
            <a:xfrm>
              <a:off x="786" y="1446"/>
              <a:ext cx="2052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Line 1202"/>
            <p:cNvSpPr>
              <a:spLocks noChangeShapeType="1"/>
            </p:cNvSpPr>
            <p:nvPr/>
          </p:nvSpPr>
          <p:spPr bwMode="auto">
            <a:xfrm flipH="1">
              <a:off x="1560" y="1458"/>
              <a:ext cx="3852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9" name="Line 1203"/>
            <p:cNvSpPr>
              <a:spLocks noChangeShapeType="1"/>
            </p:cNvSpPr>
            <p:nvPr/>
          </p:nvSpPr>
          <p:spPr bwMode="auto">
            <a:xfrm flipH="1">
              <a:off x="1650" y="1452"/>
              <a:ext cx="3078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Line 1204"/>
            <p:cNvSpPr>
              <a:spLocks noChangeShapeType="1"/>
            </p:cNvSpPr>
            <p:nvPr/>
          </p:nvSpPr>
          <p:spPr bwMode="auto">
            <a:xfrm flipH="1">
              <a:off x="1728" y="1452"/>
              <a:ext cx="2316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1205"/>
            <p:cNvSpPr>
              <a:spLocks noChangeShapeType="1"/>
            </p:cNvSpPr>
            <p:nvPr/>
          </p:nvSpPr>
          <p:spPr bwMode="auto">
            <a:xfrm flipH="1">
              <a:off x="1818" y="1458"/>
              <a:ext cx="1536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Line 1206"/>
            <p:cNvSpPr>
              <a:spLocks noChangeShapeType="1"/>
            </p:cNvSpPr>
            <p:nvPr/>
          </p:nvSpPr>
          <p:spPr bwMode="auto">
            <a:xfrm flipH="1">
              <a:off x="1902" y="1452"/>
              <a:ext cx="768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Line 1207"/>
            <p:cNvSpPr>
              <a:spLocks noChangeShapeType="1"/>
            </p:cNvSpPr>
            <p:nvPr/>
          </p:nvSpPr>
          <p:spPr bwMode="auto">
            <a:xfrm flipH="1">
              <a:off x="1986" y="1458"/>
              <a:ext cx="6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Line 1208"/>
            <p:cNvSpPr>
              <a:spLocks noChangeShapeType="1"/>
            </p:cNvSpPr>
            <p:nvPr/>
          </p:nvSpPr>
          <p:spPr bwMode="auto">
            <a:xfrm>
              <a:off x="1302" y="1458"/>
              <a:ext cx="774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1209"/>
            <p:cNvSpPr>
              <a:spLocks noChangeShapeType="1"/>
            </p:cNvSpPr>
            <p:nvPr/>
          </p:nvSpPr>
          <p:spPr bwMode="auto">
            <a:xfrm>
              <a:off x="624" y="1458"/>
              <a:ext cx="1530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Line 1210"/>
            <p:cNvSpPr>
              <a:spLocks noChangeShapeType="1"/>
            </p:cNvSpPr>
            <p:nvPr/>
          </p:nvSpPr>
          <p:spPr bwMode="auto">
            <a:xfrm flipH="1">
              <a:off x="868" y="1458"/>
              <a:ext cx="4368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Line 1211"/>
            <p:cNvSpPr>
              <a:spLocks noChangeShapeType="1"/>
            </p:cNvSpPr>
            <p:nvPr/>
          </p:nvSpPr>
          <p:spPr bwMode="auto">
            <a:xfrm flipH="1">
              <a:off x="956" y="1458"/>
              <a:ext cx="3592" cy="2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8" name="Line 1212"/>
            <p:cNvSpPr>
              <a:spLocks noChangeShapeType="1"/>
            </p:cNvSpPr>
            <p:nvPr/>
          </p:nvSpPr>
          <p:spPr bwMode="auto">
            <a:xfrm flipH="1">
              <a:off x="1044" y="1450"/>
              <a:ext cx="28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Line 1213"/>
            <p:cNvSpPr>
              <a:spLocks noChangeShapeType="1"/>
            </p:cNvSpPr>
            <p:nvPr/>
          </p:nvSpPr>
          <p:spPr bwMode="auto">
            <a:xfrm flipH="1">
              <a:off x="1132" y="1458"/>
              <a:ext cx="2056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Line 1214"/>
            <p:cNvSpPr>
              <a:spLocks noChangeShapeType="1"/>
            </p:cNvSpPr>
            <p:nvPr/>
          </p:nvSpPr>
          <p:spPr bwMode="auto">
            <a:xfrm flipH="1">
              <a:off x="1212" y="1450"/>
              <a:ext cx="1280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Line 1215"/>
            <p:cNvSpPr>
              <a:spLocks noChangeShapeType="1"/>
            </p:cNvSpPr>
            <p:nvPr/>
          </p:nvSpPr>
          <p:spPr bwMode="auto">
            <a:xfrm flipH="1">
              <a:off x="1308" y="1458"/>
              <a:ext cx="512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2" name="Line 1216"/>
            <p:cNvSpPr>
              <a:spLocks noChangeShapeType="1"/>
            </p:cNvSpPr>
            <p:nvPr/>
          </p:nvSpPr>
          <p:spPr bwMode="auto">
            <a:xfrm>
              <a:off x="1124" y="1458"/>
              <a:ext cx="26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3" name="Line 1217"/>
            <p:cNvSpPr>
              <a:spLocks noChangeShapeType="1"/>
            </p:cNvSpPr>
            <p:nvPr/>
          </p:nvSpPr>
          <p:spPr bwMode="auto">
            <a:xfrm>
              <a:off x="444" y="1450"/>
              <a:ext cx="10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Line 1218"/>
            <p:cNvSpPr>
              <a:spLocks noChangeShapeType="1"/>
            </p:cNvSpPr>
            <p:nvPr/>
          </p:nvSpPr>
          <p:spPr bwMode="auto">
            <a:xfrm flipH="1">
              <a:off x="192" y="1480"/>
              <a:ext cx="4879" cy="21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5" name="Line 1219"/>
            <p:cNvSpPr>
              <a:spLocks noChangeShapeType="1"/>
            </p:cNvSpPr>
            <p:nvPr/>
          </p:nvSpPr>
          <p:spPr bwMode="auto">
            <a:xfrm flipH="1">
              <a:off x="283" y="1472"/>
              <a:ext cx="4108" cy="21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6" name="Line 1220"/>
            <p:cNvSpPr>
              <a:spLocks noChangeShapeType="1"/>
            </p:cNvSpPr>
            <p:nvPr/>
          </p:nvSpPr>
          <p:spPr bwMode="auto">
            <a:xfrm flipH="1">
              <a:off x="362" y="1456"/>
              <a:ext cx="3325" cy="220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7" name="Line 1221"/>
            <p:cNvSpPr>
              <a:spLocks noChangeShapeType="1"/>
            </p:cNvSpPr>
            <p:nvPr/>
          </p:nvSpPr>
          <p:spPr bwMode="auto">
            <a:xfrm flipH="1">
              <a:off x="447" y="1456"/>
              <a:ext cx="2568" cy="22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8" name="Line 1222"/>
            <p:cNvSpPr>
              <a:spLocks noChangeShapeType="1"/>
            </p:cNvSpPr>
            <p:nvPr/>
          </p:nvSpPr>
          <p:spPr bwMode="auto">
            <a:xfrm flipH="1">
              <a:off x="532" y="1456"/>
              <a:ext cx="1803" cy="22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9" name="Line 1223"/>
            <p:cNvSpPr>
              <a:spLocks noChangeShapeType="1"/>
            </p:cNvSpPr>
            <p:nvPr/>
          </p:nvSpPr>
          <p:spPr bwMode="auto">
            <a:xfrm flipH="1">
              <a:off x="618" y="1456"/>
              <a:ext cx="1029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0" name="Line 1224"/>
            <p:cNvSpPr>
              <a:spLocks noChangeShapeType="1"/>
            </p:cNvSpPr>
            <p:nvPr/>
          </p:nvSpPr>
          <p:spPr bwMode="auto">
            <a:xfrm flipH="1">
              <a:off x="706" y="1456"/>
              <a:ext cx="261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1" name="Line 1225"/>
            <p:cNvSpPr>
              <a:spLocks noChangeShapeType="1"/>
            </p:cNvSpPr>
            <p:nvPr/>
          </p:nvSpPr>
          <p:spPr bwMode="auto">
            <a:xfrm>
              <a:off x="279" y="1456"/>
              <a:ext cx="510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2" name="Text Box 1226"/>
            <p:cNvSpPr txBox="1">
              <a:spLocks noChangeArrowheads="1"/>
            </p:cNvSpPr>
            <p:nvPr/>
          </p:nvSpPr>
          <p:spPr bwMode="auto">
            <a:xfrm>
              <a:off x="4896" y="115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</a:p>
          </p:txBody>
        </p:sp>
        <p:sp>
          <p:nvSpPr>
            <p:cNvPr id="68653" name="Text Box 1227"/>
            <p:cNvSpPr txBox="1">
              <a:spLocks noChangeArrowheads="1"/>
            </p:cNvSpPr>
            <p:nvPr/>
          </p:nvSpPr>
          <p:spPr bwMode="auto">
            <a:xfrm>
              <a:off x="4176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</a:p>
          </p:txBody>
        </p:sp>
        <p:sp>
          <p:nvSpPr>
            <p:cNvPr id="68654" name="Text Box 1228"/>
            <p:cNvSpPr txBox="1">
              <a:spLocks noChangeArrowheads="1"/>
            </p:cNvSpPr>
            <p:nvPr/>
          </p:nvSpPr>
          <p:spPr bwMode="auto">
            <a:xfrm>
              <a:off x="3504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</a:p>
          </p:txBody>
        </p:sp>
        <p:sp>
          <p:nvSpPr>
            <p:cNvPr id="68655" name="Text Box 1229"/>
            <p:cNvSpPr txBox="1">
              <a:spLocks noChangeArrowheads="1"/>
            </p:cNvSpPr>
            <p:nvPr/>
          </p:nvSpPr>
          <p:spPr bwMode="auto">
            <a:xfrm>
              <a:off x="2808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</a:p>
          </p:txBody>
        </p:sp>
        <p:sp>
          <p:nvSpPr>
            <p:cNvPr id="68656" name="Text Box 1230"/>
            <p:cNvSpPr txBox="1">
              <a:spLocks noChangeArrowheads="1"/>
            </p:cNvSpPr>
            <p:nvPr/>
          </p:nvSpPr>
          <p:spPr bwMode="auto">
            <a:xfrm>
              <a:off x="2120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</a:p>
          </p:txBody>
        </p:sp>
        <p:sp>
          <p:nvSpPr>
            <p:cNvPr id="68657" name="Text Box 1231"/>
            <p:cNvSpPr txBox="1">
              <a:spLocks noChangeArrowheads="1"/>
            </p:cNvSpPr>
            <p:nvPr/>
          </p:nvSpPr>
          <p:spPr bwMode="auto">
            <a:xfrm>
              <a:off x="1432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</a:p>
          </p:txBody>
        </p:sp>
        <p:sp>
          <p:nvSpPr>
            <p:cNvPr id="68658" name="Text Box 1232"/>
            <p:cNvSpPr txBox="1">
              <a:spLocks noChangeArrowheads="1"/>
            </p:cNvSpPr>
            <p:nvPr/>
          </p:nvSpPr>
          <p:spPr bwMode="auto">
            <a:xfrm>
              <a:off x="760" y="1160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</a:p>
          </p:txBody>
        </p:sp>
        <p:sp>
          <p:nvSpPr>
            <p:cNvPr id="68659" name="Text Box 1233"/>
            <p:cNvSpPr txBox="1">
              <a:spLocks noChangeArrowheads="1"/>
            </p:cNvSpPr>
            <p:nvPr/>
          </p:nvSpPr>
          <p:spPr bwMode="auto">
            <a:xfrm>
              <a:off x="4896" y="37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</a:p>
          </p:txBody>
        </p:sp>
        <p:sp>
          <p:nvSpPr>
            <p:cNvPr id="68660" name="Text Box 1234"/>
            <p:cNvSpPr txBox="1">
              <a:spLocks noChangeArrowheads="1"/>
            </p:cNvSpPr>
            <p:nvPr/>
          </p:nvSpPr>
          <p:spPr bwMode="auto">
            <a:xfrm>
              <a:off x="4176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</a:p>
          </p:txBody>
        </p:sp>
        <p:sp>
          <p:nvSpPr>
            <p:cNvPr id="68661" name="Text Box 1235"/>
            <p:cNvSpPr txBox="1">
              <a:spLocks noChangeArrowheads="1"/>
            </p:cNvSpPr>
            <p:nvPr/>
          </p:nvSpPr>
          <p:spPr bwMode="auto">
            <a:xfrm>
              <a:off x="3504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</a:p>
          </p:txBody>
        </p:sp>
        <p:sp>
          <p:nvSpPr>
            <p:cNvPr id="68662" name="Text Box 1236"/>
            <p:cNvSpPr txBox="1">
              <a:spLocks noChangeArrowheads="1"/>
            </p:cNvSpPr>
            <p:nvPr/>
          </p:nvSpPr>
          <p:spPr bwMode="auto">
            <a:xfrm>
              <a:off x="2808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</a:p>
          </p:txBody>
        </p:sp>
        <p:sp>
          <p:nvSpPr>
            <p:cNvPr id="68663" name="Text Box 1237"/>
            <p:cNvSpPr txBox="1">
              <a:spLocks noChangeArrowheads="1"/>
            </p:cNvSpPr>
            <p:nvPr/>
          </p:nvSpPr>
          <p:spPr bwMode="auto">
            <a:xfrm>
              <a:off x="2120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</a:p>
          </p:txBody>
        </p:sp>
        <p:sp>
          <p:nvSpPr>
            <p:cNvPr id="68664" name="Text Box 1238"/>
            <p:cNvSpPr txBox="1">
              <a:spLocks noChangeArrowheads="1"/>
            </p:cNvSpPr>
            <p:nvPr/>
          </p:nvSpPr>
          <p:spPr bwMode="auto">
            <a:xfrm>
              <a:off x="1432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</a:p>
          </p:txBody>
        </p:sp>
        <p:sp>
          <p:nvSpPr>
            <p:cNvPr id="68665" name="Text Box 1239"/>
            <p:cNvSpPr txBox="1">
              <a:spLocks noChangeArrowheads="1"/>
            </p:cNvSpPr>
            <p:nvPr/>
          </p:nvSpPr>
          <p:spPr bwMode="auto">
            <a:xfrm>
              <a:off x="760" y="37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>
                    <a:sym typeface="Wingdings" pitchFamily="2" charset="2"/>
                  </a:rPr>
                  <a:t>一个五元组（</a:t>
                </a:r>
                <a:r>
                  <a:rPr lang="en-US" altLang="zh-CN" smtClean="0">
                    <a:sym typeface="Wingdings" pitchFamily="2" charset="2"/>
                  </a:rPr>
                  <a:t>P,C,K,E,D)</a:t>
                </a:r>
                <a:r>
                  <a:rPr lang="zh-CN" altLang="en-US" smtClean="0">
                    <a:sym typeface="Wingdings" pitchFamily="2" charset="2"/>
                  </a:rPr>
                  <a:t>：</a:t>
                </a:r>
              </a:p>
              <a:p>
                <a:pPr lvl="1"/>
                <a:r>
                  <a:rPr lang="en-US" altLang="zh-CN" smtClean="0"/>
                  <a:t>P</a:t>
                </a:r>
                <a:r>
                  <a:rPr lang="zh-CN" altLang="en-US"/>
                  <a:t>（明文空间）：</a:t>
                </a:r>
                <a:r>
                  <a:rPr lang="zh-CN" altLang="en-US" smtClean="0"/>
                  <a:t>可能明文的有限集</a:t>
                </a:r>
              </a:p>
              <a:p>
                <a:pPr lvl="1"/>
                <a:r>
                  <a:rPr lang="en-US" altLang="zh-CN" smtClean="0"/>
                  <a:t>C</a:t>
                </a:r>
                <a:r>
                  <a:rPr lang="zh-CN" altLang="en-US"/>
                  <a:t>（密文空间）：</a:t>
                </a:r>
                <a:r>
                  <a:rPr lang="zh-CN" altLang="en-US" smtClean="0"/>
                  <a:t>可能密文的有限集</a:t>
                </a:r>
              </a:p>
              <a:p>
                <a:pPr lvl="1"/>
                <a:r>
                  <a:rPr lang="en-US" altLang="zh-CN" smtClean="0"/>
                  <a:t>K</a:t>
                </a:r>
                <a:r>
                  <a:rPr lang="zh-CN" altLang="en-US"/>
                  <a:t>（密钥空间）：</a:t>
                </a:r>
                <a:r>
                  <a:rPr lang="zh-CN" altLang="en-US" smtClean="0"/>
                  <a:t>可能密钥构成的有限集</a:t>
                </a:r>
              </a:p>
              <a:p>
                <a:pPr lvl="1"/>
                <a:r>
                  <a:rPr lang="zh-CN" altLang="en-US" smtClean="0"/>
                  <a:t>任意</a:t>
                </a:r>
                <a:r>
                  <a:rPr lang="en-US" altLang="zh-CN" smtClean="0"/>
                  <a:t>k∈ K,</a:t>
                </a:r>
                <a:r>
                  <a:rPr lang="zh-CN" altLang="en-US" smtClean="0"/>
                  <a:t>有一个加密算法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𝑒</m:t>
                    </m:r>
                    <m:r>
                      <a:rPr lang="en-US" altLang="zh-CN" baseline="-25000" smtClean="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mtClean="0"/>
                  <a:t>和相应的解密算法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𝑒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  <m:r>
                      <a:rPr lang="en-US" altLang="zh-CN" smtClean="0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mtClean="0"/>
                  <a:t> 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  <m:r>
                      <a:rPr lang="en-US" altLang="zh-CN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 分别为加密解密函数，满足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aseline="-25000"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a:rPr lang="en-US" altLang="zh-CN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mtClean="0"/>
                  <a:t>, </a:t>
                </a:r>
                <a:r>
                  <a:rPr lang="zh-CN" altLang="en-US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𝑥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t="-2585" r="-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密码体制</a:t>
            </a:r>
            <a:endParaRPr lang="zh-CN" altLang="en-US"/>
          </a:p>
        </p:txBody>
      </p:sp>
      <p:sp>
        <p:nvSpPr>
          <p:cNvPr id="205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205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2D1F9-DB32-4457-9C8F-5BEA07828F5D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8D18416-0678-453A-8B53-6DE9F0994039}" type="slidenum">
              <a:rPr lang="zh-CN" altLang="en-US" smtClean="0">
                <a:latin typeface="Times New Roman" pitchFamily="18" charset="0"/>
              </a:rPr>
              <a:pPr/>
              <a:t>90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>
                <a:solidFill>
                  <a:schemeClr val="tx1"/>
                </a:solidFill>
              </a:rPr>
              <a:t>逆初始</a:t>
            </a:r>
            <a:r>
              <a:rPr kumimoji="1" lang="zh-CN" altLang="en-US" sz="4400" smtClean="0">
                <a:solidFill>
                  <a:schemeClr val="tx1"/>
                </a:solidFill>
              </a:rPr>
              <a:t>变换</a:t>
            </a:r>
            <a:r>
              <a:rPr kumimoji="1" lang="en-US" altLang="zh-CN" sz="4400" smtClean="0">
                <a:solidFill>
                  <a:schemeClr val="tx1"/>
                </a:solidFill>
              </a:rPr>
              <a:t>IP</a:t>
            </a:r>
            <a:r>
              <a:rPr kumimoji="1" lang="en-US" altLang="zh-CN" sz="4400" baseline="30000" smtClean="0">
                <a:solidFill>
                  <a:schemeClr val="tx1"/>
                </a:solidFill>
              </a:rPr>
              <a:t>-1</a:t>
            </a:r>
            <a:endParaRPr kumimoji="1" lang="zh-CN" altLang="en-US" sz="4400">
              <a:solidFill>
                <a:schemeClr val="tx1"/>
              </a:solidFill>
            </a:endParaRPr>
          </a:p>
        </p:txBody>
      </p: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1890713" y="1447800"/>
            <a:ext cx="5135562" cy="5181600"/>
            <a:chOff x="930" y="192"/>
            <a:chExt cx="3235" cy="3504"/>
          </a:xfrm>
        </p:grpSpPr>
        <p:sp>
          <p:nvSpPr>
            <p:cNvPr id="67591" name="Rectangle 5"/>
            <p:cNvSpPr>
              <a:spLocks noChangeArrowheads="1"/>
            </p:cNvSpPr>
            <p:nvPr/>
          </p:nvSpPr>
          <p:spPr bwMode="ltGray">
            <a:xfrm>
              <a:off x="930" y="192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 smtClean="0">
                  <a:solidFill>
                    <a:schemeClr val="tx1"/>
                  </a:solidFill>
                </a:rPr>
                <a:t>输入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（64位）</a:t>
              </a:r>
            </a:p>
          </p:txBody>
        </p:sp>
        <p:sp>
          <p:nvSpPr>
            <p:cNvPr id="67592" name="Rectangle 6"/>
            <p:cNvSpPr>
              <a:spLocks noChangeArrowheads="1"/>
            </p:cNvSpPr>
            <p:nvPr/>
          </p:nvSpPr>
          <p:spPr bwMode="ltGray">
            <a:xfrm>
              <a:off x="975" y="816"/>
              <a:ext cx="3146" cy="2112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40  8 48 16 56 24 64 32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39  7 47 15 55 23 63 31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38  6 46 14 54 22 62 30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37  5 45 13 53 21 61 29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36  4 44 12 52 20 60 28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35  3 43 11 51 19 59 27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34  2 42 10 50 18 58 26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33  1 41  9 49 17 57 25</a:t>
              </a:r>
            </a:p>
          </p:txBody>
        </p:sp>
        <p:sp>
          <p:nvSpPr>
            <p:cNvPr id="67593" name="Rectangle 7"/>
            <p:cNvSpPr>
              <a:spLocks noChangeArrowheads="1"/>
            </p:cNvSpPr>
            <p:nvPr/>
          </p:nvSpPr>
          <p:spPr bwMode="ltGray">
            <a:xfrm>
              <a:off x="930" y="3408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</a:rPr>
                <a:t>输出（64位）</a:t>
              </a:r>
            </a:p>
          </p:txBody>
        </p:sp>
        <p:sp>
          <p:nvSpPr>
            <p:cNvPr id="67594" name="AutoShape 8"/>
            <p:cNvSpPr>
              <a:spLocks noChangeArrowheads="1"/>
            </p:cNvSpPr>
            <p:nvPr/>
          </p:nvSpPr>
          <p:spPr bwMode="ltGray">
            <a:xfrm>
              <a:off x="2348" y="480"/>
              <a:ext cx="443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595" name="AutoShape 9"/>
            <p:cNvSpPr>
              <a:spLocks noChangeArrowheads="1"/>
            </p:cNvSpPr>
            <p:nvPr/>
          </p:nvSpPr>
          <p:spPr bwMode="ltGray">
            <a:xfrm>
              <a:off x="2348" y="2976"/>
              <a:ext cx="443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9460A41-8FFB-40A4-A160-DBFA124E062B}" type="slidenum">
              <a:rPr lang="zh-CN" altLang="en-US" smtClean="0">
                <a:latin typeface="Times New Roman" pitchFamily="18" charset="0"/>
              </a:rPr>
              <a:pPr/>
              <a:t>91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IP</a:t>
            </a:r>
            <a:r>
              <a:rPr lang="en-US" altLang="zh-CN" sz="4400" baseline="30000">
                <a:solidFill>
                  <a:schemeClr val="tx1"/>
                </a:solidFill>
              </a:rPr>
              <a:t>-1</a:t>
            </a:r>
            <a:r>
              <a:rPr lang="en-US" altLang="zh-CN" sz="4400">
                <a:solidFill>
                  <a:schemeClr val="tx1"/>
                </a:solidFill>
              </a:rPr>
              <a:t> (Final Permutation</a:t>
            </a:r>
            <a:r>
              <a:rPr lang="en-US" altLang="zh-CN" sz="4400" smtClean="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66563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0D3E90-C410-43AD-AC58-2E950F2FDE84}" type="slidenum">
              <a:rPr lang="zh-CN" altLang="en-US" sz="1000">
                <a:solidFill>
                  <a:schemeClr val="tx1"/>
                </a:solidFill>
              </a:rPr>
              <a:pPr algn="r"/>
              <a:t>91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66565" name="Group 1027"/>
          <p:cNvGrpSpPr>
            <a:grpSpLocks/>
          </p:cNvGrpSpPr>
          <p:nvPr/>
        </p:nvGrpSpPr>
        <p:grpSpPr bwMode="auto">
          <a:xfrm flipH="1">
            <a:off x="228600" y="1828800"/>
            <a:ext cx="8686800" cy="4402138"/>
            <a:chOff x="144" y="1152"/>
            <a:chExt cx="5472" cy="2773"/>
          </a:xfrm>
        </p:grpSpPr>
        <p:grpSp>
          <p:nvGrpSpPr>
            <p:cNvPr id="66566" name="Group 1028"/>
            <p:cNvGrpSpPr>
              <a:grpSpLocks/>
            </p:cNvGrpSpPr>
            <p:nvPr/>
          </p:nvGrpSpPr>
          <p:grpSpPr bwMode="auto">
            <a:xfrm>
              <a:off x="144" y="1344"/>
              <a:ext cx="5472" cy="192"/>
              <a:chOff x="0" y="1344"/>
              <a:chExt cx="6144" cy="192"/>
            </a:xfrm>
          </p:grpSpPr>
          <p:sp>
            <p:nvSpPr>
              <p:cNvPr id="66714" name="Rectangle 1029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15" name="Line 1030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6" name="Line 1031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7" name="Line 1032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8" name="Line 1033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9" name="Line 1034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0" name="Line 1035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1" name="Line 1036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2" name="Line 1037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3" name="Line 1038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4" name="Line 103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5" name="Line 1040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6" name="Line 1041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7" name="Line 1042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8" name="Line 1043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9" name="Line 1044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0" name="Line 1045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1" name="Line 1046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2" name="Line 1047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3" name="Line 1048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4" name="Line 1049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5" name="Line 1050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6" name="Line 1051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7" name="Line 1052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8" name="Line 1053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9" name="Line 1054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0" name="Line 1055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1" name="Line 1056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2" name="Line 105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3" name="Line 1058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4" name="Line 1059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5" name="Line 1060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6" name="Line 1061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7" name="Line 1062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8" name="Line 1063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9" name="Line 1064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0" name="Line 1065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1" name="Line 1066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2" name="Line 1067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3" name="Line 1068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4" name="Line 1069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5" name="Line 1070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6" name="Line 1071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7" name="Line 1072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8" name="Line 1073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9" name="Line 1074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0" name="Line 1075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1" name="Line 1076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2" name="Line 1077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3" name="Line 1078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4" name="Line 1079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5" name="Line 1080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6" name="Line 1081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7" name="Line 1082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8" name="Line 1083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9" name="Line 1084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0" name="Line 1085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1" name="Line 1086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2" name="Line 1087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3" name="Line 1088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4" name="Line 1089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5" name="Line 1090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6" name="Line 1091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7" name="Line 1092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7" name="Group 1093"/>
            <p:cNvGrpSpPr>
              <a:grpSpLocks/>
            </p:cNvGrpSpPr>
            <p:nvPr/>
          </p:nvGrpSpPr>
          <p:grpSpPr bwMode="auto">
            <a:xfrm>
              <a:off x="144" y="3552"/>
              <a:ext cx="5472" cy="192"/>
              <a:chOff x="0" y="1344"/>
              <a:chExt cx="6144" cy="192"/>
            </a:xfrm>
          </p:grpSpPr>
          <p:sp>
            <p:nvSpPr>
              <p:cNvPr id="66650" name="Rectangle 1094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1" name="Line 1095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2" name="Line 1096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3" name="Line 1097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4" name="Line 1098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5" name="Line 1099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6" name="Line 1100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7" name="Line 1101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8" name="Line 1102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9" name="Line 1103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0" name="Line 1104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1" name="Line 1105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2" name="Line 1106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3" name="Line 1107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4" name="Line 1108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5" name="Line 1109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6" name="Line 1110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7" name="Line 1111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8" name="Line 11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9" name="Line 1113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0" name="Line 1114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1" name="Line 1115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2" name="Line 1116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3" name="Line 1117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4" name="Line 1118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5" name="Line 1119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6" name="Line 1120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7" name="Line 1121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8" name="Line 11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9" name="Line 1123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0" name="Line 1124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1" name="Line 1125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2" name="Line 1126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3" name="Line 1127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4" name="Line 1128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5" name="Line 1129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6" name="Line 1130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7" name="Line 1131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8" name="Line 1132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9" name="Line 1133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0" name="Line 1134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1" name="Line 1135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2" name="Line 1136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3" name="Line 1137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4" name="Line 1138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5" name="Line 1139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6" name="Line 1140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7" name="Line 1141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8" name="Line 1142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9" name="Line 1143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0" name="Line 1144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1" name="Line 1145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2" name="Line 1146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3" name="Line 1147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4" name="Line 1148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5" name="Line 1149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6" name="Line 1150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7" name="Line 1151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8" name="Line 1152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9" name="Line 1153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0" name="Line 1154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1" name="Line 1155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2" name="Line 1156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3" name="Line 1157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8" name="Group 1158"/>
            <p:cNvGrpSpPr>
              <a:grpSpLocks/>
            </p:cNvGrpSpPr>
            <p:nvPr/>
          </p:nvGrpSpPr>
          <p:grpSpPr bwMode="auto">
            <a:xfrm flipV="1">
              <a:off x="696" y="1432"/>
              <a:ext cx="4879" cy="2217"/>
              <a:chOff x="696" y="1432"/>
              <a:chExt cx="4879" cy="2217"/>
            </a:xfrm>
          </p:grpSpPr>
          <p:sp>
            <p:nvSpPr>
              <p:cNvPr id="66642" name="Line 1159"/>
              <p:cNvSpPr>
                <a:spLocks noChangeShapeType="1"/>
              </p:cNvSpPr>
              <p:nvPr/>
            </p:nvSpPr>
            <p:spPr bwMode="auto">
              <a:xfrm>
                <a:off x="696" y="1456"/>
                <a:ext cx="4879" cy="2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3" name="Line 1160"/>
              <p:cNvSpPr>
                <a:spLocks noChangeShapeType="1"/>
              </p:cNvSpPr>
              <p:nvPr/>
            </p:nvSpPr>
            <p:spPr bwMode="auto">
              <a:xfrm>
                <a:off x="1376" y="1448"/>
                <a:ext cx="4108" cy="2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4" name="Line 1161"/>
              <p:cNvSpPr>
                <a:spLocks noChangeShapeType="1"/>
              </p:cNvSpPr>
              <p:nvPr/>
            </p:nvSpPr>
            <p:spPr bwMode="auto">
              <a:xfrm>
                <a:off x="2080" y="1432"/>
                <a:ext cx="3325" cy="22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5" name="Line 1162"/>
              <p:cNvSpPr>
                <a:spLocks noChangeShapeType="1"/>
              </p:cNvSpPr>
              <p:nvPr/>
            </p:nvSpPr>
            <p:spPr bwMode="auto">
              <a:xfrm>
                <a:off x="2752" y="1432"/>
                <a:ext cx="2568" cy="2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6" name="Line 1163"/>
              <p:cNvSpPr>
                <a:spLocks noChangeShapeType="1"/>
              </p:cNvSpPr>
              <p:nvPr/>
            </p:nvSpPr>
            <p:spPr bwMode="auto">
              <a:xfrm>
                <a:off x="3432" y="1432"/>
                <a:ext cx="1803" cy="2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7" name="Line 1164"/>
              <p:cNvSpPr>
                <a:spLocks noChangeShapeType="1"/>
              </p:cNvSpPr>
              <p:nvPr/>
            </p:nvSpPr>
            <p:spPr bwMode="auto">
              <a:xfrm>
                <a:off x="4120" y="1432"/>
                <a:ext cx="1029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8" name="Line 1165"/>
              <p:cNvSpPr>
                <a:spLocks noChangeShapeType="1"/>
              </p:cNvSpPr>
              <p:nvPr/>
            </p:nvSpPr>
            <p:spPr bwMode="auto">
              <a:xfrm>
                <a:off x="4800" y="1432"/>
                <a:ext cx="261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9" name="Line 1166"/>
              <p:cNvSpPr>
                <a:spLocks noChangeShapeType="1"/>
              </p:cNvSpPr>
              <p:nvPr/>
            </p:nvSpPr>
            <p:spPr bwMode="auto">
              <a:xfrm flipH="1">
                <a:off x="4978" y="1432"/>
                <a:ext cx="510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9" name="Group 1167"/>
            <p:cNvGrpSpPr>
              <a:grpSpLocks/>
            </p:cNvGrpSpPr>
            <p:nvPr/>
          </p:nvGrpSpPr>
          <p:grpSpPr bwMode="auto">
            <a:xfrm flipV="1">
              <a:off x="528" y="1432"/>
              <a:ext cx="4792" cy="2216"/>
              <a:chOff x="528" y="1432"/>
              <a:chExt cx="4792" cy="2216"/>
            </a:xfrm>
          </p:grpSpPr>
          <p:sp>
            <p:nvSpPr>
              <p:cNvPr id="66634" name="Line 1168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4368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5" name="Line 1169"/>
              <p:cNvSpPr>
                <a:spLocks noChangeShapeType="1"/>
              </p:cNvSpPr>
              <p:nvPr/>
            </p:nvSpPr>
            <p:spPr bwMode="auto">
              <a:xfrm>
                <a:off x="1216" y="1440"/>
                <a:ext cx="3592" cy="2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6" name="Line 1170"/>
              <p:cNvSpPr>
                <a:spLocks noChangeShapeType="1"/>
              </p:cNvSpPr>
              <p:nvPr/>
            </p:nvSpPr>
            <p:spPr bwMode="auto">
              <a:xfrm>
                <a:off x="1896" y="1432"/>
                <a:ext cx="28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7" name="Line 1171"/>
              <p:cNvSpPr>
                <a:spLocks noChangeShapeType="1"/>
              </p:cNvSpPr>
              <p:nvPr/>
            </p:nvSpPr>
            <p:spPr bwMode="auto">
              <a:xfrm>
                <a:off x="2576" y="1440"/>
                <a:ext cx="2056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8" name="Line 1172"/>
              <p:cNvSpPr>
                <a:spLocks noChangeShapeType="1"/>
              </p:cNvSpPr>
              <p:nvPr/>
            </p:nvSpPr>
            <p:spPr bwMode="auto">
              <a:xfrm>
                <a:off x="3272" y="1432"/>
                <a:ext cx="1280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9" name="Line 1173"/>
              <p:cNvSpPr>
                <a:spLocks noChangeShapeType="1"/>
              </p:cNvSpPr>
              <p:nvPr/>
            </p:nvSpPr>
            <p:spPr bwMode="auto">
              <a:xfrm>
                <a:off x="3944" y="1440"/>
                <a:ext cx="512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0" name="Line 1174"/>
              <p:cNvSpPr>
                <a:spLocks noChangeShapeType="1"/>
              </p:cNvSpPr>
              <p:nvPr/>
            </p:nvSpPr>
            <p:spPr bwMode="auto">
              <a:xfrm flipH="1">
                <a:off x="4376" y="1440"/>
                <a:ext cx="26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1" name="Line 1175"/>
              <p:cNvSpPr>
                <a:spLocks noChangeShapeType="1"/>
              </p:cNvSpPr>
              <p:nvPr/>
            </p:nvSpPr>
            <p:spPr bwMode="auto">
              <a:xfrm flipH="1">
                <a:off x="4296" y="1432"/>
                <a:ext cx="10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70" name="Group 1176"/>
            <p:cNvGrpSpPr>
              <a:grpSpLocks/>
            </p:cNvGrpSpPr>
            <p:nvPr/>
          </p:nvGrpSpPr>
          <p:grpSpPr bwMode="auto">
            <a:xfrm flipV="1">
              <a:off x="354" y="1440"/>
              <a:ext cx="4788" cy="2208"/>
              <a:chOff x="354" y="1440"/>
              <a:chExt cx="4788" cy="2208"/>
            </a:xfrm>
          </p:grpSpPr>
          <p:sp>
            <p:nvSpPr>
              <p:cNvPr id="66626" name="Line 1177"/>
              <p:cNvSpPr>
                <a:spLocks noChangeShapeType="1"/>
              </p:cNvSpPr>
              <p:nvPr/>
            </p:nvSpPr>
            <p:spPr bwMode="auto">
              <a:xfrm>
                <a:off x="354" y="1446"/>
                <a:ext cx="3852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7" name="Line 1178"/>
              <p:cNvSpPr>
                <a:spLocks noChangeShapeType="1"/>
              </p:cNvSpPr>
              <p:nvPr/>
            </p:nvSpPr>
            <p:spPr bwMode="auto">
              <a:xfrm>
                <a:off x="1038" y="1440"/>
                <a:ext cx="3078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8" name="Line 1179"/>
              <p:cNvSpPr>
                <a:spLocks noChangeShapeType="1"/>
              </p:cNvSpPr>
              <p:nvPr/>
            </p:nvSpPr>
            <p:spPr bwMode="auto">
              <a:xfrm>
                <a:off x="1722" y="1440"/>
                <a:ext cx="2316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9" name="Line 1180"/>
              <p:cNvSpPr>
                <a:spLocks noChangeShapeType="1"/>
              </p:cNvSpPr>
              <p:nvPr/>
            </p:nvSpPr>
            <p:spPr bwMode="auto">
              <a:xfrm>
                <a:off x="2412" y="1446"/>
                <a:ext cx="1536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0" name="Line 1181"/>
              <p:cNvSpPr>
                <a:spLocks noChangeShapeType="1"/>
              </p:cNvSpPr>
              <p:nvPr/>
            </p:nvSpPr>
            <p:spPr bwMode="auto">
              <a:xfrm>
                <a:off x="3096" y="1440"/>
                <a:ext cx="768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1" name="Line 1182"/>
              <p:cNvSpPr>
                <a:spLocks noChangeShapeType="1"/>
              </p:cNvSpPr>
              <p:nvPr/>
            </p:nvSpPr>
            <p:spPr bwMode="auto">
              <a:xfrm>
                <a:off x="3774" y="1446"/>
                <a:ext cx="6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2" name="Line 1183"/>
              <p:cNvSpPr>
                <a:spLocks noChangeShapeType="1"/>
              </p:cNvSpPr>
              <p:nvPr/>
            </p:nvSpPr>
            <p:spPr bwMode="auto">
              <a:xfrm flipH="1">
                <a:off x="3690" y="1446"/>
                <a:ext cx="774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3" name="Line 1184"/>
              <p:cNvSpPr>
                <a:spLocks noChangeShapeType="1"/>
              </p:cNvSpPr>
              <p:nvPr/>
            </p:nvSpPr>
            <p:spPr bwMode="auto">
              <a:xfrm flipH="1">
                <a:off x="3612" y="1446"/>
                <a:ext cx="1530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71" name="Group 1185"/>
            <p:cNvGrpSpPr>
              <a:grpSpLocks/>
            </p:cNvGrpSpPr>
            <p:nvPr/>
          </p:nvGrpSpPr>
          <p:grpSpPr bwMode="auto">
            <a:xfrm flipV="1">
              <a:off x="192" y="1440"/>
              <a:ext cx="4788" cy="2214"/>
              <a:chOff x="192" y="1440"/>
              <a:chExt cx="4788" cy="2214"/>
            </a:xfrm>
          </p:grpSpPr>
          <p:sp>
            <p:nvSpPr>
              <p:cNvPr id="66618" name="Line 1186"/>
              <p:cNvSpPr>
                <a:spLocks noChangeShapeType="1"/>
              </p:cNvSpPr>
              <p:nvPr/>
            </p:nvSpPr>
            <p:spPr bwMode="auto">
              <a:xfrm>
                <a:off x="192" y="1446"/>
                <a:ext cx="3330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9" name="Line 1187"/>
              <p:cNvSpPr>
                <a:spLocks noChangeShapeType="1"/>
              </p:cNvSpPr>
              <p:nvPr/>
            </p:nvSpPr>
            <p:spPr bwMode="auto">
              <a:xfrm>
                <a:off x="870" y="1452"/>
                <a:ext cx="2568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0" name="Line 1188"/>
              <p:cNvSpPr>
                <a:spLocks noChangeShapeType="1"/>
              </p:cNvSpPr>
              <p:nvPr/>
            </p:nvSpPr>
            <p:spPr bwMode="auto">
              <a:xfrm>
                <a:off x="1560" y="1440"/>
                <a:ext cx="1788" cy="220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1" name="Line 1189"/>
              <p:cNvSpPr>
                <a:spLocks noChangeShapeType="1"/>
              </p:cNvSpPr>
              <p:nvPr/>
            </p:nvSpPr>
            <p:spPr bwMode="auto">
              <a:xfrm>
                <a:off x="2238" y="1446"/>
                <a:ext cx="1032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2" name="Line 1190"/>
              <p:cNvSpPr>
                <a:spLocks noChangeShapeType="1"/>
              </p:cNvSpPr>
              <p:nvPr/>
            </p:nvSpPr>
            <p:spPr bwMode="auto">
              <a:xfrm>
                <a:off x="2934" y="1440"/>
                <a:ext cx="24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3" name="Line 1191"/>
              <p:cNvSpPr>
                <a:spLocks noChangeShapeType="1"/>
              </p:cNvSpPr>
              <p:nvPr/>
            </p:nvSpPr>
            <p:spPr bwMode="auto">
              <a:xfrm flipH="1">
                <a:off x="3096" y="1440"/>
                <a:ext cx="51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4" name="Line 1192"/>
              <p:cNvSpPr>
                <a:spLocks noChangeShapeType="1"/>
              </p:cNvSpPr>
              <p:nvPr/>
            </p:nvSpPr>
            <p:spPr bwMode="auto">
              <a:xfrm flipH="1">
                <a:off x="3006" y="1440"/>
                <a:ext cx="1296" cy="221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5" name="Line 1193"/>
              <p:cNvSpPr>
                <a:spLocks noChangeShapeType="1"/>
              </p:cNvSpPr>
              <p:nvPr/>
            </p:nvSpPr>
            <p:spPr bwMode="auto">
              <a:xfrm flipH="1">
                <a:off x="2928" y="1446"/>
                <a:ext cx="2052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72" name="Line 1194"/>
            <p:cNvSpPr>
              <a:spLocks noChangeShapeType="1"/>
            </p:cNvSpPr>
            <p:nvPr/>
          </p:nvSpPr>
          <p:spPr bwMode="auto">
            <a:xfrm flipH="1" flipV="1">
              <a:off x="2244" y="1446"/>
              <a:ext cx="333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Line 1195"/>
            <p:cNvSpPr>
              <a:spLocks noChangeShapeType="1"/>
            </p:cNvSpPr>
            <p:nvPr/>
          </p:nvSpPr>
          <p:spPr bwMode="auto">
            <a:xfrm flipH="1" flipV="1">
              <a:off x="2328" y="1452"/>
              <a:ext cx="2568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1196"/>
            <p:cNvSpPr>
              <a:spLocks noChangeShapeType="1"/>
            </p:cNvSpPr>
            <p:nvPr/>
          </p:nvSpPr>
          <p:spPr bwMode="auto">
            <a:xfrm flipH="1" flipV="1">
              <a:off x="2418" y="1440"/>
              <a:ext cx="1788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Line 1197"/>
            <p:cNvSpPr>
              <a:spLocks noChangeShapeType="1"/>
            </p:cNvSpPr>
            <p:nvPr/>
          </p:nvSpPr>
          <p:spPr bwMode="auto">
            <a:xfrm flipH="1" flipV="1">
              <a:off x="2496" y="1446"/>
              <a:ext cx="1032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Line 1198"/>
            <p:cNvSpPr>
              <a:spLocks noChangeShapeType="1"/>
            </p:cNvSpPr>
            <p:nvPr/>
          </p:nvSpPr>
          <p:spPr bwMode="auto">
            <a:xfrm flipH="1" flipV="1">
              <a:off x="2586" y="1440"/>
              <a:ext cx="24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Line 1199"/>
            <p:cNvSpPr>
              <a:spLocks noChangeShapeType="1"/>
            </p:cNvSpPr>
            <p:nvPr/>
          </p:nvSpPr>
          <p:spPr bwMode="auto">
            <a:xfrm flipV="1">
              <a:off x="2154" y="1440"/>
              <a:ext cx="51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Line 1200"/>
            <p:cNvSpPr>
              <a:spLocks noChangeShapeType="1"/>
            </p:cNvSpPr>
            <p:nvPr/>
          </p:nvSpPr>
          <p:spPr bwMode="auto">
            <a:xfrm flipV="1">
              <a:off x="1464" y="1440"/>
              <a:ext cx="1296" cy="2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Line 1201"/>
            <p:cNvSpPr>
              <a:spLocks noChangeShapeType="1"/>
            </p:cNvSpPr>
            <p:nvPr/>
          </p:nvSpPr>
          <p:spPr bwMode="auto">
            <a:xfrm flipV="1">
              <a:off x="786" y="1446"/>
              <a:ext cx="2052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Line 1202"/>
            <p:cNvSpPr>
              <a:spLocks noChangeShapeType="1"/>
            </p:cNvSpPr>
            <p:nvPr/>
          </p:nvSpPr>
          <p:spPr bwMode="auto">
            <a:xfrm flipH="1" flipV="1">
              <a:off x="1560" y="1458"/>
              <a:ext cx="3852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Line 1203"/>
            <p:cNvSpPr>
              <a:spLocks noChangeShapeType="1"/>
            </p:cNvSpPr>
            <p:nvPr/>
          </p:nvSpPr>
          <p:spPr bwMode="auto">
            <a:xfrm flipH="1" flipV="1">
              <a:off x="1650" y="1452"/>
              <a:ext cx="3078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1204"/>
            <p:cNvSpPr>
              <a:spLocks noChangeShapeType="1"/>
            </p:cNvSpPr>
            <p:nvPr/>
          </p:nvSpPr>
          <p:spPr bwMode="auto">
            <a:xfrm flipH="1" flipV="1">
              <a:off x="1728" y="1452"/>
              <a:ext cx="2316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1205"/>
            <p:cNvSpPr>
              <a:spLocks noChangeShapeType="1"/>
            </p:cNvSpPr>
            <p:nvPr/>
          </p:nvSpPr>
          <p:spPr bwMode="auto">
            <a:xfrm flipH="1" flipV="1">
              <a:off x="1818" y="1458"/>
              <a:ext cx="1536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1206"/>
            <p:cNvSpPr>
              <a:spLocks noChangeShapeType="1"/>
            </p:cNvSpPr>
            <p:nvPr/>
          </p:nvSpPr>
          <p:spPr bwMode="auto">
            <a:xfrm flipH="1" flipV="1">
              <a:off x="1902" y="1452"/>
              <a:ext cx="768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5" name="Line 1207"/>
            <p:cNvSpPr>
              <a:spLocks noChangeShapeType="1"/>
            </p:cNvSpPr>
            <p:nvPr/>
          </p:nvSpPr>
          <p:spPr bwMode="auto">
            <a:xfrm flipH="1" flipV="1">
              <a:off x="1986" y="1458"/>
              <a:ext cx="6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Line 1208"/>
            <p:cNvSpPr>
              <a:spLocks noChangeShapeType="1"/>
            </p:cNvSpPr>
            <p:nvPr/>
          </p:nvSpPr>
          <p:spPr bwMode="auto">
            <a:xfrm flipV="1">
              <a:off x="1302" y="1458"/>
              <a:ext cx="774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7" name="Line 1209"/>
            <p:cNvSpPr>
              <a:spLocks noChangeShapeType="1"/>
            </p:cNvSpPr>
            <p:nvPr/>
          </p:nvSpPr>
          <p:spPr bwMode="auto">
            <a:xfrm flipV="1">
              <a:off x="624" y="1458"/>
              <a:ext cx="1530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Line 1210"/>
            <p:cNvSpPr>
              <a:spLocks noChangeShapeType="1"/>
            </p:cNvSpPr>
            <p:nvPr/>
          </p:nvSpPr>
          <p:spPr bwMode="auto">
            <a:xfrm flipH="1" flipV="1">
              <a:off x="868" y="1458"/>
              <a:ext cx="4368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9" name="Line 1211"/>
            <p:cNvSpPr>
              <a:spLocks noChangeShapeType="1"/>
            </p:cNvSpPr>
            <p:nvPr/>
          </p:nvSpPr>
          <p:spPr bwMode="auto">
            <a:xfrm flipH="1" flipV="1">
              <a:off x="956" y="1458"/>
              <a:ext cx="3592" cy="2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0" name="Line 1212"/>
            <p:cNvSpPr>
              <a:spLocks noChangeShapeType="1"/>
            </p:cNvSpPr>
            <p:nvPr/>
          </p:nvSpPr>
          <p:spPr bwMode="auto">
            <a:xfrm flipH="1" flipV="1">
              <a:off x="1044" y="1450"/>
              <a:ext cx="28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Line 1213"/>
            <p:cNvSpPr>
              <a:spLocks noChangeShapeType="1"/>
            </p:cNvSpPr>
            <p:nvPr/>
          </p:nvSpPr>
          <p:spPr bwMode="auto">
            <a:xfrm flipH="1" flipV="1">
              <a:off x="1132" y="1458"/>
              <a:ext cx="2056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Line 1214"/>
            <p:cNvSpPr>
              <a:spLocks noChangeShapeType="1"/>
            </p:cNvSpPr>
            <p:nvPr/>
          </p:nvSpPr>
          <p:spPr bwMode="auto">
            <a:xfrm flipH="1" flipV="1">
              <a:off x="1212" y="1450"/>
              <a:ext cx="1280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Line 1215"/>
            <p:cNvSpPr>
              <a:spLocks noChangeShapeType="1"/>
            </p:cNvSpPr>
            <p:nvPr/>
          </p:nvSpPr>
          <p:spPr bwMode="auto">
            <a:xfrm flipH="1" flipV="1">
              <a:off x="1308" y="1458"/>
              <a:ext cx="512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Line 1216"/>
            <p:cNvSpPr>
              <a:spLocks noChangeShapeType="1"/>
            </p:cNvSpPr>
            <p:nvPr/>
          </p:nvSpPr>
          <p:spPr bwMode="auto">
            <a:xfrm flipV="1">
              <a:off x="1124" y="1458"/>
              <a:ext cx="26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5" name="Line 1217"/>
            <p:cNvSpPr>
              <a:spLocks noChangeShapeType="1"/>
            </p:cNvSpPr>
            <p:nvPr/>
          </p:nvSpPr>
          <p:spPr bwMode="auto">
            <a:xfrm flipV="1">
              <a:off x="444" y="1450"/>
              <a:ext cx="10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Line 1218"/>
            <p:cNvSpPr>
              <a:spLocks noChangeShapeType="1"/>
            </p:cNvSpPr>
            <p:nvPr/>
          </p:nvSpPr>
          <p:spPr bwMode="auto">
            <a:xfrm flipH="1" flipV="1">
              <a:off x="192" y="1480"/>
              <a:ext cx="4879" cy="21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Line 1219"/>
            <p:cNvSpPr>
              <a:spLocks noChangeShapeType="1"/>
            </p:cNvSpPr>
            <p:nvPr/>
          </p:nvSpPr>
          <p:spPr bwMode="auto">
            <a:xfrm flipH="1" flipV="1">
              <a:off x="283" y="1472"/>
              <a:ext cx="4108" cy="21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8" name="Line 1220"/>
            <p:cNvSpPr>
              <a:spLocks noChangeShapeType="1"/>
            </p:cNvSpPr>
            <p:nvPr/>
          </p:nvSpPr>
          <p:spPr bwMode="auto">
            <a:xfrm flipH="1" flipV="1">
              <a:off x="362" y="1456"/>
              <a:ext cx="3325" cy="220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Line 1221"/>
            <p:cNvSpPr>
              <a:spLocks noChangeShapeType="1"/>
            </p:cNvSpPr>
            <p:nvPr/>
          </p:nvSpPr>
          <p:spPr bwMode="auto">
            <a:xfrm flipH="1" flipV="1">
              <a:off x="447" y="1456"/>
              <a:ext cx="2568" cy="22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Line 1222"/>
            <p:cNvSpPr>
              <a:spLocks noChangeShapeType="1"/>
            </p:cNvSpPr>
            <p:nvPr/>
          </p:nvSpPr>
          <p:spPr bwMode="auto">
            <a:xfrm flipH="1" flipV="1">
              <a:off x="532" y="1456"/>
              <a:ext cx="1803" cy="22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Line 1223"/>
            <p:cNvSpPr>
              <a:spLocks noChangeShapeType="1"/>
            </p:cNvSpPr>
            <p:nvPr/>
          </p:nvSpPr>
          <p:spPr bwMode="auto">
            <a:xfrm flipH="1" flipV="1">
              <a:off x="618" y="1456"/>
              <a:ext cx="1029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Line 1224"/>
            <p:cNvSpPr>
              <a:spLocks noChangeShapeType="1"/>
            </p:cNvSpPr>
            <p:nvPr/>
          </p:nvSpPr>
          <p:spPr bwMode="auto">
            <a:xfrm flipH="1" flipV="1">
              <a:off x="706" y="1456"/>
              <a:ext cx="261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3" name="Line 1225"/>
            <p:cNvSpPr>
              <a:spLocks noChangeShapeType="1"/>
            </p:cNvSpPr>
            <p:nvPr/>
          </p:nvSpPr>
          <p:spPr bwMode="auto">
            <a:xfrm flipV="1">
              <a:off x="279" y="1456"/>
              <a:ext cx="510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4" name="Text Box 1226"/>
            <p:cNvSpPr txBox="1">
              <a:spLocks noChangeArrowheads="1"/>
            </p:cNvSpPr>
            <p:nvPr/>
          </p:nvSpPr>
          <p:spPr bwMode="auto">
            <a:xfrm>
              <a:off x="4896" y="115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</a:p>
          </p:txBody>
        </p:sp>
        <p:sp>
          <p:nvSpPr>
            <p:cNvPr id="66605" name="Text Box 1227"/>
            <p:cNvSpPr txBox="1">
              <a:spLocks noChangeArrowheads="1"/>
            </p:cNvSpPr>
            <p:nvPr/>
          </p:nvSpPr>
          <p:spPr bwMode="auto">
            <a:xfrm>
              <a:off x="4176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</a:p>
          </p:txBody>
        </p:sp>
        <p:sp>
          <p:nvSpPr>
            <p:cNvPr id="66606" name="Text Box 1228"/>
            <p:cNvSpPr txBox="1">
              <a:spLocks noChangeArrowheads="1"/>
            </p:cNvSpPr>
            <p:nvPr/>
          </p:nvSpPr>
          <p:spPr bwMode="auto">
            <a:xfrm>
              <a:off x="3504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</a:p>
          </p:txBody>
        </p:sp>
        <p:sp>
          <p:nvSpPr>
            <p:cNvPr id="66607" name="Text Box 1229"/>
            <p:cNvSpPr txBox="1">
              <a:spLocks noChangeArrowheads="1"/>
            </p:cNvSpPr>
            <p:nvPr/>
          </p:nvSpPr>
          <p:spPr bwMode="auto">
            <a:xfrm>
              <a:off x="2808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</a:p>
          </p:txBody>
        </p:sp>
        <p:sp>
          <p:nvSpPr>
            <p:cNvPr id="66608" name="Text Box 1230"/>
            <p:cNvSpPr txBox="1">
              <a:spLocks noChangeArrowheads="1"/>
            </p:cNvSpPr>
            <p:nvPr/>
          </p:nvSpPr>
          <p:spPr bwMode="auto">
            <a:xfrm>
              <a:off x="2120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</a:p>
          </p:txBody>
        </p:sp>
        <p:sp>
          <p:nvSpPr>
            <p:cNvPr id="66609" name="Text Box 1231"/>
            <p:cNvSpPr txBox="1">
              <a:spLocks noChangeArrowheads="1"/>
            </p:cNvSpPr>
            <p:nvPr/>
          </p:nvSpPr>
          <p:spPr bwMode="auto">
            <a:xfrm>
              <a:off x="1432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</a:p>
          </p:txBody>
        </p:sp>
        <p:sp>
          <p:nvSpPr>
            <p:cNvPr id="66610" name="Text Box 1232"/>
            <p:cNvSpPr txBox="1">
              <a:spLocks noChangeArrowheads="1"/>
            </p:cNvSpPr>
            <p:nvPr/>
          </p:nvSpPr>
          <p:spPr bwMode="auto">
            <a:xfrm>
              <a:off x="760" y="1160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</a:p>
          </p:txBody>
        </p:sp>
        <p:sp>
          <p:nvSpPr>
            <p:cNvPr id="66611" name="Text Box 1233"/>
            <p:cNvSpPr txBox="1">
              <a:spLocks noChangeArrowheads="1"/>
            </p:cNvSpPr>
            <p:nvPr/>
          </p:nvSpPr>
          <p:spPr bwMode="auto">
            <a:xfrm>
              <a:off x="4896" y="37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</a:p>
          </p:txBody>
        </p:sp>
        <p:sp>
          <p:nvSpPr>
            <p:cNvPr id="66612" name="Text Box 1234"/>
            <p:cNvSpPr txBox="1">
              <a:spLocks noChangeArrowheads="1"/>
            </p:cNvSpPr>
            <p:nvPr/>
          </p:nvSpPr>
          <p:spPr bwMode="auto">
            <a:xfrm>
              <a:off x="4176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</a:p>
          </p:txBody>
        </p:sp>
        <p:sp>
          <p:nvSpPr>
            <p:cNvPr id="66613" name="Text Box 1235"/>
            <p:cNvSpPr txBox="1">
              <a:spLocks noChangeArrowheads="1"/>
            </p:cNvSpPr>
            <p:nvPr/>
          </p:nvSpPr>
          <p:spPr bwMode="auto">
            <a:xfrm>
              <a:off x="3504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</a:p>
          </p:txBody>
        </p:sp>
        <p:sp>
          <p:nvSpPr>
            <p:cNvPr id="66614" name="Text Box 1236"/>
            <p:cNvSpPr txBox="1">
              <a:spLocks noChangeArrowheads="1"/>
            </p:cNvSpPr>
            <p:nvPr/>
          </p:nvSpPr>
          <p:spPr bwMode="auto">
            <a:xfrm>
              <a:off x="2808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</a:p>
          </p:txBody>
        </p:sp>
        <p:sp>
          <p:nvSpPr>
            <p:cNvPr id="66615" name="Text Box 1237"/>
            <p:cNvSpPr txBox="1">
              <a:spLocks noChangeArrowheads="1"/>
            </p:cNvSpPr>
            <p:nvPr/>
          </p:nvSpPr>
          <p:spPr bwMode="auto">
            <a:xfrm>
              <a:off x="2120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</a:p>
          </p:txBody>
        </p:sp>
        <p:sp>
          <p:nvSpPr>
            <p:cNvPr id="66616" name="Text Box 1238"/>
            <p:cNvSpPr txBox="1">
              <a:spLocks noChangeArrowheads="1"/>
            </p:cNvSpPr>
            <p:nvPr/>
          </p:nvSpPr>
          <p:spPr bwMode="auto">
            <a:xfrm>
              <a:off x="1432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</a:p>
          </p:txBody>
        </p:sp>
        <p:sp>
          <p:nvSpPr>
            <p:cNvPr id="66617" name="Text Box 1239"/>
            <p:cNvSpPr txBox="1">
              <a:spLocks noChangeArrowheads="1"/>
            </p:cNvSpPr>
            <p:nvPr/>
          </p:nvSpPr>
          <p:spPr bwMode="auto">
            <a:xfrm>
              <a:off x="760" y="37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IP×IP</a:t>
            </a:r>
            <a:r>
              <a:rPr lang="en-US" altLang="zh-CN" baseline="30000" smtClean="0"/>
              <a:t>-1</a:t>
            </a:r>
            <a:r>
              <a:rPr lang="en-US" altLang="zh-CN" smtClean="0"/>
              <a:t>=E</a:t>
            </a:r>
          </a:p>
          <a:p>
            <a:r>
              <a:rPr lang="zh-CN" altLang="en-US" smtClean="0"/>
              <a:t>不影响</a:t>
            </a:r>
            <a:r>
              <a:rPr lang="en-US" altLang="zh-CN" smtClean="0"/>
              <a:t>DES</a:t>
            </a:r>
            <a:r>
              <a:rPr lang="zh-CN" altLang="en-US" smtClean="0"/>
              <a:t>的安全性，只是为了使得算法更加难以理解。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初始变换和逆变换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F4D9B73-8D82-4322-980E-22B4A577008B}" type="slidenum">
              <a:rPr lang="zh-CN" altLang="en-US" smtClean="0">
                <a:latin typeface="Times New Roman" pitchFamily="18" charset="0"/>
              </a:rPr>
              <a:pPr/>
              <a:t>93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/>
                </a:solidFill>
              </a:rPr>
              <a:t>DES</a:t>
            </a:r>
            <a:endParaRPr lang="zh-CN" altLang="en-US"/>
          </a:p>
        </p:txBody>
      </p:sp>
      <p:sp>
        <p:nvSpPr>
          <p:cNvPr id="62467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4C285F-4D87-496F-A890-2B9E25B2C99C}" type="slidenum">
              <a:rPr lang="zh-CN" altLang="en-US" sz="1000">
                <a:solidFill>
                  <a:schemeClr val="tx1"/>
                </a:solidFill>
              </a:rPr>
              <a:pPr algn="r"/>
              <a:t>93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2469" name="Freeform 1026"/>
          <p:cNvSpPr>
            <a:spLocks/>
          </p:cNvSpPr>
          <p:nvPr/>
        </p:nvSpPr>
        <p:spPr bwMode="auto">
          <a:xfrm>
            <a:off x="4997450" y="1905000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0" name="Rectangle 1028"/>
          <p:cNvSpPr>
            <a:spLocks noChangeArrowheads="1"/>
          </p:cNvSpPr>
          <p:nvPr/>
        </p:nvSpPr>
        <p:spPr bwMode="auto">
          <a:xfrm>
            <a:off x="3276600" y="176213"/>
            <a:ext cx="28194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1" name="Text Box 1029"/>
          <p:cNvSpPr txBox="1">
            <a:spLocks noChangeArrowheads="1"/>
          </p:cNvSpPr>
          <p:nvPr/>
        </p:nvSpPr>
        <p:spPr bwMode="auto">
          <a:xfrm>
            <a:off x="3733800" y="176213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64 </a:t>
            </a:r>
            <a:r>
              <a:rPr lang="en-US" altLang="zh-CN">
                <a:solidFill>
                  <a:schemeClr val="tx1"/>
                </a:solidFill>
              </a:rPr>
              <a:t>bit plaintext block</a:t>
            </a:r>
          </a:p>
        </p:txBody>
      </p:sp>
      <p:sp>
        <p:nvSpPr>
          <p:cNvPr id="62472" name="AutoShape 1030"/>
          <p:cNvSpPr>
            <a:spLocks noChangeArrowheads="1"/>
          </p:cNvSpPr>
          <p:nvPr/>
        </p:nvSpPr>
        <p:spPr bwMode="auto">
          <a:xfrm>
            <a:off x="4203700" y="785813"/>
            <a:ext cx="990600" cy="381000"/>
          </a:xfrm>
          <a:prstGeom prst="flowChartTerminator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3" name="Text Box 1031"/>
          <p:cNvSpPr txBox="1">
            <a:spLocks noChangeArrowheads="1"/>
          </p:cNvSpPr>
          <p:nvPr/>
        </p:nvSpPr>
        <p:spPr bwMode="auto">
          <a:xfrm>
            <a:off x="4495800" y="7858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62474" name="Rectangle 1032"/>
          <p:cNvSpPr>
            <a:spLocks noChangeArrowheads="1"/>
          </p:cNvSpPr>
          <p:nvPr/>
        </p:nvSpPr>
        <p:spPr bwMode="auto">
          <a:xfrm>
            <a:off x="2438400" y="1270000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5" name="Rectangle 1033"/>
          <p:cNvSpPr>
            <a:spLocks noChangeArrowheads="1"/>
          </p:cNvSpPr>
          <p:nvPr/>
        </p:nvSpPr>
        <p:spPr bwMode="auto">
          <a:xfrm>
            <a:off x="5257800" y="1270000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6" name="Line 1034"/>
          <p:cNvSpPr>
            <a:spLocks noChangeShapeType="1"/>
          </p:cNvSpPr>
          <p:nvPr/>
        </p:nvSpPr>
        <p:spPr bwMode="auto">
          <a:xfrm flipH="1">
            <a:off x="3302000" y="990600"/>
            <a:ext cx="901700" cy="27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7" name="Line 1035"/>
          <p:cNvSpPr>
            <a:spLocks noChangeShapeType="1"/>
          </p:cNvSpPr>
          <p:nvPr/>
        </p:nvSpPr>
        <p:spPr bwMode="auto">
          <a:xfrm>
            <a:off x="5194300" y="990600"/>
            <a:ext cx="863600" cy="27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8" name="Text Box 1036"/>
          <p:cNvSpPr txBox="1">
            <a:spLocks noChangeArrowheads="1"/>
          </p:cNvSpPr>
          <p:nvPr/>
        </p:nvSpPr>
        <p:spPr bwMode="auto">
          <a:xfrm>
            <a:off x="3098800" y="127000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79" name="Text Box 1037"/>
          <p:cNvSpPr txBox="1">
            <a:spLocks noChangeArrowheads="1"/>
          </p:cNvSpPr>
          <p:nvPr/>
        </p:nvSpPr>
        <p:spPr bwMode="auto">
          <a:xfrm>
            <a:off x="5918200" y="12700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80" name="Rectangle 1038"/>
          <p:cNvSpPr>
            <a:spLocks noChangeArrowheads="1"/>
          </p:cNvSpPr>
          <p:nvPr/>
        </p:nvSpPr>
        <p:spPr bwMode="auto">
          <a:xfrm>
            <a:off x="2438400" y="2946400"/>
            <a:ext cx="1930400" cy="381000"/>
          </a:xfrm>
          <a:prstGeom prst="rect">
            <a:avLst/>
          </a:prstGeom>
          <a:solidFill>
            <a:srgbClr val="FFFF27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1" name="Rectangle 1039"/>
          <p:cNvSpPr>
            <a:spLocks noChangeArrowheads="1"/>
          </p:cNvSpPr>
          <p:nvPr/>
        </p:nvSpPr>
        <p:spPr bwMode="auto">
          <a:xfrm>
            <a:off x="5257800" y="2946400"/>
            <a:ext cx="1930400" cy="381000"/>
          </a:xfrm>
          <a:prstGeom prst="rect">
            <a:avLst/>
          </a:prstGeom>
          <a:solidFill>
            <a:srgbClr val="FFFF27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2" name="Text Box 1040"/>
          <p:cNvSpPr txBox="1">
            <a:spLocks noChangeArrowheads="1"/>
          </p:cNvSpPr>
          <p:nvPr/>
        </p:nvSpPr>
        <p:spPr bwMode="auto">
          <a:xfrm>
            <a:off x="2909888" y="2946400"/>
            <a:ext cx="757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=R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83" name="Text Box 1041"/>
          <p:cNvSpPr txBox="1">
            <a:spLocks noChangeArrowheads="1"/>
          </p:cNvSpPr>
          <p:nvPr/>
        </p:nvSpPr>
        <p:spPr bwMode="auto">
          <a:xfrm>
            <a:off x="5394325" y="2946400"/>
            <a:ext cx="1793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=L</a:t>
            </a:r>
            <a:r>
              <a:rPr lang="en-US" altLang="zh-CN" baseline="-25000">
                <a:solidFill>
                  <a:schemeClr val="tx1"/>
                </a:solidFill>
              </a:rPr>
              <a:t>0 </a:t>
            </a:r>
            <a:r>
              <a:rPr lang="en-US" altLang="zh-CN">
                <a:solidFill>
                  <a:schemeClr val="tx1"/>
                </a:solidFill>
              </a:rPr>
              <a:t>+ f(R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,K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cxnSp>
        <p:nvCxnSpPr>
          <p:cNvPr id="62484" name="AutoShape 1042"/>
          <p:cNvCxnSpPr>
            <a:cxnSpLocks noChangeShapeType="1"/>
          </p:cNvCxnSpPr>
          <p:nvPr/>
        </p:nvCxnSpPr>
        <p:spPr bwMode="auto">
          <a:xfrm rot="5400000">
            <a:off x="5327650" y="1327150"/>
            <a:ext cx="485775" cy="11334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2485" name="Line 1043"/>
          <p:cNvSpPr>
            <a:spLocks noChangeShapeType="1"/>
          </p:cNvSpPr>
          <p:nvPr/>
        </p:nvSpPr>
        <p:spPr bwMode="auto">
          <a:xfrm>
            <a:off x="3289300" y="1651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6" name="Freeform 1044"/>
          <p:cNvSpPr>
            <a:spLocks/>
          </p:cNvSpPr>
          <p:nvPr/>
        </p:nvSpPr>
        <p:spPr bwMode="auto">
          <a:xfrm>
            <a:off x="3289300" y="2133600"/>
            <a:ext cx="2823633" cy="812800"/>
          </a:xfrm>
          <a:custGeom>
            <a:avLst/>
            <a:gdLst>
              <a:gd name="T0" fmla="*/ 2147483647 w 1792"/>
              <a:gd name="T1" fmla="*/ 0 h 512"/>
              <a:gd name="T2" fmla="*/ 2147483647 w 1792"/>
              <a:gd name="T3" fmla="*/ 2147483647 h 512"/>
              <a:gd name="T4" fmla="*/ 0 w 1792"/>
              <a:gd name="T5" fmla="*/ 2147483647 h 512"/>
              <a:gd name="T6" fmla="*/ 0 w 1792"/>
              <a:gd name="T7" fmla="*/ 2147483647 h 512"/>
              <a:gd name="T8" fmla="*/ 0 60000 65536"/>
              <a:gd name="T9" fmla="*/ 0 60000 65536"/>
              <a:gd name="T10" fmla="*/ 0 60000 65536"/>
              <a:gd name="T11" fmla="*/ 0 60000 65536"/>
              <a:gd name="T12" fmla="*/ 0 w 1792"/>
              <a:gd name="T13" fmla="*/ 0 h 512"/>
              <a:gd name="T14" fmla="*/ 1792 w 1792"/>
              <a:gd name="T15" fmla="*/ 512 h 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2" h="512">
                <a:moveTo>
                  <a:pt x="1792" y="0"/>
                </a:moveTo>
                <a:lnTo>
                  <a:pt x="1792" y="140"/>
                </a:lnTo>
                <a:lnTo>
                  <a:pt x="0" y="420"/>
                </a:lnTo>
                <a:lnTo>
                  <a:pt x="0" y="51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7" name="Freeform 1045"/>
          <p:cNvSpPr>
            <a:spLocks/>
          </p:cNvSpPr>
          <p:nvPr/>
        </p:nvSpPr>
        <p:spPr bwMode="auto">
          <a:xfrm>
            <a:off x="3289300" y="2330450"/>
            <a:ext cx="2851150" cy="615950"/>
          </a:xfrm>
          <a:custGeom>
            <a:avLst/>
            <a:gdLst>
              <a:gd name="T0" fmla="*/ 0 w 1796"/>
              <a:gd name="T1" fmla="*/ 0 h 388"/>
              <a:gd name="T2" fmla="*/ 0 w 1796"/>
              <a:gd name="T3" fmla="*/ 2147483647 h 388"/>
              <a:gd name="T4" fmla="*/ 2147483647 w 1796"/>
              <a:gd name="T5" fmla="*/ 2147483647 h 388"/>
              <a:gd name="T6" fmla="*/ 2147483647 w 1796"/>
              <a:gd name="T7" fmla="*/ 2147483647 h 388"/>
              <a:gd name="T8" fmla="*/ 0 60000 65536"/>
              <a:gd name="T9" fmla="*/ 0 60000 65536"/>
              <a:gd name="T10" fmla="*/ 0 60000 65536"/>
              <a:gd name="T11" fmla="*/ 0 60000 65536"/>
              <a:gd name="T12" fmla="*/ 0 w 1796"/>
              <a:gd name="T13" fmla="*/ 0 h 388"/>
              <a:gd name="T14" fmla="*/ 1796 w 1796"/>
              <a:gd name="T15" fmla="*/ 388 h 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6" h="388">
                <a:moveTo>
                  <a:pt x="0" y="0"/>
                </a:moveTo>
                <a:lnTo>
                  <a:pt x="0" y="44"/>
                </a:lnTo>
                <a:lnTo>
                  <a:pt x="1796" y="284"/>
                </a:lnTo>
                <a:lnTo>
                  <a:pt x="1796" y="3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8" name="Line 1046"/>
          <p:cNvSpPr>
            <a:spLocks noChangeShapeType="1"/>
          </p:cNvSpPr>
          <p:nvPr/>
        </p:nvSpPr>
        <p:spPr bwMode="auto">
          <a:xfrm>
            <a:off x="3479800" y="2136775"/>
            <a:ext cx="84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489" name="Group 1047"/>
          <p:cNvGrpSpPr>
            <a:grpSpLocks/>
          </p:cNvGrpSpPr>
          <p:nvPr/>
        </p:nvGrpSpPr>
        <p:grpSpPr bwMode="auto">
          <a:xfrm>
            <a:off x="4324350" y="1778000"/>
            <a:ext cx="685800" cy="685800"/>
            <a:chOff x="2880" y="1872"/>
            <a:chExt cx="432" cy="432"/>
          </a:xfrm>
        </p:grpSpPr>
        <p:sp>
          <p:nvSpPr>
            <p:cNvPr id="62522" name="Oval 1048"/>
            <p:cNvSpPr>
              <a:spLocks noChangeArrowheads="1"/>
            </p:cNvSpPr>
            <p:nvPr/>
          </p:nvSpPr>
          <p:spPr bwMode="auto">
            <a:xfrm>
              <a:off x="2880" y="1872"/>
              <a:ext cx="432" cy="432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523" name="Text Box 1049"/>
            <p:cNvSpPr txBox="1">
              <a:spLocks noChangeArrowheads="1"/>
            </p:cNvSpPr>
            <p:nvPr/>
          </p:nvSpPr>
          <p:spPr bwMode="auto">
            <a:xfrm>
              <a:off x="3000" y="193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62490" name="AutoShape 1050"/>
          <p:cNvSpPr>
            <a:spLocks noChangeArrowheads="1"/>
          </p:cNvSpPr>
          <p:nvPr/>
        </p:nvSpPr>
        <p:spPr bwMode="auto">
          <a:xfrm>
            <a:off x="3098800" y="1955800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1" name="Text Box 1051"/>
          <p:cNvSpPr txBox="1">
            <a:spLocks noChangeArrowheads="1"/>
          </p:cNvSpPr>
          <p:nvPr/>
        </p:nvSpPr>
        <p:spPr bwMode="auto">
          <a:xfrm>
            <a:off x="7216775" y="1684338"/>
            <a:ext cx="1933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K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 (derived from</a:t>
            </a:r>
            <a:br>
              <a:rPr lang="en-US" altLang="zh-CN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        56 bit key)</a:t>
            </a:r>
          </a:p>
        </p:txBody>
      </p:sp>
      <p:sp>
        <p:nvSpPr>
          <p:cNvPr id="62492" name="Freeform 1052"/>
          <p:cNvSpPr>
            <a:spLocks/>
          </p:cNvSpPr>
          <p:nvPr/>
        </p:nvSpPr>
        <p:spPr bwMode="auto">
          <a:xfrm>
            <a:off x="4997450" y="4216400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3" name="Rectangle 1053"/>
          <p:cNvSpPr>
            <a:spLocks noChangeArrowheads="1"/>
          </p:cNvSpPr>
          <p:nvPr/>
        </p:nvSpPr>
        <p:spPr bwMode="auto">
          <a:xfrm>
            <a:off x="2438400" y="5257800"/>
            <a:ext cx="19304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4" name="Rectangle 1054"/>
          <p:cNvSpPr>
            <a:spLocks noChangeArrowheads="1"/>
          </p:cNvSpPr>
          <p:nvPr/>
        </p:nvSpPr>
        <p:spPr bwMode="auto">
          <a:xfrm>
            <a:off x="5257800" y="5257800"/>
            <a:ext cx="19304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5" name="Text Box 1055"/>
          <p:cNvSpPr txBox="1">
            <a:spLocks noChangeArrowheads="1"/>
          </p:cNvSpPr>
          <p:nvPr/>
        </p:nvSpPr>
        <p:spPr bwMode="auto">
          <a:xfrm>
            <a:off x="5792788" y="5237163"/>
            <a:ext cx="909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en-US" altLang="zh-CN" baseline="-25000">
                <a:solidFill>
                  <a:schemeClr val="tx1"/>
                </a:solidFill>
              </a:rPr>
              <a:t>16</a:t>
            </a:r>
            <a:r>
              <a:rPr lang="en-US" altLang="zh-CN">
                <a:solidFill>
                  <a:schemeClr val="tx1"/>
                </a:solidFill>
              </a:rPr>
              <a:t>=R</a:t>
            </a:r>
            <a:r>
              <a:rPr lang="en-US" altLang="zh-CN" baseline="-2500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62496" name="AutoShape 1056"/>
          <p:cNvCxnSpPr>
            <a:cxnSpLocks noChangeShapeType="1"/>
          </p:cNvCxnSpPr>
          <p:nvPr/>
        </p:nvCxnSpPr>
        <p:spPr bwMode="auto">
          <a:xfrm rot="5400000">
            <a:off x="5327650" y="3638550"/>
            <a:ext cx="485775" cy="11334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2497" name="Line 1057"/>
          <p:cNvSpPr>
            <a:spLocks noChangeShapeType="1"/>
          </p:cNvSpPr>
          <p:nvPr/>
        </p:nvSpPr>
        <p:spPr bwMode="auto">
          <a:xfrm>
            <a:off x="3289300" y="3962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8" name="Line 1058"/>
          <p:cNvSpPr>
            <a:spLocks noChangeShapeType="1"/>
          </p:cNvSpPr>
          <p:nvPr/>
        </p:nvSpPr>
        <p:spPr bwMode="auto">
          <a:xfrm>
            <a:off x="3479800" y="4448175"/>
            <a:ext cx="84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499" name="Group 1059"/>
          <p:cNvGrpSpPr>
            <a:grpSpLocks/>
          </p:cNvGrpSpPr>
          <p:nvPr/>
        </p:nvGrpSpPr>
        <p:grpSpPr bwMode="auto">
          <a:xfrm>
            <a:off x="4324350" y="4089400"/>
            <a:ext cx="685800" cy="685800"/>
            <a:chOff x="2880" y="1872"/>
            <a:chExt cx="432" cy="432"/>
          </a:xfrm>
        </p:grpSpPr>
        <p:sp>
          <p:nvSpPr>
            <p:cNvPr id="62520" name="Oval 1060"/>
            <p:cNvSpPr>
              <a:spLocks noChangeArrowheads="1"/>
            </p:cNvSpPr>
            <p:nvPr/>
          </p:nvSpPr>
          <p:spPr bwMode="auto">
            <a:xfrm>
              <a:off x="2880" y="1872"/>
              <a:ext cx="432" cy="432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521" name="Text Box 1061"/>
            <p:cNvSpPr txBox="1">
              <a:spLocks noChangeArrowheads="1"/>
            </p:cNvSpPr>
            <p:nvPr/>
          </p:nvSpPr>
          <p:spPr bwMode="auto">
            <a:xfrm>
              <a:off x="3000" y="193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62500" name="AutoShape 1062"/>
          <p:cNvSpPr>
            <a:spLocks noChangeArrowheads="1"/>
          </p:cNvSpPr>
          <p:nvPr/>
        </p:nvSpPr>
        <p:spPr bwMode="auto">
          <a:xfrm>
            <a:off x="3098800" y="4267200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01" name="Text Box 1063"/>
          <p:cNvSpPr txBox="1">
            <a:spLocks noChangeArrowheads="1"/>
          </p:cNvSpPr>
          <p:nvPr/>
        </p:nvSpPr>
        <p:spPr bwMode="auto">
          <a:xfrm>
            <a:off x="7216775" y="3995738"/>
            <a:ext cx="2017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K</a:t>
            </a:r>
            <a:r>
              <a:rPr lang="en-US" altLang="zh-CN" sz="2000" baseline="-25000">
                <a:solidFill>
                  <a:schemeClr val="tx1"/>
                </a:solidFill>
              </a:rPr>
              <a:t>16</a:t>
            </a:r>
            <a:r>
              <a:rPr lang="en-US" altLang="zh-CN" sz="2000">
                <a:solidFill>
                  <a:schemeClr val="tx1"/>
                </a:solidFill>
              </a:rPr>
              <a:t> (derived from</a:t>
            </a:r>
            <a:br>
              <a:rPr lang="en-US" altLang="zh-CN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        56 bit key)</a:t>
            </a:r>
            <a:endParaRPr lang="en-US" altLang="zh-CN" sz="2000" baseline="-25000">
              <a:solidFill>
                <a:schemeClr val="tx1"/>
              </a:solidFill>
            </a:endParaRPr>
          </a:p>
        </p:txBody>
      </p:sp>
      <p:sp>
        <p:nvSpPr>
          <p:cNvPr id="62502" name="AutoShape 1064"/>
          <p:cNvSpPr>
            <a:spLocks noChangeArrowheads="1"/>
          </p:cNvSpPr>
          <p:nvPr/>
        </p:nvSpPr>
        <p:spPr bwMode="auto">
          <a:xfrm>
            <a:off x="4203700" y="5689600"/>
            <a:ext cx="990600" cy="381000"/>
          </a:xfrm>
          <a:prstGeom prst="flowChartTerminator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03" name="Text Box 1065"/>
          <p:cNvSpPr txBox="1">
            <a:spLocks noChangeArrowheads="1"/>
          </p:cNvSpPr>
          <p:nvPr/>
        </p:nvSpPr>
        <p:spPr bwMode="auto">
          <a:xfrm>
            <a:off x="4495800" y="5689600"/>
            <a:ext cx="531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IP</a:t>
            </a:r>
            <a:r>
              <a:rPr lang="en-US" altLang="zh-CN" sz="2000" baseline="3000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504" name="Line 1066"/>
          <p:cNvSpPr>
            <a:spLocks noChangeShapeType="1"/>
          </p:cNvSpPr>
          <p:nvPr/>
        </p:nvSpPr>
        <p:spPr bwMode="auto">
          <a:xfrm>
            <a:off x="1549400" y="36703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5" name="Text Box 1067"/>
          <p:cNvSpPr txBox="1">
            <a:spLocks noChangeArrowheads="1"/>
          </p:cNvSpPr>
          <p:nvPr/>
        </p:nvSpPr>
        <p:spPr bwMode="auto">
          <a:xfrm>
            <a:off x="304800" y="3486150"/>
            <a:ext cx="1885950" cy="366713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repeat 16 times…</a:t>
            </a:r>
          </a:p>
        </p:txBody>
      </p:sp>
      <p:sp>
        <p:nvSpPr>
          <p:cNvPr id="62506" name="Rectangle 1068"/>
          <p:cNvSpPr>
            <a:spLocks noChangeArrowheads="1"/>
          </p:cNvSpPr>
          <p:nvPr/>
        </p:nvSpPr>
        <p:spPr bwMode="auto">
          <a:xfrm>
            <a:off x="3289300" y="6299200"/>
            <a:ext cx="28194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07" name="Text Box 1069"/>
          <p:cNvSpPr txBox="1">
            <a:spLocks noChangeArrowheads="1"/>
          </p:cNvSpPr>
          <p:nvPr/>
        </p:nvSpPr>
        <p:spPr bwMode="auto">
          <a:xfrm>
            <a:off x="3746500" y="6299200"/>
            <a:ext cx="2247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64 </a:t>
            </a:r>
            <a:r>
              <a:rPr lang="en-US" altLang="zh-CN">
                <a:solidFill>
                  <a:schemeClr val="tx1"/>
                </a:solidFill>
              </a:rPr>
              <a:t>bit ciphertext block</a:t>
            </a:r>
          </a:p>
        </p:txBody>
      </p:sp>
      <p:sp>
        <p:nvSpPr>
          <p:cNvPr id="62508" name="Line 1070"/>
          <p:cNvSpPr>
            <a:spLocks noChangeShapeType="1"/>
          </p:cNvSpPr>
          <p:nvPr/>
        </p:nvSpPr>
        <p:spPr bwMode="auto">
          <a:xfrm>
            <a:off x="3276600" y="5638800"/>
            <a:ext cx="927100" cy="234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9" name="Line 1071"/>
          <p:cNvSpPr>
            <a:spLocks noChangeShapeType="1"/>
          </p:cNvSpPr>
          <p:nvPr/>
        </p:nvSpPr>
        <p:spPr bwMode="auto">
          <a:xfrm flipH="1">
            <a:off x="5194300" y="5638800"/>
            <a:ext cx="946150" cy="234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0" name="Line 1072"/>
          <p:cNvSpPr>
            <a:spLocks noChangeShapeType="1"/>
          </p:cNvSpPr>
          <p:nvPr/>
        </p:nvSpPr>
        <p:spPr bwMode="auto">
          <a:xfrm>
            <a:off x="4672013" y="55721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1" name="Line 1073"/>
          <p:cNvSpPr>
            <a:spLocks noChangeShapeType="1"/>
          </p:cNvSpPr>
          <p:nvPr/>
        </p:nvSpPr>
        <p:spPr bwMode="auto">
          <a:xfrm>
            <a:off x="4672013" y="6070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2" name="Text Box 1074"/>
          <p:cNvSpPr txBox="1">
            <a:spLocks noChangeArrowheads="1"/>
          </p:cNvSpPr>
          <p:nvPr/>
        </p:nvSpPr>
        <p:spPr bwMode="auto">
          <a:xfrm>
            <a:off x="2387600" y="5251450"/>
            <a:ext cx="2220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16</a:t>
            </a:r>
            <a:r>
              <a:rPr lang="en-US" altLang="zh-CN">
                <a:solidFill>
                  <a:schemeClr val="tx1"/>
                </a:solidFill>
              </a:rPr>
              <a:t>=L</a:t>
            </a:r>
            <a:r>
              <a:rPr lang="en-US" altLang="zh-CN" baseline="-25000">
                <a:solidFill>
                  <a:schemeClr val="tx1"/>
                </a:solidFill>
              </a:rPr>
              <a:t>15 </a:t>
            </a:r>
            <a:r>
              <a:rPr lang="en-US" altLang="zh-CN">
                <a:solidFill>
                  <a:schemeClr val="tx1"/>
                </a:solidFill>
              </a:rPr>
              <a:t>+ f(R</a:t>
            </a:r>
            <a:r>
              <a:rPr lang="en-US" altLang="zh-CN" baseline="-25000">
                <a:solidFill>
                  <a:schemeClr val="tx1"/>
                </a:solidFill>
              </a:rPr>
              <a:t>15</a:t>
            </a:r>
            <a:r>
              <a:rPr lang="en-US" altLang="zh-CN">
                <a:solidFill>
                  <a:schemeClr val="tx1"/>
                </a:solidFill>
              </a:rPr>
              <a:t>,K</a:t>
            </a:r>
            <a:r>
              <a:rPr lang="en-US" altLang="zh-CN" baseline="-25000">
                <a:solidFill>
                  <a:schemeClr val="tx1"/>
                </a:solidFill>
              </a:rPr>
              <a:t>16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62513" name="Oval 1075"/>
          <p:cNvSpPr>
            <a:spLocks noChangeArrowheads="1"/>
          </p:cNvSpPr>
          <p:nvPr/>
        </p:nvSpPr>
        <p:spPr bwMode="auto">
          <a:xfrm>
            <a:off x="6100763" y="3073400"/>
            <a:ext cx="117475" cy="1174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14" name="Oval 1076"/>
          <p:cNvSpPr>
            <a:spLocks noChangeArrowheads="1"/>
          </p:cNvSpPr>
          <p:nvPr/>
        </p:nvSpPr>
        <p:spPr bwMode="auto">
          <a:xfrm>
            <a:off x="3251200" y="5384800"/>
            <a:ext cx="117475" cy="1174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15" name="Text Box 1077"/>
          <p:cNvSpPr txBox="1">
            <a:spLocks noChangeArrowheads="1"/>
          </p:cNvSpPr>
          <p:nvPr/>
        </p:nvSpPr>
        <p:spPr bwMode="auto">
          <a:xfrm>
            <a:off x="2803525" y="16510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2516" name="Text Box 1078"/>
          <p:cNvSpPr txBox="1">
            <a:spLocks noChangeArrowheads="1"/>
          </p:cNvSpPr>
          <p:nvPr/>
        </p:nvSpPr>
        <p:spPr bwMode="auto">
          <a:xfrm>
            <a:off x="6105525" y="1600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2517" name="Line 1079"/>
          <p:cNvSpPr>
            <a:spLocks noChangeShapeType="1"/>
          </p:cNvSpPr>
          <p:nvPr/>
        </p:nvSpPr>
        <p:spPr bwMode="auto">
          <a:xfrm>
            <a:off x="3290888" y="4648200"/>
            <a:ext cx="0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8" name="Line 1080"/>
          <p:cNvSpPr>
            <a:spLocks noChangeShapeType="1"/>
          </p:cNvSpPr>
          <p:nvPr/>
        </p:nvSpPr>
        <p:spPr bwMode="auto">
          <a:xfrm>
            <a:off x="6138863" y="4452938"/>
            <a:ext cx="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9" name="Text Box 1081"/>
          <p:cNvSpPr txBox="1">
            <a:spLocks noChangeArrowheads="1"/>
          </p:cNvSpPr>
          <p:nvPr/>
        </p:nvSpPr>
        <p:spPr bwMode="auto">
          <a:xfrm>
            <a:off x="7231063" y="20574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A6B0EDE-72B3-4A8A-ABB7-46EEFDF8945E}" type="slidenum">
              <a:rPr lang="zh-CN" altLang="en-US" b="1" smtClean="0">
                <a:solidFill>
                  <a:schemeClr val="tx1"/>
                </a:solidFill>
              </a:rPr>
              <a:pPr eaLnBrk="1" hangingPunct="1"/>
              <a:t>94</a:t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606"/>
          </a:xfrm>
        </p:spPr>
        <p:txBody>
          <a:bodyPr/>
          <a:lstStyle/>
          <a:p>
            <a:r>
              <a:rPr lang="en-US" altLang="zh-CN" smtClean="0"/>
              <a:t>f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24579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71A13C19-B79E-459A-B8F5-6D50F34FE69D}" type="slidenum">
              <a:rPr lang="zh-CN" altLang="en-US" sz="1000" b="1">
                <a:solidFill>
                  <a:schemeClr val="tx1"/>
                </a:solidFill>
              </a:rPr>
              <a:pPr algn="r" eaLnBrk="1" hangingPunct="1"/>
              <a:t>94</a:t>
            </a:fld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24580" name="Rectangle 1026"/>
          <p:cNvSpPr>
            <a:spLocks noChangeArrowheads="1"/>
          </p:cNvSpPr>
          <p:nvPr/>
        </p:nvSpPr>
        <p:spPr bwMode="auto">
          <a:xfrm>
            <a:off x="731142" y="1026244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1" name="Rectangle 1027"/>
          <p:cNvSpPr>
            <a:spLocks noChangeArrowheads="1"/>
          </p:cNvSpPr>
          <p:nvPr/>
        </p:nvSpPr>
        <p:spPr bwMode="auto">
          <a:xfrm>
            <a:off x="3550542" y="1026244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2" name="Text Box 1028"/>
          <p:cNvSpPr txBox="1">
            <a:spLocks noChangeArrowheads="1"/>
          </p:cNvSpPr>
          <p:nvPr/>
        </p:nvSpPr>
        <p:spPr bwMode="auto">
          <a:xfrm>
            <a:off x="1391542" y="1026244"/>
            <a:ext cx="381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i</a:t>
            </a:r>
            <a:endParaRPr lang="en-US" altLang="zh-CN" b="1" baseline="-25000" dirty="0">
              <a:solidFill>
                <a:schemeClr val="tx1"/>
              </a:solidFill>
            </a:endParaRPr>
          </a:p>
        </p:txBody>
      </p:sp>
      <p:sp>
        <p:nvSpPr>
          <p:cNvPr id="24583" name="Text Box 1029"/>
          <p:cNvSpPr txBox="1">
            <a:spLocks noChangeArrowheads="1"/>
          </p:cNvSpPr>
          <p:nvPr/>
        </p:nvSpPr>
        <p:spPr bwMode="auto">
          <a:xfrm>
            <a:off x="4210942" y="1026244"/>
            <a:ext cx="4905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err="1" smtClean="0">
                <a:solidFill>
                  <a:schemeClr val="tx1"/>
                </a:solidFill>
              </a:rPr>
              <a:t>R</a:t>
            </a:r>
            <a:r>
              <a:rPr lang="en-US" altLang="zh-CN" b="1" baseline="-25000" dirty="0" err="1" smtClean="0">
                <a:solidFill>
                  <a:schemeClr val="tx1"/>
                </a:solidFill>
              </a:rPr>
              <a:t>i</a:t>
            </a:r>
            <a:endParaRPr lang="en-US" altLang="zh-CN" b="1" baseline="-25000" dirty="0">
              <a:solidFill>
                <a:schemeClr val="tx1"/>
              </a:solidFill>
            </a:endParaRPr>
          </a:p>
        </p:txBody>
      </p:sp>
      <p:sp>
        <p:nvSpPr>
          <p:cNvPr id="24584" name="AutoShape 1030"/>
          <p:cNvSpPr>
            <a:spLocks noChangeArrowheads="1"/>
          </p:cNvSpPr>
          <p:nvPr/>
        </p:nvSpPr>
        <p:spPr bwMode="auto">
          <a:xfrm>
            <a:off x="4320480" y="2766144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5" name="Rectangle 1031"/>
          <p:cNvSpPr>
            <a:spLocks noChangeArrowheads="1"/>
          </p:cNvSpPr>
          <p:nvPr/>
        </p:nvSpPr>
        <p:spPr bwMode="auto">
          <a:xfrm>
            <a:off x="756542" y="6144344"/>
            <a:ext cx="1930400" cy="381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6" name="Rectangle 1032"/>
          <p:cNvSpPr>
            <a:spLocks noChangeArrowheads="1"/>
          </p:cNvSpPr>
          <p:nvPr/>
        </p:nvSpPr>
        <p:spPr bwMode="auto">
          <a:xfrm>
            <a:off x="3575942" y="6144344"/>
            <a:ext cx="1930400" cy="381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7" name="Text Box 1033"/>
          <p:cNvSpPr txBox="1">
            <a:spLocks noChangeArrowheads="1"/>
          </p:cNvSpPr>
          <p:nvPr/>
        </p:nvSpPr>
        <p:spPr bwMode="auto">
          <a:xfrm>
            <a:off x="1583630" y="6157044"/>
            <a:ext cx="909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i+1</a:t>
            </a:r>
            <a:endParaRPr lang="en-US" altLang="zh-CN" b="1" baseline="-25000" dirty="0">
              <a:solidFill>
                <a:schemeClr val="tx1"/>
              </a:solidFill>
            </a:endParaRPr>
          </a:p>
        </p:txBody>
      </p:sp>
      <p:sp>
        <p:nvSpPr>
          <p:cNvPr id="24588" name="Text Box 1034"/>
          <p:cNvSpPr txBox="1">
            <a:spLocks noChangeArrowheads="1"/>
          </p:cNvSpPr>
          <p:nvPr/>
        </p:nvSpPr>
        <p:spPr bwMode="auto">
          <a:xfrm>
            <a:off x="4325242" y="6157044"/>
            <a:ext cx="709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R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i+1</a:t>
            </a:r>
            <a:endParaRPr lang="en-US" altLang="zh-CN" b="1" baseline="-25000" dirty="0">
              <a:solidFill>
                <a:schemeClr val="tx1"/>
              </a:solidFill>
            </a:endParaRPr>
          </a:p>
        </p:txBody>
      </p:sp>
      <p:sp>
        <p:nvSpPr>
          <p:cNvPr id="24589" name="AutoShape 1035"/>
          <p:cNvSpPr>
            <a:spLocks noChangeArrowheads="1"/>
          </p:cNvSpPr>
          <p:nvPr/>
        </p:nvSpPr>
        <p:spPr bwMode="auto">
          <a:xfrm>
            <a:off x="3055242" y="3439244"/>
            <a:ext cx="29718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90" name="AutoShape 1036"/>
          <p:cNvSpPr>
            <a:spLocks noChangeArrowheads="1"/>
          </p:cNvSpPr>
          <p:nvPr/>
        </p:nvSpPr>
        <p:spPr bwMode="auto">
          <a:xfrm flipV="1">
            <a:off x="2985392" y="2080344"/>
            <a:ext cx="30861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91" name="Freeform 1037"/>
          <p:cNvSpPr>
            <a:spLocks/>
          </p:cNvSpPr>
          <p:nvPr/>
        </p:nvSpPr>
        <p:spPr bwMode="auto">
          <a:xfrm>
            <a:off x="4674492" y="2753444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Rectangle 1038"/>
          <p:cNvSpPr>
            <a:spLocks noChangeArrowheads="1"/>
          </p:cNvSpPr>
          <p:nvPr/>
        </p:nvSpPr>
        <p:spPr bwMode="auto">
          <a:xfrm>
            <a:off x="6712842" y="1712044"/>
            <a:ext cx="2120900" cy="3263900"/>
          </a:xfrm>
          <a:prstGeom prst="rect">
            <a:avLst/>
          </a:prstGeom>
          <a:solidFill>
            <a:srgbClr val="99FF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93" name="Text Box 1039"/>
          <p:cNvSpPr txBox="1">
            <a:spLocks noChangeArrowheads="1"/>
          </p:cNvSpPr>
          <p:nvPr/>
        </p:nvSpPr>
        <p:spPr bwMode="auto">
          <a:xfrm>
            <a:off x="6843017" y="1923182"/>
            <a:ext cx="20494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tx1"/>
                </a:solidFill>
              </a:rPr>
              <a:t>48 </a:t>
            </a:r>
            <a:r>
              <a:rPr lang="en-US" altLang="zh-CN" sz="2000" b="1">
                <a:solidFill>
                  <a:schemeClr val="tx1"/>
                </a:solidFill>
              </a:rPr>
              <a:t>bit subkey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Generator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K</a:t>
            </a:r>
            <a:r>
              <a:rPr lang="en-US" altLang="zh-CN" sz="2000" b="1" baseline="-25000">
                <a:solidFill>
                  <a:schemeClr val="tx1"/>
                </a:solidFill>
              </a:rPr>
              <a:t>48</a:t>
            </a:r>
            <a:r>
              <a:rPr lang="en-US" altLang="zh-CN" sz="2000" b="1">
                <a:solidFill>
                  <a:schemeClr val="tx1"/>
                </a:solidFill>
              </a:rPr>
              <a:t> = g(i,K</a:t>
            </a:r>
            <a:r>
              <a:rPr lang="en-US" altLang="zh-CN" sz="2000" b="1" baseline="-25000">
                <a:solidFill>
                  <a:schemeClr val="tx1"/>
                </a:solidFill>
              </a:rPr>
              <a:t>56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</a:p>
          <a:p>
            <a:pPr eaLnBrk="1" hangingPunct="1"/>
            <a:endParaRPr lang="en-US" altLang="zh-CN" sz="2000" b="1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(The key for 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each round is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deterministically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found from the 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input 56 bit key).</a:t>
            </a:r>
          </a:p>
        </p:txBody>
      </p:sp>
      <p:sp>
        <p:nvSpPr>
          <p:cNvPr id="24594" name="Freeform 1040"/>
          <p:cNvSpPr>
            <a:spLocks/>
          </p:cNvSpPr>
          <p:nvPr/>
        </p:nvSpPr>
        <p:spPr bwMode="auto">
          <a:xfrm>
            <a:off x="1645542" y="1407244"/>
            <a:ext cx="2692400" cy="3937000"/>
          </a:xfrm>
          <a:custGeom>
            <a:avLst/>
            <a:gdLst>
              <a:gd name="T0" fmla="*/ 0 w 1696"/>
              <a:gd name="T1" fmla="*/ 0 h 2480"/>
              <a:gd name="T2" fmla="*/ 0 w 1696"/>
              <a:gd name="T3" fmla="*/ 2147483647 h 2480"/>
              <a:gd name="T4" fmla="*/ 2147483647 w 1696"/>
              <a:gd name="T5" fmla="*/ 2147483647 h 2480"/>
              <a:gd name="T6" fmla="*/ 2147483647 w 1696"/>
              <a:gd name="T7" fmla="*/ 2147483647 h 2480"/>
              <a:gd name="T8" fmla="*/ 0 60000 65536"/>
              <a:gd name="T9" fmla="*/ 0 60000 65536"/>
              <a:gd name="T10" fmla="*/ 0 60000 65536"/>
              <a:gd name="T11" fmla="*/ 0 60000 65536"/>
              <a:gd name="T12" fmla="*/ 0 w 1696"/>
              <a:gd name="T13" fmla="*/ 0 h 2480"/>
              <a:gd name="T14" fmla="*/ 1696 w 1696"/>
              <a:gd name="T15" fmla="*/ 2480 h 2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96" h="2480">
                <a:moveTo>
                  <a:pt x="0" y="0"/>
                </a:moveTo>
                <a:lnTo>
                  <a:pt x="0" y="1552"/>
                </a:lnTo>
                <a:lnTo>
                  <a:pt x="1008" y="2480"/>
                </a:lnTo>
                <a:lnTo>
                  <a:pt x="1696" y="24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041"/>
          <p:cNvSpPr>
            <a:spLocks noChangeShapeType="1"/>
          </p:cNvSpPr>
          <p:nvPr/>
        </p:nvSpPr>
        <p:spPr bwMode="auto">
          <a:xfrm>
            <a:off x="4526855" y="1412007"/>
            <a:ext cx="4762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1042"/>
          <p:cNvSpPr>
            <a:spLocks noChangeShapeType="1"/>
          </p:cNvSpPr>
          <p:nvPr/>
        </p:nvSpPr>
        <p:spPr bwMode="auto">
          <a:xfrm>
            <a:off x="4512567" y="2469282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1043"/>
          <p:cNvSpPr>
            <a:spLocks noChangeShapeType="1"/>
          </p:cNvSpPr>
          <p:nvPr/>
        </p:nvSpPr>
        <p:spPr bwMode="auto">
          <a:xfrm>
            <a:off x="4507805" y="3150319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1044"/>
          <p:cNvSpPr>
            <a:spLocks noChangeShapeType="1"/>
          </p:cNvSpPr>
          <p:nvPr/>
        </p:nvSpPr>
        <p:spPr bwMode="auto">
          <a:xfrm>
            <a:off x="4507805" y="3829769"/>
            <a:ext cx="0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1045"/>
          <p:cNvSpPr>
            <a:spLocks noChangeShapeType="1"/>
          </p:cNvSpPr>
          <p:nvPr/>
        </p:nvSpPr>
        <p:spPr bwMode="auto">
          <a:xfrm>
            <a:off x="4514155" y="4794969"/>
            <a:ext cx="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AutoShape 1046"/>
          <p:cNvSpPr>
            <a:spLocks noChangeArrowheads="1"/>
          </p:cNvSpPr>
          <p:nvPr/>
        </p:nvSpPr>
        <p:spPr bwMode="auto">
          <a:xfrm>
            <a:off x="4325242" y="5153744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01" name="Rectangle 1047"/>
          <p:cNvSpPr>
            <a:spLocks noChangeArrowheads="1"/>
          </p:cNvSpPr>
          <p:nvPr/>
        </p:nvSpPr>
        <p:spPr bwMode="auto">
          <a:xfrm>
            <a:off x="3407667" y="4417144"/>
            <a:ext cx="2216150" cy="3810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02" name="Line 1048"/>
          <p:cNvSpPr>
            <a:spLocks noChangeShapeType="1"/>
          </p:cNvSpPr>
          <p:nvPr/>
        </p:nvSpPr>
        <p:spPr bwMode="auto">
          <a:xfrm>
            <a:off x="4514155" y="5544269"/>
            <a:ext cx="0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3" name="Freeform 1049"/>
          <p:cNvSpPr>
            <a:spLocks/>
          </p:cNvSpPr>
          <p:nvPr/>
        </p:nvSpPr>
        <p:spPr bwMode="auto">
          <a:xfrm>
            <a:off x="1683642" y="1702519"/>
            <a:ext cx="2838450" cy="4429125"/>
          </a:xfrm>
          <a:custGeom>
            <a:avLst/>
            <a:gdLst>
              <a:gd name="T0" fmla="*/ 2147483647 w 1788"/>
              <a:gd name="T1" fmla="*/ 0 h 2790"/>
              <a:gd name="T2" fmla="*/ 2147483647 w 1788"/>
              <a:gd name="T3" fmla="*/ 0 h 2790"/>
              <a:gd name="T4" fmla="*/ 0 w 1788"/>
              <a:gd name="T5" fmla="*/ 2147483647 h 2790"/>
              <a:gd name="T6" fmla="*/ 0 w 1788"/>
              <a:gd name="T7" fmla="*/ 2147483647 h 2790"/>
              <a:gd name="T8" fmla="*/ 0 60000 65536"/>
              <a:gd name="T9" fmla="*/ 0 60000 65536"/>
              <a:gd name="T10" fmla="*/ 0 60000 65536"/>
              <a:gd name="T11" fmla="*/ 0 60000 65536"/>
              <a:gd name="T12" fmla="*/ 0 w 1788"/>
              <a:gd name="T13" fmla="*/ 0 h 2790"/>
              <a:gd name="T14" fmla="*/ 1788 w 1788"/>
              <a:gd name="T15" fmla="*/ 2790 h 27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8" h="2790">
                <a:moveTo>
                  <a:pt x="1788" y="0"/>
                </a:moveTo>
                <a:lnTo>
                  <a:pt x="876" y="0"/>
                </a:lnTo>
                <a:lnTo>
                  <a:pt x="0" y="2148"/>
                </a:lnTo>
                <a:lnTo>
                  <a:pt x="0" y="279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4" name="Text Box 1050"/>
          <p:cNvSpPr txBox="1">
            <a:spLocks noChangeArrowheads="1"/>
          </p:cNvSpPr>
          <p:nvPr/>
        </p:nvSpPr>
        <p:spPr bwMode="auto">
          <a:xfrm>
            <a:off x="3342431" y="2102569"/>
            <a:ext cx="2525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Expansion Permutation</a:t>
            </a:r>
          </a:p>
        </p:txBody>
      </p:sp>
      <p:sp>
        <p:nvSpPr>
          <p:cNvPr id="24605" name="Text Box 1051"/>
          <p:cNvSpPr txBox="1">
            <a:spLocks noChangeArrowheads="1"/>
          </p:cNvSpPr>
          <p:nvPr/>
        </p:nvSpPr>
        <p:spPr bwMode="auto">
          <a:xfrm>
            <a:off x="3563242" y="3445594"/>
            <a:ext cx="203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S-Box Substitution</a:t>
            </a:r>
          </a:p>
        </p:txBody>
      </p:sp>
      <p:sp>
        <p:nvSpPr>
          <p:cNvPr id="24606" name="Text Box 1052"/>
          <p:cNvSpPr txBox="1">
            <a:spLocks noChangeArrowheads="1"/>
          </p:cNvSpPr>
          <p:nvPr/>
        </p:nvSpPr>
        <p:spPr bwMode="auto">
          <a:xfrm>
            <a:off x="3490962" y="4417144"/>
            <a:ext cx="208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P-Box Permutation</a:t>
            </a:r>
          </a:p>
        </p:txBody>
      </p:sp>
      <p:sp>
        <p:nvSpPr>
          <p:cNvPr id="24607" name="Text Box 1053"/>
          <p:cNvSpPr txBox="1">
            <a:spLocks noChangeArrowheads="1"/>
          </p:cNvSpPr>
          <p:nvPr/>
        </p:nvSpPr>
        <p:spPr bwMode="auto">
          <a:xfrm>
            <a:off x="4537967" y="14961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608" name="Text Box 1054"/>
          <p:cNvSpPr txBox="1">
            <a:spLocks noChangeArrowheads="1"/>
          </p:cNvSpPr>
          <p:nvPr/>
        </p:nvSpPr>
        <p:spPr bwMode="auto">
          <a:xfrm>
            <a:off x="4029967" y="24359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4609" name="Text Box 1055"/>
          <p:cNvSpPr txBox="1">
            <a:spLocks noChangeArrowheads="1"/>
          </p:cNvSpPr>
          <p:nvPr/>
        </p:nvSpPr>
        <p:spPr bwMode="auto">
          <a:xfrm>
            <a:off x="5566667" y="27407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4610" name="Text Box 1056"/>
          <p:cNvSpPr txBox="1">
            <a:spLocks noChangeArrowheads="1"/>
          </p:cNvSpPr>
          <p:nvPr/>
        </p:nvSpPr>
        <p:spPr bwMode="auto">
          <a:xfrm>
            <a:off x="4042667" y="30709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4611" name="Text Box 1057"/>
          <p:cNvSpPr txBox="1">
            <a:spLocks noChangeArrowheads="1"/>
          </p:cNvSpPr>
          <p:nvPr/>
        </p:nvSpPr>
        <p:spPr bwMode="auto">
          <a:xfrm>
            <a:off x="4525267" y="38837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612" name="Text Box 1058"/>
          <p:cNvSpPr txBox="1">
            <a:spLocks noChangeArrowheads="1"/>
          </p:cNvSpPr>
          <p:nvPr/>
        </p:nvSpPr>
        <p:spPr bwMode="auto">
          <a:xfrm>
            <a:off x="4588767" y="48235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613" name="Text Box 1059"/>
          <p:cNvSpPr txBox="1">
            <a:spLocks noChangeArrowheads="1"/>
          </p:cNvSpPr>
          <p:nvPr/>
        </p:nvSpPr>
        <p:spPr bwMode="auto">
          <a:xfrm>
            <a:off x="4512567" y="5623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614" name="Text Box 1060"/>
          <p:cNvSpPr txBox="1">
            <a:spLocks noChangeArrowheads="1"/>
          </p:cNvSpPr>
          <p:nvPr/>
        </p:nvSpPr>
        <p:spPr bwMode="auto">
          <a:xfrm>
            <a:off x="1705867" y="55347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615" name="Text Box 1061"/>
          <p:cNvSpPr txBox="1">
            <a:spLocks noChangeArrowheads="1"/>
          </p:cNvSpPr>
          <p:nvPr/>
        </p:nvSpPr>
        <p:spPr bwMode="auto">
          <a:xfrm>
            <a:off x="1667767" y="15215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843808" y="1859386"/>
            <a:ext cx="3456384" cy="311179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548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(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,K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 ——S-Box</a:t>
            </a:r>
            <a:endParaRPr lang="zh-CN" altLang="en-US" dirty="0"/>
          </a:p>
        </p:txBody>
      </p:sp>
      <p:grpSp>
        <p:nvGrpSpPr>
          <p:cNvPr id="74757" name="Group 46"/>
          <p:cNvGrpSpPr>
            <a:grpSpLocks/>
          </p:cNvGrpSpPr>
          <p:nvPr/>
        </p:nvGrpSpPr>
        <p:grpSpPr bwMode="auto">
          <a:xfrm>
            <a:off x="2339975" y="1285875"/>
            <a:ext cx="5976938" cy="5334000"/>
            <a:chOff x="856" y="528"/>
            <a:chExt cx="3765" cy="3360"/>
          </a:xfrm>
        </p:grpSpPr>
        <p:sp>
          <p:nvSpPr>
            <p:cNvPr id="71" name="Rectangle 3"/>
            <p:cNvSpPr>
              <a:spLocks noChangeArrowheads="1"/>
            </p:cNvSpPr>
            <p:nvPr/>
          </p:nvSpPr>
          <p:spPr bwMode="auto">
            <a:xfrm>
              <a:off x="864" y="528"/>
              <a:ext cx="1344" cy="3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800" b="1" kern="0" dirty="0" err="1" smtClean="0">
                  <a:solidFill>
                    <a:sysClr val="windowText" lastClr="000000"/>
                  </a:solidFill>
                </a:rPr>
                <a:t>R</a:t>
              </a:r>
              <a:r>
                <a:rPr kumimoji="1" lang="en-US" altLang="zh-CN" sz="2800" b="1" kern="0" baseline="-25000" dirty="0" err="1" smtClean="0">
                  <a:solidFill>
                    <a:sysClr val="windowText" lastClr="000000"/>
                  </a:solidFill>
                </a:rPr>
                <a:t>i</a:t>
              </a: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</a:rPr>
                <a:t>(32 </a:t>
              </a:r>
              <a:r>
                <a:rPr kumimoji="1" lang="en-US" altLang="zh-CN" sz="2800" b="1" kern="0" dirty="0">
                  <a:solidFill>
                    <a:sysClr val="windowText" lastClr="000000"/>
                  </a:solidFill>
                </a:rPr>
                <a:t>bits)</a:t>
              </a:r>
            </a:p>
          </p:txBody>
        </p:sp>
        <p:sp>
          <p:nvSpPr>
            <p:cNvPr id="72" name="Rectangle 4"/>
            <p:cNvSpPr>
              <a:spLocks noChangeArrowheads="1"/>
            </p:cNvSpPr>
            <p:nvPr/>
          </p:nvSpPr>
          <p:spPr bwMode="auto">
            <a:xfrm>
              <a:off x="2928" y="528"/>
              <a:ext cx="1344" cy="3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</a:rPr>
                <a:t>K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</a:rPr>
                <a:t>i</a:t>
              </a: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</a:rPr>
                <a:t>(48 </a:t>
              </a:r>
              <a:r>
                <a:rPr kumimoji="1" lang="en-US" altLang="zh-CN" sz="2800" b="1" kern="0" dirty="0">
                  <a:solidFill>
                    <a:sysClr val="windowText" lastClr="000000"/>
                  </a:solidFill>
                </a:rPr>
                <a:t>bits)</a:t>
              </a:r>
            </a:p>
          </p:txBody>
        </p:sp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1309" y="1008"/>
              <a:ext cx="432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856" y="1440"/>
              <a:ext cx="1344" cy="3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800" b="1" kern="0" smtClean="0">
                  <a:solidFill>
                    <a:sysClr val="windowText" lastClr="000000"/>
                  </a:solidFill>
                </a:rPr>
                <a:t>48 </a:t>
              </a:r>
              <a:r>
                <a:rPr kumimoji="1" lang="en-US" altLang="zh-CN" sz="2800" b="1" kern="0">
                  <a:solidFill>
                    <a:sysClr val="windowText" lastClr="000000"/>
                  </a:solidFill>
                </a:rPr>
                <a:t>bits</a:t>
              </a:r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>
              <a:off x="2217" y="163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 flipH="1">
              <a:off x="2784" y="864"/>
              <a:ext cx="528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>
              <a:off x="1523" y="86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>
              <a:off x="1523" y="124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960" y="2016"/>
              <a:ext cx="3360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4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5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6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7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8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</a:t>
              </a: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960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1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1344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2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1776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3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16"/>
            <p:cNvSpPr>
              <a:spLocks noChangeArrowheads="1"/>
            </p:cNvSpPr>
            <p:nvPr/>
          </p:nvSpPr>
          <p:spPr bwMode="auto">
            <a:xfrm>
              <a:off x="2256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4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17"/>
            <p:cNvSpPr>
              <a:spLocks noChangeArrowheads="1"/>
            </p:cNvSpPr>
            <p:nvPr/>
          </p:nvSpPr>
          <p:spPr bwMode="auto">
            <a:xfrm>
              <a:off x="2688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5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18"/>
            <p:cNvSpPr>
              <a:spLocks noChangeArrowheads="1"/>
            </p:cNvSpPr>
            <p:nvPr/>
          </p:nvSpPr>
          <p:spPr bwMode="auto">
            <a:xfrm>
              <a:off x="3168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6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3600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7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20"/>
            <p:cNvSpPr>
              <a:spLocks noChangeArrowheads="1"/>
            </p:cNvSpPr>
            <p:nvPr/>
          </p:nvSpPr>
          <p:spPr bwMode="auto">
            <a:xfrm>
              <a:off x="4032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8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21"/>
            <p:cNvSpPr>
              <a:spLocks noChangeArrowheads="1"/>
            </p:cNvSpPr>
            <p:nvPr/>
          </p:nvSpPr>
          <p:spPr bwMode="auto">
            <a:xfrm>
              <a:off x="1152" y="2928"/>
              <a:ext cx="2976" cy="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1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2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3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4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5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6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7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8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2208" y="3264"/>
              <a:ext cx="43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P</a:t>
              </a:r>
            </a:p>
          </p:txBody>
        </p:sp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1633" y="3600"/>
              <a:ext cx="1536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32 </a:t>
              </a:r>
              <a:r>
                <a:rPr kumimoji="1" lang="en-US" altLang="zh-CN" sz="2400" b="1" kern="0" smtClean="0">
                  <a:solidFill>
                    <a:sysClr val="windowText" lastClr="000000"/>
                  </a:solidFill>
                </a:rPr>
                <a:t>bits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>
              <a:off x="2784" y="177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Line 25"/>
            <p:cNvSpPr>
              <a:spLocks noChangeShapeType="1"/>
            </p:cNvSpPr>
            <p:nvPr/>
          </p:nvSpPr>
          <p:spPr bwMode="auto">
            <a:xfrm>
              <a:off x="1104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Line 26"/>
            <p:cNvSpPr>
              <a:spLocks noChangeShapeType="1"/>
            </p:cNvSpPr>
            <p:nvPr/>
          </p:nvSpPr>
          <p:spPr bwMode="auto">
            <a:xfrm>
              <a:off x="1920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1488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Line 28"/>
            <p:cNvSpPr>
              <a:spLocks noChangeShapeType="1"/>
            </p:cNvSpPr>
            <p:nvPr/>
          </p:nvSpPr>
          <p:spPr bwMode="auto">
            <a:xfrm>
              <a:off x="2352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2832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3696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Line 31"/>
            <p:cNvSpPr>
              <a:spLocks noChangeShapeType="1"/>
            </p:cNvSpPr>
            <p:nvPr/>
          </p:nvSpPr>
          <p:spPr bwMode="auto">
            <a:xfrm>
              <a:off x="3264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Line 32"/>
            <p:cNvSpPr>
              <a:spLocks noChangeShapeType="1"/>
            </p:cNvSpPr>
            <p:nvPr/>
          </p:nvSpPr>
          <p:spPr bwMode="auto">
            <a:xfrm>
              <a:off x="4176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Line 33"/>
            <p:cNvSpPr>
              <a:spLocks noChangeShapeType="1"/>
            </p:cNvSpPr>
            <p:nvPr/>
          </p:nvSpPr>
          <p:spPr bwMode="auto">
            <a:xfrm>
              <a:off x="1104" y="2777"/>
              <a:ext cx="192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Line 34"/>
            <p:cNvSpPr>
              <a:spLocks noChangeShapeType="1"/>
            </p:cNvSpPr>
            <p:nvPr/>
          </p:nvSpPr>
          <p:spPr bwMode="auto">
            <a:xfrm>
              <a:off x="1488" y="278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Line 35"/>
            <p:cNvSpPr>
              <a:spLocks noChangeShapeType="1"/>
            </p:cNvSpPr>
            <p:nvPr/>
          </p:nvSpPr>
          <p:spPr bwMode="auto">
            <a:xfrm>
              <a:off x="1920" y="278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Line 36"/>
            <p:cNvSpPr>
              <a:spLocks noChangeShapeType="1"/>
            </p:cNvSpPr>
            <p:nvPr/>
          </p:nvSpPr>
          <p:spPr bwMode="auto">
            <a:xfrm>
              <a:off x="2400" y="2784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Line 37"/>
            <p:cNvSpPr>
              <a:spLocks noChangeShapeType="1"/>
            </p:cNvSpPr>
            <p:nvPr/>
          </p:nvSpPr>
          <p:spPr bwMode="auto">
            <a:xfrm>
              <a:off x="2832" y="278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Line 38"/>
            <p:cNvSpPr>
              <a:spLocks noChangeShapeType="1"/>
            </p:cNvSpPr>
            <p:nvPr/>
          </p:nvSpPr>
          <p:spPr bwMode="auto">
            <a:xfrm flipH="1">
              <a:off x="3216" y="2777"/>
              <a:ext cx="96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Line 39"/>
            <p:cNvSpPr>
              <a:spLocks noChangeShapeType="1"/>
            </p:cNvSpPr>
            <p:nvPr/>
          </p:nvSpPr>
          <p:spPr bwMode="auto">
            <a:xfrm flipH="1">
              <a:off x="3648" y="2777"/>
              <a:ext cx="96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Line 40"/>
            <p:cNvSpPr>
              <a:spLocks noChangeShapeType="1"/>
            </p:cNvSpPr>
            <p:nvPr/>
          </p:nvSpPr>
          <p:spPr bwMode="auto">
            <a:xfrm flipH="1">
              <a:off x="4032" y="2784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Line 41"/>
            <p:cNvSpPr>
              <a:spLocks noChangeShapeType="1"/>
            </p:cNvSpPr>
            <p:nvPr/>
          </p:nvSpPr>
          <p:spPr bwMode="auto">
            <a:xfrm>
              <a:off x="2400" y="316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Line 42"/>
            <p:cNvSpPr>
              <a:spLocks noChangeShapeType="1"/>
            </p:cNvSpPr>
            <p:nvPr/>
          </p:nvSpPr>
          <p:spPr bwMode="auto">
            <a:xfrm>
              <a:off x="2400" y="345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Text Box 43"/>
            <p:cNvSpPr txBox="1">
              <a:spLocks noChangeArrowheads="1"/>
            </p:cNvSpPr>
            <p:nvPr/>
          </p:nvSpPr>
          <p:spPr bwMode="auto">
            <a:xfrm>
              <a:off x="2400" y="17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12" name="Text Box 44"/>
            <p:cNvSpPr txBox="1">
              <a:spLocks noChangeArrowheads="1"/>
            </p:cNvSpPr>
            <p:nvPr/>
          </p:nvSpPr>
          <p:spPr bwMode="auto">
            <a:xfrm>
              <a:off x="2928" y="1680"/>
              <a:ext cx="16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400" b="1" kern="0" dirty="0" smtClean="0">
                  <a:solidFill>
                    <a:sysClr val="windowText" lastClr="000000"/>
                  </a:solidFill>
                </a:rPr>
                <a:t>分成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8</a:t>
              </a:r>
              <a:r>
                <a:rPr kumimoji="1" lang="zh-CN" altLang="en-US" sz="2400" b="1" kern="0" dirty="0">
                  <a:solidFill>
                    <a:sysClr val="windowText" lastClr="000000"/>
                  </a:solidFill>
                </a:rPr>
                <a:t>个</a:t>
              </a:r>
              <a:r>
                <a:rPr kumimoji="1" lang="en-US" altLang="zh-CN" sz="2400" b="1" kern="0" dirty="0" smtClean="0">
                  <a:solidFill>
                    <a:sysClr val="windowText" lastClr="000000"/>
                  </a:solidFill>
                </a:rPr>
                <a:t>6</a:t>
              </a:r>
              <a:r>
                <a:rPr kumimoji="1" lang="zh-CN" altLang="en-US" sz="2400" b="1" kern="0" dirty="0" smtClean="0">
                  <a:solidFill>
                    <a:sysClr val="windowText" lastClr="000000"/>
                  </a:solidFill>
                </a:rPr>
                <a:t>位比特</a:t>
              </a:r>
              <a:r>
                <a:rPr kumimoji="1" lang="zh-CN" altLang="en-US" sz="2400" b="1" kern="0" dirty="0">
                  <a:solidFill>
                    <a:sysClr val="windowText" lastClr="000000"/>
                  </a:solidFill>
                </a:rPr>
                <a:t>串</a:t>
              </a:r>
            </a:p>
          </p:txBody>
        </p:sp>
      </p:grpSp>
      <p:sp>
        <p:nvSpPr>
          <p:cNvPr id="49" name="AutoShape 1030"/>
          <p:cNvSpPr>
            <a:spLocks noChangeArrowheads="1"/>
          </p:cNvSpPr>
          <p:nvPr/>
        </p:nvSpPr>
        <p:spPr bwMode="auto">
          <a:xfrm>
            <a:off x="5172075" y="2886075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Text Box 1051"/>
          <p:cNvSpPr txBox="1">
            <a:spLocks noChangeArrowheads="1"/>
          </p:cNvSpPr>
          <p:nvPr/>
        </p:nvSpPr>
        <p:spPr bwMode="auto">
          <a:xfrm>
            <a:off x="41692" y="4005064"/>
            <a:ext cx="2658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tx1"/>
                </a:solidFill>
              </a:rPr>
              <a:t>S-Box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Substitution</a:t>
            </a:r>
          </a:p>
          <a:p>
            <a:pPr algn="ctr" eaLnBrk="1" hangingPunct="1"/>
            <a:r>
              <a:rPr lang="zh-CN" altLang="en-US" sz="2400" b="1" dirty="0" smtClean="0">
                <a:solidFill>
                  <a:schemeClr val="tx1"/>
                </a:solidFill>
              </a:rPr>
              <a:t>压缩代换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 eaLnBrk="1" hangingPunct="1"/>
            <a:r>
              <a:rPr lang="zh-CN" altLang="en-US" sz="24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6bits-&gt;4bits</a:t>
            </a:r>
            <a:r>
              <a:rPr lang="zh-CN" altLang="en-US" sz="2400" b="1" dirty="0">
                <a:solidFill>
                  <a:schemeClr val="tx1"/>
                </a:solidFill>
              </a:rPr>
              <a:t>）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950F-3620-46C0-8C32-718D085DCF2F}" type="slidenum">
              <a:rPr lang="zh-CN" altLang="en-US" smtClean="0"/>
              <a:pPr/>
              <a:t>96</a:t>
            </a:fld>
            <a:endParaRPr lang="zh-CN" altLang="en-US" smtClean="0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扩展置换</a:t>
            </a:r>
            <a:r>
              <a:rPr lang="en-US" altLang="zh-CN" smtClean="0"/>
              <a:t>E</a:t>
            </a:r>
            <a:endParaRPr lang="en-US" altLang="zh-CN"/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ltGray">
          <a:xfrm>
            <a:off x="3703638" y="1362075"/>
            <a:ext cx="3095625" cy="500063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 smtClean="0">
                <a:solidFill>
                  <a:schemeClr val="tx1"/>
                </a:solidFill>
              </a:rPr>
              <a:t>R(32bit)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ltGray">
          <a:xfrm>
            <a:off x="3422650" y="2578100"/>
            <a:ext cx="3516313" cy="2932113"/>
          </a:xfrm>
          <a:prstGeom prst="rect">
            <a:avLst/>
          </a:prstGeom>
          <a:solidFill>
            <a:srgbClr val="92D050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32  1  2  3  4  5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 4  5  6  7  8  9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 8  9 10 11 12 13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12 13 14 15 16 17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16 17 18 19 20 21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20 21 22 23 24 25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24 25 26 27 28 29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28 29 30 31 32  1</a:t>
            </a:r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ltGray">
          <a:xfrm>
            <a:off x="3352800" y="6154738"/>
            <a:ext cx="3797300" cy="50006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 smtClean="0">
                <a:solidFill>
                  <a:schemeClr val="tx1"/>
                </a:solidFill>
              </a:rPr>
              <a:t>48bit</a:t>
            </a:r>
          </a:p>
        </p:txBody>
      </p:sp>
      <p:sp>
        <p:nvSpPr>
          <p:cNvPr id="75787" name="AutoShape 10"/>
          <p:cNvSpPr>
            <a:spLocks noChangeArrowheads="1"/>
          </p:cNvSpPr>
          <p:nvPr/>
        </p:nvSpPr>
        <p:spPr bwMode="ltGray">
          <a:xfrm>
            <a:off x="5040313" y="1933575"/>
            <a:ext cx="492125" cy="501650"/>
          </a:xfrm>
          <a:prstGeom prst="downArrow">
            <a:avLst>
              <a:gd name="adj1" fmla="val 50000"/>
              <a:gd name="adj2" fmla="val 25484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788" name="AutoShape 11"/>
          <p:cNvSpPr>
            <a:spLocks noChangeArrowheads="1"/>
          </p:cNvSpPr>
          <p:nvPr/>
        </p:nvSpPr>
        <p:spPr bwMode="ltGray">
          <a:xfrm>
            <a:off x="5040313" y="5581650"/>
            <a:ext cx="492125" cy="501650"/>
          </a:xfrm>
          <a:prstGeom prst="downArrow">
            <a:avLst>
              <a:gd name="adj1" fmla="val 50000"/>
              <a:gd name="adj2" fmla="val 25484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2800" y="2573866"/>
            <a:ext cx="715144" cy="3007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90890" y="2578099"/>
            <a:ext cx="859209" cy="2942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43E7-5CB7-4335-8915-4C1D7EEA0FBF}" type="slidenum">
              <a:rPr lang="zh-CN" altLang="en-US" smtClean="0"/>
              <a:pPr/>
              <a:t>97</a:t>
            </a:fld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扩展置换</a:t>
            </a:r>
            <a:r>
              <a:rPr lang="en-US" altLang="zh-CN" smtClean="0"/>
              <a:t>E</a:t>
            </a:r>
            <a:endParaRPr lang="zh-CN" altLang="en-US"/>
          </a:p>
        </p:txBody>
      </p:sp>
      <p:sp>
        <p:nvSpPr>
          <p:cNvPr id="76803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C9C72A-9075-434C-BFBE-7C48901103D4}" type="slidenum">
              <a:rPr lang="zh-CN" altLang="en-US" sz="1000">
                <a:solidFill>
                  <a:schemeClr val="tx1"/>
                </a:solidFill>
              </a:rPr>
              <a:pPr algn="r"/>
              <a:t>97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6804" name="Line 1026"/>
          <p:cNvSpPr>
            <a:spLocks noChangeShapeType="1"/>
          </p:cNvSpPr>
          <p:nvPr/>
        </p:nvSpPr>
        <p:spPr bwMode="auto">
          <a:xfrm>
            <a:off x="457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5" name="Line 1027"/>
          <p:cNvSpPr>
            <a:spLocks noChangeShapeType="1"/>
          </p:cNvSpPr>
          <p:nvPr/>
        </p:nvSpPr>
        <p:spPr bwMode="auto">
          <a:xfrm>
            <a:off x="609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6" name="Line 1028"/>
          <p:cNvSpPr>
            <a:spLocks noChangeShapeType="1"/>
          </p:cNvSpPr>
          <p:nvPr/>
        </p:nvSpPr>
        <p:spPr bwMode="auto">
          <a:xfrm>
            <a:off x="762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7" name="Line 1029"/>
          <p:cNvSpPr>
            <a:spLocks noChangeShapeType="1"/>
          </p:cNvSpPr>
          <p:nvPr/>
        </p:nvSpPr>
        <p:spPr bwMode="auto">
          <a:xfrm>
            <a:off x="914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8" name="Line 1030"/>
          <p:cNvSpPr>
            <a:spLocks noChangeShapeType="1"/>
          </p:cNvSpPr>
          <p:nvPr/>
        </p:nvSpPr>
        <p:spPr bwMode="auto">
          <a:xfrm>
            <a:off x="1066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1031"/>
          <p:cNvSpPr>
            <a:spLocks noChangeShapeType="1"/>
          </p:cNvSpPr>
          <p:nvPr/>
        </p:nvSpPr>
        <p:spPr bwMode="auto">
          <a:xfrm>
            <a:off x="1219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1032"/>
          <p:cNvSpPr>
            <a:spLocks noChangeShapeType="1"/>
          </p:cNvSpPr>
          <p:nvPr/>
        </p:nvSpPr>
        <p:spPr bwMode="auto">
          <a:xfrm>
            <a:off x="609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1" name="Line 1033"/>
          <p:cNvSpPr>
            <a:spLocks noChangeShapeType="1"/>
          </p:cNvSpPr>
          <p:nvPr/>
        </p:nvSpPr>
        <p:spPr bwMode="auto">
          <a:xfrm>
            <a:off x="762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2" name="Line 1034"/>
          <p:cNvSpPr>
            <a:spLocks noChangeShapeType="1"/>
          </p:cNvSpPr>
          <p:nvPr/>
        </p:nvSpPr>
        <p:spPr bwMode="auto">
          <a:xfrm>
            <a:off x="914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3" name="Line 1035"/>
          <p:cNvSpPr>
            <a:spLocks noChangeShapeType="1"/>
          </p:cNvSpPr>
          <p:nvPr/>
        </p:nvSpPr>
        <p:spPr bwMode="auto">
          <a:xfrm>
            <a:off x="1066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036"/>
          <p:cNvSpPr>
            <a:spLocks noChangeShapeType="1"/>
          </p:cNvSpPr>
          <p:nvPr/>
        </p:nvSpPr>
        <p:spPr bwMode="auto">
          <a:xfrm>
            <a:off x="1524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5" name="Line 1037"/>
          <p:cNvSpPr>
            <a:spLocks noChangeShapeType="1"/>
          </p:cNvSpPr>
          <p:nvPr/>
        </p:nvSpPr>
        <p:spPr bwMode="auto">
          <a:xfrm>
            <a:off x="1676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6" name="Line 1038"/>
          <p:cNvSpPr>
            <a:spLocks noChangeShapeType="1"/>
          </p:cNvSpPr>
          <p:nvPr/>
        </p:nvSpPr>
        <p:spPr bwMode="auto">
          <a:xfrm>
            <a:off x="1828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1039"/>
          <p:cNvSpPr>
            <a:spLocks noChangeShapeType="1"/>
          </p:cNvSpPr>
          <p:nvPr/>
        </p:nvSpPr>
        <p:spPr bwMode="auto">
          <a:xfrm>
            <a:off x="1981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8" name="Line 1040"/>
          <p:cNvSpPr>
            <a:spLocks noChangeShapeType="1"/>
          </p:cNvSpPr>
          <p:nvPr/>
        </p:nvSpPr>
        <p:spPr bwMode="auto">
          <a:xfrm>
            <a:off x="2133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9" name="Line 1041"/>
          <p:cNvSpPr>
            <a:spLocks noChangeShapeType="1"/>
          </p:cNvSpPr>
          <p:nvPr/>
        </p:nvSpPr>
        <p:spPr bwMode="auto">
          <a:xfrm>
            <a:off x="2286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0" name="Line 1042"/>
          <p:cNvSpPr>
            <a:spLocks noChangeShapeType="1"/>
          </p:cNvSpPr>
          <p:nvPr/>
        </p:nvSpPr>
        <p:spPr bwMode="auto">
          <a:xfrm>
            <a:off x="1676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1" name="Line 1043"/>
          <p:cNvSpPr>
            <a:spLocks noChangeShapeType="1"/>
          </p:cNvSpPr>
          <p:nvPr/>
        </p:nvSpPr>
        <p:spPr bwMode="auto">
          <a:xfrm>
            <a:off x="1828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2" name="Line 1044"/>
          <p:cNvSpPr>
            <a:spLocks noChangeShapeType="1"/>
          </p:cNvSpPr>
          <p:nvPr/>
        </p:nvSpPr>
        <p:spPr bwMode="auto">
          <a:xfrm>
            <a:off x="1981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3" name="Line 1045"/>
          <p:cNvSpPr>
            <a:spLocks noChangeShapeType="1"/>
          </p:cNvSpPr>
          <p:nvPr/>
        </p:nvSpPr>
        <p:spPr bwMode="auto">
          <a:xfrm>
            <a:off x="2133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4" name="Line 1046"/>
          <p:cNvSpPr>
            <a:spLocks noChangeShapeType="1"/>
          </p:cNvSpPr>
          <p:nvPr/>
        </p:nvSpPr>
        <p:spPr bwMode="auto">
          <a:xfrm>
            <a:off x="2590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5" name="Line 1047"/>
          <p:cNvSpPr>
            <a:spLocks noChangeShapeType="1"/>
          </p:cNvSpPr>
          <p:nvPr/>
        </p:nvSpPr>
        <p:spPr bwMode="auto">
          <a:xfrm>
            <a:off x="2743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6" name="Line 1048"/>
          <p:cNvSpPr>
            <a:spLocks noChangeShapeType="1"/>
          </p:cNvSpPr>
          <p:nvPr/>
        </p:nvSpPr>
        <p:spPr bwMode="auto">
          <a:xfrm>
            <a:off x="2895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7" name="Line 1049"/>
          <p:cNvSpPr>
            <a:spLocks noChangeShapeType="1"/>
          </p:cNvSpPr>
          <p:nvPr/>
        </p:nvSpPr>
        <p:spPr bwMode="auto">
          <a:xfrm>
            <a:off x="3048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8" name="Line 1050"/>
          <p:cNvSpPr>
            <a:spLocks noChangeShapeType="1"/>
          </p:cNvSpPr>
          <p:nvPr/>
        </p:nvSpPr>
        <p:spPr bwMode="auto">
          <a:xfrm>
            <a:off x="3200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9" name="Line 1051"/>
          <p:cNvSpPr>
            <a:spLocks noChangeShapeType="1"/>
          </p:cNvSpPr>
          <p:nvPr/>
        </p:nvSpPr>
        <p:spPr bwMode="auto">
          <a:xfrm>
            <a:off x="3352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0" name="Line 1052"/>
          <p:cNvSpPr>
            <a:spLocks noChangeShapeType="1"/>
          </p:cNvSpPr>
          <p:nvPr/>
        </p:nvSpPr>
        <p:spPr bwMode="auto">
          <a:xfrm>
            <a:off x="2743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1" name="Line 1053"/>
          <p:cNvSpPr>
            <a:spLocks noChangeShapeType="1"/>
          </p:cNvSpPr>
          <p:nvPr/>
        </p:nvSpPr>
        <p:spPr bwMode="auto">
          <a:xfrm>
            <a:off x="2895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2" name="Line 1054"/>
          <p:cNvSpPr>
            <a:spLocks noChangeShapeType="1"/>
          </p:cNvSpPr>
          <p:nvPr/>
        </p:nvSpPr>
        <p:spPr bwMode="auto">
          <a:xfrm>
            <a:off x="3048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3" name="Line 1055"/>
          <p:cNvSpPr>
            <a:spLocks noChangeShapeType="1"/>
          </p:cNvSpPr>
          <p:nvPr/>
        </p:nvSpPr>
        <p:spPr bwMode="auto">
          <a:xfrm>
            <a:off x="3200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4" name="Line 1056"/>
          <p:cNvSpPr>
            <a:spLocks noChangeShapeType="1"/>
          </p:cNvSpPr>
          <p:nvPr/>
        </p:nvSpPr>
        <p:spPr bwMode="auto">
          <a:xfrm>
            <a:off x="3657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5" name="Line 1057"/>
          <p:cNvSpPr>
            <a:spLocks noChangeShapeType="1"/>
          </p:cNvSpPr>
          <p:nvPr/>
        </p:nvSpPr>
        <p:spPr bwMode="auto">
          <a:xfrm>
            <a:off x="3810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6" name="Line 1058"/>
          <p:cNvSpPr>
            <a:spLocks noChangeShapeType="1"/>
          </p:cNvSpPr>
          <p:nvPr/>
        </p:nvSpPr>
        <p:spPr bwMode="auto">
          <a:xfrm>
            <a:off x="3962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7" name="Line 1059"/>
          <p:cNvSpPr>
            <a:spLocks noChangeShapeType="1"/>
          </p:cNvSpPr>
          <p:nvPr/>
        </p:nvSpPr>
        <p:spPr bwMode="auto">
          <a:xfrm>
            <a:off x="4114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8" name="Line 1060"/>
          <p:cNvSpPr>
            <a:spLocks noChangeShapeType="1"/>
          </p:cNvSpPr>
          <p:nvPr/>
        </p:nvSpPr>
        <p:spPr bwMode="auto">
          <a:xfrm>
            <a:off x="4267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9" name="Line 1061"/>
          <p:cNvSpPr>
            <a:spLocks noChangeShapeType="1"/>
          </p:cNvSpPr>
          <p:nvPr/>
        </p:nvSpPr>
        <p:spPr bwMode="auto">
          <a:xfrm>
            <a:off x="4419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0" name="Line 1062"/>
          <p:cNvSpPr>
            <a:spLocks noChangeShapeType="1"/>
          </p:cNvSpPr>
          <p:nvPr/>
        </p:nvSpPr>
        <p:spPr bwMode="auto">
          <a:xfrm>
            <a:off x="3810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1" name="Line 1063"/>
          <p:cNvSpPr>
            <a:spLocks noChangeShapeType="1"/>
          </p:cNvSpPr>
          <p:nvPr/>
        </p:nvSpPr>
        <p:spPr bwMode="auto">
          <a:xfrm>
            <a:off x="3962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2" name="Line 1064"/>
          <p:cNvSpPr>
            <a:spLocks noChangeShapeType="1"/>
          </p:cNvSpPr>
          <p:nvPr/>
        </p:nvSpPr>
        <p:spPr bwMode="auto">
          <a:xfrm>
            <a:off x="4114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3" name="Line 1065"/>
          <p:cNvSpPr>
            <a:spLocks noChangeShapeType="1"/>
          </p:cNvSpPr>
          <p:nvPr/>
        </p:nvSpPr>
        <p:spPr bwMode="auto">
          <a:xfrm>
            <a:off x="4267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4" name="Line 1066"/>
          <p:cNvSpPr>
            <a:spLocks noChangeShapeType="1"/>
          </p:cNvSpPr>
          <p:nvPr/>
        </p:nvSpPr>
        <p:spPr bwMode="auto">
          <a:xfrm>
            <a:off x="4724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5" name="Line 1067"/>
          <p:cNvSpPr>
            <a:spLocks noChangeShapeType="1"/>
          </p:cNvSpPr>
          <p:nvPr/>
        </p:nvSpPr>
        <p:spPr bwMode="auto">
          <a:xfrm>
            <a:off x="4876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6" name="Line 1068"/>
          <p:cNvSpPr>
            <a:spLocks noChangeShapeType="1"/>
          </p:cNvSpPr>
          <p:nvPr/>
        </p:nvSpPr>
        <p:spPr bwMode="auto">
          <a:xfrm>
            <a:off x="5029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7" name="Line 1069"/>
          <p:cNvSpPr>
            <a:spLocks noChangeShapeType="1"/>
          </p:cNvSpPr>
          <p:nvPr/>
        </p:nvSpPr>
        <p:spPr bwMode="auto">
          <a:xfrm>
            <a:off x="5181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8" name="Line 1070"/>
          <p:cNvSpPr>
            <a:spLocks noChangeShapeType="1"/>
          </p:cNvSpPr>
          <p:nvPr/>
        </p:nvSpPr>
        <p:spPr bwMode="auto">
          <a:xfrm>
            <a:off x="5334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9" name="Line 1071"/>
          <p:cNvSpPr>
            <a:spLocks noChangeShapeType="1"/>
          </p:cNvSpPr>
          <p:nvPr/>
        </p:nvSpPr>
        <p:spPr bwMode="auto">
          <a:xfrm>
            <a:off x="5486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0" name="Line 1072"/>
          <p:cNvSpPr>
            <a:spLocks noChangeShapeType="1"/>
          </p:cNvSpPr>
          <p:nvPr/>
        </p:nvSpPr>
        <p:spPr bwMode="auto">
          <a:xfrm>
            <a:off x="4876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1" name="Line 1073"/>
          <p:cNvSpPr>
            <a:spLocks noChangeShapeType="1"/>
          </p:cNvSpPr>
          <p:nvPr/>
        </p:nvSpPr>
        <p:spPr bwMode="auto">
          <a:xfrm>
            <a:off x="5029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2" name="Line 1074"/>
          <p:cNvSpPr>
            <a:spLocks noChangeShapeType="1"/>
          </p:cNvSpPr>
          <p:nvPr/>
        </p:nvSpPr>
        <p:spPr bwMode="auto">
          <a:xfrm>
            <a:off x="5181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3" name="Line 1075"/>
          <p:cNvSpPr>
            <a:spLocks noChangeShapeType="1"/>
          </p:cNvSpPr>
          <p:nvPr/>
        </p:nvSpPr>
        <p:spPr bwMode="auto">
          <a:xfrm>
            <a:off x="5334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4" name="Line 1076"/>
          <p:cNvSpPr>
            <a:spLocks noChangeShapeType="1"/>
          </p:cNvSpPr>
          <p:nvPr/>
        </p:nvSpPr>
        <p:spPr bwMode="auto">
          <a:xfrm>
            <a:off x="5791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5" name="Line 1077"/>
          <p:cNvSpPr>
            <a:spLocks noChangeShapeType="1"/>
          </p:cNvSpPr>
          <p:nvPr/>
        </p:nvSpPr>
        <p:spPr bwMode="auto">
          <a:xfrm>
            <a:off x="5943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6" name="Line 1078"/>
          <p:cNvSpPr>
            <a:spLocks noChangeShapeType="1"/>
          </p:cNvSpPr>
          <p:nvPr/>
        </p:nvSpPr>
        <p:spPr bwMode="auto">
          <a:xfrm>
            <a:off x="6096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7" name="Line 1079"/>
          <p:cNvSpPr>
            <a:spLocks noChangeShapeType="1"/>
          </p:cNvSpPr>
          <p:nvPr/>
        </p:nvSpPr>
        <p:spPr bwMode="auto">
          <a:xfrm>
            <a:off x="6248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8" name="Line 1080"/>
          <p:cNvSpPr>
            <a:spLocks noChangeShapeType="1"/>
          </p:cNvSpPr>
          <p:nvPr/>
        </p:nvSpPr>
        <p:spPr bwMode="auto">
          <a:xfrm>
            <a:off x="6400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9" name="Line 1081"/>
          <p:cNvSpPr>
            <a:spLocks noChangeShapeType="1"/>
          </p:cNvSpPr>
          <p:nvPr/>
        </p:nvSpPr>
        <p:spPr bwMode="auto">
          <a:xfrm>
            <a:off x="6553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0" name="Line 1082"/>
          <p:cNvSpPr>
            <a:spLocks noChangeShapeType="1"/>
          </p:cNvSpPr>
          <p:nvPr/>
        </p:nvSpPr>
        <p:spPr bwMode="auto">
          <a:xfrm>
            <a:off x="5943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1" name="Line 1083"/>
          <p:cNvSpPr>
            <a:spLocks noChangeShapeType="1"/>
          </p:cNvSpPr>
          <p:nvPr/>
        </p:nvSpPr>
        <p:spPr bwMode="auto">
          <a:xfrm>
            <a:off x="6096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2" name="Line 1084"/>
          <p:cNvSpPr>
            <a:spLocks noChangeShapeType="1"/>
          </p:cNvSpPr>
          <p:nvPr/>
        </p:nvSpPr>
        <p:spPr bwMode="auto">
          <a:xfrm>
            <a:off x="6248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3" name="Line 1085"/>
          <p:cNvSpPr>
            <a:spLocks noChangeShapeType="1"/>
          </p:cNvSpPr>
          <p:nvPr/>
        </p:nvSpPr>
        <p:spPr bwMode="auto">
          <a:xfrm>
            <a:off x="6400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4" name="Line 1086"/>
          <p:cNvSpPr>
            <a:spLocks noChangeShapeType="1"/>
          </p:cNvSpPr>
          <p:nvPr/>
        </p:nvSpPr>
        <p:spPr bwMode="auto">
          <a:xfrm>
            <a:off x="6858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5" name="Line 1087"/>
          <p:cNvSpPr>
            <a:spLocks noChangeShapeType="1"/>
          </p:cNvSpPr>
          <p:nvPr/>
        </p:nvSpPr>
        <p:spPr bwMode="auto">
          <a:xfrm>
            <a:off x="7010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6" name="Line 1088"/>
          <p:cNvSpPr>
            <a:spLocks noChangeShapeType="1"/>
          </p:cNvSpPr>
          <p:nvPr/>
        </p:nvSpPr>
        <p:spPr bwMode="auto">
          <a:xfrm>
            <a:off x="7162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7" name="Line 1089"/>
          <p:cNvSpPr>
            <a:spLocks noChangeShapeType="1"/>
          </p:cNvSpPr>
          <p:nvPr/>
        </p:nvSpPr>
        <p:spPr bwMode="auto">
          <a:xfrm>
            <a:off x="7315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8" name="Line 1090"/>
          <p:cNvSpPr>
            <a:spLocks noChangeShapeType="1"/>
          </p:cNvSpPr>
          <p:nvPr/>
        </p:nvSpPr>
        <p:spPr bwMode="auto">
          <a:xfrm>
            <a:off x="7467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9" name="Line 1091"/>
          <p:cNvSpPr>
            <a:spLocks noChangeShapeType="1"/>
          </p:cNvSpPr>
          <p:nvPr/>
        </p:nvSpPr>
        <p:spPr bwMode="auto">
          <a:xfrm>
            <a:off x="7620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0" name="Line 1092"/>
          <p:cNvSpPr>
            <a:spLocks noChangeShapeType="1"/>
          </p:cNvSpPr>
          <p:nvPr/>
        </p:nvSpPr>
        <p:spPr bwMode="auto">
          <a:xfrm>
            <a:off x="7010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1" name="Line 1093"/>
          <p:cNvSpPr>
            <a:spLocks noChangeShapeType="1"/>
          </p:cNvSpPr>
          <p:nvPr/>
        </p:nvSpPr>
        <p:spPr bwMode="auto">
          <a:xfrm>
            <a:off x="7162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2" name="Line 1094"/>
          <p:cNvSpPr>
            <a:spLocks noChangeShapeType="1"/>
          </p:cNvSpPr>
          <p:nvPr/>
        </p:nvSpPr>
        <p:spPr bwMode="auto">
          <a:xfrm>
            <a:off x="7315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3" name="Line 1095"/>
          <p:cNvSpPr>
            <a:spLocks noChangeShapeType="1"/>
          </p:cNvSpPr>
          <p:nvPr/>
        </p:nvSpPr>
        <p:spPr bwMode="auto">
          <a:xfrm>
            <a:off x="7467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4" name="Line 1096"/>
          <p:cNvSpPr>
            <a:spLocks noChangeShapeType="1"/>
          </p:cNvSpPr>
          <p:nvPr/>
        </p:nvSpPr>
        <p:spPr bwMode="auto">
          <a:xfrm>
            <a:off x="7924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5" name="Line 1097"/>
          <p:cNvSpPr>
            <a:spLocks noChangeShapeType="1"/>
          </p:cNvSpPr>
          <p:nvPr/>
        </p:nvSpPr>
        <p:spPr bwMode="auto">
          <a:xfrm>
            <a:off x="8077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6" name="Line 1098"/>
          <p:cNvSpPr>
            <a:spLocks noChangeShapeType="1"/>
          </p:cNvSpPr>
          <p:nvPr/>
        </p:nvSpPr>
        <p:spPr bwMode="auto">
          <a:xfrm>
            <a:off x="8229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7" name="Line 1099"/>
          <p:cNvSpPr>
            <a:spLocks noChangeShapeType="1"/>
          </p:cNvSpPr>
          <p:nvPr/>
        </p:nvSpPr>
        <p:spPr bwMode="auto">
          <a:xfrm>
            <a:off x="8382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8" name="Line 1100"/>
          <p:cNvSpPr>
            <a:spLocks noChangeShapeType="1"/>
          </p:cNvSpPr>
          <p:nvPr/>
        </p:nvSpPr>
        <p:spPr bwMode="auto">
          <a:xfrm>
            <a:off x="8534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9" name="Line 1101"/>
          <p:cNvSpPr>
            <a:spLocks noChangeShapeType="1"/>
          </p:cNvSpPr>
          <p:nvPr/>
        </p:nvSpPr>
        <p:spPr bwMode="auto">
          <a:xfrm>
            <a:off x="8686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0" name="Line 1102"/>
          <p:cNvSpPr>
            <a:spLocks noChangeShapeType="1"/>
          </p:cNvSpPr>
          <p:nvPr/>
        </p:nvSpPr>
        <p:spPr bwMode="auto">
          <a:xfrm>
            <a:off x="8077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1" name="Line 1103"/>
          <p:cNvSpPr>
            <a:spLocks noChangeShapeType="1"/>
          </p:cNvSpPr>
          <p:nvPr/>
        </p:nvSpPr>
        <p:spPr bwMode="auto">
          <a:xfrm>
            <a:off x="8229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2" name="Line 1104"/>
          <p:cNvSpPr>
            <a:spLocks noChangeShapeType="1"/>
          </p:cNvSpPr>
          <p:nvPr/>
        </p:nvSpPr>
        <p:spPr bwMode="auto">
          <a:xfrm>
            <a:off x="8382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3" name="Line 1105"/>
          <p:cNvSpPr>
            <a:spLocks noChangeShapeType="1"/>
          </p:cNvSpPr>
          <p:nvPr/>
        </p:nvSpPr>
        <p:spPr bwMode="auto">
          <a:xfrm>
            <a:off x="8534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4" name="Line 1106"/>
          <p:cNvSpPr>
            <a:spLocks noChangeShapeType="1"/>
          </p:cNvSpPr>
          <p:nvPr/>
        </p:nvSpPr>
        <p:spPr bwMode="auto">
          <a:xfrm>
            <a:off x="10668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5" name="Line 1107"/>
          <p:cNvSpPr>
            <a:spLocks noChangeShapeType="1"/>
          </p:cNvSpPr>
          <p:nvPr/>
        </p:nvSpPr>
        <p:spPr bwMode="auto">
          <a:xfrm flipH="1">
            <a:off x="12192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6" name="Line 1108"/>
          <p:cNvSpPr>
            <a:spLocks noChangeShapeType="1"/>
          </p:cNvSpPr>
          <p:nvPr/>
        </p:nvSpPr>
        <p:spPr bwMode="auto">
          <a:xfrm>
            <a:off x="21336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7" name="Line 1109"/>
          <p:cNvSpPr>
            <a:spLocks noChangeShapeType="1"/>
          </p:cNvSpPr>
          <p:nvPr/>
        </p:nvSpPr>
        <p:spPr bwMode="auto">
          <a:xfrm flipH="1">
            <a:off x="22860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8" name="Line 1110"/>
          <p:cNvSpPr>
            <a:spLocks noChangeShapeType="1"/>
          </p:cNvSpPr>
          <p:nvPr/>
        </p:nvSpPr>
        <p:spPr bwMode="auto">
          <a:xfrm>
            <a:off x="32004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9" name="Line 1111"/>
          <p:cNvSpPr>
            <a:spLocks noChangeShapeType="1"/>
          </p:cNvSpPr>
          <p:nvPr/>
        </p:nvSpPr>
        <p:spPr bwMode="auto">
          <a:xfrm flipH="1">
            <a:off x="33528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0" name="Line 1112"/>
          <p:cNvSpPr>
            <a:spLocks noChangeShapeType="1"/>
          </p:cNvSpPr>
          <p:nvPr/>
        </p:nvSpPr>
        <p:spPr bwMode="auto">
          <a:xfrm>
            <a:off x="42672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1" name="Line 1113"/>
          <p:cNvSpPr>
            <a:spLocks noChangeShapeType="1"/>
          </p:cNvSpPr>
          <p:nvPr/>
        </p:nvSpPr>
        <p:spPr bwMode="auto">
          <a:xfrm flipH="1">
            <a:off x="44196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2" name="Line 1114"/>
          <p:cNvSpPr>
            <a:spLocks noChangeShapeType="1"/>
          </p:cNvSpPr>
          <p:nvPr/>
        </p:nvSpPr>
        <p:spPr bwMode="auto">
          <a:xfrm>
            <a:off x="53340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3" name="Line 1115"/>
          <p:cNvSpPr>
            <a:spLocks noChangeShapeType="1"/>
          </p:cNvSpPr>
          <p:nvPr/>
        </p:nvSpPr>
        <p:spPr bwMode="auto">
          <a:xfrm flipH="1">
            <a:off x="54864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4" name="Line 1116"/>
          <p:cNvSpPr>
            <a:spLocks noChangeShapeType="1"/>
          </p:cNvSpPr>
          <p:nvPr/>
        </p:nvSpPr>
        <p:spPr bwMode="auto">
          <a:xfrm>
            <a:off x="64008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5" name="Line 1117"/>
          <p:cNvSpPr>
            <a:spLocks noChangeShapeType="1"/>
          </p:cNvSpPr>
          <p:nvPr/>
        </p:nvSpPr>
        <p:spPr bwMode="auto">
          <a:xfrm flipH="1">
            <a:off x="65532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6" name="Line 1118"/>
          <p:cNvSpPr>
            <a:spLocks noChangeShapeType="1"/>
          </p:cNvSpPr>
          <p:nvPr/>
        </p:nvSpPr>
        <p:spPr bwMode="auto">
          <a:xfrm>
            <a:off x="74676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7" name="Line 1119"/>
          <p:cNvSpPr>
            <a:spLocks noChangeShapeType="1"/>
          </p:cNvSpPr>
          <p:nvPr/>
        </p:nvSpPr>
        <p:spPr bwMode="auto">
          <a:xfrm flipH="1">
            <a:off x="76200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8" name="Line 1120"/>
          <p:cNvSpPr>
            <a:spLocks noChangeShapeType="1"/>
          </p:cNvSpPr>
          <p:nvPr/>
        </p:nvSpPr>
        <p:spPr bwMode="auto">
          <a:xfrm>
            <a:off x="8534400" y="3352800"/>
            <a:ext cx="609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9" name="Line 1121"/>
          <p:cNvSpPr>
            <a:spLocks noChangeShapeType="1"/>
          </p:cNvSpPr>
          <p:nvPr/>
        </p:nvSpPr>
        <p:spPr bwMode="auto">
          <a:xfrm flipH="1">
            <a:off x="8686800" y="3733800"/>
            <a:ext cx="457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0" name="Line 1122"/>
          <p:cNvSpPr>
            <a:spLocks noChangeShapeType="1"/>
          </p:cNvSpPr>
          <p:nvPr/>
        </p:nvSpPr>
        <p:spPr bwMode="auto">
          <a:xfrm>
            <a:off x="0" y="35052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1" name="Line 1123"/>
          <p:cNvSpPr>
            <a:spLocks noChangeShapeType="1"/>
          </p:cNvSpPr>
          <p:nvPr/>
        </p:nvSpPr>
        <p:spPr bwMode="auto">
          <a:xfrm flipH="1">
            <a:off x="0" y="33528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2" name="Text Box 1124"/>
          <p:cNvSpPr txBox="1">
            <a:spLocks noChangeArrowheads="1"/>
          </p:cNvSpPr>
          <p:nvPr/>
        </p:nvSpPr>
        <p:spPr bwMode="auto">
          <a:xfrm>
            <a:off x="4572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903" name="Text Box 1125"/>
          <p:cNvSpPr txBox="1">
            <a:spLocks noChangeArrowheads="1"/>
          </p:cNvSpPr>
          <p:nvPr/>
        </p:nvSpPr>
        <p:spPr bwMode="auto">
          <a:xfrm>
            <a:off x="9144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6904" name="Text Box 1126"/>
          <p:cNvSpPr txBox="1">
            <a:spLocks noChangeArrowheads="1"/>
          </p:cNvSpPr>
          <p:nvPr/>
        </p:nvSpPr>
        <p:spPr bwMode="auto">
          <a:xfrm>
            <a:off x="15240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905" name="Text Box 1127"/>
          <p:cNvSpPr txBox="1">
            <a:spLocks noChangeArrowheads="1"/>
          </p:cNvSpPr>
          <p:nvPr/>
        </p:nvSpPr>
        <p:spPr bwMode="auto">
          <a:xfrm>
            <a:off x="19812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6906" name="Text Box 1128"/>
          <p:cNvSpPr txBox="1">
            <a:spLocks noChangeArrowheads="1"/>
          </p:cNvSpPr>
          <p:nvPr/>
        </p:nvSpPr>
        <p:spPr bwMode="auto">
          <a:xfrm>
            <a:off x="25908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907" name="Text Box 1129"/>
          <p:cNvSpPr txBox="1">
            <a:spLocks noChangeArrowheads="1"/>
          </p:cNvSpPr>
          <p:nvPr/>
        </p:nvSpPr>
        <p:spPr bwMode="auto">
          <a:xfrm>
            <a:off x="30480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6908" name="Text Box 1130"/>
          <p:cNvSpPr txBox="1">
            <a:spLocks noChangeArrowheads="1"/>
          </p:cNvSpPr>
          <p:nvPr/>
        </p:nvSpPr>
        <p:spPr bwMode="auto">
          <a:xfrm>
            <a:off x="35814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6909" name="Text Box 1131"/>
          <p:cNvSpPr txBox="1">
            <a:spLocks noChangeArrowheads="1"/>
          </p:cNvSpPr>
          <p:nvPr/>
        </p:nvSpPr>
        <p:spPr bwMode="auto">
          <a:xfrm>
            <a:off x="41148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6910" name="Text Box 1132"/>
          <p:cNvSpPr txBox="1">
            <a:spLocks noChangeArrowheads="1"/>
          </p:cNvSpPr>
          <p:nvPr/>
        </p:nvSpPr>
        <p:spPr bwMode="auto">
          <a:xfrm>
            <a:off x="46482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76911" name="Text Box 1133"/>
          <p:cNvSpPr txBox="1">
            <a:spLocks noChangeArrowheads="1"/>
          </p:cNvSpPr>
          <p:nvPr/>
        </p:nvSpPr>
        <p:spPr bwMode="auto">
          <a:xfrm>
            <a:off x="51816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6912" name="Text Box 1134"/>
          <p:cNvSpPr txBox="1">
            <a:spLocks noChangeArrowheads="1"/>
          </p:cNvSpPr>
          <p:nvPr/>
        </p:nvSpPr>
        <p:spPr bwMode="auto">
          <a:xfrm>
            <a:off x="57150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6913" name="Text Box 1135"/>
          <p:cNvSpPr txBox="1">
            <a:spLocks noChangeArrowheads="1"/>
          </p:cNvSpPr>
          <p:nvPr/>
        </p:nvSpPr>
        <p:spPr bwMode="auto">
          <a:xfrm>
            <a:off x="62484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6914" name="Text Box 1136"/>
          <p:cNvSpPr txBox="1">
            <a:spLocks noChangeArrowheads="1"/>
          </p:cNvSpPr>
          <p:nvPr/>
        </p:nvSpPr>
        <p:spPr bwMode="auto">
          <a:xfrm>
            <a:off x="67818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915" name="Text Box 1137"/>
          <p:cNvSpPr txBox="1">
            <a:spLocks noChangeArrowheads="1"/>
          </p:cNvSpPr>
          <p:nvPr/>
        </p:nvSpPr>
        <p:spPr bwMode="auto">
          <a:xfrm>
            <a:off x="73152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6916" name="Text Box 1138"/>
          <p:cNvSpPr txBox="1">
            <a:spLocks noChangeArrowheads="1"/>
          </p:cNvSpPr>
          <p:nvPr/>
        </p:nvSpPr>
        <p:spPr bwMode="auto">
          <a:xfrm>
            <a:off x="78486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76917" name="Text Box 1139"/>
          <p:cNvSpPr txBox="1">
            <a:spLocks noChangeArrowheads="1"/>
          </p:cNvSpPr>
          <p:nvPr/>
        </p:nvSpPr>
        <p:spPr bwMode="auto">
          <a:xfrm>
            <a:off x="83820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76918" name="Text Box 1140"/>
          <p:cNvSpPr txBox="1">
            <a:spLocks noChangeArrowheads="1"/>
          </p:cNvSpPr>
          <p:nvPr/>
        </p:nvSpPr>
        <p:spPr bwMode="auto">
          <a:xfrm>
            <a:off x="152400" y="4953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919" name="Text Box 1141"/>
          <p:cNvSpPr txBox="1">
            <a:spLocks noChangeArrowheads="1"/>
          </p:cNvSpPr>
          <p:nvPr/>
        </p:nvSpPr>
        <p:spPr bwMode="auto">
          <a:xfrm>
            <a:off x="8756650" y="4953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6920" name="AutoShape 1142"/>
          <p:cNvSpPr>
            <a:spLocks noChangeArrowheads="1"/>
          </p:cNvSpPr>
          <p:nvPr/>
        </p:nvSpPr>
        <p:spPr bwMode="auto">
          <a:xfrm flipV="1">
            <a:off x="2898775" y="1044575"/>
            <a:ext cx="30861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921" name="Line 1143"/>
          <p:cNvSpPr>
            <a:spLocks noChangeShapeType="1"/>
          </p:cNvSpPr>
          <p:nvPr/>
        </p:nvSpPr>
        <p:spPr bwMode="auto">
          <a:xfrm>
            <a:off x="4440238" y="376238"/>
            <a:ext cx="4762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22" name="Line 1144"/>
          <p:cNvSpPr>
            <a:spLocks noChangeShapeType="1"/>
          </p:cNvSpPr>
          <p:nvPr/>
        </p:nvSpPr>
        <p:spPr bwMode="auto">
          <a:xfrm>
            <a:off x="4425950" y="1433513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23" name="Text Box 1145"/>
          <p:cNvSpPr txBox="1">
            <a:spLocks noChangeArrowheads="1"/>
          </p:cNvSpPr>
          <p:nvPr/>
        </p:nvSpPr>
        <p:spPr bwMode="auto">
          <a:xfrm>
            <a:off x="3352800" y="1066800"/>
            <a:ext cx="2324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Expansion Permutation</a:t>
            </a:r>
          </a:p>
        </p:txBody>
      </p:sp>
      <p:sp>
        <p:nvSpPr>
          <p:cNvPr id="76924" name="Text Box 1146"/>
          <p:cNvSpPr txBox="1">
            <a:spLocks noChangeArrowheads="1"/>
          </p:cNvSpPr>
          <p:nvPr/>
        </p:nvSpPr>
        <p:spPr bwMode="auto">
          <a:xfrm>
            <a:off x="4451350" y="4603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76925" name="Text Box 1147"/>
          <p:cNvSpPr txBox="1">
            <a:spLocks noChangeArrowheads="1"/>
          </p:cNvSpPr>
          <p:nvPr/>
        </p:nvSpPr>
        <p:spPr bwMode="auto">
          <a:xfrm>
            <a:off x="3943350" y="14001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B954EC-DE81-4459-95D2-4005C5B05608}" type="slidenum">
              <a:rPr lang="zh-CN" altLang="en-US" smtClean="0">
                <a:latin typeface="Times New Roman" pitchFamily="18" charset="0"/>
              </a:rPr>
              <a:pPr/>
              <a:t>98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使用密钥</a:t>
            </a:r>
            <a:endParaRPr lang="zh-CN" altLang="en-US"/>
          </a:p>
        </p:txBody>
      </p:sp>
      <p:sp>
        <p:nvSpPr>
          <p:cNvPr id="78851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6D5FA7-452A-4D22-9479-603000EB1315}" type="slidenum">
              <a:rPr lang="zh-CN" altLang="en-US" sz="1000">
                <a:solidFill>
                  <a:schemeClr val="tx1"/>
                </a:solidFill>
              </a:rPr>
              <a:pPr algn="r"/>
              <a:t>98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8852" name="Line 1026"/>
          <p:cNvSpPr>
            <a:spLocks noChangeShapeType="1"/>
          </p:cNvSpPr>
          <p:nvPr/>
        </p:nvSpPr>
        <p:spPr bwMode="auto">
          <a:xfrm>
            <a:off x="304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3" name="Line 1027"/>
          <p:cNvSpPr>
            <a:spLocks noChangeShapeType="1"/>
          </p:cNvSpPr>
          <p:nvPr/>
        </p:nvSpPr>
        <p:spPr bwMode="auto">
          <a:xfrm>
            <a:off x="45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4" name="Line 1028"/>
          <p:cNvSpPr>
            <a:spLocks noChangeShapeType="1"/>
          </p:cNvSpPr>
          <p:nvPr/>
        </p:nvSpPr>
        <p:spPr bwMode="auto">
          <a:xfrm>
            <a:off x="60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5" name="Line 1029"/>
          <p:cNvSpPr>
            <a:spLocks noChangeShapeType="1"/>
          </p:cNvSpPr>
          <p:nvPr/>
        </p:nvSpPr>
        <p:spPr bwMode="auto">
          <a:xfrm>
            <a:off x="76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6" name="Line 1030"/>
          <p:cNvSpPr>
            <a:spLocks noChangeShapeType="1"/>
          </p:cNvSpPr>
          <p:nvPr/>
        </p:nvSpPr>
        <p:spPr bwMode="auto">
          <a:xfrm>
            <a:off x="91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7" name="Line 1031"/>
          <p:cNvSpPr>
            <a:spLocks noChangeShapeType="1"/>
          </p:cNvSpPr>
          <p:nvPr/>
        </p:nvSpPr>
        <p:spPr bwMode="auto">
          <a:xfrm>
            <a:off x="1066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8" name="Line 1032"/>
          <p:cNvSpPr>
            <a:spLocks noChangeShapeType="1"/>
          </p:cNvSpPr>
          <p:nvPr/>
        </p:nvSpPr>
        <p:spPr bwMode="auto">
          <a:xfrm>
            <a:off x="1371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9" name="Line 1033"/>
          <p:cNvSpPr>
            <a:spLocks noChangeShapeType="1"/>
          </p:cNvSpPr>
          <p:nvPr/>
        </p:nvSpPr>
        <p:spPr bwMode="auto">
          <a:xfrm>
            <a:off x="1524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0" name="Line 1034"/>
          <p:cNvSpPr>
            <a:spLocks noChangeShapeType="1"/>
          </p:cNvSpPr>
          <p:nvPr/>
        </p:nvSpPr>
        <p:spPr bwMode="auto">
          <a:xfrm>
            <a:off x="1676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1" name="Line 1035"/>
          <p:cNvSpPr>
            <a:spLocks noChangeShapeType="1"/>
          </p:cNvSpPr>
          <p:nvPr/>
        </p:nvSpPr>
        <p:spPr bwMode="auto">
          <a:xfrm>
            <a:off x="1828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2" name="Line 1036"/>
          <p:cNvSpPr>
            <a:spLocks noChangeShapeType="1"/>
          </p:cNvSpPr>
          <p:nvPr/>
        </p:nvSpPr>
        <p:spPr bwMode="auto">
          <a:xfrm>
            <a:off x="1981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3" name="Line 1037"/>
          <p:cNvSpPr>
            <a:spLocks noChangeShapeType="1"/>
          </p:cNvSpPr>
          <p:nvPr/>
        </p:nvSpPr>
        <p:spPr bwMode="auto">
          <a:xfrm>
            <a:off x="2133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4" name="Line 1038"/>
          <p:cNvSpPr>
            <a:spLocks noChangeShapeType="1"/>
          </p:cNvSpPr>
          <p:nvPr/>
        </p:nvSpPr>
        <p:spPr bwMode="auto">
          <a:xfrm>
            <a:off x="2438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5" name="Line 1039"/>
          <p:cNvSpPr>
            <a:spLocks noChangeShapeType="1"/>
          </p:cNvSpPr>
          <p:nvPr/>
        </p:nvSpPr>
        <p:spPr bwMode="auto">
          <a:xfrm>
            <a:off x="2590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6" name="Line 1040"/>
          <p:cNvSpPr>
            <a:spLocks noChangeShapeType="1"/>
          </p:cNvSpPr>
          <p:nvPr/>
        </p:nvSpPr>
        <p:spPr bwMode="auto">
          <a:xfrm>
            <a:off x="2743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7" name="Line 1041"/>
          <p:cNvSpPr>
            <a:spLocks noChangeShapeType="1"/>
          </p:cNvSpPr>
          <p:nvPr/>
        </p:nvSpPr>
        <p:spPr bwMode="auto">
          <a:xfrm>
            <a:off x="2895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8" name="Line 1042"/>
          <p:cNvSpPr>
            <a:spLocks noChangeShapeType="1"/>
          </p:cNvSpPr>
          <p:nvPr/>
        </p:nvSpPr>
        <p:spPr bwMode="auto">
          <a:xfrm>
            <a:off x="3048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9" name="Line 1043"/>
          <p:cNvSpPr>
            <a:spLocks noChangeShapeType="1"/>
          </p:cNvSpPr>
          <p:nvPr/>
        </p:nvSpPr>
        <p:spPr bwMode="auto">
          <a:xfrm>
            <a:off x="3200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0" name="Line 1044"/>
          <p:cNvSpPr>
            <a:spLocks noChangeShapeType="1"/>
          </p:cNvSpPr>
          <p:nvPr/>
        </p:nvSpPr>
        <p:spPr bwMode="auto">
          <a:xfrm>
            <a:off x="3505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1" name="Line 1045"/>
          <p:cNvSpPr>
            <a:spLocks noChangeShapeType="1"/>
          </p:cNvSpPr>
          <p:nvPr/>
        </p:nvSpPr>
        <p:spPr bwMode="auto">
          <a:xfrm>
            <a:off x="3657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2" name="Line 1046"/>
          <p:cNvSpPr>
            <a:spLocks noChangeShapeType="1"/>
          </p:cNvSpPr>
          <p:nvPr/>
        </p:nvSpPr>
        <p:spPr bwMode="auto">
          <a:xfrm>
            <a:off x="3810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3" name="Line 1047"/>
          <p:cNvSpPr>
            <a:spLocks noChangeShapeType="1"/>
          </p:cNvSpPr>
          <p:nvPr/>
        </p:nvSpPr>
        <p:spPr bwMode="auto">
          <a:xfrm>
            <a:off x="3962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4" name="Line 1048"/>
          <p:cNvSpPr>
            <a:spLocks noChangeShapeType="1"/>
          </p:cNvSpPr>
          <p:nvPr/>
        </p:nvSpPr>
        <p:spPr bwMode="auto">
          <a:xfrm>
            <a:off x="4114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5" name="Line 1049"/>
          <p:cNvSpPr>
            <a:spLocks noChangeShapeType="1"/>
          </p:cNvSpPr>
          <p:nvPr/>
        </p:nvSpPr>
        <p:spPr bwMode="auto">
          <a:xfrm>
            <a:off x="4267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6" name="Line 1050"/>
          <p:cNvSpPr>
            <a:spLocks noChangeShapeType="1"/>
          </p:cNvSpPr>
          <p:nvPr/>
        </p:nvSpPr>
        <p:spPr bwMode="auto">
          <a:xfrm>
            <a:off x="4572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7" name="Line 1051"/>
          <p:cNvSpPr>
            <a:spLocks noChangeShapeType="1"/>
          </p:cNvSpPr>
          <p:nvPr/>
        </p:nvSpPr>
        <p:spPr bwMode="auto">
          <a:xfrm>
            <a:off x="472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8" name="Line 1052"/>
          <p:cNvSpPr>
            <a:spLocks noChangeShapeType="1"/>
          </p:cNvSpPr>
          <p:nvPr/>
        </p:nvSpPr>
        <p:spPr bwMode="auto">
          <a:xfrm>
            <a:off x="4876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9" name="Line 1053"/>
          <p:cNvSpPr>
            <a:spLocks noChangeShapeType="1"/>
          </p:cNvSpPr>
          <p:nvPr/>
        </p:nvSpPr>
        <p:spPr bwMode="auto">
          <a:xfrm>
            <a:off x="5029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0" name="Line 1054"/>
          <p:cNvSpPr>
            <a:spLocks noChangeShapeType="1"/>
          </p:cNvSpPr>
          <p:nvPr/>
        </p:nvSpPr>
        <p:spPr bwMode="auto">
          <a:xfrm>
            <a:off x="5181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1" name="Line 1055"/>
          <p:cNvSpPr>
            <a:spLocks noChangeShapeType="1"/>
          </p:cNvSpPr>
          <p:nvPr/>
        </p:nvSpPr>
        <p:spPr bwMode="auto">
          <a:xfrm>
            <a:off x="5334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2" name="Line 1056"/>
          <p:cNvSpPr>
            <a:spLocks noChangeShapeType="1"/>
          </p:cNvSpPr>
          <p:nvPr/>
        </p:nvSpPr>
        <p:spPr bwMode="auto">
          <a:xfrm>
            <a:off x="5638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3" name="Line 1057"/>
          <p:cNvSpPr>
            <a:spLocks noChangeShapeType="1"/>
          </p:cNvSpPr>
          <p:nvPr/>
        </p:nvSpPr>
        <p:spPr bwMode="auto">
          <a:xfrm>
            <a:off x="5791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4" name="Line 1058"/>
          <p:cNvSpPr>
            <a:spLocks noChangeShapeType="1"/>
          </p:cNvSpPr>
          <p:nvPr/>
        </p:nvSpPr>
        <p:spPr bwMode="auto">
          <a:xfrm>
            <a:off x="5943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5" name="Line 1059"/>
          <p:cNvSpPr>
            <a:spLocks noChangeShapeType="1"/>
          </p:cNvSpPr>
          <p:nvPr/>
        </p:nvSpPr>
        <p:spPr bwMode="auto">
          <a:xfrm>
            <a:off x="6096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6" name="Line 1060"/>
          <p:cNvSpPr>
            <a:spLocks noChangeShapeType="1"/>
          </p:cNvSpPr>
          <p:nvPr/>
        </p:nvSpPr>
        <p:spPr bwMode="auto">
          <a:xfrm>
            <a:off x="6248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7" name="Line 1061"/>
          <p:cNvSpPr>
            <a:spLocks noChangeShapeType="1"/>
          </p:cNvSpPr>
          <p:nvPr/>
        </p:nvSpPr>
        <p:spPr bwMode="auto">
          <a:xfrm>
            <a:off x="6400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8" name="Line 1062"/>
          <p:cNvSpPr>
            <a:spLocks noChangeShapeType="1"/>
          </p:cNvSpPr>
          <p:nvPr/>
        </p:nvSpPr>
        <p:spPr bwMode="auto">
          <a:xfrm>
            <a:off x="6705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9" name="Line 1063"/>
          <p:cNvSpPr>
            <a:spLocks noChangeShapeType="1"/>
          </p:cNvSpPr>
          <p:nvPr/>
        </p:nvSpPr>
        <p:spPr bwMode="auto">
          <a:xfrm>
            <a:off x="6858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0" name="Line 1064"/>
          <p:cNvSpPr>
            <a:spLocks noChangeShapeType="1"/>
          </p:cNvSpPr>
          <p:nvPr/>
        </p:nvSpPr>
        <p:spPr bwMode="auto">
          <a:xfrm>
            <a:off x="7010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1" name="Line 1065"/>
          <p:cNvSpPr>
            <a:spLocks noChangeShapeType="1"/>
          </p:cNvSpPr>
          <p:nvPr/>
        </p:nvSpPr>
        <p:spPr bwMode="auto">
          <a:xfrm>
            <a:off x="7162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2" name="Line 1066"/>
          <p:cNvSpPr>
            <a:spLocks noChangeShapeType="1"/>
          </p:cNvSpPr>
          <p:nvPr/>
        </p:nvSpPr>
        <p:spPr bwMode="auto">
          <a:xfrm>
            <a:off x="7315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3" name="Line 1067"/>
          <p:cNvSpPr>
            <a:spLocks noChangeShapeType="1"/>
          </p:cNvSpPr>
          <p:nvPr/>
        </p:nvSpPr>
        <p:spPr bwMode="auto">
          <a:xfrm>
            <a:off x="7467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4" name="Line 1068"/>
          <p:cNvSpPr>
            <a:spLocks noChangeShapeType="1"/>
          </p:cNvSpPr>
          <p:nvPr/>
        </p:nvSpPr>
        <p:spPr bwMode="auto">
          <a:xfrm>
            <a:off x="7772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5" name="Line 1069"/>
          <p:cNvSpPr>
            <a:spLocks noChangeShapeType="1"/>
          </p:cNvSpPr>
          <p:nvPr/>
        </p:nvSpPr>
        <p:spPr bwMode="auto">
          <a:xfrm>
            <a:off x="7924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6" name="Line 1070"/>
          <p:cNvSpPr>
            <a:spLocks noChangeShapeType="1"/>
          </p:cNvSpPr>
          <p:nvPr/>
        </p:nvSpPr>
        <p:spPr bwMode="auto">
          <a:xfrm>
            <a:off x="807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7" name="Line 1071"/>
          <p:cNvSpPr>
            <a:spLocks noChangeShapeType="1"/>
          </p:cNvSpPr>
          <p:nvPr/>
        </p:nvSpPr>
        <p:spPr bwMode="auto">
          <a:xfrm>
            <a:off x="822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8" name="Line 1072"/>
          <p:cNvSpPr>
            <a:spLocks noChangeShapeType="1"/>
          </p:cNvSpPr>
          <p:nvPr/>
        </p:nvSpPr>
        <p:spPr bwMode="auto">
          <a:xfrm>
            <a:off x="838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9" name="Line 1073"/>
          <p:cNvSpPr>
            <a:spLocks noChangeShapeType="1"/>
          </p:cNvSpPr>
          <p:nvPr/>
        </p:nvSpPr>
        <p:spPr bwMode="auto">
          <a:xfrm>
            <a:off x="8534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0" name="Text Box 1074"/>
          <p:cNvSpPr txBox="1">
            <a:spLocks noChangeArrowheads="1"/>
          </p:cNvSpPr>
          <p:nvPr/>
        </p:nvSpPr>
        <p:spPr bwMode="auto">
          <a:xfrm>
            <a:off x="0" y="3276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901" name="Text Box 1075"/>
          <p:cNvSpPr txBox="1">
            <a:spLocks noChangeArrowheads="1"/>
          </p:cNvSpPr>
          <p:nvPr/>
        </p:nvSpPr>
        <p:spPr bwMode="auto">
          <a:xfrm>
            <a:off x="8604250" y="3276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8902" name="Rectangle 1076"/>
          <p:cNvSpPr>
            <a:spLocks noChangeArrowheads="1"/>
          </p:cNvSpPr>
          <p:nvPr/>
        </p:nvSpPr>
        <p:spPr bwMode="auto">
          <a:xfrm>
            <a:off x="152400" y="3581400"/>
            <a:ext cx="8534400" cy="5334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X-OR with 48 bit key</a:t>
            </a:r>
          </a:p>
        </p:txBody>
      </p:sp>
      <p:sp>
        <p:nvSpPr>
          <p:cNvPr id="78903" name="Line 1077"/>
          <p:cNvSpPr>
            <a:spLocks noChangeShapeType="1"/>
          </p:cNvSpPr>
          <p:nvPr/>
        </p:nvSpPr>
        <p:spPr bwMode="auto">
          <a:xfrm>
            <a:off x="304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4" name="Line 1078"/>
          <p:cNvSpPr>
            <a:spLocks noChangeShapeType="1"/>
          </p:cNvSpPr>
          <p:nvPr/>
        </p:nvSpPr>
        <p:spPr bwMode="auto">
          <a:xfrm>
            <a:off x="457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5" name="Line 1079"/>
          <p:cNvSpPr>
            <a:spLocks noChangeShapeType="1"/>
          </p:cNvSpPr>
          <p:nvPr/>
        </p:nvSpPr>
        <p:spPr bwMode="auto">
          <a:xfrm>
            <a:off x="609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6" name="Line 1080"/>
          <p:cNvSpPr>
            <a:spLocks noChangeShapeType="1"/>
          </p:cNvSpPr>
          <p:nvPr/>
        </p:nvSpPr>
        <p:spPr bwMode="auto">
          <a:xfrm>
            <a:off x="762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7" name="Line 1081"/>
          <p:cNvSpPr>
            <a:spLocks noChangeShapeType="1"/>
          </p:cNvSpPr>
          <p:nvPr/>
        </p:nvSpPr>
        <p:spPr bwMode="auto">
          <a:xfrm>
            <a:off x="914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8" name="Line 1082"/>
          <p:cNvSpPr>
            <a:spLocks noChangeShapeType="1"/>
          </p:cNvSpPr>
          <p:nvPr/>
        </p:nvSpPr>
        <p:spPr bwMode="auto">
          <a:xfrm>
            <a:off x="1066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9" name="Line 1083"/>
          <p:cNvSpPr>
            <a:spLocks noChangeShapeType="1"/>
          </p:cNvSpPr>
          <p:nvPr/>
        </p:nvSpPr>
        <p:spPr bwMode="auto">
          <a:xfrm>
            <a:off x="1371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0" name="Line 1084"/>
          <p:cNvSpPr>
            <a:spLocks noChangeShapeType="1"/>
          </p:cNvSpPr>
          <p:nvPr/>
        </p:nvSpPr>
        <p:spPr bwMode="auto">
          <a:xfrm>
            <a:off x="1524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1" name="Line 1085"/>
          <p:cNvSpPr>
            <a:spLocks noChangeShapeType="1"/>
          </p:cNvSpPr>
          <p:nvPr/>
        </p:nvSpPr>
        <p:spPr bwMode="auto">
          <a:xfrm>
            <a:off x="1676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2" name="Line 1086"/>
          <p:cNvSpPr>
            <a:spLocks noChangeShapeType="1"/>
          </p:cNvSpPr>
          <p:nvPr/>
        </p:nvSpPr>
        <p:spPr bwMode="auto">
          <a:xfrm>
            <a:off x="1828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3" name="Line 1087"/>
          <p:cNvSpPr>
            <a:spLocks noChangeShapeType="1"/>
          </p:cNvSpPr>
          <p:nvPr/>
        </p:nvSpPr>
        <p:spPr bwMode="auto">
          <a:xfrm>
            <a:off x="1981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4" name="Line 1088"/>
          <p:cNvSpPr>
            <a:spLocks noChangeShapeType="1"/>
          </p:cNvSpPr>
          <p:nvPr/>
        </p:nvSpPr>
        <p:spPr bwMode="auto">
          <a:xfrm>
            <a:off x="2133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5" name="Line 1089"/>
          <p:cNvSpPr>
            <a:spLocks noChangeShapeType="1"/>
          </p:cNvSpPr>
          <p:nvPr/>
        </p:nvSpPr>
        <p:spPr bwMode="auto">
          <a:xfrm>
            <a:off x="2438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6" name="Line 1090"/>
          <p:cNvSpPr>
            <a:spLocks noChangeShapeType="1"/>
          </p:cNvSpPr>
          <p:nvPr/>
        </p:nvSpPr>
        <p:spPr bwMode="auto">
          <a:xfrm>
            <a:off x="2590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7" name="Line 1091"/>
          <p:cNvSpPr>
            <a:spLocks noChangeShapeType="1"/>
          </p:cNvSpPr>
          <p:nvPr/>
        </p:nvSpPr>
        <p:spPr bwMode="auto">
          <a:xfrm>
            <a:off x="2743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8" name="Line 1092"/>
          <p:cNvSpPr>
            <a:spLocks noChangeShapeType="1"/>
          </p:cNvSpPr>
          <p:nvPr/>
        </p:nvSpPr>
        <p:spPr bwMode="auto">
          <a:xfrm>
            <a:off x="2895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9" name="Line 1093"/>
          <p:cNvSpPr>
            <a:spLocks noChangeShapeType="1"/>
          </p:cNvSpPr>
          <p:nvPr/>
        </p:nvSpPr>
        <p:spPr bwMode="auto">
          <a:xfrm>
            <a:off x="3048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0" name="Line 1094"/>
          <p:cNvSpPr>
            <a:spLocks noChangeShapeType="1"/>
          </p:cNvSpPr>
          <p:nvPr/>
        </p:nvSpPr>
        <p:spPr bwMode="auto">
          <a:xfrm>
            <a:off x="3200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1" name="Line 1095"/>
          <p:cNvSpPr>
            <a:spLocks noChangeShapeType="1"/>
          </p:cNvSpPr>
          <p:nvPr/>
        </p:nvSpPr>
        <p:spPr bwMode="auto">
          <a:xfrm>
            <a:off x="35052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2" name="Line 1096"/>
          <p:cNvSpPr>
            <a:spLocks noChangeShapeType="1"/>
          </p:cNvSpPr>
          <p:nvPr/>
        </p:nvSpPr>
        <p:spPr bwMode="auto">
          <a:xfrm>
            <a:off x="3657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3" name="Line 1097"/>
          <p:cNvSpPr>
            <a:spLocks noChangeShapeType="1"/>
          </p:cNvSpPr>
          <p:nvPr/>
        </p:nvSpPr>
        <p:spPr bwMode="auto">
          <a:xfrm>
            <a:off x="3810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4" name="Line 1098"/>
          <p:cNvSpPr>
            <a:spLocks noChangeShapeType="1"/>
          </p:cNvSpPr>
          <p:nvPr/>
        </p:nvSpPr>
        <p:spPr bwMode="auto">
          <a:xfrm>
            <a:off x="3962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5" name="Line 1099"/>
          <p:cNvSpPr>
            <a:spLocks noChangeShapeType="1"/>
          </p:cNvSpPr>
          <p:nvPr/>
        </p:nvSpPr>
        <p:spPr bwMode="auto">
          <a:xfrm>
            <a:off x="4114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6" name="Line 1100"/>
          <p:cNvSpPr>
            <a:spLocks noChangeShapeType="1"/>
          </p:cNvSpPr>
          <p:nvPr/>
        </p:nvSpPr>
        <p:spPr bwMode="auto">
          <a:xfrm>
            <a:off x="42672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7" name="Line 1101"/>
          <p:cNvSpPr>
            <a:spLocks noChangeShapeType="1"/>
          </p:cNvSpPr>
          <p:nvPr/>
        </p:nvSpPr>
        <p:spPr bwMode="auto">
          <a:xfrm>
            <a:off x="45720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8" name="Line 1102"/>
          <p:cNvSpPr>
            <a:spLocks noChangeShapeType="1"/>
          </p:cNvSpPr>
          <p:nvPr/>
        </p:nvSpPr>
        <p:spPr bwMode="auto">
          <a:xfrm>
            <a:off x="4724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9" name="Line 1103"/>
          <p:cNvSpPr>
            <a:spLocks noChangeShapeType="1"/>
          </p:cNvSpPr>
          <p:nvPr/>
        </p:nvSpPr>
        <p:spPr bwMode="auto">
          <a:xfrm>
            <a:off x="4876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0" name="Line 1104"/>
          <p:cNvSpPr>
            <a:spLocks noChangeShapeType="1"/>
          </p:cNvSpPr>
          <p:nvPr/>
        </p:nvSpPr>
        <p:spPr bwMode="auto">
          <a:xfrm>
            <a:off x="5029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1" name="Line 1105"/>
          <p:cNvSpPr>
            <a:spLocks noChangeShapeType="1"/>
          </p:cNvSpPr>
          <p:nvPr/>
        </p:nvSpPr>
        <p:spPr bwMode="auto">
          <a:xfrm>
            <a:off x="5181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2" name="Line 1106"/>
          <p:cNvSpPr>
            <a:spLocks noChangeShapeType="1"/>
          </p:cNvSpPr>
          <p:nvPr/>
        </p:nvSpPr>
        <p:spPr bwMode="auto">
          <a:xfrm>
            <a:off x="53340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3" name="Line 1107"/>
          <p:cNvSpPr>
            <a:spLocks noChangeShapeType="1"/>
          </p:cNvSpPr>
          <p:nvPr/>
        </p:nvSpPr>
        <p:spPr bwMode="auto">
          <a:xfrm>
            <a:off x="5638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4" name="Line 1108"/>
          <p:cNvSpPr>
            <a:spLocks noChangeShapeType="1"/>
          </p:cNvSpPr>
          <p:nvPr/>
        </p:nvSpPr>
        <p:spPr bwMode="auto">
          <a:xfrm>
            <a:off x="5791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5" name="Line 1109"/>
          <p:cNvSpPr>
            <a:spLocks noChangeShapeType="1"/>
          </p:cNvSpPr>
          <p:nvPr/>
        </p:nvSpPr>
        <p:spPr bwMode="auto">
          <a:xfrm>
            <a:off x="5943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6" name="Line 1110"/>
          <p:cNvSpPr>
            <a:spLocks noChangeShapeType="1"/>
          </p:cNvSpPr>
          <p:nvPr/>
        </p:nvSpPr>
        <p:spPr bwMode="auto">
          <a:xfrm>
            <a:off x="6096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7" name="Line 1111"/>
          <p:cNvSpPr>
            <a:spLocks noChangeShapeType="1"/>
          </p:cNvSpPr>
          <p:nvPr/>
        </p:nvSpPr>
        <p:spPr bwMode="auto">
          <a:xfrm>
            <a:off x="6248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8" name="Line 1112"/>
          <p:cNvSpPr>
            <a:spLocks noChangeShapeType="1"/>
          </p:cNvSpPr>
          <p:nvPr/>
        </p:nvSpPr>
        <p:spPr bwMode="auto">
          <a:xfrm>
            <a:off x="6400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9" name="Line 1113"/>
          <p:cNvSpPr>
            <a:spLocks noChangeShapeType="1"/>
          </p:cNvSpPr>
          <p:nvPr/>
        </p:nvSpPr>
        <p:spPr bwMode="auto">
          <a:xfrm>
            <a:off x="6705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0" name="Line 1114"/>
          <p:cNvSpPr>
            <a:spLocks noChangeShapeType="1"/>
          </p:cNvSpPr>
          <p:nvPr/>
        </p:nvSpPr>
        <p:spPr bwMode="auto">
          <a:xfrm>
            <a:off x="6858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1" name="Line 1115"/>
          <p:cNvSpPr>
            <a:spLocks noChangeShapeType="1"/>
          </p:cNvSpPr>
          <p:nvPr/>
        </p:nvSpPr>
        <p:spPr bwMode="auto">
          <a:xfrm>
            <a:off x="7010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2" name="Line 1116"/>
          <p:cNvSpPr>
            <a:spLocks noChangeShapeType="1"/>
          </p:cNvSpPr>
          <p:nvPr/>
        </p:nvSpPr>
        <p:spPr bwMode="auto">
          <a:xfrm>
            <a:off x="7162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3" name="Line 1117"/>
          <p:cNvSpPr>
            <a:spLocks noChangeShapeType="1"/>
          </p:cNvSpPr>
          <p:nvPr/>
        </p:nvSpPr>
        <p:spPr bwMode="auto">
          <a:xfrm>
            <a:off x="7315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4" name="Line 1118"/>
          <p:cNvSpPr>
            <a:spLocks noChangeShapeType="1"/>
          </p:cNvSpPr>
          <p:nvPr/>
        </p:nvSpPr>
        <p:spPr bwMode="auto">
          <a:xfrm>
            <a:off x="7467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5" name="Line 1119"/>
          <p:cNvSpPr>
            <a:spLocks noChangeShapeType="1"/>
          </p:cNvSpPr>
          <p:nvPr/>
        </p:nvSpPr>
        <p:spPr bwMode="auto">
          <a:xfrm>
            <a:off x="7772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6" name="Line 1120"/>
          <p:cNvSpPr>
            <a:spLocks noChangeShapeType="1"/>
          </p:cNvSpPr>
          <p:nvPr/>
        </p:nvSpPr>
        <p:spPr bwMode="auto">
          <a:xfrm>
            <a:off x="7924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7" name="Line 1121"/>
          <p:cNvSpPr>
            <a:spLocks noChangeShapeType="1"/>
          </p:cNvSpPr>
          <p:nvPr/>
        </p:nvSpPr>
        <p:spPr bwMode="auto">
          <a:xfrm>
            <a:off x="8077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8" name="Line 1122"/>
          <p:cNvSpPr>
            <a:spLocks noChangeShapeType="1"/>
          </p:cNvSpPr>
          <p:nvPr/>
        </p:nvSpPr>
        <p:spPr bwMode="auto">
          <a:xfrm>
            <a:off x="8229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9" name="Line 1123"/>
          <p:cNvSpPr>
            <a:spLocks noChangeShapeType="1"/>
          </p:cNvSpPr>
          <p:nvPr/>
        </p:nvSpPr>
        <p:spPr bwMode="auto">
          <a:xfrm>
            <a:off x="8382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0" name="Line 1124"/>
          <p:cNvSpPr>
            <a:spLocks noChangeShapeType="1"/>
          </p:cNvSpPr>
          <p:nvPr/>
        </p:nvSpPr>
        <p:spPr bwMode="auto">
          <a:xfrm>
            <a:off x="8534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1" name="Text Box 1125"/>
          <p:cNvSpPr txBox="1">
            <a:spLocks noChangeArrowheads="1"/>
          </p:cNvSpPr>
          <p:nvPr/>
        </p:nvSpPr>
        <p:spPr bwMode="auto">
          <a:xfrm>
            <a:off x="0" y="5105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952" name="Text Box 1126"/>
          <p:cNvSpPr txBox="1">
            <a:spLocks noChangeArrowheads="1"/>
          </p:cNvSpPr>
          <p:nvPr/>
        </p:nvSpPr>
        <p:spPr bwMode="auto">
          <a:xfrm>
            <a:off x="8604250" y="5105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8953" name="AutoShape 1127"/>
          <p:cNvSpPr>
            <a:spLocks noChangeArrowheads="1"/>
          </p:cNvSpPr>
          <p:nvPr/>
        </p:nvSpPr>
        <p:spPr bwMode="auto">
          <a:xfrm>
            <a:off x="3532188" y="546100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8954" name="Freeform 1128"/>
          <p:cNvSpPr>
            <a:spLocks/>
          </p:cNvSpPr>
          <p:nvPr/>
        </p:nvSpPr>
        <p:spPr bwMode="auto">
          <a:xfrm>
            <a:off x="3886200" y="533400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955" name="Line 1129"/>
          <p:cNvSpPr>
            <a:spLocks noChangeShapeType="1"/>
          </p:cNvSpPr>
          <p:nvPr/>
        </p:nvSpPr>
        <p:spPr bwMode="auto">
          <a:xfrm>
            <a:off x="3724275" y="249238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6" name="Line 1130"/>
          <p:cNvSpPr>
            <a:spLocks noChangeShapeType="1"/>
          </p:cNvSpPr>
          <p:nvPr/>
        </p:nvSpPr>
        <p:spPr bwMode="auto">
          <a:xfrm>
            <a:off x="3719513" y="930275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7" name="Text Box 1131"/>
          <p:cNvSpPr txBox="1">
            <a:spLocks noChangeArrowheads="1"/>
          </p:cNvSpPr>
          <p:nvPr/>
        </p:nvSpPr>
        <p:spPr bwMode="auto">
          <a:xfrm>
            <a:off x="3241675" y="2159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8958" name="Text Box 1132"/>
          <p:cNvSpPr txBox="1">
            <a:spLocks noChangeArrowheads="1"/>
          </p:cNvSpPr>
          <p:nvPr/>
        </p:nvSpPr>
        <p:spPr bwMode="auto">
          <a:xfrm>
            <a:off x="4778375" y="5207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8959" name="Text Box 1133"/>
          <p:cNvSpPr txBox="1">
            <a:spLocks noChangeArrowheads="1"/>
          </p:cNvSpPr>
          <p:nvPr/>
        </p:nvSpPr>
        <p:spPr bwMode="auto">
          <a:xfrm>
            <a:off x="3254375" y="8509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A5E21E7-ECF5-405B-9D50-21BD3A4BE9E6}" type="slidenum">
              <a:rPr lang="zh-CN" altLang="en-US" smtClean="0">
                <a:latin typeface="Times New Roman" pitchFamily="18" charset="0"/>
              </a:rPr>
              <a:pPr/>
              <a:t>99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代换压缩</a:t>
            </a:r>
            <a:endParaRPr lang="zh-CN" altLang="en-US"/>
          </a:p>
        </p:txBody>
      </p:sp>
      <p:sp>
        <p:nvSpPr>
          <p:cNvPr id="79875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05CD77-CA56-4D1C-A163-40C8248B31FB}" type="slidenum">
              <a:rPr lang="zh-CN" altLang="en-US" sz="1000">
                <a:solidFill>
                  <a:schemeClr val="tx1"/>
                </a:solidFill>
              </a:rPr>
              <a:pPr algn="r"/>
              <a:t>99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9876" name="Rectangle 1026"/>
          <p:cNvSpPr>
            <a:spLocks noChangeArrowheads="1"/>
          </p:cNvSpPr>
          <p:nvPr/>
        </p:nvSpPr>
        <p:spPr bwMode="auto">
          <a:xfrm>
            <a:off x="35814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77" name="Rectangle 1027"/>
          <p:cNvSpPr>
            <a:spLocks noChangeArrowheads="1"/>
          </p:cNvSpPr>
          <p:nvPr/>
        </p:nvSpPr>
        <p:spPr bwMode="auto">
          <a:xfrm>
            <a:off x="46482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78" name="Rectangle 1028"/>
          <p:cNvSpPr>
            <a:spLocks noChangeArrowheads="1"/>
          </p:cNvSpPr>
          <p:nvPr/>
        </p:nvSpPr>
        <p:spPr bwMode="auto">
          <a:xfrm>
            <a:off x="57150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79" name="Rectangle 1029"/>
          <p:cNvSpPr>
            <a:spLocks noChangeArrowheads="1"/>
          </p:cNvSpPr>
          <p:nvPr/>
        </p:nvSpPr>
        <p:spPr bwMode="auto">
          <a:xfrm>
            <a:off x="67818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0" name="Rectangle 1030"/>
          <p:cNvSpPr>
            <a:spLocks noChangeArrowheads="1"/>
          </p:cNvSpPr>
          <p:nvPr/>
        </p:nvSpPr>
        <p:spPr bwMode="auto">
          <a:xfrm>
            <a:off x="78486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1" name="Rectangle 1031"/>
          <p:cNvSpPr>
            <a:spLocks noChangeArrowheads="1"/>
          </p:cNvSpPr>
          <p:nvPr/>
        </p:nvSpPr>
        <p:spPr bwMode="auto">
          <a:xfrm>
            <a:off x="25146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2" name="Rectangle 1032"/>
          <p:cNvSpPr>
            <a:spLocks noChangeArrowheads="1"/>
          </p:cNvSpPr>
          <p:nvPr/>
        </p:nvSpPr>
        <p:spPr bwMode="auto">
          <a:xfrm>
            <a:off x="14478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3" name="Rectangle 1033"/>
          <p:cNvSpPr>
            <a:spLocks noChangeArrowheads="1"/>
          </p:cNvSpPr>
          <p:nvPr/>
        </p:nvSpPr>
        <p:spPr bwMode="auto">
          <a:xfrm>
            <a:off x="3810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4" name="Text Box 1034"/>
          <p:cNvSpPr txBox="1">
            <a:spLocks noChangeArrowheads="1"/>
          </p:cNvSpPr>
          <p:nvPr/>
        </p:nvSpPr>
        <p:spPr bwMode="auto">
          <a:xfrm>
            <a:off x="3571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S-box1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5" name="Text Box 1035"/>
          <p:cNvSpPr txBox="1">
            <a:spLocks noChangeArrowheads="1"/>
          </p:cNvSpPr>
          <p:nvPr/>
        </p:nvSpPr>
        <p:spPr bwMode="auto">
          <a:xfrm>
            <a:off x="14239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6" name="Text Box 1036"/>
          <p:cNvSpPr txBox="1">
            <a:spLocks noChangeArrowheads="1"/>
          </p:cNvSpPr>
          <p:nvPr/>
        </p:nvSpPr>
        <p:spPr bwMode="auto">
          <a:xfrm>
            <a:off x="24907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S-box3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7" name="Text Box 1037"/>
          <p:cNvSpPr txBox="1">
            <a:spLocks noChangeArrowheads="1"/>
          </p:cNvSpPr>
          <p:nvPr/>
        </p:nvSpPr>
        <p:spPr bwMode="auto">
          <a:xfrm>
            <a:off x="35575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8" name="Text Box 1038"/>
          <p:cNvSpPr txBox="1">
            <a:spLocks noChangeArrowheads="1"/>
          </p:cNvSpPr>
          <p:nvPr/>
        </p:nvSpPr>
        <p:spPr bwMode="auto">
          <a:xfrm>
            <a:off x="46243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S-box5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9" name="Text Box 1039"/>
          <p:cNvSpPr txBox="1">
            <a:spLocks noChangeArrowheads="1"/>
          </p:cNvSpPr>
          <p:nvPr/>
        </p:nvSpPr>
        <p:spPr bwMode="auto">
          <a:xfrm>
            <a:off x="56911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90" name="Text Box 1040"/>
          <p:cNvSpPr txBox="1">
            <a:spLocks noChangeArrowheads="1"/>
          </p:cNvSpPr>
          <p:nvPr/>
        </p:nvSpPr>
        <p:spPr bwMode="auto">
          <a:xfrm>
            <a:off x="67579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S-box7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91" name="Text Box 1041"/>
          <p:cNvSpPr txBox="1">
            <a:spLocks noChangeArrowheads="1"/>
          </p:cNvSpPr>
          <p:nvPr/>
        </p:nvSpPr>
        <p:spPr bwMode="auto">
          <a:xfrm>
            <a:off x="78247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S-box8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92" name="Line 1042"/>
          <p:cNvSpPr>
            <a:spLocks noChangeShapeType="1"/>
          </p:cNvSpPr>
          <p:nvPr/>
        </p:nvSpPr>
        <p:spPr bwMode="auto">
          <a:xfrm>
            <a:off x="609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3" name="Line 1043"/>
          <p:cNvSpPr>
            <a:spLocks noChangeShapeType="1"/>
          </p:cNvSpPr>
          <p:nvPr/>
        </p:nvSpPr>
        <p:spPr bwMode="auto">
          <a:xfrm>
            <a:off x="762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4" name="Line 1044"/>
          <p:cNvSpPr>
            <a:spLocks noChangeShapeType="1"/>
          </p:cNvSpPr>
          <p:nvPr/>
        </p:nvSpPr>
        <p:spPr bwMode="auto">
          <a:xfrm>
            <a:off x="914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5" name="Line 1045"/>
          <p:cNvSpPr>
            <a:spLocks noChangeShapeType="1"/>
          </p:cNvSpPr>
          <p:nvPr/>
        </p:nvSpPr>
        <p:spPr bwMode="auto">
          <a:xfrm>
            <a:off x="1066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6" name="Line 1046"/>
          <p:cNvSpPr>
            <a:spLocks noChangeShapeType="1"/>
          </p:cNvSpPr>
          <p:nvPr/>
        </p:nvSpPr>
        <p:spPr bwMode="auto">
          <a:xfrm>
            <a:off x="1676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7" name="Line 1047"/>
          <p:cNvSpPr>
            <a:spLocks noChangeShapeType="1"/>
          </p:cNvSpPr>
          <p:nvPr/>
        </p:nvSpPr>
        <p:spPr bwMode="auto">
          <a:xfrm>
            <a:off x="1828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8" name="Line 1048"/>
          <p:cNvSpPr>
            <a:spLocks noChangeShapeType="1"/>
          </p:cNvSpPr>
          <p:nvPr/>
        </p:nvSpPr>
        <p:spPr bwMode="auto">
          <a:xfrm>
            <a:off x="1981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9" name="Line 1049"/>
          <p:cNvSpPr>
            <a:spLocks noChangeShapeType="1"/>
          </p:cNvSpPr>
          <p:nvPr/>
        </p:nvSpPr>
        <p:spPr bwMode="auto">
          <a:xfrm>
            <a:off x="2133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0" name="Line 1050"/>
          <p:cNvSpPr>
            <a:spLocks noChangeShapeType="1"/>
          </p:cNvSpPr>
          <p:nvPr/>
        </p:nvSpPr>
        <p:spPr bwMode="auto">
          <a:xfrm>
            <a:off x="2743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1" name="Line 1051"/>
          <p:cNvSpPr>
            <a:spLocks noChangeShapeType="1"/>
          </p:cNvSpPr>
          <p:nvPr/>
        </p:nvSpPr>
        <p:spPr bwMode="auto">
          <a:xfrm>
            <a:off x="2895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2" name="Line 1052"/>
          <p:cNvSpPr>
            <a:spLocks noChangeShapeType="1"/>
          </p:cNvSpPr>
          <p:nvPr/>
        </p:nvSpPr>
        <p:spPr bwMode="auto">
          <a:xfrm>
            <a:off x="3048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3" name="Line 1053"/>
          <p:cNvSpPr>
            <a:spLocks noChangeShapeType="1"/>
          </p:cNvSpPr>
          <p:nvPr/>
        </p:nvSpPr>
        <p:spPr bwMode="auto">
          <a:xfrm>
            <a:off x="3200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4" name="Line 1054"/>
          <p:cNvSpPr>
            <a:spLocks noChangeShapeType="1"/>
          </p:cNvSpPr>
          <p:nvPr/>
        </p:nvSpPr>
        <p:spPr bwMode="auto">
          <a:xfrm>
            <a:off x="3810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5" name="Line 1055"/>
          <p:cNvSpPr>
            <a:spLocks noChangeShapeType="1"/>
          </p:cNvSpPr>
          <p:nvPr/>
        </p:nvSpPr>
        <p:spPr bwMode="auto">
          <a:xfrm>
            <a:off x="3962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6" name="Line 1056"/>
          <p:cNvSpPr>
            <a:spLocks noChangeShapeType="1"/>
          </p:cNvSpPr>
          <p:nvPr/>
        </p:nvSpPr>
        <p:spPr bwMode="auto">
          <a:xfrm>
            <a:off x="4114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7" name="Line 1057"/>
          <p:cNvSpPr>
            <a:spLocks noChangeShapeType="1"/>
          </p:cNvSpPr>
          <p:nvPr/>
        </p:nvSpPr>
        <p:spPr bwMode="auto">
          <a:xfrm>
            <a:off x="4267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8" name="Line 1058"/>
          <p:cNvSpPr>
            <a:spLocks noChangeShapeType="1"/>
          </p:cNvSpPr>
          <p:nvPr/>
        </p:nvSpPr>
        <p:spPr bwMode="auto">
          <a:xfrm>
            <a:off x="4876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9" name="Line 1059"/>
          <p:cNvSpPr>
            <a:spLocks noChangeShapeType="1"/>
          </p:cNvSpPr>
          <p:nvPr/>
        </p:nvSpPr>
        <p:spPr bwMode="auto">
          <a:xfrm>
            <a:off x="5029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0" name="Line 1060"/>
          <p:cNvSpPr>
            <a:spLocks noChangeShapeType="1"/>
          </p:cNvSpPr>
          <p:nvPr/>
        </p:nvSpPr>
        <p:spPr bwMode="auto">
          <a:xfrm>
            <a:off x="5181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1" name="Line 1061"/>
          <p:cNvSpPr>
            <a:spLocks noChangeShapeType="1"/>
          </p:cNvSpPr>
          <p:nvPr/>
        </p:nvSpPr>
        <p:spPr bwMode="auto">
          <a:xfrm>
            <a:off x="5334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2" name="Line 1062"/>
          <p:cNvSpPr>
            <a:spLocks noChangeShapeType="1"/>
          </p:cNvSpPr>
          <p:nvPr/>
        </p:nvSpPr>
        <p:spPr bwMode="auto">
          <a:xfrm>
            <a:off x="5943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3" name="Line 1063"/>
          <p:cNvSpPr>
            <a:spLocks noChangeShapeType="1"/>
          </p:cNvSpPr>
          <p:nvPr/>
        </p:nvSpPr>
        <p:spPr bwMode="auto">
          <a:xfrm>
            <a:off x="6096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4" name="Line 1064"/>
          <p:cNvSpPr>
            <a:spLocks noChangeShapeType="1"/>
          </p:cNvSpPr>
          <p:nvPr/>
        </p:nvSpPr>
        <p:spPr bwMode="auto">
          <a:xfrm>
            <a:off x="6248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5" name="Line 1065"/>
          <p:cNvSpPr>
            <a:spLocks noChangeShapeType="1"/>
          </p:cNvSpPr>
          <p:nvPr/>
        </p:nvSpPr>
        <p:spPr bwMode="auto">
          <a:xfrm>
            <a:off x="6400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6" name="Line 1066"/>
          <p:cNvSpPr>
            <a:spLocks noChangeShapeType="1"/>
          </p:cNvSpPr>
          <p:nvPr/>
        </p:nvSpPr>
        <p:spPr bwMode="auto">
          <a:xfrm>
            <a:off x="7010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7" name="Line 1067"/>
          <p:cNvSpPr>
            <a:spLocks noChangeShapeType="1"/>
          </p:cNvSpPr>
          <p:nvPr/>
        </p:nvSpPr>
        <p:spPr bwMode="auto">
          <a:xfrm>
            <a:off x="7162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8" name="Line 1068"/>
          <p:cNvSpPr>
            <a:spLocks noChangeShapeType="1"/>
          </p:cNvSpPr>
          <p:nvPr/>
        </p:nvSpPr>
        <p:spPr bwMode="auto">
          <a:xfrm>
            <a:off x="7315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9" name="Line 1069"/>
          <p:cNvSpPr>
            <a:spLocks noChangeShapeType="1"/>
          </p:cNvSpPr>
          <p:nvPr/>
        </p:nvSpPr>
        <p:spPr bwMode="auto">
          <a:xfrm>
            <a:off x="7467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0" name="Line 1070"/>
          <p:cNvSpPr>
            <a:spLocks noChangeShapeType="1"/>
          </p:cNvSpPr>
          <p:nvPr/>
        </p:nvSpPr>
        <p:spPr bwMode="auto">
          <a:xfrm>
            <a:off x="8077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1" name="Line 1071"/>
          <p:cNvSpPr>
            <a:spLocks noChangeShapeType="1"/>
          </p:cNvSpPr>
          <p:nvPr/>
        </p:nvSpPr>
        <p:spPr bwMode="auto">
          <a:xfrm>
            <a:off x="8229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2" name="Line 1072"/>
          <p:cNvSpPr>
            <a:spLocks noChangeShapeType="1"/>
          </p:cNvSpPr>
          <p:nvPr/>
        </p:nvSpPr>
        <p:spPr bwMode="auto">
          <a:xfrm>
            <a:off x="8382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3" name="Line 1073"/>
          <p:cNvSpPr>
            <a:spLocks noChangeShapeType="1"/>
          </p:cNvSpPr>
          <p:nvPr/>
        </p:nvSpPr>
        <p:spPr bwMode="auto">
          <a:xfrm>
            <a:off x="8534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4" name="Text Box 1074"/>
          <p:cNvSpPr txBox="1">
            <a:spLocks noChangeArrowheads="1"/>
          </p:cNvSpPr>
          <p:nvPr/>
        </p:nvSpPr>
        <p:spPr bwMode="auto">
          <a:xfrm>
            <a:off x="4572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925" name="Text Box 1075"/>
          <p:cNvSpPr txBox="1">
            <a:spLocks noChangeArrowheads="1"/>
          </p:cNvSpPr>
          <p:nvPr/>
        </p:nvSpPr>
        <p:spPr bwMode="auto">
          <a:xfrm>
            <a:off x="9144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926" name="Text Box 1076"/>
          <p:cNvSpPr txBox="1">
            <a:spLocks noChangeArrowheads="1"/>
          </p:cNvSpPr>
          <p:nvPr/>
        </p:nvSpPr>
        <p:spPr bwMode="auto">
          <a:xfrm>
            <a:off x="15240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927" name="Text Box 1077"/>
          <p:cNvSpPr txBox="1">
            <a:spLocks noChangeArrowheads="1"/>
          </p:cNvSpPr>
          <p:nvPr/>
        </p:nvSpPr>
        <p:spPr bwMode="auto">
          <a:xfrm>
            <a:off x="19812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9928" name="Text Box 1078"/>
          <p:cNvSpPr txBox="1">
            <a:spLocks noChangeArrowheads="1"/>
          </p:cNvSpPr>
          <p:nvPr/>
        </p:nvSpPr>
        <p:spPr bwMode="auto">
          <a:xfrm>
            <a:off x="25908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929" name="Text Box 1079"/>
          <p:cNvSpPr txBox="1">
            <a:spLocks noChangeArrowheads="1"/>
          </p:cNvSpPr>
          <p:nvPr/>
        </p:nvSpPr>
        <p:spPr bwMode="auto">
          <a:xfrm>
            <a:off x="30480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9930" name="Text Box 1080"/>
          <p:cNvSpPr txBox="1">
            <a:spLocks noChangeArrowheads="1"/>
          </p:cNvSpPr>
          <p:nvPr/>
        </p:nvSpPr>
        <p:spPr bwMode="auto">
          <a:xfrm>
            <a:off x="35814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9931" name="Text Box 1081"/>
          <p:cNvSpPr txBox="1">
            <a:spLocks noChangeArrowheads="1"/>
          </p:cNvSpPr>
          <p:nvPr/>
        </p:nvSpPr>
        <p:spPr bwMode="auto">
          <a:xfrm>
            <a:off x="41148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932" name="Text Box 1082"/>
          <p:cNvSpPr txBox="1">
            <a:spLocks noChangeArrowheads="1"/>
          </p:cNvSpPr>
          <p:nvPr/>
        </p:nvSpPr>
        <p:spPr bwMode="auto">
          <a:xfrm>
            <a:off x="46482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79933" name="Text Box 1083"/>
          <p:cNvSpPr txBox="1">
            <a:spLocks noChangeArrowheads="1"/>
          </p:cNvSpPr>
          <p:nvPr/>
        </p:nvSpPr>
        <p:spPr bwMode="auto">
          <a:xfrm>
            <a:off x="51816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9934" name="Text Box 1084"/>
          <p:cNvSpPr txBox="1">
            <a:spLocks noChangeArrowheads="1"/>
          </p:cNvSpPr>
          <p:nvPr/>
        </p:nvSpPr>
        <p:spPr bwMode="auto">
          <a:xfrm>
            <a:off x="57150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9935" name="Text Box 1085"/>
          <p:cNvSpPr txBox="1">
            <a:spLocks noChangeArrowheads="1"/>
          </p:cNvSpPr>
          <p:nvPr/>
        </p:nvSpPr>
        <p:spPr bwMode="auto">
          <a:xfrm>
            <a:off x="62484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9936" name="Text Box 1086"/>
          <p:cNvSpPr txBox="1">
            <a:spLocks noChangeArrowheads="1"/>
          </p:cNvSpPr>
          <p:nvPr/>
        </p:nvSpPr>
        <p:spPr bwMode="auto">
          <a:xfrm>
            <a:off x="67818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9937" name="Text Box 1087"/>
          <p:cNvSpPr txBox="1">
            <a:spLocks noChangeArrowheads="1"/>
          </p:cNvSpPr>
          <p:nvPr/>
        </p:nvSpPr>
        <p:spPr bwMode="auto">
          <a:xfrm>
            <a:off x="73152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9938" name="Text Box 1088"/>
          <p:cNvSpPr txBox="1">
            <a:spLocks noChangeArrowheads="1"/>
          </p:cNvSpPr>
          <p:nvPr/>
        </p:nvSpPr>
        <p:spPr bwMode="auto">
          <a:xfrm>
            <a:off x="78486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79939" name="Text Box 1089"/>
          <p:cNvSpPr txBox="1">
            <a:spLocks noChangeArrowheads="1"/>
          </p:cNvSpPr>
          <p:nvPr/>
        </p:nvSpPr>
        <p:spPr bwMode="auto">
          <a:xfrm>
            <a:off x="83820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79940" name="Line 1090"/>
          <p:cNvSpPr>
            <a:spLocks noChangeShapeType="1"/>
          </p:cNvSpPr>
          <p:nvPr/>
        </p:nvSpPr>
        <p:spPr bwMode="auto">
          <a:xfrm>
            <a:off x="457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1" name="Line 1091"/>
          <p:cNvSpPr>
            <a:spLocks noChangeShapeType="1"/>
          </p:cNvSpPr>
          <p:nvPr/>
        </p:nvSpPr>
        <p:spPr bwMode="auto">
          <a:xfrm>
            <a:off x="60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2" name="Line 1092"/>
          <p:cNvSpPr>
            <a:spLocks noChangeShapeType="1"/>
          </p:cNvSpPr>
          <p:nvPr/>
        </p:nvSpPr>
        <p:spPr bwMode="auto">
          <a:xfrm>
            <a:off x="76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3" name="Line 1093"/>
          <p:cNvSpPr>
            <a:spLocks noChangeShapeType="1"/>
          </p:cNvSpPr>
          <p:nvPr/>
        </p:nvSpPr>
        <p:spPr bwMode="auto">
          <a:xfrm>
            <a:off x="91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4" name="Line 1094"/>
          <p:cNvSpPr>
            <a:spLocks noChangeShapeType="1"/>
          </p:cNvSpPr>
          <p:nvPr/>
        </p:nvSpPr>
        <p:spPr bwMode="auto">
          <a:xfrm>
            <a:off x="1066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5" name="Line 1095"/>
          <p:cNvSpPr>
            <a:spLocks noChangeShapeType="1"/>
          </p:cNvSpPr>
          <p:nvPr/>
        </p:nvSpPr>
        <p:spPr bwMode="auto">
          <a:xfrm>
            <a:off x="1219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6" name="Line 1096"/>
          <p:cNvSpPr>
            <a:spLocks noChangeShapeType="1"/>
          </p:cNvSpPr>
          <p:nvPr/>
        </p:nvSpPr>
        <p:spPr bwMode="auto">
          <a:xfrm>
            <a:off x="1524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7" name="Line 1097"/>
          <p:cNvSpPr>
            <a:spLocks noChangeShapeType="1"/>
          </p:cNvSpPr>
          <p:nvPr/>
        </p:nvSpPr>
        <p:spPr bwMode="auto">
          <a:xfrm>
            <a:off x="1676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8" name="Line 1098"/>
          <p:cNvSpPr>
            <a:spLocks noChangeShapeType="1"/>
          </p:cNvSpPr>
          <p:nvPr/>
        </p:nvSpPr>
        <p:spPr bwMode="auto">
          <a:xfrm>
            <a:off x="1828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9" name="Line 1099"/>
          <p:cNvSpPr>
            <a:spLocks noChangeShapeType="1"/>
          </p:cNvSpPr>
          <p:nvPr/>
        </p:nvSpPr>
        <p:spPr bwMode="auto">
          <a:xfrm>
            <a:off x="1981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0" name="Line 1100"/>
          <p:cNvSpPr>
            <a:spLocks noChangeShapeType="1"/>
          </p:cNvSpPr>
          <p:nvPr/>
        </p:nvSpPr>
        <p:spPr bwMode="auto">
          <a:xfrm>
            <a:off x="2133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1" name="Line 1101"/>
          <p:cNvSpPr>
            <a:spLocks noChangeShapeType="1"/>
          </p:cNvSpPr>
          <p:nvPr/>
        </p:nvSpPr>
        <p:spPr bwMode="auto">
          <a:xfrm>
            <a:off x="2286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2" name="Line 1102"/>
          <p:cNvSpPr>
            <a:spLocks noChangeShapeType="1"/>
          </p:cNvSpPr>
          <p:nvPr/>
        </p:nvSpPr>
        <p:spPr bwMode="auto">
          <a:xfrm>
            <a:off x="2590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3" name="Line 1103"/>
          <p:cNvSpPr>
            <a:spLocks noChangeShapeType="1"/>
          </p:cNvSpPr>
          <p:nvPr/>
        </p:nvSpPr>
        <p:spPr bwMode="auto">
          <a:xfrm>
            <a:off x="2743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4" name="Line 1104"/>
          <p:cNvSpPr>
            <a:spLocks noChangeShapeType="1"/>
          </p:cNvSpPr>
          <p:nvPr/>
        </p:nvSpPr>
        <p:spPr bwMode="auto">
          <a:xfrm>
            <a:off x="2895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5" name="Line 1105"/>
          <p:cNvSpPr>
            <a:spLocks noChangeShapeType="1"/>
          </p:cNvSpPr>
          <p:nvPr/>
        </p:nvSpPr>
        <p:spPr bwMode="auto">
          <a:xfrm>
            <a:off x="3048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6" name="Line 1106"/>
          <p:cNvSpPr>
            <a:spLocks noChangeShapeType="1"/>
          </p:cNvSpPr>
          <p:nvPr/>
        </p:nvSpPr>
        <p:spPr bwMode="auto">
          <a:xfrm>
            <a:off x="3200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7" name="Line 1107"/>
          <p:cNvSpPr>
            <a:spLocks noChangeShapeType="1"/>
          </p:cNvSpPr>
          <p:nvPr/>
        </p:nvSpPr>
        <p:spPr bwMode="auto">
          <a:xfrm>
            <a:off x="3352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8" name="Line 1108"/>
          <p:cNvSpPr>
            <a:spLocks noChangeShapeType="1"/>
          </p:cNvSpPr>
          <p:nvPr/>
        </p:nvSpPr>
        <p:spPr bwMode="auto">
          <a:xfrm>
            <a:off x="3657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9" name="Line 1109"/>
          <p:cNvSpPr>
            <a:spLocks noChangeShapeType="1"/>
          </p:cNvSpPr>
          <p:nvPr/>
        </p:nvSpPr>
        <p:spPr bwMode="auto">
          <a:xfrm>
            <a:off x="3810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0" name="Line 1110"/>
          <p:cNvSpPr>
            <a:spLocks noChangeShapeType="1"/>
          </p:cNvSpPr>
          <p:nvPr/>
        </p:nvSpPr>
        <p:spPr bwMode="auto">
          <a:xfrm>
            <a:off x="3962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1" name="Line 1111"/>
          <p:cNvSpPr>
            <a:spLocks noChangeShapeType="1"/>
          </p:cNvSpPr>
          <p:nvPr/>
        </p:nvSpPr>
        <p:spPr bwMode="auto">
          <a:xfrm>
            <a:off x="4114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2" name="Line 1112"/>
          <p:cNvSpPr>
            <a:spLocks noChangeShapeType="1"/>
          </p:cNvSpPr>
          <p:nvPr/>
        </p:nvSpPr>
        <p:spPr bwMode="auto">
          <a:xfrm>
            <a:off x="426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3" name="Line 1113"/>
          <p:cNvSpPr>
            <a:spLocks noChangeShapeType="1"/>
          </p:cNvSpPr>
          <p:nvPr/>
        </p:nvSpPr>
        <p:spPr bwMode="auto">
          <a:xfrm>
            <a:off x="4419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4" name="Line 1114"/>
          <p:cNvSpPr>
            <a:spLocks noChangeShapeType="1"/>
          </p:cNvSpPr>
          <p:nvPr/>
        </p:nvSpPr>
        <p:spPr bwMode="auto">
          <a:xfrm>
            <a:off x="4724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5" name="Line 1115"/>
          <p:cNvSpPr>
            <a:spLocks noChangeShapeType="1"/>
          </p:cNvSpPr>
          <p:nvPr/>
        </p:nvSpPr>
        <p:spPr bwMode="auto">
          <a:xfrm>
            <a:off x="4876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6" name="Line 1116"/>
          <p:cNvSpPr>
            <a:spLocks noChangeShapeType="1"/>
          </p:cNvSpPr>
          <p:nvPr/>
        </p:nvSpPr>
        <p:spPr bwMode="auto">
          <a:xfrm>
            <a:off x="5029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7" name="Line 1117"/>
          <p:cNvSpPr>
            <a:spLocks noChangeShapeType="1"/>
          </p:cNvSpPr>
          <p:nvPr/>
        </p:nvSpPr>
        <p:spPr bwMode="auto">
          <a:xfrm>
            <a:off x="5181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8" name="Line 1118"/>
          <p:cNvSpPr>
            <a:spLocks noChangeShapeType="1"/>
          </p:cNvSpPr>
          <p:nvPr/>
        </p:nvSpPr>
        <p:spPr bwMode="auto">
          <a:xfrm>
            <a:off x="5334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9" name="Line 1119"/>
          <p:cNvSpPr>
            <a:spLocks noChangeShapeType="1"/>
          </p:cNvSpPr>
          <p:nvPr/>
        </p:nvSpPr>
        <p:spPr bwMode="auto">
          <a:xfrm>
            <a:off x="5486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0" name="Line 1120"/>
          <p:cNvSpPr>
            <a:spLocks noChangeShapeType="1"/>
          </p:cNvSpPr>
          <p:nvPr/>
        </p:nvSpPr>
        <p:spPr bwMode="auto">
          <a:xfrm>
            <a:off x="5791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1" name="Line 1121"/>
          <p:cNvSpPr>
            <a:spLocks noChangeShapeType="1"/>
          </p:cNvSpPr>
          <p:nvPr/>
        </p:nvSpPr>
        <p:spPr bwMode="auto">
          <a:xfrm>
            <a:off x="5943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2" name="Line 1122"/>
          <p:cNvSpPr>
            <a:spLocks noChangeShapeType="1"/>
          </p:cNvSpPr>
          <p:nvPr/>
        </p:nvSpPr>
        <p:spPr bwMode="auto">
          <a:xfrm>
            <a:off x="6096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3" name="Line 1123"/>
          <p:cNvSpPr>
            <a:spLocks noChangeShapeType="1"/>
          </p:cNvSpPr>
          <p:nvPr/>
        </p:nvSpPr>
        <p:spPr bwMode="auto">
          <a:xfrm>
            <a:off x="6248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4" name="Line 1124"/>
          <p:cNvSpPr>
            <a:spLocks noChangeShapeType="1"/>
          </p:cNvSpPr>
          <p:nvPr/>
        </p:nvSpPr>
        <p:spPr bwMode="auto">
          <a:xfrm>
            <a:off x="6400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5" name="Line 1125"/>
          <p:cNvSpPr>
            <a:spLocks noChangeShapeType="1"/>
          </p:cNvSpPr>
          <p:nvPr/>
        </p:nvSpPr>
        <p:spPr bwMode="auto">
          <a:xfrm>
            <a:off x="6553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6" name="Line 1126"/>
          <p:cNvSpPr>
            <a:spLocks noChangeShapeType="1"/>
          </p:cNvSpPr>
          <p:nvPr/>
        </p:nvSpPr>
        <p:spPr bwMode="auto">
          <a:xfrm>
            <a:off x="6858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7" name="Line 1127"/>
          <p:cNvSpPr>
            <a:spLocks noChangeShapeType="1"/>
          </p:cNvSpPr>
          <p:nvPr/>
        </p:nvSpPr>
        <p:spPr bwMode="auto">
          <a:xfrm>
            <a:off x="7010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8" name="Line 1128"/>
          <p:cNvSpPr>
            <a:spLocks noChangeShapeType="1"/>
          </p:cNvSpPr>
          <p:nvPr/>
        </p:nvSpPr>
        <p:spPr bwMode="auto">
          <a:xfrm>
            <a:off x="7162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9" name="Line 1129"/>
          <p:cNvSpPr>
            <a:spLocks noChangeShapeType="1"/>
          </p:cNvSpPr>
          <p:nvPr/>
        </p:nvSpPr>
        <p:spPr bwMode="auto">
          <a:xfrm>
            <a:off x="7315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0" name="Line 1130"/>
          <p:cNvSpPr>
            <a:spLocks noChangeShapeType="1"/>
          </p:cNvSpPr>
          <p:nvPr/>
        </p:nvSpPr>
        <p:spPr bwMode="auto">
          <a:xfrm>
            <a:off x="7467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1" name="Line 1131"/>
          <p:cNvSpPr>
            <a:spLocks noChangeShapeType="1"/>
          </p:cNvSpPr>
          <p:nvPr/>
        </p:nvSpPr>
        <p:spPr bwMode="auto">
          <a:xfrm>
            <a:off x="7620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2" name="Line 1132"/>
          <p:cNvSpPr>
            <a:spLocks noChangeShapeType="1"/>
          </p:cNvSpPr>
          <p:nvPr/>
        </p:nvSpPr>
        <p:spPr bwMode="auto">
          <a:xfrm>
            <a:off x="7924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3" name="Line 1133"/>
          <p:cNvSpPr>
            <a:spLocks noChangeShapeType="1"/>
          </p:cNvSpPr>
          <p:nvPr/>
        </p:nvSpPr>
        <p:spPr bwMode="auto">
          <a:xfrm>
            <a:off x="807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4" name="Line 1134"/>
          <p:cNvSpPr>
            <a:spLocks noChangeShapeType="1"/>
          </p:cNvSpPr>
          <p:nvPr/>
        </p:nvSpPr>
        <p:spPr bwMode="auto">
          <a:xfrm>
            <a:off x="822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5" name="Line 1135"/>
          <p:cNvSpPr>
            <a:spLocks noChangeShapeType="1"/>
          </p:cNvSpPr>
          <p:nvPr/>
        </p:nvSpPr>
        <p:spPr bwMode="auto">
          <a:xfrm>
            <a:off x="838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6" name="Line 1136"/>
          <p:cNvSpPr>
            <a:spLocks noChangeShapeType="1"/>
          </p:cNvSpPr>
          <p:nvPr/>
        </p:nvSpPr>
        <p:spPr bwMode="auto">
          <a:xfrm>
            <a:off x="853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7" name="Line 1137"/>
          <p:cNvSpPr>
            <a:spLocks noChangeShapeType="1"/>
          </p:cNvSpPr>
          <p:nvPr/>
        </p:nvSpPr>
        <p:spPr bwMode="auto">
          <a:xfrm>
            <a:off x="8686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8" name="Text Box 1138"/>
          <p:cNvSpPr txBox="1">
            <a:spLocks noChangeArrowheads="1"/>
          </p:cNvSpPr>
          <p:nvPr/>
        </p:nvSpPr>
        <p:spPr bwMode="auto">
          <a:xfrm>
            <a:off x="152400" y="3276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989" name="Text Box 1139"/>
          <p:cNvSpPr txBox="1">
            <a:spLocks noChangeArrowheads="1"/>
          </p:cNvSpPr>
          <p:nvPr/>
        </p:nvSpPr>
        <p:spPr bwMode="auto">
          <a:xfrm>
            <a:off x="8756650" y="3276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9990" name="AutoShape 1140"/>
          <p:cNvSpPr>
            <a:spLocks noChangeArrowheads="1"/>
          </p:cNvSpPr>
          <p:nvPr/>
        </p:nvSpPr>
        <p:spPr bwMode="auto">
          <a:xfrm>
            <a:off x="2971800" y="838200"/>
            <a:ext cx="29718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991" name="Line 1141"/>
          <p:cNvSpPr>
            <a:spLocks noChangeShapeType="1"/>
          </p:cNvSpPr>
          <p:nvPr/>
        </p:nvSpPr>
        <p:spPr bwMode="auto">
          <a:xfrm>
            <a:off x="4424363" y="549275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92" name="Line 1142"/>
          <p:cNvSpPr>
            <a:spLocks noChangeShapeType="1"/>
          </p:cNvSpPr>
          <p:nvPr/>
        </p:nvSpPr>
        <p:spPr bwMode="auto">
          <a:xfrm>
            <a:off x="4424363" y="1228725"/>
            <a:ext cx="0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93" name="Text Box 1143"/>
          <p:cNvSpPr txBox="1">
            <a:spLocks noChangeArrowheads="1"/>
          </p:cNvSpPr>
          <p:nvPr/>
        </p:nvSpPr>
        <p:spPr bwMode="auto">
          <a:xfrm>
            <a:off x="3479800" y="844550"/>
            <a:ext cx="193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S-Box Substitution</a:t>
            </a:r>
          </a:p>
        </p:txBody>
      </p:sp>
      <p:sp>
        <p:nvSpPr>
          <p:cNvPr id="79994" name="Text Box 1144"/>
          <p:cNvSpPr txBox="1">
            <a:spLocks noChangeArrowheads="1"/>
          </p:cNvSpPr>
          <p:nvPr/>
        </p:nvSpPr>
        <p:spPr bwMode="auto">
          <a:xfrm>
            <a:off x="3959225" y="4699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9995" name="Text Box 1145"/>
          <p:cNvSpPr txBox="1">
            <a:spLocks noChangeArrowheads="1"/>
          </p:cNvSpPr>
          <p:nvPr/>
        </p:nvSpPr>
        <p:spPr bwMode="auto">
          <a:xfrm>
            <a:off x="4441825" y="12827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子科技大学鞠海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电子科技大学鞠海</Template>
  <TotalTime>17930</TotalTime>
  <Words>10614</Words>
  <Application>Microsoft Office PowerPoint</Application>
  <PresentationFormat>全屏显示(4:3)</PresentationFormat>
  <Paragraphs>2390</Paragraphs>
  <Slides>187</Slides>
  <Notes>66</Notes>
  <HiddenSlides>8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187</vt:i4>
      </vt:variant>
    </vt:vector>
  </HeadingPairs>
  <TitlesOfParts>
    <vt:vector size="214" baseType="lpstr">
      <vt:lpstr>Arial Unicode MS</vt:lpstr>
      <vt:lpstr>標楷體</vt:lpstr>
      <vt:lpstr>ZapfDingbats</vt:lpstr>
      <vt:lpstr>仿宋_GB2312</vt:lpstr>
      <vt:lpstr>黑体</vt:lpstr>
      <vt:lpstr>华文行楷</vt:lpstr>
      <vt:lpstr>华文楷体</vt:lpstr>
      <vt:lpstr>华文新魏</vt:lpstr>
      <vt:lpstr>楷体_GB2312</vt:lpstr>
      <vt:lpstr>隶书</vt:lpstr>
      <vt:lpstr>宋体</vt:lpstr>
      <vt:lpstr>新宋体</vt:lpstr>
      <vt:lpstr>Arial</vt:lpstr>
      <vt:lpstr>Calibri</vt:lpstr>
      <vt:lpstr>Cambria Math</vt:lpstr>
      <vt:lpstr>Courier New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电子科技大学鞠海</vt:lpstr>
      <vt:lpstr>Worksheet</vt:lpstr>
      <vt:lpstr>位图图像</vt:lpstr>
      <vt:lpstr>温故而知新——特洛伊木马隐蔽性</vt:lpstr>
      <vt:lpstr>温故而知新——木马与后门的防范方法</vt:lpstr>
      <vt:lpstr>第三章</vt:lpstr>
      <vt:lpstr>内容提要</vt:lpstr>
      <vt:lpstr>3.1 密码学中的基本概念</vt:lpstr>
      <vt:lpstr>什么是密码学？</vt:lpstr>
      <vt:lpstr>基本术语</vt:lpstr>
      <vt:lpstr>加密通信的模型 </vt:lpstr>
      <vt:lpstr>密码体制</vt:lpstr>
      <vt:lpstr>密码学本质</vt:lpstr>
      <vt:lpstr>温故而知新——加密通信的模型</vt:lpstr>
      <vt:lpstr>密码算法分类</vt:lpstr>
      <vt:lpstr>密码算法分类-i</vt:lpstr>
      <vt:lpstr>密码算法分类-ii</vt:lpstr>
      <vt:lpstr>密码算法分类-ii</vt:lpstr>
      <vt:lpstr>密码算法分类-iii</vt:lpstr>
      <vt:lpstr>密码分析</vt:lpstr>
      <vt:lpstr>温故而知新——密码体制</vt:lpstr>
      <vt:lpstr>温故而知新——密码算法分类</vt:lpstr>
      <vt:lpstr>密码算法的安全性</vt:lpstr>
      <vt:lpstr>4.1 密码技术的发展历史</vt:lpstr>
      <vt:lpstr>密码学的发展阶段</vt:lpstr>
      <vt:lpstr>古代密码</vt:lpstr>
      <vt:lpstr>古代加密方法</vt:lpstr>
      <vt:lpstr>Scytale 密码</vt:lpstr>
      <vt:lpstr>几何图形密码</vt:lpstr>
      <vt:lpstr>Polybius校验表（棋牌密码）</vt:lpstr>
      <vt:lpstr>古典密码</vt:lpstr>
      <vt:lpstr>典型加密技术</vt:lpstr>
      <vt:lpstr>代换技术</vt:lpstr>
      <vt:lpstr>温故而知新——密码体制</vt:lpstr>
      <vt:lpstr>温故而知新——典型加密技术</vt:lpstr>
      <vt:lpstr>温故而知新——密码算法分类</vt:lpstr>
      <vt:lpstr>Caesar密码</vt:lpstr>
      <vt:lpstr>Caesar密码实例</vt:lpstr>
      <vt:lpstr>PowerPoint 演示文稿</vt:lpstr>
      <vt:lpstr>PowerPoint 演示文稿</vt:lpstr>
      <vt:lpstr>PowerPoint 演示文稿</vt:lpstr>
      <vt:lpstr>仿射密码</vt:lpstr>
      <vt:lpstr>仿射密码</vt:lpstr>
      <vt:lpstr>加法和乘法结合密码破译</vt:lpstr>
      <vt:lpstr>单表置换</vt:lpstr>
      <vt:lpstr>无加密函数，怎么破？</vt:lpstr>
      <vt:lpstr>代换密码破译的三大要素</vt:lpstr>
      <vt:lpstr>英语字母的频率统计</vt:lpstr>
      <vt:lpstr>字频统计攻击</vt:lpstr>
      <vt:lpstr>字频统计攻击例</vt:lpstr>
      <vt:lpstr>单表置换</vt:lpstr>
      <vt:lpstr>维吉尼亚（法国外交官Vigenere）密码</vt:lpstr>
      <vt:lpstr>PowerPoint 演示文稿</vt:lpstr>
      <vt:lpstr>维吉尼亚安全性：</vt:lpstr>
      <vt:lpstr>Kasiski（普鲁士少校卡西斯基）方法</vt:lpstr>
      <vt:lpstr>一次密码本（one time pad） </vt:lpstr>
      <vt:lpstr>一次性密码本加密／解密的例证</vt:lpstr>
      <vt:lpstr>俄罗斯乱数本</vt:lpstr>
      <vt:lpstr>一次性密码本优缺点</vt:lpstr>
      <vt:lpstr>置换技术</vt:lpstr>
      <vt:lpstr>栅栏技术（Rail Fence Cipher）</vt:lpstr>
      <vt:lpstr>纵行换位（Row Transposition Cipher）</vt:lpstr>
      <vt:lpstr>旋转漏格板</vt:lpstr>
      <vt:lpstr>更多变换</vt:lpstr>
      <vt:lpstr>多重置换</vt:lpstr>
      <vt:lpstr>其它相关技术</vt:lpstr>
      <vt:lpstr>PowerPoint 演示文稿</vt:lpstr>
      <vt:lpstr>PowerPoint 演示文稿</vt:lpstr>
      <vt:lpstr>PowerPoint 演示文稿</vt:lpstr>
      <vt:lpstr>PowerPoint 演示文稿</vt:lpstr>
      <vt:lpstr>温故而知新——古代、古典密码</vt:lpstr>
      <vt:lpstr>3.2近代密码</vt:lpstr>
      <vt:lpstr>密码算法迭代</vt:lpstr>
      <vt:lpstr>乘积密码</vt:lpstr>
      <vt:lpstr>乘积密码（代换-置换网络）</vt:lpstr>
      <vt:lpstr>常见的乘积密码——迭代密码</vt:lpstr>
      <vt:lpstr>迭代密码</vt:lpstr>
      <vt:lpstr>近代密码的理论基础</vt:lpstr>
      <vt:lpstr>近代密码的理论基础</vt:lpstr>
      <vt:lpstr>近代密码的理论基础</vt:lpstr>
      <vt:lpstr>近代密码学应用的里程碑之一</vt:lpstr>
      <vt:lpstr>近代密码学应用的里程碑之二</vt:lpstr>
      <vt:lpstr>2012年度图灵奖</vt:lpstr>
      <vt:lpstr>3.3 对称加密算法</vt:lpstr>
      <vt:lpstr>加密通信的模型</vt:lpstr>
      <vt:lpstr>DES</vt:lpstr>
      <vt:lpstr>DES(Data Encryption Standard)算法</vt:lpstr>
      <vt:lpstr>DES(Data Encryption Standard)算法</vt:lpstr>
      <vt:lpstr>DES算法原理</vt:lpstr>
      <vt:lpstr>DES算法原理 </vt:lpstr>
      <vt:lpstr>初始变换IP</vt:lpstr>
      <vt:lpstr>IP (Initial Permutation)</vt:lpstr>
      <vt:lpstr>逆初始变换IP-1</vt:lpstr>
      <vt:lpstr>IP-1 (Final Permutation)</vt:lpstr>
      <vt:lpstr>初始变换和逆变换</vt:lpstr>
      <vt:lpstr>DES</vt:lpstr>
      <vt:lpstr>f函数</vt:lpstr>
      <vt:lpstr>f函数f(Ri,Ki) ——S-Box</vt:lpstr>
      <vt:lpstr>扩展置换E</vt:lpstr>
      <vt:lpstr>扩展置换E</vt:lpstr>
      <vt:lpstr>使用密钥</vt:lpstr>
      <vt:lpstr>代换压缩</vt:lpstr>
      <vt:lpstr>S1,S2...S8选择函数</vt:lpstr>
      <vt:lpstr>PowerPoint 演示文稿</vt:lpstr>
      <vt:lpstr>温故而知新—常见乘积密码—迭代密码</vt:lpstr>
      <vt:lpstr>温故而知新——迭代密码</vt:lpstr>
      <vt:lpstr>How an S-Box works</vt:lpstr>
      <vt:lpstr>How an S-Box works</vt:lpstr>
      <vt:lpstr>S-box</vt:lpstr>
      <vt:lpstr>P置换</vt:lpstr>
      <vt:lpstr>32bit置换</vt:lpstr>
      <vt:lpstr>子密钥的产生</vt:lpstr>
      <vt:lpstr>密钥置换选择1</vt:lpstr>
      <vt:lpstr>Initial Key Permutation</vt:lpstr>
      <vt:lpstr>密钥置换2</vt:lpstr>
      <vt:lpstr>Key Split &amp; Shift &amp; Compress</vt:lpstr>
      <vt:lpstr>DES完整一轮迭代</vt:lpstr>
      <vt:lpstr>DES代码</vt:lpstr>
      <vt:lpstr>DES解密算法</vt:lpstr>
      <vt:lpstr>DES算法存在的问题与挑战</vt:lpstr>
      <vt:lpstr>DES算法安全性</vt:lpstr>
      <vt:lpstr>上表攻击者的计算资源及攻击能力</vt:lpstr>
      <vt:lpstr>多重DES及IDEA</vt:lpstr>
      <vt:lpstr>AES</vt:lpstr>
      <vt:lpstr>高级加密标准(AES) </vt:lpstr>
      <vt:lpstr>AES算法概要</vt:lpstr>
      <vt:lpstr>温故而知新—常见乘积密码—迭代密码</vt:lpstr>
      <vt:lpstr>温故而知新——迭代密码</vt:lpstr>
      <vt:lpstr>温故而知新——DES完整一轮迭代</vt:lpstr>
      <vt:lpstr>3.4分组密码加密模式</vt:lpstr>
      <vt:lpstr>分组密码加密模式</vt:lpstr>
      <vt:lpstr>电子代码本（ECB-Electronic Code Book）模式 </vt:lpstr>
      <vt:lpstr>加密工作模式效果</vt:lpstr>
      <vt:lpstr>PowerPoint 演示文稿</vt:lpstr>
      <vt:lpstr>密码块链模式 （CBC-Cipher Block Chaining）</vt:lpstr>
      <vt:lpstr>密文反馈模式 （CFB-Cipher text Feedback）</vt:lpstr>
      <vt:lpstr>输出反馈模式 （OFB-Output Feedback）</vt:lpstr>
      <vt:lpstr>计数器模式（Counter (CTR)）</vt:lpstr>
      <vt:lpstr>3.5公开密钥体制（非对称密码体制） </vt:lpstr>
      <vt:lpstr>问题的提出</vt:lpstr>
      <vt:lpstr>公开密钥密码体制的提出</vt:lpstr>
      <vt:lpstr>公开密码体制思想</vt:lpstr>
      <vt:lpstr>公开密码体制思想</vt:lpstr>
      <vt:lpstr>公开密码体制</vt:lpstr>
      <vt:lpstr>用公开密钥实现加密</vt:lpstr>
      <vt:lpstr>用公钥密码实现鉴别（签名）</vt:lpstr>
      <vt:lpstr>用公开密钥实现鉴别（签名）</vt:lpstr>
      <vt:lpstr>用公开密钥实现保密和鉴别</vt:lpstr>
      <vt:lpstr>公钥密钥管理</vt:lpstr>
      <vt:lpstr>公钥密码体制的安全基础</vt:lpstr>
      <vt:lpstr>公钥体制的起源</vt:lpstr>
      <vt:lpstr>公钥体制的起源——RSA</vt:lpstr>
      <vt:lpstr>温故而知新——对称密码算法局限</vt:lpstr>
      <vt:lpstr>温故而知新——公开密码体制思想</vt:lpstr>
      <vt:lpstr>温故而知新——公开密码体制思想</vt:lpstr>
      <vt:lpstr>公钥密码算法的设计 </vt:lpstr>
      <vt:lpstr>基本思想和要求</vt:lpstr>
      <vt:lpstr>单向函数(One-way)</vt:lpstr>
      <vt:lpstr>陷门单向函数</vt:lpstr>
      <vt:lpstr>RSA算法</vt:lpstr>
      <vt:lpstr>RSA的提出</vt:lpstr>
      <vt:lpstr>温故而知新——公开密码体制</vt:lpstr>
      <vt:lpstr>温故而知新——用公开密钥实现保密和鉴别</vt:lpstr>
      <vt:lpstr>RSA的提出</vt:lpstr>
      <vt:lpstr>温故而知新——RSA的提出</vt:lpstr>
      <vt:lpstr>数论知识简介</vt:lpstr>
      <vt:lpstr>数论知识简介</vt:lpstr>
      <vt:lpstr>数论知识简介</vt:lpstr>
      <vt:lpstr>RSA公钥密码算法要素</vt:lpstr>
      <vt:lpstr>RSA密码算法——一对密钥</vt:lpstr>
      <vt:lpstr>RSA密码算法——两个算法 </vt:lpstr>
      <vt:lpstr>解密正确性证明</vt:lpstr>
      <vt:lpstr>解密正确性证明</vt:lpstr>
      <vt:lpstr>温故而知新——公开密码体制</vt:lpstr>
      <vt:lpstr>温故而知新——用公开密钥实现保密和鉴别</vt:lpstr>
      <vt:lpstr>温故而知新——RSA的提出</vt:lpstr>
      <vt:lpstr>算法举例</vt:lpstr>
      <vt:lpstr>算法使用</vt:lpstr>
      <vt:lpstr>RSA算法的安全性</vt:lpstr>
      <vt:lpstr>RSA算法的安全性</vt:lpstr>
      <vt:lpstr>RSA算法安全性——大数分解 </vt:lpstr>
      <vt:lpstr>DES和RSA性能比较（同等强度）</vt:lpstr>
      <vt:lpstr>RSA的主要缺点</vt:lpstr>
      <vt:lpstr>素数的产生</vt:lpstr>
      <vt:lpstr>对称-非对称密码</vt:lpstr>
      <vt:lpstr>加密功能的实施方式</vt:lpstr>
      <vt:lpstr>端到端加密方式</vt:lpstr>
      <vt:lpstr>链到链加密方式</vt:lpstr>
      <vt:lpstr>链到链加密与端到端加密的结合</vt:lpstr>
      <vt:lpstr>平时考核——安全问题解决方案</vt:lpstr>
    </vt:vector>
  </TitlesOfParts>
  <Company>cumt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课程名称：计算机系统安全</dc:title>
  <dc:creator>zeze</dc:creator>
  <cp:lastModifiedBy>zea rhapsody</cp:lastModifiedBy>
  <cp:revision>717</cp:revision>
  <cp:lastPrinted>1601-01-01T00:00:00Z</cp:lastPrinted>
  <dcterms:created xsi:type="dcterms:W3CDTF">2001-05-08T13:39:25Z</dcterms:created>
  <dcterms:modified xsi:type="dcterms:W3CDTF">2018-10-16T06:08:29Z</dcterms:modified>
</cp:coreProperties>
</file>