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1" r:id="rId2"/>
    <p:sldId id="260" r:id="rId3"/>
    <p:sldId id="262" r:id="rId4"/>
    <p:sldId id="261" r:id="rId5"/>
    <p:sldId id="264" r:id="rId6"/>
    <p:sldId id="285" r:id="rId7"/>
    <p:sldId id="266" r:id="rId8"/>
    <p:sldId id="292" r:id="rId9"/>
    <p:sldId id="293" r:id="rId10"/>
    <p:sldId id="294" r:id="rId11"/>
    <p:sldId id="286" r:id="rId12"/>
    <p:sldId id="268" r:id="rId13"/>
    <p:sldId id="295" r:id="rId14"/>
    <p:sldId id="297" r:id="rId15"/>
    <p:sldId id="299" r:id="rId16"/>
    <p:sldId id="298" r:id="rId17"/>
    <p:sldId id="296" r:id="rId18"/>
    <p:sldId id="300" r:id="rId19"/>
    <p:sldId id="302" r:id="rId20"/>
    <p:sldId id="303" r:id="rId21"/>
    <p:sldId id="304" r:id="rId22"/>
    <p:sldId id="307" r:id="rId23"/>
    <p:sldId id="308" r:id="rId24"/>
    <p:sldId id="305" r:id="rId25"/>
    <p:sldId id="309" r:id="rId26"/>
    <p:sldId id="310" r:id="rId27"/>
    <p:sldId id="311" r:id="rId28"/>
    <p:sldId id="283"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27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3C89"/>
    <a:srgbClr val="4D4383"/>
    <a:srgbClr val="504581"/>
    <a:srgbClr val="1A1334"/>
    <a:srgbClr val="335BA3"/>
    <a:srgbClr val="6986BB"/>
    <a:srgbClr val="282152"/>
    <a:srgbClr val="9CD9E1"/>
    <a:srgbClr val="E6EBF4"/>
    <a:srgbClr val="5A46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showGuides="1">
      <p:cViewPr varScale="1">
        <p:scale>
          <a:sx n="74" d="100"/>
          <a:sy n="74" d="100"/>
        </p:scale>
        <p:origin x="-708" y="-96"/>
      </p:cViewPr>
      <p:guideLst>
        <p:guide orient="horz" pos="2160"/>
        <p:guide pos="3840"/>
        <p:guide pos="27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65168-07CB-4B5A-8298-B3AC9F55DC28}" type="datetimeFigureOut">
              <a:rPr lang="zh-CN" altLang="en-US" smtClean="0"/>
              <a:t>2018/11/29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F2628-8E4D-462E-A85A-DF8614886687}" type="slidenum">
              <a:rPr lang="zh-CN" altLang="en-US" smtClean="0"/>
              <a:t>‹#›</a:t>
            </a:fld>
            <a:endParaRPr lang="zh-CN" altLang="en-US"/>
          </a:p>
        </p:txBody>
      </p:sp>
    </p:spTree>
    <p:extLst>
      <p:ext uri="{BB962C8B-B14F-4D97-AF65-F5344CB8AC3E}">
        <p14:creationId xmlns:p14="http://schemas.microsoft.com/office/powerpoint/2010/main" val="309600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a:t>
            </a:fld>
            <a:endParaRPr lang="zh-CN" altLang="en-US"/>
          </a:p>
        </p:txBody>
      </p:sp>
    </p:spTree>
    <p:extLst>
      <p:ext uri="{BB962C8B-B14F-4D97-AF65-F5344CB8AC3E}">
        <p14:creationId xmlns:p14="http://schemas.microsoft.com/office/powerpoint/2010/main" val="3433765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10</a:t>
            </a:fld>
            <a:endParaRPr lang="zh-CN" altLang="en-US"/>
          </a:p>
        </p:txBody>
      </p:sp>
    </p:spTree>
    <p:extLst>
      <p:ext uri="{BB962C8B-B14F-4D97-AF65-F5344CB8AC3E}">
        <p14:creationId xmlns:p14="http://schemas.microsoft.com/office/powerpoint/2010/main" val="113076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11</a:t>
            </a:fld>
            <a:endParaRPr lang="zh-CN" altLang="en-US"/>
          </a:p>
        </p:txBody>
      </p:sp>
    </p:spTree>
    <p:extLst>
      <p:ext uri="{BB962C8B-B14F-4D97-AF65-F5344CB8AC3E}">
        <p14:creationId xmlns:p14="http://schemas.microsoft.com/office/powerpoint/2010/main" val="1519793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12</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13</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14</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15</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16</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17</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18</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19</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a:t>
            </a:fld>
            <a:endParaRPr lang="zh-CN" altLang="en-US"/>
          </a:p>
        </p:txBody>
      </p:sp>
    </p:spTree>
    <p:extLst>
      <p:ext uri="{BB962C8B-B14F-4D97-AF65-F5344CB8AC3E}">
        <p14:creationId xmlns:p14="http://schemas.microsoft.com/office/powerpoint/2010/main" val="442942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20</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21</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22</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23</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24</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25</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26</a:t>
            </a:fld>
            <a:endParaRPr lang="zh-CN" altLang="en-US"/>
          </a:p>
        </p:txBody>
      </p:sp>
    </p:spTree>
    <p:extLst>
      <p:ext uri="{BB962C8B-B14F-4D97-AF65-F5344CB8AC3E}">
        <p14:creationId xmlns:p14="http://schemas.microsoft.com/office/powerpoint/2010/main" val="1519793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27</a:t>
            </a:fld>
            <a:endParaRPr lang="zh-CN" altLang="en-US"/>
          </a:p>
        </p:txBody>
      </p:sp>
    </p:spTree>
    <p:extLst>
      <p:ext uri="{BB962C8B-B14F-4D97-AF65-F5344CB8AC3E}">
        <p14:creationId xmlns:p14="http://schemas.microsoft.com/office/powerpoint/2010/main" val="230267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28</a:t>
            </a:fld>
            <a:endParaRPr lang="zh-CN" altLang="en-US"/>
          </a:p>
        </p:txBody>
      </p:sp>
    </p:spTree>
    <p:extLst>
      <p:ext uri="{BB962C8B-B14F-4D97-AF65-F5344CB8AC3E}">
        <p14:creationId xmlns:p14="http://schemas.microsoft.com/office/powerpoint/2010/main" val="11459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3</a:t>
            </a:fld>
            <a:endParaRPr lang="zh-CN" altLang="en-US"/>
          </a:p>
        </p:txBody>
      </p:sp>
    </p:spTree>
    <p:extLst>
      <p:ext uri="{BB962C8B-B14F-4D97-AF65-F5344CB8AC3E}">
        <p14:creationId xmlns:p14="http://schemas.microsoft.com/office/powerpoint/2010/main" val="39023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4</a:t>
            </a:fld>
            <a:endParaRPr lang="zh-CN" altLang="en-US"/>
          </a:p>
        </p:txBody>
      </p:sp>
    </p:spTree>
    <p:extLst>
      <p:ext uri="{BB962C8B-B14F-4D97-AF65-F5344CB8AC3E}">
        <p14:creationId xmlns:p14="http://schemas.microsoft.com/office/powerpoint/2010/main" val="1630338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5</a:t>
            </a:fld>
            <a:endParaRPr lang="zh-CN" altLang="en-US"/>
          </a:p>
        </p:txBody>
      </p:sp>
    </p:spTree>
    <p:extLst>
      <p:ext uri="{BB962C8B-B14F-4D97-AF65-F5344CB8AC3E}">
        <p14:creationId xmlns:p14="http://schemas.microsoft.com/office/powerpoint/2010/main" val="283649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6</a:t>
            </a:fld>
            <a:endParaRPr lang="zh-CN" altLang="en-US"/>
          </a:p>
        </p:txBody>
      </p:sp>
    </p:spTree>
    <p:extLst>
      <p:ext uri="{BB962C8B-B14F-4D97-AF65-F5344CB8AC3E}">
        <p14:creationId xmlns:p14="http://schemas.microsoft.com/office/powerpoint/2010/main" val="3485258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7</a:t>
            </a:fld>
            <a:endParaRPr lang="zh-CN" altLang="en-US"/>
          </a:p>
        </p:txBody>
      </p:sp>
    </p:spTree>
    <p:extLst>
      <p:ext uri="{BB962C8B-B14F-4D97-AF65-F5344CB8AC3E}">
        <p14:creationId xmlns:p14="http://schemas.microsoft.com/office/powerpoint/2010/main" val="113076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8</a:t>
            </a:fld>
            <a:endParaRPr lang="zh-CN" altLang="en-US"/>
          </a:p>
        </p:txBody>
      </p:sp>
    </p:spTree>
    <p:extLst>
      <p:ext uri="{BB962C8B-B14F-4D97-AF65-F5344CB8AC3E}">
        <p14:creationId xmlns:p14="http://schemas.microsoft.com/office/powerpoint/2010/main" val="1130766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2F2628-8E4D-462E-A85A-DF8614886687}" type="slidenum">
              <a:rPr lang="zh-CN" altLang="en-US" smtClean="0"/>
              <a:t>9</a:t>
            </a:fld>
            <a:endParaRPr lang="zh-CN" altLang="en-US"/>
          </a:p>
        </p:txBody>
      </p:sp>
    </p:spTree>
    <p:extLst>
      <p:ext uri="{BB962C8B-B14F-4D97-AF65-F5344CB8AC3E}">
        <p14:creationId xmlns:p14="http://schemas.microsoft.com/office/powerpoint/2010/main" val="113076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73A053-3666-4134-AE90-2D1DA5E439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EF70D360-36AF-4B17-81D5-4BFF1ACB6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99F8742B-14FD-47D9-9568-047171AA2486}"/>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xmlns="" id="{AB401DA9-A638-4DCD-BA78-04BEA1DDC0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E2CD207-BA71-438F-94E5-A21628D34BF1}"/>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70297453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A9B5C5-4285-4AE3-AFD8-6CB58370CE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89315BE-6366-4893-ADF7-EC8F877E4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40C2CBF1-F469-4AEF-B46F-D3DF73D45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0D5B8168-B3F5-4521-81E2-C41D7620E9C7}"/>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6" name="页脚占位符 5">
            <a:extLst>
              <a:ext uri="{FF2B5EF4-FFF2-40B4-BE49-F238E27FC236}">
                <a16:creationId xmlns:a16="http://schemas.microsoft.com/office/drawing/2014/main" xmlns="" id="{BDF698AA-94D3-4568-A5B1-1E907CECC0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EDE1291-1E7C-4EB4-8D6C-DEEE3A699C5F}"/>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65737658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2A1FE23-2599-4A37-8181-3C7F1A4E480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DAED116-1A34-4470-8444-14A4658537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790F23F-2982-4948-8705-CCFD94A1ACB7}"/>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xmlns="" id="{575F10E2-621D-4C4F-AC94-9DF10360B2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833F026-817B-4A77-8BB9-8A0AD453CC91}"/>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415755482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2165C5BB-CB00-4FF1-B84C-CCD570059D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AA1224C6-C6D8-42E9-AC23-50618427382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E937272-358D-4580-A009-424BF7389FC0}"/>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xmlns="" id="{423C9400-E68A-4E91-8FAD-00B7861AD4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D43D651-C947-4FB9-B00F-0336104C13BB}"/>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223047853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6CA3853-E289-4EEE-B32D-18BBBD5F20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5C04E15E-6D04-41DB-89B9-FEF14A8ED43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66A71D4-1A07-48E1-997B-6BB2A51DBF0C}"/>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xmlns="" id="{B7F6E334-86FC-452E-821C-FF9D80289F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ABFC55F-A7F1-4327-9D58-4B50065F960E}"/>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40861298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19025B-D977-47F0-B78F-4AC3F83AF9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76FA7E3-505D-47BA-9562-47AE19590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997070DF-7BBF-4419-82A0-40CDAFB7DD27}"/>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xmlns="" id="{9CE2FC45-9C15-44DD-A839-B507058DF3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2AD3CD6-C11F-4D10-9064-BF6E69453A54}"/>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102002365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DC114A-A91E-4DF9-BFE9-5F6489A1DB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6E28110-D2A2-413B-81F6-96F0518344A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8A2DED67-3B77-44D9-9305-CF96D750CFD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6BD5AEB-7DF3-48F4-A3A2-1132D86F9703}"/>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6" name="页脚占位符 5">
            <a:extLst>
              <a:ext uri="{FF2B5EF4-FFF2-40B4-BE49-F238E27FC236}">
                <a16:creationId xmlns:a16="http://schemas.microsoft.com/office/drawing/2014/main" xmlns="" id="{8FE43695-E6D5-46A7-BF1C-3104B38661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F13623C-F357-494B-95B6-7A169F7B9971}"/>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6601114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F02924-33AF-43B9-9A4E-4D8F4E4B20C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C0DE0F1-C06C-4351-A309-D641B9A2B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BADAE7DD-346B-4FF1-9774-1ADEA17C053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227A85C1-8048-4314-B969-F8332ED0E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8713060F-5CCA-4BCC-941E-C713F81A4F56}"/>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9F27895-A2E9-44C7-B73E-4DAB7567ADD8}"/>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8" name="页脚占位符 7">
            <a:extLst>
              <a:ext uri="{FF2B5EF4-FFF2-40B4-BE49-F238E27FC236}">
                <a16:creationId xmlns:a16="http://schemas.microsoft.com/office/drawing/2014/main" xmlns="" id="{48E1D5E7-0282-4CE4-9170-F1E008B942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F42974AF-46A6-416A-88F4-4FD31FD05DA5}"/>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387606230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DFFFBE-B3ED-4AB1-B337-0ABB2AFD07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6997455D-F1F8-47DE-BAD9-801C157403CE}"/>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4" name="页脚占位符 3">
            <a:extLst>
              <a:ext uri="{FF2B5EF4-FFF2-40B4-BE49-F238E27FC236}">
                <a16:creationId xmlns:a16="http://schemas.microsoft.com/office/drawing/2014/main" xmlns="" id="{BC45EC9A-8F1C-4362-8C5E-0E9D1ADFD5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2FD1CFA2-FAA4-4382-B717-329D23B9CF0B}"/>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383156429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千图网海量PPT模板www.58pic.com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6170A63-E7C7-4B53-A212-9F97EC6A101C}"/>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3" name="页脚占位符 2">
            <a:extLst>
              <a:ext uri="{FF2B5EF4-FFF2-40B4-BE49-F238E27FC236}">
                <a16:creationId xmlns:a16="http://schemas.microsoft.com/office/drawing/2014/main" xmlns="" id="{8C93A1E2-1538-4285-94F6-570757C30B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189CD98-4736-4B92-A87F-4633658D9ABE}"/>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12939349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6170A63-E7C7-4B53-A212-9F97EC6A101C}"/>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3" name="页脚占位符 2">
            <a:extLst>
              <a:ext uri="{FF2B5EF4-FFF2-40B4-BE49-F238E27FC236}">
                <a16:creationId xmlns:a16="http://schemas.microsoft.com/office/drawing/2014/main" xmlns="" id="{8C93A1E2-1538-4285-94F6-570757C30B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189CD98-4736-4B92-A87F-4633658D9ABE}"/>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337886019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827EA8-AF91-4EA3-87FB-FCB566C697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A76DB50-1AA6-4D4C-BD33-8D284CF43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4733692A-8D92-4539-9BE6-4AEC9B6E1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08CE732-D219-4CD0-91F1-F2C78572F752}"/>
              </a:ext>
            </a:extLst>
          </p:cNvPr>
          <p:cNvSpPr>
            <a:spLocks noGrp="1"/>
          </p:cNvSpPr>
          <p:nvPr>
            <p:ph type="dt" sz="half" idx="10"/>
          </p:nvPr>
        </p:nvSpPr>
        <p:spPr/>
        <p:txBody>
          <a:bodyPr/>
          <a:lstStyle/>
          <a:p>
            <a:fld id="{B588C729-B8A5-4B8D-BA6D-5AE061BB0DBD}" type="datetimeFigureOut">
              <a:rPr lang="zh-CN" altLang="en-US" smtClean="0"/>
              <a:t>2018/11/29</a:t>
            </a:fld>
            <a:endParaRPr lang="zh-CN" altLang="en-US"/>
          </a:p>
        </p:txBody>
      </p:sp>
      <p:sp>
        <p:nvSpPr>
          <p:cNvPr id="6" name="页脚占位符 5">
            <a:extLst>
              <a:ext uri="{FF2B5EF4-FFF2-40B4-BE49-F238E27FC236}">
                <a16:creationId xmlns:a16="http://schemas.microsoft.com/office/drawing/2014/main" xmlns="" id="{7EFD5E56-C567-402A-98D9-BDE6E88739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B76FD05-D99B-46F1-B340-5AC403E152B6}"/>
              </a:ext>
            </a:extLst>
          </p:cNvPr>
          <p:cNvSpPr>
            <a:spLocks noGrp="1"/>
          </p:cNvSpPr>
          <p:nvPr>
            <p:ph type="sldNum" sz="quarter" idx="12"/>
          </p:nvPr>
        </p:nvSpPr>
        <p:spPr/>
        <p:txBody>
          <a:body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375304145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9A8CA3E-0C79-4C1F-BDA5-00BCBABDA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2CF5590-5A61-4602-B921-7C6D33945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C84651E-46DA-4FBD-898C-D3BB9BA99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8C729-B8A5-4B8D-BA6D-5AE061BB0DBD}" type="datetimeFigureOut">
              <a:rPr lang="zh-CN" altLang="en-US" smtClean="0"/>
              <a:t>2018/11/29</a:t>
            </a:fld>
            <a:endParaRPr lang="zh-CN" altLang="en-US"/>
          </a:p>
        </p:txBody>
      </p:sp>
      <p:sp>
        <p:nvSpPr>
          <p:cNvPr id="5" name="页脚占位符 4">
            <a:extLst>
              <a:ext uri="{FF2B5EF4-FFF2-40B4-BE49-F238E27FC236}">
                <a16:creationId xmlns:a16="http://schemas.microsoft.com/office/drawing/2014/main" xmlns="" id="{F162CE38-1076-4597-A0B9-903FD58FF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EE63F35-1A99-4CB0-9386-89FF568A8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0D237-2A2B-4C32-B218-72E994CEDD6C}" type="slidenum">
              <a:rPr lang="zh-CN" altLang="en-US" smtClean="0"/>
              <a:t>‹#›</a:t>
            </a:fld>
            <a:endParaRPr lang="zh-CN" altLang="en-US"/>
          </a:p>
        </p:txBody>
      </p:sp>
    </p:spTree>
    <p:extLst>
      <p:ext uri="{BB962C8B-B14F-4D97-AF65-F5344CB8AC3E}">
        <p14:creationId xmlns:p14="http://schemas.microsoft.com/office/powerpoint/2010/main" val="1720454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A728CCC2-FEC3-4C35-B061-0102E24563F6}"/>
              </a:ext>
            </a:extLst>
          </p:cNvPr>
          <p:cNvSpPr/>
          <p:nvPr/>
        </p:nvSpPr>
        <p:spPr>
          <a:xfrm>
            <a:off x="1388300" y="2625218"/>
            <a:ext cx="9439841" cy="1095765"/>
          </a:xfrm>
          <a:prstGeom prst="rect">
            <a:avLst/>
          </a:prstGeom>
          <a:solidFill>
            <a:srgbClr val="4D4383"/>
          </a:solidFill>
          <a:effectLst>
            <a:reflection blurRad="6350" stA="39000" endPos="29000" dist="127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5C9406D1-11D6-4511-869F-0BFE91F2BF4C}"/>
              </a:ext>
            </a:extLst>
          </p:cNvPr>
          <p:cNvSpPr/>
          <p:nvPr/>
        </p:nvSpPr>
        <p:spPr>
          <a:xfrm>
            <a:off x="3642853" y="4133930"/>
            <a:ext cx="2357688" cy="388960"/>
          </a:xfrm>
          <a:prstGeom prst="rect">
            <a:avLst/>
          </a:prstGeom>
          <a:solidFill>
            <a:srgbClr val="50458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mn-ea"/>
              </a:rPr>
              <a:t>学号</a:t>
            </a:r>
            <a:r>
              <a:rPr lang="zh-CN" altLang="en-US" sz="1600" b="1" dirty="0" smtClean="0">
                <a:solidFill>
                  <a:schemeClr val="bg1"/>
                </a:solidFill>
                <a:latin typeface="+mn-ea"/>
              </a:rPr>
              <a:t>：</a:t>
            </a:r>
            <a:r>
              <a:rPr lang="en-US" altLang="zh-CN" sz="1600" b="1" dirty="0" smtClean="0">
                <a:solidFill>
                  <a:schemeClr val="bg1"/>
                </a:solidFill>
                <a:latin typeface="+mn-ea"/>
              </a:rPr>
              <a:t>201822090530</a:t>
            </a:r>
            <a:endParaRPr lang="zh-CN" altLang="en-US" sz="1600" b="1" dirty="0">
              <a:solidFill>
                <a:schemeClr val="bg1"/>
              </a:solidFill>
              <a:latin typeface="+mn-ea"/>
            </a:endParaRPr>
          </a:p>
        </p:txBody>
      </p:sp>
      <p:sp>
        <p:nvSpPr>
          <p:cNvPr id="5" name="矩形 4">
            <a:extLst>
              <a:ext uri="{FF2B5EF4-FFF2-40B4-BE49-F238E27FC236}">
                <a16:creationId xmlns:a16="http://schemas.microsoft.com/office/drawing/2014/main" xmlns="" id="{5F680D90-957A-4EA3-AAF2-413243E2FA3C}"/>
              </a:ext>
            </a:extLst>
          </p:cNvPr>
          <p:cNvSpPr/>
          <p:nvPr/>
        </p:nvSpPr>
        <p:spPr>
          <a:xfrm>
            <a:off x="1579377" y="2740857"/>
            <a:ext cx="9033242" cy="800219"/>
          </a:xfrm>
          <a:prstGeom prst="rect">
            <a:avLst/>
          </a:prstGeom>
        </p:spPr>
        <p:txBody>
          <a:bodyPr wrap="none">
            <a:spAutoFit/>
          </a:bodyPr>
          <a:lstStyle/>
          <a:p>
            <a:pPr algn="ctr"/>
            <a:r>
              <a:rPr lang="zh-CN" altLang="en-US" sz="4600" b="1" dirty="0" smtClean="0">
                <a:solidFill>
                  <a:schemeClr val="bg1"/>
                </a:solidFill>
                <a:latin typeface="+mj-ea"/>
                <a:ea typeface="+mj-ea"/>
              </a:rPr>
              <a:t>关于移动应用漏洞发现与检测报告</a:t>
            </a:r>
            <a:endParaRPr lang="zh-CN" altLang="en-US" sz="4600" b="1" dirty="0">
              <a:solidFill>
                <a:schemeClr val="bg1"/>
              </a:solidFill>
              <a:latin typeface="+mj-ea"/>
              <a:ea typeface="+mj-ea"/>
            </a:endParaRPr>
          </a:p>
        </p:txBody>
      </p:sp>
      <p:sp>
        <p:nvSpPr>
          <p:cNvPr id="6" name="award_336976">
            <a:extLst>
              <a:ext uri="{FF2B5EF4-FFF2-40B4-BE49-F238E27FC236}">
                <a16:creationId xmlns:a16="http://schemas.microsoft.com/office/drawing/2014/main" xmlns="" id="{092704C9-C3AB-48B4-A83E-00FB286561F4}"/>
              </a:ext>
            </a:extLst>
          </p:cNvPr>
          <p:cNvSpPr>
            <a:spLocks noChangeAspect="1"/>
          </p:cNvSpPr>
          <p:nvPr/>
        </p:nvSpPr>
        <p:spPr bwMode="auto">
          <a:xfrm>
            <a:off x="5629579" y="1605820"/>
            <a:ext cx="932841" cy="769441"/>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a:effectLst/>
        </p:spPr>
        <p:txBody>
          <a:bodyPr/>
          <a:lstStyle/>
          <a:p>
            <a:endParaRPr lang="zh-CN" altLang="en-US" dirty="0">
              <a:solidFill>
                <a:srgbClr val="FFC000"/>
              </a:solidFill>
            </a:endParaRPr>
          </a:p>
        </p:txBody>
      </p:sp>
      <p:sp>
        <p:nvSpPr>
          <p:cNvPr id="35" name="矩形 34">
            <a:extLst>
              <a:ext uri="{FF2B5EF4-FFF2-40B4-BE49-F238E27FC236}">
                <a16:creationId xmlns:a16="http://schemas.microsoft.com/office/drawing/2014/main" xmlns="" id="{8677325E-7EB4-4F1D-A31A-780DCD68C4BA}"/>
              </a:ext>
            </a:extLst>
          </p:cNvPr>
          <p:cNvSpPr/>
          <p:nvPr/>
        </p:nvSpPr>
        <p:spPr>
          <a:xfrm>
            <a:off x="6183959" y="4136315"/>
            <a:ext cx="2074687" cy="386570"/>
          </a:xfrm>
          <a:prstGeom prst="rect">
            <a:avLst/>
          </a:prstGeom>
          <a:solidFill>
            <a:srgbClr val="50458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mn-ea"/>
              </a:rPr>
              <a:t>报告人</a:t>
            </a:r>
            <a:r>
              <a:rPr lang="zh-CN" altLang="en-US" sz="1600" b="1" dirty="0" smtClean="0">
                <a:solidFill>
                  <a:schemeClr val="bg1"/>
                </a:solidFill>
                <a:latin typeface="+mn-ea"/>
              </a:rPr>
              <a:t>：李欣芮</a:t>
            </a:r>
            <a:endParaRPr lang="zh-CN" altLang="en-US" sz="1600" b="1" dirty="0">
              <a:solidFill>
                <a:schemeClr val="bg1"/>
              </a:solidFill>
              <a:latin typeface="+mn-ea"/>
            </a:endParaRPr>
          </a:p>
        </p:txBody>
      </p:sp>
      <p:sp>
        <p:nvSpPr>
          <p:cNvPr id="11" name="等腰三角形 10">
            <a:extLst>
              <a:ext uri="{FF2B5EF4-FFF2-40B4-BE49-F238E27FC236}">
                <a16:creationId xmlns:a16="http://schemas.microsoft.com/office/drawing/2014/main" xmlns="" id="{E7B87DDE-763D-4AE0-8383-F8B9BD0F7C26}"/>
              </a:ext>
            </a:extLst>
          </p:cNvPr>
          <p:cNvSpPr/>
          <p:nvPr/>
        </p:nvSpPr>
        <p:spPr>
          <a:xfrm rot="5826893">
            <a:off x="-955309" y="3725030"/>
            <a:ext cx="4254447" cy="3667626"/>
          </a:xfrm>
          <a:prstGeom prst="triangle">
            <a:avLst/>
          </a:prstGeom>
          <a:solidFill>
            <a:srgbClr val="504581">
              <a:alpha val="78824"/>
            </a:srgbClr>
          </a:solidFill>
          <a:ln>
            <a:noFill/>
          </a:ln>
          <a:effectLst>
            <a:outerShdw blurRad="609600" dist="38100" dir="5400000" algn="t" rotWithShape="0">
              <a:srgbClr val="50458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等腰三角形 11">
            <a:extLst>
              <a:ext uri="{FF2B5EF4-FFF2-40B4-BE49-F238E27FC236}">
                <a16:creationId xmlns:a16="http://schemas.microsoft.com/office/drawing/2014/main" xmlns="" id="{D001B3CE-9588-47B9-B987-E28EEFBAC2B4}"/>
              </a:ext>
            </a:extLst>
          </p:cNvPr>
          <p:cNvSpPr/>
          <p:nvPr/>
        </p:nvSpPr>
        <p:spPr>
          <a:xfrm rot="6705318">
            <a:off x="1509963" y="5591157"/>
            <a:ext cx="1420363" cy="1224451"/>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xmlns="" id="{AF8B6A2B-DBDE-4F4D-B94E-88198E21EB6C}"/>
              </a:ext>
            </a:extLst>
          </p:cNvPr>
          <p:cNvSpPr/>
          <p:nvPr/>
        </p:nvSpPr>
        <p:spPr>
          <a:xfrm rot="5168438">
            <a:off x="10525701" y="5310659"/>
            <a:ext cx="1589940" cy="1289556"/>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xmlns="" id="{8A4C5B29-3889-4403-B719-D8C68AC48D4B}"/>
              </a:ext>
            </a:extLst>
          </p:cNvPr>
          <p:cNvSpPr/>
          <p:nvPr/>
        </p:nvSpPr>
        <p:spPr>
          <a:xfrm rot="7015671">
            <a:off x="11092469" y="5149009"/>
            <a:ext cx="1010597" cy="819667"/>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xmlns="" id="{5023B3AB-08CC-4361-82CA-04DEC2ADB820}"/>
              </a:ext>
            </a:extLst>
          </p:cNvPr>
          <p:cNvSpPr/>
          <p:nvPr/>
        </p:nvSpPr>
        <p:spPr>
          <a:xfrm rot="1950996">
            <a:off x="9267173" y="-2499345"/>
            <a:ext cx="4776125" cy="4117348"/>
          </a:xfrm>
          <a:prstGeom prst="triangle">
            <a:avLst/>
          </a:prstGeom>
          <a:solidFill>
            <a:srgbClr val="504581">
              <a:alpha val="78824"/>
            </a:srgbClr>
          </a:solidFill>
          <a:ln>
            <a:noFill/>
          </a:ln>
          <a:effectLst>
            <a:outerShdw blurRad="609600" dist="38100" dir="5400000" algn="t" rotWithShape="0">
              <a:srgbClr val="504581">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670507EC-CAEB-4FE2-998A-1568F1684565}"/>
              </a:ext>
            </a:extLst>
          </p:cNvPr>
          <p:cNvSpPr/>
          <p:nvPr/>
        </p:nvSpPr>
        <p:spPr>
          <a:xfrm rot="20814124">
            <a:off x="210088" y="257175"/>
            <a:ext cx="558631" cy="481578"/>
          </a:xfrm>
          <a:prstGeom prst="triangle">
            <a:avLst/>
          </a:prstGeom>
          <a:solidFill>
            <a:srgbClr val="FFC000">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xmlns="" id="{07446B7D-B738-4727-9A52-28A4EE27CBBC}"/>
              </a:ext>
            </a:extLst>
          </p:cNvPr>
          <p:cNvSpPr/>
          <p:nvPr/>
        </p:nvSpPr>
        <p:spPr>
          <a:xfrm rot="21062606">
            <a:off x="-627277" y="-681090"/>
            <a:ext cx="1580130" cy="1362179"/>
          </a:xfrm>
          <a:prstGeom prst="triangle">
            <a:avLst/>
          </a:prstGeom>
          <a:solidFill>
            <a:srgbClr val="FFC000">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xmlns="" id="{1DBDFC0D-0BB5-43F4-8C10-F9DE61C98B8D}"/>
              </a:ext>
            </a:extLst>
          </p:cNvPr>
          <p:cNvSpPr/>
          <p:nvPr/>
        </p:nvSpPr>
        <p:spPr>
          <a:xfrm rot="5168438">
            <a:off x="10343256" y="662974"/>
            <a:ext cx="969772" cy="786555"/>
          </a:xfrm>
          <a:prstGeom prst="triangle">
            <a:avLst/>
          </a:prstGeom>
          <a:solidFill>
            <a:srgbClr val="FFC000">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66178738"/>
      </p:ext>
    </p:extLst>
  </p:cSld>
  <p:clrMapOvr>
    <a:masterClrMapping/>
  </p:clrMapOvr>
  <p:transition spd="slow" advClick="0" advTm="200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1B20D194-8186-4358-8285-807911D01F34}"/>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ward_336976">
            <a:extLst>
              <a:ext uri="{FF2B5EF4-FFF2-40B4-BE49-F238E27FC236}">
                <a16:creationId xmlns:a16="http://schemas.microsoft.com/office/drawing/2014/main" xmlns="" id="{78B8AD89-8B42-4317-A4AF-5A780F3B9823}"/>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20" name="矩形 19">
            <a:extLst>
              <a:ext uri="{FF2B5EF4-FFF2-40B4-BE49-F238E27FC236}">
                <a16:creationId xmlns:a16="http://schemas.microsoft.com/office/drawing/2014/main" xmlns="" id="{EF61ABB1-E647-4F1C-BA61-326F82836FB1}"/>
              </a:ext>
            </a:extLst>
          </p:cNvPr>
          <p:cNvSpPr/>
          <p:nvPr/>
        </p:nvSpPr>
        <p:spPr>
          <a:xfrm>
            <a:off x="1142580" y="2591748"/>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研究问题</a:t>
            </a:r>
            <a:endParaRPr lang="en-US" altLang="zh-CN" sz="2800" b="1" dirty="0">
              <a:solidFill>
                <a:schemeClr val="bg1"/>
              </a:solidFill>
              <a:effectLst>
                <a:outerShdw blurRad="38100" dist="38100" dir="2700000" algn="tl">
                  <a:srgbClr val="000000">
                    <a:alpha val="43137"/>
                  </a:srgbClr>
                </a:outerShdw>
              </a:effectLst>
              <a:latin typeface="+mj-ea"/>
              <a:ea typeface="+mj-ea"/>
            </a:endParaRPr>
          </a:p>
        </p:txBody>
      </p:sp>
      <p:sp>
        <p:nvSpPr>
          <p:cNvPr id="22" name="等腰三角形 21">
            <a:extLst>
              <a:ext uri="{FF2B5EF4-FFF2-40B4-BE49-F238E27FC236}">
                <a16:creationId xmlns:a16="http://schemas.microsoft.com/office/drawing/2014/main" xmlns="" id="{85909EE5-1E15-44DC-AF62-C763176D2B6A}"/>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5420342F-87D3-440E-A082-42BCA38DBF6E}"/>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049" y="1147622"/>
            <a:ext cx="7715251" cy="4691853"/>
            <a:chOff x="4618083" y="1147622"/>
            <a:chExt cx="2955833" cy="4691853"/>
          </a:xfrm>
        </p:grpSpPr>
        <p:sp>
          <p:nvSpPr>
            <p:cNvPr id="2" name="矩形 1">
              <a:extLst>
                <a:ext uri="{FF2B5EF4-FFF2-40B4-BE49-F238E27FC236}">
                  <a16:creationId xmlns:a16="http://schemas.microsoft.com/office/drawing/2014/main" xmlns="" id="{EB48E965-6655-4A00-98F5-25E3A4A039FF}"/>
                </a:ext>
              </a:extLst>
            </p:cNvPr>
            <p:cNvSpPr/>
            <p:nvPr/>
          </p:nvSpPr>
          <p:spPr>
            <a:xfrm>
              <a:off x="4618083" y="1252235"/>
              <a:ext cx="2955833" cy="4587240"/>
            </a:xfrm>
            <a:prstGeom prst="rect">
              <a:avLst/>
            </a:prstGeom>
            <a:solidFill>
              <a:schemeClr val="bg1"/>
            </a:solidFill>
            <a:ln>
              <a:solidFill>
                <a:schemeClr val="bg1"/>
              </a:solidFill>
            </a:ln>
            <a:effectLst>
              <a:outerShdw blurRad="63500" sx="102000" sy="102000" algn="ctr"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FA4807F9-A87D-4EA5-908A-B09D6A34F16F}"/>
                </a:ext>
              </a:extLst>
            </p:cNvPr>
            <p:cNvSpPr/>
            <p:nvPr/>
          </p:nvSpPr>
          <p:spPr>
            <a:xfrm>
              <a:off x="5500793" y="1147622"/>
              <a:ext cx="1190414" cy="104613"/>
            </a:xfrm>
            <a:prstGeom prst="rect">
              <a:avLst/>
            </a:prstGeom>
            <a:solidFill>
              <a:srgbClr val="4D4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92FCBD88-E9C3-4D3E-A533-42349AB4F6CA}"/>
                </a:ext>
              </a:extLst>
            </p:cNvPr>
            <p:cNvSpPr/>
            <p:nvPr/>
          </p:nvSpPr>
          <p:spPr>
            <a:xfrm>
              <a:off x="5883754" y="1933509"/>
              <a:ext cx="424491" cy="369332"/>
            </a:xfrm>
            <a:prstGeom prst="rect">
              <a:avLst/>
            </a:prstGeom>
          </p:spPr>
          <p:txBody>
            <a:bodyPr wrap="none">
              <a:spAutoFit/>
            </a:bodyPr>
            <a:lstStyle/>
            <a:p>
              <a:pPr algn="ctr">
                <a:spcAft>
                  <a:spcPts val="0"/>
                </a:spcAft>
              </a:pPr>
              <a:r>
                <a:rPr lang="zh-CN" altLang="zh-CN" b="1" dirty="0" smtClean="0">
                  <a:solidFill>
                    <a:srgbClr val="433C89"/>
                  </a:solidFill>
                  <a:latin typeface="+mn-ea"/>
                  <a:cs typeface="新宋体" panose="02010609030101010101" pitchFamily="49" charset="-122"/>
                </a:rPr>
                <a:t>研究</a:t>
              </a:r>
              <a:r>
                <a:rPr lang="zh-CN" altLang="en-US" b="1" dirty="0" smtClean="0">
                  <a:solidFill>
                    <a:srgbClr val="433C89"/>
                  </a:solidFill>
                  <a:latin typeface="+mn-ea"/>
                  <a:cs typeface="新宋体" panose="02010609030101010101" pitchFamily="49" charset="-122"/>
                </a:rPr>
                <a:t>问题</a:t>
              </a:r>
              <a:endParaRPr lang="zh-CN" altLang="zh-CN" sz="2000" b="1" dirty="0">
                <a:solidFill>
                  <a:srgbClr val="433C89"/>
                </a:solidFill>
                <a:effectLst/>
                <a:latin typeface="+mn-ea"/>
              </a:endParaRPr>
            </a:p>
          </p:txBody>
        </p:sp>
        <p:sp>
          <p:nvSpPr>
            <p:cNvPr id="11" name="矩形 10">
              <a:extLst>
                <a:ext uri="{FF2B5EF4-FFF2-40B4-BE49-F238E27FC236}">
                  <a16:creationId xmlns:a16="http://schemas.microsoft.com/office/drawing/2014/main" xmlns="" id="{016E7F7E-AE8B-4E98-9B87-DB2C543E758F}"/>
                </a:ext>
              </a:extLst>
            </p:cNvPr>
            <p:cNvSpPr/>
            <p:nvPr/>
          </p:nvSpPr>
          <p:spPr>
            <a:xfrm>
              <a:off x="4876801" y="2497458"/>
              <a:ext cx="2423159" cy="377411"/>
            </a:xfrm>
            <a:prstGeom prst="rect">
              <a:avLst/>
            </a:prstGeom>
          </p:spPr>
          <p:txBody>
            <a:bodyPr wrap="square">
              <a:spAutoFit/>
            </a:bodyPr>
            <a:lstStyle/>
            <a:p>
              <a:pPr>
                <a:lnSpc>
                  <a:spcPct val="150000"/>
                </a:lnSpc>
              </a:pPr>
              <a:endParaRPr lang="zh-CN" altLang="zh-CN" sz="1400" dirty="0">
                <a:latin typeface="+mj-ea"/>
                <a:ea typeface="+mj-ea"/>
              </a:endParaRPr>
            </a:p>
          </p:txBody>
        </p:sp>
        <p:sp>
          <p:nvSpPr>
            <p:cNvPr id="24" name="矩形 23">
              <a:extLst>
                <a:ext uri="{FF2B5EF4-FFF2-40B4-BE49-F238E27FC236}">
                  <a16:creationId xmlns:a16="http://schemas.microsoft.com/office/drawing/2014/main" xmlns="" id="{B7AAE8E0-39F9-4780-AD88-010BAB4D79C0}"/>
                </a:ext>
              </a:extLst>
            </p:cNvPr>
            <p:cNvSpPr/>
            <p:nvPr/>
          </p:nvSpPr>
          <p:spPr>
            <a:xfrm>
              <a:off x="5886970" y="1356848"/>
              <a:ext cx="418057" cy="338554"/>
            </a:xfrm>
            <a:prstGeom prst="rect">
              <a:avLst/>
            </a:prstGeom>
            <a:solidFill>
              <a:srgbClr val="433C89"/>
            </a:solidFill>
          </p:spPr>
          <p:txBody>
            <a:bodyPr wrap="square">
              <a:spAutoFit/>
            </a:bodyPr>
            <a:lstStyle/>
            <a:p>
              <a:pPr algn="ctr"/>
              <a:r>
                <a:rPr lang="en-US" altLang="zh-CN" sz="1600" b="1" dirty="0">
                  <a:solidFill>
                    <a:schemeClr val="bg1"/>
                  </a:solidFill>
                  <a:latin typeface="+mj-ea"/>
                </a:rPr>
                <a:t>1</a:t>
              </a:r>
              <a:endParaRPr lang="zh-CN" altLang="en-US" sz="1600" b="1" dirty="0">
                <a:solidFill>
                  <a:schemeClr val="bg1"/>
                </a:solidFill>
              </a:endParaRPr>
            </a:p>
          </p:txBody>
        </p:sp>
      </p:grpSp>
      <p:sp>
        <p:nvSpPr>
          <p:cNvPr id="7" name="TextBox 6"/>
          <p:cNvSpPr txBox="1"/>
          <p:nvPr/>
        </p:nvSpPr>
        <p:spPr>
          <a:xfrm>
            <a:off x="4681398" y="2482057"/>
            <a:ext cx="6324877" cy="2354491"/>
          </a:xfrm>
          <a:prstGeom prst="rect">
            <a:avLst/>
          </a:prstGeom>
          <a:noFill/>
        </p:spPr>
        <p:txBody>
          <a:bodyPr wrap="square" rtlCol="0">
            <a:spAutoFit/>
          </a:bodyPr>
          <a:lstStyle/>
          <a:p>
            <a:pPr>
              <a:lnSpc>
                <a:spcPct val="150000"/>
              </a:lnSpc>
            </a:pPr>
            <a:r>
              <a:rPr lang="zh-CN" altLang="en-US" sz="1400" dirty="0"/>
              <a:t>        动态漏洞检测技术在程序运行过程中通过特征信息提取或插装等方式收集程序的运行信息，验证程序动态行为和运行结果的正确性，从而发现应用程序中的漏洞。由于动态漏洞检测技术真实遍历应用程序的状态空间，动态漏洞检测技术往往误报率低。但是，动态漏洞检测技术仅能发现程序运行时暴露的漏洞，因此动态漏洞检测技术存在代码覆盖率低的</a:t>
            </a:r>
            <a:r>
              <a:rPr lang="zh-CN" altLang="en-US" sz="1400" dirty="0" smtClean="0"/>
              <a:t>问题。</a:t>
            </a:r>
            <a:r>
              <a:rPr lang="zh-CN" altLang="en-US" sz="1400" dirty="0"/>
              <a:t>另外，受电池容量、带宽传输速度、</a:t>
            </a:r>
            <a:r>
              <a:rPr lang="en-US" altLang="zh-CN" sz="1400" dirty="0"/>
              <a:t>CPU</a:t>
            </a:r>
            <a:r>
              <a:rPr lang="zh-CN" altLang="en-US" sz="1400" dirty="0"/>
              <a:t>计算能力和内存资源的限制，传统适用于</a:t>
            </a:r>
            <a:r>
              <a:rPr lang="en-US" altLang="zh-CN" sz="1400" dirty="0"/>
              <a:t>PC</a:t>
            </a:r>
            <a:r>
              <a:rPr lang="zh-CN" altLang="en-US" sz="1400" dirty="0"/>
              <a:t>的恶意软件分析检测手段尤其是动态监控不能直接运用在移动智能终端上。</a:t>
            </a:r>
          </a:p>
        </p:txBody>
      </p:sp>
    </p:spTree>
    <p:extLst>
      <p:ext uri="{BB962C8B-B14F-4D97-AF65-F5344CB8AC3E}">
        <p14:creationId xmlns:p14="http://schemas.microsoft.com/office/powerpoint/2010/main" val="1544225469"/>
      </p:ext>
    </p:extLst>
  </p:cSld>
  <p:clrMapOvr>
    <a:masterClrMapping/>
  </p:clrMapOvr>
  <p:transition spd="slow" advClick="0" advTm="200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49D4F0D-5A1F-4BB6-82BB-61179F832925}"/>
              </a:ext>
            </a:extLst>
          </p:cNvPr>
          <p:cNvSpPr/>
          <p:nvPr/>
        </p:nvSpPr>
        <p:spPr>
          <a:xfrm>
            <a:off x="4521039" y="2613748"/>
            <a:ext cx="5262979" cy="769441"/>
          </a:xfrm>
          <a:prstGeom prst="rect">
            <a:avLst/>
          </a:prstGeom>
        </p:spPr>
        <p:txBody>
          <a:bodyPr wrap="none">
            <a:spAutoFit/>
          </a:bodyPr>
          <a:lstStyle/>
          <a:p>
            <a:pPr>
              <a:spcAft>
                <a:spcPts val="0"/>
              </a:spcAft>
            </a:pPr>
            <a:r>
              <a:rPr lang="zh-CN" altLang="en-US" sz="4400" b="1" dirty="0" smtClean="0">
                <a:solidFill>
                  <a:srgbClr val="433C89"/>
                </a:solidFill>
                <a:latin typeface="+mj-ea"/>
                <a:ea typeface="+mj-ea"/>
              </a:rPr>
              <a:t>移动应用的漏洞检测</a:t>
            </a:r>
            <a:endParaRPr lang="zh-CN" altLang="zh-CN" sz="4400" b="1" dirty="0">
              <a:solidFill>
                <a:srgbClr val="433C89"/>
              </a:solidFill>
              <a:latin typeface="+mj-ea"/>
              <a:ea typeface="+mj-ea"/>
            </a:endParaRPr>
          </a:p>
        </p:txBody>
      </p:sp>
      <p:sp>
        <p:nvSpPr>
          <p:cNvPr id="5" name="矩形 4">
            <a:extLst>
              <a:ext uri="{FF2B5EF4-FFF2-40B4-BE49-F238E27FC236}">
                <a16:creationId xmlns:a16="http://schemas.microsoft.com/office/drawing/2014/main" xmlns="" id="{45232FA3-D4BE-4BE2-B256-F39FDA786FE9}"/>
              </a:ext>
            </a:extLst>
          </p:cNvPr>
          <p:cNvSpPr/>
          <p:nvPr/>
        </p:nvSpPr>
        <p:spPr>
          <a:xfrm>
            <a:off x="3879536" y="2675304"/>
            <a:ext cx="470000" cy="646331"/>
          </a:xfrm>
          <a:prstGeom prst="rect">
            <a:avLst/>
          </a:prstGeom>
          <a:solidFill>
            <a:srgbClr val="433C89"/>
          </a:solidFill>
        </p:spPr>
        <p:txBody>
          <a:bodyPr wrap="none">
            <a:spAutoFit/>
          </a:bodyPr>
          <a:lstStyle/>
          <a:p>
            <a:r>
              <a:rPr lang="en-US" altLang="zh-CN" sz="3600" b="1" dirty="0">
                <a:solidFill>
                  <a:schemeClr val="bg1"/>
                </a:solidFill>
                <a:latin typeface="+mj-ea"/>
              </a:rPr>
              <a:t>3</a:t>
            </a:r>
            <a:endParaRPr lang="zh-CN" altLang="en-US" sz="3600" b="1" dirty="0">
              <a:solidFill>
                <a:schemeClr val="bg1"/>
              </a:solidFill>
            </a:endParaRPr>
          </a:p>
        </p:txBody>
      </p:sp>
      <p:sp>
        <p:nvSpPr>
          <p:cNvPr id="6" name="game-certificate_41378">
            <a:extLst>
              <a:ext uri="{FF2B5EF4-FFF2-40B4-BE49-F238E27FC236}">
                <a16:creationId xmlns:a16="http://schemas.microsoft.com/office/drawing/2014/main" xmlns="" id="{9E3FE168-B476-47D6-B055-323984AA5F1D}"/>
              </a:ext>
            </a:extLst>
          </p:cNvPr>
          <p:cNvSpPr>
            <a:spLocks noChangeAspect="1"/>
          </p:cNvSpPr>
          <p:nvPr/>
        </p:nvSpPr>
        <p:spPr bwMode="auto">
          <a:xfrm>
            <a:off x="2604940" y="2554362"/>
            <a:ext cx="897163" cy="1160134"/>
          </a:xfrm>
          <a:custGeom>
            <a:avLst/>
            <a:gdLst>
              <a:gd name="connsiteX0" fmla="*/ 308911 w 469360"/>
              <a:gd name="connsiteY0" fmla="*/ 486992 h 606935"/>
              <a:gd name="connsiteX1" fmla="*/ 371580 w 469360"/>
              <a:gd name="connsiteY1" fmla="*/ 508521 h 606935"/>
              <a:gd name="connsiteX2" fmla="*/ 371920 w 469360"/>
              <a:gd name="connsiteY2" fmla="*/ 508521 h 606935"/>
              <a:gd name="connsiteX3" fmla="*/ 372344 w 469360"/>
              <a:gd name="connsiteY3" fmla="*/ 508521 h 606935"/>
              <a:gd name="connsiteX4" fmla="*/ 381685 w 469360"/>
              <a:gd name="connsiteY4" fmla="*/ 508012 h 606935"/>
              <a:gd name="connsiteX5" fmla="*/ 391451 w 469360"/>
              <a:gd name="connsiteY5" fmla="*/ 506656 h 606935"/>
              <a:gd name="connsiteX6" fmla="*/ 422361 w 469360"/>
              <a:gd name="connsiteY6" fmla="*/ 495383 h 606935"/>
              <a:gd name="connsiteX7" fmla="*/ 435013 w 469360"/>
              <a:gd name="connsiteY7" fmla="*/ 486992 h 606935"/>
              <a:gd name="connsiteX8" fmla="*/ 468980 w 469360"/>
              <a:gd name="connsiteY8" fmla="*/ 578107 h 606935"/>
              <a:gd name="connsiteX9" fmla="*/ 466602 w 469360"/>
              <a:gd name="connsiteY9" fmla="*/ 580650 h 606935"/>
              <a:gd name="connsiteX10" fmla="*/ 430428 w 469360"/>
              <a:gd name="connsiteY10" fmla="*/ 566072 h 606935"/>
              <a:gd name="connsiteX11" fmla="*/ 424653 w 469360"/>
              <a:gd name="connsiteY11" fmla="*/ 568699 h 606935"/>
              <a:gd name="connsiteX12" fmla="*/ 411067 w 469360"/>
              <a:gd name="connsiteY12" fmla="*/ 605145 h 606935"/>
              <a:gd name="connsiteX13" fmla="*/ 407670 w 469360"/>
              <a:gd name="connsiteY13" fmla="*/ 605230 h 606935"/>
              <a:gd name="connsiteX14" fmla="*/ 381176 w 469360"/>
              <a:gd name="connsiteY14" fmla="*/ 534203 h 606935"/>
              <a:gd name="connsiteX15" fmla="*/ 376590 w 469360"/>
              <a:gd name="connsiteY15" fmla="*/ 521828 h 606935"/>
              <a:gd name="connsiteX16" fmla="*/ 373363 w 469360"/>
              <a:gd name="connsiteY16" fmla="*/ 513267 h 606935"/>
              <a:gd name="connsiteX17" fmla="*/ 371920 w 469360"/>
              <a:gd name="connsiteY17" fmla="*/ 509453 h 606935"/>
              <a:gd name="connsiteX18" fmla="*/ 370561 w 469360"/>
              <a:gd name="connsiteY18" fmla="*/ 513267 h 606935"/>
              <a:gd name="connsiteX19" fmla="*/ 336255 w 469360"/>
              <a:gd name="connsiteY19" fmla="*/ 605230 h 606935"/>
              <a:gd name="connsiteX20" fmla="*/ 334471 w 469360"/>
              <a:gd name="connsiteY20" fmla="*/ 606925 h 606935"/>
              <a:gd name="connsiteX21" fmla="*/ 332773 w 469360"/>
              <a:gd name="connsiteY21" fmla="*/ 605145 h 606935"/>
              <a:gd name="connsiteX22" fmla="*/ 319271 w 469360"/>
              <a:gd name="connsiteY22" fmla="*/ 568699 h 606935"/>
              <a:gd name="connsiteX23" fmla="*/ 315110 w 469360"/>
              <a:gd name="connsiteY23" fmla="*/ 565817 h 606935"/>
              <a:gd name="connsiteX24" fmla="*/ 313497 w 469360"/>
              <a:gd name="connsiteY24" fmla="*/ 566072 h 606935"/>
              <a:gd name="connsiteX25" fmla="*/ 277322 w 469360"/>
              <a:gd name="connsiteY25" fmla="*/ 580650 h 606935"/>
              <a:gd name="connsiteX26" fmla="*/ 275878 w 469360"/>
              <a:gd name="connsiteY26" fmla="*/ 580904 h 606935"/>
              <a:gd name="connsiteX27" fmla="*/ 274944 w 469360"/>
              <a:gd name="connsiteY27" fmla="*/ 578107 h 606935"/>
              <a:gd name="connsiteX28" fmla="*/ 299146 w 469360"/>
              <a:gd name="connsiteY28" fmla="*/ 513267 h 606935"/>
              <a:gd name="connsiteX29" fmla="*/ 371913 w 469360"/>
              <a:gd name="connsiteY29" fmla="*/ 359198 h 606935"/>
              <a:gd name="connsiteX30" fmla="*/ 392958 w 469360"/>
              <a:gd name="connsiteY30" fmla="*/ 364286 h 606935"/>
              <a:gd name="connsiteX31" fmla="*/ 417992 w 469360"/>
              <a:gd name="connsiteY31" fmla="*/ 405242 h 606935"/>
              <a:gd name="connsiteX32" fmla="*/ 412561 w 469360"/>
              <a:gd name="connsiteY32" fmla="*/ 426950 h 606935"/>
              <a:gd name="connsiteX33" fmla="*/ 405772 w 469360"/>
              <a:gd name="connsiteY33" fmla="*/ 436447 h 606935"/>
              <a:gd name="connsiteX34" fmla="*/ 399323 w 469360"/>
              <a:gd name="connsiteY34" fmla="*/ 442213 h 606935"/>
              <a:gd name="connsiteX35" fmla="*/ 397286 w 469360"/>
              <a:gd name="connsiteY35" fmla="*/ 443655 h 606935"/>
              <a:gd name="connsiteX36" fmla="*/ 391686 w 469360"/>
              <a:gd name="connsiteY36" fmla="*/ 446792 h 606935"/>
              <a:gd name="connsiteX37" fmla="*/ 371913 w 469360"/>
              <a:gd name="connsiteY37" fmla="*/ 451286 h 606935"/>
              <a:gd name="connsiteX38" fmla="*/ 352226 w 469360"/>
              <a:gd name="connsiteY38" fmla="*/ 446792 h 606935"/>
              <a:gd name="connsiteX39" fmla="*/ 331350 w 469360"/>
              <a:gd name="connsiteY39" fmla="*/ 426950 h 606935"/>
              <a:gd name="connsiteX40" fmla="*/ 327446 w 469360"/>
              <a:gd name="connsiteY40" fmla="*/ 417029 h 606935"/>
              <a:gd name="connsiteX41" fmla="*/ 326004 w 469360"/>
              <a:gd name="connsiteY41" fmla="*/ 407701 h 606935"/>
              <a:gd name="connsiteX42" fmla="*/ 325834 w 469360"/>
              <a:gd name="connsiteY42" fmla="*/ 405242 h 606935"/>
              <a:gd name="connsiteX43" fmla="*/ 371913 w 469360"/>
              <a:gd name="connsiteY43" fmla="*/ 359198 h 606935"/>
              <a:gd name="connsiteX44" fmla="*/ 371906 w 469360"/>
              <a:gd name="connsiteY44" fmla="*/ 341910 h 606935"/>
              <a:gd name="connsiteX45" fmla="*/ 308490 w 469360"/>
              <a:gd name="connsiteY45" fmla="*/ 405249 h 606935"/>
              <a:gd name="connsiteX46" fmla="*/ 312649 w 469360"/>
              <a:gd name="connsiteY46" fmla="*/ 427464 h 606935"/>
              <a:gd name="connsiteX47" fmla="*/ 317913 w 469360"/>
              <a:gd name="connsiteY47" fmla="*/ 438148 h 606935"/>
              <a:gd name="connsiteX48" fmla="*/ 324025 w 469360"/>
              <a:gd name="connsiteY48" fmla="*/ 446542 h 606935"/>
              <a:gd name="connsiteX49" fmla="*/ 355946 w 469360"/>
              <a:gd name="connsiteY49" fmla="*/ 466383 h 606935"/>
              <a:gd name="connsiteX50" fmla="*/ 371906 w 469360"/>
              <a:gd name="connsiteY50" fmla="*/ 468587 h 606935"/>
              <a:gd name="connsiteX51" fmla="*/ 387951 w 469360"/>
              <a:gd name="connsiteY51" fmla="*/ 466383 h 606935"/>
              <a:gd name="connsiteX52" fmla="*/ 398647 w 469360"/>
              <a:gd name="connsiteY52" fmla="*/ 462567 h 606935"/>
              <a:gd name="connsiteX53" fmla="*/ 402807 w 469360"/>
              <a:gd name="connsiteY53" fmla="*/ 460532 h 606935"/>
              <a:gd name="connsiteX54" fmla="*/ 410278 w 469360"/>
              <a:gd name="connsiteY54" fmla="*/ 455530 h 606935"/>
              <a:gd name="connsiteX55" fmla="*/ 419871 w 469360"/>
              <a:gd name="connsiteY55" fmla="*/ 446542 h 606935"/>
              <a:gd name="connsiteX56" fmla="*/ 435322 w 469360"/>
              <a:gd name="connsiteY56" fmla="*/ 405249 h 606935"/>
              <a:gd name="connsiteX57" fmla="*/ 395676 w 469360"/>
              <a:gd name="connsiteY57" fmla="*/ 346489 h 606935"/>
              <a:gd name="connsiteX58" fmla="*/ 371906 w 469360"/>
              <a:gd name="connsiteY58" fmla="*/ 341910 h 606935"/>
              <a:gd name="connsiteX59" fmla="*/ 371906 w 469360"/>
              <a:gd name="connsiteY59" fmla="*/ 319187 h 606935"/>
              <a:gd name="connsiteX60" fmla="*/ 400600 w 469360"/>
              <a:gd name="connsiteY60" fmla="*/ 324105 h 606935"/>
              <a:gd name="connsiteX61" fmla="*/ 458073 w 469360"/>
              <a:gd name="connsiteY61" fmla="*/ 405249 h 606935"/>
              <a:gd name="connsiteX62" fmla="*/ 428615 w 469360"/>
              <a:gd name="connsiteY62" fmla="*/ 469944 h 606935"/>
              <a:gd name="connsiteX63" fmla="*/ 412655 w 469360"/>
              <a:gd name="connsiteY63" fmla="*/ 480967 h 606935"/>
              <a:gd name="connsiteX64" fmla="*/ 398817 w 469360"/>
              <a:gd name="connsiteY64" fmla="*/ 486902 h 606935"/>
              <a:gd name="connsiteX65" fmla="*/ 388545 w 469360"/>
              <a:gd name="connsiteY65" fmla="*/ 489615 h 606935"/>
              <a:gd name="connsiteX66" fmla="*/ 378867 w 469360"/>
              <a:gd name="connsiteY66" fmla="*/ 490887 h 606935"/>
              <a:gd name="connsiteX67" fmla="*/ 371906 w 469360"/>
              <a:gd name="connsiteY67" fmla="*/ 491226 h 606935"/>
              <a:gd name="connsiteX68" fmla="*/ 365029 w 469360"/>
              <a:gd name="connsiteY68" fmla="*/ 490887 h 606935"/>
              <a:gd name="connsiteX69" fmla="*/ 315281 w 469360"/>
              <a:gd name="connsiteY69" fmla="*/ 469944 h 606935"/>
              <a:gd name="connsiteX70" fmla="*/ 308490 w 469360"/>
              <a:gd name="connsiteY70" fmla="*/ 463330 h 606935"/>
              <a:gd name="connsiteX71" fmla="*/ 302123 w 469360"/>
              <a:gd name="connsiteY71" fmla="*/ 455530 h 606935"/>
              <a:gd name="connsiteX72" fmla="*/ 285823 w 469360"/>
              <a:gd name="connsiteY72" fmla="*/ 405249 h 606935"/>
              <a:gd name="connsiteX73" fmla="*/ 371906 w 469360"/>
              <a:gd name="connsiteY73" fmla="*/ 319187 h 606935"/>
              <a:gd name="connsiteX74" fmla="*/ 28447 w 469360"/>
              <a:gd name="connsiteY74" fmla="*/ 345 h 606935"/>
              <a:gd name="connsiteX75" fmla="*/ 380502 w 469360"/>
              <a:gd name="connsiteY75" fmla="*/ 345 h 606935"/>
              <a:gd name="connsiteX76" fmla="*/ 429157 w 469360"/>
              <a:gd name="connsiteY76" fmla="*/ 29767 h 606935"/>
              <a:gd name="connsiteX77" fmla="*/ 415401 w 469360"/>
              <a:gd name="connsiteY77" fmla="*/ 280570 h 606935"/>
              <a:gd name="connsiteX78" fmla="*/ 405381 w 469360"/>
              <a:gd name="connsiteY78" fmla="*/ 307532 h 606935"/>
              <a:gd name="connsiteX79" fmla="*/ 371925 w 469360"/>
              <a:gd name="connsiteY79" fmla="*/ 301936 h 606935"/>
              <a:gd name="connsiteX80" fmla="*/ 268499 w 469360"/>
              <a:gd name="connsiteY80" fmla="*/ 405293 h 606935"/>
              <a:gd name="connsiteX81" fmla="*/ 295162 w 469360"/>
              <a:gd name="connsiteY81" fmla="*/ 474396 h 606935"/>
              <a:gd name="connsiteX82" fmla="*/ 280642 w 469360"/>
              <a:gd name="connsiteY82" fmla="*/ 513313 h 606935"/>
              <a:gd name="connsiteX83" fmla="*/ 94935 w 469360"/>
              <a:gd name="connsiteY83" fmla="*/ 513313 h 606935"/>
              <a:gd name="connsiteX84" fmla="*/ 48571 w 469360"/>
              <a:gd name="connsiteY84" fmla="*/ 274889 h 606935"/>
              <a:gd name="connsiteX85" fmla="*/ 59780 w 469360"/>
              <a:gd name="connsiteY85" fmla="*/ 59951 h 606935"/>
              <a:gd name="connsiteX86" fmla="*/ 346451 w 469360"/>
              <a:gd name="connsiteY86" fmla="*/ 59951 h 606935"/>
              <a:gd name="connsiteX87" fmla="*/ 354518 w 469360"/>
              <a:gd name="connsiteY87" fmla="*/ 54355 h 606935"/>
              <a:gd name="connsiteX88" fmla="*/ 354942 w 469360"/>
              <a:gd name="connsiteY88" fmla="*/ 53592 h 606935"/>
              <a:gd name="connsiteX89" fmla="*/ 367510 w 469360"/>
              <a:gd name="connsiteY89" fmla="*/ 24679 h 606935"/>
              <a:gd name="connsiteX90" fmla="*/ 350697 w 469360"/>
              <a:gd name="connsiteY90" fmla="*/ 20355 h 606935"/>
              <a:gd name="connsiteX91" fmla="*/ 340507 w 469360"/>
              <a:gd name="connsiteY91" fmla="*/ 43926 h 606935"/>
              <a:gd name="connsiteX92" fmla="*/ 3567 w 469360"/>
              <a:gd name="connsiteY92" fmla="*/ 43926 h 606935"/>
              <a:gd name="connsiteX93" fmla="*/ 0 w 469360"/>
              <a:gd name="connsiteY93" fmla="*/ 33921 h 606935"/>
              <a:gd name="connsiteX94" fmla="*/ 18512 w 469360"/>
              <a:gd name="connsiteY94" fmla="*/ 1193 h 606935"/>
              <a:gd name="connsiteX95" fmla="*/ 28447 w 469360"/>
              <a:gd name="connsiteY95" fmla="*/ 345 h 60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69360" h="606935">
                <a:moveTo>
                  <a:pt x="308911" y="486992"/>
                </a:moveTo>
                <a:cubicBezTo>
                  <a:pt x="326319" y="500384"/>
                  <a:pt x="348058" y="508436"/>
                  <a:pt x="371580" y="508521"/>
                </a:cubicBezTo>
                <a:cubicBezTo>
                  <a:pt x="371750" y="508521"/>
                  <a:pt x="371835" y="508521"/>
                  <a:pt x="371920" y="508521"/>
                </a:cubicBezTo>
                <a:cubicBezTo>
                  <a:pt x="372090" y="508521"/>
                  <a:pt x="372175" y="508521"/>
                  <a:pt x="372344" y="508521"/>
                </a:cubicBezTo>
                <a:cubicBezTo>
                  <a:pt x="375486" y="508436"/>
                  <a:pt x="378628" y="508351"/>
                  <a:pt x="381685" y="508012"/>
                </a:cubicBezTo>
                <a:cubicBezTo>
                  <a:pt x="384997" y="507673"/>
                  <a:pt x="388309" y="507249"/>
                  <a:pt x="391451" y="506656"/>
                </a:cubicBezTo>
                <a:cubicBezTo>
                  <a:pt x="402490" y="504537"/>
                  <a:pt x="412850" y="500638"/>
                  <a:pt x="422361" y="495383"/>
                </a:cubicBezTo>
                <a:cubicBezTo>
                  <a:pt x="426776" y="492925"/>
                  <a:pt x="431022" y="490128"/>
                  <a:pt x="435013" y="486992"/>
                </a:cubicBezTo>
                <a:lnTo>
                  <a:pt x="468980" y="578107"/>
                </a:lnTo>
                <a:cubicBezTo>
                  <a:pt x="469999" y="580480"/>
                  <a:pt x="468895" y="581582"/>
                  <a:pt x="466602" y="580650"/>
                </a:cubicBezTo>
                <a:lnTo>
                  <a:pt x="430428" y="566072"/>
                </a:lnTo>
                <a:cubicBezTo>
                  <a:pt x="428135" y="565139"/>
                  <a:pt x="425503" y="566326"/>
                  <a:pt x="424653" y="568699"/>
                </a:cubicBezTo>
                <a:lnTo>
                  <a:pt x="411067" y="605145"/>
                </a:lnTo>
                <a:cubicBezTo>
                  <a:pt x="410217" y="607518"/>
                  <a:pt x="408689" y="607518"/>
                  <a:pt x="407670" y="605230"/>
                </a:cubicBezTo>
                <a:lnTo>
                  <a:pt x="381176" y="534203"/>
                </a:lnTo>
                <a:lnTo>
                  <a:pt x="376590" y="521828"/>
                </a:lnTo>
                <a:lnTo>
                  <a:pt x="373363" y="513267"/>
                </a:lnTo>
                <a:lnTo>
                  <a:pt x="371920" y="509453"/>
                </a:lnTo>
                <a:lnTo>
                  <a:pt x="370561" y="513267"/>
                </a:lnTo>
                <a:lnTo>
                  <a:pt x="336255" y="605230"/>
                </a:lnTo>
                <a:cubicBezTo>
                  <a:pt x="335745" y="606332"/>
                  <a:pt x="335151" y="606925"/>
                  <a:pt x="334471" y="606925"/>
                </a:cubicBezTo>
                <a:cubicBezTo>
                  <a:pt x="333877" y="606925"/>
                  <a:pt x="333282" y="606332"/>
                  <a:pt x="332773" y="605145"/>
                </a:cubicBezTo>
                <a:lnTo>
                  <a:pt x="319271" y="568699"/>
                </a:lnTo>
                <a:cubicBezTo>
                  <a:pt x="318592" y="566834"/>
                  <a:pt x="316893" y="565817"/>
                  <a:pt x="315110" y="565817"/>
                </a:cubicBezTo>
                <a:cubicBezTo>
                  <a:pt x="314600" y="565817"/>
                  <a:pt x="314006" y="565902"/>
                  <a:pt x="313497" y="566072"/>
                </a:cubicBezTo>
                <a:lnTo>
                  <a:pt x="277322" y="580650"/>
                </a:lnTo>
                <a:cubicBezTo>
                  <a:pt x="276727" y="580819"/>
                  <a:pt x="276303" y="580904"/>
                  <a:pt x="275878" y="580904"/>
                </a:cubicBezTo>
                <a:cubicBezTo>
                  <a:pt x="274604" y="580904"/>
                  <a:pt x="274180" y="579887"/>
                  <a:pt x="274944" y="578107"/>
                </a:cubicBezTo>
                <a:lnTo>
                  <a:pt x="299146" y="513267"/>
                </a:lnTo>
                <a:close/>
                <a:moveTo>
                  <a:pt x="371913" y="359198"/>
                </a:moveTo>
                <a:cubicBezTo>
                  <a:pt x="379551" y="359198"/>
                  <a:pt x="386679" y="361064"/>
                  <a:pt x="392958" y="364286"/>
                </a:cubicBezTo>
                <a:cubicBezTo>
                  <a:pt x="407809" y="371918"/>
                  <a:pt x="417992" y="387350"/>
                  <a:pt x="417992" y="405242"/>
                </a:cubicBezTo>
                <a:cubicBezTo>
                  <a:pt x="417992" y="413043"/>
                  <a:pt x="416040" y="420421"/>
                  <a:pt x="412561" y="426950"/>
                </a:cubicBezTo>
                <a:cubicBezTo>
                  <a:pt x="410694" y="430342"/>
                  <a:pt x="408403" y="433564"/>
                  <a:pt x="405772" y="436447"/>
                </a:cubicBezTo>
                <a:cubicBezTo>
                  <a:pt x="403821" y="438567"/>
                  <a:pt x="401614" y="440432"/>
                  <a:pt x="399323" y="442213"/>
                </a:cubicBezTo>
                <a:cubicBezTo>
                  <a:pt x="398644" y="442637"/>
                  <a:pt x="397965" y="443146"/>
                  <a:pt x="397286" y="443655"/>
                </a:cubicBezTo>
                <a:cubicBezTo>
                  <a:pt x="395504" y="444842"/>
                  <a:pt x="393637" y="445859"/>
                  <a:pt x="391686" y="446792"/>
                </a:cubicBezTo>
                <a:cubicBezTo>
                  <a:pt x="385660" y="449590"/>
                  <a:pt x="379041" y="451286"/>
                  <a:pt x="371913" y="451286"/>
                </a:cubicBezTo>
                <a:cubicBezTo>
                  <a:pt x="364870" y="451286"/>
                  <a:pt x="358251" y="449590"/>
                  <a:pt x="352226" y="446792"/>
                </a:cubicBezTo>
                <a:cubicBezTo>
                  <a:pt x="343315" y="442552"/>
                  <a:pt x="335932" y="435599"/>
                  <a:pt x="331350" y="426950"/>
                </a:cubicBezTo>
                <a:cubicBezTo>
                  <a:pt x="329653" y="423812"/>
                  <a:pt x="328380" y="420505"/>
                  <a:pt x="327446" y="417029"/>
                </a:cubicBezTo>
                <a:cubicBezTo>
                  <a:pt x="326683" y="414061"/>
                  <a:pt x="326174" y="410924"/>
                  <a:pt x="326004" y="407701"/>
                </a:cubicBezTo>
                <a:cubicBezTo>
                  <a:pt x="325919" y="406853"/>
                  <a:pt x="325834" y="406005"/>
                  <a:pt x="325834" y="405242"/>
                </a:cubicBezTo>
                <a:cubicBezTo>
                  <a:pt x="325834" y="379804"/>
                  <a:pt x="346540" y="359198"/>
                  <a:pt x="371913" y="359198"/>
                </a:cubicBezTo>
                <a:close/>
                <a:moveTo>
                  <a:pt x="371906" y="341910"/>
                </a:moveTo>
                <a:cubicBezTo>
                  <a:pt x="336929" y="341910"/>
                  <a:pt x="308490" y="370316"/>
                  <a:pt x="308490" y="405249"/>
                </a:cubicBezTo>
                <a:cubicBezTo>
                  <a:pt x="308490" y="413050"/>
                  <a:pt x="310018" y="420511"/>
                  <a:pt x="312649" y="427464"/>
                </a:cubicBezTo>
                <a:cubicBezTo>
                  <a:pt x="314008" y="431195"/>
                  <a:pt x="315790" y="434756"/>
                  <a:pt x="317913" y="438148"/>
                </a:cubicBezTo>
                <a:cubicBezTo>
                  <a:pt x="319696" y="441115"/>
                  <a:pt x="321733" y="443913"/>
                  <a:pt x="324025" y="446542"/>
                </a:cubicBezTo>
                <a:cubicBezTo>
                  <a:pt x="332260" y="456123"/>
                  <a:pt x="343296" y="463161"/>
                  <a:pt x="355946" y="466383"/>
                </a:cubicBezTo>
                <a:cubicBezTo>
                  <a:pt x="361039" y="467739"/>
                  <a:pt x="366388" y="468587"/>
                  <a:pt x="371906" y="468587"/>
                </a:cubicBezTo>
                <a:cubicBezTo>
                  <a:pt x="377509" y="468587"/>
                  <a:pt x="382857" y="467739"/>
                  <a:pt x="387951" y="466383"/>
                </a:cubicBezTo>
                <a:cubicBezTo>
                  <a:pt x="391686" y="465450"/>
                  <a:pt x="395252" y="464178"/>
                  <a:pt x="398647" y="462567"/>
                </a:cubicBezTo>
                <a:cubicBezTo>
                  <a:pt x="400006" y="461889"/>
                  <a:pt x="401449" y="461295"/>
                  <a:pt x="402807" y="460532"/>
                </a:cubicBezTo>
                <a:cubicBezTo>
                  <a:pt x="405439" y="459006"/>
                  <a:pt x="407901" y="457395"/>
                  <a:pt x="410278" y="455530"/>
                </a:cubicBezTo>
                <a:cubicBezTo>
                  <a:pt x="413758" y="452901"/>
                  <a:pt x="416984" y="449849"/>
                  <a:pt x="419871" y="446542"/>
                </a:cubicBezTo>
                <a:cubicBezTo>
                  <a:pt x="429464" y="435434"/>
                  <a:pt x="435322" y="421020"/>
                  <a:pt x="435322" y="405249"/>
                </a:cubicBezTo>
                <a:cubicBezTo>
                  <a:pt x="435322" y="378710"/>
                  <a:pt x="418937" y="355901"/>
                  <a:pt x="395676" y="346489"/>
                </a:cubicBezTo>
                <a:cubicBezTo>
                  <a:pt x="388375" y="343521"/>
                  <a:pt x="380310" y="341910"/>
                  <a:pt x="371906" y="341910"/>
                </a:cubicBezTo>
                <a:close/>
                <a:moveTo>
                  <a:pt x="371906" y="319187"/>
                </a:moveTo>
                <a:cubicBezTo>
                  <a:pt x="382008" y="319187"/>
                  <a:pt x="391686" y="320967"/>
                  <a:pt x="400600" y="324105"/>
                </a:cubicBezTo>
                <a:cubicBezTo>
                  <a:pt x="434048" y="335890"/>
                  <a:pt x="458073" y="367772"/>
                  <a:pt x="458073" y="405249"/>
                </a:cubicBezTo>
                <a:cubicBezTo>
                  <a:pt x="458073" y="431025"/>
                  <a:pt x="446612" y="454173"/>
                  <a:pt x="428615" y="469944"/>
                </a:cubicBezTo>
                <a:cubicBezTo>
                  <a:pt x="423776" y="474183"/>
                  <a:pt x="418428" y="477914"/>
                  <a:pt x="412655" y="480967"/>
                </a:cubicBezTo>
                <a:cubicBezTo>
                  <a:pt x="408240" y="483341"/>
                  <a:pt x="403656" y="485291"/>
                  <a:pt x="398817" y="486902"/>
                </a:cubicBezTo>
                <a:cubicBezTo>
                  <a:pt x="395506" y="488004"/>
                  <a:pt x="392110" y="488937"/>
                  <a:pt x="388545" y="489615"/>
                </a:cubicBezTo>
                <a:cubicBezTo>
                  <a:pt x="385404" y="490209"/>
                  <a:pt x="382178" y="490633"/>
                  <a:pt x="378867" y="490887"/>
                </a:cubicBezTo>
                <a:cubicBezTo>
                  <a:pt x="376575" y="491057"/>
                  <a:pt x="374283" y="491226"/>
                  <a:pt x="371906" y="491226"/>
                </a:cubicBezTo>
                <a:cubicBezTo>
                  <a:pt x="369614" y="491226"/>
                  <a:pt x="367321" y="491057"/>
                  <a:pt x="365029" y="490887"/>
                </a:cubicBezTo>
                <a:cubicBezTo>
                  <a:pt x="346013" y="489361"/>
                  <a:pt x="328780" y="481730"/>
                  <a:pt x="315281" y="469944"/>
                </a:cubicBezTo>
                <a:cubicBezTo>
                  <a:pt x="312904" y="467824"/>
                  <a:pt x="310612" y="465620"/>
                  <a:pt x="308490" y="463330"/>
                </a:cubicBezTo>
                <a:cubicBezTo>
                  <a:pt x="306197" y="460871"/>
                  <a:pt x="304160" y="458243"/>
                  <a:pt x="302123" y="455530"/>
                </a:cubicBezTo>
                <a:cubicBezTo>
                  <a:pt x="291935" y="441370"/>
                  <a:pt x="285823" y="423988"/>
                  <a:pt x="285823" y="405249"/>
                </a:cubicBezTo>
                <a:cubicBezTo>
                  <a:pt x="285823" y="357681"/>
                  <a:pt x="324365" y="319187"/>
                  <a:pt x="371906" y="319187"/>
                </a:cubicBezTo>
                <a:close/>
                <a:moveTo>
                  <a:pt x="28447" y="345"/>
                </a:moveTo>
                <a:lnTo>
                  <a:pt x="380502" y="345"/>
                </a:lnTo>
                <a:cubicBezTo>
                  <a:pt x="399777" y="345"/>
                  <a:pt x="422959" y="12978"/>
                  <a:pt x="429157" y="29767"/>
                </a:cubicBezTo>
                <a:cubicBezTo>
                  <a:pt x="445291" y="73008"/>
                  <a:pt x="464142" y="161697"/>
                  <a:pt x="415401" y="280570"/>
                </a:cubicBezTo>
                <a:cubicBezTo>
                  <a:pt x="415401" y="280570"/>
                  <a:pt x="410646" y="290829"/>
                  <a:pt x="405381" y="307532"/>
                </a:cubicBezTo>
                <a:cubicBezTo>
                  <a:pt x="394937" y="303971"/>
                  <a:pt x="383643" y="301936"/>
                  <a:pt x="371925" y="301936"/>
                </a:cubicBezTo>
                <a:cubicBezTo>
                  <a:pt x="314947" y="301936"/>
                  <a:pt x="268499" y="348315"/>
                  <a:pt x="268499" y="405293"/>
                </a:cubicBezTo>
                <a:cubicBezTo>
                  <a:pt x="268499" y="431832"/>
                  <a:pt x="278604" y="456081"/>
                  <a:pt x="295162" y="474396"/>
                </a:cubicBezTo>
                <a:lnTo>
                  <a:pt x="280642" y="513313"/>
                </a:lnTo>
                <a:lnTo>
                  <a:pt x="94935" y="513313"/>
                </a:lnTo>
                <a:cubicBezTo>
                  <a:pt x="94935" y="513313"/>
                  <a:pt x="-44070" y="416994"/>
                  <a:pt x="48571" y="274889"/>
                </a:cubicBezTo>
                <a:cubicBezTo>
                  <a:pt x="102747" y="191627"/>
                  <a:pt x="84320" y="111841"/>
                  <a:pt x="59780" y="59951"/>
                </a:cubicBezTo>
                <a:lnTo>
                  <a:pt x="346451" y="59951"/>
                </a:lnTo>
                <a:cubicBezTo>
                  <a:pt x="350951" y="59951"/>
                  <a:pt x="353584" y="57407"/>
                  <a:pt x="354518" y="54355"/>
                </a:cubicBezTo>
                <a:cubicBezTo>
                  <a:pt x="354688" y="54101"/>
                  <a:pt x="354857" y="53846"/>
                  <a:pt x="354942" y="53592"/>
                </a:cubicBezTo>
                <a:cubicBezTo>
                  <a:pt x="359188" y="43926"/>
                  <a:pt x="363349" y="34260"/>
                  <a:pt x="367510" y="24679"/>
                </a:cubicBezTo>
                <a:cubicBezTo>
                  <a:pt x="371670" y="15013"/>
                  <a:pt x="354773" y="10944"/>
                  <a:pt x="350697" y="20355"/>
                </a:cubicBezTo>
                <a:cubicBezTo>
                  <a:pt x="347300" y="28240"/>
                  <a:pt x="343904" y="36126"/>
                  <a:pt x="340507" y="43926"/>
                </a:cubicBezTo>
                <a:lnTo>
                  <a:pt x="3567" y="43926"/>
                </a:lnTo>
                <a:cubicBezTo>
                  <a:pt x="1274" y="41043"/>
                  <a:pt x="85" y="37482"/>
                  <a:pt x="0" y="33921"/>
                </a:cubicBezTo>
                <a:cubicBezTo>
                  <a:pt x="6199" y="22983"/>
                  <a:pt x="12313" y="12131"/>
                  <a:pt x="18512" y="1193"/>
                </a:cubicBezTo>
                <a:cubicBezTo>
                  <a:pt x="21484" y="6"/>
                  <a:pt x="24880" y="-333"/>
                  <a:pt x="28447" y="345"/>
                </a:cubicBezTo>
                <a:close/>
              </a:path>
            </a:pathLst>
          </a:custGeom>
          <a:solidFill>
            <a:srgbClr val="433C89"/>
          </a:solidFill>
          <a:ln>
            <a:noFill/>
          </a:ln>
        </p:spPr>
        <p:txBody>
          <a:bodyPr/>
          <a:lstStyle/>
          <a:p>
            <a:endParaRPr lang="zh-CN" altLang="en-US" dirty="0"/>
          </a:p>
        </p:txBody>
      </p:sp>
      <p:sp>
        <p:nvSpPr>
          <p:cNvPr id="7" name="等腰三角形 6">
            <a:extLst>
              <a:ext uri="{FF2B5EF4-FFF2-40B4-BE49-F238E27FC236}">
                <a16:creationId xmlns:a16="http://schemas.microsoft.com/office/drawing/2014/main" xmlns="" id="{D324C6B9-1467-42DD-9760-F8A49247BC4C}"/>
              </a:ext>
            </a:extLst>
          </p:cNvPr>
          <p:cNvSpPr/>
          <p:nvPr/>
        </p:nvSpPr>
        <p:spPr>
          <a:xfrm rot="5826893">
            <a:off x="511903" y="4667069"/>
            <a:ext cx="2400934" cy="2069770"/>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xmlns="" id="{99642349-A80C-4944-8901-7F0C23EBE669}"/>
              </a:ext>
            </a:extLst>
          </p:cNvPr>
          <p:cNvSpPr/>
          <p:nvPr/>
        </p:nvSpPr>
        <p:spPr>
          <a:xfrm rot="6705318">
            <a:off x="1103094" y="5153041"/>
            <a:ext cx="1097738" cy="946326"/>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xmlns="" id="{048C5BBD-E5C6-4327-9BE7-55FFDBA4F608}"/>
              </a:ext>
            </a:extLst>
          </p:cNvPr>
          <p:cNvSpPr/>
          <p:nvPr/>
        </p:nvSpPr>
        <p:spPr>
          <a:xfrm rot="5168438">
            <a:off x="10606148" y="5506886"/>
            <a:ext cx="1186813" cy="962591"/>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xmlns="" id="{A679E675-92BC-419D-A59B-3C3208C9462D}"/>
              </a:ext>
            </a:extLst>
          </p:cNvPr>
          <p:cNvSpPr/>
          <p:nvPr/>
        </p:nvSpPr>
        <p:spPr>
          <a:xfrm rot="7015671">
            <a:off x="11235464" y="5285740"/>
            <a:ext cx="839542" cy="680929"/>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E1379AF2-D1FD-45F6-9330-08683124AA2C}"/>
              </a:ext>
            </a:extLst>
          </p:cNvPr>
          <p:cNvSpPr/>
          <p:nvPr/>
        </p:nvSpPr>
        <p:spPr>
          <a:xfrm>
            <a:off x="726977" y="211217"/>
            <a:ext cx="564177"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2" name="矩形 11">
            <a:extLst>
              <a:ext uri="{FF2B5EF4-FFF2-40B4-BE49-F238E27FC236}">
                <a16:creationId xmlns:a16="http://schemas.microsoft.com/office/drawing/2014/main" xmlns="" id="{218B04A7-0A94-4709-9C25-B38DC143701E}"/>
              </a:ext>
            </a:extLst>
          </p:cNvPr>
          <p:cNvSpPr/>
          <p:nvPr/>
        </p:nvSpPr>
        <p:spPr>
          <a:xfrm>
            <a:off x="637233" y="295089"/>
            <a:ext cx="2492990" cy="276999"/>
          </a:xfrm>
          <a:prstGeom prst="rect">
            <a:avLst/>
          </a:prstGeom>
        </p:spPr>
        <p:txBody>
          <a:bodyPr wrap="non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13" name="award_336976">
            <a:extLst>
              <a:ext uri="{FF2B5EF4-FFF2-40B4-BE49-F238E27FC236}">
                <a16:creationId xmlns:a16="http://schemas.microsoft.com/office/drawing/2014/main" xmlns="" id="{FB4543EE-A9A4-49B5-8518-6C7C15B0D163}"/>
              </a:ext>
            </a:extLst>
          </p:cNvPr>
          <p:cNvSpPr>
            <a:spLocks noChangeAspect="1"/>
          </p:cNvSpPr>
          <p:nvPr/>
        </p:nvSpPr>
        <p:spPr bwMode="auto">
          <a:xfrm>
            <a:off x="247498" y="211217"/>
            <a:ext cx="389735" cy="321468"/>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9731028"/>
      </p:ext>
    </p:extLst>
  </p:cSld>
  <p:clrMapOvr>
    <a:masterClrMapping/>
  </p:clrMapOvr>
  <p:transition spd="slow" advClick="0" advTm="200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954107"/>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系统</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安全机制</a:t>
            </a:r>
            <a:endParaRPr lang="zh-CN" altLang="zh-CN" sz="2800" b="1" dirty="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4517224" y="1084904"/>
            <a:ext cx="5984096" cy="1905381"/>
            <a:chOff x="4331480" y="756280"/>
            <a:chExt cx="5984096" cy="1905381"/>
          </a:xfrm>
        </p:grpSpPr>
        <p:sp>
          <p:nvSpPr>
            <p:cNvPr id="20" name="五边形 19"/>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IOS</a:t>
              </a:r>
              <a:r>
                <a:rPr lang="zh-CN" altLang="en-US" dirty="0" smtClean="0"/>
                <a:t>系统安全机制</a:t>
              </a:r>
              <a:endParaRPr lang="zh-CN" altLang="en-US" dirty="0"/>
            </a:p>
          </p:txBody>
        </p:sp>
        <p:sp>
          <p:nvSpPr>
            <p:cNvPr id="21" name="TextBox 20"/>
            <p:cNvSpPr txBox="1"/>
            <p:nvPr/>
          </p:nvSpPr>
          <p:spPr>
            <a:xfrm>
              <a:off x="4331480" y="1599832"/>
              <a:ext cx="5984096" cy="1061829"/>
            </a:xfrm>
            <a:prstGeom prst="rect">
              <a:avLst/>
            </a:prstGeom>
            <a:noFill/>
          </p:spPr>
          <p:txBody>
            <a:bodyPr wrap="square" rtlCol="0">
              <a:spAutoFit/>
            </a:bodyPr>
            <a:lstStyle/>
            <a:p>
              <a:pPr>
                <a:lnSpc>
                  <a:spcPct val="150000"/>
                </a:lnSpc>
              </a:pPr>
              <a:r>
                <a:rPr lang="en-US" altLang="zh-CN" sz="1400" dirty="0" smtClean="0"/>
                <a:t>       </a:t>
              </a:r>
              <a:r>
                <a:rPr lang="en-US" altLang="zh-CN" sz="1400" dirty="0"/>
                <a:t>I</a:t>
              </a:r>
              <a:r>
                <a:rPr lang="en-US" altLang="zh-CN" sz="1400" dirty="0" smtClean="0"/>
                <a:t>OS</a:t>
              </a:r>
              <a:r>
                <a:rPr lang="zh-CN" altLang="en-US" sz="1400" dirty="0"/>
                <a:t>主要提供了更小的受攻击面、精简的操作系统，权限分离、签名机制、</a:t>
              </a:r>
              <a:r>
                <a:rPr lang="en-US" altLang="zh-CN" sz="1400" dirty="0"/>
                <a:t>DEP(Data Execution </a:t>
              </a:r>
              <a:r>
                <a:rPr lang="en-US" altLang="zh-CN" sz="1400" dirty="0" err="1"/>
                <a:t>Prevension</a:t>
              </a:r>
              <a:r>
                <a:rPr lang="en-US" altLang="zh-CN" sz="1400" dirty="0"/>
                <a:t>), ASLR(Address Space Layout Randomization)</a:t>
              </a:r>
              <a:r>
                <a:rPr lang="zh-CN" altLang="en-US" sz="1400" dirty="0"/>
                <a:t>、沙盒机制</a:t>
              </a:r>
              <a:r>
                <a:rPr lang="zh-CN" altLang="en-US" sz="1400" dirty="0" smtClean="0"/>
                <a:t>等几种</a:t>
              </a:r>
              <a:r>
                <a:rPr lang="zh-CN" altLang="en-US" sz="1400" dirty="0"/>
                <a:t>安全机制</a:t>
              </a:r>
              <a:r>
                <a:rPr lang="zh-CN" altLang="en-US" sz="1400" dirty="0" smtClean="0"/>
                <a:t>。</a:t>
              </a:r>
              <a:endParaRPr lang="zh-CN" altLang="en-US" sz="1400" dirty="0"/>
            </a:p>
          </p:txBody>
        </p:sp>
      </p:grpSp>
      <p:grpSp>
        <p:nvGrpSpPr>
          <p:cNvPr id="37" name="组合 36"/>
          <p:cNvGrpSpPr/>
          <p:nvPr/>
        </p:nvGrpSpPr>
        <p:grpSpPr>
          <a:xfrm>
            <a:off x="4517224" y="3430911"/>
            <a:ext cx="5984096" cy="2228547"/>
            <a:chOff x="4331480" y="756280"/>
            <a:chExt cx="5984096" cy="2228547"/>
          </a:xfrm>
        </p:grpSpPr>
        <p:sp>
          <p:nvSpPr>
            <p:cNvPr id="38" name="五边形 37"/>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Android</a:t>
              </a:r>
              <a:r>
                <a:rPr lang="zh-CN" altLang="en-US" dirty="0" smtClean="0"/>
                <a:t>系统安全机制</a:t>
              </a:r>
              <a:endParaRPr lang="zh-CN" altLang="en-US" dirty="0"/>
            </a:p>
          </p:txBody>
        </p:sp>
        <p:sp>
          <p:nvSpPr>
            <p:cNvPr id="39" name="TextBox 38"/>
            <p:cNvSpPr txBox="1"/>
            <p:nvPr/>
          </p:nvSpPr>
          <p:spPr>
            <a:xfrm>
              <a:off x="4331480" y="1599832"/>
              <a:ext cx="5984096" cy="1384995"/>
            </a:xfrm>
            <a:prstGeom prst="rect">
              <a:avLst/>
            </a:prstGeom>
            <a:noFill/>
          </p:spPr>
          <p:txBody>
            <a:bodyPr wrap="square" rtlCol="0">
              <a:spAutoFit/>
            </a:bodyPr>
            <a:lstStyle/>
            <a:p>
              <a:pPr>
                <a:lnSpc>
                  <a:spcPct val="150000"/>
                </a:lnSpc>
              </a:pPr>
              <a:r>
                <a:rPr lang="zh-CN" altLang="en-US" sz="1400" dirty="0"/>
                <a:t> </a:t>
              </a:r>
              <a:r>
                <a:rPr lang="zh-CN" altLang="en-US" sz="1400" dirty="0" smtClean="0"/>
                <a:t>      </a:t>
              </a:r>
              <a:r>
                <a:rPr lang="en-US" altLang="zh-CN" sz="1400" dirty="0" smtClean="0"/>
                <a:t>Android</a:t>
              </a:r>
              <a:r>
                <a:rPr lang="zh-CN" altLang="en-US" sz="1400" dirty="0"/>
                <a:t>操作系统是基于</a:t>
              </a:r>
              <a:r>
                <a:rPr lang="en-US" altLang="zh-CN" sz="1400" dirty="0"/>
                <a:t>Linux</a:t>
              </a:r>
              <a:r>
                <a:rPr lang="zh-CN" altLang="en-US" sz="1400" dirty="0"/>
                <a:t>内核开发的，所以其继承了</a:t>
              </a:r>
              <a:r>
                <a:rPr lang="en-US" altLang="zh-CN" sz="1400" dirty="0" smtClean="0"/>
                <a:t>Linux</a:t>
              </a:r>
              <a:r>
                <a:rPr lang="zh-CN" altLang="en-US" sz="1400" dirty="0" smtClean="0"/>
                <a:t>的</a:t>
              </a:r>
              <a:r>
                <a:rPr lang="zh-CN" altLang="en-US" sz="1400" dirty="0"/>
                <a:t>部分安全机制，同时为了更有效的实现机密性，</a:t>
              </a:r>
              <a:r>
                <a:rPr lang="en-US" altLang="zh-CN" sz="1400" dirty="0"/>
                <a:t>Android</a:t>
              </a:r>
              <a:r>
                <a:rPr lang="zh-CN" altLang="en-US" sz="1400" dirty="0"/>
                <a:t>系统又实现了特有的安全机制，主要的安全机制有</a:t>
              </a:r>
              <a:r>
                <a:rPr lang="en-US" altLang="zh-CN" sz="1400" dirty="0"/>
                <a:t>:UID</a:t>
              </a:r>
              <a:r>
                <a:rPr lang="zh-CN" altLang="en-US" sz="1400" dirty="0"/>
                <a:t>、文件访问控制、权限控制机制、签名</a:t>
              </a:r>
              <a:r>
                <a:rPr lang="zh-CN" altLang="en-US" sz="1400" dirty="0" smtClean="0"/>
                <a:t>机制等。</a:t>
              </a:r>
              <a:endParaRPr lang="zh-CN" altLang="en-US" sz="1400" dirty="0"/>
            </a:p>
          </p:txBody>
        </p:sp>
      </p:grpSp>
    </p:spTree>
    <p:extLst>
      <p:ext uri="{BB962C8B-B14F-4D97-AF65-F5344CB8AC3E}">
        <p14:creationId xmlns:p14="http://schemas.microsoft.com/office/powerpoint/2010/main" val="104349043"/>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954107"/>
          </a:xfrm>
          <a:prstGeom prst="rect">
            <a:avLst/>
          </a:prstGeom>
        </p:spPr>
        <p:txBody>
          <a:bodyPr wrap="none">
            <a:spAutoFit/>
          </a:bodyPr>
          <a:lstStyle/>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污点</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跟踪</a:t>
            </a:r>
            <a:r>
              <a:rPr lang="zh-CN" altLang="en-US" sz="2800" b="1" dirty="0" smtClean="0">
                <a:solidFill>
                  <a:schemeClr val="bg1"/>
                </a:solidFill>
                <a:effectLst>
                  <a:outerShdw blurRad="38100" dist="38100" dir="2700000" algn="tl">
                    <a:srgbClr val="000000">
                      <a:alpha val="43137"/>
                    </a:srgbClr>
                  </a:outerShdw>
                </a:effectLst>
                <a:latin typeface="+mj-ea"/>
                <a:ea typeface="+mj-ea"/>
              </a:rPr>
              <a:t>技术</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517224" y="1084904"/>
            <a:ext cx="5984096" cy="1905381"/>
            <a:chOff x="4331480" y="756280"/>
            <a:chExt cx="5984096" cy="1905381"/>
          </a:xfrm>
        </p:grpSpPr>
        <p:sp>
          <p:nvSpPr>
            <p:cNvPr id="23" name="五边形 22"/>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动态污点跟踪技术</a:t>
              </a:r>
              <a:endParaRPr lang="zh-CN" altLang="en-US" dirty="0"/>
            </a:p>
          </p:txBody>
        </p:sp>
        <p:sp>
          <p:nvSpPr>
            <p:cNvPr id="24" name="TextBox 23"/>
            <p:cNvSpPr txBox="1"/>
            <p:nvPr/>
          </p:nvSpPr>
          <p:spPr>
            <a:xfrm>
              <a:off x="4331480" y="1599832"/>
              <a:ext cx="5984096" cy="1061829"/>
            </a:xfrm>
            <a:prstGeom prst="rect">
              <a:avLst/>
            </a:prstGeom>
            <a:noFill/>
          </p:spPr>
          <p:txBody>
            <a:bodyPr wrap="square" rtlCol="0">
              <a:spAutoFit/>
            </a:bodyPr>
            <a:lstStyle/>
            <a:p>
              <a:pPr>
                <a:lnSpc>
                  <a:spcPct val="150000"/>
                </a:lnSpc>
              </a:pPr>
              <a:r>
                <a:rPr lang="zh-CN" altLang="en-US" sz="1400" dirty="0"/>
                <a:t> </a:t>
              </a:r>
              <a:r>
                <a:rPr lang="zh-CN" altLang="en-US" sz="1400" dirty="0" smtClean="0"/>
                <a:t>      动态</a:t>
              </a:r>
              <a:r>
                <a:rPr lang="zh-CN" altLang="en-US" sz="1400" dirty="0"/>
                <a:t>污点跟踪在程序执行的过程中进行，它通过跟踪变量、存储器、寄存器的值，并依据执行流程跟踪数据污染信息的传递，检测污染数据的非法使用，从而达到跟踪攻击路径、获取漏洞信息的目的。</a:t>
              </a:r>
            </a:p>
          </p:txBody>
        </p:sp>
      </p:grpSp>
      <p:grpSp>
        <p:nvGrpSpPr>
          <p:cNvPr id="25" name="组合 24"/>
          <p:cNvGrpSpPr/>
          <p:nvPr/>
        </p:nvGrpSpPr>
        <p:grpSpPr>
          <a:xfrm>
            <a:off x="4517224" y="3430911"/>
            <a:ext cx="5984096" cy="2190074"/>
            <a:chOff x="4331480" y="756280"/>
            <a:chExt cx="5984096" cy="2190074"/>
          </a:xfrm>
        </p:grpSpPr>
        <p:sp>
          <p:nvSpPr>
            <p:cNvPr id="26" name="五边形 25"/>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静态污点跟踪技术</a:t>
              </a:r>
              <a:endParaRPr lang="zh-CN" altLang="en-US" dirty="0"/>
            </a:p>
          </p:txBody>
        </p:sp>
        <p:sp>
          <p:nvSpPr>
            <p:cNvPr id="30" name="TextBox 29"/>
            <p:cNvSpPr txBox="1"/>
            <p:nvPr/>
          </p:nvSpPr>
          <p:spPr>
            <a:xfrm>
              <a:off x="4331480" y="1599832"/>
              <a:ext cx="5984096" cy="1346522"/>
            </a:xfrm>
            <a:prstGeom prst="rect">
              <a:avLst/>
            </a:prstGeom>
            <a:noFill/>
          </p:spPr>
          <p:txBody>
            <a:bodyPr wrap="square" rtlCol="0">
              <a:spAutoFit/>
            </a:bodyPr>
            <a:lstStyle/>
            <a:p>
              <a:pPr>
                <a:lnSpc>
                  <a:spcPct val="150000"/>
                </a:lnSpc>
              </a:pPr>
              <a:r>
                <a:rPr lang="zh-CN" altLang="en-US" sz="1400" dirty="0"/>
                <a:t> </a:t>
              </a:r>
              <a:r>
                <a:rPr lang="zh-CN" altLang="en-US" sz="1400" dirty="0" smtClean="0"/>
                <a:t>     静态</a:t>
              </a:r>
              <a:r>
                <a:rPr lang="zh-CN" altLang="en-US" sz="1400" dirty="0"/>
                <a:t>污点跟踪在不运行代码的情况下，采用词法分析、语法分析等各种技术手段对反编译后的应用代码进行分析，静态信息流分析技术通过函数调用图，对其中可到达函数进行逐一分析，将源信息进行传播来监控其在整个系统中的信息流流向。</a:t>
              </a:r>
            </a:p>
          </p:txBody>
        </p:sp>
      </p:grpSp>
    </p:spTree>
    <p:extLst>
      <p:ext uri="{BB962C8B-B14F-4D97-AF65-F5344CB8AC3E}">
        <p14:creationId xmlns:p14="http://schemas.microsoft.com/office/powerpoint/2010/main" val="3791256322"/>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954107"/>
          </a:xfrm>
          <a:prstGeom prst="rect">
            <a:avLst/>
          </a:prstGeom>
        </p:spPr>
        <p:txBody>
          <a:bodyPr wrap="none">
            <a:spAutoFit/>
          </a:bodyPr>
          <a:lstStyle/>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污点</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跟踪</a:t>
            </a:r>
            <a:r>
              <a:rPr lang="zh-CN" altLang="en-US" sz="2800" b="1" dirty="0" smtClean="0">
                <a:solidFill>
                  <a:schemeClr val="bg1"/>
                </a:solidFill>
                <a:effectLst>
                  <a:outerShdw blurRad="38100" dist="38100" dir="2700000" algn="tl">
                    <a:srgbClr val="000000">
                      <a:alpha val="43137"/>
                    </a:srgbClr>
                  </a:outerShdw>
                </a:effectLst>
                <a:latin typeface="+mj-ea"/>
                <a:ea typeface="+mj-ea"/>
              </a:rPr>
              <a:t>技术</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五边形 22"/>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污点跟踪技术</a:t>
            </a:r>
            <a:endParaRPr lang="zh-CN" altLang="en-US" dirty="0"/>
          </a:p>
        </p:txBody>
      </p:sp>
      <p:sp>
        <p:nvSpPr>
          <p:cNvPr id="24" name="TextBox 23"/>
          <p:cNvSpPr txBox="1"/>
          <p:nvPr/>
        </p:nvSpPr>
        <p:spPr>
          <a:xfrm>
            <a:off x="4517224" y="1928456"/>
            <a:ext cx="6755614" cy="3323987"/>
          </a:xfrm>
          <a:prstGeom prst="rect">
            <a:avLst/>
          </a:prstGeom>
          <a:noFill/>
        </p:spPr>
        <p:txBody>
          <a:bodyPr wrap="square" rtlCol="0">
            <a:spAutoFit/>
          </a:bodyPr>
          <a:lstStyle/>
          <a:p>
            <a:pPr>
              <a:lnSpc>
                <a:spcPct val="150000"/>
              </a:lnSpc>
            </a:pPr>
            <a:r>
              <a:rPr lang="zh-CN" altLang="en-US" sz="1400" dirty="0"/>
              <a:t> </a:t>
            </a:r>
            <a:r>
              <a:rPr lang="zh-CN" altLang="en-US" sz="1400" dirty="0" smtClean="0"/>
              <a:t>       污点</a:t>
            </a:r>
            <a:r>
              <a:rPr lang="zh-CN" altLang="en-US" sz="1400" dirty="0"/>
              <a:t>跟踪实现主要包括污点标记、污点传播、污点判断检查三个方面。跟踪过程将感兴趣的初始数据标记为</a:t>
            </a:r>
            <a:r>
              <a:rPr lang="en-US" altLang="zh-CN" sz="1400" dirty="0"/>
              <a:t>source</a:t>
            </a:r>
            <a:r>
              <a:rPr lang="zh-CN" altLang="en-US" sz="1400" dirty="0"/>
              <a:t>点，对每一个产生数据传播的节点进行判断，对于符合污点传播规则的数据标记为污点数据，对于不符合传播条件的数据则不予标记，最终流出的污点数据标记为</a:t>
            </a:r>
            <a:r>
              <a:rPr lang="en-US" altLang="zh-CN" sz="1400" dirty="0"/>
              <a:t>sink</a:t>
            </a:r>
            <a:r>
              <a:rPr lang="zh-CN" altLang="en-US" sz="1400" dirty="0"/>
              <a:t>点，最后确定污点数据的传播路径或者最终流向是否符合预期，从而可以实现对敏感信息是否安全做出判断。污点跟踪的工作原理如</a:t>
            </a:r>
            <a:r>
              <a:rPr lang="zh-CN" altLang="en-US" sz="1400" dirty="0" smtClean="0"/>
              <a:t>图所</a:t>
            </a:r>
            <a:r>
              <a:rPr lang="zh-CN" altLang="en-US" sz="1400" dirty="0"/>
              <a:t>示，在每一个节点，判决器根据污点传播规则判断上一级的污点数据是否传递到本节点，满足条件的则标记为污点数据，不满足条件的则不继续进行判断，图中从</a:t>
            </a:r>
            <a:r>
              <a:rPr lang="en-US" altLang="zh-CN" sz="1400" dirty="0"/>
              <a:t>source</a:t>
            </a:r>
            <a:r>
              <a:rPr lang="zh-CN" altLang="en-US" sz="1400" dirty="0"/>
              <a:t>点到</a:t>
            </a:r>
            <a:r>
              <a:rPr lang="en-US" altLang="zh-CN" sz="1400" dirty="0"/>
              <a:t>sink</a:t>
            </a:r>
            <a:r>
              <a:rPr lang="zh-CN" altLang="en-US" sz="1400" dirty="0"/>
              <a:t>点就构成了一条完整的污点传播路径，顶端的路径则不满足条件。实际应用中对污点进行跟踪的过程要比图示的过程要更加复杂，还要涉及应用程序内部的控制依赖关系的建立和调用回路的判断等重要因素的处理。</a:t>
            </a:r>
          </a:p>
        </p:txBody>
      </p:sp>
    </p:spTree>
    <p:extLst>
      <p:ext uri="{BB962C8B-B14F-4D97-AF65-F5344CB8AC3E}">
        <p14:creationId xmlns:p14="http://schemas.microsoft.com/office/powerpoint/2010/main" val="61776079"/>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954107"/>
          </a:xfrm>
          <a:prstGeom prst="rect">
            <a:avLst/>
          </a:prstGeom>
        </p:spPr>
        <p:txBody>
          <a:bodyPr wrap="none">
            <a:spAutoFit/>
          </a:bodyPr>
          <a:lstStyle/>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污点</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跟踪</a:t>
            </a:r>
            <a:r>
              <a:rPr lang="zh-CN" altLang="en-US" sz="2800" b="1" dirty="0" smtClean="0">
                <a:solidFill>
                  <a:schemeClr val="bg1"/>
                </a:solidFill>
                <a:effectLst>
                  <a:outerShdw blurRad="38100" dist="38100" dir="2700000" algn="tl">
                    <a:srgbClr val="000000">
                      <a:alpha val="43137"/>
                    </a:srgbClr>
                  </a:outerShdw>
                </a:effectLst>
                <a:latin typeface="+mj-ea"/>
                <a:ea typeface="+mj-ea"/>
              </a:rPr>
              <a:t>技术</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五边形 22"/>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污点跟踪技术</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958" y="2167265"/>
            <a:ext cx="6254776" cy="3026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229494" y="5404734"/>
            <a:ext cx="1428749" cy="307777"/>
          </a:xfrm>
          <a:prstGeom prst="rect">
            <a:avLst/>
          </a:prstGeom>
          <a:noFill/>
        </p:spPr>
        <p:txBody>
          <a:bodyPr wrap="square" rtlCol="0">
            <a:spAutoFit/>
          </a:bodyPr>
          <a:lstStyle/>
          <a:p>
            <a:r>
              <a:rPr lang="zh-CN" altLang="en-US" sz="1400" dirty="0" smtClean="0"/>
              <a:t>污点跟踪示意图</a:t>
            </a:r>
            <a:endParaRPr lang="zh-CN" altLang="en-US" sz="1400" dirty="0"/>
          </a:p>
        </p:txBody>
      </p:sp>
    </p:spTree>
    <p:extLst>
      <p:ext uri="{BB962C8B-B14F-4D97-AF65-F5344CB8AC3E}">
        <p14:creationId xmlns:p14="http://schemas.microsoft.com/office/powerpoint/2010/main" val="2744613114"/>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954107"/>
          </a:xfrm>
          <a:prstGeom prst="rect">
            <a:avLst/>
          </a:prstGeom>
        </p:spPr>
        <p:txBody>
          <a:bodyPr wrap="none">
            <a:spAutoFit/>
          </a:bodyPr>
          <a:lstStyle/>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污点</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跟踪</a:t>
            </a:r>
            <a:r>
              <a:rPr lang="zh-CN" altLang="en-US" sz="2800" b="1" dirty="0" smtClean="0">
                <a:solidFill>
                  <a:schemeClr val="bg1"/>
                </a:solidFill>
                <a:effectLst>
                  <a:outerShdw blurRad="38100" dist="38100" dir="2700000" algn="tl">
                    <a:srgbClr val="000000">
                      <a:alpha val="43137"/>
                    </a:srgbClr>
                  </a:outerShdw>
                </a:effectLst>
                <a:latin typeface="+mj-ea"/>
                <a:ea typeface="+mj-ea"/>
              </a:rPr>
              <a:t>技术</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517224" y="1084904"/>
            <a:ext cx="5984096" cy="1905381"/>
            <a:chOff x="4331480" y="756280"/>
            <a:chExt cx="5984096" cy="1905381"/>
          </a:xfrm>
        </p:grpSpPr>
        <p:sp>
          <p:nvSpPr>
            <p:cNvPr id="23" name="五边形 22"/>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动态污点跟踪技术</a:t>
              </a:r>
              <a:endParaRPr lang="zh-CN" altLang="en-US" dirty="0"/>
            </a:p>
          </p:txBody>
        </p:sp>
        <p:sp>
          <p:nvSpPr>
            <p:cNvPr id="24" name="TextBox 23"/>
            <p:cNvSpPr txBox="1"/>
            <p:nvPr/>
          </p:nvSpPr>
          <p:spPr>
            <a:xfrm>
              <a:off x="4331480" y="1599832"/>
              <a:ext cx="5984096" cy="1061829"/>
            </a:xfrm>
            <a:prstGeom prst="rect">
              <a:avLst/>
            </a:prstGeom>
            <a:noFill/>
          </p:spPr>
          <p:txBody>
            <a:bodyPr wrap="square" rtlCol="0">
              <a:spAutoFit/>
            </a:bodyPr>
            <a:lstStyle/>
            <a:p>
              <a:pPr>
                <a:lnSpc>
                  <a:spcPct val="150000"/>
                </a:lnSpc>
              </a:pPr>
              <a:r>
                <a:rPr lang="zh-CN" altLang="en-US" sz="1400" dirty="0"/>
                <a:t> </a:t>
              </a:r>
              <a:r>
                <a:rPr lang="zh-CN" altLang="en-US" sz="1400" dirty="0" smtClean="0"/>
                <a:t>      动态</a:t>
              </a:r>
              <a:r>
                <a:rPr lang="zh-CN" altLang="en-US" sz="1400" dirty="0"/>
                <a:t>污点跟踪在程序执行的过程中进行，它通过跟踪变量、存储器、寄存器的值，并依据执行流程跟踪数据污染信息的传递，检测污染数据的非法使用，从而达到跟踪攻击路径、获取漏洞信息的目的。</a:t>
              </a:r>
            </a:p>
          </p:txBody>
        </p:sp>
      </p:grpSp>
      <p:grpSp>
        <p:nvGrpSpPr>
          <p:cNvPr id="25" name="组合 24"/>
          <p:cNvGrpSpPr/>
          <p:nvPr/>
        </p:nvGrpSpPr>
        <p:grpSpPr>
          <a:xfrm>
            <a:off x="4517224" y="3430911"/>
            <a:ext cx="5984096" cy="2190074"/>
            <a:chOff x="4331480" y="756280"/>
            <a:chExt cx="5984096" cy="2190074"/>
          </a:xfrm>
        </p:grpSpPr>
        <p:sp>
          <p:nvSpPr>
            <p:cNvPr id="26" name="五边形 25"/>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静态污点跟踪技术</a:t>
              </a:r>
              <a:endParaRPr lang="zh-CN" altLang="en-US" dirty="0"/>
            </a:p>
          </p:txBody>
        </p:sp>
        <p:sp>
          <p:nvSpPr>
            <p:cNvPr id="30" name="TextBox 29"/>
            <p:cNvSpPr txBox="1"/>
            <p:nvPr/>
          </p:nvSpPr>
          <p:spPr>
            <a:xfrm>
              <a:off x="4331480" y="1599832"/>
              <a:ext cx="5984096" cy="1346522"/>
            </a:xfrm>
            <a:prstGeom prst="rect">
              <a:avLst/>
            </a:prstGeom>
            <a:noFill/>
          </p:spPr>
          <p:txBody>
            <a:bodyPr wrap="square" rtlCol="0">
              <a:spAutoFit/>
            </a:bodyPr>
            <a:lstStyle/>
            <a:p>
              <a:pPr>
                <a:lnSpc>
                  <a:spcPct val="150000"/>
                </a:lnSpc>
              </a:pPr>
              <a:r>
                <a:rPr lang="zh-CN" altLang="en-US" sz="1400" dirty="0"/>
                <a:t> </a:t>
              </a:r>
              <a:r>
                <a:rPr lang="zh-CN" altLang="en-US" sz="1400" dirty="0" smtClean="0"/>
                <a:t>     静态</a:t>
              </a:r>
              <a:r>
                <a:rPr lang="zh-CN" altLang="en-US" sz="1400" dirty="0"/>
                <a:t>污点跟踪在不运行代码的情况下，采用词法分析、语法分析等各种技术手段对反编译后的应用代码进行分析，静态信息流分析技术通过函数调用图，对其中可到达函数进行逐一分析，将源信息进行传播来监控其在整个系统中的信息流流向。</a:t>
              </a:r>
            </a:p>
          </p:txBody>
        </p:sp>
      </p:grpSp>
    </p:spTree>
    <p:extLst>
      <p:ext uri="{BB962C8B-B14F-4D97-AF65-F5344CB8AC3E}">
        <p14:creationId xmlns:p14="http://schemas.microsoft.com/office/powerpoint/2010/main" val="3683646588"/>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954107"/>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漏洞</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检测技术</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4517224" y="1084904"/>
            <a:ext cx="5984096" cy="1905381"/>
            <a:chOff x="4331480" y="756280"/>
            <a:chExt cx="5984096" cy="1905381"/>
          </a:xfrm>
        </p:grpSpPr>
        <p:sp>
          <p:nvSpPr>
            <p:cNvPr id="23" name="五边形 22"/>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安全漏洞定义</a:t>
              </a:r>
              <a:endParaRPr lang="zh-CN" altLang="en-US" dirty="0"/>
            </a:p>
          </p:txBody>
        </p:sp>
        <p:sp>
          <p:nvSpPr>
            <p:cNvPr id="24" name="TextBox 23"/>
            <p:cNvSpPr txBox="1"/>
            <p:nvPr/>
          </p:nvSpPr>
          <p:spPr>
            <a:xfrm>
              <a:off x="4331480" y="1599832"/>
              <a:ext cx="5984096" cy="1061829"/>
            </a:xfrm>
            <a:prstGeom prst="rect">
              <a:avLst/>
            </a:prstGeom>
            <a:noFill/>
          </p:spPr>
          <p:txBody>
            <a:bodyPr wrap="square" rtlCol="0">
              <a:spAutoFit/>
            </a:bodyPr>
            <a:lstStyle/>
            <a:p>
              <a:pPr>
                <a:lnSpc>
                  <a:spcPct val="150000"/>
                </a:lnSpc>
              </a:pPr>
              <a:r>
                <a:rPr lang="zh-CN" altLang="en-US" sz="1400" dirty="0" smtClean="0"/>
                <a:t>       移动</a:t>
              </a:r>
              <a:r>
                <a:rPr lang="zh-CN" altLang="en-US" sz="1400" dirty="0"/>
                <a:t>平台安全</a:t>
              </a:r>
              <a:r>
                <a:rPr lang="zh-CN" altLang="en-US" sz="1400" dirty="0" smtClean="0"/>
                <a:t>漏洞是</a:t>
              </a:r>
              <a:r>
                <a:rPr lang="zh-CN" altLang="en-US" sz="1400" dirty="0"/>
                <a:t>在操作系统或者应用软件在设计和实现及管理过程中存在的安全缺陷，使未授权攻击者能够获取或者破坏重要的系统数据，或者造成经济损失</a:t>
              </a:r>
              <a:r>
                <a:rPr lang="zh-CN" altLang="en-US" sz="1400" dirty="0" smtClean="0"/>
                <a:t>。</a:t>
              </a:r>
              <a:endParaRPr lang="zh-CN" altLang="en-US" sz="1400" dirty="0"/>
            </a:p>
          </p:txBody>
        </p:sp>
      </p:grpSp>
      <p:grpSp>
        <p:nvGrpSpPr>
          <p:cNvPr id="25" name="组合 24"/>
          <p:cNvGrpSpPr/>
          <p:nvPr/>
        </p:nvGrpSpPr>
        <p:grpSpPr>
          <a:xfrm>
            <a:off x="4517224" y="3430911"/>
            <a:ext cx="5984096" cy="1582216"/>
            <a:chOff x="4331480" y="756280"/>
            <a:chExt cx="5984096" cy="1582216"/>
          </a:xfrm>
        </p:grpSpPr>
        <p:sp>
          <p:nvSpPr>
            <p:cNvPr id="26" name="五边形 25"/>
            <p:cNvSpPr/>
            <p:nvPr/>
          </p:nvSpPr>
          <p:spPr>
            <a:xfrm>
              <a:off x="4331480" y="756280"/>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漏洞检测的目的</a:t>
              </a:r>
              <a:endParaRPr lang="zh-CN" altLang="en-US" dirty="0"/>
            </a:p>
          </p:txBody>
        </p:sp>
        <p:sp>
          <p:nvSpPr>
            <p:cNvPr id="30" name="TextBox 29"/>
            <p:cNvSpPr txBox="1"/>
            <p:nvPr/>
          </p:nvSpPr>
          <p:spPr>
            <a:xfrm>
              <a:off x="4331480" y="1599832"/>
              <a:ext cx="5984096" cy="738664"/>
            </a:xfrm>
            <a:prstGeom prst="rect">
              <a:avLst/>
            </a:prstGeom>
            <a:noFill/>
          </p:spPr>
          <p:txBody>
            <a:bodyPr wrap="square" rtlCol="0">
              <a:spAutoFit/>
            </a:bodyPr>
            <a:lstStyle/>
            <a:p>
              <a:pPr>
                <a:lnSpc>
                  <a:spcPct val="150000"/>
                </a:lnSpc>
              </a:pPr>
              <a:r>
                <a:rPr lang="zh-CN" altLang="en-US" sz="1400" dirty="0"/>
                <a:t>        漏洞检测的目的就是在漏洞特征分析后利用有效的检测技术发现已知或者未知的漏洞，从而增强系统或者应用的安全性。</a:t>
              </a:r>
            </a:p>
          </p:txBody>
        </p:sp>
      </p:grpSp>
    </p:spTree>
    <p:extLst>
      <p:ext uri="{BB962C8B-B14F-4D97-AF65-F5344CB8AC3E}">
        <p14:creationId xmlns:p14="http://schemas.microsoft.com/office/powerpoint/2010/main" val="3731095509"/>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563248" cy="954107"/>
          </a:xfrm>
          <a:prstGeom prst="rect">
            <a:avLst/>
          </a:prstGeom>
        </p:spPr>
        <p:txBody>
          <a:bodyPr wrap="none">
            <a:spAutoFit/>
          </a:bodyPr>
          <a:lstStyle/>
          <a:p>
            <a:pPr>
              <a:spcAft>
                <a:spcPts val="0"/>
              </a:spcAft>
            </a:pPr>
            <a:r>
              <a:rPr lang="en-US" altLang="zh-CN" sz="2800" b="1" dirty="0" smtClean="0">
                <a:solidFill>
                  <a:schemeClr val="bg1"/>
                </a:solidFill>
                <a:effectLst>
                  <a:outerShdw blurRad="38100" dist="38100" dir="2700000" algn="tl">
                    <a:srgbClr val="000000">
                      <a:alpha val="43137"/>
                    </a:srgbClr>
                  </a:outerShdw>
                </a:effectLst>
                <a:latin typeface="+mj-ea"/>
                <a:ea typeface="+mj-ea"/>
              </a:rPr>
              <a:t>Fuzzing</a:t>
            </a:r>
            <a:endParaRPr lang="en-US" altLang="zh-CN" sz="2800" b="1" dirty="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测试</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五边形 22"/>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Fuzzing</a:t>
            </a:r>
            <a:r>
              <a:rPr lang="zh-CN" altLang="en-US" dirty="0" smtClean="0"/>
              <a:t>测试</a:t>
            </a:r>
            <a:endParaRPr lang="zh-CN" altLang="en-US" dirty="0"/>
          </a:p>
        </p:txBody>
      </p:sp>
      <p:sp>
        <p:nvSpPr>
          <p:cNvPr id="24" name="TextBox 23"/>
          <p:cNvSpPr txBox="1"/>
          <p:nvPr/>
        </p:nvSpPr>
        <p:spPr>
          <a:xfrm>
            <a:off x="4517224" y="1928456"/>
            <a:ext cx="6512726" cy="2354491"/>
          </a:xfrm>
          <a:prstGeom prst="rect">
            <a:avLst/>
          </a:prstGeom>
          <a:noFill/>
        </p:spPr>
        <p:txBody>
          <a:bodyPr wrap="square" rtlCol="0">
            <a:spAutoFit/>
          </a:bodyPr>
          <a:lstStyle/>
          <a:p>
            <a:pPr>
              <a:lnSpc>
                <a:spcPct val="150000"/>
              </a:lnSpc>
            </a:pPr>
            <a:r>
              <a:rPr lang="zh-CN" altLang="en-US" sz="1400" dirty="0"/>
              <a:t> </a:t>
            </a:r>
            <a:r>
              <a:rPr lang="zh-CN" altLang="en-US" sz="1400" dirty="0" smtClean="0"/>
              <a:t>       </a:t>
            </a:r>
            <a:r>
              <a:rPr lang="en-US" altLang="zh-CN" sz="1400" dirty="0" smtClean="0"/>
              <a:t>Fuzzing</a:t>
            </a:r>
            <a:r>
              <a:rPr lang="zh-CN" altLang="en-US" sz="1400" dirty="0"/>
              <a:t>测试的中文名称是模糊测试，该技术通过向测试对象提供非预期而又具有某种格式的输入，并观察输出结果是否发生异常，进而确定测试对象是否存在缺陷。当前，主要分为智能</a:t>
            </a:r>
            <a:r>
              <a:rPr lang="en-US" altLang="zh-CN" sz="1400" dirty="0"/>
              <a:t>Fuzzing</a:t>
            </a:r>
            <a:r>
              <a:rPr lang="zh-CN" altLang="en-US" sz="1400" dirty="0"/>
              <a:t>和盲</a:t>
            </a:r>
            <a:r>
              <a:rPr lang="en-US" altLang="zh-CN" sz="1400" dirty="0"/>
              <a:t>Fuzzing</a:t>
            </a:r>
            <a:r>
              <a:rPr lang="zh-CN" altLang="en-US" sz="1400" dirty="0"/>
              <a:t>两种类型的模糊测试。盲</a:t>
            </a:r>
            <a:r>
              <a:rPr lang="en-US" altLang="zh-CN" sz="1400" dirty="0"/>
              <a:t>Fuzzing</a:t>
            </a:r>
            <a:r>
              <a:rPr lang="zh-CN" altLang="en-US" sz="1400" dirty="0"/>
              <a:t>无需了解测试对象特点，通过随机的构造输入进行测试，智能</a:t>
            </a:r>
            <a:r>
              <a:rPr lang="en-US" altLang="zh-CN" sz="1400" dirty="0"/>
              <a:t>Fuzzing</a:t>
            </a:r>
            <a:r>
              <a:rPr lang="zh-CN" altLang="en-US" sz="1400" dirty="0"/>
              <a:t>在了解测试对象的前提下，针对性的构造输入进行测试。</a:t>
            </a:r>
            <a:r>
              <a:rPr lang="en-US" altLang="zh-CN" sz="1400" dirty="0"/>
              <a:t>Fuzzing</a:t>
            </a:r>
            <a:r>
              <a:rPr lang="zh-CN" altLang="en-US" sz="1400" dirty="0"/>
              <a:t>测试通常包括六个部分</a:t>
            </a:r>
            <a:r>
              <a:rPr lang="en-US" altLang="zh-CN" sz="1400" dirty="0"/>
              <a:t>:</a:t>
            </a:r>
            <a:r>
              <a:rPr lang="zh-CN" altLang="en-US" sz="1400" dirty="0"/>
              <a:t>确定测试目标、分析目标输入变量、构造测试输入数据、执行测试对象、记录测试结果和异常</a:t>
            </a:r>
            <a:r>
              <a:rPr lang="zh-CN" altLang="en-US" sz="1400" dirty="0" smtClean="0"/>
              <a:t>分析</a:t>
            </a:r>
            <a:r>
              <a:rPr lang="zh-CN" altLang="en-US" sz="1400" dirty="0"/>
              <a:t>。</a:t>
            </a:r>
          </a:p>
        </p:txBody>
      </p:sp>
    </p:spTree>
    <p:extLst>
      <p:ext uri="{BB962C8B-B14F-4D97-AF65-F5344CB8AC3E}">
        <p14:creationId xmlns:p14="http://schemas.microsoft.com/office/powerpoint/2010/main" val="1393613086"/>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563248" cy="954107"/>
          </a:xfrm>
          <a:prstGeom prst="rect">
            <a:avLst/>
          </a:prstGeom>
        </p:spPr>
        <p:txBody>
          <a:bodyPr wrap="none">
            <a:spAutoFit/>
          </a:bodyPr>
          <a:lstStyle/>
          <a:p>
            <a:pPr>
              <a:spcAft>
                <a:spcPts val="0"/>
              </a:spcAft>
            </a:pPr>
            <a:r>
              <a:rPr lang="en-US" altLang="zh-CN" sz="2800" b="1" dirty="0" smtClean="0">
                <a:solidFill>
                  <a:schemeClr val="bg1"/>
                </a:solidFill>
                <a:effectLst>
                  <a:outerShdw blurRad="38100" dist="38100" dir="2700000" algn="tl">
                    <a:srgbClr val="000000">
                      <a:alpha val="43137"/>
                    </a:srgbClr>
                  </a:outerShdw>
                </a:effectLst>
                <a:latin typeface="+mj-ea"/>
                <a:ea typeface="+mj-ea"/>
              </a:rPr>
              <a:t>Fuzzing</a:t>
            </a:r>
            <a:endParaRPr lang="en-US" altLang="zh-CN" sz="2800" b="1" dirty="0">
              <a:solidFill>
                <a:schemeClr val="bg1"/>
              </a:solidFill>
              <a:effectLst>
                <a:outerShdw blurRad="38100" dist="38100" dir="2700000" algn="tl">
                  <a:srgbClr val="000000">
                    <a:alpha val="43137"/>
                  </a:srgbClr>
                </a:outerShdw>
              </a:effectLst>
              <a:latin typeface="+mj-ea"/>
              <a:ea typeface="+mj-ea"/>
            </a:endParaRPr>
          </a:p>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测试</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17224" y="1895993"/>
            <a:ext cx="3256363" cy="3647152"/>
          </a:xfrm>
          <a:prstGeom prst="rect">
            <a:avLst/>
          </a:prstGeom>
          <a:noFill/>
        </p:spPr>
        <p:txBody>
          <a:bodyPr wrap="square" rtlCol="0">
            <a:spAutoFit/>
          </a:bodyPr>
          <a:lstStyle/>
          <a:p>
            <a:pPr>
              <a:lnSpc>
                <a:spcPct val="150000"/>
              </a:lnSpc>
            </a:pPr>
            <a:r>
              <a:rPr lang="en-US" altLang="zh-CN" sz="1400" dirty="0" smtClean="0"/>
              <a:t>Fuzzing</a:t>
            </a:r>
            <a:r>
              <a:rPr lang="zh-CN" altLang="en-US" sz="1400" dirty="0"/>
              <a:t>测试技术是一种简单有效的漏洞挖掘技术，易于自动化实现，即使在无法获得源码的条件下，仍然可以进行异常测试。在协议漏洞</a:t>
            </a:r>
            <a:r>
              <a:rPr lang="zh-CN" altLang="en-US" sz="1400" dirty="0" smtClean="0"/>
              <a:t>检测</a:t>
            </a:r>
            <a:r>
              <a:rPr lang="en-US" altLang="zh-CN" sz="1400" dirty="0" smtClean="0"/>
              <a:t>web</a:t>
            </a:r>
            <a:r>
              <a:rPr lang="zh-CN" altLang="en-US" sz="1400" dirty="0"/>
              <a:t>应用漏洞</a:t>
            </a:r>
            <a:r>
              <a:rPr lang="zh-CN" altLang="en-US" sz="1400" dirty="0" smtClean="0"/>
              <a:t>检测的</a:t>
            </a:r>
            <a:r>
              <a:rPr lang="zh-CN" altLang="en-US" sz="1400" dirty="0"/>
              <a:t>检测领域得到了广泛应用。特别的，该技术对于溢出类型的漏洞、拒绝服务漏洞具有很好的效果。鉴于智能</a:t>
            </a:r>
            <a:r>
              <a:rPr lang="en-US" altLang="zh-CN" sz="1400" dirty="0"/>
              <a:t>Fuzzing</a:t>
            </a:r>
            <a:r>
              <a:rPr lang="zh-CN" altLang="en-US" sz="1400" dirty="0"/>
              <a:t>更具有针对性，测试效果更加有效，本文将基于智能</a:t>
            </a:r>
            <a:r>
              <a:rPr lang="en-US" altLang="zh-CN" sz="1400" dirty="0"/>
              <a:t>Fuzzing</a:t>
            </a:r>
            <a:r>
              <a:rPr lang="zh-CN" altLang="en-US" sz="1400" dirty="0"/>
              <a:t>技术对</a:t>
            </a:r>
            <a:r>
              <a:rPr lang="en-US" altLang="zh-CN" sz="1400" dirty="0" smtClean="0"/>
              <a:t>Android</a:t>
            </a:r>
            <a:r>
              <a:rPr lang="zh-CN" altLang="en-US" sz="1400" dirty="0"/>
              <a:t>应用组件通信过程中的产生的拒绝服务漏洞</a:t>
            </a:r>
            <a:r>
              <a:rPr lang="zh-CN" altLang="en-US" sz="1400" dirty="0" smtClean="0"/>
              <a:t>进行检测分析。</a:t>
            </a:r>
            <a:endParaRPr lang="zh-CN" altLang="en-US" sz="1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837" y="1122189"/>
            <a:ext cx="25146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150837" y="5845518"/>
            <a:ext cx="2721951" cy="307777"/>
          </a:xfrm>
          <a:prstGeom prst="rect">
            <a:avLst/>
          </a:prstGeom>
          <a:noFill/>
        </p:spPr>
        <p:txBody>
          <a:bodyPr wrap="square" rtlCol="0">
            <a:spAutoFit/>
          </a:bodyPr>
          <a:lstStyle/>
          <a:p>
            <a:pPr algn="ctr"/>
            <a:r>
              <a:rPr lang="zh-CN" altLang="en-US" sz="1400" dirty="0" smtClean="0"/>
              <a:t>模糊测试的一般流程</a:t>
            </a:r>
            <a:endParaRPr lang="zh-CN" altLang="en-US" sz="1400" dirty="0"/>
          </a:p>
        </p:txBody>
      </p:sp>
      <p:sp>
        <p:nvSpPr>
          <p:cNvPr id="19" name="五边形 18"/>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Fuzzing</a:t>
            </a:r>
            <a:r>
              <a:rPr lang="zh-CN" altLang="en-US" dirty="0" smtClean="0"/>
              <a:t>测试</a:t>
            </a:r>
            <a:endParaRPr lang="zh-CN" altLang="en-US" dirty="0"/>
          </a:p>
        </p:txBody>
      </p:sp>
    </p:spTree>
    <p:extLst>
      <p:ext uri="{BB962C8B-B14F-4D97-AF65-F5344CB8AC3E}">
        <p14:creationId xmlns:p14="http://schemas.microsoft.com/office/powerpoint/2010/main" val="1591875931"/>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5D872907-69D7-4699-B9FF-6235331D698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1463"/>
          <a:stretch/>
        </p:blipFill>
        <p:spPr>
          <a:xfrm>
            <a:off x="0" y="0"/>
            <a:ext cx="4039565" cy="6858000"/>
          </a:xfrm>
          <a:prstGeom prst="rect">
            <a:avLst/>
          </a:prstGeom>
        </p:spPr>
      </p:pic>
      <p:sp>
        <p:nvSpPr>
          <p:cNvPr id="15" name="矩形 14">
            <a:extLst>
              <a:ext uri="{FF2B5EF4-FFF2-40B4-BE49-F238E27FC236}">
                <a16:creationId xmlns:a16="http://schemas.microsoft.com/office/drawing/2014/main" xmlns="" id="{45DBD065-F7DF-4E73-B73E-4EEF8D5D4BF1}"/>
              </a:ext>
            </a:extLst>
          </p:cNvPr>
          <p:cNvSpPr/>
          <p:nvPr/>
        </p:nvSpPr>
        <p:spPr>
          <a:xfrm>
            <a:off x="2916820" y="0"/>
            <a:ext cx="1122745" cy="6858000"/>
          </a:xfrm>
          <a:prstGeom prst="rect">
            <a:avLst/>
          </a:prstGeom>
          <a:solidFill>
            <a:srgbClr val="504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 Box 8">
            <a:extLst>
              <a:ext uri="{FF2B5EF4-FFF2-40B4-BE49-F238E27FC236}">
                <a16:creationId xmlns:a16="http://schemas.microsoft.com/office/drawing/2014/main" xmlns="" id="{9C709A84-0023-4D14-98D5-B8F83BC76901}"/>
              </a:ext>
            </a:extLst>
          </p:cNvPr>
          <p:cNvSpPr txBox="1">
            <a:spLocks noChangeArrowheads="1"/>
          </p:cNvSpPr>
          <p:nvPr/>
        </p:nvSpPr>
        <p:spPr bwMode="auto">
          <a:xfrm>
            <a:off x="4519939" y="713193"/>
            <a:ext cx="4872891" cy="667708"/>
          </a:xfrm>
          <a:prstGeom prst="rect">
            <a:avLst/>
          </a:prstGeom>
          <a:solidFill>
            <a:srgbClr val="433C89">
              <a:alpha val="0"/>
            </a:srgbClr>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400" b="1" i="0" u="none" strike="noStrike" cap="none" normalizeH="0" baseline="0" dirty="0">
                <a:ln>
                  <a:noFill/>
                </a:ln>
                <a:solidFill>
                  <a:srgbClr val="433C89"/>
                </a:solidFill>
                <a:effectLst/>
                <a:latin typeface="+mj-ea"/>
                <a:ea typeface="+mj-ea"/>
                <a:cs typeface="新宋体" panose="02010609030101010101" pitchFamily="49" charset="-122"/>
              </a:rPr>
              <a:t>目录</a:t>
            </a:r>
            <a:r>
              <a:rPr kumimoji="0" lang="en-US" altLang="zh-CN" sz="4400" b="1" i="0" u="none" strike="noStrike" cap="none" normalizeH="0" baseline="0" dirty="0">
                <a:ln>
                  <a:noFill/>
                </a:ln>
                <a:solidFill>
                  <a:srgbClr val="433C89"/>
                </a:solidFill>
                <a:effectLst/>
                <a:latin typeface="+mj-ea"/>
                <a:ea typeface="+mj-ea"/>
                <a:cs typeface="新宋体" panose="02010609030101010101" pitchFamily="49" charset="-122"/>
              </a:rPr>
              <a:t> </a:t>
            </a:r>
            <a:r>
              <a:rPr kumimoji="0" lang="en-US" altLang="zh-CN" sz="3600" b="1" i="0" u="none" strike="noStrike" cap="none" normalizeH="0" baseline="0" dirty="0">
                <a:ln>
                  <a:noFill/>
                </a:ln>
                <a:solidFill>
                  <a:srgbClr val="FFC000"/>
                </a:solidFill>
                <a:effectLst>
                  <a:outerShdw blurRad="38100" dist="38100" dir="2700000" algn="tl">
                    <a:srgbClr val="000000">
                      <a:alpha val="43137"/>
                    </a:srgbClr>
                  </a:outerShdw>
                </a:effectLst>
                <a:ea typeface="+mj-ea"/>
                <a:cs typeface="新宋体" panose="02010609030101010101" pitchFamily="49" charset="-122"/>
              </a:rPr>
              <a:t>contents</a:t>
            </a:r>
            <a:endParaRPr kumimoji="0" lang="zh-CN" altLang="zh-CN" sz="1100" b="1" i="0" u="none" strike="noStrike" cap="none" normalizeH="0" baseline="0" dirty="0">
              <a:ln>
                <a:noFill/>
              </a:ln>
              <a:solidFill>
                <a:srgbClr val="FFC000"/>
              </a:solidFill>
              <a:effectLst>
                <a:outerShdw blurRad="38100" dist="38100" dir="2700000" algn="tl">
                  <a:srgbClr val="000000">
                    <a:alpha val="43137"/>
                  </a:srgbClr>
                </a:outerShdw>
              </a:effectLst>
              <a:ea typeface="+mj-ea"/>
            </a:endParaRPr>
          </a:p>
        </p:txBody>
      </p:sp>
      <p:grpSp>
        <p:nvGrpSpPr>
          <p:cNvPr id="4" name="组合 3"/>
          <p:cNvGrpSpPr/>
          <p:nvPr/>
        </p:nvGrpSpPr>
        <p:grpSpPr>
          <a:xfrm>
            <a:off x="6229762" y="2554827"/>
            <a:ext cx="2921139" cy="444276"/>
            <a:chOff x="5252732" y="2799048"/>
            <a:chExt cx="2921139" cy="444276"/>
          </a:xfrm>
        </p:grpSpPr>
        <p:sp>
          <p:nvSpPr>
            <p:cNvPr id="6" name="Text Box 8">
              <a:extLst>
                <a:ext uri="{FF2B5EF4-FFF2-40B4-BE49-F238E27FC236}">
                  <a16:creationId xmlns:a16="http://schemas.microsoft.com/office/drawing/2014/main" xmlns="" id="{CF155A36-CB86-40BE-8F04-41DD65E9F887}"/>
                </a:ext>
              </a:extLst>
            </p:cNvPr>
            <p:cNvSpPr txBox="1">
              <a:spLocks noChangeArrowheads="1"/>
            </p:cNvSpPr>
            <p:nvPr/>
          </p:nvSpPr>
          <p:spPr bwMode="auto">
            <a:xfrm>
              <a:off x="5738896" y="2799048"/>
              <a:ext cx="2434975" cy="444276"/>
            </a:xfrm>
            <a:prstGeom prst="rect">
              <a:avLst/>
            </a:prstGeom>
            <a:solidFill>
              <a:srgbClr val="433C89">
                <a:alpha val="0"/>
              </a:srgbClr>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smtClean="0">
                  <a:solidFill>
                    <a:srgbClr val="433C89"/>
                  </a:solidFill>
                  <a:latin typeface="+mj-ea"/>
                  <a:ea typeface="+mj-ea"/>
                </a:rPr>
                <a:t>研究背景和意义</a:t>
              </a:r>
              <a:endParaRPr kumimoji="0" lang="zh-CN" altLang="zh-CN" sz="700" b="1" i="0" u="none" strike="noStrike" cap="none" normalizeH="0" baseline="0" dirty="0">
                <a:ln>
                  <a:noFill/>
                </a:ln>
                <a:solidFill>
                  <a:srgbClr val="433C89"/>
                </a:solidFill>
                <a:effectLst/>
                <a:latin typeface="+mj-ea"/>
                <a:ea typeface="+mj-ea"/>
              </a:endParaRPr>
            </a:p>
          </p:txBody>
        </p:sp>
        <p:sp>
          <p:nvSpPr>
            <p:cNvPr id="7" name="矩形 6">
              <a:extLst>
                <a:ext uri="{FF2B5EF4-FFF2-40B4-BE49-F238E27FC236}">
                  <a16:creationId xmlns:a16="http://schemas.microsoft.com/office/drawing/2014/main" xmlns="" id="{2EB9AA26-8C15-44EC-9ADD-A558829F18FF}"/>
                </a:ext>
              </a:extLst>
            </p:cNvPr>
            <p:cNvSpPr/>
            <p:nvPr/>
          </p:nvSpPr>
          <p:spPr>
            <a:xfrm>
              <a:off x="5252732" y="2799048"/>
              <a:ext cx="264005" cy="400110"/>
            </a:xfrm>
            <a:prstGeom prst="rect">
              <a:avLst/>
            </a:prstGeom>
            <a:solidFill>
              <a:srgbClr val="433C89"/>
            </a:solidFill>
          </p:spPr>
          <p:txBody>
            <a:bodyPr wrap="square">
              <a:spAutoFit/>
            </a:bodyPr>
            <a:lstStyle/>
            <a:p>
              <a:pPr algn="ctr"/>
              <a:r>
                <a:rPr lang="en-US" altLang="zh-CN" sz="2000" b="1" dirty="0">
                  <a:solidFill>
                    <a:schemeClr val="bg1"/>
                  </a:solidFill>
                  <a:latin typeface="+mj-ea"/>
                </a:rPr>
                <a:t>1</a:t>
              </a:r>
              <a:endParaRPr lang="zh-CN" altLang="en-US" sz="2000" b="1" dirty="0">
                <a:solidFill>
                  <a:schemeClr val="bg1"/>
                </a:solidFill>
              </a:endParaRPr>
            </a:p>
          </p:txBody>
        </p:sp>
      </p:grpSp>
      <p:grpSp>
        <p:nvGrpSpPr>
          <p:cNvPr id="5" name="组合 4"/>
          <p:cNvGrpSpPr/>
          <p:nvPr/>
        </p:nvGrpSpPr>
        <p:grpSpPr>
          <a:xfrm>
            <a:off x="6229762" y="3369041"/>
            <a:ext cx="2900819" cy="444276"/>
            <a:chOff x="7903330" y="3337666"/>
            <a:chExt cx="2900819" cy="444276"/>
          </a:xfrm>
        </p:grpSpPr>
        <p:sp>
          <p:nvSpPr>
            <p:cNvPr id="9" name="Text Box 8">
              <a:extLst>
                <a:ext uri="{FF2B5EF4-FFF2-40B4-BE49-F238E27FC236}">
                  <a16:creationId xmlns:a16="http://schemas.microsoft.com/office/drawing/2014/main" xmlns="" id="{09DC4F21-39C9-4ED1-9B50-D25B34D0DBD8}"/>
                </a:ext>
              </a:extLst>
            </p:cNvPr>
            <p:cNvSpPr txBox="1">
              <a:spLocks noChangeArrowheads="1"/>
            </p:cNvSpPr>
            <p:nvPr/>
          </p:nvSpPr>
          <p:spPr bwMode="auto">
            <a:xfrm>
              <a:off x="8369174" y="3337666"/>
              <a:ext cx="2434975" cy="444276"/>
            </a:xfrm>
            <a:prstGeom prst="rect">
              <a:avLst/>
            </a:prstGeom>
            <a:solidFill>
              <a:srgbClr val="433C89">
                <a:alpha val="0"/>
              </a:srgbClr>
            </a:solidFill>
            <a:ln w="9525">
              <a:noFill/>
              <a:miter lim="800000"/>
              <a:headEnd/>
              <a:tailEnd/>
            </a:ln>
          </p:spPr>
          <p:txBody>
            <a:bodyPr vert="horz" wrap="square" lIns="0" tIns="0" rIns="0" bIns="0" numCol="1" anchor="t" anchorCtr="0" compatLnSpc="1">
              <a:prstTxWarp prst="textNoShape">
                <a:avLst/>
              </a:prstTxWarp>
            </a:bodyPr>
            <a:lstStyle/>
            <a:p>
              <a:pPr>
                <a:spcAft>
                  <a:spcPts val="0"/>
                </a:spcAft>
              </a:pPr>
              <a:r>
                <a:rPr lang="zh-CN" altLang="en-US" sz="2400" b="1" dirty="0" smtClean="0">
                  <a:solidFill>
                    <a:srgbClr val="433C89"/>
                  </a:solidFill>
                  <a:latin typeface="+mj-ea"/>
                </a:rPr>
                <a:t>研究问题和现状</a:t>
              </a:r>
              <a:endParaRPr lang="zh-CN" altLang="zh-CN" sz="2400" b="1" dirty="0">
                <a:solidFill>
                  <a:srgbClr val="433C89"/>
                </a:solidFill>
                <a:latin typeface="+mj-ea"/>
              </a:endParaRPr>
            </a:p>
          </p:txBody>
        </p:sp>
        <p:sp>
          <p:nvSpPr>
            <p:cNvPr id="10" name="矩形 9">
              <a:extLst>
                <a:ext uri="{FF2B5EF4-FFF2-40B4-BE49-F238E27FC236}">
                  <a16:creationId xmlns:a16="http://schemas.microsoft.com/office/drawing/2014/main" xmlns="" id="{72D74316-D1DC-49E8-989B-CCB4A865D121}"/>
                </a:ext>
              </a:extLst>
            </p:cNvPr>
            <p:cNvSpPr/>
            <p:nvPr/>
          </p:nvSpPr>
          <p:spPr>
            <a:xfrm>
              <a:off x="7903330" y="3337666"/>
              <a:ext cx="264005" cy="400110"/>
            </a:xfrm>
            <a:prstGeom prst="rect">
              <a:avLst/>
            </a:prstGeom>
            <a:solidFill>
              <a:srgbClr val="433C89"/>
            </a:solidFill>
          </p:spPr>
          <p:txBody>
            <a:bodyPr wrap="square">
              <a:spAutoFit/>
            </a:bodyPr>
            <a:lstStyle/>
            <a:p>
              <a:pPr algn="ctr"/>
              <a:r>
                <a:rPr lang="en-US" altLang="zh-CN" sz="2000" b="1" dirty="0">
                  <a:solidFill>
                    <a:schemeClr val="bg1"/>
                  </a:solidFill>
                  <a:latin typeface="+mj-ea"/>
                </a:rPr>
                <a:t>2</a:t>
              </a:r>
              <a:endParaRPr lang="zh-CN" altLang="en-US" sz="2000" b="1" dirty="0">
                <a:solidFill>
                  <a:schemeClr val="bg1"/>
                </a:solidFill>
              </a:endParaRPr>
            </a:p>
          </p:txBody>
        </p:sp>
      </p:grpSp>
      <p:sp>
        <p:nvSpPr>
          <p:cNvPr id="2" name="矩形 1">
            <a:extLst>
              <a:ext uri="{FF2B5EF4-FFF2-40B4-BE49-F238E27FC236}">
                <a16:creationId xmlns:a16="http://schemas.microsoft.com/office/drawing/2014/main" xmlns="" id="{2054F238-78D7-45EA-B753-C16D147854FE}"/>
              </a:ext>
            </a:extLst>
          </p:cNvPr>
          <p:cNvSpPr/>
          <p:nvPr/>
        </p:nvSpPr>
        <p:spPr>
          <a:xfrm>
            <a:off x="6648023" y="4233898"/>
            <a:ext cx="2954655" cy="461665"/>
          </a:xfrm>
          <a:prstGeom prst="rect">
            <a:avLst/>
          </a:prstGeom>
        </p:spPr>
        <p:txBody>
          <a:bodyPr wrap="none">
            <a:spAutoFit/>
          </a:bodyPr>
          <a:lstStyle/>
          <a:p>
            <a:pPr>
              <a:spcAft>
                <a:spcPts val="0"/>
              </a:spcAft>
            </a:pPr>
            <a:r>
              <a:rPr lang="zh-CN" altLang="en-US" sz="2400" b="1" dirty="0" smtClean="0">
                <a:solidFill>
                  <a:srgbClr val="433C89"/>
                </a:solidFill>
                <a:latin typeface="+mj-ea"/>
                <a:ea typeface="+mj-ea"/>
              </a:rPr>
              <a:t>移动应用的漏洞检测</a:t>
            </a:r>
            <a:endParaRPr lang="zh-CN" altLang="zh-CN" sz="2400" b="1" dirty="0">
              <a:solidFill>
                <a:srgbClr val="433C89"/>
              </a:solidFill>
              <a:latin typeface="+mj-ea"/>
              <a:ea typeface="+mj-ea"/>
            </a:endParaRPr>
          </a:p>
        </p:txBody>
      </p:sp>
      <p:sp>
        <p:nvSpPr>
          <p:cNvPr id="11" name="矩形 10">
            <a:extLst>
              <a:ext uri="{FF2B5EF4-FFF2-40B4-BE49-F238E27FC236}">
                <a16:creationId xmlns:a16="http://schemas.microsoft.com/office/drawing/2014/main" xmlns="" id="{9195DE2C-4FDA-4D57-BE1E-41E6F6AF1D74}"/>
              </a:ext>
            </a:extLst>
          </p:cNvPr>
          <p:cNvSpPr/>
          <p:nvPr/>
        </p:nvSpPr>
        <p:spPr>
          <a:xfrm>
            <a:off x="6229762" y="4264675"/>
            <a:ext cx="264005" cy="400110"/>
          </a:xfrm>
          <a:prstGeom prst="rect">
            <a:avLst/>
          </a:prstGeom>
          <a:solidFill>
            <a:srgbClr val="433C89"/>
          </a:solidFill>
        </p:spPr>
        <p:txBody>
          <a:bodyPr wrap="square">
            <a:spAutoFit/>
          </a:bodyPr>
          <a:lstStyle/>
          <a:p>
            <a:pPr algn="ctr"/>
            <a:r>
              <a:rPr lang="en-US" altLang="zh-CN" sz="2000" b="1" dirty="0">
                <a:solidFill>
                  <a:schemeClr val="bg1"/>
                </a:solidFill>
                <a:latin typeface="+mj-ea"/>
              </a:rPr>
              <a:t>3</a:t>
            </a:r>
            <a:endParaRPr lang="zh-CN" altLang="en-US" sz="2000" b="1" dirty="0">
              <a:solidFill>
                <a:schemeClr val="bg1"/>
              </a:solidFill>
            </a:endParaRPr>
          </a:p>
        </p:txBody>
      </p:sp>
      <p:sp>
        <p:nvSpPr>
          <p:cNvPr id="19" name="award_336976">
            <a:extLst>
              <a:ext uri="{FF2B5EF4-FFF2-40B4-BE49-F238E27FC236}">
                <a16:creationId xmlns:a16="http://schemas.microsoft.com/office/drawing/2014/main" xmlns="" id="{A08EBFC2-9170-4E98-8239-57754CFD4343}"/>
              </a:ext>
            </a:extLst>
          </p:cNvPr>
          <p:cNvSpPr>
            <a:spLocks noChangeAspect="1"/>
          </p:cNvSpPr>
          <p:nvPr/>
        </p:nvSpPr>
        <p:spPr bwMode="auto">
          <a:xfrm>
            <a:off x="3136825" y="765475"/>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20" name="矩形 19">
            <a:extLst>
              <a:ext uri="{FF2B5EF4-FFF2-40B4-BE49-F238E27FC236}">
                <a16:creationId xmlns:a16="http://schemas.microsoft.com/office/drawing/2014/main" xmlns="" id="{6A9F2E1D-D0D7-4606-890D-FEDFF4049A8F}"/>
              </a:ext>
            </a:extLst>
          </p:cNvPr>
          <p:cNvSpPr/>
          <p:nvPr/>
        </p:nvSpPr>
        <p:spPr>
          <a:xfrm>
            <a:off x="3256493" y="1709394"/>
            <a:ext cx="461665" cy="4252012"/>
          </a:xfrm>
          <a:prstGeom prst="rect">
            <a:avLst/>
          </a:prstGeom>
        </p:spPr>
        <p:txBody>
          <a:bodyPr vert="eaVert" wrap="square">
            <a:spAutoFit/>
          </a:bodyPr>
          <a:lstStyle/>
          <a:p>
            <a:pPr>
              <a:spcAft>
                <a:spcPts val="0"/>
              </a:spcAft>
            </a:pPr>
            <a:r>
              <a:rPr lang="en-US" altLang="zh-CN" b="1" dirty="0" smtClean="0">
                <a:solidFill>
                  <a:schemeClr val="bg1"/>
                </a:solidFill>
                <a:latin typeface="+mn-ea"/>
              </a:rPr>
              <a:t>—— </a:t>
            </a:r>
            <a:r>
              <a:rPr lang="zh-CN" altLang="en-US" b="1" dirty="0" smtClean="0">
                <a:solidFill>
                  <a:schemeClr val="bg1"/>
                </a:solidFill>
                <a:latin typeface="+mn-ea"/>
              </a:rPr>
              <a:t>关于移动应用发现与检测报告 </a:t>
            </a:r>
            <a:r>
              <a:rPr lang="en-US" altLang="zh-CN" b="1" dirty="0" smtClean="0">
                <a:solidFill>
                  <a:schemeClr val="bg1"/>
                </a:solidFill>
                <a:latin typeface="+mn-ea"/>
              </a:rPr>
              <a:t>——</a:t>
            </a:r>
            <a:endParaRPr lang="zh-CN" altLang="zh-CN" b="1" dirty="0">
              <a:solidFill>
                <a:schemeClr val="bg1"/>
              </a:solidFill>
              <a:latin typeface="+mn-ea"/>
            </a:endParaRPr>
          </a:p>
        </p:txBody>
      </p:sp>
      <p:grpSp>
        <p:nvGrpSpPr>
          <p:cNvPr id="21" name="组合 20"/>
          <p:cNvGrpSpPr/>
          <p:nvPr/>
        </p:nvGrpSpPr>
        <p:grpSpPr>
          <a:xfrm>
            <a:off x="6229762" y="5012039"/>
            <a:ext cx="2900819" cy="444276"/>
            <a:chOff x="7903330" y="3337666"/>
            <a:chExt cx="2900819" cy="444276"/>
          </a:xfrm>
        </p:grpSpPr>
        <p:sp>
          <p:nvSpPr>
            <p:cNvPr id="22" name="Text Box 8">
              <a:extLst>
                <a:ext uri="{FF2B5EF4-FFF2-40B4-BE49-F238E27FC236}">
                  <a16:creationId xmlns:a16="http://schemas.microsoft.com/office/drawing/2014/main" xmlns="" id="{09DC4F21-39C9-4ED1-9B50-D25B34D0DBD8}"/>
                </a:ext>
              </a:extLst>
            </p:cNvPr>
            <p:cNvSpPr txBox="1">
              <a:spLocks noChangeArrowheads="1"/>
            </p:cNvSpPr>
            <p:nvPr/>
          </p:nvSpPr>
          <p:spPr bwMode="auto">
            <a:xfrm>
              <a:off x="8369174" y="3337666"/>
              <a:ext cx="2434975" cy="444276"/>
            </a:xfrm>
            <a:prstGeom prst="rect">
              <a:avLst/>
            </a:prstGeom>
            <a:solidFill>
              <a:srgbClr val="433C89">
                <a:alpha val="0"/>
              </a:srgbClr>
            </a:solidFill>
            <a:ln w="9525">
              <a:noFill/>
              <a:miter lim="800000"/>
              <a:headEnd/>
              <a:tailEnd/>
            </a:ln>
          </p:spPr>
          <p:txBody>
            <a:bodyPr vert="horz" wrap="square" lIns="0" tIns="0" rIns="0" bIns="0" numCol="1" anchor="t" anchorCtr="0" compatLnSpc="1">
              <a:prstTxWarp prst="textNoShape">
                <a:avLst/>
              </a:prstTxWarp>
            </a:bodyPr>
            <a:lstStyle/>
            <a:p>
              <a:pPr>
                <a:spcAft>
                  <a:spcPts val="0"/>
                </a:spcAft>
              </a:pPr>
              <a:r>
                <a:rPr lang="zh-CN" altLang="en-US" sz="2400" b="1" dirty="0" smtClean="0">
                  <a:solidFill>
                    <a:srgbClr val="433C89"/>
                  </a:solidFill>
                  <a:latin typeface="+mj-ea"/>
                </a:rPr>
                <a:t>总结</a:t>
              </a:r>
              <a:endParaRPr lang="zh-CN" altLang="zh-CN" sz="2400" b="1" dirty="0">
                <a:solidFill>
                  <a:srgbClr val="433C89"/>
                </a:solidFill>
                <a:latin typeface="+mj-ea"/>
              </a:endParaRPr>
            </a:p>
          </p:txBody>
        </p:sp>
        <p:sp>
          <p:nvSpPr>
            <p:cNvPr id="23" name="矩形 22">
              <a:extLst>
                <a:ext uri="{FF2B5EF4-FFF2-40B4-BE49-F238E27FC236}">
                  <a16:creationId xmlns:a16="http://schemas.microsoft.com/office/drawing/2014/main" xmlns="" id="{72D74316-D1DC-49E8-989B-CCB4A865D121}"/>
                </a:ext>
              </a:extLst>
            </p:cNvPr>
            <p:cNvSpPr/>
            <p:nvPr/>
          </p:nvSpPr>
          <p:spPr>
            <a:xfrm>
              <a:off x="7903330" y="3337666"/>
              <a:ext cx="264005" cy="400110"/>
            </a:xfrm>
            <a:prstGeom prst="rect">
              <a:avLst/>
            </a:prstGeom>
            <a:solidFill>
              <a:srgbClr val="433C89"/>
            </a:solidFill>
          </p:spPr>
          <p:txBody>
            <a:bodyPr wrap="square">
              <a:spAutoFit/>
            </a:bodyPr>
            <a:lstStyle/>
            <a:p>
              <a:pPr algn="ctr"/>
              <a:r>
                <a:rPr lang="en-US" altLang="zh-CN" sz="2000" b="1" dirty="0">
                  <a:solidFill>
                    <a:schemeClr val="bg1"/>
                  </a:solidFill>
                  <a:latin typeface="+mj-ea"/>
                </a:rPr>
                <a:t>4</a:t>
              </a:r>
              <a:endParaRPr lang="zh-CN" altLang="en-US" sz="2000" b="1" dirty="0">
                <a:solidFill>
                  <a:schemeClr val="bg1"/>
                </a:solidFill>
              </a:endParaRPr>
            </a:p>
          </p:txBody>
        </p:sp>
      </p:grpSp>
    </p:spTree>
    <p:extLst>
      <p:ext uri="{BB962C8B-B14F-4D97-AF65-F5344CB8AC3E}">
        <p14:creationId xmlns:p14="http://schemas.microsoft.com/office/powerpoint/2010/main" val="1873698291"/>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机器学习</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机器学习</a:t>
            </a:r>
            <a:endParaRPr lang="zh-CN" altLang="en-US" dirty="0"/>
          </a:p>
        </p:txBody>
      </p:sp>
      <p:sp>
        <p:nvSpPr>
          <p:cNvPr id="3" name="TextBox 2"/>
          <p:cNvSpPr txBox="1"/>
          <p:nvPr/>
        </p:nvSpPr>
        <p:spPr>
          <a:xfrm>
            <a:off x="4517224" y="2071688"/>
            <a:ext cx="6312701" cy="1169551"/>
          </a:xfrm>
          <a:prstGeom prst="rect">
            <a:avLst/>
          </a:prstGeom>
          <a:noFill/>
        </p:spPr>
        <p:txBody>
          <a:bodyPr wrap="square" rtlCol="0">
            <a:spAutoFit/>
          </a:bodyPr>
          <a:lstStyle/>
          <a:p>
            <a:r>
              <a:rPr lang="zh-CN" altLang="en-US" sz="1400" dirty="0"/>
              <a:t> </a:t>
            </a:r>
            <a:r>
              <a:rPr lang="zh-CN" altLang="en-US" sz="1400" dirty="0" smtClean="0"/>
              <a:t>      近年来</a:t>
            </a:r>
            <a:r>
              <a:rPr lang="zh-CN" altLang="en-US" sz="1400" dirty="0"/>
              <a:t>，机器学习的各种分类方法也开始被应用在漏洞检测中，以移动平台恶意应用的二分类问题应用最多，漏洞检测过程中常用的机器学习分类算法有</a:t>
            </a:r>
            <a:r>
              <a:rPr lang="zh-CN" altLang="en-US" sz="1400" dirty="0" smtClean="0"/>
              <a:t>贝叶斯分类、</a:t>
            </a:r>
            <a:r>
              <a:rPr lang="zh-CN" altLang="en-US" sz="1400" dirty="0"/>
              <a:t>支持</a:t>
            </a:r>
            <a:r>
              <a:rPr lang="zh-CN" altLang="en-US" sz="1400" dirty="0" smtClean="0"/>
              <a:t>向量</a:t>
            </a:r>
            <a:r>
              <a:rPr lang="zh-CN" altLang="en-US" sz="1400" dirty="0"/>
              <a:t>机</a:t>
            </a:r>
            <a:r>
              <a:rPr lang="en-US" altLang="zh-CN" sz="1400" dirty="0" smtClean="0"/>
              <a:t>(Support </a:t>
            </a:r>
            <a:r>
              <a:rPr lang="en-US" altLang="zh-CN" sz="1400" dirty="0"/>
              <a:t>Vector Machine, SVM) </a:t>
            </a:r>
            <a:r>
              <a:rPr lang="zh-CN" altLang="en-US" sz="1400" dirty="0" smtClean="0"/>
              <a:t>、</a:t>
            </a:r>
            <a:r>
              <a:rPr lang="zh-CN" altLang="en-US" sz="1400" dirty="0"/>
              <a:t>随机</a:t>
            </a:r>
            <a:r>
              <a:rPr lang="zh-CN" altLang="en-US" sz="1400" dirty="0" smtClean="0"/>
              <a:t>森林、</a:t>
            </a:r>
            <a:r>
              <a:rPr lang="zh-CN" altLang="en-US" sz="1400" dirty="0"/>
              <a:t>集成</a:t>
            </a:r>
            <a:r>
              <a:rPr lang="zh-CN" altLang="en-US" sz="1400" dirty="0" smtClean="0"/>
              <a:t>学习等</a:t>
            </a:r>
            <a:r>
              <a:rPr lang="zh-CN" altLang="en-US" sz="1400" dirty="0"/>
              <a:t>，其中</a:t>
            </a:r>
            <a:r>
              <a:rPr lang="en-US" altLang="zh-CN" sz="1400" dirty="0"/>
              <a:t>SVM</a:t>
            </a:r>
            <a:r>
              <a:rPr lang="zh-CN" altLang="en-US" sz="1400" dirty="0"/>
              <a:t>被广泛用来处理二分类问题，集成学习也因其强大的泛化性能而得到迅速发展。</a:t>
            </a:r>
          </a:p>
        </p:txBody>
      </p:sp>
      <p:sp>
        <p:nvSpPr>
          <p:cNvPr id="20" name="五边形 19"/>
          <p:cNvSpPr/>
          <p:nvPr/>
        </p:nvSpPr>
        <p:spPr>
          <a:xfrm>
            <a:off x="4520889" y="3631982"/>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a:t>
            </a:r>
            <a:r>
              <a:rPr lang="zh-CN" altLang="en-US" dirty="0" smtClean="0"/>
              <a:t>学习</a:t>
            </a:r>
            <a:endParaRPr lang="zh-CN" altLang="en-US" dirty="0"/>
          </a:p>
        </p:txBody>
      </p:sp>
      <p:sp>
        <p:nvSpPr>
          <p:cNvPr id="21" name="TextBox 20"/>
          <p:cNvSpPr txBox="1"/>
          <p:nvPr/>
        </p:nvSpPr>
        <p:spPr>
          <a:xfrm>
            <a:off x="4517223" y="4716949"/>
            <a:ext cx="6312701" cy="954107"/>
          </a:xfrm>
          <a:prstGeom prst="rect">
            <a:avLst/>
          </a:prstGeom>
          <a:noFill/>
        </p:spPr>
        <p:txBody>
          <a:bodyPr wrap="square" rtlCol="0">
            <a:spAutoFit/>
          </a:bodyPr>
          <a:lstStyle/>
          <a:p>
            <a:r>
              <a:rPr lang="zh-CN" altLang="en-US" sz="1400" dirty="0" smtClean="0"/>
              <a:t>       集成</a:t>
            </a:r>
            <a:r>
              <a:rPr lang="zh-CN" altLang="en-US" sz="1400" dirty="0"/>
              <a:t>学习概括来说是通过一些方法将想要分析的数据输入多个学习器学习后的结果进行总结的过程，单个学习器也被称为“弱学习器”，即集成学习就是一种将多个弱学习器集合起来，由多个分类器的分类结果的组合结果来决定最终分类结果的机器学习方法</a:t>
            </a:r>
            <a:r>
              <a:rPr lang="zh-CN" altLang="en-US" sz="1400" dirty="0" smtClean="0"/>
              <a:t>。</a:t>
            </a:r>
            <a:endParaRPr lang="zh-CN" altLang="en-US" sz="1400" dirty="0"/>
          </a:p>
        </p:txBody>
      </p:sp>
    </p:spTree>
    <p:extLst>
      <p:ext uri="{BB962C8B-B14F-4D97-AF65-F5344CB8AC3E}">
        <p14:creationId xmlns:p14="http://schemas.microsoft.com/office/powerpoint/2010/main" val="788569129"/>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机器学习</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集成学习</a:t>
            </a:r>
            <a:r>
              <a:rPr lang="en-US" altLang="zh-CN" dirty="0" smtClean="0"/>
              <a:t>-</a:t>
            </a:r>
            <a:r>
              <a:rPr lang="zh-CN" altLang="en-US" dirty="0" smtClean="0"/>
              <a:t>特征构成</a:t>
            </a:r>
            <a:endParaRPr lang="zh-CN" altLang="en-US" dirty="0"/>
          </a:p>
        </p:txBody>
      </p:sp>
      <p:sp>
        <p:nvSpPr>
          <p:cNvPr id="8" name="TextBox 7"/>
          <p:cNvSpPr txBox="1"/>
          <p:nvPr/>
        </p:nvSpPr>
        <p:spPr>
          <a:xfrm>
            <a:off x="4517224" y="2054268"/>
            <a:ext cx="6826685" cy="738664"/>
          </a:xfrm>
          <a:prstGeom prst="rect">
            <a:avLst/>
          </a:prstGeom>
          <a:noFill/>
        </p:spPr>
        <p:txBody>
          <a:bodyPr wrap="square" rtlCol="0">
            <a:spAutoFit/>
          </a:bodyPr>
          <a:lstStyle/>
          <a:p>
            <a:r>
              <a:rPr lang="zh-CN" altLang="en-US" sz="1400" dirty="0" smtClean="0"/>
              <a:t>        对于基于集成学习的漏洞检测的研究，从移动应用的动态加载入手，进行特征构成的分析，利用逆向工程进行对程序进行反编译特征提取，利用特征选择算法对特征进行优化。</a:t>
            </a:r>
            <a:endParaRPr lang="zh-CN" altLang="en-US" sz="1400"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0299" y="2792932"/>
            <a:ext cx="45434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109298" y="6078311"/>
            <a:ext cx="1642536" cy="307777"/>
          </a:xfrm>
          <a:prstGeom prst="rect">
            <a:avLst/>
          </a:prstGeom>
          <a:noFill/>
        </p:spPr>
        <p:txBody>
          <a:bodyPr wrap="square" rtlCol="0">
            <a:spAutoFit/>
          </a:bodyPr>
          <a:lstStyle/>
          <a:p>
            <a:pPr algn="ctr"/>
            <a:r>
              <a:rPr lang="zh-CN" altLang="en-US" sz="1400" dirty="0" smtClean="0"/>
              <a:t>特征提取过程</a:t>
            </a:r>
            <a:endParaRPr lang="zh-CN" altLang="en-US" sz="1400" dirty="0"/>
          </a:p>
        </p:txBody>
      </p:sp>
    </p:spTree>
    <p:extLst>
      <p:ext uri="{BB962C8B-B14F-4D97-AF65-F5344CB8AC3E}">
        <p14:creationId xmlns:p14="http://schemas.microsoft.com/office/powerpoint/2010/main" val="2565869291"/>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机器学习</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a:t>
            </a:r>
            <a:r>
              <a:rPr lang="zh-CN" altLang="en-US" dirty="0" smtClean="0"/>
              <a:t>学习</a:t>
            </a:r>
            <a:r>
              <a:rPr lang="en-US" altLang="zh-CN" dirty="0" smtClean="0"/>
              <a:t>-</a:t>
            </a:r>
            <a:r>
              <a:rPr lang="zh-CN" altLang="en-US" dirty="0" smtClean="0"/>
              <a:t>代表算法</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25" y="2064265"/>
            <a:ext cx="2791568" cy="2535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308" y="206329"/>
            <a:ext cx="4282629"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886958" y="4772416"/>
            <a:ext cx="1657747" cy="307777"/>
          </a:xfrm>
          <a:prstGeom prst="rect">
            <a:avLst/>
          </a:prstGeom>
          <a:noFill/>
        </p:spPr>
        <p:txBody>
          <a:bodyPr wrap="square" rtlCol="0">
            <a:spAutoFit/>
          </a:bodyPr>
          <a:lstStyle/>
          <a:p>
            <a:r>
              <a:rPr lang="zh-CN" altLang="en-US" sz="1400" dirty="0" smtClean="0"/>
              <a:t>集成学习一般结构</a:t>
            </a:r>
            <a:endParaRPr lang="zh-CN" altLang="en-US" sz="1400" dirty="0"/>
          </a:p>
        </p:txBody>
      </p:sp>
      <p:sp>
        <p:nvSpPr>
          <p:cNvPr id="4" name="TextBox 3"/>
          <p:cNvSpPr txBox="1"/>
          <p:nvPr/>
        </p:nvSpPr>
        <p:spPr>
          <a:xfrm>
            <a:off x="8104341" y="6207079"/>
            <a:ext cx="3306870" cy="307777"/>
          </a:xfrm>
          <a:prstGeom prst="rect">
            <a:avLst/>
          </a:prstGeom>
          <a:noFill/>
        </p:spPr>
        <p:txBody>
          <a:bodyPr wrap="square" rtlCol="0">
            <a:spAutoFit/>
          </a:bodyPr>
          <a:lstStyle/>
          <a:p>
            <a:r>
              <a:rPr lang="zh-CN" altLang="en-US" sz="1400" dirty="0" smtClean="0"/>
              <a:t>集成学习（代表性）</a:t>
            </a:r>
            <a:r>
              <a:rPr lang="en-US" altLang="zh-CN" sz="1400" dirty="0" err="1" smtClean="0"/>
              <a:t>AdaBoost</a:t>
            </a:r>
            <a:r>
              <a:rPr lang="zh-CN" altLang="en-US" sz="1400" dirty="0" smtClean="0"/>
              <a:t>算法</a:t>
            </a:r>
            <a:endParaRPr lang="zh-CN" altLang="en-US" sz="1400" dirty="0"/>
          </a:p>
        </p:txBody>
      </p:sp>
    </p:spTree>
    <p:extLst>
      <p:ext uri="{BB962C8B-B14F-4D97-AF65-F5344CB8AC3E}">
        <p14:creationId xmlns:p14="http://schemas.microsoft.com/office/powerpoint/2010/main" val="1954162043"/>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机器学习</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4517223" y="1084904"/>
            <a:ext cx="3186283"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集成学习</a:t>
            </a:r>
            <a:r>
              <a:rPr lang="en-US" altLang="zh-CN" dirty="0" smtClean="0"/>
              <a:t>-</a:t>
            </a:r>
            <a:r>
              <a:rPr lang="zh-CN" altLang="en-US" dirty="0" smtClean="0"/>
              <a:t>多标签分类算法</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760" y="1693275"/>
            <a:ext cx="4478754" cy="4754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17223" y="1961167"/>
            <a:ext cx="2242895" cy="3647152"/>
          </a:xfrm>
          <a:prstGeom prst="rect">
            <a:avLst/>
          </a:prstGeom>
          <a:noFill/>
        </p:spPr>
        <p:txBody>
          <a:bodyPr wrap="square" rtlCol="0">
            <a:spAutoFit/>
          </a:bodyPr>
          <a:lstStyle/>
          <a:p>
            <a:pPr>
              <a:lnSpc>
                <a:spcPct val="150000"/>
              </a:lnSpc>
            </a:pPr>
            <a:r>
              <a:rPr lang="zh-CN" altLang="en-US" sz="1400" dirty="0"/>
              <a:t> </a:t>
            </a:r>
            <a:r>
              <a:rPr lang="zh-CN" altLang="en-US" sz="1400" dirty="0" smtClean="0"/>
              <a:t>      机器学习</a:t>
            </a:r>
            <a:r>
              <a:rPr lang="zh-CN" altLang="en-US" sz="1400" dirty="0"/>
              <a:t>目前被应用于广阔的领域，基于集成学习构建的学习系统因能够大幅度增强泛化能力而备受关注，多种集成学习被应用于多标签分类问题。本节将结合漏洞检测特征，针对动态加载漏洞构建一个多标签分类集成学习算法，并且对该算法的性能进行评价。</a:t>
            </a:r>
          </a:p>
        </p:txBody>
      </p:sp>
    </p:spTree>
    <p:extLst>
      <p:ext uri="{BB962C8B-B14F-4D97-AF65-F5344CB8AC3E}">
        <p14:creationId xmlns:p14="http://schemas.microsoft.com/office/powerpoint/2010/main" val="3169601786"/>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机器学习</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集成学习</a:t>
            </a:r>
            <a:r>
              <a:rPr lang="en-US" altLang="zh-CN" dirty="0" smtClean="0"/>
              <a:t>-</a:t>
            </a:r>
            <a:r>
              <a:rPr lang="zh-CN" altLang="en-US" dirty="0" smtClean="0"/>
              <a:t>评估方法</a:t>
            </a:r>
            <a:endParaRPr lang="zh-CN" altLang="en-US" dirty="0"/>
          </a:p>
        </p:txBody>
      </p:sp>
      <p:sp>
        <p:nvSpPr>
          <p:cNvPr id="5" name="TextBox 4"/>
          <p:cNvSpPr txBox="1"/>
          <p:nvPr/>
        </p:nvSpPr>
        <p:spPr>
          <a:xfrm>
            <a:off x="4517224" y="2001054"/>
            <a:ext cx="6048264" cy="3647152"/>
          </a:xfrm>
          <a:prstGeom prst="rect">
            <a:avLst/>
          </a:prstGeom>
          <a:noFill/>
        </p:spPr>
        <p:txBody>
          <a:bodyPr wrap="square" rtlCol="0">
            <a:spAutoFit/>
          </a:bodyPr>
          <a:lstStyle/>
          <a:p>
            <a:pPr>
              <a:lnSpc>
                <a:spcPct val="150000"/>
              </a:lnSpc>
            </a:pPr>
            <a:r>
              <a:rPr lang="zh-CN" altLang="en-US" sz="1400" dirty="0"/>
              <a:t> </a:t>
            </a:r>
            <a:r>
              <a:rPr lang="zh-CN" altLang="en-US" sz="1400" dirty="0" smtClean="0"/>
              <a:t>      通常</a:t>
            </a:r>
            <a:r>
              <a:rPr lang="zh-CN" altLang="en-US" sz="1400" dirty="0"/>
              <a:t>通过实验测试来对学习器的泛化误差进行评估并进而做出选择。因此需要使用“测试样本集”来测试评估学习器对新样本的判别预测能力，然后以测试集上的“测试误差”作为泛化误差的近似。经常使用的评估方法有交叉验证法、自助法、留出法等。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交叉</a:t>
            </a:r>
            <a:r>
              <a:rPr lang="zh-CN" altLang="en-US" sz="1400" dirty="0"/>
              <a:t>验证</a:t>
            </a:r>
            <a:r>
              <a:rPr lang="en-US" altLang="zh-CN" sz="1400" dirty="0"/>
              <a:t>[IWI</a:t>
            </a:r>
            <a:r>
              <a:rPr lang="zh-CN" altLang="en-US" sz="1400" dirty="0"/>
              <a:t>这种方法并不是通常所采用的单一验证方法，它采用的是一种循环估计的理论，即利用统计学中的分段验证思想，先对数据分组，在一个小数据样本中进行分析，再将样本中后续数据基于上面的分析进行确认验证的一种方法。最先分析的数据子集称其实训练集，剩下的数据子集叫做验证集或者测试集。这种验证方法应用广泛且意义深远。称总的数据为原始数据</a:t>
            </a:r>
            <a:r>
              <a:rPr lang="en-US" altLang="zh-CN" sz="1400" dirty="0"/>
              <a:t>((data set)</a:t>
            </a:r>
            <a:r>
              <a:rPr lang="zh-CN" altLang="en-US" sz="1400" dirty="0"/>
              <a:t>，它包括训练集</a:t>
            </a:r>
            <a:r>
              <a:rPr lang="en-US" altLang="zh-CN" sz="1400" dirty="0"/>
              <a:t>(train set)</a:t>
            </a:r>
            <a:r>
              <a:rPr lang="zh-CN" altLang="en-US" sz="1400" dirty="0"/>
              <a:t>和验证集</a:t>
            </a:r>
            <a:r>
              <a:rPr lang="en-US" altLang="zh-CN" sz="1400" dirty="0"/>
              <a:t>((validation set or test set)</a:t>
            </a:r>
            <a:r>
              <a:rPr lang="zh-CN" altLang="en-US" sz="1400" dirty="0"/>
              <a:t>，接着训练出模型</a:t>
            </a:r>
            <a:r>
              <a:rPr lang="en-US" altLang="zh-CN" sz="1400" dirty="0"/>
              <a:t>(model)</a:t>
            </a:r>
            <a:r>
              <a:rPr lang="zh-CN" altLang="en-US" sz="1400" dirty="0"/>
              <a:t>作为验证分类好坏的指标。</a:t>
            </a:r>
          </a:p>
        </p:txBody>
      </p:sp>
    </p:spTree>
    <p:extLst>
      <p:ext uri="{BB962C8B-B14F-4D97-AF65-F5344CB8AC3E}">
        <p14:creationId xmlns:p14="http://schemas.microsoft.com/office/powerpoint/2010/main" val="2039616069"/>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机器学习</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五边形 18"/>
          <p:cNvSpPr/>
          <p:nvPr/>
        </p:nvSpPr>
        <p:spPr>
          <a:xfrm>
            <a:off x="4517224" y="1084904"/>
            <a:ext cx="2469370" cy="422709"/>
          </a:xfrm>
          <a:prstGeom prst="homePlate">
            <a:avLst/>
          </a:prstGeom>
          <a:solidFill>
            <a:srgbClr val="433C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集成学习</a:t>
            </a:r>
            <a:r>
              <a:rPr lang="en-US" altLang="zh-CN" dirty="0" smtClean="0"/>
              <a:t>-</a:t>
            </a:r>
            <a:r>
              <a:rPr lang="zh-CN" altLang="en-US" dirty="0" smtClean="0"/>
              <a:t>性能评估</a:t>
            </a:r>
            <a:endParaRPr lang="zh-CN" altLang="en-US" dirty="0"/>
          </a:p>
        </p:txBody>
      </p:sp>
      <p:sp>
        <p:nvSpPr>
          <p:cNvPr id="5" name="TextBox 4"/>
          <p:cNvSpPr txBox="1"/>
          <p:nvPr/>
        </p:nvSpPr>
        <p:spPr>
          <a:xfrm>
            <a:off x="4517224" y="2001054"/>
            <a:ext cx="6048264" cy="2031325"/>
          </a:xfrm>
          <a:prstGeom prst="rect">
            <a:avLst/>
          </a:prstGeom>
          <a:noFill/>
        </p:spPr>
        <p:txBody>
          <a:bodyPr wrap="square" rtlCol="0">
            <a:spAutoFit/>
          </a:bodyPr>
          <a:lstStyle/>
          <a:p>
            <a:pPr>
              <a:lnSpc>
                <a:spcPct val="150000"/>
              </a:lnSpc>
            </a:pPr>
            <a:r>
              <a:rPr lang="zh-CN" altLang="en-US" sz="1400" dirty="0"/>
              <a:t> </a:t>
            </a:r>
            <a:r>
              <a:rPr lang="zh-CN" altLang="en-US" sz="1400" dirty="0" smtClean="0"/>
              <a:t>       为了</a:t>
            </a:r>
            <a:r>
              <a:rPr lang="zh-CN" altLang="en-US" sz="1400" dirty="0"/>
              <a:t>对学习器的泛化性能进行有效评估，不仅需要有切实可行的实验评估方法，还需要衡量模型泛化能力的评价标准，这就需要对学习器进行性能度量。在预测任务中，对于给定的样本集</a:t>
            </a:r>
            <a:r>
              <a:rPr lang="en-US" altLang="zh-CN" sz="1400" dirty="0"/>
              <a:t>D = </a:t>
            </a:r>
            <a:r>
              <a:rPr lang="en-US" altLang="zh-CN" sz="1400" dirty="0" smtClean="0"/>
              <a:t>{(x1</a:t>
            </a:r>
            <a:r>
              <a:rPr lang="zh-CN" altLang="en-US" sz="1400" dirty="0" smtClean="0"/>
              <a:t>，</a:t>
            </a:r>
            <a:r>
              <a:rPr lang="en-US" altLang="zh-CN" sz="1400" dirty="0" smtClean="0"/>
              <a:t>y1), (x2,y2),..., </a:t>
            </a:r>
            <a:r>
              <a:rPr lang="en-US" altLang="zh-CN" sz="1400" dirty="0"/>
              <a:t>(</a:t>
            </a:r>
            <a:r>
              <a:rPr lang="en-US" altLang="zh-CN" sz="1400" dirty="0" err="1" smtClean="0"/>
              <a:t>xm,ym</a:t>
            </a:r>
            <a:r>
              <a:rPr lang="en-US" altLang="zh-CN" sz="1400" dirty="0" smtClean="0"/>
              <a:t>)}</a:t>
            </a:r>
            <a:r>
              <a:rPr lang="zh-CN" altLang="en-US" sz="1400" dirty="0" smtClean="0"/>
              <a:t>，其中</a:t>
            </a:r>
            <a:r>
              <a:rPr lang="en-US" altLang="zh-CN" sz="1400" dirty="0" smtClean="0"/>
              <a:t>y</a:t>
            </a:r>
            <a:r>
              <a:rPr lang="zh-CN" altLang="en-US" sz="1400" dirty="0" smtClean="0"/>
              <a:t>是</a:t>
            </a:r>
            <a:r>
              <a:rPr lang="en-US" altLang="zh-CN" sz="1400" dirty="0" smtClean="0"/>
              <a:t>x</a:t>
            </a:r>
            <a:r>
              <a:rPr lang="zh-CN" altLang="en-US" sz="1400" dirty="0" smtClean="0"/>
              <a:t>的真实标签，</a:t>
            </a:r>
            <a:r>
              <a:rPr lang="en-US" altLang="zh-CN" sz="1400" dirty="0" smtClean="0"/>
              <a:t>P</a:t>
            </a:r>
            <a:r>
              <a:rPr lang="zh-CN" altLang="en-US" sz="1400" dirty="0" smtClean="0"/>
              <a:t>和</a:t>
            </a:r>
            <a:r>
              <a:rPr lang="en-US" altLang="zh-CN" sz="1400" dirty="0" smtClean="0"/>
              <a:t>Y</a:t>
            </a:r>
            <a:r>
              <a:rPr lang="zh-CN" altLang="en-US" sz="1400" dirty="0" smtClean="0"/>
              <a:t>分别表示预测标签集合和真实标签集合，</a:t>
            </a:r>
            <a:r>
              <a:rPr lang="en-US" altLang="zh-CN" sz="1400" dirty="0" smtClean="0"/>
              <a:t>m</a:t>
            </a:r>
            <a:r>
              <a:rPr lang="zh-CN" altLang="en-US" sz="1400" dirty="0" smtClean="0"/>
              <a:t>表示测试样本数量，</a:t>
            </a:r>
            <a:r>
              <a:rPr lang="en-US" altLang="zh-CN" sz="1400" dirty="0" smtClean="0"/>
              <a:t>n</a:t>
            </a:r>
            <a:r>
              <a:rPr lang="zh-CN" altLang="en-US" sz="1400" dirty="0" smtClean="0"/>
              <a:t>表示标签数量，常用</a:t>
            </a:r>
            <a:r>
              <a:rPr lang="zh-CN" altLang="en-US" sz="1400" dirty="0"/>
              <a:t>的性能度量指标有覆盖率、汉明损失和子集精准率等。</a:t>
            </a:r>
          </a:p>
        </p:txBody>
      </p:sp>
    </p:spTree>
    <p:extLst>
      <p:ext uri="{BB962C8B-B14F-4D97-AF65-F5344CB8AC3E}">
        <p14:creationId xmlns:p14="http://schemas.microsoft.com/office/powerpoint/2010/main" val="358220463"/>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49D4F0D-5A1F-4BB6-82BB-61179F832925}"/>
              </a:ext>
            </a:extLst>
          </p:cNvPr>
          <p:cNvSpPr/>
          <p:nvPr/>
        </p:nvSpPr>
        <p:spPr>
          <a:xfrm>
            <a:off x="4521039" y="2613748"/>
            <a:ext cx="1313180" cy="769441"/>
          </a:xfrm>
          <a:prstGeom prst="rect">
            <a:avLst/>
          </a:prstGeom>
        </p:spPr>
        <p:txBody>
          <a:bodyPr wrap="none">
            <a:spAutoFit/>
          </a:bodyPr>
          <a:lstStyle/>
          <a:p>
            <a:pPr>
              <a:spcAft>
                <a:spcPts val="0"/>
              </a:spcAft>
            </a:pPr>
            <a:r>
              <a:rPr lang="zh-CN" altLang="en-US" sz="4400" b="1" dirty="0">
                <a:solidFill>
                  <a:srgbClr val="433C89"/>
                </a:solidFill>
                <a:latin typeface="+mj-ea"/>
                <a:ea typeface="+mj-ea"/>
              </a:rPr>
              <a:t>总结</a:t>
            </a:r>
            <a:endParaRPr lang="zh-CN" altLang="zh-CN" sz="4400" b="1" dirty="0">
              <a:solidFill>
                <a:srgbClr val="433C89"/>
              </a:solidFill>
              <a:latin typeface="+mj-ea"/>
              <a:ea typeface="+mj-ea"/>
            </a:endParaRPr>
          </a:p>
        </p:txBody>
      </p:sp>
      <p:sp>
        <p:nvSpPr>
          <p:cNvPr id="5" name="矩形 4">
            <a:extLst>
              <a:ext uri="{FF2B5EF4-FFF2-40B4-BE49-F238E27FC236}">
                <a16:creationId xmlns:a16="http://schemas.microsoft.com/office/drawing/2014/main" xmlns="" id="{45232FA3-D4BE-4BE2-B256-F39FDA786FE9}"/>
              </a:ext>
            </a:extLst>
          </p:cNvPr>
          <p:cNvSpPr/>
          <p:nvPr/>
        </p:nvSpPr>
        <p:spPr>
          <a:xfrm>
            <a:off x="3879536" y="2675304"/>
            <a:ext cx="470000" cy="646331"/>
          </a:xfrm>
          <a:prstGeom prst="rect">
            <a:avLst/>
          </a:prstGeom>
          <a:solidFill>
            <a:srgbClr val="433C89"/>
          </a:solidFill>
        </p:spPr>
        <p:txBody>
          <a:bodyPr wrap="none">
            <a:spAutoFit/>
          </a:bodyPr>
          <a:lstStyle/>
          <a:p>
            <a:r>
              <a:rPr lang="en-US" altLang="zh-CN" sz="3600" b="1" dirty="0">
                <a:solidFill>
                  <a:schemeClr val="bg1"/>
                </a:solidFill>
                <a:latin typeface="+mj-ea"/>
              </a:rPr>
              <a:t>4</a:t>
            </a:r>
            <a:endParaRPr lang="zh-CN" altLang="en-US" sz="3600" b="1" dirty="0">
              <a:solidFill>
                <a:schemeClr val="bg1"/>
              </a:solidFill>
            </a:endParaRPr>
          </a:p>
        </p:txBody>
      </p:sp>
      <p:sp>
        <p:nvSpPr>
          <p:cNvPr id="6" name="game-certificate_41378">
            <a:extLst>
              <a:ext uri="{FF2B5EF4-FFF2-40B4-BE49-F238E27FC236}">
                <a16:creationId xmlns:a16="http://schemas.microsoft.com/office/drawing/2014/main" xmlns="" id="{9E3FE168-B476-47D6-B055-323984AA5F1D}"/>
              </a:ext>
            </a:extLst>
          </p:cNvPr>
          <p:cNvSpPr>
            <a:spLocks noChangeAspect="1"/>
          </p:cNvSpPr>
          <p:nvPr/>
        </p:nvSpPr>
        <p:spPr bwMode="auto">
          <a:xfrm>
            <a:off x="2604940" y="2554362"/>
            <a:ext cx="897163" cy="1160134"/>
          </a:xfrm>
          <a:custGeom>
            <a:avLst/>
            <a:gdLst>
              <a:gd name="connsiteX0" fmla="*/ 308911 w 469360"/>
              <a:gd name="connsiteY0" fmla="*/ 486992 h 606935"/>
              <a:gd name="connsiteX1" fmla="*/ 371580 w 469360"/>
              <a:gd name="connsiteY1" fmla="*/ 508521 h 606935"/>
              <a:gd name="connsiteX2" fmla="*/ 371920 w 469360"/>
              <a:gd name="connsiteY2" fmla="*/ 508521 h 606935"/>
              <a:gd name="connsiteX3" fmla="*/ 372344 w 469360"/>
              <a:gd name="connsiteY3" fmla="*/ 508521 h 606935"/>
              <a:gd name="connsiteX4" fmla="*/ 381685 w 469360"/>
              <a:gd name="connsiteY4" fmla="*/ 508012 h 606935"/>
              <a:gd name="connsiteX5" fmla="*/ 391451 w 469360"/>
              <a:gd name="connsiteY5" fmla="*/ 506656 h 606935"/>
              <a:gd name="connsiteX6" fmla="*/ 422361 w 469360"/>
              <a:gd name="connsiteY6" fmla="*/ 495383 h 606935"/>
              <a:gd name="connsiteX7" fmla="*/ 435013 w 469360"/>
              <a:gd name="connsiteY7" fmla="*/ 486992 h 606935"/>
              <a:gd name="connsiteX8" fmla="*/ 468980 w 469360"/>
              <a:gd name="connsiteY8" fmla="*/ 578107 h 606935"/>
              <a:gd name="connsiteX9" fmla="*/ 466602 w 469360"/>
              <a:gd name="connsiteY9" fmla="*/ 580650 h 606935"/>
              <a:gd name="connsiteX10" fmla="*/ 430428 w 469360"/>
              <a:gd name="connsiteY10" fmla="*/ 566072 h 606935"/>
              <a:gd name="connsiteX11" fmla="*/ 424653 w 469360"/>
              <a:gd name="connsiteY11" fmla="*/ 568699 h 606935"/>
              <a:gd name="connsiteX12" fmla="*/ 411067 w 469360"/>
              <a:gd name="connsiteY12" fmla="*/ 605145 h 606935"/>
              <a:gd name="connsiteX13" fmla="*/ 407670 w 469360"/>
              <a:gd name="connsiteY13" fmla="*/ 605230 h 606935"/>
              <a:gd name="connsiteX14" fmla="*/ 381176 w 469360"/>
              <a:gd name="connsiteY14" fmla="*/ 534203 h 606935"/>
              <a:gd name="connsiteX15" fmla="*/ 376590 w 469360"/>
              <a:gd name="connsiteY15" fmla="*/ 521828 h 606935"/>
              <a:gd name="connsiteX16" fmla="*/ 373363 w 469360"/>
              <a:gd name="connsiteY16" fmla="*/ 513267 h 606935"/>
              <a:gd name="connsiteX17" fmla="*/ 371920 w 469360"/>
              <a:gd name="connsiteY17" fmla="*/ 509453 h 606935"/>
              <a:gd name="connsiteX18" fmla="*/ 370561 w 469360"/>
              <a:gd name="connsiteY18" fmla="*/ 513267 h 606935"/>
              <a:gd name="connsiteX19" fmla="*/ 336255 w 469360"/>
              <a:gd name="connsiteY19" fmla="*/ 605230 h 606935"/>
              <a:gd name="connsiteX20" fmla="*/ 334471 w 469360"/>
              <a:gd name="connsiteY20" fmla="*/ 606925 h 606935"/>
              <a:gd name="connsiteX21" fmla="*/ 332773 w 469360"/>
              <a:gd name="connsiteY21" fmla="*/ 605145 h 606935"/>
              <a:gd name="connsiteX22" fmla="*/ 319271 w 469360"/>
              <a:gd name="connsiteY22" fmla="*/ 568699 h 606935"/>
              <a:gd name="connsiteX23" fmla="*/ 315110 w 469360"/>
              <a:gd name="connsiteY23" fmla="*/ 565817 h 606935"/>
              <a:gd name="connsiteX24" fmla="*/ 313497 w 469360"/>
              <a:gd name="connsiteY24" fmla="*/ 566072 h 606935"/>
              <a:gd name="connsiteX25" fmla="*/ 277322 w 469360"/>
              <a:gd name="connsiteY25" fmla="*/ 580650 h 606935"/>
              <a:gd name="connsiteX26" fmla="*/ 275878 w 469360"/>
              <a:gd name="connsiteY26" fmla="*/ 580904 h 606935"/>
              <a:gd name="connsiteX27" fmla="*/ 274944 w 469360"/>
              <a:gd name="connsiteY27" fmla="*/ 578107 h 606935"/>
              <a:gd name="connsiteX28" fmla="*/ 299146 w 469360"/>
              <a:gd name="connsiteY28" fmla="*/ 513267 h 606935"/>
              <a:gd name="connsiteX29" fmla="*/ 371913 w 469360"/>
              <a:gd name="connsiteY29" fmla="*/ 359198 h 606935"/>
              <a:gd name="connsiteX30" fmla="*/ 392958 w 469360"/>
              <a:gd name="connsiteY30" fmla="*/ 364286 h 606935"/>
              <a:gd name="connsiteX31" fmla="*/ 417992 w 469360"/>
              <a:gd name="connsiteY31" fmla="*/ 405242 h 606935"/>
              <a:gd name="connsiteX32" fmla="*/ 412561 w 469360"/>
              <a:gd name="connsiteY32" fmla="*/ 426950 h 606935"/>
              <a:gd name="connsiteX33" fmla="*/ 405772 w 469360"/>
              <a:gd name="connsiteY33" fmla="*/ 436447 h 606935"/>
              <a:gd name="connsiteX34" fmla="*/ 399323 w 469360"/>
              <a:gd name="connsiteY34" fmla="*/ 442213 h 606935"/>
              <a:gd name="connsiteX35" fmla="*/ 397286 w 469360"/>
              <a:gd name="connsiteY35" fmla="*/ 443655 h 606935"/>
              <a:gd name="connsiteX36" fmla="*/ 391686 w 469360"/>
              <a:gd name="connsiteY36" fmla="*/ 446792 h 606935"/>
              <a:gd name="connsiteX37" fmla="*/ 371913 w 469360"/>
              <a:gd name="connsiteY37" fmla="*/ 451286 h 606935"/>
              <a:gd name="connsiteX38" fmla="*/ 352226 w 469360"/>
              <a:gd name="connsiteY38" fmla="*/ 446792 h 606935"/>
              <a:gd name="connsiteX39" fmla="*/ 331350 w 469360"/>
              <a:gd name="connsiteY39" fmla="*/ 426950 h 606935"/>
              <a:gd name="connsiteX40" fmla="*/ 327446 w 469360"/>
              <a:gd name="connsiteY40" fmla="*/ 417029 h 606935"/>
              <a:gd name="connsiteX41" fmla="*/ 326004 w 469360"/>
              <a:gd name="connsiteY41" fmla="*/ 407701 h 606935"/>
              <a:gd name="connsiteX42" fmla="*/ 325834 w 469360"/>
              <a:gd name="connsiteY42" fmla="*/ 405242 h 606935"/>
              <a:gd name="connsiteX43" fmla="*/ 371913 w 469360"/>
              <a:gd name="connsiteY43" fmla="*/ 359198 h 606935"/>
              <a:gd name="connsiteX44" fmla="*/ 371906 w 469360"/>
              <a:gd name="connsiteY44" fmla="*/ 341910 h 606935"/>
              <a:gd name="connsiteX45" fmla="*/ 308490 w 469360"/>
              <a:gd name="connsiteY45" fmla="*/ 405249 h 606935"/>
              <a:gd name="connsiteX46" fmla="*/ 312649 w 469360"/>
              <a:gd name="connsiteY46" fmla="*/ 427464 h 606935"/>
              <a:gd name="connsiteX47" fmla="*/ 317913 w 469360"/>
              <a:gd name="connsiteY47" fmla="*/ 438148 h 606935"/>
              <a:gd name="connsiteX48" fmla="*/ 324025 w 469360"/>
              <a:gd name="connsiteY48" fmla="*/ 446542 h 606935"/>
              <a:gd name="connsiteX49" fmla="*/ 355946 w 469360"/>
              <a:gd name="connsiteY49" fmla="*/ 466383 h 606935"/>
              <a:gd name="connsiteX50" fmla="*/ 371906 w 469360"/>
              <a:gd name="connsiteY50" fmla="*/ 468587 h 606935"/>
              <a:gd name="connsiteX51" fmla="*/ 387951 w 469360"/>
              <a:gd name="connsiteY51" fmla="*/ 466383 h 606935"/>
              <a:gd name="connsiteX52" fmla="*/ 398647 w 469360"/>
              <a:gd name="connsiteY52" fmla="*/ 462567 h 606935"/>
              <a:gd name="connsiteX53" fmla="*/ 402807 w 469360"/>
              <a:gd name="connsiteY53" fmla="*/ 460532 h 606935"/>
              <a:gd name="connsiteX54" fmla="*/ 410278 w 469360"/>
              <a:gd name="connsiteY54" fmla="*/ 455530 h 606935"/>
              <a:gd name="connsiteX55" fmla="*/ 419871 w 469360"/>
              <a:gd name="connsiteY55" fmla="*/ 446542 h 606935"/>
              <a:gd name="connsiteX56" fmla="*/ 435322 w 469360"/>
              <a:gd name="connsiteY56" fmla="*/ 405249 h 606935"/>
              <a:gd name="connsiteX57" fmla="*/ 395676 w 469360"/>
              <a:gd name="connsiteY57" fmla="*/ 346489 h 606935"/>
              <a:gd name="connsiteX58" fmla="*/ 371906 w 469360"/>
              <a:gd name="connsiteY58" fmla="*/ 341910 h 606935"/>
              <a:gd name="connsiteX59" fmla="*/ 371906 w 469360"/>
              <a:gd name="connsiteY59" fmla="*/ 319187 h 606935"/>
              <a:gd name="connsiteX60" fmla="*/ 400600 w 469360"/>
              <a:gd name="connsiteY60" fmla="*/ 324105 h 606935"/>
              <a:gd name="connsiteX61" fmla="*/ 458073 w 469360"/>
              <a:gd name="connsiteY61" fmla="*/ 405249 h 606935"/>
              <a:gd name="connsiteX62" fmla="*/ 428615 w 469360"/>
              <a:gd name="connsiteY62" fmla="*/ 469944 h 606935"/>
              <a:gd name="connsiteX63" fmla="*/ 412655 w 469360"/>
              <a:gd name="connsiteY63" fmla="*/ 480967 h 606935"/>
              <a:gd name="connsiteX64" fmla="*/ 398817 w 469360"/>
              <a:gd name="connsiteY64" fmla="*/ 486902 h 606935"/>
              <a:gd name="connsiteX65" fmla="*/ 388545 w 469360"/>
              <a:gd name="connsiteY65" fmla="*/ 489615 h 606935"/>
              <a:gd name="connsiteX66" fmla="*/ 378867 w 469360"/>
              <a:gd name="connsiteY66" fmla="*/ 490887 h 606935"/>
              <a:gd name="connsiteX67" fmla="*/ 371906 w 469360"/>
              <a:gd name="connsiteY67" fmla="*/ 491226 h 606935"/>
              <a:gd name="connsiteX68" fmla="*/ 365029 w 469360"/>
              <a:gd name="connsiteY68" fmla="*/ 490887 h 606935"/>
              <a:gd name="connsiteX69" fmla="*/ 315281 w 469360"/>
              <a:gd name="connsiteY69" fmla="*/ 469944 h 606935"/>
              <a:gd name="connsiteX70" fmla="*/ 308490 w 469360"/>
              <a:gd name="connsiteY70" fmla="*/ 463330 h 606935"/>
              <a:gd name="connsiteX71" fmla="*/ 302123 w 469360"/>
              <a:gd name="connsiteY71" fmla="*/ 455530 h 606935"/>
              <a:gd name="connsiteX72" fmla="*/ 285823 w 469360"/>
              <a:gd name="connsiteY72" fmla="*/ 405249 h 606935"/>
              <a:gd name="connsiteX73" fmla="*/ 371906 w 469360"/>
              <a:gd name="connsiteY73" fmla="*/ 319187 h 606935"/>
              <a:gd name="connsiteX74" fmla="*/ 28447 w 469360"/>
              <a:gd name="connsiteY74" fmla="*/ 345 h 606935"/>
              <a:gd name="connsiteX75" fmla="*/ 380502 w 469360"/>
              <a:gd name="connsiteY75" fmla="*/ 345 h 606935"/>
              <a:gd name="connsiteX76" fmla="*/ 429157 w 469360"/>
              <a:gd name="connsiteY76" fmla="*/ 29767 h 606935"/>
              <a:gd name="connsiteX77" fmla="*/ 415401 w 469360"/>
              <a:gd name="connsiteY77" fmla="*/ 280570 h 606935"/>
              <a:gd name="connsiteX78" fmla="*/ 405381 w 469360"/>
              <a:gd name="connsiteY78" fmla="*/ 307532 h 606935"/>
              <a:gd name="connsiteX79" fmla="*/ 371925 w 469360"/>
              <a:gd name="connsiteY79" fmla="*/ 301936 h 606935"/>
              <a:gd name="connsiteX80" fmla="*/ 268499 w 469360"/>
              <a:gd name="connsiteY80" fmla="*/ 405293 h 606935"/>
              <a:gd name="connsiteX81" fmla="*/ 295162 w 469360"/>
              <a:gd name="connsiteY81" fmla="*/ 474396 h 606935"/>
              <a:gd name="connsiteX82" fmla="*/ 280642 w 469360"/>
              <a:gd name="connsiteY82" fmla="*/ 513313 h 606935"/>
              <a:gd name="connsiteX83" fmla="*/ 94935 w 469360"/>
              <a:gd name="connsiteY83" fmla="*/ 513313 h 606935"/>
              <a:gd name="connsiteX84" fmla="*/ 48571 w 469360"/>
              <a:gd name="connsiteY84" fmla="*/ 274889 h 606935"/>
              <a:gd name="connsiteX85" fmla="*/ 59780 w 469360"/>
              <a:gd name="connsiteY85" fmla="*/ 59951 h 606935"/>
              <a:gd name="connsiteX86" fmla="*/ 346451 w 469360"/>
              <a:gd name="connsiteY86" fmla="*/ 59951 h 606935"/>
              <a:gd name="connsiteX87" fmla="*/ 354518 w 469360"/>
              <a:gd name="connsiteY87" fmla="*/ 54355 h 606935"/>
              <a:gd name="connsiteX88" fmla="*/ 354942 w 469360"/>
              <a:gd name="connsiteY88" fmla="*/ 53592 h 606935"/>
              <a:gd name="connsiteX89" fmla="*/ 367510 w 469360"/>
              <a:gd name="connsiteY89" fmla="*/ 24679 h 606935"/>
              <a:gd name="connsiteX90" fmla="*/ 350697 w 469360"/>
              <a:gd name="connsiteY90" fmla="*/ 20355 h 606935"/>
              <a:gd name="connsiteX91" fmla="*/ 340507 w 469360"/>
              <a:gd name="connsiteY91" fmla="*/ 43926 h 606935"/>
              <a:gd name="connsiteX92" fmla="*/ 3567 w 469360"/>
              <a:gd name="connsiteY92" fmla="*/ 43926 h 606935"/>
              <a:gd name="connsiteX93" fmla="*/ 0 w 469360"/>
              <a:gd name="connsiteY93" fmla="*/ 33921 h 606935"/>
              <a:gd name="connsiteX94" fmla="*/ 18512 w 469360"/>
              <a:gd name="connsiteY94" fmla="*/ 1193 h 606935"/>
              <a:gd name="connsiteX95" fmla="*/ 28447 w 469360"/>
              <a:gd name="connsiteY95" fmla="*/ 345 h 60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69360" h="606935">
                <a:moveTo>
                  <a:pt x="308911" y="486992"/>
                </a:moveTo>
                <a:cubicBezTo>
                  <a:pt x="326319" y="500384"/>
                  <a:pt x="348058" y="508436"/>
                  <a:pt x="371580" y="508521"/>
                </a:cubicBezTo>
                <a:cubicBezTo>
                  <a:pt x="371750" y="508521"/>
                  <a:pt x="371835" y="508521"/>
                  <a:pt x="371920" y="508521"/>
                </a:cubicBezTo>
                <a:cubicBezTo>
                  <a:pt x="372090" y="508521"/>
                  <a:pt x="372175" y="508521"/>
                  <a:pt x="372344" y="508521"/>
                </a:cubicBezTo>
                <a:cubicBezTo>
                  <a:pt x="375486" y="508436"/>
                  <a:pt x="378628" y="508351"/>
                  <a:pt x="381685" y="508012"/>
                </a:cubicBezTo>
                <a:cubicBezTo>
                  <a:pt x="384997" y="507673"/>
                  <a:pt x="388309" y="507249"/>
                  <a:pt x="391451" y="506656"/>
                </a:cubicBezTo>
                <a:cubicBezTo>
                  <a:pt x="402490" y="504537"/>
                  <a:pt x="412850" y="500638"/>
                  <a:pt x="422361" y="495383"/>
                </a:cubicBezTo>
                <a:cubicBezTo>
                  <a:pt x="426776" y="492925"/>
                  <a:pt x="431022" y="490128"/>
                  <a:pt x="435013" y="486992"/>
                </a:cubicBezTo>
                <a:lnTo>
                  <a:pt x="468980" y="578107"/>
                </a:lnTo>
                <a:cubicBezTo>
                  <a:pt x="469999" y="580480"/>
                  <a:pt x="468895" y="581582"/>
                  <a:pt x="466602" y="580650"/>
                </a:cubicBezTo>
                <a:lnTo>
                  <a:pt x="430428" y="566072"/>
                </a:lnTo>
                <a:cubicBezTo>
                  <a:pt x="428135" y="565139"/>
                  <a:pt x="425503" y="566326"/>
                  <a:pt x="424653" y="568699"/>
                </a:cubicBezTo>
                <a:lnTo>
                  <a:pt x="411067" y="605145"/>
                </a:lnTo>
                <a:cubicBezTo>
                  <a:pt x="410217" y="607518"/>
                  <a:pt x="408689" y="607518"/>
                  <a:pt x="407670" y="605230"/>
                </a:cubicBezTo>
                <a:lnTo>
                  <a:pt x="381176" y="534203"/>
                </a:lnTo>
                <a:lnTo>
                  <a:pt x="376590" y="521828"/>
                </a:lnTo>
                <a:lnTo>
                  <a:pt x="373363" y="513267"/>
                </a:lnTo>
                <a:lnTo>
                  <a:pt x="371920" y="509453"/>
                </a:lnTo>
                <a:lnTo>
                  <a:pt x="370561" y="513267"/>
                </a:lnTo>
                <a:lnTo>
                  <a:pt x="336255" y="605230"/>
                </a:lnTo>
                <a:cubicBezTo>
                  <a:pt x="335745" y="606332"/>
                  <a:pt x="335151" y="606925"/>
                  <a:pt x="334471" y="606925"/>
                </a:cubicBezTo>
                <a:cubicBezTo>
                  <a:pt x="333877" y="606925"/>
                  <a:pt x="333282" y="606332"/>
                  <a:pt x="332773" y="605145"/>
                </a:cubicBezTo>
                <a:lnTo>
                  <a:pt x="319271" y="568699"/>
                </a:lnTo>
                <a:cubicBezTo>
                  <a:pt x="318592" y="566834"/>
                  <a:pt x="316893" y="565817"/>
                  <a:pt x="315110" y="565817"/>
                </a:cubicBezTo>
                <a:cubicBezTo>
                  <a:pt x="314600" y="565817"/>
                  <a:pt x="314006" y="565902"/>
                  <a:pt x="313497" y="566072"/>
                </a:cubicBezTo>
                <a:lnTo>
                  <a:pt x="277322" y="580650"/>
                </a:lnTo>
                <a:cubicBezTo>
                  <a:pt x="276727" y="580819"/>
                  <a:pt x="276303" y="580904"/>
                  <a:pt x="275878" y="580904"/>
                </a:cubicBezTo>
                <a:cubicBezTo>
                  <a:pt x="274604" y="580904"/>
                  <a:pt x="274180" y="579887"/>
                  <a:pt x="274944" y="578107"/>
                </a:cubicBezTo>
                <a:lnTo>
                  <a:pt x="299146" y="513267"/>
                </a:lnTo>
                <a:close/>
                <a:moveTo>
                  <a:pt x="371913" y="359198"/>
                </a:moveTo>
                <a:cubicBezTo>
                  <a:pt x="379551" y="359198"/>
                  <a:pt x="386679" y="361064"/>
                  <a:pt x="392958" y="364286"/>
                </a:cubicBezTo>
                <a:cubicBezTo>
                  <a:pt x="407809" y="371918"/>
                  <a:pt x="417992" y="387350"/>
                  <a:pt x="417992" y="405242"/>
                </a:cubicBezTo>
                <a:cubicBezTo>
                  <a:pt x="417992" y="413043"/>
                  <a:pt x="416040" y="420421"/>
                  <a:pt x="412561" y="426950"/>
                </a:cubicBezTo>
                <a:cubicBezTo>
                  <a:pt x="410694" y="430342"/>
                  <a:pt x="408403" y="433564"/>
                  <a:pt x="405772" y="436447"/>
                </a:cubicBezTo>
                <a:cubicBezTo>
                  <a:pt x="403821" y="438567"/>
                  <a:pt x="401614" y="440432"/>
                  <a:pt x="399323" y="442213"/>
                </a:cubicBezTo>
                <a:cubicBezTo>
                  <a:pt x="398644" y="442637"/>
                  <a:pt x="397965" y="443146"/>
                  <a:pt x="397286" y="443655"/>
                </a:cubicBezTo>
                <a:cubicBezTo>
                  <a:pt x="395504" y="444842"/>
                  <a:pt x="393637" y="445859"/>
                  <a:pt x="391686" y="446792"/>
                </a:cubicBezTo>
                <a:cubicBezTo>
                  <a:pt x="385660" y="449590"/>
                  <a:pt x="379041" y="451286"/>
                  <a:pt x="371913" y="451286"/>
                </a:cubicBezTo>
                <a:cubicBezTo>
                  <a:pt x="364870" y="451286"/>
                  <a:pt x="358251" y="449590"/>
                  <a:pt x="352226" y="446792"/>
                </a:cubicBezTo>
                <a:cubicBezTo>
                  <a:pt x="343315" y="442552"/>
                  <a:pt x="335932" y="435599"/>
                  <a:pt x="331350" y="426950"/>
                </a:cubicBezTo>
                <a:cubicBezTo>
                  <a:pt x="329653" y="423812"/>
                  <a:pt x="328380" y="420505"/>
                  <a:pt x="327446" y="417029"/>
                </a:cubicBezTo>
                <a:cubicBezTo>
                  <a:pt x="326683" y="414061"/>
                  <a:pt x="326174" y="410924"/>
                  <a:pt x="326004" y="407701"/>
                </a:cubicBezTo>
                <a:cubicBezTo>
                  <a:pt x="325919" y="406853"/>
                  <a:pt x="325834" y="406005"/>
                  <a:pt x="325834" y="405242"/>
                </a:cubicBezTo>
                <a:cubicBezTo>
                  <a:pt x="325834" y="379804"/>
                  <a:pt x="346540" y="359198"/>
                  <a:pt x="371913" y="359198"/>
                </a:cubicBezTo>
                <a:close/>
                <a:moveTo>
                  <a:pt x="371906" y="341910"/>
                </a:moveTo>
                <a:cubicBezTo>
                  <a:pt x="336929" y="341910"/>
                  <a:pt x="308490" y="370316"/>
                  <a:pt x="308490" y="405249"/>
                </a:cubicBezTo>
                <a:cubicBezTo>
                  <a:pt x="308490" y="413050"/>
                  <a:pt x="310018" y="420511"/>
                  <a:pt x="312649" y="427464"/>
                </a:cubicBezTo>
                <a:cubicBezTo>
                  <a:pt x="314008" y="431195"/>
                  <a:pt x="315790" y="434756"/>
                  <a:pt x="317913" y="438148"/>
                </a:cubicBezTo>
                <a:cubicBezTo>
                  <a:pt x="319696" y="441115"/>
                  <a:pt x="321733" y="443913"/>
                  <a:pt x="324025" y="446542"/>
                </a:cubicBezTo>
                <a:cubicBezTo>
                  <a:pt x="332260" y="456123"/>
                  <a:pt x="343296" y="463161"/>
                  <a:pt x="355946" y="466383"/>
                </a:cubicBezTo>
                <a:cubicBezTo>
                  <a:pt x="361039" y="467739"/>
                  <a:pt x="366388" y="468587"/>
                  <a:pt x="371906" y="468587"/>
                </a:cubicBezTo>
                <a:cubicBezTo>
                  <a:pt x="377509" y="468587"/>
                  <a:pt x="382857" y="467739"/>
                  <a:pt x="387951" y="466383"/>
                </a:cubicBezTo>
                <a:cubicBezTo>
                  <a:pt x="391686" y="465450"/>
                  <a:pt x="395252" y="464178"/>
                  <a:pt x="398647" y="462567"/>
                </a:cubicBezTo>
                <a:cubicBezTo>
                  <a:pt x="400006" y="461889"/>
                  <a:pt x="401449" y="461295"/>
                  <a:pt x="402807" y="460532"/>
                </a:cubicBezTo>
                <a:cubicBezTo>
                  <a:pt x="405439" y="459006"/>
                  <a:pt x="407901" y="457395"/>
                  <a:pt x="410278" y="455530"/>
                </a:cubicBezTo>
                <a:cubicBezTo>
                  <a:pt x="413758" y="452901"/>
                  <a:pt x="416984" y="449849"/>
                  <a:pt x="419871" y="446542"/>
                </a:cubicBezTo>
                <a:cubicBezTo>
                  <a:pt x="429464" y="435434"/>
                  <a:pt x="435322" y="421020"/>
                  <a:pt x="435322" y="405249"/>
                </a:cubicBezTo>
                <a:cubicBezTo>
                  <a:pt x="435322" y="378710"/>
                  <a:pt x="418937" y="355901"/>
                  <a:pt x="395676" y="346489"/>
                </a:cubicBezTo>
                <a:cubicBezTo>
                  <a:pt x="388375" y="343521"/>
                  <a:pt x="380310" y="341910"/>
                  <a:pt x="371906" y="341910"/>
                </a:cubicBezTo>
                <a:close/>
                <a:moveTo>
                  <a:pt x="371906" y="319187"/>
                </a:moveTo>
                <a:cubicBezTo>
                  <a:pt x="382008" y="319187"/>
                  <a:pt x="391686" y="320967"/>
                  <a:pt x="400600" y="324105"/>
                </a:cubicBezTo>
                <a:cubicBezTo>
                  <a:pt x="434048" y="335890"/>
                  <a:pt x="458073" y="367772"/>
                  <a:pt x="458073" y="405249"/>
                </a:cubicBezTo>
                <a:cubicBezTo>
                  <a:pt x="458073" y="431025"/>
                  <a:pt x="446612" y="454173"/>
                  <a:pt x="428615" y="469944"/>
                </a:cubicBezTo>
                <a:cubicBezTo>
                  <a:pt x="423776" y="474183"/>
                  <a:pt x="418428" y="477914"/>
                  <a:pt x="412655" y="480967"/>
                </a:cubicBezTo>
                <a:cubicBezTo>
                  <a:pt x="408240" y="483341"/>
                  <a:pt x="403656" y="485291"/>
                  <a:pt x="398817" y="486902"/>
                </a:cubicBezTo>
                <a:cubicBezTo>
                  <a:pt x="395506" y="488004"/>
                  <a:pt x="392110" y="488937"/>
                  <a:pt x="388545" y="489615"/>
                </a:cubicBezTo>
                <a:cubicBezTo>
                  <a:pt x="385404" y="490209"/>
                  <a:pt x="382178" y="490633"/>
                  <a:pt x="378867" y="490887"/>
                </a:cubicBezTo>
                <a:cubicBezTo>
                  <a:pt x="376575" y="491057"/>
                  <a:pt x="374283" y="491226"/>
                  <a:pt x="371906" y="491226"/>
                </a:cubicBezTo>
                <a:cubicBezTo>
                  <a:pt x="369614" y="491226"/>
                  <a:pt x="367321" y="491057"/>
                  <a:pt x="365029" y="490887"/>
                </a:cubicBezTo>
                <a:cubicBezTo>
                  <a:pt x="346013" y="489361"/>
                  <a:pt x="328780" y="481730"/>
                  <a:pt x="315281" y="469944"/>
                </a:cubicBezTo>
                <a:cubicBezTo>
                  <a:pt x="312904" y="467824"/>
                  <a:pt x="310612" y="465620"/>
                  <a:pt x="308490" y="463330"/>
                </a:cubicBezTo>
                <a:cubicBezTo>
                  <a:pt x="306197" y="460871"/>
                  <a:pt x="304160" y="458243"/>
                  <a:pt x="302123" y="455530"/>
                </a:cubicBezTo>
                <a:cubicBezTo>
                  <a:pt x="291935" y="441370"/>
                  <a:pt x="285823" y="423988"/>
                  <a:pt x="285823" y="405249"/>
                </a:cubicBezTo>
                <a:cubicBezTo>
                  <a:pt x="285823" y="357681"/>
                  <a:pt x="324365" y="319187"/>
                  <a:pt x="371906" y="319187"/>
                </a:cubicBezTo>
                <a:close/>
                <a:moveTo>
                  <a:pt x="28447" y="345"/>
                </a:moveTo>
                <a:lnTo>
                  <a:pt x="380502" y="345"/>
                </a:lnTo>
                <a:cubicBezTo>
                  <a:pt x="399777" y="345"/>
                  <a:pt x="422959" y="12978"/>
                  <a:pt x="429157" y="29767"/>
                </a:cubicBezTo>
                <a:cubicBezTo>
                  <a:pt x="445291" y="73008"/>
                  <a:pt x="464142" y="161697"/>
                  <a:pt x="415401" y="280570"/>
                </a:cubicBezTo>
                <a:cubicBezTo>
                  <a:pt x="415401" y="280570"/>
                  <a:pt x="410646" y="290829"/>
                  <a:pt x="405381" y="307532"/>
                </a:cubicBezTo>
                <a:cubicBezTo>
                  <a:pt x="394937" y="303971"/>
                  <a:pt x="383643" y="301936"/>
                  <a:pt x="371925" y="301936"/>
                </a:cubicBezTo>
                <a:cubicBezTo>
                  <a:pt x="314947" y="301936"/>
                  <a:pt x="268499" y="348315"/>
                  <a:pt x="268499" y="405293"/>
                </a:cubicBezTo>
                <a:cubicBezTo>
                  <a:pt x="268499" y="431832"/>
                  <a:pt x="278604" y="456081"/>
                  <a:pt x="295162" y="474396"/>
                </a:cubicBezTo>
                <a:lnTo>
                  <a:pt x="280642" y="513313"/>
                </a:lnTo>
                <a:lnTo>
                  <a:pt x="94935" y="513313"/>
                </a:lnTo>
                <a:cubicBezTo>
                  <a:pt x="94935" y="513313"/>
                  <a:pt x="-44070" y="416994"/>
                  <a:pt x="48571" y="274889"/>
                </a:cubicBezTo>
                <a:cubicBezTo>
                  <a:pt x="102747" y="191627"/>
                  <a:pt x="84320" y="111841"/>
                  <a:pt x="59780" y="59951"/>
                </a:cubicBezTo>
                <a:lnTo>
                  <a:pt x="346451" y="59951"/>
                </a:lnTo>
                <a:cubicBezTo>
                  <a:pt x="350951" y="59951"/>
                  <a:pt x="353584" y="57407"/>
                  <a:pt x="354518" y="54355"/>
                </a:cubicBezTo>
                <a:cubicBezTo>
                  <a:pt x="354688" y="54101"/>
                  <a:pt x="354857" y="53846"/>
                  <a:pt x="354942" y="53592"/>
                </a:cubicBezTo>
                <a:cubicBezTo>
                  <a:pt x="359188" y="43926"/>
                  <a:pt x="363349" y="34260"/>
                  <a:pt x="367510" y="24679"/>
                </a:cubicBezTo>
                <a:cubicBezTo>
                  <a:pt x="371670" y="15013"/>
                  <a:pt x="354773" y="10944"/>
                  <a:pt x="350697" y="20355"/>
                </a:cubicBezTo>
                <a:cubicBezTo>
                  <a:pt x="347300" y="28240"/>
                  <a:pt x="343904" y="36126"/>
                  <a:pt x="340507" y="43926"/>
                </a:cubicBezTo>
                <a:lnTo>
                  <a:pt x="3567" y="43926"/>
                </a:lnTo>
                <a:cubicBezTo>
                  <a:pt x="1274" y="41043"/>
                  <a:pt x="85" y="37482"/>
                  <a:pt x="0" y="33921"/>
                </a:cubicBezTo>
                <a:cubicBezTo>
                  <a:pt x="6199" y="22983"/>
                  <a:pt x="12313" y="12131"/>
                  <a:pt x="18512" y="1193"/>
                </a:cubicBezTo>
                <a:cubicBezTo>
                  <a:pt x="21484" y="6"/>
                  <a:pt x="24880" y="-333"/>
                  <a:pt x="28447" y="345"/>
                </a:cubicBezTo>
                <a:close/>
              </a:path>
            </a:pathLst>
          </a:custGeom>
          <a:solidFill>
            <a:srgbClr val="433C89"/>
          </a:solidFill>
          <a:ln>
            <a:noFill/>
          </a:ln>
        </p:spPr>
        <p:txBody>
          <a:bodyPr/>
          <a:lstStyle/>
          <a:p>
            <a:endParaRPr lang="zh-CN" altLang="en-US" dirty="0"/>
          </a:p>
        </p:txBody>
      </p:sp>
      <p:sp>
        <p:nvSpPr>
          <p:cNvPr id="7" name="等腰三角形 6">
            <a:extLst>
              <a:ext uri="{FF2B5EF4-FFF2-40B4-BE49-F238E27FC236}">
                <a16:creationId xmlns:a16="http://schemas.microsoft.com/office/drawing/2014/main" xmlns="" id="{D324C6B9-1467-42DD-9760-F8A49247BC4C}"/>
              </a:ext>
            </a:extLst>
          </p:cNvPr>
          <p:cNvSpPr/>
          <p:nvPr/>
        </p:nvSpPr>
        <p:spPr>
          <a:xfrm rot="5826893">
            <a:off x="511903" y="4667069"/>
            <a:ext cx="2400934" cy="2069770"/>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xmlns="" id="{99642349-A80C-4944-8901-7F0C23EBE669}"/>
              </a:ext>
            </a:extLst>
          </p:cNvPr>
          <p:cNvSpPr/>
          <p:nvPr/>
        </p:nvSpPr>
        <p:spPr>
          <a:xfrm rot="6705318">
            <a:off x="1103094" y="5153041"/>
            <a:ext cx="1097738" cy="946326"/>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xmlns="" id="{048C5BBD-E5C6-4327-9BE7-55FFDBA4F608}"/>
              </a:ext>
            </a:extLst>
          </p:cNvPr>
          <p:cNvSpPr/>
          <p:nvPr/>
        </p:nvSpPr>
        <p:spPr>
          <a:xfrm rot="5168438">
            <a:off x="10606148" y="5506886"/>
            <a:ext cx="1186813" cy="962591"/>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xmlns="" id="{A679E675-92BC-419D-A59B-3C3208C9462D}"/>
              </a:ext>
            </a:extLst>
          </p:cNvPr>
          <p:cNvSpPr/>
          <p:nvPr/>
        </p:nvSpPr>
        <p:spPr>
          <a:xfrm rot="7015671">
            <a:off x="11235464" y="5285740"/>
            <a:ext cx="839542" cy="680929"/>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E1379AF2-D1FD-45F6-9330-08683124AA2C}"/>
              </a:ext>
            </a:extLst>
          </p:cNvPr>
          <p:cNvSpPr/>
          <p:nvPr/>
        </p:nvSpPr>
        <p:spPr>
          <a:xfrm>
            <a:off x="726977" y="211217"/>
            <a:ext cx="564177"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2" name="矩形 11">
            <a:extLst>
              <a:ext uri="{FF2B5EF4-FFF2-40B4-BE49-F238E27FC236}">
                <a16:creationId xmlns:a16="http://schemas.microsoft.com/office/drawing/2014/main" xmlns="" id="{218B04A7-0A94-4709-9C25-B38DC143701E}"/>
              </a:ext>
            </a:extLst>
          </p:cNvPr>
          <p:cNvSpPr/>
          <p:nvPr/>
        </p:nvSpPr>
        <p:spPr>
          <a:xfrm>
            <a:off x="637233" y="295089"/>
            <a:ext cx="2492990" cy="276999"/>
          </a:xfrm>
          <a:prstGeom prst="rect">
            <a:avLst/>
          </a:prstGeom>
        </p:spPr>
        <p:txBody>
          <a:bodyPr wrap="non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13" name="award_336976">
            <a:extLst>
              <a:ext uri="{FF2B5EF4-FFF2-40B4-BE49-F238E27FC236}">
                <a16:creationId xmlns:a16="http://schemas.microsoft.com/office/drawing/2014/main" xmlns="" id="{FB4543EE-A9A4-49B5-8518-6C7C15B0D163}"/>
              </a:ext>
            </a:extLst>
          </p:cNvPr>
          <p:cNvSpPr>
            <a:spLocks noChangeAspect="1"/>
          </p:cNvSpPr>
          <p:nvPr/>
        </p:nvSpPr>
        <p:spPr bwMode="auto">
          <a:xfrm>
            <a:off x="247498" y="211217"/>
            <a:ext cx="389735" cy="321468"/>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796862"/>
      </p:ext>
    </p:extLst>
  </p:cSld>
  <p:clrMapOvr>
    <a:masterClrMapping/>
  </p:clrMapOvr>
  <p:transition spd="slow" advClick="0" advTm="200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B70CC861-AB59-4C8C-89F3-D40703177D7B}"/>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ward_336976">
            <a:extLst>
              <a:ext uri="{FF2B5EF4-FFF2-40B4-BE49-F238E27FC236}">
                <a16:creationId xmlns:a16="http://schemas.microsoft.com/office/drawing/2014/main" xmlns="" id="{7E46A3DA-0A60-4F19-B3FE-1F45BDBF3210}"/>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6" name="等腰三角形 15">
            <a:extLst>
              <a:ext uri="{FF2B5EF4-FFF2-40B4-BE49-F238E27FC236}">
                <a16:creationId xmlns:a16="http://schemas.microsoft.com/office/drawing/2014/main" xmlns="" id="{25F6CFDC-BB5E-4443-A0F9-665802C6F47E}"/>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B5567127-0ABA-4DED-BF58-BE2F98953035}"/>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8E008F37-063F-45D7-B2C4-E07CC3EF45F1}"/>
              </a:ext>
            </a:extLst>
          </p:cNvPr>
          <p:cNvSpPr/>
          <p:nvPr/>
        </p:nvSpPr>
        <p:spPr>
          <a:xfrm>
            <a:off x="1132953" y="2669054"/>
            <a:ext cx="902811" cy="523220"/>
          </a:xfrm>
          <a:prstGeom prst="rect">
            <a:avLst/>
          </a:prstGeom>
        </p:spPr>
        <p:txBody>
          <a:bodyPr wrap="none">
            <a:spAutoFit/>
          </a:bodyPr>
          <a:lstStyle/>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总结</a:t>
            </a:r>
            <a:endParaRPr lang="en-US" altLang="zh-CN" sz="2800" b="1" dirty="0" smtClean="0">
              <a:solidFill>
                <a:schemeClr val="bg1"/>
              </a:solidFill>
              <a:effectLst>
                <a:outerShdw blurRad="38100" dist="38100" dir="2700000" algn="tl">
                  <a:srgbClr val="000000">
                    <a:alpha val="43137"/>
                  </a:srgbClr>
                </a:outerShdw>
              </a:effectLst>
              <a:latin typeface="+mj-ea"/>
              <a:ea typeface="+mj-ea"/>
            </a:endParaRPr>
          </a:p>
        </p:txBody>
      </p:sp>
      <p:cxnSp>
        <p:nvCxnSpPr>
          <p:cNvPr id="27" name="直接连接符 26">
            <a:extLst>
              <a:ext uri="{FF2B5EF4-FFF2-40B4-BE49-F238E27FC236}">
                <a16:creationId xmlns:a16="http://schemas.microsoft.com/office/drawing/2014/main" xmlns="" id="{23DAC2D8-0AF0-466E-808D-B98C9D1D8EF2}"/>
              </a:ext>
            </a:extLst>
          </p:cNvPr>
          <p:cNvCxnSpPr>
            <a:cxnSpLocks/>
          </p:cNvCxnSpPr>
          <p:nvPr/>
        </p:nvCxnSpPr>
        <p:spPr>
          <a:xfrm>
            <a:off x="575645" y="3986213"/>
            <a:ext cx="0" cy="2881545"/>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xmlns="" id="{2C505D33-3778-4CAE-9B9B-BD13B4210387}"/>
              </a:ext>
            </a:extLst>
          </p:cNvPr>
          <p:cNvCxnSpPr>
            <a:cxnSpLocks/>
          </p:cNvCxnSpPr>
          <p:nvPr/>
        </p:nvCxnSpPr>
        <p:spPr>
          <a:xfrm>
            <a:off x="575645" y="-4276"/>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xmlns="" id="{AE4843CD-94E3-4E03-99D8-3B1A292ED7E6}"/>
              </a:ext>
            </a:extLst>
          </p:cNvPr>
          <p:cNvSpPr/>
          <p:nvPr/>
        </p:nvSpPr>
        <p:spPr>
          <a:xfrm>
            <a:off x="390979" y="1465697"/>
            <a:ext cx="369332" cy="2391928"/>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7" name="矩形 6">
            <a:extLst>
              <a:ext uri="{FF2B5EF4-FFF2-40B4-BE49-F238E27FC236}">
                <a16:creationId xmlns:a16="http://schemas.microsoft.com/office/drawing/2014/main" xmlns="" id="{034607A2-D349-4D10-A3D7-21ABA78AE954}"/>
              </a:ext>
            </a:extLst>
          </p:cNvPr>
          <p:cNvSpPr/>
          <p:nvPr/>
        </p:nvSpPr>
        <p:spPr>
          <a:xfrm>
            <a:off x="5332514" y="1400527"/>
            <a:ext cx="1212191" cy="901593"/>
          </a:xfrm>
          <a:prstGeom prst="rect">
            <a:avLst/>
          </a:prstGeom>
        </p:spPr>
        <p:txBody>
          <a:bodyPr wrap="none">
            <a:spAutoFit/>
          </a:bodyPr>
          <a:lstStyle/>
          <a:p>
            <a:pPr algn="ctr">
              <a:lnSpc>
                <a:spcPct val="150000"/>
              </a:lnSpc>
            </a:pPr>
            <a:r>
              <a:rPr lang="en-US" altLang="zh-CN" sz="4000" b="1" dirty="0">
                <a:solidFill>
                  <a:schemeClr val="bg1"/>
                </a:solidFill>
              </a:rPr>
              <a:t>22%</a:t>
            </a:r>
          </a:p>
        </p:txBody>
      </p:sp>
      <p:cxnSp>
        <p:nvCxnSpPr>
          <p:cNvPr id="10" name="直接连接符 9">
            <a:extLst>
              <a:ext uri="{FF2B5EF4-FFF2-40B4-BE49-F238E27FC236}">
                <a16:creationId xmlns:a16="http://schemas.microsoft.com/office/drawing/2014/main" xmlns="" id="{9AA08D4B-60E6-426E-AFDA-85A763D118BB}"/>
              </a:ext>
            </a:extLst>
          </p:cNvPr>
          <p:cNvCxnSpPr/>
          <p:nvPr/>
        </p:nvCxnSpPr>
        <p:spPr>
          <a:xfrm>
            <a:off x="4886958"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1007F39B-4F39-4520-91C9-FAE06A287A32}"/>
              </a:ext>
            </a:extLst>
          </p:cNvPr>
          <p:cNvCxnSpPr/>
          <p:nvPr/>
        </p:nvCxnSpPr>
        <p:spPr>
          <a:xfrm>
            <a:off x="8356487" y="2302120"/>
            <a:ext cx="21033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517224" y="1530280"/>
            <a:ext cx="6048264" cy="3323987"/>
          </a:xfrm>
          <a:prstGeom prst="rect">
            <a:avLst/>
          </a:prstGeom>
          <a:noFill/>
        </p:spPr>
        <p:txBody>
          <a:bodyPr wrap="square" rtlCol="0">
            <a:spAutoFit/>
          </a:bodyPr>
          <a:lstStyle/>
          <a:p>
            <a:pPr>
              <a:lnSpc>
                <a:spcPct val="150000"/>
              </a:lnSpc>
            </a:pPr>
            <a:r>
              <a:rPr lang="zh-CN" altLang="en-US" sz="1400" dirty="0" smtClean="0"/>
              <a:t>        移动</a:t>
            </a:r>
            <a:r>
              <a:rPr lang="zh-CN" altLang="en-US" sz="1400" dirty="0"/>
              <a:t>互联网应用的开放性、移动性给人们带来了极大的方便，但是，同时也</a:t>
            </a:r>
            <a:r>
              <a:rPr lang="zh-CN" altLang="en-US" sz="1400" dirty="0" smtClean="0"/>
              <a:t>存在一些</a:t>
            </a:r>
            <a:r>
              <a:rPr lang="zh-CN" altLang="en-US" sz="1400" dirty="0"/>
              <a:t>不可忽视的安全问题。由于移动互联网应用的多样性，导致可能存在大量安全</a:t>
            </a:r>
            <a:r>
              <a:rPr lang="zh-CN" altLang="en-US" sz="1400" dirty="0" smtClean="0"/>
              <a:t>漏洞</a:t>
            </a:r>
            <a:r>
              <a:rPr lang="zh-CN" altLang="en-US" sz="1400" dirty="0"/>
              <a:t>，对这些移动互联网应用的承载终端造成威胁，并对最终用户的个人信息和数据</a:t>
            </a:r>
            <a:r>
              <a:rPr lang="zh-CN" altLang="en-US" sz="1400" dirty="0" smtClean="0"/>
              <a:t>产生</a:t>
            </a:r>
            <a:r>
              <a:rPr lang="zh-CN" altLang="en-US" sz="1400" dirty="0"/>
              <a:t>危害。由于移动互联网应用程序往往与个人隐私信息等相关，因此其造成的危害</a:t>
            </a:r>
            <a:r>
              <a:rPr lang="zh-CN" altLang="en-US" sz="1400" dirty="0" smtClean="0"/>
              <a:t>超过</a:t>
            </a:r>
            <a:r>
              <a:rPr lang="zh-CN" altLang="en-US" sz="1400" dirty="0"/>
              <a:t>一般计算机中的应用软件。对移动互联网应用中的安全漏洞检测技术进行研究是</a:t>
            </a:r>
            <a:r>
              <a:rPr lang="zh-CN" altLang="en-US" sz="1400" dirty="0" smtClean="0"/>
              <a:t>当今</a:t>
            </a:r>
            <a:r>
              <a:rPr lang="zh-CN" altLang="en-US" sz="1400" dirty="0"/>
              <a:t>移动互联网发展中的一个热点问题</a:t>
            </a:r>
            <a:r>
              <a:rPr lang="zh-CN" altLang="en-US" sz="1400" dirty="0" smtClean="0"/>
              <a:t>。</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本次报告对当前主流的几类漏洞检测技术进行了总结，但是依旧当前技术在效率和自动化上还需要进一步提升，同时这要求开发人员和互联网公司要规范产品，以免巨大损失。</a:t>
            </a:r>
            <a:endParaRPr lang="zh-CN" altLang="en-US" sz="1400" dirty="0"/>
          </a:p>
        </p:txBody>
      </p:sp>
    </p:spTree>
    <p:extLst>
      <p:ext uri="{BB962C8B-B14F-4D97-AF65-F5344CB8AC3E}">
        <p14:creationId xmlns:p14="http://schemas.microsoft.com/office/powerpoint/2010/main" val="2089742682"/>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xmlns="" id="{332CBF07-EC29-4CD8-9AE7-CBAFE24EA220}"/>
              </a:ext>
            </a:extLst>
          </p:cNvPr>
          <p:cNvPicPr>
            <a:picLocks noChangeAspect="1"/>
          </p:cNvPicPr>
          <p:nvPr/>
        </p:nvPicPr>
        <p:blipFill rotWithShape="1">
          <a:blip r:embed="rId3">
            <a:extLst>
              <a:ext uri="{28A0092B-C50C-407E-A947-70E740481C1C}">
                <a14:useLocalDpi xmlns:a14="http://schemas.microsoft.com/office/drawing/2010/main" val="0"/>
              </a:ext>
            </a:extLst>
          </a:blip>
          <a:srcRect t="4929" b="10394"/>
          <a:stretch/>
        </p:blipFill>
        <p:spPr>
          <a:xfrm>
            <a:off x="0" y="-2"/>
            <a:ext cx="12202570" cy="6858001"/>
          </a:xfrm>
          <a:prstGeom prst="rect">
            <a:avLst/>
          </a:prstGeom>
        </p:spPr>
      </p:pic>
      <p:sp>
        <p:nvSpPr>
          <p:cNvPr id="32" name="矩形 31">
            <a:extLst>
              <a:ext uri="{FF2B5EF4-FFF2-40B4-BE49-F238E27FC236}">
                <a16:creationId xmlns:a16="http://schemas.microsoft.com/office/drawing/2014/main" xmlns="" id="{511F8AE1-C84E-492A-96C9-EB9D2C6635BF}"/>
              </a:ext>
            </a:extLst>
          </p:cNvPr>
          <p:cNvSpPr/>
          <p:nvPr/>
        </p:nvSpPr>
        <p:spPr>
          <a:xfrm>
            <a:off x="0" y="0"/>
            <a:ext cx="12202570" cy="6858000"/>
          </a:xfrm>
          <a:prstGeom prst="rect">
            <a:avLst/>
          </a:prstGeom>
          <a:solidFill>
            <a:srgbClr val="1A1334">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连接符 9">
            <a:extLst>
              <a:ext uri="{FF2B5EF4-FFF2-40B4-BE49-F238E27FC236}">
                <a16:creationId xmlns:a16="http://schemas.microsoft.com/office/drawing/2014/main" xmlns="" id="{F3F44A9D-1DC0-486F-B8CE-2E84C57684E6}"/>
              </a:ext>
            </a:extLst>
          </p:cNvPr>
          <p:cNvCxnSpPr>
            <a:cxnSpLocks/>
          </p:cNvCxnSpPr>
          <p:nvPr/>
        </p:nvCxnSpPr>
        <p:spPr>
          <a:xfrm>
            <a:off x="6096000" y="5016497"/>
            <a:ext cx="9684" cy="679451"/>
          </a:xfrm>
          <a:prstGeom prst="line">
            <a:avLst/>
          </a:prstGeom>
          <a:ln w="127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xmlns="" id="{5F680D90-957A-4EA3-AAF2-413243E2FA3C}"/>
              </a:ext>
            </a:extLst>
          </p:cNvPr>
          <p:cNvSpPr/>
          <p:nvPr/>
        </p:nvSpPr>
        <p:spPr>
          <a:xfrm>
            <a:off x="3938869" y="2782669"/>
            <a:ext cx="4387291" cy="769441"/>
          </a:xfrm>
          <a:prstGeom prst="rect">
            <a:avLst/>
          </a:prstGeom>
        </p:spPr>
        <p:txBody>
          <a:bodyPr wrap="none">
            <a:spAutoFit/>
          </a:bodyPr>
          <a:lstStyle/>
          <a:p>
            <a:pPr algn="ctr"/>
            <a:r>
              <a:rPr lang="en-US" altLang="zh-CN" sz="4400" b="1" dirty="0">
                <a:solidFill>
                  <a:schemeClr val="bg1"/>
                </a:solidFill>
                <a:effectLst>
                  <a:outerShdw blurRad="38100" dist="38100" dir="2700000" algn="tl">
                    <a:srgbClr val="000000">
                      <a:alpha val="43137"/>
                    </a:srgbClr>
                  </a:outerShdw>
                </a:effectLst>
                <a:latin typeface="+mj-ea"/>
                <a:ea typeface="+mj-ea"/>
              </a:rPr>
              <a:t>THANK    YOU </a:t>
            </a:r>
            <a:endParaRPr lang="zh-CN" altLang="en-US" sz="4400" b="1" dirty="0">
              <a:solidFill>
                <a:schemeClr val="bg1"/>
              </a:solidFill>
              <a:effectLst>
                <a:outerShdw blurRad="38100" dist="38100" dir="2700000" algn="tl">
                  <a:srgbClr val="000000">
                    <a:alpha val="43137"/>
                  </a:srgbClr>
                </a:outerShdw>
              </a:effectLst>
              <a:latin typeface="+mj-ea"/>
              <a:ea typeface="+mj-ea"/>
            </a:endParaRPr>
          </a:p>
        </p:txBody>
      </p:sp>
      <p:sp>
        <p:nvSpPr>
          <p:cNvPr id="6" name="award_336976">
            <a:extLst>
              <a:ext uri="{FF2B5EF4-FFF2-40B4-BE49-F238E27FC236}">
                <a16:creationId xmlns:a16="http://schemas.microsoft.com/office/drawing/2014/main" xmlns="" id="{092704C9-C3AB-48B4-A83E-00FB286561F4}"/>
              </a:ext>
            </a:extLst>
          </p:cNvPr>
          <p:cNvSpPr>
            <a:spLocks noChangeAspect="1"/>
          </p:cNvSpPr>
          <p:nvPr/>
        </p:nvSpPr>
        <p:spPr bwMode="auto">
          <a:xfrm>
            <a:off x="5791146" y="1812117"/>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dirty="0">
              <a:solidFill>
                <a:srgbClr val="FFC000"/>
              </a:solidFill>
            </a:endParaRPr>
          </a:p>
        </p:txBody>
      </p:sp>
      <p:sp>
        <p:nvSpPr>
          <p:cNvPr id="34" name="矩形 33">
            <a:extLst>
              <a:ext uri="{FF2B5EF4-FFF2-40B4-BE49-F238E27FC236}">
                <a16:creationId xmlns:a16="http://schemas.microsoft.com/office/drawing/2014/main" xmlns="" id="{15AFA309-A699-4711-9389-ACA2EC70B2D7}"/>
              </a:ext>
            </a:extLst>
          </p:cNvPr>
          <p:cNvSpPr/>
          <p:nvPr/>
        </p:nvSpPr>
        <p:spPr>
          <a:xfrm>
            <a:off x="704850" y="609600"/>
            <a:ext cx="10896600" cy="556894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7606357"/>
      </p:ext>
    </p:extLst>
  </p:cSld>
  <p:clrMapOvr>
    <a:masterClrMapping/>
  </p:clrMapOvr>
  <p:transition spd="slow" advClick="0" advTm="2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49D4F0D-5A1F-4BB6-82BB-61179F832925}"/>
              </a:ext>
            </a:extLst>
          </p:cNvPr>
          <p:cNvSpPr/>
          <p:nvPr/>
        </p:nvSpPr>
        <p:spPr>
          <a:xfrm>
            <a:off x="5666579" y="2601048"/>
            <a:ext cx="4134465" cy="769441"/>
          </a:xfrm>
          <a:prstGeom prst="rect">
            <a:avLst/>
          </a:prstGeom>
        </p:spPr>
        <p:txBody>
          <a:bodyPr wrap="none">
            <a:spAutoFit/>
          </a:bodyPr>
          <a:lstStyle/>
          <a:p>
            <a:pPr>
              <a:spcAft>
                <a:spcPts val="0"/>
              </a:spcAft>
            </a:pPr>
            <a:r>
              <a:rPr lang="zh-CN" altLang="en-US" sz="4400" b="1" dirty="0" smtClean="0">
                <a:solidFill>
                  <a:srgbClr val="433C89"/>
                </a:solidFill>
                <a:latin typeface="+mj-ea"/>
                <a:ea typeface="+mj-ea"/>
              </a:rPr>
              <a:t>研究背景和意义</a:t>
            </a:r>
            <a:endParaRPr lang="zh-CN" altLang="zh-CN" sz="4400" b="1" dirty="0">
              <a:solidFill>
                <a:srgbClr val="433C89"/>
              </a:solidFill>
              <a:latin typeface="+mj-ea"/>
              <a:ea typeface="+mj-ea"/>
            </a:endParaRPr>
          </a:p>
        </p:txBody>
      </p:sp>
      <p:sp>
        <p:nvSpPr>
          <p:cNvPr id="5" name="矩形 4">
            <a:extLst>
              <a:ext uri="{FF2B5EF4-FFF2-40B4-BE49-F238E27FC236}">
                <a16:creationId xmlns:a16="http://schemas.microsoft.com/office/drawing/2014/main" xmlns="" id="{45232FA3-D4BE-4BE2-B256-F39FDA786FE9}"/>
              </a:ext>
            </a:extLst>
          </p:cNvPr>
          <p:cNvSpPr/>
          <p:nvPr/>
        </p:nvSpPr>
        <p:spPr>
          <a:xfrm>
            <a:off x="5025076" y="2662604"/>
            <a:ext cx="470000" cy="646331"/>
          </a:xfrm>
          <a:prstGeom prst="rect">
            <a:avLst/>
          </a:prstGeom>
          <a:solidFill>
            <a:srgbClr val="433C89"/>
          </a:solidFill>
        </p:spPr>
        <p:txBody>
          <a:bodyPr wrap="none">
            <a:spAutoFit/>
          </a:bodyPr>
          <a:lstStyle/>
          <a:p>
            <a:r>
              <a:rPr lang="en-US" altLang="zh-CN" sz="3600" b="1" dirty="0">
                <a:solidFill>
                  <a:schemeClr val="bg1"/>
                </a:solidFill>
                <a:latin typeface="+mj-ea"/>
              </a:rPr>
              <a:t>1</a:t>
            </a:r>
            <a:endParaRPr lang="zh-CN" altLang="en-US" sz="3600" b="1" dirty="0">
              <a:solidFill>
                <a:schemeClr val="bg1"/>
              </a:solidFill>
            </a:endParaRPr>
          </a:p>
        </p:txBody>
      </p:sp>
      <p:sp>
        <p:nvSpPr>
          <p:cNvPr id="6" name="game-certificate_41378">
            <a:extLst>
              <a:ext uri="{FF2B5EF4-FFF2-40B4-BE49-F238E27FC236}">
                <a16:creationId xmlns:a16="http://schemas.microsoft.com/office/drawing/2014/main" xmlns="" id="{9E3FE168-B476-47D6-B055-323984AA5F1D}"/>
              </a:ext>
            </a:extLst>
          </p:cNvPr>
          <p:cNvSpPr>
            <a:spLocks noChangeAspect="1"/>
          </p:cNvSpPr>
          <p:nvPr/>
        </p:nvSpPr>
        <p:spPr bwMode="auto">
          <a:xfrm>
            <a:off x="3750480" y="2541662"/>
            <a:ext cx="897163" cy="1160134"/>
          </a:xfrm>
          <a:custGeom>
            <a:avLst/>
            <a:gdLst>
              <a:gd name="connsiteX0" fmla="*/ 308911 w 469360"/>
              <a:gd name="connsiteY0" fmla="*/ 486992 h 606935"/>
              <a:gd name="connsiteX1" fmla="*/ 371580 w 469360"/>
              <a:gd name="connsiteY1" fmla="*/ 508521 h 606935"/>
              <a:gd name="connsiteX2" fmla="*/ 371920 w 469360"/>
              <a:gd name="connsiteY2" fmla="*/ 508521 h 606935"/>
              <a:gd name="connsiteX3" fmla="*/ 372344 w 469360"/>
              <a:gd name="connsiteY3" fmla="*/ 508521 h 606935"/>
              <a:gd name="connsiteX4" fmla="*/ 381685 w 469360"/>
              <a:gd name="connsiteY4" fmla="*/ 508012 h 606935"/>
              <a:gd name="connsiteX5" fmla="*/ 391451 w 469360"/>
              <a:gd name="connsiteY5" fmla="*/ 506656 h 606935"/>
              <a:gd name="connsiteX6" fmla="*/ 422361 w 469360"/>
              <a:gd name="connsiteY6" fmla="*/ 495383 h 606935"/>
              <a:gd name="connsiteX7" fmla="*/ 435013 w 469360"/>
              <a:gd name="connsiteY7" fmla="*/ 486992 h 606935"/>
              <a:gd name="connsiteX8" fmla="*/ 468980 w 469360"/>
              <a:gd name="connsiteY8" fmla="*/ 578107 h 606935"/>
              <a:gd name="connsiteX9" fmla="*/ 466602 w 469360"/>
              <a:gd name="connsiteY9" fmla="*/ 580650 h 606935"/>
              <a:gd name="connsiteX10" fmla="*/ 430428 w 469360"/>
              <a:gd name="connsiteY10" fmla="*/ 566072 h 606935"/>
              <a:gd name="connsiteX11" fmla="*/ 424653 w 469360"/>
              <a:gd name="connsiteY11" fmla="*/ 568699 h 606935"/>
              <a:gd name="connsiteX12" fmla="*/ 411067 w 469360"/>
              <a:gd name="connsiteY12" fmla="*/ 605145 h 606935"/>
              <a:gd name="connsiteX13" fmla="*/ 407670 w 469360"/>
              <a:gd name="connsiteY13" fmla="*/ 605230 h 606935"/>
              <a:gd name="connsiteX14" fmla="*/ 381176 w 469360"/>
              <a:gd name="connsiteY14" fmla="*/ 534203 h 606935"/>
              <a:gd name="connsiteX15" fmla="*/ 376590 w 469360"/>
              <a:gd name="connsiteY15" fmla="*/ 521828 h 606935"/>
              <a:gd name="connsiteX16" fmla="*/ 373363 w 469360"/>
              <a:gd name="connsiteY16" fmla="*/ 513267 h 606935"/>
              <a:gd name="connsiteX17" fmla="*/ 371920 w 469360"/>
              <a:gd name="connsiteY17" fmla="*/ 509453 h 606935"/>
              <a:gd name="connsiteX18" fmla="*/ 370561 w 469360"/>
              <a:gd name="connsiteY18" fmla="*/ 513267 h 606935"/>
              <a:gd name="connsiteX19" fmla="*/ 336255 w 469360"/>
              <a:gd name="connsiteY19" fmla="*/ 605230 h 606935"/>
              <a:gd name="connsiteX20" fmla="*/ 334471 w 469360"/>
              <a:gd name="connsiteY20" fmla="*/ 606925 h 606935"/>
              <a:gd name="connsiteX21" fmla="*/ 332773 w 469360"/>
              <a:gd name="connsiteY21" fmla="*/ 605145 h 606935"/>
              <a:gd name="connsiteX22" fmla="*/ 319271 w 469360"/>
              <a:gd name="connsiteY22" fmla="*/ 568699 h 606935"/>
              <a:gd name="connsiteX23" fmla="*/ 315110 w 469360"/>
              <a:gd name="connsiteY23" fmla="*/ 565817 h 606935"/>
              <a:gd name="connsiteX24" fmla="*/ 313497 w 469360"/>
              <a:gd name="connsiteY24" fmla="*/ 566072 h 606935"/>
              <a:gd name="connsiteX25" fmla="*/ 277322 w 469360"/>
              <a:gd name="connsiteY25" fmla="*/ 580650 h 606935"/>
              <a:gd name="connsiteX26" fmla="*/ 275878 w 469360"/>
              <a:gd name="connsiteY26" fmla="*/ 580904 h 606935"/>
              <a:gd name="connsiteX27" fmla="*/ 274944 w 469360"/>
              <a:gd name="connsiteY27" fmla="*/ 578107 h 606935"/>
              <a:gd name="connsiteX28" fmla="*/ 299146 w 469360"/>
              <a:gd name="connsiteY28" fmla="*/ 513267 h 606935"/>
              <a:gd name="connsiteX29" fmla="*/ 371913 w 469360"/>
              <a:gd name="connsiteY29" fmla="*/ 359198 h 606935"/>
              <a:gd name="connsiteX30" fmla="*/ 392958 w 469360"/>
              <a:gd name="connsiteY30" fmla="*/ 364286 h 606935"/>
              <a:gd name="connsiteX31" fmla="*/ 417992 w 469360"/>
              <a:gd name="connsiteY31" fmla="*/ 405242 h 606935"/>
              <a:gd name="connsiteX32" fmla="*/ 412561 w 469360"/>
              <a:gd name="connsiteY32" fmla="*/ 426950 h 606935"/>
              <a:gd name="connsiteX33" fmla="*/ 405772 w 469360"/>
              <a:gd name="connsiteY33" fmla="*/ 436447 h 606935"/>
              <a:gd name="connsiteX34" fmla="*/ 399323 w 469360"/>
              <a:gd name="connsiteY34" fmla="*/ 442213 h 606935"/>
              <a:gd name="connsiteX35" fmla="*/ 397286 w 469360"/>
              <a:gd name="connsiteY35" fmla="*/ 443655 h 606935"/>
              <a:gd name="connsiteX36" fmla="*/ 391686 w 469360"/>
              <a:gd name="connsiteY36" fmla="*/ 446792 h 606935"/>
              <a:gd name="connsiteX37" fmla="*/ 371913 w 469360"/>
              <a:gd name="connsiteY37" fmla="*/ 451286 h 606935"/>
              <a:gd name="connsiteX38" fmla="*/ 352226 w 469360"/>
              <a:gd name="connsiteY38" fmla="*/ 446792 h 606935"/>
              <a:gd name="connsiteX39" fmla="*/ 331350 w 469360"/>
              <a:gd name="connsiteY39" fmla="*/ 426950 h 606935"/>
              <a:gd name="connsiteX40" fmla="*/ 327446 w 469360"/>
              <a:gd name="connsiteY40" fmla="*/ 417029 h 606935"/>
              <a:gd name="connsiteX41" fmla="*/ 326004 w 469360"/>
              <a:gd name="connsiteY41" fmla="*/ 407701 h 606935"/>
              <a:gd name="connsiteX42" fmla="*/ 325834 w 469360"/>
              <a:gd name="connsiteY42" fmla="*/ 405242 h 606935"/>
              <a:gd name="connsiteX43" fmla="*/ 371913 w 469360"/>
              <a:gd name="connsiteY43" fmla="*/ 359198 h 606935"/>
              <a:gd name="connsiteX44" fmla="*/ 371906 w 469360"/>
              <a:gd name="connsiteY44" fmla="*/ 341910 h 606935"/>
              <a:gd name="connsiteX45" fmla="*/ 308490 w 469360"/>
              <a:gd name="connsiteY45" fmla="*/ 405249 h 606935"/>
              <a:gd name="connsiteX46" fmla="*/ 312649 w 469360"/>
              <a:gd name="connsiteY46" fmla="*/ 427464 h 606935"/>
              <a:gd name="connsiteX47" fmla="*/ 317913 w 469360"/>
              <a:gd name="connsiteY47" fmla="*/ 438148 h 606935"/>
              <a:gd name="connsiteX48" fmla="*/ 324025 w 469360"/>
              <a:gd name="connsiteY48" fmla="*/ 446542 h 606935"/>
              <a:gd name="connsiteX49" fmla="*/ 355946 w 469360"/>
              <a:gd name="connsiteY49" fmla="*/ 466383 h 606935"/>
              <a:gd name="connsiteX50" fmla="*/ 371906 w 469360"/>
              <a:gd name="connsiteY50" fmla="*/ 468587 h 606935"/>
              <a:gd name="connsiteX51" fmla="*/ 387951 w 469360"/>
              <a:gd name="connsiteY51" fmla="*/ 466383 h 606935"/>
              <a:gd name="connsiteX52" fmla="*/ 398647 w 469360"/>
              <a:gd name="connsiteY52" fmla="*/ 462567 h 606935"/>
              <a:gd name="connsiteX53" fmla="*/ 402807 w 469360"/>
              <a:gd name="connsiteY53" fmla="*/ 460532 h 606935"/>
              <a:gd name="connsiteX54" fmla="*/ 410278 w 469360"/>
              <a:gd name="connsiteY54" fmla="*/ 455530 h 606935"/>
              <a:gd name="connsiteX55" fmla="*/ 419871 w 469360"/>
              <a:gd name="connsiteY55" fmla="*/ 446542 h 606935"/>
              <a:gd name="connsiteX56" fmla="*/ 435322 w 469360"/>
              <a:gd name="connsiteY56" fmla="*/ 405249 h 606935"/>
              <a:gd name="connsiteX57" fmla="*/ 395676 w 469360"/>
              <a:gd name="connsiteY57" fmla="*/ 346489 h 606935"/>
              <a:gd name="connsiteX58" fmla="*/ 371906 w 469360"/>
              <a:gd name="connsiteY58" fmla="*/ 341910 h 606935"/>
              <a:gd name="connsiteX59" fmla="*/ 371906 w 469360"/>
              <a:gd name="connsiteY59" fmla="*/ 319187 h 606935"/>
              <a:gd name="connsiteX60" fmla="*/ 400600 w 469360"/>
              <a:gd name="connsiteY60" fmla="*/ 324105 h 606935"/>
              <a:gd name="connsiteX61" fmla="*/ 458073 w 469360"/>
              <a:gd name="connsiteY61" fmla="*/ 405249 h 606935"/>
              <a:gd name="connsiteX62" fmla="*/ 428615 w 469360"/>
              <a:gd name="connsiteY62" fmla="*/ 469944 h 606935"/>
              <a:gd name="connsiteX63" fmla="*/ 412655 w 469360"/>
              <a:gd name="connsiteY63" fmla="*/ 480967 h 606935"/>
              <a:gd name="connsiteX64" fmla="*/ 398817 w 469360"/>
              <a:gd name="connsiteY64" fmla="*/ 486902 h 606935"/>
              <a:gd name="connsiteX65" fmla="*/ 388545 w 469360"/>
              <a:gd name="connsiteY65" fmla="*/ 489615 h 606935"/>
              <a:gd name="connsiteX66" fmla="*/ 378867 w 469360"/>
              <a:gd name="connsiteY66" fmla="*/ 490887 h 606935"/>
              <a:gd name="connsiteX67" fmla="*/ 371906 w 469360"/>
              <a:gd name="connsiteY67" fmla="*/ 491226 h 606935"/>
              <a:gd name="connsiteX68" fmla="*/ 365029 w 469360"/>
              <a:gd name="connsiteY68" fmla="*/ 490887 h 606935"/>
              <a:gd name="connsiteX69" fmla="*/ 315281 w 469360"/>
              <a:gd name="connsiteY69" fmla="*/ 469944 h 606935"/>
              <a:gd name="connsiteX70" fmla="*/ 308490 w 469360"/>
              <a:gd name="connsiteY70" fmla="*/ 463330 h 606935"/>
              <a:gd name="connsiteX71" fmla="*/ 302123 w 469360"/>
              <a:gd name="connsiteY71" fmla="*/ 455530 h 606935"/>
              <a:gd name="connsiteX72" fmla="*/ 285823 w 469360"/>
              <a:gd name="connsiteY72" fmla="*/ 405249 h 606935"/>
              <a:gd name="connsiteX73" fmla="*/ 371906 w 469360"/>
              <a:gd name="connsiteY73" fmla="*/ 319187 h 606935"/>
              <a:gd name="connsiteX74" fmla="*/ 28447 w 469360"/>
              <a:gd name="connsiteY74" fmla="*/ 345 h 606935"/>
              <a:gd name="connsiteX75" fmla="*/ 380502 w 469360"/>
              <a:gd name="connsiteY75" fmla="*/ 345 h 606935"/>
              <a:gd name="connsiteX76" fmla="*/ 429157 w 469360"/>
              <a:gd name="connsiteY76" fmla="*/ 29767 h 606935"/>
              <a:gd name="connsiteX77" fmla="*/ 415401 w 469360"/>
              <a:gd name="connsiteY77" fmla="*/ 280570 h 606935"/>
              <a:gd name="connsiteX78" fmla="*/ 405381 w 469360"/>
              <a:gd name="connsiteY78" fmla="*/ 307532 h 606935"/>
              <a:gd name="connsiteX79" fmla="*/ 371925 w 469360"/>
              <a:gd name="connsiteY79" fmla="*/ 301936 h 606935"/>
              <a:gd name="connsiteX80" fmla="*/ 268499 w 469360"/>
              <a:gd name="connsiteY80" fmla="*/ 405293 h 606935"/>
              <a:gd name="connsiteX81" fmla="*/ 295162 w 469360"/>
              <a:gd name="connsiteY81" fmla="*/ 474396 h 606935"/>
              <a:gd name="connsiteX82" fmla="*/ 280642 w 469360"/>
              <a:gd name="connsiteY82" fmla="*/ 513313 h 606935"/>
              <a:gd name="connsiteX83" fmla="*/ 94935 w 469360"/>
              <a:gd name="connsiteY83" fmla="*/ 513313 h 606935"/>
              <a:gd name="connsiteX84" fmla="*/ 48571 w 469360"/>
              <a:gd name="connsiteY84" fmla="*/ 274889 h 606935"/>
              <a:gd name="connsiteX85" fmla="*/ 59780 w 469360"/>
              <a:gd name="connsiteY85" fmla="*/ 59951 h 606935"/>
              <a:gd name="connsiteX86" fmla="*/ 346451 w 469360"/>
              <a:gd name="connsiteY86" fmla="*/ 59951 h 606935"/>
              <a:gd name="connsiteX87" fmla="*/ 354518 w 469360"/>
              <a:gd name="connsiteY87" fmla="*/ 54355 h 606935"/>
              <a:gd name="connsiteX88" fmla="*/ 354942 w 469360"/>
              <a:gd name="connsiteY88" fmla="*/ 53592 h 606935"/>
              <a:gd name="connsiteX89" fmla="*/ 367510 w 469360"/>
              <a:gd name="connsiteY89" fmla="*/ 24679 h 606935"/>
              <a:gd name="connsiteX90" fmla="*/ 350697 w 469360"/>
              <a:gd name="connsiteY90" fmla="*/ 20355 h 606935"/>
              <a:gd name="connsiteX91" fmla="*/ 340507 w 469360"/>
              <a:gd name="connsiteY91" fmla="*/ 43926 h 606935"/>
              <a:gd name="connsiteX92" fmla="*/ 3567 w 469360"/>
              <a:gd name="connsiteY92" fmla="*/ 43926 h 606935"/>
              <a:gd name="connsiteX93" fmla="*/ 0 w 469360"/>
              <a:gd name="connsiteY93" fmla="*/ 33921 h 606935"/>
              <a:gd name="connsiteX94" fmla="*/ 18512 w 469360"/>
              <a:gd name="connsiteY94" fmla="*/ 1193 h 606935"/>
              <a:gd name="connsiteX95" fmla="*/ 28447 w 469360"/>
              <a:gd name="connsiteY95" fmla="*/ 345 h 60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69360" h="606935">
                <a:moveTo>
                  <a:pt x="308911" y="486992"/>
                </a:moveTo>
                <a:cubicBezTo>
                  <a:pt x="326319" y="500384"/>
                  <a:pt x="348058" y="508436"/>
                  <a:pt x="371580" y="508521"/>
                </a:cubicBezTo>
                <a:cubicBezTo>
                  <a:pt x="371750" y="508521"/>
                  <a:pt x="371835" y="508521"/>
                  <a:pt x="371920" y="508521"/>
                </a:cubicBezTo>
                <a:cubicBezTo>
                  <a:pt x="372090" y="508521"/>
                  <a:pt x="372175" y="508521"/>
                  <a:pt x="372344" y="508521"/>
                </a:cubicBezTo>
                <a:cubicBezTo>
                  <a:pt x="375486" y="508436"/>
                  <a:pt x="378628" y="508351"/>
                  <a:pt x="381685" y="508012"/>
                </a:cubicBezTo>
                <a:cubicBezTo>
                  <a:pt x="384997" y="507673"/>
                  <a:pt x="388309" y="507249"/>
                  <a:pt x="391451" y="506656"/>
                </a:cubicBezTo>
                <a:cubicBezTo>
                  <a:pt x="402490" y="504537"/>
                  <a:pt x="412850" y="500638"/>
                  <a:pt x="422361" y="495383"/>
                </a:cubicBezTo>
                <a:cubicBezTo>
                  <a:pt x="426776" y="492925"/>
                  <a:pt x="431022" y="490128"/>
                  <a:pt x="435013" y="486992"/>
                </a:cubicBezTo>
                <a:lnTo>
                  <a:pt x="468980" y="578107"/>
                </a:lnTo>
                <a:cubicBezTo>
                  <a:pt x="469999" y="580480"/>
                  <a:pt x="468895" y="581582"/>
                  <a:pt x="466602" y="580650"/>
                </a:cubicBezTo>
                <a:lnTo>
                  <a:pt x="430428" y="566072"/>
                </a:lnTo>
                <a:cubicBezTo>
                  <a:pt x="428135" y="565139"/>
                  <a:pt x="425503" y="566326"/>
                  <a:pt x="424653" y="568699"/>
                </a:cubicBezTo>
                <a:lnTo>
                  <a:pt x="411067" y="605145"/>
                </a:lnTo>
                <a:cubicBezTo>
                  <a:pt x="410217" y="607518"/>
                  <a:pt x="408689" y="607518"/>
                  <a:pt x="407670" y="605230"/>
                </a:cubicBezTo>
                <a:lnTo>
                  <a:pt x="381176" y="534203"/>
                </a:lnTo>
                <a:lnTo>
                  <a:pt x="376590" y="521828"/>
                </a:lnTo>
                <a:lnTo>
                  <a:pt x="373363" y="513267"/>
                </a:lnTo>
                <a:lnTo>
                  <a:pt x="371920" y="509453"/>
                </a:lnTo>
                <a:lnTo>
                  <a:pt x="370561" y="513267"/>
                </a:lnTo>
                <a:lnTo>
                  <a:pt x="336255" y="605230"/>
                </a:lnTo>
                <a:cubicBezTo>
                  <a:pt x="335745" y="606332"/>
                  <a:pt x="335151" y="606925"/>
                  <a:pt x="334471" y="606925"/>
                </a:cubicBezTo>
                <a:cubicBezTo>
                  <a:pt x="333877" y="606925"/>
                  <a:pt x="333282" y="606332"/>
                  <a:pt x="332773" y="605145"/>
                </a:cubicBezTo>
                <a:lnTo>
                  <a:pt x="319271" y="568699"/>
                </a:lnTo>
                <a:cubicBezTo>
                  <a:pt x="318592" y="566834"/>
                  <a:pt x="316893" y="565817"/>
                  <a:pt x="315110" y="565817"/>
                </a:cubicBezTo>
                <a:cubicBezTo>
                  <a:pt x="314600" y="565817"/>
                  <a:pt x="314006" y="565902"/>
                  <a:pt x="313497" y="566072"/>
                </a:cubicBezTo>
                <a:lnTo>
                  <a:pt x="277322" y="580650"/>
                </a:lnTo>
                <a:cubicBezTo>
                  <a:pt x="276727" y="580819"/>
                  <a:pt x="276303" y="580904"/>
                  <a:pt x="275878" y="580904"/>
                </a:cubicBezTo>
                <a:cubicBezTo>
                  <a:pt x="274604" y="580904"/>
                  <a:pt x="274180" y="579887"/>
                  <a:pt x="274944" y="578107"/>
                </a:cubicBezTo>
                <a:lnTo>
                  <a:pt x="299146" y="513267"/>
                </a:lnTo>
                <a:close/>
                <a:moveTo>
                  <a:pt x="371913" y="359198"/>
                </a:moveTo>
                <a:cubicBezTo>
                  <a:pt x="379551" y="359198"/>
                  <a:pt x="386679" y="361064"/>
                  <a:pt x="392958" y="364286"/>
                </a:cubicBezTo>
                <a:cubicBezTo>
                  <a:pt x="407809" y="371918"/>
                  <a:pt x="417992" y="387350"/>
                  <a:pt x="417992" y="405242"/>
                </a:cubicBezTo>
                <a:cubicBezTo>
                  <a:pt x="417992" y="413043"/>
                  <a:pt x="416040" y="420421"/>
                  <a:pt x="412561" y="426950"/>
                </a:cubicBezTo>
                <a:cubicBezTo>
                  <a:pt x="410694" y="430342"/>
                  <a:pt x="408403" y="433564"/>
                  <a:pt x="405772" y="436447"/>
                </a:cubicBezTo>
                <a:cubicBezTo>
                  <a:pt x="403821" y="438567"/>
                  <a:pt x="401614" y="440432"/>
                  <a:pt x="399323" y="442213"/>
                </a:cubicBezTo>
                <a:cubicBezTo>
                  <a:pt x="398644" y="442637"/>
                  <a:pt x="397965" y="443146"/>
                  <a:pt x="397286" y="443655"/>
                </a:cubicBezTo>
                <a:cubicBezTo>
                  <a:pt x="395504" y="444842"/>
                  <a:pt x="393637" y="445859"/>
                  <a:pt x="391686" y="446792"/>
                </a:cubicBezTo>
                <a:cubicBezTo>
                  <a:pt x="385660" y="449590"/>
                  <a:pt x="379041" y="451286"/>
                  <a:pt x="371913" y="451286"/>
                </a:cubicBezTo>
                <a:cubicBezTo>
                  <a:pt x="364870" y="451286"/>
                  <a:pt x="358251" y="449590"/>
                  <a:pt x="352226" y="446792"/>
                </a:cubicBezTo>
                <a:cubicBezTo>
                  <a:pt x="343315" y="442552"/>
                  <a:pt x="335932" y="435599"/>
                  <a:pt x="331350" y="426950"/>
                </a:cubicBezTo>
                <a:cubicBezTo>
                  <a:pt x="329653" y="423812"/>
                  <a:pt x="328380" y="420505"/>
                  <a:pt x="327446" y="417029"/>
                </a:cubicBezTo>
                <a:cubicBezTo>
                  <a:pt x="326683" y="414061"/>
                  <a:pt x="326174" y="410924"/>
                  <a:pt x="326004" y="407701"/>
                </a:cubicBezTo>
                <a:cubicBezTo>
                  <a:pt x="325919" y="406853"/>
                  <a:pt x="325834" y="406005"/>
                  <a:pt x="325834" y="405242"/>
                </a:cubicBezTo>
                <a:cubicBezTo>
                  <a:pt x="325834" y="379804"/>
                  <a:pt x="346540" y="359198"/>
                  <a:pt x="371913" y="359198"/>
                </a:cubicBezTo>
                <a:close/>
                <a:moveTo>
                  <a:pt x="371906" y="341910"/>
                </a:moveTo>
                <a:cubicBezTo>
                  <a:pt x="336929" y="341910"/>
                  <a:pt x="308490" y="370316"/>
                  <a:pt x="308490" y="405249"/>
                </a:cubicBezTo>
                <a:cubicBezTo>
                  <a:pt x="308490" y="413050"/>
                  <a:pt x="310018" y="420511"/>
                  <a:pt x="312649" y="427464"/>
                </a:cubicBezTo>
                <a:cubicBezTo>
                  <a:pt x="314008" y="431195"/>
                  <a:pt x="315790" y="434756"/>
                  <a:pt x="317913" y="438148"/>
                </a:cubicBezTo>
                <a:cubicBezTo>
                  <a:pt x="319696" y="441115"/>
                  <a:pt x="321733" y="443913"/>
                  <a:pt x="324025" y="446542"/>
                </a:cubicBezTo>
                <a:cubicBezTo>
                  <a:pt x="332260" y="456123"/>
                  <a:pt x="343296" y="463161"/>
                  <a:pt x="355946" y="466383"/>
                </a:cubicBezTo>
                <a:cubicBezTo>
                  <a:pt x="361039" y="467739"/>
                  <a:pt x="366388" y="468587"/>
                  <a:pt x="371906" y="468587"/>
                </a:cubicBezTo>
                <a:cubicBezTo>
                  <a:pt x="377509" y="468587"/>
                  <a:pt x="382857" y="467739"/>
                  <a:pt x="387951" y="466383"/>
                </a:cubicBezTo>
                <a:cubicBezTo>
                  <a:pt x="391686" y="465450"/>
                  <a:pt x="395252" y="464178"/>
                  <a:pt x="398647" y="462567"/>
                </a:cubicBezTo>
                <a:cubicBezTo>
                  <a:pt x="400006" y="461889"/>
                  <a:pt x="401449" y="461295"/>
                  <a:pt x="402807" y="460532"/>
                </a:cubicBezTo>
                <a:cubicBezTo>
                  <a:pt x="405439" y="459006"/>
                  <a:pt x="407901" y="457395"/>
                  <a:pt x="410278" y="455530"/>
                </a:cubicBezTo>
                <a:cubicBezTo>
                  <a:pt x="413758" y="452901"/>
                  <a:pt x="416984" y="449849"/>
                  <a:pt x="419871" y="446542"/>
                </a:cubicBezTo>
                <a:cubicBezTo>
                  <a:pt x="429464" y="435434"/>
                  <a:pt x="435322" y="421020"/>
                  <a:pt x="435322" y="405249"/>
                </a:cubicBezTo>
                <a:cubicBezTo>
                  <a:pt x="435322" y="378710"/>
                  <a:pt x="418937" y="355901"/>
                  <a:pt x="395676" y="346489"/>
                </a:cubicBezTo>
                <a:cubicBezTo>
                  <a:pt x="388375" y="343521"/>
                  <a:pt x="380310" y="341910"/>
                  <a:pt x="371906" y="341910"/>
                </a:cubicBezTo>
                <a:close/>
                <a:moveTo>
                  <a:pt x="371906" y="319187"/>
                </a:moveTo>
                <a:cubicBezTo>
                  <a:pt x="382008" y="319187"/>
                  <a:pt x="391686" y="320967"/>
                  <a:pt x="400600" y="324105"/>
                </a:cubicBezTo>
                <a:cubicBezTo>
                  <a:pt x="434048" y="335890"/>
                  <a:pt x="458073" y="367772"/>
                  <a:pt x="458073" y="405249"/>
                </a:cubicBezTo>
                <a:cubicBezTo>
                  <a:pt x="458073" y="431025"/>
                  <a:pt x="446612" y="454173"/>
                  <a:pt x="428615" y="469944"/>
                </a:cubicBezTo>
                <a:cubicBezTo>
                  <a:pt x="423776" y="474183"/>
                  <a:pt x="418428" y="477914"/>
                  <a:pt x="412655" y="480967"/>
                </a:cubicBezTo>
                <a:cubicBezTo>
                  <a:pt x="408240" y="483341"/>
                  <a:pt x="403656" y="485291"/>
                  <a:pt x="398817" y="486902"/>
                </a:cubicBezTo>
                <a:cubicBezTo>
                  <a:pt x="395506" y="488004"/>
                  <a:pt x="392110" y="488937"/>
                  <a:pt x="388545" y="489615"/>
                </a:cubicBezTo>
                <a:cubicBezTo>
                  <a:pt x="385404" y="490209"/>
                  <a:pt x="382178" y="490633"/>
                  <a:pt x="378867" y="490887"/>
                </a:cubicBezTo>
                <a:cubicBezTo>
                  <a:pt x="376575" y="491057"/>
                  <a:pt x="374283" y="491226"/>
                  <a:pt x="371906" y="491226"/>
                </a:cubicBezTo>
                <a:cubicBezTo>
                  <a:pt x="369614" y="491226"/>
                  <a:pt x="367321" y="491057"/>
                  <a:pt x="365029" y="490887"/>
                </a:cubicBezTo>
                <a:cubicBezTo>
                  <a:pt x="346013" y="489361"/>
                  <a:pt x="328780" y="481730"/>
                  <a:pt x="315281" y="469944"/>
                </a:cubicBezTo>
                <a:cubicBezTo>
                  <a:pt x="312904" y="467824"/>
                  <a:pt x="310612" y="465620"/>
                  <a:pt x="308490" y="463330"/>
                </a:cubicBezTo>
                <a:cubicBezTo>
                  <a:pt x="306197" y="460871"/>
                  <a:pt x="304160" y="458243"/>
                  <a:pt x="302123" y="455530"/>
                </a:cubicBezTo>
                <a:cubicBezTo>
                  <a:pt x="291935" y="441370"/>
                  <a:pt x="285823" y="423988"/>
                  <a:pt x="285823" y="405249"/>
                </a:cubicBezTo>
                <a:cubicBezTo>
                  <a:pt x="285823" y="357681"/>
                  <a:pt x="324365" y="319187"/>
                  <a:pt x="371906" y="319187"/>
                </a:cubicBezTo>
                <a:close/>
                <a:moveTo>
                  <a:pt x="28447" y="345"/>
                </a:moveTo>
                <a:lnTo>
                  <a:pt x="380502" y="345"/>
                </a:lnTo>
                <a:cubicBezTo>
                  <a:pt x="399777" y="345"/>
                  <a:pt x="422959" y="12978"/>
                  <a:pt x="429157" y="29767"/>
                </a:cubicBezTo>
                <a:cubicBezTo>
                  <a:pt x="445291" y="73008"/>
                  <a:pt x="464142" y="161697"/>
                  <a:pt x="415401" y="280570"/>
                </a:cubicBezTo>
                <a:cubicBezTo>
                  <a:pt x="415401" y="280570"/>
                  <a:pt x="410646" y="290829"/>
                  <a:pt x="405381" y="307532"/>
                </a:cubicBezTo>
                <a:cubicBezTo>
                  <a:pt x="394937" y="303971"/>
                  <a:pt x="383643" y="301936"/>
                  <a:pt x="371925" y="301936"/>
                </a:cubicBezTo>
                <a:cubicBezTo>
                  <a:pt x="314947" y="301936"/>
                  <a:pt x="268499" y="348315"/>
                  <a:pt x="268499" y="405293"/>
                </a:cubicBezTo>
                <a:cubicBezTo>
                  <a:pt x="268499" y="431832"/>
                  <a:pt x="278604" y="456081"/>
                  <a:pt x="295162" y="474396"/>
                </a:cubicBezTo>
                <a:lnTo>
                  <a:pt x="280642" y="513313"/>
                </a:lnTo>
                <a:lnTo>
                  <a:pt x="94935" y="513313"/>
                </a:lnTo>
                <a:cubicBezTo>
                  <a:pt x="94935" y="513313"/>
                  <a:pt x="-44070" y="416994"/>
                  <a:pt x="48571" y="274889"/>
                </a:cubicBezTo>
                <a:cubicBezTo>
                  <a:pt x="102747" y="191627"/>
                  <a:pt x="84320" y="111841"/>
                  <a:pt x="59780" y="59951"/>
                </a:cubicBezTo>
                <a:lnTo>
                  <a:pt x="346451" y="59951"/>
                </a:lnTo>
                <a:cubicBezTo>
                  <a:pt x="350951" y="59951"/>
                  <a:pt x="353584" y="57407"/>
                  <a:pt x="354518" y="54355"/>
                </a:cubicBezTo>
                <a:cubicBezTo>
                  <a:pt x="354688" y="54101"/>
                  <a:pt x="354857" y="53846"/>
                  <a:pt x="354942" y="53592"/>
                </a:cubicBezTo>
                <a:cubicBezTo>
                  <a:pt x="359188" y="43926"/>
                  <a:pt x="363349" y="34260"/>
                  <a:pt x="367510" y="24679"/>
                </a:cubicBezTo>
                <a:cubicBezTo>
                  <a:pt x="371670" y="15013"/>
                  <a:pt x="354773" y="10944"/>
                  <a:pt x="350697" y="20355"/>
                </a:cubicBezTo>
                <a:cubicBezTo>
                  <a:pt x="347300" y="28240"/>
                  <a:pt x="343904" y="36126"/>
                  <a:pt x="340507" y="43926"/>
                </a:cubicBezTo>
                <a:lnTo>
                  <a:pt x="3567" y="43926"/>
                </a:lnTo>
                <a:cubicBezTo>
                  <a:pt x="1274" y="41043"/>
                  <a:pt x="85" y="37482"/>
                  <a:pt x="0" y="33921"/>
                </a:cubicBezTo>
                <a:cubicBezTo>
                  <a:pt x="6199" y="22983"/>
                  <a:pt x="12313" y="12131"/>
                  <a:pt x="18512" y="1193"/>
                </a:cubicBezTo>
                <a:cubicBezTo>
                  <a:pt x="21484" y="6"/>
                  <a:pt x="24880" y="-333"/>
                  <a:pt x="28447" y="345"/>
                </a:cubicBezTo>
                <a:close/>
              </a:path>
            </a:pathLst>
          </a:custGeom>
          <a:solidFill>
            <a:srgbClr val="433C89"/>
          </a:solidFill>
          <a:ln>
            <a:noFill/>
          </a:ln>
        </p:spPr>
        <p:txBody>
          <a:bodyPr/>
          <a:lstStyle/>
          <a:p>
            <a:endParaRPr lang="zh-CN" altLang="en-US" dirty="0"/>
          </a:p>
        </p:txBody>
      </p:sp>
      <p:sp>
        <p:nvSpPr>
          <p:cNvPr id="7" name="等腰三角形 6">
            <a:extLst>
              <a:ext uri="{FF2B5EF4-FFF2-40B4-BE49-F238E27FC236}">
                <a16:creationId xmlns:a16="http://schemas.microsoft.com/office/drawing/2014/main" xmlns="" id="{29E9151D-7381-4D60-8D6C-A726FCBAA42B}"/>
              </a:ext>
            </a:extLst>
          </p:cNvPr>
          <p:cNvSpPr/>
          <p:nvPr/>
        </p:nvSpPr>
        <p:spPr>
          <a:xfrm rot="5826893">
            <a:off x="511903" y="4667069"/>
            <a:ext cx="2400934" cy="2069770"/>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xmlns="" id="{24B41B08-C9C9-4019-8539-C6B8CB2E857B}"/>
              </a:ext>
            </a:extLst>
          </p:cNvPr>
          <p:cNvSpPr/>
          <p:nvPr/>
        </p:nvSpPr>
        <p:spPr>
          <a:xfrm rot="6705318">
            <a:off x="1103094" y="5153041"/>
            <a:ext cx="1097738" cy="946326"/>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xmlns="" id="{5652C142-79A2-4EA2-933B-2BA2645682EC}"/>
              </a:ext>
            </a:extLst>
          </p:cNvPr>
          <p:cNvSpPr/>
          <p:nvPr/>
        </p:nvSpPr>
        <p:spPr>
          <a:xfrm rot="5168438">
            <a:off x="10606148" y="5506886"/>
            <a:ext cx="1186813" cy="962591"/>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xmlns="" id="{59DE5F7A-4C8E-4804-9C1D-25A128249C9D}"/>
              </a:ext>
            </a:extLst>
          </p:cNvPr>
          <p:cNvSpPr/>
          <p:nvPr/>
        </p:nvSpPr>
        <p:spPr>
          <a:xfrm rot="7015671">
            <a:off x="11235464" y="5285740"/>
            <a:ext cx="839542" cy="680929"/>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FF8C58EC-1E06-449A-950D-EA90AB3F3F80}"/>
              </a:ext>
            </a:extLst>
          </p:cNvPr>
          <p:cNvSpPr/>
          <p:nvPr/>
        </p:nvSpPr>
        <p:spPr>
          <a:xfrm>
            <a:off x="726977" y="211217"/>
            <a:ext cx="564177"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3" name="矩形 12">
            <a:extLst>
              <a:ext uri="{FF2B5EF4-FFF2-40B4-BE49-F238E27FC236}">
                <a16:creationId xmlns:a16="http://schemas.microsoft.com/office/drawing/2014/main" xmlns="" id="{93D6DC8D-35C5-48EA-9183-473F6C39C358}"/>
              </a:ext>
            </a:extLst>
          </p:cNvPr>
          <p:cNvSpPr/>
          <p:nvPr/>
        </p:nvSpPr>
        <p:spPr>
          <a:xfrm>
            <a:off x="637233" y="295089"/>
            <a:ext cx="2492990" cy="276999"/>
          </a:xfrm>
          <a:prstGeom prst="rect">
            <a:avLst/>
          </a:prstGeom>
        </p:spPr>
        <p:txBody>
          <a:bodyPr wrap="none">
            <a:spAutoFit/>
          </a:bodyPr>
          <a:lstStyle/>
          <a:p>
            <a:pPr>
              <a:spcAft>
                <a:spcPts val="0"/>
              </a:spcAft>
            </a:pPr>
            <a:r>
              <a:rPr lang="zh-CN" altLang="en-US" sz="1200" b="1" dirty="0" smtClean="0">
                <a:solidFill>
                  <a:srgbClr val="4D4383"/>
                </a:solidFill>
                <a:latin typeface="+mn-ea"/>
              </a:rPr>
              <a:t>关于移动应用漏洞发现与检测报告</a:t>
            </a:r>
            <a:endParaRPr lang="zh-CN" altLang="zh-CN" sz="1200" b="1" dirty="0">
              <a:solidFill>
                <a:srgbClr val="4D4383"/>
              </a:solidFill>
              <a:latin typeface="+mn-ea"/>
            </a:endParaRPr>
          </a:p>
        </p:txBody>
      </p:sp>
      <p:sp>
        <p:nvSpPr>
          <p:cNvPr id="15" name="award_336976">
            <a:extLst>
              <a:ext uri="{FF2B5EF4-FFF2-40B4-BE49-F238E27FC236}">
                <a16:creationId xmlns:a16="http://schemas.microsoft.com/office/drawing/2014/main" xmlns="" id="{08B76F9E-A7B2-4B40-BB0E-C9BF190BD1D3}"/>
              </a:ext>
            </a:extLst>
          </p:cNvPr>
          <p:cNvSpPr>
            <a:spLocks noChangeAspect="1"/>
          </p:cNvSpPr>
          <p:nvPr/>
        </p:nvSpPr>
        <p:spPr bwMode="auto">
          <a:xfrm>
            <a:off x="247498" y="211217"/>
            <a:ext cx="389735" cy="321468"/>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6438940"/>
      </p:ext>
    </p:extLst>
  </p:cSld>
  <p:clrMapOvr>
    <a:masterClrMapping/>
  </p:clrMapOvr>
  <p:transition spd="slow" advClick="0" advTm="2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a:extLst>
              <a:ext uri="{FF2B5EF4-FFF2-40B4-BE49-F238E27FC236}">
                <a16:creationId xmlns:a16="http://schemas.microsoft.com/office/drawing/2014/main" xmlns="" id="{EF380948-D142-4152-BD2A-29036A294A51}"/>
              </a:ext>
            </a:extLst>
          </p:cNvPr>
          <p:cNvCxnSpPr>
            <a:cxnSpLocks/>
            <a:stCxn id="20" idx="2"/>
          </p:cNvCxnSpPr>
          <p:nvPr/>
        </p:nvCxnSpPr>
        <p:spPr>
          <a:xfrm>
            <a:off x="11916542" y="4000499"/>
            <a:ext cx="0" cy="2857501"/>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7645B228-F848-4B5F-899C-95A67B2DBAC5}"/>
              </a:ext>
            </a:extLst>
          </p:cNvPr>
          <p:cNvSpPr/>
          <p:nvPr/>
        </p:nvSpPr>
        <p:spPr>
          <a:xfrm>
            <a:off x="4829710" y="3114975"/>
            <a:ext cx="6003390" cy="700576"/>
          </a:xfrm>
          <a:prstGeom prst="rect">
            <a:avLst/>
          </a:prstGeom>
        </p:spPr>
        <p:txBody>
          <a:bodyPr wrap="square">
            <a:spAutoFit/>
          </a:bodyPr>
          <a:lstStyle/>
          <a:p>
            <a:pPr>
              <a:lnSpc>
                <a:spcPct val="150000"/>
              </a:lnSpc>
            </a:pPr>
            <a:r>
              <a:rPr lang="zh-CN" altLang="en-US" sz="1400" dirty="0" smtClean="0">
                <a:latin typeface="+mj-ea"/>
                <a:ea typeface="+mj-ea"/>
              </a:rPr>
              <a:t>智能移动设备的普及与走向成熟，移动端的网民近年来爆炸式增长，截至</a:t>
            </a:r>
            <a:r>
              <a:rPr lang="en-US" altLang="zh-CN" sz="1400" dirty="0" smtClean="0">
                <a:latin typeface="+mj-ea"/>
                <a:ea typeface="+mj-ea"/>
              </a:rPr>
              <a:t>2015</a:t>
            </a:r>
            <a:r>
              <a:rPr lang="zh-CN" altLang="en-US" sz="1400" dirty="0" smtClean="0">
                <a:latin typeface="+mj-ea"/>
                <a:ea typeface="+mj-ea"/>
              </a:rPr>
              <a:t>年</a:t>
            </a:r>
            <a:r>
              <a:rPr lang="en-US" altLang="zh-CN" sz="1400" dirty="0" smtClean="0">
                <a:latin typeface="+mj-ea"/>
                <a:ea typeface="+mj-ea"/>
              </a:rPr>
              <a:t>12</a:t>
            </a:r>
            <a:r>
              <a:rPr lang="zh-CN" altLang="en-US" sz="1400" dirty="0" smtClean="0">
                <a:latin typeface="+mj-ea"/>
                <a:ea typeface="+mj-ea"/>
              </a:rPr>
              <a:t>月，我国手机网名规模已达</a:t>
            </a:r>
            <a:r>
              <a:rPr lang="en-US" altLang="zh-CN" sz="1400" dirty="0" smtClean="0">
                <a:latin typeface="+mj-ea"/>
                <a:ea typeface="+mj-ea"/>
              </a:rPr>
              <a:t>6.72</a:t>
            </a:r>
            <a:r>
              <a:rPr lang="zh-CN" altLang="en-US" sz="1400" dirty="0" smtClean="0">
                <a:latin typeface="+mj-ea"/>
                <a:ea typeface="+mj-ea"/>
              </a:rPr>
              <a:t>亿。</a:t>
            </a:r>
            <a:endParaRPr lang="zh-CN" altLang="zh-CN" sz="1400" dirty="0">
              <a:latin typeface="+mj-ea"/>
              <a:ea typeface="+mj-ea"/>
            </a:endParaRPr>
          </a:p>
        </p:txBody>
      </p:sp>
      <p:sp>
        <p:nvSpPr>
          <p:cNvPr id="7" name="矩形 6">
            <a:extLst>
              <a:ext uri="{FF2B5EF4-FFF2-40B4-BE49-F238E27FC236}">
                <a16:creationId xmlns:a16="http://schemas.microsoft.com/office/drawing/2014/main" xmlns="" id="{C0CD9D2F-8F8A-40EF-9103-47FF69CE8250}"/>
              </a:ext>
            </a:extLst>
          </p:cNvPr>
          <p:cNvSpPr/>
          <p:nvPr/>
        </p:nvSpPr>
        <p:spPr>
          <a:xfrm>
            <a:off x="4829709" y="1796338"/>
            <a:ext cx="6003391" cy="1061829"/>
          </a:xfrm>
          <a:prstGeom prst="rect">
            <a:avLst/>
          </a:prstGeom>
        </p:spPr>
        <p:txBody>
          <a:bodyPr wrap="square">
            <a:spAutoFit/>
          </a:bodyPr>
          <a:lstStyle/>
          <a:p>
            <a:pPr>
              <a:lnSpc>
                <a:spcPct val="150000"/>
              </a:lnSpc>
            </a:pPr>
            <a:r>
              <a:rPr lang="zh-CN" altLang="en-US" sz="1400" dirty="0" smtClean="0">
                <a:latin typeface="+mj-ea"/>
                <a:ea typeface="+mj-ea"/>
              </a:rPr>
              <a:t>随着移动互联网的快速发展，互联移动终端和应用软件市场发展迅速。</a:t>
            </a:r>
            <a:r>
              <a:rPr lang="en-US" altLang="zh-CN" sz="1400" dirty="0" smtClean="0">
                <a:latin typeface="+mj-ea"/>
                <a:ea typeface="+mj-ea"/>
              </a:rPr>
              <a:t>Google</a:t>
            </a:r>
            <a:r>
              <a:rPr lang="zh-CN" altLang="en-US" sz="1400" dirty="0" smtClean="0">
                <a:latin typeface="+mj-ea"/>
                <a:ea typeface="+mj-ea"/>
              </a:rPr>
              <a:t>、苹果公司和</a:t>
            </a:r>
            <a:r>
              <a:rPr lang="en-US" altLang="zh-CN" sz="1400" dirty="0" smtClean="0">
                <a:latin typeface="+mj-ea"/>
                <a:ea typeface="+mj-ea"/>
              </a:rPr>
              <a:t>Microsoft</a:t>
            </a:r>
            <a:r>
              <a:rPr lang="zh-CN" altLang="en-US" sz="1400" dirty="0" smtClean="0">
                <a:latin typeface="+mj-ea"/>
                <a:ea typeface="+mj-ea"/>
              </a:rPr>
              <a:t>公司都发布了多个版本的移动操作系统，相继的各手机厂商的相应的版本的只能移动设备投入市场。</a:t>
            </a:r>
            <a:endParaRPr lang="zh-CN" altLang="zh-CN" sz="1400" dirty="0">
              <a:latin typeface="+mj-ea"/>
              <a:ea typeface="+mj-ea"/>
            </a:endParaRPr>
          </a:p>
        </p:txBody>
      </p:sp>
      <p:sp>
        <p:nvSpPr>
          <p:cNvPr id="8" name="矩形 7">
            <a:extLst>
              <a:ext uri="{FF2B5EF4-FFF2-40B4-BE49-F238E27FC236}">
                <a16:creationId xmlns:a16="http://schemas.microsoft.com/office/drawing/2014/main" xmlns="" id="{C7F2EBAF-7763-4B71-8B06-B65CA658EE21}"/>
              </a:ext>
            </a:extLst>
          </p:cNvPr>
          <p:cNvSpPr/>
          <p:nvPr/>
        </p:nvSpPr>
        <p:spPr>
          <a:xfrm>
            <a:off x="4829709" y="4433612"/>
            <a:ext cx="6003390" cy="1061829"/>
          </a:xfrm>
          <a:prstGeom prst="rect">
            <a:avLst/>
          </a:prstGeom>
        </p:spPr>
        <p:txBody>
          <a:bodyPr wrap="square">
            <a:spAutoFit/>
          </a:bodyPr>
          <a:lstStyle/>
          <a:p>
            <a:pPr>
              <a:lnSpc>
                <a:spcPct val="150000"/>
              </a:lnSpc>
            </a:pPr>
            <a:r>
              <a:rPr lang="zh-CN" altLang="en-US" sz="1400" dirty="0" smtClean="0">
                <a:latin typeface="+mj-ea"/>
                <a:ea typeface="+mj-ea"/>
              </a:rPr>
              <a:t>移动操作系统、应用软件和应用市场的迅速发展</a:t>
            </a:r>
            <a:r>
              <a:rPr lang="zh-CN" altLang="zh-CN" sz="1400" dirty="0" smtClean="0">
                <a:latin typeface="+mj-ea"/>
                <a:ea typeface="+mj-ea"/>
              </a:rPr>
              <a:t>。</a:t>
            </a:r>
            <a:r>
              <a:rPr lang="zh-CN" altLang="en-US" sz="1400" dirty="0" smtClean="0">
                <a:latin typeface="+mj-ea"/>
                <a:ea typeface="+mj-ea"/>
              </a:rPr>
              <a:t>与此同时，</a:t>
            </a:r>
            <a:r>
              <a:rPr lang="en-US" altLang="zh-CN" sz="1400" dirty="0" smtClean="0">
                <a:latin typeface="+mj-ea"/>
                <a:ea typeface="+mj-ea"/>
              </a:rPr>
              <a:t>Android</a:t>
            </a:r>
            <a:r>
              <a:rPr lang="zh-CN" altLang="en-US" sz="1400" dirty="0" smtClean="0">
                <a:latin typeface="+mj-ea"/>
                <a:ea typeface="+mj-ea"/>
              </a:rPr>
              <a:t>病毒增长趋势严峻，</a:t>
            </a:r>
            <a:r>
              <a:rPr lang="en-US" altLang="zh-CN" sz="1400" dirty="0" smtClean="0">
                <a:latin typeface="+mj-ea"/>
                <a:ea typeface="+mj-ea"/>
              </a:rPr>
              <a:t>2016</a:t>
            </a:r>
            <a:r>
              <a:rPr lang="zh-CN" altLang="en-US" sz="1400" dirty="0" smtClean="0">
                <a:latin typeface="+mj-ea"/>
                <a:ea typeface="+mj-ea"/>
              </a:rPr>
              <a:t>年上半年</a:t>
            </a:r>
            <a:r>
              <a:rPr lang="en-US" altLang="zh-CN" sz="1400" dirty="0" smtClean="0">
                <a:latin typeface="+mj-ea"/>
                <a:ea typeface="+mj-ea"/>
              </a:rPr>
              <a:t>Android</a:t>
            </a:r>
            <a:r>
              <a:rPr lang="zh-CN" altLang="en-US" sz="1400" dirty="0" smtClean="0">
                <a:latin typeface="+mj-ea"/>
                <a:ea typeface="+mj-ea"/>
              </a:rPr>
              <a:t>手机染毒用户数的增长趋势平稳，依旧达到了</a:t>
            </a:r>
            <a:r>
              <a:rPr lang="en-US" altLang="zh-CN" sz="1400" dirty="0" smtClean="0">
                <a:latin typeface="+mj-ea"/>
                <a:ea typeface="+mj-ea"/>
              </a:rPr>
              <a:t>43.35%</a:t>
            </a:r>
            <a:r>
              <a:rPr lang="zh-CN" altLang="en-US" sz="1400" dirty="0" smtClean="0">
                <a:latin typeface="+mj-ea"/>
                <a:ea typeface="+mj-ea"/>
              </a:rPr>
              <a:t>。</a:t>
            </a:r>
            <a:endParaRPr lang="zh-CN" altLang="zh-CN" sz="1400" dirty="0">
              <a:latin typeface="+mj-ea"/>
              <a:ea typeface="+mj-ea"/>
            </a:endParaRPr>
          </a:p>
        </p:txBody>
      </p:sp>
      <p:sp>
        <p:nvSpPr>
          <p:cNvPr id="11" name="矩形 10">
            <a:extLst>
              <a:ext uri="{FF2B5EF4-FFF2-40B4-BE49-F238E27FC236}">
                <a16:creationId xmlns:a16="http://schemas.microsoft.com/office/drawing/2014/main" xmlns="" id="{9B69AFDC-FCB6-441F-A351-D82B3F7421D8}"/>
              </a:ext>
            </a:extLst>
          </p:cNvPr>
          <p:cNvSpPr/>
          <p:nvPr/>
        </p:nvSpPr>
        <p:spPr>
          <a:xfrm>
            <a:off x="4344731" y="1938923"/>
            <a:ext cx="418057" cy="338554"/>
          </a:xfrm>
          <a:prstGeom prst="rect">
            <a:avLst/>
          </a:prstGeom>
          <a:solidFill>
            <a:srgbClr val="433C89"/>
          </a:solidFill>
        </p:spPr>
        <p:txBody>
          <a:bodyPr wrap="square">
            <a:spAutoFit/>
          </a:bodyPr>
          <a:lstStyle/>
          <a:p>
            <a:r>
              <a:rPr lang="en-US" altLang="zh-CN" sz="1600" b="1" dirty="0">
                <a:solidFill>
                  <a:schemeClr val="bg1"/>
                </a:solidFill>
                <a:latin typeface="+mj-ea"/>
              </a:rPr>
              <a:t>1</a:t>
            </a:r>
            <a:endParaRPr lang="zh-CN" altLang="en-US" sz="1600" b="1" dirty="0">
              <a:solidFill>
                <a:schemeClr val="bg1"/>
              </a:solidFill>
            </a:endParaRPr>
          </a:p>
        </p:txBody>
      </p:sp>
      <p:sp>
        <p:nvSpPr>
          <p:cNvPr id="12" name="矩形 11">
            <a:extLst>
              <a:ext uri="{FF2B5EF4-FFF2-40B4-BE49-F238E27FC236}">
                <a16:creationId xmlns:a16="http://schemas.microsoft.com/office/drawing/2014/main" xmlns="" id="{90CE6D67-256F-4FB0-9A79-06A2EA52F890}"/>
              </a:ext>
            </a:extLst>
          </p:cNvPr>
          <p:cNvSpPr/>
          <p:nvPr/>
        </p:nvSpPr>
        <p:spPr>
          <a:xfrm>
            <a:off x="4344731" y="3259723"/>
            <a:ext cx="418057" cy="338554"/>
          </a:xfrm>
          <a:prstGeom prst="rect">
            <a:avLst/>
          </a:prstGeom>
          <a:solidFill>
            <a:srgbClr val="433C89"/>
          </a:solidFill>
        </p:spPr>
        <p:txBody>
          <a:bodyPr wrap="square">
            <a:spAutoFit/>
          </a:bodyPr>
          <a:lstStyle/>
          <a:p>
            <a:r>
              <a:rPr lang="en-US" altLang="zh-CN" sz="1600" b="1" dirty="0">
                <a:solidFill>
                  <a:schemeClr val="bg1"/>
                </a:solidFill>
                <a:latin typeface="+mj-ea"/>
              </a:rPr>
              <a:t>2</a:t>
            </a:r>
            <a:endParaRPr lang="zh-CN" altLang="en-US" sz="1600" b="1" dirty="0">
              <a:solidFill>
                <a:schemeClr val="bg1"/>
              </a:solidFill>
            </a:endParaRPr>
          </a:p>
        </p:txBody>
      </p:sp>
      <p:sp>
        <p:nvSpPr>
          <p:cNvPr id="13" name="矩形 12">
            <a:extLst>
              <a:ext uri="{FF2B5EF4-FFF2-40B4-BE49-F238E27FC236}">
                <a16:creationId xmlns:a16="http://schemas.microsoft.com/office/drawing/2014/main" xmlns="" id="{A6983482-2922-4D41-BC68-9975D34741B1}"/>
              </a:ext>
            </a:extLst>
          </p:cNvPr>
          <p:cNvSpPr/>
          <p:nvPr/>
        </p:nvSpPr>
        <p:spPr>
          <a:xfrm>
            <a:off x="4344731" y="4582873"/>
            <a:ext cx="418057" cy="338554"/>
          </a:xfrm>
          <a:prstGeom prst="rect">
            <a:avLst/>
          </a:prstGeom>
          <a:solidFill>
            <a:srgbClr val="433C89"/>
          </a:solidFill>
        </p:spPr>
        <p:txBody>
          <a:bodyPr wrap="square">
            <a:spAutoFit/>
          </a:bodyPr>
          <a:lstStyle/>
          <a:p>
            <a:r>
              <a:rPr lang="en-US" altLang="zh-CN" sz="1600" b="1" dirty="0">
                <a:solidFill>
                  <a:schemeClr val="bg1"/>
                </a:solidFill>
                <a:latin typeface="+mj-ea"/>
              </a:rPr>
              <a:t>3</a:t>
            </a:r>
            <a:endParaRPr lang="zh-CN" altLang="en-US" sz="1600" b="1" dirty="0">
              <a:solidFill>
                <a:schemeClr val="bg1"/>
              </a:solidFill>
            </a:endParaRPr>
          </a:p>
        </p:txBody>
      </p:sp>
      <p:sp>
        <p:nvSpPr>
          <p:cNvPr id="2" name="矩形 1">
            <a:extLst>
              <a:ext uri="{FF2B5EF4-FFF2-40B4-BE49-F238E27FC236}">
                <a16:creationId xmlns:a16="http://schemas.microsoft.com/office/drawing/2014/main" xmlns="" id="{3A786793-8CCE-47C7-86C9-BF58D832C190}"/>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ward_336976">
            <a:extLst>
              <a:ext uri="{FF2B5EF4-FFF2-40B4-BE49-F238E27FC236}">
                <a16:creationId xmlns:a16="http://schemas.microsoft.com/office/drawing/2014/main" xmlns="" id="{CCDDB30D-BAF7-4EA2-9D59-863AB99144F2}"/>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9" name="矩形 8">
            <a:extLst>
              <a:ext uri="{FF2B5EF4-FFF2-40B4-BE49-F238E27FC236}">
                <a16:creationId xmlns:a16="http://schemas.microsoft.com/office/drawing/2014/main" xmlns="" id="{823A4B1F-D43C-4860-AC37-C8A0D756D95A}"/>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研究背景</a:t>
            </a:r>
            <a:endParaRPr lang="zh-CN" altLang="zh-CN" sz="2800" b="1" dirty="0">
              <a:solidFill>
                <a:schemeClr val="bg1"/>
              </a:solidFill>
              <a:effectLst>
                <a:outerShdw blurRad="38100" dist="38100" dir="2700000" algn="tl">
                  <a:srgbClr val="000000">
                    <a:alpha val="43137"/>
                  </a:srgbClr>
                </a:outerShdw>
              </a:effectLst>
              <a:latin typeface="+mj-ea"/>
              <a:ea typeface="+mj-ea"/>
            </a:endParaRPr>
          </a:p>
        </p:txBody>
      </p:sp>
      <p:sp>
        <p:nvSpPr>
          <p:cNvPr id="3" name="等腰三角形 2">
            <a:extLst>
              <a:ext uri="{FF2B5EF4-FFF2-40B4-BE49-F238E27FC236}">
                <a16:creationId xmlns:a16="http://schemas.microsoft.com/office/drawing/2014/main" xmlns="" id="{B95669CF-226F-4AF9-9B25-4CB3AF3EE0E3}"/>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xmlns="" id="{AA129A7A-703D-44EF-ACD6-24F169090FF9}"/>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xmlns="" id="{D945618D-D52F-4061-9F51-01CDB1FCFCD7}"/>
              </a:ext>
            </a:extLst>
          </p:cNvPr>
          <p:cNvCxnSpPr>
            <a:cxnSpLocks/>
          </p:cNvCxnSpPr>
          <p:nvPr/>
        </p:nvCxnSpPr>
        <p:spPr>
          <a:xfrm>
            <a:off x="11916542" y="-14034"/>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0E2F3B40-B43D-46F5-BA11-31C923142CFD}"/>
              </a:ext>
            </a:extLst>
          </p:cNvPr>
          <p:cNvSpPr/>
          <p:nvPr/>
        </p:nvSpPr>
        <p:spPr>
          <a:xfrm>
            <a:off x="11731876" y="1455938"/>
            <a:ext cx="369332" cy="2544561"/>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Tree>
    <p:extLst>
      <p:ext uri="{BB962C8B-B14F-4D97-AF65-F5344CB8AC3E}">
        <p14:creationId xmlns:p14="http://schemas.microsoft.com/office/powerpoint/2010/main" val="1869578770"/>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anim calcmode="lin" valueType="num">
                                      <p:cBhvr>
                                        <p:cTn id="19" dur="500" fill="hold"/>
                                        <p:tgtEl>
                                          <p:spTgt spid="12"/>
                                        </p:tgtEl>
                                        <p:attrNameLst>
                                          <p:attrName>ppt_x</p:attrName>
                                        </p:attrNameLst>
                                      </p:cBhvr>
                                      <p:tavLst>
                                        <p:tav tm="0">
                                          <p:val>
                                            <p:strVal val="#ppt_x"/>
                                          </p:val>
                                        </p:tav>
                                        <p:tav tm="100000">
                                          <p:val>
                                            <p:strVal val="#ppt_x"/>
                                          </p:val>
                                        </p:tav>
                                      </p:tavLst>
                                    </p:anim>
                                    <p:anim calcmode="lin" valueType="num">
                                      <p:cBhvr>
                                        <p:cTn id="20" dur="500" fill="hold"/>
                                        <p:tgtEl>
                                          <p:spTgt spid="1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anim calcmode="lin" valueType="num">
                                      <p:cBhvr>
                                        <p:cTn id="24" dur="500" fill="hold"/>
                                        <p:tgtEl>
                                          <p:spTgt spid="6"/>
                                        </p:tgtEl>
                                        <p:attrNameLst>
                                          <p:attrName>ppt_x</p:attrName>
                                        </p:attrNameLst>
                                      </p:cBhvr>
                                      <p:tavLst>
                                        <p:tav tm="0">
                                          <p:val>
                                            <p:strVal val="#ppt_x"/>
                                          </p:val>
                                        </p:tav>
                                        <p:tav tm="100000">
                                          <p:val>
                                            <p:strVal val="#ppt_x"/>
                                          </p:val>
                                        </p:tav>
                                      </p:tavLst>
                                    </p:anim>
                                    <p:anim calcmode="lin" valueType="num">
                                      <p:cBhvr>
                                        <p:cTn id="25" dur="5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anim calcmode="lin" valueType="num">
                                      <p:cBhvr>
                                        <p:cTn id="30" dur="500" fill="hold"/>
                                        <p:tgtEl>
                                          <p:spTgt spid="13"/>
                                        </p:tgtEl>
                                        <p:attrNameLst>
                                          <p:attrName>ppt_x</p:attrName>
                                        </p:attrNameLst>
                                      </p:cBhvr>
                                      <p:tavLst>
                                        <p:tav tm="0">
                                          <p:val>
                                            <p:strVal val="#ppt_x"/>
                                          </p:val>
                                        </p:tav>
                                        <p:tav tm="100000">
                                          <p:val>
                                            <p:strVal val="#ppt_x"/>
                                          </p:val>
                                        </p:tav>
                                      </p:tavLst>
                                    </p:anim>
                                    <p:anim calcmode="lin" valueType="num">
                                      <p:cBhvr>
                                        <p:cTn id="31" dur="5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xmlns="" id="{2F4B609B-1A76-4313-8A72-462EEB421EC9}"/>
              </a:ext>
            </a:extLst>
          </p:cNvPr>
          <p:cNvSpPr/>
          <p:nvPr/>
        </p:nvSpPr>
        <p:spPr>
          <a:xfrm>
            <a:off x="4332705" y="1163740"/>
            <a:ext cx="6646885" cy="4974945"/>
          </a:xfrm>
          <a:prstGeom prst="rect">
            <a:avLst/>
          </a:prstGeom>
          <a:solidFill>
            <a:schemeClr val="bg1"/>
          </a:solidFill>
          <a:ln>
            <a:solidFill>
              <a:schemeClr val="bg1"/>
            </a:solidFill>
          </a:ln>
          <a:effectLst>
            <a:outerShdw blurRad="63500" sx="102000" sy="102000" algn="ctr"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B34E1610-1EB5-4EB8-B7FA-CF386B05BB0A}"/>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ward_336976">
            <a:extLst>
              <a:ext uri="{FF2B5EF4-FFF2-40B4-BE49-F238E27FC236}">
                <a16:creationId xmlns:a16="http://schemas.microsoft.com/office/drawing/2014/main" xmlns="" id="{1DB63391-C5BF-4743-AA13-6B635DB05D05}"/>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13" name="矩形 12">
            <a:extLst>
              <a:ext uri="{FF2B5EF4-FFF2-40B4-BE49-F238E27FC236}">
                <a16:creationId xmlns:a16="http://schemas.microsoft.com/office/drawing/2014/main" xmlns="" id="{A7ED403F-C304-4B66-B575-3B83F9E8D87C}"/>
              </a:ext>
            </a:extLst>
          </p:cNvPr>
          <p:cNvSpPr/>
          <p:nvPr/>
        </p:nvSpPr>
        <p:spPr>
          <a:xfrm>
            <a:off x="1132953" y="2669054"/>
            <a:ext cx="1620957" cy="523220"/>
          </a:xfrm>
          <a:prstGeom prst="rect">
            <a:avLst/>
          </a:prstGeom>
        </p:spPr>
        <p:txBody>
          <a:bodyPr wrap="none">
            <a:spAutoFit/>
          </a:bodyPr>
          <a:lstStyle/>
          <a:p>
            <a:pPr>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研究意义</a:t>
            </a:r>
            <a:endParaRPr lang="zh-CN" altLang="zh-CN" sz="2800" b="1" dirty="0">
              <a:solidFill>
                <a:schemeClr val="bg1"/>
              </a:solidFill>
              <a:effectLst>
                <a:outerShdw blurRad="38100" dist="38100" dir="2700000" algn="tl">
                  <a:srgbClr val="000000">
                    <a:alpha val="43137"/>
                  </a:srgbClr>
                </a:outerShdw>
              </a:effectLst>
              <a:latin typeface="+mj-ea"/>
              <a:ea typeface="+mj-ea"/>
            </a:endParaRPr>
          </a:p>
        </p:txBody>
      </p:sp>
      <p:sp>
        <p:nvSpPr>
          <p:cNvPr id="15" name="等腰三角形 14">
            <a:extLst>
              <a:ext uri="{FF2B5EF4-FFF2-40B4-BE49-F238E27FC236}">
                <a16:creationId xmlns:a16="http://schemas.microsoft.com/office/drawing/2014/main" xmlns="" id="{5147AD66-A599-41BA-9B90-9175916C56F8}"/>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a:extLst>
              <a:ext uri="{FF2B5EF4-FFF2-40B4-BE49-F238E27FC236}">
                <a16:creationId xmlns:a16="http://schemas.microsoft.com/office/drawing/2014/main" xmlns="" id="{8476D088-F6A7-4265-B1B5-0F57A4123B10}"/>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xmlns="" id="{BF48AF5F-5615-42D1-9207-0266CE4920F4}"/>
              </a:ext>
            </a:extLst>
          </p:cNvPr>
          <p:cNvCxnSpPr>
            <a:cxnSpLocks/>
          </p:cNvCxnSpPr>
          <p:nvPr/>
        </p:nvCxnSpPr>
        <p:spPr>
          <a:xfrm>
            <a:off x="11916542" y="3962700"/>
            <a:ext cx="0" cy="2895300"/>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6089B710-A9B6-4BC9-936F-AD9E7CA7DC54}"/>
              </a:ext>
            </a:extLst>
          </p:cNvPr>
          <p:cNvCxnSpPr>
            <a:cxnSpLocks/>
          </p:cNvCxnSpPr>
          <p:nvPr/>
        </p:nvCxnSpPr>
        <p:spPr>
          <a:xfrm>
            <a:off x="11916542" y="-14034"/>
            <a:ext cx="0" cy="1385634"/>
          </a:xfrm>
          <a:prstGeom prst="line">
            <a:avLst/>
          </a:prstGeom>
          <a:ln w="28575">
            <a:solidFill>
              <a:srgbClr val="4D4383"/>
            </a:solidFill>
            <a:prstDash val="soli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C8E59D92-75CD-4FAD-874A-023F9C5BEF68}"/>
              </a:ext>
            </a:extLst>
          </p:cNvPr>
          <p:cNvSpPr/>
          <p:nvPr/>
        </p:nvSpPr>
        <p:spPr>
          <a:xfrm>
            <a:off x="11731876" y="1455939"/>
            <a:ext cx="369332" cy="2673149"/>
          </a:xfrm>
          <a:prstGeom prst="rect">
            <a:avLst/>
          </a:prstGeom>
        </p:spPr>
        <p:txBody>
          <a:bodyPr vert="eaVert" wrap="square">
            <a:spAutoFit/>
          </a:bodyPr>
          <a:lstStyle/>
          <a:p>
            <a:pPr>
              <a:spcAft>
                <a:spcPts val="0"/>
              </a:spcAft>
            </a:pPr>
            <a:r>
              <a:rPr lang="zh-CN" altLang="en-US" sz="1200" b="1" dirty="0" smtClean="0">
                <a:solidFill>
                  <a:srgbClr val="4D4383"/>
                </a:solidFill>
                <a:latin typeface="+mn-ea"/>
              </a:rPr>
              <a:t>关于移动应用漏洞发现与检测报告</a:t>
            </a:r>
            <a:endParaRPr lang="zh-CN" altLang="zh-CN" sz="1200" b="1" dirty="0">
              <a:solidFill>
                <a:srgbClr val="4D4383"/>
              </a:solidFill>
              <a:latin typeface="+mn-ea"/>
            </a:endParaRPr>
          </a:p>
        </p:txBody>
      </p:sp>
      <p:sp>
        <p:nvSpPr>
          <p:cNvPr id="3" name="TextBox 2"/>
          <p:cNvSpPr txBox="1"/>
          <p:nvPr/>
        </p:nvSpPr>
        <p:spPr>
          <a:xfrm>
            <a:off x="4894111" y="2300707"/>
            <a:ext cx="5524072" cy="3323987"/>
          </a:xfrm>
          <a:prstGeom prst="rect">
            <a:avLst/>
          </a:prstGeom>
          <a:noFill/>
        </p:spPr>
        <p:txBody>
          <a:bodyPr wrap="square" rtlCol="0">
            <a:spAutoFit/>
          </a:bodyPr>
          <a:lstStyle/>
          <a:p>
            <a:pPr algn="just">
              <a:lnSpc>
                <a:spcPct val="150000"/>
              </a:lnSpc>
            </a:pPr>
            <a:r>
              <a:rPr lang="zh-CN" altLang="en-US" sz="1400" dirty="0"/>
              <a:t> </a:t>
            </a:r>
            <a:r>
              <a:rPr lang="zh-CN" altLang="en-US" sz="1400" dirty="0" smtClean="0"/>
              <a:t>     上述</a:t>
            </a:r>
            <a:r>
              <a:rPr lang="zh-CN" altLang="en-US" sz="1400" dirty="0"/>
              <a:t>报告显示，随着移动互联网的迅猛发展，智能设备用户不断增加。然而，移动平台新增病毒包尤其是</a:t>
            </a:r>
            <a:r>
              <a:rPr lang="en-US" altLang="zh-CN" sz="1400" dirty="0"/>
              <a:t>Android</a:t>
            </a:r>
            <a:r>
              <a:rPr lang="zh-CN" altLang="en-US" sz="1400" dirty="0"/>
              <a:t>平台呈爆发式增长，这些安全威胁已经严重的影响到移动平台的安全性。移动平台的漏洞检测技术已经成为当下研究的一个热点，具有重要的理论和现实意义。严峻的安全现状己经引起国内的安全研究学者和安全公司在这一领域不断的投入和持续关注。然而，移动平台有限的计算能力、系统架构及软件结构等特征也为该平台的漏洞检测技术带来了一定的挑战，虽然许多安全研究团队己经在该领域做了大量研究工作并且取得了一些成果，但是依然未能彻底解决很多顽固问题</a:t>
            </a:r>
            <a:r>
              <a:rPr lang="en-US" altLang="zh-CN" sz="1400" dirty="0"/>
              <a:t>[[4]</a:t>
            </a:r>
            <a:r>
              <a:rPr lang="zh-CN" altLang="en-US" sz="1400" dirty="0"/>
              <a:t>，移动平台漏洞检测已经成为信息安全领域的研究重点之一</a:t>
            </a:r>
            <a:r>
              <a:rPr lang="zh-CN" altLang="en-US" sz="1400" dirty="0" smtClean="0"/>
              <a:t>。 </a:t>
            </a:r>
            <a:endParaRPr lang="zh-CN" altLang="en-US" sz="1400" dirty="0"/>
          </a:p>
        </p:txBody>
      </p:sp>
      <p:sp>
        <p:nvSpPr>
          <p:cNvPr id="24" name="矩形 23">
            <a:extLst>
              <a:ext uri="{FF2B5EF4-FFF2-40B4-BE49-F238E27FC236}">
                <a16:creationId xmlns:a16="http://schemas.microsoft.com/office/drawing/2014/main" xmlns="" id="{A7ED403F-C304-4B66-B575-3B83F9E8D87C}"/>
              </a:ext>
            </a:extLst>
          </p:cNvPr>
          <p:cNvSpPr/>
          <p:nvPr/>
        </p:nvSpPr>
        <p:spPr>
          <a:xfrm>
            <a:off x="6770061" y="1468840"/>
            <a:ext cx="1772172" cy="523220"/>
          </a:xfrm>
          <a:prstGeom prst="rect">
            <a:avLst/>
          </a:prstGeom>
          <a:solidFill>
            <a:srgbClr val="433C89"/>
          </a:solidFill>
        </p:spPr>
        <p:txBody>
          <a:bodyPr wrap="square">
            <a:spAutoFit/>
          </a:bodyPr>
          <a:lstStyle/>
          <a:p>
            <a:pPr algn="dist">
              <a:spcAft>
                <a:spcPts val="0"/>
              </a:spcAft>
            </a:pPr>
            <a:r>
              <a:rPr lang="zh-CN" altLang="en-US" sz="2800" b="1" dirty="0">
                <a:solidFill>
                  <a:schemeClr val="bg1"/>
                </a:solidFill>
                <a:effectLst>
                  <a:outerShdw blurRad="38100" dist="38100" dir="2700000" algn="tl">
                    <a:srgbClr val="000000">
                      <a:alpha val="43137"/>
                    </a:srgbClr>
                  </a:outerShdw>
                </a:effectLst>
                <a:latin typeface="+mj-ea"/>
                <a:ea typeface="+mj-ea"/>
              </a:rPr>
              <a:t>研究意义</a:t>
            </a:r>
            <a:endParaRPr lang="zh-CN" altLang="zh-CN" sz="2800" b="1" dirty="0">
              <a:solidFill>
                <a:schemeClr val="bg1"/>
              </a:solidFill>
              <a:effectLst>
                <a:outerShdw blurRad="38100" dist="38100" dir="2700000" algn="tl">
                  <a:srgbClr val="000000">
                    <a:alpha val="43137"/>
                  </a:srgbClr>
                </a:outerShdw>
              </a:effectLst>
              <a:latin typeface="+mj-ea"/>
              <a:ea typeface="+mj-ea"/>
            </a:endParaRPr>
          </a:p>
        </p:txBody>
      </p:sp>
    </p:spTree>
    <p:extLst>
      <p:ext uri="{BB962C8B-B14F-4D97-AF65-F5344CB8AC3E}">
        <p14:creationId xmlns:p14="http://schemas.microsoft.com/office/powerpoint/2010/main" val="2032773675"/>
      </p:ext>
    </p:extLst>
  </p:cSld>
  <p:clrMapOvr>
    <a:masterClrMapping/>
  </p:clrMapOvr>
  <p:transition spd="slow" advClick="0" advTm="200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49D4F0D-5A1F-4BB6-82BB-61179F832925}"/>
              </a:ext>
            </a:extLst>
          </p:cNvPr>
          <p:cNvSpPr/>
          <p:nvPr/>
        </p:nvSpPr>
        <p:spPr>
          <a:xfrm>
            <a:off x="4749639" y="2672740"/>
            <a:ext cx="4134465" cy="769441"/>
          </a:xfrm>
          <a:prstGeom prst="rect">
            <a:avLst/>
          </a:prstGeom>
        </p:spPr>
        <p:txBody>
          <a:bodyPr wrap="none">
            <a:spAutoFit/>
          </a:bodyPr>
          <a:lstStyle/>
          <a:p>
            <a:pPr>
              <a:spcAft>
                <a:spcPts val="0"/>
              </a:spcAft>
            </a:pPr>
            <a:r>
              <a:rPr lang="zh-CN" altLang="en-US" sz="4400" b="1" dirty="0" smtClean="0">
                <a:solidFill>
                  <a:srgbClr val="433C89"/>
                </a:solidFill>
                <a:latin typeface="+mj-ea"/>
                <a:ea typeface="+mj-ea"/>
              </a:rPr>
              <a:t>研究问题和现状</a:t>
            </a:r>
            <a:endParaRPr lang="zh-CN" altLang="zh-CN" sz="4400" b="1" dirty="0">
              <a:solidFill>
                <a:srgbClr val="433C89"/>
              </a:solidFill>
              <a:latin typeface="+mj-ea"/>
              <a:ea typeface="+mj-ea"/>
            </a:endParaRPr>
          </a:p>
        </p:txBody>
      </p:sp>
      <p:sp>
        <p:nvSpPr>
          <p:cNvPr id="5" name="矩形 4">
            <a:extLst>
              <a:ext uri="{FF2B5EF4-FFF2-40B4-BE49-F238E27FC236}">
                <a16:creationId xmlns:a16="http://schemas.microsoft.com/office/drawing/2014/main" xmlns="" id="{45232FA3-D4BE-4BE2-B256-F39FDA786FE9}"/>
              </a:ext>
            </a:extLst>
          </p:cNvPr>
          <p:cNvSpPr/>
          <p:nvPr/>
        </p:nvSpPr>
        <p:spPr>
          <a:xfrm>
            <a:off x="4108136" y="2734296"/>
            <a:ext cx="470000" cy="646331"/>
          </a:xfrm>
          <a:prstGeom prst="rect">
            <a:avLst/>
          </a:prstGeom>
          <a:solidFill>
            <a:srgbClr val="433C89"/>
          </a:solidFill>
        </p:spPr>
        <p:txBody>
          <a:bodyPr wrap="none">
            <a:spAutoFit/>
          </a:bodyPr>
          <a:lstStyle/>
          <a:p>
            <a:r>
              <a:rPr lang="en-US" altLang="zh-CN" sz="3600" b="1" dirty="0">
                <a:solidFill>
                  <a:schemeClr val="bg1"/>
                </a:solidFill>
                <a:latin typeface="+mj-ea"/>
              </a:rPr>
              <a:t>2</a:t>
            </a:r>
            <a:endParaRPr lang="zh-CN" altLang="en-US" sz="3600" b="1" dirty="0">
              <a:solidFill>
                <a:schemeClr val="bg1"/>
              </a:solidFill>
            </a:endParaRPr>
          </a:p>
        </p:txBody>
      </p:sp>
      <p:sp>
        <p:nvSpPr>
          <p:cNvPr id="6" name="game-certificate_41378">
            <a:extLst>
              <a:ext uri="{FF2B5EF4-FFF2-40B4-BE49-F238E27FC236}">
                <a16:creationId xmlns:a16="http://schemas.microsoft.com/office/drawing/2014/main" xmlns="" id="{9E3FE168-B476-47D6-B055-323984AA5F1D}"/>
              </a:ext>
            </a:extLst>
          </p:cNvPr>
          <p:cNvSpPr>
            <a:spLocks noChangeAspect="1"/>
          </p:cNvSpPr>
          <p:nvPr/>
        </p:nvSpPr>
        <p:spPr bwMode="auto">
          <a:xfrm>
            <a:off x="2833540" y="2554362"/>
            <a:ext cx="897163" cy="1160134"/>
          </a:xfrm>
          <a:custGeom>
            <a:avLst/>
            <a:gdLst>
              <a:gd name="connsiteX0" fmla="*/ 308911 w 469360"/>
              <a:gd name="connsiteY0" fmla="*/ 486992 h 606935"/>
              <a:gd name="connsiteX1" fmla="*/ 371580 w 469360"/>
              <a:gd name="connsiteY1" fmla="*/ 508521 h 606935"/>
              <a:gd name="connsiteX2" fmla="*/ 371920 w 469360"/>
              <a:gd name="connsiteY2" fmla="*/ 508521 h 606935"/>
              <a:gd name="connsiteX3" fmla="*/ 372344 w 469360"/>
              <a:gd name="connsiteY3" fmla="*/ 508521 h 606935"/>
              <a:gd name="connsiteX4" fmla="*/ 381685 w 469360"/>
              <a:gd name="connsiteY4" fmla="*/ 508012 h 606935"/>
              <a:gd name="connsiteX5" fmla="*/ 391451 w 469360"/>
              <a:gd name="connsiteY5" fmla="*/ 506656 h 606935"/>
              <a:gd name="connsiteX6" fmla="*/ 422361 w 469360"/>
              <a:gd name="connsiteY6" fmla="*/ 495383 h 606935"/>
              <a:gd name="connsiteX7" fmla="*/ 435013 w 469360"/>
              <a:gd name="connsiteY7" fmla="*/ 486992 h 606935"/>
              <a:gd name="connsiteX8" fmla="*/ 468980 w 469360"/>
              <a:gd name="connsiteY8" fmla="*/ 578107 h 606935"/>
              <a:gd name="connsiteX9" fmla="*/ 466602 w 469360"/>
              <a:gd name="connsiteY9" fmla="*/ 580650 h 606935"/>
              <a:gd name="connsiteX10" fmla="*/ 430428 w 469360"/>
              <a:gd name="connsiteY10" fmla="*/ 566072 h 606935"/>
              <a:gd name="connsiteX11" fmla="*/ 424653 w 469360"/>
              <a:gd name="connsiteY11" fmla="*/ 568699 h 606935"/>
              <a:gd name="connsiteX12" fmla="*/ 411067 w 469360"/>
              <a:gd name="connsiteY12" fmla="*/ 605145 h 606935"/>
              <a:gd name="connsiteX13" fmla="*/ 407670 w 469360"/>
              <a:gd name="connsiteY13" fmla="*/ 605230 h 606935"/>
              <a:gd name="connsiteX14" fmla="*/ 381176 w 469360"/>
              <a:gd name="connsiteY14" fmla="*/ 534203 h 606935"/>
              <a:gd name="connsiteX15" fmla="*/ 376590 w 469360"/>
              <a:gd name="connsiteY15" fmla="*/ 521828 h 606935"/>
              <a:gd name="connsiteX16" fmla="*/ 373363 w 469360"/>
              <a:gd name="connsiteY16" fmla="*/ 513267 h 606935"/>
              <a:gd name="connsiteX17" fmla="*/ 371920 w 469360"/>
              <a:gd name="connsiteY17" fmla="*/ 509453 h 606935"/>
              <a:gd name="connsiteX18" fmla="*/ 370561 w 469360"/>
              <a:gd name="connsiteY18" fmla="*/ 513267 h 606935"/>
              <a:gd name="connsiteX19" fmla="*/ 336255 w 469360"/>
              <a:gd name="connsiteY19" fmla="*/ 605230 h 606935"/>
              <a:gd name="connsiteX20" fmla="*/ 334471 w 469360"/>
              <a:gd name="connsiteY20" fmla="*/ 606925 h 606935"/>
              <a:gd name="connsiteX21" fmla="*/ 332773 w 469360"/>
              <a:gd name="connsiteY21" fmla="*/ 605145 h 606935"/>
              <a:gd name="connsiteX22" fmla="*/ 319271 w 469360"/>
              <a:gd name="connsiteY22" fmla="*/ 568699 h 606935"/>
              <a:gd name="connsiteX23" fmla="*/ 315110 w 469360"/>
              <a:gd name="connsiteY23" fmla="*/ 565817 h 606935"/>
              <a:gd name="connsiteX24" fmla="*/ 313497 w 469360"/>
              <a:gd name="connsiteY24" fmla="*/ 566072 h 606935"/>
              <a:gd name="connsiteX25" fmla="*/ 277322 w 469360"/>
              <a:gd name="connsiteY25" fmla="*/ 580650 h 606935"/>
              <a:gd name="connsiteX26" fmla="*/ 275878 w 469360"/>
              <a:gd name="connsiteY26" fmla="*/ 580904 h 606935"/>
              <a:gd name="connsiteX27" fmla="*/ 274944 w 469360"/>
              <a:gd name="connsiteY27" fmla="*/ 578107 h 606935"/>
              <a:gd name="connsiteX28" fmla="*/ 299146 w 469360"/>
              <a:gd name="connsiteY28" fmla="*/ 513267 h 606935"/>
              <a:gd name="connsiteX29" fmla="*/ 371913 w 469360"/>
              <a:gd name="connsiteY29" fmla="*/ 359198 h 606935"/>
              <a:gd name="connsiteX30" fmla="*/ 392958 w 469360"/>
              <a:gd name="connsiteY30" fmla="*/ 364286 h 606935"/>
              <a:gd name="connsiteX31" fmla="*/ 417992 w 469360"/>
              <a:gd name="connsiteY31" fmla="*/ 405242 h 606935"/>
              <a:gd name="connsiteX32" fmla="*/ 412561 w 469360"/>
              <a:gd name="connsiteY32" fmla="*/ 426950 h 606935"/>
              <a:gd name="connsiteX33" fmla="*/ 405772 w 469360"/>
              <a:gd name="connsiteY33" fmla="*/ 436447 h 606935"/>
              <a:gd name="connsiteX34" fmla="*/ 399323 w 469360"/>
              <a:gd name="connsiteY34" fmla="*/ 442213 h 606935"/>
              <a:gd name="connsiteX35" fmla="*/ 397286 w 469360"/>
              <a:gd name="connsiteY35" fmla="*/ 443655 h 606935"/>
              <a:gd name="connsiteX36" fmla="*/ 391686 w 469360"/>
              <a:gd name="connsiteY36" fmla="*/ 446792 h 606935"/>
              <a:gd name="connsiteX37" fmla="*/ 371913 w 469360"/>
              <a:gd name="connsiteY37" fmla="*/ 451286 h 606935"/>
              <a:gd name="connsiteX38" fmla="*/ 352226 w 469360"/>
              <a:gd name="connsiteY38" fmla="*/ 446792 h 606935"/>
              <a:gd name="connsiteX39" fmla="*/ 331350 w 469360"/>
              <a:gd name="connsiteY39" fmla="*/ 426950 h 606935"/>
              <a:gd name="connsiteX40" fmla="*/ 327446 w 469360"/>
              <a:gd name="connsiteY40" fmla="*/ 417029 h 606935"/>
              <a:gd name="connsiteX41" fmla="*/ 326004 w 469360"/>
              <a:gd name="connsiteY41" fmla="*/ 407701 h 606935"/>
              <a:gd name="connsiteX42" fmla="*/ 325834 w 469360"/>
              <a:gd name="connsiteY42" fmla="*/ 405242 h 606935"/>
              <a:gd name="connsiteX43" fmla="*/ 371913 w 469360"/>
              <a:gd name="connsiteY43" fmla="*/ 359198 h 606935"/>
              <a:gd name="connsiteX44" fmla="*/ 371906 w 469360"/>
              <a:gd name="connsiteY44" fmla="*/ 341910 h 606935"/>
              <a:gd name="connsiteX45" fmla="*/ 308490 w 469360"/>
              <a:gd name="connsiteY45" fmla="*/ 405249 h 606935"/>
              <a:gd name="connsiteX46" fmla="*/ 312649 w 469360"/>
              <a:gd name="connsiteY46" fmla="*/ 427464 h 606935"/>
              <a:gd name="connsiteX47" fmla="*/ 317913 w 469360"/>
              <a:gd name="connsiteY47" fmla="*/ 438148 h 606935"/>
              <a:gd name="connsiteX48" fmla="*/ 324025 w 469360"/>
              <a:gd name="connsiteY48" fmla="*/ 446542 h 606935"/>
              <a:gd name="connsiteX49" fmla="*/ 355946 w 469360"/>
              <a:gd name="connsiteY49" fmla="*/ 466383 h 606935"/>
              <a:gd name="connsiteX50" fmla="*/ 371906 w 469360"/>
              <a:gd name="connsiteY50" fmla="*/ 468587 h 606935"/>
              <a:gd name="connsiteX51" fmla="*/ 387951 w 469360"/>
              <a:gd name="connsiteY51" fmla="*/ 466383 h 606935"/>
              <a:gd name="connsiteX52" fmla="*/ 398647 w 469360"/>
              <a:gd name="connsiteY52" fmla="*/ 462567 h 606935"/>
              <a:gd name="connsiteX53" fmla="*/ 402807 w 469360"/>
              <a:gd name="connsiteY53" fmla="*/ 460532 h 606935"/>
              <a:gd name="connsiteX54" fmla="*/ 410278 w 469360"/>
              <a:gd name="connsiteY54" fmla="*/ 455530 h 606935"/>
              <a:gd name="connsiteX55" fmla="*/ 419871 w 469360"/>
              <a:gd name="connsiteY55" fmla="*/ 446542 h 606935"/>
              <a:gd name="connsiteX56" fmla="*/ 435322 w 469360"/>
              <a:gd name="connsiteY56" fmla="*/ 405249 h 606935"/>
              <a:gd name="connsiteX57" fmla="*/ 395676 w 469360"/>
              <a:gd name="connsiteY57" fmla="*/ 346489 h 606935"/>
              <a:gd name="connsiteX58" fmla="*/ 371906 w 469360"/>
              <a:gd name="connsiteY58" fmla="*/ 341910 h 606935"/>
              <a:gd name="connsiteX59" fmla="*/ 371906 w 469360"/>
              <a:gd name="connsiteY59" fmla="*/ 319187 h 606935"/>
              <a:gd name="connsiteX60" fmla="*/ 400600 w 469360"/>
              <a:gd name="connsiteY60" fmla="*/ 324105 h 606935"/>
              <a:gd name="connsiteX61" fmla="*/ 458073 w 469360"/>
              <a:gd name="connsiteY61" fmla="*/ 405249 h 606935"/>
              <a:gd name="connsiteX62" fmla="*/ 428615 w 469360"/>
              <a:gd name="connsiteY62" fmla="*/ 469944 h 606935"/>
              <a:gd name="connsiteX63" fmla="*/ 412655 w 469360"/>
              <a:gd name="connsiteY63" fmla="*/ 480967 h 606935"/>
              <a:gd name="connsiteX64" fmla="*/ 398817 w 469360"/>
              <a:gd name="connsiteY64" fmla="*/ 486902 h 606935"/>
              <a:gd name="connsiteX65" fmla="*/ 388545 w 469360"/>
              <a:gd name="connsiteY65" fmla="*/ 489615 h 606935"/>
              <a:gd name="connsiteX66" fmla="*/ 378867 w 469360"/>
              <a:gd name="connsiteY66" fmla="*/ 490887 h 606935"/>
              <a:gd name="connsiteX67" fmla="*/ 371906 w 469360"/>
              <a:gd name="connsiteY67" fmla="*/ 491226 h 606935"/>
              <a:gd name="connsiteX68" fmla="*/ 365029 w 469360"/>
              <a:gd name="connsiteY68" fmla="*/ 490887 h 606935"/>
              <a:gd name="connsiteX69" fmla="*/ 315281 w 469360"/>
              <a:gd name="connsiteY69" fmla="*/ 469944 h 606935"/>
              <a:gd name="connsiteX70" fmla="*/ 308490 w 469360"/>
              <a:gd name="connsiteY70" fmla="*/ 463330 h 606935"/>
              <a:gd name="connsiteX71" fmla="*/ 302123 w 469360"/>
              <a:gd name="connsiteY71" fmla="*/ 455530 h 606935"/>
              <a:gd name="connsiteX72" fmla="*/ 285823 w 469360"/>
              <a:gd name="connsiteY72" fmla="*/ 405249 h 606935"/>
              <a:gd name="connsiteX73" fmla="*/ 371906 w 469360"/>
              <a:gd name="connsiteY73" fmla="*/ 319187 h 606935"/>
              <a:gd name="connsiteX74" fmla="*/ 28447 w 469360"/>
              <a:gd name="connsiteY74" fmla="*/ 345 h 606935"/>
              <a:gd name="connsiteX75" fmla="*/ 380502 w 469360"/>
              <a:gd name="connsiteY75" fmla="*/ 345 h 606935"/>
              <a:gd name="connsiteX76" fmla="*/ 429157 w 469360"/>
              <a:gd name="connsiteY76" fmla="*/ 29767 h 606935"/>
              <a:gd name="connsiteX77" fmla="*/ 415401 w 469360"/>
              <a:gd name="connsiteY77" fmla="*/ 280570 h 606935"/>
              <a:gd name="connsiteX78" fmla="*/ 405381 w 469360"/>
              <a:gd name="connsiteY78" fmla="*/ 307532 h 606935"/>
              <a:gd name="connsiteX79" fmla="*/ 371925 w 469360"/>
              <a:gd name="connsiteY79" fmla="*/ 301936 h 606935"/>
              <a:gd name="connsiteX80" fmla="*/ 268499 w 469360"/>
              <a:gd name="connsiteY80" fmla="*/ 405293 h 606935"/>
              <a:gd name="connsiteX81" fmla="*/ 295162 w 469360"/>
              <a:gd name="connsiteY81" fmla="*/ 474396 h 606935"/>
              <a:gd name="connsiteX82" fmla="*/ 280642 w 469360"/>
              <a:gd name="connsiteY82" fmla="*/ 513313 h 606935"/>
              <a:gd name="connsiteX83" fmla="*/ 94935 w 469360"/>
              <a:gd name="connsiteY83" fmla="*/ 513313 h 606935"/>
              <a:gd name="connsiteX84" fmla="*/ 48571 w 469360"/>
              <a:gd name="connsiteY84" fmla="*/ 274889 h 606935"/>
              <a:gd name="connsiteX85" fmla="*/ 59780 w 469360"/>
              <a:gd name="connsiteY85" fmla="*/ 59951 h 606935"/>
              <a:gd name="connsiteX86" fmla="*/ 346451 w 469360"/>
              <a:gd name="connsiteY86" fmla="*/ 59951 h 606935"/>
              <a:gd name="connsiteX87" fmla="*/ 354518 w 469360"/>
              <a:gd name="connsiteY87" fmla="*/ 54355 h 606935"/>
              <a:gd name="connsiteX88" fmla="*/ 354942 w 469360"/>
              <a:gd name="connsiteY88" fmla="*/ 53592 h 606935"/>
              <a:gd name="connsiteX89" fmla="*/ 367510 w 469360"/>
              <a:gd name="connsiteY89" fmla="*/ 24679 h 606935"/>
              <a:gd name="connsiteX90" fmla="*/ 350697 w 469360"/>
              <a:gd name="connsiteY90" fmla="*/ 20355 h 606935"/>
              <a:gd name="connsiteX91" fmla="*/ 340507 w 469360"/>
              <a:gd name="connsiteY91" fmla="*/ 43926 h 606935"/>
              <a:gd name="connsiteX92" fmla="*/ 3567 w 469360"/>
              <a:gd name="connsiteY92" fmla="*/ 43926 h 606935"/>
              <a:gd name="connsiteX93" fmla="*/ 0 w 469360"/>
              <a:gd name="connsiteY93" fmla="*/ 33921 h 606935"/>
              <a:gd name="connsiteX94" fmla="*/ 18512 w 469360"/>
              <a:gd name="connsiteY94" fmla="*/ 1193 h 606935"/>
              <a:gd name="connsiteX95" fmla="*/ 28447 w 469360"/>
              <a:gd name="connsiteY95" fmla="*/ 345 h 60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69360" h="606935">
                <a:moveTo>
                  <a:pt x="308911" y="486992"/>
                </a:moveTo>
                <a:cubicBezTo>
                  <a:pt x="326319" y="500384"/>
                  <a:pt x="348058" y="508436"/>
                  <a:pt x="371580" y="508521"/>
                </a:cubicBezTo>
                <a:cubicBezTo>
                  <a:pt x="371750" y="508521"/>
                  <a:pt x="371835" y="508521"/>
                  <a:pt x="371920" y="508521"/>
                </a:cubicBezTo>
                <a:cubicBezTo>
                  <a:pt x="372090" y="508521"/>
                  <a:pt x="372175" y="508521"/>
                  <a:pt x="372344" y="508521"/>
                </a:cubicBezTo>
                <a:cubicBezTo>
                  <a:pt x="375486" y="508436"/>
                  <a:pt x="378628" y="508351"/>
                  <a:pt x="381685" y="508012"/>
                </a:cubicBezTo>
                <a:cubicBezTo>
                  <a:pt x="384997" y="507673"/>
                  <a:pt x="388309" y="507249"/>
                  <a:pt x="391451" y="506656"/>
                </a:cubicBezTo>
                <a:cubicBezTo>
                  <a:pt x="402490" y="504537"/>
                  <a:pt x="412850" y="500638"/>
                  <a:pt x="422361" y="495383"/>
                </a:cubicBezTo>
                <a:cubicBezTo>
                  <a:pt x="426776" y="492925"/>
                  <a:pt x="431022" y="490128"/>
                  <a:pt x="435013" y="486992"/>
                </a:cubicBezTo>
                <a:lnTo>
                  <a:pt x="468980" y="578107"/>
                </a:lnTo>
                <a:cubicBezTo>
                  <a:pt x="469999" y="580480"/>
                  <a:pt x="468895" y="581582"/>
                  <a:pt x="466602" y="580650"/>
                </a:cubicBezTo>
                <a:lnTo>
                  <a:pt x="430428" y="566072"/>
                </a:lnTo>
                <a:cubicBezTo>
                  <a:pt x="428135" y="565139"/>
                  <a:pt x="425503" y="566326"/>
                  <a:pt x="424653" y="568699"/>
                </a:cubicBezTo>
                <a:lnTo>
                  <a:pt x="411067" y="605145"/>
                </a:lnTo>
                <a:cubicBezTo>
                  <a:pt x="410217" y="607518"/>
                  <a:pt x="408689" y="607518"/>
                  <a:pt x="407670" y="605230"/>
                </a:cubicBezTo>
                <a:lnTo>
                  <a:pt x="381176" y="534203"/>
                </a:lnTo>
                <a:lnTo>
                  <a:pt x="376590" y="521828"/>
                </a:lnTo>
                <a:lnTo>
                  <a:pt x="373363" y="513267"/>
                </a:lnTo>
                <a:lnTo>
                  <a:pt x="371920" y="509453"/>
                </a:lnTo>
                <a:lnTo>
                  <a:pt x="370561" y="513267"/>
                </a:lnTo>
                <a:lnTo>
                  <a:pt x="336255" y="605230"/>
                </a:lnTo>
                <a:cubicBezTo>
                  <a:pt x="335745" y="606332"/>
                  <a:pt x="335151" y="606925"/>
                  <a:pt x="334471" y="606925"/>
                </a:cubicBezTo>
                <a:cubicBezTo>
                  <a:pt x="333877" y="606925"/>
                  <a:pt x="333282" y="606332"/>
                  <a:pt x="332773" y="605145"/>
                </a:cubicBezTo>
                <a:lnTo>
                  <a:pt x="319271" y="568699"/>
                </a:lnTo>
                <a:cubicBezTo>
                  <a:pt x="318592" y="566834"/>
                  <a:pt x="316893" y="565817"/>
                  <a:pt x="315110" y="565817"/>
                </a:cubicBezTo>
                <a:cubicBezTo>
                  <a:pt x="314600" y="565817"/>
                  <a:pt x="314006" y="565902"/>
                  <a:pt x="313497" y="566072"/>
                </a:cubicBezTo>
                <a:lnTo>
                  <a:pt x="277322" y="580650"/>
                </a:lnTo>
                <a:cubicBezTo>
                  <a:pt x="276727" y="580819"/>
                  <a:pt x="276303" y="580904"/>
                  <a:pt x="275878" y="580904"/>
                </a:cubicBezTo>
                <a:cubicBezTo>
                  <a:pt x="274604" y="580904"/>
                  <a:pt x="274180" y="579887"/>
                  <a:pt x="274944" y="578107"/>
                </a:cubicBezTo>
                <a:lnTo>
                  <a:pt x="299146" y="513267"/>
                </a:lnTo>
                <a:close/>
                <a:moveTo>
                  <a:pt x="371913" y="359198"/>
                </a:moveTo>
                <a:cubicBezTo>
                  <a:pt x="379551" y="359198"/>
                  <a:pt x="386679" y="361064"/>
                  <a:pt x="392958" y="364286"/>
                </a:cubicBezTo>
                <a:cubicBezTo>
                  <a:pt x="407809" y="371918"/>
                  <a:pt x="417992" y="387350"/>
                  <a:pt x="417992" y="405242"/>
                </a:cubicBezTo>
                <a:cubicBezTo>
                  <a:pt x="417992" y="413043"/>
                  <a:pt x="416040" y="420421"/>
                  <a:pt x="412561" y="426950"/>
                </a:cubicBezTo>
                <a:cubicBezTo>
                  <a:pt x="410694" y="430342"/>
                  <a:pt x="408403" y="433564"/>
                  <a:pt x="405772" y="436447"/>
                </a:cubicBezTo>
                <a:cubicBezTo>
                  <a:pt x="403821" y="438567"/>
                  <a:pt x="401614" y="440432"/>
                  <a:pt x="399323" y="442213"/>
                </a:cubicBezTo>
                <a:cubicBezTo>
                  <a:pt x="398644" y="442637"/>
                  <a:pt x="397965" y="443146"/>
                  <a:pt x="397286" y="443655"/>
                </a:cubicBezTo>
                <a:cubicBezTo>
                  <a:pt x="395504" y="444842"/>
                  <a:pt x="393637" y="445859"/>
                  <a:pt x="391686" y="446792"/>
                </a:cubicBezTo>
                <a:cubicBezTo>
                  <a:pt x="385660" y="449590"/>
                  <a:pt x="379041" y="451286"/>
                  <a:pt x="371913" y="451286"/>
                </a:cubicBezTo>
                <a:cubicBezTo>
                  <a:pt x="364870" y="451286"/>
                  <a:pt x="358251" y="449590"/>
                  <a:pt x="352226" y="446792"/>
                </a:cubicBezTo>
                <a:cubicBezTo>
                  <a:pt x="343315" y="442552"/>
                  <a:pt x="335932" y="435599"/>
                  <a:pt x="331350" y="426950"/>
                </a:cubicBezTo>
                <a:cubicBezTo>
                  <a:pt x="329653" y="423812"/>
                  <a:pt x="328380" y="420505"/>
                  <a:pt x="327446" y="417029"/>
                </a:cubicBezTo>
                <a:cubicBezTo>
                  <a:pt x="326683" y="414061"/>
                  <a:pt x="326174" y="410924"/>
                  <a:pt x="326004" y="407701"/>
                </a:cubicBezTo>
                <a:cubicBezTo>
                  <a:pt x="325919" y="406853"/>
                  <a:pt x="325834" y="406005"/>
                  <a:pt x="325834" y="405242"/>
                </a:cubicBezTo>
                <a:cubicBezTo>
                  <a:pt x="325834" y="379804"/>
                  <a:pt x="346540" y="359198"/>
                  <a:pt x="371913" y="359198"/>
                </a:cubicBezTo>
                <a:close/>
                <a:moveTo>
                  <a:pt x="371906" y="341910"/>
                </a:moveTo>
                <a:cubicBezTo>
                  <a:pt x="336929" y="341910"/>
                  <a:pt x="308490" y="370316"/>
                  <a:pt x="308490" y="405249"/>
                </a:cubicBezTo>
                <a:cubicBezTo>
                  <a:pt x="308490" y="413050"/>
                  <a:pt x="310018" y="420511"/>
                  <a:pt x="312649" y="427464"/>
                </a:cubicBezTo>
                <a:cubicBezTo>
                  <a:pt x="314008" y="431195"/>
                  <a:pt x="315790" y="434756"/>
                  <a:pt x="317913" y="438148"/>
                </a:cubicBezTo>
                <a:cubicBezTo>
                  <a:pt x="319696" y="441115"/>
                  <a:pt x="321733" y="443913"/>
                  <a:pt x="324025" y="446542"/>
                </a:cubicBezTo>
                <a:cubicBezTo>
                  <a:pt x="332260" y="456123"/>
                  <a:pt x="343296" y="463161"/>
                  <a:pt x="355946" y="466383"/>
                </a:cubicBezTo>
                <a:cubicBezTo>
                  <a:pt x="361039" y="467739"/>
                  <a:pt x="366388" y="468587"/>
                  <a:pt x="371906" y="468587"/>
                </a:cubicBezTo>
                <a:cubicBezTo>
                  <a:pt x="377509" y="468587"/>
                  <a:pt x="382857" y="467739"/>
                  <a:pt x="387951" y="466383"/>
                </a:cubicBezTo>
                <a:cubicBezTo>
                  <a:pt x="391686" y="465450"/>
                  <a:pt x="395252" y="464178"/>
                  <a:pt x="398647" y="462567"/>
                </a:cubicBezTo>
                <a:cubicBezTo>
                  <a:pt x="400006" y="461889"/>
                  <a:pt x="401449" y="461295"/>
                  <a:pt x="402807" y="460532"/>
                </a:cubicBezTo>
                <a:cubicBezTo>
                  <a:pt x="405439" y="459006"/>
                  <a:pt x="407901" y="457395"/>
                  <a:pt x="410278" y="455530"/>
                </a:cubicBezTo>
                <a:cubicBezTo>
                  <a:pt x="413758" y="452901"/>
                  <a:pt x="416984" y="449849"/>
                  <a:pt x="419871" y="446542"/>
                </a:cubicBezTo>
                <a:cubicBezTo>
                  <a:pt x="429464" y="435434"/>
                  <a:pt x="435322" y="421020"/>
                  <a:pt x="435322" y="405249"/>
                </a:cubicBezTo>
                <a:cubicBezTo>
                  <a:pt x="435322" y="378710"/>
                  <a:pt x="418937" y="355901"/>
                  <a:pt x="395676" y="346489"/>
                </a:cubicBezTo>
                <a:cubicBezTo>
                  <a:pt x="388375" y="343521"/>
                  <a:pt x="380310" y="341910"/>
                  <a:pt x="371906" y="341910"/>
                </a:cubicBezTo>
                <a:close/>
                <a:moveTo>
                  <a:pt x="371906" y="319187"/>
                </a:moveTo>
                <a:cubicBezTo>
                  <a:pt x="382008" y="319187"/>
                  <a:pt x="391686" y="320967"/>
                  <a:pt x="400600" y="324105"/>
                </a:cubicBezTo>
                <a:cubicBezTo>
                  <a:pt x="434048" y="335890"/>
                  <a:pt x="458073" y="367772"/>
                  <a:pt x="458073" y="405249"/>
                </a:cubicBezTo>
                <a:cubicBezTo>
                  <a:pt x="458073" y="431025"/>
                  <a:pt x="446612" y="454173"/>
                  <a:pt x="428615" y="469944"/>
                </a:cubicBezTo>
                <a:cubicBezTo>
                  <a:pt x="423776" y="474183"/>
                  <a:pt x="418428" y="477914"/>
                  <a:pt x="412655" y="480967"/>
                </a:cubicBezTo>
                <a:cubicBezTo>
                  <a:pt x="408240" y="483341"/>
                  <a:pt x="403656" y="485291"/>
                  <a:pt x="398817" y="486902"/>
                </a:cubicBezTo>
                <a:cubicBezTo>
                  <a:pt x="395506" y="488004"/>
                  <a:pt x="392110" y="488937"/>
                  <a:pt x="388545" y="489615"/>
                </a:cubicBezTo>
                <a:cubicBezTo>
                  <a:pt x="385404" y="490209"/>
                  <a:pt x="382178" y="490633"/>
                  <a:pt x="378867" y="490887"/>
                </a:cubicBezTo>
                <a:cubicBezTo>
                  <a:pt x="376575" y="491057"/>
                  <a:pt x="374283" y="491226"/>
                  <a:pt x="371906" y="491226"/>
                </a:cubicBezTo>
                <a:cubicBezTo>
                  <a:pt x="369614" y="491226"/>
                  <a:pt x="367321" y="491057"/>
                  <a:pt x="365029" y="490887"/>
                </a:cubicBezTo>
                <a:cubicBezTo>
                  <a:pt x="346013" y="489361"/>
                  <a:pt x="328780" y="481730"/>
                  <a:pt x="315281" y="469944"/>
                </a:cubicBezTo>
                <a:cubicBezTo>
                  <a:pt x="312904" y="467824"/>
                  <a:pt x="310612" y="465620"/>
                  <a:pt x="308490" y="463330"/>
                </a:cubicBezTo>
                <a:cubicBezTo>
                  <a:pt x="306197" y="460871"/>
                  <a:pt x="304160" y="458243"/>
                  <a:pt x="302123" y="455530"/>
                </a:cubicBezTo>
                <a:cubicBezTo>
                  <a:pt x="291935" y="441370"/>
                  <a:pt x="285823" y="423988"/>
                  <a:pt x="285823" y="405249"/>
                </a:cubicBezTo>
                <a:cubicBezTo>
                  <a:pt x="285823" y="357681"/>
                  <a:pt x="324365" y="319187"/>
                  <a:pt x="371906" y="319187"/>
                </a:cubicBezTo>
                <a:close/>
                <a:moveTo>
                  <a:pt x="28447" y="345"/>
                </a:moveTo>
                <a:lnTo>
                  <a:pt x="380502" y="345"/>
                </a:lnTo>
                <a:cubicBezTo>
                  <a:pt x="399777" y="345"/>
                  <a:pt x="422959" y="12978"/>
                  <a:pt x="429157" y="29767"/>
                </a:cubicBezTo>
                <a:cubicBezTo>
                  <a:pt x="445291" y="73008"/>
                  <a:pt x="464142" y="161697"/>
                  <a:pt x="415401" y="280570"/>
                </a:cubicBezTo>
                <a:cubicBezTo>
                  <a:pt x="415401" y="280570"/>
                  <a:pt x="410646" y="290829"/>
                  <a:pt x="405381" y="307532"/>
                </a:cubicBezTo>
                <a:cubicBezTo>
                  <a:pt x="394937" y="303971"/>
                  <a:pt x="383643" y="301936"/>
                  <a:pt x="371925" y="301936"/>
                </a:cubicBezTo>
                <a:cubicBezTo>
                  <a:pt x="314947" y="301936"/>
                  <a:pt x="268499" y="348315"/>
                  <a:pt x="268499" y="405293"/>
                </a:cubicBezTo>
                <a:cubicBezTo>
                  <a:pt x="268499" y="431832"/>
                  <a:pt x="278604" y="456081"/>
                  <a:pt x="295162" y="474396"/>
                </a:cubicBezTo>
                <a:lnTo>
                  <a:pt x="280642" y="513313"/>
                </a:lnTo>
                <a:lnTo>
                  <a:pt x="94935" y="513313"/>
                </a:lnTo>
                <a:cubicBezTo>
                  <a:pt x="94935" y="513313"/>
                  <a:pt x="-44070" y="416994"/>
                  <a:pt x="48571" y="274889"/>
                </a:cubicBezTo>
                <a:cubicBezTo>
                  <a:pt x="102747" y="191627"/>
                  <a:pt x="84320" y="111841"/>
                  <a:pt x="59780" y="59951"/>
                </a:cubicBezTo>
                <a:lnTo>
                  <a:pt x="346451" y="59951"/>
                </a:lnTo>
                <a:cubicBezTo>
                  <a:pt x="350951" y="59951"/>
                  <a:pt x="353584" y="57407"/>
                  <a:pt x="354518" y="54355"/>
                </a:cubicBezTo>
                <a:cubicBezTo>
                  <a:pt x="354688" y="54101"/>
                  <a:pt x="354857" y="53846"/>
                  <a:pt x="354942" y="53592"/>
                </a:cubicBezTo>
                <a:cubicBezTo>
                  <a:pt x="359188" y="43926"/>
                  <a:pt x="363349" y="34260"/>
                  <a:pt x="367510" y="24679"/>
                </a:cubicBezTo>
                <a:cubicBezTo>
                  <a:pt x="371670" y="15013"/>
                  <a:pt x="354773" y="10944"/>
                  <a:pt x="350697" y="20355"/>
                </a:cubicBezTo>
                <a:cubicBezTo>
                  <a:pt x="347300" y="28240"/>
                  <a:pt x="343904" y="36126"/>
                  <a:pt x="340507" y="43926"/>
                </a:cubicBezTo>
                <a:lnTo>
                  <a:pt x="3567" y="43926"/>
                </a:lnTo>
                <a:cubicBezTo>
                  <a:pt x="1274" y="41043"/>
                  <a:pt x="85" y="37482"/>
                  <a:pt x="0" y="33921"/>
                </a:cubicBezTo>
                <a:cubicBezTo>
                  <a:pt x="6199" y="22983"/>
                  <a:pt x="12313" y="12131"/>
                  <a:pt x="18512" y="1193"/>
                </a:cubicBezTo>
                <a:cubicBezTo>
                  <a:pt x="21484" y="6"/>
                  <a:pt x="24880" y="-333"/>
                  <a:pt x="28447" y="345"/>
                </a:cubicBezTo>
                <a:close/>
              </a:path>
            </a:pathLst>
          </a:custGeom>
          <a:solidFill>
            <a:srgbClr val="433C89"/>
          </a:solidFill>
          <a:ln>
            <a:noFill/>
          </a:ln>
        </p:spPr>
        <p:txBody>
          <a:bodyPr/>
          <a:lstStyle/>
          <a:p>
            <a:endParaRPr lang="zh-CN" altLang="en-US" dirty="0"/>
          </a:p>
        </p:txBody>
      </p:sp>
      <p:sp>
        <p:nvSpPr>
          <p:cNvPr id="7" name="等腰三角形 6">
            <a:extLst>
              <a:ext uri="{FF2B5EF4-FFF2-40B4-BE49-F238E27FC236}">
                <a16:creationId xmlns:a16="http://schemas.microsoft.com/office/drawing/2014/main" xmlns="" id="{5B6D8A02-A56E-4A85-9A57-10D49BD68DE0}"/>
              </a:ext>
            </a:extLst>
          </p:cNvPr>
          <p:cNvSpPr/>
          <p:nvPr/>
        </p:nvSpPr>
        <p:spPr>
          <a:xfrm rot="5826893">
            <a:off x="511903" y="4667069"/>
            <a:ext cx="2400934" cy="2069770"/>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xmlns="" id="{6F730214-3345-4BAC-AE10-1A7A21E5EB12}"/>
              </a:ext>
            </a:extLst>
          </p:cNvPr>
          <p:cNvSpPr/>
          <p:nvPr/>
        </p:nvSpPr>
        <p:spPr>
          <a:xfrm rot="6705318">
            <a:off x="1103094" y="5153041"/>
            <a:ext cx="1097738" cy="946326"/>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xmlns="" id="{A736BA14-D6F9-4E8A-892C-81A427F22CF7}"/>
              </a:ext>
            </a:extLst>
          </p:cNvPr>
          <p:cNvSpPr/>
          <p:nvPr/>
        </p:nvSpPr>
        <p:spPr>
          <a:xfrm rot="5168438">
            <a:off x="10606148" y="5506886"/>
            <a:ext cx="1186813" cy="962591"/>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xmlns="" id="{4AFB0F4A-F9BB-49DC-9471-5106310CAB2D}"/>
              </a:ext>
            </a:extLst>
          </p:cNvPr>
          <p:cNvSpPr/>
          <p:nvPr/>
        </p:nvSpPr>
        <p:spPr>
          <a:xfrm rot="7015671">
            <a:off x="11235464" y="5285740"/>
            <a:ext cx="839542" cy="680929"/>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9B131DD6-884B-47F2-88BA-C68D48C04A96}"/>
              </a:ext>
            </a:extLst>
          </p:cNvPr>
          <p:cNvSpPr/>
          <p:nvPr/>
        </p:nvSpPr>
        <p:spPr>
          <a:xfrm>
            <a:off x="726977" y="211217"/>
            <a:ext cx="564177"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38100" dist="38100" dir="2700000" algn="tl">
                  <a:srgbClr val="000000">
                    <a:alpha val="43137"/>
                  </a:srgbClr>
                </a:outerShdw>
              </a:effectLst>
            </a:endParaRPr>
          </a:p>
        </p:txBody>
      </p:sp>
      <p:sp>
        <p:nvSpPr>
          <p:cNvPr id="12" name="矩形 11">
            <a:extLst>
              <a:ext uri="{FF2B5EF4-FFF2-40B4-BE49-F238E27FC236}">
                <a16:creationId xmlns:a16="http://schemas.microsoft.com/office/drawing/2014/main" xmlns="" id="{D4B534D7-5313-419D-9883-AA04C1572FC4}"/>
              </a:ext>
            </a:extLst>
          </p:cNvPr>
          <p:cNvSpPr/>
          <p:nvPr/>
        </p:nvSpPr>
        <p:spPr>
          <a:xfrm>
            <a:off x="637233" y="295089"/>
            <a:ext cx="2492990" cy="276999"/>
          </a:xfrm>
          <a:prstGeom prst="rect">
            <a:avLst/>
          </a:prstGeom>
        </p:spPr>
        <p:txBody>
          <a:bodyPr wrap="none">
            <a:spAutoFit/>
          </a:bodyPr>
          <a:lstStyle/>
          <a:p>
            <a:pPr>
              <a:spcAft>
                <a:spcPts val="0"/>
              </a:spcAft>
            </a:pPr>
            <a:r>
              <a:rPr lang="zh-CN" altLang="en-US" sz="1200" b="1" dirty="0" smtClean="0">
                <a:solidFill>
                  <a:srgbClr val="4D4383"/>
                </a:solidFill>
                <a:latin typeface="+mn-ea"/>
              </a:rPr>
              <a:t>关于移动应用漏洞发现和检测报告</a:t>
            </a:r>
            <a:endParaRPr lang="zh-CN" altLang="zh-CN" sz="1200" b="1" dirty="0">
              <a:solidFill>
                <a:srgbClr val="4D4383"/>
              </a:solidFill>
              <a:latin typeface="+mn-ea"/>
            </a:endParaRPr>
          </a:p>
        </p:txBody>
      </p:sp>
      <p:sp>
        <p:nvSpPr>
          <p:cNvPr id="13" name="award_336976">
            <a:extLst>
              <a:ext uri="{FF2B5EF4-FFF2-40B4-BE49-F238E27FC236}">
                <a16:creationId xmlns:a16="http://schemas.microsoft.com/office/drawing/2014/main" xmlns="" id="{9E01BC4E-2BE0-430A-A274-363765E2C563}"/>
              </a:ext>
            </a:extLst>
          </p:cNvPr>
          <p:cNvSpPr>
            <a:spLocks noChangeAspect="1"/>
          </p:cNvSpPr>
          <p:nvPr/>
        </p:nvSpPr>
        <p:spPr bwMode="auto">
          <a:xfrm>
            <a:off x="247498" y="211217"/>
            <a:ext cx="389735" cy="321468"/>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8531194"/>
      </p:ext>
    </p:extLst>
  </p:cSld>
  <p:clrMapOvr>
    <a:masterClrMapping/>
  </p:clrMapOvr>
  <p:transition spd="slow" advClick="0" advTm="2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1B20D194-8186-4358-8285-807911D01F34}"/>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ward_336976">
            <a:extLst>
              <a:ext uri="{FF2B5EF4-FFF2-40B4-BE49-F238E27FC236}">
                <a16:creationId xmlns:a16="http://schemas.microsoft.com/office/drawing/2014/main" xmlns="" id="{78B8AD89-8B42-4317-A4AF-5A780F3B9823}"/>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20" name="矩形 19">
            <a:extLst>
              <a:ext uri="{FF2B5EF4-FFF2-40B4-BE49-F238E27FC236}">
                <a16:creationId xmlns:a16="http://schemas.microsoft.com/office/drawing/2014/main" xmlns="" id="{EF61ABB1-E647-4F1C-BA61-326F82836FB1}"/>
              </a:ext>
            </a:extLst>
          </p:cNvPr>
          <p:cNvSpPr/>
          <p:nvPr/>
        </p:nvSpPr>
        <p:spPr>
          <a:xfrm>
            <a:off x="1142580" y="2591748"/>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研究现状</a:t>
            </a:r>
            <a:endParaRPr lang="en-US" altLang="zh-CN" sz="2800" b="1" dirty="0">
              <a:solidFill>
                <a:schemeClr val="bg1"/>
              </a:solidFill>
              <a:effectLst>
                <a:outerShdw blurRad="38100" dist="38100" dir="2700000" algn="tl">
                  <a:srgbClr val="000000">
                    <a:alpha val="43137"/>
                  </a:srgbClr>
                </a:outerShdw>
              </a:effectLst>
              <a:latin typeface="+mj-ea"/>
              <a:ea typeface="+mj-ea"/>
            </a:endParaRPr>
          </a:p>
        </p:txBody>
      </p:sp>
      <p:sp>
        <p:nvSpPr>
          <p:cNvPr id="22" name="等腰三角形 21">
            <a:extLst>
              <a:ext uri="{FF2B5EF4-FFF2-40B4-BE49-F238E27FC236}">
                <a16:creationId xmlns:a16="http://schemas.microsoft.com/office/drawing/2014/main" xmlns="" id="{85909EE5-1E15-44DC-AF62-C763176D2B6A}"/>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5420342F-87D3-440E-A082-42BCA38DBF6E}"/>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049" y="1147622"/>
            <a:ext cx="7715251" cy="4691853"/>
            <a:chOff x="4618083" y="1147622"/>
            <a:chExt cx="2955833" cy="4691853"/>
          </a:xfrm>
        </p:grpSpPr>
        <p:sp>
          <p:nvSpPr>
            <p:cNvPr id="2" name="矩形 1">
              <a:extLst>
                <a:ext uri="{FF2B5EF4-FFF2-40B4-BE49-F238E27FC236}">
                  <a16:creationId xmlns:a16="http://schemas.microsoft.com/office/drawing/2014/main" xmlns="" id="{EB48E965-6655-4A00-98F5-25E3A4A039FF}"/>
                </a:ext>
              </a:extLst>
            </p:cNvPr>
            <p:cNvSpPr/>
            <p:nvPr/>
          </p:nvSpPr>
          <p:spPr>
            <a:xfrm>
              <a:off x="4618083" y="1252235"/>
              <a:ext cx="2955833" cy="4587240"/>
            </a:xfrm>
            <a:prstGeom prst="rect">
              <a:avLst/>
            </a:prstGeom>
            <a:solidFill>
              <a:schemeClr val="bg1"/>
            </a:solidFill>
            <a:ln>
              <a:solidFill>
                <a:schemeClr val="bg1"/>
              </a:solidFill>
            </a:ln>
            <a:effectLst>
              <a:outerShdw blurRad="63500" sx="102000" sy="102000" algn="ctr"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FA4807F9-A87D-4EA5-908A-B09D6A34F16F}"/>
                </a:ext>
              </a:extLst>
            </p:cNvPr>
            <p:cNvSpPr/>
            <p:nvPr/>
          </p:nvSpPr>
          <p:spPr>
            <a:xfrm>
              <a:off x="5500793" y="1147622"/>
              <a:ext cx="1190414" cy="104613"/>
            </a:xfrm>
            <a:prstGeom prst="rect">
              <a:avLst/>
            </a:prstGeom>
            <a:solidFill>
              <a:srgbClr val="4D4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92FCBD88-E9C3-4D3E-A533-42349AB4F6CA}"/>
                </a:ext>
              </a:extLst>
            </p:cNvPr>
            <p:cNvSpPr/>
            <p:nvPr/>
          </p:nvSpPr>
          <p:spPr>
            <a:xfrm>
              <a:off x="5883754" y="1933509"/>
              <a:ext cx="424491" cy="369332"/>
            </a:xfrm>
            <a:prstGeom prst="rect">
              <a:avLst/>
            </a:prstGeom>
          </p:spPr>
          <p:txBody>
            <a:bodyPr wrap="none">
              <a:spAutoFit/>
            </a:bodyPr>
            <a:lstStyle/>
            <a:p>
              <a:pPr algn="ctr">
                <a:spcAft>
                  <a:spcPts val="0"/>
                </a:spcAft>
              </a:pPr>
              <a:r>
                <a:rPr lang="zh-CN" altLang="zh-CN" b="1" dirty="0" smtClean="0">
                  <a:solidFill>
                    <a:srgbClr val="433C89"/>
                  </a:solidFill>
                  <a:latin typeface="+mn-ea"/>
                  <a:cs typeface="新宋体" panose="02010609030101010101" pitchFamily="49" charset="-122"/>
                </a:rPr>
                <a:t>研究</a:t>
              </a:r>
              <a:r>
                <a:rPr lang="zh-CN" altLang="zh-CN" b="1" dirty="0">
                  <a:solidFill>
                    <a:srgbClr val="433C89"/>
                  </a:solidFill>
                  <a:latin typeface="+mn-ea"/>
                  <a:cs typeface="新宋体" panose="02010609030101010101" pitchFamily="49" charset="-122"/>
                </a:rPr>
                <a:t>现状</a:t>
              </a:r>
              <a:endParaRPr lang="zh-CN" altLang="zh-CN" sz="2000" b="1" dirty="0">
                <a:solidFill>
                  <a:srgbClr val="433C89"/>
                </a:solidFill>
                <a:effectLst/>
                <a:latin typeface="+mn-ea"/>
              </a:endParaRPr>
            </a:p>
          </p:txBody>
        </p:sp>
        <p:sp>
          <p:nvSpPr>
            <p:cNvPr id="11" name="矩形 10">
              <a:extLst>
                <a:ext uri="{FF2B5EF4-FFF2-40B4-BE49-F238E27FC236}">
                  <a16:creationId xmlns:a16="http://schemas.microsoft.com/office/drawing/2014/main" xmlns="" id="{016E7F7E-AE8B-4E98-9B87-DB2C543E758F}"/>
                </a:ext>
              </a:extLst>
            </p:cNvPr>
            <p:cNvSpPr/>
            <p:nvPr/>
          </p:nvSpPr>
          <p:spPr>
            <a:xfrm>
              <a:off x="4876801" y="2497458"/>
              <a:ext cx="2423159" cy="2677656"/>
            </a:xfrm>
            <a:prstGeom prst="rect">
              <a:avLst/>
            </a:prstGeom>
          </p:spPr>
          <p:txBody>
            <a:bodyPr wrap="square">
              <a:spAutoFit/>
            </a:bodyPr>
            <a:lstStyle/>
            <a:p>
              <a:pPr>
                <a:lnSpc>
                  <a:spcPct val="150000"/>
                </a:lnSpc>
              </a:pPr>
              <a:r>
                <a:rPr lang="zh-CN" altLang="en-US" sz="1400" dirty="0">
                  <a:latin typeface="+mj-ea"/>
                </a:rPr>
                <a:t>  </a:t>
              </a:r>
              <a:r>
                <a:rPr lang="zh-CN" altLang="en-US" sz="1400" dirty="0" smtClean="0">
                  <a:latin typeface="+mj-ea"/>
                </a:rPr>
                <a:t>     针对</a:t>
              </a:r>
              <a:r>
                <a:rPr lang="zh-CN" altLang="en-US" sz="1400" dirty="0">
                  <a:latin typeface="+mj-ea"/>
                </a:rPr>
                <a:t>应用安全问题，目前主要有静态检测、动态检测和混合检测方法。静态检测方法在不执行应用的条件下，通过建立应用的调用关系</a:t>
              </a:r>
              <a:r>
                <a:rPr lang="zh-CN" altLang="en-US" sz="1400" dirty="0" smtClean="0">
                  <a:latin typeface="+mj-ea"/>
                </a:rPr>
                <a:t>图</a:t>
              </a:r>
              <a:r>
                <a:rPr lang="en-US" altLang="zh-CN" sz="1400" dirty="0" smtClean="0">
                  <a:latin typeface="+mj-ea"/>
                </a:rPr>
                <a:t>(</a:t>
              </a:r>
              <a:r>
                <a:rPr lang="en-US" altLang="zh-CN" sz="1400" dirty="0">
                  <a:latin typeface="+mj-ea"/>
                </a:rPr>
                <a:t>Call Graph CG)</a:t>
              </a:r>
              <a:r>
                <a:rPr lang="zh-CN" altLang="en-US" sz="1400" dirty="0">
                  <a:latin typeface="+mj-ea"/>
                </a:rPr>
                <a:t>和控制流</a:t>
              </a:r>
              <a:r>
                <a:rPr lang="zh-CN" altLang="en-US" sz="1400" dirty="0" smtClean="0">
                  <a:latin typeface="+mj-ea"/>
                </a:rPr>
                <a:t>图</a:t>
              </a:r>
              <a:r>
                <a:rPr lang="en-US" altLang="zh-CN" sz="1400" dirty="0" smtClean="0">
                  <a:latin typeface="+mj-ea"/>
                </a:rPr>
                <a:t>(Control </a:t>
              </a:r>
              <a:r>
                <a:rPr lang="en-US" altLang="zh-CN" sz="1400" dirty="0">
                  <a:latin typeface="+mj-ea"/>
                </a:rPr>
                <a:t>Flow Graph CFG)</a:t>
              </a:r>
              <a:r>
                <a:rPr lang="zh-CN" altLang="en-US" sz="1400" dirty="0">
                  <a:latin typeface="+mj-ea"/>
                </a:rPr>
                <a:t>，最终利用污点传播</a:t>
              </a:r>
              <a:r>
                <a:rPr lang="zh-CN" altLang="en-US" sz="1400" dirty="0" smtClean="0">
                  <a:latin typeface="+mj-ea"/>
                </a:rPr>
                <a:t>分析、</a:t>
              </a:r>
              <a:r>
                <a:rPr lang="zh-CN" altLang="en-US" sz="1400" dirty="0">
                  <a:latin typeface="+mj-ea"/>
                </a:rPr>
                <a:t>路径</a:t>
              </a:r>
              <a:r>
                <a:rPr lang="zh-CN" altLang="en-US" sz="1400" dirty="0" smtClean="0">
                  <a:latin typeface="+mj-ea"/>
                </a:rPr>
                <a:t>可达性、符号执行提取</a:t>
              </a:r>
              <a:r>
                <a:rPr lang="zh-CN" altLang="en-US" sz="1400" dirty="0">
                  <a:latin typeface="+mj-ea"/>
                </a:rPr>
                <a:t>漏洞的相关特征。动态检测方法在应用执行的条件下，通过实时提取应用执行和相关的系统的特征，或者通过</a:t>
              </a:r>
              <a:r>
                <a:rPr lang="en-US" altLang="zh-CN" sz="1400" dirty="0" smtClean="0">
                  <a:latin typeface="+mj-ea"/>
                </a:rPr>
                <a:t>Fuzzing</a:t>
              </a:r>
              <a:r>
                <a:rPr lang="zh-CN" altLang="en-US" sz="1400" dirty="0" smtClean="0">
                  <a:latin typeface="+mj-ea"/>
                </a:rPr>
                <a:t>技术</a:t>
              </a:r>
              <a:r>
                <a:rPr lang="zh-CN" altLang="en-US" sz="1400" dirty="0">
                  <a:latin typeface="+mj-ea"/>
                </a:rPr>
                <a:t>检测存在漏洞。在特征提取之后，通过特征比对或者</a:t>
              </a:r>
              <a:r>
                <a:rPr lang="zh-CN" altLang="en-US" sz="1400" dirty="0" smtClean="0">
                  <a:latin typeface="+mj-ea"/>
                </a:rPr>
                <a:t>机器学习算法</a:t>
              </a:r>
              <a:r>
                <a:rPr lang="zh-CN" altLang="en-US" sz="1400" dirty="0">
                  <a:latin typeface="+mj-ea"/>
                </a:rPr>
                <a:t>进行分类，进而确定漏洞的存在与否。</a:t>
              </a:r>
              <a:endParaRPr lang="zh-CN" altLang="zh-CN" sz="1400" dirty="0">
                <a:latin typeface="+mj-ea"/>
              </a:endParaRPr>
            </a:p>
            <a:p>
              <a:pPr>
                <a:lnSpc>
                  <a:spcPct val="150000"/>
                </a:lnSpc>
              </a:pPr>
              <a:endParaRPr lang="zh-CN" altLang="zh-CN" sz="1400" dirty="0">
                <a:latin typeface="+mj-ea"/>
                <a:ea typeface="+mj-ea"/>
              </a:endParaRPr>
            </a:p>
          </p:txBody>
        </p:sp>
        <p:sp>
          <p:nvSpPr>
            <p:cNvPr id="24" name="矩形 23">
              <a:extLst>
                <a:ext uri="{FF2B5EF4-FFF2-40B4-BE49-F238E27FC236}">
                  <a16:creationId xmlns:a16="http://schemas.microsoft.com/office/drawing/2014/main" xmlns="" id="{B7AAE8E0-39F9-4780-AD88-010BAB4D79C0}"/>
                </a:ext>
              </a:extLst>
            </p:cNvPr>
            <p:cNvSpPr/>
            <p:nvPr/>
          </p:nvSpPr>
          <p:spPr>
            <a:xfrm>
              <a:off x="5886970" y="1356848"/>
              <a:ext cx="418057" cy="338554"/>
            </a:xfrm>
            <a:prstGeom prst="rect">
              <a:avLst/>
            </a:prstGeom>
            <a:solidFill>
              <a:srgbClr val="433C89"/>
            </a:solidFill>
          </p:spPr>
          <p:txBody>
            <a:bodyPr wrap="square">
              <a:spAutoFit/>
            </a:bodyPr>
            <a:lstStyle/>
            <a:p>
              <a:pPr algn="ctr"/>
              <a:r>
                <a:rPr lang="en-US" altLang="zh-CN" sz="1600" b="1" dirty="0">
                  <a:solidFill>
                    <a:schemeClr val="bg1"/>
                  </a:solidFill>
                  <a:latin typeface="+mj-ea"/>
                </a:rPr>
                <a:t>1</a:t>
              </a:r>
              <a:endParaRPr lang="zh-CN" altLang="en-US" sz="1600" b="1" dirty="0">
                <a:solidFill>
                  <a:schemeClr val="bg1"/>
                </a:solidFill>
              </a:endParaRPr>
            </a:p>
          </p:txBody>
        </p:sp>
      </p:grpSp>
    </p:spTree>
    <p:extLst>
      <p:ext uri="{BB962C8B-B14F-4D97-AF65-F5344CB8AC3E}">
        <p14:creationId xmlns:p14="http://schemas.microsoft.com/office/powerpoint/2010/main" val="403001516"/>
      </p:ext>
    </p:extLst>
  </p:cSld>
  <p:clrMapOvr>
    <a:masterClrMapping/>
  </p:clrMapOvr>
  <p:transition spd="slow" advClick="0" advTm="200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1B20D194-8186-4358-8285-807911D01F34}"/>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ward_336976">
            <a:extLst>
              <a:ext uri="{FF2B5EF4-FFF2-40B4-BE49-F238E27FC236}">
                <a16:creationId xmlns:a16="http://schemas.microsoft.com/office/drawing/2014/main" xmlns="" id="{78B8AD89-8B42-4317-A4AF-5A780F3B9823}"/>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20" name="矩形 19">
            <a:extLst>
              <a:ext uri="{FF2B5EF4-FFF2-40B4-BE49-F238E27FC236}">
                <a16:creationId xmlns:a16="http://schemas.microsoft.com/office/drawing/2014/main" xmlns="" id="{EF61ABB1-E647-4F1C-BA61-326F82836FB1}"/>
              </a:ext>
            </a:extLst>
          </p:cNvPr>
          <p:cNvSpPr/>
          <p:nvPr/>
        </p:nvSpPr>
        <p:spPr>
          <a:xfrm>
            <a:off x="1142580" y="2591748"/>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研究现状</a:t>
            </a:r>
            <a:endParaRPr lang="en-US" altLang="zh-CN" sz="2800" b="1" dirty="0">
              <a:solidFill>
                <a:schemeClr val="bg1"/>
              </a:solidFill>
              <a:effectLst>
                <a:outerShdw blurRad="38100" dist="38100" dir="2700000" algn="tl">
                  <a:srgbClr val="000000">
                    <a:alpha val="43137"/>
                  </a:srgbClr>
                </a:outerShdw>
              </a:effectLst>
              <a:latin typeface="+mj-ea"/>
              <a:ea typeface="+mj-ea"/>
            </a:endParaRPr>
          </a:p>
        </p:txBody>
      </p:sp>
      <p:sp>
        <p:nvSpPr>
          <p:cNvPr id="22" name="等腰三角形 21">
            <a:extLst>
              <a:ext uri="{FF2B5EF4-FFF2-40B4-BE49-F238E27FC236}">
                <a16:creationId xmlns:a16="http://schemas.microsoft.com/office/drawing/2014/main" xmlns="" id="{85909EE5-1E15-44DC-AF62-C763176D2B6A}"/>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5420342F-87D3-440E-A082-42BCA38DBF6E}"/>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049" y="1147622"/>
            <a:ext cx="7715251" cy="4691853"/>
            <a:chOff x="4618083" y="1147622"/>
            <a:chExt cx="2955833" cy="4691853"/>
          </a:xfrm>
        </p:grpSpPr>
        <p:sp>
          <p:nvSpPr>
            <p:cNvPr id="2" name="矩形 1">
              <a:extLst>
                <a:ext uri="{FF2B5EF4-FFF2-40B4-BE49-F238E27FC236}">
                  <a16:creationId xmlns:a16="http://schemas.microsoft.com/office/drawing/2014/main" xmlns="" id="{EB48E965-6655-4A00-98F5-25E3A4A039FF}"/>
                </a:ext>
              </a:extLst>
            </p:cNvPr>
            <p:cNvSpPr/>
            <p:nvPr/>
          </p:nvSpPr>
          <p:spPr>
            <a:xfrm>
              <a:off x="4618083" y="1252235"/>
              <a:ext cx="2955833" cy="4587240"/>
            </a:xfrm>
            <a:prstGeom prst="rect">
              <a:avLst/>
            </a:prstGeom>
            <a:solidFill>
              <a:schemeClr val="bg1"/>
            </a:solidFill>
            <a:ln>
              <a:solidFill>
                <a:schemeClr val="bg1"/>
              </a:solidFill>
            </a:ln>
            <a:effectLst>
              <a:outerShdw blurRad="63500" sx="102000" sy="102000" algn="ctr"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FA4807F9-A87D-4EA5-908A-B09D6A34F16F}"/>
                </a:ext>
              </a:extLst>
            </p:cNvPr>
            <p:cNvSpPr/>
            <p:nvPr/>
          </p:nvSpPr>
          <p:spPr>
            <a:xfrm>
              <a:off x="5500793" y="1147622"/>
              <a:ext cx="1190414" cy="104613"/>
            </a:xfrm>
            <a:prstGeom prst="rect">
              <a:avLst/>
            </a:prstGeom>
            <a:solidFill>
              <a:srgbClr val="4D4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92FCBD88-E9C3-4D3E-A533-42349AB4F6CA}"/>
                </a:ext>
              </a:extLst>
            </p:cNvPr>
            <p:cNvSpPr/>
            <p:nvPr/>
          </p:nvSpPr>
          <p:spPr>
            <a:xfrm>
              <a:off x="5883754" y="1933509"/>
              <a:ext cx="424491" cy="369332"/>
            </a:xfrm>
            <a:prstGeom prst="rect">
              <a:avLst/>
            </a:prstGeom>
          </p:spPr>
          <p:txBody>
            <a:bodyPr wrap="none">
              <a:spAutoFit/>
            </a:bodyPr>
            <a:lstStyle/>
            <a:p>
              <a:pPr algn="ctr">
                <a:spcAft>
                  <a:spcPts val="0"/>
                </a:spcAft>
              </a:pPr>
              <a:r>
                <a:rPr lang="zh-CN" altLang="zh-CN" b="1" dirty="0" smtClean="0">
                  <a:solidFill>
                    <a:srgbClr val="433C89"/>
                  </a:solidFill>
                  <a:latin typeface="+mn-ea"/>
                  <a:cs typeface="新宋体" panose="02010609030101010101" pitchFamily="49" charset="-122"/>
                </a:rPr>
                <a:t>研究</a:t>
              </a:r>
              <a:r>
                <a:rPr lang="zh-CN" altLang="zh-CN" b="1" dirty="0">
                  <a:solidFill>
                    <a:srgbClr val="433C89"/>
                  </a:solidFill>
                  <a:latin typeface="+mn-ea"/>
                  <a:cs typeface="新宋体" panose="02010609030101010101" pitchFamily="49" charset="-122"/>
                </a:rPr>
                <a:t>现状</a:t>
              </a:r>
              <a:endParaRPr lang="zh-CN" altLang="zh-CN" sz="2000" b="1" dirty="0">
                <a:solidFill>
                  <a:srgbClr val="433C89"/>
                </a:solidFill>
                <a:effectLst/>
                <a:latin typeface="+mn-ea"/>
              </a:endParaRPr>
            </a:p>
          </p:txBody>
        </p:sp>
        <p:sp>
          <p:nvSpPr>
            <p:cNvPr id="11" name="矩形 10">
              <a:extLst>
                <a:ext uri="{FF2B5EF4-FFF2-40B4-BE49-F238E27FC236}">
                  <a16:creationId xmlns:a16="http://schemas.microsoft.com/office/drawing/2014/main" xmlns="" id="{016E7F7E-AE8B-4E98-9B87-DB2C543E758F}"/>
                </a:ext>
              </a:extLst>
            </p:cNvPr>
            <p:cNvSpPr/>
            <p:nvPr/>
          </p:nvSpPr>
          <p:spPr>
            <a:xfrm>
              <a:off x="4876801" y="2497458"/>
              <a:ext cx="2423159" cy="377411"/>
            </a:xfrm>
            <a:prstGeom prst="rect">
              <a:avLst/>
            </a:prstGeom>
          </p:spPr>
          <p:txBody>
            <a:bodyPr wrap="square">
              <a:spAutoFit/>
            </a:bodyPr>
            <a:lstStyle/>
            <a:p>
              <a:pPr>
                <a:lnSpc>
                  <a:spcPct val="150000"/>
                </a:lnSpc>
              </a:pPr>
              <a:endParaRPr lang="zh-CN" altLang="zh-CN" sz="1400" dirty="0">
                <a:latin typeface="+mj-ea"/>
                <a:ea typeface="+mj-ea"/>
              </a:endParaRPr>
            </a:p>
          </p:txBody>
        </p:sp>
        <p:sp>
          <p:nvSpPr>
            <p:cNvPr id="24" name="矩形 23">
              <a:extLst>
                <a:ext uri="{FF2B5EF4-FFF2-40B4-BE49-F238E27FC236}">
                  <a16:creationId xmlns:a16="http://schemas.microsoft.com/office/drawing/2014/main" xmlns="" id="{B7AAE8E0-39F9-4780-AD88-010BAB4D79C0}"/>
                </a:ext>
              </a:extLst>
            </p:cNvPr>
            <p:cNvSpPr/>
            <p:nvPr/>
          </p:nvSpPr>
          <p:spPr>
            <a:xfrm>
              <a:off x="5886970" y="1356848"/>
              <a:ext cx="418057" cy="338554"/>
            </a:xfrm>
            <a:prstGeom prst="rect">
              <a:avLst/>
            </a:prstGeom>
            <a:solidFill>
              <a:srgbClr val="433C89"/>
            </a:solidFill>
          </p:spPr>
          <p:txBody>
            <a:bodyPr wrap="square">
              <a:spAutoFit/>
            </a:bodyPr>
            <a:lstStyle/>
            <a:p>
              <a:pPr algn="ctr"/>
              <a:r>
                <a:rPr lang="en-US" altLang="zh-CN" sz="1600" b="1" dirty="0">
                  <a:solidFill>
                    <a:schemeClr val="bg1"/>
                  </a:solidFill>
                  <a:latin typeface="+mj-ea"/>
                </a:rPr>
                <a:t>1</a:t>
              </a:r>
              <a:endParaRPr lang="zh-CN" altLang="en-US" sz="1600" b="1" dirty="0">
                <a:solidFill>
                  <a:schemeClr val="bg1"/>
                </a:solidFill>
              </a:endParaRPr>
            </a:p>
          </p:txBody>
        </p:sp>
      </p:grpSp>
      <p:grpSp>
        <p:nvGrpSpPr>
          <p:cNvPr id="6" name="组合 5"/>
          <p:cNvGrpSpPr/>
          <p:nvPr/>
        </p:nvGrpSpPr>
        <p:grpSpPr>
          <a:xfrm>
            <a:off x="5284761" y="1758372"/>
            <a:ext cx="4803820" cy="3896987"/>
            <a:chOff x="5399065" y="1758372"/>
            <a:chExt cx="4803820" cy="3896987"/>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065" y="1758372"/>
              <a:ext cx="4803820" cy="3510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972185" y="5347582"/>
              <a:ext cx="3857625" cy="307777"/>
            </a:xfrm>
            <a:prstGeom prst="rect">
              <a:avLst/>
            </a:prstGeom>
            <a:noFill/>
          </p:spPr>
          <p:txBody>
            <a:bodyPr wrap="square" rtlCol="0">
              <a:spAutoFit/>
            </a:bodyPr>
            <a:lstStyle/>
            <a:p>
              <a:pPr algn="ctr"/>
              <a:r>
                <a:rPr lang="zh-CN" altLang="en-US" sz="1400" dirty="0" smtClean="0"/>
                <a:t>应用安全检测漏洞方法</a:t>
              </a:r>
              <a:endParaRPr lang="zh-CN" altLang="en-US" sz="1400" dirty="0"/>
            </a:p>
          </p:txBody>
        </p:sp>
      </p:grpSp>
    </p:spTree>
    <p:extLst>
      <p:ext uri="{BB962C8B-B14F-4D97-AF65-F5344CB8AC3E}">
        <p14:creationId xmlns:p14="http://schemas.microsoft.com/office/powerpoint/2010/main" val="3907675790"/>
      </p:ext>
    </p:extLst>
  </p:cSld>
  <p:clrMapOvr>
    <a:masterClrMapping/>
  </p:clrMapOvr>
  <p:transition spd="slow" advClick="0" advTm="200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xmlns="" id="{1B20D194-8186-4358-8285-807911D01F34}"/>
              </a:ext>
            </a:extLst>
          </p:cNvPr>
          <p:cNvSpPr/>
          <p:nvPr/>
        </p:nvSpPr>
        <p:spPr>
          <a:xfrm>
            <a:off x="1032968" y="0"/>
            <a:ext cx="2119086" cy="6858000"/>
          </a:xfrm>
          <a:prstGeom prst="rect">
            <a:avLst/>
          </a:prstGeom>
          <a:solidFill>
            <a:srgbClr val="433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ward_336976">
            <a:extLst>
              <a:ext uri="{FF2B5EF4-FFF2-40B4-BE49-F238E27FC236}">
                <a16:creationId xmlns:a16="http://schemas.microsoft.com/office/drawing/2014/main" xmlns="" id="{78B8AD89-8B42-4317-A4AF-5A780F3B9823}"/>
              </a:ext>
            </a:extLst>
          </p:cNvPr>
          <p:cNvSpPr>
            <a:spLocks noChangeAspect="1"/>
          </p:cNvSpPr>
          <p:nvPr/>
        </p:nvSpPr>
        <p:spPr bwMode="auto">
          <a:xfrm>
            <a:off x="1241454" y="1918913"/>
            <a:ext cx="682734" cy="563144"/>
          </a:xfrm>
          <a:custGeom>
            <a:avLst/>
            <a:gdLst>
              <a:gd name="connsiteX0" fmla="*/ 303748 w 607568"/>
              <a:gd name="connsiteY0" fmla="*/ 226091 h 437391"/>
              <a:gd name="connsiteX1" fmla="*/ 323109 w 607568"/>
              <a:gd name="connsiteY1" fmla="*/ 282983 h 437391"/>
              <a:gd name="connsiteX2" fmla="*/ 383311 w 607568"/>
              <a:gd name="connsiteY2" fmla="*/ 285745 h 437391"/>
              <a:gd name="connsiteX3" fmla="*/ 333619 w 607568"/>
              <a:gd name="connsiteY3" fmla="*/ 325422 h 437391"/>
              <a:gd name="connsiteX4" fmla="*/ 353533 w 607568"/>
              <a:gd name="connsiteY4" fmla="*/ 385075 h 437391"/>
              <a:gd name="connsiteX5" fmla="*/ 303748 w 607568"/>
              <a:gd name="connsiteY5" fmla="*/ 345674 h 437391"/>
              <a:gd name="connsiteX6" fmla="*/ 254056 w 607568"/>
              <a:gd name="connsiteY6" fmla="*/ 385075 h 437391"/>
              <a:gd name="connsiteX7" fmla="*/ 273970 w 607568"/>
              <a:gd name="connsiteY7" fmla="*/ 325422 h 437391"/>
              <a:gd name="connsiteX8" fmla="*/ 224186 w 607568"/>
              <a:gd name="connsiteY8" fmla="*/ 285745 h 437391"/>
              <a:gd name="connsiteX9" fmla="*/ 284480 w 607568"/>
              <a:gd name="connsiteY9" fmla="*/ 282983 h 437391"/>
              <a:gd name="connsiteX10" fmla="*/ 537981 w 607568"/>
              <a:gd name="connsiteY10" fmla="*/ 0 h 437391"/>
              <a:gd name="connsiteX11" fmla="*/ 537981 w 607568"/>
              <a:gd name="connsiteY11" fmla="*/ 39675 h 437391"/>
              <a:gd name="connsiteX12" fmla="*/ 505630 w 607568"/>
              <a:gd name="connsiteY12" fmla="*/ 92605 h 437391"/>
              <a:gd name="connsiteX13" fmla="*/ 528396 w 607568"/>
              <a:gd name="connsiteY13" fmla="*/ 143325 h 437391"/>
              <a:gd name="connsiteX14" fmla="*/ 597614 w 607568"/>
              <a:gd name="connsiteY14" fmla="*/ 108806 h 437391"/>
              <a:gd name="connsiteX15" fmla="*/ 588121 w 607568"/>
              <a:gd name="connsiteY15" fmla="*/ 147376 h 437391"/>
              <a:gd name="connsiteX16" fmla="*/ 537613 w 607568"/>
              <a:gd name="connsiteY16" fmla="*/ 192205 h 437391"/>
              <a:gd name="connsiteX17" fmla="*/ 536783 w 607568"/>
              <a:gd name="connsiteY17" fmla="*/ 236022 h 437391"/>
              <a:gd name="connsiteX18" fmla="*/ 607568 w 607568"/>
              <a:gd name="connsiteY18" fmla="*/ 232340 h 437391"/>
              <a:gd name="connsiteX19" fmla="*/ 585632 w 607568"/>
              <a:gd name="connsiteY19" fmla="*/ 265570 h 437391"/>
              <a:gd name="connsiteX20" fmla="*/ 524340 w 607568"/>
              <a:gd name="connsiteY20" fmla="*/ 291069 h 437391"/>
              <a:gd name="connsiteX21" fmla="*/ 500192 w 607568"/>
              <a:gd name="connsiteY21" fmla="*/ 343446 h 437391"/>
              <a:gd name="connsiteX22" fmla="*/ 566092 w 607568"/>
              <a:gd name="connsiteY22" fmla="*/ 371430 h 437391"/>
              <a:gd name="connsiteX23" fmla="*/ 531622 w 607568"/>
              <a:gd name="connsiteY23" fmla="*/ 391313 h 437391"/>
              <a:gd name="connsiteX24" fmla="*/ 467934 w 607568"/>
              <a:gd name="connsiteY24" fmla="*/ 388736 h 437391"/>
              <a:gd name="connsiteX25" fmla="*/ 425813 w 607568"/>
              <a:gd name="connsiteY25" fmla="*/ 431080 h 437391"/>
              <a:gd name="connsiteX26" fmla="*/ 388853 w 607568"/>
              <a:gd name="connsiteY26" fmla="*/ 428226 h 437391"/>
              <a:gd name="connsiteX27" fmla="*/ 391618 w 607568"/>
              <a:gd name="connsiteY27" fmla="*/ 391313 h 437391"/>
              <a:gd name="connsiteX28" fmla="*/ 474109 w 607568"/>
              <a:gd name="connsiteY28" fmla="*/ 276433 h 437391"/>
              <a:gd name="connsiteX29" fmla="*/ 428670 w 607568"/>
              <a:gd name="connsiteY29" fmla="*/ 233076 h 437391"/>
              <a:gd name="connsiteX30" fmla="*/ 418624 w 607568"/>
              <a:gd name="connsiteY30" fmla="*/ 194598 h 437391"/>
              <a:gd name="connsiteX31" fmla="*/ 485445 w 607568"/>
              <a:gd name="connsiteY31" fmla="*/ 222766 h 437391"/>
              <a:gd name="connsiteX32" fmla="*/ 475491 w 607568"/>
              <a:gd name="connsiteY32" fmla="*/ 150321 h 437391"/>
              <a:gd name="connsiteX33" fmla="*/ 457795 w 607568"/>
              <a:gd name="connsiteY33" fmla="*/ 156305 h 437391"/>
              <a:gd name="connsiteX34" fmla="*/ 382033 w 607568"/>
              <a:gd name="connsiteY34" fmla="*/ 119208 h 437391"/>
              <a:gd name="connsiteX35" fmla="*/ 419637 w 607568"/>
              <a:gd name="connsiteY35" fmla="*/ 106320 h 437391"/>
              <a:gd name="connsiteX36" fmla="*/ 450514 w 607568"/>
              <a:gd name="connsiteY36" fmla="*/ 104755 h 437391"/>
              <a:gd name="connsiteX37" fmla="*/ 430513 w 607568"/>
              <a:gd name="connsiteY37" fmla="*/ 82663 h 437391"/>
              <a:gd name="connsiteX38" fmla="*/ 429315 w 607568"/>
              <a:gd name="connsiteY38" fmla="*/ 45658 h 437391"/>
              <a:gd name="connsiteX39" fmla="*/ 466459 w 607568"/>
              <a:gd name="connsiteY39" fmla="*/ 44461 h 437391"/>
              <a:gd name="connsiteX40" fmla="*/ 478349 w 607568"/>
              <a:gd name="connsiteY40" fmla="*/ 56612 h 437391"/>
              <a:gd name="connsiteX41" fmla="*/ 537981 w 607568"/>
              <a:gd name="connsiteY41" fmla="*/ 0 h 437391"/>
              <a:gd name="connsiteX42" fmla="*/ 69608 w 607568"/>
              <a:gd name="connsiteY42" fmla="*/ 0 h 437391"/>
              <a:gd name="connsiteX43" fmla="*/ 129260 w 607568"/>
              <a:gd name="connsiteY43" fmla="*/ 56612 h 437391"/>
              <a:gd name="connsiteX44" fmla="*/ 141153 w 607568"/>
              <a:gd name="connsiteY44" fmla="*/ 44461 h 437391"/>
              <a:gd name="connsiteX45" fmla="*/ 178216 w 607568"/>
              <a:gd name="connsiteY45" fmla="*/ 45658 h 437391"/>
              <a:gd name="connsiteX46" fmla="*/ 177110 w 607568"/>
              <a:gd name="connsiteY46" fmla="*/ 82663 h 437391"/>
              <a:gd name="connsiteX47" fmla="*/ 157103 w 607568"/>
              <a:gd name="connsiteY47" fmla="*/ 104755 h 437391"/>
              <a:gd name="connsiteX48" fmla="*/ 187989 w 607568"/>
              <a:gd name="connsiteY48" fmla="*/ 106320 h 437391"/>
              <a:gd name="connsiteX49" fmla="*/ 225605 w 607568"/>
              <a:gd name="connsiteY49" fmla="*/ 119208 h 437391"/>
              <a:gd name="connsiteX50" fmla="*/ 149820 w 607568"/>
              <a:gd name="connsiteY50" fmla="*/ 156305 h 437391"/>
              <a:gd name="connsiteX51" fmla="*/ 132118 w 607568"/>
              <a:gd name="connsiteY51" fmla="*/ 150321 h 437391"/>
              <a:gd name="connsiteX52" fmla="*/ 122161 w 607568"/>
              <a:gd name="connsiteY52" fmla="*/ 222766 h 437391"/>
              <a:gd name="connsiteX53" fmla="*/ 189003 w 607568"/>
              <a:gd name="connsiteY53" fmla="*/ 194598 h 437391"/>
              <a:gd name="connsiteX54" fmla="*/ 178954 w 607568"/>
              <a:gd name="connsiteY54" fmla="*/ 233076 h 437391"/>
              <a:gd name="connsiteX55" fmla="*/ 133501 w 607568"/>
              <a:gd name="connsiteY55" fmla="*/ 276433 h 437391"/>
              <a:gd name="connsiteX56" fmla="*/ 216017 w 607568"/>
              <a:gd name="connsiteY56" fmla="*/ 391313 h 437391"/>
              <a:gd name="connsiteX57" fmla="*/ 218783 w 607568"/>
              <a:gd name="connsiteY57" fmla="*/ 428226 h 437391"/>
              <a:gd name="connsiteX58" fmla="*/ 181812 w 607568"/>
              <a:gd name="connsiteY58" fmla="*/ 431080 h 437391"/>
              <a:gd name="connsiteX59" fmla="*/ 139678 w 607568"/>
              <a:gd name="connsiteY59" fmla="*/ 388736 h 437391"/>
              <a:gd name="connsiteX60" fmla="*/ 75878 w 607568"/>
              <a:gd name="connsiteY60" fmla="*/ 391313 h 437391"/>
              <a:gd name="connsiteX61" fmla="*/ 41488 w 607568"/>
              <a:gd name="connsiteY61" fmla="*/ 371430 h 437391"/>
              <a:gd name="connsiteX62" fmla="*/ 107409 w 607568"/>
              <a:gd name="connsiteY62" fmla="*/ 343446 h 437391"/>
              <a:gd name="connsiteX63" fmla="*/ 83254 w 607568"/>
              <a:gd name="connsiteY63" fmla="*/ 291069 h 437391"/>
              <a:gd name="connsiteX64" fmla="*/ 21943 w 607568"/>
              <a:gd name="connsiteY64" fmla="*/ 265570 h 437391"/>
              <a:gd name="connsiteX65" fmla="*/ 0 w 607568"/>
              <a:gd name="connsiteY65" fmla="*/ 232432 h 437391"/>
              <a:gd name="connsiteX66" fmla="*/ 70807 w 607568"/>
              <a:gd name="connsiteY66" fmla="*/ 236022 h 437391"/>
              <a:gd name="connsiteX67" fmla="*/ 69977 w 607568"/>
              <a:gd name="connsiteY67" fmla="*/ 192205 h 437391"/>
              <a:gd name="connsiteX68" fmla="*/ 19453 w 607568"/>
              <a:gd name="connsiteY68" fmla="*/ 147376 h 437391"/>
              <a:gd name="connsiteX69" fmla="*/ 9957 w 607568"/>
              <a:gd name="connsiteY69" fmla="*/ 108806 h 437391"/>
              <a:gd name="connsiteX70" fmla="*/ 79197 w 607568"/>
              <a:gd name="connsiteY70" fmla="*/ 143325 h 437391"/>
              <a:gd name="connsiteX71" fmla="*/ 101969 w 607568"/>
              <a:gd name="connsiteY71" fmla="*/ 92605 h 437391"/>
              <a:gd name="connsiteX72" fmla="*/ 69608 w 607568"/>
              <a:gd name="connsiteY72" fmla="*/ 39675 h 43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7568" h="437391">
                <a:moveTo>
                  <a:pt x="303748" y="226091"/>
                </a:moveTo>
                <a:lnTo>
                  <a:pt x="323109" y="282983"/>
                </a:lnTo>
                <a:lnTo>
                  <a:pt x="383311" y="285745"/>
                </a:lnTo>
                <a:lnTo>
                  <a:pt x="333619" y="325422"/>
                </a:lnTo>
                <a:lnTo>
                  <a:pt x="353533" y="385075"/>
                </a:lnTo>
                <a:lnTo>
                  <a:pt x="303748" y="345674"/>
                </a:lnTo>
                <a:lnTo>
                  <a:pt x="254056" y="385075"/>
                </a:lnTo>
                <a:lnTo>
                  <a:pt x="273970" y="325422"/>
                </a:lnTo>
                <a:lnTo>
                  <a:pt x="224186" y="285745"/>
                </a:lnTo>
                <a:lnTo>
                  <a:pt x="284480" y="282983"/>
                </a:lnTo>
                <a:close/>
                <a:moveTo>
                  <a:pt x="537981" y="0"/>
                </a:moveTo>
                <a:lnTo>
                  <a:pt x="537981" y="39675"/>
                </a:lnTo>
                <a:cubicBezTo>
                  <a:pt x="537981" y="62780"/>
                  <a:pt x="524801" y="82755"/>
                  <a:pt x="505630" y="92605"/>
                </a:cubicBezTo>
                <a:cubicBezTo>
                  <a:pt x="515400" y="108622"/>
                  <a:pt x="523050" y="125651"/>
                  <a:pt x="528396" y="143325"/>
                </a:cubicBezTo>
                <a:cubicBezTo>
                  <a:pt x="539640" y="116906"/>
                  <a:pt x="568765" y="101718"/>
                  <a:pt x="597614" y="108806"/>
                </a:cubicBezTo>
                <a:lnTo>
                  <a:pt x="588121" y="147376"/>
                </a:lnTo>
                <a:cubicBezTo>
                  <a:pt x="581945" y="172046"/>
                  <a:pt x="561392" y="189259"/>
                  <a:pt x="537613" y="192205"/>
                </a:cubicBezTo>
                <a:cubicBezTo>
                  <a:pt x="538626" y="206657"/>
                  <a:pt x="538442" y="221293"/>
                  <a:pt x="536783" y="236022"/>
                </a:cubicBezTo>
                <a:cubicBezTo>
                  <a:pt x="556507" y="219821"/>
                  <a:pt x="585171" y="217611"/>
                  <a:pt x="607568" y="232340"/>
                </a:cubicBezTo>
                <a:lnTo>
                  <a:pt x="585632" y="265570"/>
                </a:lnTo>
                <a:cubicBezTo>
                  <a:pt x="571899" y="286282"/>
                  <a:pt x="547382" y="295671"/>
                  <a:pt x="524340" y="291069"/>
                </a:cubicBezTo>
                <a:cubicBezTo>
                  <a:pt x="518257" y="308743"/>
                  <a:pt x="510239" y="326233"/>
                  <a:pt x="500192" y="343446"/>
                </a:cubicBezTo>
                <a:cubicBezTo>
                  <a:pt x="525262" y="337187"/>
                  <a:pt x="552544" y="347957"/>
                  <a:pt x="566092" y="371430"/>
                </a:cubicBezTo>
                <a:lnTo>
                  <a:pt x="531622" y="391313"/>
                </a:lnTo>
                <a:cubicBezTo>
                  <a:pt x="511068" y="403188"/>
                  <a:pt x="486275" y="401439"/>
                  <a:pt x="467934" y="388736"/>
                </a:cubicBezTo>
                <a:cubicBezTo>
                  <a:pt x="455491" y="403372"/>
                  <a:pt x="441481" y="417548"/>
                  <a:pt x="425813" y="431080"/>
                </a:cubicBezTo>
                <a:cubicBezTo>
                  <a:pt x="414845" y="440469"/>
                  <a:pt x="398255" y="439273"/>
                  <a:pt x="388853" y="428226"/>
                </a:cubicBezTo>
                <a:cubicBezTo>
                  <a:pt x="379360" y="417272"/>
                  <a:pt x="380650" y="400795"/>
                  <a:pt x="391618" y="391313"/>
                </a:cubicBezTo>
                <a:cubicBezTo>
                  <a:pt x="432818" y="355965"/>
                  <a:pt x="459915" y="316291"/>
                  <a:pt x="474109" y="276433"/>
                </a:cubicBezTo>
                <a:cubicBezTo>
                  <a:pt x="452634" y="271830"/>
                  <a:pt x="434477" y="255721"/>
                  <a:pt x="428670" y="233076"/>
                </a:cubicBezTo>
                <a:lnTo>
                  <a:pt x="418624" y="194598"/>
                </a:lnTo>
                <a:cubicBezTo>
                  <a:pt x="445260" y="187694"/>
                  <a:pt x="472450" y="199937"/>
                  <a:pt x="485445" y="222766"/>
                </a:cubicBezTo>
                <a:cubicBezTo>
                  <a:pt x="487197" y="197544"/>
                  <a:pt x="483786" y="173058"/>
                  <a:pt x="475491" y="150321"/>
                </a:cubicBezTo>
                <a:lnTo>
                  <a:pt x="457795" y="156305"/>
                </a:lnTo>
                <a:cubicBezTo>
                  <a:pt x="426550" y="166983"/>
                  <a:pt x="392632" y="150321"/>
                  <a:pt x="382033" y="119208"/>
                </a:cubicBezTo>
                <a:lnTo>
                  <a:pt x="419637" y="106320"/>
                </a:lnTo>
                <a:cubicBezTo>
                  <a:pt x="430145" y="102822"/>
                  <a:pt x="440652" y="102546"/>
                  <a:pt x="450514" y="104755"/>
                </a:cubicBezTo>
                <a:cubicBezTo>
                  <a:pt x="444523" y="97023"/>
                  <a:pt x="437887" y="89567"/>
                  <a:pt x="430513" y="82663"/>
                </a:cubicBezTo>
                <a:cubicBezTo>
                  <a:pt x="420006" y="72721"/>
                  <a:pt x="419453" y="56152"/>
                  <a:pt x="429315" y="45658"/>
                </a:cubicBezTo>
                <a:cubicBezTo>
                  <a:pt x="439269" y="35072"/>
                  <a:pt x="455860" y="34612"/>
                  <a:pt x="466459" y="44461"/>
                </a:cubicBezTo>
                <a:cubicBezTo>
                  <a:pt x="470606" y="48420"/>
                  <a:pt x="474570" y="52470"/>
                  <a:pt x="478349" y="56612"/>
                </a:cubicBezTo>
                <a:cubicBezTo>
                  <a:pt x="479915" y="25038"/>
                  <a:pt x="505999" y="0"/>
                  <a:pt x="537981" y="0"/>
                </a:cubicBezTo>
                <a:close/>
                <a:moveTo>
                  <a:pt x="69608" y="0"/>
                </a:moveTo>
                <a:cubicBezTo>
                  <a:pt x="101601" y="0"/>
                  <a:pt x="127692" y="25038"/>
                  <a:pt x="129260" y="56612"/>
                </a:cubicBezTo>
                <a:cubicBezTo>
                  <a:pt x="133040" y="52470"/>
                  <a:pt x="137004" y="48420"/>
                  <a:pt x="141153" y="44461"/>
                </a:cubicBezTo>
                <a:cubicBezTo>
                  <a:pt x="151756" y="34612"/>
                  <a:pt x="168351" y="35072"/>
                  <a:pt x="178216" y="45658"/>
                </a:cubicBezTo>
                <a:cubicBezTo>
                  <a:pt x="188173" y="56152"/>
                  <a:pt x="187620" y="72721"/>
                  <a:pt x="177110" y="82663"/>
                </a:cubicBezTo>
                <a:cubicBezTo>
                  <a:pt x="169734" y="89567"/>
                  <a:pt x="163004" y="97023"/>
                  <a:pt x="157103" y="104755"/>
                </a:cubicBezTo>
                <a:cubicBezTo>
                  <a:pt x="166968" y="102546"/>
                  <a:pt x="177479" y="102822"/>
                  <a:pt x="187989" y="106320"/>
                </a:cubicBezTo>
                <a:lnTo>
                  <a:pt x="225605" y="119208"/>
                </a:lnTo>
                <a:cubicBezTo>
                  <a:pt x="215003" y="150321"/>
                  <a:pt x="180982" y="166983"/>
                  <a:pt x="149820" y="156305"/>
                </a:cubicBezTo>
                <a:lnTo>
                  <a:pt x="132118" y="150321"/>
                </a:lnTo>
                <a:cubicBezTo>
                  <a:pt x="123820" y="173058"/>
                  <a:pt x="120409" y="197544"/>
                  <a:pt x="122161" y="222766"/>
                </a:cubicBezTo>
                <a:cubicBezTo>
                  <a:pt x="135160" y="199937"/>
                  <a:pt x="162358" y="187694"/>
                  <a:pt x="189003" y="194598"/>
                </a:cubicBezTo>
                <a:lnTo>
                  <a:pt x="178954" y="233076"/>
                </a:lnTo>
                <a:cubicBezTo>
                  <a:pt x="173053" y="255721"/>
                  <a:pt x="154983" y="271922"/>
                  <a:pt x="133501" y="276433"/>
                </a:cubicBezTo>
                <a:cubicBezTo>
                  <a:pt x="147699" y="316291"/>
                  <a:pt x="174805" y="355965"/>
                  <a:pt x="216017" y="391313"/>
                </a:cubicBezTo>
                <a:cubicBezTo>
                  <a:pt x="226988" y="400795"/>
                  <a:pt x="228279" y="417272"/>
                  <a:pt x="218783" y="428226"/>
                </a:cubicBezTo>
                <a:cubicBezTo>
                  <a:pt x="209379" y="439273"/>
                  <a:pt x="192783" y="440469"/>
                  <a:pt x="181812" y="431080"/>
                </a:cubicBezTo>
                <a:cubicBezTo>
                  <a:pt x="166138" y="417548"/>
                  <a:pt x="152032" y="403372"/>
                  <a:pt x="139678" y="388736"/>
                </a:cubicBezTo>
                <a:cubicBezTo>
                  <a:pt x="121331" y="401439"/>
                  <a:pt x="96530" y="403188"/>
                  <a:pt x="75878" y="391313"/>
                </a:cubicBezTo>
                <a:lnTo>
                  <a:pt x="41488" y="371430"/>
                </a:lnTo>
                <a:cubicBezTo>
                  <a:pt x="55041" y="347957"/>
                  <a:pt x="82332" y="337187"/>
                  <a:pt x="107409" y="343446"/>
                </a:cubicBezTo>
                <a:cubicBezTo>
                  <a:pt x="97360" y="326233"/>
                  <a:pt x="89339" y="308743"/>
                  <a:pt x="83254" y="291069"/>
                </a:cubicBezTo>
                <a:cubicBezTo>
                  <a:pt x="60204" y="295671"/>
                  <a:pt x="35680" y="286282"/>
                  <a:pt x="21943" y="265570"/>
                </a:cubicBezTo>
                <a:lnTo>
                  <a:pt x="0" y="232432"/>
                </a:lnTo>
                <a:cubicBezTo>
                  <a:pt x="22404" y="217611"/>
                  <a:pt x="51077" y="219821"/>
                  <a:pt x="70807" y="236022"/>
                </a:cubicBezTo>
                <a:cubicBezTo>
                  <a:pt x="69147" y="221293"/>
                  <a:pt x="68963" y="206657"/>
                  <a:pt x="69977" y="192205"/>
                </a:cubicBezTo>
                <a:cubicBezTo>
                  <a:pt x="46190" y="189259"/>
                  <a:pt x="25538" y="172046"/>
                  <a:pt x="19453" y="147376"/>
                </a:cubicBezTo>
                <a:lnTo>
                  <a:pt x="9957" y="108806"/>
                </a:lnTo>
                <a:cubicBezTo>
                  <a:pt x="38815" y="101718"/>
                  <a:pt x="67949" y="116906"/>
                  <a:pt x="79197" y="143325"/>
                </a:cubicBezTo>
                <a:cubicBezTo>
                  <a:pt x="84544" y="125651"/>
                  <a:pt x="92197" y="108622"/>
                  <a:pt x="101969" y="92605"/>
                </a:cubicBezTo>
                <a:cubicBezTo>
                  <a:pt x="82700" y="82755"/>
                  <a:pt x="69608" y="62780"/>
                  <a:pt x="69608" y="39675"/>
                </a:cubicBezTo>
                <a:close/>
              </a:path>
            </a:pathLst>
          </a:custGeom>
          <a:solidFill>
            <a:srgbClr val="FFC000"/>
          </a:solidFill>
          <a:ln>
            <a:noFill/>
          </a:ln>
        </p:spPr>
        <p:txBody>
          <a:bodyPr/>
          <a:lstStyle/>
          <a:p>
            <a:endParaRPr lang="zh-CN" altLang="en-US">
              <a:solidFill>
                <a:srgbClr val="FFC000"/>
              </a:solidFill>
            </a:endParaRPr>
          </a:p>
        </p:txBody>
      </p:sp>
      <p:sp>
        <p:nvSpPr>
          <p:cNvPr id="20" name="矩形 19">
            <a:extLst>
              <a:ext uri="{FF2B5EF4-FFF2-40B4-BE49-F238E27FC236}">
                <a16:creationId xmlns:a16="http://schemas.microsoft.com/office/drawing/2014/main" xmlns="" id="{EF61ABB1-E647-4F1C-BA61-326F82836FB1}"/>
              </a:ext>
            </a:extLst>
          </p:cNvPr>
          <p:cNvSpPr/>
          <p:nvPr/>
        </p:nvSpPr>
        <p:spPr>
          <a:xfrm>
            <a:off x="1142580" y="2591748"/>
            <a:ext cx="1620957" cy="523220"/>
          </a:xfrm>
          <a:prstGeom prst="rect">
            <a:avLst/>
          </a:prstGeom>
        </p:spPr>
        <p:txBody>
          <a:bodyPr wrap="none">
            <a:spAutoFit/>
          </a:bodyPr>
          <a:lstStyle/>
          <a:p>
            <a:pPr>
              <a:spcAft>
                <a:spcPts val="0"/>
              </a:spcAft>
            </a:pPr>
            <a:r>
              <a:rPr lang="zh-CN" altLang="en-US" sz="2800" b="1" dirty="0" smtClean="0">
                <a:solidFill>
                  <a:schemeClr val="bg1"/>
                </a:solidFill>
                <a:effectLst>
                  <a:outerShdw blurRad="38100" dist="38100" dir="2700000" algn="tl">
                    <a:srgbClr val="000000">
                      <a:alpha val="43137"/>
                    </a:srgbClr>
                  </a:outerShdw>
                </a:effectLst>
                <a:latin typeface="+mj-ea"/>
                <a:ea typeface="+mj-ea"/>
              </a:rPr>
              <a:t>研究问题</a:t>
            </a:r>
            <a:endParaRPr lang="en-US" altLang="zh-CN" sz="2800" b="1" dirty="0">
              <a:solidFill>
                <a:schemeClr val="bg1"/>
              </a:solidFill>
              <a:effectLst>
                <a:outerShdw blurRad="38100" dist="38100" dir="2700000" algn="tl">
                  <a:srgbClr val="000000">
                    <a:alpha val="43137"/>
                  </a:srgbClr>
                </a:outerShdw>
              </a:effectLst>
              <a:latin typeface="+mj-ea"/>
              <a:ea typeface="+mj-ea"/>
            </a:endParaRPr>
          </a:p>
        </p:txBody>
      </p:sp>
      <p:sp>
        <p:nvSpPr>
          <p:cNvPr id="22" name="等腰三角形 21">
            <a:extLst>
              <a:ext uri="{FF2B5EF4-FFF2-40B4-BE49-F238E27FC236}">
                <a16:creationId xmlns:a16="http://schemas.microsoft.com/office/drawing/2014/main" xmlns="" id="{85909EE5-1E15-44DC-AF62-C763176D2B6A}"/>
              </a:ext>
            </a:extLst>
          </p:cNvPr>
          <p:cNvSpPr/>
          <p:nvPr/>
        </p:nvSpPr>
        <p:spPr>
          <a:xfrm rot="5826893">
            <a:off x="2205819" y="4803125"/>
            <a:ext cx="956136" cy="824255"/>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xmlns="" id="{5420342F-87D3-440E-A082-42BCA38DBF6E}"/>
              </a:ext>
            </a:extLst>
          </p:cNvPr>
          <p:cNvSpPr/>
          <p:nvPr/>
        </p:nvSpPr>
        <p:spPr>
          <a:xfrm rot="6705318">
            <a:off x="2904062" y="5076106"/>
            <a:ext cx="629825" cy="542953"/>
          </a:xfrm>
          <a:prstGeom prst="triangle">
            <a:avLst/>
          </a:prstGeom>
          <a:solidFill>
            <a:srgbClr val="504581">
              <a:alpha val="78824"/>
            </a:srgbClr>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049" y="1147622"/>
            <a:ext cx="7715251" cy="4691853"/>
            <a:chOff x="4618083" y="1147622"/>
            <a:chExt cx="2955833" cy="4691853"/>
          </a:xfrm>
        </p:grpSpPr>
        <p:sp>
          <p:nvSpPr>
            <p:cNvPr id="2" name="矩形 1">
              <a:extLst>
                <a:ext uri="{FF2B5EF4-FFF2-40B4-BE49-F238E27FC236}">
                  <a16:creationId xmlns:a16="http://schemas.microsoft.com/office/drawing/2014/main" xmlns="" id="{EB48E965-6655-4A00-98F5-25E3A4A039FF}"/>
                </a:ext>
              </a:extLst>
            </p:cNvPr>
            <p:cNvSpPr/>
            <p:nvPr/>
          </p:nvSpPr>
          <p:spPr>
            <a:xfrm>
              <a:off x="4618083" y="1252235"/>
              <a:ext cx="2955833" cy="4587240"/>
            </a:xfrm>
            <a:prstGeom prst="rect">
              <a:avLst/>
            </a:prstGeom>
            <a:solidFill>
              <a:schemeClr val="bg1"/>
            </a:solidFill>
            <a:ln>
              <a:solidFill>
                <a:schemeClr val="bg1"/>
              </a:solidFill>
            </a:ln>
            <a:effectLst>
              <a:outerShdw blurRad="63500" sx="102000" sy="102000" algn="ctr"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xmlns="" id="{FA4807F9-A87D-4EA5-908A-B09D6A34F16F}"/>
                </a:ext>
              </a:extLst>
            </p:cNvPr>
            <p:cNvSpPr/>
            <p:nvPr/>
          </p:nvSpPr>
          <p:spPr>
            <a:xfrm>
              <a:off x="5500793" y="1147622"/>
              <a:ext cx="1190414" cy="104613"/>
            </a:xfrm>
            <a:prstGeom prst="rect">
              <a:avLst/>
            </a:prstGeom>
            <a:solidFill>
              <a:srgbClr val="4D4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xmlns="" id="{92FCBD88-E9C3-4D3E-A533-42349AB4F6CA}"/>
                </a:ext>
              </a:extLst>
            </p:cNvPr>
            <p:cNvSpPr/>
            <p:nvPr/>
          </p:nvSpPr>
          <p:spPr>
            <a:xfrm>
              <a:off x="5883754" y="1933509"/>
              <a:ext cx="424491" cy="369332"/>
            </a:xfrm>
            <a:prstGeom prst="rect">
              <a:avLst/>
            </a:prstGeom>
          </p:spPr>
          <p:txBody>
            <a:bodyPr wrap="none">
              <a:spAutoFit/>
            </a:bodyPr>
            <a:lstStyle/>
            <a:p>
              <a:pPr algn="ctr">
                <a:spcAft>
                  <a:spcPts val="0"/>
                </a:spcAft>
              </a:pPr>
              <a:r>
                <a:rPr lang="zh-CN" altLang="zh-CN" b="1" dirty="0" smtClean="0">
                  <a:solidFill>
                    <a:srgbClr val="433C89"/>
                  </a:solidFill>
                  <a:latin typeface="+mn-ea"/>
                  <a:cs typeface="新宋体" panose="02010609030101010101" pitchFamily="49" charset="-122"/>
                </a:rPr>
                <a:t>研究</a:t>
              </a:r>
              <a:r>
                <a:rPr lang="zh-CN" altLang="en-US" b="1" dirty="0" smtClean="0">
                  <a:solidFill>
                    <a:srgbClr val="433C89"/>
                  </a:solidFill>
                  <a:latin typeface="+mn-ea"/>
                  <a:cs typeface="新宋体" panose="02010609030101010101" pitchFamily="49" charset="-122"/>
                </a:rPr>
                <a:t>问题</a:t>
              </a:r>
              <a:endParaRPr lang="zh-CN" altLang="zh-CN" sz="2000" b="1" dirty="0">
                <a:solidFill>
                  <a:srgbClr val="433C89"/>
                </a:solidFill>
                <a:effectLst/>
                <a:latin typeface="+mn-ea"/>
              </a:endParaRPr>
            </a:p>
          </p:txBody>
        </p:sp>
        <p:sp>
          <p:nvSpPr>
            <p:cNvPr id="11" name="矩形 10">
              <a:extLst>
                <a:ext uri="{FF2B5EF4-FFF2-40B4-BE49-F238E27FC236}">
                  <a16:creationId xmlns:a16="http://schemas.microsoft.com/office/drawing/2014/main" xmlns="" id="{016E7F7E-AE8B-4E98-9B87-DB2C543E758F}"/>
                </a:ext>
              </a:extLst>
            </p:cNvPr>
            <p:cNvSpPr/>
            <p:nvPr/>
          </p:nvSpPr>
          <p:spPr>
            <a:xfrm>
              <a:off x="4876801" y="2497458"/>
              <a:ext cx="2423159" cy="377411"/>
            </a:xfrm>
            <a:prstGeom prst="rect">
              <a:avLst/>
            </a:prstGeom>
          </p:spPr>
          <p:txBody>
            <a:bodyPr wrap="square">
              <a:spAutoFit/>
            </a:bodyPr>
            <a:lstStyle/>
            <a:p>
              <a:pPr>
                <a:lnSpc>
                  <a:spcPct val="150000"/>
                </a:lnSpc>
              </a:pPr>
              <a:endParaRPr lang="zh-CN" altLang="zh-CN" sz="1400" dirty="0">
                <a:latin typeface="+mj-ea"/>
                <a:ea typeface="+mj-ea"/>
              </a:endParaRPr>
            </a:p>
          </p:txBody>
        </p:sp>
        <p:sp>
          <p:nvSpPr>
            <p:cNvPr id="24" name="矩形 23">
              <a:extLst>
                <a:ext uri="{FF2B5EF4-FFF2-40B4-BE49-F238E27FC236}">
                  <a16:creationId xmlns:a16="http://schemas.microsoft.com/office/drawing/2014/main" xmlns="" id="{B7AAE8E0-39F9-4780-AD88-010BAB4D79C0}"/>
                </a:ext>
              </a:extLst>
            </p:cNvPr>
            <p:cNvSpPr/>
            <p:nvPr/>
          </p:nvSpPr>
          <p:spPr>
            <a:xfrm>
              <a:off x="5886970" y="1356848"/>
              <a:ext cx="418057" cy="338554"/>
            </a:xfrm>
            <a:prstGeom prst="rect">
              <a:avLst/>
            </a:prstGeom>
            <a:solidFill>
              <a:srgbClr val="433C89"/>
            </a:solidFill>
          </p:spPr>
          <p:txBody>
            <a:bodyPr wrap="square">
              <a:spAutoFit/>
            </a:bodyPr>
            <a:lstStyle/>
            <a:p>
              <a:pPr algn="ctr"/>
              <a:r>
                <a:rPr lang="en-US" altLang="zh-CN" sz="1600" b="1" dirty="0">
                  <a:solidFill>
                    <a:schemeClr val="bg1"/>
                  </a:solidFill>
                  <a:latin typeface="+mj-ea"/>
                </a:rPr>
                <a:t>1</a:t>
              </a:r>
              <a:endParaRPr lang="zh-CN" altLang="en-US" sz="1600" b="1" dirty="0">
                <a:solidFill>
                  <a:schemeClr val="bg1"/>
                </a:solidFill>
              </a:endParaRPr>
            </a:p>
          </p:txBody>
        </p:sp>
      </p:grpSp>
      <p:sp>
        <p:nvSpPr>
          <p:cNvPr id="7" name="TextBox 6"/>
          <p:cNvSpPr txBox="1"/>
          <p:nvPr/>
        </p:nvSpPr>
        <p:spPr>
          <a:xfrm>
            <a:off x="4681398" y="2482057"/>
            <a:ext cx="6324877" cy="2677656"/>
          </a:xfrm>
          <a:prstGeom prst="rect">
            <a:avLst/>
          </a:prstGeom>
          <a:noFill/>
        </p:spPr>
        <p:txBody>
          <a:bodyPr wrap="square" rtlCol="0">
            <a:spAutoFit/>
          </a:bodyPr>
          <a:lstStyle/>
          <a:p>
            <a:pPr>
              <a:lnSpc>
                <a:spcPct val="150000"/>
              </a:lnSpc>
            </a:pPr>
            <a:r>
              <a:rPr lang="zh-CN" altLang="en-US" sz="1400" dirty="0"/>
              <a:t> </a:t>
            </a:r>
            <a:r>
              <a:rPr lang="zh-CN" altLang="en-US" sz="1400" dirty="0" smtClean="0"/>
              <a:t>      静态</a:t>
            </a:r>
            <a:r>
              <a:rPr lang="zh-CN" altLang="en-US" sz="1400" dirty="0"/>
              <a:t>漏洞检测技术能够具有较高的代码覆盖率，但仍存在一定的不足之</a:t>
            </a:r>
            <a:r>
              <a:rPr lang="zh-CN" altLang="en-US" sz="1400" dirty="0" smtClean="0"/>
              <a:t>处</a:t>
            </a:r>
            <a:r>
              <a:rPr lang="en-US" altLang="zh-CN" sz="1400" dirty="0" smtClean="0"/>
              <a:t>,</a:t>
            </a:r>
            <a:r>
              <a:rPr lang="zh-CN" altLang="en-US" sz="1400" dirty="0"/>
              <a:t>静态漏洞检测技术往往面临着提高精确度的问题，由于不是应用的真实执行结果，常常需要辅助人工介入来验证检测结果。基于静态特征</a:t>
            </a:r>
            <a:r>
              <a:rPr lang="zh-CN" altLang="en-US" sz="1400" dirty="0" smtClean="0"/>
              <a:t>匹配</a:t>
            </a:r>
            <a:r>
              <a:rPr lang="en-US" altLang="zh-CN" sz="1400" dirty="0" smtClean="0"/>
              <a:t>]</a:t>
            </a:r>
            <a:r>
              <a:rPr lang="zh-CN" altLang="en-US" sz="1400" dirty="0"/>
              <a:t>的传统模式只能检测已知的应用，对变种或新型的恶意软件则力不从心。该方法对未知的恶意软件的检测不能起到任何效果，其检测准确率取决于代码特征库的全面与否以及是否更新及时。通用的静态分析还会受到检测路径的完备性的影响，因此基于该方法的检测方案会存在着一定的误报和漏报现象。另外，受代码</a:t>
            </a:r>
            <a:r>
              <a:rPr lang="zh-CN" altLang="en-US" sz="1400" dirty="0" smtClean="0"/>
              <a:t>混淆等</a:t>
            </a:r>
            <a:r>
              <a:rPr lang="zh-CN" altLang="en-US" sz="1400" dirty="0"/>
              <a:t>应用保护技术的影响也会降低检测的成功率。</a:t>
            </a:r>
          </a:p>
        </p:txBody>
      </p:sp>
    </p:spTree>
    <p:extLst>
      <p:ext uri="{BB962C8B-B14F-4D97-AF65-F5344CB8AC3E}">
        <p14:creationId xmlns:p14="http://schemas.microsoft.com/office/powerpoint/2010/main" val="4030819797"/>
      </p:ext>
    </p:extLst>
  </p:cSld>
  <p:clrMapOvr>
    <a:masterClrMapping/>
  </p:clrMapOvr>
  <p:transition spd="slow" advClick="0" advTm="200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大学毕业论文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2723</Words>
  <Application>Microsoft Office PowerPoint</Application>
  <PresentationFormat>自定义</PresentationFormat>
  <Paragraphs>179</Paragraphs>
  <Slides>28</Slides>
  <Notes>28</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大学毕业论文答辩PPT模板</dc:title>
  <dc:creator>USER-</dc:creator>
  <cp:lastModifiedBy>李欣芮</cp:lastModifiedBy>
  <cp:revision>93</cp:revision>
  <dcterms:created xsi:type="dcterms:W3CDTF">2018-04-25T09:33:01Z</dcterms:created>
  <dcterms:modified xsi:type="dcterms:W3CDTF">2018-11-29T09:54:22Z</dcterms:modified>
</cp:coreProperties>
</file>