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385" r:id="rId2"/>
    <p:sldId id="572" r:id="rId3"/>
    <p:sldId id="544" r:id="rId4"/>
    <p:sldId id="663" r:id="rId5"/>
    <p:sldId id="664" r:id="rId6"/>
    <p:sldId id="665" r:id="rId7"/>
    <p:sldId id="666" r:id="rId8"/>
    <p:sldId id="667" r:id="rId9"/>
    <p:sldId id="668" r:id="rId10"/>
    <p:sldId id="669" r:id="rId11"/>
    <p:sldId id="670" r:id="rId12"/>
    <p:sldId id="671" r:id="rId13"/>
    <p:sldId id="662" r:id="rId14"/>
    <p:sldId id="682" r:id="rId15"/>
    <p:sldId id="672" r:id="rId16"/>
    <p:sldId id="673" r:id="rId17"/>
    <p:sldId id="674" r:id="rId18"/>
    <p:sldId id="675" r:id="rId19"/>
    <p:sldId id="676" r:id="rId20"/>
    <p:sldId id="677" r:id="rId21"/>
    <p:sldId id="678" r:id="rId22"/>
    <p:sldId id="679" r:id="rId23"/>
    <p:sldId id="680" r:id="rId24"/>
    <p:sldId id="681" r:id="rId25"/>
    <p:sldId id="384" r:id="rId26"/>
  </p:sldIdLst>
  <p:sldSz cx="9144000" cy="5143500" type="screen16x9"/>
  <p:notesSz cx="6858000" cy="9144000"/>
  <p:defaultTextStyle>
    <a:defPPr>
      <a:defRPr lang="zh-CN"/>
    </a:defPPr>
    <a:lvl1pPr marL="0" algn="l" defTabSz="685396" rtl="0" eaLnBrk="1" latinLnBrk="0" hangingPunct="1">
      <a:defRPr sz="1300" kern="1200">
        <a:solidFill>
          <a:schemeClr val="tx1"/>
        </a:solidFill>
        <a:latin typeface="+mn-lt"/>
        <a:ea typeface="+mn-ea"/>
        <a:cs typeface="+mn-cs"/>
      </a:defRPr>
    </a:lvl1pPr>
    <a:lvl2pPr marL="342698" algn="l" defTabSz="685396" rtl="0" eaLnBrk="1" latinLnBrk="0" hangingPunct="1">
      <a:defRPr sz="1300" kern="1200">
        <a:solidFill>
          <a:schemeClr val="tx1"/>
        </a:solidFill>
        <a:latin typeface="+mn-lt"/>
        <a:ea typeface="+mn-ea"/>
        <a:cs typeface="+mn-cs"/>
      </a:defRPr>
    </a:lvl2pPr>
    <a:lvl3pPr marL="685732" algn="l" defTabSz="685396" rtl="0" eaLnBrk="1" latinLnBrk="0" hangingPunct="1">
      <a:defRPr sz="1300" kern="1200">
        <a:solidFill>
          <a:schemeClr val="tx1"/>
        </a:solidFill>
        <a:latin typeface="+mn-lt"/>
        <a:ea typeface="+mn-ea"/>
        <a:cs typeface="+mn-cs"/>
      </a:defRPr>
    </a:lvl3pPr>
    <a:lvl4pPr marL="1028430" algn="l" defTabSz="685396" rtl="0" eaLnBrk="1" latinLnBrk="0" hangingPunct="1">
      <a:defRPr sz="1300" kern="1200">
        <a:solidFill>
          <a:schemeClr val="tx1"/>
        </a:solidFill>
        <a:latin typeface="+mn-lt"/>
        <a:ea typeface="+mn-ea"/>
        <a:cs typeface="+mn-cs"/>
      </a:defRPr>
    </a:lvl4pPr>
    <a:lvl5pPr marL="1371464" algn="l" defTabSz="685396" rtl="0" eaLnBrk="1" latinLnBrk="0" hangingPunct="1">
      <a:defRPr sz="1300" kern="1200">
        <a:solidFill>
          <a:schemeClr val="tx1"/>
        </a:solidFill>
        <a:latin typeface="+mn-lt"/>
        <a:ea typeface="+mn-ea"/>
        <a:cs typeface="+mn-cs"/>
      </a:defRPr>
    </a:lvl5pPr>
    <a:lvl6pPr marL="1714162" algn="l" defTabSz="685396" rtl="0" eaLnBrk="1" latinLnBrk="0" hangingPunct="1">
      <a:defRPr sz="1300" kern="1200">
        <a:solidFill>
          <a:schemeClr val="tx1"/>
        </a:solidFill>
        <a:latin typeface="+mn-lt"/>
        <a:ea typeface="+mn-ea"/>
        <a:cs typeface="+mn-cs"/>
      </a:defRPr>
    </a:lvl6pPr>
    <a:lvl7pPr marL="2057196" algn="l" defTabSz="685396" rtl="0" eaLnBrk="1" latinLnBrk="0" hangingPunct="1">
      <a:defRPr sz="1300" kern="1200">
        <a:solidFill>
          <a:schemeClr val="tx1"/>
        </a:solidFill>
        <a:latin typeface="+mn-lt"/>
        <a:ea typeface="+mn-ea"/>
        <a:cs typeface="+mn-cs"/>
      </a:defRPr>
    </a:lvl7pPr>
    <a:lvl8pPr marL="2399894" algn="l" defTabSz="685396" rtl="0" eaLnBrk="1" latinLnBrk="0" hangingPunct="1">
      <a:defRPr sz="1300" kern="1200">
        <a:solidFill>
          <a:schemeClr val="tx1"/>
        </a:solidFill>
        <a:latin typeface="+mn-lt"/>
        <a:ea typeface="+mn-ea"/>
        <a:cs typeface="+mn-cs"/>
      </a:defRPr>
    </a:lvl8pPr>
    <a:lvl9pPr marL="2742928" algn="l" defTabSz="685396"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耀 秦" initials="耀" lastIdx="2" clrIdx="0">
    <p:extLst>
      <p:ext uri="{19B8F6BF-5375-455C-9EA6-DF929625EA0E}">
        <p15:presenceInfo xmlns:p15="http://schemas.microsoft.com/office/powerpoint/2012/main" xmlns="" userId="1f718a08b962e49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1279"/>
    <a:srgbClr val="424242"/>
    <a:srgbClr val="7A4AA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152" autoAdjust="0"/>
  </p:normalViewPr>
  <p:slideViewPr>
    <p:cSldViewPr snapToGrid="0" snapToObjects="1">
      <p:cViewPr varScale="1">
        <p:scale>
          <a:sx n="101" d="100"/>
          <a:sy n="101" d="100"/>
        </p:scale>
        <p:origin x="-989" y="-240"/>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BFFAB6-2D8F-9340-97B6-5F1D2EA109E8}" type="datetimeFigureOut">
              <a:rPr kumimoji="1" lang="zh-CN" altLang="en-US" smtClean="0"/>
              <a:pPr/>
              <a:t>2019/4/8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FA8CDC-D1B7-0A45-893C-CCDA371E2C2C}" type="slidenum">
              <a:rPr kumimoji="1" lang="zh-CN" altLang="en-US" smtClean="0"/>
              <a:pPr/>
              <a:t>‹#›</a:t>
            </a:fld>
            <a:endParaRPr kumimoji="1" lang="zh-CN" altLang="en-US"/>
          </a:p>
        </p:txBody>
      </p:sp>
    </p:spTree>
  </p:cSld>
  <p:clrMap bg1="lt1" tx1="dk1" bg2="lt2" tx2="dk2" accent1="accent1" accent2="accent2" accent3="accent3" accent4="accent4" accent5="accent5" accent6="accent6" hlink="hlink" folHlink="folHlink"/>
  <p:notesStyle>
    <a:lvl1pPr marL="0" algn="l" defTabSz="685396" rtl="0" eaLnBrk="1" latinLnBrk="0" hangingPunct="1">
      <a:defRPr sz="900" kern="1200">
        <a:solidFill>
          <a:schemeClr val="tx1"/>
        </a:solidFill>
        <a:latin typeface="+mn-lt"/>
        <a:ea typeface="+mn-ea"/>
        <a:cs typeface="+mn-cs"/>
      </a:defRPr>
    </a:lvl1pPr>
    <a:lvl2pPr marL="342698" algn="l" defTabSz="685396" rtl="0" eaLnBrk="1" latinLnBrk="0" hangingPunct="1">
      <a:defRPr sz="900" kern="1200">
        <a:solidFill>
          <a:schemeClr val="tx1"/>
        </a:solidFill>
        <a:latin typeface="+mn-lt"/>
        <a:ea typeface="+mn-ea"/>
        <a:cs typeface="+mn-cs"/>
      </a:defRPr>
    </a:lvl2pPr>
    <a:lvl3pPr marL="685732" algn="l" defTabSz="685396" rtl="0" eaLnBrk="1" latinLnBrk="0" hangingPunct="1">
      <a:defRPr sz="900" kern="1200">
        <a:solidFill>
          <a:schemeClr val="tx1"/>
        </a:solidFill>
        <a:latin typeface="+mn-lt"/>
        <a:ea typeface="+mn-ea"/>
        <a:cs typeface="+mn-cs"/>
      </a:defRPr>
    </a:lvl3pPr>
    <a:lvl4pPr marL="1028430" algn="l" defTabSz="685396" rtl="0" eaLnBrk="1" latinLnBrk="0" hangingPunct="1">
      <a:defRPr sz="900" kern="1200">
        <a:solidFill>
          <a:schemeClr val="tx1"/>
        </a:solidFill>
        <a:latin typeface="+mn-lt"/>
        <a:ea typeface="+mn-ea"/>
        <a:cs typeface="+mn-cs"/>
      </a:defRPr>
    </a:lvl4pPr>
    <a:lvl5pPr marL="1371464" algn="l" defTabSz="685396" rtl="0" eaLnBrk="1" latinLnBrk="0" hangingPunct="1">
      <a:defRPr sz="900" kern="1200">
        <a:solidFill>
          <a:schemeClr val="tx1"/>
        </a:solidFill>
        <a:latin typeface="+mn-lt"/>
        <a:ea typeface="+mn-ea"/>
        <a:cs typeface="+mn-cs"/>
      </a:defRPr>
    </a:lvl5pPr>
    <a:lvl6pPr marL="1714162" algn="l" defTabSz="685396" rtl="0" eaLnBrk="1" latinLnBrk="0" hangingPunct="1">
      <a:defRPr sz="900" kern="1200">
        <a:solidFill>
          <a:schemeClr val="tx1"/>
        </a:solidFill>
        <a:latin typeface="+mn-lt"/>
        <a:ea typeface="+mn-ea"/>
        <a:cs typeface="+mn-cs"/>
      </a:defRPr>
    </a:lvl6pPr>
    <a:lvl7pPr marL="2057196" algn="l" defTabSz="685396" rtl="0" eaLnBrk="1" latinLnBrk="0" hangingPunct="1">
      <a:defRPr sz="900" kern="1200">
        <a:solidFill>
          <a:schemeClr val="tx1"/>
        </a:solidFill>
        <a:latin typeface="+mn-lt"/>
        <a:ea typeface="+mn-ea"/>
        <a:cs typeface="+mn-cs"/>
      </a:defRPr>
    </a:lvl7pPr>
    <a:lvl8pPr marL="2399894" algn="l" defTabSz="685396" rtl="0" eaLnBrk="1" latinLnBrk="0" hangingPunct="1">
      <a:defRPr sz="900" kern="1200">
        <a:solidFill>
          <a:schemeClr val="tx1"/>
        </a:solidFill>
        <a:latin typeface="+mn-lt"/>
        <a:ea typeface="+mn-ea"/>
        <a:cs typeface="+mn-cs"/>
      </a:defRPr>
    </a:lvl8pPr>
    <a:lvl9pPr marL="2742928" algn="l" defTabSz="685396"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7</a:t>
            </a:fld>
            <a:endParaRPr kumimoji="1" lang="zh-CN" altLang="en-US"/>
          </a:p>
        </p:txBody>
      </p:sp>
    </p:spTree>
    <p:extLst>
      <p:ext uri="{BB962C8B-B14F-4D97-AF65-F5344CB8AC3E}">
        <p14:creationId xmlns:p14="http://schemas.microsoft.com/office/powerpoint/2010/main" xmlns="" val="622317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18</a:t>
            </a:fld>
            <a:endParaRPr kumimoji="1" lang="zh-CN" altLang="en-US"/>
          </a:p>
        </p:txBody>
      </p:sp>
    </p:spTree>
    <p:extLst>
      <p:ext uri="{BB962C8B-B14F-4D97-AF65-F5344CB8AC3E}">
        <p14:creationId xmlns:p14="http://schemas.microsoft.com/office/powerpoint/2010/main" xmlns="" val="2799937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19</a:t>
            </a:fld>
            <a:endParaRPr kumimoji="1" lang="zh-CN" altLang="en-US"/>
          </a:p>
        </p:txBody>
      </p:sp>
    </p:spTree>
    <p:extLst>
      <p:ext uri="{BB962C8B-B14F-4D97-AF65-F5344CB8AC3E}">
        <p14:creationId xmlns:p14="http://schemas.microsoft.com/office/powerpoint/2010/main" xmlns="" val="2422077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20</a:t>
            </a:fld>
            <a:endParaRPr kumimoji="1" lang="zh-CN" altLang="en-US"/>
          </a:p>
        </p:txBody>
      </p:sp>
    </p:spTree>
    <p:extLst>
      <p:ext uri="{BB962C8B-B14F-4D97-AF65-F5344CB8AC3E}">
        <p14:creationId xmlns:p14="http://schemas.microsoft.com/office/powerpoint/2010/main" xmlns="" val="3008298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21</a:t>
            </a:fld>
            <a:endParaRPr kumimoji="1" lang="zh-CN" altLang="en-US"/>
          </a:p>
        </p:txBody>
      </p:sp>
    </p:spTree>
    <p:extLst>
      <p:ext uri="{BB962C8B-B14F-4D97-AF65-F5344CB8AC3E}">
        <p14:creationId xmlns:p14="http://schemas.microsoft.com/office/powerpoint/2010/main" xmlns="" val="1126560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22</a:t>
            </a:fld>
            <a:endParaRPr kumimoji="1" lang="zh-CN" altLang="en-US"/>
          </a:p>
        </p:txBody>
      </p:sp>
    </p:spTree>
    <p:extLst>
      <p:ext uri="{BB962C8B-B14F-4D97-AF65-F5344CB8AC3E}">
        <p14:creationId xmlns:p14="http://schemas.microsoft.com/office/powerpoint/2010/main" xmlns="" val="1663444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23</a:t>
            </a:fld>
            <a:endParaRPr kumimoji="1" lang="zh-CN" altLang="en-US"/>
          </a:p>
        </p:txBody>
      </p:sp>
    </p:spTree>
    <p:extLst>
      <p:ext uri="{BB962C8B-B14F-4D97-AF65-F5344CB8AC3E}">
        <p14:creationId xmlns:p14="http://schemas.microsoft.com/office/powerpoint/2010/main" xmlns="" val="1868353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24</a:t>
            </a:fld>
            <a:endParaRPr kumimoji="1" lang="zh-CN" altLang="en-US"/>
          </a:p>
        </p:txBody>
      </p:sp>
    </p:spTree>
    <p:extLst>
      <p:ext uri="{BB962C8B-B14F-4D97-AF65-F5344CB8AC3E}">
        <p14:creationId xmlns:p14="http://schemas.microsoft.com/office/powerpoint/2010/main" xmlns="" val="2947033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8</a:t>
            </a:fld>
            <a:endParaRPr kumimoji="1" lang="zh-CN" altLang="en-US"/>
          </a:p>
        </p:txBody>
      </p:sp>
    </p:spTree>
    <p:extLst>
      <p:ext uri="{BB962C8B-B14F-4D97-AF65-F5344CB8AC3E}">
        <p14:creationId xmlns:p14="http://schemas.microsoft.com/office/powerpoint/2010/main" xmlns="" val="2537749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9</a:t>
            </a:fld>
            <a:endParaRPr kumimoji="1" lang="zh-CN" altLang="en-US"/>
          </a:p>
        </p:txBody>
      </p:sp>
    </p:spTree>
    <p:extLst>
      <p:ext uri="{BB962C8B-B14F-4D97-AF65-F5344CB8AC3E}">
        <p14:creationId xmlns:p14="http://schemas.microsoft.com/office/powerpoint/2010/main" xmlns="" val="342578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10</a:t>
            </a:fld>
            <a:endParaRPr kumimoji="1" lang="zh-CN" altLang="en-US"/>
          </a:p>
        </p:txBody>
      </p:sp>
    </p:spTree>
    <p:extLst>
      <p:ext uri="{BB962C8B-B14F-4D97-AF65-F5344CB8AC3E}">
        <p14:creationId xmlns:p14="http://schemas.microsoft.com/office/powerpoint/2010/main" xmlns="" val="3772007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11</a:t>
            </a:fld>
            <a:endParaRPr kumimoji="1" lang="zh-CN" altLang="en-US"/>
          </a:p>
        </p:txBody>
      </p:sp>
    </p:spTree>
    <p:extLst>
      <p:ext uri="{BB962C8B-B14F-4D97-AF65-F5344CB8AC3E}">
        <p14:creationId xmlns:p14="http://schemas.microsoft.com/office/powerpoint/2010/main" xmlns="" val="212431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12</a:t>
            </a:fld>
            <a:endParaRPr kumimoji="1" lang="zh-CN" altLang="en-US"/>
          </a:p>
        </p:txBody>
      </p:sp>
    </p:spTree>
    <p:extLst>
      <p:ext uri="{BB962C8B-B14F-4D97-AF65-F5344CB8AC3E}">
        <p14:creationId xmlns:p14="http://schemas.microsoft.com/office/powerpoint/2010/main" xmlns="" val="314204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15</a:t>
            </a:fld>
            <a:endParaRPr kumimoji="1" lang="zh-CN" altLang="en-US"/>
          </a:p>
        </p:txBody>
      </p:sp>
    </p:spTree>
    <p:extLst>
      <p:ext uri="{BB962C8B-B14F-4D97-AF65-F5344CB8AC3E}">
        <p14:creationId xmlns:p14="http://schemas.microsoft.com/office/powerpoint/2010/main" xmlns="" val="85820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16</a:t>
            </a:fld>
            <a:endParaRPr kumimoji="1" lang="zh-CN" altLang="en-US"/>
          </a:p>
        </p:txBody>
      </p:sp>
    </p:spTree>
    <p:extLst>
      <p:ext uri="{BB962C8B-B14F-4D97-AF65-F5344CB8AC3E}">
        <p14:creationId xmlns:p14="http://schemas.microsoft.com/office/powerpoint/2010/main" xmlns="" val="556234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17</a:t>
            </a:fld>
            <a:endParaRPr kumimoji="1" lang="zh-CN" altLang="en-US"/>
          </a:p>
        </p:txBody>
      </p:sp>
    </p:spTree>
    <p:extLst>
      <p:ext uri="{BB962C8B-B14F-4D97-AF65-F5344CB8AC3E}">
        <p14:creationId xmlns:p14="http://schemas.microsoft.com/office/powerpoint/2010/main" xmlns="" val="277616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9"/>
            <a:ext cx="6858000" cy="1241822"/>
          </a:xfrm>
        </p:spPr>
        <p:txBody>
          <a:bodyPr/>
          <a:lstStyle>
            <a:lvl1pPr marL="0" indent="0" algn="ctr">
              <a:buNone/>
              <a:defRPr sz="1800"/>
            </a:lvl1pPr>
            <a:lvl2pPr marL="342698" indent="0" algn="ctr">
              <a:buNone/>
              <a:defRPr sz="1500"/>
            </a:lvl2pPr>
            <a:lvl3pPr marL="685732" indent="0" algn="ctr">
              <a:buNone/>
              <a:defRPr sz="1300"/>
            </a:lvl3pPr>
            <a:lvl4pPr marL="1028430" indent="0" algn="ctr">
              <a:buNone/>
              <a:defRPr sz="1200"/>
            </a:lvl4pPr>
            <a:lvl5pPr marL="1371464" indent="0" algn="ctr">
              <a:buNone/>
              <a:defRPr sz="1200"/>
            </a:lvl5pPr>
            <a:lvl6pPr marL="1714162" indent="0" algn="ctr">
              <a:buNone/>
              <a:defRPr sz="1200"/>
            </a:lvl6pPr>
            <a:lvl7pPr marL="2057196" indent="0" algn="ctr">
              <a:buNone/>
              <a:defRPr sz="1200"/>
            </a:lvl7pPr>
            <a:lvl8pPr marL="2399894" indent="0" algn="ctr">
              <a:buNone/>
              <a:defRPr sz="1200"/>
            </a:lvl8pPr>
            <a:lvl9pPr marL="2742928"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2019/4/8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2019/4/8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2019/4/8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2000" advTm="3000"/>
    </mc:Choice>
    <mc:Fallback>
      <p:transition spd="slow"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2000" advTm="3000"/>
    </mc:Choice>
    <mc:Fallback>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2019/4/8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698" indent="0">
              <a:buNone/>
              <a:defRPr sz="1500">
                <a:solidFill>
                  <a:schemeClr val="tx1">
                    <a:tint val="75000"/>
                  </a:schemeClr>
                </a:solidFill>
              </a:defRPr>
            </a:lvl2pPr>
            <a:lvl3pPr marL="685732" indent="0">
              <a:buNone/>
              <a:defRPr sz="1300">
                <a:solidFill>
                  <a:schemeClr val="tx1">
                    <a:tint val="75000"/>
                  </a:schemeClr>
                </a:solidFill>
              </a:defRPr>
            </a:lvl3pPr>
            <a:lvl4pPr marL="1028430" indent="0">
              <a:buNone/>
              <a:defRPr sz="1200">
                <a:solidFill>
                  <a:schemeClr val="tx1">
                    <a:tint val="75000"/>
                  </a:schemeClr>
                </a:solidFill>
              </a:defRPr>
            </a:lvl4pPr>
            <a:lvl5pPr marL="1371464" indent="0">
              <a:buNone/>
              <a:defRPr sz="1200">
                <a:solidFill>
                  <a:schemeClr val="tx1">
                    <a:tint val="75000"/>
                  </a:schemeClr>
                </a:solidFill>
              </a:defRPr>
            </a:lvl5pPr>
            <a:lvl6pPr marL="1714162" indent="0">
              <a:buNone/>
              <a:defRPr sz="1200">
                <a:solidFill>
                  <a:schemeClr val="tx1">
                    <a:tint val="75000"/>
                  </a:schemeClr>
                </a:solidFill>
              </a:defRPr>
            </a:lvl6pPr>
            <a:lvl7pPr marL="2057196" indent="0">
              <a:buNone/>
              <a:defRPr sz="1200">
                <a:solidFill>
                  <a:schemeClr val="tx1">
                    <a:tint val="75000"/>
                  </a:schemeClr>
                </a:solidFill>
              </a:defRPr>
            </a:lvl7pPr>
            <a:lvl8pPr marL="2399894" indent="0">
              <a:buNone/>
              <a:defRPr sz="1200">
                <a:solidFill>
                  <a:schemeClr val="tx1">
                    <a:tint val="75000"/>
                  </a:schemeClr>
                </a:solidFill>
              </a:defRPr>
            </a:lvl8pPr>
            <a:lvl9pPr marL="2742928"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2019/4/8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1F132C43-CA79-BE41-9B37-F39D0C5CF681}" type="datetimeFigureOut">
              <a:rPr kumimoji="1" lang="zh-CN" altLang="en-US" smtClean="0"/>
              <a:pPr/>
              <a:t>2019/4/8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698" indent="0">
              <a:buNone/>
              <a:defRPr sz="1500" b="1"/>
            </a:lvl2pPr>
            <a:lvl3pPr marL="685732" indent="0">
              <a:buNone/>
              <a:defRPr sz="1300" b="1"/>
            </a:lvl3pPr>
            <a:lvl4pPr marL="1028430" indent="0">
              <a:buNone/>
              <a:defRPr sz="1200" b="1"/>
            </a:lvl4pPr>
            <a:lvl5pPr marL="1371464" indent="0">
              <a:buNone/>
              <a:defRPr sz="1200" b="1"/>
            </a:lvl5pPr>
            <a:lvl6pPr marL="1714162" indent="0">
              <a:buNone/>
              <a:defRPr sz="1200" b="1"/>
            </a:lvl6pPr>
            <a:lvl7pPr marL="2057196" indent="0">
              <a:buNone/>
              <a:defRPr sz="1200" b="1"/>
            </a:lvl7pPr>
            <a:lvl8pPr marL="2399894" indent="0">
              <a:buNone/>
              <a:defRPr sz="1200" b="1"/>
            </a:lvl8pPr>
            <a:lvl9pPr marL="2742928"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698" indent="0">
              <a:buNone/>
              <a:defRPr sz="1500" b="1"/>
            </a:lvl2pPr>
            <a:lvl3pPr marL="685732" indent="0">
              <a:buNone/>
              <a:defRPr sz="1300" b="1"/>
            </a:lvl3pPr>
            <a:lvl4pPr marL="1028430" indent="0">
              <a:buNone/>
              <a:defRPr sz="1200" b="1"/>
            </a:lvl4pPr>
            <a:lvl5pPr marL="1371464" indent="0">
              <a:buNone/>
              <a:defRPr sz="1200" b="1"/>
            </a:lvl5pPr>
            <a:lvl6pPr marL="1714162" indent="0">
              <a:buNone/>
              <a:defRPr sz="1200" b="1"/>
            </a:lvl6pPr>
            <a:lvl7pPr marL="2057196" indent="0">
              <a:buNone/>
              <a:defRPr sz="1200" b="1"/>
            </a:lvl7pPr>
            <a:lvl8pPr marL="2399894" indent="0">
              <a:buNone/>
              <a:defRPr sz="1200" b="1"/>
            </a:lvl8pPr>
            <a:lvl9pPr marL="2742928"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1F132C43-CA79-BE41-9B37-F39D0C5CF681}" type="datetimeFigureOut">
              <a:rPr kumimoji="1" lang="zh-CN" altLang="en-US" smtClean="0"/>
              <a:pPr/>
              <a:t>2019/4/8</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F132C43-CA79-BE41-9B37-F39D0C5CF681}" type="datetimeFigureOut">
              <a:rPr kumimoji="1" lang="zh-CN" altLang="en-US" smtClean="0"/>
              <a:pPr/>
              <a:t>2019/4/8</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132C43-CA79-BE41-9B37-F39D0C5CF681}" type="datetimeFigureOut">
              <a:rPr kumimoji="1" lang="zh-CN" altLang="en-US" smtClean="0"/>
              <a:pPr/>
              <a:t>2019/4/8</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698" indent="0">
              <a:buNone/>
              <a:defRPr sz="1100"/>
            </a:lvl2pPr>
            <a:lvl3pPr marL="685732" indent="0">
              <a:buNone/>
              <a:defRPr sz="900"/>
            </a:lvl3pPr>
            <a:lvl4pPr marL="1028430" indent="0">
              <a:buNone/>
              <a:defRPr sz="700"/>
            </a:lvl4pPr>
            <a:lvl5pPr marL="1371464" indent="0">
              <a:buNone/>
              <a:defRPr sz="700"/>
            </a:lvl5pPr>
            <a:lvl6pPr marL="1714162" indent="0">
              <a:buNone/>
              <a:defRPr sz="700"/>
            </a:lvl6pPr>
            <a:lvl7pPr marL="2057196" indent="0">
              <a:buNone/>
              <a:defRPr sz="700"/>
            </a:lvl7pPr>
            <a:lvl8pPr marL="2399894" indent="0">
              <a:buNone/>
              <a:defRPr sz="700"/>
            </a:lvl8pPr>
            <a:lvl9pPr marL="2742928" indent="0">
              <a:buNone/>
              <a:defRPr sz="7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F132C43-CA79-BE41-9B37-F39D0C5CF681}" type="datetimeFigureOut">
              <a:rPr kumimoji="1" lang="zh-CN" altLang="en-US" smtClean="0"/>
              <a:pPr/>
              <a:t>2019/4/8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hasCustomPrompt="1"/>
          </p:nvPr>
        </p:nvSpPr>
        <p:spPr>
          <a:xfrm>
            <a:off x="3887391" y="740570"/>
            <a:ext cx="4629150" cy="3655219"/>
          </a:xfrm>
        </p:spPr>
        <p:txBody>
          <a:bodyPr anchor="t"/>
          <a:lstStyle>
            <a:lvl1pPr marL="0" indent="0">
              <a:buNone/>
              <a:defRPr sz="2400"/>
            </a:lvl1pPr>
            <a:lvl2pPr marL="342698" indent="0">
              <a:buNone/>
              <a:defRPr sz="2100"/>
            </a:lvl2pPr>
            <a:lvl3pPr marL="685732" indent="0">
              <a:buNone/>
              <a:defRPr sz="1800"/>
            </a:lvl3pPr>
            <a:lvl4pPr marL="1028430" indent="0">
              <a:buNone/>
              <a:defRPr sz="1500"/>
            </a:lvl4pPr>
            <a:lvl5pPr marL="1371464" indent="0">
              <a:buNone/>
              <a:defRPr sz="1500"/>
            </a:lvl5pPr>
            <a:lvl6pPr marL="1714162" indent="0">
              <a:buNone/>
              <a:defRPr sz="1500"/>
            </a:lvl6pPr>
            <a:lvl7pPr marL="2057196" indent="0">
              <a:buNone/>
              <a:defRPr sz="1500"/>
            </a:lvl7pPr>
            <a:lvl8pPr marL="2399894" indent="0">
              <a:buNone/>
              <a:defRPr sz="1500"/>
            </a:lvl8pPr>
            <a:lvl9pPr marL="2742928" indent="0">
              <a:buNone/>
              <a:defRPr sz="15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698" indent="0">
              <a:buNone/>
              <a:defRPr sz="1100"/>
            </a:lvl2pPr>
            <a:lvl3pPr marL="685732" indent="0">
              <a:buNone/>
              <a:defRPr sz="900"/>
            </a:lvl3pPr>
            <a:lvl4pPr marL="1028430" indent="0">
              <a:buNone/>
              <a:defRPr sz="700"/>
            </a:lvl4pPr>
            <a:lvl5pPr marL="1371464" indent="0">
              <a:buNone/>
              <a:defRPr sz="700"/>
            </a:lvl5pPr>
            <a:lvl6pPr marL="1714162" indent="0">
              <a:buNone/>
              <a:defRPr sz="700"/>
            </a:lvl6pPr>
            <a:lvl7pPr marL="2057196" indent="0">
              <a:buNone/>
              <a:defRPr sz="700"/>
            </a:lvl7pPr>
            <a:lvl8pPr marL="2399894" indent="0">
              <a:buNone/>
              <a:defRPr sz="700"/>
            </a:lvl8pPr>
            <a:lvl9pPr marL="2742928" indent="0">
              <a:buNone/>
              <a:defRPr sz="7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F132C43-CA79-BE41-9B37-F39D0C5CF681}" type="datetimeFigureOut">
              <a:rPr kumimoji="1" lang="zh-CN" altLang="en-US" smtClean="0"/>
              <a:pPr/>
              <a:t>2019/4/8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273844"/>
            <a:ext cx="7886700" cy="994172"/>
          </a:xfrm>
          <a:prstGeom prst="rect">
            <a:avLst/>
          </a:prstGeom>
        </p:spPr>
        <p:txBody>
          <a:bodyPr vert="horz" lIns="48381" tIns="24190" rIns="48381" bIns="2419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1" y="1369219"/>
            <a:ext cx="7886700" cy="3263504"/>
          </a:xfrm>
          <a:prstGeom prst="rect">
            <a:avLst/>
          </a:prstGeom>
        </p:spPr>
        <p:txBody>
          <a:bodyPr vert="horz" lIns="48381" tIns="24190" rIns="48381" bIns="2419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48381" tIns="24190" rIns="48381" bIns="24190" rtlCol="0" anchor="ctr"/>
          <a:lstStyle>
            <a:lvl1pPr algn="l">
              <a:defRPr sz="900">
                <a:solidFill>
                  <a:schemeClr val="tx1">
                    <a:tint val="75000"/>
                  </a:schemeClr>
                </a:solidFill>
              </a:defRPr>
            </a:lvl1pPr>
          </a:lstStyle>
          <a:p>
            <a:fld id="{1F132C43-CA79-BE41-9B37-F39D0C5CF681}" type="datetimeFigureOut">
              <a:rPr kumimoji="1" lang="zh-CN" altLang="en-US" smtClean="0"/>
              <a:pPr/>
              <a:t>2019/4/8</a:t>
            </a:fld>
            <a:endParaRPr kumimoji="1" lang="zh-CN" altLang="en-US"/>
          </a:p>
        </p:txBody>
      </p:sp>
      <p:sp>
        <p:nvSpPr>
          <p:cNvPr id="5" name="Footer Placeholder 4"/>
          <p:cNvSpPr>
            <a:spLocks noGrp="1"/>
          </p:cNvSpPr>
          <p:nvPr>
            <p:ph type="ftr" sz="quarter" idx="3"/>
          </p:nvPr>
        </p:nvSpPr>
        <p:spPr>
          <a:xfrm>
            <a:off x="3028951" y="4767263"/>
            <a:ext cx="3086100" cy="273844"/>
          </a:xfrm>
          <a:prstGeom prst="rect">
            <a:avLst/>
          </a:prstGeom>
        </p:spPr>
        <p:txBody>
          <a:bodyPr vert="horz" lIns="48381" tIns="24190" rIns="48381" bIns="2419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48381" tIns="24190" rIns="48381" bIns="24190" rtlCol="0" anchor="ctr"/>
          <a:lstStyle>
            <a:lvl1pPr algn="r">
              <a:defRPr sz="900">
                <a:solidFill>
                  <a:schemeClr val="tx1">
                    <a:tint val="75000"/>
                  </a:schemeClr>
                </a:solidFill>
              </a:defRPr>
            </a:lvl1pPr>
          </a:lstStyle>
          <a:p>
            <a:fld id="{B433B02C-E416-D14D-895C-5641A308E735}" type="slidenum">
              <a:rPr kumimoji="1" lang="zh-CN" altLang="en-US" smtClean="0"/>
              <a:pPr/>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4" r:id="rId13"/>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49"/>
        </a:spcBef>
        <a:buFont typeface="Arial" panose="020B0604020202020204" pitchFamily="34" charset="0"/>
        <a:buChar char="•"/>
        <a:defRPr sz="2100" kern="1200">
          <a:solidFill>
            <a:schemeClr val="tx1"/>
          </a:solidFill>
          <a:latin typeface="+mn-lt"/>
          <a:ea typeface="+mn-ea"/>
          <a:cs typeface="+mn-cs"/>
        </a:defRPr>
      </a:lvl1pPr>
      <a:lvl2pPr marL="514383" indent="-171349" algn="l" defTabSz="685396" rtl="0" eaLnBrk="1" latinLnBrk="0" hangingPunct="1">
        <a:lnSpc>
          <a:spcPct val="90000"/>
        </a:lnSpc>
        <a:spcBef>
          <a:spcPts val="376"/>
        </a:spcBef>
        <a:buFont typeface="Arial" panose="020B0604020202020204" pitchFamily="34" charset="0"/>
        <a:buChar char="•"/>
        <a:defRPr sz="1800" kern="1200">
          <a:solidFill>
            <a:schemeClr val="tx1"/>
          </a:solidFill>
          <a:latin typeface="+mn-lt"/>
          <a:ea typeface="+mn-ea"/>
          <a:cs typeface="+mn-cs"/>
        </a:defRPr>
      </a:lvl2pPr>
      <a:lvl3pPr marL="857081" indent="-171349" algn="l" defTabSz="685396" rtl="0" eaLnBrk="1" latinLnBrk="0" hangingPunct="1">
        <a:lnSpc>
          <a:spcPct val="90000"/>
        </a:lnSpc>
        <a:spcBef>
          <a:spcPts val="376"/>
        </a:spcBef>
        <a:buFont typeface="Arial" panose="020B0604020202020204" pitchFamily="34" charset="0"/>
        <a:buChar char="•"/>
        <a:defRPr sz="1500" kern="1200">
          <a:solidFill>
            <a:schemeClr val="tx1"/>
          </a:solidFill>
          <a:latin typeface="+mn-lt"/>
          <a:ea typeface="+mn-ea"/>
          <a:cs typeface="+mn-cs"/>
        </a:defRPr>
      </a:lvl3pPr>
      <a:lvl4pPr marL="1200115" indent="-171349" algn="l" defTabSz="685396" rtl="0" eaLnBrk="1" latinLnBrk="0" hangingPunct="1">
        <a:lnSpc>
          <a:spcPct val="90000"/>
        </a:lnSpc>
        <a:spcBef>
          <a:spcPts val="376"/>
        </a:spcBef>
        <a:buFont typeface="Arial" panose="020B0604020202020204" pitchFamily="34" charset="0"/>
        <a:buChar char="•"/>
        <a:defRPr sz="1300" kern="1200">
          <a:solidFill>
            <a:schemeClr val="tx1"/>
          </a:solidFill>
          <a:latin typeface="+mn-lt"/>
          <a:ea typeface="+mn-ea"/>
          <a:cs typeface="+mn-cs"/>
        </a:defRPr>
      </a:lvl4pPr>
      <a:lvl5pPr marL="1542813" indent="-171349" algn="l" defTabSz="685396" rtl="0" eaLnBrk="1" latinLnBrk="0" hangingPunct="1">
        <a:lnSpc>
          <a:spcPct val="90000"/>
        </a:lnSpc>
        <a:spcBef>
          <a:spcPts val="376"/>
        </a:spcBef>
        <a:buFont typeface="Arial" panose="020B0604020202020204" pitchFamily="34" charset="0"/>
        <a:buChar char="•"/>
        <a:defRPr sz="1300" kern="1200">
          <a:solidFill>
            <a:schemeClr val="tx1"/>
          </a:solidFill>
          <a:latin typeface="+mn-lt"/>
          <a:ea typeface="+mn-ea"/>
          <a:cs typeface="+mn-cs"/>
        </a:defRPr>
      </a:lvl5pPr>
      <a:lvl6pPr marL="1885847" indent="-171349" algn="l" defTabSz="685396" rtl="0" eaLnBrk="1" latinLnBrk="0" hangingPunct="1">
        <a:lnSpc>
          <a:spcPct val="90000"/>
        </a:lnSpc>
        <a:spcBef>
          <a:spcPts val="376"/>
        </a:spcBef>
        <a:buFont typeface="Arial" panose="020B0604020202020204" pitchFamily="34" charset="0"/>
        <a:buChar char="•"/>
        <a:defRPr sz="1300" kern="1200">
          <a:solidFill>
            <a:schemeClr val="tx1"/>
          </a:solidFill>
          <a:latin typeface="+mn-lt"/>
          <a:ea typeface="+mn-ea"/>
          <a:cs typeface="+mn-cs"/>
        </a:defRPr>
      </a:lvl6pPr>
      <a:lvl7pPr marL="2228545" indent="-171349" algn="l" defTabSz="685396" rtl="0" eaLnBrk="1" latinLnBrk="0" hangingPunct="1">
        <a:lnSpc>
          <a:spcPct val="90000"/>
        </a:lnSpc>
        <a:spcBef>
          <a:spcPts val="376"/>
        </a:spcBef>
        <a:buFont typeface="Arial" panose="020B0604020202020204" pitchFamily="34" charset="0"/>
        <a:buChar char="•"/>
        <a:defRPr sz="1300" kern="1200">
          <a:solidFill>
            <a:schemeClr val="tx1"/>
          </a:solidFill>
          <a:latin typeface="+mn-lt"/>
          <a:ea typeface="+mn-ea"/>
          <a:cs typeface="+mn-cs"/>
        </a:defRPr>
      </a:lvl7pPr>
      <a:lvl8pPr marL="2571243" indent="-171349" algn="l" defTabSz="685396" rtl="0" eaLnBrk="1" latinLnBrk="0" hangingPunct="1">
        <a:lnSpc>
          <a:spcPct val="90000"/>
        </a:lnSpc>
        <a:spcBef>
          <a:spcPts val="376"/>
        </a:spcBef>
        <a:buFont typeface="Arial" panose="020B0604020202020204" pitchFamily="34" charset="0"/>
        <a:buChar char="•"/>
        <a:defRPr sz="1300" kern="1200">
          <a:solidFill>
            <a:schemeClr val="tx1"/>
          </a:solidFill>
          <a:latin typeface="+mn-lt"/>
          <a:ea typeface="+mn-ea"/>
          <a:cs typeface="+mn-cs"/>
        </a:defRPr>
      </a:lvl8pPr>
      <a:lvl9pPr marL="2914278" indent="-171349" algn="l" defTabSz="685396" rtl="0" eaLnBrk="1" latinLnBrk="0" hangingPunct="1">
        <a:lnSpc>
          <a:spcPct val="90000"/>
        </a:lnSpc>
        <a:spcBef>
          <a:spcPts val="376"/>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8" algn="l" defTabSz="685396" rtl="0" eaLnBrk="1" latinLnBrk="0" hangingPunct="1">
        <a:defRPr sz="1300" kern="1200">
          <a:solidFill>
            <a:schemeClr val="tx1"/>
          </a:solidFill>
          <a:latin typeface="+mn-lt"/>
          <a:ea typeface="+mn-ea"/>
          <a:cs typeface="+mn-cs"/>
        </a:defRPr>
      </a:lvl2pPr>
      <a:lvl3pPr marL="685732" algn="l" defTabSz="685396" rtl="0" eaLnBrk="1" latinLnBrk="0" hangingPunct="1">
        <a:defRPr sz="1300" kern="1200">
          <a:solidFill>
            <a:schemeClr val="tx1"/>
          </a:solidFill>
          <a:latin typeface="+mn-lt"/>
          <a:ea typeface="+mn-ea"/>
          <a:cs typeface="+mn-cs"/>
        </a:defRPr>
      </a:lvl3pPr>
      <a:lvl4pPr marL="1028430" algn="l" defTabSz="685396" rtl="0" eaLnBrk="1" latinLnBrk="0" hangingPunct="1">
        <a:defRPr sz="1300" kern="1200">
          <a:solidFill>
            <a:schemeClr val="tx1"/>
          </a:solidFill>
          <a:latin typeface="+mn-lt"/>
          <a:ea typeface="+mn-ea"/>
          <a:cs typeface="+mn-cs"/>
        </a:defRPr>
      </a:lvl4pPr>
      <a:lvl5pPr marL="1371464" algn="l" defTabSz="685396" rtl="0" eaLnBrk="1" latinLnBrk="0" hangingPunct="1">
        <a:defRPr sz="1300" kern="1200">
          <a:solidFill>
            <a:schemeClr val="tx1"/>
          </a:solidFill>
          <a:latin typeface="+mn-lt"/>
          <a:ea typeface="+mn-ea"/>
          <a:cs typeface="+mn-cs"/>
        </a:defRPr>
      </a:lvl5pPr>
      <a:lvl6pPr marL="1714162" algn="l" defTabSz="685396" rtl="0" eaLnBrk="1" latinLnBrk="0" hangingPunct="1">
        <a:defRPr sz="1300" kern="1200">
          <a:solidFill>
            <a:schemeClr val="tx1"/>
          </a:solidFill>
          <a:latin typeface="+mn-lt"/>
          <a:ea typeface="+mn-ea"/>
          <a:cs typeface="+mn-cs"/>
        </a:defRPr>
      </a:lvl6pPr>
      <a:lvl7pPr marL="2057196" algn="l" defTabSz="685396" rtl="0" eaLnBrk="1" latinLnBrk="0" hangingPunct="1">
        <a:defRPr sz="1300" kern="1200">
          <a:solidFill>
            <a:schemeClr val="tx1"/>
          </a:solidFill>
          <a:latin typeface="+mn-lt"/>
          <a:ea typeface="+mn-ea"/>
          <a:cs typeface="+mn-cs"/>
        </a:defRPr>
      </a:lvl7pPr>
      <a:lvl8pPr marL="2399894" algn="l" defTabSz="685396" rtl="0" eaLnBrk="1" latinLnBrk="0" hangingPunct="1">
        <a:defRPr sz="1300" kern="1200">
          <a:solidFill>
            <a:schemeClr val="tx1"/>
          </a:solidFill>
          <a:latin typeface="+mn-lt"/>
          <a:ea typeface="+mn-ea"/>
          <a:cs typeface="+mn-cs"/>
        </a:defRPr>
      </a:lvl8pPr>
      <a:lvl9pPr marL="2742928"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816328" y="351911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a:off x="996791" y="1276896"/>
            <a:ext cx="2750026" cy="2749941"/>
          </a:xfrm>
          <a:prstGeom prst="ellipse">
            <a:avLst/>
          </a:prstGeom>
          <a:noFill/>
          <a:ln w="889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椭圆 8"/>
          <p:cNvSpPr/>
          <p:nvPr/>
        </p:nvSpPr>
        <p:spPr>
          <a:xfrm>
            <a:off x="829827" y="3535728"/>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1473225" y="1848865"/>
            <a:ext cx="1796071" cy="3218951"/>
          </a:xfrm>
          <a:prstGeom prst="rect">
            <a:avLst/>
          </a:prstGeom>
          <a:noFill/>
        </p:spPr>
        <p:txBody>
          <a:bodyPr wrap="square" lIns="48381" tIns="24190" rIns="48381" bIns="24190" rtlCol="0">
            <a:spAutoFit/>
          </a:bodyPr>
          <a:lstStyle/>
          <a:p>
            <a:pPr algn="ctr"/>
            <a:r>
              <a:rPr lang="en-US" altLang="zh-CN" sz="10300" spc="8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12	</a:t>
            </a:r>
            <a:endParaRPr lang="zh-CN" altLang="en-US" sz="10300" spc="8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rot="16200000" flipV="1">
            <a:off x="3242304" y="937085"/>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16200000" flipV="1">
            <a:off x="3269303" y="946061"/>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0" name="椭圆 9"/>
          <p:cNvSpPr/>
          <p:nvPr/>
        </p:nvSpPr>
        <p:spPr>
          <a:xfrm>
            <a:off x="-371672" y="-589028"/>
            <a:ext cx="1188000" cy="1187963"/>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1" name="椭圆 10"/>
          <p:cNvSpPr/>
          <p:nvPr/>
        </p:nvSpPr>
        <p:spPr>
          <a:xfrm>
            <a:off x="-358173" y="-572415"/>
            <a:ext cx="1161000" cy="1160964"/>
          </a:xfrm>
          <a:prstGeom prst="ellipse">
            <a:avLst/>
          </a:prstGeom>
          <a:solidFill>
            <a:srgbClr val="001279"/>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2" name="椭圆 11"/>
          <p:cNvSpPr/>
          <p:nvPr/>
        </p:nvSpPr>
        <p:spPr>
          <a:xfrm rot="665877">
            <a:off x="3399609" y="4793886"/>
            <a:ext cx="888476" cy="888449"/>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3" name="椭圆 12"/>
          <p:cNvSpPr/>
          <p:nvPr/>
        </p:nvSpPr>
        <p:spPr>
          <a:xfrm rot="665877">
            <a:off x="3413478" y="4803612"/>
            <a:ext cx="865695" cy="865668"/>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4" name="椭圆 13"/>
          <p:cNvSpPr/>
          <p:nvPr/>
        </p:nvSpPr>
        <p:spPr>
          <a:xfrm>
            <a:off x="-371673" y="2732009"/>
            <a:ext cx="743345" cy="743323"/>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6" name="文本框 15"/>
          <p:cNvSpPr txBox="1"/>
          <p:nvPr/>
        </p:nvSpPr>
        <p:spPr>
          <a:xfrm>
            <a:off x="4019846" y="1593023"/>
            <a:ext cx="4625383" cy="541295"/>
          </a:xfrm>
          <a:prstGeom prst="rect">
            <a:avLst/>
          </a:prstGeom>
          <a:noFill/>
        </p:spPr>
        <p:txBody>
          <a:bodyPr wrap="square" lIns="48381" tIns="24190" rIns="48381" bIns="24190" rtlCol="0">
            <a:spAutoFit/>
          </a:bodyPr>
          <a:lstStyle/>
          <a:p>
            <a:r>
              <a:rPr lang="zh-CN" altLang="en-US" sz="3200" dirty="0">
                <a:latin typeface="黑体" pitchFamily="49" charset="-122"/>
                <a:ea typeface="黑体" pitchFamily="49" charset="-122"/>
              </a:rPr>
              <a:t>交互式处理</a:t>
            </a:r>
            <a:endParaRPr lang="zh-CN" altLang="en-US" sz="3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25" name="椭圆 24"/>
          <p:cNvSpPr/>
          <p:nvPr/>
        </p:nvSpPr>
        <p:spPr>
          <a:xfrm>
            <a:off x="8536500" y="397423"/>
            <a:ext cx="1215000" cy="1214963"/>
          </a:xfrm>
          <a:prstGeom prst="ellipse">
            <a:avLst/>
          </a:prstGeom>
          <a:gradFill>
            <a:gsLst>
              <a:gs pos="0">
                <a:schemeClr val="accent1">
                  <a:lumMod val="5000"/>
                  <a:lumOff val="95000"/>
                </a:schemeClr>
              </a:gs>
              <a:gs pos="100000">
                <a:srgbClr val="F4F5F7"/>
              </a:gs>
            </a:gsLst>
            <a:lin ang="5400000" scaled="1"/>
          </a:gradFill>
          <a:ln>
            <a:noFill/>
          </a:ln>
          <a:effectLst>
            <a:outerShdw blurRad="533400" dist="4953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26" name="椭圆 25"/>
          <p:cNvSpPr/>
          <p:nvPr/>
        </p:nvSpPr>
        <p:spPr>
          <a:xfrm>
            <a:off x="8563500" y="424422"/>
            <a:ext cx="1161000" cy="1160964"/>
          </a:xfrm>
          <a:prstGeom prst="ellipse">
            <a:avLst/>
          </a:prstGeom>
          <a:gradFill>
            <a:gsLst>
              <a:gs pos="0">
                <a:schemeClr val="accent1">
                  <a:lumMod val="5000"/>
                  <a:lumOff val="95000"/>
                </a:schemeClr>
              </a:gs>
              <a:gs pos="100000">
                <a:srgbClr val="F4F5F7"/>
              </a:gs>
            </a:gsLst>
            <a:lin ang="5400000" scaled="1"/>
          </a:gradFill>
          <a:ln>
            <a:noFill/>
          </a:ln>
          <a:effectLst>
            <a:innerShdw blurRad="6223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cxnSp>
        <p:nvCxnSpPr>
          <p:cNvPr id="27" name="直接连接符 26"/>
          <p:cNvCxnSpPr>
            <a:cxnSpLocks/>
          </p:cNvCxnSpPr>
          <p:nvPr/>
        </p:nvCxnSpPr>
        <p:spPr>
          <a:xfrm>
            <a:off x="4104554" y="2233264"/>
            <a:ext cx="1986964"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a:extLst>
              <a:ext uri="{FF2B5EF4-FFF2-40B4-BE49-F238E27FC236}">
                <a16:creationId xmlns:a16="http://schemas.microsoft.com/office/drawing/2014/main" xmlns="" id="{DEFBCEEC-CCF7-4FC1-B95B-902939DB7522}"/>
              </a:ext>
            </a:extLst>
          </p:cNvPr>
          <p:cNvPicPr>
            <a:picLocks noChangeAspect="1"/>
          </p:cNvPicPr>
          <p:nvPr/>
        </p:nvPicPr>
        <p:blipFill rotWithShape="1">
          <a:blip r:embed="rId3" cstate="print"/>
          <a:srcRect b="9086"/>
          <a:stretch/>
        </p:blipFill>
        <p:spPr>
          <a:xfrm>
            <a:off x="3761878" y="899299"/>
            <a:ext cx="5164517" cy="3317847"/>
          </a:xfrm>
          <a:prstGeom prst="rect">
            <a:avLst/>
          </a:prstGeom>
        </p:spPr>
      </p:pic>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12.1  </a:t>
            </a:r>
            <a:r>
              <a:rPr kumimoji="1" lang="en-US" altLang="zh-CN" sz="2200" dirty="0">
                <a:latin typeface="微软雅黑 Light" panose="020B0502040204020203" charset="-122"/>
                <a:ea typeface="微软雅黑 Light" panose="020B0502040204020203" charset="-122"/>
                <a:cs typeface="微软雅黑" panose="020B0503020204020204" charset="-122"/>
              </a:rPr>
              <a:t>Dremel</a:t>
            </a:r>
            <a:r>
              <a:rPr kumimoji="1" lang="zh-CN" altLang="en-US" sz="2200" dirty="0">
                <a:latin typeface="微软雅黑 Light" panose="020B0502040204020203" charset="-122"/>
                <a:ea typeface="微软雅黑 Light" panose="020B0502040204020203" charset="-122"/>
                <a:cs typeface="微软雅黑" panose="020B0503020204020204" charset="-122"/>
              </a:rPr>
              <a:t>数据模型与存储结构</a:t>
            </a:r>
          </a:p>
        </p:txBody>
      </p:sp>
      <p:cxnSp>
        <p:nvCxnSpPr>
          <p:cNvPr id="11" name="直接连接符 13"/>
          <p:cNvCxnSpPr>
            <a:cxnSpLocks/>
          </p:cNvCxnSpPr>
          <p:nvPr/>
        </p:nvCxnSpPr>
        <p:spPr>
          <a:xfrm>
            <a:off x="1092770" y="506810"/>
            <a:ext cx="54499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文本框 15">
            <a:extLst>
              <a:ext uri="{FF2B5EF4-FFF2-40B4-BE49-F238E27FC236}">
                <a16:creationId xmlns:a16="http://schemas.microsoft.com/office/drawing/2014/main" xmlns="" id="{74E9020E-DE90-4817-8A60-8B6B443BE839}"/>
              </a:ext>
            </a:extLst>
          </p:cNvPr>
          <p:cNvSpPr txBox="1"/>
          <p:nvPr/>
        </p:nvSpPr>
        <p:spPr>
          <a:xfrm>
            <a:off x="584951" y="899299"/>
            <a:ext cx="3474985" cy="3664080"/>
          </a:xfrm>
          <a:prstGeom prst="rect">
            <a:avLst/>
          </a:prstGeom>
          <a:noFill/>
        </p:spPr>
        <p:txBody>
          <a:bodyPr wrap="square" rtlCol="0">
            <a:spAutoFit/>
          </a:bodyPr>
          <a:lstStyle/>
          <a:p>
            <a:pPr>
              <a:lnSpc>
                <a:spcPct val="130000"/>
              </a:lnSpc>
            </a:pPr>
            <a:r>
              <a:rPr lang="zh-CN" altLang="en-US" sz="1500" dirty="0" smtClean="0">
                <a:latin typeface="微软雅黑" panose="020B0503020204020204" pitchFamily="34" charset="-122"/>
                <a:ea typeface="微软雅黑" panose="020B0503020204020204" pitchFamily="34" charset="-122"/>
              </a:rPr>
              <a:t>记录</a:t>
            </a:r>
            <a:r>
              <a:rPr lang="zh-CN" altLang="en-US" sz="1500" dirty="0">
                <a:latin typeface="微软雅黑" panose="020B0503020204020204" pitchFamily="34" charset="-122"/>
                <a:ea typeface="微软雅黑" panose="020B0503020204020204" pitchFamily="34" charset="-122"/>
              </a:rPr>
              <a:t>项</a:t>
            </a:r>
            <a:r>
              <a:rPr lang="en-US" altLang="zh-CN" sz="1500" dirty="0">
                <a:latin typeface="微软雅黑" panose="020B0503020204020204" pitchFamily="34" charset="-122"/>
                <a:ea typeface="微软雅黑" panose="020B0503020204020204" pitchFamily="34" charset="-122"/>
              </a:rPr>
              <a:t>r1</a:t>
            </a:r>
            <a:r>
              <a:rPr lang="zh-CN" altLang="en-US" sz="1500" dirty="0">
                <a:latin typeface="微软雅黑" panose="020B0503020204020204" pitchFamily="34" charset="-122"/>
                <a:ea typeface="微软雅黑" panose="020B0503020204020204" pitchFamily="34" charset="-122"/>
              </a:rPr>
              <a:t>和</a:t>
            </a:r>
            <a:r>
              <a:rPr lang="en-US" altLang="zh-CN" sz="1500" dirty="0">
                <a:latin typeface="微软雅黑" panose="020B0503020204020204" pitchFamily="34" charset="-122"/>
                <a:ea typeface="微软雅黑" panose="020B0503020204020204" pitchFamily="34" charset="-122"/>
              </a:rPr>
              <a:t>r2</a:t>
            </a:r>
            <a:r>
              <a:rPr lang="zh-CN" altLang="en-US" sz="1500" dirty="0">
                <a:latin typeface="微软雅黑" panose="020B0503020204020204" pitchFamily="34" charset="-122"/>
                <a:ea typeface="微软雅黑" panose="020B0503020204020204" pitchFamily="34" charset="-122"/>
              </a:rPr>
              <a:t>基于值域（列）被拆分成字码段，每一个字码段都用一个表存储，字码段名称保持了嵌套结构。</a:t>
            </a:r>
            <a:r>
              <a:rPr lang="en-US" altLang="zh-CN" sz="1500" dirty="0">
                <a:latin typeface="微软雅黑" panose="020B0503020204020204" pitchFamily="34" charset="-122"/>
                <a:ea typeface="微软雅黑" panose="020B0503020204020204" pitchFamily="34" charset="-122"/>
              </a:rPr>
              <a:t>r1</a:t>
            </a:r>
            <a:r>
              <a:rPr lang="zh-CN" altLang="en-US" sz="1500" dirty="0">
                <a:latin typeface="微软雅黑" panose="020B0503020204020204" pitchFamily="34" charset="-122"/>
                <a:ea typeface="微软雅黑" panose="020B0503020204020204" pitchFamily="34" charset="-122"/>
              </a:rPr>
              <a:t>和</a:t>
            </a:r>
            <a:r>
              <a:rPr lang="en-US" altLang="zh-CN" sz="1500" dirty="0">
                <a:latin typeface="微软雅黑" panose="020B0503020204020204" pitchFamily="34" charset="-122"/>
                <a:ea typeface="微软雅黑" panose="020B0503020204020204" pitchFamily="34" charset="-122"/>
              </a:rPr>
              <a:t>r2</a:t>
            </a:r>
            <a:r>
              <a:rPr lang="zh-CN" altLang="en-US" sz="1500" dirty="0">
                <a:latin typeface="微软雅黑" panose="020B0503020204020204" pitchFamily="34" charset="-122"/>
                <a:ea typeface="微软雅黑" panose="020B0503020204020204" pitchFamily="34" charset="-122"/>
              </a:rPr>
              <a:t>的嵌套数据结构包含</a:t>
            </a:r>
            <a:r>
              <a:rPr lang="en-US" altLang="zh-CN" sz="1500" dirty="0" err="1">
                <a:latin typeface="微软雅黑" panose="020B0503020204020204" pitchFamily="34" charset="-122"/>
                <a:ea typeface="微软雅黑" panose="020B0503020204020204" pitchFamily="34" charset="-122"/>
              </a:rPr>
              <a:t>DocId</a:t>
            </a:r>
            <a:r>
              <a:rPr lang="zh-CN" altLang="en-US" sz="1500" dirty="0">
                <a:latin typeface="微软雅黑" panose="020B0503020204020204" pitchFamily="34" charset="-122"/>
                <a:ea typeface="微软雅黑" panose="020B0503020204020204" pitchFamily="34" charset="-122"/>
              </a:rPr>
              <a:t>，</a:t>
            </a:r>
            <a:r>
              <a:rPr lang="en-US" altLang="zh-CN" sz="1500" dirty="0">
                <a:latin typeface="微软雅黑" panose="020B0503020204020204" pitchFamily="34" charset="-122"/>
                <a:ea typeface="微软雅黑" panose="020B0503020204020204" pitchFamily="34" charset="-122"/>
              </a:rPr>
              <a:t>Forward, </a:t>
            </a:r>
            <a:r>
              <a:rPr lang="en-US" altLang="zh-CN" sz="1500" dirty="0" err="1">
                <a:latin typeface="微软雅黑" panose="020B0503020204020204" pitchFamily="34" charset="-122"/>
                <a:ea typeface="微软雅黑" panose="020B0503020204020204" pitchFamily="34" charset="-122"/>
              </a:rPr>
              <a:t>Backword</a:t>
            </a:r>
            <a:r>
              <a:rPr lang="en-US" altLang="zh-CN" sz="1500" dirty="0">
                <a:latin typeface="微软雅黑" panose="020B0503020204020204" pitchFamily="34" charset="-122"/>
                <a:ea typeface="微软雅黑" panose="020B0503020204020204" pitchFamily="34" charset="-122"/>
              </a:rPr>
              <a:t>, Code, Country, </a:t>
            </a:r>
            <a:r>
              <a:rPr lang="en-US" altLang="zh-CN" sz="1500" dirty="0" err="1">
                <a:latin typeface="微软雅黑" panose="020B0503020204020204" pitchFamily="34" charset="-122"/>
                <a:ea typeface="微软雅黑" panose="020B0503020204020204" pitchFamily="34" charset="-122"/>
              </a:rPr>
              <a:t>Url</a:t>
            </a:r>
            <a:r>
              <a:rPr lang="zh-CN" altLang="en-US" sz="1500" dirty="0">
                <a:latin typeface="微软雅黑" panose="020B0503020204020204" pitchFamily="34" charset="-122"/>
                <a:ea typeface="微软雅黑" panose="020B0503020204020204" pitchFamily="34" charset="-122"/>
              </a:rPr>
              <a:t>等值域，按嵌套结构可以表示为：</a:t>
            </a:r>
          </a:p>
          <a:p>
            <a:pPr>
              <a:lnSpc>
                <a:spcPct val="130000"/>
              </a:lnSpc>
            </a:pPr>
            <a:r>
              <a:rPr lang="en-US" altLang="zh-CN" sz="1500" dirty="0" err="1">
                <a:latin typeface="微软雅黑" panose="020B0503020204020204" pitchFamily="34" charset="-122"/>
                <a:ea typeface="微软雅黑" panose="020B0503020204020204" pitchFamily="34" charset="-122"/>
              </a:rPr>
              <a:t>DocId</a:t>
            </a:r>
            <a:endParaRPr lang="en-US" altLang="zh-CN" sz="1500" dirty="0">
              <a:latin typeface="微软雅黑" panose="020B0503020204020204" pitchFamily="34" charset="-122"/>
              <a:ea typeface="微软雅黑" panose="020B0503020204020204" pitchFamily="34" charset="-122"/>
            </a:endParaRPr>
          </a:p>
          <a:p>
            <a:pPr>
              <a:lnSpc>
                <a:spcPct val="130000"/>
              </a:lnSpc>
            </a:pPr>
            <a:r>
              <a:rPr lang="en-US" altLang="zh-CN" sz="1500" dirty="0" err="1">
                <a:latin typeface="微软雅黑" panose="020B0503020204020204" pitchFamily="34" charset="-122"/>
                <a:ea typeface="微软雅黑" panose="020B0503020204020204" pitchFamily="34" charset="-122"/>
              </a:rPr>
              <a:t>Links.Forward</a:t>
            </a:r>
            <a:endParaRPr lang="en-US" altLang="zh-CN" sz="1500" dirty="0">
              <a:latin typeface="微软雅黑" panose="020B0503020204020204" pitchFamily="34" charset="-122"/>
              <a:ea typeface="微软雅黑" panose="020B0503020204020204" pitchFamily="34" charset="-122"/>
            </a:endParaRPr>
          </a:p>
          <a:p>
            <a:pPr>
              <a:lnSpc>
                <a:spcPct val="130000"/>
              </a:lnSpc>
            </a:pPr>
            <a:r>
              <a:rPr lang="en-US" altLang="zh-CN" sz="1500" dirty="0" err="1">
                <a:latin typeface="微软雅黑" panose="020B0503020204020204" pitchFamily="34" charset="-122"/>
                <a:ea typeface="微软雅黑" panose="020B0503020204020204" pitchFamily="34" charset="-122"/>
              </a:rPr>
              <a:t>Links.Backward</a:t>
            </a:r>
            <a:endParaRPr lang="en-US" altLang="zh-CN" sz="1500" dirty="0">
              <a:latin typeface="微软雅黑" panose="020B0503020204020204" pitchFamily="34" charset="-122"/>
              <a:ea typeface="微软雅黑" panose="020B0503020204020204" pitchFamily="34" charset="-122"/>
            </a:endParaRPr>
          </a:p>
          <a:p>
            <a:pPr>
              <a:lnSpc>
                <a:spcPct val="130000"/>
              </a:lnSpc>
            </a:pPr>
            <a:r>
              <a:rPr lang="en-US" altLang="zh-CN" sz="1500" dirty="0" err="1">
                <a:latin typeface="微软雅黑" panose="020B0503020204020204" pitchFamily="34" charset="-122"/>
                <a:ea typeface="微软雅黑" panose="020B0503020204020204" pitchFamily="34" charset="-122"/>
              </a:rPr>
              <a:t>Name.Language.Code</a:t>
            </a:r>
            <a:endParaRPr lang="en-US" altLang="zh-CN" sz="1500" dirty="0">
              <a:latin typeface="微软雅黑" panose="020B0503020204020204" pitchFamily="34" charset="-122"/>
              <a:ea typeface="微软雅黑" panose="020B0503020204020204" pitchFamily="34" charset="-122"/>
            </a:endParaRPr>
          </a:p>
          <a:p>
            <a:pPr>
              <a:lnSpc>
                <a:spcPct val="130000"/>
              </a:lnSpc>
            </a:pPr>
            <a:r>
              <a:rPr lang="en-US" altLang="zh-CN" sz="1500" dirty="0" err="1">
                <a:latin typeface="微软雅黑" panose="020B0503020204020204" pitchFamily="34" charset="-122"/>
                <a:ea typeface="微软雅黑" panose="020B0503020204020204" pitchFamily="34" charset="-122"/>
              </a:rPr>
              <a:t>Name.Language.Country</a:t>
            </a:r>
            <a:endParaRPr lang="en-US" altLang="zh-CN" sz="1500" dirty="0">
              <a:latin typeface="微软雅黑" panose="020B0503020204020204" pitchFamily="34" charset="-122"/>
              <a:ea typeface="微软雅黑" panose="020B0503020204020204" pitchFamily="34" charset="-122"/>
            </a:endParaRPr>
          </a:p>
          <a:p>
            <a:pPr>
              <a:lnSpc>
                <a:spcPct val="130000"/>
              </a:lnSpc>
            </a:pPr>
            <a:r>
              <a:rPr lang="en-US" altLang="zh-CN" sz="1500" dirty="0" err="1">
                <a:latin typeface="微软雅黑" panose="020B0503020204020204" pitchFamily="34" charset="-122"/>
                <a:ea typeface="微软雅黑" panose="020B0503020204020204" pitchFamily="34" charset="-122"/>
              </a:rPr>
              <a:t>Name.Url</a:t>
            </a:r>
            <a:endParaRPr lang="en-US" altLang="zh-CN" sz="15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4262457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12.1  </a:t>
            </a:r>
            <a:r>
              <a:rPr kumimoji="1" lang="en-US" altLang="zh-CN" sz="2200" dirty="0">
                <a:latin typeface="微软雅黑 Light" panose="020B0502040204020203" charset="-122"/>
                <a:ea typeface="微软雅黑 Light" panose="020B0502040204020203" charset="-122"/>
                <a:cs typeface="微软雅黑" panose="020B0503020204020204" charset="-122"/>
              </a:rPr>
              <a:t>Dremel</a:t>
            </a:r>
            <a:r>
              <a:rPr kumimoji="1" lang="zh-CN" altLang="en-US" sz="2200" dirty="0">
                <a:latin typeface="微软雅黑 Light" panose="020B0502040204020203" charset="-122"/>
                <a:ea typeface="微软雅黑 Light" panose="020B0502040204020203" charset="-122"/>
                <a:cs typeface="微软雅黑" panose="020B0503020204020204" charset="-122"/>
              </a:rPr>
              <a:t>数据模型与存储结构</a:t>
            </a:r>
          </a:p>
        </p:txBody>
      </p:sp>
      <p:cxnSp>
        <p:nvCxnSpPr>
          <p:cNvPr id="11" name="直接连接符 13"/>
          <p:cNvCxnSpPr>
            <a:cxnSpLocks/>
          </p:cNvCxnSpPr>
          <p:nvPr/>
        </p:nvCxnSpPr>
        <p:spPr>
          <a:xfrm>
            <a:off x="1092770" y="506810"/>
            <a:ext cx="54499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文本框 15">
            <a:extLst>
              <a:ext uri="{FF2B5EF4-FFF2-40B4-BE49-F238E27FC236}">
                <a16:creationId xmlns:a16="http://schemas.microsoft.com/office/drawing/2014/main" xmlns="" id="{74E9020E-DE90-4817-8A60-8B6B443BE839}"/>
              </a:ext>
            </a:extLst>
          </p:cNvPr>
          <p:cNvSpPr txBox="1"/>
          <p:nvPr/>
        </p:nvSpPr>
        <p:spPr>
          <a:xfrm>
            <a:off x="729421" y="1103956"/>
            <a:ext cx="7205737" cy="3095847"/>
          </a:xfrm>
          <a:prstGeom prst="rect">
            <a:avLst/>
          </a:prstGeom>
          <a:noFill/>
        </p:spPr>
        <p:txBody>
          <a:bodyPr wrap="square" rtlCol="0">
            <a:spAutoFit/>
          </a:bodyPr>
          <a:lstStyle/>
          <a:p>
            <a:pPr>
              <a:lnSpc>
                <a:spcPct val="150000"/>
              </a:lnSpc>
              <a:spcBef>
                <a:spcPts val="1200"/>
              </a:spcBef>
            </a:pPr>
            <a:r>
              <a:rPr lang="en-US" altLang="zh-CN" sz="1600" dirty="0">
                <a:latin typeface="微软雅黑" panose="020B0503020204020204" pitchFamily="34" charset="-122"/>
                <a:ea typeface="微软雅黑" panose="020B0503020204020204" pitchFamily="34" charset="-122"/>
              </a:rPr>
              <a:t>Dremel</a:t>
            </a:r>
            <a:r>
              <a:rPr lang="zh-CN" altLang="en-US" sz="1600" dirty="0">
                <a:latin typeface="微软雅黑" panose="020B0503020204020204" pitchFamily="34" charset="-122"/>
                <a:ea typeface="微软雅黑" panose="020B0503020204020204" pitchFamily="34" charset="-122"/>
              </a:rPr>
              <a:t>在将列存储树状结构映射到一维顺序存储时，需要考虑将来恢复嵌套数据结构如何满足下面两个要求：</a:t>
            </a:r>
          </a:p>
          <a:p>
            <a:pPr>
              <a:lnSpc>
                <a:spcPct val="150000"/>
              </a:lnSpc>
              <a:spcBef>
                <a:spcPts val="1200"/>
              </a:spcBef>
            </a:pPr>
            <a:r>
              <a:rPr lang="zh-CN" altLang="en-US" sz="1600" dirty="0">
                <a:latin typeface="微软雅黑" panose="020B0503020204020204" pitchFamily="34" charset="-122"/>
                <a:ea typeface="微软雅黑" panose="020B0503020204020204" pitchFamily="34" charset="-122"/>
              </a:rPr>
              <a:t>列存储格式记录的无损表达</a:t>
            </a:r>
            <a:r>
              <a:rPr lang="en-US" altLang="zh-CN" sz="1600" dirty="0">
                <a:latin typeface="微软雅黑" panose="020B0503020204020204" pitchFamily="34" charset="-122"/>
                <a:ea typeface="微软雅黑" panose="020B0503020204020204" pitchFamily="34" charset="-122"/>
              </a:rPr>
              <a:t>(lossless representation of record structure in a columnar format)</a:t>
            </a:r>
          </a:p>
          <a:p>
            <a:pPr>
              <a:lnSpc>
                <a:spcPct val="150000"/>
              </a:lnSpc>
              <a:spcBef>
                <a:spcPts val="1200"/>
              </a:spcBef>
            </a:pPr>
            <a:r>
              <a:rPr lang="zh-CN" altLang="en-US" sz="1600" dirty="0">
                <a:latin typeface="微软雅黑" panose="020B0503020204020204" pitchFamily="34" charset="-122"/>
                <a:ea typeface="微软雅黑" panose="020B0503020204020204" pitchFamily="34" charset="-122"/>
              </a:rPr>
              <a:t>嵌套数据结构的高速组装，即从列存储表恢复原有嵌套数据结构</a:t>
            </a:r>
          </a:p>
          <a:p>
            <a:pPr>
              <a:lnSpc>
                <a:spcPct val="150000"/>
              </a:lnSpc>
              <a:spcBef>
                <a:spcPts val="1200"/>
              </a:spcBef>
            </a:pPr>
            <a:r>
              <a:rPr lang="en-US" altLang="zh-CN" sz="1600" dirty="0">
                <a:latin typeface="微软雅黑" panose="020B0503020204020204" pitchFamily="34" charset="-122"/>
                <a:ea typeface="微软雅黑" panose="020B0503020204020204" pitchFamily="34" charset="-122"/>
              </a:rPr>
              <a:t>Dremel</a:t>
            </a:r>
            <a:r>
              <a:rPr lang="zh-CN" altLang="en-US" sz="1600" dirty="0">
                <a:latin typeface="微软雅黑" panose="020B0503020204020204" pitchFamily="34" charset="-122"/>
                <a:ea typeface="微软雅黑" panose="020B0503020204020204" pitchFamily="34" charset="-122"/>
              </a:rPr>
              <a:t>采用了下面的</a:t>
            </a:r>
            <a:r>
              <a:rPr lang="en-US" altLang="zh-CN" sz="1600" dirty="0">
                <a:latin typeface="微软雅黑" panose="020B0503020204020204" pitchFamily="34" charset="-122"/>
                <a:ea typeface="微软雅黑" panose="020B0503020204020204" pitchFamily="34" charset="-122"/>
              </a:rPr>
              <a:t>Repetition Level</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Definition Level</a:t>
            </a:r>
            <a:r>
              <a:rPr lang="zh-CN" altLang="en-US" sz="1600" dirty="0">
                <a:latin typeface="微软雅黑" panose="020B0503020204020204" pitchFamily="34" charset="-122"/>
                <a:ea typeface="微软雅黑" panose="020B0503020204020204" pitchFamily="34" charset="-122"/>
              </a:rPr>
              <a:t>定义及阅读器（</a:t>
            </a:r>
            <a:r>
              <a:rPr lang="en-US" altLang="zh-CN" sz="1600" dirty="0">
                <a:latin typeface="微软雅黑" panose="020B0503020204020204" pitchFamily="34" charset="-122"/>
                <a:ea typeface="微软雅黑" panose="020B0503020204020204" pitchFamily="34" charset="-122"/>
              </a:rPr>
              <a:t>reader</a:t>
            </a:r>
            <a:r>
              <a:rPr lang="zh-CN" altLang="en-US" sz="1600" dirty="0">
                <a:latin typeface="微软雅黑" panose="020B0503020204020204" pitchFamily="34" charset="-122"/>
                <a:ea typeface="微软雅黑" panose="020B0503020204020204" pitchFamily="34" charset="-122"/>
              </a:rPr>
              <a:t>）的有限状态机（</a:t>
            </a:r>
            <a:r>
              <a:rPr lang="en-US" altLang="zh-CN" sz="1600" dirty="0">
                <a:latin typeface="微软雅黑" panose="020B0503020204020204" pitchFamily="34" charset="-122"/>
                <a:ea typeface="微软雅黑" panose="020B0503020204020204" pitchFamily="34" charset="-122"/>
              </a:rPr>
              <a:t>FSM</a:t>
            </a:r>
            <a:r>
              <a:rPr lang="zh-CN" altLang="en-US" sz="1600" dirty="0">
                <a:latin typeface="微软雅黑" panose="020B0503020204020204" pitchFamily="34" charset="-122"/>
                <a:ea typeface="微软雅黑" panose="020B0503020204020204" pitchFamily="34" charset="-122"/>
              </a:rPr>
              <a:t>）设计来实现上述两个功能。</a:t>
            </a:r>
          </a:p>
        </p:txBody>
      </p:sp>
    </p:spTree>
    <p:extLst>
      <p:ext uri="{BB962C8B-B14F-4D97-AF65-F5344CB8AC3E}">
        <p14:creationId xmlns:p14="http://schemas.microsoft.com/office/powerpoint/2010/main" xmlns="" val="3625505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12.1  </a:t>
            </a:r>
            <a:r>
              <a:rPr kumimoji="1" lang="en-US" altLang="zh-CN" sz="2200" dirty="0">
                <a:latin typeface="微软雅黑 Light" panose="020B0502040204020203" charset="-122"/>
                <a:ea typeface="微软雅黑 Light" panose="020B0502040204020203" charset="-122"/>
                <a:cs typeface="微软雅黑" panose="020B0503020204020204" charset="-122"/>
              </a:rPr>
              <a:t>Dremel</a:t>
            </a:r>
            <a:r>
              <a:rPr kumimoji="1" lang="zh-CN" altLang="en-US" sz="2200" dirty="0">
                <a:latin typeface="微软雅黑 Light" panose="020B0502040204020203" charset="-122"/>
                <a:ea typeface="微软雅黑 Light" panose="020B0502040204020203" charset="-122"/>
                <a:cs typeface="微软雅黑" panose="020B0503020204020204" charset="-122"/>
              </a:rPr>
              <a:t>数据模型与存储结构</a:t>
            </a:r>
          </a:p>
        </p:txBody>
      </p:sp>
      <p:cxnSp>
        <p:nvCxnSpPr>
          <p:cNvPr id="11" name="直接连接符 13"/>
          <p:cNvCxnSpPr>
            <a:cxnSpLocks/>
          </p:cNvCxnSpPr>
          <p:nvPr/>
        </p:nvCxnSpPr>
        <p:spPr>
          <a:xfrm>
            <a:off x="1092770" y="506810"/>
            <a:ext cx="54499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文本框 15">
            <a:extLst>
              <a:ext uri="{FF2B5EF4-FFF2-40B4-BE49-F238E27FC236}">
                <a16:creationId xmlns:a16="http://schemas.microsoft.com/office/drawing/2014/main" xmlns="" id="{74E9020E-DE90-4817-8A60-8B6B443BE839}"/>
              </a:ext>
            </a:extLst>
          </p:cNvPr>
          <p:cNvSpPr txBox="1"/>
          <p:nvPr/>
        </p:nvSpPr>
        <p:spPr>
          <a:xfrm>
            <a:off x="729421" y="1103956"/>
            <a:ext cx="4127872" cy="2462213"/>
          </a:xfrm>
          <a:prstGeom prst="rect">
            <a:avLst/>
          </a:prstGeom>
          <a:noFill/>
        </p:spPr>
        <p:txBody>
          <a:bodyPr wrap="square" rtlCol="0">
            <a:spAutoFit/>
          </a:bodyPr>
          <a:lstStyle/>
          <a:p>
            <a:pPr>
              <a:lnSpc>
                <a:spcPct val="150000"/>
              </a:lnSpc>
              <a:spcBef>
                <a:spcPts val="1200"/>
              </a:spcBef>
            </a:pPr>
            <a:r>
              <a:rPr lang="zh-CN" altLang="en-US" sz="1600" b="1" dirty="0" smtClean="0">
                <a:latin typeface="微软雅黑" panose="020B0503020204020204" pitchFamily="34" charset="-122"/>
                <a:ea typeface="微软雅黑" panose="020B0503020204020204" pitchFamily="34" charset="-122"/>
              </a:rPr>
              <a:t>   </a:t>
            </a:r>
            <a:r>
              <a:rPr lang="en-US" altLang="zh-CN" sz="1600" b="1" dirty="0" smtClean="0">
                <a:latin typeface="微软雅黑" panose="020B0503020204020204" pitchFamily="34" charset="-122"/>
                <a:ea typeface="微软雅黑" panose="020B0503020204020204" pitchFamily="34" charset="-122"/>
              </a:rPr>
              <a:t>Repetition </a:t>
            </a:r>
            <a:r>
              <a:rPr lang="en-US" altLang="zh-CN" sz="1600" b="1" dirty="0">
                <a:latin typeface="微软雅黑" panose="020B0503020204020204" pitchFamily="34" charset="-122"/>
                <a:ea typeface="微软雅黑" panose="020B0503020204020204" pitchFamily="34" charset="-122"/>
              </a:rPr>
              <a:t>Level</a:t>
            </a:r>
            <a:r>
              <a:rPr lang="zh-CN" altLang="en-US" sz="1600" b="1" dirty="0">
                <a:latin typeface="微软雅黑" panose="020B0503020204020204" pitchFamily="34" charset="-122"/>
                <a:ea typeface="微软雅黑" panose="020B0503020204020204" pitchFamily="34" charset="-122"/>
              </a:rPr>
              <a:t>和</a:t>
            </a:r>
            <a:r>
              <a:rPr lang="en-US" altLang="zh-CN" sz="1600" b="1" dirty="0">
                <a:latin typeface="微软雅黑" panose="020B0503020204020204" pitchFamily="34" charset="-122"/>
                <a:ea typeface="微软雅黑" panose="020B0503020204020204" pitchFamily="34" charset="-122"/>
              </a:rPr>
              <a:t>Definition Level</a:t>
            </a:r>
          </a:p>
          <a:p>
            <a:pPr>
              <a:lnSpc>
                <a:spcPct val="150000"/>
              </a:lnSpc>
              <a:spcBef>
                <a:spcPts val="1200"/>
              </a:spcBef>
            </a:pPr>
            <a:r>
              <a:rPr lang="en-US" altLang="zh-CN" sz="1600" dirty="0" err="1" smtClean="0">
                <a:latin typeface="微软雅黑" panose="020B0503020204020204" pitchFamily="34" charset="-122"/>
                <a:ea typeface="微软雅黑" panose="020B0503020204020204" pitchFamily="34" charset="-122"/>
              </a:rPr>
              <a:t>Dremel</a:t>
            </a:r>
            <a:r>
              <a:rPr lang="zh-CN" altLang="en-US" sz="1600" dirty="0">
                <a:latin typeface="微软雅黑" panose="020B0503020204020204" pitchFamily="34" charset="-122"/>
                <a:ea typeface="微软雅黑" panose="020B0503020204020204" pitchFamily="34" charset="-122"/>
              </a:rPr>
              <a:t>采用的是列存储结构。对于</a:t>
            </a:r>
            <a:r>
              <a:rPr lang="zh-CN" altLang="en-US" sz="1600" dirty="0" smtClean="0">
                <a:latin typeface="微软雅黑" panose="020B0503020204020204" pitchFamily="34" charset="-122"/>
                <a:ea typeface="微软雅黑" panose="020B0503020204020204" pitchFamily="34" charset="-122"/>
              </a:rPr>
              <a:t>图中的</a:t>
            </a:r>
            <a:r>
              <a:rPr lang="en-US" altLang="zh-CN" sz="1600" dirty="0">
                <a:latin typeface="微软雅黑" panose="020B0503020204020204" pitchFamily="34" charset="-122"/>
                <a:ea typeface="微软雅黑" panose="020B0503020204020204" pitchFamily="34" charset="-122"/>
              </a:rPr>
              <a:t>Document</a:t>
            </a:r>
            <a:r>
              <a:rPr lang="zh-CN" altLang="en-US" sz="1600" dirty="0">
                <a:latin typeface="微软雅黑" panose="020B0503020204020204" pitchFamily="34" charset="-122"/>
                <a:ea typeface="微软雅黑" panose="020B0503020204020204" pitchFamily="34" charset="-122"/>
              </a:rPr>
              <a:t>格式的数据记录</a:t>
            </a:r>
            <a:r>
              <a:rPr lang="en-US" altLang="zh-CN" sz="1600" dirty="0">
                <a:latin typeface="微软雅黑" panose="020B0503020204020204" pitchFamily="34" charset="-122"/>
                <a:ea typeface="微软雅黑" panose="020B0503020204020204" pitchFamily="34" charset="-122"/>
              </a:rPr>
              <a:t>r1</a:t>
            </a:r>
            <a:r>
              <a:rPr lang="zh-CN" altLang="en-US" sz="1600" dirty="0">
                <a:latin typeface="微软雅黑" panose="020B0503020204020204" pitchFamily="34" charset="-122"/>
                <a:ea typeface="微软雅黑" panose="020B0503020204020204" pitchFamily="34" charset="-122"/>
              </a:rPr>
              <a:t>，以其一个值域“</a:t>
            </a:r>
            <a:r>
              <a:rPr lang="en-US" altLang="zh-CN" sz="1600" dirty="0">
                <a:latin typeface="微软雅黑" panose="020B0503020204020204" pitchFamily="34" charset="-122"/>
                <a:ea typeface="微软雅黑" panose="020B0503020204020204" pitchFamily="34" charset="-122"/>
              </a:rPr>
              <a:t>Code”</a:t>
            </a:r>
            <a:r>
              <a:rPr lang="zh-CN" altLang="en-US" sz="1600" dirty="0">
                <a:latin typeface="微软雅黑" panose="020B0503020204020204" pitchFamily="34" charset="-122"/>
                <a:ea typeface="微软雅黑" panose="020B0503020204020204" pitchFamily="34" charset="-122"/>
              </a:rPr>
              <a:t>为例，其存储路径为：</a:t>
            </a:r>
            <a:r>
              <a:rPr lang="en-US" altLang="zh-CN" sz="1600" dirty="0" err="1">
                <a:latin typeface="微软雅黑" panose="020B0503020204020204" pitchFamily="34" charset="-122"/>
                <a:ea typeface="微软雅黑" panose="020B0503020204020204" pitchFamily="34" charset="-122"/>
              </a:rPr>
              <a:t>Name→Language→Code</a:t>
            </a:r>
            <a:r>
              <a:rPr lang="zh-CN" altLang="en-US" sz="1600" dirty="0">
                <a:latin typeface="微软雅黑" panose="020B0503020204020204" pitchFamily="34" charset="-122"/>
                <a:ea typeface="微软雅黑" panose="020B0503020204020204" pitchFamily="34" charset="-122"/>
              </a:rPr>
              <a:t>，其中</a:t>
            </a:r>
            <a:r>
              <a:rPr lang="en-US" altLang="zh-CN" sz="1600" dirty="0">
                <a:latin typeface="微软雅黑" panose="020B0503020204020204" pitchFamily="34" charset="-122"/>
                <a:ea typeface="微软雅黑" panose="020B0503020204020204" pitchFamily="34" charset="-122"/>
              </a:rPr>
              <a:t>Name</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Language</a:t>
            </a:r>
            <a:r>
              <a:rPr lang="zh-CN" altLang="en-US" sz="1600" dirty="0">
                <a:latin typeface="微软雅黑" panose="020B0503020204020204" pitchFamily="34" charset="-122"/>
                <a:ea typeface="微软雅黑" panose="020B0503020204020204" pitchFamily="34" charset="-122"/>
              </a:rPr>
              <a:t>均是</a:t>
            </a:r>
            <a:r>
              <a:rPr lang="en-US" altLang="zh-CN" sz="1600" dirty="0">
                <a:latin typeface="微软雅黑" panose="020B0503020204020204" pitchFamily="34" charset="-122"/>
                <a:ea typeface="微软雅黑" panose="020B0503020204020204" pitchFamily="34" charset="-122"/>
              </a:rPr>
              <a:t>repeated</a:t>
            </a:r>
            <a:r>
              <a:rPr lang="zh-CN" altLang="en-US" sz="1600" dirty="0">
                <a:latin typeface="微软雅黑" panose="020B0503020204020204" pitchFamily="34" charset="-122"/>
                <a:ea typeface="微软雅黑" panose="020B0503020204020204" pitchFamily="34" charset="-122"/>
              </a:rPr>
              <a:t>类型，如</a:t>
            </a:r>
            <a:r>
              <a:rPr lang="zh-CN" altLang="en-US" sz="1600" dirty="0" smtClean="0">
                <a:latin typeface="微软雅黑" panose="020B0503020204020204" pitchFamily="34" charset="-122"/>
                <a:ea typeface="微软雅黑" panose="020B0503020204020204" pitchFamily="34" charset="-122"/>
              </a:rPr>
              <a:t>图所</a:t>
            </a:r>
            <a:r>
              <a:rPr lang="zh-CN" altLang="en-US" sz="1600" dirty="0">
                <a:latin typeface="微软雅黑" panose="020B0503020204020204" pitchFamily="34" charset="-122"/>
                <a:ea typeface="微软雅黑" panose="020B0503020204020204" pitchFamily="34" charset="-122"/>
              </a:rPr>
              <a:t>示。</a:t>
            </a:r>
          </a:p>
        </p:txBody>
      </p:sp>
      <p:pic>
        <p:nvPicPr>
          <p:cNvPr id="13" name="图片 12">
            <a:extLst>
              <a:ext uri="{FF2B5EF4-FFF2-40B4-BE49-F238E27FC236}">
                <a16:creationId xmlns:a16="http://schemas.microsoft.com/office/drawing/2014/main" xmlns="" id="{005D348A-52B9-4006-96C8-71CB5E18B1C8}"/>
              </a:ext>
            </a:extLst>
          </p:cNvPr>
          <p:cNvPicPr>
            <a:picLocks noChangeAspect="1"/>
          </p:cNvPicPr>
          <p:nvPr/>
        </p:nvPicPr>
        <p:blipFill>
          <a:blip r:embed="rId3" cstate="print"/>
          <a:stretch>
            <a:fillRect/>
          </a:stretch>
        </p:blipFill>
        <p:spPr>
          <a:xfrm>
            <a:off x="3980645" y="601466"/>
            <a:ext cx="5013435" cy="3964875"/>
          </a:xfrm>
          <a:prstGeom prst="rect">
            <a:avLst/>
          </a:prstGeom>
        </p:spPr>
      </p:pic>
    </p:spTree>
    <p:extLst>
      <p:ext uri="{BB962C8B-B14F-4D97-AF65-F5344CB8AC3E}">
        <p14:creationId xmlns:p14="http://schemas.microsoft.com/office/powerpoint/2010/main" xmlns="" val="3219401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12.1  </a:t>
            </a:r>
            <a:r>
              <a:rPr kumimoji="1" lang="en-US" altLang="zh-CN" sz="2200" dirty="0">
                <a:latin typeface="微软雅黑 Light" panose="020B0502040204020203" charset="-122"/>
                <a:ea typeface="微软雅黑 Light" panose="020B0502040204020203" charset="-122"/>
                <a:cs typeface="微软雅黑" panose="020B0503020204020204" charset="-122"/>
              </a:rPr>
              <a:t>Dremel</a:t>
            </a:r>
            <a:r>
              <a:rPr kumimoji="1" lang="zh-CN" altLang="en-US" sz="2200" dirty="0">
                <a:latin typeface="微软雅黑 Light" panose="020B0502040204020203" charset="-122"/>
                <a:ea typeface="微软雅黑 Light" panose="020B0502040204020203" charset="-122"/>
                <a:cs typeface="微软雅黑" panose="020B0503020204020204" charset="-122"/>
              </a:rPr>
              <a:t>数据模型与存储结构</a:t>
            </a:r>
          </a:p>
        </p:txBody>
      </p:sp>
      <p:cxnSp>
        <p:nvCxnSpPr>
          <p:cNvPr id="11" name="直接连接符 13"/>
          <p:cNvCxnSpPr>
            <a:cxnSpLocks/>
          </p:cNvCxnSpPr>
          <p:nvPr/>
        </p:nvCxnSpPr>
        <p:spPr>
          <a:xfrm>
            <a:off x="1092770" y="506810"/>
            <a:ext cx="54499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23" name="文本框 22">
            <a:extLst>
              <a:ext uri="{FF2B5EF4-FFF2-40B4-BE49-F238E27FC236}">
                <a16:creationId xmlns:a16="http://schemas.microsoft.com/office/drawing/2014/main" xmlns="" id="{D17E97EA-EC8F-43AA-A276-DDB6328629AE}"/>
              </a:ext>
            </a:extLst>
          </p:cNvPr>
          <p:cNvSpPr txBox="1"/>
          <p:nvPr/>
        </p:nvSpPr>
        <p:spPr>
          <a:xfrm>
            <a:off x="603807" y="918246"/>
            <a:ext cx="7957868" cy="646331"/>
          </a:xfrm>
          <a:prstGeom prst="rect">
            <a:avLst/>
          </a:prstGeom>
          <a:noFill/>
        </p:spPr>
        <p:txBody>
          <a:bodyPr wrap="square" rtlCol="0">
            <a:spAutoFit/>
          </a:bodyPr>
          <a:lstStyle/>
          <a:p>
            <a:r>
              <a:rPr lang="zh-CN" altLang="en-US" sz="1800" dirty="0">
                <a:latin typeface="微软雅黑" panose="020B0503020204020204" pitchFamily="34" charset="-122"/>
                <a:ea typeface="微软雅黑" panose="020B0503020204020204" pitchFamily="34" charset="-122"/>
              </a:rPr>
              <a:t>       由于</a:t>
            </a:r>
            <a:r>
              <a:rPr lang="en-US" altLang="zh-CN" sz="1800" dirty="0">
                <a:latin typeface="微软雅黑" panose="020B0503020204020204" pitchFamily="34" charset="-122"/>
                <a:ea typeface="微软雅黑" panose="020B0503020204020204" pitchFamily="34" charset="-122"/>
              </a:rPr>
              <a:t>Dremel</a:t>
            </a:r>
            <a:r>
              <a:rPr lang="zh-CN" altLang="en-US" sz="1800" dirty="0">
                <a:latin typeface="微软雅黑" panose="020B0503020204020204" pitchFamily="34" charset="-122"/>
                <a:ea typeface="微软雅黑" panose="020B0503020204020204" pitchFamily="34" charset="-122"/>
              </a:rPr>
              <a:t>是列存储结构，因此</a:t>
            </a:r>
            <a:r>
              <a:rPr lang="en-US" altLang="zh-CN" sz="1800" dirty="0">
                <a:latin typeface="微软雅黑" panose="020B0503020204020204" pitchFamily="34" charset="-122"/>
                <a:ea typeface="微软雅黑" panose="020B0503020204020204" pitchFamily="34" charset="-122"/>
              </a:rPr>
              <a:t>Code</a:t>
            </a:r>
            <a:r>
              <a:rPr lang="zh-CN" altLang="en-US" sz="1800" dirty="0">
                <a:latin typeface="微软雅黑" panose="020B0503020204020204" pitchFamily="34" charset="-122"/>
                <a:ea typeface="微软雅黑" panose="020B0503020204020204" pitchFamily="34" charset="-122"/>
              </a:rPr>
              <a:t>在物理存储时单独作为一个列表存储，如图所示。</a:t>
            </a:r>
            <a:endParaRPr lang="en-US" altLang="zh-CN" sz="1800" dirty="0">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xmlns="" id="{0120B73C-DCBE-4386-AE26-E39B861231E0}"/>
              </a:ext>
            </a:extLst>
          </p:cNvPr>
          <p:cNvSpPr txBox="1"/>
          <p:nvPr/>
        </p:nvSpPr>
        <p:spPr>
          <a:xfrm>
            <a:off x="603807" y="1651436"/>
            <a:ext cx="3620562" cy="2723374"/>
          </a:xfrm>
          <a:prstGeom prst="rect">
            <a:avLst/>
          </a:prstGeom>
          <a:noFill/>
        </p:spPr>
        <p:txBody>
          <a:bodyPr wrap="square" rtlCol="0">
            <a:spAutoFit/>
          </a:bodyPr>
          <a:lstStyle/>
          <a:p>
            <a:pPr>
              <a:lnSpc>
                <a:spcPct val="120000"/>
              </a:lnSpc>
            </a:pPr>
            <a:r>
              <a:rPr lang="zh-CN" altLang="en-US" sz="1800" dirty="0">
                <a:latin typeface="微软雅黑" panose="020B0503020204020204" pitchFamily="34" charset="-122"/>
                <a:ea typeface="微软雅黑" panose="020B0503020204020204" pitchFamily="34" charset="-122"/>
              </a:rPr>
              <a:t>       如果嵌套结构的字码段</a:t>
            </a:r>
            <a:r>
              <a:rPr lang="en-US" altLang="zh-CN" sz="1800" dirty="0" err="1">
                <a:latin typeface="微软雅黑" panose="020B0503020204020204" pitchFamily="34" charset="-122"/>
                <a:ea typeface="微软雅黑" panose="020B0503020204020204" pitchFamily="34" charset="-122"/>
              </a:rPr>
              <a:t>DocId</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Name</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Language</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Code </a:t>
            </a:r>
            <a:r>
              <a:rPr lang="zh-CN" altLang="en-US" sz="1800" dirty="0">
                <a:latin typeface="微软雅黑" panose="020B0503020204020204" pitchFamily="34" charset="-122"/>
                <a:ea typeface="微软雅黑" panose="020B0503020204020204" pitchFamily="34" charset="-122"/>
              </a:rPr>
              <a:t>可定义为不同的等级，则</a:t>
            </a:r>
            <a:r>
              <a:rPr lang="en-US" altLang="zh-CN" sz="1800" b="1" dirty="0">
                <a:latin typeface="微软雅黑" panose="020B0503020204020204" pitchFamily="34" charset="-122"/>
                <a:ea typeface="微软雅黑" panose="020B0503020204020204" pitchFamily="34" charset="-122"/>
              </a:rPr>
              <a:t>Repetition Level</a:t>
            </a:r>
            <a:r>
              <a:rPr lang="zh-CN" altLang="en-US" sz="1800" b="1" dirty="0">
                <a:latin typeface="微软雅黑" panose="020B0503020204020204" pitchFamily="34" charset="-122"/>
                <a:ea typeface="微软雅黑" panose="020B0503020204020204" pitchFamily="34" charset="-122"/>
              </a:rPr>
              <a:t>可定义为：嵌套结构的一个最终值域的</a:t>
            </a:r>
            <a:r>
              <a:rPr lang="en-US" altLang="zh-CN" sz="1800" b="1" dirty="0">
                <a:latin typeface="微软雅黑" panose="020B0503020204020204" pitchFamily="34" charset="-122"/>
                <a:ea typeface="微软雅黑" panose="020B0503020204020204" pitchFamily="34" charset="-122"/>
              </a:rPr>
              <a:t>repetition level</a:t>
            </a:r>
            <a:r>
              <a:rPr lang="zh-CN" altLang="en-US" sz="1800" b="1" dirty="0">
                <a:latin typeface="微软雅黑" panose="020B0503020204020204" pitchFamily="34" charset="-122"/>
                <a:ea typeface="微软雅黑" panose="020B0503020204020204" pitchFamily="34" charset="-122"/>
              </a:rPr>
              <a:t>等于从最高等级字码段抵达此值域的路径上重复的字码段的等级；如果没有重复，则</a:t>
            </a:r>
            <a:r>
              <a:rPr lang="en-US" altLang="zh-CN" sz="1800" b="1" dirty="0">
                <a:latin typeface="微软雅黑" panose="020B0503020204020204" pitchFamily="34" charset="-122"/>
                <a:ea typeface="微软雅黑" panose="020B0503020204020204" pitchFamily="34" charset="-122"/>
              </a:rPr>
              <a:t>repetition level = 0</a:t>
            </a:r>
            <a:r>
              <a:rPr lang="zh-CN" altLang="en-US" sz="1800" b="1"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p:txBody>
      </p:sp>
      <p:pic>
        <p:nvPicPr>
          <p:cNvPr id="27" name="图片 26">
            <a:extLst>
              <a:ext uri="{FF2B5EF4-FFF2-40B4-BE49-F238E27FC236}">
                <a16:creationId xmlns:a16="http://schemas.microsoft.com/office/drawing/2014/main" xmlns="" id="{B0BD20DA-5CC3-4000-9125-8AA15D5A95BA}"/>
              </a:ext>
            </a:extLst>
          </p:cNvPr>
          <p:cNvPicPr>
            <a:picLocks noChangeAspect="1"/>
          </p:cNvPicPr>
          <p:nvPr/>
        </p:nvPicPr>
        <p:blipFill rotWithShape="1">
          <a:blip r:embed="rId2" cstate="print"/>
          <a:srcRect l="10842" t="6493" r="11711" b="12006"/>
          <a:stretch/>
        </p:blipFill>
        <p:spPr>
          <a:xfrm>
            <a:off x="4332977" y="1517486"/>
            <a:ext cx="4207216" cy="3200399"/>
          </a:xfrm>
          <a:prstGeom prst="rect">
            <a:avLst/>
          </a:prstGeom>
        </p:spPr>
      </p:pic>
    </p:spTree>
    <p:extLst>
      <p:ext uri="{BB962C8B-B14F-4D97-AF65-F5344CB8AC3E}">
        <p14:creationId xmlns:p14="http://schemas.microsoft.com/office/powerpoint/2010/main" xmlns="" val="4271867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12.1  </a:t>
            </a:r>
            <a:r>
              <a:rPr kumimoji="1" lang="en-US" altLang="zh-CN" sz="2200" dirty="0">
                <a:latin typeface="微软雅黑 Light" panose="020B0502040204020203" charset="-122"/>
                <a:ea typeface="微软雅黑 Light" panose="020B0502040204020203" charset="-122"/>
                <a:cs typeface="微软雅黑" panose="020B0503020204020204" charset="-122"/>
              </a:rPr>
              <a:t>Dremel</a:t>
            </a:r>
            <a:r>
              <a:rPr kumimoji="1" lang="zh-CN" altLang="en-US" sz="2200" dirty="0">
                <a:latin typeface="微软雅黑 Light" panose="020B0502040204020203" charset="-122"/>
                <a:ea typeface="微软雅黑 Light" panose="020B0502040204020203" charset="-122"/>
                <a:cs typeface="微软雅黑" panose="020B0503020204020204" charset="-122"/>
              </a:rPr>
              <a:t>数据模型与存储结构</a:t>
            </a:r>
          </a:p>
        </p:txBody>
      </p:sp>
      <p:cxnSp>
        <p:nvCxnSpPr>
          <p:cNvPr id="11" name="直接连接符 13"/>
          <p:cNvCxnSpPr>
            <a:cxnSpLocks/>
          </p:cNvCxnSpPr>
          <p:nvPr/>
        </p:nvCxnSpPr>
        <p:spPr>
          <a:xfrm>
            <a:off x="1092770" y="506810"/>
            <a:ext cx="54499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pic>
        <p:nvPicPr>
          <p:cNvPr id="15" name="图片 14">
            <a:extLst>
              <a:ext uri="{FF2B5EF4-FFF2-40B4-BE49-F238E27FC236}">
                <a16:creationId xmlns:a16="http://schemas.microsoft.com/office/drawing/2014/main" xmlns="" id="{B0BD20DA-5CC3-4000-9125-8AA15D5A95BA}"/>
              </a:ext>
            </a:extLst>
          </p:cNvPr>
          <p:cNvPicPr>
            <a:picLocks noChangeAspect="1"/>
          </p:cNvPicPr>
          <p:nvPr/>
        </p:nvPicPr>
        <p:blipFill rotWithShape="1">
          <a:blip r:embed="rId2" cstate="print"/>
          <a:srcRect l="10842" t="6493" r="11711" b="12006"/>
          <a:stretch/>
        </p:blipFill>
        <p:spPr>
          <a:xfrm>
            <a:off x="510507" y="1049511"/>
            <a:ext cx="3819667" cy="3654259"/>
          </a:xfrm>
          <a:prstGeom prst="rect">
            <a:avLst/>
          </a:prstGeom>
        </p:spPr>
      </p:pic>
      <p:pic>
        <p:nvPicPr>
          <p:cNvPr id="1026" name="Picture 2" descr="https://img-blog.csdn.net/20141130212801248?watermark/2/text/aHR0cDovL2Jsb2cuY3Nkbi5uZXQvZGNfNzI2/font/5a6L5L2T/fontsize/400/fill/I0JBQkFCMA==/dissolve/70/gravity/Center"/>
          <p:cNvPicPr>
            <a:picLocks noChangeAspect="1" noChangeArrowheads="1"/>
          </p:cNvPicPr>
          <p:nvPr/>
        </p:nvPicPr>
        <p:blipFill>
          <a:blip r:embed="rId3"/>
          <a:srcRect/>
          <a:stretch>
            <a:fillRect/>
          </a:stretch>
        </p:blipFill>
        <p:spPr bwMode="auto">
          <a:xfrm>
            <a:off x="4526656" y="750118"/>
            <a:ext cx="4035453" cy="4047441"/>
          </a:xfrm>
          <a:prstGeom prst="rect">
            <a:avLst/>
          </a:prstGeom>
          <a:noFill/>
        </p:spPr>
      </p:pic>
    </p:spTree>
    <p:extLst>
      <p:ext uri="{BB962C8B-B14F-4D97-AF65-F5344CB8AC3E}">
        <p14:creationId xmlns:p14="http://schemas.microsoft.com/office/powerpoint/2010/main" xmlns="" val="4271867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12.1  </a:t>
            </a:r>
            <a:r>
              <a:rPr kumimoji="1" lang="en-US" altLang="zh-CN" sz="2200" dirty="0">
                <a:latin typeface="微软雅黑 Light" panose="020B0502040204020203" charset="-122"/>
                <a:ea typeface="微软雅黑 Light" panose="020B0502040204020203" charset="-122"/>
                <a:cs typeface="微软雅黑" panose="020B0503020204020204" charset="-122"/>
              </a:rPr>
              <a:t>Dremel</a:t>
            </a:r>
            <a:r>
              <a:rPr kumimoji="1" lang="zh-CN" altLang="en-US" sz="2200" dirty="0">
                <a:latin typeface="微软雅黑 Light" panose="020B0502040204020203" charset="-122"/>
                <a:ea typeface="微软雅黑 Light" panose="020B0502040204020203" charset="-122"/>
                <a:cs typeface="微软雅黑" panose="020B0503020204020204" charset="-122"/>
              </a:rPr>
              <a:t>数据模型与存储结构</a:t>
            </a:r>
          </a:p>
        </p:txBody>
      </p:sp>
      <p:cxnSp>
        <p:nvCxnSpPr>
          <p:cNvPr id="11" name="直接连接符 13"/>
          <p:cNvCxnSpPr>
            <a:cxnSpLocks/>
          </p:cNvCxnSpPr>
          <p:nvPr/>
        </p:nvCxnSpPr>
        <p:spPr>
          <a:xfrm>
            <a:off x="1092770" y="506810"/>
            <a:ext cx="54499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文本框 15">
            <a:extLst>
              <a:ext uri="{FF2B5EF4-FFF2-40B4-BE49-F238E27FC236}">
                <a16:creationId xmlns:a16="http://schemas.microsoft.com/office/drawing/2014/main" xmlns="" id="{74E9020E-DE90-4817-8A60-8B6B443BE839}"/>
              </a:ext>
            </a:extLst>
          </p:cNvPr>
          <p:cNvSpPr txBox="1"/>
          <p:nvPr/>
        </p:nvSpPr>
        <p:spPr>
          <a:xfrm>
            <a:off x="729421" y="1103956"/>
            <a:ext cx="3476819" cy="3465179"/>
          </a:xfrm>
          <a:prstGeom prst="rect">
            <a:avLst/>
          </a:prstGeom>
          <a:noFill/>
        </p:spPr>
        <p:txBody>
          <a:bodyPr wrap="square" rtlCol="0">
            <a:spAutoFit/>
          </a:bodyPr>
          <a:lstStyle/>
          <a:p>
            <a:pPr lvl="0">
              <a:lnSpc>
                <a:spcPct val="150000"/>
              </a:lnSpc>
              <a:spcBef>
                <a:spcPts val="1200"/>
              </a:spcBef>
            </a:pPr>
            <a:r>
              <a:rPr lang="en-US" altLang="zh-CN" sz="1600" b="1" dirty="0">
                <a:latin typeface="微软雅黑" panose="020B0503020204020204" pitchFamily="34" charset="-122"/>
                <a:ea typeface="微软雅黑" panose="020B0503020204020204" pitchFamily="34" charset="-122"/>
              </a:rPr>
              <a:t>Definition Level</a:t>
            </a:r>
          </a:p>
          <a:p>
            <a:pPr>
              <a:lnSpc>
                <a:spcPct val="150000"/>
              </a:lnSpc>
              <a:spcBef>
                <a:spcPts val="1200"/>
              </a:spcBef>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某一值域</a:t>
            </a:r>
            <a:r>
              <a:rPr lang="en-US" altLang="zh-CN" sz="1600" dirty="0">
                <a:latin typeface="微软雅黑" panose="020B0503020204020204" pitchFamily="34" charset="-122"/>
                <a:ea typeface="微软雅黑" panose="020B0503020204020204" pitchFamily="34" charset="-122"/>
              </a:rPr>
              <a:t>p</a:t>
            </a:r>
            <a:r>
              <a:rPr lang="zh-CN" altLang="en-US" sz="1600" dirty="0">
                <a:latin typeface="微软雅黑" panose="020B0503020204020204" pitchFamily="34" charset="-122"/>
                <a:ea typeface="微软雅黑" panose="020B0503020204020204" pitchFamily="34" charset="-122"/>
              </a:rPr>
              <a:t>的</a:t>
            </a:r>
            <a:r>
              <a:rPr lang="en-US" altLang="zh-CN" sz="1600" b="1" dirty="0">
                <a:latin typeface="微软雅黑" panose="020B0503020204020204" pitchFamily="34" charset="-122"/>
                <a:ea typeface="微软雅黑" panose="020B0503020204020204" pitchFamily="34" charset="-122"/>
              </a:rPr>
              <a:t>Definition Level</a:t>
            </a:r>
            <a:r>
              <a:rPr lang="zh-CN" altLang="en-US" sz="1600" b="1" dirty="0">
                <a:latin typeface="微软雅黑" panose="020B0503020204020204" pitchFamily="34" charset="-122"/>
                <a:ea typeface="微软雅黑" panose="020B0503020204020204" pitchFamily="34" charset="-122"/>
              </a:rPr>
              <a:t>定义为：在抵达值域</a:t>
            </a:r>
            <a:r>
              <a:rPr lang="en-US" altLang="zh-CN" sz="1600" b="1" dirty="0">
                <a:latin typeface="微软雅黑" panose="020B0503020204020204" pitchFamily="34" charset="-122"/>
                <a:ea typeface="微软雅黑" panose="020B0503020204020204" pitchFamily="34" charset="-122"/>
              </a:rPr>
              <a:t>p</a:t>
            </a:r>
            <a:r>
              <a:rPr lang="zh-CN" altLang="en-US" sz="1600" b="1" dirty="0">
                <a:latin typeface="微软雅黑" panose="020B0503020204020204" pitchFamily="34" charset="-122"/>
                <a:ea typeface="微软雅黑" panose="020B0503020204020204" pitchFamily="34" charset="-122"/>
              </a:rPr>
              <a:t>的路径上，可能不存在类型（如</a:t>
            </a:r>
            <a:r>
              <a:rPr lang="en-US" altLang="zh-CN" sz="1600" b="1" dirty="0">
                <a:latin typeface="微软雅黑" panose="020B0503020204020204" pitchFamily="34" charset="-122"/>
                <a:ea typeface="微软雅黑" panose="020B0503020204020204" pitchFamily="34" charset="-122"/>
              </a:rPr>
              <a:t>optional</a:t>
            </a:r>
            <a:r>
              <a:rPr lang="zh-CN" altLang="en-US" sz="1600" b="1" dirty="0">
                <a:latin typeface="微软雅黑" panose="020B0503020204020204" pitchFamily="34" charset="-122"/>
                <a:ea typeface="微软雅黑" panose="020B0503020204020204" pitchFamily="34" charset="-122"/>
              </a:rPr>
              <a:t>型和</a:t>
            </a:r>
            <a:r>
              <a:rPr lang="en-US" altLang="zh-CN" sz="1600" b="1" dirty="0">
                <a:latin typeface="微软雅黑" panose="020B0503020204020204" pitchFamily="34" charset="-122"/>
                <a:ea typeface="微软雅黑" panose="020B0503020204020204" pitchFamily="34" charset="-122"/>
              </a:rPr>
              <a:t>repeated</a:t>
            </a:r>
            <a:r>
              <a:rPr lang="zh-CN" altLang="en-US" sz="1600" b="1" dirty="0">
                <a:latin typeface="微软雅黑" panose="020B0503020204020204" pitchFamily="34" charset="-122"/>
                <a:ea typeface="微软雅黑" panose="020B0503020204020204" pitchFamily="34" charset="-122"/>
              </a:rPr>
              <a:t>型）字码段却实际存在的数目。</a:t>
            </a:r>
            <a:endParaRPr lang="en-US" altLang="zh-CN" sz="1600" b="1" dirty="0">
              <a:latin typeface="微软雅黑" panose="020B0503020204020204" pitchFamily="34" charset="-122"/>
              <a:ea typeface="微软雅黑" panose="020B0503020204020204" pitchFamily="34" charset="-122"/>
            </a:endParaRPr>
          </a:p>
          <a:p>
            <a:pPr>
              <a:lnSpc>
                <a:spcPct val="150000"/>
              </a:lnSpc>
              <a:spcBef>
                <a:spcPts val="1200"/>
              </a:spcBef>
            </a:pPr>
            <a:endParaRPr lang="zh-CN" altLang="en-US" sz="1600" dirty="0">
              <a:latin typeface="微软雅黑" panose="020B0503020204020204" pitchFamily="34" charset="-122"/>
              <a:ea typeface="微软雅黑" panose="020B0503020204020204" pitchFamily="34" charset="-122"/>
            </a:endParaRPr>
          </a:p>
          <a:p>
            <a:pPr>
              <a:lnSpc>
                <a:spcPct val="150000"/>
              </a:lnSpc>
              <a:spcBef>
                <a:spcPts val="1200"/>
              </a:spcBef>
            </a:pPr>
            <a:endParaRPr lang="en-US" altLang="zh-CN" sz="160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xmlns="" id="{0EBB4D53-EDF0-4522-AE7E-1C54E03ECEDA}"/>
              </a:ext>
            </a:extLst>
          </p:cNvPr>
          <p:cNvPicPr>
            <a:picLocks noChangeAspect="1"/>
          </p:cNvPicPr>
          <p:nvPr/>
        </p:nvPicPr>
        <p:blipFill rotWithShape="1">
          <a:blip r:embed="rId3" cstate="print"/>
          <a:srcRect b="6310"/>
          <a:stretch/>
        </p:blipFill>
        <p:spPr>
          <a:xfrm>
            <a:off x="4094303" y="740526"/>
            <a:ext cx="4542741" cy="4018010"/>
          </a:xfrm>
          <a:prstGeom prst="rect">
            <a:avLst/>
          </a:prstGeom>
        </p:spPr>
      </p:pic>
    </p:spTree>
    <p:extLst>
      <p:ext uri="{BB962C8B-B14F-4D97-AF65-F5344CB8AC3E}">
        <p14:creationId xmlns:p14="http://schemas.microsoft.com/office/powerpoint/2010/main" xmlns="" val="1333352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xmlns="" id="{A20E99DE-C8B7-4557-8F72-9D95591F4AF7}"/>
              </a:ext>
            </a:extLst>
          </p:cNvPr>
          <p:cNvPicPr>
            <a:picLocks noChangeAspect="1"/>
          </p:cNvPicPr>
          <p:nvPr/>
        </p:nvPicPr>
        <p:blipFill>
          <a:blip r:embed="rId3" cstate="print"/>
          <a:stretch>
            <a:fillRect/>
          </a:stretch>
        </p:blipFill>
        <p:spPr>
          <a:xfrm>
            <a:off x="3815124" y="2284413"/>
            <a:ext cx="5102103" cy="2498738"/>
          </a:xfrm>
          <a:prstGeom prst="rect">
            <a:avLst/>
          </a:prstGeom>
        </p:spPr>
      </p:pic>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12.1  </a:t>
            </a:r>
            <a:r>
              <a:rPr kumimoji="1" lang="en-US" altLang="zh-CN" sz="2200" dirty="0">
                <a:latin typeface="微软雅黑 Light" panose="020B0502040204020203" charset="-122"/>
                <a:ea typeface="微软雅黑 Light" panose="020B0502040204020203" charset="-122"/>
                <a:cs typeface="微软雅黑" panose="020B0503020204020204" charset="-122"/>
              </a:rPr>
              <a:t>Dremel</a:t>
            </a:r>
            <a:r>
              <a:rPr kumimoji="1" lang="zh-CN" altLang="en-US" sz="2200" dirty="0">
                <a:latin typeface="微软雅黑 Light" panose="020B0502040204020203" charset="-122"/>
                <a:ea typeface="微软雅黑 Light" panose="020B0502040204020203" charset="-122"/>
                <a:cs typeface="微软雅黑" panose="020B0503020204020204" charset="-122"/>
              </a:rPr>
              <a:t>数据模型与存储结构</a:t>
            </a:r>
          </a:p>
        </p:txBody>
      </p:sp>
      <p:cxnSp>
        <p:nvCxnSpPr>
          <p:cNvPr id="11" name="直接连接符 13"/>
          <p:cNvCxnSpPr>
            <a:cxnSpLocks/>
          </p:cNvCxnSpPr>
          <p:nvPr/>
        </p:nvCxnSpPr>
        <p:spPr>
          <a:xfrm>
            <a:off x="1092770" y="506810"/>
            <a:ext cx="54499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23" name="文本框 22">
            <a:extLst>
              <a:ext uri="{FF2B5EF4-FFF2-40B4-BE49-F238E27FC236}">
                <a16:creationId xmlns:a16="http://schemas.microsoft.com/office/drawing/2014/main" xmlns="" id="{D17E97EA-EC8F-43AA-A276-DDB6328629AE}"/>
              </a:ext>
            </a:extLst>
          </p:cNvPr>
          <p:cNvSpPr txBox="1"/>
          <p:nvPr/>
        </p:nvSpPr>
        <p:spPr>
          <a:xfrm>
            <a:off x="593066" y="799233"/>
            <a:ext cx="8059808" cy="1615827"/>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数据重构方法</a:t>
            </a:r>
          </a:p>
          <a:p>
            <a:pPr>
              <a:lnSpc>
                <a:spcPct val="130000"/>
              </a:lnSpc>
              <a:spcBef>
                <a:spcPts val="600"/>
              </a:spcBef>
            </a:pPr>
            <a:r>
              <a:rPr lang="zh-CN" altLang="en-US" sz="1500" dirty="0">
                <a:latin typeface="微软雅黑" panose="020B0503020204020204" pitchFamily="34" charset="-122"/>
                <a:ea typeface="微软雅黑" panose="020B0503020204020204" pitchFamily="34" charset="-122"/>
              </a:rPr>
              <a:t>基于上述</a:t>
            </a:r>
            <a:r>
              <a:rPr lang="en-US" altLang="zh-CN" sz="1500" dirty="0">
                <a:latin typeface="微软雅黑" panose="020B0503020204020204" pitchFamily="34" charset="-122"/>
                <a:ea typeface="微软雅黑" panose="020B0503020204020204" pitchFamily="34" charset="-122"/>
              </a:rPr>
              <a:t>repetition level</a:t>
            </a:r>
            <a:r>
              <a:rPr lang="zh-CN" altLang="en-US" sz="1500" dirty="0">
                <a:latin typeface="微软雅黑" panose="020B0503020204020204" pitchFamily="34" charset="-122"/>
                <a:ea typeface="微软雅黑" panose="020B0503020204020204" pitchFamily="34" charset="-122"/>
              </a:rPr>
              <a:t>和</a:t>
            </a:r>
            <a:r>
              <a:rPr lang="en-US" altLang="zh-CN" sz="1500" dirty="0">
                <a:latin typeface="微软雅黑" panose="020B0503020204020204" pitchFamily="34" charset="-122"/>
                <a:ea typeface="微软雅黑" panose="020B0503020204020204" pitchFamily="34" charset="-122"/>
              </a:rPr>
              <a:t>definition level</a:t>
            </a:r>
            <a:r>
              <a:rPr lang="zh-CN" altLang="en-US" sz="1500" dirty="0">
                <a:latin typeface="微软雅黑" panose="020B0503020204020204" pitchFamily="34" charset="-122"/>
                <a:ea typeface="微软雅黑" panose="020B0503020204020204" pitchFamily="34" charset="-122"/>
              </a:rPr>
              <a:t>的定义，</a:t>
            </a:r>
            <a:r>
              <a:rPr lang="en-US" altLang="zh-CN" sz="1500" dirty="0">
                <a:latin typeface="微软雅黑" panose="020B0503020204020204" pitchFamily="34" charset="-122"/>
                <a:ea typeface="微软雅黑" panose="020B0503020204020204" pitchFamily="34" charset="-122"/>
              </a:rPr>
              <a:t>Dremel</a:t>
            </a:r>
            <a:r>
              <a:rPr lang="zh-CN" altLang="en-US" sz="1500" dirty="0">
                <a:latin typeface="微软雅黑" panose="020B0503020204020204" pitchFamily="34" charset="-122"/>
                <a:ea typeface="微软雅黑" panose="020B0503020204020204" pitchFamily="34" charset="-122"/>
              </a:rPr>
              <a:t>可以方便地构建</a:t>
            </a:r>
            <a:r>
              <a:rPr lang="en-US" altLang="zh-CN" sz="1500" dirty="0">
                <a:latin typeface="微软雅黑" panose="020B0503020204020204" pitchFamily="34" charset="-122"/>
                <a:ea typeface="微软雅黑" panose="020B0503020204020204" pitchFamily="34" charset="-122"/>
              </a:rPr>
              <a:t>writer</a:t>
            </a:r>
            <a:r>
              <a:rPr lang="zh-CN" altLang="en-US" sz="1500" dirty="0">
                <a:latin typeface="微软雅黑" panose="020B0503020204020204" pitchFamily="34" charset="-122"/>
                <a:ea typeface="微软雅黑" panose="020B0503020204020204" pitchFamily="34" charset="-122"/>
              </a:rPr>
              <a:t>树并</a:t>
            </a:r>
            <a:r>
              <a:rPr lang="zh-CN" altLang="en-US" sz="1500" dirty="0" smtClean="0">
                <a:latin typeface="微软雅黑" panose="020B0503020204020204" pitchFamily="34" charset="-122"/>
                <a:ea typeface="微软雅黑" panose="020B0503020204020204" pitchFamily="34" charset="-122"/>
              </a:rPr>
              <a:t>将嵌套</a:t>
            </a:r>
            <a:r>
              <a:rPr lang="zh-CN" altLang="en-US" sz="1500" dirty="0">
                <a:latin typeface="微软雅黑" panose="020B0503020204020204" pitchFamily="34" charset="-122"/>
                <a:ea typeface="微软雅黑" panose="020B0503020204020204" pitchFamily="34" charset="-122"/>
              </a:rPr>
              <a:t>数据结构拆分</a:t>
            </a:r>
            <a:r>
              <a:rPr lang="zh-CN" altLang="en-US" sz="1500" dirty="0" smtClean="0">
                <a:latin typeface="微软雅黑" panose="020B0503020204020204" pitchFamily="34" charset="-122"/>
                <a:ea typeface="微软雅黑" panose="020B0503020204020204" pitchFamily="34" charset="-122"/>
              </a:rPr>
              <a:t>成多</a:t>
            </a:r>
            <a:r>
              <a:rPr lang="zh-CN" altLang="en-US" sz="1500" dirty="0">
                <a:latin typeface="微软雅黑" panose="020B0503020204020204" pitchFamily="34" charset="-122"/>
                <a:ea typeface="微软雅黑" panose="020B0503020204020204" pitchFamily="34" charset="-122"/>
              </a:rPr>
              <a:t>个列存储表进行存储。对于从顺序存储结构（物理存储）中重构处嵌套数据结构（逻辑结构），</a:t>
            </a:r>
            <a:r>
              <a:rPr lang="en-US" altLang="zh-CN" sz="1500" dirty="0">
                <a:latin typeface="微软雅黑" panose="020B0503020204020204" pitchFamily="34" charset="-122"/>
                <a:ea typeface="微软雅黑" panose="020B0503020204020204" pitchFamily="34" charset="-122"/>
              </a:rPr>
              <a:t>Dremel</a:t>
            </a:r>
            <a:r>
              <a:rPr lang="zh-CN" altLang="en-US" sz="1500" dirty="0">
                <a:latin typeface="微软雅黑" panose="020B0503020204020204" pitchFamily="34" charset="-122"/>
                <a:ea typeface="微软雅黑" panose="020B0503020204020204" pitchFamily="34" charset="-122"/>
              </a:rPr>
              <a:t>采用了如下的阅读器（</a:t>
            </a:r>
            <a:r>
              <a:rPr lang="en-US" altLang="zh-CN" sz="1500" dirty="0">
                <a:latin typeface="微软雅黑" panose="020B0503020204020204" pitchFamily="34" charset="-122"/>
                <a:ea typeface="微软雅黑" panose="020B0503020204020204" pitchFamily="34" charset="-122"/>
              </a:rPr>
              <a:t>reader</a:t>
            </a:r>
            <a:r>
              <a:rPr lang="zh-CN" altLang="en-US" sz="1500" dirty="0">
                <a:latin typeface="微软雅黑" panose="020B0503020204020204" pitchFamily="34" charset="-122"/>
                <a:ea typeface="微软雅黑" panose="020B0503020204020204" pitchFamily="34" charset="-122"/>
              </a:rPr>
              <a:t>）有限状态机（</a:t>
            </a:r>
            <a:r>
              <a:rPr lang="en-US" altLang="zh-CN" sz="1500" dirty="0">
                <a:latin typeface="微软雅黑" panose="020B0503020204020204" pitchFamily="34" charset="-122"/>
                <a:ea typeface="微软雅黑" panose="020B0503020204020204" pitchFamily="34" charset="-122"/>
              </a:rPr>
              <a:t>FSM</a:t>
            </a:r>
            <a:r>
              <a:rPr lang="zh-CN" altLang="en-US" sz="1500" dirty="0">
                <a:latin typeface="微软雅黑" panose="020B0503020204020204" pitchFamily="34" charset="-122"/>
                <a:ea typeface="微软雅黑" panose="020B0503020204020204" pitchFamily="34" charset="-122"/>
              </a:rPr>
              <a:t>，</a:t>
            </a:r>
            <a:r>
              <a:rPr lang="en-US" altLang="zh-CN" sz="1500" dirty="0">
                <a:latin typeface="微软雅黑" panose="020B0503020204020204" pitchFamily="34" charset="-122"/>
                <a:ea typeface="微软雅黑" panose="020B0503020204020204" pitchFamily="34" charset="-122"/>
              </a:rPr>
              <a:t>finite state machine</a:t>
            </a:r>
            <a:r>
              <a:rPr lang="zh-CN" altLang="en-US" sz="1500" dirty="0">
                <a:latin typeface="微软雅黑" panose="020B0503020204020204" pitchFamily="34" charset="-122"/>
                <a:ea typeface="微软雅黑" panose="020B0503020204020204" pitchFamily="34" charset="-122"/>
              </a:rPr>
              <a:t>）设计，以</a:t>
            </a:r>
            <a:r>
              <a:rPr lang="zh-CN" altLang="en-US" sz="1500" dirty="0" smtClean="0">
                <a:latin typeface="微软雅黑" panose="020B0503020204020204" pitchFamily="34" charset="-122"/>
                <a:ea typeface="微软雅黑" panose="020B0503020204020204" pitchFamily="34" charset="-122"/>
              </a:rPr>
              <a:t>完成存储</a:t>
            </a:r>
            <a:r>
              <a:rPr lang="zh-CN" altLang="en-US" sz="1500" dirty="0">
                <a:latin typeface="微软雅黑" panose="020B0503020204020204" pitchFamily="34" charset="-122"/>
                <a:ea typeface="微软雅黑" panose="020B0503020204020204" pitchFamily="34" charset="-122"/>
              </a:rPr>
              <a:t>表</a:t>
            </a:r>
            <a:r>
              <a:rPr lang="zh-CN" altLang="en-US" sz="1500" dirty="0" smtClean="0">
                <a:latin typeface="微软雅黑" panose="020B0503020204020204" pitchFamily="34" charset="-122"/>
                <a:ea typeface="微软雅黑" panose="020B0503020204020204" pitchFamily="34" charset="-122"/>
              </a:rPr>
              <a:t>到数据结构</a:t>
            </a:r>
            <a:r>
              <a:rPr lang="zh-CN" altLang="en-US" sz="1500" dirty="0">
                <a:latin typeface="微软雅黑" panose="020B0503020204020204" pitchFamily="34" charset="-122"/>
                <a:ea typeface="微软雅黑" panose="020B0503020204020204" pitchFamily="34" charset="-122"/>
              </a:rPr>
              <a:t>的快速重建。</a:t>
            </a:r>
          </a:p>
        </p:txBody>
      </p:sp>
      <p:sp>
        <p:nvSpPr>
          <p:cNvPr id="15" name="文本框 14">
            <a:extLst>
              <a:ext uri="{FF2B5EF4-FFF2-40B4-BE49-F238E27FC236}">
                <a16:creationId xmlns:a16="http://schemas.microsoft.com/office/drawing/2014/main" xmlns="" id="{CFA9BC9B-8107-4A40-8C72-9581FD288136}"/>
              </a:ext>
            </a:extLst>
          </p:cNvPr>
          <p:cNvSpPr txBox="1"/>
          <p:nvPr/>
        </p:nvSpPr>
        <p:spPr>
          <a:xfrm>
            <a:off x="593066" y="2402677"/>
            <a:ext cx="3730217" cy="2192908"/>
          </a:xfrm>
          <a:prstGeom prst="rect">
            <a:avLst/>
          </a:prstGeom>
          <a:noFill/>
        </p:spPr>
        <p:txBody>
          <a:bodyPr wrap="square" rtlCol="0">
            <a:spAutoFit/>
          </a:bodyPr>
          <a:lstStyle/>
          <a:p>
            <a:pPr>
              <a:lnSpc>
                <a:spcPct val="130000"/>
              </a:lnSpc>
            </a:pPr>
            <a:r>
              <a:rPr lang="zh-CN" altLang="en-US" sz="1500" dirty="0">
                <a:latin typeface="微软雅黑" panose="020B0503020204020204" pitchFamily="34" charset="-122"/>
                <a:ea typeface="微软雅黑" panose="020B0503020204020204" pitchFamily="34" charset="-122"/>
              </a:rPr>
              <a:t>在</a:t>
            </a:r>
            <a:r>
              <a:rPr lang="zh-CN" altLang="en-US" sz="1500" dirty="0" smtClean="0">
                <a:latin typeface="微软雅黑" panose="020B0503020204020204" pitchFamily="34" charset="-122"/>
                <a:ea typeface="微软雅黑" panose="020B0503020204020204" pitchFamily="34" charset="-122"/>
              </a:rPr>
              <a:t>图所</a:t>
            </a:r>
            <a:r>
              <a:rPr lang="zh-CN" altLang="en-US" sz="1500" dirty="0">
                <a:latin typeface="微软雅黑" panose="020B0503020204020204" pitchFamily="34" charset="-122"/>
                <a:ea typeface="微软雅黑" panose="020B0503020204020204" pitchFamily="34" charset="-122"/>
              </a:rPr>
              <a:t>示的数据结构重建过程中，</a:t>
            </a:r>
            <a:r>
              <a:rPr lang="en-US" altLang="zh-CN" sz="1500" dirty="0">
                <a:latin typeface="微软雅黑" panose="020B0503020204020204" pitchFamily="34" charset="-122"/>
                <a:ea typeface="微软雅黑" panose="020B0503020204020204" pitchFamily="34" charset="-122"/>
              </a:rPr>
              <a:t>Dremel</a:t>
            </a:r>
            <a:r>
              <a:rPr lang="zh-CN" altLang="en-US" sz="1500" dirty="0">
                <a:latin typeface="微软雅黑" panose="020B0503020204020204" pitchFamily="34" charset="-122"/>
                <a:ea typeface="微软雅黑" panose="020B0503020204020204" pitchFamily="34" charset="-122"/>
              </a:rPr>
              <a:t>按照数据结构</a:t>
            </a:r>
            <a:r>
              <a:rPr lang="en-US" altLang="zh-CN" sz="1500" dirty="0">
                <a:latin typeface="微软雅黑" panose="020B0503020204020204" pitchFamily="34" charset="-122"/>
                <a:ea typeface="微软雅黑" panose="020B0503020204020204" pitchFamily="34" charset="-122"/>
              </a:rPr>
              <a:t>schema</a:t>
            </a:r>
            <a:r>
              <a:rPr lang="zh-CN" altLang="en-US" sz="1500" dirty="0">
                <a:latin typeface="微软雅黑" panose="020B0503020204020204" pitchFamily="34" charset="-122"/>
                <a:ea typeface="微软雅黑" panose="020B0503020204020204" pitchFamily="34" charset="-122"/>
              </a:rPr>
              <a:t>采用多个不同的阅读器（</a:t>
            </a:r>
            <a:r>
              <a:rPr lang="en-US" altLang="zh-CN" sz="1500" dirty="0">
                <a:latin typeface="微软雅黑" panose="020B0503020204020204" pitchFamily="34" charset="-122"/>
                <a:ea typeface="微软雅黑" panose="020B0503020204020204" pitchFamily="34" charset="-122"/>
              </a:rPr>
              <a:t>field reader</a:t>
            </a:r>
            <a:r>
              <a:rPr lang="zh-CN" altLang="en-US" sz="1500" dirty="0">
                <a:latin typeface="微软雅黑" panose="020B0503020204020204" pitchFamily="34" charset="-122"/>
                <a:ea typeface="微软雅黑" panose="020B0503020204020204" pitchFamily="34" charset="-122"/>
              </a:rPr>
              <a:t>）来读取并处理不同的字码段，对于每一个字码段</a:t>
            </a:r>
            <a:r>
              <a:rPr lang="en-US" altLang="zh-CN" sz="1500" dirty="0">
                <a:latin typeface="微软雅黑" panose="020B0503020204020204" pitchFamily="34" charset="-122"/>
                <a:ea typeface="微软雅黑" panose="020B0503020204020204" pitchFamily="34" charset="-122"/>
              </a:rPr>
              <a:t>FSM</a:t>
            </a:r>
            <a:r>
              <a:rPr lang="zh-CN" altLang="en-US" sz="1500" dirty="0">
                <a:latin typeface="微软雅黑" panose="020B0503020204020204" pitchFamily="34" charset="-122"/>
                <a:ea typeface="微软雅黑" panose="020B0503020204020204" pitchFamily="34" charset="-122"/>
              </a:rPr>
              <a:t>都从开始到结束循环一次。</a:t>
            </a:r>
            <a:r>
              <a:rPr lang="en-US" altLang="zh-CN" sz="1500" dirty="0">
                <a:latin typeface="微软雅黑" panose="020B0503020204020204" pitchFamily="34" charset="-122"/>
                <a:ea typeface="微软雅黑" panose="020B0503020204020204" pitchFamily="34" charset="-122"/>
              </a:rPr>
              <a:t>r</a:t>
            </a:r>
            <a:r>
              <a:rPr lang="zh-CN" altLang="en-US" sz="1500" dirty="0">
                <a:latin typeface="微软雅黑" panose="020B0503020204020204" pitchFamily="34" charset="-122"/>
                <a:ea typeface="微软雅黑" panose="020B0503020204020204" pitchFamily="34" charset="-122"/>
              </a:rPr>
              <a:t>值（</a:t>
            </a:r>
            <a:r>
              <a:rPr lang="en-US" altLang="zh-CN" sz="1500" dirty="0">
                <a:latin typeface="微软雅黑" panose="020B0503020204020204" pitchFamily="34" charset="-122"/>
                <a:ea typeface="微软雅黑" panose="020B0503020204020204" pitchFamily="34" charset="-122"/>
              </a:rPr>
              <a:t>repetition level</a:t>
            </a:r>
            <a:r>
              <a:rPr lang="zh-CN" altLang="en-US" sz="1500" dirty="0">
                <a:latin typeface="微软雅黑" panose="020B0503020204020204" pitchFamily="34" charset="-122"/>
                <a:ea typeface="微软雅黑" panose="020B0503020204020204" pitchFamily="34" charset="-122"/>
              </a:rPr>
              <a:t>）用于控制</a:t>
            </a:r>
            <a:r>
              <a:rPr lang="en-US" altLang="zh-CN" sz="1500" dirty="0">
                <a:latin typeface="微软雅黑" panose="020B0503020204020204" pitchFamily="34" charset="-122"/>
                <a:ea typeface="微软雅黑" panose="020B0503020204020204" pitchFamily="34" charset="-122"/>
              </a:rPr>
              <a:t>reader</a:t>
            </a:r>
            <a:r>
              <a:rPr lang="zh-CN" altLang="en-US" sz="1500" dirty="0">
                <a:latin typeface="微软雅黑" panose="020B0503020204020204" pitchFamily="34" charset="-122"/>
                <a:ea typeface="微软雅黑" panose="020B0503020204020204" pitchFamily="34" charset="-122"/>
              </a:rPr>
              <a:t>的转换（对不同的字码段使用不同的</a:t>
            </a:r>
            <a:r>
              <a:rPr lang="en-US" altLang="zh-CN" sz="1500" dirty="0">
                <a:latin typeface="微软雅黑" panose="020B0503020204020204" pitchFamily="34" charset="-122"/>
                <a:ea typeface="微软雅黑" panose="020B0503020204020204" pitchFamily="34" charset="-122"/>
              </a:rPr>
              <a:t>reader</a:t>
            </a:r>
            <a:r>
              <a:rPr lang="zh-CN" altLang="en-US" sz="15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xmlns="" val="86045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12.1  </a:t>
            </a:r>
            <a:r>
              <a:rPr kumimoji="1" lang="en-US" altLang="zh-CN" sz="2200" dirty="0">
                <a:latin typeface="微软雅黑 Light" panose="020B0502040204020203" charset="-122"/>
                <a:ea typeface="微软雅黑 Light" panose="020B0502040204020203" charset="-122"/>
                <a:cs typeface="微软雅黑" panose="020B0503020204020204" charset="-122"/>
              </a:rPr>
              <a:t>Dremel</a:t>
            </a:r>
            <a:r>
              <a:rPr kumimoji="1" lang="zh-CN" altLang="en-US" sz="2200" dirty="0">
                <a:latin typeface="微软雅黑 Light" panose="020B0502040204020203" charset="-122"/>
                <a:ea typeface="微软雅黑 Light" panose="020B0502040204020203" charset="-122"/>
                <a:cs typeface="微软雅黑" panose="020B0503020204020204" charset="-122"/>
              </a:rPr>
              <a:t>数据模型与存储结构</a:t>
            </a:r>
          </a:p>
        </p:txBody>
      </p:sp>
      <p:cxnSp>
        <p:nvCxnSpPr>
          <p:cNvPr id="11" name="直接连接符 13"/>
          <p:cNvCxnSpPr>
            <a:cxnSpLocks/>
          </p:cNvCxnSpPr>
          <p:nvPr/>
        </p:nvCxnSpPr>
        <p:spPr>
          <a:xfrm>
            <a:off x="1092770" y="506810"/>
            <a:ext cx="54499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23" name="文本框 22">
            <a:extLst>
              <a:ext uri="{FF2B5EF4-FFF2-40B4-BE49-F238E27FC236}">
                <a16:creationId xmlns:a16="http://schemas.microsoft.com/office/drawing/2014/main" xmlns="" id="{D17E97EA-EC8F-43AA-A276-DDB6328629AE}"/>
              </a:ext>
            </a:extLst>
          </p:cNvPr>
          <p:cNvSpPr txBox="1"/>
          <p:nvPr/>
        </p:nvSpPr>
        <p:spPr>
          <a:xfrm>
            <a:off x="614548" y="951630"/>
            <a:ext cx="7834508" cy="3671774"/>
          </a:xfrm>
          <a:prstGeom prst="rect">
            <a:avLst/>
          </a:prstGeom>
          <a:noFill/>
        </p:spPr>
        <p:txBody>
          <a:bodyPr wrap="square" rtlCol="0">
            <a:spAutoFit/>
          </a:bodyPr>
          <a:lstStyle/>
          <a:p>
            <a:pPr>
              <a:lnSpc>
                <a:spcPct val="130000"/>
              </a:lnSpc>
              <a:spcBef>
                <a:spcPts val="600"/>
              </a:spcBef>
            </a:pPr>
            <a:r>
              <a:rPr lang="zh-CN" altLang="en-US" sz="1500" dirty="0">
                <a:latin typeface="微软雅黑" panose="020B0503020204020204" pitchFamily="34" charset="-122"/>
                <a:ea typeface="微软雅黑" panose="020B0503020204020204" pitchFamily="34" charset="-122"/>
              </a:rPr>
              <a:t>总结上述内容，</a:t>
            </a:r>
            <a:r>
              <a:rPr lang="en-US" altLang="zh-CN" sz="1500" dirty="0">
                <a:latin typeface="微软雅黑" panose="020B0503020204020204" pitchFamily="34" charset="-122"/>
                <a:ea typeface="微软雅黑" panose="020B0503020204020204" pitchFamily="34" charset="-122"/>
              </a:rPr>
              <a:t>Dremel</a:t>
            </a:r>
            <a:r>
              <a:rPr lang="zh-CN" altLang="en-US" sz="1500" dirty="0">
                <a:latin typeface="微软雅黑" panose="020B0503020204020204" pitchFamily="34" charset="-122"/>
                <a:ea typeface="微软雅黑" panose="020B0503020204020204" pitchFamily="34" charset="-122"/>
              </a:rPr>
              <a:t>的数据模型和存储结构的要点如下：</a:t>
            </a:r>
          </a:p>
          <a:p>
            <a:pPr marL="285750" indent="-285750">
              <a:lnSpc>
                <a:spcPct val="130000"/>
              </a:lnSpc>
              <a:spcBef>
                <a:spcPts val="600"/>
              </a:spcBef>
              <a:buFont typeface="Wingdings" panose="05000000000000000000" pitchFamily="2" charset="2"/>
              <a:buChar char="u"/>
            </a:pPr>
            <a:r>
              <a:rPr lang="en-US" altLang="zh-CN" sz="1500" dirty="0">
                <a:latin typeface="微软雅黑" panose="020B0503020204020204" pitchFamily="34" charset="-122"/>
                <a:ea typeface="微软雅黑" panose="020B0503020204020204" pitchFamily="34" charset="-122"/>
              </a:rPr>
              <a:t>Dremel</a:t>
            </a:r>
            <a:r>
              <a:rPr lang="zh-CN" altLang="en-US" sz="1500" dirty="0">
                <a:latin typeface="微软雅黑" panose="020B0503020204020204" pitchFamily="34" charset="-122"/>
                <a:ea typeface="微软雅黑" panose="020B0503020204020204" pitchFamily="34" charset="-122"/>
              </a:rPr>
              <a:t>采用了平台无关的数据格式</a:t>
            </a:r>
            <a:r>
              <a:rPr lang="en-US" altLang="zh-CN" sz="1500" dirty="0">
                <a:latin typeface="微软雅黑" panose="020B0503020204020204" pitchFamily="34" charset="-122"/>
                <a:ea typeface="微软雅黑" panose="020B0503020204020204" pitchFamily="34" charset="-122"/>
              </a:rPr>
              <a:t>Protocol Buffer</a:t>
            </a:r>
            <a:r>
              <a:rPr lang="zh-CN" altLang="en-US" sz="1500" dirty="0">
                <a:latin typeface="微软雅黑" panose="020B0503020204020204" pitchFamily="34" charset="-122"/>
                <a:ea typeface="微软雅黑" panose="020B0503020204020204" pitchFamily="34" charset="-122"/>
              </a:rPr>
              <a:t>来描述嵌套数据结构，这种嵌套数据结构提供了一种海量数据规模下的高效存储和读取方式；</a:t>
            </a:r>
          </a:p>
          <a:p>
            <a:pPr marL="285750" indent="-285750">
              <a:lnSpc>
                <a:spcPct val="130000"/>
              </a:lnSpc>
              <a:spcBef>
                <a:spcPts val="600"/>
              </a:spcBef>
              <a:buFont typeface="Wingdings" panose="05000000000000000000" pitchFamily="2" charset="2"/>
              <a:buChar char="u"/>
            </a:pPr>
            <a:r>
              <a:rPr lang="en-US" altLang="zh-CN" sz="1500" dirty="0">
                <a:latin typeface="微软雅黑" panose="020B0503020204020204" pitchFamily="34" charset="-122"/>
                <a:ea typeface="微软雅黑" panose="020B0503020204020204" pitchFamily="34" charset="-122"/>
              </a:rPr>
              <a:t>Dremel</a:t>
            </a:r>
            <a:r>
              <a:rPr lang="zh-CN" altLang="en-US" sz="1500" dirty="0">
                <a:latin typeface="微软雅黑" panose="020B0503020204020204" pitchFamily="34" charset="-122"/>
                <a:ea typeface="微软雅黑" panose="020B0503020204020204" pitchFamily="34" charset="-122"/>
              </a:rPr>
              <a:t>采用了基于值域的列存储结构，即将数据记录基于列拆分成多个列存储表，多个记录的相同值域的值存放在同一列存储表中。在物理存储时将多个列存储表进行顺序存储；</a:t>
            </a:r>
          </a:p>
          <a:p>
            <a:pPr marL="285750" indent="-285750">
              <a:lnSpc>
                <a:spcPct val="130000"/>
              </a:lnSpc>
              <a:spcBef>
                <a:spcPts val="600"/>
              </a:spcBef>
              <a:buFont typeface="Wingdings" panose="05000000000000000000" pitchFamily="2" charset="2"/>
              <a:buChar char="u"/>
            </a:pPr>
            <a:r>
              <a:rPr lang="en-US" altLang="zh-CN" sz="1500" dirty="0">
                <a:latin typeface="微软雅黑" panose="020B0503020204020204" pitchFamily="34" charset="-122"/>
                <a:ea typeface="微软雅黑" panose="020B0503020204020204" pitchFamily="34" charset="-122"/>
              </a:rPr>
              <a:t>Dremel</a:t>
            </a:r>
            <a:r>
              <a:rPr lang="zh-CN" altLang="en-US" sz="1500" dirty="0">
                <a:latin typeface="微软雅黑" panose="020B0503020204020204" pitchFamily="34" charset="-122"/>
                <a:ea typeface="微软雅黑" panose="020B0503020204020204" pitchFamily="34" charset="-122"/>
              </a:rPr>
              <a:t>的列存储表中不光包含各记录的列值，还包含对应的</a:t>
            </a:r>
            <a:r>
              <a:rPr lang="en-US" altLang="zh-CN" sz="1500" dirty="0">
                <a:latin typeface="微软雅黑" panose="020B0503020204020204" pitchFamily="34" charset="-122"/>
                <a:ea typeface="微软雅黑" panose="020B0503020204020204" pitchFamily="34" charset="-122"/>
              </a:rPr>
              <a:t>r</a:t>
            </a:r>
            <a:r>
              <a:rPr lang="zh-CN" altLang="en-US" sz="1500" dirty="0">
                <a:latin typeface="微软雅黑" panose="020B0503020204020204" pitchFamily="34" charset="-122"/>
                <a:ea typeface="微软雅黑" panose="020B0503020204020204" pitchFamily="34" charset="-122"/>
              </a:rPr>
              <a:t>值（</a:t>
            </a:r>
            <a:r>
              <a:rPr lang="en-US" altLang="zh-CN" sz="1500" dirty="0">
                <a:latin typeface="微软雅黑" panose="020B0503020204020204" pitchFamily="34" charset="-122"/>
                <a:ea typeface="微软雅黑" panose="020B0503020204020204" pitchFamily="34" charset="-122"/>
              </a:rPr>
              <a:t>repetition level</a:t>
            </a:r>
            <a:r>
              <a:rPr lang="zh-CN" altLang="en-US" sz="1500" dirty="0">
                <a:latin typeface="微软雅黑" panose="020B0503020204020204" pitchFamily="34" charset="-122"/>
                <a:ea typeface="微软雅黑" panose="020B0503020204020204" pitchFamily="34" charset="-122"/>
              </a:rPr>
              <a:t>）和</a:t>
            </a:r>
            <a:r>
              <a:rPr lang="en-US" altLang="zh-CN" sz="1500" dirty="0">
                <a:latin typeface="微软雅黑" panose="020B0503020204020204" pitchFamily="34" charset="-122"/>
                <a:ea typeface="微软雅黑" panose="020B0503020204020204" pitchFamily="34" charset="-122"/>
              </a:rPr>
              <a:t>d</a:t>
            </a:r>
            <a:r>
              <a:rPr lang="zh-CN" altLang="en-US" sz="1500" dirty="0">
                <a:latin typeface="微软雅黑" panose="020B0503020204020204" pitchFamily="34" charset="-122"/>
                <a:ea typeface="微软雅黑" panose="020B0503020204020204" pitchFamily="34" charset="-122"/>
              </a:rPr>
              <a:t>值（</a:t>
            </a:r>
            <a:r>
              <a:rPr lang="en-US" altLang="zh-CN" sz="1500" dirty="0">
                <a:latin typeface="微软雅黑" panose="020B0503020204020204" pitchFamily="34" charset="-122"/>
                <a:ea typeface="微软雅黑" panose="020B0503020204020204" pitchFamily="34" charset="-122"/>
              </a:rPr>
              <a:t>definition level</a:t>
            </a:r>
            <a:r>
              <a:rPr lang="zh-CN" altLang="en-US" sz="1500" dirty="0">
                <a:latin typeface="微软雅黑" panose="020B0503020204020204" pitchFamily="34" charset="-122"/>
                <a:ea typeface="微软雅黑" panose="020B0503020204020204" pitchFamily="34" charset="-122"/>
              </a:rPr>
              <a:t>）</a:t>
            </a:r>
            <a:r>
              <a:rPr lang="en-US" altLang="zh-CN" sz="1500" dirty="0">
                <a:latin typeface="微软雅黑" panose="020B0503020204020204" pitchFamily="34" charset="-122"/>
                <a:ea typeface="微软雅黑" panose="020B0503020204020204" pitchFamily="34" charset="-122"/>
              </a:rPr>
              <a:t>,Dremel</a:t>
            </a:r>
            <a:r>
              <a:rPr lang="zh-CN" altLang="en-US" sz="1500" dirty="0">
                <a:latin typeface="微软雅黑" panose="020B0503020204020204" pitchFamily="34" charset="-122"/>
                <a:ea typeface="微软雅黑" panose="020B0503020204020204" pitchFamily="34" charset="-122"/>
              </a:rPr>
              <a:t>对每个值域按照有限状态机（</a:t>
            </a:r>
            <a:r>
              <a:rPr lang="en-US" altLang="zh-CN" sz="1500" dirty="0">
                <a:latin typeface="微软雅黑" panose="020B0503020204020204" pitchFamily="34" charset="-122"/>
                <a:ea typeface="微软雅黑" panose="020B0503020204020204" pitchFamily="34" charset="-122"/>
              </a:rPr>
              <a:t>FSM</a:t>
            </a:r>
            <a:r>
              <a:rPr lang="zh-CN" altLang="en-US" sz="1500" dirty="0">
                <a:latin typeface="微软雅黑" panose="020B0503020204020204" pitchFamily="34" charset="-122"/>
                <a:ea typeface="微软雅黑" panose="020B0503020204020204" pitchFamily="34" charset="-122"/>
              </a:rPr>
              <a:t>）规则读取顺序存储的列存储表并进行数据记录的重构；</a:t>
            </a:r>
          </a:p>
          <a:p>
            <a:pPr marL="285750" indent="-285750">
              <a:lnSpc>
                <a:spcPct val="130000"/>
              </a:lnSpc>
              <a:spcBef>
                <a:spcPts val="600"/>
              </a:spcBef>
              <a:buFont typeface="Wingdings" panose="05000000000000000000" pitchFamily="2" charset="2"/>
              <a:buChar char="u"/>
            </a:pPr>
            <a:r>
              <a:rPr lang="zh-CN" altLang="en-US" sz="1500" dirty="0">
                <a:latin typeface="微软雅黑" panose="020B0503020204020204" pitchFamily="34" charset="-122"/>
                <a:ea typeface="微软雅黑" panose="020B0503020204020204" pitchFamily="34" charset="-122"/>
              </a:rPr>
              <a:t>每次对顺序存储的物理表进行扫描和数据记录重建时，</a:t>
            </a:r>
            <a:r>
              <a:rPr lang="en-US" altLang="zh-CN" sz="1500" dirty="0">
                <a:latin typeface="微软雅黑" panose="020B0503020204020204" pitchFamily="34" charset="-122"/>
                <a:ea typeface="微软雅黑" panose="020B0503020204020204" pitchFamily="34" charset="-122"/>
              </a:rPr>
              <a:t>Dremel</a:t>
            </a:r>
            <a:r>
              <a:rPr lang="zh-CN" altLang="en-US" sz="1500" dirty="0">
                <a:latin typeface="微软雅黑" panose="020B0503020204020204" pitchFamily="34" charset="-122"/>
                <a:ea typeface="微软雅黑" panose="020B0503020204020204" pitchFamily="34" charset="-122"/>
              </a:rPr>
              <a:t>并不需要扫描和重建全部数据，而可根据需要只扫描部分数据、重建感兴趣的值域（列）。</a:t>
            </a:r>
          </a:p>
        </p:txBody>
      </p:sp>
    </p:spTree>
    <p:extLst>
      <p:ext uri="{BB962C8B-B14F-4D97-AF65-F5344CB8AC3E}">
        <p14:creationId xmlns:p14="http://schemas.microsoft.com/office/powerpoint/2010/main" xmlns="" val="3873050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12.2  </a:t>
            </a:r>
            <a:r>
              <a:rPr kumimoji="1" lang="zh-CN" altLang="en-US" sz="2200" dirty="0">
                <a:latin typeface="微软雅黑 Light" panose="020B0502040204020203" charset="-122"/>
                <a:ea typeface="微软雅黑 Light" panose="020B0502040204020203" charset="-122"/>
                <a:cs typeface="微软雅黑" panose="020B0503020204020204" charset="-122"/>
              </a:rPr>
              <a:t>并行查询</a:t>
            </a:r>
          </a:p>
        </p:txBody>
      </p:sp>
      <p:cxnSp>
        <p:nvCxnSpPr>
          <p:cNvPr id="11" name="直接连接符 13"/>
          <p:cNvCxnSpPr>
            <a:cxnSpLocks/>
          </p:cNvCxnSpPr>
          <p:nvPr/>
        </p:nvCxnSpPr>
        <p:spPr>
          <a:xfrm>
            <a:off x="1092770" y="506810"/>
            <a:ext cx="54499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文本框 15">
            <a:extLst>
              <a:ext uri="{FF2B5EF4-FFF2-40B4-BE49-F238E27FC236}">
                <a16:creationId xmlns:a16="http://schemas.microsoft.com/office/drawing/2014/main" xmlns="" id="{74E9020E-DE90-4817-8A60-8B6B443BE839}"/>
              </a:ext>
            </a:extLst>
          </p:cNvPr>
          <p:cNvSpPr txBox="1"/>
          <p:nvPr/>
        </p:nvSpPr>
        <p:spPr>
          <a:xfrm>
            <a:off x="617484" y="914605"/>
            <a:ext cx="3786266" cy="3664080"/>
          </a:xfrm>
          <a:prstGeom prst="rect">
            <a:avLst/>
          </a:prstGeom>
          <a:noFill/>
        </p:spPr>
        <p:txBody>
          <a:bodyPr wrap="square" rtlCol="0">
            <a:spAutoFit/>
          </a:bodyPr>
          <a:lstStyle/>
          <a:p>
            <a:pPr lvl="0">
              <a:lnSpc>
                <a:spcPct val="130000"/>
              </a:lnSpc>
              <a:spcBef>
                <a:spcPts val="1200"/>
              </a:spcBef>
            </a:pPr>
            <a:r>
              <a:rPr lang="en-US" altLang="zh-CN" sz="1500" dirty="0">
                <a:latin typeface="微软雅黑" panose="020B0503020204020204" pitchFamily="34" charset="-122"/>
                <a:ea typeface="微软雅黑" panose="020B0503020204020204" pitchFamily="34" charset="-122"/>
              </a:rPr>
              <a:t>Dremel</a:t>
            </a:r>
            <a:r>
              <a:rPr lang="zh-CN" altLang="en-US" sz="1500" dirty="0">
                <a:latin typeface="微软雅黑" panose="020B0503020204020204" pitchFamily="34" charset="-122"/>
                <a:ea typeface="微软雅黑" panose="020B0503020204020204" pitchFamily="34" charset="-122"/>
              </a:rPr>
              <a:t>采用的是多层服务树（</a:t>
            </a:r>
            <a:r>
              <a:rPr lang="en-US" altLang="zh-CN" sz="1500" dirty="0">
                <a:latin typeface="微软雅黑" panose="020B0503020204020204" pitchFamily="34" charset="-122"/>
                <a:ea typeface="微软雅黑" panose="020B0503020204020204" pitchFamily="34" charset="-122"/>
              </a:rPr>
              <a:t>serving-tree</a:t>
            </a:r>
            <a:r>
              <a:rPr lang="zh-CN" altLang="en-US" sz="1500" dirty="0">
                <a:latin typeface="微软雅黑" panose="020B0503020204020204" pitchFamily="34" charset="-122"/>
                <a:ea typeface="微软雅黑" panose="020B0503020204020204" pitchFamily="34" charset="-122"/>
              </a:rPr>
              <a:t>）计算架构，如</a:t>
            </a:r>
            <a:r>
              <a:rPr lang="zh-CN" altLang="en-US" sz="1500" dirty="0" smtClean="0">
                <a:latin typeface="微软雅黑" panose="020B0503020204020204" pitchFamily="34" charset="-122"/>
                <a:ea typeface="微软雅黑" panose="020B0503020204020204" pitchFamily="34" charset="-122"/>
              </a:rPr>
              <a:t>图所</a:t>
            </a:r>
            <a:r>
              <a:rPr lang="zh-CN" altLang="en-US" sz="1500" dirty="0">
                <a:latin typeface="微软雅黑" panose="020B0503020204020204" pitchFamily="34" charset="-122"/>
                <a:ea typeface="微软雅黑" panose="020B0503020204020204" pitchFamily="34" charset="-122"/>
              </a:rPr>
              <a:t>示。 </a:t>
            </a:r>
            <a:r>
              <a:rPr lang="en-US" altLang="zh-CN" sz="1500" dirty="0">
                <a:latin typeface="微软雅黑" panose="020B0503020204020204" pitchFamily="34" charset="-122"/>
                <a:ea typeface="微软雅黑" panose="020B0503020204020204" pitchFamily="34" charset="-122"/>
              </a:rPr>
              <a:t>Dremel</a:t>
            </a:r>
            <a:r>
              <a:rPr lang="zh-CN" altLang="en-US" sz="1500" dirty="0">
                <a:latin typeface="微软雅黑" panose="020B0503020204020204" pitchFamily="34" charset="-122"/>
                <a:ea typeface="微软雅黑" panose="020B0503020204020204" pitchFamily="34" charset="-122"/>
              </a:rPr>
              <a:t>集群最上层的根服务器（</a:t>
            </a:r>
            <a:r>
              <a:rPr lang="en-US" altLang="zh-CN" sz="1500" dirty="0">
                <a:latin typeface="微软雅黑" panose="020B0503020204020204" pitchFamily="34" charset="-122"/>
                <a:ea typeface="微软雅黑" panose="020B0503020204020204" pitchFamily="34" charset="-122"/>
              </a:rPr>
              <a:t>root server</a:t>
            </a:r>
            <a:r>
              <a:rPr lang="zh-CN" altLang="en-US" sz="1500" dirty="0">
                <a:latin typeface="微软雅黑" panose="020B0503020204020204" pitchFamily="34" charset="-122"/>
                <a:ea typeface="微软雅黑" panose="020B0503020204020204" pitchFamily="34" charset="-122"/>
              </a:rPr>
              <a:t>）接收所有的客户端查询请求，并把查询语句分解，读取相关元数据，再把分解后的请求下发中间服务器（</a:t>
            </a:r>
            <a:r>
              <a:rPr lang="en-US" altLang="zh-CN" sz="1500" dirty="0">
                <a:latin typeface="微软雅黑" panose="020B0503020204020204" pitchFamily="34" charset="-122"/>
                <a:ea typeface="微软雅黑" panose="020B0503020204020204" pitchFamily="34" charset="-122"/>
              </a:rPr>
              <a:t>intermediate server</a:t>
            </a:r>
            <a:r>
              <a:rPr lang="zh-CN" altLang="en-US" sz="1500" dirty="0">
                <a:latin typeface="微软雅黑" panose="020B0503020204020204" pitchFamily="34" charset="-122"/>
                <a:ea typeface="微软雅黑" panose="020B0503020204020204" pitchFamily="34" charset="-122"/>
              </a:rPr>
              <a:t>）。中间服务器进一步把查询需求分发到它所属的下级叶节点服务器（</a:t>
            </a:r>
            <a:r>
              <a:rPr lang="en-US" altLang="zh-CN" sz="1500" dirty="0">
                <a:latin typeface="微软雅黑" panose="020B0503020204020204" pitchFamily="34" charset="-122"/>
                <a:ea typeface="微软雅黑" panose="020B0503020204020204" pitchFamily="34" charset="-122"/>
              </a:rPr>
              <a:t>leaf server</a:t>
            </a:r>
            <a:r>
              <a:rPr lang="zh-CN" altLang="en-US" sz="1500" dirty="0">
                <a:latin typeface="微软雅黑" panose="020B0503020204020204" pitchFamily="34" charset="-122"/>
                <a:ea typeface="微软雅黑" panose="020B0503020204020204" pitchFamily="34" charset="-122"/>
              </a:rPr>
              <a:t>）完成并行计算。数据记录存储在叶节点服务器的本地文件系统上，叶节点完成计算处理后，其返回计算结果的过程与上述步骤逆向而行。</a:t>
            </a:r>
          </a:p>
        </p:txBody>
      </p:sp>
      <p:pic>
        <p:nvPicPr>
          <p:cNvPr id="15" name="图片 14">
            <a:extLst>
              <a:ext uri="{FF2B5EF4-FFF2-40B4-BE49-F238E27FC236}">
                <a16:creationId xmlns:a16="http://schemas.microsoft.com/office/drawing/2014/main" xmlns="" id="{A5636C9B-0317-4797-9DA5-F41AD19B71FD}"/>
              </a:ext>
            </a:extLst>
          </p:cNvPr>
          <p:cNvPicPr>
            <a:picLocks noChangeAspect="1" noChangeArrowheads="1"/>
          </p:cNvPicPr>
          <p:nvPr/>
        </p:nvPicPr>
        <p:blipFill>
          <a:blip r:embed="rId3" cstate="print"/>
          <a:srcRect/>
          <a:stretch>
            <a:fillRect/>
          </a:stretch>
        </p:blipFill>
        <p:spPr>
          <a:xfrm>
            <a:off x="4479556" y="1448410"/>
            <a:ext cx="4118994" cy="2994075"/>
          </a:xfrm>
          <a:prstGeom prst="rect">
            <a:avLst/>
          </a:prstGeom>
          <a:noFill/>
          <a:ln w="9525">
            <a:noFill/>
            <a:miter lim="800000"/>
            <a:headEnd/>
            <a:tailEnd/>
          </a:ln>
        </p:spPr>
      </p:pic>
    </p:spTree>
    <p:extLst>
      <p:ext uri="{BB962C8B-B14F-4D97-AF65-F5344CB8AC3E}">
        <p14:creationId xmlns:p14="http://schemas.microsoft.com/office/powerpoint/2010/main" xmlns="" val="662670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12.2  </a:t>
            </a:r>
            <a:r>
              <a:rPr kumimoji="1" lang="zh-CN" altLang="en-US" sz="2200" dirty="0">
                <a:latin typeface="微软雅黑 Light" panose="020B0502040204020203" charset="-122"/>
                <a:ea typeface="微软雅黑 Light" panose="020B0502040204020203" charset="-122"/>
                <a:cs typeface="微软雅黑" panose="020B0503020204020204" charset="-122"/>
              </a:rPr>
              <a:t>并行查询</a:t>
            </a:r>
          </a:p>
        </p:txBody>
      </p:sp>
      <p:cxnSp>
        <p:nvCxnSpPr>
          <p:cNvPr id="11" name="直接连接符 13"/>
          <p:cNvCxnSpPr>
            <a:cxnSpLocks/>
          </p:cNvCxnSpPr>
          <p:nvPr/>
        </p:nvCxnSpPr>
        <p:spPr>
          <a:xfrm>
            <a:off x="1092770" y="506810"/>
            <a:ext cx="54499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文本框 15">
            <a:extLst>
              <a:ext uri="{FF2B5EF4-FFF2-40B4-BE49-F238E27FC236}">
                <a16:creationId xmlns:a16="http://schemas.microsoft.com/office/drawing/2014/main" xmlns="" id="{74E9020E-DE90-4817-8A60-8B6B443BE839}"/>
              </a:ext>
            </a:extLst>
          </p:cNvPr>
          <p:cNvSpPr txBox="1"/>
          <p:nvPr/>
        </p:nvSpPr>
        <p:spPr>
          <a:xfrm>
            <a:off x="601118" y="796033"/>
            <a:ext cx="7963246" cy="1563505"/>
          </a:xfrm>
          <a:prstGeom prst="rect">
            <a:avLst/>
          </a:prstGeom>
          <a:noFill/>
        </p:spPr>
        <p:txBody>
          <a:bodyPr wrap="square" rtlCol="0">
            <a:spAutoFit/>
          </a:bodyPr>
          <a:lstStyle/>
          <a:p>
            <a:pPr lvl="0">
              <a:lnSpc>
                <a:spcPct val="130000"/>
              </a:lnSpc>
            </a:pPr>
            <a:r>
              <a:rPr lang="zh-CN" altLang="en-US" sz="1500" dirty="0">
                <a:latin typeface="微软雅黑" panose="020B0503020204020204" pitchFamily="34" charset="-122"/>
                <a:ea typeface="微软雅黑" panose="020B0503020204020204" pitchFamily="34" charset="-122"/>
              </a:rPr>
              <a:t>服务树的计算构架与</a:t>
            </a:r>
            <a:r>
              <a:rPr lang="en-US" altLang="zh-CN" sz="1500" dirty="0">
                <a:latin typeface="微软雅黑" panose="020B0503020204020204" pitchFamily="34" charset="-122"/>
                <a:ea typeface="微软雅黑" panose="020B0503020204020204" pitchFamily="34" charset="-122"/>
              </a:rPr>
              <a:t>MapReduce</a:t>
            </a:r>
            <a:r>
              <a:rPr lang="zh-CN" altLang="en-US" sz="1500" dirty="0">
                <a:latin typeface="微软雅黑" panose="020B0503020204020204" pitchFamily="34" charset="-122"/>
                <a:ea typeface="微软雅黑" panose="020B0503020204020204" pitchFamily="34" charset="-122"/>
              </a:rPr>
              <a:t>的计算构架（</a:t>
            </a:r>
            <a:r>
              <a:rPr lang="en-US" altLang="zh-CN" sz="1500" dirty="0">
                <a:latin typeface="微软雅黑" panose="020B0503020204020204" pitchFamily="34" charset="-122"/>
                <a:ea typeface="微软雅黑" panose="020B0503020204020204" pitchFamily="34" charset="-122"/>
              </a:rPr>
              <a:t>Map/Shuffle/Reduce</a:t>
            </a:r>
            <a:r>
              <a:rPr lang="zh-CN" altLang="en-US" sz="1500" dirty="0">
                <a:latin typeface="微软雅黑" panose="020B0503020204020204" pitchFamily="34" charset="-122"/>
                <a:ea typeface="微软雅黑" panose="020B0503020204020204" pitchFamily="34" charset="-122"/>
              </a:rPr>
              <a:t>）相比，更适合于超大规模数据查询的筛选和聚合运算，执行速度更快，有如下两点原因：</a:t>
            </a:r>
          </a:p>
          <a:p>
            <a:pPr marL="285750" lvl="0" indent="-285750">
              <a:lnSpc>
                <a:spcPct val="130000"/>
              </a:lnSpc>
              <a:buFont typeface="Wingdings" panose="05000000000000000000" pitchFamily="2" charset="2"/>
              <a:buChar char="u"/>
            </a:pPr>
            <a:r>
              <a:rPr lang="zh-CN" altLang="en-US" sz="1500" dirty="0">
                <a:latin typeface="微软雅黑" panose="020B0503020204020204" pitchFamily="34" charset="-122"/>
                <a:ea typeface="微软雅黑" panose="020B0503020204020204" pitchFamily="34" charset="-122"/>
              </a:rPr>
              <a:t>列存储结构使得查询仅需扫描它关心的列存储表（字码段），而勿需扫描全部数据集</a:t>
            </a:r>
          </a:p>
          <a:p>
            <a:pPr marL="285750" lvl="0" indent="-285750">
              <a:lnSpc>
                <a:spcPct val="130000"/>
              </a:lnSpc>
              <a:buFont typeface="Wingdings" panose="05000000000000000000" pitchFamily="2" charset="2"/>
              <a:buChar char="u"/>
            </a:pPr>
            <a:r>
              <a:rPr lang="zh-CN" altLang="en-US" sz="1500" dirty="0">
                <a:latin typeface="微软雅黑" panose="020B0503020204020204" pitchFamily="34" charset="-122"/>
                <a:ea typeface="微软雅黑" panose="020B0503020204020204" pitchFamily="34" charset="-122"/>
              </a:rPr>
              <a:t>由于服务树架构，根节点和中间节点只起任务分解和结果汇聚作用，最后的计算处理是在叶节点进行，叶节点相互之间没有依赖关系，因此可以实现高并发度的并行处理</a:t>
            </a:r>
          </a:p>
        </p:txBody>
      </p:sp>
      <p:sp>
        <p:nvSpPr>
          <p:cNvPr id="10" name="矩形 9">
            <a:extLst>
              <a:ext uri="{FF2B5EF4-FFF2-40B4-BE49-F238E27FC236}">
                <a16:creationId xmlns:a16="http://schemas.microsoft.com/office/drawing/2014/main" xmlns="" id="{B3B43F6D-0D81-40BF-8A7C-53D7DB8A6171}"/>
              </a:ext>
            </a:extLst>
          </p:cNvPr>
          <p:cNvSpPr/>
          <p:nvPr/>
        </p:nvSpPr>
        <p:spPr>
          <a:xfrm>
            <a:off x="601118" y="2433845"/>
            <a:ext cx="3970882" cy="2192908"/>
          </a:xfrm>
          <a:prstGeom prst="rect">
            <a:avLst/>
          </a:prstGeom>
        </p:spPr>
        <p:txBody>
          <a:bodyPr wrap="square">
            <a:spAutoFit/>
          </a:bodyPr>
          <a:lstStyle/>
          <a:p>
            <a:pPr lvl="0">
              <a:lnSpc>
                <a:spcPct val="130000"/>
              </a:lnSpc>
            </a:pPr>
            <a:r>
              <a:rPr lang="en-US" altLang="zh-CN" sz="1500" dirty="0">
                <a:latin typeface="微软雅黑" panose="020B0503020204020204" pitchFamily="34" charset="-122"/>
                <a:ea typeface="微软雅黑" panose="020B0503020204020204" pitchFamily="34" charset="-122"/>
              </a:rPr>
              <a:t>Dremel</a:t>
            </a:r>
            <a:r>
              <a:rPr lang="zh-CN" altLang="en-US" sz="1500" dirty="0">
                <a:latin typeface="微软雅黑" panose="020B0503020204020204" pitchFamily="34" charset="-122"/>
                <a:ea typeface="微软雅黑" panose="020B0503020204020204" pitchFamily="34" charset="-122"/>
              </a:rPr>
              <a:t>主要用于支持数据查询业务（并不擅长数据增删操作），这种列存储结构和服务树并行处理模式对查询操作性能的优化尤其明显。大于</a:t>
            </a:r>
            <a:r>
              <a:rPr lang="en-US" altLang="zh-CN" sz="1500" dirty="0">
                <a:latin typeface="微软雅黑" panose="020B0503020204020204" pitchFamily="34" charset="-122"/>
                <a:ea typeface="微软雅黑" panose="020B0503020204020204" pitchFamily="34" charset="-122"/>
              </a:rPr>
              <a:t>98%</a:t>
            </a:r>
            <a:r>
              <a:rPr lang="zh-CN" altLang="en-US" sz="1500" dirty="0">
                <a:latin typeface="微软雅黑" panose="020B0503020204020204" pitchFamily="34" charset="-122"/>
                <a:ea typeface="微软雅黑" panose="020B0503020204020204" pitchFamily="34" charset="-122"/>
              </a:rPr>
              <a:t>的查询操作响应时间低于</a:t>
            </a:r>
            <a:r>
              <a:rPr lang="en-US" altLang="zh-CN" sz="1500" dirty="0">
                <a:latin typeface="微软雅黑" panose="020B0503020204020204" pitchFamily="34" charset="-122"/>
                <a:ea typeface="微软雅黑" panose="020B0503020204020204" pitchFamily="34" charset="-122"/>
              </a:rPr>
              <a:t>10</a:t>
            </a:r>
            <a:r>
              <a:rPr lang="zh-CN" altLang="en-US" sz="1500" dirty="0">
                <a:latin typeface="微软雅黑" panose="020B0503020204020204" pitchFamily="34" charset="-122"/>
                <a:ea typeface="微软雅黑" panose="020B0503020204020204" pitchFamily="34" charset="-122"/>
              </a:rPr>
              <a:t>秒，响应时延超过</a:t>
            </a:r>
            <a:r>
              <a:rPr lang="en-US" altLang="zh-CN" sz="1500" dirty="0">
                <a:latin typeface="微软雅黑" panose="020B0503020204020204" pitchFamily="34" charset="-122"/>
                <a:ea typeface="微软雅黑" panose="020B0503020204020204" pitchFamily="34" charset="-122"/>
              </a:rPr>
              <a:t>10</a:t>
            </a:r>
            <a:r>
              <a:rPr lang="zh-CN" altLang="en-US" sz="1500" dirty="0">
                <a:latin typeface="微软雅黑" panose="020B0503020204020204" pitchFamily="34" charset="-122"/>
                <a:ea typeface="微软雅黑" panose="020B0503020204020204" pitchFamily="34" charset="-122"/>
              </a:rPr>
              <a:t>秒不到</a:t>
            </a:r>
            <a:r>
              <a:rPr lang="en-US" altLang="zh-CN" sz="1500" dirty="0">
                <a:latin typeface="微软雅黑" panose="020B0503020204020204" pitchFamily="34" charset="-122"/>
                <a:ea typeface="微软雅黑" panose="020B0503020204020204" pitchFamily="34" charset="-122"/>
              </a:rPr>
              <a:t>2</a:t>
            </a:r>
            <a:r>
              <a:rPr lang="en-US" altLang="zh-CN" sz="1500" dirty="0" smtClean="0">
                <a:latin typeface="微软雅黑" panose="020B0503020204020204" pitchFamily="34" charset="-122"/>
                <a:ea typeface="微软雅黑" panose="020B0503020204020204" pitchFamily="34" charset="-122"/>
              </a:rPr>
              <a:t>%</a:t>
            </a:r>
            <a:r>
              <a:rPr lang="zh-CN" altLang="en-US" sz="1500" dirty="0" smtClean="0">
                <a:latin typeface="微软雅黑" panose="020B0503020204020204" pitchFamily="34" charset="-122"/>
                <a:ea typeface="微软雅黑" panose="020B0503020204020204" pitchFamily="34" charset="-122"/>
              </a:rPr>
              <a:t>。</a:t>
            </a:r>
            <a:r>
              <a:rPr lang="zh-CN" altLang="en-US" sz="1500" dirty="0">
                <a:latin typeface="微软雅黑" panose="020B0503020204020204" pitchFamily="34" charset="-122"/>
                <a:ea typeface="微软雅黑" panose="020B0503020204020204" pitchFamily="34" charset="-122"/>
              </a:rPr>
              <a:t>这其中，某些查询任务扫描的数据记录数达到</a:t>
            </a:r>
            <a:r>
              <a:rPr lang="en-US" altLang="zh-CN" sz="1500" dirty="0">
                <a:latin typeface="微软雅黑" panose="020B0503020204020204" pitchFamily="34" charset="-122"/>
                <a:ea typeface="微软雅黑" panose="020B0503020204020204" pitchFamily="34" charset="-122"/>
              </a:rPr>
              <a:t>1000</a:t>
            </a:r>
            <a:r>
              <a:rPr lang="zh-CN" altLang="en-US" sz="1500" dirty="0">
                <a:latin typeface="微软雅黑" panose="020B0503020204020204" pitchFamily="34" charset="-122"/>
                <a:ea typeface="微软雅黑" panose="020B0503020204020204" pitchFamily="34" charset="-122"/>
              </a:rPr>
              <a:t>亿条。</a:t>
            </a:r>
          </a:p>
          <a:p>
            <a:pPr lvl="0">
              <a:lnSpc>
                <a:spcPct val="130000"/>
              </a:lnSpc>
            </a:pPr>
            <a:endParaRPr lang="zh-CN" altLang="en-US" sz="1500" dirty="0">
              <a:latin typeface="微软雅黑" panose="020B0503020204020204" pitchFamily="34" charset="-122"/>
              <a:ea typeface="微软雅黑" panose="020B0503020204020204" pitchFamily="34" charset="-122"/>
            </a:endParaRPr>
          </a:p>
        </p:txBody>
      </p:sp>
      <p:pic>
        <p:nvPicPr>
          <p:cNvPr id="17" name="图片 16">
            <a:extLst>
              <a:ext uri="{FF2B5EF4-FFF2-40B4-BE49-F238E27FC236}">
                <a16:creationId xmlns:a16="http://schemas.microsoft.com/office/drawing/2014/main" xmlns="" id="{BA38E631-15A6-4CF4-A52F-E7FB22834865}"/>
              </a:ext>
            </a:extLst>
          </p:cNvPr>
          <p:cNvPicPr>
            <a:picLocks noChangeAspect="1"/>
          </p:cNvPicPr>
          <p:nvPr/>
        </p:nvPicPr>
        <p:blipFill>
          <a:blip r:embed="rId3" cstate="print"/>
          <a:stretch>
            <a:fillRect/>
          </a:stretch>
        </p:blipFill>
        <p:spPr>
          <a:xfrm>
            <a:off x="3949675" y="2414021"/>
            <a:ext cx="4779677" cy="2366840"/>
          </a:xfrm>
          <a:prstGeom prst="rect">
            <a:avLst/>
          </a:prstGeom>
        </p:spPr>
      </p:pic>
    </p:spTree>
    <p:extLst>
      <p:ext uri="{BB962C8B-B14F-4D97-AF65-F5344CB8AC3E}">
        <p14:creationId xmlns:p14="http://schemas.microsoft.com/office/powerpoint/2010/main" xmlns="" val="178825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12    </a:t>
            </a:r>
            <a:r>
              <a:rPr lang="zh-CN" altLang="en-US" sz="2200" dirty="0">
                <a:latin typeface="微软雅黑" panose="020B0503020204020204" charset="-122"/>
                <a:ea typeface="微软雅黑" panose="020B0503020204020204" charset="-122"/>
                <a:cs typeface="微软雅黑" panose="020B0503020204020204" charset="-122"/>
              </a:rPr>
              <a:t>交互式处理</a:t>
            </a:r>
            <a:endParaRPr kumimoji="1" lang="zh-CN" altLang="en-US" sz="2200" dirty="0">
              <a:latin typeface="微软雅黑 Light" panose="020B0502040204020203" charset="-122"/>
              <a:ea typeface="微软雅黑 Light" panose="020B0502040204020203" charset="-122"/>
              <a:cs typeface="微软雅黑" panose="020B0503020204020204" charset="-122"/>
            </a:endParaRPr>
          </a:p>
        </p:txBody>
      </p:sp>
      <p:cxnSp>
        <p:nvCxnSpPr>
          <p:cNvPr id="11" name="直接连接符 13"/>
          <p:cNvCxnSpPr>
            <a:cxnSpLocks/>
          </p:cNvCxnSpPr>
          <p:nvPr/>
        </p:nvCxnSpPr>
        <p:spPr>
          <a:xfrm>
            <a:off x="1118115" y="506809"/>
            <a:ext cx="32356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729421" y="871155"/>
            <a:ext cx="7799671" cy="1379473"/>
          </a:xfrm>
          <a:prstGeom prst="rect">
            <a:avLst/>
          </a:prstGeom>
        </p:spPr>
        <p:txBody>
          <a:bodyPr wrap="square" lIns="48381" tIns="24190" rIns="48381" bIns="24190">
            <a:spAutoFit/>
          </a:bodyPr>
          <a:lstStyle/>
          <a:p>
            <a:pPr>
              <a:lnSpc>
                <a:spcPct val="150000"/>
              </a:lnSpc>
              <a:buFont typeface="Wingdings" pitchFamily="2" charset="2"/>
              <a:buChar char="l"/>
            </a:pPr>
            <a:r>
              <a:rPr lang="en-US" altLang="zh-CN" sz="2000" dirty="0">
                <a:latin typeface="微软雅黑" panose="020B0503020204020204" charset="-122"/>
                <a:ea typeface="微软雅黑" panose="020B0503020204020204" charset="-122"/>
              </a:rPr>
              <a:t>  Dremel</a:t>
            </a:r>
            <a:r>
              <a:rPr lang="zh-CN" altLang="en-US" sz="2000" dirty="0">
                <a:latin typeface="微软雅黑" panose="020B0503020204020204" charset="-122"/>
                <a:ea typeface="微软雅黑" panose="020B0503020204020204" charset="-122"/>
              </a:rPr>
              <a:t>数据模型与存储结构</a:t>
            </a:r>
            <a:endParaRPr lang="en-US" altLang="zh-CN" sz="2000" dirty="0">
              <a:latin typeface="微软雅黑" panose="020B0503020204020204" charset="-122"/>
              <a:ea typeface="微软雅黑" panose="020B0503020204020204" charset="-122"/>
            </a:endParaRPr>
          </a:p>
          <a:p>
            <a:pPr>
              <a:lnSpc>
                <a:spcPct val="150000"/>
              </a:lnSpc>
              <a:buFont typeface="Wingdings" pitchFamily="2" charset="2"/>
              <a:buChar char="l"/>
            </a:pPr>
            <a:r>
              <a:rPr lang="en-US" altLang="zh-CN" sz="2000" dirty="0">
                <a:latin typeface="微软雅黑" panose="020B0503020204020204" charset="-122"/>
                <a:ea typeface="微软雅黑" panose="020B0503020204020204" charset="-122"/>
              </a:rPr>
              <a:t>  </a:t>
            </a:r>
            <a:r>
              <a:rPr lang="zh-CN" altLang="en-US" sz="2000" dirty="0">
                <a:latin typeface="微软雅黑" panose="020B0503020204020204" charset="-122"/>
                <a:ea typeface="微软雅黑" panose="020B0503020204020204" charset="-122"/>
              </a:rPr>
              <a:t>并行查询</a:t>
            </a:r>
            <a:endParaRPr lang="en-US" altLang="zh-CN" sz="2000" dirty="0">
              <a:latin typeface="微软雅黑" panose="020B0503020204020204" charset="-122"/>
              <a:ea typeface="微软雅黑" panose="020B0503020204020204" charset="-122"/>
            </a:endParaRPr>
          </a:p>
          <a:p>
            <a:pPr>
              <a:lnSpc>
                <a:spcPct val="150000"/>
              </a:lnSpc>
              <a:buFont typeface="Wingdings" pitchFamily="2" charset="2"/>
              <a:buChar char="l"/>
            </a:pPr>
            <a:r>
              <a:rPr lang="zh-CN" altLang="en-US" sz="2000" dirty="0">
                <a:latin typeface="微软雅黑" panose="020B0503020204020204" charset="-122"/>
                <a:ea typeface="微软雅黑" panose="020B0503020204020204" charset="-122"/>
              </a:rPr>
              <a:t>  </a:t>
            </a:r>
            <a:r>
              <a:rPr lang="en-US" altLang="zh-CN" sz="2000" dirty="0">
                <a:latin typeface="微软雅黑" panose="020B0503020204020204" charset="-122"/>
                <a:ea typeface="微软雅黑" panose="020B0503020204020204" charset="-122"/>
              </a:rPr>
              <a:t>Drill</a:t>
            </a:r>
          </a:p>
        </p:txBody>
      </p:sp>
    </p:spTree>
    <p:extLst>
      <p:ext uri="{BB962C8B-B14F-4D97-AF65-F5344CB8AC3E}">
        <p14:creationId xmlns:p14="http://schemas.microsoft.com/office/powerpoint/2010/main" xmlns="" val="462260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xmlns="" id="{AB17056C-B261-4B56-8BE9-69535D78B421}"/>
              </a:ext>
            </a:extLst>
          </p:cNvPr>
          <p:cNvPicPr>
            <a:picLocks noChangeAspect="1"/>
          </p:cNvPicPr>
          <p:nvPr/>
        </p:nvPicPr>
        <p:blipFill>
          <a:blip r:embed="rId3" cstate="print"/>
          <a:stretch>
            <a:fillRect/>
          </a:stretch>
        </p:blipFill>
        <p:spPr>
          <a:xfrm>
            <a:off x="3259636" y="1130684"/>
            <a:ext cx="5393238" cy="3438141"/>
          </a:xfrm>
          <a:prstGeom prst="rect">
            <a:avLst/>
          </a:prstGeom>
        </p:spPr>
      </p:pic>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12.3  </a:t>
            </a:r>
            <a:r>
              <a:rPr kumimoji="1" lang="en-US" altLang="zh-CN" sz="2200" dirty="0">
                <a:latin typeface="微软雅黑 Light" panose="020B0502040204020203" charset="-122"/>
                <a:ea typeface="微软雅黑 Light" panose="020B0502040204020203" charset="-122"/>
                <a:cs typeface="微软雅黑" panose="020B0503020204020204" charset="-122"/>
              </a:rPr>
              <a:t>Drill</a:t>
            </a:r>
            <a:endParaRPr kumimoji="1" lang="zh-CN" altLang="en-US" sz="2200" dirty="0">
              <a:latin typeface="微软雅黑 Light" panose="020B0502040204020203" charset="-122"/>
              <a:ea typeface="微软雅黑 Light" panose="020B0502040204020203" charset="-122"/>
              <a:cs typeface="微软雅黑" panose="020B0503020204020204" charset="-122"/>
            </a:endParaRPr>
          </a:p>
        </p:txBody>
      </p:sp>
      <p:cxnSp>
        <p:nvCxnSpPr>
          <p:cNvPr id="11" name="直接连接符 13"/>
          <p:cNvCxnSpPr>
            <a:cxnSpLocks/>
          </p:cNvCxnSpPr>
          <p:nvPr/>
        </p:nvCxnSpPr>
        <p:spPr>
          <a:xfrm>
            <a:off x="1092770" y="506810"/>
            <a:ext cx="54499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文本框 15">
            <a:extLst>
              <a:ext uri="{FF2B5EF4-FFF2-40B4-BE49-F238E27FC236}">
                <a16:creationId xmlns:a16="http://schemas.microsoft.com/office/drawing/2014/main" xmlns="" id="{74E9020E-DE90-4817-8A60-8B6B443BE839}"/>
              </a:ext>
            </a:extLst>
          </p:cNvPr>
          <p:cNvSpPr txBox="1"/>
          <p:nvPr/>
        </p:nvSpPr>
        <p:spPr>
          <a:xfrm>
            <a:off x="692008" y="1009301"/>
            <a:ext cx="2522472" cy="3046988"/>
          </a:xfrm>
          <a:prstGeom prst="rect">
            <a:avLst/>
          </a:prstGeom>
          <a:noFill/>
        </p:spPr>
        <p:txBody>
          <a:bodyPr wrap="square" rtlCol="0">
            <a:spAutoFit/>
          </a:bodyPr>
          <a:lstStyle/>
          <a:p>
            <a:pPr lvl="0">
              <a:lnSpc>
                <a:spcPct val="150000"/>
              </a:lnSpc>
            </a:pPr>
            <a:r>
              <a:rPr lang="en-US" altLang="zh-CN" sz="1600" dirty="0">
                <a:latin typeface="微软雅黑" panose="020B0503020204020204" pitchFamily="34" charset="-122"/>
                <a:ea typeface="微软雅黑" panose="020B0503020204020204" pitchFamily="34" charset="-122"/>
              </a:rPr>
              <a:t>Apache Drill</a:t>
            </a:r>
            <a:r>
              <a:rPr lang="zh-CN" altLang="en-US" sz="1600" dirty="0">
                <a:latin typeface="微软雅黑" panose="020B0503020204020204" pitchFamily="34" charset="-122"/>
                <a:ea typeface="微软雅黑" panose="020B0503020204020204" pitchFamily="34" charset="-122"/>
              </a:rPr>
              <a:t>的计算架构分为支持</a:t>
            </a:r>
            <a:r>
              <a:rPr lang="en-US" altLang="zh-CN" sz="1600" dirty="0" err="1">
                <a:latin typeface="微软雅黑" panose="020B0503020204020204" pitchFamily="34" charset="-122"/>
                <a:ea typeface="微软雅黑" panose="020B0503020204020204" pitchFamily="34" charset="-122"/>
              </a:rPr>
              <a:t>DrQL</a:t>
            </a:r>
            <a:r>
              <a:rPr lang="zh-CN" altLang="en-US" sz="1600" dirty="0">
                <a:latin typeface="微软雅黑" panose="020B0503020204020204" pitchFamily="34" charset="-122"/>
                <a:ea typeface="微软雅黑" panose="020B0503020204020204" pitchFamily="34" charset="-122"/>
              </a:rPr>
              <a:t>查询的客户端、</a:t>
            </a:r>
            <a:r>
              <a:rPr lang="en-US" altLang="zh-CN" sz="1600" dirty="0">
                <a:latin typeface="微软雅黑" panose="020B0503020204020204" pitchFamily="34" charset="-122"/>
                <a:ea typeface="微软雅黑" panose="020B0503020204020204" pitchFamily="34" charset="-122"/>
              </a:rPr>
              <a:t>Drill</a:t>
            </a:r>
            <a:r>
              <a:rPr lang="zh-CN" altLang="en-US" sz="1600" dirty="0">
                <a:latin typeface="微软雅黑" panose="020B0503020204020204" pitchFamily="34" charset="-122"/>
                <a:ea typeface="微软雅黑" panose="020B0503020204020204" pitchFamily="34" charset="-122"/>
              </a:rPr>
              <a:t>执行引擎、底层存储系统（</a:t>
            </a:r>
            <a:r>
              <a:rPr lang="en-US" altLang="zh-CN" sz="1600" dirty="0">
                <a:latin typeface="微软雅黑" panose="020B0503020204020204" pitchFamily="34" charset="-122"/>
                <a:ea typeface="微软雅黑" panose="020B0503020204020204" pitchFamily="34" charset="-122"/>
              </a:rPr>
              <a:t>Hadoop</a:t>
            </a:r>
            <a:r>
              <a:rPr lang="zh-CN" altLang="en-US" sz="1600" dirty="0">
                <a:latin typeface="微软雅黑" panose="020B0503020204020204" pitchFamily="34" charset="-122"/>
                <a:ea typeface="微软雅黑" panose="020B0503020204020204" pitchFamily="34" charset="-122"/>
              </a:rPr>
              <a:t>集群）三个层次，如</a:t>
            </a:r>
            <a:r>
              <a:rPr lang="zh-CN" altLang="en-US" sz="1600" dirty="0" smtClean="0">
                <a:latin typeface="微软雅黑" panose="020B0503020204020204" pitchFamily="34" charset="-122"/>
                <a:ea typeface="微软雅黑" panose="020B0503020204020204" pitchFamily="34" charset="-122"/>
              </a:rPr>
              <a:t>图所</a:t>
            </a:r>
            <a:r>
              <a:rPr lang="zh-CN" altLang="en-US" sz="1600" dirty="0">
                <a:latin typeface="微软雅黑" panose="020B0503020204020204" pitchFamily="34" charset="-122"/>
                <a:ea typeface="微软雅黑" panose="020B0503020204020204" pitchFamily="34" charset="-122"/>
              </a:rPr>
              <a:t>示。在计算节点上</a:t>
            </a:r>
            <a:r>
              <a:rPr lang="en-US" altLang="zh-CN" sz="1600" dirty="0">
                <a:latin typeface="微软雅黑" panose="020B0503020204020204" pitchFamily="34" charset="-122"/>
                <a:ea typeface="微软雅黑" panose="020B0503020204020204" pitchFamily="34" charset="-122"/>
              </a:rPr>
              <a:t>Drill</a:t>
            </a:r>
            <a:r>
              <a:rPr lang="zh-CN" altLang="en-US" sz="1600" dirty="0">
                <a:latin typeface="微软雅黑" panose="020B0503020204020204" pitchFamily="34" charset="-122"/>
                <a:ea typeface="微软雅黑" panose="020B0503020204020204" pitchFamily="34" charset="-122"/>
              </a:rPr>
              <a:t>使用</a:t>
            </a:r>
            <a:r>
              <a:rPr lang="en-US" altLang="zh-CN" sz="1600" dirty="0">
                <a:latin typeface="微软雅黑" panose="020B0503020204020204" pitchFamily="34" charset="-122"/>
                <a:ea typeface="微软雅黑" panose="020B0503020204020204" pitchFamily="34" charset="-122"/>
              </a:rPr>
              <a:t>Hadoop/HDFS</a:t>
            </a:r>
            <a:r>
              <a:rPr lang="zh-CN" altLang="en-US" sz="1600" dirty="0">
                <a:latin typeface="微软雅黑" panose="020B0503020204020204" pitchFamily="34" charset="-122"/>
                <a:ea typeface="微软雅黑" panose="020B0503020204020204" pitchFamily="34" charset="-122"/>
              </a:rPr>
              <a:t>作为底层的数据存储系统。</a:t>
            </a:r>
          </a:p>
        </p:txBody>
      </p:sp>
    </p:spTree>
    <p:extLst>
      <p:ext uri="{BB962C8B-B14F-4D97-AF65-F5344CB8AC3E}">
        <p14:creationId xmlns:p14="http://schemas.microsoft.com/office/powerpoint/2010/main" xmlns="" val="22224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12.3  </a:t>
            </a:r>
            <a:r>
              <a:rPr kumimoji="1" lang="en-US" altLang="zh-CN" sz="2200" dirty="0">
                <a:latin typeface="微软雅黑 Light" panose="020B0502040204020203" charset="-122"/>
                <a:ea typeface="微软雅黑 Light" panose="020B0502040204020203" charset="-122"/>
                <a:cs typeface="微软雅黑" panose="020B0503020204020204" charset="-122"/>
              </a:rPr>
              <a:t>Drill</a:t>
            </a:r>
            <a:endParaRPr kumimoji="1" lang="zh-CN" altLang="en-US" sz="2200" dirty="0">
              <a:latin typeface="微软雅黑 Light" panose="020B0502040204020203" charset="-122"/>
              <a:ea typeface="微软雅黑 Light" panose="020B0502040204020203" charset="-122"/>
              <a:cs typeface="微软雅黑" panose="020B0503020204020204" charset="-122"/>
            </a:endParaRPr>
          </a:p>
        </p:txBody>
      </p:sp>
      <p:cxnSp>
        <p:nvCxnSpPr>
          <p:cNvPr id="11" name="直接连接符 13"/>
          <p:cNvCxnSpPr>
            <a:cxnSpLocks/>
          </p:cNvCxnSpPr>
          <p:nvPr/>
        </p:nvCxnSpPr>
        <p:spPr>
          <a:xfrm>
            <a:off x="1092770" y="506810"/>
            <a:ext cx="54499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510508" y="709934"/>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文本框 15">
            <a:extLst>
              <a:ext uri="{FF2B5EF4-FFF2-40B4-BE49-F238E27FC236}">
                <a16:creationId xmlns:a16="http://schemas.microsoft.com/office/drawing/2014/main" xmlns="" id="{74E9020E-DE90-4817-8A60-8B6B443BE839}"/>
              </a:ext>
            </a:extLst>
          </p:cNvPr>
          <p:cNvSpPr txBox="1"/>
          <p:nvPr/>
        </p:nvSpPr>
        <p:spPr>
          <a:xfrm>
            <a:off x="510508" y="709934"/>
            <a:ext cx="4348288" cy="3785652"/>
          </a:xfrm>
          <a:prstGeom prst="rect">
            <a:avLst/>
          </a:prstGeom>
          <a:noFill/>
        </p:spPr>
        <p:txBody>
          <a:bodyPr wrap="square" rtlCol="0">
            <a:spAutoFit/>
          </a:bodyPr>
          <a:lstStyle/>
          <a:p>
            <a:pPr>
              <a:lnSpc>
                <a:spcPct val="150000"/>
              </a:lnSpc>
            </a:pPr>
            <a:r>
              <a:rPr lang="en-US" altLang="zh-CN" sz="1600" dirty="0">
                <a:latin typeface="微软雅黑" panose="020B0503020204020204" pitchFamily="34" charset="-122"/>
                <a:ea typeface="微软雅黑" panose="020B0503020204020204" pitchFamily="34" charset="-122"/>
              </a:rPr>
              <a:t>Drill</a:t>
            </a:r>
            <a:r>
              <a:rPr lang="zh-CN" altLang="en-US" sz="1600" dirty="0">
                <a:latin typeface="微软雅黑" panose="020B0503020204020204" pitchFamily="34" charset="-122"/>
                <a:ea typeface="微软雅黑" panose="020B0503020204020204" pitchFamily="34" charset="-122"/>
              </a:rPr>
              <a:t>的软件架构如</a:t>
            </a:r>
            <a:r>
              <a:rPr lang="zh-CN" altLang="en-US" sz="1600" dirty="0" smtClean="0">
                <a:latin typeface="微软雅黑" panose="020B0503020204020204" pitchFamily="34" charset="-122"/>
                <a:ea typeface="微软雅黑" panose="020B0503020204020204" pitchFamily="34" charset="-122"/>
              </a:rPr>
              <a:t>图所</a:t>
            </a:r>
            <a:r>
              <a:rPr lang="zh-CN" altLang="en-US" sz="1600" dirty="0">
                <a:latin typeface="微软雅黑" panose="020B0503020204020204" pitchFamily="34" charset="-122"/>
                <a:ea typeface="微软雅黑" panose="020B0503020204020204" pitchFamily="34" charset="-122"/>
              </a:rPr>
              <a:t>示，其核心是</a:t>
            </a:r>
            <a:r>
              <a:rPr lang="en-US" altLang="zh-CN" sz="1600" dirty="0">
                <a:latin typeface="微软雅黑" panose="020B0503020204020204" pitchFamily="34" charset="-122"/>
                <a:ea typeface="微软雅黑" panose="020B0503020204020204" pitchFamily="34" charset="-122"/>
              </a:rPr>
              <a:t>DrillBit</a:t>
            </a:r>
            <a:r>
              <a:rPr lang="zh-CN" altLang="en-US" sz="1600" dirty="0">
                <a:latin typeface="微软雅黑" panose="020B0503020204020204" pitchFamily="34" charset="-122"/>
                <a:ea typeface="微软雅黑" panose="020B0503020204020204" pitchFamily="34" charset="-122"/>
              </a:rPr>
              <a:t>服务单元，它负责接收客户端请求，处理查询，并将结果返回给客户端。</a:t>
            </a:r>
            <a:r>
              <a:rPr lang="en-US" altLang="zh-CN" sz="1600" dirty="0">
                <a:latin typeface="微软雅黑" panose="020B0503020204020204" pitchFamily="34" charset="-122"/>
                <a:ea typeface="微软雅黑" panose="020B0503020204020204" pitchFamily="34" charset="-122"/>
              </a:rPr>
              <a:t>DrillBit</a:t>
            </a:r>
            <a:r>
              <a:rPr lang="zh-CN" altLang="en-US" sz="1600" dirty="0">
                <a:latin typeface="微软雅黑" panose="020B0503020204020204" pitchFamily="34" charset="-122"/>
                <a:ea typeface="微软雅黑" panose="020B0503020204020204" pitchFamily="34" charset="-122"/>
              </a:rPr>
              <a:t>单元能够安装和运行在</a:t>
            </a:r>
            <a:r>
              <a:rPr lang="en-US" altLang="zh-CN" sz="1600" dirty="0">
                <a:latin typeface="微软雅黑" panose="020B0503020204020204" pitchFamily="34" charset="-122"/>
                <a:ea typeface="微软雅黑" panose="020B0503020204020204" pitchFamily="34" charset="-122"/>
              </a:rPr>
              <a:t>Hadoop</a:t>
            </a:r>
            <a:r>
              <a:rPr lang="zh-CN" altLang="en-US" sz="1600" dirty="0">
                <a:latin typeface="微软雅黑" panose="020B0503020204020204" pitchFamily="34" charset="-122"/>
                <a:ea typeface="微软雅黑" panose="020B0503020204020204" pitchFamily="34" charset="-122"/>
              </a:rPr>
              <a:t>集群各个节点上，形成一个分布式计算环境。</a:t>
            </a:r>
            <a:r>
              <a:rPr lang="en-US" altLang="zh-CN" sz="1600" dirty="0">
                <a:latin typeface="微软雅黑" panose="020B0503020204020204" pitchFamily="34" charset="-122"/>
                <a:ea typeface="微软雅黑" panose="020B0503020204020204" pitchFamily="34" charset="-122"/>
              </a:rPr>
              <a:t>DrillBit</a:t>
            </a:r>
            <a:r>
              <a:rPr lang="zh-CN" altLang="en-US" sz="1600" dirty="0">
                <a:latin typeface="微软雅黑" panose="020B0503020204020204" pitchFamily="34" charset="-122"/>
                <a:ea typeface="微软雅黑" panose="020B0503020204020204" pitchFamily="34" charset="-122"/>
              </a:rPr>
              <a:t>在节点运行时能够最大限度实现数据的本地化，不需要节点间的数据移动。</a:t>
            </a:r>
            <a:r>
              <a:rPr lang="en-US" altLang="zh-CN" sz="1600" dirty="0">
                <a:latin typeface="微软雅黑" panose="020B0503020204020204" pitchFamily="34" charset="-122"/>
                <a:ea typeface="微软雅黑" panose="020B0503020204020204" pitchFamily="34" charset="-122"/>
              </a:rPr>
              <a:t>Drill</a:t>
            </a:r>
            <a:r>
              <a:rPr lang="zh-CN" altLang="en-US" sz="1600" dirty="0">
                <a:latin typeface="微软雅黑" panose="020B0503020204020204" pitchFamily="34" charset="-122"/>
                <a:ea typeface="微软雅黑" panose="020B0503020204020204" pitchFamily="34" charset="-122"/>
              </a:rPr>
              <a:t>使用</a:t>
            </a:r>
            <a:r>
              <a:rPr lang="en-US" altLang="zh-CN" sz="1600" dirty="0">
                <a:latin typeface="微软雅黑" panose="020B0503020204020204" pitchFamily="34" charset="-122"/>
                <a:ea typeface="微软雅黑" panose="020B0503020204020204" pitchFamily="34" charset="-122"/>
              </a:rPr>
              <a:t>Zookeeper</a:t>
            </a:r>
            <a:r>
              <a:rPr lang="zh-CN" altLang="en-US" sz="1600" dirty="0">
                <a:latin typeface="微软雅黑" panose="020B0503020204020204" pitchFamily="34" charset="-122"/>
                <a:ea typeface="微软雅黑" panose="020B0503020204020204" pitchFamily="34" charset="-122"/>
              </a:rPr>
              <a:t>来进行集群节点管理和运行状态监控。尽管</a:t>
            </a:r>
            <a:r>
              <a:rPr lang="en-US" altLang="zh-CN" sz="1600" dirty="0">
                <a:latin typeface="微软雅黑" panose="020B0503020204020204" pitchFamily="34" charset="-122"/>
                <a:ea typeface="微软雅黑" panose="020B0503020204020204" pitchFamily="34" charset="-122"/>
              </a:rPr>
              <a:t>Drill</a:t>
            </a:r>
            <a:r>
              <a:rPr lang="zh-CN" altLang="en-US" sz="1600" dirty="0">
                <a:latin typeface="微软雅黑" panose="020B0503020204020204" pitchFamily="34" charset="-122"/>
                <a:ea typeface="微软雅黑" panose="020B0503020204020204" pitchFamily="34" charset="-122"/>
              </a:rPr>
              <a:t>多数情况下运行在</a:t>
            </a:r>
            <a:r>
              <a:rPr lang="en-US" altLang="zh-CN" sz="1600" dirty="0">
                <a:latin typeface="微软雅黑" panose="020B0503020204020204" pitchFamily="34" charset="-122"/>
                <a:ea typeface="微软雅黑" panose="020B0503020204020204" pitchFamily="34" charset="-122"/>
              </a:rPr>
              <a:t>Hadoop</a:t>
            </a:r>
            <a:r>
              <a:rPr lang="zh-CN" altLang="en-US" sz="1600" dirty="0">
                <a:latin typeface="微软雅黑" panose="020B0503020204020204" pitchFamily="34" charset="-122"/>
                <a:ea typeface="微软雅黑" panose="020B0503020204020204" pitchFamily="34" charset="-122"/>
              </a:rPr>
              <a:t>集群上，但它也可以运行在其他分布式集群上。</a:t>
            </a:r>
          </a:p>
        </p:txBody>
      </p:sp>
      <p:grpSp>
        <p:nvGrpSpPr>
          <p:cNvPr id="10" name="组合 9">
            <a:extLst>
              <a:ext uri="{FF2B5EF4-FFF2-40B4-BE49-F238E27FC236}">
                <a16:creationId xmlns:a16="http://schemas.microsoft.com/office/drawing/2014/main" xmlns="" id="{ABE73464-C4B6-408E-98E3-AB3BC9C7250C}"/>
              </a:ext>
            </a:extLst>
          </p:cNvPr>
          <p:cNvGrpSpPr/>
          <p:nvPr/>
        </p:nvGrpSpPr>
        <p:grpSpPr>
          <a:xfrm>
            <a:off x="4858796" y="1240831"/>
            <a:ext cx="3834942" cy="2777116"/>
            <a:chOff x="3964533" y="1205162"/>
            <a:chExt cx="4086225" cy="2777116"/>
          </a:xfrm>
        </p:grpSpPr>
        <p:pic>
          <p:nvPicPr>
            <p:cNvPr id="14" name="Picture 6" descr="C:\Users\朱迅\AppData\Local\Temp\ksohtml\wpsC14C.tmp.jpg">
              <a:extLst>
                <a:ext uri="{FF2B5EF4-FFF2-40B4-BE49-F238E27FC236}">
                  <a16:creationId xmlns:a16="http://schemas.microsoft.com/office/drawing/2014/main" xmlns="" id="{2358C5C6-85F8-4167-A0BC-7814DFD263C6}"/>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964533" y="1205162"/>
              <a:ext cx="4086225" cy="2381250"/>
            </a:xfrm>
            <a:prstGeom prst="rect">
              <a:avLst/>
            </a:prstGeom>
            <a:noFill/>
            <a:extLst>
              <a:ext uri="{909E8E84-426E-40DD-AFC4-6F175D3DCCD1}">
                <a14:hiddenFill xmlns:a14="http://schemas.microsoft.com/office/drawing/2010/main" xmlns="">
                  <a:solidFill>
                    <a:srgbClr val="FFFFFF"/>
                  </a:solidFill>
                </a14:hiddenFill>
              </a:ext>
            </a:extLst>
          </p:spPr>
        </p:pic>
        <p:sp>
          <p:nvSpPr>
            <p:cNvPr id="18" name="Rectangle 5">
              <a:extLst>
                <a:ext uri="{FF2B5EF4-FFF2-40B4-BE49-F238E27FC236}">
                  <a16:creationId xmlns:a16="http://schemas.microsoft.com/office/drawing/2014/main" xmlns="" id="{50E354D3-0ED0-4FB6-AD48-B2C8061BC024}"/>
                </a:ext>
              </a:extLst>
            </p:cNvPr>
            <p:cNvSpPr>
              <a:spLocks noChangeArrowheads="1"/>
            </p:cNvSpPr>
            <p:nvPr/>
          </p:nvSpPr>
          <p:spPr bwMode="auto">
            <a:xfrm>
              <a:off x="4654445" y="3525078"/>
              <a:ext cx="302551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937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93700" algn="just"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  </a:t>
              </a:r>
              <a:endParaRPr kumimoji="0" lang="zh-CN" altLang="zh-CN" sz="800" b="0" i="0" u="none" strike="noStrike" cap="none" normalizeH="0" baseline="0" dirty="0">
                <a:ln>
                  <a:noFill/>
                </a:ln>
                <a:solidFill>
                  <a:schemeClr val="tx1"/>
                </a:solidFill>
                <a:effectLst/>
              </a:endParaRPr>
            </a:p>
            <a:p>
              <a:pPr marL="0" marR="0" lvl="0" indent="393700" algn="just"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图14-15  Drill软件架构</a:t>
              </a:r>
              <a:endParaRPr kumimoji="0" lang="zh-CN" altLang="zh-CN" sz="15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p:txBody>
        </p:sp>
      </p:grpSp>
    </p:spTree>
    <p:extLst>
      <p:ext uri="{BB962C8B-B14F-4D97-AF65-F5344CB8AC3E}">
        <p14:creationId xmlns:p14="http://schemas.microsoft.com/office/powerpoint/2010/main" xmlns="" val="3214503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12.3  </a:t>
            </a:r>
            <a:r>
              <a:rPr kumimoji="1" lang="en-US" altLang="zh-CN" sz="2200" dirty="0">
                <a:latin typeface="微软雅黑 Light" panose="020B0502040204020203" charset="-122"/>
                <a:ea typeface="微软雅黑 Light" panose="020B0502040204020203" charset="-122"/>
                <a:cs typeface="微软雅黑" panose="020B0503020204020204" charset="-122"/>
              </a:rPr>
              <a:t>Drill</a:t>
            </a:r>
            <a:endParaRPr kumimoji="1" lang="zh-CN" altLang="en-US" sz="2200" dirty="0">
              <a:latin typeface="微软雅黑 Light" panose="020B0502040204020203" charset="-122"/>
              <a:ea typeface="微软雅黑 Light" panose="020B0502040204020203" charset="-122"/>
              <a:cs typeface="微软雅黑" panose="020B0503020204020204" charset="-122"/>
            </a:endParaRPr>
          </a:p>
        </p:txBody>
      </p:sp>
      <p:cxnSp>
        <p:nvCxnSpPr>
          <p:cNvPr id="11" name="直接连接符 13"/>
          <p:cNvCxnSpPr>
            <a:cxnSpLocks/>
          </p:cNvCxnSpPr>
          <p:nvPr/>
        </p:nvCxnSpPr>
        <p:spPr>
          <a:xfrm>
            <a:off x="1092770" y="506810"/>
            <a:ext cx="54499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510508" y="709934"/>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文本框 15">
            <a:extLst>
              <a:ext uri="{FF2B5EF4-FFF2-40B4-BE49-F238E27FC236}">
                <a16:creationId xmlns:a16="http://schemas.microsoft.com/office/drawing/2014/main" xmlns="" id="{74E9020E-DE90-4817-8A60-8B6B443BE839}"/>
              </a:ext>
            </a:extLst>
          </p:cNvPr>
          <p:cNvSpPr txBox="1"/>
          <p:nvPr/>
        </p:nvSpPr>
        <p:spPr>
          <a:xfrm>
            <a:off x="597599" y="759283"/>
            <a:ext cx="7948801" cy="2397195"/>
          </a:xfrm>
          <a:prstGeom prst="rect">
            <a:avLst/>
          </a:prstGeom>
          <a:noFill/>
        </p:spPr>
        <p:txBody>
          <a:bodyPr wrap="square" rtlCol="0">
            <a:spAutoFit/>
          </a:bodyPr>
          <a:lstStyle/>
          <a:p>
            <a:pPr lvl="0">
              <a:lnSpc>
                <a:spcPct val="120000"/>
              </a:lnSpc>
            </a:pPr>
            <a:r>
              <a:rPr lang="en-US" altLang="zh-CN" sz="1400" b="1" dirty="0">
                <a:latin typeface="微软雅黑" panose="020B0503020204020204" pitchFamily="34" charset="-122"/>
                <a:ea typeface="微软雅黑" panose="020B0503020204020204" pitchFamily="34" charset="-122"/>
              </a:rPr>
              <a:t>DrillBit</a:t>
            </a:r>
            <a:r>
              <a:rPr lang="zh-CN" altLang="en-US" sz="1400" b="1" dirty="0">
                <a:latin typeface="微软雅黑" panose="020B0503020204020204" pitchFamily="34" charset="-122"/>
                <a:ea typeface="微软雅黑" panose="020B0503020204020204" pitchFamily="34" charset="-122"/>
              </a:rPr>
              <a:t>单元</a:t>
            </a:r>
          </a:p>
          <a:p>
            <a:pPr lvl="0">
              <a:lnSpc>
                <a:spcPct val="120000"/>
              </a:lnSpc>
            </a:pPr>
            <a:r>
              <a:rPr lang="en-US" altLang="zh-CN" sz="1400" dirty="0">
                <a:latin typeface="微软雅黑" panose="020B0503020204020204" pitchFamily="34" charset="-122"/>
                <a:ea typeface="微软雅黑" panose="020B0503020204020204" pitchFamily="34" charset="-122"/>
              </a:rPr>
              <a:t>Drill</a:t>
            </a:r>
            <a:r>
              <a:rPr lang="zh-CN" altLang="en-US" sz="1400" dirty="0">
                <a:latin typeface="微软雅黑" panose="020B0503020204020204" pitchFamily="34" charset="-122"/>
                <a:ea typeface="微软雅黑" panose="020B0503020204020204" pitchFamily="34" charset="-122"/>
              </a:rPr>
              <a:t>主要的软件单元</a:t>
            </a:r>
            <a:r>
              <a:rPr lang="en-US" altLang="zh-CN" sz="1400" dirty="0">
                <a:latin typeface="微软雅黑" panose="020B0503020204020204" pitchFamily="34" charset="-122"/>
                <a:ea typeface="微软雅黑" panose="020B0503020204020204" pitchFamily="34" charset="-122"/>
              </a:rPr>
              <a:t>DrillBit</a:t>
            </a:r>
            <a:r>
              <a:rPr lang="zh-CN" altLang="en-US" sz="1400" dirty="0">
                <a:latin typeface="微软雅黑" panose="020B0503020204020204" pitchFamily="34" charset="-122"/>
                <a:ea typeface="微软雅黑" panose="020B0503020204020204" pitchFamily="34" charset="-122"/>
              </a:rPr>
              <a:t>包含如下组件：</a:t>
            </a:r>
          </a:p>
          <a:p>
            <a:pPr marL="285750" lvl="0" indent="-285750">
              <a:lnSpc>
                <a:spcPct val="120000"/>
              </a:lnSpc>
              <a:buFont typeface="Wingdings" panose="05000000000000000000" pitchFamily="2" charset="2"/>
              <a:buChar char="u"/>
            </a:pPr>
            <a:r>
              <a:rPr lang="en-US" altLang="zh-CN" sz="1400" dirty="0">
                <a:latin typeface="微软雅黑" panose="020B0503020204020204" pitchFamily="34" charset="-122"/>
                <a:ea typeface="微软雅黑" panose="020B0503020204020204" pitchFamily="34" charset="-122"/>
              </a:rPr>
              <a:t>RPC Endpoint: </a:t>
            </a:r>
            <a:r>
              <a:rPr lang="zh-CN" altLang="en-US" sz="1400" dirty="0">
                <a:latin typeface="微软雅黑" panose="020B0503020204020204" pitchFamily="34" charset="-122"/>
                <a:ea typeface="微软雅黑" panose="020B0503020204020204" pitchFamily="34" charset="-122"/>
              </a:rPr>
              <a:t>一个提供低开销的基于</a:t>
            </a:r>
            <a:r>
              <a:rPr lang="en-US" altLang="zh-CN" sz="1400" dirty="0" err="1">
                <a:latin typeface="微软雅黑" panose="020B0503020204020204" pitchFamily="34" charset="-122"/>
                <a:ea typeface="微软雅黑" panose="020B0503020204020204" pitchFamily="34" charset="-122"/>
              </a:rPr>
              <a:t>Protobuf</a:t>
            </a:r>
            <a:r>
              <a:rPr lang="zh-CN" altLang="en-US" sz="1400" dirty="0">
                <a:latin typeface="微软雅黑" panose="020B0503020204020204" pitchFamily="34" charset="-122"/>
                <a:ea typeface="微软雅黑" panose="020B0503020204020204" pitchFamily="34" charset="-122"/>
              </a:rPr>
              <a:t>的</a:t>
            </a:r>
            <a:r>
              <a:rPr lang="en-US" altLang="zh-CN" sz="1400" dirty="0">
                <a:latin typeface="微软雅黑" panose="020B0503020204020204" pitchFamily="34" charset="-122"/>
                <a:ea typeface="微软雅黑" panose="020B0503020204020204" pitchFamily="34" charset="-122"/>
              </a:rPr>
              <a:t>RPC</a:t>
            </a:r>
            <a:r>
              <a:rPr lang="zh-CN" altLang="en-US" sz="1400" dirty="0">
                <a:latin typeface="微软雅黑" panose="020B0503020204020204" pitchFamily="34" charset="-122"/>
                <a:ea typeface="微软雅黑" panose="020B0503020204020204" pitchFamily="34" charset="-122"/>
              </a:rPr>
              <a:t>通信的组件。此外，</a:t>
            </a:r>
            <a:r>
              <a:rPr lang="en-US" altLang="zh-CN" sz="1400" dirty="0">
                <a:latin typeface="微软雅黑" panose="020B0503020204020204" pitchFamily="34" charset="-122"/>
                <a:ea typeface="微软雅黑" panose="020B0503020204020204" pitchFamily="34" charset="-122"/>
              </a:rPr>
              <a:t>Drill</a:t>
            </a:r>
            <a:r>
              <a:rPr lang="zh-CN" altLang="en-US" sz="1400" dirty="0">
                <a:latin typeface="微软雅黑" panose="020B0503020204020204" pitchFamily="34" charset="-122"/>
                <a:ea typeface="微软雅黑" panose="020B0503020204020204" pitchFamily="34" charset="-122"/>
              </a:rPr>
              <a:t>也提供</a:t>
            </a:r>
            <a:r>
              <a:rPr lang="en-US" altLang="zh-CN" sz="1400" dirty="0">
                <a:latin typeface="微软雅黑" panose="020B0503020204020204" pitchFamily="34" charset="-122"/>
                <a:ea typeface="微软雅黑" panose="020B0503020204020204" pitchFamily="34" charset="-122"/>
              </a:rPr>
              <a:t>C++</a:t>
            </a:r>
            <a:r>
              <a:rPr lang="zh-CN" altLang="en-US" sz="1400" dirty="0">
                <a:latin typeface="微软雅黑" panose="020B0503020204020204" pitchFamily="34" charset="-122"/>
                <a:ea typeface="微软雅黑" panose="020B0503020204020204" pitchFamily="34" charset="-122"/>
              </a:rPr>
              <a:t>编程接口和</a:t>
            </a:r>
            <a:r>
              <a:rPr lang="en-US" altLang="zh-CN" sz="1400" dirty="0">
                <a:latin typeface="微软雅黑" panose="020B0503020204020204" pitchFamily="34" charset="-122"/>
                <a:ea typeface="微软雅黑" panose="020B0503020204020204" pitchFamily="34" charset="-122"/>
              </a:rPr>
              <a:t>JDBC/ODBC</a:t>
            </a:r>
            <a:r>
              <a:rPr lang="zh-CN" altLang="en-US" sz="1400" dirty="0">
                <a:latin typeface="微软雅黑" panose="020B0503020204020204" pitchFamily="34" charset="-122"/>
                <a:ea typeface="微软雅黑" panose="020B0503020204020204" pitchFamily="34" charset="-122"/>
              </a:rPr>
              <a:t>连接界面用于用户程序与</a:t>
            </a:r>
            <a:r>
              <a:rPr lang="en-US" altLang="zh-CN" sz="1400" dirty="0">
                <a:latin typeface="微软雅黑" panose="020B0503020204020204" pitchFamily="34" charset="-122"/>
                <a:ea typeface="微软雅黑" panose="020B0503020204020204" pitchFamily="34" charset="-122"/>
              </a:rPr>
              <a:t>DrillBit</a:t>
            </a:r>
            <a:r>
              <a:rPr lang="zh-CN" altLang="en-US" sz="1400" dirty="0">
                <a:latin typeface="微软雅黑" panose="020B0503020204020204" pitchFamily="34" charset="-122"/>
                <a:ea typeface="微软雅黑" panose="020B0503020204020204" pitchFamily="34" charset="-122"/>
              </a:rPr>
              <a:t>的交互。</a:t>
            </a:r>
          </a:p>
          <a:p>
            <a:pPr marL="285750" lvl="0" indent="-285750">
              <a:lnSpc>
                <a:spcPct val="120000"/>
              </a:lnSpc>
              <a:buFont typeface="Wingdings" panose="05000000000000000000" pitchFamily="2" charset="2"/>
              <a:buChar char="u"/>
            </a:pPr>
            <a:r>
              <a:rPr lang="en-US" altLang="zh-CN" sz="1400" dirty="0">
                <a:latin typeface="微软雅黑" panose="020B0503020204020204" pitchFamily="34" charset="-122"/>
                <a:ea typeface="微软雅黑" panose="020B0503020204020204" pitchFamily="34" charset="-122"/>
              </a:rPr>
              <a:t>SQL Parser</a:t>
            </a:r>
            <a:r>
              <a:rPr lang="zh-CN" altLang="en-US" sz="1400" dirty="0">
                <a:latin typeface="微软雅黑" panose="020B0503020204020204" pitchFamily="34" charset="-122"/>
                <a:ea typeface="微软雅黑" panose="020B0503020204020204" pitchFamily="34" charset="-122"/>
              </a:rPr>
              <a:t>：一个使用</a:t>
            </a:r>
            <a:r>
              <a:rPr lang="en-US" altLang="zh-CN" sz="1400" dirty="0" err="1">
                <a:latin typeface="微软雅黑" panose="020B0503020204020204" pitchFamily="34" charset="-122"/>
                <a:ea typeface="微软雅黑" panose="020B0503020204020204" pitchFamily="34" charset="-122"/>
              </a:rPr>
              <a:t>Optiq</a:t>
            </a:r>
            <a:r>
              <a:rPr lang="zh-CN" altLang="en-US" sz="1400" dirty="0">
                <a:latin typeface="微软雅黑" panose="020B0503020204020204" pitchFamily="34" charset="-122"/>
                <a:ea typeface="微软雅黑" panose="020B0503020204020204" pitchFamily="34" charset="-122"/>
              </a:rPr>
              <a:t>开源框架的</a:t>
            </a:r>
            <a:r>
              <a:rPr lang="en-US" altLang="zh-CN" sz="1400" dirty="0">
                <a:latin typeface="微软雅黑" panose="020B0503020204020204" pitchFamily="34" charset="-122"/>
                <a:ea typeface="微软雅黑" panose="020B0503020204020204" pitchFamily="34" charset="-122"/>
              </a:rPr>
              <a:t>SQL</a:t>
            </a:r>
            <a:r>
              <a:rPr lang="zh-CN" altLang="en-US" sz="1400" dirty="0">
                <a:latin typeface="微软雅黑" panose="020B0503020204020204" pitchFamily="34" charset="-122"/>
                <a:ea typeface="微软雅黑" panose="020B0503020204020204" pitchFamily="34" charset="-122"/>
              </a:rPr>
              <a:t>解析器，将</a:t>
            </a:r>
            <a:r>
              <a:rPr lang="en-US" altLang="zh-CN" sz="1400" dirty="0">
                <a:latin typeface="微软雅黑" panose="020B0503020204020204" pitchFamily="34" charset="-122"/>
                <a:ea typeface="微软雅黑" panose="020B0503020204020204" pitchFamily="34" charset="-122"/>
              </a:rPr>
              <a:t>SQL</a:t>
            </a:r>
            <a:r>
              <a:rPr lang="zh-CN" altLang="en-US" sz="1400" dirty="0">
                <a:latin typeface="微软雅黑" panose="020B0503020204020204" pitchFamily="34" charset="-122"/>
                <a:ea typeface="微软雅黑" panose="020B0503020204020204" pitchFamily="34" charset="-122"/>
              </a:rPr>
              <a:t>语句解析映射到对应的</a:t>
            </a:r>
            <a:r>
              <a:rPr lang="en-US" altLang="zh-CN" sz="1400" dirty="0">
                <a:latin typeface="微软雅黑" panose="020B0503020204020204" pitchFamily="34" charset="-122"/>
                <a:ea typeface="微软雅黑" panose="020B0503020204020204" pitchFamily="34" charset="-122"/>
              </a:rPr>
              <a:t>Drill objects</a:t>
            </a:r>
            <a:r>
              <a:rPr lang="zh-CN" altLang="en-US" sz="1400" dirty="0">
                <a:latin typeface="微软雅黑" panose="020B0503020204020204" pitchFamily="34" charset="-122"/>
                <a:ea typeface="微软雅黑" panose="020B0503020204020204" pitchFamily="34" charset="-122"/>
              </a:rPr>
              <a:t>，该解析器的输出是语言无关的。</a:t>
            </a:r>
          </a:p>
          <a:p>
            <a:pPr marL="285750" lvl="0" indent="-285750">
              <a:lnSpc>
                <a:spcPct val="120000"/>
              </a:lnSpc>
              <a:buFont typeface="Wingdings" panose="05000000000000000000" pitchFamily="2" charset="2"/>
              <a:buChar char="u"/>
            </a:pPr>
            <a:r>
              <a:rPr lang="en-US" altLang="zh-CN" sz="1400" dirty="0">
                <a:latin typeface="微软雅黑" panose="020B0503020204020204" pitchFamily="34" charset="-122"/>
                <a:ea typeface="微软雅黑" panose="020B0503020204020204" pitchFamily="34" charset="-122"/>
              </a:rPr>
              <a:t>Optimizer</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Drill</a:t>
            </a:r>
            <a:r>
              <a:rPr lang="zh-CN" altLang="en-US" sz="1400" dirty="0">
                <a:latin typeface="微软雅黑" panose="020B0503020204020204" pitchFamily="34" charset="-122"/>
                <a:ea typeface="微软雅黑" panose="020B0503020204020204" pitchFamily="34" charset="-122"/>
              </a:rPr>
              <a:t>执行语句优化器。</a:t>
            </a:r>
          </a:p>
          <a:p>
            <a:pPr marL="285750" lvl="0" indent="-285750">
              <a:lnSpc>
                <a:spcPct val="120000"/>
              </a:lnSpc>
              <a:buFont typeface="Wingdings" panose="05000000000000000000" pitchFamily="2" charset="2"/>
              <a:buChar char="u"/>
            </a:pPr>
            <a:r>
              <a:rPr lang="en-US" altLang="zh-CN" sz="1400" dirty="0">
                <a:latin typeface="微软雅黑" panose="020B0503020204020204" pitchFamily="34" charset="-122"/>
                <a:ea typeface="微软雅黑" panose="020B0503020204020204" pitchFamily="34" charset="-122"/>
              </a:rPr>
              <a:t>Storage Plugin Interface</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Drill</a:t>
            </a:r>
            <a:r>
              <a:rPr lang="zh-CN" altLang="en-US" sz="1400" dirty="0">
                <a:latin typeface="微软雅黑" panose="020B0503020204020204" pitchFamily="34" charset="-122"/>
                <a:ea typeface="微软雅黑" panose="020B0503020204020204" pitchFamily="34" charset="-122"/>
              </a:rPr>
              <a:t>作为多个数据源之上的查询层，它需要与底层不同类型的存储系统（分布式文件系统，</a:t>
            </a:r>
            <a:r>
              <a:rPr lang="en-US" altLang="zh-CN" sz="1400" dirty="0">
                <a:latin typeface="微软雅黑" panose="020B0503020204020204" pitchFamily="34" charset="-122"/>
                <a:ea typeface="微软雅黑" panose="020B0503020204020204" pitchFamily="34" charset="-122"/>
              </a:rPr>
              <a:t>HBase</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Hive</a:t>
            </a:r>
            <a:r>
              <a:rPr lang="zh-CN" altLang="en-US" sz="1400" dirty="0">
                <a:latin typeface="微软雅黑" panose="020B0503020204020204" pitchFamily="34" charset="-122"/>
                <a:ea typeface="微软雅黑" panose="020B0503020204020204" pitchFamily="34" charset="-122"/>
              </a:rPr>
              <a:t>等）对接。</a:t>
            </a:r>
          </a:p>
        </p:txBody>
      </p:sp>
      <p:pic>
        <p:nvPicPr>
          <p:cNvPr id="17" name="图片 16">
            <a:extLst>
              <a:ext uri="{FF2B5EF4-FFF2-40B4-BE49-F238E27FC236}">
                <a16:creationId xmlns:a16="http://schemas.microsoft.com/office/drawing/2014/main" xmlns="" id="{E65D3F8A-A25D-4124-90D2-97FBBF55EFBB}"/>
              </a:ext>
            </a:extLst>
          </p:cNvPr>
          <p:cNvPicPr>
            <a:picLocks noChangeAspect="1"/>
          </p:cNvPicPr>
          <p:nvPr/>
        </p:nvPicPr>
        <p:blipFill rotWithShape="1">
          <a:blip r:embed="rId3" cstate="print"/>
          <a:srcRect b="7969"/>
          <a:stretch/>
        </p:blipFill>
        <p:spPr>
          <a:xfrm>
            <a:off x="2926080" y="3069486"/>
            <a:ext cx="3976232" cy="1812074"/>
          </a:xfrm>
          <a:prstGeom prst="rect">
            <a:avLst/>
          </a:prstGeom>
        </p:spPr>
      </p:pic>
    </p:spTree>
    <p:extLst>
      <p:ext uri="{BB962C8B-B14F-4D97-AF65-F5344CB8AC3E}">
        <p14:creationId xmlns:p14="http://schemas.microsoft.com/office/powerpoint/2010/main" xmlns="" val="3292407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12.3  </a:t>
            </a:r>
            <a:r>
              <a:rPr kumimoji="1" lang="en-US" altLang="zh-CN" sz="2200" dirty="0">
                <a:latin typeface="微软雅黑 Light" panose="020B0502040204020203" charset="-122"/>
                <a:ea typeface="微软雅黑 Light" panose="020B0502040204020203" charset="-122"/>
                <a:cs typeface="微软雅黑" panose="020B0503020204020204" charset="-122"/>
              </a:rPr>
              <a:t>Drill</a:t>
            </a:r>
            <a:endParaRPr kumimoji="1" lang="zh-CN" altLang="en-US" sz="2200" dirty="0">
              <a:latin typeface="微软雅黑 Light" panose="020B0502040204020203" charset="-122"/>
              <a:ea typeface="微软雅黑 Light" panose="020B0502040204020203" charset="-122"/>
              <a:cs typeface="微软雅黑" panose="020B0503020204020204" charset="-122"/>
            </a:endParaRPr>
          </a:p>
        </p:txBody>
      </p:sp>
      <p:cxnSp>
        <p:nvCxnSpPr>
          <p:cNvPr id="11" name="直接连接符 13"/>
          <p:cNvCxnSpPr>
            <a:cxnSpLocks/>
          </p:cNvCxnSpPr>
          <p:nvPr/>
        </p:nvCxnSpPr>
        <p:spPr>
          <a:xfrm>
            <a:off x="1092770" y="506810"/>
            <a:ext cx="54499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510508" y="709934"/>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文本框 15">
            <a:extLst>
              <a:ext uri="{FF2B5EF4-FFF2-40B4-BE49-F238E27FC236}">
                <a16:creationId xmlns:a16="http://schemas.microsoft.com/office/drawing/2014/main" xmlns="" id="{74E9020E-DE90-4817-8A60-8B6B443BE839}"/>
              </a:ext>
            </a:extLst>
          </p:cNvPr>
          <p:cNvSpPr txBox="1"/>
          <p:nvPr/>
        </p:nvSpPr>
        <p:spPr>
          <a:xfrm>
            <a:off x="597599" y="759283"/>
            <a:ext cx="7948801" cy="1569660"/>
          </a:xfrm>
          <a:prstGeom prst="rect">
            <a:avLst/>
          </a:prstGeom>
          <a:noFill/>
        </p:spPr>
        <p:txBody>
          <a:bodyPr wrap="square" rtlCol="0">
            <a:spAutoFit/>
          </a:bodyPr>
          <a:lstStyle/>
          <a:p>
            <a:pPr lvl="0">
              <a:lnSpc>
                <a:spcPct val="120000"/>
              </a:lnSpc>
            </a:pPr>
            <a:r>
              <a:rPr lang="zh-CN" altLang="en-US" sz="1600" b="1" dirty="0">
                <a:latin typeface="微软雅黑" panose="020B0503020204020204" pitchFamily="34" charset="-122"/>
                <a:ea typeface="微软雅黑" panose="020B0503020204020204" pitchFamily="34" charset="-122"/>
              </a:rPr>
              <a:t>计算模型</a:t>
            </a:r>
          </a:p>
          <a:p>
            <a:pPr lvl="0">
              <a:lnSpc>
                <a:spcPct val="120000"/>
              </a:lnSpc>
            </a:pPr>
            <a:r>
              <a:rPr lang="zh-CN" altLang="en-US" sz="1600" dirty="0">
                <a:latin typeface="微软雅黑" panose="020B0503020204020204" pitchFamily="34" charset="-122"/>
                <a:ea typeface="微软雅黑" panose="020B0503020204020204" pitchFamily="34" charset="-122"/>
              </a:rPr>
              <a:t>与</a:t>
            </a:r>
            <a:r>
              <a:rPr lang="en-US" altLang="zh-CN" sz="1600" dirty="0">
                <a:latin typeface="微软雅黑" panose="020B0503020204020204" pitchFamily="34" charset="-122"/>
                <a:ea typeface="微软雅黑" panose="020B0503020204020204" pitchFamily="34" charset="-122"/>
              </a:rPr>
              <a:t>Dremel</a:t>
            </a:r>
            <a:r>
              <a:rPr lang="zh-CN" altLang="en-US" sz="1600" dirty="0">
                <a:latin typeface="微软雅黑" panose="020B0503020204020204" pitchFamily="34" charset="-122"/>
                <a:ea typeface="微软雅黑" panose="020B0503020204020204" pitchFamily="34" charset="-122"/>
              </a:rPr>
              <a:t>类似，</a:t>
            </a:r>
            <a:r>
              <a:rPr lang="en-US" altLang="zh-CN" sz="1600" dirty="0">
                <a:latin typeface="微软雅黑" panose="020B0503020204020204" pitchFamily="34" charset="-122"/>
                <a:ea typeface="微软雅黑" panose="020B0503020204020204" pitchFamily="34" charset="-122"/>
              </a:rPr>
              <a:t>Drill</a:t>
            </a:r>
            <a:r>
              <a:rPr lang="zh-CN" altLang="en-US" sz="1600" dirty="0">
                <a:latin typeface="微软雅黑" panose="020B0503020204020204" pitchFamily="34" charset="-122"/>
                <a:ea typeface="微软雅黑" panose="020B0503020204020204" pitchFamily="34" charset="-122"/>
              </a:rPr>
              <a:t>计算模型也采用了查询树结构，称为</a:t>
            </a:r>
            <a:r>
              <a:rPr lang="en-US" altLang="zh-CN" sz="1600" dirty="0">
                <a:latin typeface="微软雅黑" panose="020B0503020204020204" pitchFamily="34" charset="-122"/>
                <a:ea typeface="微软雅黑" panose="020B0503020204020204" pitchFamily="34" charset="-122"/>
              </a:rPr>
              <a:t>execution-tree,</a:t>
            </a:r>
            <a:r>
              <a:rPr lang="zh-CN" altLang="en-US" sz="1600" dirty="0">
                <a:latin typeface="微软雅黑" panose="020B0503020204020204" pitchFamily="34" charset="-122"/>
                <a:ea typeface="微软雅黑" panose="020B0503020204020204" pitchFamily="34" charset="-122"/>
              </a:rPr>
              <a:t>如</a:t>
            </a:r>
            <a:r>
              <a:rPr lang="zh-CN" altLang="en-US" sz="1600" dirty="0" smtClean="0">
                <a:latin typeface="微软雅黑" panose="020B0503020204020204" pitchFamily="34" charset="-122"/>
                <a:ea typeface="微软雅黑" panose="020B0503020204020204" pitchFamily="34" charset="-122"/>
              </a:rPr>
              <a:t>图所</a:t>
            </a:r>
            <a:r>
              <a:rPr lang="zh-CN" altLang="en-US" sz="1600" dirty="0">
                <a:latin typeface="微软雅黑" panose="020B0503020204020204" pitchFamily="34" charset="-122"/>
                <a:ea typeface="微软雅黑" panose="020B0503020204020204" pitchFamily="34" charset="-122"/>
              </a:rPr>
              <a:t>示。客户端程序将查询请求（</a:t>
            </a:r>
            <a:r>
              <a:rPr lang="en-US" altLang="zh-CN" sz="1600" dirty="0">
                <a:latin typeface="微软雅黑" panose="020B0503020204020204" pitchFamily="34" charset="-122"/>
                <a:ea typeface="微软雅黑" panose="020B0503020204020204" pitchFamily="34" charset="-122"/>
              </a:rPr>
              <a:t>SQL query</a:t>
            </a:r>
            <a:r>
              <a:rPr lang="zh-CN" altLang="en-US" sz="1600" dirty="0">
                <a:latin typeface="微软雅黑" panose="020B0503020204020204" pitchFamily="34" charset="-122"/>
                <a:ea typeface="微软雅黑" panose="020B0503020204020204" pitchFamily="34" charset="-122"/>
              </a:rPr>
              <a:t>）提交给</a:t>
            </a:r>
            <a:r>
              <a:rPr lang="en-US" altLang="zh-CN" sz="1600" dirty="0">
                <a:latin typeface="微软雅黑" panose="020B0503020204020204" pitchFamily="34" charset="-122"/>
                <a:ea typeface="微软雅黑" panose="020B0503020204020204" pitchFamily="34" charset="-122"/>
              </a:rPr>
              <a:t>Foreman</a:t>
            </a:r>
            <a:r>
              <a:rPr lang="zh-CN" altLang="en-US" sz="1600" dirty="0">
                <a:latin typeface="微软雅黑" panose="020B0503020204020204" pitchFamily="34" charset="-122"/>
                <a:ea typeface="微软雅黑" panose="020B0503020204020204" pitchFamily="34" charset="-122"/>
              </a:rPr>
              <a:t>（树根节点</a:t>
            </a:r>
            <a:r>
              <a:rPr lang="en-US" altLang="zh-CN" sz="1600" dirty="0">
                <a:latin typeface="微软雅黑" panose="020B0503020204020204" pitchFamily="34" charset="-122"/>
                <a:ea typeface="微软雅黑" panose="020B0503020204020204" pitchFamily="34" charset="-122"/>
              </a:rPr>
              <a:t>root</a:t>
            </a:r>
            <a:r>
              <a:rPr lang="zh-CN" altLang="en-US" sz="1600" dirty="0">
                <a:latin typeface="微软雅黑" panose="020B0503020204020204" pitchFamily="34" charset="-122"/>
                <a:ea typeface="微软雅黑" panose="020B0503020204020204" pitchFamily="34" charset="-122"/>
              </a:rPr>
              <a:t>上的</a:t>
            </a:r>
            <a:r>
              <a:rPr lang="en-US" altLang="zh-CN" sz="1600" dirty="0">
                <a:latin typeface="微软雅黑" panose="020B0503020204020204" pitchFamily="34" charset="-122"/>
                <a:ea typeface="微软雅黑" panose="020B0503020204020204" pitchFamily="34" charset="-122"/>
              </a:rPr>
              <a:t>DrillBit</a:t>
            </a:r>
            <a:r>
              <a:rPr lang="zh-CN" altLang="en-US" sz="1600" dirty="0">
                <a:latin typeface="微软雅黑" panose="020B0503020204020204" pitchFamily="34" charset="-122"/>
                <a:ea typeface="微软雅黑" panose="020B0503020204020204" pitchFamily="34" charset="-122"/>
              </a:rPr>
              <a:t>），由</a:t>
            </a:r>
            <a:r>
              <a:rPr lang="en-US" altLang="zh-CN" sz="1600" dirty="0">
                <a:latin typeface="微软雅黑" panose="020B0503020204020204" pitchFamily="34" charset="-122"/>
                <a:ea typeface="微软雅黑" panose="020B0503020204020204" pitchFamily="34" charset="-122"/>
              </a:rPr>
              <a:t>Foreman</a:t>
            </a:r>
            <a:r>
              <a:rPr lang="zh-CN" altLang="en-US" sz="1600" dirty="0">
                <a:latin typeface="微软雅黑" panose="020B0503020204020204" pitchFamily="34" charset="-122"/>
                <a:ea typeface="微软雅黑" panose="020B0503020204020204" pitchFamily="34" charset="-122"/>
              </a:rPr>
              <a:t>启动整个查询过程的解析、优化、分发、计算执行流程，并负责将查询结构返回给客户端。</a:t>
            </a:r>
          </a:p>
        </p:txBody>
      </p:sp>
      <p:pic>
        <p:nvPicPr>
          <p:cNvPr id="14" name="图片 13">
            <a:extLst>
              <a:ext uri="{FF2B5EF4-FFF2-40B4-BE49-F238E27FC236}">
                <a16:creationId xmlns:a16="http://schemas.microsoft.com/office/drawing/2014/main" xmlns="" id="{BD22C6ED-37DB-49B3-8221-85D1EE7EEB94}"/>
              </a:ext>
            </a:extLst>
          </p:cNvPr>
          <p:cNvPicPr>
            <a:picLocks noChangeAspect="1"/>
          </p:cNvPicPr>
          <p:nvPr/>
        </p:nvPicPr>
        <p:blipFill rotWithShape="1">
          <a:blip r:embed="rId3" cstate="print"/>
          <a:srcRect b="10794"/>
          <a:stretch/>
        </p:blipFill>
        <p:spPr>
          <a:xfrm>
            <a:off x="3204058" y="2004297"/>
            <a:ext cx="4312733" cy="2777383"/>
          </a:xfrm>
          <a:prstGeom prst="rect">
            <a:avLst/>
          </a:prstGeom>
        </p:spPr>
      </p:pic>
    </p:spTree>
    <p:extLst>
      <p:ext uri="{BB962C8B-B14F-4D97-AF65-F5344CB8AC3E}">
        <p14:creationId xmlns:p14="http://schemas.microsoft.com/office/powerpoint/2010/main" xmlns="" val="1765831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12.3  </a:t>
            </a:r>
            <a:r>
              <a:rPr kumimoji="1" lang="en-US" altLang="zh-CN" sz="2200" dirty="0">
                <a:latin typeface="微软雅黑 Light" panose="020B0502040204020203" charset="-122"/>
                <a:ea typeface="微软雅黑 Light" panose="020B0502040204020203" charset="-122"/>
                <a:cs typeface="微软雅黑" panose="020B0503020204020204" charset="-122"/>
              </a:rPr>
              <a:t>Drill</a:t>
            </a:r>
            <a:endParaRPr kumimoji="1" lang="zh-CN" altLang="en-US" sz="2200" dirty="0">
              <a:latin typeface="微软雅黑 Light" panose="020B0502040204020203" charset="-122"/>
              <a:ea typeface="微软雅黑 Light" panose="020B0502040204020203" charset="-122"/>
              <a:cs typeface="微软雅黑" panose="020B0503020204020204" charset="-122"/>
            </a:endParaRPr>
          </a:p>
        </p:txBody>
      </p:sp>
      <p:cxnSp>
        <p:nvCxnSpPr>
          <p:cNvPr id="11" name="直接连接符 13"/>
          <p:cNvCxnSpPr>
            <a:cxnSpLocks/>
          </p:cNvCxnSpPr>
          <p:nvPr/>
        </p:nvCxnSpPr>
        <p:spPr>
          <a:xfrm>
            <a:off x="1092770" y="506810"/>
            <a:ext cx="54499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510508" y="709934"/>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文本框 15">
            <a:extLst>
              <a:ext uri="{FF2B5EF4-FFF2-40B4-BE49-F238E27FC236}">
                <a16:creationId xmlns:a16="http://schemas.microsoft.com/office/drawing/2014/main" xmlns="" id="{74E9020E-DE90-4817-8A60-8B6B443BE839}"/>
              </a:ext>
            </a:extLst>
          </p:cNvPr>
          <p:cNvSpPr txBox="1"/>
          <p:nvPr/>
        </p:nvSpPr>
        <p:spPr>
          <a:xfrm>
            <a:off x="627722" y="761093"/>
            <a:ext cx="7948801" cy="4282326"/>
          </a:xfrm>
          <a:prstGeom prst="rect">
            <a:avLst/>
          </a:prstGeom>
          <a:noFill/>
        </p:spPr>
        <p:txBody>
          <a:bodyPr wrap="square" rtlCol="0">
            <a:spAutoFit/>
          </a:bodyPr>
          <a:lstStyle/>
          <a:p>
            <a:pPr lvl="0">
              <a:lnSpc>
                <a:spcPct val="140000"/>
              </a:lnSpc>
            </a:pPr>
            <a:r>
              <a:rPr lang="zh-CN" altLang="en-US" sz="1400" b="1" dirty="0">
                <a:latin typeface="微软雅黑" panose="020B0503020204020204" pitchFamily="34" charset="-122"/>
                <a:ea typeface="微软雅黑" panose="020B0503020204020204" pitchFamily="34" charset="-122"/>
              </a:rPr>
              <a:t>综合上述，可看出</a:t>
            </a:r>
            <a:r>
              <a:rPr lang="en-US" altLang="zh-CN" sz="1400" b="1" dirty="0">
                <a:latin typeface="微软雅黑" panose="020B0503020204020204" pitchFamily="34" charset="-122"/>
                <a:ea typeface="微软雅黑" panose="020B0503020204020204" pitchFamily="34" charset="-122"/>
              </a:rPr>
              <a:t>Drill</a:t>
            </a:r>
            <a:r>
              <a:rPr lang="zh-CN" altLang="en-US" sz="1400" b="1" dirty="0">
                <a:latin typeface="微软雅黑" panose="020B0503020204020204" pitchFamily="34" charset="-122"/>
                <a:ea typeface="微软雅黑" panose="020B0503020204020204" pitchFamily="34" charset="-122"/>
              </a:rPr>
              <a:t>在计算架构设计方面有如下特点：</a:t>
            </a:r>
          </a:p>
          <a:p>
            <a:pPr marL="285750" lvl="0" indent="-285750">
              <a:lnSpc>
                <a:spcPct val="14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动态模式检测（</a:t>
            </a:r>
            <a:r>
              <a:rPr lang="en-US" altLang="zh-CN" sz="1400" dirty="0">
                <a:latin typeface="微软雅黑" panose="020B0503020204020204" pitchFamily="34" charset="-122"/>
                <a:ea typeface="微软雅黑" panose="020B0503020204020204" pitchFamily="34" charset="-122"/>
              </a:rPr>
              <a:t>dynamic schema discovery</a:t>
            </a:r>
            <a:r>
              <a:rPr lang="zh-CN" altLang="en-US" sz="1400" dirty="0">
                <a:latin typeface="微软雅黑" panose="020B0503020204020204" pitchFamily="34" charset="-122"/>
                <a:ea typeface="微软雅黑" panose="020B0503020204020204" pitchFamily="34" charset="-122"/>
              </a:rPr>
              <a:t>）</a:t>
            </a:r>
          </a:p>
          <a:p>
            <a:pPr lvl="0">
              <a:lnSpc>
                <a:spcPct val="140000"/>
              </a:lnSpc>
            </a:pPr>
            <a:r>
              <a:rPr lang="en-US" altLang="zh-CN" sz="1400" dirty="0">
                <a:latin typeface="微软雅黑" panose="020B0503020204020204" pitchFamily="34" charset="-122"/>
                <a:ea typeface="微软雅黑" panose="020B0503020204020204" pitchFamily="34" charset="-122"/>
              </a:rPr>
              <a:t>Drill</a:t>
            </a:r>
            <a:r>
              <a:rPr lang="zh-CN" altLang="en-US" sz="1400" dirty="0">
                <a:latin typeface="微软雅黑" panose="020B0503020204020204" pitchFamily="34" charset="-122"/>
                <a:ea typeface="微软雅黑" panose="020B0503020204020204" pitchFamily="34" charset="-122"/>
              </a:rPr>
              <a:t>在启动查询过程时不需要预先声明数据类型和模式，</a:t>
            </a:r>
            <a:r>
              <a:rPr lang="en-US" altLang="zh-CN" sz="1400" dirty="0">
                <a:latin typeface="微软雅黑" panose="020B0503020204020204" pitchFamily="34" charset="-122"/>
                <a:ea typeface="微软雅黑" panose="020B0503020204020204" pitchFamily="34" charset="-122"/>
              </a:rPr>
              <a:t>Drill</a:t>
            </a:r>
            <a:r>
              <a:rPr lang="zh-CN" altLang="en-US" sz="1400" dirty="0">
                <a:latin typeface="微软雅黑" panose="020B0503020204020204" pitchFamily="34" charset="-122"/>
                <a:ea typeface="微软雅黑" panose="020B0503020204020204" pitchFamily="34" charset="-122"/>
              </a:rPr>
              <a:t>在执行过程中可以动态检测模式。</a:t>
            </a:r>
          </a:p>
          <a:p>
            <a:pPr marL="285750" lvl="0" indent="-285750">
              <a:lnSpc>
                <a:spcPct val="14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数据模型灵活（</a:t>
            </a:r>
            <a:r>
              <a:rPr lang="en-US" altLang="zh-CN" sz="1400" dirty="0">
                <a:latin typeface="微软雅黑" panose="020B0503020204020204" pitchFamily="34" charset="-122"/>
                <a:ea typeface="微软雅黑" panose="020B0503020204020204" pitchFamily="34" charset="-122"/>
              </a:rPr>
              <a:t>flexible data model</a:t>
            </a:r>
            <a:r>
              <a:rPr lang="zh-CN" altLang="en-US" sz="1400" dirty="0">
                <a:latin typeface="微软雅黑" panose="020B0503020204020204" pitchFamily="34" charset="-122"/>
                <a:ea typeface="微软雅黑" panose="020B0503020204020204" pitchFamily="34" charset="-122"/>
              </a:rPr>
              <a:t>）</a:t>
            </a:r>
          </a:p>
          <a:p>
            <a:pPr lvl="0">
              <a:lnSpc>
                <a:spcPct val="140000"/>
              </a:lnSpc>
            </a:pPr>
            <a:r>
              <a:rPr lang="en-US" altLang="zh-CN" sz="1400" dirty="0">
                <a:latin typeface="微软雅黑" panose="020B0503020204020204" pitchFamily="34" charset="-122"/>
                <a:ea typeface="微软雅黑" panose="020B0503020204020204" pitchFamily="34" charset="-122"/>
              </a:rPr>
              <a:t>Drill</a:t>
            </a:r>
            <a:r>
              <a:rPr lang="zh-CN" altLang="en-US" sz="1400" dirty="0">
                <a:latin typeface="微软雅黑" panose="020B0503020204020204" pitchFamily="34" charset="-122"/>
                <a:ea typeface="微软雅黑" panose="020B0503020204020204" pitchFamily="34" charset="-122"/>
              </a:rPr>
              <a:t>允许访问嵌套数据的字码段（列）</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并提供直观的易扩展的操作。从数据模型的角度来看</a:t>
            </a:r>
            <a:r>
              <a:rPr lang="en-US" altLang="zh-CN" sz="1400" dirty="0">
                <a:latin typeface="微软雅黑" panose="020B0503020204020204" pitchFamily="34" charset="-122"/>
                <a:ea typeface="微软雅黑" panose="020B0503020204020204" pitchFamily="34" charset="-122"/>
              </a:rPr>
              <a:t>,Drill</a:t>
            </a:r>
            <a:r>
              <a:rPr lang="zh-CN" altLang="en-US" sz="1400" dirty="0">
                <a:latin typeface="微软雅黑" panose="020B0503020204020204" pitchFamily="34" charset="-122"/>
                <a:ea typeface="微软雅黑" panose="020B0503020204020204" pitchFamily="34" charset="-122"/>
              </a:rPr>
              <a:t>提供了一个灵活的分层列存储数据模型</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可以处理复杂的、动态变化的数据类型。</a:t>
            </a:r>
          </a:p>
          <a:p>
            <a:pPr marL="285750" lvl="0" indent="-285750">
              <a:lnSpc>
                <a:spcPct val="14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分散元数据（</a:t>
            </a:r>
            <a:r>
              <a:rPr lang="en-US" altLang="zh-CN" sz="1400" dirty="0">
                <a:latin typeface="微软雅黑" panose="020B0503020204020204" pitchFamily="34" charset="-122"/>
                <a:ea typeface="微软雅黑" panose="020B0503020204020204" pitchFamily="34" charset="-122"/>
              </a:rPr>
              <a:t>de-centralized metadata</a:t>
            </a:r>
            <a:r>
              <a:rPr lang="zh-CN" altLang="en-US" sz="1400" dirty="0">
                <a:latin typeface="微软雅黑" panose="020B0503020204020204" pitchFamily="34" charset="-122"/>
                <a:ea typeface="微软雅黑" panose="020B0503020204020204" pitchFamily="34" charset="-122"/>
              </a:rPr>
              <a:t>）</a:t>
            </a:r>
          </a:p>
          <a:p>
            <a:pPr lvl="0">
              <a:lnSpc>
                <a:spcPct val="140000"/>
              </a:lnSpc>
            </a:pPr>
            <a:r>
              <a:rPr lang="en-US" altLang="zh-CN" sz="1400" dirty="0">
                <a:latin typeface="微软雅黑" panose="020B0503020204020204" pitchFamily="34" charset="-122"/>
                <a:ea typeface="微软雅黑" panose="020B0503020204020204" pitchFamily="34" charset="-122"/>
              </a:rPr>
              <a:t>Drill</a:t>
            </a:r>
            <a:r>
              <a:rPr lang="zh-CN" altLang="en-US" sz="1400" dirty="0">
                <a:latin typeface="微软雅黑" panose="020B0503020204020204" pitchFamily="34" charset="-122"/>
                <a:ea typeface="微软雅黑" panose="020B0503020204020204" pitchFamily="34" charset="-122"/>
              </a:rPr>
              <a:t>没有集中元数据的需求，因此不需要在一个元数据库来管理数据表和视图。</a:t>
            </a:r>
            <a:r>
              <a:rPr lang="en-US" altLang="zh-CN" sz="1400" dirty="0">
                <a:latin typeface="微软雅黑" panose="020B0503020204020204" pitchFamily="34" charset="-122"/>
                <a:ea typeface="微软雅黑" panose="020B0503020204020204" pitchFamily="34" charset="-122"/>
              </a:rPr>
              <a:t>Drill</a:t>
            </a:r>
            <a:r>
              <a:rPr lang="zh-CN" altLang="en-US" sz="1400" dirty="0">
                <a:latin typeface="微软雅黑" panose="020B0503020204020204" pitchFamily="34" charset="-122"/>
                <a:ea typeface="微软雅黑" panose="020B0503020204020204" pitchFamily="34" charset="-122"/>
              </a:rPr>
              <a:t>数据来源于存储插件对数据源的读取，而存储插件可以支持完整元数据</a:t>
            </a:r>
            <a:r>
              <a:rPr lang="en-US" altLang="zh-CN" sz="1400" dirty="0">
                <a:latin typeface="微软雅黑" panose="020B0503020204020204" pitchFamily="34" charset="-122"/>
                <a:ea typeface="微软雅黑" panose="020B0503020204020204" pitchFamily="34" charset="-122"/>
              </a:rPr>
              <a:t>(Hive)</a:t>
            </a:r>
            <a:r>
              <a:rPr lang="zh-CN" altLang="en-US" sz="1400" dirty="0">
                <a:latin typeface="微软雅黑" panose="020B0503020204020204" pitchFamily="34" charset="-122"/>
                <a:ea typeface="微软雅黑" panose="020B0503020204020204" pitchFamily="34" charset="-122"/>
              </a:rPr>
              <a:t>、部分元数据</a:t>
            </a:r>
            <a:r>
              <a:rPr lang="en-US" altLang="zh-CN" sz="1400" dirty="0">
                <a:latin typeface="微软雅黑" panose="020B0503020204020204" pitchFamily="34" charset="-122"/>
                <a:ea typeface="微软雅黑" panose="020B0503020204020204" pitchFamily="34" charset="-122"/>
              </a:rPr>
              <a:t>(HBase)</a:t>
            </a:r>
            <a:r>
              <a:rPr lang="zh-CN" altLang="en-US" sz="1400" dirty="0">
                <a:latin typeface="微软雅黑" panose="020B0503020204020204" pitchFamily="34" charset="-122"/>
                <a:ea typeface="微软雅黑" panose="020B0503020204020204" pitchFamily="34" charset="-122"/>
              </a:rPr>
              <a:t>、或没有集中元数据</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文件系统</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。没有集中的元数据意味着</a:t>
            </a:r>
            <a:r>
              <a:rPr lang="en-US" altLang="zh-CN" sz="1400" dirty="0">
                <a:latin typeface="微软雅黑" panose="020B0503020204020204" pitchFamily="34" charset="-122"/>
                <a:ea typeface="微软雅黑" panose="020B0503020204020204" pitchFamily="34" charset="-122"/>
              </a:rPr>
              <a:t>Drill</a:t>
            </a:r>
            <a:r>
              <a:rPr lang="zh-CN" altLang="en-US" sz="1400" dirty="0">
                <a:latin typeface="微软雅黑" panose="020B0503020204020204" pitchFamily="34" charset="-122"/>
                <a:ea typeface="微软雅黑" panose="020B0503020204020204" pitchFamily="34" charset="-122"/>
              </a:rPr>
              <a:t>可以同时读取和处理多种数据源。</a:t>
            </a:r>
          </a:p>
          <a:p>
            <a:pPr marL="285750" lvl="0" indent="-285750">
              <a:lnSpc>
                <a:spcPct val="14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可扩展性（</a:t>
            </a:r>
            <a:r>
              <a:rPr lang="en-US" altLang="zh-CN" sz="1400" dirty="0">
                <a:latin typeface="微软雅黑" panose="020B0503020204020204" pitchFamily="34" charset="-122"/>
                <a:ea typeface="微软雅黑" panose="020B0503020204020204" pitchFamily="34" charset="-122"/>
              </a:rPr>
              <a:t>extensibility</a:t>
            </a:r>
            <a:r>
              <a:rPr lang="zh-CN" altLang="en-US" sz="1400" dirty="0">
                <a:latin typeface="微软雅黑" panose="020B0503020204020204" pitchFamily="34" charset="-122"/>
                <a:ea typeface="微软雅黑" panose="020B0503020204020204" pitchFamily="34" charset="-122"/>
              </a:rPr>
              <a:t>）</a:t>
            </a:r>
          </a:p>
          <a:p>
            <a:pPr lvl="0">
              <a:lnSpc>
                <a:spcPct val="140000"/>
              </a:lnSpc>
            </a:pPr>
            <a:r>
              <a:rPr lang="en-US" altLang="zh-CN" sz="1400" dirty="0">
                <a:latin typeface="微软雅黑" panose="020B0503020204020204" pitchFamily="34" charset="-122"/>
                <a:ea typeface="微软雅黑" panose="020B0503020204020204" pitchFamily="34" charset="-122"/>
              </a:rPr>
              <a:t>Drill</a:t>
            </a:r>
            <a:r>
              <a:rPr lang="zh-CN" altLang="en-US" sz="1400" dirty="0">
                <a:latin typeface="微软雅黑" panose="020B0503020204020204" pitchFamily="34" charset="-122"/>
                <a:ea typeface="微软雅黑" panose="020B0503020204020204" pitchFamily="34" charset="-122"/>
              </a:rPr>
              <a:t>在所有层面都提供了可扩展的架构，包括存储插件、查询器、优化器、执行引擎和客户端</a:t>
            </a:r>
            <a:r>
              <a:rPr lang="en-US" altLang="zh-CN" sz="1400" dirty="0">
                <a:latin typeface="微软雅黑" panose="020B0503020204020204" pitchFamily="34" charset="-122"/>
                <a:ea typeface="微软雅黑" panose="020B0503020204020204" pitchFamily="34" charset="-122"/>
              </a:rPr>
              <a:t>API</a:t>
            </a:r>
            <a:r>
              <a:rPr lang="zh-CN" altLang="en-US" sz="1400" dirty="0">
                <a:latin typeface="微软雅黑" panose="020B0503020204020204" pitchFamily="34" charset="-122"/>
                <a:ea typeface="微软雅黑" panose="020B0503020204020204" pitchFamily="34" charset="-122"/>
              </a:rPr>
              <a:t>，用户可以自定义各个层面的组件来进行扩展。</a:t>
            </a:r>
          </a:p>
          <a:p>
            <a:pPr lvl="0">
              <a:lnSpc>
                <a:spcPct val="140000"/>
              </a:lnSpc>
            </a:pP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893541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直角三角形 6"/>
          <p:cNvSpPr/>
          <p:nvPr/>
        </p:nvSpPr>
        <p:spPr>
          <a:xfrm rot="5400000" flipV="1">
            <a:off x="5111748" y="18"/>
            <a:ext cx="4032191" cy="4032315"/>
          </a:xfrm>
          <a:prstGeom prst="rtTriangle">
            <a:avLst/>
          </a:prstGeom>
          <a:solidFill>
            <a:srgbClr val="7A4AAA"/>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sym typeface="+mn-lt"/>
            </a:endParaRPr>
          </a:p>
        </p:txBody>
      </p:sp>
      <p:sp>
        <p:nvSpPr>
          <p:cNvPr id="4" name="直角三角形 3"/>
          <p:cNvSpPr/>
          <p:nvPr/>
        </p:nvSpPr>
        <p:spPr>
          <a:xfrm>
            <a:off x="1" y="2502818"/>
            <a:ext cx="3160335" cy="2640603"/>
          </a:xfrm>
          <a:prstGeom prst="rtTriangle">
            <a:avLst/>
          </a:prstGeom>
          <a:solidFill>
            <a:srgbClr val="7A4AAA"/>
          </a:solidFill>
          <a:ln>
            <a:noFill/>
          </a:ln>
          <a:effectLst>
            <a:outerShdw blurRad="190500" dist="127000" dir="18900000" algn="b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sym typeface="+mn-lt"/>
            </a:endParaRPr>
          </a:p>
        </p:txBody>
      </p:sp>
      <p:sp>
        <p:nvSpPr>
          <p:cNvPr id="6" name="直角三角形 5"/>
          <p:cNvSpPr/>
          <p:nvPr/>
        </p:nvSpPr>
        <p:spPr>
          <a:xfrm rot="5400000" flipV="1">
            <a:off x="6936412" y="45"/>
            <a:ext cx="2207556" cy="2207624"/>
          </a:xfrm>
          <a:prstGeom prst="rtTriangle">
            <a:avLst/>
          </a:prstGeom>
          <a:solidFill>
            <a:srgbClr val="CAD0D8"/>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sym typeface="+mn-lt"/>
            </a:endParaRPr>
          </a:p>
        </p:txBody>
      </p:sp>
      <p:sp>
        <p:nvSpPr>
          <p:cNvPr id="8" name="文本框 7"/>
          <p:cNvSpPr txBox="1"/>
          <p:nvPr/>
        </p:nvSpPr>
        <p:spPr>
          <a:xfrm>
            <a:off x="1501175" y="1696658"/>
            <a:ext cx="5101813" cy="1618513"/>
          </a:xfrm>
          <a:prstGeom prst="rect">
            <a:avLst/>
          </a:prstGeom>
          <a:noFill/>
        </p:spPr>
        <p:txBody>
          <a:bodyPr wrap="square" lIns="48381" tIns="24190" rIns="48381" bIns="24190" rtlCol="0">
            <a:spAutoFit/>
          </a:bodyPr>
          <a:lstStyle/>
          <a:p>
            <a:pPr algn="ctr"/>
            <a:r>
              <a:rPr lang="en-US" altLang="zh-CN" sz="5100" dirty="0">
                <a:solidFill>
                  <a:srgbClr val="424242"/>
                </a:solidFill>
                <a:latin typeface="微软雅黑" panose="020B0503020204020204" charset="-122"/>
                <a:ea typeface="微软雅黑" panose="020B0503020204020204" charset="-122"/>
                <a:cs typeface="微软雅黑" panose="020B0503020204020204" charset="-122"/>
                <a:sym typeface="+mn-lt"/>
              </a:rPr>
              <a:t>End  of  Session</a:t>
            </a:r>
          </a:p>
          <a:p>
            <a:pPr algn="ctr"/>
            <a:r>
              <a:rPr lang="en-US" altLang="zh-CN" sz="5100" dirty="0">
                <a:solidFill>
                  <a:srgbClr val="424242"/>
                </a:solidFill>
                <a:latin typeface="微软雅黑" panose="020B0503020204020204" charset="-122"/>
                <a:ea typeface="微软雅黑" panose="020B0503020204020204" charset="-122"/>
                <a:cs typeface="微软雅黑" panose="020B0503020204020204" charset="-122"/>
                <a:sym typeface="+mn-lt"/>
              </a:rPr>
              <a:t>Thank you!</a:t>
            </a:r>
          </a:p>
        </p:txBody>
      </p:sp>
      <p:cxnSp>
        <p:nvCxnSpPr>
          <p:cNvPr id="11" name="直接连接符 10"/>
          <p:cNvCxnSpPr/>
          <p:nvPr/>
        </p:nvCxnSpPr>
        <p:spPr>
          <a:xfrm>
            <a:off x="4453394" y="3021702"/>
            <a:ext cx="23721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spd="slow" p14:dur="2000" advTm="3000"/>
    </mc:Choice>
    <mc:Fallback>
      <p:transition spd="slow"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12.1  </a:t>
            </a:r>
            <a:r>
              <a:rPr kumimoji="1" lang="en-US" altLang="zh-CN" sz="2200" dirty="0">
                <a:latin typeface="微软雅黑 Light" panose="020B0502040204020203" charset="-122"/>
                <a:ea typeface="微软雅黑 Light" panose="020B0502040204020203" charset="-122"/>
                <a:cs typeface="微软雅黑" panose="020B0503020204020204" charset="-122"/>
              </a:rPr>
              <a:t>Dremel</a:t>
            </a:r>
            <a:r>
              <a:rPr kumimoji="1" lang="zh-CN" altLang="en-US" sz="2200" dirty="0">
                <a:latin typeface="微软雅黑 Light" panose="020B0502040204020203" charset="-122"/>
                <a:ea typeface="微软雅黑 Light" panose="020B0502040204020203" charset="-122"/>
                <a:cs typeface="微软雅黑" panose="020B0503020204020204" charset="-122"/>
              </a:rPr>
              <a:t>数据模型与存储结构</a:t>
            </a:r>
          </a:p>
        </p:txBody>
      </p:sp>
      <p:cxnSp>
        <p:nvCxnSpPr>
          <p:cNvPr id="11" name="直接连接符 13"/>
          <p:cNvCxnSpPr>
            <a:cxnSpLocks/>
          </p:cNvCxnSpPr>
          <p:nvPr/>
        </p:nvCxnSpPr>
        <p:spPr>
          <a:xfrm>
            <a:off x="1092770" y="506810"/>
            <a:ext cx="54499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28" name="文本框 27">
            <a:extLst>
              <a:ext uri="{FF2B5EF4-FFF2-40B4-BE49-F238E27FC236}">
                <a16:creationId xmlns:a16="http://schemas.microsoft.com/office/drawing/2014/main" xmlns="" id="{48ED2B26-9EDF-4897-A08B-09517ECB1EF9}"/>
              </a:ext>
            </a:extLst>
          </p:cNvPr>
          <p:cNvSpPr txBox="1"/>
          <p:nvPr/>
        </p:nvSpPr>
        <p:spPr>
          <a:xfrm>
            <a:off x="620340" y="1226394"/>
            <a:ext cx="8032533" cy="3452035"/>
          </a:xfrm>
          <a:prstGeom prst="rect">
            <a:avLst/>
          </a:prstGeom>
          <a:noFill/>
        </p:spPr>
        <p:txBody>
          <a:bodyPr wrap="square" rtlCol="0">
            <a:spAutoFit/>
          </a:bodyPr>
          <a:lstStyle/>
          <a:p>
            <a:pPr>
              <a:lnSpc>
                <a:spcPct val="130000"/>
              </a:lnSpc>
              <a:spcBef>
                <a:spcPts val="1200"/>
              </a:spcBef>
            </a:pPr>
            <a:r>
              <a:rPr lang="en-US" altLang="zh-CN" sz="1800" dirty="0">
                <a:latin typeface="微软雅黑" panose="020B0503020204020204" pitchFamily="34" charset="-122"/>
                <a:ea typeface="微软雅黑" panose="020B0503020204020204" pitchFamily="34" charset="-122"/>
              </a:rPr>
              <a:t>       </a:t>
            </a:r>
            <a:r>
              <a:rPr sz="1800" dirty="0" err="1">
                <a:latin typeface="微软雅黑" panose="020B0503020204020204" pitchFamily="34" charset="-122"/>
                <a:ea typeface="微软雅黑" panose="020B0503020204020204" pitchFamily="34" charset="-122"/>
              </a:rPr>
              <a:t>大数据交互式分析的计算架构主要包括三个方面：数据结构、存储体系</a:t>
            </a:r>
            <a:r>
              <a:rPr lang="zh-CN" altLang="en-US" sz="1800" dirty="0">
                <a:latin typeface="微软雅黑" panose="020B0503020204020204" pitchFamily="34" charset="-122"/>
                <a:ea typeface="微软雅黑" panose="020B0503020204020204" pitchFamily="34" charset="-122"/>
              </a:rPr>
              <a:t>、</a:t>
            </a:r>
            <a:r>
              <a:rPr sz="1800" dirty="0" err="1">
                <a:latin typeface="微软雅黑" panose="020B0503020204020204" pitchFamily="34" charset="-122"/>
                <a:ea typeface="微软雅黑" panose="020B0503020204020204" pitchFamily="34" charset="-122"/>
              </a:rPr>
              <a:t>计算模型。数据结构是指计算模型采用的特殊设计的数据格式及组装方式，比如MapReduce采用键值对（key-value</a:t>
            </a:r>
            <a:r>
              <a:rPr sz="1800" dirty="0">
                <a:latin typeface="微软雅黑" panose="020B0503020204020204" pitchFamily="34" charset="-122"/>
                <a:ea typeface="微软雅黑" panose="020B0503020204020204" pitchFamily="34" charset="-122"/>
              </a:rPr>
              <a:t> pair），Spark采用分布式弹性数据集（RDD），</a:t>
            </a:r>
            <a:r>
              <a:rPr sz="1800" dirty="0" err="1">
                <a:latin typeface="微软雅黑" panose="020B0503020204020204" pitchFamily="34" charset="-122"/>
                <a:ea typeface="微软雅黑" panose="020B0503020204020204" pitchFamily="34" charset="-122"/>
              </a:rPr>
              <a:t>Dremel采用的是嵌套数据结构（nested</a:t>
            </a:r>
            <a:r>
              <a:rPr sz="1800" dirty="0">
                <a:latin typeface="微软雅黑" panose="020B0503020204020204" pitchFamily="34" charset="-122"/>
                <a:ea typeface="微软雅黑" panose="020B0503020204020204" pitchFamily="34" charset="-122"/>
              </a:rPr>
              <a:t> data structure）。</a:t>
            </a:r>
            <a:endParaRPr lang="en-US" altLang="zh-CN" sz="1800" dirty="0">
              <a:latin typeface="微软雅黑" panose="020B0503020204020204" pitchFamily="34" charset="-122"/>
              <a:ea typeface="微软雅黑" panose="020B0503020204020204" pitchFamily="34" charset="-122"/>
            </a:endParaRPr>
          </a:p>
          <a:p>
            <a:pPr>
              <a:lnSpc>
                <a:spcPct val="130000"/>
              </a:lnSpc>
              <a:spcBef>
                <a:spcPts val="1200"/>
              </a:spcBef>
            </a:pPr>
            <a:r>
              <a:rPr lang="en-US" altLang="zh-CN" sz="1800" dirty="0">
                <a:latin typeface="微软雅黑" panose="020B0503020204020204" pitchFamily="34" charset="-122"/>
                <a:ea typeface="微软雅黑" panose="020B0503020204020204" pitchFamily="34" charset="-122"/>
              </a:rPr>
              <a:t>       </a:t>
            </a:r>
            <a:r>
              <a:rPr sz="1800" dirty="0" err="1">
                <a:latin typeface="微软雅黑" panose="020B0503020204020204" pitchFamily="34" charset="-122"/>
                <a:ea typeface="微软雅黑" panose="020B0503020204020204" pitchFamily="34" charset="-122"/>
              </a:rPr>
              <a:t>Dremel采用了与XML</a:t>
            </a:r>
            <a:r>
              <a:rPr sz="1800" dirty="0">
                <a:latin typeface="微软雅黑" panose="020B0503020204020204" pitchFamily="34" charset="-122"/>
                <a:ea typeface="微软雅黑" panose="020B0503020204020204" pitchFamily="34" charset="-122"/>
              </a:rPr>
              <a:t>[5]，JSON[6]这类数据描述语言相类似的一种数据格式Protocol Buffer[7]，它是Google的一个开源项目,用于结构化数据的序列化转换，不绑定于任何编程语言或平台，比XML更小、更快、也更简单，用户可基于Protocol Buffer定义自己的数据结构，然后使用自动生成的解码器程序来方便地读写这个数据结构。一个Protocol Buffer格式文件内容如下：</a:t>
            </a:r>
          </a:p>
        </p:txBody>
      </p:sp>
      <p:sp>
        <p:nvSpPr>
          <p:cNvPr id="30" name="矩形 29">
            <a:extLst>
              <a:ext uri="{FF2B5EF4-FFF2-40B4-BE49-F238E27FC236}">
                <a16:creationId xmlns:a16="http://schemas.microsoft.com/office/drawing/2014/main" xmlns="" id="{30B7CE7F-69FB-4D48-944C-FBE9718CEEDB}"/>
              </a:ext>
            </a:extLst>
          </p:cNvPr>
          <p:cNvSpPr/>
          <p:nvPr/>
        </p:nvSpPr>
        <p:spPr>
          <a:xfrm>
            <a:off x="661364" y="706272"/>
            <a:ext cx="7799671" cy="496860"/>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2200" dirty="0">
                <a:latin typeface="微软雅黑" panose="020B0503020204020204" charset="-122"/>
                <a:ea typeface="微软雅黑" panose="020B0503020204020204" charset="-122"/>
              </a:rPr>
              <a:t>  数据模型</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12.1  </a:t>
            </a:r>
            <a:r>
              <a:rPr kumimoji="1" lang="en-US" altLang="zh-CN" sz="2200" dirty="0">
                <a:latin typeface="微软雅黑 Light" panose="020B0502040204020203" charset="-122"/>
                <a:ea typeface="微软雅黑 Light" panose="020B0502040204020203" charset="-122"/>
                <a:cs typeface="微软雅黑" panose="020B0503020204020204" charset="-122"/>
              </a:rPr>
              <a:t>Dremel</a:t>
            </a:r>
            <a:r>
              <a:rPr kumimoji="1" lang="zh-CN" altLang="en-US" sz="2200" dirty="0">
                <a:latin typeface="微软雅黑 Light" panose="020B0502040204020203" charset="-122"/>
                <a:ea typeface="微软雅黑 Light" panose="020B0502040204020203" charset="-122"/>
                <a:cs typeface="微软雅黑" panose="020B0503020204020204" charset="-122"/>
              </a:rPr>
              <a:t>数据模型与存储结构</a:t>
            </a:r>
          </a:p>
        </p:txBody>
      </p:sp>
      <p:cxnSp>
        <p:nvCxnSpPr>
          <p:cNvPr id="11" name="直接连接符 13"/>
          <p:cNvCxnSpPr>
            <a:cxnSpLocks/>
          </p:cNvCxnSpPr>
          <p:nvPr/>
        </p:nvCxnSpPr>
        <p:spPr>
          <a:xfrm>
            <a:off x="1092770" y="506810"/>
            <a:ext cx="54499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30" name="矩形 29">
            <a:extLst>
              <a:ext uri="{FF2B5EF4-FFF2-40B4-BE49-F238E27FC236}">
                <a16:creationId xmlns:a16="http://schemas.microsoft.com/office/drawing/2014/main" xmlns="" id="{30B7CE7F-69FB-4D48-944C-FBE9718CEEDB}"/>
              </a:ext>
            </a:extLst>
          </p:cNvPr>
          <p:cNvSpPr/>
          <p:nvPr/>
        </p:nvSpPr>
        <p:spPr>
          <a:xfrm>
            <a:off x="661364" y="706272"/>
            <a:ext cx="7799671" cy="496860"/>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2200" dirty="0">
                <a:latin typeface="微软雅黑" panose="020B0503020204020204" charset="-122"/>
                <a:ea typeface="微软雅黑" panose="020B0503020204020204" charset="-122"/>
              </a:rPr>
              <a:t>  数据模型</a:t>
            </a:r>
          </a:p>
        </p:txBody>
      </p:sp>
      <p:pic>
        <p:nvPicPr>
          <p:cNvPr id="14" name="图片 13">
            <a:extLst>
              <a:ext uri="{FF2B5EF4-FFF2-40B4-BE49-F238E27FC236}">
                <a16:creationId xmlns:a16="http://schemas.microsoft.com/office/drawing/2014/main" xmlns="" id="{946927A9-C749-47D2-9E43-62D9731B4F69}"/>
              </a:ext>
            </a:extLst>
          </p:cNvPr>
          <p:cNvPicPr>
            <a:picLocks noChangeAspect="1"/>
          </p:cNvPicPr>
          <p:nvPr/>
        </p:nvPicPr>
        <p:blipFill>
          <a:blip r:embed="rId2" cstate="print"/>
          <a:stretch>
            <a:fillRect/>
          </a:stretch>
        </p:blipFill>
        <p:spPr>
          <a:xfrm>
            <a:off x="1290280" y="1265384"/>
            <a:ext cx="6522353" cy="3474824"/>
          </a:xfrm>
          <a:prstGeom prst="rect">
            <a:avLst/>
          </a:prstGeom>
        </p:spPr>
      </p:pic>
    </p:spTree>
    <p:extLst>
      <p:ext uri="{BB962C8B-B14F-4D97-AF65-F5344CB8AC3E}">
        <p14:creationId xmlns:p14="http://schemas.microsoft.com/office/powerpoint/2010/main" xmlns="" val="2823104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12.1  </a:t>
            </a:r>
            <a:r>
              <a:rPr kumimoji="1" lang="en-US" altLang="zh-CN" sz="2200" dirty="0">
                <a:latin typeface="微软雅黑 Light" panose="020B0502040204020203" charset="-122"/>
                <a:ea typeface="微软雅黑 Light" panose="020B0502040204020203" charset="-122"/>
                <a:cs typeface="微软雅黑" panose="020B0503020204020204" charset="-122"/>
              </a:rPr>
              <a:t>Dremel</a:t>
            </a:r>
            <a:r>
              <a:rPr kumimoji="1" lang="zh-CN" altLang="en-US" sz="2200" dirty="0">
                <a:latin typeface="微软雅黑 Light" panose="020B0502040204020203" charset="-122"/>
                <a:ea typeface="微软雅黑 Light" panose="020B0502040204020203" charset="-122"/>
                <a:cs typeface="微软雅黑" panose="020B0503020204020204" charset="-122"/>
              </a:rPr>
              <a:t>数据模型与存储结构</a:t>
            </a:r>
          </a:p>
        </p:txBody>
      </p:sp>
      <p:cxnSp>
        <p:nvCxnSpPr>
          <p:cNvPr id="11" name="直接连接符 13"/>
          <p:cNvCxnSpPr>
            <a:cxnSpLocks/>
          </p:cNvCxnSpPr>
          <p:nvPr/>
        </p:nvCxnSpPr>
        <p:spPr>
          <a:xfrm>
            <a:off x="1092770" y="506810"/>
            <a:ext cx="54499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0" name="矩形 9">
            <a:extLst>
              <a:ext uri="{FF2B5EF4-FFF2-40B4-BE49-F238E27FC236}">
                <a16:creationId xmlns:a16="http://schemas.microsoft.com/office/drawing/2014/main" xmlns="" id="{BB4D2A90-A691-48E0-ABAA-145779756DEB}"/>
              </a:ext>
            </a:extLst>
          </p:cNvPr>
          <p:cNvSpPr/>
          <p:nvPr/>
        </p:nvSpPr>
        <p:spPr>
          <a:xfrm>
            <a:off x="675219" y="800732"/>
            <a:ext cx="7793561" cy="3986091"/>
          </a:xfrm>
          <a:prstGeom prst="rect">
            <a:avLst/>
          </a:prstGeom>
        </p:spPr>
        <p:txBody>
          <a:bodyPr wrap="square">
            <a:spAutoFit/>
          </a:bodyPr>
          <a:lstStyle/>
          <a:p>
            <a:pPr>
              <a:lnSpc>
                <a:spcPct val="130000"/>
              </a:lnSpc>
            </a:pPr>
            <a:r>
              <a:rPr lang="zh-CN" altLang="en-US" sz="1400" dirty="0">
                <a:latin typeface="微软雅黑" panose="020B0503020204020204" pitchFamily="34" charset="-122"/>
                <a:ea typeface="微软雅黑" panose="020B0503020204020204" pitchFamily="34" charset="-122"/>
              </a:rPr>
              <a:t>该段数据结构定义了如下内容：</a:t>
            </a:r>
          </a:p>
          <a:p>
            <a:pPr lvl="0">
              <a:lnSpc>
                <a:spcPct val="130000"/>
              </a:lnSpc>
            </a:pPr>
            <a:r>
              <a:rPr lang="zh-CN" altLang="en-US" sz="1400" dirty="0">
                <a:latin typeface="微软雅黑" panose="020B0503020204020204" pitchFamily="34" charset="-122"/>
                <a:ea typeface="微软雅黑" panose="020B0503020204020204" pitchFamily="34" charset="-122"/>
              </a:rPr>
              <a:t>一个</a:t>
            </a:r>
            <a:r>
              <a:rPr lang="en-US" altLang="zh-CN" sz="1400" dirty="0">
                <a:latin typeface="微软雅黑" panose="020B0503020204020204" pitchFamily="34" charset="-122"/>
                <a:ea typeface="微软雅黑" panose="020B0503020204020204" pitchFamily="34" charset="-122"/>
              </a:rPr>
              <a:t>Protocol Buffer</a:t>
            </a:r>
            <a:r>
              <a:rPr lang="zh-CN" altLang="en-US" sz="1400" dirty="0">
                <a:latin typeface="微软雅黑" panose="020B0503020204020204" pitchFamily="34" charset="-122"/>
                <a:ea typeface="微软雅黑" panose="020B0503020204020204" pitchFamily="34" charset="-122"/>
              </a:rPr>
              <a:t>格式的消息</a:t>
            </a:r>
            <a:r>
              <a:rPr lang="en-US" altLang="zh-CN" sz="1400" dirty="0">
                <a:latin typeface="微软雅黑" panose="020B0503020204020204" pitchFamily="34" charset="-122"/>
                <a:ea typeface="微软雅黑" panose="020B0503020204020204" pitchFamily="34" charset="-122"/>
              </a:rPr>
              <a:t>Document</a:t>
            </a:r>
          </a:p>
          <a:p>
            <a:pPr lvl="0">
              <a:lnSpc>
                <a:spcPct val="130000"/>
              </a:lnSpc>
            </a:pPr>
            <a:r>
              <a:rPr lang="zh-CN" altLang="en-US" sz="1400" dirty="0">
                <a:latin typeface="微软雅黑" panose="020B0503020204020204" pitchFamily="34" charset="-122"/>
                <a:ea typeface="微软雅黑" panose="020B0503020204020204" pitchFamily="34" charset="-122"/>
              </a:rPr>
              <a:t>该消息包含三个字段：</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个</a:t>
            </a:r>
            <a:r>
              <a:rPr lang="en-US" altLang="zh-CN" sz="1400" dirty="0">
                <a:latin typeface="微软雅黑" panose="020B0503020204020204" pitchFamily="34" charset="-122"/>
                <a:ea typeface="微软雅黑" panose="020B0503020204020204" pitchFamily="34" charset="-122"/>
              </a:rPr>
              <a:t>int64</a:t>
            </a:r>
            <a:r>
              <a:rPr lang="zh-CN" altLang="en-US" sz="1400" dirty="0">
                <a:latin typeface="微软雅黑" panose="020B0503020204020204" pitchFamily="34" charset="-122"/>
                <a:ea typeface="微软雅黑" panose="020B0503020204020204" pitchFamily="34" charset="-122"/>
              </a:rPr>
              <a:t>字段、</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个</a:t>
            </a:r>
            <a:r>
              <a:rPr lang="en-US" altLang="zh-CN" sz="1400" dirty="0">
                <a:latin typeface="微软雅黑" panose="020B0503020204020204" pitchFamily="34" charset="-122"/>
                <a:ea typeface="微软雅黑" panose="020B0503020204020204" pitchFamily="34" charset="-122"/>
              </a:rPr>
              <a:t>group</a:t>
            </a:r>
            <a:r>
              <a:rPr lang="zh-CN" altLang="en-US" sz="1400" dirty="0">
                <a:latin typeface="微软雅黑" panose="020B0503020204020204" pitchFamily="34" charset="-122"/>
                <a:ea typeface="微软雅黑" panose="020B0503020204020204" pitchFamily="34" charset="-122"/>
              </a:rPr>
              <a:t>类型字段</a:t>
            </a:r>
          </a:p>
          <a:p>
            <a:pPr lvl="0">
              <a:lnSpc>
                <a:spcPct val="130000"/>
              </a:lnSpc>
            </a:pPr>
            <a:r>
              <a:rPr lang="zh-CN" altLang="en-US" sz="1400" dirty="0">
                <a:latin typeface="微软雅黑" panose="020B0503020204020204" pitchFamily="34" charset="-122"/>
                <a:ea typeface="微软雅黑" panose="020B0503020204020204" pitchFamily="34" charset="-122"/>
              </a:rPr>
              <a:t>其中的</a:t>
            </a:r>
            <a:r>
              <a:rPr lang="en-US" altLang="zh-CN" sz="1400" dirty="0">
                <a:latin typeface="微软雅黑" panose="020B0503020204020204" pitchFamily="34" charset="-122"/>
                <a:ea typeface="微软雅黑" panose="020B0503020204020204" pitchFamily="34" charset="-122"/>
              </a:rPr>
              <a:t>repeated, required, optional</a:t>
            </a:r>
            <a:r>
              <a:rPr lang="zh-CN" altLang="en-US" sz="1400" dirty="0">
                <a:latin typeface="微软雅黑" panose="020B0503020204020204" pitchFamily="34" charset="-122"/>
                <a:ea typeface="微软雅黑" panose="020B0503020204020204" pitchFamily="34" charset="-122"/>
              </a:rPr>
              <a:t>是字段限制符，共有三类</a:t>
            </a:r>
            <a:r>
              <a:rPr lang="en-US" altLang="zh-CN" sz="1400" dirty="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a:p>
            <a:pPr>
              <a:lnSpc>
                <a:spcPct val="130000"/>
              </a:lnSpc>
            </a:pPr>
            <a:r>
              <a:rPr lang="en-US" altLang="zh-CN" sz="1400" dirty="0">
                <a:latin typeface="微软雅黑" panose="020B0503020204020204" pitchFamily="34" charset="-122"/>
                <a:ea typeface="微软雅黑" panose="020B0503020204020204" pitchFamily="34" charset="-122"/>
              </a:rPr>
              <a:t>       required: </a:t>
            </a:r>
            <a:r>
              <a:rPr lang="zh-CN" altLang="en-US" sz="1400" dirty="0">
                <a:latin typeface="微软雅黑" panose="020B0503020204020204" pitchFamily="34" charset="-122"/>
                <a:ea typeface="微软雅黑" panose="020B0503020204020204" pitchFamily="34" charset="-122"/>
              </a:rPr>
              <a:t>必须赋值的字段</a:t>
            </a:r>
            <a:br>
              <a:rPr lang="zh-CN" altLang="en-US" sz="1400" dirty="0">
                <a:latin typeface="微软雅黑" panose="020B0503020204020204" pitchFamily="34" charset="-122"/>
                <a:ea typeface="微软雅黑" panose="020B0503020204020204" pitchFamily="34" charset="-122"/>
              </a:rPr>
            </a:br>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optional: </a:t>
            </a:r>
            <a:r>
              <a:rPr lang="zh-CN" altLang="en-US" sz="1400" dirty="0">
                <a:latin typeface="微软雅黑" panose="020B0503020204020204" pitchFamily="34" charset="-122"/>
                <a:ea typeface="微软雅黑" panose="020B0503020204020204" pitchFamily="34" charset="-122"/>
              </a:rPr>
              <a:t>可有可无的字段</a:t>
            </a:r>
            <a:br>
              <a:rPr lang="zh-CN" altLang="en-US" sz="1400" dirty="0">
                <a:latin typeface="微软雅黑" panose="020B0503020204020204" pitchFamily="34" charset="-122"/>
                <a:ea typeface="微软雅黑" panose="020B0503020204020204" pitchFamily="34" charset="-122"/>
              </a:rPr>
            </a:br>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repeated: </a:t>
            </a:r>
            <a:r>
              <a:rPr lang="zh-CN" altLang="en-US" sz="1400" dirty="0">
                <a:latin typeface="微软雅黑" panose="020B0503020204020204" pitchFamily="34" charset="-122"/>
                <a:ea typeface="微软雅黑" panose="020B0503020204020204" pitchFamily="34" charset="-122"/>
              </a:rPr>
              <a:t>可重复字段</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变长度</a:t>
            </a:r>
            <a:r>
              <a:rPr lang="en-US" altLang="zh-CN" sz="1400" dirty="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a:p>
            <a:pPr>
              <a:lnSpc>
                <a:spcPct val="130000"/>
              </a:lnSpc>
            </a:pPr>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Protocol Buffer</a:t>
            </a:r>
            <a:r>
              <a:rPr lang="zh-CN" altLang="en-US" sz="1400" dirty="0">
                <a:latin typeface="微软雅黑" panose="020B0503020204020204" pitchFamily="34" charset="-122"/>
                <a:ea typeface="微软雅黑" panose="020B0503020204020204" pitchFamily="34" charset="-122"/>
              </a:rPr>
              <a:t>数据格式可用数学公式表达为：  </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en-US" altLang="zh-CN" sz="1400" dirty="0">
                <a:latin typeface="微软雅黑" panose="020B0503020204020204" pitchFamily="34" charset="-122"/>
                <a:ea typeface="微软雅黑" panose="020B0503020204020204" pitchFamily="34" charset="-122"/>
              </a:rPr>
              <a:t>       </a:t>
            </a:r>
            <a:r>
              <a:rPr lang="el-GR" altLang="zh-CN" sz="1400" dirty="0">
                <a:latin typeface="微软雅黑" panose="020B0503020204020204" pitchFamily="34" charset="-122"/>
                <a:ea typeface="微软雅黑" panose="020B0503020204020204" pitchFamily="34" charset="-122"/>
              </a:rPr>
              <a:t>π = </a:t>
            </a:r>
            <a:r>
              <a:rPr lang="en-US" altLang="zh-CN" sz="1400" dirty="0" err="1">
                <a:latin typeface="微软雅黑" panose="020B0503020204020204" pitchFamily="34" charset="-122"/>
                <a:ea typeface="微软雅黑" panose="020B0503020204020204" pitchFamily="34" charset="-122"/>
              </a:rPr>
              <a:t>dom</a:t>
            </a:r>
            <a:r>
              <a:rPr lang="en-US" altLang="zh-CN" sz="1400" dirty="0">
                <a:latin typeface="微软雅黑" panose="020B0503020204020204" pitchFamily="34" charset="-122"/>
                <a:ea typeface="微软雅黑" panose="020B0503020204020204" pitchFamily="34" charset="-122"/>
              </a:rPr>
              <a:t> | &lt;A</a:t>
            </a:r>
            <a:r>
              <a:rPr lang="en-US" altLang="zh-CN" sz="1400" baseline="-25000" dirty="0">
                <a:latin typeface="微软雅黑" panose="020B0503020204020204" pitchFamily="34" charset="-122"/>
                <a:ea typeface="微软雅黑" panose="020B0503020204020204" pitchFamily="34" charset="-122"/>
              </a:rPr>
              <a:t>1</a:t>
            </a:r>
            <a:r>
              <a:rPr lang="en-US" altLang="zh-CN" sz="1400" dirty="0">
                <a:latin typeface="微软雅黑" panose="020B0503020204020204" pitchFamily="34" charset="-122"/>
                <a:ea typeface="微软雅黑" panose="020B0503020204020204" pitchFamily="34" charset="-122"/>
              </a:rPr>
              <a:t>: </a:t>
            </a:r>
            <a:r>
              <a:rPr lang="el-GR" altLang="zh-CN" sz="1400" dirty="0">
                <a:latin typeface="微软雅黑" panose="020B0503020204020204" pitchFamily="34" charset="-122"/>
                <a:ea typeface="微软雅黑" panose="020B0503020204020204" pitchFamily="34" charset="-122"/>
              </a:rPr>
              <a:t>π[*|?], ..., </a:t>
            </a:r>
            <a:r>
              <a:rPr lang="en-US" altLang="zh-CN" sz="1400" dirty="0">
                <a:latin typeface="微软雅黑" panose="020B0503020204020204" pitchFamily="34" charset="-122"/>
                <a:ea typeface="微软雅黑" panose="020B0503020204020204" pitchFamily="34" charset="-122"/>
              </a:rPr>
              <a:t>An: </a:t>
            </a:r>
            <a:r>
              <a:rPr lang="el-GR" altLang="zh-CN" sz="1400" dirty="0">
                <a:latin typeface="微软雅黑" panose="020B0503020204020204" pitchFamily="34" charset="-122"/>
                <a:ea typeface="微软雅黑" panose="020B0503020204020204" pitchFamily="34" charset="-122"/>
              </a:rPr>
              <a:t>π[*|?]&gt;</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这里，</a:t>
            </a:r>
            <a:r>
              <a:rPr lang="el-GR" altLang="zh-CN" sz="1400" dirty="0">
                <a:latin typeface="微软雅黑" panose="020B0503020204020204" pitchFamily="34" charset="-122"/>
                <a:ea typeface="微软雅黑" panose="020B0503020204020204" pitchFamily="34" charset="-122"/>
              </a:rPr>
              <a:t>π</a:t>
            </a:r>
            <a:r>
              <a:rPr lang="zh-CN" altLang="en-US" sz="1400" dirty="0">
                <a:latin typeface="微软雅黑" panose="020B0503020204020204" pitchFamily="34" charset="-122"/>
                <a:ea typeface="微软雅黑" panose="020B0503020204020204" pitchFamily="34" charset="-122"/>
              </a:rPr>
              <a:t>是一个数据类型，而</a:t>
            </a:r>
            <a:r>
              <a:rPr lang="en-US" altLang="zh-CN" sz="1400" dirty="0">
                <a:latin typeface="微软雅黑" panose="020B0503020204020204" pitchFamily="34" charset="-122"/>
                <a:ea typeface="微软雅黑" panose="020B0503020204020204" pitchFamily="34" charset="-122"/>
              </a:rPr>
              <a:t>Protocol Buffer</a:t>
            </a:r>
            <a:r>
              <a:rPr lang="zh-CN" altLang="en-US" sz="1400" dirty="0">
                <a:latin typeface="微软雅黑" panose="020B0503020204020204" pitchFamily="34" charset="-122"/>
                <a:ea typeface="微软雅黑" panose="020B0503020204020204" pitchFamily="34" charset="-122"/>
              </a:rPr>
              <a:t>文件可包含一个或多个数据类型。</a:t>
            </a:r>
          </a:p>
          <a:p>
            <a:pPr>
              <a:lnSpc>
                <a:spcPct val="130000"/>
              </a:lnSpc>
            </a:pPr>
            <a:r>
              <a:rPr lang="zh-CN" altLang="en-US" sz="1400" dirty="0">
                <a:latin typeface="微软雅黑" panose="020B0503020204020204" pitchFamily="34" charset="-122"/>
                <a:ea typeface="微软雅黑" panose="020B0503020204020204" pitchFamily="34" charset="-122"/>
              </a:rPr>
              <a:t>       </a:t>
            </a:r>
            <a:r>
              <a:rPr lang="el-GR" altLang="zh-CN" sz="1400" dirty="0">
                <a:latin typeface="微软雅黑" panose="020B0503020204020204" pitchFamily="34" charset="-122"/>
                <a:ea typeface="微软雅黑" panose="020B0503020204020204" pitchFamily="34" charset="-122"/>
              </a:rPr>
              <a:t>π</a:t>
            </a:r>
            <a:r>
              <a:rPr lang="zh-CN" altLang="en-US" sz="1400" dirty="0">
                <a:latin typeface="微软雅黑" panose="020B0503020204020204" pitchFamily="34" charset="-122"/>
                <a:ea typeface="微软雅黑" panose="020B0503020204020204" pitchFamily="34" charset="-122"/>
              </a:rPr>
              <a:t>有两种可能（“</a:t>
            </a:r>
            <a:r>
              <a:rPr lang="en-US" altLang="zh-CN" sz="140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”是</a:t>
            </a:r>
            <a:r>
              <a:rPr lang="en-US" altLang="zh-CN" sz="1400" dirty="0">
                <a:latin typeface="微软雅黑" panose="020B0503020204020204" pitchFamily="34" charset="-122"/>
                <a:ea typeface="微软雅黑" panose="020B0503020204020204" pitchFamily="34" charset="-122"/>
              </a:rPr>
              <a:t>OR</a:t>
            </a:r>
            <a:r>
              <a:rPr lang="zh-CN" altLang="en-US" sz="1400" dirty="0">
                <a:latin typeface="微软雅黑" panose="020B0503020204020204" pitchFamily="34" charset="-122"/>
                <a:ea typeface="微软雅黑" panose="020B0503020204020204" pitchFamily="34" charset="-122"/>
              </a:rPr>
              <a:t>的意思）：一种是基本类型</a:t>
            </a:r>
            <a:r>
              <a:rPr lang="en-US" altLang="zh-CN" sz="1400" dirty="0" err="1">
                <a:latin typeface="微软雅黑" panose="020B0503020204020204" pitchFamily="34" charset="-122"/>
                <a:ea typeface="微软雅黑" panose="020B0503020204020204" pitchFamily="34" charset="-122"/>
              </a:rPr>
              <a:t>dom</a:t>
            </a:r>
            <a:r>
              <a:rPr lang="zh-CN" altLang="en-US" sz="1400" dirty="0">
                <a:latin typeface="微软雅黑" panose="020B0503020204020204" pitchFamily="34" charset="-122"/>
                <a:ea typeface="微软雅黑" panose="020B0503020204020204" pitchFamily="34" charset="-122"/>
              </a:rPr>
              <a:t>（如</a:t>
            </a:r>
            <a:r>
              <a:rPr lang="en-US" altLang="zh-CN" sz="1400" dirty="0">
                <a:latin typeface="微软雅黑" panose="020B0503020204020204" pitchFamily="34" charset="-122"/>
                <a:ea typeface="微软雅黑" panose="020B0503020204020204" pitchFamily="34" charset="-122"/>
              </a:rPr>
              <a:t>int</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float</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string</a:t>
            </a:r>
            <a:r>
              <a:rPr lang="zh-CN" altLang="en-US" sz="1400" dirty="0">
                <a:latin typeface="微软雅黑" panose="020B0503020204020204" pitchFamily="34" charset="-122"/>
                <a:ea typeface="微软雅黑" panose="020B0503020204020204" pitchFamily="34" charset="-122"/>
              </a:rPr>
              <a:t>等）；另一种是使用递归方式定义的，即</a:t>
            </a:r>
            <a:r>
              <a:rPr lang="el-GR" altLang="zh-CN" sz="1400" dirty="0">
                <a:latin typeface="微软雅黑" panose="020B0503020204020204" pitchFamily="34" charset="-122"/>
                <a:ea typeface="微软雅黑" panose="020B0503020204020204" pitchFamily="34" charset="-122"/>
              </a:rPr>
              <a:t>π</a:t>
            </a:r>
            <a:r>
              <a:rPr lang="zh-CN" altLang="en-US" sz="1400" dirty="0">
                <a:latin typeface="微软雅黑" panose="020B0503020204020204" pitchFamily="34" charset="-122"/>
                <a:ea typeface="微软雅黑" panose="020B0503020204020204" pitchFamily="34" charset="-122"/>
              </a:rPr>
              <a:t>可以由其他定义好的</a:t>
            </a:r>
            <a:r>
              <a:rPr lang="el-GR" altLang="zh-CN" sz="1400" dirty="0">
                <a:latin typeface="微软雅黑" panose="020B0503020204020204" pitchFamily="34" charset="-122"/>
                <a:ea typeface="微软雅黑" panose="020B0503020204020204" pitchFamily="34" charset="-122"/>
              </a:rPr>
              <a:t>π</a:t>
            </a:r>
            <a:r>
              <a:rPr lang="zh-CN" altLang="en-US" sz="1400" dirty="0">
                <a:latin typeface="微软雅黑" panose="020B0503020204020204" pitchFamily="34" charset="-122"/>
                <a:ea typeface="微软雅黑" panose="020B0503020204020204" pitchFamily="34" charset="-122"/>
              </a:rPr>
              <a:t>组成，</a:t>
            </a:r>
            <a:r>
              <a:rPr lang="en-US" altLang="zh-CN" sz="1400" dirty="0">
                <a:latin typeface="微软雅黑" panose="020B0503020204020204" pitchFamily="34" charset="-122"/>
                <a:ea typeface="微软雅黑" panose="020B0503020204020204" pitchFamily="34" charset="-122"/>
              </a:rPr>
              <a:t>A</a:t>
            </a:r>
            <a:r>
              <a:rPr lang="en-US" altLang="zh-CN" sz="1400" baseline="-25000" dirty="0">
                <a:latin typeface="微软雅黑" panose="020B0503020204020204" pitchFamily="34" charset="-122"/>
                <a:ea typeface="微软雅黑" panose="020B0503020204020204" pitchFamily="34" charset="-122"/>
              </a:rPr>
              <a:t>1</a:t>
            </a:r>
            <a:r>
              <a:rPr lang="en-US" altLang="zh-CN" sz="1400" dirty="0">
                <a:latin typeface="微软雅黑" panose="020B0503020204020204" pitchFamily="34" charset="-122"/>
                <a:ea typeface="微软雅黑" panose="020B0503020204020204" pitchFamily="34" charset="-122"/>
              </a:rPr>
              <a:t>...An</a:t>
            </a:r>
            <a:r>
              <a:rPr lang="zh-CN" altLang="en-US" sz="1400" dirty="0">
                <a:latin typeface="微软雅黑" panose="020B0503020204020204" pitchFamily="34" charset="-122"/>
                <a:ea typeface="微软雅黑" panose="020B0503020204020204" pitchFamily="34" charset="-122"/>
              </a:rPr>
              <a:t>是这些</a:t>
            </a:r>
            <a:r>
              <a:rPr lang="el-GR" altLang="zh-CN" sz="1400" dirty="0">
                <a:latin typeface="微软雅黑" panose="020B0503020204020204" pitchFamily="34" charset="-122"/>
                <a:ea typeface="微软雅黑" panose="020B0503020204020204" pitchFamily="34" charset="-122"/>
              </a:rPr>
              <a:t>π</a:t>
            </a:r>
            <a:r>
              <a:rPr lang="zh-CN" altLang="en-US" sz="1400" dirty="0">
                <a:latin typeface="微软雅黑" panose="020B0503020204020204" pitchFamily="34" charset="-122"/>
                <a:ea typeface="微软雅黑" panose="020B0503020204020204" pitchFamily="34" charset="-122"/>
              </a:rPr>
              <a:t>变量的命名。</a:t>
            </a:r>
          </a:p>
          <a:p>
            <a:pPr>
              <a:lnSpc>
                <a:spcPct val="130000"/>
              </a:lnSpc>
            </a:pPr>
            <a:r>
              <a:rPr lang="zh-CN" altLang="en-US" sz="1400" dirty="0">
                <a:latin typeface="微软雅黑" panose="020B0503020204020204" pitchFamily="34" charset="-122"/>
                <a:ea typeface="微软雅黑" panose="020B0503020204020204" pitchFamily="34" charset="-122"/>
              </a:rPr>
              <a:t>      “*”表示</a:t>
            </a:r>
            <a:r>
              <a:rPr lang="el-GR" altLang="zh-CN" sz="1400" dirty="0">
                <a:latin typeface="微软雅黑" panose="020B0503020204020204" pitchFamily="34" charset="-122"/>
                <a:ea typeface="微软雅黑" panose="020B0503020204020204" pitchFamily="34" charset="-122"/>
              </a:rPr>
              <a:t>π</a:t>
            </a:r>
            <a:r>
              <a:rPr lang="zh-CN" altLang="en-US" sz="1400" dirty="0">
                <a:latin typeface="微软雅黑" panose="020B0503020204020204" pitchFamily="34" charset="-122"/>
                <a:ea typeface="微软雅黑" panose="020B0503020204020204" pitchFamily="34" charset="-122"/>
              </a:rPr>
              <a:t>包含的变量可以是重复型（</a:t>
            </a:r>
            <a:r>
              <a:rPr lang="en-US" altLang="zh-CN" sz="1400" dirty="0">
                <a:latin typeface="微软雅黑" panose="020B0503020204020204" pitchFamily="34" charset="-122"/>
                <a:ea typeface="微软雅黑" panose="020B0503020204020204" pitchFamily="34" charset="-122"/>
              </a:rPr>
              <a:t>repeated</a:t>
            </a:r>
            <a:r>
              <a:rPr lang="zh-CN" altLang="en-US" sz="1400" dirty="0">
                <a:latin typeface="微软雅黑" panose="020B0503020204020204" pitchFamily="34" charset="-122"/>
                <a:ea typeface="微软雅黑" panose="020B0503020204020204" pitchFamily="34" charset="-122"/>
              </a:rPr>
              <a:t>）即有多个，“？”表示是可选型（</a:t>
            </a:r>
            <a:r>
              <a:rPr lang="en-US" altLang="zh-CN" sz="1400" dirty="0">
                <a:latin typeface="微软雅黑" panose="020B0503020204020204" pitchFamily="34" charset="-122"/>
                <a:ea typeface="微软雅黑" panose="020B0503020204020204" pitchFamily="34" charset="-122"/>
              </a:rPr>
              <a:t>optional</a:t>
            </a:r>
            <a:r>
              <a:rPr lang="zh-CN" altLang="en-US" sz="1400" dirty="0">
                <a:latin typeface="微软雅黑" panose="020B0503020204020204" pitchFamily="34" charset="-122"/>
                <a:ea typeface="微软雅黑" panose="020B0503020204020204" pitchFamily="34" charset="-122"/>
              </a:rPr>
              <a:t>），即不包含任何元素。</a:t>
            </a:r>
          </a:p>
        </p:txBody>
      </p:sp>
    </p:spTree>
    <p:extLst>
      <p:ext uri="{BB962C8B-B14F-4D97-AF65-F5344CB8AC3E}">
        <p14:creationId xmlns:p14="http://schemas.microsoft.com/office/powerpoint/2010/main" xmlns="" val="2555405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12.1  </a:t>
            </a:r>
            <a:r>
              <a:rPr kumimoji="1" lang="en-US" altLang="zh-CN" sz="2200" dirty="0">
                <a:latin typeface="微软雅黑 Light" panose="020B0502040204020203" charset="-122"/>
                <a:ea typeface="微软雅黑 Light" panose="020B0502040204020203" charset="-122"/>
                <a:cs typeface="微软雅黑" panose="020B0503020204020204" charset="-122"/>
              </a:rPr>
              <a:t>Dremel</a:t>
            </a:r>
            <a:r>
              <a:rPr kumimoji="1" lang="zh-CN" altLang="en-US" sz="2200" dirty="0">
                <a:latin typeface="微软雅黑 Light" panose="020B0502040204020203" charset="-122"/>
                <a:ea typeface="微软雅黑 Light" panose="020B0502040204020203" charset="-122"/>
                <a:cs typeface="微软雅黑" panose="020B0503020204020204" charset="-122"/>
              </a:rPr>
              <a:t>数据模型与存储结构</a:t>
            </a:r>
          </a:p>
        </p:txBody>
      </p:sp>
      <p:cxnSp>
        <p:nvCxnSpPr>
          <p:cNvPr id="11" name="直接连接符 13"/>
          <p:cNvCxnSpPr>
            <a:cxnSpLocks/>
          </p:cNvCxnSpPr>
          <p:nvPr/>
        </p:nvCxnSpPr>
        <p:spPr>
          <a:xfrm>
            <a:off x="1092770" y="506810"/>
            <a:ext cx="54499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3" name="文本框 12">
            <a:extLst>
              <a:ext uri="{FF2B5EF4-FFF2-40B4-BE49-F238E27FC236}">
                <a16:creationId xmlns:a16="http://schemas.microsoft.com/office/drawing/2014/main" xmlns="" id="{E852B8C5-3F6C-4D42-A152-356458FFD041}"/>
              </a:ext>
            </a:extLst>
          </p:cNvPr>
          <p:cNvSpPr txBox="1"/>
          <p:nvPr/>
        </p:nvSpPr>
        <p:spPr>
          <a:xfrm>
            <a:off x="598817" y="775478"/>
            <a:ext cx="794636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在</a:t>
            </a:r>
            <a:r>
              <a:rPr lang="en-US" altLang="zh-CN" sz="1400" dirty="0">
                <a:latin typeface="微软雅黑" panose="020B0503020204020204" pitchFamily="34" charset="-122"/>
                <a:ea typeface="微软雅黑" panose="020B0503020204020204" pitchFamily="34" charset="-122"/>
              </a:rPr>
              <a:t>Protocol Buffer</a:t>
            </a:r>
            <a:r>
              <a:rPr lang="zh-CN" altLang="en-US" sz="1400" dirty="0">
                <a:latin typeface="微软雅黑" panose="020B0503020204020204" pitchFamily="34" charset="-122"/>
                <a:ea typeface="微软雅黑" panose="020B0503020204020204" pitchFamily="34" charset="-122"/>
              </a:rPr>
              <a:t>中可定义如下的嵌套数据类型：</a:t>
            </a:r>
          </a:p>
        </p:txBody>
      </p:sp>
      <p:pic>
        <p:nvPicPr>
          <p:cNvPr id="14" name="图片 13">
            <a:extLst>
              <a:ext uri="{FF2B5EF4-FFF2-40B4-BE49-F238E27FC236}">
                <a16:creationId xmlns:a16="http://schemas.microsoft.com/office/drawing/2014/main" xmlns="" id="{F5946AAC-EC5E-40B2-9EED-1E5A2221CD71}"/>
              </a:ext>
            </a:extLst>
          </p:cNvPr>
          <p:cNvPicPr>
            <a:picLocks noChangeAspect="1"/>
          </p:cNvPicPr>
          <p:nvPr/>
        </p:nvPicPr>
        <p:blipFill>
          <a:blip r:embed="rId2" cstate="print"/>
          <a:stretch>
            <a:fillRect/>
          </a:stretch>
        </p:blipFill>
        <p:spPr>
          <a:xfrm>
            <a:off x="656297" y="1161370"/>
            <a:ext cx="5883491" cy="2105094"/>
          </a:xfrm>
          <a:prstGeom prst="rect">
            <a:avLst/>
          </a:prstGeom>
        </p:spPr>
      </p:pic>
      <p:sp>
        <p:nvSpPr>
          <p:cNvPr id="15" name="矩形 14">
            <a:extLst>
              <a:ext uri="{FF2B5EF4-FFF2-40B4-BE49-F238E27FC236}">
                <a16:creationId xmlns:a16="http://schemas.microsoft.com/office/drawing/2014/main" xmlns="" id="{58F3B689-4182-490E-B12C-8D090B1842D4}"/>
              </a:ext>
            </a:extLst>
          </p:cNvPr>
          <p:cNvSpPr/>
          <p:nvPr/>
        </p:nvSpPr>
        <p:spPr>
          <a:xfrm>
            <a:off x="597379" y="3356959"/>
            <a:ext cx="7924800" cy="625171"/>
          </a:xfrm>
          <a:prstGeom prst="rect">
            <a:avLst/>
          </a:prstGeom>
        </p:spPr>
        <p:txBody>
          <a:bodyPr wrap="square">
            <a:spAutoFit/>
          </a:bodyPr>
          <a:lstStyle/>
          <a:p>
            <a:pPr marL="0" marR="0" indent="0" algn="just">
              <a:lnSpc>
                <a:spcPct val="130000"/>
              </a:lnSpc>
              <a:spcBef>
                <a:spcPts val="1200"/>
              </a:spcBef>
              <a:spcAft>
                <a:spcPts val="1200"/>
              </a:spcAft>
            </a:pPr>
            <a:r>
              <a:rPr lang="zh-CN" altLang="en-US"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其中，</a:t>
            </a:r>
            <a:r>
              <a:rPr lang="en-US" altLang="zh-CN"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Result</a:t>
            </a:r>
            <a:r>
              <a:rPr lang="zh-CN" altLang="en-US"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是嵌套在</a:t>
            </a:r>
            <a:r>
              <a:rPr lang="en-US" altLang="zh-CN" sz="1400" kern="1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SearchResponse</a:t>
            </a:r>
            <a:r>
              <a:rPr lang="zh-CN" altLang="en-US"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中的一个数据结构。如果在</a:t>
            </a:r>
            <a:r>
              <a:rPr lang="en-US" altLang="zh-CN" sz="1400" kern="1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SearchResponse</a:t>
            </a:r>
            <a:r>
              <a:rPr lang="zh-CN" altLang="en-US"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之外另有一个变量要使用</a:t>
            </a:r>
            <a:r>
              <a:rPr lang="en-US" altLang="zh-CN"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Result</a:t>
            </a:r>
            <a:r>
              <a:rPr lang="zh-CN" altLang="en-US"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，可采用</a:t>
            </a:r>
            <a:r>
              <a:rPr lang="en-US" altLang="zh-CN"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parent-</a:t>
            </a:r>
            <a:r>
              <a:rPr lang="en-US" altLang="zh-CN" sz="1400" kern="1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name.child</a:t>
            </a:r>
            <a:r>
              <a:rPr lang="en-US" altLang="zh-CN"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-name</a:t>
            </a:r>
            <a:r>
              <a:rPr lang="zh-CN" altLang="en-US"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的形式调用，如下所示：</a:t>
            </a:r>
            <a:endParaRPr lang="zh-CN" altLang="en-US" sz="1600" kern="100" dirty="0">
              <a:latin typeface="微软雅黑" panose="020B0503020204020204" pitchFamily="34" charset="-122"/>
              <a:ea typeface="微软雅黑" panose="020B0503020204020204" pitchFamily="34" charset="-122"/>
            </a:endParaRPr>
          </a:p>
        </p:txBody>
      </p:sp>
      <p:pic>
        <p:nvPicPr>
          <p:cNvPr id="16" name="图片 15">
            <a:extLst>
              <a:ext uri="{FF2B5EF4-FFF2-40B4-BE49-F238E27FC236}">
                <a16:creationId xmlns:a16="http://schemas.microsoft.com/office/drawing/2014/main" xmlns="" id="{FEFC69FB-1F1A-4498-9FEA-3557179609A6}"/>
              </a:ext>
            </a:extLst>
          </p:cNvPr>
          <p:cNvPicPr>
            <a:picLocks noChangeAspect="1"/>
          </p:cNvPicPr>
          <p:nvPr/>
        </p:nvPicPr>
        <p:blipFill>
          <a:blip r:embed="rId3" cstate="print"/>
          <a:stretch>
            <a:fillRect/>
          </a:stretch>
        </p:blipFill>
        <p:spPr>
          <a:xfrm>
            <a:off x="656298" y="4044382"/>
            <a:ext cx="5883491" cy="720182"/>
          </a:xfrm>
          <a:prstGeom prst="rect">
            <a:avLst/>
          </a:prstGeom>
        </p:spPr>
      </p:pic>
    </p:spTree>
    <p:extLst>
      <p:ext uri="{BB962C8B-B14F-4D97-AF65-F5344CB8AC3E}">
        <p14:creationId xmlns:p14="http://schemas.microsoft.com/office/powerpoint/2010/main" xmlns="" val="3290414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descr="无标题111111111111">
            <a:extLst>
              <a:ext uri="{FF2B5EF4-FFF2-40B4-BE49-F238E27FC236}">
                <a16:creationId xmlns:a16="http://schemas.microsoft.com/office/drawing/2014/main" xmlns="" id="{FCCBDCA6-679E-4F19-8917-F82FEBB1ECEB}"/>
              </a:ext>
            </a:extLst>
          </p:cNvPr>
          <p:cNvPicPr>
            <a:picLocks noChangeAspect="1" noChangeArrowheads="1"/>
          </p:cNvPicPr>
          <p:nvPr/>
        </p:nvPicPr>
        <p:blipFill>
          <a:blip r:embed="rId3" cstate="print"/>
          <a:srcRect r="774" b="7764"/>
          <a:stretch>
            <a:fillRect/>
          </a:stretch>
        </p:blipFill>
        <p:spPr>
          <a:xfrm>
            <a:off x="4330598" y="2214470"/>
            <a:ext cx="3945818" cy="2837836"/>
          </a:xfrm>
          <a:prstGeom prst="rect">
            <a:avLst/>
          </a:prstGeom>
          <a:noFill/>
          <a:ln>
            <a:noFill/>
          </a:ln>
        </p:spPr>
      </p:pic>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12.1  </a:t>
            </a:r>
            <a:r>
              <a:rPr kumimoji="1" lang="en-US" altLang="zh-CN" sz="2200" dirty="0">
                <a:latin typeface="微软雅黑 Light" panose="020B0502040204020203" charset="-122"/>
                <a:ea typeface="微软雅黑 Light" panose="020B0502040204020203" charset="-122"/>
                <a:cs typeface="微软雅黑" panose="020B0503020204020204" charset="-122"/>
              </a:rPr>
              <a:t>Dremel</a:t>
            </a:r>
            <a:r>
              <a:rPr kumimoji="1" lang="zh-CN" altLang="en-US" sz="2200" dirty="0">
                <a:latin typeface="微软雅黑 Light" panose="020B0502040204020203" charset="-122"/>
                <a:ea typeface="微软雅黑 Light" panose="020B0502040204020203" charset="-122"/>
                <a:cs typeface="微软雅黑" panose="020B0503020204020204" charset="-122"/>
              </a:rPr>
              <a:t>数据模型与存储结构</a:t>
            </a:r>
          </a:p>
        </p:txBody>
      </p:sp>
      <p:cxnSp>
        <p:nvCxnSpPr>
          <p:cNvPr id="11" name="直接连接符 13"/>
          <p:cNvCxnSpPr>
            <a:cxnSpLocks/>
          </p:cNvCxnSpPr>
          <p:nvPr/>
        </p:nvCxnSpPr>
        <p:spPr>
          <a:xfrm>
            <a:off x="1092770" y="506810"/>
            <a:ext cx="54499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xmlns="" id="{0A34F2C6-AD9E-491B-8D65-983A5E1F58E6}"/>
              </a:ext>
            </a:extLst>
          </p:cNvPr>
          <p:cNvSpPr/>
          <p:nvPr/>
        </p:nvSpPr>
        <p:spPr>
          <a:xfrm>
            <a:off x="661364" y="680382"/>
            <a:ext cx="7799671" cy="496860"/>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2200" dirty="0">
                <a:latin typeface="微软雅黑" panose="020B0503020204020204" charset="-122"/>
                <a:ea typeface="微软雅黑" panose="020B0503020204020204" charset="-122"/>
              </a:rPr>
              <a:t>  存储结构</a:t>
            </a:r>
          </a:p>
        </p:txBody>
      </p:sp>
      <p:sp>
        <p:nvSpPr>
          <p:cNvPr id="10" name="矩形 9">
            <a:extLst>
              <a:ext uri="{FF2B5EF4-FFF2-40B4-BE49-F238E27FC236}">
                <a16:creationId xmlns:a16="http://schemas.microsoft.com/office/drawing/2014/main" xmlns="" id="{197C8FDE-33F0-4265-856E-D7BEA3EE7691}"/>
              </a:ext>
            </a:extLst>
          </p:cNvPr>
          <p:cNvSpPr/>
          <p:nvPr/>
        </p:nvSpPr>
        <p:spPr>
          <a:xfrm>
            <a:off x="643279" y="1171961"/>
            <a:ext cx="7878923" cy="1346907"/>
          </a:xfrm>
          <a:prstGeom prst="rect">
            <a:avLst/>
          </a:prstGeom>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在讨论存储结构之前，我们先定义如下的概念：</a:t>
            </a:r>
          </a:p>
          <a:p>
            <a:pPr>
              <a:lnSpc>
                <a:spcPct val="150000"/>
              </a:lnSpc>
            </a:pPr>
            <a:r>
              <a:rPr lang="zh-CN" altLang="en-US" sz="1400" dirty="0">
                <a:latin typeface="微软雅黑" panose="020B0503020204020204" pitchFamily="34" charset="-122"/>
                <a:ea typeface="微软雅黑" panose="020B0503020204020204" pitchFamily="34" charset="-122"/>
              </a:rPr>
              <a:t>数据记录（</a:t>
            </a:r>
            <a:r>
              <a:rPr lang="en-US" altLang="zh-CN" sz="1400" dirty="0">
                <a:latin typeface="微软雅黑" panose="020B0503020204020204" pitchFamily="34" charset="-122"/>
                <a:ea typeface="微软雅黑" panose="020B0503020204020204" pitchFamily="34" charset="-122"/>
              </a:rPr>
              <a:t>record</a:t>
            </a:r>
            <a:r>
              <a:rPr lang="zh-CN" altLang="en-US" sz="1400" dirty="0">
                <a:latin typeface="微软雅黑" panose="020B0503020204020204" pitchFamily="34" charset="-122"/>
                <a:ea typeface="微软雅黑" panose="020B0503020204020204" pitchFamily="34" charset="-122"/>
              </a:rPr>
              <a:t>）：指一条完整的嵌套数据，如果是数据库中，一条记录就是一行（</a:t>
            </a:r>
            <a:r>
              <a:rPr lang="en-US" altLang="zh-CN" sz="1400" dirty="0">
                <a:latin typeface="微软雅黑" panose="020B0503020204020204" pitchFamily="34" charset="-122"/>
                <a:ea typeface="微软雅黑" panose="020B0503020204020204" pitchFamily="34" charset="-122"/>
              </a:rPr>
              <a:t>row</a:t>
            </a:r>
            <a:r>
              <a:rPr lang="zh-CN" altLang="en-US" sz="1400" dirty="0">
                <a:latin typeface="微软雅黑" panose="020B0503020204020204" pitchFamily="34" charset="-122"/>
                <a:ea typeface="微软雅黑" panose="020B0503020204020204" pitchFamily="34" charset="-122"/>
              </a:rPr>
              <a:t>）数据。</a:t>
            </a:r>
          </a:p>
          <a:p>
            <a:pPr>
              <a:lnSpc>
                <a:spcPct val="150000"/>
              </a:lnSpc>
            </a:pPr>
            <a:r>
              <a:rPr lang="zh-CN" altLang="en-US" sz="1400" dirty="0">
                <a:latin typeface="微软雅黑" panose="020B0503020204020204" pitchFamily="34" charset="-122"/>
                <a:ea typeface="微软雅黑" panose="020B0503020204020204" pitchFamily="34" charset="-122"/>
              </a:rPr>
              <a:t>值域或字码段（</a:t>
            </a:r>
            <a:r>
              <a:rPr lang="en-US" altLang="zh-CN" sz="1400" dirty="0">
                <a:latin typeface="微软雅黑" panose="020B0503020204020204" pitchFamily="34" charset="-122"/>
                <a:ea typeface="微软雅黑" panose="020B0503020204020204" pitchFamily="34" charset="-122"/>
              </a:rPr>
              <a:t>field</a:t>
            </a:r>
            <a:r>
              <a:rPr lang="zh-CN" altLang="en-US" sz="1400" dirty="0">
                <a:latin typeface="微软雅黑" panose="020B0503020204020204" pitchFamily="34" charset="-122"/>
                <a:ea typeface="微软雅黑" panose="020B0503020204020204" pitchFamily="34" charset="-122"/>
              </a:rPr>
              <a:t>）：值域或字码段在大部分情况下指的是同一个概念，是嵌套数据结构中的一个子项或元素，在数据表中就是一个列。</a:t>
            </a:r>
          </a:p>
        </p:txBody>
      </p:sp>
      <p:sp>
        <p:nvSpPr>
          <p:cNvPr id="18" name="文本框 17">
            <a:extLst>
              <a:ext uri="{FF2B5EF4-FFF2-40B4-BE49-F238E27FC236}">
                <a16:creationId xmlns:a16="http://schemas.microsoft.com/office/drawing/2014/main" xmlns="" id="{046FF0EE-0694-43AC-822E-70EC25017D5C}"/>
              </a:ext>
            </a:extLst>
          </p:cNvPr>
          <p:cNvSpPr txBox="1"/>
          <p:nvPr/>
        </p:nvSpPr>
        <p:spPr>
          <a:xfrm>
            <a:off x="661364" y="2435509"/>
            <a:ext cx="3324781" cy="2031325"/>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列（</a:t>
            </a:r>
            <a:r>
              <a:rPr lang="en-US" altLang="zh-CN" sz="1400" dirty="0">
                <a:latin typeface="微软雅黑" panose="020B0503020204020204" pitchFamily="34" charset="-122"/>
                <a:ea typeface="微软雅黑" panose="020B0503020204020204" pitchFamily="34" charset="-122"/>
              </a:rPr>
              <a:t>column</a:t>
            </a:r>
            <a:r>
              <a:rPr lang="zh-CN" altLang="en-US" sz="1400" dirty="0">
                <a:latin typeface="微软雅黑" panose="020B0503020204020204" pitchFamily="34" charset="-122"/>
                <a:ea typeface="微软雅黑" panose="020B0503020204020204" pitchFamily="34" charset="-122"/>
              </a:rPr>
              <a:t>）：数据结构中的一个值域或字码段在存储时就是一个列。</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对于前述的</a:t>
            </a:r>
            <a:r>
              <a:rPr lang="en-US" altLang="zh-CN" sz="1400" dirty="0">
                <a:latin typeface="微软雅黑" panose="020B0503020204020204" pitchFamily="34" charset="-122"/>
                <a:ea typeface="微软雅黑" panose="020B0503020204020204" pitchFamily="34" charset="-122"/>
              </a:rPr>
              <a:t>Document</a:t>
            </a:r>
            <a:r>
              <a:rPr lang="zh-CN" altLang="en-US" sz="1400" dirty="0">
                <a:latin typeface="微软雅黑" panose="020B0503020204020204" pitchFamily="34" charset="-122"/>
                <a:ea typeface="微软雅黑" panose="020B0503020204020204" pitchFamily="34" charset="-122"/>
              </a:rPr>
              <a:t>嵌套数据类型</a:t>
            </a:r>
            <a:r>
              <a:rPr lang="zh-CN" altLang="en-US"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右图</a:t>
            </a:r>
            <a:r>
              <a:rPr lang="zh-CN" altLang="en-US" sz="1400" dirty="0" smtClean="0">
                <a:latin typeface="微软雅黑" panose="020B0503020204020204" pitchFamily="34" charset="-122"/>
                <a:ea typeface="微软雅黑" panose="020B0503020204020204" pitchFamily="34" charset="-122"/>
              </a:rPr>
              <a:t>的</a:t>
            </a:r>
            <a:r>
              <a:rPr lang="zh-CN" altLang="en-US" sz="1400" dirty="0">
                <a:latin typeface="微软雅黑" panose="020B0503020204020204" pitchFamily="34" charset="-122"/>
                <a:ea typeface="微软雅黑" panose="020B0503020204020204" pitchFamily="34" charset="-122"/>
              </a:rPr>
              <a:t>代码可以产生如下两条数据记录（即</a:t>
            </a:r>
            <a:r>
              <a:rPr lang="en-US" altLang="zh-CN" sz="1400" dirty="0">
                <a:latin typeface="微软雅黑" panose="020B0503020204020204" pitchFamily="34" charset="-122"/>
                <a:ea typeface="微软雅黑" panose="020B0503020204020204" pitchFamily="34" charset="-122"/>
              </a:rPr>
              <a:t>Protocol Buffer</a:t>
            </a:r>
            <a:r>
              <a:rPr lang="zh-CN" altLang="en-US" sz="1400" dirty="0">
                <a:latin typeface="微软雅黑" panose="020B0503020204020204" pitchFamily="34" charset="-122"/>
                <a:ea typeface="微软雅黑" panose="020B0503020204020204" pitchFamily="34" charset="-122"/>
              </a:rPr>
              <a:t>文件包含的消息数据），即</a:t>
            </a:r>
            <a:r>
              <a:rPr lang="zh-CN" altLang="en-US" sz="1400" dirty="0" smtClean="0">
                <a:latin typeface="微软雅黑" panose="020B0503020204020204" pitchFamily="34" charset="-122"/>
                <a:ea typeface="微软雅黑" panose="020B0503020204020204" pitchFamily="34" charset="-122"/>
              </a:rPr>
              <a:t>图中</a:t>
            </a:r>
            <a:r>
              <a:rPr lang="zh-CN" altLang="en-US" sz="1400" dirty="0">
                <a:latin typeface="微软雅黑" panose="020B0503020204020204" pitchFamily="34" charset="-122"/>
                <a:ea typeface="微软雅黑" panose="020B0503020204020204" pitchFamily="34" charset="-122"/>
              </a:rPr>
              <a:t>的</a:t>
            </a:r>
            <a:r>
              <a:rPr lang="en-US" altLang="zh-CN" sz="1400" dirty="0">
                <a:latin typeface="微软雅黑" panose="020B0503020204020204" pitchFamily="34" charset="-122"/>
                <a:ea typeface="微软雅黑" panose="020B0503020204020204" pitchFamily="34" charset="-122"/>
              </a:rPr>
              <a:t>r1</a:t>
            </a:r>
            <a:r>
              <a:rPr lang="zh-CN" altLang="en-US" sz="1400" dirty="0">
                <a:latin typeface="微软雅黑" panose="020B0503020204020204" pitchFamily="34" charset="-122"/>
                <a:ea typeface="微软雅黑" panose="020B0503020204020204" pitchFamily="34" charset="-122"/>
              </a:rPr>
              <a:t>和</a:t>
            </a:r>
            <a:r>
              <a:rPr lang="en-US" altLang="zh-CN" sz="1400" dirty="0">
                <a:latin typeface="微软雅黑" panose="020B0503020204020204" pitchFamily="34" charset="-122"/>
                <a:ea typeface="微软雅黑" panose="020B0503020204020204" pitchFamily="34" charset="-122"/>
              </a:rPr>
              <a:t>r2</a:t>
            </a:r>
            <a:r>
              <a:rPr lang="zh-CN" altLang="en-US" sz="1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xmlns="" val="264706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12.1  </a:t>
            </a:r>
            <a:r>
              <a:rPr kumimoji="1" lang="en-US" altLang="zh-CN" sz="2200" dirty="0">
                <a:latin typeface="微软雅黑 Light" panose="020B0502040204020203" charset="-122"/>
                <a:ea typeface="微软雅黑 Light" panose="020B0502040204020203" charset="-122"/>
                <a:cs typeface="微软雅黑" panose="020B0503020204020204" charset="-122"/>
              </a:rPr>
              <a:t>Dremel</a:t>
            </a:r>
            <a:r>
              <a:rPr kumimoji="1" lang="zh-CN" altLang="en-US" sz="2200" dirty="0">
                <a:latin typeface="微软雅黑 Light" panose="020B0502040204020203" charset="-122"/>
                <a:ea typeface="微软雅黑 Light" panose="020B0502040204020203" charset="-122"/>
                <a:cs typeface="微软雅黑" panose="020B0503020204020204" charset="-122"/>
              </a:rPr>
              <a:t>数据模型与存储结构</a:t>
            </a:r>
          </a:p>
        </p:txBody>
      </p:sp>
      <p:cxnSp>
        <p:nvCxnSpPr>
          <p:cNvPr id="11" name="直接连接符 13"/>
          <p:cNvCxnSpPr>
            <a:cxnSpLocks/>
          </p:cNvCxnSpPr>
          <p:nvPr/>
        </p:nvCxnSpPr>
        <p:spPr>
          <a:xfrm>
            <a:off x="1092770" y="506810"/>
            <a:ext cx="54499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文本框 15">
            <a:extLst>
              <a:ext uri="{FF2B5EF4-FFF2-40B4-BE49-F238E27FC236}">
                <a16:creationId xmlns:a16="http://schemas.microsoft.com/office/drawing/2014/main" xmlns="" id="{01ABF260-492B-44FC-BE25-3568D73D8DDE}"/>
              </a:ext>
            </a:extLst>
          </p:cNvPr>
          <p:cNvSpPr txBox="1"/>
          <p:nvPr/>
        </p:nvSpPr>
        <p:spPr>
          <a:xfrm>
            <a:off x="773951" y="840024"/>
            <a:ext cx="7946366" cy="323165"/>
          </a:xfrm>
          <a:prstGeom prst="rect">
            <a:avLst/>
          </a:prstGeom>
          <a:noFill/>
        </p:spPr>
        <p:txBody>
          <a:bodyPr wrap="square" rtlCol="0">
            <a:spAutoFit/>
          </a:bodyPr>
          <a:lstStyle/>
          <a:p>
            <a:r>
              <a:rPr lang="zh-CN" altLang="en-US" sz="1500" dirty="0">
                <a:latin typeface="微软雅黑" panose="020B0503020204020204" pitchFamily="34" charset="-122"/>
                <a:ea typeface="微软雅黑" panose="020B0503020204020204" pitchFamily="34" charset="-122"/>
              </a:rPr>
              <a:t>上述数据记录实际上可以用表格形式表示为：</a:t>
            </a:r>
          </a:p>
        </p:txBody>
      </p:sp>
      <p:graphicFrame>
        <p:nvGraphicFramePr>
          <p:cNvPr id="19" name="表格 18">
            <a:extLst>
              <a:ext uri="{FF2B5EF4-FFF2-40B4-BE49-F238E27FC236}">
                <a16:creationId xmlns:a16="http://schemas.microsoft.com/office/drawing/2014/main" xmlns="" id="{F314934F-392C-4474-98A4-9131DCE30BC5}"/>
              </a:ext>
            </a:extLst>
          </p:cNvPr>
          <p:cNvGraphicFramePr>
            <a:graphicFrameLocks noGrp="1"/>
          </p:cNvGraphicFramePr>
          <p:nvPr>
            <p:extLst>
              <p:ext uri="{D42A27DB-BD31-4B8C-83A1-F6EECF244321}">
                <p14:modId xmlns:p14="http://schemas.microsoft.com/office/powerpoint/2010/main" xmlns="" val="1522278546"/>
              </p:ext>
            </p:extLst>
          </p:nvPr>
        </p:nvGraphicFramePr>
        <p:xfrm>
          <a:off x="1092770" y="1254466"/>
          <a:ext cx="6754288" cy="1691640"/>
        </p:xfrm>
        <a:graphic>
          <a:graphicData uri="http://schemas.openxmlformats.org/drawingml/2006/table">
            <a:tbl>
              <a:tblPr>
                <a:tableStyleId>{5C22544A-7EE6-4342-B048-85BDC9FD1C3A}</a:tableStyleId>
              </a:tblPr>
              <a:tblGrid>
                <a:gridCol w="763722">
                  <a:extLst>
                    <a:ext uri="{9D8B030D-6E8A-4147-A177-3AD203B41FA5}">
                      <a16:colId xmlns:a16="http://schemas.microsoft.com/office/drawing/2014/main" xmlns="" val="604011415"/>
                    </a:ext>
                  </a:extLst>
                </a:gridCol>
                <a:gridCol w="508380">
                  <a:extLst>
                    <a:ext uri="{9D8B030D-6E8A-4147-A177-3AD203B41FA5}">
                      <a16:colId xmlns:a16="http://schemas.microsoft.com/office/drawing/2014/main" xmlns="" val="524132046"/>
                    </a:ext>
                  </a:extLst>
                </a:gridCol>
                <a:gridCol w="469154">
                  <a:extLst>
                    <a:ext uri="{9D8B030D-6E8A-4147-A177-3AD203B41FA5}">
                      <a16:colId xmlns:a16="http://schemas.microsoft.com/office/drawing/2014/main" xmlns="" val="3074629237"/>
                    </a:ext>
                  </a:extLst>
                </a:gridCol>
                <a:gridCol w="543758">
                  <a:extLst>
                    <a:ext uri="{9D8B030D-6E8A-4147-A177-3AD203B41FA5}">
                      <a16:colId xmlns:a16="http://schemas.microsoft.com/office/drawing/2014/main" xmlns="" val="2917556579"/>
                    </a:ext>
                  </a:extLst>
                </a:gridCol>
                <a:gridCol w="544527">
                  <a:extLst>
                    <a:ext uri="{9D8B030D-6E8A-4147-A177-3AD203B41FA5}">
                      <a16:colId xmlns:a16="http://schemas.microsoft.com/office/drawing/2014/main" xmlns="" val="3637339972"/>
                    </a:ext>
                  </a:extLst>
                </a:gridCol>
                <a:gridCol w="980610">
                  <a:extLst>
                    <a:ext uri="{9D8B030D-6E8A-4147-A177-3AD203B41FA5}">
                      <a16:colId xmlns:a16="http://schemas.microsoft.com/office/drawing/2014/main" xmlns="" val="2384175195"/>
                    </a:ext>
                  </a:extLst>
                </a:gridCol>
                <a:gridCol w="981379">
                  <a:extLst>
                    <a:ext uri="{9D8B030D-6E8A-4147-A177-3AD203B41FA5}">
                      <a16:colId xmlns:a16="http://schemas.microsoft.com/office/drawing/2014/main" xmlns="" val="3023081183"/>
                    </a:ext>
                  </a:extLst>
                </a:gridCol>
                <a:gridCol w="981379">
                  <a:extLst>
                    <a:ext uri="{9D8B030D-6E8A-4147-A177-3AD203B41FA5}">
                      <a16:colId xmlns:a16="http://schemas.microsoft.com/office/drawing/2014/main" xmlns="" val="3944219564"/>
                    </a:ext>
                  </a:extLst>
                </a:gridCol>
                <a:gridCol w="981379">
                  <a:extLst>
                    <a:ext uri="{9D8B030D-6E8A-4147-A177-3AD203B41FA5}">
                      <a16:colId xmlns:a16="http://schemas.microsoft.com/office/drawing/2014/main" xmlns="" val="3669007401"/>
                    </a:ext>
                  </a:extLst>
                </a:gridCol>
              </a:tblGrid>
              <a:tr h="0">
                <a:tc rowSpan="3">
                  <a:txBody>
                    <a:bodyPr/>
                    <a:lstStyle/>
                    <a:p>
                      <a:pPr marL="0" marR="0" indent="0" algn="just">
                        <a:lnSpc>
                          <a:spcPts val="1500"/>
                        </a:lnSpc>
                        <a:spcBef>
                          <a:spcPts val="0"/>
                        </a:spcBef>
                        <a:spcAft>
                          <a:spcPts val="0"/>
                        </a:spcAft>
                      </a:pPr>
                      <a:r>
                        <a:rPr lang="en-US" sz="1200" kern="100" dirty="0" err="1">
                          <a:effectLst/>
                          <a:latin typeface="微软雅黑" panose="020B0503020204020204" pitchFamily="34" charset="-122"/>
                          <a:ea typeface="微软雅黑" panose="020B0503020204020204" pitchFamily="34" charset="-122"/>
                        </a:rPr>
                        <a:t>DocId</a:t>
                      </a:r>
                      <a:endParaRPr lang="en-US" sz="1050" kern="100" dirty="0">
                        <a:effectLst/>
                        <a:latin typeface="微软雅黑" panose="020B0503020204020204" pitchFamily="34" charset="-122"/>
                        <a:ea typeface="微软雅黑" panose="020B0503020204020204" pitchFamily="34" charset="-122"/>
                      </a:endParaRPr>
                    </a:p>
                  </a:txBody>
                  <a:tcPr marL="68580" marR="68580" anchor="ctr"/>
                </a:tc>
                <a:tc gridSpan="4">
                  <a:txBody>
                    <a:bodyPr/>
                    <a:lstStyle/>
                    <a:p>
                      <a:pPr marL="0" marR="0" indent="0" algn="ctr">
                        <a:lnSpc>
                          <a:spcPts val="1500"/>
                        </a:lnSpc>
                        <a:spcBef>
                          <a:spcPts val="0"/>
                        </a:spcBef>
                        <a:spcAft>
                          <a:spcPts val="0"/>
                        </a:spcAft>
                      </a:pPr>
                      <a:r>
                        <a:rPr lang="en-US" sz="1200" kern="100" dirty="0">
                          <a:effectLst/>
                          <a:latin typeface="微软雅黑" panose="020B0503020204020204" pitchFamily="34" charset="-122"/>
                          <a:ea typeface="微软雅黑" panose="020B0503020204020204" pitchFamily="34" charset="-122"/>
                        </a:rPr>
                        <a:t>Links</a:t>
                      </a:r>
                      <a:endParaRPr lang="en-US" sz="1050" kern="100" dirty="0">
                        <a:effectLst/>
                        <a:latin typeface="微软雅黑" panose="020B0503020204020204" pitchFamily="34" charset="-122"/>
                        <a:ea typeface="微软雅黑" panose="020B0503020204020204" pitchFamily="34" charset="-122"/>
                      </a:endParaRPr>
                    </a:p>
                  </a:txBody>
                  <a:tcPr marL="68580" marR="6858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marL="0" marR="0" indent="0" algn="ctr">
                        <a:lnSpc>
                          <a:spcPts val="1500"/>
                        </a:lnSpc>
                        <a:spcBef>
                          <a:spcPts val="0"/>
                        </a:spcBef>
                        <a:spcAft>
                          <a:spcPts val="0"/>
                        </a:spcAft>
                      </a:pPr>
                      <a:r>
                        <a:rPr lang="en-US" sz="1200" kern="100">
                          <a:effectLst/>
                          <a:latin typeface="微软雅黑" panose="020B0503020204020204" pitchFamily="34" charset="-122"/>
                          <a:ea typeface="微软雅黑" panose="020B0503020204020204" pitchFamily="34" charset="-122"/>
                        </a:rPr>
                        <a:t>Name</a:t>
                      </a:r>
                      <a:endParaRPr lang="en-US" sz="1050" kern="100">
                        <a:effectLst/>
                        <a:latin typeface="微软雅黑" panose="020B0503020204020204" pitchFamily="34" charset="-122"/>
                        <a:ea typeface="微软雅黑" panose="020B0503020204020204" pitchFamily="34" charset="-122"/>
                      </a:endParaRPr>
                    </a:p>
                  </a:txBody>
                  <a:tcPr marL="68580" marR="68580"/>
                </a:tc>
                <a:tc hMerge="1">
                  <a:txBody>
                    <a:bodyPr/>
                    <a:lstStyle/>
                    <a:p>
                      <a:endParaRPr lang="zh-CN" altLang="en-US"/>
                    </a:p>
                  </a:txBody>
                  <a:tcPr/>
                </a:tc>
                <a:tc hMerge="1">
                  <a:txBody>
                    <a:bodyPr/>
                    <a:lstStyle/>
                    <a:p>
                      <a:endParaRPr lang="zh-CN" altLang="en-US"/>
                    </a:p>
                  </a:txBody>
                  <a:tcPr/>
                </a:tc>
                <a:tc>
                  <a:txBody>
                    <a:bodyPr/>
                    <a:lstStyle/>
                    <a:p>
                      <a:pPr marL="0" marR="0" indent="0" algn="just">
                        <a:lnSpc>
                          <a:spcPts val="1500"/>
                        </a:lnSpc>
                        <a:spcBef>
                          <a:spcPts val="0"/>
                        </a:spcBef>
                        <a:spcAft>
                          <a:spcPts val="0"/>
                        </a:spcAft>
                      </a:pPr>
                      <a:r>
                        <a:rPr lang="en-US" altLang="zh-CN" sz="1200" kern="100">
                          <a:effectLst/>
                          <a:latin typeface="微软雅黑" panose="020B0503020204020204" pitchFamily="34" charset="-122"/>
                          <a:ea typeface="微软雅黑" panose="020B0503020204020204" pitchFamily="34" charset="-122"/>
                        </a:rPr>
                        <a:t>...</a:t>
                      </a:r>
                      <a:endParaRPr lang="zh-CN" altLang="en-US" sz="1050" kern="100">
                        <a:effectLst/>
                        <a:latin typeface="微软雅黑" panose="020B0503020204020204" pitchFamily="34" charset="-122"/>
                        <a:ea typeface="微软雅黑" panose="020B0503020204020204" pitchFamily="34" charset="-122"/>
                      </a:endParaRPr>
                    </a:p>
                  </a:txBody>
                  <a:tcPr marL="68580" marR="68580"/>
                </a:tc>
                <a:extLst>
                  <a:ext uri="{0D108BD9-81ED-4DB2-BD59-A6C34878D82A}">
                    <a16:rowId xmlns:a16="http://schemas.microsoft.com/office/drawing/2014/main" xmlns="" val="405953092"/>
                  </a:ext>
                </a:extLst>
              </a:tr>
              <a:tr h="0">
                <a:tc vMerge="1">
                  <a:txBody>
                    <a:bodyPr/>
                    <a:lstStyle/>
                    <a:p>
                      <a:endParaRPr lang="zh-CN" altLang="en-US"/>
                    </a:p>
                  </a:txBody>
                  <a:tcPr/>
                </a:tc>
                <a:tc rowSpan="2" gridSpan="2">
                  <a:txBody>
                    <a:bodyPr/>
                    <a:lstStyle/>
                    <a:p>
                      <a:pPr marL="0" marR="0" indent="0" algn="ctr">
                        <a:lnSpc>
                          <a:spcPts val="1500"/>
                        </a:lnSpc>
                        <a:spcBef>
                          <a:spcPts val="0"/>
                        </a:spcBef>
                        <a:spcAft>
                          <a:spcPts val="0"/>
                        </a:spcAft>
                      </a:pPr>
                      <a:r>
                        <a:rPr lang="en-US" sz="1200" kern="100" dirty="0" err="1">
                          <a:effectLst/>
                          <a:latin typeface="微软雅黑" panose="020B0503020204020204" pitchFamily="34" charset="-122"/>
                          <a:ea typeface="微软雅黑" panose="020B0503020204020204" pitchFamily="34" charset="-122"/>
                        </a:rPr>
                        <a:t>Backword</a:t>
                      </a:r>
                      <a:endParaRPr lang="en-US" sz="1050" kern="100" dirty="0">
                        <a:effectLst/>
                        <a:latin typeface="微软雅黑" panose="020B0503020204020204" pitchFamily="34" charset="-122"/>
                        <a:ea typeface="微软雅黑" panose="020B0503020204020204" pitchFamily="34" charset="-122"/>
                      </a:endParaRPr>
                    </a:p>
                  </a:txBody>
                  <a:tcPr marL="68580" marR="68580" anchor="ctr"/>
                </a:tc>
                <a:tc rowSpan="2" hMerge="1">
                  <a:txBody>
                    <a:bodyPr/>
                    <a:lstStyle/>
                    <a:p>
                      <a:endParaRPr lang="zh-CN" altLang="en-US"/>
                    </a:p>
                  </a:txBody>
                  <a:tcPr/>
                </a:tc>
                <a:tc rowSpan="2" gridSpan="2">
                  <a:txBody>
                    <a:bodyPr/>
                    <a:lstStyle/>
                    <a:p>
                      <a:pPr marL="0" marR="0" indent="0" algn="ctr">
                        <a:lnSpc>
                          <a:spcPts val="1500"/>
                        </a:lnSpc>
                        <a:spcBef>
                          <a:spcPts val="0"/>
                        </a:spcBef>
                        <a:spcAft>
                          <a:spcPts val="0"/>
                        </a:spcAft>
                      </a:pPr>
                      <a:r>
                        <a:rPr lang="en-US" sz="1200" kern="100">
                          <a:effectLst/>
                          <a:latin typeface="微软雅黑" panose="020B0503020204020204" pitchFamily="34" charset="-122"/>
                          <a:ea typeface="微软雅黑" panose="020B0503020204020204" pitchFamily="34" charset="-122"/>
                        </a:rPr>
                        <a:t>Forward</a:t>
                      </a:r>
                      <a:endParaRPr lang="en-US" sz="1050" kern="100">
                        <a:effectLst/>
                        <a:latin typeface="微软雅黑" panose="020B0503020204020204" pitchFamily="34" charset="-122"/>
                        <a:ea typeface="微软雅黑" panose="020B0503020204020204" pitchFamily="34" charset="-122"/>
                      </a:endParaRPr>
                    </a:p>
                  </a:txBody>
                  <a:tcPr marL="68580" marR="68580" anchor="ctr"/>
                </a:tc>
                <a:tc rowSpan="2" hMerge="1">
                  <a:txBody>
                    <a:bodyPr/>
                    <a:lstStyle/>
                    <a:p>
                      <a:endParaRPr lang="zh-CN" altLang="en-US"/>
                    </a:p>
                  </a:txBody>
                  <a:tcPr/>
                </a:tc>
                <a:tc gridSpan="2">
                  <a:txBody>
                    <a:bodyPr/>
                    <a:lstStyle/>
                    <a:p>
                      <a:pPr marL="0" marR="0" indent="0" algn="ctr">
                        <a:lnSpc>
                          <a:spcPts val="1500"/>
                        </a:lnSpc>
                        <a:spcBef>
                          <a:spcPts val="0"/>
                        </a:spcBef>
                        <a:spcAft>
                          <a:spcPts val="0"/>
                        </a:spcAft>
                      </a:pPr>
                      <a:r>
                        <a:rPr lang="en-US" sz="1200" kern="100">
                          <a:effectLst/>
                          <a:latin typeface="微软雅黑" panose="020B0503020204020204" pitchFamily="34" charset="-122"/>
                          <a:ea typeface="微软雅黑" panose="020B0503020204020204" pitchFamily="34" charset="-122"/>
                        </a:rPr>
                        <a:t>Language</a:t>
                      </a:r>
                      <a:endParaRPr lang="en-US" sz="1050" kern="100">
                        <a:effectLst/>
                        <a:latin typeface="微软雅黑" panose="020B0503020204020204" pitchFamily="34" charset="-122"/>
                        <a:ea typeface="微软雅黑" panose="020B0503020204020204" pitchFamily="34" charset="-122"/>
                      </a:endParaRPr>
                    </a:p>
                  </a:txBody>
                  <a:tcPr marL="68580" marR="68580"/>
                </a:tc>
                <a:tc hMerge="1">
                  <a:txBody>
                    <a:bodyPr/>
                    <a:lstStyle/>
                    <a:p>
                      <a:endParaRPr lang="zh-CN" altLang="en-US"/>
                    </a:p>
                  </a:txBody>
                  <a:tcPr/>
                </a:tc>
                <a:tc rowSpan="2">
                  <a:txBody>
                    <a:bodyPr/>
                    <a:lstStyle/>
                    <a:p>
                      <a:pPr marL="0" marR="0" indent="0" algn="ctr">
                        <a:lnSpc>
                          <a:spcPts val="1500"/>
                        </a:lnSpc>
                        <a:spcBef>
                          <a:spcPts val="0"/>
                        </a:spcBef>
                        <a:spcAft>
                          <a:spcPts val="0"/>
                        </a:spcAft>
                      </a:pPr>
                      <a:r>
                        <a:rPr lang="en-US" sz="1200" kern="100">
                          <a:effectLst/>
                          <a:latin typeface="微软雅黑" panose="020B0503020204020204" pitchFamily="34" charset="-122"/>
                          <a:ea typeface="微软雅黑" panose="020B0503020204020204" pitchFamily="34" charset="-122"/>
                        </a:rPr>
                        <a:t>Url</a:t>
                      </a:r>
                      <a:endParaRPr lang="en-US" sz="1050" kern="100">
                        <a:effectLst/>
                        <a:latin typeface="微软雅黑" panose="020B0503020204020204" pitchFamily="34" charset="-122"/>
                        <a:ea typeface="微软雅黑" panose="020B0503020204020204" pitchFamily="34" charset="-122"/>
                      </a:endParaRPr>
                    </a:p>
                  </a:txBody>
                  <a:tcPr marL="68580" marR="68580" anchor="ctr"/>
                </a:tc>
                <a:tc>
                  <a:txBody>
                    <a:bodyPr/>
                    <a:lstStyle/>
                    <a:p>
                      <a:pPr marL="0" marR="0" indent="0" algn="just">
                        <a:lnSpc>
                          <a:spcPts val="1500"/>
                        </a:lnSpc>
                        <a:spcBef>
                          <a:spcPts val="0"/>
                        </a:spcBef>
                        <a:spcAft>
                          <a:spcPts val="0"/>
                        </a:spcAft>
                      </a:pPr>
                      <a:r>
                        <a:rPr lang="en-US" altLang="zh-CN" sz="1200" kern="100">
                          <a:effectLst/>
                          <a:latin typeface="微软雅黑" panose="020B0503020204020204" pitchFamily="34" charset="-122"/>
                          <a:ea typeface="微软雅黑" panose="020B0503020204020204" pitchFamily="34" charset="-122"/>
                        </a:rPr>
                        <a:t>...</a:t>
                      </a:r>
                      <a:endParaRPr lang="zh-CN" altLang="en-US" sz="1050" kern="100">
                        <a:effectLst/>
                        <a:latin typeface="微软雅黑" panose="020B0503020204020204" pitchFamily="34" charset="-122"/>
                        <a:ea typeface="微软雅黑" panose="020B0503020204020204" pitchFamily="34" charset="-122"/>
                      </a:endParaRPr>
                    </a:p>
                  </a:txBody>
                  <a:tcPr marL="68580" marR="68580"/>
                </a:tc>
                <a:extLst>
                  <a:ext uri="{0D108BD9-81ED-4DB2-BD59-A6C34878D82A}">
                    <a16:rowId xmlns:a16="http://schemas.microsoft.com/office/drawing/2014/main" xmlns="" val="826517649"/>
                  </a:ext>
                </a:extLst>
              </a:tr>
              <a:tr h="0">
                <a:tc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a:txBody>
                    <a:bodyPr/>
                    <a:lstStyle/>
                    <a:p>
                      <a:pPr marL="0" marR="0" indent="0" algn="just">
                        <a:lnSpc>
                          <a:spcPts val="1500"/>
                        </a:lnSpc>
                        <a:spcBef>
                          <a:spcPts val="0"/>
                        </a:spcBef>
                        <a:spcAft>
                          <a:spcPts val="0"/>
                        </a:spcAft>
                      </a:pPr>
                      <a:r>
                        <a:rPr lang="en-US" sz="1200" kern="100">
                          <a:effectLst/>
                          <a:latin typeface="微软雅黑" panose="020B0503020204020204" pitchFamily="34" charset="-122"/>
                          <a:ea typeface="微软雅黑" panose="020B0503020204020204" pitchFamily="34" charset="-122"/>
                        </a:rPr>
                        <a:t>Code</a:t>
                      </a:r>
                      <a:endParaRPr lang="en-US" sz="1050" kern="100">
                        <a:effectLst/>
                        <a:latin typeface="微软雅黑" panose="020B0503020204020204" pitchFamily="34" charset="-122"/>
                        <a:ea typeface="微软雅黑" panose="020B0503020204020204" pitchFamily="34" charset="-122"/>
                      </a:endParaRPr>
                    </a:p>
                  </a:txBody>
                  <a:tcPr marL="68580" marR="68580"/>
                </a:tc>
                <a:tc>
                  <a:txBody>
                    <a:bodyPr/>
                    <a:lstStyle/>
                    <a:p>
                      <a:pPr marL="0" marR="0" indent="0" algn="just">
                        <a:lnSpc>
                          <a:spcPts val="1500"/>
                        </a:lnSpc>
                        <a:spcBef>
                          <a:spcPts val="0"/>
                        </a:spcBef>
                        <a:spcAft>
                          <a:spcPts val="0"/>
                        </a:spcAft>
                      </a:pPr>
                      <a:r>
                        <a:rPr lang="en-US" sz="1200" kern="100">
                          <a:effectLst/>
                          <a:latin typeface="微软雅黑" panose="020B0503020204020204" pitchFamily="34" charset="-122"/>
                          <a:ea typeface="微软雅黑" panose="020B0503020204020204" pitchFamily="34" charset="-122"/>
                        </a:rPr>
                        <a:t>Country</a:t>
                      </a:r>
                      <a:endParaRPr lang="en-US" sz="1050" kern="100">
                        <a:effectLst/>
                        <a:latin typeface="微软雅黑" panose="020B0503020204020204" pitchFamily="34" charset="-122"/>
                        <a:ea typeface="微软雅黑" panose="020B0503020204020204" pitchFamily="34" charset="-122"/>
                      </a:endParaRPr>
                    </a:p>
                  </a:txBody>
                  <a:tcPr marL="68580" marR="68580"/>
                </a:tc>
                <a:tc vMerge="1">
                  <a:txBody>
                    <a:bodyPr/>
                    <a:lstStyle/>
                    <a:p>
                      <a:endParaRPr lang="zh-CN" altLang="en-US"/>
                    </a:p>
                  </a:txBody>
                  <a:tcPr/>
                </a:tc>
                <a:tc>
                  <a:txBody>
                    <a:bodyPr/>
                    <a:lstStyle/>
                    <a:p>
                      <a:pPr marL="0" marR="0" indent="0" algn="just">
                        <a:lnSpc>
                          <a:spcPts val="1500"/>
                        </a:lnSpc>
                        <a:spcBef>
                          <a:spcPts val="0"/>
                        </a:spcBef>
                        <a:spcAft>
                          <a:spcPts val="0"/>
                        </a:spcAft>
                      </a:pPr>
                      <a:r>
                        <a:rPr lang="en-US" altLang="zh-CN" sz="1200" kern="100">
                          <a:effectLst/>
                          <a:latin typeface="微软雅黑" panose="020B0503020204020204" pitchFamily="34" charset="-122"/>
                          <a:ea typeface="微软雅黑" panose="020B0503020204020204" pitchFamily="34" charset="-122"/>
                        </a:rPr>
                        <a:t>...</a:t>
                      </a:r>
                      <a:endParaRPr lang="zh-CN" altLang="en-US" sz="1050" kern="100">
                        <a:effectLst/>
                        <a:latin typeface="微软雅黑" panose="020B0503020204020204" pitchFamily="34" charset="-122"/>
                        <a:ea typeface="微软雅黑" panose="020B0503020204020204" pitchFamily="34" charset="-122"/>
                      </a:endParaRPr>
                    </a:p>
                  </a:txBody>
                  <a:tcPr marL="68580" marR="68580"/>
                </a:tc>
                <a:extLst>
                  <a:ext uri="{0D108BD9-81ED-4DB2-BD59-A6C34878D82A}">
                    <a16:rowId xmlns:a16="http://schemas.microsoft.com/office/drawing/2014/main" xmlns="" val="167979085"/>
                  </a:ext>
                </a:extLst>
              </a:tr>
              <a:tr h="0">
                <a:tc>
                  <a:txBody>
                    <a:bodyPr/>
                    <a:lstStyle/>
                    <a:p>
                      <a:pPr marL="0" marR="0" indent="0" algn="just">
                        <a:lnSpc>
                          <a:spcPts val="1500"/>
                        </a:lnSpc>
                        <a:spcBef>
                          <a:spcPts val="0"/>
                        </a:spcBef>
                        <a:spcAft>
                          <a:spcPts val="0"/>
                        </a:spcAft>
                      </a:pPr>
                      <a:r>
                        <a:rPr lang="en-US" altLang="zh-CN" sz="1050" kern="100">
                          <a:effectLst/>
                          <a:latin typeface="微软雅黑" panose="020B0503020204020204" pitchFamily="34" charset="-122"/>
                          <a:ea typeface="微软雅黑" panose="020B0503020204020204" pitchFamily="34" charset="-122"/>
                        </a:rPr>
                        <a:t>10</a:t>
                      </a:r>
                      <a:endParaRPr lang="zh-CN" altLang="en-US" sz="1050" kern="100">
                        <a:effectLst/>
                        <a:latin typeface="微软雅黑" panose="020B0503020204020204" pitchFamily="34" charset="-122"/>
                        <a:ea typeface="微软雅黑" panose="020B0503020204020204" pitchFamily="34" charset="-122"/>
                      </a:endParaRPr>
                    </a:p>
                  </a:txBody>
                  <a:tcPr marL="68580" marR="68580"/>
                </a:tc>
                <a:tc>
                  <a:txBody>
                    <a:bodyPr/>
                    <a:lstStyle/>
                    <a:p>
                      <a:pPr marL="0" marR="0" indent="0" algn="just">
                        <a:lnSpc>
                          <a:spcPts val="1500"/>
                        </a:lnSpc>
                        <a:spcBef>
                          <a:spcPts val="0"/>
                        </a:spcBef>
                        <a:spcAft>
                          <a:spcPts val="0"/>
                        </a:spcAft>
                      </a:pPr>
                      <a:r>
                        <a:rPr lang="en-US" sz="1050" kern="100">
                          <a:effectLst/>
                          <a:latin typeface="微软雅黑" panose="020B0503020204020204" pitchFamily="34" charset="-122"/>
                          <a:ea typeface="微软雅黑" panose="020B0503020204020204" pitchFamily="34" charset="-122"/>
                        </a:rPr>
                        <a:t>null</a:t>
                      </a:r>
                    </a:p>
                  </a:txBody>
                  <a:tcPr marL="68580" marR="68580"/>
                </a:tc>
                <a:tc>
                  <a:txBody>
                    <a:bodyPr/>
                    <a:lstStyle/>
                    <a:p>
                      <a:pPr marL="0" marR="0" indent="0" algn="just">
                        <a:lnSpc>
                          <a:spcPts val="1500"/>
                        </a:lnSpc>
                        <a:spcBef>
                          <a:spcPts val="0"/>
                        </a:spcBef>
                        <a:spcAft>
                          <a:spcPts val="0"/>
                        </a:spcAft>
                      </a:pPr>
                      <a:r>
                        <a:rPr lang="en-US" altLang="zh-CN" sz="1050" kern="100">
                          <a:effectLst/>
                          <a:latin typeface="微软雅黑" panose="020B0503020204020204" pitchFamily="34" charset="-122"/>
                          <a:ea typeface="微软雅黑" panose="020B0503020204020204" pitchFamily="34" charset="-122"/>
                        </a:rPr>
                        <a:t>...</a:t>
                      </a:r>
                      <a:endParaRPr lang="zh-CN" altLang="en-US" sz="1050" kern="100">
                        <a:effectLst/>
                        <a:latin typeface="微软雅黑" panose="020B0503020204020204" pitchFamily="34" charset="-122"/>
                        <a:ea typeface="微软雅黑" panose="020B0503020204020204" pitchFamily="34" charset="-122"/>
                      </a:endParaRPr>
                    </a:p>
                  </a:txBody>
                  <a:tcPr marL="68580" marR="68580"/>
                </a:tc>
                <a:tc>
                  <a:txBody>
                    <a:bodyPr/>
                    <a:lstStyle/>
                    <a:p>
                      <a:pPr marL="0" marR="0" indent="0" algn="just">
                        <a:lnSpc>
                          <a:spcPts val="1500"/>
                        </a:lnSpc>
                        <a:spcBef>
                          <a:spcPts val="0"/>
                        </a:spcBef>
                        <a:spcAft>
                          <a:spcPts val="0"/>
                        </a:spcAft>
                      </a:pPr>
                      <a:r>
                        <a:rPr lang="en-US" altLang="zh-CN" sz="1050" kern="100">
                          <a:effectLst/>
                          <a:latin typeface="微软雅黑" panose="020B0503020204020204" pitchFamily="34" charset="-122"/>
                          <a:ea typeface="微软雅黑" panose="020B0503020204020204" pitchFamily="34" charset="-122"/>
                        </a:rPr>
                        <a:t>20</a:t>
                      </a:r>
                      <a:endParaRPr lang="zh-CN" altLang="en-US" sz="1050" kern="100">
                        <a:effectLst/>
                        <a:latin typeface="微软雅黑" panose="020B0503020204020204" pitchFamily="34" charset="-122"/>
                        <a:ea typeface="微软雅黑" panose="020B0503020204020204" pitchFamily="34" charset="-122"/>
                      </a:endParaRPr>
                    </a:p>
                  </a:txBody>
                  <a:tcPr marL="68580" marR="68580"/>
                </a:tc>
                <a:tc>
                  <a:txBody>
                    <a:bodyPr/>
                    <a:lstStyle/>
                    <a:p>
                      <a:pPr marL="0" marR="0" indent="0" algn="just">
                        <a:lnSpc>
                          <a:spcPts val="1500"/>
                        </a:lnSpc>
                        <a:spcBef>
                          <a:spcPts val="0"/>
                        </a:spcBef>
                        <a:spcAft>
                          <a:spcPts val="0"/>
                        </a:spcAft>
                      </a:pPr>
                      <a:r>
                        <a:rPr lang="en-US" altLang="zh-CN" sz="1050" kern="100">
                          <a:effectLst/>
                          <a:latin typeface="微软雅黑" panose="020B0503020204020204" pitchFamily="34" charset="-122"/>
                          <a:ea typeface="微软雅黑" panose="020B0503020204020204" pitchFamily="34" charset="-122"/>
                        </a:rPr>
                        <a:t>...</a:t>
                      </a:r>
                      <a:endParaRPr lang="zh-CN" altLang="en-US" sz="1050" kern="100">
                        <a:effectLst/>
                        <a:latin typeface="微软雅黑" panose="020B0503020204020204" pitchFamily="34" charset="-122"/>
                        <a:ea typeface="微软雅黑" panose="020B0503020204020204" pitchFamily="34" charset="-122"/>
                      </a:endParaRPr>
                    </a:p>
                  </a:txBody>
                  <a:tcPr marL="68580" marR="68580"/>
                </a:tc>
                <a:tc>
                  <a:txBody>
                    <a:bodyPr/>
                    <a:lstStyle/>
                    <a:p>
                      <a:pPr marL="0" marR="0" indent="0" algn="just">
                        <a:lnSpc>
                          <a:spcPts val="1500"/>
                        </a:lnSpc>
                        <a:spcBef>
                          <a:spcPts val="0"/>
                        </a:spcBef>
                        <a:spcAft>
                          <a:spcPts val="0"/>
                        </a:spcAft>
                      </a:pPr>
                      <a:r>
                        <a:rPr lang="en-US" sz="1050" kern="100">
                          <a:effectLst/>
                          <a:latin typeface="微软雅黑" panose="020B0503020204020204" pitchFamily="34" charset="-122"/>
                          <a:ea typeface="微软雅黑" panose="020B0503020204020204" pitchFamily="34" charset="-122"/>
                        </a:rPr>
                        <a:t>en-us</a:t>
                      </a:r>
                    </a:p>
                  </a:txBody>
                  <a:tcPr marL="68580" marR="68580"/>
                </a:tc>
                <a:tc>
                  <a:txBody>
                    <a:bodyPr/>
                    <a:lstStyle/>
                    <a:p>
                      <a:pPr marL="0" marR="0" indent="0" algn="just">
                        <a:lnSpc>
                          <a:spcPts val="1500"/>
                        </a:lnSpc>
                        <a:spcBef>
                          <a:spcPts val="0"/>
                        </a:spcBef>
                        <a:spcAft>
                          <a:spcPts val="0"/>
                        </a:spcAft>
                      </a:pPr>
                      <a:r>
                        <a:rPr lang="en-US" sz="1050" kern="100">
                          <a:effectLst/>
                          <a:latin typeface="微软雅黑" panose="020B0503020204020204" pitchFamily="34" charset="-122"/>
                          <a:ea typeface="微软雅黑" panose="020B0503020204020204" pitchFamily="34" charset="-122"/>
                        </a:rPr>
                        <a:t>us</a:t>
                      </a:r>
                    </a:p>
                  </a:txBody>
                  <a:tcPr marL="68580" marR="68580"/>
                </a:tc>
                <a:tc>
                  <a:txBody>
                    <a:bodyPr/>
                    <a:lstStyle/>
                    <a:p>
                      <a:pPr marL="0" marR="0" indent="0" algn="just">
                        <a:lnSpc>
                          <a:spcPts val="1500"/>
                        </a:lnSpc>
                        <a:spcBef>
                          <a:spcPts val="0"/>
                        </a:spcBef>
                        <a:spcAft>
                          <a:spcPts val="0"/>
                        </a:spcAft>
                      </a:pPr>
                      <a:r>
                        <a:rPr lang="en-US" sz="1050" kern="100">
                          <a:effectLst/>
                          <a:latin typeface="微软雅黑" panose="020B0503020204020204" pitchFamily="34" charset="-122"/>
                          <a:ea typeface="微软雅黑" panose="020B0503020204020204" pitchFamily="34" charset="-122"/>
                        </a:rPr>
                        <a:t>http://A</a:t>
                      </a:r>
                    </a:p>
                  </a:txBody>
                  <a:tcPr marL="68580" marR="68580"/>
                </a:tc>
                <a:tc>
                  <a:txBody>
                    <a:bodyPr/>
                    <a:lstStyle/>
                    <a:p>
                      <a:pPr marL="0" marR="0" indent="0" algn="just">
                        <a:lnSpc>
                          <a:spcPts val="1500"/>
                        </a:lnSpc>
                        <a:spcBef>
                          <a:spcPts val="0"/>
                        </a:spcBef>
                        <a:spcAft>
                          <a:spcPts val="0"/>
                        </a:spcAft>
                      </a:pPr>
                      <a:r>
                        <a:rPr lang="en-US" altLang="zh-CN" sz="1050" kern="100">
                          <a:effectLst/>
                          <a:latin typeface="微软雅黑" panose="020B0503020204020204" pitchFamily="34" charset="-122"/>
                          <a:ea typeface="微软雅黑" panose="020B0503020204020204" pitchFamily="34" charset="-122"/>
                        </a:rPr>
                        <a:t>...</a:t>
                      </a:r>
                      <a:endParaRPr lang="zh-CN" altLang="en-US" sz="1050" kern="100">
                        <a:effectLst/>
                        <a:latin typeface="微软雅黑" panose="020B0503020204020204" pitchFamily="34" charset="-122"/>
                        <a:ea typeface="微软雅黑" panose="020B0503020204020204" pitchFamily="34" charset="-122"/>
                      </a:endParaRPr>
                    </a:p>
                  </a:txBody>
                  <a:tcPr marL="68580" marR="68580"/>
                </a:tc>
                <a:extLst>
                  <a:ext uri="{0D108BD9-81ED-4DB2-BD59-A6C34878D82A}">
                    <a16:rowId xmlns:a16="http://schemas.microsoft.com/office/drawing/2014/main" xmlns="" val="2437635992"/>
                  </a:ext>
                </a:extLst>
              </a:tr>
              <a:tr h="0">
                <a:tc>
                  <a:txBody>
                    <a:bodyPr/>
                    <a:lstStyle/>
                    <a:p>
                      <a:pPr marL="0" marR="0" indent="0" algn="just">
                        <a:lnSpc>
                          <a:spcPts val="1500"/>
                        </a:lnSpc>
                        <a:spcBef>
                          <a:spcPts val="0"/>
                        </a:spcBef>
                        <a:spcAft>
                          <a:spcPts val="0"/>
                        </a:spcAft>
                      </a:pPr>
                      <a:r>
                        <a:rPr lang="en-US" altLang="zh-CN" sz="1050" kern="100">
                          <a:effectLst/>
                          <a:latin typeface="微软雅黑" panose="020B0503020204020204" pitchFamily="34" charset="-122"/>
                          <a:ea typeface="微软雅黑" panose="020B0503020204020204" pitchFamily="34" charset="-122"/>
                        </a:rPr>
                        <a:t>20</a:t>
                      </a:r>
                      <a:endParaRPr lang="zh-CN" altLang="en-US" sz="1050" kern="100">
                        <a:effectLst/>
                        <a:latin typeface="微软雅黑" panose="020B0503020204020204" pitchFamily="34" charset="-122"/>
                        <a:ea typeface="微软雅黑" panose="020B0503020204020204" pitchFamily="34" charset="-122"/>
                      </a:endParaRPr>
                    </a:p>
                  </a:txBody>
                  <a:tcPr marL="68580" marR="68580"/>
                </a:tc>
                <a:tc>
                  <a:txBody>
                    <a:bodyPr/>
                    <a:lstStyle/>
                    <a:p>
                      <a:pPr marL="0" marR="0" indent="0" algn="just">
                        <a:lnSpc>
                          <a:spcPts val="1500"/>
                        </a:lnSpc>
                        <a:spcBef>
                          <a:spcPts val="0"/>
                        </a:spcBef>
                        <a:spcAft>
                          <a:spcPts val="0"/>
                        </a:spcAft>
                      </a:pPr>
                      <a:r>
                        <a:rPr lang="en-US" altLang="zh-CN" sz="1050" kern="100">
                          <a:effectLst/>
                          <a:latin typeface="微软雅黑" panose="020B0503020204020204" pitchFamily="34" charset="-122"/>
                          <a:ea typeface="微软雅黑" panose="020B0503020204020204" pitchFamily="34" charset="-122"/>
                        </a:rPr>
                        <a:t>10</a:t>
                      </a:r>
                      <a:endParaRPr lang="zh-CN" altLang="en-US" sz="1050" kern="100">
                        <a:effectLst/>
                        <a:latin typeface="微软雅黑" panose="020B0503020204020204" pitchFamily="34" charset="-122"/>
                        <a:ea typeface="微软雅黑" panose="020B0503020204020204" pitchFamily="34" charset="-122"/>
                      </a:endParaRPr>
                    </a:p>
                  </a:txBody>
                  <a:tcPr marL="68580" marR="68580"/>
                </a:tc>
                <a:tc>
                  <a:txBody>
                    <a:bodyPr/>
                    <a:lstStyle/>
                    <a:p>
                      <a:pPr marL="0" marR="0" indent="0" algn="just">
                        <a:lnSpc>
                          <a:spcPts val="1500"/>
                        </a:lnSpc>
                        <a:spcBef>
                          <a:spcPts val="0"/>
                        </a:spcBef>
                        <a:spcAft>
                          <a:spcPts val="0"/>
                        </a:spcAft>
                      </a:pPr>
                      <a:r>
                        <a:rPr lang="en-US" altLang="zh-CN" sz="1050" kern="100">
                          <a:effectLst/>
                          <a:latin typeface="微软雅黑" panose="020B0503020204020204" pitchFamily="34" charset="-122"/>
                          <a:ea typeface="微软雅黑" panose="020B0503020204020204" pitchFamily="34" charset="-122"/>
                        </a:rPr>
                        <a:t>...</a:t>
                      </a:r>
                      <a:endParaRPr lang="zh-CN" altLang="en-US" sz="1050" kern="100">
                        <a:effectLst/>
                        <a:latin typeface="微软雅黑" panose="020B0503020204020204" pitchFamily="34" charset="-122"/>
                        <a:ea typeface="微软雅黑" panose="020B0503020204020204" pitchFamily="34" charset="-122"/>
                      </a:endParaRPr>
                    </a:p>
                  </a:txBody>
                  <a:tcPr marL="68580" marR="68580"/>
                </a:tc>
                <a:tc>
                  <a:txBody>
                    <a:bodyPr/>
                    <a:lstStyle/>
                    <a:p>
                      <a:pPr marL="0" marR="0" indent="0" algn="just">
                        <a:lnSpc>
                          <a:spcPts val="1500"/>
                        </a:lnSpc>
                        <a:spcBef>
                          <a:spcPts val="0"/>
                        </a:spcBef>
                        <a:spcAft>
                          <a:spcPts val="0"/>
                        </a:spcAft>
                      </a:pPr>
                      <a:r>
                        <a:rPr lang="en-US" altLang="zh-CN" sz="1050" kern="100">
                          <a:effectLst/>
                          <a:latin typeface="微软雅黑" panose="020B0503020204020204" pitchFamily="34" charset="-122"/>
                          <a:ea typeface="微软雅黑" panose="020B0503020204020204" pitchFamily="34" charset="-122"/>
                        </a:rPr>
                        <a:t>80</a:t>
                      </a:r>
                      <a:endParaRPr lang="zh-CN" altLang="en-US" sz="1050" kern="100">
                        <a:effectLst/>
                        <a:latin typeface="微软雅黑" panose="020B0503020204020204" pitchFamily="34" charset="-122"/>
                        <a:ea typeface="微软雅黑" panose="020B0503020204020204" pitchFamily="34" charset="-122"/>
                      </a:endParaRPr>
                    </a:p>
                  </a:txBody>
                  <a:tcPr marL="68580" marR="68580"/>
                </a:tc>
                <a:tc>
                  <a:txBody>
                    <a:bodyPr/>
                    <a:lstStyle/>
                    <a:p>
                      <a:pPr marL="0" marR="0" indent="0" algn="just">
                        <a:lnSpc>
                          <a:spcPts val="1500"/>
                        </a:lnSpc>
                        <a:spcBef>
                          <a:spcPts val="0"/>
                        </a:spcBef>
                        <a:spcAft>
                          <a:spcPts val="0"/>
                        </a:spcAft>
                      </a:pPr>
                      <a:r>
                        <a:rPr lang="en-US" altLang="zh-CN" sz="1050" kern="100">
                          <a:effectLst/>
                          <a:latin typeface="微软雅黑" panose="020B0503020204020204" pitchFamily="34" charset="-122"/>
                          <a:ea typeface="微软雅黑" panose="020B0503020204020204" pitchFamily="34" charset="-122"/>
                        </a:rPr>
                        <a:t>...</a:t>
                      </a:r>
                      <a:endParaRPr lang="zh-CN" altLang="en-US" sz="1050" kern="100">
                        <a:effectLst/>
                        <a:latin typeface="微软雅黑" panose="020B0503020204020204" pitchFamily="34" charset="-122"/>
                        <a:ea typeface="微软雅黑" panose="020B0503020204020204" pitchFamily="34" charset="-122"/>
                      </a:endParaRPr>
                    </a:p>
                  </a:txBody>
                  <a:tcPr marL="68580" marR="68580"/>
                </a:tc>
                <a:tc>
                  <a:txBody>
                    <a:bodyPr/>
                    <a:lstStyle/>
                    <a:p>
                      <a:pPr marL="0" marR="0" indent="0" algn="just">
                        <a:lnSpc>
                          <a:spcPts val="1500"/>
                        </a:lnSpc>
                        <a:spcBef>
                          <a:spcPts val="0"/>
                        </a:spcBef>
                        <a:spcAft>
                          <a:spcPts val="0"/>
                        </a:spcAft>
                      </a:pPr>
                      <a:r>
                        <a:rPr lang="en-US" sz="1050" kern="100">
                          <a:effectLst/>
                          <a:latin typeface="微软雅黑" panose="020B0503020204020204" pitchFamily="34" charset="-122"/>
                          <a:ea typeface="微软雅黑" panose="020B0503020204020204" pitchFamily="34" charset="-122"/>
                        </a:rPr>
                        <a:t>null</a:t>
                      </a:r>
                    </a:p>
                  </a:txBody>
                  <a:tcPr marL="68580" marR="68580"/>
                </a:tc>
                <a:tc>
                  <a:txBody>
                    <a:bodyPr/>
                    <a:lstStyle/>
                    <a:p>
                      <a:pPr marL="0" marR="0" indent="0" algn="just">
                        <a:lnSpc>
                          <a:spcPts val="1500"/>
                        </a:lnSpc>
                        <a:spcBef>
                          <a:spcPts val="0"/>
                        </a:spcBef>
                        <a:spcAft>
                          <a:spcPts val="0"/>
                        </a:spcAft>
                      </a:pPr>
                      <a:r>
                        <a:rPr lang="en-US" sz="1050" kern="100">
                          <a:effectLst/>
                          <a:latin typeface="微软雅黑" panose="020B0503020204020204" pitchFamily="34" charset="-122"/>
                          <a:ea typeface="微软雅黑" panose="020B0503020204020204" pitchFamily="34" charset="-122"/>
                        </a:rPr>
                        <a:t>null</a:t>
                      </a:r>
                    </a:p>
                  </a:txBody>
                  <a:tcPr marL="68580" marR="68580"/>
                </a:tc>
                <a:tc>
                  <a:txBody>
                    <a:bodyPr/>
                    <a:lstStyle/>
                    <a:p>
                      <a:pPr marL="0" marR="0" indent="0" algn="just">
                        <a:lnSpc>
                          <a:spcPts val="1500"/>
                        </a:lnSpc>
                        <a:spcBef>
                          <a:spcPts val="0"/>
                        </a:spcBef>
                        <a:spcAft>
                          <a:spcPts val="0"/>
                        </a:spcAft>
                      </a:pPr>
                      <a:r>
                        <a:rPr lang="en-US" sz="1050" kern="100">
                          <a:effectLst/>
                          <a:latin typeface="微软雅黑" panose="020B0503020204020204" pitchFamily="34" charset="-122"/>
                          <a:ea typeface="微软雅黑" panose="020B0503020204020204" pitchFamily="34" charset="-122"/>
                        </a:rPr>
                        <a:t>http://C</a:t>
                      </a:r>
                    </a:p>
                  </a:txBody>
                  <a:tcPr marL="68580" marR="68580"/>
                </a:tc>
                <a:tc>
                  <a:txBody>
                    <a:bodyPr/>
                    <a:lstStyle/>
                    <a:p>
                      <a:pPr marL="0" marR="0" indent="0" algn="just">
                        <a:lnSpc>
                          <a:spcPts val="1500"/>
                        </a:lnSpc>
                        <a:spcBef>
                          <a:spcPts val="0"/>
                        </a:spcBef>
                        <a:spcAft>
                          <a:spcPts val="0"/>
                        </a:spcAft>
                      </a:pPr>
                      <a:r>
                        <a:rPr lang="en-US" altLang="zh-CN" sz="1050" kern="100">
                          <a:effectLst/>
                          <a:latin typeface="微软雅黑" panose="020B0503020204020204" pitchFamily="34" charset="-122"/>
                          <a:ea typeface="微软雅黑" panose="020B0503020204020204" pitchFamily="34" charset="-122"/>
                        </a:rPr>
                        <a:t>...</a:t>
                      </a:r>
                      <a:endParaRPr lang="zh-CN" altLang="en-US" sz="1050" kern="100">
                        <a:effectLst/>
                        <a:latin typeface="微软雅黑" panose="020B0503020204020204" pitchFamily="34" charset="-122"/>
                        <a:ea typeface="微软雅黑" panose="020B0503020204020204" pitchFamily="34" charset="-122"/>
                      </a:endParaRPr>
                    </a:p>
                  </a:txBody>
                  <a:tcPr marL="68580" marR="68580"/>
                </a:tc>
                <a:extLst>
                  <a:ext uri="{0D108BD9-81ED-4DB2-BD59-A6C34878D82A}">
                    <a16:rowId xmlns:a16="http://schemas.microsoft.com/office/drawing/2014/main" xmlns="" val="1706973079"/>
                  </a:ext>
                </a:extLst>
              </a:tr>
              <a:tr h="0">
                <a:tc>
                  <a:txBody>
                    <a:bodyPr/>
                    <a:lstStyle/>
                    <a:p>
                      <a:pPr marL="0" marR="0" indent="0" algn="just">
                        <a:lnSpc>
                          <a:spcPts val="1500"/>
                        </a:lnSpc>
                        <a:spcBef>
                          <a:spcPts val="0"/>
                        </a:spcBef>
                        <a:spcAft>
                          <a:spcPts val="0"/>
                        </a:spcAft>
                      </a:pPr>
                      <a:r>
                        <a:rPr lang="en-US" altLang="zh-CN" sz="1050" kern="100">
                          <a:effectLst/>
                          <a:latin typeface="微软雅黑" panose="020B0503020204020204" pitchFamily="34" charset="-122"/>
                          <a:ea typeface="微软雅黑" panose="020B0503020204020204" pitchFamily="34" charset="-122"/>
                        </a:rPr>
                        <a:t>...</a:t>
                      </a:r>
                      <a:endParaRPr lang="zh-CN" altLang="en-US" sz="1050" kern="100">
                        <a:effectLst/>
                        <a:latin typeface="微软雅黑" panose="020B0503020204020204" pitchFamily="34" charset="-122"/>
                        <a:ea typeface="微软雅黑" panose="020B0503020204020204" pitchFamily="34" charset="-122"/>
                      </a:endParaRPr>
                    </a:p>
                  </a:txBody>
                  <a:tcPr marL="68580" marR="68580"/>
                </a:tc>
                <a:tc>
                  <a:txBody>
                    <a:bodyPr/>
                    <a:lstStyle/>
                    <a:p>
                      <a:pPr marL="0" marR="0" indent="0" algn="just">
                        <a:lnSpc>
                          <a:spcPts val="1500"/>
                        </a:lnSpc>
                        <a:spcBef>
                          <a:spcPts val="0"/>
                        </a:spcBef>
                        <a:spcAft>
                          <a:spcPts val="0"/>
                        </a:spcAft>
                      </a:pPr>
                      <a:r>
                        <a:rPr lang="en-US" altLang="zh-CN" sz="1050" kern="100">
                          <a:effectLst/>
                          <a:latin typeface="微软雅黑" panose="020B0503020204020204" pitchFamily="34" charset="-122"/>
                          <a:ea typeface="微软雅黑" panose="020B0503020204020204" pitchFamily="34" charset="-122"/>
                        </a:rPr>
                        <a:t>...</a:t>
                      </a:r>
                      <a:endParaRPr lang="zh-CN" altLang="en-US" sz="1050" kern="100">
                        <a:effectLst/>
                        <a:latin typeface="微软雅黑" panose="020B0503020204020204" pitchFamily="34" charset="-122"/>
                        <a:ea typeface="微软雅黑" panose="020B0503020204020204" pitchFamily="34" charset="-122"/>
                      </a:endParaRPr>
                    </a:p>
                  </a:txBody>
                  <a:tcPr marL="68580" marR="68580"/>
                </a:tc>
                <a:tc>
                  <a:txBody>
                    <a:bodyPr/>
                    <a:lstStyle/>
                    <a:p>
                      <a:pPr marL="0" marR="0" indent="0" algn="just">
                        <a:lnSpc>
                          <a:spcPts val="1500"/>
                        </a:lnSpc>
                        <a:spcBef>
                          <a:spcPts val="0"/>
                        </a:spcBef>
                        <a:spcAft>
                          <a:spcPts val="0"/>
                        </a:spcAft>
                      </a:pPr>
                      <a:r>
                        <a:rPr lang="zh-CN" altLang="en-US" sz="1050" kern="100">
                          <a:effectLst/>
                          <a:latin typeface="微软雅黑" panose="020B0503020204020204" pitchFamily="34" charset="-122"/>
                          <a:ea typeface="微软雅黑" panose="020B0503020204020204" pitchFamily="34" charset="-122"/>
                        </a:rPr>
                        <a:t> </a:t>
                      </a:r>
                    </a:p>
                  </a:txBody>
                  <a:tcPr marL="68580" marR="68580"/>
                </a:tc>
                <a:tc>
                  <a:txBody>
                    <a:bodyPr/>
                    <a:lstStyle/>
                    <a:p>
                      <a:pPr marL="0" marR="0" indent="0" algn="just">
                        <a:lnSpc>
                          <a:spcPts val="1500"/>
                        </a:lnSpc>
                        <a:spcBef>
                          <a:spcPts val="0"/>
                        </a:spcBef>
                        <a:spcAft>
                          <a:spcPts val="0"/>
                        </a:spcAft>
                      </a:pPr>
                      <a:r>
                        <a:rPr lang="en-US" altLang="zh-CN" sz="1050" kern="100">
                          <a:effectLst/>
                          <a:latin typeface="微软雅黑" panose="020B0503020204020204" pitchFamily="34" charset="-122"/>
                          <a:ea typeface="微软雅黑" panose="020B0503020204020204" pitchFamily="34" charset="-122"/>
                        </a:rPr>
                        <a:t>...</a:t>
                      </a:r>
                      <a:endParaRPr lang="zh-CN" altLang="en-US" sz="1050" kern="100">
                        <a:effectLst/>
                        <a:latin typeface="微软雅黑" panose="020B0503020204020204" pitchFamily="34" charset="-122"/>
                        <a:ea typeface="微软雅黑" panose="020B0503020204020204" pitchFamily="34" charset="-122"/>
                      </a:endParaRPr>
                    </a:p>
                  </a:txBody>
                  <a:tcPr marL="68580" marR="68580"/>
                </a:tc>
                <a:tc>
                  <a:txBody>
                    <a:bodyPr/>
                    <a:lstStyle/>
                    <a:p>
                      <a:pPr marL="0" marR="0" indent="0" algn="just">
                        <a:lnSpc>
                          <a:spcPts val="1500"/>
                        </a:lnSpc>
                        <a:spcBef>
                          <a:spcPts val="0"/>
                        </a:spcBef>
                        <a:spcAft>
                          <a:spcPts val="0"/>
                        </a:spcAft>
                      </a:pPr>
                      <a:r>
                        <a:rPr lang="en-US" altLang="zh-CN" sz="1050" kern="100">
                          <a:effectLst/>
                          <a:latin typeface="微软雅黑" panose="020B0503020204020204" pitchFamily="34" charset="-122"/>
                          <a:ea typeface="微软雅黑" panose="020B0503020204020204" pitchFamily="34" charset="-122"/>
                        </a:rPr>
                        <a:t>...</a:t>
                      </a:r>
                      <a:endParaRPr lang="zh-CN" altLang="en-US" sz="1050" kern="100">
                        <a:effectLst/>
                        <a:latin typeface="微软雅黑" panose="020B0503020204020204" pitchFamily="34" charset="-122"/>
                        <a:ea typeface="微软雅黑" panose="020B0503020204020204" pitchFamily="34" charset="-122"/>
                      </a:endParaRPr>
                    </a:p>
                  </a:txBody>
                  <a:tcPr marL="68580" marR="68580"/>
                </a:tc>
                <a:tc>
                  <a:txBody>
                    <a:bodyPr/>
                    <a:lstStyle/>
                    <a:p>
                      <a:pPr marL="0" marR="0" indent="0" algn="just">
                        <a:lnSpc>
                          <a:spcPts val="1500"/>
                        </a:lnSpc>
                        <a:spcBef>
                          <a:spcPts val="0"/>
                        </a:spcBef>
                        <a:spcAft>
                          <a:spcPts val="0"/>
                        </a:spcAft>
                      </a:pPr>
                      <a:r>
                        <a:rPr lang="en-US" altLang="zh-CN" sz="1050" kern="100">
                          <a:effectLst/>
                          <a:latin typeface="微软雅黑" panose="020B0503020204020204" pitchFamily="34" charset="-122"/>
                          <a:ea typeface="微软雅黑" panose="020B0503020204020204" pitchFamily="34" charset="-122"/>
                        </a:rPr>
                        <a:t>...</a:t>
                      </a:r>
                      <a:endParaRPr lang="zh-CN" altLang="en-US" sz="1050" kern="100">
                        <a:effectLst/>
                        <a:latin typeface="微软雅黑" panose="020B0503020204020204" pitchFamily="34" charset="-122"/>
                        <a:ea typeface="微软雅黑" panose="020B0503020204020204" pitchFamily="34" charset="-122"/>
                      </a:endParaRPr>
                    </a:p>
                  </a:txBody>
                  <a:tcPr marL="68580" marR="68580"/>
                </a:tc>
                <a:tc>
                  <a:txBody>
                    <a:bodyPr/>
                    <a:lstStyle/>
                    <a:p>
                      <a:pPr marL="0" marR="0" indent="0" algn="just">
                        <a:lnSpc>
                          <a:spcPts val="1500"/>
                        </a:lnSpc>
                        <a:spcBef>
                          <a:spcPts val="0"/>
                        </a:spcBef>
                        <a:spcAft>
                          <a:spcPts val="0"/>
                        </a:spcAft>
                      </a:pPr>
                      <a:r>
                        <a:rPr lang="en-US" altLang="zh-CN" sz="1050" kern="100">
                          <a:effectLst/>
                          <a:latin typeface="微软雅黑" panose="020B0503020204020204" pitchFamily="34" charset="-122"/>
                          <a:ea typeface="微软雅黑" panose="020B0503020204020204" pitchFamily="34" charset="-122"/>
                        </a:rPr>
                        <a:t>...</a:t>
                      </a:r>
                      <a:endParaRPr lang="zh-CN" altLang="en-US" sz="1050" kern="100">
                        <a:effectLst/>
                        <a:latin typeface="微软雅黑" panose="020B0503020204020204" pitchFamily="34" charset="-122"/>
                        <a:ea typeface="微软雅黑" panose="020B0503020204020204" pitchFamily="34" charset="-122"/>
                      </a:endParaRPr>
                    </a:p>
                  </a:txBody>
                  <a:tcPr marL="68580" marR="68580"/>
                </a:tc>
                <a:tc>
                  <a:txBody>
                    <a:bodyPr/>
                    <a:lstStyle/>
                    <a:p>
                      <a:pPr marL="0" marR="0" indent="0" algn="just">
                        <a:lnSpc>
                          <a:spcPts val="1500"/>
                        </a:lnSpc>
                        <a:spcBef>
                          <a:spcPts val="0"/>
                        </a:spcBef>
                        <a:spcAft>
                          <a:spcPts val="0"/>
                        </a:spcAft>
                      </a:pPr>
                      <a:r>
                        <a:rPr lang="en-US" altLang="zh-CN" sz="1050" kern="100">
                          <a:effectLst/>
                          <a:latin typeface="微软雅黑" panose="020B0503020204020204" pitchFamily="34" charset="-122"/>
                          <a:ea typeface="微软雅黑" panose="020B0503020204020204" pitchFamily="34" charset="-122"/>
                        </a:rPr>
                        <a:t>...</a:t>
                      </a:r>
                      <a:endParaRPr lang="zh-CN" altLang="en-US" sz="1050" kern="100">
                        <a:effectLst/>
                        <a:latin typeface="微软雅黑" panose="020B0503020204020204" pitchFamily="34" charset="-122"/>
                        <a:ea typeface="微软雅黑" panose="020B0503020204020204" pitchFamily="34" charset="-122"/>
                      </a:endParaRPr>
                    </a:p>
                  </a:txBody>
                  <a:tcPr marL="68580" marR="68580"/>
                </a:tc>
                <a:tc>
                  <a:txBody>
                    <a:bodyPr/>
                    <a:lstStyle/>
                    <a:p>
                      <a:pPr marL="0" marR="0" indent="0" algn="just">
                        <a:lnSpc>
                          <a:spcPts val="1500"/>
                        </a:lnSpc>
                        <a:spcBef>
                          <a:spcPts val="0"/>
                        </a:spcBef>
                        <a:spcAft>
                          <a:spcPts val="0"/>
                        </a:spcAft>
                      </a:pPr>
                      <a:r>
                        <a:rPr lang="en-US" altLang="zh-CN" sz="1050" kern="100" dirty="0">
                          <a:effectLst/>
                          <a:latin typeface="微软雅黑" panose="020B0503020204020204" pitchFamily="34" charset="-122"/>
                          <a:ea typeface="微软雅黑" panose="020B0503020204020204" pitchFamily="34" charset="-122"/>
                        </a:rPr>
                        <a:t>...</a:t>
                      </a:r>
                      <a:endParaRPr lang="zh-CN" altLang="en-US" sz="1050" kern="100" dirty="0">
                        <a:effectLst/>
                        <a:latin typeface="微软雅黑" panose="020B0503020204020204" pitchFamily="34" charset="-122"/>
                        <a:ea typeface="微软雅黑" panose="020B0503020204020204" pitchFamily="34" charset="-122"/>
                      </a:endParaRPr>
                    </a:p>
                  </a:txBody>
                  <a:tcPr marL="68580" marR="68580"/>
                </a:tc>
                <a:extLst>
                  <a:ext uri="{0D108BD9-81ED-4DB2-BD59-A6C34878D82A}">
                    <a16:rowId xmlns:a16="http://schemas.microsoft.com/office/drawing/2014/main" xmlns="" val="4290051208"/>
                  </a:ext>
                </a:extLst>
              </a:tr>
            </a:tbl>
          </a:graphicData>
        </a:graphic>
      </p:graphicFrame>
      <p:sp>
        <p:nvSpPr>
          <p:cNvPr id="21" name="文本框 20">
            <a:extLst>
              <a:ext uri="{FF2B5EF4-FFF2-40B4-BE49-F238E27FC236}">
                <a16:creationId xmlns:a16="http://schemas.microsoft.com/office/drawing/2014/main" xmlns="" id="{408C010E-2F00-46D7-A55E-3020E8888870}"/>
              </a:ext>
            </a:extLst>
          </p:cNvPr>
          <p:cNvSpPr txBox="1"/>
          <p:nvPr/>
        </p:nvSpPr>
        <p:spPr>
          <a:xfrm>
            <a:off x="773951" y="3068152"/>
            <a:ext cx="7799523" cy="1592744"/>
          </a:xfrm>
          <a:prstGeom prst="rect">
            <a:avLst/>
          </a:prstGeom>
          <a:noFill/>
        </p:spPr>
        <p:txBody>
          <a:bodyPr wrap="square" rtlCol="0">
            <a:spAutoFit/>
          </a:bodyPr>
          <a:lstStyle/>
          <a:p>
            <a:pPr>
              <a:lnSpc>
                <a:spcPct val="130000"/>
              </a:lnSpc>
            </a:pPr>
            <a:r>
              <a:rPr lang="zh-CN" altLang="en-US" sz="1500" dirty="0">
                <a:latin typeface="微软雅黑" panose="020B0503020204020204" pitchFamily="34" charset="-122"/>
                <a:ea typeface="微软雅黑" panose="020B0503020204020204" pitchFamily="34" charset="-122"/>
              </a:rPr>
              <a:t>上述二维表数据</a:t>
            </a:r>
            <a:r>
              <a:rPr lang="zh-CN" altLang="en-US" sz="1500" dirty="0" smtClean="0">
                <a:latin typeface="微软雅黑" panose="020B0503020204020204" pitchFamily="34" charset="-122"/>
                <a:ea typeface="微软雅黑" panose="020B0503020204020204" pitchFamily="34" charset="-122"/>
              </a:rPr>
              <a:t>在空间</a:t>
            </a:r>
            <a:r>
              <a:rPr lang="zh-CN" altLang="en-US" sz="1500" dirty="0">
                <a:latin typeface="微软雅黑" panose="020B0503020204020204" pitchFamily="34" charset="-122"/>
                <a:ea typeface="微软雅黑" panose="020B0503020204020204" pitchFamily="34" charset="-122"/>
              </a:rPr>
              <a:t>存储时有两种方式：行存储（</a:t>
            </a:r>
            <a:r>
              <a:rPr lang="en-US" altLang="zh-CN" sz="1500" dirty="0">
                <a:latin typeface="微软雅黑" panose="020B0503020204020204" pitchFamily="34" charset="-122"/>
                <a:ea typeface="微软雅黑" panose="020B0503020204020204" pitchFamily="34" charset="-122"/>
              </a:rPr>
              <a:t>row-oriented storage</a:t>
            </a:r>
            <a:r>
              <a:rPr lang="zh-CN" altLang="en-US" sz="1500" dirty="0">
                <a:latin typeface="微软雅黑" panose="020B0503020204020204" pitchFamily="34" charset="-122"/>
                <a:ea typeface="微软雅黑" panose="020B0503020204020204" pitchFamily="34" charset="-122"/>
              </a:rPr>
              <a:t>）和列存储（</a:t>
            </a:r>
            <a:r>
              <a:rPr lang="en-US" altLang="zh-CN" sz="1500" dirty="0">
                <a:latin typeface="微软雅黑" panose="020B0503020204020204" pitchFamily="34" charset="-122"/>
                <a:ea typeface="微软雅黑" panose="020B0503020204020204" pitchFamily="34" charset="-122"/>
              </a:rPr>
              <a:t>column-oriented storage</a:t>
            </a:r>
            <a:r>
              <a:rPr lang="zh-CN" altLang="en-US" sz="1500" dirty="0" smtClean="0">
                <a:latin typeface="微软雅黑" panose="020B0503020204020204" pitchFamily="34" charset="-122"/>
                <a:ea typeface="微软雅黑" panose="020B0503020204020204" pitchFamily="34" charset="-122"/>
              </a:rPr>
              <a:t>）。</a:t>
            </a:r>
            <a:r>
              <a:rPr lang="zh-CN" altLang="en-US" sz="1500" dirty="0">
                <a:latin typeface="微软雅黑" panose="020B0503020204020204" pitchFamily="34" charset="-122"/>
                <a:ea typeface="微软雅黑" panose="020B0503020204020204" pitchFamily="34" charset="-122"/>
              </a:rPr>
              <a:t>行存储是以数据表的行键（</a:t>
            </a:r>
            <a:r>
              <a:rPr lang="en-US" altLang="zh-CN" sz="1500" dirty="0" err="1">
                <a:latin typeface="微软雅黑" panose="020B0503020204020204" pitchFamily="34" charset="-122"/>
                <a:ea typeface="微软雅黑" panose="020B0503020204020204" pitchFamily="34" charset="-122"/>
              </a:rPr>
              <a:t>RowKey</a:t>
            </a:r>
            <a:r>
              <a:rPr lang="zh-CN" altLang="en-US" sz="1500" dirty="0">
                <a:latin typeface="微软雅黑" panose="020B0503020204020204" pitchFamily="34" charset="-122"/>
                <a:ea typeface="微软雅黑" panose="020B0503020204020204" pitchFamily="34" charset="-122"/>
              </a:rPr>
              <a:t>）为基准、以数据记录（</a:t>
            </a:r>
            <a:r>
              <a:rPr lang="en-US" altLang="zh-CN" sz="1500" dirty="0">
                <a:latin typeface="微软雅黑" panose="020B0503020204020204" pitchFamily="34" charset="-122"/>
                <a:ea typeface="微软雅黑" panose="020B0503020204020204" pitchFamily="34" charset="-122"/>
              </a:rPr>
              <a:t>record</a:t>
            </a:r>
            <a:r>
              <a:rPr lang="zh-CN" altLang="en-US" sz="1500" dirty="0">
                <a:latin typeface="微软雅黑" panose="020B0503020204020204" pitchFamily="34" charset="-122"/>
                <a:ea typeface="微软雅黑" panose="020B0503020204020204" pitchFamily="34" charset="-122"/>
              </a:rPr>
              <a:t>）为单位进行存储，每一行数据包含了一个对象或事务的完整记录，每一行记录包含了多个值域（</a:t>
            </a:r>
            <a:r>
              <a:rPr lang="zh-CN" altLang="en-US" sz="1500" dirty="0" smtClean="0">
                <a:latin typeface="微软雅黑" panose="020B0503020204020204" pitchFamily="34" charset="-122"/>
                <a:ea typeface="微软雅黑" panose="020B0503020204020204" pitchFamily="34" charset="-122"/>
              </a:rPr>
              <a:t>图右边</a:t>
            </a:r>
            <a:r>
              <a:rPr lang="en-US" altLang="zh-CN" sz="1500" dirty="0">
                <a:latin typeface="微软雅黑" panose="020B0503020204020204" pitchFamily="34" charset="-122"/>
                <a:ea typeface="微软雅黑" panose="020B0503020204020204" pitchFamily="34" charset="-122"/>
              </a:rPr>
              <a:t>r1</a:t>
            </a:r>
            <a:r>
              <a:rPr lang="zh-CN" altLang="en-US" sz="1500" dirty="0">
                <a:latin typeface="微软雅黑" panose="020B0503020204020204" pitchFamily="34" charset="-122"/>
                <a:ea typeface="微软雅黑" panose="020B0503020204020204" pitchFamily="34" charset="-122"/>
              </a:rPr>
              <a:t>和</a:t>
            </a:r>
            <a:r>
              <a:rPr lang="en-US" altLang="zh-CN" sz="1500" dirty="0">
                <a:latin typeface="微软雅黑" panose="020B0503020204020204" pitchFamily="34" charset="-122"/>
                <a:ea typeface="微软雅黑" panose="020B0503020204020204" pitchFamily="34" charset="-122"/>
              </a:rPr>
              <a:t>r2</a:t>
            </a:r>
            <a:r>
              <a:rPr lang="zh-CN" altLang="en-US" sz="1500" dirty="0">
                <a:latin typeface="微软雅黑" panose="020B0503020204020204" pitchFamily="34" charset="-122"/>
                <a:ea typeface="微软雅黑" panose="020B0503020204020204" pitchFamily="34" charset="-122"/>
              </a:rPr>
              <a:t>的不同颜色块表示不同的值域）。列存储则是将不同记录的相同值域（</a:t>
            </a:r>
            <a:r>
              <a:rPr lang="en-US" altLang="zh-CN" sz="1500" dirty="0">
                <a:latin typeface="微软雅黑" panose="020B0503020204020204" pitchFamily="34" charset="-122"/>
                <a:ea typeface="微软雅黑" panose="020B0503020204020204" pitchFamily="34" charset="-122"/>
              </a:rPr>
              <a:t>r1</a:t>
            </a:r>
            <a:r>
              <a:rPr lang="zh-CN" altLang="en-US" sz="1500" dirty="0">
                <a:latin typeface="微软雅黑" panose="020B0503020204020204" pitchFamily="34" charset="-122"/>
                <a:ea typeface="微软雅黑" panose="020B0503020204020204" pitchFamily="34" charset="-122"/>
              </a:rPr>
              <a:t>和</a:t>
            </a:r>
            <a:r>
              <a:rPr lang="en-US" altLang="zh-CN" sz="1500" dirty="0">
                <a:latin typeface="微软雅黑" panose="020B0503020204020204" pitchFamily="34" charset="-122"/>
                <a:ea typeface="微软雅黑" panose="020B0503020204020204" pitchFamily="34" charset="-122"/>
              </a:rPr>
              <a:t>r2</a:t>
            </a:r>
            <a:r>
              <a:rPr lang="zh-CN" altLang="en-US" sz="1500" dirty="0">
                <a:latin typeface="微软雅黑" panose="020B0503020204020204" pitchFamily="34" charset="-122"/>
                <a:ea typeface="微软雅黑" panose="020B0503020204020204" pitchFamily="34" charset="-122"/>
              </a:rPr>
              <a:t>的相同颜色块）放入一个列中存储，采用的是树状存储</a:t>
            </a:r>
            <a:r>
              <a:rPr lang="zh-CN" altLang="en-US" sz="1500" dirty="0" smtClean="0">
                <a:latin typeface="微软雅黑" panose="020B0503020204020204" pitchFamily="34" charset="-122"/>
                <a:ea typeface="微软雅黑" panose="020B0503020204020204" pitchFamily="34" charset="-122"/>
              </a:rPr>
              <a:t>结构。</a:t>
            </a:r>
            <a:endParaRPr lang="zh-CN" altLang="en-US" sz="15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834136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xmlns="" id="{A080A008-C9BB-4183-AE64-56CB75154A33}"/>
              </a:ext>
            </a:extLst>
          </p:cNvPr>
          <p:cNvPicPr>
            <a:picLocks noChangeAspect="1"/>
          </p:cNvPicPr>
          <p:nvPr/>
        </p:nvPicPr>
        <p:blipFill rotWithShape="1">
          <a:blip r:embed="rId3" cstate="print"/>
          <a:srcRect b="8019"/>
          <a:stretch/>
        </p:blipFill>
        <p:spPr>
          <a:xfrm>
            <a:off x="1365268" y="2706624"/>
            <a:ext cx="5861353" cy="2190972"/>
          </a:xfrm>
          <a:prstGeom prst="rect">
            <a:avLst/>
          </a:prstGeom>
        </p:spPr>
      </p:pic>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12.1  </a:t>
            </a:r>
            <a:r>
              <a:rPr kumimoji="1" lang="en-US" altLang="zh-CN" sz="2200" dirty="0">
                <a:latin typeface="微软雅黑 Light" panose="020B0502040204020203" charset="-122"/>
                <a:ea typeface="微软雅黑 Light" panose="020B0502040204020203" charset="-122"/>
                <a:cs typeface="微软雅黑" panose="020B0503020204020204" charset="-122"/>
              </a:rPr>
              <a:t>Dremel</a:t>
            </a:r>
            <a:r>
              <a:rPr kumimoji="1" lang="zh-CN" altLang="en-US" sz="2200" dirty="0">
                <a:latin typeface="微软雅黑 Light" panose="020B0502040204020203" charset="-122"/>
                <a:ea typeface="微软雅黑 Light" panose="020B0502040204020203" charset="-122"/>
                <a:cs typeface="微软雅黑" panose="020B0503020204020204" charset="-122"/>
              </a:rPr>
              <a:t>数据模型与存储结构</a:t>
            </a:r>
          </a:p>
        </p:txBody>
      </p:sp>
      <p:cxnSp>
        <p:nvCxnSpPr>
          <p:cNvPr id="11" name="直接连接符 13"/>
          <p:cNvCxnSpPr>
            <a:cxnSpLocks/>
          </p:cNvCxnSpPr>
          <p:nvPr/>
        </p:nvCxnSpPr>
        <p:spPr>
          <a:xfrm>
            <a:off x="1092770" y="506810"/>
            <a:ext cx="54499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文本框 16">
            <a:extLst>
              <a:ext uri="{FF2B5EF4-FFF2-40B4-BE49-F238E27FC236}">
                <a16:creationId xmlns:a16="http://schemas.microsoft.com/office/drawing/2014/main" xmlns="" id="{7146BF8C-27DF-4C55-9B70-36E70DF4D37F}"/>
              </a:ext>
            </a:extLst>
          </p:cNvPr>
          <p:cNvSpPr txBox="1"/>
          <p:nvPr/>
        </p:nvSpPr>
        <p:spPr>
          <a:xfrm>
            <a:off x="584951" y="666736"/>
            <a:ext cx="7924800" cy="2160591"/>
          </a:xfrm>
          <a:prstGeom prst="rect">
            <a:avLst/>
          </a:prstGeom>
          <a:noFill/>
        </p:spPr>
        <p:txBody>
          <a:bodyPr wrap="square" rtlCol="0">
            <a:spAutoFit/>
          </a:bodyPr>
          <a:lstStyle/>
          <a:p>
            <a:pPr>
              <a:lnSpc>
                <a:spcPct val="120000"/>
              </a:lnSpc>
            </a:pPr>
            <a:r>
              <a:rPr lang="zh-CN" altLang="en-US" sz="1400" dirty="0" smtClean="0">
                <a:latin typeface="微软雅黑" panose="020B0503020204020204" pitchFamily="34" charset="-122"/>
                <a:ea typeface="微软雅黑" panose="020B0503020204020204" pitchFamily="34" charset="-122"/>
              </a:rPr>
              <a:t>如果</a:t>
            </a:r>
            <a:r>
              <a:rPr lang="zh-CN" altLang="en-US" sz="1400" dirty="0">
                <a:latin typeface="微软雅黑" panose="020B0503020204020204" pitchFamily="34" charset="-122"/>
                <a:ea typeface="微软雅黑" panose="020B0503020204020204" pitchFamily="34" charset="-122"/>
              </a:rPr>
              <a:t>是行存储，在读取数据时（查找一条记录的某个值域）需要完成两个步骤：</a:t>
            </a:r>
            <a:r>
              <a:rPr lang="en-US" altLang="zh-CN" sz="1400" dirty="0" err="1">
                <a:latin typeface="微软雅黑" panose="020B0503020204020204" pitchFamily="34" charset="-122"/>
                <a:ea typeface="微软雅黑" panose="020B0503020204020204" pitchFamily="34" charset="-122"/>
              </a:rPr>
              <a:t>i</a:t>
            </a:r>
            <a:r>
              <a:rPr lang="zh-CN" altLang="en-US" sz="1400" dirty="0">
                <a:latin typeface="微软雅黑" panose="020B0503020204020204" pitchFamily="34" charset="-122"/>
                <a:ea typeface="微软雅黑" panose="020B0503020204020204" pitchFamily="34" charset="-122"/>
              </a:rPr>
              <a:t>）纵向按行键（</a:t>
            </a:r>
            <a:r>
              <a:rPr lang="en-US" altLang="zh-CN" sz="1400" dirty="0" err="1">
                <a:latin typeface="微软雅黑" panose="020B0503020204020204" pitchFamily="34" charset="-122"/>
                <a:ea typeface="微软雅黑" panose="020B0503020204020204" pitchFamily="34" charset="-122"/>
              </a:rPr>
              <a:t>RowKey</a:t>
            </a:r>
            <a:r>
              <a:rPr lang="zh-CN" altLang="en-US" sz="1400" dirty="0">
                <a:latin typeface="微软雅黑" panose="020B0503020204020204" pitchFamily="34" charset="-122"/>
                <a:ea typeface="微软雅黑" panose="020B0503020204020204" pitchFamily="34" charset="-122"/>
              </a:rPr>
              <a:t>）查找到该行；</a:t>
            </a:r>
            <a:r>
              <a:rPr lang="en-US" altLang="zh-CN" sz="1400" dirty="0">
                <a:latin typeface="微软雅黑" panose="020B0503020204020204" pitchFamily="34" charset="-122"/>
                <a:ea typeface="微软雅黑" panose="020B0503020204020204" pitchFamily="34" charset="-122"/>
              </a:rPr>
              <a:t>ii</a:t>
            </a:r>
            <a:r>
              <a:rPr lang="zh-CN" altLang="en-US" sz="1400" dirty="0">
                <a:latin typeface="微软雅黑" panose="020B0503020204020204" pitchFamily="34" charset="-122"/>
                <a:ea typeface="微软雅黑" panose="020B0503020204020204" pitchFamily="34" charset="-122"/>
              </a:rPr>
              <a:t>）横向向右搜索，跳过不相关值域</a:t>
            </a:r>
            <a:r>
              <a:rPr lang="zh-CN" altLang="en-US"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直至</a:t>
            </a:r>
            <a:r>
              <a:rPr lang="zh-CN" altLang="en-US" sz="1400" dirty="0" smtClean="0">
                <a:latin typeface="微软雅黑" panose="020B0503020204020204" pitchFamily="34" charset="-122"/>
                <a:ea typeface="微软雅黑" panose="020B0503020204020204" pitchFamily="34" charset="-122"/>
              </a:rPr>
              <a:t>找到</a:t>
            </a:r>
            <a:r>
              <a:rPr lang="zh-CN" altLang="en-US" sz="1400" dirty="0">
                <a:latin typeface="微软雅黑" panose="020B0503020204020204" pitchFamily="34" charset="-122"/>
                <a:ea typeface="微软雅黑" panose="020B0503020204020204" pitchFamily="34" charset="-122"/>
              </a:rPr>
              <a:t>查询项。这种存储方式使得每读一个</a:t>
            </a:r>
            <a:r>
              <a:rPr lang="en-US" altLang="zh-CN" sz="1400" dirty="0" err="1">
                <a:latin typeface="微软雅黑" panose="020B0503020204020204" pitchFamily="34" charset="-122"/>
                <a:ea typeface="微软雅黑" panose="020B0503020204020204" pitchFamily="34" charset="-122"/>
              </a:rPr>
              <a:t>RowKey</a:t>
            </a:r>
            <a:r>
              <a:rPr lang="zh-CN" altLang="en-US" sz="1400" dirty="0">
                <a:latin typeface="微软雅黑" panose="020B0503020204020204" pitchFamily="34" charset="-122"/>
                <a:ea typeface="微软雅黑" panose="020B0503020204020204" pitchFamily="34" charset="-122"/>
              </a:rPr>
              <a:t>后，都需要跳到下一个</a:t>
            </a:r>
            <a:r>
              <a:rPr lang="en-US" altLang="zh-CN" sz="1400" dirty="0" err="1">
                <a:latin typeface="微软雅黑" panose="020B0503020204020204" pitchFamily="34" charset="-122"/>
                <a:ea typeface="微软雅黑" panose="020B0503020204020204" pitchFamily="34" charset="-122"/>
              </a:rPr>
              <a:t>RowKey</a:t>
            </a:r>
            <a:r>
              <a:rPr lang="zh-CN" altLang="en-US" sz="1400" dirty="0">
                <a:latin typeface="微软雅黑" panose="020B0503020204020204" pitchFamily="34" charset="-122"/>
                <a:ea typeface="微软雅黑" panose="020B0503020204020204" pitchFamily="34" charset="-122"/>
              </a:rPr>
              <a:t>的位置，所有要搜索的字段都不是连续存放，且有些值域是变长度的字符串（</a:t>
            </a:r>
            <a:r>
              <a:rPr lang="en-US" altLang="zh-CN" sz="1400" dirty="0">
                <a:latin typeface="微软雅黑" panose="020B0503020204020204" pitchFamily="34" charset="-122"/>
                <a:ea typeface="微软雅黑" panose="020B0503020204020204" pitchFamily="34" charset="-122"/>
              </a:rPr>
              <a:t>repeated</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不能通过简单公式计算得到地址，查询起来效率非常低。而如果按列存储方式，只需按树状结构找到需要查询列（</a:t>
            </a:r>
            <a:r>
              <a:rPr lang="en-US" altLang="zh-CN" sz="1400" dirty="0">
                <a:latin typeface="微软雅黑" panose="020B0503020204020204" pitchFamily="34" charset="-122"/>
                <a:ea typeface="微软雅黑" panose="020B0503020204020204" pitchFamily="34" charset="-122"/>
              </a:rPr>
              <a:t>column</a:t>
            </a:r>
            <a:r>
              <a:rPr lang="zh-CN" altLang="en-US" sz="1400" dirty="0">
                <a:latin typeface="微软雅黑" panose="020B0503020204020204" pitchFamily="34" charset="-122"/>
                <a:ea typeface="微软雅黑" panose="020B0503020204020204" pitchFamily="34" charset="-122"/>
              </a:rPr>
              <a:t>）第一个值域的首</a:t>
            </a:r>
            <a:r>
              <a:rPr lang="zh-CN" altLang="en-US" sz="1400" dirty="0" smtClean="0">
                <a:latin typeface="微软雅黑" panose="020B0503020204020204" pitchFamily="34" charset="-122"/>
                <a:ea typeface="微软雅黑" panose="020B0503020204020204" pitchFamily="34" charset="-122"/>
              </a:rPr>
              <a:t>地址，然后</a:t>
            </a:r>
            <a:r>
              <a:rPr lang="zh-CN" altLang="en-US" sz="1400" dirty="0">
                <a:latin typeface="微软雅黑" panose="020B0503020204020204" pitchFamily="34" charset="-122"/>
                <a:ea typeface="微软雅黑" panose="020B0503020204020204" pitchFamily="34" charset="-122"/>
              </a:rPr>
              <a:t>顺序读取数据（每个</a:t>
            </a:r>
            <a:r>
              <a:rPr lang="en-US" altLang="zh-CN" sz="1400" dirty="0">
                <a:latin typeface="微软雅黑" panose="020B0503020204020204" pitchFamily="34" charset="-122"/>
                <a:ea typeface="微软雅黑" panose="020B0503020204020204" pitchFamily="34" charset="-122"/>
              </a:rPr>
              <a:t>record</a:t>
            </a:r>
            <a:r>
              <a:rPr lang="zh-CN" altLang="en-US" sz="1400" dirty="0">
                <a:latin typeface="微软雅黑" panose="020B0503020204020204" pitchFamily="34" charset="-122"/>
                <a:ea typeface="微软雅黑" panose="020B0503020204020204" pitchFamily="34" charset="-122"/>
              </a:rPr>
              <a:t>对应值域的地址飘移值（</a:t>
            </a:r>
            <a:r>
              <a:rPr lang="en-US" altLang="zh-CN" sz="1400" dirty="0">
                <a:latin typeface="微软雅黑" panose="020B0503020204020204" pitchFamily="34" charset="-122"/>
                <a:ea typeface="微软雅黑" panose="020B0503020204020204" pitchFamily="34" charset="-122"/>
              </a:rPr>
              <a:t>offset</a:t>
            </a:r>
            <a:r>
              <a:rPr lang="zh-CN" altLang="en-US" sz="1400" dirty="0">
                <a:latin typeface="微软雅黑" panose="020B0503020204020204" pitchFamily="34" charset="-122"/>
                <a:ea typeface="微软雅黑" panose="020B0503020204020204" pitchFamily="34" charset="-122"/>
              </a:rPr>
              <a:t>）都记录在元数据表中），不需要扫描其他不相干的列，不仅实现简单，而且磁盘顺序读取比随机读取要快得多，而且更容易进行优化（比如把临近地址的数据预读到内存，对连续同类型数据进行压缩存放），效率大大提高。</a:t>
            </a:r>
          </a:p>
        </p:txBody>
      </p:sp>
    </p:spTree>
    <p:extLst>
      <p:ext uri="{BB962C8B-B14F-4D97-AF65-F5344CB8AC3E}">
        <p14:creationId xmlns:p14="http://schemas.microsoft.com/office/powerpoint/2010/main" xmlns="" val="1721064155"/>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2511</TotalTime>
  <Words>2414</Words>
  <Application>Microsoft Office PowerPoint</Application>
  <PresentationFormat>全屏显示(16:9)</PresentationFormat>
  <Paragraphs>161</Paragraphs>
  <Slides>25</Slides>
  <Notes>16</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Lindi</cp:lastModifiedBy>
  <cp:revision>532</cp:revision>
  <dcterms:created xsi:type="dcterms:W3CDTF">2018-05-31T09:11:00Z</dcterms:created>
  <dcterms:modified xsi:type="dcterms:W3CDTF">2019-04-08T08:56:10Z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