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5"/>
  </p:notesMasterIdLst>
  <p:sldIdLst>
    <p:sldId id="385" r:id="rId2"/>
    <p:sldId id="544" r:id="rId3"/>
    <p:sldId id="613" r:id="rId4"/>
    <p:sldId id="614" r:id="rId5"/>
    <p:sldId id="615" r:id="rId6"/>
    <p:sldId id="616" r:id="rId7"/>
    <p:sldId id="617" r:id="rId8"/>
    <p:sldId id="618" r:id="rId9"/>
    <p:sldId id="619" r:id="rId10"/>
    <p:sldId id="620" r:id="rId11"/>
    <p:sldId id="621" r:id="rId12"/>
    <p:sldId id="622" r:id="rId13"/>
    <p:sldId id="623" r:id="rId14"/>
    <p:sldId id="624" r:id="rId15"/>
    <p:sldId id="625" r:id="rId16"/>
    <p:sldId id="626" r:id="rId17"/>
    <p:sldId id="627" r:id="rId18"/>
    <p:sldId id="628" r:id="rId19"/>
    <p:sldId id="629" r:id="rId20"/>
    <p:sldId id="630" r:id="rId21"/>
    <p:sldId id="631" r:id="rId22"/>
    <p:sldId id="632" r:id="rId23"/>
    <p:sldId id="633" r:id="rId24"/>
    <p:sldId id="634" r:id="rId25"/>
    <p:sldId id="635" r:id="rId26"/>
    <p:sldId id="636" r:id="rId27"/>
    <p:sldId id="637" r:id="rId28"/>
    <p:sldId id="638" r:id="rId29"/>
    <p:sldId id="639" r:id="rId30"/>
    <p:sldId id="640" r:id="rId31"/>
    <p:sldId id="641" r:id="rId32"/>
    <p:sldId id="642" r:id="rId33"/>
    <p:sldId id="643" r:id="rId34"/>
    <p:sldId id="644" r:id="rId35"/>
    <p:sldId id="645" r:id="rId36"/>
    <p:sldId id="646" r:id="rId37"/>
    <p:sldId id="647" r:id="rId38"/>
    <p:sldId id="648" r:id="rId39"/>
    <p:sldId id="649" r:id="rId40"/>
    <p:sldId id="650" r:id="rId41"/>
    <p:sldId id="651" r:id="rId42"/>
    <p:sldId id="652" r:id="rId43"/>
    <p:sldId id="653" r:id="rId44"/>
    <p:sldId id="654" r:id="rId45"/>
    <p:sldId id="655" r:id="rId46"/>
    <p:sldId id="656" r:id="rId47"/>
    <p:sldId id="657" r:id="rId48"/>
    <p:sldId id="658" r:id="rId49"/>
    <p:sldId id="659" r:id="rId50"/>
    <p:sldId id="660" r:id="rId51"/>
    <p:sldId id="661" r:id="rId52"/>
    <p:sldId id="662" r:id="rId53"/>
    <p:sldId id="663" r:id="rId54"/>
    <p:sldId id="664" r:id="rId55"/>
    <p:sldId id="665" r:id="rId56"/>
    <p:sldId id="666" r:id="rId57"/>
    <p:sldId id="667" r:id="rId58"/>
    <p:sldId id="668" r:id="rId59"/>
    <p:sldId id="669" r:id="rId60"/>
    <p:sldId id="670" r:id="rId61"/>
    <p:sldId id="671" r:id="rId62"/>
    <p:sldId id="672" r:id="rId63"/>
    <p:sldId id="673" r:id="rId64"/>
    <p:sldId id="674" r:id="rId65"/>
    <p:sldId id="675" r:id="rId66"/>
    <p:sldId id="676" r:id="rId67"/>
    <p:sldId id="677" r:id="rId68"/>
    <p:sldId id="678" r:id="rId69"/>
    <p:sldId id="679" r:id="rId70"/>
    <p:sldId id="680" r:id="rId71"/>
    <p:sldId id="681" r:id="rId72"/>
    <p:sldId id="682" r:id="rId73"/>
    <p:sldId id="683" r:id="rId74"/>
    <p:sldId id="684" r:id="rId75"/>
    <p:sldId id="685" r:id="rId76"/>
    <p:sldId id="686" r:id="rId77"/>
    <p:sldId id="687" r:id="rId78"/>
    <p:sldId id="688" r:id="rId79"/>
    <p:sldId id="689" r:id="rId80"/>
    <p:sldId id="690" r:id="rId81"/>
    <p:sldId id="691" r:id="rId82"/>
    <p:sldId id="692" r:id="rId83"/>
    <p:sldId id="693" r:id="rId84"/>
  </p:sldIdLst>
  <p:sldSz cx="9144000" cy="5143500" type="screen16x9"/>
  <p:notesSz cx="6858000" cy="9144000"/>
  <p:defaultTextStyle>
    <a:defPPr>
      <a:defRPr lang="zh-CN"/>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700" algn="l" defTabSz="685165" rtl="0" eaLnBrk="1" latinLnBrk="0" hangingPunct="1">
      <a:defRPr sz="1300" kern="1200">
        <a:solidFill>
          <a:schemeClr val="tx1"/>
        </a:solidFill>
        <a:latin typeface="+mn-lt"/>
        <a:ea typeface="+mn-ea"/>
        <a:cs typeface="+mn-cs"/>
      </a:defRPr>
    </a:lvl4pPr>
    <a:lvl5pPr marL="1371600"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7400" algn="l" defTabSz="685165" rtl="0" eaLnBrk="1" latinLnBrk="0" hangingPunct="1">
      <a:defRPr sz="1300" kern="1200">
        <a:solidFill>
          <a:schemeClr val="tx1"/>
        </a:solidFill>
        <a:latin typeface="+mn-lt"/>
        <a:ea typeface="+mn-ea"/>
        <a:cs typeface="+mn-cs"/>
      </a:defRPr>
    </a:lvl7pPr>
    <a:lvl8pPr marL="2399665" algn="l" defTabSz="685165" rtl="0" eaLnBrk="1" latinLnBrk="0" hangingPunct="1">
      <a:defRPr sz="1300" kern="1200">
        <a:solidFill>
          <a:schemeClr val="tx1"/>
        </a:solidFill>
        <a:latin typeface="+mn-lt"/>
        <a:ea typeface="+mn-ea"/>
        <a:cs typeface="+mn-cs"/>
      </a:defRPr>
    </a:lvl8pPr>
    <a:lvl9pPr marL="2743200" algn="l" defTabSz="685165" rtl="0" eaLnBrk="1" latinLnBrk="0" hangingPunct="1">
      <a:defRPr sz="1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279"/>
    <a:srgbClr val="424242"/>
    <a:srgbClr val="7A4AA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48897" autoAdjust="0"/>
  </p:normalViewPr>
  <p:slideViewPr>
    <p:cSldViewPr snapToGrid="0" snapToObjects="1">
      <p:cViewPr varScale="1">
        <p:scale>
          <a:sx n="113" d="100"/>
          <a:sy n="113" d="100"/>
        </p:scale>
        <p:origin x="-590" y="-120"/>
      </p:cViewPr>
      <p:guideLst>
        <p:guide orient="horz" pos="1611"/>
        <p:guide pos="2873"/>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BFFAB6-2D8F-9340-97B6-5F1D2EA109E8}" type="datetimeFigureOut">
              <a:rPr kumimoji="1" lang="zh-CN" altLang="en-US" smtClean="0"/>
              <a:pPr/>
              <a:t>2019/4/11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A8CDC-D1B7-0A45-893C-CCDA371E2C2C}"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685165" rtl="0" eaLnBrk="1" latinLnBrk="0" hangingPunct="1">
      <a:defRPr sz="900" kern="1200">
        <a:solidFill>
          <a:schemeClr val="tx1"/>
        </a:solidFill>
        <a:latin typeface="+mn-lt"/>
        <a:ea typeface="+mn-ea"/>
        <a:cs typeface="+mn-cs"/>
      </a:defRPr>
    </a:lvl1pPr>
    <a:lvl2pPr marL="342900" algn="l" defTabSz="685165" rtl="0" eaLnBrk="1" latinLnBrk="0" hangingPunct="1">
      <a:defRPr sz="900" kern="1200">
        <a:solidFill>
          <a:schemeClr val="tx1"/>
        </a:solidFill>
        <a:latin typeface="+mn-lt"/>
        <a:ea typeface="+mn-ea"/>
        <a:cs typeface="+mn-cs"/>
      </a:defRPr>
    </a:lvl2pPr>
    <a:lvl3pPr marL="685800" algn="l" defTabSz="685165" rtl="0" eaLnBrk="1" latinLnBrk="0" hangingPunct="1">
      <a:defRPr sz="900" kern="1200">
        <a:solidFill>
          <a:schemeClr val="tx1"/>
        </a:solidFill>
        <a:latin typeface="+mn-lt"/>
        <a:ea typeface="+mn-ea"/>
        <a:cs typeface="+mn-cs"/>
      </a:defRPr>
    </a:lvl3pPr>
    <a:lvl4pPr marL="1028700" algn="l" defTabSz="685165" rtl="0" eaLnBrk="1" latinLnBrk="0" hangingPunct="1">
      <a:defRPr sz="900" kern="1200">
        <a:solidFill>
          <a:schemeClr val="tx1"/>
        </a:solidFill>
        <a:latin typeface="+mn-lt"/>
        <a:ea typeface="+mn-ea"/>
        <a:cs typeface="+mn-cs"/>
      </a:defRPr>
    </a:lvl4pPr>
    <a:lvl5pPr marL="1371600" algn="l" defTabSz="685165" rtl="0" eaLnBrk="1" latinLnBrk="0" hangingPunct="1">
      <a:defRPr sz="900" kern="1200">
        <a:solidFill>
          <a:schemeClr val="tx1"/>
        </a:solidFill>
        <a:latin typeface="+mn-lt"/>
        <a:ea typeface="+mn-ea"/>
        <a:cs typeface="+mn-cs"/>
      </a:defRPr>
    </a:lvl5pPr>
    <a:lvl6pPr marL="1713865" algn="l" defTabSz="685165" rtl="0" eaLnBrk="1" latinLnBrk="0" hangingPunct="1">
      <a:defRPr sz="900" kern="1200">
        <a:solidFill>
          <a:schemeClr val="tx1"/>
        </a:solidFill>
        <a:latin typeface="+mn-lt"/>
        <a:ea typeface="+mn-ea"/>
        <a:cs typeface="+mn-cs"/>
      </a:defRPr>
    </a:lvl6pPr>
    <a:lvl7pPr marL="2057400" algn="l" defTabSz="685165" rtl="0" eaLnBrk="1" latinLnBrk="0" hangingPunct="1">
      <a:defRPr sz="900" kern="1200">
        <a:solidFill>
          <a:schemeClr val="tx1"/>
        </a:solidFill>
        <a:latin typeface="+mn-lt"/>
        <a:ea typeface="+mn-ea"/>
        <a:cs typeface="+mn-cs"/>
      </a:defRPr>
    </a:lvl7pPr>
    <a:lvl8pPr marL="2399665" algn="l" defTabSz="685165" rtl="0" eaLnBrk="1" latinLnBrk="0" hangingPunct="1">
      <a:defRPr sz="900" kern="1200">
        <a:solidFill>
          <a:schemeClr val="tx1"/>
        </a:solidFill>
        <a:latin typeface="+mn-lt"/>
        <a:ea typeface="+mn-ea"/>
        <a:cs typeface="+mn-cs"/>
      </a:defRPr>
    </a:lvl8pPr>
    <a:lvl9pPr marL="2743200" algn="l" defTabSz="685165"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00"/>
            </a:lvl3pPr>
            <a:lvl4pPr marL="1028700" indent="0" algn="ctr">
              <a:buNone/>
              <a:defRPr sz="1200"/>
            </a:lvl4pPr>
            <a:lvl5pPr marL="1371600" indent="0" algn="ctr">
              <a:buNone/>
              <a:defRPr sz="1200"/>
            </a:lvl5pPr>
            <a:lvl6pPr marL="1713865" indent="0" algn="ctr">
              <a:buNone/>
              <a:defRPr sz="1200"/>
            </a:lvl6pPr>
            <a:lvl7pPr marL="2057400" indent="0" algn="ctr">
              <a:buNone/>
              <a:defRPr sz="1200"/>
            </a:lvl7pPr>
            <a:lvl8pPr marL="2399665"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2019/4/11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2019/4/11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2019/4/11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2019/4/11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3865" indent="0">
              <a:buNone/>
              <a:defRPr sz="1200">
                <a:solidFill>
                  <a:schemeClr val="tx1">
                    <a:tint val="75000"/>
                  </a:schemeClr>
                </a:solidFill>
              </a:defRPr>
            </a:lvl6pPr>
            <a:lvl7pPr marL="2057400" indent="0">
              <a:buNone/>
              <a:defRPr sz="1200">
                <a:solidFill>
                  <a:schemeClr val="tx1">
                    <a:tint val="75000"/>
                  </a:schemeClr>
                </a:solidFill>
              </a:defRPr>
            </a:lvl7pPr>
            <a:lvl8pPr marL="2399665"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2019/4/11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2019/4/11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1600" indent="0">
              <a:buNone/>
              <a:defRPr sz="1200" b="1"/>
            </a:lvl5pPr>
            <a:lvl6pPr marL="1713865" indent="0">
              <a:buNone/>
              <a:defRPr sz="1200" b="1"/>
            </a:lvl6pPr>
            <a:lvl7pPr marL="2057400" indent="0">
              <a:buNone/>
              <a:defRPr sz="1200" b="1"/>
            </a:lvl7pPr>
            <a:lvl8pPr marL="2399665"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1600" indent="0">
              <a:buNone/>
              <a:defRPr sz="1200" b="1"/>
            </a:lvl5pPr>
            <a:lvl6pPr marL="1713865" indent="0">
              <a:buNone/>
              <a:defRPr sz="1200" b="1"/>
            </a:lvl6pPr>
            <a:lvl7pPr marL="2057400" indent="0">
              <a:buNone/>
              <a:defRPr sz="1200" b="1"/>
            </a:lvl7pPr>
            <a:lvl8pPr marL="2399665"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1F132C43-CA79-BE41-9B37-F39D0C5CF681}" type="datetimeFigureOut">
              <a:rPr kumimoji="1" lang="zh-CN" altLang="en-US" smtClean="0"/>
              <a:pPr/>
              <a:t>2019/4/11</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F132C43-CA79-BE41-9B37-F39D0C5CF681}" type="datetimeFigureOut">
              <a:rPr kumimoji="1" lang="zh-CN" altLang="en-US" smtClean="0"/>
              <a:pPr/>
              <a:t>2019/4/11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32C43-CA79-BE41-9B37-F39D0C5CF681}" type="datetimeFigureOut">
              <a:rPr kumimoji="1" lang="zh-CN" altLang="en-US" smtClean="0"/>
              <a:pPr/>
              <a:t>2019/4/11</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700"/>
            </a:lvl4pPr>
            <a:lvl5pPr marL="1371600" indent="0">
              <a:buNone/>
              <a:defRPr sz="700"/>
            </a:lvl5pPr>
            <a:lvl6pPr marL="1713865" indent="0">
              <a:buNone/>
              <a:defRPr sz="700"/>
            </a:lvl6pPr>
            <a:lvl7pPr marL="2057400" indent="0">
              <a:buNone/>
              <a:defRPr sz="700"/>
            </a:lvl7pPr>
            <a:lvl8pPr marL="2399665" indent="0">
              <a:buNone/>
              <a:defRPr sz="700"/>
            </a:lvl8pPr>
            <a:lvl9pPr marL="2743200" indent="0">
              <a:buNone/>
              <a:defRPr sz="7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2019/4/11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3865" indent="0">
              <a:buNone/>
              <a:defRPr sz="1500"/>
            </a:lvl6pPr>
            <a:lvl7pPr marL="2057400" indent="0">
              <a:buNone/>
              <a:defRPr sz="1500"/>
            </a:lvl7pPr>
            <a:lvl8pPr marL="2399665" indent="0">
              <a:buNone/>
              <a:defRPr sz="1500"/>
            </a:lvl8pPr>
            <a:lvl9pPr marL="2743200" indent="0">
              <a:buNone/>
              <a:defRPr sz="15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700"/>
            </a:lvl4pPr>
            <a:lvl5pPr marL="1371600" indent="0">
              <a:buNone/>
              <a:defRPr sz="700"/>
            </a:lvl5pPr>
            <a:lvl6pPr marL="1713865" indent="0">
              <a:buNone/>
              <a:defRPr sz="700"/>
            </a:lvl6pPr>
            <a:lvl7pPr marL="2057400" indent="0">
              <a:buNone/>
              <a:defRPr sz="700"/>
            </a:lvl7pPr>
            <a:lvl8pPr marL="2399665" indent="0">
              <a:buNone/>
              <a:defRPr sz="700"/>
            </a:lvl8pPr>
            <a:lvl9pPr marL="2743200" indent="0">
              <a:buNone/>
              <a:defRPr sz="7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2019/4/11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48381" tIns="24190" rIns="48381" bIns="2419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1" y="1369219"/>
            <a:ext cx="7886700" cy="3263504"/>
          </a:xfrm>
          <a:prstGeom prst="rect">
            <a:avLst/>
          </a:prstGeom>
        </p:spPr>
        <p:txBody>
          <a:bodyPr vert="horz" lIns="48381" tIns="24190" rIns="48381" bIns="2419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48381" tIns="24190" rIns="48381" bIns="24190" rtlCol="0" anchor="ctr"/>
          <a:lstStyle>
            <a:lvl1pPr algn="l">
              <a:defRPr sz="900">
                <a:solidFill>
                  <a:schemeClr val="tx1">
                    <a:tint val="75000"/>
                  </a:schemeClr>
                </a:solidFill>
              </a:defRPr>
            </a:lvl1pPr>
          </a:lstStyle>
          <a:p>
            <a:fld id="{1F132C43-CA79-BE41-9B37-F39D0C5CF681}" type="datetimeFigureOut">
              <a:rPr kumimoji="1" lang="zh-CN" altLang="en-US" smtClean="0"/>
              <a:pPr/>
              <a:t>2019/4/11</a:t>
            </a:fld>
            <a:endParaRPr kumimoji="1" lang="zh-CN" altLang="en-US"/>
          </a:p>
        </p:txBody>
      </p:sp>
      <p:sp>
        <p:nvSpPr>
          <p:cNvPr id="5" name="Footer Placeholder 4"/>
          <p:cNvSpPr>
            <a:spLocks noGrp="1"/>
          </p:cNvSpPr>
          <p:nvPr>
            <p:ph type="ftr" sz="quarter" idx="3"/>
          </p:nvPr>
        </p:nvSpPr>
        <p:spPr>
          <a:xfrm>
            <a:off x="3028951" y="4767263"/>
            <a:ext cx="3086100" cy="273844"/>
          </a:xfrm>
          <a:prstGeom prst="rect">
            <a:avLst/>
          </a:prstGeom>
        </p:spPr>
        <p:txBody>
          <a:bodyPr vert="horz" lIns="48381" tIns="24190" rIns="48381" bIns="2419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48381" tIns="24190" rIns="48381" bIns="24190" rtlCol="0" anchor="ctr"/>
          <a:lstStyle>
            <a:lvl1pPr algn="r">
              <a:defRPr sz="900">
                <a:solidFill>
                  <a:schemeClr val="tx1">
                    <a:tint val="75000"/>
                  </a:schemeClr>
                </a:solidFill>
              </a:defRPr>
            </a:lvl1pPr>
          </a:lstStyle>
          <a:p>
            <a:fld id="{B433B02C-E416-D14D-895C-5641A308E735}"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685165"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165"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165"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165"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30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700" algn="l" defTabSz="685165" rtl="0" eaLnBrk="1" latinLnBrk="0" hangingPunct="1">
        <a:defRPr sz="1300" kern="1200">
          <a:solidFill>
            <a:schemeClr val="tx1"/>
          </a:solidFill>
          <a:latin typeface="+mn-lt"/>
          <a:ea typeface="+mn-ea"/>
          <a:cs typeface="+mn-cs"/>
        </a:defRPr>
      </a:lvl4pPr>
      <a:lvl5pPr marL="1371600"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7400" algn="l" defTabSz="685165" rtl="0" eaLnBrk="1" latinLnBrk="0" hangingPunct="1">
        <a:defRPr sz="1300" kern="1200">
          <a:solidFill>
            <a:schemeClr val="tx1"/>
          </a:solidFill>
          <a:latin typeface="+mn-lt"/>
          <a:ea typeface="+mn-ea"/>
          <a:cs typeface="+mn-cs"/>
        </a:defRPr>
      </a:lvl7pPr>
      <a:lvl8pPr marL="2399665" algn="l" defTabSz="685165" rtl="0" eaLnBrk="1" latinLnBrk="0" hangingPunct="1">
        <a:defRPr sz="1300" kern="1200">
          <a:solidFill>
            <a:schemeClr val="tx1"/>
          </a:solidFill>
          <a:latin typeface="+mn-lt"/>
          <a:ea typeface="+mn-ea"/>
          <a:cs typeface="+mn-cs"/>
        </a:defRPr>
      </a:lvl8pPr>
      <a:lvl9pPr marL="2743200" algn="l" defTabSz="68516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816328" y="351911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a:off x="996791" y="1276896"/>
            <a:ext cx="2750026" cy="2749941"/>
          </a:xfrm>
          <a:prstGeom prst="ellipse">
            <a:avLst/>
          </a:prstGeom>
          <a:noFill/>
          <a:ln w="889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椭圆 8"/>
          <p:cNvSpPr/>
          <p:nvPr/>
        </p:nvSpPr>
        <p:spPr>
          <a:xfrm>
            <a:off x="829827" y="3535728"/>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473225" y="1848865"/>
            <a:ext cx="1796071" cy="1633220"/>
          </a:xfrm>
          <a:prstGeom prst="rect">
            <a:avLst/>
          </a:prstGeom>
          <a:noFill/>
        </p:spPr>
        <p:txBody>
          <a:bodyPr wrap="square" lIns="48381" tIns="24190" rIns="48381" bIns="24190" rtlCol="0">
            <a:spAutoFit/>
          </a:bodyPr>
          <a:lstStyle/>
          <a:p>
            <a:pPr algn="ctr"/>
            <a:r>
              <a:rPr lang="en-US" altLang="zh-CN" sz="10300" spc="8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15</a:t>
            </a:r>
            <a:endParaRPr lang="zh-CN" altLang="en-US" sz="10300" spc="8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rot="16200000" flipV="1">
            <a:off x="3242304" y="937085"/>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16200000" flipV="1">
            <a:off x="3269303" y="946061"/>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0" name="椭圆 9"/>
          <p:cNvSpPr/>
          <p:nvPr/>
        </p:nvSpPr>
        <p:spPr>
          <a:xfrm>
            <a:off x="-371672" y="-589028"/>
            <a:ext cx="1188000" cy="1187963"/>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1" name="椭圆 10"/>
          <p:cNvSpPr/>
          <p:nvPr/>
        </p:nvSpPr>
        <p:spPr>
          <a:xfrm>
            <a:off x="-358173" y="-572415"/>
            <a:ext cx="1161000" cy="1160964"/>
          </a:xfrm>
          <a:prstGeom prst="ellipse">
            <a:avLst/>
          </a:prstGeom>
          <a:solidFill>
            <a:srgbClr val="001279"/>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2" name="椭圆 11"/>
          <p:cNvSpPr/>
          <p:nvPr/>
        </p:nvSpPr>
        <p:spPr>
          <a:xfrm rot="665877">
            <a:off x="3399609" y="4793886"/>
            <a:ext cx="888476" cy="888449"/>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3" name="椭圆 12"/>
          <p:cNvSpPr/>
          <p:nvPr/>
        </p:nvSpPr>
        <p:spPr>
          <a:xfrm rot="665877">
            <a:off x="3413478" y="4803612"/>
            <a:ext cx="865695" cy="86566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4" name="椭圆 13"/>
          <p:cNvSpPr/>
          <p:nvPr/>
        </p:nvSpPr>
        <p:spPr>
          <a:xfrm>
            <a:off x="-371673" y="2732009"/>
            <a:ext cx="743345" cy="743323"/>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4019846" y="1593023"/>
            <a:ext cx="4625383" cy="1663700"/>
          </a:xfrm>
          <a:prstGeom prst="rect">
            <a:avLst/>
          </a:prstGeom>
          <a:noFill/>
        </p:spPr>
        <p:txBody>
          <a:bodyPr wrap="square" lIns="48381" tIns="24190" rIns="48381" bIns="24190" rtlCol="0">
            <a:spAutoFit/>
          </a:bodyPr>
          <a:lstStyle/>
          <a:p>
            <a:r>
              <a:rPr lang="zh-CN" altLang="en-US" sz="3500" kern="0" noProof="0" dirty="0" smtClean="0">
                <a:ln>
                  <a:noFill/>
                </a:ln>
                <a:solidFill>
                  <a:srgbClr val="080808"/>
                </a:solidFill>
                <a:effectLst/>
                <a:uLnTx/>
                <a:uFillTx/>
                <a:ea typeface="黑体" panose="02010609060101010101" pitchFamily="49" charset="-122"/>
                <a:sym typeface="+mn-ea"/>
              </a:rPr>
              <a:t>设计模式</a:t>
            </a:r>
            <a:endParaRPr kumimoji="0" lang="zh-CN" altLang="en-US" sz="3500" b="0" i="0" u="none" strike="noStrike" kern="0" cap="none" spc="0" normalizeH="0" baseline="0" noProof="0" dirty="0" smtClean="0">
              <a:ln>
                <a:noFill/>
              </a:ln>
              <a:solidFill>
                <a:srgbClr val="080808"/>
              </a:solidFill>
              <a:effectLst/>
              <a:uLnTx/>
              <a:uFillTx/>
              <a:latin typeface="+mn-lt"/>
              <a:ea typeface="黑体" panose="02010609060101010101" pitchFamily="49" charset="-122"/>
              <a:cs typeface="+mn-cs"/>
            </a:endParaRPr>
          </a:p>
          <a:p>
            <a:endParaRPr lang="zh-CN" altLang="en-US" sz="3500" dirty="0">
              <a:latin typeface="黑体" panose="02010609060101010101" pitchFamily="49" charset="-122"/>
              <a:ea typeface="黑体" panose="02010609060101010101" pitchFamily="49" charset="-122"/>
            </a:endParaRPr>
          </a:p>
          <a:p>
            <a:endParaRPr lang="zh-CN" altLang="en-US" sz="35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5" name="椭圆 24"/>
          <p:cNvSpPr/>
          <p:nvPr/>
        </p:nvSpPr>
        <p:spPr>
          <a:xfrm>
            <a:off x="8536500" y="397423"/>
            <a:ext cx="1215000" cy="1214963"/>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26" name="椭圆 25"/>
          <p:cNvSpPr/>
          <p:nvPr/>
        </p:nvSpPr>
        <p:spPr>
          <a:xfrm>
            <a:off x="8563500" y="424422"/>
            <a:ext cx="1161000" cy="1160964"/>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27" name="直接连接符 26"/>
          <p:cNvCxnSpPr/>
          <p:nvPr/>
        </p:nvCxnSpPr>
        <p:spPr>
          <a:xfrm>
            <a:off x="4104554" y="2233264"/>
            <a:ext cx="513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74053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sym typeface="+mn-ea"/>
              </a:rPr>
              <a:t>模式分析</a:t>
            </a:r>
            <a:endParaRPr lang="zh-CN" altLang="en-US" sz="2200" dirty="0">
              <a:latin typeface="微软雅黑" panose="020B0503020204020204" charset="-122"/>
              <a:ea typeface="微软雅黑" panose="020B0503020204020204" charset="-122"/>
            </a:endParaRPr>
          </a:p>
          <a:p>
            <a:pPr lvl="1" algn="just" eaLnBrk="1" hangingPunct="1"/>
            <a:r>
              <a:rPr lang="zh-CN" altLang="en-US" sz="2200" dirty="0">
                <a:latin typeface="微软雅黑" panose="020B0503020204020204" charset="-122"/>
                <a:ea typeface="微软雅黑" panose="020B0503020204020204" charset="-122"/>
                <a:sym typeface="+mn-ea"/>
              </a:rPr>
              <a:t>在单例模式的实现过程中，需要注意如下三点：</a:t>
            </a:r>
            <a:endParaRPr lang="zh-CN" altLang="en-US" sz="22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sym typeface="+mn-ea"/>
              </a:rPr>
              <a:t>单例类的构造函数为私有；</a:t>
            </a:r>
            <a:endParaRPr lang="zh-CN" altLang="en-US" sz="22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sym typeface="+mn-ea"/>
              </a:rPr>
              <a:t>提供一个自身的静态私有成员变量；</a:t>
            </a:r>
            <a:endParaRPr lang="zh-CN" altLang="en-US" sz="22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sym typeface="+mn-ea"/>
              </a:rPr>
              <a:t>提供一个公有的静态工厂方法。</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72542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单例模式实例与解析</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实例一：身份证号码</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在现实生活中，居民身份证号码具有唯一性，同一个人不允许有多个身份证号码，第一次申请身份证时将给居民分配一个身份证号码，如果之后因为遗失等原因补办时，还是使用原来的身份证号码，不会产生新的号码。现使用单例模式模拟该场景。 </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72517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单例模式实例与解析</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实例一：身份证号码</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15364" name="Picture 4"/>
          <p:cNvPicPr>
            <a:picLocks noChangeAspect="1"/>
          </p:cNvPicPr>
          <p:nvPr/>
        </p:nvPicPr>
        <p:blipFill>
          <a:blip r:embed="rId2"/>
          <a:stretch>
            <a:fillRect/>
          </a:stretch>
        </p:blipFill>
        <p:spPr>
          <a:xfrm>
            <a:off x="1365250" y="1675448"/>
            <a:ext cx="6781800" cy="2951162"/>
          </a:xfrm>
          <a:prstGeom prst="rect">
            <a:avLst/>
          </a:prstGeom>
          <a:noFill/>
          <a:ln w="9525">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72542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单例模式实例与解析</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实例二：打印池</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在操作系统中，打印池</a:t>
            </a:r>
            <a:r>
              <a:rPr lang="en-US" altLang="zh-CN" sz="2200" dirty="0">
                <a:latin typeface="微软雅黑" panose="020B0503020204020204" charset="-122"/>
                <a:ea typeface="微软雅黑" panose="020B0503020204020204" charset="-122"/>
                <a:cs typeface="微软雅黑" panose="020B0503020204020204" charset="-122"/>
                <a:sym typeface="+mn-ea"/>
              </a:rPr>
              <a:t>(Print Spooler)</a:t>
            </a:r>
            <a:r>
              <a:rPr lang="zh-CN" altLang="en-US" sz="2200" dirty="0">
                <a:latin typeface="微软雅黑" panose="020B0503020204020204" charset="-122"/>
                <a:ea typeface="微软雅黑" panose="020B0503020204020204" charset="-122"/>
                <a:cs typeface="微软雅黑" panose="020B0503020204020204" charset="-122"/>
                <a:sym typeface="+mn-ea"/>
              </a:rPr>
              <a:t>是一个用于管理打印任务的应用程序，通过打印池用户可以删除、中止或者改变打印任务的优先级，在一个系统中只允许运行一个打印池对象，如果重复创建打印池则抛出异常。现使用单例模式来模拟实现打印池的设计。</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03314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单例模式实例与解析</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实例二：打印池</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17412" name="Picture 4"/>
          <p:cNvPicPr>
            <a:picLocks noChangeAspect="1"/>
          </p:cNvPicPr>
          <p:nvPr/>
        </p:nvPicPr>
        <p:blipFill>
          <a:blip r:embed="rId2"/>
          <a:stretch>
            <a:fillRect/>
          </a:stretch>
        </p:blipFill>
        <p:spPr>
          <a:xfrm>
            <a:off x="2322195" y="1195070"/>
            <a:ext cx="4833620" cy="3507105"/>
          </a:xfrm>
          <a:prstGeom prst="rect">
            <a:avLst/>
          </a:prstGeom>
          <a:noFill/>
          <a:ln w="9525">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766820"/>
          </a:xfrm>
          <a:prstGeom prst="rect">
            <a:avLst/>
          </a:prstGeom>
        </p:spPr>
        <p:txBody>
          <a:bodyPr wrap="square" lIns="48381" tIns="24190" rIns="48381" bIns="24190">
            <a:spAutoFit/>
          </a:bodyPr>
          <a:lstStyle/>
          <a:p>
            <a:pPr eaLnBrk="1" hangingPunct="1">
              <a:lnSpc>
                <a:spcPct val="110000"/>
              </a:lnSpc>
            </a:pPr>
            <a:r>
              <a:rPr lang="zh-CN" altLang="en-US" sz="2200" dirty="0">
                <a:latin typeface="微软雅黑" panose="020B0503020204020204" charset="-122"/>
                <a:ea typeface="微软雅黑" panose="020B0503020204020204" charset="-122"/>
                <a:sym typeface="+mn-ea"/>
              </a:rPr>
              <a:t>模式优缺点</a:t>
            </a:r>
            <a:endParaRPr lang="zh-CN" altLang="en-US" sz="2200" dirty="0">
              <a:latin typeface="微软雅黑" panose="020B0503020204020204" charset="-122"/>
              <a:ea typeface="微软雅黑" panose="020B0503020204020204" charset="-122"/>
            </a:endParaRPr>
          </a:p>
          <a:p>
            <a:pPr lvl="1" eaLnBrk="1" hangingPunct="1">
              <a:lnSpc>
                <a:spcPct val="110000"/>
              </a:lnSpc>
            </a:pPr>
            <a:r>
              <a:rPr lang="zh-CN" altLang="en-US" sz="2200" dirty="0">
                <a:latin typeface="微软雅黑" panose="020B0503020204020204" charset="-122"/>
                <a:ea typeface="微软雅黑" panose="020B0503020204020204" charset="-122"/>
                <a:sym typeface="+mn-ea"/>
              </a:rPr>
              <a:t>单例模式的优点</a:t>
            </a:r>
            <a:endParaRPr lang="zh-CN" altLang="en-US" sz="22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2200" dirty="0">
                <a:solidFill>
                  <a:srgbClr val="FF3300"/>
                </a:solidFill>
                <a:latin typeface="微软雅黑" panose="020B0503020204020204" charset="-122"/>
                <a:ea typeface="微软雅黑" panose="020B0503020204020204" charset="-122"/>
                <a:sym typeface="+mn-ea"/>
              </a:rPr>
              <a:t>提供了对唯一实例的受控访问</a:t>
            </a:r>
            <a:r>
              <a:rPr lang="zh-CN" altLang="en-US" sz="2200" dirty="0">
                <a:latin typeface="微软雅黑" panose="020B0503020204020204" charset="-122"/>
                <a:ea typeface="微软雅黑" panose="020B0503020204020204" charset="-122"/>
                <a:sym typeface="+mn-ea"/>
              </a:rPr>
              <a:t>。因为单例类封装了它的唯一实例，所以它可以严格控制客户怎样以及何时访问它，并为设计及开发团队提供了共享的概念。</a:t>
            </a:r>
            <a:endParaRPr lang="zh-CN" altLang="en-US" sz="22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2200" dirty="0">
                <a:latin typeface="微软雅黑" panose="020B0503020204020204" charset="-122"/>
                <a:ea typeface="微软雅黑" panose="020B0503020204020204" charset="-122"/>
                <a:sym typeface="+mn-ea"/>
              </a:rPr>
              <a:t>由于在系统内存中只存在一个对象，因此</a:t>
            </a:r>
            <a:r>
              <a:rPr lang="zh-CN" altLang="en-US" sz="2200" dirty="0">
                <a:solidFill>
                  <a:srgbClr val="FF3300"/>
                </a:solidFill>
                <a:latin typeface="微软雅黑" panose="020B0503020204020204" charset="-122"/>
                <a:ea typeface="微软雅黑" panose="020B0503020204020204" charset="-122"/>
                <a:sym typeface="+mn-ea"/>
              </a:rPr>
              <a:t>可以节约系统资源</a:t>
            </a:r>
            <a:r>
              <a:rPr lang="zh-CN" altLang="en-US" sz="2200" dirty="0">
                <a:latin typeface="微软雅黑" panose="020B0503020204020204" charset="-122"/>
                <a:ea typeface="微软雅黑" panose="020B0503020204020204" charset="-122"/>
                <a:sym typeface="+mn-ea"/>
              </a:rPr>
              <a:t>，对于一些需要频繁创建和销毁的对象，单例模式无疑可以提高系统的性能。</a:t>
            </a:r>
            <a:endParaRPr lang="zh-CN" altLang="en-US" sz="22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2200" dirty="0">
                <a:solidFill>
                  <a:srgbClr val="FF3300"/>
                </a:solidFill>
                <a:latin typeface="微软雅黑" panose="020B0503020204020204" charset="-122"/>
                <a:ea typeface="微软雅黑" panose="020B0503020204020204" charset="-122"/>
                <a:sym typeface="+mn-ea"/>
              </a:rPr>
              <a:t>允许可变数目的实例</a:t>
            </a:r>
            <a:r>
              <a:rPr lang="zh-CN" altLang="en-US" sz="2200" dirty="0">
                <a:latin typeface="微软雅黑" panose="020B0503020204020204" charset="-122"/>
                <a:ea typeface="微软雅黑" panose="020B0503020204020204" charset="-122"/>
                <a:sym typeface="+mn-ea"/>
              </a:rPr>
              <a:t>。我们可以基于单例模式进行扩展，使用与单例控制相似的方法来获得指定个数的对象实例。</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803727"/>
          </a:xfrm>
          <a:prstGeom prst="rect">
            <a:avLst/>
          </a:prstGeom>
        </p:spPr>
        <p:txBody>
          <a:bodyPr wrap="square" lIns="48381" tIns="24190" rIns="48381" bIns="24190">
            <a:spAutoFit/>
          </a:bodyPr>
          <a:lstStyle/>
          <a:p>
            <a:pPr eaLnBrk="1" hangingPunct="1">
              <a:lnSpc>
                <a:spcPct val="100000"/>
              </a:lnSpc>
            </a:pPr>
            <a:r>
              <a:rPr lang="zh-CN" altLang="en-US" sz="2200" dirty="0">
                <a:latin typeface="微软雅黑" panose="020B0503020204020204" charset="-122"/>
                <a:ea typeface="微软雅黑" panose="020B0503020204020204" charset="-122"/>
                <a:cs typeface="微软雅黑" panose="020B0503020204020204" charset="-122"/>
                <a:sym typeface="+mn-ea"/>
              </a:rPr>
              <a:t>模式优缺点</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lnSpc>
                <a:spcPct val="100000"/>
              </a:lnSpc>
            </a:pPr>
            <a:r>
              <a:rPr lang="zh-CN" altLang="en-US" sz="2200" dirty="0">
                <a:latin typeface="微软雅黑" panose="020B0503020204020204" charset="-122"/>
                <a:ea typeface="微软雅黑" panose="020B0503020204020204" charset="-122"/>
                <a:cs typeface="微软雅黑" panose="020B0503020204020204" charset="-122"/>
                <a:sym typeface="+mn-ea"/>
              </a:rPr>
              <a:t>单例模式的缺点</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lnSpc>
                <a:spcPct val="100000"/>
              </a:lnSpc>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sym typeface="+mn-ea"/>
              </a:rPr>
              <a:t>由于单例模式中没有抽象层，因此</a:t>
            </a: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单例类的扩展有很大的困难</a:t>
            </a:r>
            <a:r>
              <a:rPr lang="zh-CN" altLang="en-US" sz="2000" dirty="0">
                <a:latin typeface="微软雅黑" panose="020B0503020204020204" charset="-122"/>
                <a:ea typeface="微软雅黑" panose="020B0503020204020204" charset="-122"/>
                <a:cs typeface="微软雅黑" panose="020B0503020204020204" charset="-122"/>
                <a:sym typeface="+mn-ea"/>
              </a:rPr>
              <a:t>。</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lnSpc>
                <a:spcPct val="100000"/>
              </a:lnSpc>
              <a:buFont typeface="Arial" panose="020B0604020202020204" pitchFamily="34" charset="0"/>
              <a:buChar char="•"/>
            </a:pP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单例类的职责过重</a:t>
            </a:r>
            <a:r>
              <a:rPr lang="zh-CN" altLang="en-US" sz="2000" dirty="0">
                <a:latin typeface="微软雅黑" panose="020B0503020204020204" charset="-122"/>
                <a:ea typeface="微软雅黑" panose="020B0503020204020204" charset="-122"/>
                <a:cs typeface="微软雅黑" panose="020B0503020204020204" charset="-122"/>
                <a:sym typeface="+mn-ea"/>
              </a:rPr>
              <a:t>，在一定程度上违背了“单一职责原则”。因为单例类既充当了工厂角色，提供了工厂方法，同时又充当了产品角色，包含一些业务方法，将产品的创建和产品的本身的功能融合到一起。</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lnSpc>
                <a:spcPct val="100000"/>
              </a:lnSpc>
              <a:buFont typeface="Arial" panose="020B0604020202020204" pitchFamily="34" charset="0"/>
              <a:buChar char="•"/>
            </a:pP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滥用单例将带来一些负面</a:t>
            </a:r>
            <a:r>
              <a:rPr lang="zh-CN" altLang="en-US" sz="2000" dirty="0" smtClean="0">
                <a:solidFill>
                  <a:srgbClr val="FF3300"/>
                </a:solidFill>
                <a:latin typeface="微软雅黑" panose="020B0503020204020204" charset="-122"/>
                <a:ea typeface="微软雅黑" panose="020B0503020204020204" charset="-122"/>
                <a:cs typeface="微软雅黑" panose="020B0503020204020204" charset="-122"/>
                <a:sym typeface="+mn-ea"/>
              </a:rPr>
              <a:t>问题，</a:t>
            </a:r>
            <a:r>
              <a:rPr lang="zh-CN" altLang="en-US" sz="2000" dirty="0" smtClean="0">
                <a:latin typeface="微软雅黑" panose="020B0503020204020204" charset="-122"/>
                <a:ea typeface="微软雅黑" panose="020B0503020204020204" charset="-122"/>
                <a:cs typeface="微软雅黑" panose="020B0503020204020204" charset="-122"/>
                <a:sym typeface="+mn-ea"/>
              </a:rPr>
              <a:t>现在</a:t>
            </a:r>
            <a:r>
              <a:rPr lang="zh-CN" altLang="en-US" sz="2000" dirty="0">
                <a:latin typeface="微软雅黑" panose="020B0503020204020204" charset="-122"/>
                <a:ea typeface="微软雅黑" panose="020B0503020204020204" charset="-122"/>
                <a:cs typeface="微软雅黑" panose="020B0503020204020204" charset="-122"/>
                <a:sym typeface="+mn-ea"/>
              </a:rPr>
              <a:t>很多面向对象语言</a:t>
            </a:r>
            <a:r>
              <a:rPr lang="en-US" altLang="zh-CN" sz="2000" dirty="0">
                <a:latin typeface="微软雅黑" panose="020B0503020204020204" charset="-122"/>
                <a:ea typeface="微软雅黑" panose="020B0503020204020204" charset="-122"/>
                <a:cs typeface="微软雅黑" panose="020B0503020204020204" charset="-122"/>
                <a:sym typeface="+mn-ea"/>
              </a:rPr>
              <a:t>(</a:t>
            </a:r>
            <a:r>
              <a:rPr lang="zh-CN" altLang="en-US" sz="2000" dirty="0">
                <a:latin typeface="微软雅黑" panose="020B0503020204020204" charset="-122"/>
                <a:ea typeface="微软雅黑" panose="020B0503020204020204" charset="-122"/>
                <a:cs typeface="微软雅黑" panose="020B0503020204020204" charset="-122"/>
                <a:sym typeface="+mn-ea"/>
              </a:rPr>
              <a:t>如</a:t>
            </a:r>
            <a:r>
              <a:rPr lang="en-US" altLang="zh-CN" sz="2000" dirty="0">
                <a:latin typeface="微软雅黑" panose="020B0503020204020204" charset="-122"/>
                <a:ea typeface="微软雅黑" panose="020B0503020204020204" charset="-122"/>
                <a:cs typeface="微软雅黑" panose="020B0503020204020204" charset="-122"/>
                <a:sym typeface="+mn-ea"/>
              </a:rPr>
              <a:t>Java</a:t>
            </a: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C#)</a:t>
            </a:r>
            <a:r>
              <a:rPr lang="zh-CN" altLang="en-US" sz="2000" dirty="0">
                <a:latin typeface="微软雅黑" panose="020B0503020204020204" charset="-122"/>
                <a:ea typeface="微软雅黑" panose="020B0503020204020204" charset="-122"/>
                <a:cs typeface="微软雅黑" panose="020B0503020204020204" charset="-122"/>
                <a:sym typeface="+mn-ea"/>
              </a:rPr>
              <a:t>的运行环境都提供了自动垃圾回收的技术，因此，如果实例化的对象长时间不被利用，系统会认为它是垃圾，会自动销毁并回收资源，下次利用时又将重新实例化，这将导致对象状态的丢失。</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43344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sym typeface="+mn-ea"/>
              </a:rPr>
              <a:t>模式适用环境</a:t>
            </a:r>
            <a:endParaRPr lang="zh-CN" altLang="en-US" sz="2200" dirty="0">
              <a:latin typeface="微软雅黑" panose="020B0503020204020204" charset="-122"/>
              <a:ea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sym typeface="+mn-ea"/>
              </a:rPr>
              <a:t>在以下情况下可以使用单例模式：</a:t>
            </a:r>
            <a:endParaRPr lang="zh-CN" altLang="en-US" sz="22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2200" dirty="0">
                <a:solidFill>
                  <a:srgbClr val="FF3300"/>
                </a:solidFill>
                <a:latin typeface="微软雅黑" panose="020B0503020204020204" charset="-122"/>
                <a:ea typeface="微软雅黑" panose="020B0503020204020204" charset="-122"/>
                <a:sym typeface="+mn-ea"/>
              </a:rPr>
              <a:t>系统只需要一个实例对象</a:t>
            </a:r>
            <a:r>
              <a:rPr lang="zh-CN" altLang="en-US" sz="2200" dirty="0">
                <a:latin typeface="微软雅黑" panose="020B0503020204020204" charset="-122"/>
                <a:ea typeface="微软雅黑" panose="020B0503020204020204" charset="-122"/>
                <a:sym typeface="+mn-ea"/>
              </a:rPr>
              <a:t>，如系统要求提供一个唯一的序列号生成器，或者需要考虑资源消耗太大而只允许创建一个对象。</a:t>
            </a:r>
            <a:endParaRPr lang="zh-CN" altLang="en-US" sz="22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sym typeface="+mn-ea"/>
              </a:rPr>
              <a:t>客户调用类的单个实例</a:t>
            </a:r>
            <a:r>
              <a:rPr lang="zh-CN" altLang="en-US" sz="2200" dirty="0">
                <a:solidFill>
                  <a:srgbClr val="FF3300"/>
                </a:solidFill>
                <a:latin typeface="微软雅黑" panose="020B0503020204020204" charset="-122"/>
                <a:ea typeface="微软雅黑" panose="020B0503020204020204" charset="-122"/>
                <a:sym typeface="+mn-ea"/>
              </a:rPr>
              <a:t>只允许使用一个公共访问点</a:t>
            </a:r>
            <a:r>
              <a:rPr lang="zh-CN" altLang="en-US" sz="2200" dirty="0">
                <a:latin typeface="微软雅黑" panose="020B0503020204020204" charset="-122"/>
                <a:ea typeface="微软雅黑" panose="020B0503020204020204" charset="-122"/>
                <a:sym typeface="+mn-ea"/>
              </a:rPr>
              <a:t>，除了该公共访问点，不能通过其他途径访问该实例。</a:t>
            </a:r>
            <a:endParaRPr lang="zh-CN" altLang="en-US" sz="22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2200" dirty="0">
                <a:solidFill>
                  <a:srgbClr val="0000FF"/>
                </a:solidFill>
                <a:latin typeface="微软雅黑" panose="020B0503020204020204" charset="-122"/>
                <a:ea typeface="微软雅黑" panose="020B0503020204020204" charset="-122"/>
                <a:sym typeface="+mn-ea"/>
              </a:rPr>
              <a:t>在一个系统中要求一个类只有一个实例时才应当使用单例模式。反过来，如果一个类可以有几个实例共存，就需要对单例模式进行改进，使之成为多例模式。</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54127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本章教学内容</a:t>
            </a:r>
            <a:endParaRPr lang="zh-CN" altLang="en-US" sz="2200" dirty="0">
              <a:latin typeface="微软雅黑" panose="020B0503020204020204" charset="-122"/>
              <a:ea typeface="微软雅黑" panose="020B0503020204020204" charset="-122"/>
              <a:cs typeface="微软雅黑" panose="020B0503020204020204" charset="-122"/>
            </a:endParaRPr>
          </a:p>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桥接模式</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模式动机与定义</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模式结构与分析</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模式实例与解析</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模式效果与应用</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模式扩展</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22532" name="Picture 4" descr="%E8%B5%B5%E5%B7%9E%E6%A1%A5"/>
          <p:cNvPicPr>
            <a:picLocks noChangeAspect="1"/>
          </p:cNvPicPr>
          <p:nvPr/>
        </p:nvPicPr>
        <p:blipFill>
          <a:blip r:embed="rId2"/>
          <a:stretch>
            <a:fillRect/>
          </a:stretch>
        </p:blipFill>
        <p:spPr>
          <a:xfrm>
            <a:off x="3550920" y="799465"/>
            <a:ext cx="2757170" cy="2068195"/>
          </a:xfrm>
          <a:prstGeom prst="rect">
            <a:avLst/>
          </a:prstGeom>
          <a:noFill/>
          <a:ln w="9525">
            <a:noFill/>
          </a:ln>
        </p:spPr>
      </p:pic>
      <p:pic>
        <p:nvPicPr>
          <p:cNvPr id="22533" name="Picture 5" descr="20080710170026334385"/>
          <p:cNvPicPr>
            <a:picLocks noChangeAspect="1"/>
          </p:cNvPicPr>
          <p:nvPr/>
        </p:nvPicPr>
        <p:blipFill>
          <a:blip r:embed="rId3"/>
          <a:stretch>
            <a:fillRect/>
          </a:stretch>
        </p:blipFill>
        <p:spPr>
          <a:xfrm>
            <a:off x="5631180" y="2893060"/>
            <a:ext cx="2901315" cy="1941830"/>
          </a:xfrm>
          <a:prstGeom prst="rect">
            <a:avLst/>
          </a:prstGeom>
          <a:noFill/>
          <a:ln w="9525">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41808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模式动机</a:t>
            </a:r>
            <a:r>
              <a:rPr lang="en-US" altLang="zh-CN" sz="2200" dirty="0">
                <a:latin typeface="微软雅黑" panose="020B0503020204020204" charset="-122"/>
                <a:ea typeface="微软雅黑" panose="020B0503020204020204" charset="-122"/>
                <a:cs typeface="微软雅黑" panose="020B0503020204020204" charset="-122"/>
                <a:sym typeface="+mn-ea"/>
              </a:rPr>
              <a:t>(</a:t>
            </a:r>
            <a:r>
              <a:rPr lang="zh-CN" altLang="en-US" sz="2200" dirty="0">
                <a:latin typeface="微软雅黑" panose="020B0503020204020204" charset="-122"/>
                <a:ea typeface="微软雅黑" panose="020B0503020204020204" charset="-122"/>
                <a:cs typeface="微软雅黑" panose="020B0503020204020204" charset="-122"/>
                <a:sym typeface="+mn-ea"/>
              </a:rPr>
              <a:t>问题</a:t>
            </a:r>
            <a:r>
              <a:rPr lang="en-US" altLang="zh-CN" sz="2200" dirty="0">
                <a:latin typeface="微软雅黑" panose="020B0503020204020204" charset="-122"/>
                <a:ea typeface="微软雅黑" panose="020B0503020204020204" charset="-122"/>
                <a:cs typeface="微软雅黑" panose="020B0503020204020204" charset="-122"/>
                <a:sym typeface="+mn-ea"/>
              </a:rPr>
              <a:t>)</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设想如果要绘制矩形、圆形、椭圆、正方形，我们至少需要</a:t>
            </a:r>
            <a:r>
              <a:rPr lang="en-US" altLang="zh-CN" sz="2200" dirty="0">
                <a:latin typeface="微软雅黑" panose="020B0503020204020204" charset="-122"/>
                <a:ea typeface="微软雅黑" panose="020B0503020204020204" charset="-122"/>
                <a:cs typeface="微软雅黑" panose="020B0503020204020204" charset="-122"/>
                <a:sym typeface="+mn-ea"/>
              </a:rPr>
              <a:t>4</a:t>
            </a:r>
            <a:r>
              <a:rPr lang="zh-CN" altLang="en-US" sz="2200" dirty="0">
                <a:latin typeface="微软雅黑" panose="020B0503020204020204" charset="-122"/>
                <a:ea typeface="微软雅黑" panose="020B0503020204020204" charset="-122"/>
                <a:cs typeface="微软雅黑" panose="020B0503020204020204" charset="-122"/>
                <a:sym typeface="+mn-ea"/>
              </a:rPr>
              <a:t>个形状类，但是如果绘制的图形需要具有不同的颜色，如红色、绿色、蓝色等，此时至少有如下两种设计方案： </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第一种设计方案是为每一种形状都提供一套各种颜色的版本。</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第二种设计方案是根据实际需要对形状和颜色进行组合。 </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a:latin typeface="微软雅黑 Light" panose="020B0502040204020203" charset="-122"/>
                <a:ea typeface="微软雅黑 Light" panose="020B0502040204020203" charset="-122"/>
                <a:cs typeface="微软雅黑 Light" panose="020B0502040204020203" charset="-122"/>
                <a:sym typeface="+mn-ea"/>
              </a:rPr>
              <a:t>本章教学内容</a:t>
            </a:r>
            <a:endParaRPr kumimoji="1" lang="en-US" altLang="zh-CN"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418080"/>
          </a:xfrm>
          <a:prstGeom prst="rect">
            <a:avLst/>
          </a:prstGeom>
        </p:spPr>
        <p:txBody>
          <a:bodyPr wrap="square" lIns="48381" tIns="24190" rIns="48381" bIns="24190">
            <a:spAutoFit/>
          </a:bodyPr>
          <a:lstStyle/>
          <a:p>
            <a:pPr marL="342900" indent="-342900"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单例模式</a:t>
            </a:r>
            <a:endParaRPr lang="zh-CN" altLang="en-US" sz="2200" dirty="0">
              <a:latin typeface="微软雅黑" panose="020B0503020204020204" charset="-122"/>
              <a:ea typeface="微软雅黑" panose="020B0503020204020204" charset="-122"/>
              <a:cs typeface="微软雅黑" panose="020B0503020204020204" charset="-122"/>
            </a:endParaRPr>
          </a:p>
          <a:p>
            <a:pPr marL="685800" lvl="1" indent="-342900"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 模式动机与定义</a:t>
            </a:r>
            <a:endParaRPr lang="zh-CN" altLang="en-US" sz="2200" dirty="0">
              <a:latin typeface="微软雅黑" panose="020B0503020204020204" charset="-122"/>
              <a:ea typeface="微软雅黑" panose="020B0503020204020204" charset="-122"/>
              <a:cs typeface="微软雅黑" panose="020B0503020204020204" charset="-122"/>
            </a:endParaRPr>
          </a:p>
          <a:p>
            <a:pPr marL="685800" lvl="1" indent="-342900"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 模式结构与分析</a:t>
            </a:r>
            <a:endParaRPr lang="zh-CN" altLang="en-US" sz="2200" dirty="0">
              <a:latin typeface="微软雅黑" panose="020B0503020204020204" charset="-122"/>
              <a:ea typeface="微软雅黑" panose="020B0503020204020204" charset="-122"/>
              <a:cs typeface="微软雅黑" panose="020B0503020204020204" charset="-122"/>
            </a:endParaRPr>
          </a:p>
          <a:p>
            <a:pPr marL="685800" lvl="1" indent="-342900"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 模式实例与解析</a:t>
            </a:r>
            <a:endParaRPr lang="zh-CN" altLang="en-US" sz="2200" dirty="0">
              <a:latin typeface="微软雅黑" panose="020B0503020204020204" charset="-122"/>
              <a:ea typeface="微软雅黑" panose="020B0503020204020204" charset="-122"/>
              <a:cs typeface="微软雅黑" panose="020B0503020204020204" charset="-122"/>
            </a:endParaRPr>
          </a:p>
          <a:p>
            <a:pPr marL="685800" lvl="1" indent="-342900"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 模式效果与应用</a:t>
            </a:r>
            <a:endParaRPr lang="zh-CN" altLang="en-US" sz="2200" dirty="0">
              <a:latin typeface="微软雅黑" panose="020B0503020204020204" charset="-122"/>
              <a:ea typeface="微软雅黑" panose="020B0503020204020204" charset="-122"/>
              <a:cs typeface="微软雅黑" panose="020B0503020204020204" charset="-122"/>
            </a:endParaRPr>
          </a:p>
          <a:p>
            <a:pPr marL="685800" lvl="1" indent="-342900"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 模式扩展</a:t>
            </a:r>
            <a:endParaRPr lang="zh-CN" altLang="en-US" sz="2200" dirty="0">
              <a:latin typeface="微软雅黑" panose="020B0503020204020204" charset="-122"/>
              <a:ea typeface="微软雅黑" panose="020B0503020204020204" charset="-122"/>
              <a:cs typeface="微软雅黑" panose="020B0503020204020204" charset="-122"/>
            </a:endParaRPr>
          </a:p>
          <a:p>
            <a:pPr marL="342900" indent="-342900" eaLnBrk="1" hangingPunct="1">
              <a:buFont typeface="Arial" panose="020B0604020202020204" pitchFamily="34" charset="0"/>
              <a:buChar char="•"/>
            </a:pP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8671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模式动机 </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18" name="Picture 5"/>
          <p:cNvPicPr>
            <a:picLocks noChangeAspect="1"/>
          </p:cNvPicPr>
          <p:nvPr/>
        </p:nvPicPr>
        <p:blipFill>
          <a:blip r:embed="rId2"/>
          <a:stretch>
            <a:fillRect/>
          </a:stretch>
        </p:blipFill>
        <p:spPr>
          <a:xfrm>
            <a:off x="3862705" y="898525"/>
            <a:ext cx="4724400" cy="3702050"/>
          </a:xfrm>
          <a:prstGeom prst="rect">
            <a:avLst/>
          </a:prstGeom>
          <a:noFill/>
          <a:ln w="9525">
            <a:noFill/>
          </a:ln>
        </p:spPr>
      </p:pic>
      <p:sp>
        <p:nvSpPr>
          <p:cNvPr id="19" name="AutoShape 6"/>
          <p:cNvSpPr/>
          <p:nvPr/>
        </p:nvSpPr>
        <p:spPr>
          <a:xfrm>
            <a:off x="3516630" y="2472055"/>
            <a:ext cx="1066800" cy="381000"/>
          </a:xfrm>
          <a:prstGeom prst="rightArrow">
            <a:avLst>
              <a:gd name="adj1" fmla="val 50000"/>
              <a:gd name="adj2" fmla="val 70000"/>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20" name="AutoShape 7"/>
          <p:cNvSpPr/>
          <p:nvPr/>
        </p:nvSpPr>
        <p:spPr>
          <a:xfrm>
            <a:off x="1653540" y="1186180"/>
            <a:ext cx="1676400" cy="762000"/>
          </a:xfrm>
          <a:prstGeom prst="irregularSeal1">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b="1" dirty="0">
                <a:latin typeface="Arial" panose="020B0604020202020204" pitchFamily="34" charset="0"/>
              </a:rPr>
              <a:t>1</a:t>
            </a:r>
          </a:p>
        </p:txBody>
      </p:sp>
      <p:pic>
        <p:nvPicPr>
          <p:cNvPr id="21" name="Picture 4"/>
          <p:cNvPicPr>
            <a:picLocks noChangeAspect="1"/>
          </p:cNvPicPr>
          <p:nvPr/>
        </p:nvPicPr>
        <p:blipFill>
          <a:blip r:embed="rId3"/>
          <a:stretch>
            <a:fillRect/>
          </a:stretch>
        </p:blipFill>
        <p:spPr>
          <a:xfrm>
            <a:off x="491490" y="2381885"/>
            <a:ext cx="3190240" cy="920750"/>
          </a:xfrm>
          <a:prstGeom prst="rect">
            <a:avLst/>
          </a:prstGeom>
          <a:noFill/>
          <a:ln w="9525">
            <a:noFill/>
          </a:ln>
        </p:spPr>
      </p:pic>
      <p:sp>
        <p:nvSpPr>
          <p:cNvPr id="22" name="AutoShape 8"/>
          <p:cNvSpPr/>
          <p:nvPr/>
        </p:nvSpPr>
        <p:spPr>
          <a:xfrm>
            <a:off x="5514340" y="2091055"/>
            <a:ext cx="1676400" cy="762000"/>
          </a:xfrm>
          <a:prstGeom prst="irregularSeal1">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b="1" dirty="0">
                <a:latin typeface="Arial" panose="020B0604020202020204" pitchFamily="34" charset="0"/>
              </a:rPr>
              <a:t>2</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75653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模式动机</a:t>
            </a:r>
            <a:endParaRPr lang="zh-CN" altLang="en-US" sz="2200" dirty="0">
              <a:latin typeface="微软雅黑" panose="020B0503020204020204" charset="-122"/>
              <a:ea typeface="微软雅黑" panose="020B0503020204020204" charset="-122"/>
              <a:cs typeface="微软雅黑" panose="020B0503020204020204" charset="-122"/>
            </a:endParaRPr>
          </a:p>
          <a:p>
            <a:pPr lvl="1" algn="just"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对于有</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两个变化维度</a:t>
            </a:r>
            <a:r>
              <a:rPr lang="zh-CN" altLang="en-US" sz="2200" dirty="0">
                <a:latin typeface="微软雅黑" panose="020B0503020204020204" charset="-122"/>
                <a:ea typeface="微软雅黑" panose="020B0503020204020204" charset="-122"/>
                <a:cs typeface="微软雅黑" panose="020B0503020204020204" charset="-122"/>
                <a:sym typeface="+mn-ea"/>
              </a:rPr>
              <a:t>（即两个变化的原因）的系统，采用</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方案二</a:t>
            </a:r>
            <a:r>
              <a:rPr lang="zh-CN" altLang="en-US" sz="2200" dirty="0">
                <a:latin typeface="微软雅黑" panose="020B0503020204020204" charset="-122"/>
                <a:ea typeface="微软雅黑" panose="020B0503020204020204" charset="-122"/>
                <a:cs typeface="微软雅黑" panose="020B0503020204020204" charset="-122"/>
                <a:sym typeface="+mn-ea"/>
              </a:rPr>
              <a:t>来进行设计系统中类的个数更少，且系统扩展更为方便。设计方案二即是桥接模式的应用。桥接模式</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将继承关系转换为关联关系</a:t>
            </a:r>
            <a:r>
              <a:rPr lang="zh-CN" altLang="en-US" sz="2200" dirty="0">
                <a:latin typeface="微软雅黑" panose="020B0503020204020204" charset="-122"/>
                <a:ea typeface="微软雅黑" panose="020B0503020204020204" charset="-122"/>
                <a:cs typeface="微软雅黑" panose="020B0503020204020204" charset="-122"/>
                <a:sym typeface="+mn-ea"/>
              </a:rPr>
              <a:t>，从而</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降低了类与类之间的耦合</a:t>
            </a:r>
            <a:r>
              <a:rPr lang="zh-CN" altLang="en-US" sz="2200" dirty="0">
                <a:latin typeface="微软雅黑" panose="020B0503020204020204" charset="-122"/>
                <a:ea typeface="微软雅黑" panose="020B0503020204020204" charset="-122"/>
                <a:cs typeface="微软雅黑" panose="020B0503020204020204" charset="-122"/>
                <a:sym typeface="+mn-ea"/>
              </a:rPr>
              <a:t>，</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减少了代码编写量</a:t>
            </a:r>
            <a:r>
              <a:rPr lang="zh-CN" altLang="en-US" sz="2200" dirty="0">
                <a:latin typeface="微软雅黑" panose="020B0503020204020204" charset="-122"/>
                <a:ea typeface="微软雅黑" panose="020B0503020204020204" charset="-122"/>
                <a:cs typeface="微软雅黑" panose="020B0503020204020204" charset="-122"/>
                <a:sym typeface="+mn-ea"/>
              </a:rPr>
              <a:t>。</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endParaRPr lang="en-US" altLang="zh-CN" sz="2200" dirty="0">
              <a:latin typeface="微软雅黑" panose="020B0503020204020204" charset="-122"/>
              <a:ea typeface="微软雅黑" panose="020B0503020204020204" charset="-122"/>
              <a:cs typeface="微软雅黑" panose="020B0503020204020204" charset="-122"/>
            </a:endParaRPr>
          </a:p>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 </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06362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模式动机</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endParaRPr lang="en-US" altLang="zh-CN" sz="2200" dirty="0">
              <a:latin typeface="微软雅黑" panose="020B0503020204020204" charset="-122"/>
              <a:ea typeface="微软雅黑" panose="020B0503020204020204" charset="-122"/>
              <a:cs typeface="微软雅黑" panose="020B0503020204020204" charset="-122"/>
            </a:endParaRPr>
          </a:p>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 </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26628" name="Picture 4"/>
          <p:cNvPicPr>
            <a:picLocks noChangeAspect="1"/>
          </p:cNvPicPr>
          <p:nvPr/>
        </p:nvPicPr>
        <p:blipFill>
          <a:blip r:embed="rId2"/>
          <a:stretch>
            <a:fillRect/>
          </a:stretch>
        </p:blipFill>
        <p:spPr>
          <a:xfrm>
            <a:off x="1767840" y="1327785"/>
            <a:ext cx="5587365" cy="3070225"/>
          </a:xfrm>
          <a:prstGeom prst="rect">
            <a:avLst/>
          </a:prstGeom>
          <a:noFill/>
          <a:ln w="9525">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40208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模式定义</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桥接模式</a:t>
            </a:r>
            <a:r>
              <a:rPr lang="en-US" altLang="zh-CN" sz="2200" dirty="0">
                <a:latin typeface="微软雅黑" panose="020B0503020204020204" charset="-122"/>
                <a:ea typeface="微软雅黑" panose="020B0503020204020204" charset="-122"/>
                <a:cs typeface="微软雅黑" panose="020B0503020204020204" charset="-122"/>
                <a:sym typeface="+mn-ea"/>
              </a:rPr>
              <a:t>(Bridge Pattern)</a:t>
            </a:r>
            <a:r>
              <a:rPr lang="zh-CN" altLang="en-US" sz="2200" dirty="0">
                <a:latin typeface="微软雅黑" panose="020B0503020204020204" charset="-122"/>
                <a:ea typeface="微软雅黑" panose="020B0503020204020204" charset="-122"/>
                <a:cs typeface="微软雅黑" panose="020B0503020204020204" charset="-122"/>
                <a:sym typeface="+mn-ea"/>
              </a:rPr>
              <a:t>：</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将抽象部分与它的实现部分分离，使它们都可以独立地变化</a:t>
            </a:r>
            <a:r>
              <a:rPr lang="zh-CN" altLang="en-US" sz="2200" dirty="0">
                <a:latin typeface="微软雅黑" panose="020B0503020204020204" charset="-122"/>
                <a:ea typeface="微软雅黑" panose="020B0503020204020204" charset="-122"/>
                <a:cs typeface="微软雅黑" panose="020B0503020204020204" charset="-122"/>
                <a:sym typeface="+mn-ea"/>
              </a:rPr>
              <a:t>。它是一种对象结构型模式，又称为柄体</a:t>
            </a:r>
            <a:r>
              <a:rPr lang="en-US" altLang="zh-CN" sz="2200" dirty="0">
                <a:latin typeface="微软雅黑" panose="020B0503020204020204" charset="-122"/>
                <a:ea typeface="微软雅黑" panose="020B0503020204020204" charset="-122"/>
                <a:cs typeface="微软雅黑" panose="020B0503020204020204" charset="-122"/>
                <a:sym typeface="+mn-ea"/>
              </a:rPr>
              <a:t>(Handle and Body)</a:t>
            </a:r>
            <a:r>
              <a:rPr lang="zh-CN" altLang="en-US" sz="2200" dirty="0">
                <a:latin typeface="微软雅黑" panose="020B0503020204020204" charset="-122"/>
                <a:ea typeface="微软雅黑" panose="020B0503020204020204" charset="-122"/>
                <a:cs typeface="微软雅黑" panose="020B0503020204020204" charset="-122"/>
                <a:sym typeface="+mn-ea"/>
              </a:rPr>
              <a:t>模式或接口</a:t>
            </a:r>
            <a:r>
              <a:rPr lang="en-US" altLang="zh-CN" sz="2200" dirty="0">
                <a:latin typeface="微软雅黑" panose="020B0503020204020204" charset="-122"/>
                <a:ea typeface="微软雅黑" panose="020B0503020204020204" charset="-122"/>
                <a:cs typeface="微软雅黑" panose="020B0503020204020204" charset="-122"/>
                <a:sym typeface="+mn-ea"/>
              </a:rPr>
              <a:t>(Interface)</a:t>
            </a:r>
            <a:r>
              <a:rPr lang="zh-CN" altLang="en-US" sz="2200" dirty="0">
                <a:latin typeface="微软雅黑" panose="020B0503020204020204" charset="-122"/>
                <a:ea typeface="微软雅黑" panose="020B0503020204020204" charset="-122"/>
                <a:cs typeface="微软雅黑" panose="020B0503020204020204" charset="-122"/>
                <a:sym typeface="+mn-ea"/>
              </a:rPr>
              <a:t>模式。</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8671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模式结构</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28676" name="Picture 6"/>
          <p:cNvPicPr>
            <a:picLocks noChangeAspect="1"/>
          </p:cNvPicPr>
          <p:nvPr/>
        </p:nvPicPr>
        <p:blipFill>
          <a:blip r:embed="rId2"/>
          <a:stretch>
            <a:fillRect/>
          </a:stretch>
        </p:blipFill>
        <p:spPr>
          <a:xfrm>
            <a:off x="1715135" y="1186180"/>
            <a:ext cx="5798185" cy="3561080"/>
          </a:xfrm>
          <a:prstGeom prst="rect">
            <a:avLst/>
          </a:prstGeom>
          <a:noFill/>
          <a:ln w="9525">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41808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模式结构</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桥接模式包含如下角色：</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zh-CN" sz="2200" dirty="0">
                <a:latin typeface="微软雅黑" panose="020B0503020204020204" charset="-122"/>
                <a:ea typeface="微软雅黑" panose="020B0503020204020204" charset="-122"/>
                <a:cs typeface="微软雅黑" panose="020B0503020204020204" charset="-122"/>
                <a:sym typeface="+mn-ea"/>
              </a:rPr>
              <a:t>Abstraction</a:t>
            </a:r>
            <a:r>
              <a:rPr lang="zh-CN" altLang="en-US" sz="2200" dirty="0">
                <a:latin typeface="微软雅黑" panose="020B0503020204020204" charset="-122"/>
                <a:ea typeface="微软雅黑" panose="020B0503020204020204" charset="-122"/>
                <a:cs typeface="微软雅黑" panose="020B0503020204020204" charset="-122"/>
                <a:sym typeface="+mn-ea"/>
              </a:rPr>
              <a:t>：抽象类</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zh-CN" sz="2200" dirty="0">
                <a:latin typeface="微软雅黑" panose="020B0503020204020204" charset="-122"/>
                <a:ea typeface="微软雅黑" panose="020B0503020204020204" charset="-122"/>
                <a:cs typeface="微软雅黑" panose="020B0503020204020204" charset="-122"/>
                <a:sym typeface="+mn-ea"/>
              </a:rPr>
              <a:t>RefinedAbstraction</a:t>
            </a:r>
            <a:r>
              <a:rPr lang="zh-CN" altLang="en-US" sz="2200" dirty="0">
                <a:latin typeface="微软雅黑" panose="020B0503020204020204" charset="-122"/>
                <a:ea typeface="微软雅黑" panose="020B0503020204020204" charset="-122"/>
                <a:cs typeface="微软雅黑" panose="020B0503020204020204" charset="-122"/>
                <a:sym typeface="+mn-ea"/>
              </a:rPr>
              <a:t>：扩充抽象类</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zh-CN" sz="2200" dirty="0">
                <a:latin typeface="微软雅黑" panose="020B0503020204020204" charset="-122"/>
                <a:ea typeface="微软雅黑" panose="020B0503020204020204" charset="-122"/>
                <a:cs typeface="微软雅黑" panose="020B0503020204020204" charset="-122"/>
                <a:sym typeface="+mn-ea"/>
              </a:rPr>
              <a:t>Implementor</a:t>
            </a:r>
            <a:r>
              <a:rPr lang="zh-CN" altLang="en-US" sz="2200" dirty="0">
                <a:latin typeface="微软雅黑" panose="020B0503020204020204" charset="-122"/>
                <a:ea typeface="微软雅黑" panose="020B0503020204020204" charset="-122"/>
                <a:cs typeface="微软雅黑" panose="020B0503020204020204" charset="-122"/>
                <a:sym typeface="+mn-ea"/>
              </a:rPr>
              <a:t>：实现类接口</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zh-CN" sz="2200" dirty="0">
                <a:latin typeface="微软雅黑" panose="020B0503020204020204" charset="-122"/>
                <a:ea typeface="微软雅黑" panose="020B0503020204020204" charset="-122"/>
                <a:cs typeface="微软雅黑" panose="020B0503020204020204" charset="-122"/>
                <a:sym typeface="+mn-ea"/>
              </a:rPr>
              <a:t>ConcreteImplementor</a:t>
            </a:r>
            <a:r>
              <a:rPr lang="zh-CN" altLang="en-US" sz="2200" dirty="0">
                <a:latin typeface="微软雅黑" panose="020B0503020204020204" charset="-122"/>
                <a:ea typeface="微软雅黑" panose="020B0503020204020204" charset="-122"/>
                <a:cs typeface="微软雅黑" panose="020B0503020204020204" charset="-122"/>
                <a:sym typeface="+mn-ea"/>
              </a:rPr>
              <a:t>：具体实现类 </a:t>
            </a:r>
            <a:endParaRPr lang="zh-CN" altLang="en-US" sz="2200" dirty="0">
              <a:latin typeface="微软雅黑" panose="020B0503020204020204" charset="-122"/>
              <a:ea typeface="微软雅黑" panose="020B0503020204020204" charset="-122"/>
              <a:cs typeface="微软雅黑" panose="020B0503020204020204" charset="-122"/>
            </a:endParaRPr>
          </a:p>
          <a:p>
            <a:pPr eaLnBrk="1" hangingPunct="1"/>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26205"/>
          </a:xfrm>
          <a:prstGeom prst="rect">
            <a:avLst/>
          </a:prstGeom>
        </p:spPr>
        <p:txBody>
          <a:bodyPr wrap="square" lIns="48381" tIns="24190" rIns="48381" bIns="24190">
            <a:spAutoFit/>
          </a:bodyPr>
          <a:lstStyle/>
          <a:p>
            <a:pPr eaLnBrk="1" hangingPunct="1">
              <a:lnSpc>
                <a:spcPct val="100000"/>
              </a:lnSpc>
            </a:pPr>
            <a:r>
              <a:rPr lang="zh-CN" altLang="en-US" sz="1800" dirty="0">
                <a:latin typeface="微软雅黑" panose="020B0503020204020204" charset="-122"/>
                <a:ea typeface="微软雅黑" panose="020B0503020204020204" charset="-122"/>
                <a:cs typeface="微软雅黑" panose="020B0503020204020204" charset="-122"/>
                <a:sym typeface="+mn-ea"/>
              </a:rPr>
              <a:t>模式分析</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00000"/>
              </a:lnSpc>
            </a:pPr>
            <a:r>
              <a:rPr lang="zh-CN" altLang="en-US" sz="1800" dirty="0">
                <a:latin typeface="微软雅黑" panose="020B0503020204020204" charset="-122"/>
                <a:ea typeface="微软雅黑" panose="020B0503020204020204" charset="-122"/>
                <a:cs typeface="微软雅黑" panose="020B0503020204020204" charset="-122"/>
                <a:sym typeface="+mn-ea"/>
              </a:rPr>
              <a:t>理解桥接模式，重点需要理解如何将</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抽象化</a:t>
            </a:r>
            <a:r>
              <a:rPr lang="en-US" altLang="zh-CN" sz="1800" dirty="0">
                <a:solidFill>
                  <a:srgbClr val="FF3300"/>
                </a:solidFill>
                <a:latin typeface="微软雅黑" panose="020B0503020204020204" charset="-122"/>
                <a:ea typeface="微软雅黑" panose="020B0503020204020204" charset="-122"/>
                <a:cs typeface="微软雅黑" panose="020B0503020204020204" charset="-122"/>
                <a:sym typeface="+mn-ea"/>
              </a:rPr>
              <a:t>(Abstraction)</a:t>
            </a:r>
            <a:r>
              <a:rPr lang="zh-CN" altLang="en-US" sz="1800" dirty="0">
                <a:latin typeface="微软雅黑" panose="020B0503020204020204" charset="-122"/>
                <a:ea typeface="微软雅黑" panose="020B0503020204020204" charset="-122"/>
                <a:cs typeface="微软雅黑" panose="020B0503020204020204" charset="-122"/>
                <a:sym typeface="+mn-ea"/>
              </a:rPr>
              <a:t>与</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实现化</a:t>
            </a:r>
            <a:r>
              <a:rPr lang="en-US" altLang="zh-CN" sz="1800" dirty="0">
                <a:solidFill>
                  <a:srgbClr val="FF3300"/>
                </a:solidFill>
                <a:latin typeface="微软雅黑" panose="020B0503020204020204" charset="-122"/>
                <a:ea typeface="微软雅黑" panose="020B0503020204020204" charset="-122"/>
                <a:cs typeface="微软雅黑" panose="020B0503020204020204" charset="-122"/>
                <a:sym typeface="+mn-ea"/>
              </a:rPr>
              <a:t>(Implementation)</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脱耦</a:t>
            </a:r>
            <a:r>
              <a:rPr lang="zh-CN" altLang="en-US" sz="1800" dirty="0">
                <a:latin typeface="微软雅黑" panose="020B0503020204020204" charset="-122"/>
                <a:ea typeface="微软雅黑" panose="020B0503020204020204" charset="-122"/>
                <a:cs typeface="微软雅黑" panose="020B0503020204020204" charset="-122"/>
                <a:sym typeface="+mn-ea"/>
              </a:rPr>
              <a:t>，使得二者可以独立地变化。</a:t>
            </a:r>
            <a:endParaRPr lang="zh-CN" altLang="en-US" sz="1800" dirty="0">
              <a:latin typeface="微软雅黑" panose="020B0503020204020204" charset="-122"/>
              <a:ea typeface="微软雅黑" panose="020B0503020204020204" charset="-122"/>
              <a:cs typeface="微软雅黑" panose="020B0503020204020204" charset="-122"/>
            </a:endParaRPr>
          </a:p>
          <a:p>
            <a:pPr lvl="2" eaLnBrk="1" hangingPunct="1">
              <a:lnSpc>
                <a:spcPct val="100000"/>
              </a:lnSpc>
              <a:buFont typeface="Arial" panose="020B0604020202020204" pitchFamily="34" charset="0"/>
              <a:buChar char="•"/>
            </a:pP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抽象化</a:t>
            </a:r>
            <a:r>
              <a:rPr lang="zh-CN" altLang="en-US" sz="1800" dirty="0">
                <a:latin typeface="微软雅黑" panose="020B0503020204020204" charset="-122"/>
                <a:ea typeface="微软雅黑" panose="020B0503020204020204" charset="-122"/>
                <a:cs typeface="微软雅黑" panose="020B0503020204020204" charset="-122"/>
                <a:sym typeface="+mn-ea"/>
              </a:rPr>
              <a:t>：抽象化就是忽略一些信息，把不同的实体当作同样的实体对待。在面向对象中，</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将对象的共同性质抽取出来形成类的过程</a:t>
            </a:r>
            <a:r>
              <a:rPr lang="zh-CN" altLang="en-US" sz="1800" dirty="0">
                <a:latin typeface="微软雅黑" panose="020B0503020204020204" charset="-122"/>
                <a:ea typeface="微软雅黑" panose="020B0503020204020204" charset="-122"/>
                <a:cs typeface="微软雅黑" panose="020B0503020204020204" charset="-122"/>
                <a:sym typeface="+mn-ea"/>
              </a:rPr>
              <a:t>即为抽象化的过程。 </a:t>
            </a:r>
            <a:endParaRPr lang="zh-CN" altLang="en-US" sz="1800" dirty="0">
              <a:latin typeface="微软雅黑" panose="020B0503020204020204" charset="-122"/>
              <a:ea typeface="微软雅黑" panose="020B0503020204020204" charset="-122"/>
              <a:cs typeface="微软雅黑" panose="020B0503020204020204" charset="-122"/>
            </a:endParaRPr>
          </a:p>
          <a:p>
            <a:pPr lvl="2" eaLnBrk="1" hangingPunct="1">
              <a:lnSpc>
                <a:spcPct val="100000"/>
              </a:lnSpc>
              <a:buFont typeface="Arial" panose="020B0604020202020204" pitchFamily="34" charset="0"/>
              <a:buChar char="•"/>
            </a:pP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实现化</a:t>
            </a:r>
            <a:r>
              <a:rPr lang="zh-CN" altLang="en-US" sz="1800" dirty="0">
                <a:latin typeface="微软雅黑" panose="020B0503020204020204" charset="-122"/>
                <a:ea typeface="微软雅黑" panose="020B0503020204020204" charset="-122"/>
                <a:cs typeface="微软雅黑" panose="020B0503020204020204" charset="-122"/>
                <a:sym typeface="+mn-ea"/>
              </a:rPr>
              <a:t>：</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针对抽象化给出的具体实现，就是实现化</a:t>
            </a:r>
            <a:r>
              <a:rPr lang="zh-CN" altLang="en-US" sz="1800" dirty="0">
                <a:latin typeface="微软雅黑" panose="020B0503020204020204" charset="-122"/>
                <a:ea typeface="微软雅黑" panose="020B0503020204020204" charset="-122"/>
                <a:cs typeface="微软雅黑" panose="020B0503020204020204" charset="-122"/>
                <a:sym typeface="+mn-ea"/>
              </a:rPr>
              <a:t>，抽象化与实现化是一对互逆的概念，实现化产生的对象比抽象化更具体，是对抽象化事物的进一步具体化的产物。</a:t>
            </a:r>
            <a:endParaRPr lang="zh-CN" altLang="en-US" sz="1800" dirty="0">
              <a:latin typeface="微软雅黑" panose="020B0503020204020204" charset="-122"/>
              <a:ea typeface="微软雅黑" panose="020B0503020204020204" charset="-122"/>
              <a:cs typeface="微软雅黑" panose="020B0503020204020204" charset="-122"/>
            </a:endParaRPr>
          </a:p>
          <a:p>
            <a:pPr lvl="2" eaLnBrk="1" hangingPunct="1">
              <a:lnSpc>
                <a:spcPct val="100000"/>
              </a:lnSpc>
              <a:buFont typeface="Arial" panose="020B0604020202020204" pitchFamily="34" charset="0"/>
              <a:buChar char="•"/>
            </a:pP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脱耦</a:t>
            </a:r>
            <a:r>
              <a:rPr lang="zh-CN" altLang="en-US" sz="1800" dirty="0">
                <a:latin typeface="微软雅黑" panose="020B0503020204020204" charset="-122"/>
                <a:ea typeface="微软雅黑" panose="020B0503020204020204" charset="-122"/>
                <a:cs typeface="微软雅黑" panose="020B0503020204020204" charset="-122"/>
                <a:sym typeface="+mn-ea"/>
              </a:rPr>
              <a:t>：脱耦就是</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将抽象化和实现化之间的耦合解脱开，或者说是将它们之间的强关联改换成弱关联</a:t>
            </a:r>
            <a:r>
              <a:rPr lang="zh-CN" altLang="en-US" sz="1800" dirty="0">
                <a:latin typeface="微软雅黑" panose="020B0503020204020204" charset="-122"/>
                <a:ea typeface="微软雅黑" panose="020B0503020204020204" charset="-122"/>
                <a:cs typeface="微软雅黑" panose="020B0503020204020204" charset="-122"/>
                <a:sym typeface="+mn-ea"/>
              </a:rPr>
              <a:t>，</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将两个角色之间的继承关系改为关联关系</a:t>
            </a:r>
            <a:r>
              <a:rPr lang="zh-CN" altLang="en-US" sz="1800" dirty="0">
                <a:latin typeface="微软雅黑" panose="020B0503020204020204" charset="-122"/>
                <a:ea typeface="微软雅黑" panose="020B0503020204020204" charset="-122"/>
                <a:cs typeface="微软雅黑" panose="020B0503020204020204" charset="-122"/>
                <a:sym typeface="+mn-ea"/>
              </a:rPr>
              <a:t>。桥接模式中的所谓脱耦，就是指在一个软件系统的抽象化和实现化之间使用关联关系（组合或者聚合关系）而不是继承关系，从而使两者可以相对独立地变化，这就是桥接模式的用意。 </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063625"/>
          </a:xfrm>
          <a:prstGeom prst="rect">
            <a:avLst/>
          </a:prstGeom>
        </p:spPr>
        <p:txBody>
          <a:bodyPr wrap="square" lIns="48381" tIns="24190" rIns="48381" bIns="24190">
            <a:spAutoFit/>
          </a:bodyPr>
          <a:lstStyle/>
          <a:p>
            <a:pPr eaLnBrk="1" hangingPunct="1">
              <a:lnSpc>
                <a:spcPct val="100000"/>
              </a:lnSpc>
            </a:pPr>
            <a:r>
              <a:rPr lang="zh-CN" altLang="en-US" sz="2200" dirty="0">
                <a:latin typeface="微软雅黑" panose="020B0503020204020204" charset="-122"/>
                <a:ea typeface="微软雅黑" panose="020B0503020204020204" charset="-122"/>
                <a:cs typeface="微软雅黑" panose="020B0503020204020204" charset="-122"/>
                <a:sym typeface="+mn-ea"/>
              </a:rPr>
              <a:t>模式分析</a:t>
            </a:r>
            <a:endParaRPr lang="zh-CN" altLang="en-US" sz="2200" dirty="0">
              <a:latin typeface="微软雅黑" panose="020B0503020204020204" charset="-122"/>
              <a:ea typeface="微软雅黑" panose="020B0503020204020204" charset="-122"/>
              <a:cs typeface="微软雅黑" panose="020B0503020204020204" charset="-122"/>
            </a:endParaRPr>
          </a:p>
          <a:p>
            <a:pPr marL="0" lvl="1" eaLnBrk="1" hangingPunct="1">
              <a:lnSpc>
                <a:spcPct val="100000"/>
              </a:lnSpc>
            </a:pPr>
            <a:r>
              <a:rPr lang="zh-CN" altLang="en-US" sz="2200" dirty="0">
                <a:latin typeface="微软雅黑" panose="020B0503020204020204" charset="-122"/>
                <a:ea typeface="微软雅黑" panose="020B0503020204020204" charset="-122"/>
                <a:sym typeface="+mn-ea"/>
              </a:rPr>
              <a:t>典型的实现类接口代码：</a:t>
            </a:r>
            <a:endParaRPr lang="zh-CN" altLang="en-US" sz="2200" dirty="0">
              <a:latin typeface="微软雅黑" panose="020B0503020204020204" charset="-122"/>
              <a:ea typeface="微软雅黑" panose="020B0503020204020204" charset="-122"/>
            </a:endParaRPr>
          </a:p>
          <a:p>
            <a:pPr lvl="1" eaLnBrk="1" hangingPunct="1">
              <a:lnSpc>
                <a:spcPct val="100000"/>
              </a:lnSpc>
            </a:pPr>
            <a:endParaRPr lang="zh-CN" altLang="en-US" sz="2200" dirty="0">
              <a:latin typeface="微软雅黑" panose="020B0503020204020204" charset="-122"/>
              <a:ea typeface="微软雅黑" panose="020B0503020204020204" charset="-122"/>
              <a:cs typeface="微软雅黑" panose="020B0503020204020204" charset="-122"/>
            </a:endParaRPr>
          </a:p>
        </p:txBody>
      </p:sp>
      <p:graphicFrame>
        <p:nvGraphicFramePr>
          <p:cNvPr id="216077" name="Group 13"/>
          <p:cNvGraphicFramePr>
            <a:graphicFrameLocks noGrp="1"/>
          </p:cNvGraphicFramePr>
          <p:nvPr/>
        </p:nvGraphicFramePr>
        <p:xfrm>
          <a:off x="1054100" y="1931670"/>
          <a:ext cx="7391400" cy="1635125"/>
        </p:xfrm>
        <a:graphic>
          <a:graphicData uri="http://schemas.openxmlformats.org/drawingml/2006/table">
            <a:tbl>
              <a:tblPr/>
              <a:tblGrid>
                <a:gridCol w="7391400"/>
              </a:tblGrid>
              <a:tr h="1635125">
                <a:tc>
                  <a:txBody>
                    <a:bodyPr/>
                    <a:lstStyle/>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8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public interface Implementor</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8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8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public void operationImpl();</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8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063625"/>
          </a:xfrm>
          <a:prstGeom prst="rect">
            <a:avLst/>
          </a:prstGeom>
        </p:spPr>
        <p:txBody>
          <a:bodyPr wrap="square" lIns="48381" tIns="24190" rIns="48381" bIns="24190">
            <a:spAutoFit/>
          </a:bodyPr>
          <a:lstStyle/>
          <a:p>
            <a:pPr eaLnBrk="1" hangingPunct="1">
              <a:lnSpc>
                <a:spcPct val="100000"/>
              </a:lnSpc>
            </a:pPr>
            <a:r>
              <a:rPr lang="zh-CN" altLang="en-US" sz="2200" dirty="0">
                <a:latin typeface="微软雅黑" panose="020B0503020204020204" charset="-122"/>
                <a:ea typeface="微软雅黑" panose="020B0503020204020204" charset="-122"/>
                <a:cs typeface="微软雅黑" panose="020B0503020204020204" charset="-122"/>
                <a:sym typeface="+mn-ea"/>
              </a:rPr>
              <a:t>模式分析</a:t>
            </a:r>
            <a:endParaRPr lang="zh-CN" altLang="en-US" sz="2200" dirty="0">
              <a:latin typeface="微软雅黑" panose="020B0503020204020204" charset="-122"/>
              <a:ea typeface="微软雅黑" panose="020B0503020204020204" charset="-122"/>
              <a:cs typeface="微软雅黑" panose="020B0503020204020204" charset="-122"/>
            </a:endParaRPr>
          </a:p>
          <a:p>
            <a:pPr marL="0" lvl="1" eaLnBrk="1" hangingPunct="1">
              <a:lnSpc>
                <a:spcPct val="100000"/>
              </a:lnSpc>
            </a:pPr>
            <a:r>
              <a:rPr lang="zh-CN" altLang="en-US" sz="2200" dirty="0">
                <a:latin typeface="微软雅黑" panose="020B0503020204020204" charset="-122"/>
                <a:ea typeface="微软雅黑" panose="020B0503020204020204" charset="-122"/>
                <a:sym typeface="+mn-ea"/>
              </a:rPr>
              <a:t>典型的抽象类代码：</a:t>
            </a:r>
            <a:endParaRPr lang="zh-CN" altLang="en-US" sz="2200" dirty="0">
              <a:latin typeface="微软雅黑" panose="020B0503020204020204" charset="-122"/>
              <a:ea typeface="微软雅黑" panose="020B0503020204020204" charset="-122"/>
            </a:endParaRPr>
          </a:p>
          <a:p>
            <a:pPr lvl="1" eaLnBrk="1" hangingPunct="1">
              <a:lnSpc>
                <a:spcPct val="100000"/>
              </a:lnSpc>
            </a:pPr>
            <a:endParaRPr lang="zh-CN" altLang="en-US" sz="2200" dirty="0">
              <a:latin typeface="微软雅黑" panose="020B0503020204020204" charset="-122"/>
              <a:ea typeface="微软雅黑" panose="020B0503020204020204" charset="-122"/>
              <a:cs typeface="微软雅黑" panose="020B0503020204020204" charset="-122"/>
            </a:endParaRPr>
          </a:p>
        </p:txBody>
      </p:sp>
      <p:graphicFrame>
        <p:nvGraphicFramePr>
          <p:cNvPr id="218124" name="Group 12"/>
          <p:cNvGraphicFramePr>
            <a:graphicFrameLocks noGrp="1"/>
          </p:cNvGraphicFramePr>
          <p:nvPr/>
        </p:nvGraphicFramePr>
        <p:xfrm>
          <a:off x="1054100" y="1574165"/>
          <a:ext cx="7064375" cy="3261324"/>
        </p:xfrm>
        <a:graphic>
          <a:graphicData uri="http://schemas.openxmlformats.org/drawingml/2006/table">
            <a:tbl>
              <a:tblPr/>
              <a:tblGrid>
                <a:gridCol w="7064375"/>
              </a:tblGrid>
              <a:tr h="3256280">
                <a:tc>
                  <a:txBody>
                    <a:bodyPr/>
                    <a:lstStyle/>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public abstract class Abstraction</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隶书" panose="02010509060101010101" pitchFamily="49" charset="-122"/>
                        </a:rPr>
                        <a:t>	protected Implementor impl;</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隶书" panose="02010509060101010101"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public void setImpl(Implementor impl)</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this.impl=impl;</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public abstract void operation();</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063625"/>
          </a:xfrm>
          <a:prstGeom prst="rect">
            <a:avLst/>
          </a:prstGeom>
        </p:spPr>
        <p:txBody>
          <a:bodyPr wrap="square" lIns="48381" tIns="24190" rIns="48381" bIns="24190">
            <a:spAutoFit/>
          </a:bodyPr>
          <a:lstStyle/>
          <a:p>
            <a:pPr eaLnBrk="1" hangingPunct="1">
              <a:lnSpc>
                <a:spcPct val="100000"/>
              </a:lnSpc>
            </a:pPr>
            <a:r>
              <a:rPr lang="zh-CN" altLang="en-US" sz="2200" dirty="0">
                <a:latin typeface="微软雅黑" panose="020B0503020204020204" charset="-122"/>
                <a:ea typeface="微软雅黑" panose="020B0503020204020204" charset="-122"/>
                <a:cs typeface="微软雅黑" panose="020B0503020204020204" charset="-122"/>
                <a:sym typeface="+mn-ea"/>
              </a:rPr>
              <a:t>模式分析</a:t>
            </a:r>
            <a:endParaRPr lang="zh-CN" altLang="en-US" sz="2200" dirty="0">
              <a:latin typeface="微软雅黑" panose="020B0503020204020204" charset="-122"/>
              <a:ea typeface="微软雅黑" panose="020B0503020204020204" charset="-122"/>
              <a:cs typeface="微软雅黑" panose="020B0503020204020204" charset="-122"/>
            </a:endParaRPr>
          </a:p>
          <a:p>
            <a:pPr marL="0" lvl="1" eaLnBrk="1" hangingPunct="1">
              <a:lnSpc>
                <a:spcPct val="100000"/>
              </a:lnSpc>
            </a:pPr>
            <a:r>
              <a:rPr lang="zh-CN" altLang="en-US" sz="2200" dirty="0">
                <a:latin typeface="微软雅黑" panose="020B0503020204020204" charset="-122"/>
                <a:ea typeface="微软雅黑" panose="020B0503020204020204" charset="-122"/>
                <a:sym typeface="+mn-ea"/>
              </a:rPr>
              <a:t>典型的扩充抽象类代码：</a:t>
            </a:r>
            <a:endParaRPr lang="zh-CN" altLang="en-US" sz="2200" dirty="0">
              <a:latin typeface="微软雅黑" panose="020B0503020204020204" charset="-122"/>
              <a:ea typeface="微软雅黑" panose="020B0503020204020204" charset="-122"/>
            </a:endParaRPr>
          </a:p>
          <a:p>
            <a:pPr lvl="1" eaLnBrk="1" hangingPunct="1">
              <a:lnSpc>
                <a:spcPct val="100000"/>
              </a:lnSpc>
            </a:pPr>
            <a:endParaRPr lang="zh-CN" altLang="en-US" sz="2200" dirty="0">
              <a:latin typeface="微软雅黑" panose="020B0503020204020204" charset="-122"/>
              <a:ea typeface="微软雅黑" panose="020B0503020204020204" charset="-122"/>
              <a:cs typeface="微软雅黑" panose="020B0503020204020204" charset="-122"/>
            </a:endParaRPr>
          </a:p>
        </p:txBody>
      </p:sp>
      <p:graphicFrame>
        <p:nvGraphicFramePr>
          <p:cNvPr id="219147" name="Group 11"/>
          <p:cNvGraphicFramePr>
            <a:graphicFrameLocks noGrp="1"/>
          </p:cNvGraphicFramePr>
          <p:nvPr/>
        </p:nvGraphicFramePr>
        <p:xfrm>
          <a:off x="956310" y="1496695"/>
          <a:ext cx="7391400" cy="3249295"/>
        </p:xfrm>
        <a:graphic>
          <a:graphicData uri="http://schemas.openxmlformats.org/drawingml/2006/table">
            <a:tbl>
              <a:tblPr/>
              <a:tblGrid>
                <a:gridCol w="7391400"/>
              </a:tblGrid>
              <a:tr h="3249295">
                <a:tc>
                  <a:txBody>
                    <a:bodyPr/>
                    <a:lstStyle/>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public class RefinedAbstraction extends Abstraction</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public void operation()</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r>
                        <a:rPr kumimoji="0" lang="zh-CN" altLang="en-US"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代码</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zh-CN" altLang="en-US"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impl.operationImpl();</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r>
                        <a:rPr kumimoji="0" lang="zh-CN" altLang="en-US"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代码</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zh-CN" altLang="en-US"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a:t>
                      </a:r>
                      <a:r>
                        <a:rPr kumimoji="0" lang="en-US" altLang="zh-CN" sz="16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rPr>
                        <a:t> </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61734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模式动机</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      对于系统中的某些类来说，只有一个实例很重要</a:t>
            </a:r>
            <a:r>
              <a:rPr lang="zh-CN" altLang="en-US" sz="2000" dirty="0">
                <a:latin typeface="微软雅黑" panose="020B0503020204020204" charset="-122"/>
                <a:ea typeface="微软雅黑" panose="020B0503020204020204" charset="-122"/>
                <a:cs typeface="微软雅黑" panose="020B0503020204020204" charset="-122"/>
                <a:sym typeface="+mn-ea"/>
              </a:rPr>
              <a:t>，例如，一个系统中可以存在多个打印任务，但是只能有一个正在工作的任务；一个系统只能有一个窗口管理器或文件系统；一个系统只能有一个计时工具或</a:t>
            </a:r>
            <a:r>
              <a:rPr lang="en-US" altLang="zh-CN" sz="2000" dirty="0">
                <a:latin typeface="微软雅黑" panose="020B0503020204020204" charset="-122"/>
                <a:ea typeface="微软雅黑" panose="020B0503020204020204" charset="-122"/>
                <a:cs typeface="微软雅黑" panose="020B0503020204020204" charset="-122"/>
                <a:sym typeface="+mn-ea"/>
              </a:rPr>
              <a:t>ID</a:t>
            </a:r>
            <a:r>
              <a:rPr lang="zh-CN" altLang="en-US" sz="2000" dirty="0">
                <a:latin typeface="微软雅黑" panose="020B0503020204020204" charset="-122"/>
                <a:ea typeface="微软雅黑" panose="020B0503020204020204" charset="-122"/>
                <a:cs typeface="微软雅黑" panose="020B0503020204020204" charset="-122"/>
                <a:sym typeface="+mn-ea"/>
              </a:rPr>
              <a:t>（序号）生成器。 </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6148" name="Picture 5"/>
          <p:cNvPicPr>
            <a:picLocks noChangeAspect="1"/>
          </p:cNvPicPr>
          <p:nvPr/>
        </p:nvPicPr>
        <p:blipFill>
          <a:blip r:embed="rId2"/>
          <a:stretch>
            <a:fillRect/>
          </a:stretch>
        </p:blipFill>
        <p:spPr>
          <a:xfrm>
            <a:off x="5462905" y="2115820"/>
            <a:ext cx="2998470" cy="2597785"/>
          </a:xfrm>
          <a:prstGeom prst="rect">
            <a:avLst/>
          </a:prstGeom>
          <a:noFill/>
          <a:ln w="9525">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43439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桥接模式实例与解析</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实例一：模拟</a:t>
            </a:r>
            <a:r>
              <a:rPr lang="zh-CN" altLang="en-US" sz="2200" dirty="0" smtClean="0">
                <a:latin typeface="微软雅黑" panose="020B0503020204020204" charset="-122"/>
                <a:ea typeface="微软雅黑" panose="020B0503020204020204" charset="-122"/>
                <a:cs typeface="微软雅黑" panose="020B0503020204020204" charset="-122"/>
                <a:sym typeface="+mn-ea"/>
              </a:rPr>
              <a:t>毛笔</a:t>
            </a:r>
            <a:endParaRPr lang="en-US" altLang="zh-CN" sz="2200" dirty="0" smtClean="0">
              <a:latin typeface="微软雅黑" panose="020B0503020204020204" charset="-122"/>
              <a:ea typeface="微软雅黑" panose="020B0503020204020204" charset="-122"/>
              <a:cs typeface="微软雅黑" panose="020B0503020204020204" charset="-122"/>
              <a:sym typeface="+mn-ea"/>
            </a:endParaRPr>
          </a:p>
          <a:p>
            <a:pPr lvl="1" eaLnBrk="1" hangingPunct="1"/>
            <a:r>
              <a:rPr lang="zh-CN" altLang="en-US" sz="2200" dirty="0" smtClean="0">
                <a:latin typeface="微软雅黑" panose="020B0503020204020204" charset="-122"/>
                <a:ea typeface="微软雅黑" panose="020B0503020204020204" charset="-122"/>
                <a:cs typeface="微软雅黑" panose="020B0503020204020204" charset="-122"/>
                <a:sym typeface="+mn-ea"/>
              </a:rPr>
              <a:t>现</a:t>
            </a:r>
            <a:r>
              <a:rPr lang="zh-CN" altLang="en-US" sz="2200" dirty="0">
                <a:latin typeface="微软雅黑" panose="020B0503020204020204" charset="-122"/>
                <a:ea typeface="微软雅黑" panose="020B0503020204020204" charset="-122"/>
                <a:cs typeface="微软雅黑" panose="020B0503020204020204" charset="-122"/>
                <a:sym typeface="+mn-ea"/>
              </a:rPr>
              <a:t>需要提供大中小</a:t>
            </a:r>
            <a:r>
              <a:rPr lang="en-US" altLang="zh-CN" sz="2200" dirty="0">
                <a:latin typeface="微软雅黑" panose="020B0503020204020204" charset="-122"/>
                <a:ea typeface="微软雅黑" panose="020B0503020204020204" charset="-122"/>
                <a:cs typeface="微软雅黑" panose="020B0503020204020204" charset="-122"/>
                <a:sym typeface="+mn-ea"/>
              </a:rPr>
              <a:t>3</a:t>
            </a:r>
            <a:r>
              <a:rPr lang="zh-CN" altLang="en-US" sz="2200" dirty="0">
                <a:latin typeface="微软雅黑" panose="020B0503020204020204" charset="-122"/>
                <a:ea typeface="微软雅黑" panose="020B0503020204020204" charset="-122"/>
                <a:cs typeface="微软雅黑" panose="020B0503020204020204" charset="-122"/>
                <a:sym typeface="+mn-ea"/>
              </a:rPr>
              <a:t>种型号的画笔，能够绘制</a:t>
            </a:r>
            <a:r>
              <a:rPr lang="en-US" altLang="zh-CN" sz="2200" dirty="0">
                <a:latin typeface="微软雅黑" panose="020B0503020204020204" charset="-122"/>
                <a:ea typeface="微软雅黑" panose="020B0503020204020204" charset="-122"/>
                <a:cs typeface="微软雅黑" panose="020B0503020204020204" charset="-122"/>
                <a:sym typeface="+mn-ea"/>
              </a:rPr>
              <a:t>5</a:t>
            </a:r>
            <a:r>
              <a:rPr lang="zh-CN" altLang="en-US" sz="2200" dirty="0">
                <a:latin typeface="微软雅黑" panose="020B0503020204020204" charset="-122"/>
                <a:ea typeface="微软雅黑" panose="020B0503020204020204" charset="-122"/>
                <a:cs typeface="微软雅黑" panose="020B0503020204020204" charset="-122"/>
                <a:sym typeface="+mn-ea"/>
              </a:rPr>
              <a:t>种不同颜色</a:t>
            </a:r>
            <a:r>
              <a:rPr lang="zh-CN" altLang="en-US" sz="2200" dirty="0" smtClean="0">
                <a:latin typeface="微软雅黑" panose="020B0503020204020204" charset="-122"/>
                <a:ea typeface="微软雅黑" panose="020B0503020204020204" charset="-122"/>
                <a:cs typeface="微软雅黑" panose="020B0503020204020204" charset="-122"/>
                <a:sym typeface="+mn-ea"/>
              </a:rPr>
              <a:t>，</a:t>
            </a:r>
            <a:endParaRPr lang="en-US" altLang="zh-CN" sz="2200" dirty="0" smtClean="0">
              <a:latin typeface="微软雅黑" panose="020B0503020204020204" charset="-122"/>
              <a:ea typeface="微软雅黑" panose="020B0503020204020204" charset="-122"/>
              <a:cs typeface="微软雅黑" panose="020B0503020204020204" charset="-122"/>
              <a:sym typeface="+mn-ea"/>
            </a:endParaRPr>
          </a:p>
          <a:p>
            <a:pPr lvl="1" eaLnBrk="1" hangingPunct="1"/>
            <a:endParaRPr lang="en-US" altLang="zh-CN" sz="2200" dirty="0" smtClean="0">
              <a:latin typeface="微软雅黑" panose="020B0503020204020204" charset="-122"/>
              <a:ea typeface="微软雅黑" panose="020B0503020204020204" charset="-122"/>
              <a:cs typeface="微软雅黑" panose="020B0503020204020204" charset="-122"/>
              <a:sym typeface="+mn-ea"/>
            </a:endParaRPr>
          </a:p>
          <a:p>
            <a:pPr lvl="1" eaLnBrk="1" hangingPunct="1"/>
            <a:r>
              <a:rPr lang="zh-CN" altLang="en-US" sz="2200" dirty="0" smtClean="0">
                <a:latin typeface="微软雅黑" panose="020B0503020204020204" charset="-122"/>
                <a:ea typeface="微软雅黑" panose="020B0503020204020204" charset="-122"/>
                <a:cs typeface="微软雅黑" panose="020B0503020204020204" charset="-122"/>
                <a:sym typeface="+mn-ea"/>
              </a:rPr>
              <a:t>如果</a:t>
            </a:r>
            <a:r>
              <a:rPr lang="zh-CN" altLang="en-US" sz="2200" dirty="0">
                <a:latin typeface="微软雅黑" panose="020B0503020204020204" charset="-122"/>
                <a:ea typeface="微软雅黑" panose="020B0503020204020204" charset="-122"/>
                <a:cs typeface="微软雅黑" panose="020B0503020204020204" charset="-122"/>
                <a:sym typeface="+mn-ea"/>
              </a:rPr>
              <a:t>使用蜡笔，我们需要准备</a:t>
            </a:r>
            <a:r>
              <a:rPr lang="en-US" altLang="zh-CN" sz="2200" dirty="0">
                <a:latin typeface="微软雅黑" panose="020B0503020204020204" charset="-122"/>
                <a:ea typeface="微软雅黑" panose="020B0503020204020204" charset="-122"/>
                <a:cs typeface="微软雅黑" panose="020B0503020204020204" charset="-122"/>
                <a:sym typeface="+mn-ea"/>
              </a:rPr>
              <a:t>3*5=15</a:t>
            </a:r>
            <a:r>
              <a:rPr lang="zh-CN" altLang="en-US" sz="2200" dirty="0">
                <a:latin typeface="微软雅黑" panose="020B0503020204020204" charset="-122"/>
                <a:ea typeface="微软雅黑" panose="020B0503020204020204" charset="-122"/>
                <a:cs typeface="微软雅黑" panose="020B0503020204020204" charset="-122"/>
                <a:sym typeface="+mn-ea"/>
              </a:rPr>
              <a:t>支蜡笔，也就是说必须准备</a:t>
            </a:r>
            <a:r>
              <a:rPr lang="en-US" altLang="zh-CN" sz="2200" dirty="0">
                <a:latin typeface="微软雅黑" panose="020B0503020204020204" charset="-122"/>
                <a:ea typeface="微软雅黑" panose="020B0503020204020204" charset="-122"/>
                <a:cs typeface="微软雅黑" panose="020B0503020204020204" charset="-122"/>
                <a:sym typeface="+mn-ea"/>
              </a:rPr>
              <a:t>15</a:t>
            </a:r>
            <a:r>
              <a:rPr lang="zh-CN" altLang="en-US" sz="2200" dirty="0">
                <a:latin typeface="微软雅黑" panose="020B0503020204020204" charset="-122"/>
                <a:ea typeface="微软雅黑" panose="020B0503020204020204" charset="-122"/>
                <a:cs typeface="微软雅黑" panose="020B0503020204020204" charset="-122"/>
                <a:sym typeface="+mn-ea"/>
              </a:rPr>
              <a:t>个具体的蜡笔类</a:t>
            </a:r>
            <a:r>
              <a:rPr lang="zh-CN" altLang="en-US" sz="2200" dirty="0" smtClean="0">
                <a:latin typeface="微软雅黑" panose="020B0503020204020204" charset="-122"/>
                <a:ea typeface="微软雅黑" panose="020B0503020204020204" charset="-122"/>
                <a:cs typeface="微软雅黑" panose="020B0503020204020204" charset="-122"/>
                <a:sym typeface="+mn-ea"/>
              </a:rPr>
              <a:t>。</a:t>
            </a:r>
            <a:endParaRPr lang="en-US" altLang="zh-CN" sz="2200" dirty="0" smtClean="0">
              <a:latin typeface="微软雅黑" panose="020B0503020204020204" charset="-122"/>
              <a:ea typeface="微软雅黑" panose="020B0503020204020204" charset="-122"/>
              <a:cs typeface="微软雅黑" panose="020B0503020204020204" charset="-122"/>
              <a:sym typeface="+mn-ea"/>
            </a:endParaRPr>
          </a:p>
          <a:p>
            <a:pPr lvl="1" eaLnBrk="1" hangingPunct="1"/>
            <a:endParaRPr lang="en-US" altLang="zh-CN" sz="2200" dirty="0" smtClean="0">
              <a:latin typeface="微软雅黑" panose="020B0503020204020204" charset="-122"/>
              <a:ea typeface="微软雅黑" panose="020B0503020204020204" charset="-122"/>
              <a:cs typeface="微软雅黑" panose="020B0503020204020204" charset="-122"/>
              <a:sym typeface="+mn-ea"/>
            </a:endParaRPr>
          </a:p>
          <a:p>
            <a:pPr lvl="1" eaLnBrk="1" hangingPunct="1"/>
            <a:r>
              <a:rPr lang="zh-CN" altLang="en-US" sz="2200" dirty="0" smtClean="0">
                <a:latin typeface="微软雅黑" panose="020B0503020204020204" charset="-122"/>
                <a:ea typeface="微软雅黑" panose="020B0503020204020204" charset="-122"/>
                <a:cs typeface="微软雅黑" panose="020B0503020204020204" charset="-122"/>
                <a:sym typeface="+mn-ea"/>
              </a:rPr>
              <a:t>如果</a:t>
            </a:r>
            <a:r>
              <a:rPr lang="zh-CN" altLang="en-US" sz="2200" dirty="0">
                <a:latin typeface="微软雅黑" panose="020B0503020204020204" charset="-122"/>
                <a:ea typeface="微软雅黑" panose="020B0503020204020204" charset="-122"/>
                <a:cs typeface="微软雅黑" panose="020B0503020204020204" charset="-122"/>
                <a:sym typeface="+mn-ea"/>
              </a:rPr>
              <a:t>使用毛笔的话，只需要</a:t>
            </a:r>
            <a:r>
              <a:rPr lang="en-US" altLang="zh-CN" sz="2200" dirty="0">
                <a:latin typeface="微软雅黑" panose="020B0503020204020204" charset="-122"/>
                <a:ea typeface="微软雅黑" panose="020B0503020204020204" charset="-122"/>
                <a:cs typeface="微软雅黑" panose="020B0503020204020204" charset="-122"/>
                <a:sym typeface="+mn-ea"/>
              </a:rPr>
              <a:t>3</a:t>
            </a:r>
            <a:r>
              <a:rPr lang="zh-CN" altLang="en-US" sz="2200" dirty="0">
                <a:latin typeface="微软雅黑" panose="020B0503020204020204" charset="-122"/>
                <a:ea typeface="微软雅黑" panose="020B0503020204020204" charset="-122"/>
                <a:cs typeface="微软雅黑" panose="020B0503020204020204" charset="-122"/>
                <a:sym typeface="+mn-ea"/>
              </a:rPr>
              <a:t>种型号的毛笔，外加</a:t>
            </a:r>
            <a:r>
              <a:rPr lang="en-US" altLang="zh-CN" sz="2200" dirty="0">
                <a:latin typeface="微软雅黑" panose="020B0503020204020204" charset="-122"/>
                <a:ea typeface="微软雅黑" panose="020B0503020204020204" charset="-122"/>
                <a:cs typeface="微软雅黑" panose="020B0503020204020204" charset="-122"/>
                <a:sym typeface="+mn-ea"/>
              </a:rPr>
              <a:t>5</a:t>
            </a:r>
            <a:r>
              <a:rPr lang="zh-CN" altLang="en-US" sz="2200" dirty="0">
                <a:latin typeface="微软雅黑" panose="020B0503020204020204" charset="-122"/>
                <a:ea typeface="微软雅黑" panose="020B0503020204020204" charset="-122"/>
                <a:cs typeface="微软雅黑" panose="020B0503020204020204" charset="-122"/>
                <a:sym typeface="+mn-ea"/>
              </a:rPr>
              <a:t>个颜料盒，用</a:t>
            </a:r>
            <a:r>
              <a:rPr lang="en-US" altLang="zh-CN" sz="2200" dirty="0">
                <a:latin typeface="微软雅黑" panose="020B0503020204020204" charset="-122"/>
                <a:ea typeface="微软雅黑" panose="020B0503020204020204" charset="-122"/>
                <a:cs typeface="微软雅黑" panose="020B0503020204020204" charset="-122"/>
                <a:sym typeface="+mn-ea"/>
              </a:rPr>
              <a:t>3+5=8</a:t>
            </a:r>
            <a:r>
              <a:rPr lang="zh-CN" altLang="en-US" sz="2200" dirty="0">
                <a:latin typeface="微软雅黑" panose="020B0503020204020204" charset="-122"/>
                <a:ea typeface="微软雅黑" panose="020B0503020204020204" charset="-122"/>
                <a:cs typeface="微软雅黑" panose="020B0503020204020204" charset="-122"/>
                <a:sym typeface="+mn-ea"/>
              </a:rPr>
              <a:t>个类就可以实现</a:t>
            </a:r>
            <a:r>
              <a:rPr lang="en-US" altLang="zh-CN" sz="2200" dirty="0">
                <a:latin typeface="微软雅黑" panose="020B0503020204020204" charset="-122"/>
                <a:ea typeface="微软雅黑" panose="020B0503020204020204" charset="-122"/>
                <a:cs typeface="微软雅黑" panose="020B0503020204020204" charset="-122"/>
                <a:sym typeface="+mn-ea"/>
              </a:rPr>
              <a:t>15</a:t>
            </a:r>
            <a:r>
              <a:rPr lang="zh-CN" altLang="en-US" sz="2200" dirty="0">
                <a:latin typeface="微软雅黑" panose="020B0503020204020204" charset="-122"/>
                <a:ea typeface="微软雅黑" panose="020B0503020204020204" charset="-122"/>
                <a:cs typeface="微软雅黑" panose="020B0503020204020204" charset="-122"/>
                <a:sym typeface="+mn-ea"/>
              </a:rPr>
              <a:t>支蜡笔的功能。本实例使用桥接模式来模拟毛笔的使用过程。</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72517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桥接模式实例与解析</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实例一：模拟毛笔</a:t>
            </a:r>
            <a:endParaRPr lang="zh-CN" altLang="en-US" sz="2200" dirty="0">
              <a:latin typeface="微软雅黑" panose="020B0503020204020204" charset="-122"/>
              <a:ea typeface="微软雅黑" panose="020B0503020204020204" charset="-122"/>
              <a:cs typeface="微软雅黑" panose="020B0503020204020204" charset="-122"/>
            </a:endParaRPr>
          </a:p>
        </p:txBody>
      </p:sp>
      <p:pic>
        <p:nvPicPr>
          <p:cNvPr id="35844" name="Picture 6"/>
          <p:cNvPicPr>
            <a:picLocks noChangeAspect="1"/>
          </p:cNvPicPr>
          <p:nvPr/>
        </p:nvPicPr>
        <p:blipFill>
          <a:blip r:embed="rId2"/>
          <a:stretch>
            <a:fillRect/>
          </a:stretch>
        </p:blipFill>
        <p:spPr>
          <a:xfrm>
            <a:off x="774065" y="1036955"/>
            <a:ext cx="7352030" cy="3533140"/>
          </a:xfrm>
          <a:prstGeom prst="rect">
            <a:avLst/>
          </a:prstGeom>
          <a:noFill/>
          <a:ln w="9525">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418732"/>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桥接模式实例与解析</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实例二：跨平台视频</a:t>
            </a:r>
            <a:r>
              <a:rPr lang="zh-CN" altLang="en-US" sz="2200" dirty="0" smtClean="0">
                <a:latin typeface="微软雅黑" panose="020B0503020204020204" charset="-122"/>
                <a:ea typeface="微软雅黑" panose="020B0503020204020204" charset="-122"/>
                <a:cs typeface="微软雅黑" panose="020B0503020204020204" charset="-122"/>
                <a:sym typeface="+mn-ea"/>
              </a:rPr>
              <a:t>播放器</a:t>
            </a:r>
            <a:endParaRPr lang="en-US" altLang="zh-CN" sz="2200" dirty="0" smtClean="0">
              <a:latin typeface="微软雅黑" panose="020B0503020204020204" charset="-122"/>
              <a:ea typeface="微软雅黑" panose="020B0503020204020204" charset="-122"/>
              <a:cs typeface="微软雅黑" panose="020B0503020204020204" charset="-122"/>
              <a:sym typeface="+mn-ea"/>
            </a:endParaRPr>
          </a:p>
          <a:p>
            <a:pPr lvl="1" eaLnBrk="1" hangingPunct="1"/>
            <a:endParaRPr lang="en-US" altLang="zh-CN" sz="2200" dirty="0" smtClean="0">
              <a:latin typeface="微软雅黑" panose="020B0503020204020204" charset="-122"/>
              <a:ea typeface="微软雅黑" panose="020B0503020204020204" charset="-122"/>
              <a:cs typeface="微软雅黑" panose="020B0503020204020204" charset="-122"/>
              <a:sym typeface="+mn-ea"/>
            </a:endParaRPr>
          </a:p>
          <a:p>
            <a:pPr lvl="1" eaLnBrk="1" hangingPunct="1"/>
            <a:r>
              <a:rPr lang="zh-CN" altLang="en-US" sz="2200" dirty="0" smtClean="0">
                <a:latin typeface="微软雅黑" panose="020B0503020204020204" charset="-122"/>
                <a:ea typeface="微软雅黑" panose="020B0503020204020204" charset="-122"/>
                <a:cs typeface="微软雅黑" panose="020B0503020204020204" charset="-122"/>
                <a:sym typeface="+mn-ea"/>
              </a:rPr>
              <a:t>如果</a:t>
            </a:r>
            <a:r>
              <a:rPr lang="zh-CN" altLang="en-US" sz="2200" dirty="0">
                <a:latin typeface="微软雅黑" panose="020B0503020204020204" charset="-122"/>
                <a:ea typeface="微软雅黑" panose="020B0503020204020204" charset="-122"/>
                <a:cs typeface="微软雅黑" panose="020B0503020204020204" charset="-122"/>
                <a:sym typeface="+mn-ea"/>
              </a:rPr>
              <a:t>需要开发一个跨平台视频播放器，可以在不同操作系统平台（如</a:t>
            </a:r>
            <a:r>
              <a:rPr lang="en-US" altLang="zh-CN" sz="2200" dirty="0">
                <a:latin typeface="微软雅黑" panose="020B0503020204020204" charset="-122"/>
                <a:ea typeface="微软雅黑" panose="020B0503020204020204" charset="-122"/>
                <a:cs typeface="微软雅黑" panose="020B0503020204020204" charset="-122"/>
                <a:sym typeface="+mn-ea"/>
              </a:rPr>
              <a:t>Windows</a:t>
            </a:r>
            <a:r>
              <a:rPr lang="zh-CN" altLang="en-US" sz="2200" dirty="0">
                <a:latin typeface="微软雅黑" panose="020B0503020204020204" charset="-122"/>
                <a:ea typeface="微软雅黑" panose="020B0503020204020204" charset="-122"/>
                <a:cs typeface="微软雅黑" panose="020B0503020204020204" charset="-122"/>
                <a:sym typeface="+mn-ea"/>
              </a:rPr>
              <a:t>、</a:t>
            </a:r>
            <a:r>
              <a:rPr lang="en-US" altLang="zh-CN" sz="2200" dirty="0">
                <a:latin typeface="微软雅黑" panose="020B0503020204020204" charset="-122"/>
                <a:ea typeface="微软雅黑" panose="020B0503020204020204" charset="-122"/>
                <a:cs typeface="微软雅黑" panose="020B0503020204020204" charset="-122"/>
                <a:sym typeface="+mn-ea"/>
              </a:rPr>
              <a:t>Linux</a:t>
            </a:r>
            <a:r>
              <a:rPr lang="zh-CN" altLang="en-US" sz="2200" dirty="0">
                <a:latin typeface="微软雅黑" panose="020B0503020204020204" charset="-122"/>
                <a:ea typeface="微软雅黑" panose="020B0503020204020204" charset="-122"/>
                <a:cs typeface="微软雅黑" panose="020B0503020204020204" charset="-122"/>
                <a:sym typeface="+mn-ea"/>
              </a:rPr>
              <a:t>、</a:t>
            </a:r>
            <a:r>
              <a:rPr lang="en-US" altLang="zh-CN" sz="2200" dirty="0">
                <a:latin typeface="微软雅黑" panose="020B0503020204020204" charset="-122"/>
                <a:ea typeface="微软雅黑" panose="020B0503020204020204" charset="-122"/>
                <a:cs typeface="微软雅黑" panose="020B0503020204020204" charset="-122"/>
                <a:sym typeface="+mn-ea"/>
              </a:rPr>
              <a:t>Unix</a:t>
            </a:r>
            <a:r>
              <a:rPr lang="zh-CN" altLang="en-US" sz="2200" dirty="0">
                <a:latin typeface="微软雅黑" panose="020B0503020204020204" charset="-122"/>
                <a:ea typeface="微软雅黑" panose="020B0503020204020204" charset="-122"/>
                <a:cs typeface="微软雅黑" panose="020B0503020204020204" charset="-122"/>
                <a:sym typeface="+mn-ea"/>
              </a:rPr>
              <a:t>等）上播放多种格式的视频文件，常见的视频格式包括</a:t>
            </a:r>
            <a:r>
              <a:rPr lang="en-US" altLang="zh-CN" sz="2200" dirty="0">
                <a:latin typeface="微软雅黑" panose="020B0503020204020204" charset="-122"/>
                <a:ea typeface="微软雅黑" panose="020B0503020204020204" charset="-122"/>
                <a:cs typeface="微软雅黑" panose="020B0503020204020204" charset="-122"/>
                <a:sym typeface="+mn-ea"/>
              </a:rPr>
              <a:t>MPEG</a:t>
            </a:r>
            <a:r>
              <a:rPr lang="zh-CN" altLang="en-US" sz="2200" dirty="0">
                <a:latin typeface="微软雅黑" panose="020B0503020204020204" charset="-122"/>
                <a:ea typeface="微软雅黑" panose="020B0503020204020204" charset="-122"/>
                <a:cs typeface="微软雅黑" panose="020B0503020204020204" charset="-122"/>
                <a:sym typeface="+mn-ea"/>
              </a:rPr>
              <a:t>、</a:t>
            </a:r>
            <a:r>
              <a:rPr lang="en-US" altLang="zh-CN" sz="2200" dirty="0">
                <a:latin typeface="微软雅黑" panose="020B0503020204020204" charset="-122"/>
                <a:ea typeface="微软雅黑" panose="020B0503020204020204" charset="-122"/>
                <a:cs typeface="微软雅黑" panose="020B0503020204020204" charset="-122"/>
                <a:sym typeface="+mn-ea"/>
              </a:rPr>
              <a:t>RMVB</a:t>
            </a:r>
            <a:r>
              <a:rPr lang="zh-CN" altLang="en-US" sz="2200" dirty="0">
                <a:latin typeface="微软雅黑" panose="020B0503020204020204" charset="-122"/>
                <a:ea typeface="微软雅黑" panose="020B0503020204020204" charset="-122"/>
                <a:cs typeface="微软雅黑" panose="020B0503020204020204" charset="-122"/>
                <a:sym typeface="+mn-ea"/>
              </a:rPr>
              <a:t>、</a:t>
            </a:r>
            <a:r>
              <a:rPr lang="en-US" altLang="zh-CN" sz="2200" dirty="0">
                <a:latin typeface="微软雅黑" panose="020B0503020204020204" charset="-122"/>
                <a:ea typeface="微软雅黑" panose="020B0503020204020204" charset="-122"/>
                <a:cs typeface="微软雅黑" panose="020B0503020204020204" charset="-122"/>
                <a:sym typeface="+mn-ea"/>
              </a:rPr>
              <a:t>AVI</a:t>
            </a:r>
            <a:r>
              <a:rPr lang="zh-CN" altLang="en-US" sz="2200" dirty="0">
                <a:latin typeface="微软雅黑" panose="020B0503020204020204" charset="-122"/>
                <a:ea typeface="微软雅黑" panose="020B0503020204020204" charset="-122"/>
                <a:cs typeface="微软雅黑" panose="020B0503020204020204" charset="-122"/>
                <a:sym typeface="+mn-ea"/>
              </a:rPr>
              <a:t>、</a:t>
            </a:r>
            <a:r>
              <a:rPr lang="en-US" altLang="zh-CN" sz="2200" dirty="0">
                <a:latin typeface="微软雅黑" panose="020B0503020204020204" charset="-122"/>
                <a:ea typeface="微软雅黑" panose="020B0503020204020204" charset="-122"/>
                <a:cs typeface="微软雅黑" panose="020B0503020204020204" charset="-122"/>
                <a:sym typeface="+mn-ea"/>
              </a:rPr>
              <a:t>WMV</a:t>
            </a:r>
            <a:r>
              <a:rPr lang="zh-CN" altLang="en-US" sz="2200" dirty="0">
                <a:latin typeface="微软雅黑" panose="020B0503020204020204" charset="-122"/>
                <a:ea typeface="微软雅黑" panose="020B0503020204020204" charset="-122"/>
                <a:cs typeface="微软雅黑" panose="020B0503020204020204" charset="-122"/>
                <a:sym typeface="+mn-ea"/>
              </a:rPr>
              <a:t>等。现使用桥接模式设计该播放器。</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72517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桥接模式实例与解析</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实例二：跨平台视频播放器</a:t>
            </a:r>
            <a:endParaRPr lang="zh-CN" altLang="en-US" sz="2200" dirty="0">
              <a:latin typeface="微软雅黑" panose="020B0503020204020204" charset="-122"/>
              <a:ea typeface="微软雅黑" panose="020B0503020204020204" charset="-122"/>
              <a:cs typeface="微软雅黑" panose="020B0503020204020204" charset="-122"/>
            </a:endParaRPr>
          </a:p>
        </p:txBody>
      </p:sp>
      <p:pic>
        <p:nvPicPr>
          <p:cNvPr id="37892" name="Picture 6"/>
          <p:cNvPicPr>
            <a:picLocks noChangeAspect="1"/>
          </p:cNvPicPr>
          <p:nvPr/>
        </p:nvPicPr>
        <p:blipFill>
          <a:blip r:embed="rId2"/>
          <a:stretch>
            <a:fillRect/>
          </a:stretch>
        </p:blipFill>
        <p:spPr>
          <a:xfrm>
            <a:off x="1034415" y="1525270"/>
            <a:ext cx="7113905" cy="3309620"/>
          </a:xfrm>
          <a:prstGeom prst="rect">
            <a:avLst/>
          </a:prstGeom>
          <a:noFill/>
          <a:ln w="9525">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766820"/>
          </a:xfrm>
          <a:prstGeom prst="rect">
            <a:avLst/>
          </a:prstGeom>
        </p:spPr>
        <p:txBody>
          <a:bodyPr wrap="square" lIns="48381" tIns="24190" rIns="48381" bIns="24190">
            <a:spAutoFit/>
          </a:bodyPr>
          <a:lstStyle/>
          <a:p>
            <a:pPr eaLnBrk="1" hangingPunct="1">
              <a:lnSpc>
                <a:spcPct val="110000"/>
              </a:lnSpc>
            </a:pPr>
            <a:r>
              <a:rPr lang="zh-CN" altLang="en-US" sz="2200" dirty="0">
                <a:latin typeface="微软雅黑" panose="020B0503020204020204" charset="-122"/>
                <a:ea typeface="微软雅黑" panose="020B0503020204020204" charset="-122"/>
                <a:cs typeface="微软雅黑" panose="020B0503020204020204" charset="-122"/>
                <a:sym typeface="+mn-ea"/>
              </a:rPr>
              <a:t>模式优缺点</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2200" dirty="0">
                <a:latin typeface="微软雅黑" panose="020B0503020204020204" charset="-122"/>
                <a:ea typeface="微软雅黑" panose="020B0503020204020204" charset="-122"/>
                <a:cs typeface="微软雅黑" panose="020B0503020204020204" charset="-122"/>
                <a:sym typeface="+mn-ea"/>
              </a:rPr>
              <a:t>桥接模式的优点</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lnSpc>
                <a:spcPct val="110000"/>
              </a:lnSpc>
              <a:buFont typeface="Arial" panose="020B0604020202020204" pitchFamily="34" charset="0"/>
              <a:buChar char="•"/>
            </a:pP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分离抽象接口及其实现部分</a:t>
            </a:r>
            <a:r>
              <a:rPr lang="zh-CN" altLang="en-US" sz="2200" dirty="0">
                <a:latin typeface="微软雅黑" panose="020B0503020204020204" charset="-122"/>
                <a:ea typeface="微软雅黑" panose="020B0503020204020204" charset="-122"/>
                <a:cs typeface="微软雅黑" panose="020B0503020204020204" charset="-122"/>
                <a:sym typeface="+mn-ea"/>
              </a:rPr>
              <a:t>。 </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lnSpc>
                <a:spcPct val="110000"/>
              </a:lnSpc>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桥接模式有时类似于多继承方案，但是多继承方案违背了类的单一职责原则（即一个类只有一个变化的原因），复用性比较差，而且多继承结构中类的个数非常庞大，</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桥接模式是比多继承方案更好的解决方法</a:t>
            </a:r>
            <a:r>
              <a:rPr lang="zh-CN" altLang="en-US" sz="2200" dirty="0">
                <a:latin typeface="微软雅黑" panose="020B0503020204020204" charset="-122"/>
                <a:ea typeface="微软雅黑" panose="020B0503020204020204" charset="-122"/>
                <a:cs typeface="微软雅黑" panose="020B0503020204020204" charset="-122"/>
                <a:sym typeface="+mn-ea"/>
              </a:rPr>
              <a:t>。 </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lnSpc>
                <a:spcPct val="110000"/>
              </a:lnSpc>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桥接模式</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提高了系统的可扩充性</a:t>
            </a:r>
            <a:r>
              <a:rPr lang="zh-CN" altLang="en-US" sz="2200" dirty="0">
                <a:latin typeface="微软雅黑" panose="020B0503020204020204" charset="-122"/>
                <a:ea typeface="微软雅黑" panose="020B0503020204020204" charset="-122"/>
                <a:cs typeface="微软雅黑" panose="020B0503020204020204" charset="-122"/>
                <a:sym typeface="+mn-ea"/>
              </a:rPr>
              <a:t>，在两个变化维度中任意扩展一个维度，都不需要修改原有系统。 </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lnSpc>
                <a:spcPct val="110000"/>
              </a:lnSpc>
              <a:buFont typeface="Arial" panose="020B0604020202020204" pitchFamily="34" charset="0"/>
              <a:buChar char="•"/>
            </a:pP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实现细节对客户透明，可以对用户隐藏实现细节</a:t>
            </a:r>
            <a:r>
              <a:rPr lang="zh-CN" altLang="en-US" sz="2200" dirty="0">
                <a:latin typeface="微软雅黑" panose="020B0503020204020204" charset="-122"/>
                <a:ea typeface="微软雅黑" panose="020B0503020204020204" charset="-122"/>
                <a:cs typeface="微软雅黑" panose="020B0503020204020204" charset="-122"/>
                <a:sym typeface="+mn-ea"/>
              </a:rPr>
              <a:t>。 </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41808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模式优缺点</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桥接模式的缺点</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桥接模式的引入会</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增加系统的理解与设计难度</a:t>
            </a:r>
            <a:r>
              <a:rPr lang="zh-CN" altLang="en-US" sz="2200" dirty="0">
                <a:latin typeface="微软雅黑" panose="020B0503020204020204" charset="-122"/>
                <a:ea typeface="微软雅黑" panose="020B0503020204020204" charset="-122"/>
                <a:cs typeface="微软雅黑" panose="020B0503020204020204" charset="-122"/>
                <a:sym typeface="+mn-ea"/>
              </a:rPr>
              <a:t>，由于聚合关联关系建立在抽象层，要求开发者针对抽象进行设计与编程。</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桥接模式要求正确识别出系统中两个独立变化的维度，因此</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其使用范围具有一定的局限性</a:t>
            </a:r>
            <a:r>
              <a:rPr lang="zh-CN" altLang="en-US" sz="2200" dirty="0">
                <a:latin typeface="微软雅黑" panose="020B0503020204020204" charset="-122"/>
                <a:ea typeface="微软雅黑" panose="020B0503020204020204" charset="-122"/>
                <a:cs typeface="微软雅黑" panose="020B0503020204020204" charset="-122"/>
                <a:sym typeface="+mn-ea"/>
              </a:rPr>
              <a:t>。 </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4007485"/>
          </a:xfrm>
          <a:prstGeom prst="rect">
            <a:avLst/>
          </a:prstGeom>
        </p:spPr>
        <p:txBody>
          <a:bodyPr wrap="square" lIns="48381" tIns="24190" rIns="48381" bIns="24190">
            <a:spAutoFit/>
          </a:bodyPr>
          <a:lstStyle/>
          <a:p>
            <a:pPr eaLnBrk="1" hangingPunct="1">
              <a:lnSpc>
                <a:spcPct val="110000"/>
              </a:lnSpc>
            </a:pPr>
            <a:r>
              <a:rPr lang="zh-CN" altLang="en-US" sz="1800" dirty="0">
                <a:latin typeface="微软雅黑" panose="020B0503020204020204" charset="-122"/>
                <a:ea typeface="微软雅黑" panose="020B0503020204020204" charset="-122"/>
                <a:sym typeface="+mn-ea"/>
              </a:rPr>
              <a:t>模式适用环境</a:t>
            </a:r>
            <a:endParaRPr lang="zh-CN" altLang="en-US" sz="1800" dirty="0">
              <a:latin typeface="微软雅黑" panose="020B0503020204020204" charset="-122"/>
              <a:ea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sym typeface="+mn-ea"/>
              </a:rPr>
              <a:t>在以下情况下可以使用桥接模式：</a:t>
            </a:r>
            <a:endParaRPr lang="zh-CN" altLang="en-US" sz="18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1800" dirty="0">
                <a:latin typeface="微软雅黑" panose="020B0503020204020204" charset="-122"/>
                <a:ea typeface="微软雅黑" panose="020B0503020204020204" charset="-122"/>
                <a:sym typeface="+mn-ea"/>
              </a:rPr>
              <a:t>如果一个系统</a:t>
            </a:r>
            <a:r>
              <a:rPr lang="zh-CN" altLang="en-US" sz="1800" dirty="0">
                <a:solidFill>
                  <a:srgbClr val="FF3300"/>
                </a:solidFill>
                <a:latin typeface="微软雅黑" panose="020B0503020204020204" charset="-122"/>
                <a:ea typeface="微软雅黑" panose="020B0503020204020204" charset="-122"/>
                <a:sym typeface="+mn-ea"/>
              </a:rPr>
              <a:t>需要在构件的抽象化角色和具体化角色之间增加更多的灵活性</a:t>
            </a:r>
            <a:r>
              <a:rPr lang="zh-CN" altLang="en-US" sz="1800" dirty="0">
                <a:latin typeface="微软雅黑" panose="020B0503020204020204" charset="-122"/>
                <a:ea typeface="微软雅黑" panose="020B0503020204020204" charset="-122"/>
                <a:sym typeface="+mn-ea"/>
              </a:rPr>
              <a:t>，</a:t>
            </a:r>
            <a:r>
              <a:rPr lang="zh-CN" altLang="en-US" sz="1800" dirty="0">
                <a:solidFill>
                  <a:srgbClr val="FF3300"/>
                </a:solidFill>
                <a:latin typeface="微软雅黑" panose="020B0503020204020204" charset="-122"/>
                <a:ea typeface="微软雅黑" panose="020B0503020204020204" charset="-122"/>
                <a:sym typeface="+mn-ea"/>
              </a:rPr>
              <a:t>避免在两个层次之间建立静态的继承联系</a:t>
            </a:r>
            <a:r>
              <a:rPr lang="zh-CN" altLang="en-US" sz="1800" dirty="0">
                <a:latin typeface="微软雅黑" panose="020B0503020204020204" charset="-122"/>
                <a:ea typeface="微软雅黑" panose="020B0503020204020204" charset="-122"/>
                <a:sym typeface="+mn-ea"/>
              </a:rPr>
              <a:t>，通过桥接模式可以使它们在抽象层建立一个关联关系。</a:t>
            </a:r>
            <a:endParaRPr lang="zh-CN" altLang="en-US" sz="18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1800" dirty="0">
                <a:solidFill>
                  <a:srgbClr val="FF3300"/>
                </a:solidFill>
                <a:latin typeface="微软雅黑" panose="020B0503020204020204" charset="-122"/>
                <a:ea typeface="微软雅黑" panose="020B0503020204020204" charset="-122"/>
                <a:sym typeface="+mn-ea"/>
              </a:rPr>
              <a:t>抽象化角色和实现化角色可以以继承的方式独立扩展而互不影响</a:t>
            </a:r>
            <a:r>
              <a:rPr lang="zh-CN" altLang="en-US" sz="1800" dirty="0">
                <a:latin typeface="微软雅黑" panose="020B0503020204020204" charset="-122"/>
                <a:ea typeface="微软雅黑" panose="020B0503020204020204" charset="-122"/>
                <a:sym typeface="+mn-ea"/>
              </a:rPr>
              <a:t>，在程序运行时可以动态将一个抽象化子类的对象和一个实现化子类的对象进行组合，即系统需要对抽象化角色和实现化角色进行动态耦合。</a:t>
            </a:r>
            <a:endParaRPr lang="zh-CN" altLang="en-US" sz="18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1800" dirty="0">
                <a:latin typeface="微软雅黑" panose="020B0503020204020204" charset="-122"/>
                <a:ea typeface="微软雅黑" panose="020B0503020204020204" charset="-122"/>
                <a:sym typeface="+mn-ea"/>
              </a:rPr>
              <a:t>一个类</a:t>
            </a:r>
            <a:r>
              <a:rPr lang="zh-CN" altLang="en-US" sz="1800" dirty="0">
                <a:solidFill>
                  <a:srgbClr val="FF3300"/>
                </a:solidFill>
                <a:latin typeface="微软雅黑" panose="020B0503020204020204" charset="-122"/>
                <a:ea typeface="微软雅黑" panose="020B0503020204020204" charset="-122"/>
                <a:sym typeface="+mn-ea"/>
              </a:rPr>
              <a:t>存在两个独立变化的维度</a:t>
            </a:r>
            <a:r>
              <a:rPr lang="zh-CN" altLang="en-US" sz="1800" dirty="0">
                <a:latin typeface="微软雅黑" panose="020B0503020204020204" charset="-122"/>
                <a:ea typeface="微软雅黑" panose="020B0503020204020204" charset="-122"/>
                <a:sym typeface="+mn-ea"/>
              </a:rPr>
              <a:t>，且这两个维度都需要进行扩展。</a:t>
            </a:r>
            <a:endParaRPr lang="zh-CN" altLang="en-US" sz="18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1800" dirty="0">
                <a:latin typeface="微软雅黑" panose="020B0503020204020204" charset="-122"/>
                <a:ea typeface="微软雅黑" panose="020B0503020204020204" charset="-122"/>
                <a:sym typeface="+mn-ea"/>
              </a:rPr>
              <a:t>虽然在系统中使用继承是没有问题的，但是由于抽象化角色和具体化角色需要独立变化，设计要求需要独立管理这两者。</a:t>
            </a:r>
            <a:endParaRPr lang="zh-CN" altLang="en-US" sz="18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1800" dirty="0">
                <a:latin typeface="微软雅黑" panose="020B0503020204020204" charset="-122"/>
                <a:ea typeface="微软雅黑" panose="020B0503020204020204" charset="-122"/>
                <a:sym typeface="+mn-ea"/>
              </a:rPr>
              <a:t>对于那些</a:t>
            </a:r>
            <a:r>
              <a:rPr lang="zh-CN" altLang="en-US" sz="1800" dirty="0">
                <a:solidFill>
                  <a:srgbClr val="FF3300"/>
                </a:solidFill>
                <a:latin typeface="微软雅黑" panose="020B0503020204020204" charset="-122"/>
                <a:ea typeface="微软雅黑" panose="020B0503020204020204" charset="-122"/>
                <a:sym typeface="+mn-ea"/>
              </a:rPr>
              <a:t>不希望使用继承或因为多层次继承导致系统类的个数急剧增加的系统</a:t>
            </a:r>
            <a:r>
              <a:rPr lang="zh-CN" altLang="en-US" sz="1800" dirty="0">
                <a:latin typeface="微软雅黑" panose="020B0503020204020204" charset="-122"/>
                <a:ea typeface="微软雅黑" panose="020B0503020204020204" charset="-122"/>
                <a:sym typeface="+mn-ea"/>
              </a:rPr>
              <a:t>，桥接模式尤为适用。</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0198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模式应用</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r>
              <a:rPr lang="en-US" altLang="zh-CN" sz="1800" dirty="0">
                <a:latin typeface="微软雅黑" panose="020B0503020204020204" charset="-122"/>
                <a:ea typeface="微软雅黑" panose="020B0503020204020204" charset="-122"/>
                <a:cs typeface="微软雅黑" panose="020B0503020204020204" charset="-122"/>
                <a:sym typeface="+mn-ea"/>
              </a:rPr>
              <a:t>(1) Java</a:t>
            </a:r>
            <a:r>
              <a:rPr lang="zh-CN" altLang="en-US" sz="1800" dirty="0">
                <a:latin typeface="微软雅黑" panose="020B0503020204020204" charset="-122"/>
                <a:ea typeface="微软雅黑" panose="020B0503020204020204" charset="-122"/>
                <a:cs typeface="微软雅黑" panose="020B0503020204020204" charset="-122"/>
                <a:sym typeface="+mn-ea"/>
              </a:rPr>
              <a:t>语言通过</a:t>
            </a:r>
            <a:r>
              <a:rPr lang="en-US" altLang="zh-CN" sz="1800" dirty="0">
                <a:latin typeface="微软雅黑" panose="020B0503020204020204" charset="-122"/>
                <a:ea typeface="微软雅黑" panose="020B0503020204020204" charset="-122"/>
                <a:cs typeface="微软雅黑" panose="020B0503020204020204" charset="-122"/>
                <a:sym typeface="+mn-ea"/>
              </a:rPr>
              <a:t>Java</a:t>
            </a:r>
            <a:r>
              <a:rPr lang="zh-CN" altLang="en-US" sz="1800" dirty="0">
                <a:latin typeface="微软雅黑" panose="020B0503020204020204" charset="-122"/>
                <a:ea typeface="微软雅黑" panose="020B0503020204020204" charset="-122"/>
                <a:cs typeface="微软雅黑" panose="020B0503020204020204" charset="-122"/>
                <a:sym typeface="+mn-ea"/>
              </a:rPr>
              <a:t>虚拟机实现了平台的无关性。</a:t>
            </a:r>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41988" name="Picture 5"/>
          <p:cNvPicPr>
            <a:picLocks noChangeAspect="1"/>
          </p:cNvPicPr>
          <p:nvPr/>
        </p:nvPicPr>
        <p:blipFill>
          <a:blip r:embed="rId2"/>
          <a:stretch>
            <a:fillRect/>
          </a:stretch>
        </p:blipFill>
        <p:spPr>
          <a:xfrm>
            <a:off x="956310" y="1535430"/>
            <a:ext cx="7086600" cy="3038475"/>
          </a:xfrm>
          <a:prstGeom prst="rect">
            <a:avLst/>
          </a:prstGeom>
          <a:noFill/>
          <a:ln w="9525">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066415"/>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教学内容</a:t>
            </a:r>
            <a:endParaRPr lang="zh-CN" altLang="en-US" sz="1800" dirty="0">
              <a:latin typeface="微软雅黑" panose="020B0503020204020204" charset="-122"/>
              <a:ea typeface="微软雅黑" panose="020B0503020204020204" charset="-122"/>
              <a:cs typeface="微软雅黑" panose="020B0503020204020204" charset="-122"/>
            </a:endParaRPr>
          </a:p>
          <a:p>
            <a:pPr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行为型模式</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行为型模式概述</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行为型模式简介</a:t>
            </a:r>
            <a:endParaRPr lang="zh-CN" altLang="en-US" sz="1800" dirty="0">
              <a:latin typeface="微软雅黑" panose="020B0503020204020204" charset="-122"/>
              <a:ea typeface="微软雅黑" panose="020B0503020204020204" charset="-122"/>
              <a:cs typeface="微软雅黑" panose="020B0503020204020204" charset="-122"/>
            </a:endParaRPr>
          </a:p>
          <a:p>
            <a:pPr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职责链模式</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 模式动机与定义</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 模式结构与分析</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 模式实例与解析</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 模式效果与应用</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 模式扩展</a:t>
            </a:r>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44036" name="Picture 17" descr="10-10-35-58-984556915"/>
          <p:cNvPicPr>
            <a:picLocks noChangeAspect="1"/>
          </p:cNvPicPr>
          <p:nvPr/>
        </p:nvPicPr>
        <p:blipFill>
          <a:blip r:embed="rId2"/>
          <a:stretch>
            <a:fillRect/>
          </a:stretch>
        </p:blipFill>
        <p:spPr>
          <a:xfrm>
            <a:off x="2837180" y="663575"/>
            <a:ext cx="3742055" cy="2409825"/>
          </a:xfrm>
          <a:prstGeom prst="rect">
            <a:avLst/>
          </a:prstGeom>
          <a:noFill/>
          <a:ln w="9525">
            <a:noFill/>
          </a:ln>
        </p:spPr>
      </p:pic>
      <p:pic>
        <p:nvPicPr>
          <p:cNvPr id="44037" name="Picture 18" descr="20090903025735662"/>
          <p:cNvPicPr>
            <a:picLocks noChangeAspect="1"/>
          </p:cNvPicPr>
          <p:nvPr/>
        </p:nvPicPr>
        <p:blipFill>
          <a:blip r:embed="rId3"/>
          <a:stretch>
            <a:fillRect/>
          </a:stretch>
        </p:blipFill>
        <p:spPr>
          <a:xfrm>
            <a:off x="5507355" y="2634615"/>
            <a:ext cx="3166745" cy="2374265"/>
          </a:xfrm>
          <a:prstGeom prst="rect">
            <a:avLst/>
          </a:prstGeom>
          <a:noFill/>
          <a:ln w="9525">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29285"/>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rPr>
              <a:t>模式动机</a:t>
            </a:r>
          </a:p>
          <a:p>
            <a:pPr eaLnBrk="1" hangingPunct="1">
              <a:lnSpc>
                <a:spcPct val="110000"/>
              </a:lnSpc>
            </a:pPr>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45060" name="Picture 10"/>
          <p:cNvPicPr>
            <a:picLocks noChangeAspect="1"/>
          </p:cNvPicPr>
          <p:nvPr/>
        </p:nvPicPr>
        <p:blipFill>
          <a:blip r:embed="rId2"/>
          <a:stretch>
            <a:fillRect/>
          </a:stretch>
        </p:blipFill>
        <p:spPr>
          <a:xfrm>
            <a:off x="849630" y="1546225"/>
            <a:ext cx="7423150" cy="2632075"/>
          </a:xfrm>
          <a:prstGeom prst="rect">
            <a:avLst/>
          </a:prstGeom>
          <a:noFill/>
          <a:ln w="9525">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41808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模式动机</a:t>
            </a:r>
            <a:r>
              <a:rPr lang="en-US" altLang="zh-CN" sz="2200" dirty="0">
                <a:latin typeface="微软雅黑" panose="020B0503020204020204" charset="-122"/>
                <a:ea typeface="微软雅黑" panose="020B0503020204020204" charset="-122"/>
                <a:cs typeface="微软雅黑" panose="020B0503020204020204" charset="-122"/>
                <a:sym typeface="+mn-ea"/>
              </a:rPr>
              <a:t>(</a:t>
            </a:r>
            <a:r>
              <a:rPr lang="zh-CN" altLang="en-US" sz="2200" dirty="0">
                <a:latin typeface="微软雅黑" panose="020B0503020204020204" charset="-122"/>
                <a:ea typeface="微软雅黑" panose="020B0503020204020204" charset="-122"/>
                <a:cs typeface="微软雅黑" panose="020B0503020204020204" charset="-122"/>
                <a:sym typeface="+mn-ea"/>
              </a:rPr>
              <a:t>问题</a:t>
            </a:r>
            <a:r>
              <a:rPr lang="en-US" altLang="zh-CN" sz="2200" dirty="0">
                <a:latin typeface="微软雅黑" panose="020B0503020204020204" charset="-122"/>
                <a:ea typeface="微软雅黑" panose="020B0503020204020204" charset="-122"/>
                <a:cs typeface="微软雅黑" panose="020B0503020204020204" charset="-122"/>
                <a:sym typeface="+mn-ea"/>
              </a:rPr>
              <a:t>)</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    如何保证一个类只有一个实例并且这个实例易于被访问呢？</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定义一个全局变量可以确保对象随时都可以被访问，但不能防止我们实例化多个对象</a:t>
            </a:r>
            <a:r>
              <a:rPr lang="zh-CN" altLang="en-US" sz="2200" dirty="0">
                <a:latin typeface="微软雅黑" panose="020B0503020204020204" charset="-122"/>
                <a:ea typeface="微软雅黑" panose="020B0503020204020204" charset="-122"/>
                <a:cs typeface="微软雅黑" panose="020B0503020204020204" charset="-122"/>
                <a:sym typeface="+mn-ea"/>
              </a:rPr>
              <a:t>。</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      一个更好的解决办法是</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让类自身负责保存它的唯一实例</a:t>
            </a:r>
            <a:r>
              <a:rPr lang="zh-CN" altLang="en-US" sz="2200" dirty="0">
                <a:latin typeface="微软雅黑" panose="020B0503020204020204" charset="-122"/>
                <a:ea typeface="微软雅黑" panose="020B0503020204020204" charset="-122"/>
                <a:cs typeface="微软雅黑" panose="020B0503020204020204" charset="-122"/>
                <a:sym typeface="+mn-ea"/>
              </a:rPr>
              <a:t>。这个类可以保证没有其他实例被创建，并且它可以提供一个访问该实例的方法。这就是单例模式的模式动机。</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845435"/>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sym typeface="+mn-ea"/>
              </a:rPr>
              <a:t>模式动机</a:t>
            </a:r>
            <a:endParaRPr lang="zh-CN" altLang="en-US" sz="1800" dirty="0">
              <a:latin typeface="微软雅黑" panose="020B0503020204020204" charset="-122"/>
              <a:ea typeface="微软雅黑" panose="020B0503020204020204" charset="-122"/>
            </a:endParaRPr>
          </a:p>
          <a:p>
            <a:pPr lvl="1" algn="just" eaLnBrk="1" hangingPunct="1"/>
            <a:r>
              <a:rPr lang="zh-CN" altLang="en-US" sz="1800" dirty="0">
                <a:latin typeface="微软雅黑" panose="020B0503020204020204" charset="-122"/>
                <a:ea typeface="微软雅黑" panose="020B0503020204020204" charset="-122"/>
                <a:sym typeface="+mn-ea"/>
              </a:rPr>
              <a:t>     职责链可以是</a:t>
            </a:r>
            <a:r>
              <a:rPr lang="zh-CN" altLang="en-US" sz="1800" dirty="0">
                <a:solidFill>
                  <a:srgbClr val="FF3300"/>
                </a:solidFill>
                <a:latin typeface="微软雅黑" panose="020B0503020204020204" charset="-122"/>
                <a:ea typeface="微软雅黑" panose="020B0503020204020204" charset="-122"/>
                <a:sym typeface="+mn-ea"/>
              </a:rPr>
              <a:t>一条直线、一个环或者一个树形结构</a:t>
            </a:r>
            <a:r>
              <a:rPr lang="zh-CN" altLang="en-US" sz="1800" dirty="0">
                <a:latin typeface="微软雅黑" panose="020B0503020204020204" charset="-122"/>
                <a:ea typeface="微软雅黑" panose="020B0503020204020204" charset="-122"/>
                <a:sym typeface="+mn-ea"/>
              </a:rPr>
              <a:t>，最常见的职责链是</a:t>
            </a:r>
            <a:r>
              <a:rPr lang="zh-CN" altLang="en-US" sz="1800" dirty="0">
                <a:solidFill>
                  <a:srgbClr val="FF3300"/>
                </a:solidFill>
                <a:latin typeface="微软雅黑" panose="020B0503020204020204" charset="-122"/>
                <a:ea typeface="微软雅黑" panose="020B0503020204020204" charset="-122"/>
                <a:sym typeface="+mn-ea"/>
              </a:rPr>
              <a:t>直线型</a:t>
            </a:r>
            <a:r>
              <a:rPr lang="zh-CN" altLang="en-US" sz="1800" dirty="0">
                <a:latin typeface="微软雅黑" panose="020B0503020204020204" charset="-122"/>
                <a:ea typeface="微软雅黑" panose="020B0503020204020204" charset="-122"/>
                <a:sym typeface="+mn-ea"/>
              </a:rPr>
              <a:t>，即沿着</a:t>
            </a:r>
            <a:r>
              <a:rPr lang="zh-CN" altLang="en-US" sz="1800" dirty="0">
                <a:solidFill>
                  <a:srgbClr val="FF3300"/>
                </a:solidFill>
                <a:latin typeface="微软雅黑" panose="020B0503020204020204" charset="-122"/>
                <a:ea typeface="微软雅黑" panose="020B0503020204020204" charset="-122"/>
                <a:sym typeface="+mn-ea"/>
              </a:rPr>
              <a:t>一条单向的链</a:t>
            </a:r>
            <a:r>
              <a:rPr lang="zh-CN" altLang="en-US" sz="1800" dirty="0">
                <a:latin typeface="微软雅黑" panose="020B0503020204020204" charset="-122"/>
                <a:ea typeface="微软雅黑" panose="020B0503020204020204" charset="-122"/>
                <a:sym typeface="+mn-ea"/>
              </a:rPr>
              <a:t>来传递请求。</a:t>
            </a:r>
            <a:endParaRPr lang="zh-CN" altLang="en-US" sz="1800" dirty="0">
              <a:latin typeface="微软雅黑" panose="020B0503020204020204" charset="-122"/>
              <a:ea typeface="微软雅黑" panose="020B0503020204020204" charset="-122"/>
            </a:endParaRPr>
          </a:p>
          <a:p>
            <a:pPr lvl="1" algn="just" eaLnBrk="1" hangingPunct="1"/>
            <a:r>
              <a:rPr lang="zh-CN" altLang="en-US" sz="1800" dirty="0">
                <a:latin typeface="微软雅黑" panose="020B0503020204020204" charset="-122"/>
                <a:ea typeface="微软雅黑" panose="020B0503020204020204" charset="-122"/>
                <a:sym typeface="+mn-ea"/>
              </a:rPr>
              <a:t>     链上的每一个对象都是请求处理者，职责链模式可以</a:t>
            </a:r>
            <a:r>
              <a:rPr lang="zh-CN" altLang="en-US" sz="1800" dirty="0">
                <a:solidFill>
                  <a:srgbClr val="FF3300"/>
                </a:solidFill>
                <a:latin typeface="微软雅黑" panose="020B0503020204020204" charset="-122"/>
                <a:ea typeface="微软雅黑" panose="020B0503020204020204" charset="-122"/>
                <a:sym typeface="+mn-ea"/>
              </a:rPr>
              <a:t>将请求的处理者组织成一条链</a:t>
            </a:r>
            <a:r>
              <a:rPr lang="zh-CN" altLang="en-US" sz="1800" dirty="0">
                <a:latin typeface="微软雅黑" panose="020B0503020204020204" charset="-122"/>
                <a:ea typeface="微软雅黑" panose="020B0503020204020204" charset="-122"/>
                <a:sym typeface="+mn-ea"/>
              </a:rPr>
              <a:t>，并使请求沿着链传递，由链上的处理者对请求进行相应的处理，客户端无须关心请求的处理细节以及请求的传递，只需将请求发送到链上即可，</a:t>
            </a:r>
            <a:r>
              <a:rPr lang="zh-CN" altLang="en-US" sz="1800" dirty="0">
                <a:solidFill>
                  <a:srgbClr val="FF3300"/>
                </a:solidFill>
                <a:latin typeface="微软雅黑" panose="020B0503020204020204" charset="-122"/>
                <a:ea typeface="微软雅黑" panose="020B0503020204020204" charset="-122"/>
                <a:sym typeface="+mn-ea"/>
              </a:rPr>
              <a:t>将请求的发送者和请求的处理者解耦</a:t>
            </a:r>
            <a:r>
              <a:rPr lang="zh-CN" altLang="en-US" sz="1800" dirty="0">
                <a:latin typeface="微软雅黑" panose="020B0503020204020204" charset="-122"/>
                <a:ea typeface="微软雅黑" panose="020B0503020204020204" charset="-122"/>
                <a:sym typeface="+mn-ea"/>
              </a:rPr>
              <a:t>。这就是职责链模式的模式动机。</a:t>
            </a:r>
            <a:endParaRPr lang="zh-CN" altLang="en-US" sz="1800" dirty="0">
              <a:latin typeface="微软雅黑" panose="020B0503020204020204" charset="-122"/>
              <a:ea typeface="微软雅黑" panose="020B0503020204020204" charset="-122"/>
            </a:endParaRPr>
          </a:p>
          <a:p>
            <a:pPr eaLnBrk="1" hangingPunct="1"/>
            <a:endParaRPr lang="zh-CN" altLang="en-US" sz="1800" dirty="0">
              <a:latin typeface="微软雅黑" panose="020B0503020204020204" charset="-122"/>
              <a:ea typeface="微软雅黑" panose="020B0503020204020204" charset="-122"/>
              <a:cs typeface="微软雅黑" panose="020B0503020204020204" charset="-122"/>
            </a:endParaRPr>
          </a:p>
          <a:p>
            <a:pPr eaLnBrk="1" hangingPunct="1">
              <a:lnSpc>
                <a:spcPct val="110000"/>
              </a:lnSpc>
            </a:pP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894840"/>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模式定义</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职责链模式</a:t>
            </a:r>
            <a:r>
              <a:rPr lang="en-US" altLang="zh-CN" sz="2000" dirty="0">
                <a:latin typeface="微软雅黑" panose="020B0503020204020204" charset="-122"/>
                <a:ea typeface="微软雅黑" panose="020B0503020204020204" charset="-122"/>
                <a:cs typeface="微软雅黑" panose="020B0503020204020204" charset="-122"/>
                <a:sym typeface="+mn-ea"/>
              </a:rPr>
              <a:t>(Chain of Responsibility Pattern)</a:t>
            </a:r>
            <a:r>
              <a:rPr lang="zh-CN" altLang="en-US" sz="2000" dirty="0">
                <a:latin typeface="微软雅黑" panose="020B0503020204020204" charset="-122"/>
                <a:ea typeface="微软雅黑" panose="020B0503020204020204" charset="-122"/>
                <a:cs typeface="微软雅黑" panose="020B0503020204020204" charset="-122"/>
                <a:sym typeface="+mn-ea"/>
              </a:rPr>
              <a:t>：避免请求发送者与接收者耦合在一起，</a:t>
            </a: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让多个对象都有可能接收请求</a:t>
            </a: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将这些对象连接成一条链</a:t>
            </a:r>
            <a:r>
              <a:rPr lang="zh-CN" altLang="en-US" sz="2000" dirty="0">
                <a:latin typeface="微软雅黑" panose="020B0503020204020204" charset="-122"/>
                <a:ea typeface="微软雅黑" panose="020B0503020204020204" charset="-122"/>
                <a:cs typeface="微软雅黑" panose="020B0503020204020204" charset="-122"/>
                <a:sym typeface="+mn-ea"/>
              </a:rPr>
              <a:t>，并且</a:t>
            </a: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沿着这条链传递请求</a:t>
            </a:r>
            <a:r>
              <a:rPr lang="zh-CN" altLang="en-US" sz="2000" dirty="0">
                <a:latin typeface="微软雅黑" panose="020B0503020204020204" charset="-122"/>
                <a:ea typeface="微软雅黑" panose="020B0503020204020204" charset="-122"/>
                <a:cs typeface="微软雅黑" panose="020B0503020204020204" charset="-122"/>
                <a:sym typeface="+mn-ea"/>
              </a:rPr>
              <a:t>，直到有对象处理它为止。由于英文翻译的不同，职责链模式又称为责任链模式，它是一种</a:t>
            </a: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对象行为型模式</a:t>
            </a:r>
            <a:r>
              <a:rPr lang="zh-CN" altLang="en-US" sz="2000" dirty="0">
                <a:latin typeface="微软雅黑" panose="020B0503020204020204" charset="-122"/>
                <a:ea typeface="微软雅黑" panose="020B0503020204020204" charset="-122"/>
                <a:cs typeface="微软雅黑" panose="020B0503020204020204" charset="-122"/>
                <a:sym typeface="+mn-ea"/>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63575"/>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模式结构</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48133" name="Picture 16"/>
          <p:cNvPicPr>
            <a:picLocks noChangeAspect="1"/>
          </p:cNvPicPr>
          <p:nvPr/>
        </p:nvPicPr>
        <p:blipFill>
          <a:blip r:embed="rId2"/>
          <a:stretch>
            <a:fillRect/>
          </a:stretch>
        </p:blipFill>
        <p:spPr>
          <a:xfrm>
            <a:off x="1882140" y="1162685"/>
            <a:ext cx="5812790" cy="3536950"/>
          </a:xfrm>
          <a:prstGeom prst="rect">
            <a:avLst/>
          </a:prstGeom>
          <a:noFill/>
          <a:ln w="9525">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894840"/>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模式结构</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职责链模式包含如下角色：</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en-US" sz="2000" dirty="0">
                <a:latin typeface="微软雅黑" panose="020B0503020204020204" charset="-122"/>
                <a:ea typeface="微软雅黑" panose="020B0503020204020204" charset="-122"/>
                <a:cs typeface="微软雅黑" panose="020B0503020204020204" charset="-122"/>
                <a:sym typeface="+mn-ea"/>
              </a:rPr>
              <a:t>Handler</a:t>
            </a:r>
            <a:r>
              <a:rPr lang="en-US" altLang="zh-CN" sz="2000" dirty="0">
                <a:latin typeface="微软雅黑" panose="020B0503020204020204" charset="-122"/>
                <a:ea typeface="微软雅黑" panose="020B0503020204020204" charset="-122"/>
                <a:cs typeface="微软雅黑" panose="020B0503020204020204" charset="-122"/>
                <a:sym typeface="+mn-ea"/>
              </a:rPr>
              <a:t>: </a:t>
            </a:r>
            <a:r>
              <a:rPr lang="zh-CN" altLang="en-US" sz="2000" dirty="0">
                <a:latin typeface="微软雅黑" panose="020B0503020204020204" charset="-122"/>
                <a:ea typeface="微软雅黑" panose="020B0503020204020204" charset="-122"/>
                <a:cs typeface="微软雅黑" panose="020B0503020204020204" charset="-122"/>
                <a:sym typeface="+mn-ea"/>
              </a:rPr>
              <a:t>抽象处理者</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en-US" sz="2000" dirty="0">
                <a:latin typeface="微软雅黑" panose="020B0503020204020204" charset="-122"/>
                <a:ea typeface="微软雅黑" panose="020B0503020204020204" charset="-122"/>
                <a:cs typeface="微软雅黑" panose="020B0503020204020204" charset="-122"/>
                <a:sym typeface="+mn-ea"/>
              </a:rPr>
              <a:t>ConcreteHandler</a:t>
            </a:r>
            <a:r>
              <a:rPr lang="en-US" altLang="zh-CN" sz="2000" dirty="0">
                <a:latin typeface="微软雅黑" panose="020B0503020204020204" charset="-122"/>
                <a:ea typeface="微软雅黑" panose="020B0503020204020204" charset="-122"/>
                <a:cs typeface="微软雅黑" panose="020B0503020204020204" charset="-122"/>
                <a:sym typeface="+mn-ea"/>
              </a:rPr>
              <a:t>: </a:t>
            </a:r>
            <a:r>
              <a:rPr lang="zh-CN" altLang="en-US" sz="2000" dirty="0">
                <a:latin typeface="微软雅黑" panose="020B0503020204020204" charset="-122"/>
                <a:ea typeface="微软雅黑" panose="020B0503020204020204" charset="-122"/>
                <a:cs typeface="微软雅黑" panose="020B0503020204020204" charset="-122"/>
                <a:sym typeface="+mn-ea"/>
              </a:rPr>
              <a:t>具体处理者</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en-US" sz="2000" dirty="0">
                <a:latin typeface="微软雅黑" panose="020B0503020204020204" charset="-122"/>
                <a:ea typeface="微软雅黑" panose="020B0503020204020204" charset="-122"/>
                <a:cs typeface="微软雅黑" panose="020B0503020204020204" charset="-122"/>
                <a:sym typeface="+mn-ea"/>
              </a:rPr>
              <a:t>Client</a:t>
            </a:r>
            <a:r>
              <a:rPr lang="en-US" altLang="zh-CN" sz="2000" dirty="0">
                <a:latin typeface="微软雅黑" panose="020B0503020204020204" charset="-122"/>
                <a:ea typeface="微软雅黑" panose="020B0503020204020204" charset="-122"/>
                <a:cs typeface="微软雅黑" panose="020B0503020204020204" charset="-122"/>
                <a:sym typeface="+mn-ea"/>
              </a:rPr>
              <a:t>: </a:t>
            </a:r>
            <a:r>
              <a:rPr lang="zh-CN" altLang="en-US" sz="2000" dirty="0">
                <a:latin typeface="微软雅黑" panose="020B0503020204020204" charset="-122"/>
                <a:ea typeface="微软雅黑" panose="020B0503020204020204" charset="-122"/>
                <a:cs typeface="微软雅黑" panose="020B0503020204020204" charset="-122"/>
                <a:sym typeface="+mn-ea"/>
              </a:rPr>
              <a:t>客户类</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Char char="•"/>
            </a:pP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202180"/>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sym typeface="+mn-ea"/>
              </a:rPr>
              <a:t>模式分析</a:t>
            </a:r>
            <a:endParaRPr lang="zh-CN" altLang="en-US" sz="2000" dirty="0">
              <a:latin typeface="微软雅黑" panose="020B0503020204020204" charset="-122"/>
              <a:ea typeface="微软雅黑" panose="020B0503020204020204" charset="-122"/>
            </a:endParaRPr>
          </a:p>
          <a:p>
            <a:pPr lvl="1" algn="just" eaLnBrk="1" hangingPunct="1"/>
            <a:r>
              <a:rPr lang="zh-CN" altLang="en-US" sz="2000" dirty="0">
                <a:latin typeface="微软雅黑" panose="020B0503020204020204" charset="-122"/>
                <a:ea typeface="微软雅黑" panose="020B0503020204020204" charset="-122"/>
                <a:sym typeface="+mn-ea"/>
              </a:rPr>
              <a:t>     在职责链模式里，很多对象</a:t>
            </a:r>
            <a:r>
              <a:rPr lang="zh-CN" altLang="en-US" sz="2000" dirty="0">
                <a:solidFill>
                  <a:srgbClr val="FF3300"/>
                </a:solidFill>
                <a:latin typeface="微软雅黑" panose="020B0503020204020204" charset="-122"/>
                <a:ea typeface="微软雅黑" panose="020B0503020204020204" charset="-122"/>
                <a:sym typeface="+mn-ea"/>
              </a:rPr>
              <a:t>由每一个对象对其下家的引用而连接起来形成一条链</a:t>
            </a:r>
            <a:r>
              <a:rPr lang="zh-CN" altLang="en-US" sz="2000" dirty="0">
                <a:latin typeface="微软雅黑" panose="020B0503020204020204" charset="-122"/>
                <a:ea typeface="微软雅黑" panose="020B0503020204020204" charset="-122"/>
                <a:sym typeface="+mn-ea"/>
              </a:rPr>
              <a:t>。</a:t>
            </a:r>
            <a:endParaRPr lang="zh-CN" altLang="en-US" sz="2000" dirty="0">
              <a:latin typeface="微软雅黑" panose="020B0503020204020204" charset="-122"/>
              <a:ea typeface="微软雅黑" panose="020B0503020204020204" charset="-122"/>
            </a:endParaRPr>
          </a:p>
          <a:p>
            <a:pPr lvl="1" algn="just" eaLnBrk="1" hangingPunct="1"/>
            <a:r>
              <a:rPr lang="zh-CN" altLang="en-US" sz="2000" dirty="0">
                <a:solidFill>
                  <a:srgbClr val="FF3300"/>
                </a:solidFill>
                <a:latin typeface="微软雅黑" panose="020B0503020204020204" charset="-122"/>
                <a:ea typeface="微软雅黑" panose="020B0503020204020204" charset="-122"/>
                <a:sym typeface="+mn-ea"/>
              </a:rPr>
              <a:t>     请求在这条链上传递</a:t>
            </a:r>
            <a:r>
              <a:rPr lang="zh-CN" altLang="en-US" sz="2000" dirty="0">
                <a:latin typeface="微软雅黑" panose="020B0503020204020204" charset="-122"/>
                <a:ea typeface="微软雅黑" panose="020B0503020204020204" charset="-122"/>
                <a:sym typeface="+mn-ea"/>
              </a:rPr>
              <a:t>，直到链上的某一个对象处理此请求为止。</a:t>
            </a:r>
            <a:endParaRPr lang="zh-CN" altLang="en-US" sz="2000" dirty="0">
              <a:latin typeface="微软雅黑" panose="020B0503020204020204" charset="-122"/>
              <a:ea typeface="微软雅黑" panose="020B0503020204020204" charset="-122"/>
            </a:endParaRPr>
          </a:p>
          <a:p>
            <a:pPr lvl="1" algn="just" eaLnBrk="1" hangingPunct="1"/>
            <a:r>
              <a:rPr lang="zh-CN" altLang="en-US" sz="2000" dirty="0">
                <a:latin typeface="微软雅黑" panose="020B0503020204020204" charset="-122"/>
                <a:ea typeface="微软雅黑" panose="020B0503020204020204" charset="-122"/>
                <a:sym typeface="+mn-ea"/>
              </a:rPr>
              <a:t>      发出这个请求的客户端并不知道链上的哪一个对象最终处理这个  请求，这使得</a:t>
            </a:r>
            <a:r>
              <a:rPr lang="zh-CN" altLang="en-US" sz="2000" dirty="0">
                <a:solidFill>
                  <a:srgbClr val="FF3300"/>
                </a:solidFill>
                <a:latin typeface="微软雅黑" panose="020B0503020204020204" charset="-122"/>
                <a:ea typeface="微软雅黑" panose="020B0503020204020204" charset="-122"/>
                <a:sym typeface="+mn-ea"/>
              </a:rPr>
              <a:t>系统可以在不影响客户端的情况下动态地重新组织链和分配责任</a:t>
            </a:r>
            <a:r>
              <a:rPr lang="zh-CN" altLang="en-US" sz="2000" dirty="0">
                <a:latin typeface="微软雅黑" panose="020B0503020204020204" charset="-122"/>
                <a:ea typeface="微软雅黑" panose="020B0503020204020204" charset="-122"/>
                <a:sym typeface="+mn-ea"/>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63575"/>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模式分析</a:t>
            </a:r>
            <a:endParaRPr lang="zh-CN" altLang="en-US" sz="2000" dirty="0">
              <a:latin typeface="微软雅黑" panose="020B0503020204020204" charset="-122"/>
              <a:ea typeface="微软雅黑" panose="020B0503020204020204" charset="-122"/>
              <a:cs typeface="微软雅黑" panose="020B0503020204020204" charset="-122"/>
            </a:endParaRPr>
          </a:p>
          <a:p>
            <a:pPr lvl="1" algn="just"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典型的抽象处理者代码</a:t>
            </a:r>
            <a:endParaRPr lang="zh-CN" altLang="en-US" sz="2000" dirty="0">
              <a:latin typeface="微软雅黑" panose="020B0503020204020204" charset="-122"/>
              <a:ea typeface="微软雅黑" panose="020B0503020204020204" charset="-122"/>
              <a:cs typeface="微软雅黑" panose="020B0503020204020204" charset="-122"/>
            </a:endParaRPr>
          </a:p>
        </p:txBody>
      </p:sp>
      <p:graphicFrame>
        <p:nvGraphicFramePr>
          <p:cNvPr id="222238" name="Group 30"/>
          <p:cNvGraphicFramePr>
            <a:graphicFrameLocks noGrp="1"/>
          </p:cNvGraphicFramePr>
          <p:nvPr/>
        </p:nvGraphicFramePr>
        <p:xfrm>
          <a:off x="865505" y="1463040"/>
          <a:ext cx="7391400" cy="3220085"/>
        </p:xfrm>
        <a:graphic>
          <a:graphicData uri="http://schemas.openxmlformats.org/drawingml/2006/table">
            <a:tbl>
              <a:tblPr/>
              <a:tblGrid>
                <a:gridCol w="7391400"/>
              </a:tblGrid>
              <a:tr h="3220085">
                <a:tc>
                  <a:txBody>
                    <a:bodyPr/>
                    <a:lstStyle/>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public abstract class Handler</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r>
                        <a:rPr kumimoji="0" lang="en-US" altLang="zh-CN" sz="1600" b="1" i="0" u="none" strike="noStrike" cap="none" normalizeH="0" baseline="0" smtClean="0">
                          <a:ln>
                            <a:noFill/>
                          </a:ln>
                          <a:solidFill>
                            <a:srgbClr val="FF3300"/>
                          </a:solidFill>
                          <a:effectLst/>
                          <a:latin typeface="Times New Roman" panose="02020603050405020304" pitchFamily="18" charset="0"/>
                          <a:ea typeface="隶书" panose="02010509060101010101" pitchFamily="49" charset="-122"/>
                        </a:rPr>
                        <a:t>protected Handler successor;</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public void setSuccessor(Handler successor)</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this.successor=successor;</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public abstract void handleRequest(String request);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63575"/>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模式分析</a:t>
            </a:r>
            <a:endParaRPr lang="zh-CN" altLang="en-US" sz="2000" dirty="0">
              <a:latin typeface="微软雅黑" panose="020B0503020204020204" charset="-122"/>
              <a:ea typeface="微软雅黑" panose="020B0503020204020204" charset="-122"/>
              <a:cs typeface="微软雅黑" panose="020B0503020204020204" charset="-122"/>
            </a:endParaRPr>
          </a:p>
          <a:p>
            <a:pPr lvl="1" algn="just"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典型的具体处理者代码</a:t>
            </a:r>
            <a:endParaRPr lang="zh-CN" altLang="en-US" sz="2000" dirty="0">
              <a:latin typeface="微软雅黑" panose="020B0503020204020204" charset="-122"/>
              <a:ea typeface="微软雅黑" panose="020B0503020204020204" charset="-122"/>
              <a:cs typeface="微软雅黑" panose="020B0503020204020204" charset="-122"/>
            </a:endParaRPr>
          </a:p>
        </p:txBody>
      </p:sp>
      <p:graphicFrame>
        <p:nvGraphicFramePr>
          <p:cNvPr id="258060" name="Group 12"/>
          <p:cNvGraphicFramePr>
            <a:graphicFrameLocks noGrp="1"/>
          </p:cNvGraphicFramePr>
          <p:nvPr/>
        </p:nvGraphicFramePr>
        <p:xfrm>
          <a:off x="865505" y="1463040"/>
          <a:ext cx="7391400" cy="3202940"/>
        </p:xfrm>
        <a:graphic>
          <a:graphicData uri="http://schemas.openxmlformats.org/drawingml/2006/table">
            <a:tbl>
              <a:tblPr/>
              <a:tblGrid>
                <a:gridCol w="7391400"/>
              </a:tblGrid>
              <a:tr h="3202940">
                <a:tc>
                  <a:txBody>
                    <a:bodyPr/>
                    <a:lstStyle/>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public class ConcreteHandler extends Handler</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public void handleRequest(String request)</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if(</a:t>
                      </a:r>
                      <a:r>
                        <a:rPr kumimoji="0" lang="zh-CN" altLang="en-US"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请求</a:t>
                      </a: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request</a:t>
                      </a:r>
                      <a:r>
                        <a:rPr kumimoji="0" lang="zh-CN" altLang="en-US"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满足条件</a:t>
                      </a: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  //</a:t>
                      </a:r>
                      <a:r>
                        <a:rPr kumimoji="0" lang="zh-CN" altLang="en-US"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处理请求；</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zh-CN" altLang="en-US"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else</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r>
                        <a:rPr kumimoji="0" lang="en-US" altLang="zh-CN" sz="1200" b="1" i="0" u="none" strike="noStrike" cap="none" normalizeH="0" baseline="0" smtClean="0">
                          <a:ln>
                            <a:noFill/>
                          </a:ln>
                          <a:solidFill>
                            <a:srgbClr val="FF3300"/>
                          </a:solidFill>
                          <a:effectLst/>
                          <a:latin typeface="Times New Roman" panose="02020603050405020304" pitchFamily="18" charset="0"/>
                          <a:ea typeface="隶书" panose="02010509060101010101" pitchFamily="49" charset="-122"/>
                        </a:rPr>
                        <a:t>this.successor.handleRequest(request); //</a:t>
                      </a:r>
                      <a:r>
                        <a:rPr kumimoji="0" lang="zh-CN" altLang="en-US" sz="1200" b="1" i="0" u="none" strike="noStrike" cap="none" normalizeH="0" baseline="0" smtClean="0">
                          <a:ln>
                            <a:noFill/>
                          </a:ln>
                          <a:solidFill>
                            <a:srgbClr val="FF3300"/>
                          </a:solidFill>
                          <a:effectLst/>
                          <a:latin typeface="Times New Roman" panose="02020603050405020304" pitchFamily="18" charset="0"/>
                          <a:ea typeface="隶书" panose="02010509060101010101" pitchFamily="49" charset="-122"/>
                        </a:rPr>
                        <a:t>转发请求</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zh-CN" altLang="en-US"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202180"/>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职责链模式实例与解析</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实例：审批假条 </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sym typeface="+mn-ea"/>
              </a:rPr>
              <a:t>某</a:t>
            </a:r>
            <a:r>
              <a:rPr lang="en-US" altLang="zh-CN" sz="2000" dirty="0">
                <a:latin typeface="微软雅黑" panose="020B0503020204020204" charset="-122"/>
                <a:ea typeface="微软雅黑" panose="020B0503020204020204" charset="-122"/>
                <a:cs typeface="微软雅黑" panose="020B0503020204020204" charset="-122"/>
                <a:sym typeface="+mn-ea"/>
              </a:rPr>
              <a:t>OA</a:t>
            </a:r>
            <a:r>
              <a:rPr lang="zh-CN" altLang="en-US" sz="2000" dirty="0">
                <a:latin typeface="微软雅黑" panose="020B0503020204020204" charset="-122"/>
                <a:ea typeface="微软雅黑" panose="020B0503020204020204" charset="-122"/>
                <a:cs typeface="微软雅黑" panose="020B0503020204020204" charset="-122"/>
                <a:sym typeface="+mn-ea"/>
              </a:rPr>
              <a:t>系统需要提供一个假条审批的模块，如果员工请假天数小于</a:t>
            </a:r>
            <a:r>
              <a:rPr lang="en-US" altLang="zh-CN" sz="2000" dirty="0">
                <a:latin typeface="微软雅黑" panose="020B0503020204020204" charset="-122"/>
                <a:ea typeface="微软雅黑" panose="020B0503020204020204" charset="-122"/>
                <a:cs typeface="微软雅黑" panose="020B0503020204020204" charset="-122"/>
                <a:sym typeface="+mn-ea"/>
              </a:rPr>
              <a:t>3</a:t>
            </a:r>
            <a:r>
              <a:rPr lang="zh-CN" altLang="en-US" sz="2000" dirty="0">
                <a:latin typeface="微软雅黑" panose="020B0503020204020204" charset="-122"/>
                <a:ea typeface="微软雅黑" panose="020B0503020204020204" charset="-122"/>
                <a:cs typeface="微软雅黑" panose="020B0503020204020204" charset="-122"/>
                <a:sym typeface="+mn-ea"/>
              </a:rPr>
              <a:t>天，主任可以审批该假条；如果员工请假天数大于等于</a:t>
            </a:r>
            <a:r>
              <a:rPr lang="en-US" altLang="zh-CN" sz="2000" dirty="0">
                <a:latin typeface="微软雅黑" panose="020B0503020204020204" charset="-122"/>
                <a:ea typeface="微软雅黑" panose="020B0503020204020204" charset="-122"/>
                <a:cs typeface="微软雅黑" panose="020B0503020204020204" charset="-122"/>
                <a:sym typeface="+mn-ea"/>
              </a:rPr>
              <a:t>3</a:t>
            </a:r>
            <a:r>
              <a:rPr lang="zh-CN" altLang="en-US" sz="2000" dirty="0">
                <a:latin typeface="微软雅黑" panose="020B0503020204020204" charset="-122"/>
                <a:ea typeface="微软雅黑" panose="020B0503020204020204" charset="-122"/>
                <a:cs typeface="微软雅黑" panose="020B0503020204020204" charset="-122"/>
                <a:sym typeface="+mn-ea"/>
              </a:rPr>
              <a:t>天，小于</a:t>
            </a:r>
            <a:r>
              <a:rPr lang="en-US" altLang="zh-CN" sz="2000" dirty="0">
                <a:latin typeface="微软雅黑" panose="020B0503020204020204" charset="-122"/>
                <a:ea typeface="微软雅黑" panose="020B0503020204020204" charset="-122"/>
                <a:cs typeface="微软雅黑" panose="020B0503020204020204" charset="-122"/>
                <a:sym typeface="+mn-ea"/>
              </a:rPr>
              <a:t>10</a:t>
            </a:r>
            <a:r>
              <a:rPr lang="zh-CN" altLang="en-US" sz="2000" dirty="0">
                <a:latin typeface="微软雅黑" panose="020B0503020204020204" charset="-122"/>
                <a:ea typeface="微软雅黑" panose="020B0503020204020204" charset="-122"/>
                <a:cs typeface="微软雅黑" panose="020B0503020204020204" charset="-122"/>
                <a:sym typeface="+mn-ea"/>
              </a:rPr>
              <a:t>天，经理可以审批；如果员工请假天数大于等于</a:t>
            </a:r>
            <a:r>
              <a:rPr lang="en-US" altLang="zh-CN" sz="2000" dirty="0">
                <a:latin typeface="微软雅黑" panose="020B0503020204020204" charset="-122"/>
                <a:ea typeface="微软雅黑" panose="020B0503020204020204" charset="-122"/>
                <a:cs typeface="微软雅黑" panose="020B0503020204020204" charset="-122"/>
                <a:sym typeface="+mn-ea"/>
              </a:rPr>
              <a:t>10</a:t>
            </a:r>
            <a:r>
              <a:rPr lang="zh-CN" altLang="en-US" sz="2000" dirty="0">
                <a:latin typeface="微软雅黑" panose="020B0503020204020204" charset="-122"/>
                <a:ea typeface="微软雅黑" panose="020B0503020204020204" charset="-122"/>
                <a:cs typeface="微软雅黑" panose="020B0503020204020204" charset="-122"/>
                <a:sym typeface="+mn-ea"/>
              </a:rPr>
              <a:t>天，小于</a:t>
            </a:r>
            <a:r>
              <a:rPr lang="en-US" altLang="zh-CN" sz="2000" dirty="0">
                <a:latin typeface="微软雅黑" panose="020B0503020204020204" charset="-122"/>
                <a:ea typeface="微软雅黑" panose="020B0503020204020204" charset="-122"/>
                <a:cs typeface="微软雅黑" panose="020B0503020204020204" charset="-122"/>
                <a:sym typeface="+mn-ea"/>
              </a:rPr>
              <a:t>30</a:t>
            </a:r>
            <a:r>
              <a:rPr lang="zh-CN" altLang="en-US" sz="2000" dirty="0">
                <a:latin typeface="微软雅黑" panose="020B0503020204020204" charset="-122"/>
                <a:ea typeface="微软雅黑" panose="020B0503020204020204" charset="-122"/>
                <a:cs typeface="微软雅黑" panose="020B0503020204020204" charset="-122"/>
                <a:sym typeface="+mn-ea"/>
              </a:rPr>
              <a:t>天，总经理可以审批；如果超过</a:t>
            </a:r>
            <a:r>
              <a:rPr lang="en-US" altLang="zh-CN" sz="2000" dirty="0">
                <a:latin typeface="微软雅黑" panose="020B0503020204020204" charset="-122"/>
                <a:ea typeface="微软雅黑" panose="020B0503020204020204" charset="-122"/>
                <a:cs typeface="微软雅黑" panose="020B0503020204020204" charset="-122"/>
                <a:sym typeface="+mn-ea"/>
              </a:rPr>
              <a:t>30</a:t>
            </a:r>
            <a:r>
              <a:rPr lang="zh-CN" altLang="en-US" sz="2000" dirty="0">
                <a:latin typeface="微软雅黑" panose="020B0503020204020204" charset="-122"/>
                <a:ea typeface="微软雅黑" panose="020B0503020204020204" charset="-122"/>
                <a:cs typeface="微软雅黑" panose="020B0503020204020204" charset="-122"/>
                <a:sym typeface="+mn-ea"/>
              </a:rPr>
              <a:t>天，总经理也不能审批，提示相应的拒绝信息。</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971550"/>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职责链模式实例与解析</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实例：审批假条 </a:t>
            </a:r>
            <a:endParaRPr lang="zh-CN" altLang="en-US" sz="2000" dirty="0">
              <a:latin typeface="微软雅黑" panose="020B0503020204020204" charset="-122"/>
              <a:ea typeface="微软雅黑" panose="020B0503020204020204" charset="-122"/>
              <a:cs typeface="微软雅黑" panose="020B0503020204020204" charset="-122"/>
            </a:endParaRPr>
          </a:p>
          <a:p>
            <a:pPr lvl="2" indent="0" eaLnBrk="1" hangingPunct="1">
              <a:buFont typeface="Arial" panose="020B0604020202020204" pitchFamily="34" charset="0"/>
              <a:buNone/>
            </a:pP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193549" name="Picture 13"/>
          <p:cNvPicPr>
            <a:picLocks noChangeAspect="1"/>
          </p:cNvPicPr>
          <p:nvPr/>
        </p:nvPicPr>
        <p:blipFill>
          <a:blip r:embed="rId2"/>
          <a:stretch>
            <a:fillRect/>
          </a:stretch>
        </p:blipFill>
        <p:spPr>
          <a:xfrm>
            <a:off x="1054100" y="1377950"/>
            <a:ext cx="6936105" cy="343344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500" fill="hold">
                                          <p:stCondLst>
                                            <p:cond delay="0"/>
                                          </p:stCondLst>
                                        </p:cTn>
                                        <p:tgtEl>
                                          <p:spTgt spid="193549"/>
                                        </p:tgtEl>
                                        <p:attrNameLst>
                                          <p:attrName>style.visibility</p:attrName>
                                        </p:attrNameLst>
                                      </p:cBhvr>
                                      <p:to>
                                        <p:strVal val="visible"/>
                                      </p:to>
                                    </p:set>
                                    <p:animEffect transition="in" filter="blinds(horizontal)">
                                      <p:cBhvr>
                                        <p:cTn id="7" dur="500"/>
                                        <p:tgtEl>
                                          <p:spTgt spid="193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894840"/>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模式优缺点</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职责链模式的优点</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sym typeface="+mn-ea"/>
              </a:rPr>
              <a:t> 降低耦合度</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sym typeface="+mn-ea"/>
              </a:rPr>
              <a:t> 可简化对象的相互连接</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sym typeface="+mn-ea"/>
              </a:rPr>
              <a:t> 增强给对象指派职责的灵活性</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sym typeface="+mn-ea"/>
              </a:rPr>
              <a:t> 增加新的请求处理类很方便</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75653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模式定义</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     单例模式</a:t>
            </a:r>
            <a:r>
              <a:rPr lang="en-US" altLang="zh-CN" sz="2200" dirty="0">
                <a:latin typeface="微软雅黑" panose="020B0503020204020204" charset="-122"/>
                <a:ea typeface="微软雅黑" panose="020B0503020204020204" charset="-122"/>
                <a:cs typeface="微软雅黑" panose="020B0503020204020204" charset="-122"/>
                <a:sym typeface="+mn-ea"/>
              </a:rPr>
              <a:t>(Singleton Pattern)</a:t>
            </a:r>
            <a:r>
              <a:rPr lang="zh-CN" altLang="en-US" sz="2200" dirty="0">
                <a:latin typeface="微软雅黑" panose="020B0503020204020204" charset="-122"/>
                <a:ea typeface="微软雅黑" panose="020B0503020204020204" charset="-122"/>
                <a:cs typeface="微软雅黑" panose="020B0503020204020204" charset="-122"/>
                <a:sym typeface="+mn-ea"/>
              </a:rPr>
              <a:t>：单例模式</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确保某一个类只有一个实例，而且自行实例化并向整个系统提供这个实例</a:t>
            </a:r>
            <a:r>
              <a:rPr lang="zh-CN" altLang="en-US" sz="2200" dirty="0">
                <a:latin typeface="微软雅黑" panose="020B0503020204020204" charset="-122"/>
                <a:ea typeface="微软雅黑" panose="020B0503020204020204" charset="-122"/>
                <a:cs typeface="微软雅黑" panose="020B0503020204020204" charset="-122"/>
                <a:sym typeface="+mn-ea"/>
              </a:rPr>
              <a:t>，这个类称为单例类，它提供全局访问的方法。</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     单例模式的要点有三个：一是</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某个类只能有一个实例</a:t>
            </a:r>
            <a:r>
              <a:rPr lang="zh-CN" altLang="en-US" sz="2200" dirty="0">
                <a:latin typeface="微软雅黑" panose="020B0503020204020204" charset="-122"/>
                <a:ea typeface="微软雅黑" panose="020B0503020204020204" charset="-122"/>
                <a:cs typeface="微软雅黑" panose="020B0503020204020204" charset="-122"/>
                <a:sym typeface="+mn-ea"/>
              </a:rPr>
              <a:t>；二是</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它必须自行创建这个实例</a:t>
            </a:r>
            <a:r>
              <a:rPr lang="zh-CN" altLang="en-US" sz="2200" dirty="0">
                <a:latin typeface="微软雅黑" panose="020B0503020204020204" charset="-122"/>
                <a:ea typeface="微软雅黑" panose="020B0503020204020204" charset="-122"/>
                <a:cs typeface="微软雅黑" panose="020B0503020204020204" charset="-122"/>
                <a:sym typeface="+mn-ea"/>
              </a:rPr>
              <a:t>；三是</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它必须自行向整个系统提供这个实例</a:t>
            </a:r>
            <a:r>
              <a:rPr lang="zh-CN" altLang="en-US" sz="2200" dirty="0">
                <a:latin typeface="微软雅黑" panose="020B0503020204020204" charset="-122"/>
                <a:ea typeface="微软雅黑" panose="020B0503020204020204" charset="-122"/>
                <a:cs typeface="微软雅黑" panose="020B0503020204020204" charset="-122"/>
                <a:sym typeface="+mn-ea"/>
              </a:rPr>
              <a:t>。单例模式是一种对象创建型模式。单例模式又名单件模式或单态模式。</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586865"/>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sym typeface="+mn-ea"/>
              </a:rPr>
              <a:t>模式优缺点</a:t>
            </a:r>
            <a:endParaRPr lang="zh-CN" altLang="en-US" sz="2000" dirty="0">
              <a:latin typeface="微软雅黑" panose="020B0503020204020204" charset="-122"/>
              <a:ea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sym typeface="+mn-ea"/>
              </a:rPr>
              <a:t>职责链模式的缺点</a:t>
            </a:r>
            <a:endParaRPr lang="zh-CN" altLang="en-US" sz="20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2000" dirty="0">
                <a:latin typeface="微软雅黑" panose="020B0503020204020204" charset="-122"/>
                <a:ea typeface="微软雅黑" panose="020B0503020204020204" charset="-122"/>
                <a:sym typeface="+mn-ea"/>
              </a:rPr>
              <a:t>不能保证请求一定被接收。</a:t>
            </a:r>
            <a:endParaRPr lang="zh-CN" altLang="en-US" sz="20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2000" dirty="0">
                <a:latin typeface="微软雅黑" panose="020B0503020204020204" charset="-122"/>
                <a:ea typeface="微软雅黑" panose="020B0503020204020204" charset="-122"/>
                <a:sym typeface="+mn-ea"/>
              </a:rPr>
              <a:t>系统性能将受到一定影响，而且在进行代码调试时不太方便；可能会造成循环调用。</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263775"/>
          </a:xfrm>
          <a:prstGeom prst="rect">
            <a:avLst/>
          </a:prstGeom>
        </p:spPr>
        <p:txBody>
          <a:bodyPr wrap="square" lIns="48381" tIns="24190" rIns="48381" bIns="24190">
            <a:spAutoFit/>
          </a:bodyPr>
          <a:lstStyle/>
          <a:p>
            <a:pPr eaLnBrk="1" hangingPunct="1">
              <a:lnSpc>
                <a:spcPct val="110000"/>
              </a:lnSpc>
            </a:pPr>
            <a:r>
              <a:rPr lang="zh-CN" altLang="en-US" sz="2000" dirty="0">
                <a:latin typeface="微软雅黑" panose="020B0503020204020204" charset="-122"/>
                <a:ea typeface="微软雅黑" panose="020B0503020204020204" charset="-122"/>
                <a:cs typeface="微软雅黑" panose="020B0503020204020204" charset="-122"/>
                <a:sym typeface="+mn-ea"/>
              </a:rPr>
              <a:t>模式适用环境 </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2000" dirty="0">
                <a:latin typeface="微软雅黑" panose="020B0503020204020204" charset="-122"/>
                <a:ea typeface="微软雅黑" panose="020B0503020204020204" charset="-122"/>
                <a:cs typeface="微软雅黑" panose="020B0503020204020204" charset="-122"/>
                <a:sym typeface="+mn-ea"/>
              </a:rPr>
              <a:t>在以下情况下可以使用职责链模式：</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sym typeface="+mn-ea"/>
              </a:rPr>
              <a:t>有多个对象可以处理同一个请求，</a:t>
            </a: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具体哪个对象处理该请求由运行时刻自动确定</a:t>
            </a:r>
            <a:r>
              <a:rPr lang="zh-CN" altLang="en-US" sz="2000" dirty="0">
                <a:latin typeface="微软雅黑" panose="020B0503020204020204" charset="-122"/>
                <a:ea typeface="微软雅黑" panose="020B0503020204020204" charset="-122"/>
                <a:cs typeface="微软雅黑" panose="020B0503020204020204" charset="-122"/>
                <a:sym typeface="+mn-ea"/>
              </a:rPr>
              <a:t>。</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sym typeface="+mn-ea"/>
              </a:rPr>
              <a:t>在不明确指定接收者的情况下，</a:t>
            </a: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向多个对象中的一个提交一个请求</a:t>
            </a:r>
            <a:r>
              <a:rPr lang="zh-CN" altLang="en-US" sz="2000" dirty="0">
                <a:latin typeface="微软雅黑" panose="020B0503020204020204" charset="-122"/>
                <a:ea typeface="微软雅黑" panose="020B0503020204020204" charset="-122"/>
                <a:cs typeface="微软雅黑" panose="020B0503020204020204" charset="-122"/>
                <a:sym typeface="+mn-ea"/>
              </a:rPr>
              <a:t>。</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sym typeface="+mn-ea"/>
              </a:rPr>
              <a:t>可</a:t>
            </a: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动态指定一组对象处理请求</a:t>
            </a:r>
            <a:r>
              <a:rPr lang="zh-CN" altLang="en-US" sz="2000" dirty="0">
                <a:latin typeface="微软雅黑" panose="020B0503020204020204" charset="-122"/>
                <a:ea typeface="微软雅黑" panose="020B0503020204020204" charset="-122"/>
                <a:cs typeface="微软雅黑" panose="020B0503020204020204" charset="-122"/>
                <a:sym typeface="+mn-ea"/>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233295"/>
          </a:xfrm>
          <a:prstGeom prst="rect">
            <a:avLst/>
          </a:prstGeom>
        </p:spPr>
        <p:txBody>
          <a:bodyPr wrap="square" lIns="48381" tIns="24190" rIns="48381" bIns="24190">
            <a:spAutoFit/>
          </a:bodyPr>
          <a:lstStyle/>
          <a:p>
            <a:pPr eaLnBrk="1" hangingPunct="1">
              <a:lnSpc>
                <a:spcPct val="110000"/>
              </a:lnSpc>
            </a:pPr>
            <a:r>
              <a:rPr lang="zh-CN" altLang="en-US" sz="2000" dirty="0">
                <a:latin typeface="微软雅黑" panose="020B0503020204020204" charset="-122"/>
                <a:ea typeface="微软雅黑" panose="020B0503020204020204" charset="-122"/>
                <a:cs typeface="微软雅黑" panose="020B0503020204020204" charset="-122"/>
                <a:sym typeface="+mn-ea"/>
              </a:rPr>
              <a:t>本章教学内容 </a:t>
            </a:r>
            <a:endParaRPr lang="zh-CN" altLang="en-US" sz="2000" dirty="0">
              <a:latin typeface="微软雅黑" panose="020B0503020204020204" charset="-122"/>
              <a:ea typeface="微软雅黑" panose="020B0503020204020204" charset="-122"/>
              <a:cs typeface="微软雅黑" panose="020B0503020204020204" charset="-122"/>
            </a:endParaRPr>
          </a:p>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中介者模式</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模式动机与定义</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模式结构与分析</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模式实例与解析</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模式效果与应用</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模式扩展</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59396" name="Picture 20" descr="m"/>
          <p:cNvPicPr>
            <a:picLocks noChangeAspect="1"/>
          </p:cNvPicPr>
          <p:nvPr/>
        </p:nvPicPr>
        <p:blipFill>
          <a:blip r:embed="rId2"/>
          <a:stretch>
            <a:fillRect/>
          </a:stretch>
        </p:blipFill>
        <p:spPr>
          <a:xfrm>
            <a:off x="3098165" y="695960"/>
            <a:ext cx="2906395" cy="1889760"/>
          </a:xfrm>
          <a:prstGeom prst="rect">
            <a:avLst/>
          </a:prstGeom>
          <a:noFill/>
          <a:ln w="9525">
            <a:noFill/>
          </a:ln>
        </p:spPr>
      </p:pic>
      <p:pic>
        <p:nvPicPr>
          <p:cNvPr id="59397" name="Picture 21" descr="img"/>
          <p:cNvPicPr>
            <a:picLocks noChangeAspect="1"/>
          </p:cNvPicPr>
          <p:nvPr/>
        </p:nvPicPr>
        <p:blipFill>
          <a:blip r:embed="rId3"/>
          <a:srcRect b="19287"/>
          <a:stretch>
            <a:fillRect/>
          </a:stretch>
        </p:blipFill>
        <p:spPr>
          <a:xfrm>
            <a:off x="4679950" y="2585720"/>
            <a:ext cx="3781425" cy="2286000"/>
          </a:xfrm>
          <a:prstGeom prst="rect">
            <a:avLst/>
          </a:prstGeom>
          <a:noFill/>
          <a:ln w="9525">
            <a:no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971550"/>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sym typeface="+mn-ea"/>
              </a:rPr>
              <a:t>模式动机</a:t>
            </a:r>
            <a:endParaRPr lang="zh-CN" altLang="en-US" sz="2000" dirty="0">
              <a:latin typeface="微软雅黑" panose="020B0503020204020204" charset="-122"/>
              <a:ea typeface="微软雅黑" panose="020B0503020204020204" charset="-122"/>
            </a:endParaRPr>
          </a:p>
          <a:p>
            <a:pPr lvl="1" eaLnBrk="1" hangingPunct="1"/>
            <a:endParaRPr lang="zh-CN" altLang="en-US" sz="2000" dirty="0">
              <a:latin typeface="微软雅黑" panose="020B0503020204020204" charset="-122"/>
              <a:ea typeface="微软雅黑" panose="020B0503020204020204" charset="-122"/>
            </a:endParaRPr>
          </a:p>
          <a:p>
            <a:pPr lvl="1" eaLnBrk="1" hangingPunct="1">
              <a:buNone/>
            </a:pP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60420" name="Picture 12"/>
          <p:cNvPicPr>
            <a:picLocks noChangeAspect="1"/>
          </p:cNvPicPr>
          <p:nvPr/>
        </p:nvPicPr>
        <p:blipFill>
          <a:blip r:embed="rId2"/>
          <a:stretch>
            <a:fillRect/>
          </a:stretch>
        </p:blipFill>
        <p:spPr>
          <a:xfrm>
            <a:off x="1391285" y="1223010"/>
            <a:ext cx="6502400" cy="3611880"/>
          </a:xfrm>
          <a:prstGeom prst="rect">
            <a:avLst/>
          </a:prstGeom>
          <a:noFill/>
          <a:ln w="9525">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702685"/>
          </a:xfrm>
          <a:prstGeom prst="rect">
            <a:avLst/>
          </a:prstGeom>
        </p:spPr>
        <p:txBody>
          <a:bodyPr wrap="square" lIns="48381" tIns="24190" rIns="48381" bIns="24190">
            <a:spAutoFit/>
          </a:bodyPr>
          <a:lstStyle/>
          <a:p>
            <a:pPr eaLnBrk="1" hangingPunct="1">
              <a:lnSpc>
                <a:spcPct val="110000"/>
              </a:lnSpc>
            </a:pPr>
            <a:r>
              <a:rPr lang="zh-CN" altLang="en-US" sz="1800" dirty="0">
                <a:latin typeface="微软雅黑" panose="020B0503020204020204" charset="-122"/>
                <a:ea typeface="微软雅黑" panose="020B0503020204020204" charset="-122"/>
                <a:sym typeface="+mn-ea"/>
              </a:rPr>
              <a:t>模式动机</a:t>
            </a:r>
            <a:endParaRPr lang="zh-CN" altLang="en-US" sz="1800" dirty="0">
              <a:latin typeface="微软雅黑" panose="020B0503020204020204" charset="-122"/>
              <a:ea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sym typeface="+mn-ea"/>
              </a:rPr>
              <a:t>在用户与用户直接聊天的设计方案中，用户对象之间存在很强的关联性，将导致系统出现如下问题：</a:t>
            </a:r>
            <a:endParaRPr lang="zh-CN" altLang="en-US" sz="18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1800" dirty="0">
                <a:solidFill>
                  <a:srgbClr val="FF3300"/>
                </a:solidFill>
                <a:latin typeface="微软雅黑" panose="020B0503020204020204" charset="-122"/>
                <a:ea typeface="微软雅黑" panose="020B0503020204020204" charset="-122"/>
                <a:sym typeface="+mn-ea"/>
              </a:rPr>
              <a:t>系统结构复杂：</a:t>
            </a:r>
            <a:r>
              <a:rPr lang="zh-CN" altLang="en-US" sz="1800" dirty="0">
                <a:latin typeface="微软雅黑" panose="020B0503020204020204" charset="-122"/>
                <a:ea typeface="微软雅黑" panose="020B0503020204020204" charset="-122"/>
                <a:sym typeface="+mn-ea"/>
              </a:rPr>
              <a:t>对象之间存在大量的相互关联和调用，若有一个对象发生变化，则需要跟踪和该对象关联的其他所有对象，并进行适当处理。</a:t>
            </a:r>
            <a:endParaRPr lang="zh-CN" altLang="en-US" sz="18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1800" dirty="0">
                <a:solidFill>
                  <a:srgbClr val="FF3300"/>
                </a:solidFill>
                <a:latin typeface="微软雅黑" panose="020B0503020204020204" charset="-122"/>
                <a:ea typeface="微软雅黑" panose="020B0503020204020204" charset="-122"/>
                <a:sym typeface="+mn-ea"/>
              </a:rPr>
              <a:t>对象可重用性差：</a:t>
            </a:r>
            <a:r>
              <a:rPr lang="zh-CN" altLang="en-US" sz="1800" dirty="0">
                <a:latin typeface="微软雅黑" panose="020B0503020204020204" charset="-122"/>
                <a:ea typeface="微软雅黑" panose="020B0503020204020204" charset="-122"/>
                <a:sym typeface="+mn-ea"/>
              </a:rPr>
              <a:t>由于一个对象和其他对象具有很强的关联，若没有其他对象的支持，一个对象很难被另一个系统或模块重用，这些对象表现出来更像一个不可分割的整体，职责较为混乱。</a:t>
            </a:r>
            <a:endParaRPr lang="zh-CN" altLang="en-US" sz="18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1800" dirty="0">
                <a:solidFill>
                  <a:srgbClr val="FF3300"/>
                </a:solidFill>
                <a:latin typeface="微软雅黑" panose="020B0503020204020204" charset="-122"/>
                <a:ea typeface="微软雅黑" panose="020B0503020204020204" charset="-122"/>
                <a:sym typeface="+mn-ea"/>
              </a:rPr>
              <a:t>系统扩展性低：</a:t>
            </a:r>
            <a:r>
              <a:rPr lang="zh-CN" altLang="en-US" sz="1800" dirty="0">
                <a:latin typeface="微软雅黑" panose="020B0503020204020204" charset="-122"/>
                <a:ea typeface="微软雅黑" panose="020B0503020204020204" charset="-122"/>
                <a:sym typeface="+mn-ea"/>
              </a:rPr>
              <a:t>增加一个新的对象需要在原有相关对象上增加引用，增加新的引用关系也需要调整原有对象，系统耦合度很高，对象操作很不灵活，扩展性差。</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710055"/>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模式动机（问题）</a:t>
            </a:r>
            <a:endParaRPr lang="zh-CN" altLang="en-US" sz="1800" dirty="0">
              <a:latin typeface="微软雅黑" panose="020B0503020204020204" charset="-122"/>
              <a:ea typeface="微软雅黑" panose="020B0503020204020204" charset="-122"/>
              <a:cs typeface="微软雅黑" panose="020B0503020204020204" charset="-122"/>
            </a:endParaRPr>
          </a:p>
          <a:p>
            <a:pPr lvl="1" algn="just"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在面向对象的软件设计与开发过程中，根据“单一职责原则”，我们</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应该尽量将对象细化，使其只负责或呈现单一的职责</a:t>
            </a:r>
            <a:r>
              <a:rPr lang="zh-CN" altLang="en-US" sz="1800" dirty="0">
                <a:latin typeface="微软雅黑" panose="020B0503020204020204" charset="-122"/>
                <a:ea typeface="微软雅黑" panose="020B0503020204020204" charset="-122"/>
                <a:cs typeface="微软雅黑" panose="020B0503020204020204" charset="-122"/>
                <a:sym typeface="+mn-ea"/>
              </a:rPr>
              <a:t>。</a:t>
            </a:r>
            <a:endParaRPr lang="zh-CN" altLang="en-US" sz="1800" dirty="0">
              <a:latin typeface="微软雅黑" panose="020B0503020204020204" charset="-122"/>
              <a:ea typeface="微软雅黑" panose="020B0503020204020204" charset="-122"/>
              <a:cs typeface="微软雅黑" panose="020B0503020204020204" charset="-122"/>
            </a:endParaRPr>
          </a:p>
          <a:p>
            <a:pPr lvl="1" algn="just"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对于一个模块，可能由很多对象构成，而且这些对象之间可能存在相互的引用，</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为了减少对象两两之间复杂的引用关系，使之成为一个松耦合的系统，我们需要使用中介者模式</a:t>
            </a:r>
            <a:r>
              <a:rPr lang="zh-CN" altLang="en-US" sz="1800" dirty="0">
                <a:latin typeface="微软雅黑" panose="020B0503020204020204" charset="-122"/>
                <a:ea typeface="微软雅黑" panose="020B0503020204020204" charset="-122"/>
                <a:cs typeface="微软雅黑" panose="020B0503020204020204" charset="-122"/>
                <a:sym typeface="+mn-ea"/>
              </a:rPr>
              <a:t>，这就是中介者模式的模式动机。</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433195"/>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模式定义</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中介者模式</a:t>
            </a:r>
            <a:r>
              <a:rPr lang="en-US" altLang="zh-CN" sz="1800" dirty="0">
                <a:latin typeface="微软雅黑" panose="020B0503020204020204" charset="-122"/>
                <a:ea typeface="微软雅黑" panose="020B0503020204020204" charset="-122"/>
                <a:cs typeface="微软雅黑" panose="020B0503020204020204" charset="-122"/>
                <a:sym typeface="+mn-ea"/>
              </a:rPr>
              <a:t>(Mediator Pattern)</a:t>
            </a:r>
            <a:r>
              <a:rPr lang="zh-CN" altLang="en-US" sz="1800" dirty="0">
                <a:latin typeface="微软雅黑" panose="020B0503020204020204" charset="-122"/>
                <a:ea typeface="微软雅黑" panose="020B0503020204020204" charset="-122"/>
                <a:cs typeface="微软雅黑" panose="020B0503020204020204" charset="-122"/>
                <a:sym typeface="+mn-ea"/>
              </a:rPr>
              <a:t>定义：用一个中介对象来</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封装一系列的对象交互</a:t>
            </a:r>
            <a:r>
              <a:rPr lang="zh-CN" altLang="en-US" sz="1800" dirty="0">
                <a:latin typeface="微软雅黑" panose="020B0503020204020204" charset="-122"/>
                <a:ea typeface="微软雅黑" panose="020B0503020204020204" charset="-122"/>
                <a:cs typeface="微软雅黑" panose="020B0503020204020204" charset="-122"/>
                <a:sym typeface="+mn-ea"/>
              </a:rPr>
              <a:t>，中介者使各对象不需要显式地相互引用，从而</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使其耦合松散</a:t>
            </a:r>
            <a:r>
              <a:rPr lang="zh-CN" altLang="en-US" sz="1800" dirty="0">
                <a:latin typeface="微软雅黑" panose="020B0503020204020204" charset="-122"/>
                <a:ea typeface="微软雅黑" panose="020B0503020204020204" charset="-122"/>
                <a:cs typeface="微软雅黑" panose="020B0503020204020204" charset="-122"/>
                <a:sym typeface="+mn-ea"/>
              </a:rPr>
              <a:t>，而且可以</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独立地改变它们之间的交互</a:t>
            </a:r>
            <a:r>
              <a:rPr lang="zh-CN" altLang="en-US" sz="1800" dirty="0">
                <a:latin typeface="微软雅黑" panose="020B0503020204020204" charset="-122"/>
                <a:ea typeface="微软雅黑" panose="020B0503020204020204" charset="-122"/>
                <a:cs typeface="微软雅黑" panose="020B0503020204020204" charset="-122"/>
                <a:sym typeface="+mn-ea"/>
              </a:rPr>
              <a:t>。中介者模式又称为</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调停者模式</a:t>
            </a:r>
            <a:r>
              <a:rPr lang="zh-CN" altLang="en-US" sz="1800" dirty="0">
                <a:latin typeface="微软雅黑" panose="020B0503020204020204" charset="-122"/>
                <a:ea typeface="微软雅黑" panose="020B0503020204020204" charset="-122"/>
                <a:cs typeface="微软雅黑" panose="020B0503020204020204" charset="-122"/>
                <a:sym typeface="+mn-ea"/>
              </a:rPr>
              <a:t>，它是一种</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对象行为型模式</a:t>
            </a:r>
            <a:r>
              <a:rPr lang="zh-CN" altLang="en-US" sz="1800" dirty="0">
                <a:latin typeface="微软雅黑" panose="020B0503020204020204" charset="-122"/>
                <a:ea typeface="微软雅黑" panose="020B0503020204020204" charset="-122"/>
                <a:cs typeface="微软雅黑" panose="020B0503020204020204" charset="-122"/>
                <a:sym typeface="+mn-ea"/>
              </a:rPr>
              <a:t>。</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0198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模式结构</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64517" name="Picture 17"/>
          <p:cNvPicPr>
            <a:picLocks noChangeAspect="1"/>
          </p:cNvPicPr>
          <p:nvPr/>
        </p:nvPicPr>
        <p:blipFill>
          <a:blip r:embed="rId2"/>
          <a:stretch>
            <a:fillRect/>
          </a:stretch>
        </p:blipFill>
        <p:spPr>
          <a:xfrm>
            <a:off x="721995" y="1330325"/>
            <a:ext cx="7828280" cy="3061970"/>
          </a:xfrm>
          <a:prstGeom prst="rect">
            <a:avLst/>
          </a:prstGeom>
          <a:noFill/>
          <a:ln w="9525">
            <a:noFill/>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986915"/>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模式结构</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中介者模式包含如下角色：</a:t>
            </a:r>
            <a:endParaRPr lang="zh-CN" altLang="en-US" sz="18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en-US" sz="1800" dirty="0">
                <a:latin typeface="微软雅黑" panose="020B0503020204020204" charset="-122"/>
                <a:ea typeface="微软雅黑" panose="020B0503020204020204" charset="-122"/>
                <a:cs typeface="微软雅黑" panose="020B0503020204020204" charset="-122"/>
                <a:sym typeface="+mn-ea"/>
              </a:rPr>
              <a:t>Mediator</a:t>
            </a:r>
            <a:r>
              <a:rPr lang="en-US" altLang="zh-CN" sz="1800" dirty="0">
                <a:latin typeface="微软雅黑" panose="020B0503020204020204" charset="-122"/>
                <a:ea typeface="微软雅黑" panose="020B0503020204020204" charset="-122"/>
                <a:cs typeface="微软雅黑" panose="020B0503020204020204" charset="-122"/>
                <a:sym typeface="+mn-ea"/>
              </a:rPr>
              <a:t>: </a:t>
            </a:r>
            <a:r>
              <a:rPr lang="zh-CN" altLang="en-US" sz="1800" dirty="0">
                <a:latin typeface="微软雅黑" panose="020B0503020204020204" charset="-122"/>
                <a:ea typeface="微软雅黑" panose="020B0503020204020204" charset="-122"/>
                <a:cs typeface="微软雅黑" panose="020B0503020204020204" charset="-122"/>
                <a:sym typeface="+mn-ea"/>
              </a:rPr>
              <a:t>抽象中介者</a:t>
            </a:r>
            <a:endParaRPr lang="zh-CN" altLang="en-US" sz="18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en-US" sz="1800" dirty="0">
                <a:latin typeface="微软雅黑" panose="020B0503020204020204" charset="-122"/>
                <a:ea typeface="微软雅黑" panose="020B0503020204020204" charset="-122"/>
                <a:cs typeface="微软雅黑" panose="020B0503020204020204" charset="-122"/>
                <a:sym typeface="+mn-ea"/>
              </a:rPr>
              <a:t>ConcreteMediator</a:t>
            </a:r>
            <a:r>
              <a:rPr lang="en-US" altLang="zh-CN" sz="1800" dirty="0">
                <a:latin typeface="微软雅黑" panose="020B0503020204020204" charset="-122"/>
                <a:ea typeface="微软雅黑" panose="020B0503020204020204" charset="-122"/>
                <a:cs typeface="微软雅黑" panose="020B0503020204020204" charset="-122"/>
                <a:sym typeface="+mn-ea"/>
              </a:rPr>
              <a:t>: </a:t>
            </a:r>
            <a:r>
              <a:rPr lang="zh-CN" altLang="en-US" sz="1800" dirty="0">
                <a:latin typeface="微软雅黑" panose="020B0503020204020204" charset="-122"/>
                <a:ea typeface="微软雅黑" panose="020B0503020204020204" charset="-122"/>
                <a:cs typeface="微软雅黑" panose="020B0503020204020204" charset="-122"/>
                <a:sym typeface="+mn-ea"/>
              </a:rPr>
              <a:t>具体中介者</a:t>
            </a:r>
            <a:endParaRPr lang="zh-CN" altLang="en-US" sz="18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en-US" sz="1800" dirty="0">
                <a:latin typeface="微软雅黑" panose="020B0503020204020204" charset="-122"/>
                <a:ea typeface="微软雅黑" panose="020B0503020204020204" charset="-122"/>
                <a:cs typeface="微软雅黑" panose="020B0503020204020204" charset="-122"/>
                <a:sym typeface="+mn-ea"/>
              </a:rPr>
              <a:t>Colleague</a:t>
            </a:r>
            <a:r>
              <a:rPr lang="en-US" altLang="zh-CN" sz="1800" dirty="0">
                <a:latin typeface="微软雅黑" panose="020B0503020204020204" charset="-122"/>
                <a:ea typeface="微软雅黑" panose="020B0503020204020204" charset="-122"/>
                <a:cs typeface="微软雅黑" panose="020B0503020204020204" charset="-122"/>
                <a:sym typeface="+mn-ea"/>
              </a:rPr>
              <a:t>: </a:t>
            </a:r>
            <a:r>
              <a:rPr lang="zh-CN" altLang="en-US" sz="1800" dirty="0">
                <a:latin typeface="微软雅黑" panose="020B0503020204020204" charset="-122"/>
                <a:ea typeface="微软雅黑" panose="020B0503020204020204" charset="-122"/>
                <a:cs typeface="微软雅黑" panose="020B0503020204020204" charset="-122"/>
                <a:sym typeface="+mn-ea"/>
              </a:rPr>
              <a:t>抽象同事类</a:t>
            </a:r>
            <a:endParaRPr lang="zh-CN" altLang="en-US" sz="18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en-US" sz="1800" dirty="0">
                <a:latin typeface="微软雅黑" panose="020B0503020204020204" charset="-122"/>
                <a:ea typeface="微软雅黑" panose="020B0503020204020204" charset="-122"/>
                <a:cs typeface="微软雅黑" panose="020B0503020204020204" charset="-122"/>
                <a:sym typeface="+mn-ea"/>
              </a:rPr>
              <a:t>ConcreteColleague</a:t>
            </a:r>
            <a:r>
              <a:rPr lang="en-US" altLang="zh-CN" sz="1800" dirty="0">
                <a:latin typeface="微软雅黑" panose="020B0503020204020204" charset="-122"/>
                <a:ea typeface="微软雅黑" panose="020B0503020204020204" charset="-122"/>
                <a:cs typeface="微软雅黑" panose="020B0503020204020204" charset="-122"/>
                <a:sym typeface="+mn-ea"/>
              </a:rPr>
              <a:t>: </a:t>
            </a:r>
            <a:r>
              <a:rPr lang="zh-CN" altLang="en-US" sz="1800" dirty="0">
                <a:latin typeface="微软雅黑" panose="020B0503020204020204" charset="-122"/>
                <a:ea typeface="微软雅黑" panose="020B0503020204020204" charset="-122"/>
                <a:cs typeface="微软雅黑" panose="020B0503020204020204" charset="-122"/>
                <a:sym typeface="+mn-ea"/>
              </a:rPr>
              <a:t>具体同事类</a:t>
            </a:r>
            <a:endParaRPr lang="zh-CN" altLang="en-US" sz="1800" dirty="0">
              <a:latin typeface="微软雅黑" panose="020B0503020204020204" charset="-122"/>
              <a:ea typeface="微软雅黑" panose="020B0503020204020204" charset="-122"/>
              <a:cs typeface="微软雅黑" panose="020B0503020204020204" charset="-122"/>
            </a:endParaRPr>
          </a:p>
          <a:p>
            <a:pPr lvl="2" eaLnBrk="1" hangingPunct="1">
              <a:buChar char="•"/>
            </a:pP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87884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sym typeface="+mn-ea"/>
              </a:rPr>
              <a:t>模式分析</a:t>
            </a:r>
            <a:endParaRPr lang="zh-CN" altLang="en-US" sz="1800" dirty="0">
              <a:latin typeface="微软雅黑" panose="020B0503020204020204" charset="-122"/>
              <a:ea typeface="微软雅黑" panose="020B0503020204020204" charset="-122"/>
            </a:endParaRPr>
          </a:p>
          <a:p>
            <a:pPr lvl="1" algn="just" eaLnBrk="1" hangingPunct="1"/>
            <a:r>
              <a:rPr lang="zh-CN" altLang="en-US" sz="1800" dirty="0">
                <a:latin typeface="微软雅黑" panose="020B0503020204020204" charset="-122"/>
                <a:ea typeface="微软雅黑" panose="020B0503020204020204" charset="-122"/>
                <a:sym typeface="+mn-ea"/>
              </a:rPr>
              <a:t>中介者模式可以使对象之间的关系数量急剧减少：</a:t>
            </a:r>
            <a:endParaRPr lang="zh-CN" altLang="en-US" sz="1800" dirty="0">
              <a:latin typeface="微软雅黑" panose="020B0503020204020204" charset="-122"/>
              <a:ea typeface="微软雅黑" panose="020B0503020204020204" charset="-122"/>
            </a:endParaRPr>
          </a:p>
          <a:p>
            <a:pPr lvl="1" algn="just" eaLnBrk="1" hangingPunct="1">
              <a:buNone/>
            </a:pPr>
            <a:endParaRPr lang="zh-CN" altLang="en-US" sz="1800" dirty="0">
              <a:latin typeface="微软雅黑" panose="020B0503020204020204" charset="-122"/>
              <a:ea typeface="微软雅黑" panose="020B0503020204020204" charset="-122"/>
              <a:cs typeface="微软雅黑" panose="020B0503020204020204" charset="-122"/>
            </a:endParaRPr>
          </a:p>
        </p:txBody>
      </p:sp>
      <p:graphicFrame>
        <p:nvGraphicFramePr>
          <p:cNvPr id="1026" name="Object 19"/>
          <p:cNvGraphicFramePr>
            <a:graphicFrameLocks/>
          </p:cNvGraphicFramePr>
          <p:nvPr/>
        </p:nvGraphicFramePr>
        <p:xfrm>
          <a:off x="510540" y="2002155"/>
          <a:ext cx="3352800" cy="2505075"/>
        </p:xfrm>
        <a:graphic>
          <a:graphicData uri="http://schemas.openxmlformats.org/presentationml/2006/ole">
            <p:oleObj spid="_x0000_s3077" r:id="rId3" imgW="2836926" imgH="2116836" progId="Visio.Drawing.11">
              <p:embed/>
            </p:oleObj>
          </a:graphicData>
        </a:graphic>
      </p:graphicFrame>
      <p:graphicFrame>
        <p:nvGraphicFramePr>
          <p:cNvPr id="1027" name="Object 21"/>
          <p:cNvGraphicFramePr>
            <a:graphicFrameLocks/>
          </p:cNvGraphicFramePr>
          <p:nvPr/>
        </p:nvGraphicFramePr>
        <p:xfrm>
          <a:off x="5159375" y="2108200"/>
          <a:ext cx="3514725" cy="2292350"/>
        </p:xfrm>
        <a:graphic>
          <a:graphicData uri="http://schemas.openxmlformats.org/presentationml/2006/ole">
            <p:oleObj spid="_x0000_s3076" r:id="rId4" imgW="3142869" imgH="2048256" progId="Visio.Drawing.11">
              <p:embed/>
            </p:oleObj>
          </a:graphicData>
        </a:graphic>
      </p:graphicFrame>
      <p:sp>
        <p:nvSpPr>
          <p:cNvPr id="1032" name="AutoShape 23"/>
          <p:cNvSpPr/>
          <p:nvPr/>
        </p:nvSpPr>
        <p:spPr>
          <a:xfrm>
            <a:off x="4027805" y="3025775"/>
            <a:ext cx="1066800" cy="457200"/>
          </a:xfrm>
          <a:prstGeom prst="rightArrow">
            <a:avLst>
              <a:gd name="adj1" fmla="val 50000"/>
              <a:gd name="adj2" fmla="val 58333"/>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9405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模式结构</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9220" name="Picture 7"/>
          <p:cNvPicPr>
            <a:picLocks noChangeAspect="1"/>
          </p:cNvPicPr>
          <p:nvPr/>
        </p:nvPicPr>
        <p:blipFill>
          <a:blip r:embed="rId2"/>
          <a:stretch>
            <a:fillRect/>
          </a:stretch>
        </p:blipFill>
        <p:spPr>
          <a:xfrm>
            <a:off x="1793875" y="1258570"/>
            <a:ext cx="5946140" cy="3475990"/>
          </a:xfrm>
          <a:prstGeom prst="rect">
            <a:avLst/>
          </a:prstGeom>
          <a:noFill/>
          <a:ln w="9525">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093720"/>
          </a:xfrm>
          <a:prstGeom prst="rect">
            <a:avLst/>
          </a:prstGeom>
        </p:spPr>
        <p:txBody>
          <a:bodyPr wrap="square" lIns="48381" tIns="24190" rIns="48381" bIns="24190">
            <a:spAutoFit/>
          </a:bodyPr>
          <a:lstStyle/>
          <a:p>
            <a:pPr eaLnBrk="1" hangingPunct="1">
              <a:lnSpc>
                <a:spcPct val="110000"/>
              </a:lnSpc>
            </a:pPr>
            <a:r>
              <a:rPr lang="zh-CN" altLang="en-US" sz="1800" dirty="0">
                <a:latin typeface="微软雅黑" panose="020B0503020204020204" charset="-122"/>
                <a:ea typeface="微软雅黑" panose="020B0503020204020204" charset="-122"/>
                <a:sym typeface="+mn-ea"/>
              </a:rPr>
              <a:t>模式分析</a:t>
            </a:r>
            <a:endParaRPr lang="zh-CN" altLang="en-US" sz="1800" dirty="0">
              <a:latin typeface="微软雅黑" panose="020B0503020204020204" charset="-122"/>
              <a:ea typeface="微软雅黑" panose="020B0503020204020204" charset="-122"/>
            </a:endParaRPr>
          </a:p>
          <a:p>
            <a:pPr lvl="1" algn="just" eaLnBrk="1" hangingPunct="1">
              <a:lnSpc>
                <a:spcPct val="110000"/>
              </a:lnSpc>
            </a:pPr>
            <a:r>
              <a:rPr lang="zh-CN" altLang="en-US" sz="1800" dirty="0">
                <a:latin typeface="微软雅黑" panose="020B0503020204020204" charset="-122"/>
                <a:ea typeface="微软雅黑" panose="020B0503020204020204" charset="-122"/>
                <a:sym typeface="+mn-ea"/>
              </a:rPr>
              <a:t>中介者承担两方面的职责：</a:t>
            </a:r>
            <a:endParaRPr lang="zh-CN" altLang="en-US" sz="18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1800" dirty="0">
                <a:solidFill>
                  <a:srgbClr val="FF3300"/>
                </a:solidFill>
                <a:latin typeface="微软雅黑" panose="020B0503020204020204" charset="-122"/>
                <a:ea typeface="微软雅黑" panose="020B0503020204020204" charset="-122"/>
                <a:sym typeface="+mn-ea"/>
              </a:rPr>
              <a:t>中转作用（结构性）</a:t>
            </a:r>
            <a:r>
              <a:rPr lang="zh-CN" altLang="en-US" sz="1800" dirty="0">
                <a:latin typeface="微软雅黑" panose="020B0503020204020204" charset="-122"/>
                <a:ea typeface="微软雅黑" panose="020B0503020204020204" charset="-122"/>
                <a:sym typeface="+mn-ea"/>
              </a:rPr>
              <a:t>：通过中介者提供的中转作用，各个同事对象就不再需要显式引用其他同事，当需要和其他同事进行通信时，通过中介者即可。该中转作用属于中介者</a:t>
            </a:r>
            <a:r>
              <a:rPr lang="zh-CN" altLang="en-US" sz="1800" dirty="0">
                <a:solidFill>
                  <a:srgbClr val="FF3300"/>
                </a:solidFill>
                <a:latin typeface="微软雅黑" panose="020B0503020204020204" charset="-122"/>
                <a:ea typeface="微软雅黑" panose="020B0503020204020204" charset="-122"/>
                <a:sym typeface="+mn-ea"/>
              </a:rPr>
              <a:t>在结构上的支持</a:t>
            </a:r>
            <a:r>
              <a:rPr lang="zh-CN" altLang="en-US" sz="1800" dirty="0">
                <a:latin typeface="微软雅黑" panose="020B0503020204020204" charset="-122"/>
                <a:ea typeface="微软雅黑" panose="020B0503020204020204" charset="-122"/>
                <a:sym typeface="+mn-ea"/>
              </a:rPr>
              <a:t>。</a:t>
            </a:r>
            <a:endParaRPr lang="zh-CN" altLang="en-US" sz="18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1800" dirty="0">
                <a:solidFill>
                  <a:srgbClr val="FF3300"/>
                </a:solidFill>
                <a:latin typeface="微软雅黑" panose="020B0503020204020204" charset="-122"/>
                <a:ea typeface="微软雅黑" panose="020B0503020204020204" charset="-122"/>
                <a:sym typeface="+mn-ea"/>
              </a:rPr>
              <a:t>协调作用（行为性）</a:t>
            </a:r>
            <a:r>
              <a:rPr lang="zh-CN" altLang="en-US" sz="1800" dirty="0">
                <a:latin typeface="微软雅黑" panose="020B0503020204020204" charset="-122"/>
                <a:ea typeface="微软雅黑" panose="020B0503020204020204" charset="-122"/>
                <a:sym typeface="+mn-ea"/>
              </a:rPr>
              <a:t>：中介者可以更进一步的对同事之间的关系进行封装，同事可以一致地和中介者进行交互，而不需要指明中介者需要具体怎么做，中介者根据封装在自身内部的协调逻辑，对同事的请求进行进一步处理，将同事成员之间的关系行为进行分离和封装。该协调作用属于中介者</a:t>
            </a:r>
            <a:r>
              <a:rPr lang="zh-CN" altLang="en-US" sz="1800" dirty="0">
                <a:solidFill>
                  <a:srgbClr val="FF3300"/>
                </a:solidFill>
                <a:latin typeface="微软雅黑" panose="020B0503020204020204" charset="-122"/>
                <a:ea typeface="微软雅黑" panose="020B0503020204020204" charset="-122"/>
                <a:sym typeface="+mn-ea"/>
              </a:rPr>
              <a:t>在行为上的支持</a:t>
            </a:r>
            <a:r>
              <a:rPr lang="zh-CN" altLang="en-US" sz="1800" dirty="0">
                <a:latin typeface="微软雅黑" panose="020B0503020204020204" charset="-122"/>
                <a:ea typeface="微软雅黑" panose="020B0503020204020204" charset="-122"/>
                <a:sym typeface="+mn-ea"/>
              </a:rPr>
              <a:t>。</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29285"/>
          </a:xfrm>
          <a:prstGeom prst="rect">
            <a:avLst/>
          </a:prstGeom>
        </p:spPr>
        <p:txBody>
          <a:bodyPr wrap="square" lIns="48381" tIns="24190" rIns="48381" bIns="24190">
            <a:spAutoFit/>
          </a:bodyPr>
          <a:lstStyle/>
          <a:p>
            <a:pPr eaLnBrk="1" hangingPunct="1">
              <a:lnSpc>
                <a:spcPct val="110000"/>
              </a:lnSpc>
            </a:pPr>
            <a:r>
              <a:rPr lang="zh-CN" altLang="en-US" sz="1800" dirty="0">
                <a:latin typeface="微软雅黑" panose="020B0503020204020204" charset="-122"/>
                <a:ea typeface="微软雅黑" panose="020B0503020204020204" charset="-122"/>
                <a:sym typeface="+mn-ea"/>
              </a:rPr>
              <a:t>模式分析</a:t>
            </a:r>
            <a:endParaRPr lang="zh-CN" altLang="en-US" sz="1800" dirty="0">
              <a:latin typeface="微软雅黑" panose="020B0503020204020204" charset="-122"/>
              <a:ea typeface="微软雅黑" panose="020B0503020204020204" charset="-122"/>
            </a:endParaRPr>
          </a:p>
          <a:p>
            <a:pPr lvl="1" algn="just" eaLnBrk="1" hangingPunct="1"/>
            <a:r>
              <a:rPr lang="zh-CN" altLang="en-US" sz="1800" dirty="0">
                <a:latin typeface="微软雅黑" panose="020B0503020204020204" charset="-122"/>
                <a:ea typeface="微软雅黑" panose="020B0503020204020204" charset="-122"/>
                <a:sym typeface="+mn-ea"/>
              </a:rPr>
              <a:t>典型的抽象中介者类代码：</a:t>
            </a:r>
            <a:endParaRPr lang="zh-CN" altLang="en-US" sz="1800" dirty="0">
              <a:latin typeface="微软雅黑" panose="020B0503020204020204" charset="-122"/>
              <a:ea typeface="微软雅黑" panose="020B0503020204020204" charset="-122"/>
              <a:cs typeface="微软雅黑" panose="020B0503020204020204" charset="-122"/>
            </a:endParaRPr>
          </a:p>
        </p:txBody>
      </p:sp>
      <p:graphicFrame>
        <p:nvGraphicFramePr>
          <p:cNvPr id="253970" name="Group 18"/>
          <p:cNvGraphicFramePr>
            <a:graphicFrameLocks noGrp="1"/>
          </p:cNvGraphicFramePr>
          <p:nvPr/>
        </p:nvGraphicFramePr>
        <p:xfrm>
          <a:off x="609600" y="1886585"/>
          <a:ext cx="7924800" cy="2530475"/>
        </p:xfrm>
        <a:graphic>
          <a:graphicData uri="http://schemas.openxmlformats.org/drawingml/2006/table">
            <a:tbl>
              <a:tblPr/>
              <a:tblGrid>
                <a:gridCol w="7924800"/>
              </a:tblGrid>
              <a:tr h="2530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Mediator</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protected ArrayList colleagues;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register(Colleague colleague)</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colleagues.add(colleague);</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abstract void operation();</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29285"/>
          </a:xfrm>
          <a:prstGeom prst="rect">
            <a:avLst/>
          </a:prstGeom>
        </p:spPr>
        <p:txBody>
          <a:bodyPr wrap="square" lIns="48381" tIns="24190" rIns="48381" bIns="24190">
            <a:spAutoFit/>
          </a:bodyPr>
          <a:lstStyle/>
          <a:p>
            <a:pPr eaLnBrk="1" hangingPunct="1">
              <a:lnSpc>
                <a:spcPct val="110000"/>
              </a:lnSpc>
            </a:pPr>
            <a:r>
              <a:rPr lang="zh-CN" altLang="en-US" sz="1800" dirty="0">
                <a:latin typeface="微软雅黑" panose="020B0503020204020204" charset="-122"/>
                <a:ea typeface="微软雅黑" panose="020B0503020204020204" charset="-122"/>
                <a:sym typeface="+mn-ea"/>
              </a:rPr>
              <a:t>模式分析</a:t>
            </a:r>
            <a:endParaRPr lang="zh-CN" altLang="en-US" sz="1800" dirty="0">
              <a:latin typeface="微软雅黑" panose="020B0503020204020204" charset="-122"/>
              <a:ea typeface="微软雅黑" panose="020B0503020204020204" charset="-122"/>
            </a:endParaRPr>
          </a:p>
          <a:p>
            <a:pPr lvl="1" algn="just" eaLnBrk="1" hangingPunct="1"/>
            <a:r>
              <a:rPr lang="zh-CN" altLang="en-US" sz="1800" dirty="0">
                <a:latin typeface="微软雅黑" panose="020B0503020204020204" charset="-122"/>
                <a:ea typeface="微软雅黑" panose="020B0503020204020204" charset="-122"/>
                <a:sym typeface="+mn-ea"/>
              </a:rPr>
              <a:t>典型的具体中介者类代码：</a:t>
            </a:r>
            <a:endParaRPr lang="zh-CN" altLang="en-US" sz="1800" dirty="0">
              <a:latin typeface="微软雅黑" panose="020B0503020204020204" charset="-122"/>
              <a:ea typeface="微软雅黑" panose="020B0503020204020204" charset="-122"/>
              <a:cs typeface="微软雅黑" panose="020B0503020204020204" charset="-122"/>
            </a:endParaRPr>
          </a:p>
        </p:txBody>
      </p:sp>
      <p:graphicFrame>
        <p:nvGraphicFramePr>
          <p:cNvPr id="262155" name="Group 11"/>
          <p:cNvGraphicFramePr>
            <a:graphicFrameLocks noGrp="1"/>
          </p:cNvGraphicFramePr>
          <p:nvPr/>
        </p:nvGraphicFramePr>
        <p:xfrm>
          <a:off x="661670" y="1748155"/>
          <a:ext cx="7924800" cy="2286000"/>
        </p:xfrm>
        <a:graphic>
          <a:graphicData uri="http://schemas.openxmlformats.org/drawingml/2006/table">
            <a:tbl>
              <a:tblPr/>
              <a:tblGrid>
                <a:gridCol w="7924800"/>
              </a:tblGrid>
              <a:tr h="22860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ConcreteMediator extends Mediator</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operation()</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((Colleague)(colleagues.get(0))).method1();</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29285"/>
          </a:xfrm>
          <a:prstGeom prst="rect">
            <a:avLst/>
          </a:prstGeom>
        </p:spPr>
        <p:txBody>
          <a:bodyPr wrap="square" lIns="48381" tIns="24190" rIns="48381" bIns="24190">
            <a:spAutoFit/>
          </a:bodyPr>
          <a:lstStyle/>
          <a:p>
            <a:pPr eaLnBrk="1" hangingPunct="1">
              <a:lnSpc>
                <a:spcPct val="110000"/>
              </a:lnSpc>
            </a:pPr>
            <a:r>
              <a:rPr lang="zh-CN" altLang="en-US" sz="1800" dirty="0">
                <a:latin typeface="微软雅黑" panose="020B0503020204020204" charset="-122"/>
                <a:ea typeface="微软雅黑" panose="020B0503020204020204" charset="-122"/>
                <a:sym typeface="+mn-ea"/>
              </a:rPr>
              <a:t>模式分析</a:t>
            </a:r>
            <a:endParaRPr lang="zh-CN" altLang="en-US" sz="1800" dirty="0">
              <a:latin typeface="微软雅黑" panose="020B0503020204020204" charset="-122"/>
              <a:ea typeface="微软雅黑" panose="020B0503020204020204" charset="-122"/>
            </a:endParaRPr>
          </a:p>
          <a:p>
            <a:pPr lvl="1" algn="just" eaLnBrk="1" hangingPunct="1"/>
            <a:r>
              <a:rPr lang="zh-CN" altLang="en-US" sz="1800" dirty="0">
                <a:latin typeface="微软雅黑" panose="020B0503020204020204" charset="-122"/>
                <a:ea typeface="微软雅黑" panose="020B0503020204020204" charset="-122"/>
                <a:sym typeface="+mn-ea"/>
              </a:rPr>
              <a:t>典型的抽象同事类代码：</a:t>
            </a:r>
            <a:endParaRPr lang="zh-CN" altLang="en-US" sz="1800" dirty="0">
              <a:latin typeface="微软雅黑" panose="020B0503020204020204" charset="-122"/>
              <a:ea typeface="微软雅黑" panose="020B0503020204020204" charset="-122"/>
              <a:cs typeface="微软雅黑" panose="020B0503020204020204" charset="-122"/>
            </a:endParaRPr>
          </a:p>
        </p:txBody>
      </p:sp>
      <p:graphicFrame>
        <p:nvGraphicFramePr>
          <p:cNvPr id="263179" name="Group 11"/>
          <p:cNvGraphicFramePr>
            <a:graphicFrameLocks noGrp="1"/>
          </p:cNvGraphicFramePr>
          <p:nvPr/>
        </p:nvGraphicFramePr>
        <p:xfrm>
          <a:off x="609600" y="1428433"/>
          <a:ext cx="7924800" cy="3260725"/>
        </p:xfrm>
        <a:graphic>
          <a:graphicData uri="http://schemas.openxmlformats.org/drawingml/2006/table">
            <a:tbl>
              <a:tblPr/>
              <a:tblGrid>
                <a:gridCol w="7924800"/>
              </a:tblGrid>
              <a:tr h="32607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Colleague</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protected Mediator mediator;</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Colleague(Mediator mediator)</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this.mediator=mediator;</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abstract void method1();</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abstract void method2();</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29285"/>
          </a:xfrm>
          <a:prstGeom prst="rect">
            <a:avLst/>
          </a:prstGeom>
        </p:spPr>
        <p:txBody>
          <a:bodyPr wrap="square" lIns="48381" tIns="24190" rIns="48381" bIns="24190">
            <a:spAutoFit/>
          </a:bodyPr>
          <a:lstStyle/>
          <a:p>
            <a:pPr eaLnBrk="1" hangingPunct="1">
              <a:lnSpc>
                <a:spcPct val="110000"/>
              </a:lnSpc>
            </a:pPr>
            <a:r>
              <a:rPr lang="zh-CN" altLang="en-US" sz="1800" dirty="0">
                <a:latin typeface="微软雅黑" panose="020B0503020204020204" charset="-122"/>
                <a:ea typeface="微软雅黑" panose="020B0503020204020204" charset="-122"/>
                <a:sym typeface="+mn-ea"/>
              </a:rPr>
              <a:t>模式分析</a:t>
            </a:r>
            <a:endParaRPr lang="zh-CN" altLang="en-US" sz="1800" dirty="0">
              <a:latin typeface="微软雅黑" panose="020B0503020204020204" charset="-122"/>
              <a:ea typeface="微软雅黑" panose="020B0503020204020204" charset="-122"/>
            </a:endParaRPr>
          </a:p>
          <a:p>
            <a:pPr lvl="1" algn="just" eaLnBrk="1" hangingPunct="1"/>
            <a:r>
              <a:rPr lang="zh-CN" altLang="en-US" sz="1800" dirty="0">
                <a:latin typeface="微软雅黑" panose="020B0503020204020204" charset="-122"/>
                <a:ea typeface="微软雅黑" panose="020B0503020204020204" charset="-122"/>
                <a:sym typeface="+mn-ea"/>
              </a:rPr>
              <a:t>典型的具体同事类代码：</a:t>
            </a:r>
            <a:endParaRPr lang="zh-CN" altLang="en-US" sz="1800" dirty="0">
              <a:latin typeface="微软雅黑" panose="020B0503020204020204" charset="-122"/>
              <a:ea typeface="微软雅黑" panose="020B0503020204020204" charset="-122"/>
              <a:cs typeface="微软雅黑" panose="020B0503020204020204" charset="-122"/>
            </a:endParaRPr>
          </a:p>
        </p:txBody>
      </p:sp>
      <p:graphicFrame>
        <p:nvGraphicFramePr>
          <p:cNvPr id="264204" name="Group 12"/>
          <p:cNvGraphicFramePr>
            <a:graphicFrameLocks noGrp="1"/>
          </p:cNvGraphicFramePr>
          <p:nvPr/>
        </p:nvGraphicFramePr>
        <p:xfrm>
          <a:off x="620395" y="1428750"/>
          <a:ext cx="7924800" cy="3314700"/>
        </p:xfrm>
        <a:graphic>
          <a:graphicData uri="http://schemas.openxmlformats.org/drawingml/2006/table">
            <a:tbl>
              <a:tblPr/>
              <a:tblGrid>
                <a:gridCol w="7924800"/>
              </a:tblGrid>
              <a:tr h="33147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public class ConcreteColleague extends Colleague</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public ConcreteColleague(Mediator mediator)</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super(mediator);</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public void method1()</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public void method2()</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mediator.operation1();</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263775"/>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中介者模式实例与解析</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实例：虚拟聊天室</a:t>
            </a:r>
            <a:endParaRPr lang="zh-CN" altLang="en-US" sz="18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1800" dirty="0">
                <a:latin typeface="微软雅黑" panose="020B0503020204020204" charset="-122"/>
                <a:ea typeface="微软雅黑" panose="020B0503020204020204" charset="-122"/>
                <a:cs typeface="微软雅黑" panose="020B0503020204020204" charset="-122"/>
                <a:sym typeface="+mn-ea"/>
              </a:rPr>
              <a:t>某论坛系统欲增加一个虚拟聊天室，允许论坛会员通过该聊天室进行信息交流，普通会员</a:t>
            </a:r>
            <a:r>
              <a:rPr lang="en-US" altLang="zh-CN" sz="1800" dirty="0">
                <a:latin typeface="微软雅黑" panose="020B0503020204020204" charset="-122"/>
                <a:ea typeface="微软雅黑" panose="020B0503020204020204" charset="-122"/>
                <a:cs typeface="微软雅黑" panose="020B0503020204020204" charset="-122"/>
                <a:sym typeface="+mn-ea"/>
              </a:rPr>
              <a:t>(CommonMember)</a:t>
            </a:r>
            <a:r>
              <a:rPr lang="zh-CN" altLang="en-US" sz="1800" dirty="0">
                <a:latin typeface="微软雅黑" panose="020B0503020204020204" charset="-122"/>
                <a:ea typeface="微软雅黑" panose="020B0503020204020204" charset="-122"/>
                <a:cs typeface="微软雅黑" panose="020B0503020204020204" charset="-122"/>
                <a:sym typeface="+mn-ea"/>
              </a:rPr>
              <a:t>可以给其他会员发送文本信息，钻石会员</a:t>
            </a:r>
            <a:r>
              <a:rPr lang="en-US" altLang="zh-CN" sz="1800" dirty="0">
                <a:latin typeface="微软雅黑" panose="020B0503020204020204" charset="-122"/>
                <a:ea typeface="微软雅黑" panose="020B0503020204020204" charset="-122"/>
                <a:cs typeface="微软雅黑" panose="020B0503020204020204" charset="-122"/>
                <a:sym typeface="+mn-ea"/>
              </a:rPr>
              <a:t>(DiamondMember)</a:t>
            </a:r>
            <a:r>
              <a:rPr lang="zh-CN" altLang="en-US" sz="1800" dirty="0">
                <a:latin typeface="微软雅黑" panose="020B0503020204020204" charset="-122"/>
                <a:ea typeface="微软雅黑" panose="020B0503020204020204" charset="-122"/>
                <a:cs typeface="微软雅黑" panose="020B0503020204020204" charset="-122"/>
                <a:sym typeface="+mn-ea"/>
              </a:rPr>
              <a:t>既可以给其他会员发送文本信息，还可以发送图片信息。该聊天室可以对不雅字符进行过滤，如“打”等字符；还可以对发送的图片大小进行控制。用中介者模式设计该虚拟聊天室。</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0198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中介者模式实例与解析</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193551" name="Picture 15"/>
          <p:cNvPicPr>
            <a:picLocks noChangeAspect="1"/>
          </p:cNvPicPr>
          <p:nvPr/>
        </p:nvPicPr>
        <p:blipFill>
          <a:blip r:embed="rId2"/>
          <a:stretch>
            <a:fillRect/>
          </a:stretch>
        </p:blipFill>
        <p:spPr>
          <a:xfrm>
            <a:off x="1493520" y="1169670"/>
            <a:ext cx="6762115" cy="356108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500" fill="hold">
                                          <p:stCondLst>
                                            <p:cond delay="0"/>
                                          </p:stCondLst>
                                        </p:cTn>
                                        <p:tgtEl>
                                          <p:spTgt spid="193551"/>
                                        </p:tgtEl>
                                        <p:attrNameLst>
                                          <p:attrName>style.visibility</p:attrName>
                                        </p:attrNameLst>
                                      </p:cBhvr>
                                      <p:to>
                                        <p:strVal val="visible"/>
                                      </p:to>
                                    </p:set>
                                    <p:animEffect transition="in" filter="blinds(horizontal)">
                                      <p:cBhvr>
                                        <p:cTn id="7" dur="500"/>
                                        <p:tgtEl>
                                          <p:spTgt spid="193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710055"/>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sym typeface="+mn-ea"/>
              </a:rPr>
              <a:t>模式优缺点</a:t>
            </a:r>
            <a:endParaRPr lang="zh-CN" altLang="en-US" sz="1800" dirty="0">
              <a:latin typeface="微软雅黑" panose="020B0503020204020204" charset="-122"/>
              <a:ea typeface="微软雅黑" panose="020B0503020204020204" charset="-122"/>
            </a:endParaRPr>
          </a:p>
          <a:p>
            <a:pPr lvl="1" eaLnBrk="1" hangingPunct="1"/>
            <a:r>
              <a:rPr lang="zh-CN" altLang="en-US" sz="1800" dirty="0">
                <a:latin typeface="微软雅黑" panose="020B0503020204020204" charset="-122"/>
                <a:ea typeface="微软雅黑" panose="020B0503020204020204" charset="-122"/>
                <a:sym typeface="+mn-ea"/>
              </a:rPr>
              <a:t>中介者模式的优点</a:t>
            </a:r>
            <a:endParaRPr lang="zh-CN" altLang="en-US" sz="18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1800" dirty="0">
                <a:latin typeface="微软雅黑" panose="020B0503020204020204" charset="-122"/>
                <a:ea typeface="微软雅黑" panose="020B0503020204020204" charset="-122"/>
                <a:sym typeface="+mn-ea"/>
              </a:rPr>
              <a:t>简化了对象之间的交互。</a:t>
            </a:r>
            <a:endParaRPr lang="zh-CN" altLang="en-US" sz="18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1800" dirty="0">
                <a:latin typeface="微软雅黑" panose="020B0503020204020204" charset="-122"/>
                <a:ea typeface="微软雅黑" panose="020B0503020204020204" charset="-122"/>
                <a:sym typeface="+mn-ea"/>
              </a:rPr>
              <a:t>将各同事解耦。</a:t>
            </a:r>
            <a:endParaRPr lang="zh-CN" altLang="en-US" sz="18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1800" dirty="0">
                <a:latin typeface="微软雅黑" panose="020B0503020204020204" charset="-122"/>
                <a:ea typeface="微软雅黑" panose="020B0503020204020204" charset="-122"/>
                <a:sym typeface="+mn-ea"/>
              </a:rPr>
              <a:t>减少子类生成。</a:t>
            </a:r>
            <a:endParaRPr lang="zh-CN" altLang="en-US" sz="18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1800" dirty="0">
                <a:latin typeface="微软雅黑" panose="020B0503020204020204" charset="-122"/>
                <a:ea typeface="微软雅黑" panose="020B0503020204020204" charset="-122"/>
                <a:sym typeface="+mn-ea"/>
              </a:rPr>
              <a:t>可以简化各同事类的设计和实现。</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15570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sym typeface="+mn-ea"/>
              </a:rPr>
              <a:t>模式优缺点</a:t>
            </a:r>
            <a:endParaRPr lang="zh-CN" altLang="en-US" sz="1800" dirty="0">
              <a:latin typeface="微软雅黑" panose="020B0503020204020204" charset="-122"/>
              <a:ea typeface="微软雅黑" panose="020B0503020204020204" charset="-122"/>
            </a:endParaRPr>
          </a:p>
          <a:p>
            <a:pPr lvl="1" eaLnBrk="1" hangingPunct="1"/>
            <a:r>
              <a:rPr lang="zh-CN" altLang="en-US" sz="1800" dirty="0">
                <a:latin typeface="微软雅黑" panose="020B0503020204020204" charset="-122"/>
                <a:ea typeface="微软雅黑" panose="020B0503020204020204" charset="-122"/>
                <a:sym typeface="+mn-ea"/>
              </a:rPr>
              <a:t>中介者模式的缺点</a:t>
            </a:r>
            <a:endParaRPr lang="zh-CN" altLang="en-US" sz="18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1800" dirty="0">
                <a:latin typeface="微软雅黑" panose="020B0503020204020204" charset="-122"/>
                <a:ea typeface="微软雅黑" panose="020B0503020204020204" charset="-122"/>
                <a:sym typeface="+mn-ea"/>
              </a:rPr>
              <a:t>在具体中介者类中包含了同事之间的交互细节，可能会导致</a:t>
            </a:r>
            <a:r>
              <a:rPr lang="zh-CN" altLang="en-US" sz="1800" dirty="0">
                <a:solidFill>
                  <a:srgbClr val="FF3300"/>
                </a:solidFill>
                <a:latin typeface="微软雅黑" panose="020B0503020204020204" charset="-122"/>
                <a:ea typeface="微软雅黑" panose="020B0503020204020204" charset="-122"/>
                <a:sym typeface="+mn-ea"/>
              </a:rPr>
              <a:t>具体中介者类非常复杂</a:t>
            </a:r>
            <a:r>
              <a:rPr lang="zh-CN" altLang="en-US" sz="1800" dirty="0">
                <a:latin typeface="微软雅黑" panose="020B0503020204020204" charset="-122"/>
                <a:ea typeface="微软雅黑" panose="020B0503020204020204" charset="-122"/>
                <a:sym typeface="+mn-ea"/>
              </a:rPr>
              <a:t>，使得</a:t>
            </a:r>
            <a:r>
              <a:rPr lang="zh-CN" altLang="en-US" sz="1800" dirty="0">
                <a:solidFill>
                  <a:srgbClr val="FF3300"/>
                </a:solidFill>
                <a:latin typeface="微软雅黑" panose="020B0503020204020204" charset="-122"/>
                <a:ea typeface="微软雅黑" panose="020B0503020204020204" charset="-122"/>
                <a:sym typeface="+mn-ea"/>
              </a:rPr>
              <a:t>系统难以维护</a:t>
            </a:r>
            <a:r>
              <a:rPr lang="zh-CN" altLang="en-US" sz="1800" dirty="0">
                <a:latin typeface="微软雅黑" panose="020B0503020204020204" charset="-122"/>
                <a:ea typeface="微软雅黑" panose="020B0503020204020204" charset="-122"/>
                <a:sym typeface="+mn-ea"/>
              </a:rPr>
              <a:t>。</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595880"/>
          </a:xfrm>
          <a:prstGeom prst="rect">
            <a:avLst/>
          </a:prstGeom>
        </p:spPr>
        <p:txBody>
          <a:bodyPr wrap="square" lIns="48381" tIns="24190" rIns="48381" bIns="24190">
            <a:spAutoFit/>
          </a:bodyPr>
          <a:lstStyle/>
          <a:p>
            <a:pPr eaLnBrk="1" hangingPunct="1">
              <a:lnSpc>
                <a:spcPct val="110000"/>
              </a:lnSpc>
            </a:pPr>
            <a:r>
              <a:rPr lang="zh-CN" altLang="en-US" sz="1800" dirty="0">
                <a:latin typeface="微软雅黑" panose="020B0503020204020204" charset="-122"/>
                <a:ea typeface="微软雅黑" panose="020B0503020204020204" charset="-122"/>
                <a:sym typeface="+mn-ea"/>
              </a:rPr>
              <a:t>模式适用环境</a:t>
            </a:r>
            <a:endParaRPr lang="zh-CN" altLang="en-US" sz="1800" dirty="0">
              <a:latin typeface="微软雅黑" panose="020B0503020204020204" charset="-122"/>
              <a:ea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sym typeface="+mn-ea"/>
              </a:rPr>
              <a:t>在以下情况下可以使用中介者模式：</a:t>
            </a:r>
            <a:endParaRPr lang="zh-CN" altLang="en-US" sz="18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1800" dirty="0">
                <a:latin typeface="微软雅黑" panose="020B0503020204020204" charset="-122"/>
                <a:ea typeface="微软雅黑" panose="020B0503020204020204" charset="-122"/>
                <a:sym typeface="+mn-ea"/>
              </a:rPr>
              <a:t>系统中</a:t>
            </a:r>
            <a:r>
              <a:rPr lang="zh-CN" altLang="en-US" sz="1800" dirty="0">
                <a:solidFill>
                  <a:srgbClr val="FF3300"/>
                </a:solidFill>
                <a:latin typeface="微软雅黑" panose="020B0503020204020204" charset="-122"/>
                <a:ea typeface="微软雅黑" panose="020B0503020204020204" charset="-122"/>
                <a:sym typeface="+mn-ea"/>
              </a:rPr>
              <a:t>对象之间存在复杂的引用关系</a:t>
            </a:r>
            <a:r>
              <a:rPr lang="zh-CN" altLang="en-US" sz="1800" dirty="0">
                <a:latin typeface="微软雅黑" panose="020B0503020204020204" charset="-122"/>
                <a:ea typeface="微软雅黑" panose="020B0503020204020204" charset="-122"/>
                <a:sym typeface="+mn-ea"/>
              </a:rPr>
              <a:t>，产生的相互依赖关系结构混乱且难以理解。</a:t>
            </a:r>
            <a:endParaRPr lang="zh-CN" altLang="en-US" sz="18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1800" dirty="0">
                <a:latin typeface="微软雅黑" panose="020B0503020204020204" charset="-122"/>
                <a:ea typeface="微软雅黑" panose="020B0503020204020204" charset="-122"/>
                <a:sym typeface="+mn-ea"/>
              </a:rPr>
              <a:t>一个对象由于引用了其他很多对象并且直接和这些对象通信，导致</a:t>
            </a:r>
            <a:r>
              <a:rPr lang="zh-CN" altLang="en-US" sz="1800" dirty="0">
                <a:solidFill>
                  <a:srgbClr val="FF3300"/>
                </a:solidFill>
                <a:latin typeface="微软雅黑" panose="020B0503020204020204" charset="-122"/>
                <a:ea typeface="微软雅黑" panose="020B0503020204020204" charset="-122"/>
                <a:sym typeface="+mn-ea"/>
              </a:rPr>
              <a:t>难以复用该对象</a:t>
            </a:r>
            <a:r>
              <a:rPr lang="zh-CN" altLang="en-US" sz="1800" dirty="0">
                <a:latin typeface="微软雅黑" panose="020B0503020204020204" charset="-122"/>
                <a:ea typeface="微软雅黑" panose="020B0503020204020204" charset="-122"/>
                <a:sym typeface="+mn-ea"/>
              </a:rPr>
              <a:t>。</a:t>
            </a:r>
            <a:endParaRPr lang="zh-CN" altLang="en-US" sz="18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1800" dirty="0">
                <a:solidFill>
                  <a:srgbClr val="FF3300"/>
                </a:solidFill>
                <a:latin typeface="微软雅黑" panose="020B0503020204020204" charset="-122"/>
                <a:ea typeface="微软雅黑" panose="020B0503020204020204" charset="-122"/>
                <a:sym typeface="+mn-ea"/>
              </a:rPr>
              <a:t>想通过一个中间类来封装多个类中的行为，而又不想生成太多的子类</a:t>
            </a:r>
            <a:r>
              <a:rPr lang="zh-CN" altLang="en-US" sz="1800" dirty="0">
                <a:latin typeface="微软雅黑" panose="020B0503020204020204" charset="-122"/>
                <a:ea typeface="微软雅黑" panose="020B0503020204020204" charset="-122"/>
                <a:sym typeface="+mn-ea"/>
              </a:rPr>
              <a:t>。可以通过引入中介者类来实现，在中介者中定义对象交互的公共行为，如果需要改变行为则可以增加新的中介者类。</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06362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模式结构</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单例模式包含如下角色：</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en-US" sz="2200" dirty="0">
                <a:latin typeface="微软雅黑" panose="020B0503020204020204" charset="-122"/>
                <a:ea typeface="微软雅黑" panose="020B0503020204020204" charset="-122"/>
                <a:cs typeface="微软雅黑" panose="020B0503020204020204" charset="-122"/>
                <a:sym typeface="+mn-ea"/>
              </a:rPr>
              <a:t>Singleton：单例</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093720"/>
          </a:xfrm>
          <a:prstGeom prst="rect">
            <a:avLst/>
          </a:prstGeom>
        </p:spPr>
        <p:txBody>
          <a:bodyPr wrap="square" lIns="48381" tIns="24190" rIns="48381" bIns="24190">
            <a:spAutoFit/>
          </a:bodyPr>
          <a:lstStyle/>
          <a:p>
            <a:pPr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本章教学内容</a:t>
            </a:r>
            <a:endParaRPr lang="zh-CN" altLang="en-US" sz="1800" dirty="0">
              <a:latin typeface="微软雅黑" panose="020B0503020204020204" charset="-122"/>
              <a:ea typeface="微软雅黑" panose="020B0503020204020204" charset="-122"/>
              <a:cs typeface="微软雅黑" panose="020B0503020204020204" charset="-122"/>
            </a:endParaRPr>
          </a:p>
          <a:p>
            <a:pPr eaLnBrk="1" hangingPunct="1">
              <a:lnSpc>
                <a:spcPct val="110000"/>
              </a:lnSpc>
            </a:pPr>
            <a:r>
              <a:rPr lang="en-US" altLang="zh-CN" sz="1800" b="1" dirty="0">
                <a:latin typeface="微软雅黑" panose="020B0503020204020204" charset="-122"/>
                <a:ea typeface="微软雅黑" panose="020B0503020204020204" charset="-122"/>
                <a:cs typeface="微软雅黑" panose="020B0503020204020204" charset="-122"/>
                <a:sym typeface="+mn-ea"/>
              </a:rPr>
              <a:t> </a:t>
            </a:r>
            <a:r>
              <a:rPr lang="zh-CN" altLang="en-US" sz="1800" dirty="0">
                <a:latin typeface="微软雅黑" panose="020B0503020204020204" charset="-122"/>
                <a:ea typeface="微软雅黑" panose="020B0503020204020204" charset="-122"/>
                <a:cs typeface="微软雅黑" panose="020B0503020204020204" charset="-122"/>
                <a:sym typeface="+mn-ea"/>
              </a:rPr>
              <a:t>结构型模式</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结构型模式概述</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结构型模式简介</a:t>
            </a:r>
            <a:endParaRPr lang="zh-CN" altLang="en-US" sz="1800" dirty="0">
              <a:latin typeface="微软雅黑" panose="020B0503020204020204" charset="-122"/>
              <a:ea typeface="微软雅黑" panose="020B0503020204020204" charset="-122"/>
              <a:cs typeface="微软雅黑" panose="020B0503020204020204" charset="-122"/>
            </a:endParaRPr>
          </a:p>
          <a:p>
            <a:pPr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适配器模式</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 模式动机与定义</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 模式结构与分析</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 模式实例与解析</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 模式效果与应用</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 模式扩展</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15570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结构型模式概述 </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1800" dirty="0">
                <a:solidFill>
                  <a:srgbClr val="0000FF"/>
                </a:solidFill>
                <a:latin typeface="微软雅黑" panose="020B0503020204020204" charset="-122"/>
                <a:ea typeface="微软雅黑" panose="020B0503020204020204" charset="-122"/>
                <a:cs typeface="微软雅黑" panose="020B0503020204020204" charset="-122"/>
                <a:sym typeface="+mn-ea"/>
              </a:rPr>
              <a:t>结构型模式</a:t>
            </a:r>
            <a:r>
              <a:rPr lang="en-US" altLang="zh-CN" sz="1800" dirty="0">
                <a:solidFill>
                  <a:srgbClr val="0000FF"/>
                </a:solidFill>
                <a:latin typeface="微软雅黑" panose="020B0503020204020204" charset="-122"/>
                <a:ea typeface="微软雅黑" panose="020B0503020204020204" charset="-122"/>
                <a:cs typeface="微软雅黑" panose="020B0503020204020204" charset="-122"/>
                <a:sym typeface="+mn-ea"/>
              </a:rPr>
              <a:t>(Structural Pattern)</a:t>
            </a:r>
            <a:r>
              <a:rPr lang="zh-CN" altLang="en-US" sz="1800" dirty="0">
                <a:latin typeface="微软雅黑" panose="020B0503020204020204" charset="-122"/>
                <a:ea typeface="微软雅黑" panose="020B0503020204020204" charset="-122"/>
                <a:cs typeface="微软雅黑" panose="020B0503020204020204" charset="-122"/>
                <a:sym typeface="+mn-ea"/>
              </a:rPr>
              <a:t>描述</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如何将类或者对象结合在一起形成更大的结构</a:t>
            </a:r>
            <a:r>
              <a:rPr lang="zh-CN" altLang="en-US" sz="1800" dirty="0">
                <a:latin typeface="微软雅黑" panose="020B0503020204020204" charset="-122"/>
                <a:ea typeface="微软雅黑" panose="020B0503020204020204" charset="-122"/>
                <a:cs typeface="微软雅黑" panose="020B0503020204020204" charset="-122"/>
                <a:sym typeface="+mn-ea"/>
              </a:rPr>
              <a:t>，就像搭积木，可以通过简单积木的组合形成复杂的、功能更为强大的结构。 </a:t>
            </a:r>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78852" name="Picture 7"/>
          <p:cNvPicPr>
            <a:picLocks noChangeAspect="1"/>
          </p:cNvPicPr>
          <p:nvPr/>
        </p:nvPicPr>
        <p:blipFill>
          <a:blip r:embed="rId2"/>
          <a:stretch>
            <a:fillRect/>
          </a:stretch>
        </p:blipFill>
        <p:spPr>
          <a:xfrm>
            <a:off x="948055" y="2058670"/>
            <a:ext cx="7078663" cy="2292350"/>
          </a:xfrm>
          <a:prstGeom prst="rect">
            <a:avLst/>
          </a:prstGeom>
          <a:noFill/>
          <a:ln w="9525">
            <a:noFill/>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510155"/>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结构型模式概述</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结构型模式可以分为</a:t>
            </a: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类结构型模式</a:t>
            </a:r>
            <a:r>
              <a:rPr lang="zh-CN" altLang="en-US" sz="2000" dirty="0">
                <a:latin typeface="微软雅黑" panose="020B0503020204020204" charset="-122"/>
                <a:ea typeface="微软雅黑" panose="020B0503020204020204" charset="-122"/>
                <a:cs typeface="微软雅黑" panose="020B0503020204020204" charset="-122"/>
                <a:sym typeface="+mn-ea"/>
              </a:rPr>
              <a:t>和</a:t>
            </a: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对象结构型模式</a:t>
            </a:r>
            <a:r>
              <a:rPr lang="zh-CN" altLang="en-US" sz="2000" dirty="0">
                <a:latin typeface="微软雅黑" panose="020B0503020204020204" charset="-122"/>
                <a:ea typeface="微软雅黑" panose="020B0503020204020204" charset="-122"/>
                <a:cs typeface="微软雅黑" panose="020B0503020204020204" charset="-122"/>
                <a:sym typeface="+mn-ea"/>
              </a:rPr>
              <a:t>：</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类结构型模式关心类的组合</a:t>
            </a:r>
            <a:r>
              <a:rPr lang="zh-CN" altLang="en-US" sz="2000" dirty="0">
                <a:latin typeface="微软雅黑" panose="020B0503020204020204" charset="-122"/>
                <a:ea typeface="微软雅黑" panose="020B0503020204020204" charset="-122"/>
                <a:cs typeface="微软雅黑" panose="020B0503020204020204" charset="-122"/>
                <a:sym typeface="+mn-ea"/>
              </a:rPr>
              <a:t>，由多个类可以组合成一个更大的系统，在类结构型模式中一般只存在继承关系和实现关系。</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对象结构型模式关心类与对象的组合，通过关联关系使得在一个类中定义另一个类的实例对象，然后通过该对象调用其方法。</a:t>
            </a:r>
            <a:r>
              <a:rPr lang="zh-CN" altLang="en-US" sz="2000" dirty="0">
                <a:latin typeface="微软雅黑" panose="020B0503020204020204" charset="-122"/>
                <a:ea typeface="微软雅黑" panose="020B0503020204020204" charset="-122"/>
                <a:cs typeface="微软雅黑" panose="020B0503020204020204" charset="-122"/>
                <a:sym typeface="+mn-ea"/>
              </a:rPr>
              <a:t>根据“合成复用原则”，在系统中尽量使用关联关系来替代继承关系，因此大部分结构型模式都是</a:t>
            </a: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对象结构型模式</a:t>
            </a:r>
            <a:r>
              <a:rPr lang="zh-CN" altLang="en-US" sz="2000" dirty="0">
                <a:latin typeface="微软雅黑" panose="020B0503020204020204" charset="-122"/>
                <a:ea typeface="微软雅黑" panose="020B0503020204020204" charset="-122"/>
                <a:cs typeface="微软雅黑" panose="020B0503020204020204" charset="-122"/>
                <a:sym typeface="+mn-ea"/>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0198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模式动机</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80900" name="Picture 5"/>
          <p:cNvPicPr>
            <a:picLocks noChangeAspect="1"/>
          </p:cNvPicPr>
          <p:nvPr/>
        </p:nvPicPr>
        <p:blipFill>
          <a:blip r:embed="rId2"/>
          <a:stretch>
            <a:fillRect/>
          </a:stretch>
        </p:blipFill>
        <p:spPr>
          <a:xfrm>
            <a:off x="906145" y="1294130"/>
            <a:ext cx="7310438" cy="2909888"/>
          </a:xfrm>
          <a:prstGeom prst="rect">
            <a:avLst/>
          </a:prstGeom>
          <a:noFill/>
          <a:ln w="9525">
            <a:noFill/>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093720"/>
          </a:xfrm>
          <a:prstGeom prst="rect">
            <a:avLst/>
          </a:prstGeom>
        </p:spPr>
        <p:txBody>
          <a:bodyPr wrap="square" lIns="48381" tIns="24190" rIns="48381" bIns="24190">
            <a:spAutoFit/>
          </a:bodyPr>
          <a:lstStyle/>
          <a:p>
            <a:pPr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模式动机</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在软件开发中采用类似于电源适配器的设计和编码技巧被称为</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适配器模式</a:t>
            </a:r>
            <a:r>
              <a:rPr lang="zh-CN" altLang="en-US" sz="1800" dirty="0">
                <a:latin typeface="微软雅黑" panose="020B0503020204020204" charset="-122"/>
                <a:ea typeface="微软雅黑" panose="020B0503020204020204" charset="-122"/>
                <a:cs typeface="微软雅黑" panose="020B0503020204020204" charset="-122"/>
                <a:sym typeface="+mn-ea"/>
              </a:rPr>
              <a:t>。 </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通常情况下，</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客户端可以通过目标类的接口访问它所提供的服务</a:t>
            </a:r>
            <a:r>
              <a:rPr lang="zh-CN" altLang="en-US" sz="1800" dirty="0">
                <a:latin typeface="微软雅黑" panose="020B0503020204020204" charset="-122"/>
                <a:ea typeface="微软雅黑" panose="020B0503020204020204" charset="-122"/>
                <a:cs typeface="微软雅黑" panose="020B0503020204020204" charset="-122"/>
                <a:sym typeface="+mn-ea"/>
              </a:rPr>
              <a:t>。有时，现有的类可以满足客户类的功能需要，但是它所提供的接口不一定是客户类所期望的，这可能是因为现有类中方法名与目标类中定义的方法名不一致等原因所导致的。 </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在这种情况下，现有的接口需要转化为客户类期望的接口，这样保证了对现有类的重用。如果不进行这样的转化，客户类就不能利用现有类所提供的功能，适配器模式可以完成这样的转化。 </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54127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模式动机</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在适配器模式中可以定义一个包装类，包装不兼容接口的对象，这个包装类指的就是</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适配器</a:t>
            </a:r>
            <a:r>
              <a:rPr lang="en-US" altLang="zh-CN" sz="1800" dirty="0">
                <a:solidFill>
                  <a:srgbClr val="FF3300"/>
                </a:solidFill>
                <a:latin typeface="微软雅黑" panose="020B0503020204020204" charset="-122"/>
                <a:ea typeface="微软雅黑" panose="020B0503020204020204" charset="-122"/>
                <a:cs typeface="微软雅黑" panose="020B0503020204020204" charset="-122"/>
                <a:sym typeface="+mn-ea"/>
              </a:rPr>
              <a:t>(Adapter)</a:t>
            </a:r>
            <a:r>
              <a:rPr lang="zh-CN" altLang="en-US" sz="1800" dirty="0">
                <a:latin typeface="微软雅黑" panose="020B0503020204020204" charset="-122"/>
                <a:ea typeface="微软雅黑" panose="020B0503020204020204" charset="-122"/>
                <a:cs typeface="微软雅黑" panose="020B0503020204020204" charset="-122"/>
                <a:sym typeface="+mn-ea"/>
              </a:rPr>
              <a:t>，它所包装的对象就是</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适配者</a:t>
            </a:r>
            <a:r>
              <a:rPr lang="en-US" altLang="zh-CN" sz="1800" dirty="0">
                <a:solidFill>
                  <a:srgbClr val="FF3300"/>
                </a:solidFill>
                <a:latin typeface="微软雅黑" panose="020B0503020204020204" charset="-122"/>
                <a:ea typeface="微软雅黑" panose="020B0503020204020204" charset="-122"/>
                <a:cs typeface="微软雅黑" panose="020B0503020204020204" charset="-122"/>
                <a:sym typeface="+mn-ea"/>
              </a:rPr>
              <a:t>(Adaptee)</a:t>
            </a:r>
            <a:r>
              <a:rPr lang="zh-CN" altLang="en-US" sz="1800" dirty="0">
                <a:latin typeface="微软雅黑" panose="020B0503020204020204" charset="-122"/>
                <a:ea typeface="微软雅黑" panose="020B0503020204020204" charset="-122"/>
                <a:cs typeface="微软雅黑" panose="020B0503020204020204" charset="-122"/>
                <a:sym typeface="+mn-ea"/>
              </a:rPr>
              <a:t>，即被适配的类。</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适配器提供客户类需要的接口，</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适配器的实现就是把客户类的请求转化为对适配者的相应接口的调用</a:t>
            </a:r>
            <a:r>
              <a:rPr lang="zh-CN" altLang="en-US" sz="1800" dirty="0">
                <a:latin typeface="微软雅黑" panose="020B0503020204020204" charset="-122"/>
                <a:ea typeface="微软雅黑" panose="020B0503020204020204" charset="-122"/>
                <a:cs typeface="微软雅黑" panose="020B0503020204020204" charset="-122"/>
                <a:sym typeface="+mn-ea"/>
              </a:rPr>
              <a:t>。也就是说：</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当客户类调用适配器的方法时，在适配器类的内部将调用适配者类的方法，而这个过程对客户类是透明的，客户类并不直接访问适配者类。</a:t>
            </a:r>
            <a:r>
              <a:rPr lang="zh-CN" altLang="en-US" sz="1800" dirty="0">
                <a:latin typeface="微软雅黑" panose="020B0503020204020204" charset="-122"/>
                <a:ea typeface="微软雅黑" panose="020B0503020204020204" charset="-122"/>
                <a:cs typeface="微软雅黑" panose="020B0503020204020204" charset="-122"/>
                <a:sym typeface="+mn-ea"/>
              </a:rPr>
              <a:t>因此，</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适配器可以使由于接口不兼容而不能交互的类可以一起工作</a:t>
            </a:r>
            <a:r>
              <a:rPr lang="zh-CN" altLang="en-US" sz="1800" dirty="0">
                <a:latin typeface="微软雅黑" panose="020B0503020204020204" charset="-122"/>
                <a:ea typeface="微软雅黑" panose="020B0503020204020204" charset="-122"/>
                <a:cs typeface="微软雅黑" panose="020B0503020204020204" charset="-122"/>
                <a:sym typeface="+mn-ea"/>
              </a:rPr>
              <a:t>。这就是适配器模式的模式动机。</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433195"/>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模式定义</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适配器模式</a:t>
            </a:r>
            <a:r>
              <a:rPr lang="en-US" altLang="zh-CN" sz="1800" dirty="0">
                <a:latin typeface="微软雅黑" panose="020B0503020204020204" charset="-122"/>
                <a:ea typeface="微软雅黑" panose="020B0503020204020204" charset="-122"/>
                <a:cs typeface="微软雅黑" panose="020B0503020204020204" charset="-122"/>
                <a:sym typeface="+mn-ea"/>
              </a:rPr>
              <a:t>(Adapter Pattern) </a:t>
            </a:r>
            <a:r>
              <a:rPr lang="zh-CN" altLang="en-US" sz="1800" dirty="0">
                <a:latin typeface="微软雅黑" panose="020B0503020204020204" charset="-122"/>
                <a:ea typeface="微软雅黑" panose="020B0503020204020204" charset="-122"/>
                <a:cs typeface="微软雅黑" panose="020B0503020204020204" charset="-122"/>
                <a:sym typeface="+mn-ea"/>
              </a:rPr>
              <a:t>：</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将一个接口转换成客户希望的另一个接口</a:t>
            </a:r>
            <a:r>
              <a:rPr lang="zh-CN" altLang="en-US" sz="1800" dirty="0">
                <a:latin typeface="微软雅黑" panose="020B0503020204020204" charset="-122"/>
                <a:ea typeface="微软雅黑" panose="020B0503020204020204" charset="-122"/>
                <a:cs typeface="微软雅黑" panose="020B0503020204020204" charset="-122"/>
                <a:sym typeface="+mn-ea"/>
              </a:rPr>
              <a:t>，适配器模式</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使接口不兼容的那些类可以一起工作</a:t>
            </a:r>
            <a:r>
              <a:rPr lang="zh-CN" altLang="en-US" sz="1800" dirty="0">
                <a:latin typeface="微软雅黑" panose="020B0503020204020204" charset="-122"/>
                <a:ea typeface="微软雅黑" panose="020B0503020204020204" charset="-122"/>
                <a:cs typeface="微软雅黑" panose="020B0503020204020204" charset="-122"/>
                <a:sym typeface="+mn-ea"/>
              </a:rPr>
              <a:t>，其别名为</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包装器</a:t>
            </a:r>
            <a:r>
              <a:rPr lang="en-US" altLang="zh-CN" sz="1800" dirty="0">
                <a:solidFill>
                  <a:srgbClr val="FF3300"/>
                </a:solidFill>
                <a:latin typeface="微软雅黑" panose="020B0503020204020204" charset="-122"/>
                <a:ea typeface="微软雅黑" panose="020B0503020204020204" charset="-122"/>
                <a:cs typeface="微软雅黑" panose="020B0503020204020204" charset="-122"/>
                <a:sym typeface="+mn-ea"/>
              </a:rPr>
              <a:t>(Wrapper)</a:t>
            </a:r>
            <a:r>
              <a:rPr lang="zh-CN" altLang="en-US" sz="1800" dirty="0">
                <a:latin typeface="微软雅黑" panose="020B0503020204020204" charset="-122"/>
                <a:ea typeface="微软雅黑" panose="020B0503020204020204" charset="-122"/>
                <a:cs typeface="微软雅黑" panose="020B0503020204020204" charset="-122"/>
                <a:sym typeface="+mn-ea"/>
              </a:rPr>
              <a:t>。适配器模式既可以作为类结构型模式，也可以作为对象结构型模式。</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87884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sym typeface="+mn-ea"/>
              </a:rPr>
              <a:t>模式结构</a:t>
            </a:r>
            <a:endParaRPr lang="zh-CN" altLang="en-US" sz="1800" dirty="0">
              <a:latin typeface="微软雅黑" panose="020B0503020204020204" charset="-122"/>
              <a:ea typeface="微软雅黑" panose="020B0503020204020204" charset="-122"/>
            </a:endParaRPr>
          </a:p>
          <a:p>
            <a:pPr lvl="1" eaLnBrk="1" hangingPunct="1"/>
            <a:r>
              <a:rPr lang="zh-CN" altLang="en-US" sz="1800" dirty="0">
                <a:latin typeface="微软雅黑" panose="020B0503020204020204" charset="-122"/>
                <a:ea typeface="微软雅黑" panose="020B0503020204020204" charset="-122"/>
                <a:sym typeface="+mn-ea"/>
              </a:rPr>
              <a:t>类适配器</a:t>
            </a:r>
            <a:endParaRPr lang="zh-CN" altLang="en-US" sz="1800" dirty="0">
              <a:latin typeface="微软雅黑" panose="020B0503020204020204" charset="-122"/>
              <a:ea typeface="微软雅黑" panose="020B0503020204020204" charset="-122"/>
            </a:endParaRPr>
          </a:p>
          <a:p>
            <a:pPr eaLnBrk="1" hangingPunct="1"/>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84996" name="Picture 8"/>
          <p:cNvPicPr>
            <a:picLocks noChangeAspect="1"/>
          </p:cNvPicPr>
          <p:nvPr/>
        </p:nvPicPr>
        <p:blipFill>
          <a:blip r:embed="rId2"/>
          <a:stretch>
            <a:fillRect/>
          </a:stretch>
        </p:blipFill>
        <p:spPr>
          <a:xfrm>
            <a:off x="1365250" y="1463675"/>
            <a:ext cx="6021070" cy="3315335"/>
          </a:xfrm>
          <a:prstGeom prst="rect">
            <a:avLst/>
          </a:prstGeom>
          <a:noFill/>
          <a:ln w="9525">
            <a:noFill/>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87884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sym typeface="+mn-ea"/>
              </a:rPr>
              <a:t>模式结构</a:t>
            </a:r>
            <a:endParaRPr lang="zh-CN" altLang="en-US" sz="1800" dirty="0">
              <a:latin typeface="微软雅黑" panose="020B0503020204020204" charset="-122"/>
              <a:ea typeface="微软雅黑" panose="020B0503020204020204" charset="-122"/>
            </a:endParaRPr>
          </a:p>
          <a:p>
            <a:pPr lvl="1" eaLnBrk="1" hangingPunct="1"/>
            <a:r>
              <a:rPr lang="zh-CN" altLang="en-US" sz="1800" dirty="0">
                <a:latin typeface="微软雅黑" panose="020B0503020204020204" charset="-122"/>
                <a:ea typeface="微软雅黑" panose="020B0503020204020204" charset="-122"/>
                <a:sym typeface="+mn-ea"/>
              </a:rPr>
              <a:t>对象适配器</a:t>
            </a:r>
            <a:endParaRPr lang="zh-CN" altLang="en-US" sz="1800" dirty="0">
              <a:latin typeface="微软雅黑" panose="020B0503020204020204" charset="-122"/>
              <a:ea typeface="微软雅黑" panose="020B0503020204020204" charset="-122"/>
            </a:endParaRPr>
          </a:p>
          <a:p>
            <a:pPr eaLnBrk="1" hangingPunct="1"/>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86020" name="Picture 5"/>
          <p:cNvPicPr>
            <a:picLocks noChangeAspect="1"/>
          </p:cNvPicPr>
          <p:nvPr/>
        </p:nvPicPr>
        <p:blipFill>
          <a:blip r:embed="rId2"/>
          <a:stretch>
            <a:fillRect/>
          </a:stretch>
        </p:blipFill>
        <p:spPr>
          <a:xfrm>
            <a:off x="1365250" y="1452245"/>
            <a:ext cx="6024880" cy="3323590"/>
          </a:xfrm>
          <a:prstGeom prst="rect">
            <a:avLst/>
          </a:prstGeom>
          <a:noFill/>
          <a:ln w="9525">
            <a:noFill/>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894840"/>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模式结构</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适配器模式包含如下角色：</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zh-CN" sz="2000" dirty="0">
                <a:latin typeface="微软雅黑" panose="020B0503020204020204" charset="-122"/>
                <a:ea typeface="微软雅黑" panose="020B0503020204020204" charset="-122"/>
                <a:cs typeface="微软雅黑" panose="020B0503020204020204" charset="-122"/>
                <a:sym typeface="+mn-ea"/>
              </a:rPr>
              <a:t>Target</a:t>
            </a:r>
            <a:r>
              <a:rPr lang="zh-CN" altLang="en-US" sz="2000" dirty="0">
                <a:latin typeface="微软雅黑" panose="020B0503020204020204" charset="-122"/>
                <a:ea typeface="微软雅黑" panose="020B0503020204020204" charset="-122"/>
                <a:cs typeface="微软雅黑" panose="020B0503020204020204" charset="-122"/>
                <a:sym typeface="+mn-ea"/>
              </a:rPr>
              <a:t>：目标抽象类</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zh-CN" sz="2000" dirty="0">
                <a:latin typeface="微软雅黑" panose="020B0503020204020204" charset="-122"/>
                <a:ea typeface="微软雅黑" panose="020B0503020204020204" charset="-122"/>
                <a:cs typeface="微软雅黑" panose="020B0503020204020204" charset="-122"/>
                <a:sym typeface="+mn-ea"/>
              </a:rPr>
              <a:t>Adapter</a:t>
            </a:r>
            <a:r>
              <a:rPr lang="zh-CN" altLang="en-US" sz="2000" dirty="0">
                <a:latin typeface="微软雅黑" panose="020B0503020204020204" charset="-122"/>
                <a:ea typeface="微软雅黑" panose="020B0503020204020204" charset="-122"/>
                <a:cs typeface="微软雅黑" panose="020B0503020204020204" charset="-122"/>
                <a:sym typeface="+mn-ea"/>
              </a:rPr>
              <a:t>：适配器类</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zh-CN" sz="2000" dirty="0">
                <a:latin typeface="微软雅黑" panose="020B0503020204020204" charset="-122"/>
                <a:ea typeface="微软雅黑" panose="020B0503020204020204" charset="-122"/>
                <a:cs typeface="微软雅黑" panose="020B0503020204020204" charset="-122"/>
                <a:sym typeface="+mn-ea"/>
              </a:rPr>
              <a:t>Adaptee</a:t>
            </a:r>
            <a:r>
              <a:rPr lang="zh-CN" altLang="en-US" sz="2000" dirty="0">
                <a:latin typeface="微软雅黑" panose="020B0503020204020204" charset="-122"/>
                <a:ea typeface="微软雅黑" panose="020B0503020204020204" charset="-122"/>
                <a:cs typeface="微软雅黑" panose="020B0503020204020204" charset="-122"/>
                <a:sym typeface="+mn-ea"/>
              </a:rPr>
              <a:t>：适配者类</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zh-CN" sz="2000" dirty="0">
                <a:latin typeface="微软雅黑" panose="020B0503020204020204" charset="-122"/>
                <a:ea typeface="微软雅黑" panose="020B0503020204020204" charset="-122"/>
                <a:cs typeface="微软雅黑" panose="020B0503020204020204" charset="-122"/>
                <a:sym typeface="+mn-ea"/>
              </a:rPr>
              <a:t>Client</a:t>
            </a:r>
            <a:r>
              <a:rPr lang="zh-CN" altLang="en-US" sz="2000" dirty="0">
                <a:latin typeface="微软雅黑" panose="020B0503020204020204" charset="-122"/>
                <a:ea typeface="微软雅黑" panose="020B0503020204020204" charset="-122"/>
                <a:cs typeface="微软雅黑" panose="020B0503020204020204" charset="-122"/>
                <a:sym typeface="+mn-ea"/>
              </a:rPr>
              <a:t>：客户类</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023235"/>
          </a:xfrm>
          <a:prstGeom prst="rect">
            <a:avLst/>
          </a:prstGeom>
        </p:spPr>
        <p:txBody>
          <a:bodyPr wrap="square" lIns="48381" tIns="24190" rIns="48381" bIns="24190">
            <a:spAutoFit/>
          </a:bodyPr>
          <a:lstStyle/>
          <a:p>
            <a:pPr eaLnBrk="1" hangingPunct="1">
              <a:lnSpc>
                <a:spcPct val="110000"/>
              </a:lnSpc>
            </a:pPr>
            <a:r>
              <a:rPr lang="zh-CN" altLang="en-US" sz="2200" dirty="0">
                <a:latin typeface="微软雅黑" panose="020B0503020204020204" charset="-122"/>
                <a:ea typeface="微软雅黑" panose="020B0503020204020204" charset="-122"/>
                <a:cs typeface="微软雅黑" panose="020B0503020204020204" charset="-122"/>
                <a:sym typeface="+mn-ea"/>
              </a:rPr>
              <a:t>模式分析</a:t>
            </a:r>
            <a:endParaRPr lang="zh-CN" altLang="en-US" sz="2200" dirty="0">
              <a:latin typeface="微软雅黑" panose="020B0503020204020204" charset="-122"/>
              <a:ea typeface="微软雅黑" panose="020B0503020204020204" charset="-122"/>
              <a:cs typeface="微软雅黑" panose="020B0503020204020204" charset="-122"/>
            </a:endParaRPr>
          </a:p>
          <a:p>
            <a:pPr lvl="1" algn="just" eaLnBrk="1" hangingPunct="1">
              <a:lnSpc>
                <a:spcPct val="110000"/>
              </a:lnSpc>
            </a:pPr>
            <a:r>
              <a:rPr lang="zh-CN" altLang="en-US" sz="2200" dirty="0">
                <a:latin typeface="微软雅黑" panose="020B0503020204020204" charset="-122"/>
                <a:ea typeface="微软雅黑" panose="020B0503020204020204" charset="-122"/>
                <a:cs typeface="微软雅黑" panose="020B0503020204020204" charset="-122"/>
                <a:sym typeface="+mn-ea"/>
              </a:rPr>
              <a:t>单例模式的目的是保证一个类仅有一个实例，并提供一个访问它的全局访问点。单例模式包含的角色只有一个，就是单例类</a:t>
            </a:r>
            <a:r>
              <a:rPr lang="en-US" altLang="zh-CN" sz="2200" dirty="0">
                <a:latin typeface="微软雅黑" panose="020B0503020204020204" charset="-122"/>
                <a:ea typeface="微软雅黑" panose="020B0503020204020204" charset="-122"/>
                <a:cs typeface="微软雅黑" panose="020B0503020204020204" charset="-122"/>
                <a:sym typeface="+mn-ea"/>
              </a:rPr>
              <a:t>——Singleton</a:t>
            </a:r>
            <a:r>
              <a:rPr lang="zh-CN" altLang="en-US" sz="2200" dirty="0">
                <a:latin typeface="微软雅黑" panose="020B0503020204020204" charset="-122"/>
                <a:ea typeface="微软雅黑" panose="020B0503020204020204" charset="-122"/>
                <a:cs typeface="微软雅黑" panose="020B0503020204020204" charset="-122"/>
                <a:sym typeface="+mn-ea"/>
              </a:rPr>
              <a:t>。</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单例类拥有一个私有构造函数，确保用户无法通过</a:t>
            </a:r>
            <a:r>
              <a:rPr lang="en-US" altLang="zh-CN" sz="2200" dirty="0">
                <a:solidFill>
                  <a:srgbClr val="FF3300"/>
                </a:solidFill>
                <a:latin typeface="微软雅黑" panose="020B0503020204020204" charset="-122"/>
                <a:ea typeface="微软雅黑" panose="020B0503020204020204" charset="-122"/>
                <a:cs typeface="微软雅黑" panose="020B0503020204020204" charset="-122"/>
                <a:sym typeface="+mn-ea"/>
              </a:rPr>
              <a:t>new</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关键字直接实例化它</a:t>
            </a:r>
            <a:r>
              <a:rPr lang="zh-CN" altLang="en-US" sz="2200" dirty="0">
                <a:latin typeface="微软雅黑" panose="020B0503020204020204" charset="-122"/>
                <a:ea typeface="微软雅黑" panose="020B0503020204020204" charset="-122"/>
                <a:cs typeface="微软雅黑" panose="020B0503020204020204" charset="-122"/>
                <a:sym typeface="+mn-ea"/>
              </a:rPr>
              <a:t>。除此之外，该模式中包含一个静态私有成员变量与静态公有的工厂方法，该</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工厂方法负责检验实例的存在性并实例化自己，然后存储在静态成员变量中，以确保只有一个实例被创建</a:t>
            </a:r>
            <a:r>
              <a:rPr lang="zh-CN" altLang="en-US" sz="2200" dirty="0">
                <a:latin typeface="微软雅黑" panose="020B0503020204020204" charset="-122"/>
                <a:ea typeface="微软雅黑" panose="020B0503020204020204" charset="-122"/>
                <a:cs typeface="微软雅黑" panose="020B0503020204020204" charset="-122"/>
                <a:sym typeface="+mn-ea"/>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87884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sym typeface="+mn-ea"/>
              </a:rPr>
              <a:t>模式分析</a:t>
            </a:r>
            <a:endParaRPr lang="zh-CN" altLang="en-US" sz="1800" dirty="0">
              <a:latin typeface="微软雅黑" panose="020B0503020204020204" charset="-122"/>
              <a:ea typeface="微软雅黑" panose="020B0503020204020204" charset="-122"/>
            </a:endParaRPr>
          </a:p>
          <a:p>
            <a:pPr lvl="1" algn="just" eaLnBrk="1" hangingPunct="1"/>
            <a:r>
              <a:rPr lang="zh-CN" altLang="en-US" sz="1800" dirty="0">
                <a:latin typeface="微软雅黑" panose="020B0503020204020204" charset="-122"/>
                <a:ea typeface="微软雅黑" panose="020B0503020204020204" charset="-122"/>
                <a:sym typeface="+mn-ea"/>
              </a:rPr>
              <a:t>典型的类适配器代码：</a:t>
            </a:r>
            <a:endParaRPr lang="zh-CN" altLang="en-US" sz="1800" dirty="0">
              <a:latin typeface="微软雅黑" panose="020B0503020204020204" charset="-122"/>
              <a:ea typeface="微软雅黑" panose="020B0503020204020204" charset="-122"/>
            </a:endParaRPr>
          </a:p>
          <a:p>
            <a:pPr lvl="1" algn="just" eaLnBrk="1" hangingPunct="1">
              <a:buNone/>
            </a:pPr>
            <a:endParaRPr lang="zh-CN" altLang="en-US" sz="1800" dirty="0">
              <a:latin typeface="微软雅黑" panose="020B0503020204020204" charset="-122"/>
              <a:ea typeface="微软雅黑" panose="020B0503020204020204" charset="-122"/>
              <a:cs typeface="微软雅黑" panose="020B0503020204020204" charset="-122"/>
            </a:endParaRPr>
          </a:p>
        </p:txBody>
      </p:sp>
      <p:graphicFrame>
        <p:nvGraphicFramePr>
          <p:cNvPr id="189454" name="Group 14"/>
          <p:cNvGraphicFramePr>
            <a:graphicFrameLocks noGrp="1"/>
          </p:cNvGraphicFramePr>
          <p:nvPr/>
        </p:nvGraphicFramePr>
        <p:xfrm>
          <a:off x="865505" y="1678305"/>
          <a:ext cx="7391400" cy="2057400"/>
        </p:xfrm>
        <a:graphic>
          <a:graphicData uri="http://schemas.openxmlformats.org/drawingml/2006/table">
            <a:tbl>
              <a:tblPr/>
              <a:tblGrid>
                <a:gridCol w="7391400"/>
              </a:tblGrid>
              <a:tr h="20574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Adapter</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extends </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Adaptee</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 implements Target</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request()</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specificRequest</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87884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sym typeface="+mn-ea"/>
              </a:rPr>
              <a:t>模式分析</a:t>
            </a:r>
            <a:endParaRPr lang="zh-CN" altLang="en-US" sz="1800" dirty="0">
              <a:latin typeface="微软雅黑" panose="020B0503020204020204" charset="-122"/>
              <a:ea typeface="微软雅黑" panose="020B0503020204020204" charset="-122"/>
            </a:endParaRPr>
          </a:p>
          <a:p>
            <a:pPr lvl="1" algn="just" eaLnBrk="1" hangingPunct="1"/>
            <a:r>
              <a:rPr lang="zh-CN" altLang="en-US" sz="1800" dirty="0">
                <a:latin typeface="微软雅黑" panose="020B0503020204020204" charset="-122"/>
                <a:ea typeface="微软雅黑" panose="020B0503020204020204" charset="-122"/>
                <a:sym typeface="+mn-ea"/>
              </a:rPr>
              <a:t>典型的对象适配器代码：</a:t>
            </a:r>
            <a:endParaRPr lang="zh-CN" altLang="en-US" sz="1800" dirty="0">
              <a:latin typeface="微软雅黑" panose="020B0503020204020204" charset="-122"/>
              <a:ea typeface="微软雅黑" panose="020B0503020204020204" charset="-122"/>
            </a:endParaRPr>
          </a:p>
          <a:p>
            <a:pPr lvl="1" algn="just" eaLnBrk="1" hangingPunct="1">
              <a:buNone/>
            </a:pPr>
            <a:endParaRPr lang="zh-CN" altLang="en-US" sz="1800" dirty="0">
              <a:latin typeface="微软雅黑" panose="020B0503020204020204" charset="-122"/>
              <a:ea typeface="微软雅黑" panose="020B0503020204020204" charset="-122"/>
              <a:cs typeface="微软雅黑" panose="020B0503020204020204" charset="-122"/>
            </a:endParaRPr>
          </a:p>
        </p:txBody>
      </p:sp>
      <p:graphicFrame>
        <p:nvGraphicFramePr>
          <p:cNvPr id="208909" name="Group 13"/>
          <p:cNvGraphicFramePr>
            <a:graphicFrameLocks noGrp="1"/>
          </p:cNvGraphicFramePr>
          <p:nvPr/>
        </p:nvGraphicFramePr>
        <p:xfrm>
          <a:off x="865505" y="1386840"/>
          <a:ext cx="7391400" cy="3133090"/>
        </p:xfrm>
        <a:graphic>
          <a:graphicData uri="http://schemas.openxmlformats.org/drawingml/2006/table">
            <a:tbl>
              <a:tblPr/>
              <a:tblGrid>
                <a:gridCol w="7391400"/>
              </a:tblGrid>
              <a:tr h="3133090">
                <a:tc>
                  <a:txBody>
                    <a:bodyPr/>
                    <a:lstStyle/>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kumimoji="0" lang="en-US" altLang="zh-CN" sz="16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Adapter extends Target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private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Adaptee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adaptee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Adapter(</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Adaptee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adaptee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this.adaptee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adaptee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request()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err="1"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adaptee.specificRequest</a:t>
                      </a:r>
                      <a:r>
                        <a:rPr kumimoji="0" lang="en-US" altLang="zh-CN" sz="16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202180"/>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适配器模式实例与解析</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实例一：仿生机器人 </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sym typeface="+mn-ea"/>
              </a:rPr>
              <a:t>现需要设计一个可以模拟各种动物行为的机器人，在机器人中定义了一系列方法，如机器人叫喊方法</a:t>
            </a:r>
            <a:r>
              <a:rPr lang="en-US" altLang="zh-CN" sz="2000" dirty="0">
                <a:latin typeface="微软雅黑" panose="020B0503020204020204" charset="-122"/>
                <a:ea typeface="微软雅黑" panose="020B0503020204020204" charset="-122"/>
                <a:cs typeface="微软雅黑" panose="020B0503020204020204" charset="-122"/>
                <a:sym typeface="+mn-ea"/>
              </a:rPr>
              <a:t>cry()</a:t>
            </a:r>
            <a:r>
              <a:rPr lang="zh-CN" altLang="en-US" sz="2000" dirty="0">
                <a:latin typeface="微软雅黑" panose="020B0503020204020204" charset="-122"/>
                <a:ea typeface="微软雅黑" panose="020B0503020204020204" charset="-122"/>
                <a:cs typeface="微软雅黑" panose="020B0503020204020204" charset="-122"/>
                <a:sym typeface="+mn-ea"/>
              </a:rPr>
              <a:t>、机器人移动方法</a:t>
            </a:r>
            <a:r>
              <a:rPr lang="en-US" altLang="zh-CN" sz="2000" dirty="0">
                <a:latin typeface="微软雅黑" panose="020B0503020204020204" charset="-122"/>
                <a:ea typeface="微软雅黑" panose="020B0503020204020204" charset="-122"/>
                <a:cs typeface="微软雅黑" panose="020B0503020204020204" charset="-122"/>
                <a:sym typeface="+mn-ea"/>
              </a:rPr>
              <a:t>move()</a:t>
            </a:r>
            <a:r>
              <a:rPr lang="zh-CN" altLang="en-US" sz="2000" dirty="0">
                <a:latin typeface="微软雅黑" panose="020B0503020204020204" charset="-122"/>
                <a:ea typeface="微软雅黑" panose="020B0503020204020204" charset="-122"/>
                <a:cs typeface="微软雅黑" panose="020B0503020204020204" charset="-122"/>
                <a:sym typeface="+mn-ea"/>
              </a:rPr>
              <a:t>等。如果希望在不修改已有代码的基础上使得机器人能够像狗一样叫，像狗一样跑，使用适配器模式进行系统设计。</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971550"/>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适配器模式实例与解析</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实例一：仿生机器人 </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91140" name="Picture 5"/>
          <p:cNvPicPr>
            <a:picLocks noChangeAspect="1"/>
          </p:cNvPicPr>
          <p:nvPr/>
        </p:nvPicPr>
        <p:blipFill>
          <a:blip r:embed="rId2"/>
          <a:stretch>
            <a:fillRect/>
          </a:stretch>
        </p:blipFill>
        <p:spPr>
          <a:xfrm>
            <a:off x="2122805" y="1570990"/>
            <a:ext cx="4876800" cy="3263900"/>
          </a:xfrm>
          <a:prstGeom prst="rect">
            <a:avLst/>
          </a:prstGeom>
          <a:noFill/>
          <a:ln w="9525">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72517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sym typeface="+mn-ea"/>
              </a:rPr>
              <a:t>模式分析</a:t>
            </a:r>
            <a:endParaRPr lang="zh-CN" altLang="en-US" sz="2200" dirty="0">
              <a:latin typeface="微软雅黑" panose="020B0503020204020204" charset="-122"/>
              <a:ea typeface="微软雅黑" panose="020B0503020204020204" charset="-122"/>
            </a:endParaRPr>
          </a:p>
          <a:p>
            <a:pPr lvl="1" algn="just" eaLnBrk="1" hangingPunct="1"/>
            <a:r>
              <a:rPr lang="zh-CN" altLang="en-US" sz="2200" dirty="0">
                <a:latin typeface="微软雅黑" panose="020B0503020204020204" charset="-122"/>
                <a:ea typeface="微软雅黑" panose="020B0503020204020204" charset="-122"/>
                <a:sym typeface="+mn-ea"/>
              </a:rPr>
              <a:t>单例模式的实现代码如下所示：</a:t>
            </a:r>
            <a:endParaRPr lang="zh-CN" altLang="en-US" sz="2000" dirty="0">
              <a:latin typeface="微软雅黑" panose="020B0503020204020204" charset="-122"/>
              <a:ea typeface="微软雅黑" panose="020B0503020204020204" charset="-122"/>
              <a:cs typeface="微软雅黑" panose="020B0503020204020204" charset="-122"/>
            </a:endParaRPr>
          </a:p>
        </p:txBody>
      </p:sp>
      <p:graphicFrame>
        <p:nvGraphicFramePr>
          <p:cNvPr id="190481" name="Group 17"/>
          <p:cNvGraphicFramePr>
            <a:graphicFrameLocks noGrp="1"/>
          </p:cNvGraphicFramePr>
          <p:nvPr/>
        </p:nvGraphicFramePr>
        <p:xfrm>
          <a:off x="774065" y="1524635"/>
          <a:ext cx="7696200" cy="3505200"/>
        </p:xfrm>
        <a:graphic>
          <a:graphicData uri="http://schemas.openxmlformats.org/drawingml/2006/table">
            <a:tbl>
              <a:tblPr/>
              <a:tblGrid>
                <a:gridCol w="7696200"/>
              </a:tblGrid>
              <a:tr h="35052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Singleton</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private static Singleton instance=null;  //</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静态私有成员变量</a:t>
                      </a: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私有构造函数</a:t>
                      </a: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private Singleton()</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静态公有工厂方法，返回唯一实例</a:t>
                      </a: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static Singleton </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getInstance</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if(instance==null)</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instance=new Singleton();	</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return instance;</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4656</Words>
  <Application>Microsoft Office PowerPoint</Application>
  <PresentationFormat>全屏显示(16:9)</PresentationFormat>
  <Paragraphs>491</Paragraphs>
  <Slides>83</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83</vt:i4>
      </vt:variant>
    </vt:vector>
  </HeadingPairs>
  <TitlesOfParts>
    <vt:vector size="85" baseType="lpstr">
      <vt:lpstr>Office 主题</vt:lpstr>
      <vt:lpstr>Microsoft Office Visio 绘图</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Lindi</cp:lastModifiedBy>
  <cp:revision>391</cp:revision>
  <dcterms:created xsi:type="dcterms:W3CDTF">2018-05-31T09:11:00Z</dcterms:created>
  <dcterms:modified xsi:type="dcterms:W3CDTF">2019-04-11T04:05:47Z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