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20" r:id="rId3"/>
    <p:sldId id="263" r:id="rId4"/>
    <p:sldId id="321" r:id="rId5"/>
    <p:sldId id="322" r:id="rId6"/>
    <p:sldId id="323" r:id="rId7"/>
    <p:sldId id="324" r:id="rId8"/>
    <p:sldId id="264" r:id="rId9"/>
    <p:sldId id="285" r:id="rId10"/>
    <p:sldId id="286" r:id="rId11"/>
    <p:sldId id="288" r:id="rId12"/>
    <p:sldId id="287" r:id="rId13"/>
    <p:sldId id="265" r:id="rId14"/>
    <p:sldId id="289" r:id="rId15"/>
    <p:sldId id="330" r:id="rId16"/>
    <p:sldId id="331" r:id="rId17"/>
    <p:sldId id="325" r:id="rId18"/>
    <p:sldId id="326" r:id="rId19"/>
    <p:sldId id="327" r:id="rId20"/>
    <p:sldId id="328" r:id="rId21"/>
    <p:sldId id="329" r:id="rId22"/>
    <p:sldId id="266" r:id="rId23"/>
    <p:sldId id="310" r:id="rId24"/>
    <p:sldId id="313" r:id="rId25"/>
    <p:sldId id="267" r:id="rId26"/>
    <p:sldId id="268" r:id="rId27"/>
    <p:sldId id="291" r:id="rId28"/>
    <p:sldId id="293" r:id="rId29"/>
    <p:sldId id="314" r:id="rId30"/>
    <p:sldId id="292" r:id="rId31"/>
    <p:sldId id="294" r:id="rId32"/>
    <p:sldId id="315" r:id="rId33"/>
    <p:sldId id="269" r:id="rId34"/>
    <p:sldId id="316" r:id="rId35"/>
    <p:sldId id="270" r:id="rId36"/>
    <p:sldId id="295" r:id="rId37"/>
    <p:sldId id="317" r:id="rId38"/>
    <p:sldId id="271" r:id="rId39"/>
    <p:sldId id="296" r:id="rId40"/>
    <p:sldId id="308" r:id="rId41"/>
    <p:sldId id="318" r:id="rId42"/>
    <p:sldId id="272" r:id="rId43"/>
    <p:sldId id="273" r:id="rId44"/>
    <p:sldId id="297" r:id="rId45"/>
    <p:sldId id="274" r:id="rId46"/>
    <p:sldId id="319" r:id="rId47"/>
    <p:sldId id="298" r:id="rId48"/>
    <p:sldId id="275" r:id="rId49"/>
    <p:sldId id="299" r:id="rId50"/>
    <p:sldId id="300" r:id="rId51"/>
    <p:sldId id="276" r:id="rId52"/>
    <p:sldId id="301" r:id="rId53"/>
    <p:sldId id="302" r:id="rId54"/>
    <p:sldId id="303" r:id="rId55"/>
    <p:sldId id="277" r:id="rId56"/>
    <p:sldId id="278" r:id="rId57"/>
    <p:sldId id="304" r:id="rId58"/>
    <p:sldId id="305" r:id="rId59"/>
    <p:sldId id="279" r:id="rId60"/>
    <p:sldId id="309" r:id="rId61"/>
    <p:sldId id="306" r:id="rId62"/>
    <p:sldId id="280" r:id="rId63"/>
    <p:sldId id="307" r:id="rId64"/>
    <p:sldId id="281" r:id="rId65"/>
    <p:sldId id="311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1835" autoAdjust="0"/>
  </p:normalViewPr>
  <p:slideViewPr>
    <p:cSldViewPr snapToGrid="0">
      <p:cViewPr varScale="1">
        <p:scale>
          <a:sx n="61" d="100"/>
          <a:sy n="61" d="100"/>
        </p:scale>
        <p:origin x="97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FD8-C978-437A-9B79-8E777E61C562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CB3D0-4E46-42E3-8866-33E77CD05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9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CB3D0-4E46-42E3-8866-33E77CD05C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9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="vertical"&gt;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iv_scale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="200dp"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/apple1"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="horizontal"&gt;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btn_fitCenter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fitCenter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btn_centerCrop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centerCrop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btn_centerInside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centerInside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="horizontal"&gt;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btn_center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btn_fitXY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fitXY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btn_fitStart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fitStart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btn_fitEnd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="11sp"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CB3D0-4E46-42E3-8866-33E77CD05C2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0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="vertical"&gt;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btn_icon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android:drawableLeft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ic_launcher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android:drawablePadding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热烈欢迎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="17sp"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="horizontal"&gt;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btn_left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图标在左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="15sp"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btn_top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图标在上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="15sp"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btn_right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图标在右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="15sp"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&lt;Button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="@+id/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btn_bottom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="0dp"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图标在下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="#000000"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="15sp" /&gt;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CB3D0-4E46-42E3-8866-33E77CD05C2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University of Electronic Science and Technology of China(2018)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="" xmlns:a16="http://schemas.microsoft.com/office/drawing/2014/main" id="{389638DB-DDB4-494E-B31A-FA9423FE1F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="" xmlns:a16="http://schemas.microsoft.com/office/drawing/2014/main" id="{A887EEC9-4CAC-48BC-B218-5DB231B46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="" xmlns:a16="http://schemas.microsoft.com/office/drawing/2014/main" id="{93C36385-D4EF-4E31-BB2E-E298C314729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4103097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3048426" imgH="781159" progId="Paint.Picture">
                  <p:embed/>
                </p:oleObj>
              </mc:Choice>
              <mc:Fallback>
                <p:oleObj r:id="rId5" imgW="3048426" imgH="781159" progId="Paint.Picture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="" xmlns:a16="http://schemas.microsoft.com/office/drawing/2014/main" id="{DAFD67D1-0ABE-455E-BA87-5E584EDC0C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35EF214-6090-4C79-AEE4-63F68D05A2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6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4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3DB0-ACBE-47BB-8112-77FE032AA3C4}" type="datetimeFigureOut">
              <a:rPr lang="zh-CN" altLang="en-US" smtClean="0"/>
              <a:t>2019-01-28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University of Electronic Science and Technology of China(2018)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4184-5680-4A1F-9776-A709D9693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="" xmlns:a16="http://schemas.microsoft.com/office/drawing/2014/main" id="{3C33C642-C275-46B3-BF71-119432022E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="" xmlns:a16="http://schemas.microsoft.com/office/drawing/2014/main" id="{6EB8132A-F314-40DA-9354-EA453DF42C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="" xmlns:a16="http://schemas.microsoft.com/office/drawing/2014/main" id="{C959D651-DC7F-4062-BECD-0279BDADAC2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82284313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16" imgW="3048426" imgH="781159" progId="Paint.Picture">
                  <p:embed/>
                </p:oleObj>
              </mc:Choice>
              <mc:Fallback>
                <p:oleObj r:id="rId16" imgW="3048426" imgH="781159" progId="Paint.Picture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="" xmlns:a16="http://schemas.microsoft.com/office/drawing/2014/main" id="{93C36385-D4EF-4E31-BB2E-E298C31472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BB863CC-509F-472E-A377-F5D1F6FA93A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738857" y="2914714"/>
            <a:ext cx="714286" cy="1028571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="" xmlns:a16="http://schemas.microsoft.com/office/drawing/2014/main" id="{E917E48F-CFFA-4D66-A422-2970139C64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3" y="827906"/>
            <a:ext cx="9144000" cy="673634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ea"/>
                <a:ea typeface="+mn-ea"/>
              </a:rPr>
              <a:t>第</a:t>
            </a:r>
            <a:r>
              <a:rPr lang="en-US" altLang="zh-CN" sz="4000" b="1" dirty="0">
                <a:latin typeface="+mn-ea"/>
                <a:ea typeface="+mn-ea"/>
              </a:rPr>
              <a:t>6</a:t>
            </a:r>
            <a:r>
              <a:rPr lang="zh-CN" altLang="en-US" sz="4000" b="1" dirty="0">
                <a:latin typeface="+mn-ea"/>
                <a:ea typeface="+mn-ea"/>
              </a:rPr>
              <a:t>章 基础界面布局与控件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5840249-E30C-4163-9E1F-21010702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1711232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视图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AB76105-7F4C-4473-9614-91E6863F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25052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线性布局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 layout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0F77608-1039-41EF-9906-7D77C142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77957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6.3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滚动视图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ScrollView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05DBA789-BB28-46C2-A435-0C9E7E4A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347804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文本视图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TextView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6EE11215-389F-47BD-859D-4E33701A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91603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6.5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按钮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Button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F09435AE-D1D4-4124-84EA-FDA19D19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8" y="4454165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6.6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图像视图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ImageView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C1D637E0-C1E8-434B-9006-73043A41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022398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6.7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图像按钮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ImageButton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DC4F1A55-E719-42A6-A6EA-5FF060BF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59063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6.8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图形基础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198DBFC6-F532-49D5-81CA-51BE3ED5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6128759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6.9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实战项目：简单计算器</a:t>
            </a:r>
          </a:p>
        </p:txBody>
      </p:sp>
    </p:spTree>
    <p:extLst>
      <p:ext uri="{BB962C8B-B14F-4D97-AF65-F5344CB8AC3E}">
        <p14:creationId xmlns:p14="http://schemas.microsoft.com/office/powerpoint/2010/main" val="14025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 autoUpdateAnimBg="0"/>
      <p:bldP spid="8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4865"/>
            <a:ext cx="10515600" cy="1325563"/>
          </a:xfrm>
        </p:spPr>
        <p:txBody>
          <a:bodyPr/>
          <a:lstStyle/>
          <a:p>
            <a:r>
              <a:rPr lang="en-US" altLang="zh-CN"/>
              <a:t>6.1.3 margin</a:t>
            </a:r>
            <a:r>
              <a:rPr lang="zh-CN" altLang="zh-CN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153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margin</a:t>
            </a:r>
            <a:r>
              <a:rPr lang="zh-CN" altLang="zh-CN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看字面意思都是空白距离，那么它们到底有什么区别呢？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margin</a:t>
            </a:r>
            <a:r>
              <a:rPr lang="zh-CN" altLang="zh-CN" dirty="0"/>
              <a:t>是指当前视图与周围视图的距离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padding</a:t>
            </a:r>
            <a:r>
              <a:rPr lang="zh-CN" altLang="zh-CN" dirty="0"/>
              <a:t>是指当前视图与内部视图的距离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下面是演示</a:t>
            </a:r>
            <a:r>
              <a:rPr lang="en-US" altLang="zh-CN" dirty="0"/>
              <a:t>margin</a:t>
            </a:r>
            <a:r>
              <a:rPr lang="zh-CN" altLang="en-US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之间区别的代码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7157"/>
            <a:ext cx="10515600" cy="1325563"/>
          </a:xfrm>
        </p:spPr>
        <p:txBody>
          <a:bodyPr/>
          <a:lstStyle/>
          <a:p>
            <a:r>
              <a:rPr lang="en-US" altLang="zh-CN"/>
              <a:t>6.1.4 margin</a:t>
            </a:r>
            <a:r>
              <a:rPr lang="zh-CN" altLang="zh-CN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44118"/>
            <a:ext cx="5360384" cy="4962843"/>
          </a:xfrm>
        </p:spPr>
      </p:pic>
    </p:spTree>
    <p:extLst>
      <p:ext uri="{BB962C8B-B14F-4D97-AF65-F5344CB8AC3E}">
        <p14:creationId xmlns:p14="http://schemas.microsoft.com/office/powerpoint/2010/main" val="1753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6CFFB27-86C2-46C7-A88A-7C15D78D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49" y="856357"/>
            <a:ext cx="7658101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最外层的布局背景为蓝色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android:layout_height="300dp"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android:background="#00aaff"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中间层的布局背景为黄色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android:layout_margin="20dp"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android:background="#ffff99"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android:padding="60dp"&gt;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&lt;!--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最内层的视图背景为红色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&lt;View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android:background="#ff0000" /&gt;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endParaRPr kumimoji="0" lang="zh-CN" altLang="zh-CN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2263"/>
            <a:ext cx="10515600" cy="1325563"/>
          </a:xfrm>
        </p:spPr>
        <p:txBody>
          <a:bodyPr/>
          <a:lstStyle/>
          <a:p>
            <a:r>
              <a:rPr lang="en-US" altLang="zh-CN"/>
              <a:t>6.2  </a:t>
            </a:r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视图组</a:t>
            </a:r>
            <a:r>
              <a:rPr lang="en-US" altLang="zh-CN" dirty="0" err="1"/>
              <a:t>ViewGroup</a:t>
            </a:r>
            <a:r>
              <a:rPr lang="zh-CN" altLang="zh-CN" dirty="0"/>
              <a:t>是一类特殊视图，所有</a:t>
            </a:r>
            <a:r>
              <a:rPr lang="zh-CN" altLang="en-US" dirty="0"/>
              <a:t>的</a:t>
            </a:r>
            <a:r>
              <a:rPr lang="zh-CN" altLang="zh-CN" dirty="0"/>
              <a:t>布局类视图都是从它派生而来的。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中的视图分为两类，一类是布局，另一类是控件。布局与控件的区别在于：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布局本质上是个容器，里面还可以放其他视图（包括子布局和子控件）；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控件是一个单一的实体，已经是最后一级，下面不能再挂其他视图。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3409"/>
            <a:ext cx="10515600" cy="1325563"/>
          </a:xfrm>
        </p:spPr>
        <p:txBody>
          <a:bodyPr/>
          <a:lstStyle/>
          <a:p>
            <a:r>
              <a:rPr lang="en-US" altLang="zh-CN"/>
              <a:t>6.2.1 </a:t>
            </a:r>
            <a:r>
              <a:rPr lang="zh-CN" altLang="zh-CN"/>
              <a:t>线性</a:t>
            </a:r>
            <a:r>
              <a:rPr lang="zh-CN" altLang="zh-CN" dirty="0"/>
              <a:t>布局</a:t>
            </a:r>
            <a:r>
              <a:rPr lang="en-US" altLang="zh-CN" dirty="0" err="1"/>
              <a:t>LinearLayout</a:t>
            </a:r>
            <a:r>
              <a:rPr lang="zh-CN" altLang="en-US" dirty="0"/>
              <a:t>的常见属性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LinearLayout</a:t>
            </a:r>
            <a:r>
              <a:rPr lang="zh-CN" altLang="zh-CN" dirty="0"/>
              <a:t>是最常用的布局，名字叫线性布局。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线性布局</a:t>
            </a:r>
            <a:r>
              <a:rPr lang="zh-CN" altLang="en-US" dirty="0"/>
              <a:t>的</a:t>
            </a:r>
            <a:r>
              <a:rPr lang="zh-CN" altLang="zh-CN" dirty="0"/>
              <a:t>内部视图的排列是有顺序的，要么从上到下依次垂直排列，要么从左到右依次水平排列。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线性布局</a:t>
            </a:r>
            <a:r>
              <a:rPr lang="zh-CN" altLang="en-US" dirty="0"/>
              <a:t>的常见属性说明如下：</a:t>
            </a:r>
            <a:endParaRPr lang="en-US" altLang="zh-CN" dirty="0"/>
          </a:p>
          <a:p>
            <a:pPr lvl="1"/>
            <a:r>
              <a:rPr lang="en-US" altLang="zh-CN" dirty="0"/>
              <a:t>orientation</a:t>
            </a:r>
            <a:r>
              <a:rPr lang="zh-CN" altLang="zh-CN" dirty="0"/>
              <a:t>：指定线性布局的方向。</a:t>
            </a:r>
            <a:endParaRPr lang="en-US" altLang="zh-CN" dirty="0"/>
          </a:p>
          <a:p>
            <a:pPr lvl="1"/>
            <a:r>
              <a:rPr lang="en-US" altLang="zh-CN" dirty="0"/>
              <a:t>gravity</a:t>
            </a:r>
            <a:r>
              <a:rPr lang="zh-CN" altLang="zh-CN" dirty="0"/>
              <a:t>：指定布局内部视图与本线性布局的对齐方式。</a:t>
            </a:r>
            <a:endParaRPr lang="en-US" altLang="zh-CN" dirty="0"/>
          </a:p>
          <a:p>
            <a:pPr lvl="1"/>
            <a:r>
              <a:rPr lang="en-US" altLang="zh-CN" dirty="0" err="1"/>
              <a:t>layout_weight</a:t>
            </a:r>
            <a:r>
              <a:rPr lang="zh-CN" altLang="zh-CN" dirty="0"/>
              <a:t>：指定当前视图的宽或高占上级线性布局的权重。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接下来演示一下</a:t>
            </a:r>
            <a:r>
              <a:rPr lang="en-US" altLang="zh-CN" dirty="0" err="1"/>
              <a:t>layout_gravity</a:t>
            </a:r>
            <a:r>
              <a:rPr lang="zh-CN" altLang="en-US" dirty="0"/>
              <a:t>和</a:t>
            </a:r>
            <a:r>
              <a:rPr lang="en-US" altLang="zh-CN" dirty="0"/>
              <a:t>gravity</a:t>
            </a:r>
            <a:r>
              <a:rPr lang="zh-CN" altLang="en-US" dirty="0"/>
              <a:t>之间的区别。</a:t>
            </a:r>
          </a:p>
        </p:txBody>
      </p:sp>
    </p:spTree>
    <p:extLst>
      <p:ext uri="{BB962C8B-B14F-4D97-AF65-F5344CB8AC3E}">
        <p14:creationId xmlns:p14="http://schemas.microsoft.com/office/powerpoint/2010/main" val="6216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8123"/>
            <a:ext cx="10515600" cy="1325563"/>
          </a:xfrm>
        </p:spPr>
        <p:txBody>
          <a:bodyPr/>
          <a:lstStyle/>
          <a:p>
            <a:r>
              <a:rPr lang="en-US" altLang="zh-CN"/>
              <a:t>6.2.2 layout</a:t>
            </a:r>
            <a:r>
              <a:rPr lang="en-US" altLang="zh-CN" dirty="0" err="1"/>
              <a:t>_gravity</a:t>
            </a:r>
            <a:r>
              <a:rPr lang="zh-CN" altLang="en-US" dirty="0"/>
              <a:t>和</a:t>
            </a:r>
            <a:r>
              <a:rPr lang="en-US" altLang="zh-CN" dirty="0"/>
              <a:t>gravity</a:t>
            </a:r>
            <a:r>
              <a:rPr lang="zh-CN" altLang="en-US" dirty="0"/>
              <a:t>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41" y="1737056"/>
            <a:ext cx="5314100" cy="4930871"/>
          </a:xfrm>
        </p:spPr>
      </p:pic>
    </p:spTree>
    <p:extLst>
      <p:ext uri="{BB962C8B-B14F-4D97-AF65-F5344CB8AC3E}">
        <p14:creationId xmlns:p14="http://schemas.microsoft.com/office/powerpoint/2010/main" val="16985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AE327059-5B9C-4C3E-BCB8-CB297CF03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2948" y="0"/>
            <a:ext cx="8751556" cy="7201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&lt;!-- 最外层的布局背景为橙色，它的下级布局在水平方向上依次排列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android:layout_height="300dp"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android:background="#ffff99"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android:orientation="horizontal"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&lt;!-- 第一个子布局背景为红色，它与上级布局靠下对齐，它的下级视图则靠左对齐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android:layout_height="200dp"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android:layout_gravity="bottom"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android:gravity="left"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android:background="#ff0000"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android:orientation="vertical"&gt;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&lt;!-- 内层视图的宽度和高度都是100dp，且背景色为青色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android:background="#00ffff"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&lt;!-- 第二个子布局背景为红色，它与上级布局靠上对齐，它的下级视图则靠右对齐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android:layout_height="200dp"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android:layout_gravity="top"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android:gravity="right"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android:background="#ff0000"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android:orientation="vertical"&gt;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&lt;!-- 内层视图的宽度和高度都是100dp，且背景色为青色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android:background="#00ffff"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651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1666876" y="2667000"/>
            <a:ext cx="29051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linear layout for this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Code7-1</a:t>
            </a:r>
          </a:p>
        </p:txBody>
      </p:sp>
      <p:pic>
        <p:nvPicPr>
          <p:cNvPr id="21508" name="Picture 8" descr="C:\Users\raoyunbo\AppData\Roaming\Tencent\Users\419465234\QQ\WinTemp\RichOle\8O)3JQO$JK7)FLNE2KDAE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1643064"/>
            <a:ext cx="3662362" cy="51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628776" y="838200"/>
            <a:ext cx="5915025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layout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828800" y="762000"/>
            <a:ext cx="855345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xml version="1.0" encoding="utf-8"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&lt;LinearLayout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xmlns:android="http://schemas.android.com/apk/res/android"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xmlns:tools="http://schemas.android.com/tools"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xmlns:app="http://schemas.android.com/apk/res-auto"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android:layout_height="match_parent"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android:paddingLeft="@dimen/activity_horizontal_margin"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android:paddingRight="@dimen/activity_horizontal_margin"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android:paddingTop="@dimen/activity_vertical_margin"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android:paddingBottom="@dimen/activity_vertical_margin"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app:layout_behavior="@string/appbar_scrolling_view_behavior"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tools:showIn="@layout/activity_main"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tools:context=".MainActivity"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android:orientation="vertical"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&gt;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1895475" y="714376"/>
            <a:ext cx="840105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&lt;LinearLayout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android:orientation="horizontal"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android:layout_height="fill_parent"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android:layout_weight="2"&gt;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android:layout_gravity="center_horizontal"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android:id="@+id/button1"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android:text="Button1"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15794"/>
            <a:ext cx="4238767" cy="512755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本章的学成目标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777" y="1828799"/>
            <a:ext cx="8128379" cy="173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通过本章的学习</a:t>
            </a:r>
            <a:r>
              <a:rPr lang="zh-CN" altLang="en-US" sz="2400" dirty="0" smtClean="0">
                <a:latin typeface="+mn-ea"/>
              </a:rPr>
              <a:t>，应该</a:t>
            </a:r>
            <a:r>
              <a:rPr lang="zh-CN" altLang="en-US" sz="2400" dirty="0">
                <a:latin typeface="+mn-ea"/>
              </a:rPr>
              <a:t>能掌握以下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种开发技能：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）在布局文件中合理使用本章学到的布局和控件。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）在代码中合理调用本章学到的布局和控件的相关方法</a:t>
            </a:r>
          </a:p>
        </p:txBody>
      </p:sp>
    </p:spTree>
    <p:extLst>
      <p:ext uri="{BB962C8B-B14F-4D97-AF65-F5344CB8AC3E}">
        <p14:creationId xmlns:p14="http://schemas.microsoft.com/office/powerpoint/2010/main" val="30628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2362201" y="715964"/>
            <a:ext cx="6562725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android:layout_gravity="center_horizontal"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android:id="@+id/button2"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android:layout_height="fill_parent"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android:text="Button2"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android:layout_gravity="center_horizontal"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android:id="@+id/button3"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android:layout_height="fill_parent"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android:text="Button3"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&lt;/LinearLayout&gt;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1628776" y="765176"/>
            <a:ext cx="446722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&lt;LinearLayout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android:layout_width="fill_parent"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android:layout_height="fill_parent"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android:layout_weight="1"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android:orientation="vertical"&gt;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&lt;Button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android:id="@+id/button4"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android:layout_width="match_parent"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android:layout_height="0dp"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android:layout_weight="1"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android:text="Button4"   /&gt;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android:id="@+id/button5"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android:layout_width="match_parent"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android:layout_height="0dp"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android:text="Button5" /&gt;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6324600" y="762001"/>
            <a:ext cx="4191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android:id="@+id/button6"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android:layout_width="match_parent"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android:layout_height="0dp"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android:text="Button6"   /&gt;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&lt;/LinearLayout&gt;</a:t>
            </a:r>
            <a:b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&lt;/LinearLayout&gt;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6976"/>
            <a:ext cx="10515600" cy="1325563"/>
          </a:xfrm>
        </p:spPr>
        <p:txBody>
          <a:bodyPr/>
          <a:lstStyle/>
          <a:p>
            <a:r>
              <a:rPr lang="en-US" altLang="zh-CN"/>
              <a:t>6.3  </a:t>
            </a: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780953"/>
            <a:ext cx="1144758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dirty="0"/>
              <a:t>手机屏幕的显示空间有限，常常需要上下滑动或左右滑动才能拉出其余页面内容，可惜</a:t>
            </a:r>
            <a:r>
              <a:rPr lang="en-US" altLang="zh-CN" dirty="0"/>
              <a:t>Android</a:t>
            </a:r>
            <a:r>
              <a:rPr lang="zh-CN" altLang="zh-CN" dirty="0"/>
              <a:t>的布局节点都不支持自行滚动，这时就要借助</a:t>
            </a:r>
            <a:r>
              <a:rPr lang="en-US" altLang="zh-CN" dirty="0" err="1"/>
              <a:t>ScrollView</a:t>
            </a:r>
            <a:r>
              <a:rPr lang="zh-CN" altLang="zh-CN" dirty="0"/>
              <a:t>滚动视图</a:t>
            </a:r>
            <a:r>
              <a:rPr lang="zh-CN" altLang="zh-CN" dirty="0" smtClean="0"/>
              <a:t>实现。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zh-CN" altLang="zh-CN" dirty="0"/>
              <a:t>与线性布局类似，滚动视图也分为垂直方向和水平方向两类，其中垂直滚动的视图名是</a:t>
            </a:r>
            <a:r>
              <a:rPr lang="en-US" altLang="zh-CN" dirty="0" err="1"/>
              <a:t>ScrollView</a:t>
            </a:r>
            <a:r>
              <a:rPr lang="zh-CN" altLang="zh-CN" dirty="0"/>
              <a:t>，水平滚动的视图名是</a:t>
            </a:r>
            <a:r>
              <a:rPr lang="en-US" altLang="zh-CN" dirty="0" err="1"/>
              <a:t>HorizontalScrollView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注意事项：</a:t>
            </a:r>
            <a:r>
              <a:rPr lang="zh-CN" altLang="zh-CN" dirty="0"/>
              <a:t>滚动视图节点下面必须且只能挂着一个子布局节点，否则会在运行时报错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55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6976"/>
            <a:ext cx="10515600" cy="1325563"/>
          </a:xfrm>
        </p:spPr>
        <p:txBody>
          <a:bodyPr/>
          <a:lstStyle/>
          <a:p>
            <a:r>
              <a:rPr lang="en-US" altLang="zh-CN"/>
              <a:t>6.3.1  </a:t>
            </a: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F505525-2C97-475D-88E5-EA349B27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80" y="1753862"/>
            <a:ext cx="2754527" cy="49805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9BD5205-CE97-4725-A25C-3AC10D06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13" y="1753862"/>
            <a:ext cx="2754528" cy="49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5E3D5EC6-64A8-406F-BB27-CAF4238E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523" y="-91195"/>
            <a:ext cx="7899400" cy="70403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&lt;!-- HorizontalScrollView是水平方向的滚动视图，当前高度为200dp --&gt;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&lt;HorizontalScrollView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android:layout_width="wrap_content"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android:layout_height="200dp"&gt;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&lt;!-- 水平方向的线性视图，两个子视图的颜色分别为青色和黄色 --&gt;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android:orientation="horizontal"&gt;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&lt;View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android:layout_width="400dp"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android:background="#aaffff" /&gt;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&lt;View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android:layout_width="400dp"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android:background="#ffff00" /&gt;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&lt;/HorizontalScrollView&gt;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&lt;!-- ScrollView是垂直方向的滚动视图，当前高度为自适应 --&gt;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&lt;ScrollView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&lt;!-- 垂直方向的线性视图，两个子视图的颜色分别为绿色和橙色 --&gt;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android:orientation="vertical"&gt;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&lt;View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android:layout_height="400dp"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android:background="#00ff00" /&gt;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&lt;View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android:layout_width="match_parent"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android:layout_height="400dp"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android:background="#ffffaa" /&gt;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&lt;/ScrollView&gt;</a:t>
            </a:r>
            <a:b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222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0479"/>
            <a:ext cx="10515600" cy="1325563"/>
          </a:xfrm>
        </p:spPr>
        <p:txBody>
          <a:bodyPr/>
          <a:lstStyle/>
          <a:p>
            <a:r>
              <a:rPr lang="zh-CN" altLang="en-US"/>
              <a:t>简单</a:t>
            </a:r>
            <a:r>
              <a:rPr lang="zh-CN" altLang="en-US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介绍</a:t>
            </a:r>
            <a:r>
              <a:rPr lang="en-US" altLang="zh-CN" dirty="0"/>
              <a:t>Android</a:t>
            </a:r>
            <a:r>
              <a:rPr lang="zh-CN" altLang="zh-CN" dirty="0"/>
              <a:t>几个简单控件的用法与注意点，主要包括文本视图</a:t>
            </a:r>
            <a:r>
              <a:rPr lang="en-US" altLang="zh-CN" dirty="0" err="1"/>
              <a:t>TextView</a:t>
            </a:r>
            <a:r>
              <a:rPr lang="zh-CN" altLang="zh-CN" dirty="0"/>
              <a:t>的跑马灯与聊天室效果、按钮</a:t>
            </a:r>
            <a:r>
              <a:rPr lang="en-US" altLang="zh-CN" dirty="0"/>
              <a:t>Button</a:t>
            </a:r>
            <a:r>
              <a:rPr lang="zh-CN" altLang="zh-CN" dirty="0"/>
              <a:t>的监听器使用、图像视图</a:t>
            </a:r>
            <a:r>
              <a:rPr lang="en-US" altLang="zh-CN" dirty="0" err="1"/>
              <a:t>ImageView</a:t>
            </a:r>
            <a:r>
              <a:rPr lang="zh-CN" altLang="zh-CN" dirty="0"/>
              <a:t>的拉伸效果与截图功能、图像按钮</a:t>
            </a:r>
            <a:r>
              <a:rPr lang="en-US" altLang="zh-CN" dirty="0" err="1"/>
              <a:t>ImageButton</a:t>
            </a:r>
            <a:r>
              <a:rPr lang="zh-CN" altLang="zh-CN" dirty="0"/>
              <a:t>的适用场合等。</a:t>
            </a:r>
          </a:p>
          <a:p>
            <a:pPr marL="0" indent="0">
              <a:buNone/>
            </a:pPr>
            <a:r>
              <a:rPr lang="en-US" altLang="zh-CN" dirty="0"/>
              <a:t>6.4  </a:t>
            </a:r>
            <a:r>
              <a:rPr lang="zh-CN" altLang="en-US" dirty="0"/>
              <a:t>文本视图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6.5  </a:t>
            </a:r>
            <a:r>
              <a:rPr lang="zh-CN" altLang="en-US" dirty="0"/>
              <a:t>按钮</a:t>
            </a:r>
            <a:r>
              <a:rPr lang="en-US" altLang="zh-CN" dirty="0"/>
              <a:t>Button</a:t>
            </a:r>
          </a:p>
          <a:p>
            <a:pPr marL="0" indent="0">
              <a:buNone/>
            </a:pPr>
            <a:r>
              <a:rPr lang="en-US" altLang="zh-CN" dirty="0"/>
              <a:t>6.6  </a:t>
            </a:r>
            <a:r>
              <a:rPr lang="zh-CN" altLang="en-US" dirty="0"/>
              <a:t>图像视图</a:t>
            </a:r>
            <a:r>
              <a:rPr lang="en-US" altLang="zh-CN" dirty="0" err="1"/>
              <a:t>ImageView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6.7  </a:t>
            </a:r>
            <a:r>
              <a:rPr lang="zh-CN" altLang="en-US" dirty="0"/>
              <a:t>图像按钮</a:t>
            </a:r>
            <a:r>
              <a:rPr lang="en-US" altLang="zh-CN" dirty="0" err="1"/>
              <a:t>ImageButton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6338"/>
            <a:ext cx="10515600" cy="1325563"/>
          </a:xfrm>
        </p:spPr>
        <p:txBody>
          <a:bodyPr/>
          <a:lstStyle/>
          <a:p>
            <a:r>
              <a:rPr lang="en-US" altLang="zh-CN"/>
              <a:t>6.4  </a:t>
            </a:r>
            <a:r>
              <a:rPr lang="zh-CN" altLang="en-US" dirty="0"/>
              <a:t>文本视图</a:t>
            </a:r>
            <a:r>
              <a:rPr lang="en-US" altLang="zh-CN" dirty="0" err="1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TextView</a:t>
            </a:r>
            <a:r>
              <a:rPr lang="zh-CN" altLang="zh-CN" dirty="0"/>
              <a:t>是最基础的文本显示控件，常用的基本属性和设置方法见</a:t>
            </a:r>
            <a:r>
              <a:rPr lang="zh-CN" altLang="en-US" dirty="0"/>
              <a:t>下</a:t>
            </a:r>
            <a:r>
              <a:rPr lang="zh-CN" altLang="zh-CN" dirty="0"/>
              <a:t>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90964"/>
              </p:ext>
            </p:extLst>
          </p:nvPr>
        </p:nvGraphicFramePr>
        <p:xfrm>
          <a:off x="1116106" y="2756647"/>
          <a:ext cx="9843247" cy="329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45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5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908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TextView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08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setText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08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setTextColor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设置文本颜色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08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setTextSize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设置文本大小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08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textAppearance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setTextAppearance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设置文本风格，风格定义在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res/styles.xml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908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gravity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setGravity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设置文本的对齐方式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2836"/>
            <a:ext cx="10515600" cy="1325563"/>
          </a:xfrm>
        </p:spPr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跑</a:t>
            </a:r>
            <a:r>
              <a:rPr lang="zh-CN" altLang="en-US" dirty="0"/>
              <a:t>马灯用到的属性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125" y="1677385"/>
            <a:ext cx="11312769" cy="129441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当一行文本的内容太多，导致无法全部显示，也不想分行展示时，只能让文字从左向右滚动显示，类似于跑马灯。跑马灯效果在</a:t>
            </a:r>
            <a:r>
              <a:rPr lang="en-US" altLang="zh-CN" dirty="0"/>
              <a:t>XML</a:t>
            </a:r>
            <a:r>
              <a:rPr lang="zh-CN" altLang="zh-CN" dirty="0"/>
              <a:t>布局文件中实现时需要额外指定部分属性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3296"/>
              </p:ext>
            </p:extLst>
          </p:nvPr>
        </p:nvGraphicFramePr>
        <p:xfrm>
          <a:off x="672353" y="3099794"/>
          <a:ext cx="10865223" cy="307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60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7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543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跑马灯用到的设置方法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543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singleLine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setSingleLine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指定文本是否单行显示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43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ellipsize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setEllipsize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指定文本超出范围后的省略方式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543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focusable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setFocusable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指定是否获得焦点，跑马灯效果要求设置为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true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543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focusableInTouchMode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setFocusableInTouchMode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指定在触摸时是否获得焦点，跑马灯效果要求设置为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9839"/>
            <a:ext cx="10515600" cy="1325563"/>
          </a:xfrm>
        </p:spPr>
        <p:txBody>
          <a:bodyPr/>
          <a:lstStyle/>
          <a:p>
            <a:r>
              <a:rPr lang="en-US" altLang="zh-CN"/>
              <a:t>6.4.2 </a:t>
            </a:r>
            <a:r>
              <a:rPr lang="zh-CN" altLang="en-US"/>
              <a:t>跑</a:t>
            </a:r>
            <a:r>
              <a:rPr lang="zh-CN" altLang="en-US" dirty="0"/>
              <a:t>马灯的展示效果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88" y="1602801"/>
            <a:ext cx="5129677" cy="1730796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88" y="4302333"/>
            <a:ext cx="5218030" cy="1730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4013222" y="3515868"/>
            <a:ext cx="22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跑马灯文字滚动界面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89752" y="6215400"/>
            <a:ext cx="27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跑马灯文字停止滚动界面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B5641AA7-000A-422E-8C57-F1C0FF10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6" y="828385"/>
            <a:ext cx="9064122" cy="5909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这个是普通的文本视图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android:text="跑马灯效果，点击暂停，再点击恢复"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这个是跑马灯滚动的文本视图，ellipsize属性设置为true表示文字从右向左滚动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android:id="@+id/tv_marquee"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android:singleLine="true"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android:ellipsize="marquee"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android:focusable="true"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android:focusableInTouchMode="true"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android:text="快讯：红色预警，超强台风“莫兰蒂”即将登陆，请居民关紧门窗、备足粮草，做好防汛救灾准备！"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945"/>
            <a:ext cx="10515600" cy="1325563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视图与布局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95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介绍</a:t>
            </a:r>
            <a:r>
              <a:rPr lang="en-US" altLang="zh-CN" dirty="0"/>
              <a:t>Android</a:t>
            </a:r>
            <a:r>
              <a:rPr lang="zh-CN" altLang="zh-CN" dirty="0"/>
              <a:t>的基本视图和布局，首先说明基本视图</a:t>
            </a:r>
            <a:r>
              <a:rPr lang="en-US" altLang="zh-CN" dirty="0"/>
              <a:t>View</a:t>
            </a:r>
            <a:r>
              <a:rPr lang="zh-CN" altLang="zh-CN" dirty="0"/>
              <a:t>类的常用属性和方法，接着描述如何使用线性布局</a:t>
            </a:r>
            <a:r>
              <a:rPr lang="en-US" altLang="zh-CN" dirty="0" err="1"/>
              <a:t>LinearLayout</a:t>
            </a:r>
            <a:r>
              <a:rPr lang="zh-CN" altLang="zh-CN" dirty="0"/>
              <a:t>，最后介绍滚动视图</a:t>
            </a:r>
            <a:r>
              <a:rPr lang="en-US" altLang="zh-CN" dirty="0" err="1"/>
              <a:t>ScrollView</a:t>
            </a:r>
            <a:r>
              <a:rPr lang="zh-CN" altLang="zh-CN" dirty="0"/>
              <a:t>的用法。</a:t>
            </a:r>
          </a:p>
          <a:p>
            <a:pPr marL="0" indent="0">
              <a:buNone/>
            </a:pPr>
            <a:r>
              <a:rPr lang="en-US" altLang="zh-CN" dirty="0" smtClean="0"/>
              <a:t>6.1  </a:t>
            </a:r>
            <a:r>
              <a:rPr lang="zh-CN" altLang="en-US" dirty="0"/>
              <a:t>视图</a:t>
            </a:r>
            <a:r>
              <a:rPr lang="en-US" altLang="zh-CN" dirty="0"/>
              <a:t>View</a:t>
            </a:r>
            <a:r>
              <a:rPr lang="zh-CN" altLang="en-US" dirty="0"/>
              <a:t>的基本属性</a:t>
            </a:r>
          </a:p>
          <a:p>
            <a:pPr marL="0" indent="0">
              <a:buNone/>
            </a:pPr>
            <a:r>
              <a:rPr lang="en-US" altLang="zh-CN" dirty="0" smtClean="0"/>
              <a:t>6.2  </a:t>
            </a:r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6.3  </a:t>
            </a: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9332"/>
            <a:ext cx="10515600" cy="1325563"/>
          </a:xfrm>
        </p:spPr>
        <p:txBody>
          <a:bodyPr/>
          <a:lstStyle/>
          <a:p>
            <a:r>
              <a:rPr lang="en-US" altLang="zh-CN"/>
              <a:t>6.4.3 </a:t>
            </a:r>
            <a:r>
              <a:rPr lang="zh-CN" altLang="en-US"/>
              <a:t>聊天</a:t>
            </a:r>
            <a:r>
              <a:rPr lang="zh-CN" altLang="en-US" dirty="0"/>
              <a:t>室效果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0911"/>
            <a:ext cx="10515600" cy="4351338"/>
          </a:xfrm>
        </p:spPr>
        <p:txBody>
          <a:bodyPr/>
          <a:lstStyle/>
          <a:p>
            <a:r>
              <a:rPr lang="zh-CN" altLang="zh-CN" dirty="0"/>
              <a:t>聊天室窗口的高度是固定的，新的文字消息总是加入窗口末尾，同时窗口内部的文本整体向上滚动，窗口的大小、位置保持不变。在</a:t>
            </a:r>
            <a:r>
              <a:rPr lang="en-US" altLang="zh-CN" dirty="0"/>
              <a:t>XML</a:t>
            </a:r>
            <a:r>
              <a:rPr lang="zh-CN" altLang="zh-CN" dirty="0"/>
              <a:t>布局文件中实现聊天室时需要额外指定部分属性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02796"/>
              </p:ext>
            </p:extLst>
          </p:nvPr>
        </p:nvGraphicFramePr>
        <p:xfrm>
          <a:off x="838200" y="3126686"/>
          <a:ext cx="10726271" cy="3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0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314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38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聊天室用到的设置方法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gravity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setGravity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指定文本的对齐方式，取值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left|bottom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，表示靠左对齐且靠下对齐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lines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setLines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指定文本的行数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maxLines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setMaxLines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指定文本的最大行数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scrollbars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指定滚动条的方向，取值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vertical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，如果不指定将不显示滚动条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setMovementMethod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设置文本的移动方式，</a:t>
                      </a: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需要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设置</a:t>
                      </a: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ScrollingMovementMethod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612264"/>
            <a:ext cx="10515600" cy="1325563"/>
          </a:xfrm>
        </p:spPr>
        <p:txBody>
          <a:bodyPr/>
          <a:lstStyle/>
          <a:p>
            <a:r>
              <a:rPr lang="en-US" altLang="zh-CN"/>
              <a:t>6.4.4 </a:t>
            </a:r>
            <a:r>
              <a:rPr lang="zh-CN" altLang="en-US"/>
              <a:t>聊天</a:t>
            </a:r>
            <a:r>
              <a:rPr lang="zh-CN" altLang="en-US" dirty="0"/>
              <a:t>室的展示效果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" y="2060277"/>
            <a:ext cx="5018082" cy="3164110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28" y="2050753"/>
            <a:ext cx="5013601" cy="3173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54980" y="5584452"/>
            <a:ext cx="206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初始的聊天室界面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69262" y="5584452"/>
            <a:ext cx="21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增加了</a:t>
            </a:r>
            <a:r>
              <a:rPr lang="en-US" altLang="zh-CN" dirty="0"/>
              <a:t>3</a:t>
            </a:r>
            <a:r>
              <a:rPr lang="zh-CN" altLang="zh-CN" dirty="0"/>
              <a:t>条聊天记录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F4FDE90B-5340-4188-9F79-5D8CB922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46" y="86916"/>
            <a:ext cx="9403492" cy="6771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这是普通的文本视图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android:id="@+id/tv_control"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android:text="聊天室效果，点击添加聊天记录，长按删除聊天记录"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android:layout_height="200dp"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android:orientation="vertical"&gt;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&lt;!-- 这是聊天室的文本视图，scrollbars属性设置为vertical表示在垂直方向上显示滚动条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&lt;TextView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android:id="@+id/tv_bbs"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android:gravity="left|bottom"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android:lines="8"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android:maxLines="8"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android:scrollbars="vertical"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0204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7548"/>
            <a:ext cx="10515600" cy="1325563"/>
          </a:xfrm>
        </p:spPr>
        <p:txBody>
          <a:bodyPr/>
          <a:lstStyle/>
          <a:p>
            <a:r>
              <a:rPr lang="en-US" altLang="zh-CN"/>
              <a:t>6.5  </a:t>
            </a:r>
            <a:r>
              <a:rPr lang="zh-CN" altLang="en-US" dirty="0"/>
              <a:t>按钮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523" y="1825625"/>
            <a:ext cx="1172893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Button</a:t>
            </a:r>
            <a:r>
              <a:rPr lang="zh-CN" altLang="zh-CN" dirty="0"/>
              <a:t>派生自</a:t>
            </a:r>
            <a:r>
              <a:rPr lang="en-US" altLang="zh-CN" dirty="0" err="1"/>
              <a:t>TextView</a:t>
            </a:r>
            <a:r>
              <a:rPr lang="zh-CN" altLang="zh-CN" dirty="0"/>
              <a:t>，二者在</a:t>
            </a:r>
            <a:r>
              <a:rPr lang="en-US" altLang="zh-CN" dirty="0"/>
              <a:t>UI</a:t>
            </a:r>
            <a:r>
              <a:rPr lang="zh-CN" altLang="zh-CN" dirty="0"/>
              <a:t>上的区别主要是</a:t>
            </a:r>
            <a:r>
              <a:rPr lang="en-US" altLang="zh-CN" dirty="0"/>
              <a:t>Button</a:t>
            </a:r>
            <a:r>
              <a:rPr lang="zh-CN" altLang="zh-CN" dirty="0"/>
              <a:t>控件有个按钮外观，提示用户点击这里。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前面在演示聊天室功能时，页面代码给</a:t>
            </a:r>
            <a:r>
              <a:rPr lang="en-US" altLang="zh-CN" dirty="0" err="1"/>
              <a:t>TextView</a:t>
            </a:r>
            <a:r>
              <a:rPr lang="zh-CN" altLang="zh-CN" dirty="0"/>
              <a:t>引入了点击方法和长按方法。因为点击和长按监听器都来源于</a:t>
            </a:r>
            <a:r>
              <a:rPr lang="en-US" altLang="zh-CN" dirty="0"/>
              <a:t>View</a:t>
            </a:r>
            <a:r>
              <a:rPr lang="zh-CN" altLang="zh-CN" dirty="0"/>
              <a:t>类，所以这两个方法及其监听器并非</a:t>
            </a:r>
            <a:r>
              <a:rPr lang="en-US" altLang="zh-CN" dirty="0"/>
              <a:t>Button</a:t>
            </a:r>
            <a:r>
              <a:rPr lang="zh-CN" altLang="zh-CN" dirty="0"/>
              <a:t>特有的，而是所有布局和控件都能使用</a:t>
            </a:r>
            <a:r>
              <a:rPr lang="zh-CN" altLang="zh-CN" dirty="0" smtClean="0"/>
              <a:t>的一般</a:t>
            </a:r>
            <a:r>
              <a:rPr lang="zh-CN" altLang="zh-CN" dirty="0"/>
              <a:t>用于为按钮控件注册点击和长按事件。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  下</a:t>
            </a:r>
            <a:r>
              <a:rPr lang="zh-CN" altLang="en-US" dirty="0"/>
              <a:t>表是</a:t>
            </a:r>
            <a:r>
              <a:rPr lang="zh-CN" altLang="zh-CN" dirty="0"/>
              <a:t>点击和长按事件</a:t>
            </a:r>
            <a:r>
              <a:rPr lang="zh-CN" altLang="en-US" dirty="0"/>
              <a:t>的对照关系。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85463"/>
              </p:ext>
            </p:extLst>
          </p:nvPr>
        </p:nvGraphicFramePr>
        <p:xfrm>
          <a:off x="1601695" y="4975394"/>
          <a:ext cx="8940801" cy="138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85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817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452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监听器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需要实现的方法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806"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View.OnClickListener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3806">
                <a:tc>
                  <a:txBody>
                    <a:bodyPr/>
                    <a:lstStyle/>
                    <a:p>
                      <a:r>
                        <a:rPr lang="zh-CN" altLang="en-US" dirty="0"/>
                        <a:t>长按事件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View.OnLongClickListener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onLongClick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75B41349-416C-47B4-9AE2-B5375D88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79" y="812993"/>
            <a:ext cx="6050692" cy="5970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android:text="下面按钮支持点击和长按事件"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android:id="@+id/btn_click"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android:layout_marginTop="20dp"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android:text="点我，长按亦可"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34D810C-018C-4823-8739-257BD8E8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80" y="812993"/>
            <a:ext cx="3329516" cy="59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4152"/>
            <a:ext cx="10515600" cy="1325563"/>
          </a:xfrm>
        </p:spPr>
        <p:txBody>
          <a:bodyPr/>
          <a:lstStyle/>
          <a:p>
            <a:r>
              <a:rPr lang="en-US" altLang="zh-CN"/>
              <a:t>6.6  </a:t>
            </a:r>
            <a:r>
              <a:rPr lang="zh-CN" altLang="en-US" dirty="0"/>
              <a:t>图像视图</a:t>
            </a:r>
            <a:r>
              <a:rPr lang="en-US" altLang="zh-CN" dirty="0" err="1"/>
              <a:t>ImageView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ImageView</a:t>
            </a:r>
            <a:r>
              <a:rPr lang="zh-CN" altLang="zh-CN" dirty="0"/>
              <a:t>是图像显示控件，与图形显示有关的属性说明如下。</a:t>
            </a:r>
          </a:p>
          <a:p>
            <a:pPr lvl="1"/>
            <a:r>
              <a:rPr lang="en-US" altLang="zh-CN" dirty="0" err="1"/>
              <a:t>scaleType</a:t>
            </a:r>
            <a:r>
              <a:rPr lang="zh-CN" altLang="zh-CN" dirty="0"/>
              <a:t>：指定图形的拉伸类型，默认是</a:t>
            </a:r>
            <a:r>
              <a:rPr lang="en-US" altLang="zh-CN" dirty="0" err="1"/>
              <a:t>fitCenter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src</a:t>
            </a:r>
            <a:r>
              <a:rPr lang="zh-CN" altLang="zh-CN" dirty="0"/>
              <a:t>：指定图形来源，</a:t>
            </a:r>
            <a:r>
              <a:rPr lang="en-US" altLang="zh-CN" dirty="0" err="1"/>
              <a:t>src</a:t>
            </a:r>
            <a:r>
              <a:rPr lang="zh-CN" altLang="zh-CN" dirty="0"/>
              <a:t>图形按照</a:t>
            </a:r>
            <a:r>
              <a:rPr lang="en-US" altLang="zh-CN" dirty="0" err="1"/>
              <a:t>scaleType</a:t>
            </a:r>
            <a:r>
              <a:rPr lang="zh-CN" altLang="zh-CN" dirty="0"/>
              <a:t>拉伸。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43108"/>
              </p:ext>
            </p:extLst>
          </p:nvPr>
        </p:nvGraphicFramePr>
        <p:xfrm>
          <a:off x="457200" y="3143008"/>
          <a:ext cx="11376211" cy="347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46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37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411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中的拉伸类型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ScaleType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类中的拉伸类型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fitXY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FIT_XY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拉伸图片使其正好填满视图（图片可能被拉伸变形）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fitStart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FIT_START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保持宽高比例，拉伸图片使其位于视图上方或左侧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fitCenter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FIT_CENTER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fitEnd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FIT_END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保持宽高比例，拉伸图片使其位于视图下方或右侧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保持图片原尺寸，并使其位于视图中间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centerCrop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CENTER_CROP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拉伸图片使其充满视图，并位于视图中间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centerInside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CENTER_INSIDE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保持宽高比例，缩小图片使之位于视图中间（只缩小不放大）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634065"/>
            <a:ext cx="10515600" cy="1325563"/>
          </a:xfrm>
        </p:spPr>
        <p:txBody>
          <a:bodyPr/>
          <a:lstStyle/>
          <a:p>
            <a:r>
              <a:rPr lang="en-US" altLang="zh-CN"/>
              <a:t>6.6.1 </a:t>
            </a:r>
            <a:r>
              <a:rPr lang="zh-CN" altLang="en-US"/>
              <a:t>几种</a:t>
            </a:r>
            <a:r>
              <a:rPr lang="zh-CN" altLang="en-US" dirty="0"/>
              <a:t>拉伸类型的区别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628"/>
            <a:ext cx="3895238" cy="301904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05" y="1969152"/>
            <a:ext cx="3876190" cy="30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62" y="1969152"/>
            <a:ext cx="3876190" cy="30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937429" y="5342075"/>
            <a:ext cx="20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fitCenter</a:t>
            </a:r>
            <a:r>
              <a:rPr lang="zh-CN" altLang="zh-CN" dirty="0"/>
              <a:t>的效果图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10629" y="5342075"/>
            <a:ext cx="31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</a:t>
            </a:r>
            <a:r>
              <a:rPr lang="zh-CN" altLang="en-US" dirty="0"/>
              <a:t>与</a:t>
            </a:r>
            <a:r>
              <a:rPr lang="en-US" altLang="zh-CN" dirty="0" err="1"/>
              <a:t>centerInside</a:t>
            </a:r>
            <a:r>
              <a:rPr lang="zh-CN" altLang="zh-CN" dirty="0"/>
              <a:t>的效果图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39745" y="5342075"/>
            <a:ext cx="219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centerCrop</a:t>
            </a:r>
            <a:r>
              <a:rPr lang="zh-CN" altLang="zh-CN" dirty="0"/>
              <a:t>的效果图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0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A0050AD8-FC4D-4025-A5AA-8974D1D9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692" y="0"/>
            <a:ext cx="7315200" cy="68634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&lt;ImageView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android:id="@+id/iv_scale"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android:layout_height="200dp"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android:src="@drawable/apple1" /&gt;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&lt;Button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android:id="@+id/btn_fitCenter"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android:text="fitCenter"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android:textSize="11sp" /&gt;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endParaRPr lang="en-US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br>
              <a:rPr lang="zh-CN" altLang="zh-CN" sz="10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zh-CN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DD564927-40BF-41BD-A5FE-7B1FF8FD5EAB}"/>
              </a:ext>
            </a:extLst>
          </p:cNvPr>
          <p:cNvSpPr txBox="1"/>
          <p:nvPr/>
        </p:nvSpPr>
        <p:spPr>
          <a:xfrm>
            <a:off x="228600" y="617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</a:t>
            </a:r>
            <a:r>
              <a:rPr lang="en-US" altLang="zh-CN"/>
              <a:t>XML</a:t>
            </a:r>
            <a:r>
              <a:rPr lang="zh-CN" altLang="en-US"/>
              <a:t>代码参见备注↓</a:t>
            </a:r>
          </a:p>
        </p:txBody>
      </p:sp>
    </p:spTree>
    <p:extLst>
      <p:ext uri="{BB962C8B-B14F-4D97-AF65-F5344CB8AC3E}">
        <p14:creationId xmlns:p14="http://schemas.microsoft.com/office/powerpoint/2010/main" val="8568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563562"/>
            <a:ext cx="10515600" cy="1325563"/>
          </a:xfrm>
        </p:spPr>
        <p:txBody>
          <a:bodyPr/>
          <a:lstStyle/>
          <a:p>
            <a:r>
              <a:rPr lang="en-US" altLang="zh-CN"/>
              <a:t>6.7  </a:t>
            </a:r>
            <a:r>
              <a:rPr lang="zh-CN" altLang="en-US" dirty="0"/>
              <a:t>图像按钮</a:t>
            </a:r>
            <a:r>
              <a:rPr lang="en-US" altLang="zh-CN" dirty="0" err="1"/>
              <a:t>ImageButton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99" y="1649779"/>
            <a:ext cx="11710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ImageButton</a:t>
            </a:r>
            <a:r>
              <a:rPr lang="zh-CN" altLang="zh-CN" dirty="0"/>
              <a:t>其实派生自</a:t>
            </a:r>
            <a:r>
              <a:rPr lang="en-US" altLang="zh-CN" dirty="0" err="1"/>
              <a:t>ImageView</a:t>
            </a:r>
            <a:r>
              <a:rPr lang="zh-CN" altLang="zh-CN" dirty="0"/>
              <a:t>，而不是派生自</a:t>
            </a:r>
            <a:r>
              <a:rPr lang="en-US" altLang="zh-CN" dirty="0"/>
              <a:t>Button</a:t>
            </a:r>
            <a:r>
              <a:rPr lang="zh-CN" altLang="zh-CN" dirty="0"/>
              <a:t>，</a:t>
            </a:r>
            <a:r>
              <a:rPr lang="zh-CN" altLang="en-US" dirty="0"/>
              <a:t>图像视图</a:t>
            </a:r>
            <a:r>
              <a:rPr lang="zh-CN" altLang="zh-CN" dirty="0"/>
              <a:t>拥有的属性和方法，</a:t>
            </a:r>
            <a:r>
              <a:rPr lang="zh-CN" altLang="en-US" dirty="0"/>
              <a:t>图像按钮</a:t>
            </a:r>
            <a:r>
              <a:rPr lang="zh-CN" altLang="zh-CN" dirty="0"/>
              <a:t>统统拥有，只是</a:t>
            </a:r>
            <a:r>
              <a:rPr lang="en-US" altLang="zh-CN" dirty="0" err="1"/>
              <a:t>ImageButton</a:t>
            </a:r>
            <a:r>
              <a:rPr lang="zh-CN" altLang="zh-CN" dirty="0"/>
              <a:t>有个默认的按钮外观。</a:t>
            </a:r>
          </a:p>
          <a:p>
            <a:pPr marL="0" indent="0">
              <a:buNone/>
            </a:pPr>
            <a:r>
              <a:rPr lang="en-US" altLang="zh-CN" dirty="0" err="1"/>
              <a:t>ImageButton</a:t>
            </a:r>
            <a:r>
              <a:rPr lang="zh-CN" altLang="zh-CN" dirty="0"/>
              <a:t>和</a:t>
            </a:r>
            <a:r>
              <a:rPr lang="en-US" altLang="zh-CN" dirty="0"/>
              <a:t>Button</a:t>
            </a:r>
            <a:r>
              <a:rPr lang="zh-CN" altLang="zh-CN" dirty="0"/>
              <a:t>都起到控制按钮的作用，不同的是</a:t>
            </a:r>
            <a:r>
              <a:rPr lang="en-US" altLang="zh-CN" dirty="0"/>
              <a:t>Button</a:t>
            </a:r>
            <a:r>
              <a:rPr lang="zh-CN" altLang="zh-CN" dirty="0"/>
              <a:t>是文本按钮，</a:t>
            </a:r>
            <a:r>
              <a:rPr lang="en-US" altLang="zh-CN" dirty="0" err="1"/>
              <a:t>ImageButton</a:t>
            </a:r>
            <a:r>
              <a:rPr lang="zh-CN" altLang="zh-CN" dirty="0"/>
              <a:t>是图像按钮，这两个按钮的主要区别在于：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既可显示文本也可显示图形（通过设置背景图），而</a:t>
            </a:r>
            <a:r>
              <a:rPr lang="en-US" altLang="zh-CN" dirty="0" err="1"/>
              <a:t>ImageButton</a:t>
            </a:r>
            <a:r>
              <a:rPr lang="zh-CN" altLang="zh-CN" dirty="0"/>
              <a:t>只能显示图形不能显示文本。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ImageButton</a:t>
            </a:r>
            <a:r>
              <a:rPr lang="zh-CN" altLang="zh-CN" dirty="0"/>
              <a:t>上的图像可按比例拉伸，而</a:t>
            </a:r>
            <a:r>
              <a:rPr lang="en-US" altLang="zh-CN" dirty="0"/>
              <a:t>Button</a:t>
            </a:r>
            <a:r>
              <a:rPr lang="zh-CN" altLang="zh-CN" dirty="0"/>
              <a:t>上的大图会拉伸变形（因为背景图无法按比例拉伸）。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只能在背景显示一张图形，而</a:t>
            </a:r>
            <a:r>
              <a:rPr lang="en-US" altLang="zh-CN" dirty="0" err="1"/>
              <a:t>ImageButton</a:t>
            </a:r>
            <a:r>
              <a:rPr lang="zh-CN" altLang="zh-CN" dirty="0"/>
              <a:t>可分别在前景和背景显示两张图形，实现图片叠加的效果。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/>
              <a:t>6.7.1 </a:t>
            </a:r>
            <a:r>
              <a:rPr lang="zh-CN" altLang="en-US"/>
              <a:t>在</a:t>
            </a:r>
            <a:r>
              <a:rPr lang="zh-CN" altLang="en-US" dirty="0"/>
              <a:t>按钮中同时显示图标和文字的办法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TextView</a:t>
            </a:r>
            <a:r>
              <a:rPr lang="zh-CN" altLang="zh-CN" dirty="0"/>
              <a:t>能在文字周围放置图片，那么</a:t>
            </a:r>
            <a:r>
              <a:rPr lang="en-US" altLang="zh-CN" dirty="0"/>
              <a:t>Button</a:t>
            </a:r>
            <a:r>
              <a:rPr lang="zh-CN" altLang="en-US" dirty="0"/>
              <a:t>同样也</a:t>
            </a:r>
            <a:r>
              <a:rPr lang="zh-CN" altLang="zh-CN" dirty="0"/>
              <a:t>能实现。</a:t>
            </a:r>
            <a:endParaRPr lang="en-US" altLang="zh-CN" dirty="0"/>
          </a:p>
          <a:p>
            <a:r>
              <a:rPr lang="zh-CN" altLang="zh-CN" dirty="0"/>
              <a:t>具体可在</a:t>
            </a:r>
            <a:r>
              <a:rPr lang="en-US" altLang="zh-CN" dirty="0"/>
              <a:t>XML</a:t>
            </a:r>
            <a:r>
              <a:rPr lang="zh-CN" altLang="zh-CN" dirty="0"/>
              <a:t>布局文件中设置以下</a:t>
            </a:r>
            <a:r>
              <a:rPr lang="en-US" altLang="zh-CN" dirty="0"/>
              <a:t>5</a:t>
            </a:r>
            <a:r>
              <a:rPr lang="zh-CN" altLang="zh-CN" dirty="0"/>
              <a:t>个属性。</a:t>
            </a:r>
          </a:p>
          <a:p>
            <a:pPr lvl="1"/>
            <a:r>
              <a:rPr lang="en-US" altLang="zh-CN" dirty="0" err="1"/>
              <a:t>drawableTop</a:t>
            </a:r>
            <a:r>
              <a:rPr lang="zh-CN" altLang="zh-CN" dirty="0"/>
              <a:t>：指定文本上方的图形。</a:t>
            </a:r>
          </a:p>
          <a:p>
            <a:pPr lvl="1"/>
            <a:r>
              <a:rPr lang="en-US" altLang="zh-CN" dirty="0" err="1"/>
              <a:t>drawableBottom</a:t>
            </a:r>
            <a:r>
              <a:rPr lang="zh-CN" altLang="zh-CN" dirty="0"/>
              <a:t>：指定文本下方的图形。</a:t>
            </a:r>
          </a:p>
          <a:p>
            <a:pPr lvl="1"/>
            <a:r>
              <a:rPr lang="en-US" altLang="zh-CN" dirty="0" err="1"/>
              <a:t>drawableLeft</a:t>
            </a:r>
            <a:r>
              <a:rPr lang="zh-CN" altLang="zh-CN" dirty="0"/>
              <a:t>：指定文本左边的图形。</a:t>
            </a:r>
          </a:p>
          <a:p>
            <a:pPr lvl="1"/>
            <a:r>
              <a:rPr lang="en-US" altLang="zh-CN" dirty="0" err="1"/>
              <a:t>drawableRight</a:t>
            </a:r>
            <a:r>
              <a:rPr lang="zh-CN" altLang="zh-CN" dirty="0"/>
              <a:t>：指定文本右边的图形。</a:t>
            </a:r>
          </a:p>
          <a:p>
            <a:pPr lvl="1"/>
            <a:r>
              <a:rPr lang="en-US" altLang="zh-CN" dirty="0" err="1"/>
              <a:t>drawablePadding</a:t>
            </a:r>
            <a:r>
              <a:rPr lang="zh-CN" altLang="zh-CN" dirty="0"/>
              <a:t>：指定图形与文本的间距。</a:t>
            </a:r>
          </a:p>
          <a:p>
            <a:r>
              <a:rPr lang="zh-CN" altLang="zh-CN" dirty="0"/>
              <a:t>若在代码中实现，则可调用如下方法。</a:t>
            </a:r>
          </a:p>
          <a:p>
            <a:pPr lvl="1"/>
            <a:r>
              <a:rPr lang="en-US" altLang="zh-CN" dirty="0" err="1"/>
              <a:t>setCompoundDrawables</a:t>
            </a:r>
            <a:r>
              <a:rPr lang="zh-CN" altLang="zh-CN" dirty="0"/>
              <a:t>：设置文本周围的图形。可分别设置左边、上边、右边、下边的图形。</a:t>
            </a:r>
          </a:p>
          <a:p>
            <a:pPr lvl="1"/>
            <a:r>
              <a:rPr lang="en-US" altLang="zh-CN" dirty="0" err="1"/>
              <a:t>setCompoundDrawablePadding</a:t>
            </a:r>
            <a:r>
              <a:rPr lang="zh-CN" altLang="zh-CN" dirty="0"/>
              <a:t>：设置图形与文本的间距。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7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50603" y="847726"/>
            <a:ext cx="5915025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What is the Android Layout 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412" name="Picture 7" descr="C:\Users\raoyunbo\AppData\Roaming\Tencent\Users\419465234\QQ\WinTemp\RichOle\7O7AGW)RQKP4N`HA3C5_P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02" y="1524000"/>
            <a:ext cx="50768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C:\Users\raoyunbo\AppData\Roaming\Tencent\Users\419465234\QQ\WinTemp\RichOle\JS}@%D%~EL2G5JNY8ZH$78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65" y="1139826"/>
            <a:ext cx="4139837" cy="560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2925"/>
            <a:ext cx="10515600" cy="1325563"/>
          </a:xfrm>
        </p:spPr>
        <p:txBody>
          <a:bodyPr/>
          <a:lstStyle/>
          <a:p>
            <a:r>
              <a:rPr lang="en-US" altLang="zh-CN"/>
              <a:t>6.7.2 </a:t>
            </a:r>
            <a:r>
              <a:rPr lang="zh-CN" altLang="en-US"/>
              <a:t>按钮</a:t>
            </a:r>
            <a:r>
              <a:rPr lang="zh-CN" altLang="en-US" dirty="0"/>
              <a:t>拥有图标与文字的展示效果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5" y="1690688"/>
            <a:ext cx="3885714" cy="1771429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16" y="1681165"/>
            <a:ext cx="3885714" cy="17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5" y="4374871"/>
            <a:ext cx="3904762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92" y="4374871"/>
            <a:ext cx="3895238" cy="1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439105" y="61463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图标在文字左边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56564" y="61463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图标在文字右边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48629" y="37052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图标在文字上边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56564" y="37052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图标在文字下边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6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B0B8AA4F-6920-4F30-8D82-52B3A065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151180"/>
            <a:ext cx="6623050" cy="6555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android:id="@+id/btn_icon"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android:layout_width="wrap_content"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android:layout_gravity="center"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android:drawableLeft="@mipmap/ic_launcher"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android:drawablePadding="10dp"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android:text="热烈欢迎"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&lt;Button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android:id="@+id/btn_left"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android:text="图标在左"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android:textSize="15sp"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&lt;Button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	 ……</a:t>
            </a: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&lt;Button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 	 ……</a:t>
            </a: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en-US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41CCD4F-5D99-41A4-867D-0285C0CBCD1F}"/>
              </a:ext>
            </a:extLst>
          </p:cNvPr>
          <p:cNvSpPr txBox="1"/>
          <p:nvPr/>
        </p:nvSpPr>
        <p:spPr>
          <a:xfrm>
            <a:off x="228600" y="617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</a:t>
            </a:r>
            <a:r>
              <a:rPr lang="en-US" altLang="zh-CN"/>
              <a:t>XML</a:t>
            </a:r>
            <a:r>
              <a:rPr lang="zh-CN" altLang="en-US"/>
              <a:t>代码参见备注↓</a:t>
            </a:r>
          </a:p>
        </p:txBody>
      </p:sp>
    </p:spTree>
    <p:extLst>
      <p:ext uri="{BB962C8B-B14F-4D97-AF65-F5344CB8AC3E}">
        <p14:creationId xmlns:p14="http://schemas.microsoft.com/office/powerpoint/2010/main" val="26636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3409"/>
            <a:ext cx="10515600" cy="1325563"/>
          </a:xfrm>
        </p:spPr>
        <p:txBody>
          <a:bodyPr/>
          <a:lstStyle/>
          <a:p>
            <a:r>
              <a:rPr lang="en-US" altLang="zh-CN"/>
              <a:t>6.8 </a:t>
            </a:r>
            <a:r>
              <a:rPr lang="zh-CN" altLang="en-US"/>
              <a:t>图形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介绍</a:t>
            </a:r>
            <a:r>
              <a:rPr lang="en-US" altLang="zh-CN" dirty="0"/>
              <a:t>Android</a:t>
            </a:r>
            <a:r>
              <a:rPr lang="zh-CN" altLang="zh-CN" dirty="0"/>
              <a:t>图形的基本概念和几种常见图形的使用方法，主要包括状态列表图形</a:t>
            </a:r>
            <a:r>
              <a:rPr lang="en-US" altLang="zh-CN" dirty="0" err="1"/>
              <a:t>StateListDrawable</a:t>
            </a:r>
            <a:r>
              <a:rPr lang="zh-CN" altLang="zh-CN" dirty="0"/>
              <a:t>的定义与使用、形状图形</a:t>
            </a:r>
            <a:r>
              <a:rPr lang="en-US" altLang="zh-CN" dirty="0" err="1"/>
              <a:t>ShapeDawable</a:t>
            </a:r>
            <a:r>
              <a:rPr lang="zh-CN" altLang="zh-CN" dirty="0"/>
              <a:t>的定义与使用、九宫格图片（点九图片）的制作与适用场景等。</a:t>
            </a:r>
          </a:p>
          <a:p>
            <a:pPr marL="0" indent="0">
              <a:buNone/>
            </a:pPr>
            <a:r>
              <a:rPr lang="en-US" altLang="zh-CN" dirty="0"/>
              <a:t>6.8.1  </a:t>
            </a:r>
            <a:r>
              <a:rPr lang="zh-CN" altLang="en-US" dirty="0"/>
              <a:t>图形</a:t>
            </a:r>
            <a:r>
              <a:rPr lang="en-US" altLang="zh-CN" dirty="0" err="1"/>
              <a:t>Drawable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6.8.2  </a:t>
            </a:r>
            <a:r>
              <a:rPr lang="zh-CN" altLang="en-US" dirty="0"/>
              <a:t>状态列表图形</a:t>
            </a:r>
          </a:p>
          <a:p>
            <a:pPr marL="0" indent="0">
              <a:buNone/>
            </a:pPr>
            <a:r>
              <a:rPr lang="en-US" altLang="zh-CN" dirty="0"/>
              <a:t>6.8.3  </a:t>
            </a:r>
            <a:r>
              <a:rPr lang="zh-CN" altLang="en-US" dirty="0"/>
              <a:t>形状图形</a:t>
            </a:r>
          </a:p>
          <a:p>
            <a:pPr marL="0" indent="0">
              <a:buNone/>
            </a:pPr>
            <a:r>
              <a:rPr lang="en-US" altLang="zh-CN" dirty="0"/>
              <a:t>6.8.4  </a:t>
            </a:r>
            <a:r>
              <a:rPr lang="zh-CN" altLang="en-US" dirty="0"/>
              <a:t>九宫格图片</a:t>
            </a:r>
          </a:p>
        </p:txBody>
      </p:sp>
    </p:spTree>
    <p:extLst>
      <p:ext uri="{BB962C8B-B14F-4D97-AF65-F5344CB8AC3E}">
        <p14:creationId xmlns:p14="http://schemas.microsoft.com/office/powerpoint/2010/main" val="99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0476"/>
            <a:ext cx="10515600" cy="1325563"/>
          </a:xfrm>
        </p:spPr>
        <p:txBody>
          <a:bodyPr/>
          <a:lstStyle/>
          <a:p>
            <a:r>
              <a:rPr lang="en-US" altLang="zh-CN"/>
              <a:t>6.8.1  </a:t>
            </a:r>
            <a:r>
              <a:rPr lang="zh-CN" altLang="en-US" dirty="0"/>
              <a:t>图形</a:t>
            </a:r>
            <a:r>
              <a:rPr lang="en-US" altLang="zh-CN" dirty="0" err="1"/>
              <a:t>Drawable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38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把所有显示出来的图形都抽象为</a:t>
            </a:r>
            <a:r>
              <a:rPr lang="en-US" altLang="zh-CN" dirty="0" err="1"/>
              <a:t>Drawable</a:t>
            </a:r>
            <a:r>
              <a:rPr lang="zh-CN" altLang="zh-CN" dirty="0"/>
              <a:t>（可绘制的）。这里的图形不止是图片，还包括色块、画板、背景等。</a:t>
            </a:r>
          </a:p>
          <a:p>
            <a:pPr marL="0" indent="0">
              <a:buNone/>
            </a:pPr>
            <a:r>
              <a:rPr lang="en-US" altLang="zh-CN" dirty="0" err="1"/>
              <a:t>drawable</a:t>
            </a:r>
            <a:r>
              <a:rPr lang="zh-CN" altLang="zh-CN" dirty="0"/>
              <a:t>文件放在</a:t>
            </a:r>
            <a:r>
              <a:rPr lang="en-US" altLang="zh-CN" dirty="0"/>
              <a:t>res</a:t>
            </a:r>
            <a:r>
              <a:rPr lang="zh-CN" altLang="zh-CN" dirty="0"/>
              <a:t>目录的各个</a:t>
            </a:r>
            <a:r>
              <a:rPr lang="en-US" altLang="zh-CN" dirty="0" err="1"/>
              <a:t>drawable</a:t>
            </a:r>
            <a:r>
              <a:rPr lang="zh-CN" altLang="zh-CN" dirty="0"/>
              <a:t>目录下。</a:t>
            </a:r>
            <a:r>
              <a:rPr lang="en-US" altLang="zh-CN" dirty="0"/>
              <a:t>\res\</a:t>
            </a:r>
            <a:r>
              <a:rPr lang="en-US" altLang="zh-CN" dirty="0" err="1"/>
              <a:t>drawable</a:t>
            </a:r>
            <a:r>
              <a:rPr lang="zh-CN" altLang="zh-CN" dirty="0"/>
              <a:t>一般存放的是描述性的</a:t>
            </a:r>
            <a:r>
              <a:rPr lang="en-US" altLang="zh-CN" dirty="0"/>
              <a:t>XML</a:t>
            </a:r>
            <a:r>
              <a:rPr lang="zh-CN" altLang="zh-CN" dirty="0"/>
              <a:t>文件，图片文件一般放在具体分辨率的</a:t>
            </a:r>
            <a:r>
              <a:rPr lang="en-US" altLang="zh-CN" dirty="0" err="1"/>
              <a:t>drawable</a:t>
            </a:r>
            <a:r>
              <a:rPr lang="zh-CN" altLang="zh-CN" dirty="0"/>
              <a:t>目录下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lvl="1"/>
            <a:r>
              <a:rPr lang="en-US" altLang="zh-CN" dirty="0" err="1"/>
              <a:t>drawable-ldpi</a:t>
            </a:r>
            <a:r>
              <a:rPr lang="zh-CN" altLang="zh-CN" dirty="0"/>
              <a:t>存放低分辨率的图片（如</a:t>
            </a:r>
            <a:r>
              <a:rPr lang="en-US" altLang="zh-CN" dirty="0"/>
              <a:t>240</a:t>
            </a:r>
            <a:r>
              <a:rPr lang="zh-CN" altLang="zh-CN" dirty="0"/>
              <a:t>×</a:t>
            </a:r>
            <a:r>
              <a:rPr lang="en-US" altLang="zh-CN" dirty="0"/>
              <a:t>320</a:t>
            </a:r>
            <a:r>
              <a:rPr lang="zh-CN" altLang="zh-CN" dirty="0"/>
              <a:t>），现在基本没有这样的智能手机了。</a:t>
            </a:r>
          </a:p>
          <a:p>
            <a:pPr lvl="1"/>
            <a:r>
              <a:rPr lang="en-US" altLang="zh-CN" dirty="0" err="1"/>
              <a:t>drawable-mdpi</a:t>
            </a:r>
            <a:r>
              <a:rPr lang="zh-CN" altLang="zh-CN" dirty="0"/>
              <a:t>存放中等分辨率的图片（如</a:t>
            </a:r>
            <a:r>
              <a:rPr lang="en-US" altLang="zh-CN" dirty="0"/>
              <a:t>320</a:t>
            </a:r>
            <a:r>
              <a:rPr lang="zh-CN" altLang="zh-CN" dirty="0"/>
              <a:t>×</a:t>
            </a:r>
            <a:r>
              <a:rPr lang="en-US" altLang="zh-CN" dirty="0"/>
              <a:t>480</a:t>
            </a:r>
            <a:r>
              <a:rPr lang="zh-CN" altLang="zh-CN" dirty="0"/>
              <a:t>），这样的智能手机已经很少了。</a:t>
            </a:r>
          </a:p>
          <a:p>
            <a:pPr lvl="1"/>
            <a:r>
              <a:rPr lang="en-US" altLang="zh-CN" dirty="0" err="1"/>
              <a:t>drawable-hdpi</a:t>
            </a:r>
            <a:r>
              <a:rPr lang="zh-CN" altLang="zh-CN" dirty="0"/>
              <a:t>存放高分辨率的图片（如</a:t>
            </a:r>
            <a:r>
              <a:rPr lang="en-US" altLang="zh-CN" dirty="0"/>
              <a:t>480</a:t>
            </a:r>
            <a:r>
              <a:rPr lang="zh-CN" altLang="zh-CN" dirty="0"/>
              <a:t>×</a:t>
            </a:r>
            <a:r>
              <a:rPr lang="en-US" altLang="zh-CN" dirty="0"/>
              <a:t>800</a:t>
            </a:r>
            <a:r>
              <a:rPr lang="zh-CN" altLang="zh-CN" dirty="0"/>
              <a:t>），一般对应</a:t>
            </a:r>
            <a:r>
              <a:rPr lang="en-US" altLang="zh-CN" dirty="0"/>
              <a:t>4</a:t>
            </a:r>
            <a:r>
              <a:rPr lang="zh-CN" altLang="zh-CN" dirty="0"/>
              <a:t>寸～</a:t>
            </a:r>
            <a:r>
              <a:rPr lang="en-US" altLang="zh-CN" dirty="0"/>
              <a:t>4.5</a:t>
            </a:r>
            <a:r>
              <a:rPr lang="zh-CN" altLang="zh-CN" dirty="0"/>
              <a:t>寸的手机（但不绝对，同尺寸的手机有可能分辨率不同，手机分辨率就高不就低，因为分辨率低了屏幕会有模糊的感觉）。</a:t>
            </a:r>
          </a:p>
          <a:p>
            <a:pPr lvl="1"/>
            <a:r>
              <a:rPr lang="en-US" altLang="zh-CN" dirty="0" err="1"/>
              <a:t>drawable-xhdpi</a:t>
            </a:r>
            <a:r>
              <a:rPr lang="zh-CN" altLang="zh-CN" dirty="0"/>
              <a:t>存放加高分辨率的图片（如</a:t>
            </a:r>
            <a:r>
              <a:rPr lang="en-US" altLang="zh-CN" dirty="0"/>
              <a:t>720</a:t>
            </a:r>
            <a:r>
              <a:rPr lang="zh-CN" altLang="zh-CN" dirty="0"/>
              <a:t>×</a:t>
            </a:r>
            <a:r>
              <a:rPr lang="en-US" altLang="zh-CN" dirty="0"/>
              <a:t>1280</a:t>
            </a:r>
            <a:r>
              <a:rPr lang="zh-CN" altLang="zh-CN" dirty="0"/>
              <a:t>），一般对应</a:t>
            </a:r>
            <a:r>
              <a:rPr lang="en-US" altLang="zh-CN" dirty="0"/>
              <a:t>5</a:t>
            </a:r>
            <a:r>
              <a:rPr lang="zh-CN" altLang="zh-CN" dirty="0"/>
              <a:t>寸～</a:t>
            </a:r>
            <a:r>
              <a:rPr lang="en-US" altLang="zh-CN" dirty="0"/>
              <a:t>5.5</a:t>
            </a:r>
            <a:r>
              <a:rPr lang="zh-CN" altLang="zh-CN" dirty="0"/>
              <a:t>寸的手机。</a:t>
            </a:r>
          </a:p>
          <a:p>
            <a:pPr lvl="1"/>
            <a:r>
              <a:rPr lang="en-US" altLang="zh-CN" dirty="0" err="1"/>
              <a:t>drawable-xxhdpi</a:t>
            </a:r>
            <a:r>
              <a:rPr lang="zh-CN" altLang="zh-CN" dirty="0"/>
              <a:t>存放超高分辨率的图片（如</a:t>
            </a:r>
            <a:r>
              <a:rPr lang="en-US" altLang="zh-CN" dirty="0"/>
              <a:t>1080</a:t>
            </a:r>
            <a:r>
              <a:rPr lang="zh-CN" altLang="zh-CN" dirty="0"/>
              <a:t>×</a:t>
            </a:r>
            <a:r>
              <a:rPr lang="en-US" altLang="zh-CN" dirty="0"/>
              <a:t>1920</a:t>
            </a:r>
            <a:r>
              <a:rPr lang="zh-CN" altLang="zh-CN" dirty="0"/>
              <a:t>），一般对应</a:t>
            </a:r>
            <a:r>
              <a:rPr lang="en-US" altLang="zh-CN" dirty="0"/>
              <a:t>6</a:t>
            </a:r>
            <a:r>
              <a:rPr lang="zh-CN" altLang="zh-CN" dirty="0"/>
              <a:t>寸～</a:t>
            </a:r>
            <a:r>
              <a:rPr lang="en-US" altLang="zh-CN" dirty="0"/>
              <a:t>6.5</a:t>
            </a:r>
            <a:r>
              <a:rPr lang="zh-CN" altLang="zh-CN" dirty="0"/>
              <a:t>寸的手机。</a:t>
            </a:r>
          </a:p>
          <a:p>
            <a:pPr lvl="1"/>
            <a:r>
              <a:rPr lang="en-US" altLang="zh-CN" dirty="0" err="1"/>
              <a:t>drawable-xxxhdpi</a:t>
            </a:r>
            <a:r>
              <a:rPr lang="zh-CN" altLang="zh-CN" dirty="0"/>
              <a:t>存放超超高分辨率的图片（如</a:t>
            </a:r>
            <a:r>
              <a:rPr lang="en-US" altLang="zh-CN" dirty="0"/>
              <a:t>1440</a:t>
            </a:r>
            <a:r>
              <a:rPr lang="zh-CN" altLang="zh-CN" dirty="0"/>
              <a:t>×</a:t>
            </a:r>
            <a:r>
              <a:rPr lang="en-US" altLang="zh-CN" dirty="0"/>
              <a:t>2560</a:t>
            </a:r>
            <a:r>
              <a:rPr lang="zh-CN" altLang="zh-CN" dirty="0"/>
              <a:t>），一般对应</a:t>
            </a:r>
            <a:r>
              <a:rPr lang="en-US" altLang="zh-CN" dirty="0"/>
              <a:t>7</a:t>
            </a:r>
            <a:r>
              <a:rPr lang="zh-CN" altLang="zh-CN" dirty="0"/>
              <a:t>寸以上的平板电脑。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8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/>
              <a:t>如何使用图形文件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2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布局文件中引用</a:t>
            </a:r>
            <a:r>
              <a:rPr lang="en-US" altLang="zh-CN" dirty="0" err="1"/>
              <a:t>drawable</a:t>
            </a:r>
            <a:r>
              <a:rPr lang="zh-CN" altLang="zh-CN" dirty="0"/>
              <a:t>文件可使用“</a:t>
            </a:r>
            <a:r>
              <a:rPr lang="en-US" altLang="zh-CN" dirty="0"/>
              <a:t>@</a:t>
            </a:r>
            <a:r>
              <a:rPr lang="en-US" altLang="zh-CN" dirty="0" err="1"/>
              <a:t>drawable</a:t>
            </a:r>
            <a:r>
              <a:rPr lang="en-US" altLang="zh-CN" dirty="0"/>
              <a:t>/***</a:t>
            </a:r>
            <a:r>
              <a:rPr lang="zh-CN" altLang="zh-CN" dirty="0"/>
              <a:t>”这种形式，如</a:t>
            </a:r>
            <a:r>
              <a:rPr lang="en-US" altLang="zh-CN" dirty="0"/>
              <a:t>background</a:t>
            </a:r>
            <a:r>
              <a:rPr lang="zh-CN" altLang="zh-CN" dirty="0"/>
              <a:t>属性、</a:t>
            </a:r>
            <a:r>
              <a:rPr lang="en-US" altLang="zh-CN" dirty="0" err="1"/>
              <a:t>ImageView</a:t>
            </a:r>
            <a:r>
              <a:rPr lang="zh-CN" altLang="zh-CN" dirty="0"/>
              <a:t>和</a:t>
            </a:r>
            <a:r>
              <a:rPr lang="en-US" altLang="zh-CN" dirty="0" err="1"/>
              <a:t>ImageButton</a:t>
            </a:r>
            <a:r>
              <a:rPr lang="zh-CN" altLang="zh-CN" dirty="0"/>
              <a:t>的</a:t>
            </a:r>
            <a:r>
              <a:rPr lang="en-US" altLang="zh-CN" dirty="0" err="1"/>
              <a:t>src</a:t>
            </a:r>
            <a:r>
              <a:rPr lang="zh-CN" altLang="zh-CN" dirty="0"/>
              <a:t>属性、</a:t>
            </a:r>
            <a:r>
              <a:rPr lang="en-US" altLang="zh-CN" dirty="0" err="1"/>
              <a:t>TextView</a:t>
            </a:r>
            <a:r>
              <a:rPr lang="zh-CN" altLang="zh-CN" dirty="0"/>
              <a:t>和</a:t>
            </a:r>
            <a:r>
              <a:rPr lang="en-US" altLang="zh-CN" dirty="0"/>
              <a:t>Button</a:t>
            </a:r>
            <a:r>
              <a:rPr lang="zh-CN" altLang="zh-CN" dirty="0"/>
              <a:t>的</a:t>
            </a:r>
            <a:r>
              <a:rPr lang="en-US" altLang="zh-CN" dirty="0" err="1"/>
              <a:t>drawableTop</a:t>
            </a:r>
            <a:r>
              <a:rPr lang="zh-CN" altLang="zh-CN" dirty="0"/>
              <a:t>系列属性都可以引用</a:t>
            </a:r>
            <a:r>
              <a:rPr lang="en-US" altLang="zh-CN" dirty="0" err="1"/>
              <a:t>drawable</a:t>
            </a:r>
            <a:r>
              <a:rPr lang="zh-CN" altLang="zh-CN" dirty="0"/>
              <a:t>文件。</a:t>
            </a:r>
          </a:p>
          <a:p>
            <a:pPr marL="0" indent="0">
              <a:buNone/>
            </a:pPr>
            <a:r>
              <a:rPr lang="zh-CN" altLang="zh-CN" dirty="0"/>
              <a:t>在代码中引用</a:t>
            </a:r>
            <a:r>
              <a:rPr lang="en-US" altLang="zh-CN" dirty="0" err="1"/>
              <a:t>drawable</a:t>
            </a:r>
            <a:r>
              <a:rPr lang="zh-CN" altLang="zh-CN" dirty="0"/>
              <a:t>文件可分为两种情况：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 err="1"/>
              <a:t>setBackgroundResource</a:t>
            </a:r>
            <a:r>
              <a:rPr lang="zh-CN" altLang="zh-CN" dirty="0"/>
              <a:t>和</a:t>
            </a:r>
            <a:r>
              <a:rPr lang="en-US" altLang="zh-CN" dirty="0" err="1"/>
              <a:t>setImageResource</a:t>
            </a:r>
            <a:r>
              <a:rPr lang="zh-CN" altLang="zh-CN" dirty="0"/>
              <a:t>方法，可直接在参数中指定</a:t>
            </a:r>
            <a:r>
              <a:rPr lang="en-US" altLang="zh-CN" dirty="0" err="1"/>
              <a:t>drawable</a:t>
            </a:r>
            <a:r>
              <a:rPr lang="zh-CN" altLang="zh-CN" dirty="0"/>
              <a:t>文件的资源</a:t>
            </a:r>
            <a:r>
              <a:rPr lang="en-US" altLang="zh-CN" dirty="0"/>
              <a:t>ID</a:t>
            </a:r>
            <a:r>
              <a:rPr lang="zh-CN" altLang="zh-CN" dirty="0"/>
              <a:t>，例如“</a:t>
            </a:r>
            <a:r>
              <a:rPr lang="en-US" altLang="zh-CN" dirty="0" err="1"/>
              <a:t>R.drawable</a:t>
            </a:r>
            <a:r>
              <a:rPr lang="en-US" altLang="zh-CN" dirty="0"/>
              <a:t>.***</a:t>
            </a:r>
            <a:r>
              <a:rPr lang="zh-CN" altLang="zh-CN" dirty="0"/>
              <a:t>”。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 err="1"/>
              <a:t>setBackgroundDrawable</a:t>
            </a:r>
            <a:r>
              <a:rPr lang="zh-CN" altLang="zh-CN" dirty="0"/>
              <a:t>、</a:t>
            </a:r>
            <a:r>
              <a:rPr lang="en-US" altLang="zh-CN" dirty="0" err="1"/>
              <a:t>setImageDrawable</a:t>
            </a:r>
            <a:r>
              <a:rPr lang="zh-CN" altLang="zh-CN" dirty="0"/>
              <a:t>和</a:t>
            </a:r>
            <a:r>
              <a:rPr lang="en-US" altLang="zh-CN" dirty="0" err="1"/>
              <a:t>setCompoundDrawables</a:t>
            </a:r>
            <a:r>
              <a:rPr lang="zh-CN" altLang="zh-CN" dirty="0"/>
              <a:t>等方法，参数是</a:t>
            </a:r>
            <a:r>
              <a:rPr lang="en-US" altLang="zh-CN" dirty="0" err="1"/>
              <a:t>Drawable</a:t>
            </a:r>
            <a:r>
              <a:rPr lang="zh-CN" altLang="zh-CN" dirty="0"/>
              <a:t>对象，这时得先从资源文件中生成</a:t>
            </a:r>
            <a:r>
              <a:rPr lang="en-US" altLang="zh-CN" dirty="0" err="1"/>
              <a:t>Drawable</a:t>
            </a:r>
            <a:r>
              <a:rPr lang="zh-CN" altLang="zh-CN" dirty="0"/>
              <a:t>对象，示例代码如下：</a:t>
            </a:r>
          </a:p>
          <a:p>
            <a:pPr lvl="1"/>
            <a:r>
              <a:rPr lang="en-US" altLang="zh-CN" sz="2000" dirty="0"/>
              <a:t>        // </a:t>
            </a:r>
            <a:r>
              <a:rPr lang="zh-CN" altLang="zh-CN" sz="2000" dirty="0"/>
              <a:t>从资源库里的图片文件</a:t>
            </a:r>
            <a:r>
              <a:rPr lang="en-US" altLang="zh-CN" sz="2000" dirty="0"/>
              <a:t>apple.png</a:t>
            </a:r>
            <a:r>
              <a:rPr lang="zh-CN" altLang="zh-CN" sz="2000" dirty="0"/>
              <a:t>获取图形对象</a:t>
            </a:r>
          </a:p>
          <a:p>
            <a:pPr lvl="1"/>
            <a:r>
              <a:rPr lang="en-US" altLang="zh-CN" sz="2000" dirty="0"/>
              <a:t>        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getDrawable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R.drawable.apple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8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/>
              <a:t>6.8.2  </a:t>
            </a:r>
            <a:r>
              <a:rPr lang="zh-CN" altLang="en-US" sz="4000" dirty="0"/>
              <a:t>状态列表图形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一般</a:t>
            </a:r>
            <a:r>
              <a:rPr lang="en-US" altLang="zh-CN" dirty="0" err="1"/>
              <a:t>drawable</a:t>
            </a:r>
            <a:r>
              <a:rPr lang="zh-CN" altLang="zh-CN" dirty="0"/>
              <a:t>是静态图形，如</a:t>
            </a:r>
            <a:r>
              <a:rPr lang="en-US" altLang="zh-CN" dirty="0"/>
              <a:t>Button</a:t>
            </a:r>
            <a:r>
              <a:rPr lang="zh-CN" altLang="zh-CN" dirty="0"/>
              <a:t>按钮的背景在正常情况下是凸起的，在按下时是凹陷的，从按下到弹起的过程，用户便能知道点击了这个按钮。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在项目中创建状态图形的</a:t>
            </a:r>
            <a:r>
              <a:rPr lang="en-US" altLang="zh-CN" dirty="0"/>
              <a:t>XML</a:t>
            </a:r>
            <a:r>
              <a:rPr lang="zh-CN" altLang="zh-CN" dirty="0"/>
              <a:t>文件，则需右击</a:t>
            </a:r>
            <a:r>
              <a:rPr lang="en-US" altLang="zh-CN" dirty="0" err="1"/>
              <a:t>drawable</a:t>
            </a:r>
            <a:r>
              <a:rPr lang="zh-CN" altLang="zh-CN" dirty="0"/>
              <a:t>目录，然后在右键菜单中依次选择</a:t>
            </a:r>
            <a:r>
              <a:rPr lang="en-US" altLang="zh-CN" dirty="0"/>
              <a:t>New</a:t>
            </a:r>
            <a:r>
              <a:rPr lang="zh-CN" altLang="zh-CN" dirty="0"/>
              <a:t>→</a:t>
            </a:r>
            <a:r>
              <a:rPr lang="en-US" altLang="zh-CN" dirty="0" err="1"/>
              <a:t>Drawable</a:t>
            </a:r>
            <a:r>
              <a:rPr lang="en-US" altLang="zh-CN" dirty="0"/>
              <a:t> resource file</a:t>
            </a:r>
            <a:r>
              <a:rPr lang="zh-CN" altLang="zh-CN" dirty="0"/>
              <a:t>，即可自动生成一个空的</a:t>
            </a:r>
            <a:r>
              <a:rPr lang="en-US" altLang="zh-CN" dirty="0"/>
              <a:t>XML</a:t>
            </a:r>
            <a:r>
              <a:rPr lang="zh-CN" altLang="zh-CN" dirty="0"/>
              <a:t>文件。</a:t>
            </a:r>
          </a:p>
          <a:p>
            <a:pPr marL="0" indent="0">
              <a:buNone/>
            </a:pPr>
            <a:r>
              <a:rPr lang="zh-CN" altLang="zh-CN" dirty="0"/>
              <a:t>下面是一个</a:t>
            </a:r>
            <a:r>
              <a:rPr lang="zh-CN" altLang="en-US" dirty="0"/>
              <a:t>名为</a:t>
            </a:r>
            <a:r>
              <a:rPr lang="en-US" altLang="zh-CN" dirty="0"/>
              <a:t>btn_nine_selector.xml</a:t>
            </a:r>
            <a:r>
              <a:rPr lang="zh-CN" altLang="zh-CN" dirty="0"/>
              <a:t>状态列表图形的</a:t>
            </a:r>
            <a:r>
              <a:rPr lang="en-US" altLang="zh-CN" dirty="0" err="1"/>
              <a:t>drawable</a:t>
            </a:r>
            <a:r>
              <a:rPr lang="zh-CN" altLang="zh-CN" dirty="0"/>
              <a:t>文件：</a:t>
            </a:r>
          </a:p>
          <a:p>
            <a:pPr marL="457200" lvl="1" indent="0">
              <a:buNone/>
            </a:pPr>
            <a:r>
              <a:rPr lang="en-US" altLang="zh-CN" sz="2000" dirty="0"/>
              <a:t>&lt;selector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android:state_pressed</a:t>
            </a:r>
            <a:r>
              <a:rPr lang="en-US" altLang="zh-CN" sz="2000" dirty="0"/>
              <a:t>="true"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button_pressed</a:t>
            </a:r>
            <a:r>
              <a:rPr lang="en-US" altLang="zh-CN" sz="2000" dirty="0"/>
              <a:t>" 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button_normal</a:t>
            </a:r>
            <a:r>
              <a:rPr lang="en-US" altLang="zh-CN" sz="2000" dirty="0"/>
              <a:t>" 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&lt;/selector&gt;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087" y="56057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/>
              <a:t>状态</a:t>
            </a:r>
            <a:r>
              <a:rPr lang="zh-CN" altLang="en-US" sz="3600" dirty="0"/>
              <a:t>图形的使用效果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2098634"/>
            <a:ext cx="5484228" cy="2258212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98" y="2098634"/>
            <a:ext cx="5503547" cy="2258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780106" y="4781832"/>
            <a:ext cx="26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按下按钮时的背景样式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32188" y="4781832"/>
            <a:ext cx="252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按钮弹起时的背景样式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6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8AFAEC73-4A75-411F-AAE5-15B1C9EB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03" y="661719"/>
            <a:ext cx="7552691" cy="5909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android:text="默认样式的按钮"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</a:t>
            </a: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将上述自定义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文件应用到按钮上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android:layout_gravity="center"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android:paddingLeft="8dp"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android:paddingRight="8dp</a:t>
            </a: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android:background="@drawable/btn_nine_selector"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android:text="定制样式的按钮"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7805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2125"/>
            <a:ext cx="10515600" cy="1325563"/>
          </a:xfrm>
        </p:spPr>
        <p:txBody>
          <a:bodyPr/>
          <a:lstStyle/>
          <a:p>
            <a:r>
              <a:rPr lang="en-US" altLang="zh-CN"/>
              <a:t>6.8.3  </a:t>
            </a:r>
            <a:r>
              <a:rPr lang="zh-CN" altLang="en-US" dirty="0"/>
              <a:t>形状图形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33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shape</a:t>
            </a:r>
            <a:r>
              <a:rPr lang="zh-CN" altLang="zh-CN" dirty="0"/>
              <a:t>图形</a:t>
            </a:r>
            <a:r>
              <a:rPr lang="zh-CN" altLang="en-US" dirty="0"/>
              <a:t>用来</a:t>
            </a:r>
            <a:r>
              <a:rPr lang="zh-CN" altLang="zh-CN" dirty="0"/>
              <a:t>描述形状定义</a:t>
            </a:r>
            <a:r>
              <a:rPr lang="zh-CN" altLang="en-US" dirty="0"/>
              <a:t>，</a:t>
            </a:r>
            <a:r>
              <a:rPr lang="zh-CN" altLang="zh-CN" dirty="0"/>
              <a:t>形状图形的定义文件以</a:t>
            </a:r>
            <a:r>
              <a:rPr lang="en-US" altLang="zh-CN" dirty="0"/>
              <a:t>shape</a:t>
            </a:r>
            <a:r>
              <a:rPr lang="zh-CN" altLang="zh-CN" dirty="0"/>
              <a:t>元素为根节点</a:t>
            </a:r>
            <a:r>
              <a:rPr lang="zh-CN" altLang="en-US" dirty="0"/>
              <a:t>，</a:t>
            </a:r>
            <a:r>
              <a:rPr lang="en-US" altLang="zh-CN" dirty="0"/>
              <a:t> shape</a:t>
            </a:r>
            <a:r>
              <a:rPr lang="zh-CN" altLang="en-US" dirty="0"/>
              <a:t>节点</a:t>
            </a:r>
            <a:r>
              <a:rPr lang="zh-CN" altLang="zh-CN" dirty="0"/>
              <a:t>用来描述该形状图形是哪种几何图形。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根节点</a:t>
            </a:r>
            <a:r>
              <a:rPr lang="en-US" altLang="zh-CN" dirty="0"/>
              <a:t>shape</a:t>
            </a:r>
            <a:r>
              <a:rPr lang="zh-CN" altLang="zh-CN" dirty="0"/>
              <a:t>下定义了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zh-CN" altLang="en-US" dirty="0"/>
              <a:t>子</a:t>
            </a:r>
            <a:r>
              <a:rPr lang="zh-CN" altLang="zh-CN" dirty="0"/>
              <a:t>节点：</a:t>
            </a:r>
            <a:endParaRPr lang="en-US" altLang="zh-CN" dirty="0"/>
          </a:p>
          <a:p>
            <a:pPr lvl="1"/>
            <a:r>
              <a:rPr lang="en-US" altLang="zh-CN" dirty="0"/>
              <a:t>corners</a:t>
            </a:r>
            <a:r>
              <a:rPr lang="zh-CN" altLang="zh-CN" dirty="0"/>
              <a:t>（圆角）</a:t>
            </a:r>
            <a:r>
              <a:rPr lang="en-US" altLang="zh-CN" dirty="0"/>
              <a:t> </a:t>
            </a:r>
            <a:r>
              <a:rPr lang="zh-CN" altLang="en-US" dirty="0"/>
              <a:t>：它</a:t>
            </a:r>
            <a:r>
              <a:rPr lang="zh-CN" altLang="zh-CN" dirty="0"/>
              <a:t>用来描述</a:t>
            </a:r>
            <a:r>
              <a:rPr lang="en-US" altLang="zh-CN" dirty="0"/>
              <a:t>4</a:t>
            </a:r>
            <a:r>
              <a:rPr lang="zh-CN" altLang="zh-CN" dirty="0"/>
              <a:t>个圆角的规格定义。</a:t>
            </a:r>
            <a:endParaRPr lang="en-US" altLang="zh-CN" dirty="0"/>
          </a:p>
          <a:p>
            <a:pPr lvl="1"/>
            <a:r>
              <a:rPr lang="en-US" altLang="zh-CN" dirty="0"/>
              <a:t>gradient</a:t>
            </a:r>
            <a:r>
              <a:rPr lang="zh-CN" altLang="zh-CN" dirty="0"/>
              <a:t>（渐变）</a:t>
            </a:r>
            <a:r>
              <a:rPr lang="zh-CN" altLang="en-US" dirty="0"/>
              <a:t>：它</a:t>
            </a:r>
            <a:r>
              <a:rPr lang="zh-CN" altLang="zh-CN" dirty="0"/>
              <a:t>用来描述形状内部的颜色渐变定义。</a:t>
            </a:r>
            <a:endParaRPr lang="en-US" altLang="zh-CN" dirty="0"/>
          </a:p>
          <a:p>
            <a:pPr lvl="1"/>
            <a:r>
              <a:rPr lang="en-US" altLang="zh-CN" dirty="0"/>
              <a:t>padding</a:t>
            </a:r>
            <a:r>
              <a:rPr lang="zh-CN" altLang="zh-CN" dirty="0"/>
              <a:t>（间隔）</a:t>
            </a:r>
            <a:r>
              <a:rPr lang="zh-CN" altLang="en-US" dirty="0"/>
              <a:t>：它</a:t>
            </a:r>
            <a:r>
              <a:rPr lang="zh-CN" altLang="zh-CN" dirty="0"/>
              <a:t>用来描述形状图形与周围视图的间隔大小。</a:t>
            </a:r>
            <a:endParaRPr lang="en-US" altLang="zh-CN" dirty="0"/>
          </a:p>
          <a:p>
            <a:pPr lvl="1"/>
            <a:r>
              <a:rPr lang="en-US" altLang="zh-CN" dirty="0"/>
              <a:t>size</a:t>
            </a:r>
            <a:r>
              <a:rPr lang="zh-CN" altLang="zh-CN" dirty="0"/>
              <a:t>（尺寸）</a:t>
            </a:r>
            <a:r>
              <a:rPr lang="en-US" altLang="zh-CN" dirty="0"/>
              <a:t>        </a:t>
            </a:r>
            <a:r>
              <a:rPr lang="zh-CN" altLang="en-US" dirty="0"/>
              <a:t>：它</a:t>
            </a:r>
            <a:r>
              <a:rPr lang="zh-CN" altLang="zh-CN" dirty="0"/>
              <a:t>用来描述形状图形的尺寸大小（宽度和高度）。</a:t>
            </a:r>
            <a:endParaRPr lang="en-US" altLang="zh-CN" dirty="0"/>
          </a:p>
          <a:p>
            <a:pPr lvl="1"/>
            <a:r>
              <a:rPr lang="en-US" altLang="zh-CN" dirty="0"/>
              <a:t>solid</a:t>
            </a:r>
            <a:r>
              <a:rPr lang="zh-CN" altLang="zh-CN" dirty="0"/>
              <a:t>（填充）</a:t>
            </a:r>
            <a:r>
              <a:rPr lang="en-US" altLang="zh-CN" dirty="0"/>
              <a:t>      </a:t>
            </a:r>
            <a:r>
              <a:rPr lang="zh-CN" altLang="en-US" dirty="0"/>
              <a:t>：它</a:t>
            </a:r>
            <a:r>
              <a:rPr lang="zh-CN" altLang="zh-CN" dirty="0"/>
              <a:t>用来描述形状图形内部的填充色彩。</a:t>
            </a:r>
            <a:endParaRPr lang="en-US" altLang="zh-CN" dirty="0"/>
          </a:p>
          <a:p>
            <a:pPr lvl="1"/>
            <a:r>
              <a:rPr lang="en-US" altLang="zh-CN" dirty="0"/>
              <a:t>stroke</a:t>
            </a:r>
            <a:r>
              <a:rPr lang="zh-CN" altLang="zh-CN" dirty="0"/>
              <a:t>（描边）</a:t>
            </a:r>
            <a:r>
              <a:rPr lang="en-US" altLang="zh-CN" dirty="0"/>
              <a:t>   </a:t>
            </a:r>
            <a:r>
              <a:rPr lang="zh-CN" altLang="en-US" dirty="0"/>
              <a:t>：它</a:t>
            </a:r>
            <a:r>
              <a:rPr lang="zh-CN" altLang="zh-CN" dirty="0"/>
              <a:t>用来描述形状图形四周边线的规格定义。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下面是两个</a:t>
            </a:r>
            <a:r>
              <a:rPr lang="en-US" altLang="zh-CN" dirty="0"/>
              <a:t>shape</a:t>
            </a:r>
            <a:r>
              <a:rPr lang="zh-CN" altLang="en-US" dirty="0"/>
              <a:t>图形的</a:t>
            </a:r>
            <a:r>
              <a:rPr lang="en-US" altLang="zh-CN" dirty="0"/>
              <a:t>XML</a:t>
            </a:r>
            <a:r>
              <a:rPr lang="zh-CN" altLang="en-US" dirty="0"/>
              <a:t>描述文件代码：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52730C54-3DEC-4524-B727-36DF7D85F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27482"/>
            <a:ext cx="5295900" cy="4770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&lt;shape xmlns:android="http://schemas.android.com/apk/res/android" &gt;</a:t>
            </a:r>
            <a:endParaRPr lang="en-US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指定了形状内部的填充颜色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&lt;solid android:color="#ffdd66"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指定了形状边线的粗细与颜色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&lt;stroke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android:width="1dp"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android:color="#ffaaaaaa"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&lt;!-- 指定了形状四个圆角的半径 --&gt;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&lt;corners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android:bottomLeftRadius="10dp"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android:bottomRightRadius="10dp"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android:topLeftRadius="10dp"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android:topRightRadius="10dp"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&lt;/shape&gt;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93AD735B-C01F-49CD-9AB5-42F3AA4B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05809"/>
            <a:ext cx="54483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&lt;shape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android:shape="oval" 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&lt;solid android:color="#ff66aa"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&lt;stroke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android:width="1dp"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android:color="#ffaaaaaa"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&lt;/shape&gt;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DC2F517-BDCD-46EE-820C-BB5B5672DF8F}"/>
              </a:ext>
            </a:extLst>
          </p:cNvPr>
          <p:cNvSpPr/>
          <p:nvPr/>
        </p:nvSpPr>
        <p:spPr>
          <a:xfrm>
            <a:off x="1618537" y="88213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shape_</a:t>
            </a:r>
            <a:r>
              <a:rPr lang="en-US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rect</a:t>
            </a:r>
            <a:r>
              <a:rPr lang="zh-CN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_</a:t>
            </a:r>
            <a:r>
              <a:rPr lang="en-US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gold.xml</a:t>
            </a:r>
            <a:r>
              <a:rPr lang="zh-CN" altLang="en-US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文件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DC885DF-675F-4D7F-B754-061C077764B2}"/>
              </a:ext>
            </a:extLst>
          </p:cNvPr>
          <p:cNvSpPr/>
          <p:nvPr/>
        </p:nvSpPr>
        <p:spPr>
          <a:xfrm>
            <a:off x="7759031" y="1086105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shape_oval_rose</a:t>
            </a:r>
            <a:r>
              <a:rPr lang="en-US" altLang="zh-CN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.xml</a:t>
            </a:r>
            <a:r>
              <a:rPr lang="zh-CN" altLang="en-US" b="1">
                <a:solidFill>
                  <a:srgbClr val="6A8759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文件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752600" y="814388"/>
            <a:ext cx="5105400" cy="481012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1. What is android layout?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52600" y="1371600"/>
            <a:ext cx="8686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 layout designs are based on three core Android classes, Views,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Activities. 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are your base building blocks when it comes to painting the screen.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the user-interface packages have many more classes, most of them subclass, utilize, or are components of these core classes.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7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4825"/>
            <a:ext cx="10515600" cy="1357684"/>
          </a:xfrm>
        </p:spPr>
        <p:txBody>
          <a:bodyPr>
            <a:normAutofit/>
          </a:bodyPr>
          <a:lstStyle/>
          <a:p>
            <a:r>
              <a:rPr lang="zh-CN" altLang="en-US" sz="3200"/>
              <a:t>形状</a:t>
            </a:r>
            <a:r>
              <a:rPr lang="zh-CN" altLang="en-US" sz="3200" dirty="0"/>
              <a:t>图形的展示效果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2605087"/>
            <a:ext cx="4743776" cy="3351959"/>
          </a:xfr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0" y="2605086"/>
            <a:ext cx="4715859" cy="3351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466723" y="6293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圆角矩形的形状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48965" y="6293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椭圆的形状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18973BA9-2221-4CDD-B813-CF2F46A9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82" y="1589423"/>
            <a:ext cx="964751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通过这一行代码将上述文件描述的图形设置为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控件的背景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:background=</a:t>
            </a:r>
            <a:r>
              <a:rPr lang="zh-CN" altLang="zh-CN" sz="2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@drawable/shape_oval_rose</a:t>
            </a:r>
            <a:r>
              <a:rPr lang="zh-CN" altLang="zh-CN" sz="2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zh-CN" altLang="zh-CN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/>
              <a:t>6.8.4  </a:t>
            </a:r>
            <a:r>
              <a:rPr lang="zh-CN" altLang="en-US" dirty="0"/>
              <a:t>九宫格图片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/>
          <a:lstStyle/>
          <a:p>
            <a:r>
              <a:rPr lang="zh-CN" altLang="zh-CN" dirty="0"/>
              <a:t>当图片被拉大时，画面容易模糊，如果把图片作为背景图，模糊的情况会更严重。</a:t>
            </a:r>
            <a:endParaRPr lang="en-US" altLang="zh-CN" dirty="0"/>
          </a:p>
          <a:p>
            <a:r>
              <a:rPr lang="zh-CN" altLang="en-US" dirty="0"/>
              <a:t>例如下面第一个</a:t>
            </a:r>
            <a:r>
              <a:rPr lang="zh-CN" altLang="zh-CN" dirty="0"/>
              <a:t>按钮</a:t>
            </a:r>
            <a:r>
              <a:rPr lang="zh-CN" altLang="en-US" dirty="0"/>
              <a:t>的</a:t>
            </a:r>
            <a:r>
              <a:rPr lang="zh-CN" altLang="zh-CN" dirty="0"/>
              <a:t>图片被拉得很宽，此时左右两边的边缘线既变宽又变模糊</a:t>
            </a:r>
            <a:r>
              <a:rPr lang="zh-CN" altLang="zh-CN"/>
              <a:t>了。</a:t>
            </a:r>
            <a:endParaRPr lang="en-US" altLang="zh-CN"/>
          </a:p>
          <a:p>
            <a:r>
              <a:rPr lang="zh-CN" altLang="en-US"/>
              <a:t>九宫格图片可以指定图片的那些部分伸缩，那些部分不伸缩。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50" y="4154118"/>
            <a:ext cx="5923467" cy="237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29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/>
              <a:t>九宫</a:t>
            </a:r>
            <a:r>
              <a:rPr lang="zh-CN" altLang="en-US" sz="3600" dirty="0"/>
              <a:t>格图片的制作步骤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为了解决这个问题，</a:t>
            </a:r>
            <a:r>
              <a:rPr lang="en-US" altLang="zh-CN" dirty="0"/>
              <a:t>Android</a:t>
            </a:r>
            <a:r>
              <a:rPr lang="zh-CN" altLang="zh-CN" dirty="0"/>
              <a:t>专门设计了点九图片。点九图片的扩展名是</a:t>
            </a:r>
            <a:r>
              <a:rPr lang="en-US" altLang="zh-CN" dirty="0" err="1"/>
              <a:t>png</a:t>
            </a:r>
            <a:r>
              <a:rPr lang="zh-CN" altLang="zh-CN" dirty="0"/>
              <a:t>，文件名后常带有“</a:t>
            </a:r>
            <a:r>
              <a:rPr lang="en-US" altLang="zh-CN" dirty="0"/>
              <a:t>.9</a:t>
            </a:r>
            <a:r>
              <a:rPr lang="zh-CN" altLang="zh-CN" dirty="0"/>
              <a:t>”字样。</a:t>
            </a:r>
            <a:endParaRPr lang="en-US" altLang="zh-CN" dirty="0"/>
          </a:p>
          <a:p>
            <a:r>
              <a:rPr lang="zh-CN" altLang="zh-CN" dirty="0"/>
              <a:t>因为把一张图片划分成了</a:t>
            </a:r>
            <a:r>
              <a:rPr lang="en-US" altLang="zh-CN" dirty="0"/>
              <a:t>3</a:t>
            </a:r>
            <a:r>
              <a:rPr lang="zh-CN" altLang="zh-CN" dirty="0"/>
              <a:t>×</a:t>
            </a:r>
            <a:r>
              <a:rPr lang="en-US" altLang="zh-CN" dirty="0"/>
              <a:t>3</a:t>
            </a:r>
            <a:r>
              <a:rPr lang="zh-CN" altLang="zh-CN" dirty="0"/>
              <a:t>的九宫格区域，所以得名点九图片，也叫九宫格图片。</a:t>
            </a:r>
            <a:endParaRPr lang="en-US" altLang="zh-CN" dirty="0"/>
          </a:p>
          <a:p>
            <a:r>
              <a:rPr lang="zh-CN" altLang="zh-CN" dirty="0"/>
              <a:t>找到待加工的原始图片</a:t>
            </a:r>
            <a:r>
              <a:rPr lang="en-US" altLang="zh-CN" dirty="0"/>
              <a:t>button_pressed_orig.png</a:t>
            </a:r>
            <a:r>
              <a:rPr lang="zh-CN" altLang="zh-CN" dirty="0"/>
              <a:t>，右击它弹出右键菜单</a:t>
            </a:r>
            <a:r>
              <a:rPr lang="zh-CN" altLang="en-US" dirty="0"/>
              <a:t>，并</a:t>
            </a:r>
            <a:r>
              <a:rPr lang="zh-CN" altLang="zh-CN" dirty="0"/>
              <a:t>选择下面的“</a:t>
            </a:r>
            <a:r>
              <a:rPr lang="en-US" altLang="zh-CN" dirty="0"/>
              <a:t>Create 9-Patch files</a:t>
            </a:r>
            <a:r>
              <a:rPr lang="zh-CN" altLang="zh-CN" dirty="0"/>
              <a:t>”</a:t>
            </a:r>
            <a:r>
              <a:rPr lang="zh-CN" altLang="en-US" dirty="0"/>
              <a:t>，单</a:t>
            </a:r>
            <a:r>
              <a:rPr lang="zh-CN" altLang="zh-CN" dirty="0"/>
              <a:t>击“</a:t>
            </a:r>
            <a:r>
              <a:rPr lang="en-US" altLang="zh-CN" dirty="0"/>
              <a:t>OK</a:t>
            </a:r>
            <a:r>
              <a:rPr lang="zh-CN" altLang="zh-CN" dirty="0"/>
              <a:t>”按钮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接着</a:t>
            </a:r>
            <a:r>
              <a:rPr lang="en-US" altLang="zh-CN" dirty="0" err="1"/>
              <a:t>drawable</a:t>
            </a:r>
            <a:r>
              <a:rPr lang="zh-CN" altLang="zh-CN" dirty="0"/>
              <a:t>目录就会出现一个名为“</a:t>
            </a:r>
            <a:r>
              <a:rPr lang="en-US" altLang="zh-CN" dirty="0"/>
              <a:t>button_pressed_orig.9.png</a:t>
            </a:r>
            <a:r>
              <a:rPr lang="zh-CN" altLang="zh-CN" dirty="0"/>
              <a:t>”的图片文件，双击该文件，右侧弹出点九图片的加工窗口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/>
              <a:t>九宫</a:t>
            </a:r>
            <a:r>
              <a:rPr lang="zh-CN" altLang="en-US" sz="3200" dirty="0"/>
              <a:t>格图片的制作窗口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97" y="1485807"/>
            <a:ext cx="64674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4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000"/>
              <a:t>其中，四条黑色边线相交的区域可以伸缩，其他区域不管图像怎么放大都不会被拉伸，这样就可以保持图像细节部分不变形。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338"/>
            <a:ext cx="4714875" cy="1905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557337"/>
            <a:ext cx="5190153" cy="18044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1" y="4316786"/>
            <a:ext cx="5476875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4316785"/>
            <a:ext cx="5429250" cy="166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45060" y="3638169"/>
            <a:ext cx="25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点九图片上边的边缘线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97941" y="3638169"/>
            <a:ext cx="251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点九图片左边的边缘线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78090" y="6264267"/>
            <a:ext cx="253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点九图片下边的边缘线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17490" y="6264267"/>
            <a:ext cx="25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点九图片右边的边缘线</a:t>
            </a:r>
          </a:p>
        </p:txBody>
      </p:sp>
    </p:spTree>
    <p:extLst>
      <p:ext uri="{BB962C8B-B14F-4D97-AF65-F5344CB8AC3E}">
        <p14:creationId xmlns:p14="http://schemas.microsoft.com/office/powerpoint/2010/main" val="15700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7351"/>
            <a:ext cx="10515600" cy="1325563"/>
          </a:xfrm>
        </p:spPr>
        <p:txBody>
          <a:bodyPr/>
          <a:lstStyle/>
          <a:p>
            <a:r>
              <a:rPr lang="en-US" altLang="zh-CN"/>
              <a:t>6.9  </a:t>
            </a:r>
            <a:r>
              <a:rPr lang="zh-CN" altLang="en-US" dirty="0"/>
              <a:t>实战项目：简单计算器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91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Android</a:t>
            </a:r>
            <a:r>
              <a:rPr lang="zh-CN" altLang="zh-CN" dirty="0"/>
              <a:t>的初级控件</a:t>
            </a:r>
            <a:r>
              <a:rPr lang="zh-CN" altLang="zh-CN" dirty="0" smtClean="0"/>
              <a:t>，简单</a:t>
            </a:r>
            <a:r>
              <a:rPr lang="zh-CN" altLang="zh-CN" dirty="0"/>
              <a:t>的布局和控件</a:t>
            </a:r>
            <a:r>
              <a:rPr lang="zh-CN" altLang="zh-CN" dirty="0" smtClean="0"/>
              <a:t>，够</a:t>
            </a:r>
            <a:r>
              <a:rPr lang="zh-CN" altLang="zh-CN" dirty="0"/>
              <a:t>做出实用的</a:t>
            </a:r>
            <a:r>
              <a:rPr lang="en-US" altLang="zh-CN" dirty="0"/>
              <a:t>App</a:t>
            </a:r>
            <a:r>
              <a:rPr lang="zh-CN" altLang="zh-CN" dirty="0" smtClean="0"/>
              <a:t>。设计</a:t>
            </a:r>
            <a:r>
              <a:rPr lang="zh-CN" altLang="zh-CN" dirty="0"/>
              <a:t>并实现一个简单计算器。</a:t>
            </a:r>
          </a:p>
          <a:p>
            <a:pPr marL="0" indent="0">
              <a:buNone/>
            </a:pPr>
            <a:r>
              <a:rPr lang="en-US" altLang="zh-CN" dirty="0"/>
              <a:t>6.9.1  </a:t>
            </a:r>
            <a:r>
              <a:rPr lang="zh-CN" altLang="en-US" dirty="0"/>
              <a:t>设计思路</a:t>
            </a:r>
          </a:p>
          <a:p>
            <a:pPr marL="0" indent="0">
              <a:buNone/>
            </a:pPr>
            <a:r>
              <a:rPr lang="en-US" altLang="zh-CN" dirty="0"/>
              <a:t>6.9.2  </a:t>
            </a:r>
            <a:r>
              <a:rPr lang="zh-CN" altLang="en-US" dirty="0"/>
              <a:t>小知识：日志</a:t>
            </a:r>
            <a:r>
              <a:rPr lang="en-US" altLang="zh-CN" dirty="0"/>
              <a:t>Log/</a:t>
            </a:r>
            <a:r>
              <a:rPr lang="zh-CN" altLang="en-US" dirty="0"/>
              <a:t>提示</a:t>
            </a:r>
            <a:r>
              <a:rPr lang="en-US" altLang="zh-CN" dirty="0"/>
              <a:t>Toast</a:t>
            </a:r>
          </a:p>
          <a:p>
            <a:pPr marL="0" indent="0">
              <a:buNone/>
            </a:pPr>
            <a:r>
              <a:rPr lang="en-US" altLang="zh-CN" dirty="0"/>
              <a:t>6.9.3  </a:t>
            </a:r>
            <a:r>
              <a:rPr lang="zh-CN" altLang="en-US" dirty="0"/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0106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2270"/>
            <a:ext cx="10515600" cy="874290"/>
          </a:xfrm>
        </p:spPr>
        <p:txBody>
          <a:bodyPr/>
          <a:lstStyle/>
          <a:p>
            <a:r>
              <a:rPr lang="en-US" altLang="zh-CN" dirty="0"/>
              <a:t>6.9.1  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</a:t>
            </a:r>
            <a:r>
              <a:rPr lang="en-US" altLang="zh-CN" dirty="0" err="1"/>
              <a:t>Windwos</a:t>
            </a:r>
            <a:r>
              <a:rPr lang="zh-CN" altLang="zh-CN" dirty="0"/>
              <a:t>上的计算器为例，程序界面如</a:t>
            </a:r>
            <a:r>
              <a:rPr lang="zh-CN" altLang="en-US" dirty="0"/>
              <a:t>下图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9" y="2358961"/>
            <a:ext cx="2944906" cy="44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908869"/>
            <a:ext cx="10515600" cy="49685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latin typeface="+mn-ea"/>
                <a:ea typeface="+mn-ea"/>
              </a:rPr>
              <a:t>精简之后的</a:t>
            </a:r>
            <a:r>
              <a:rPr lang="en-US" altLang="zh-CN" sz="2800" b="1" dirty="0">
                <a:latin typeface="+mn-ea"/>
                <a:ea typeface="+mn-ea"/>
              </a:rPr>
              <a:t>Android</a:t>
            </a:r>
            <a:r>
              <a:rPr lang="zh-CN" altLang="en-US" sz="2800" b="1" dirty="0">
                <a:latin typeface="+mn-ea"/>
                <a:ea typeface="+mn-ea"/>
              </a:rPr>
              <a:t>版本的计算器效果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40" y="1673102"/>
            <a:ext cx="359534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3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28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/>
              <a:t>简单</a:t>
            </a:r>
            <a:r>
              <a:rPr lang="zh-CN" altLang="en-US" sz="3200" dirty="0"/>
              <a:t>计算器用到的控件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59" y="1593149"/>
            <a:ext cx="11478433" cy="44810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r>
              <a:rPr lang="zh-CN" altLang="en-US" dirty="0"/>
              <a:t>：计算器的整体布局是从上到下排列着的。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r>
              <a:rPr lang="zh-CN" altLang="en-US" dirty="0"/>
              <a:t>：计算器界面如果超出屏幕大小，就要支持滚动。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文本视图</a:t>
            </a:r>
            <a:r>
              <a:rPr lang="en-US" altLang="zh-CN" dirty="0" err="1"/>
              <a:t>TextView</a:t>
            </a:r>
            <a:r>
              <a:rPr lang="zh-CN" altLang="en-US" dirty="0"/>
              <a:t>：计算结果文本需要使用</a:t>
            </a:r>
            <a:r>
              <a:rPr lang="en-US" altLang="zh-CN" dirty="0" err="1"/>
              <a:t>TextView</a:t>
            </a:r>
            <a:r>
              <a:rPr lang="zh-CN" altLang="en-US" dirty="0"/>
              <a:t>，而且是能够自动从下往上滚动的</a:t>
            </a:r>
            <a:r>
              <a:rPr lang="en-US" altLang="zh-CN" dirty="0" err="1"/>
              <a:t>TextView</a:t>
            </a:r>
            <a:r>
              <a:rPr lang="zh-CN" altLang="en-US" dirty="0"/>
              <a:t>，即聊天室效果的文本视图。</a:t>
            </a:r>
          </a:p>
          <a:p>
            <a:pPr marL="0" indent="0">
              <a:buNone/>
            </a:pPr>
            <a:r>
              <a:rPr lang="zh-CN" altLang="en-US" dirty="0"/>
              <a:t>按钮</a:t>
            </a:r>
            <a:r>
              <a:rPr lang="en-US" altLang="zh-CN" dirty="0"/>
              <a:t>Button</a:t>
            </a:r>
            <a:r>
              <a:rPr lang="zh-CN" altLang="en-US" dirty="0"/>
              <a:t>：用于</a:t>
            </a:r>
            <a:r>
              <a:rPr lang="en-US" altLang="zh-CN" dirty="0"/>
              <a:t>0-9</a:t>
            </a:r>
            <a:r>
              <a:rPr lang="zh-CN" altLang="en-US" dirty="0"/>
              <a:t>的数字按键，以及加减乘除等运算按键。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图像按钮</a:t>
            </a:r>
            <a:r>
              <a:rPr lang="en-US" altLang="zh-CN" dirty="0" err="1"/>
              <a:t>ImageButton</a:t>
            </a:r>
            <a:r>
              <a:rPr lang="zh-CN" altLang="en-US" dirty="0"/>
              <a:t>：开根号的运算符“√”虽然能够打出来，但是右上角少了一横，所以该按钮要用一张标准的开根号图片显示。</a:t>
            </a:r>
          </a:p>
          <a:p>
            <a:pPr marL="0" indent="0">
              <a:buNone/>
            </a:pPr>
            <a:r>
              <a:rPr lang="zh-CN" altLang="en-US" dirty="0"/>
              <a:t>状态列表图形：每个按钮都有按下和弹起两种状态。</a:t>
            </a:r>
          </a:p>
          <a:p>
            <a:pPr marL="0" indent="0">
              <a:buNone/>
            </a:pPr>
            <a:r>
              <a:rPr lang="zh-CN" altLang="en-US" dirty="0"/>
              <a:t>形状图形：运算结果用到的文本视图边框是圆角矩形。</a:t>
            </a:r>
          </a:p>
          <a:p>
            <a:pPr marL="0" indent="0">
              <a:buNone/>
            </a:pPr>
            <a:r>
              <a:rPr lang="zh-CN" altLang="en-US" dirty="0"/>
              <a:t>九宫格图片：注意计算器界面左下角的“</a:t>
            </a:r>
            <a:r>
              <a:rPr lang="en-US" altLang="zh-CN" dirty="0"/>
              <a:t>0”</a:t>
            </a:r>
            <a:r>
              <a:rPr lang="zh-CN" altLang="en-US" dirty="0"/>
              <a:t>，该按钮是其他按钮的两倍宽，为避免边缘线被拉宽、拉模糊的问题，可采用点九图片。</a:t>
            </a:r>
          </a:p>
        </p:txBody>
      </p:sp>
    </p:spTree>
    <p:extLst>
      <p:ext uri="{BB962C8B-B14F-4D97-AF65-F5344CB8AC3E}">
        <p14:creationId xmlns:p14="http://schemas.microsoft.com/office/powerpoint/2010/main" val="3847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/>
              <a:t>6.9.2  </a:t>
            </a:r>
            <a:r>
              <a:rPr lang="zh-CN" altLang="en-US" sz="4000" dirty="0"/>
              <a:t>小知识：日志</a:t>
            </a:r>
            <a:r>
              <a:rPr lang="en-US" altLang="zh-CN" sz="4000" dirty="0"/>
              <a:t>Log/</a:t>
            </a:r>
            <a:r>
              <a:rPr lang="zh-CN" altLang="en-US" sz="4000" dirty="0"/>
              <a:t>提示</a:t>
            </a:r>
            <a:r>
              <a:rPr lang="en-US" altLang="zh-CN" sz="4000" dirty="0"/>
              <a:t>Toast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51" y="1825625"/>
            <a:ext cx="1148424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给开发者看的提示信息要调用</a:t>
            </a:r>
            <a:r>
              <a:rPr lang="en-US" altLang="zh-CN" dirty="0"/>
              <a:t>Log</a:t>
            </a:r>
            <a:r>
              <a:rPr lang="zh-CN" altLang="zh-CN" dirty="0"/>
              <a:t>类的相应方法，日志打印结果可在</a:t>
            </a:r>
            <a:r>
              <a:rPr lang="en-US" altLang="zh-CN" dirty="0"/>
              <a:t>Android Studio</a:t>
            </a:r>
            <a:r>
              <a:rPr lang="zh-CN" altLang="zh-CN" dirty="0"/>
              <a:t>界面下方的</a:t>
            </a:r>
            <a:r>
              <a:rPr lang="en-US" altLang="zh-CN" dirty="0" err="1"/>
              <a:t>logcat</a:t>
            </a:r>
            <a:r>
              <a:rPr lang="zh-CN" altLang="zh-CN" dirty="0"/>
              <a:t>小窗口查看。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zh-CN" dirty="0"/>
              <a:t>类各种方法的区别在于日志的等级，具体说明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 err="1"/>
              <a:t>Log.e</a:t>
            </a:r>
            <a:r>
              <a:rPr lang="zh-CN" altLang="zh-CN" dirty="0"/>
              <a:t>：表示错误信息，比如可能导致程序崩溃的异常。</a:t>
            </a:r>
          </a:p>
          <a:p>
            <a:pPr lvl="1"/>
            <a:r>
              <a:rPr lang="en-US" altLang="zh-CN" dirty="0" err="1"/>
              <a:t>Log.w</a:t>
            </a:r>
            <a:r>
              <a:rPr lang="zh-CN" altLang="zh-CN" dirty="0"/>
              <a:t>：表示警告信息。</a:t>
            </a:r>
          </a:p>
          <a:p>
            <a:pPr lvl="1"/>
            <a:r>
              <a:rPr lang="en-US" altLang="zh-CN" dirty="0" err="1"/>
              <a:t>Log.i</a:t>
            </a:r>
            <a:r>
              <a:rPr lang="zh-CN" altLang="zh-CN" dirty="0"/>
              <a:t>：表示一般消息。</a:t>
            </a:r>
          </a:p>
          <a:p>
            <a:pPr lvl="1"/>
            <a:r>
              <a:rPr lang="en-US" altLang="zh-CN" dirty="0" err="1"/>
              <a:t>Log.d</a:t>
            </a:r>
            <a:r>
              <a:rPr lang="zh-CN" altLang="zh-CN" dirty="0"/>
              <a:t>：表示调试信息，可把程序运行时的变量值打印出来，方便跟踪调试。</a:t>
            </a:r>
          </a:p>
          <a:p>
            <a:pPr lvl="1"/>
            <a:r>
              <a:rPr lang="en-US" altLang="zh-CN" dirty="0" err="1"/>
              <a:t>Log.v</a:t>
            </a:r>
            <a:r>
              <a:rPr lang="zh-CN" altLang="zh-CN" dirty="0"/>
              <a:t>：表示冗余信息。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0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52600" y="950866"/>
            <a:ext cx="5105400" cy="481012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2.What is the Activities?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52600" y="1636594"/>
            <a:ext cx="8686800" cy="4191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Android 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represents a screen with which a user can interact.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Activity class itself does not draw anything; rather it is the root container responsible for orchestrating every component that does get drawn.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 component that is drawn to the screen lives within the bounds of an activity.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Activity class is also used to respond to user input.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activity can transition to another activity as the user navigates between screens.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79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/>
              <a:t>如何</a:t>
            </a:r>
            <a:r>
              <a:rPr lang="zh-CN" altLang="en-US" sz="3200" dirty="0"/>
              <a:t>查看</a:t>
            </a:r>
            <a:r>
              <a:rPr lang="en-US" altLang="zh-CN" sz="3200" dirty="0"/>
              <a:t>App</a:t>
            </a:r>
            <a:r>
              <a:rPr lang="zh-CN" altLang="en-US" sz="3200" dirty="0"/>
              <a:t>的运行日志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</a:t>
            </a:r>
            <a:r>
              <a:rPr lang="en-US" altLang="zh-CN" dirty="0"/>
              <a:t>Android Studio</a:t>
            </a:r>
            <a:r>
              <a:rPr lang="zh-CN" altLang="zh-CN" dirty="0"/>
              <a:t>底部的“</a:t>
            </a:r>
            <a:r>
              <a:rPr lang="en-US" altLang="zh-CN" dirty="0" err="1"/>
              <a:t>Logcat</a:t>
            </a:r>
            <a:r>
              <a:rPr lang="zh-CN" altLang="zh-CN" dirty="0"/>
              <a:t>”标签，此时主界面的下方弹出一排的日志窗口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日志窗口的顶部是一排的条件筛选控件，从左到右依次为：测试机型的名称、测试</a:t>
            </a:r>
            <a:r>
              <a:rPr lang="en-US" altLang="zh-CN" dirty="0"/>
              <a:t>App</a:t>
            </a:r>
            <a:r>
              <a:rPr lang="zh-CN" altLang="zh-CN" dirty="0"/>
              <a:t>的包名、查看日志的级别、日志包含的字符串，还有最后一个是筛选控制选项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1957"/>
            <a:ext cx="10058400" cy="15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8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Toast</a:t>
            </a:r>
            <a:r>
              <a:rPr lang="zh-CN" altLang="en-US" sz="3600" dirty="0"/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给用户看的提示信息要调用</a:t>
            </a:r>
            <a:r>
              <a:rPr lang="en-US" altLang="zh-CN" dirty="0"/>
              <a:t>Toast</a:t>
            </a:r>
            <a:r>
              <a:rPr lang="zh-CN" altLang="en-US" dirty="0"/>
              <a:t>类的相应方法，提示文字会在屏幕下方以一个小窗口临时</a:t>
            </a:r>
            <a:r>
              <a:rPr lang="zh-CN" altLang="en-US"/>
              <a:t>展现。</a:t>
            </a:r>
            <a:endParaRPr lang="en-US" altLang="zh-CN" dirty="0"/>
          </a:p>
          <a:p>
            <a:r>
              <a:rPr lang="zh-CN" altLang="en-US" dirty="0"/>
              <a:t>对于计算器来说，有好几种情况需要提示用户，如“被除数不能为</a:t>
            </a:r>
            <a:r>
              <a:rPr lang="en-US" altLang="zh-CN" dirty="0"/>
              <a:t>0”“</a:t>
            </a:r>
            <a:r>
              <a:rPr lang="zh-CN" altLang="en-US" dirty="0"/>
              <a:t>开根号的数值不能小于</a:t>
            </a:r>
            <a:r>
              <a:rPr lang="en-US" altLang="zh-CN" dirty="0"/>
              <a:t>0”</a:t>
            </a:r>
            <a:r>
              <a:rPr lang="zh-CN" altLang="en-US" dirty="0"/>
              <a:t>等。</a:t>
            </a:r>
          </a:p>
          <a:p>
            <a:r>
              <a:rPr lang="en-US" altLang="zh-CN" dirty="0"/>
              <a:t>Toast</a:t>
            </a:r>
            <a:r>
              <a:rPr lang="zh-CN" altLang="en-US" dirty="0"/>
              <a:t>的简单用法只需一行代码就可以了，示例代码如下：</a:t>
            </a:r>
          </a:p>
          <a:p>
            <a:pPr marL="457200" lvl="1" indent="0">
              <a:buNone/>
            </a:pPr>
            <a:r>
              <a:rPr lang="en-US" altLang="zh-CN"/>
              <a:t>Toast</a:t>
            </a:r>
            <a:r>
              <a:rPr lang="en-US" altLang="zh-CN" dirty="0" err="1"/>
              <a:t>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 "</a:t>
            </a:r>
            <a:r>
              <a:rPr lang="zh-CN" altLang="en-US" dirty="0"/>
              <a:t>提示文字</a:t>
            </a:r>
            <a:r>
              <a:rPr lang="en-US" altLang="zh-CN" dirty="0"/>
              <a:t>", </a:t>
            </a:r>
            <a:r>
              <a:rPr lang="en-US" altLang="zh-CN" dirty="0" err="1"/>
              <a:t>Toast.LENGTH_SHORT</a:t>
            </a:r>
            <a:r>
              <a:rPr lang="en-US" altLang="zh-CN" dirty="0"/>
              <a:t>).</a:t>
            </a:r>
            <a:r>
              <a:rPr lang="en-US" altLang="zh-CN"/>
              <a:t>show();</a:t>
            </a:r>
            <a:endParaRPr lang="en-US" altLang="zh-CN" dirty="0"/>
          </a:p>
          <a:p>
            <a:r>
              <a:rPr lang="zh-CN" altLang="en-US" dirty="0"/>
              <a:t>注意可以设置提示时间的长短：</a:t>
            </a:r>
            <a:endParaRPr lang="en-US" altLang="zh-CN" dirty="0"/>
          </a:p>
          <a:p>
            <a:pPr lvl="1"/>
            <a:r>
              <a:rPr lang="en-US" altLang="zh-CN" dirty="0" err="1"/>
              <a:t>Toast.LENGTH_SHORT</a:t>
            </a:r>
            <a:r>
              <a:rPr lang="zh-CN" altLang="en-US" dirty="0"/>
              <a:t>表示提示时间较短</a:t>
            </a:r>
            <a:endParaRPr lang="en-US" altLang="zh-CN" dirty="0"/>
          </a:p>
          <a:p>
            <a:pPr lvl="1"/>
            <a:r>
              <a:rPr lang="en-US" altLang="zh-CN" dirty="0" err="1"/>
              <a:t>Toast.LENGTH_LONG</a:t>
            </a:r>
            <a:r>
              <a:rPr lang="zh-CN" altLang="en-US" dirty="0"/>
              <a:t>表示提示时间较长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2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7351"/>
            <a:ext cx="10515600" cy="1325563"/>
          </a:xfrm>
        </p:spPr>
        <p:txBody>
          <a:bodyPr/>
          <a:lstStyle/>
          <a:p>
            <a:r>
              <a:rPr lang="en-US" altLang="zh-CN"/>
              <a:t>6.9.3  </a:t>
            </a:r>
            <a:r>
              <a:rPr lang="zh-CN" altLang="en-US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编码过程主要分为</a:t>
            </a:r>
            <a:r>
              <a:rPr lang="en-US" altLang="zh-CN" dirty="0"/>
              <a:t>3</a:t>
            </a:r>
            <a:r>
              <a:rPr lang="zh-CN" altLang="en-US" dirty="0"/>
              <a:t>个步骤：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）生成代码文件</a:t>
            </a:r>
            <a:r>
              <a:rPr lang="en-US" altLang="zh-CN" dirty="0"/>
              <a:t>CalculatorActivity.java</a:t>
            </a:r>
            <a:r>
              <a:rPr lang="zh-CN" altLang="en-US" dirty="0"/>
              <a:t>，及其对应的布局文件</a:t>
            </a:r>
            <a:r>
              <a:rPr lang="en-US" altLang="zh-CN" dirty="0"/>
              <a:t>activity_calculator.xml</a:t>
            </a:r>
            <a:r>
              <a:rPr lang="zh-CN" altLang="en-US" dirty="0"/>
              <a:t>，并在</a:t>
            </a:r>
            <a:r>
              <a:rPr lang="en-US" altLang="zh-CN" dirty="0"/>
              <a:t>AndroidManifest.xml</a:t>
            </a:r>
            <a:r>
              <a:rPr lang="zh-CN" altLang="en-US" dirty="0"/>
              <a:t>中注册该页面的</a:t>
            </a:r>
            <a:r>
              <a:rPr lang="en-US" altLang="zh-CN" dirty="0" err="1"/>
              <a:t>acitivity</a:t>
            </a:r>
            <a:r>
              <a:rPr lang="zh-CN" altLang="en-US" dirty="0"/>
              <a:t>节点。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）在布局文件</a:t>
            </a:r>
            <a:r>
              <a:rPr lang="en-US" altLang="zh-CN" dirty="0"/>
              <a:t>activity_calculator.xml</a:t>
            </a:r>
            <a:r>
              <a:rPr lang="zh-CN" altLang="en-US" dirty="0"/>
              <a:t>中填写组成简单计算器界面各控件的排列组合。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）在代码文件</a:t>
            </a:r>
            <a:r>
              <a:rPr lang="en-US" altLang="zh-CN" dirty="0"/>
              <a:t>CalculatorActivity.java</a:t>
            </a:r>
            <a:r>
              <a:rPr lang="zh-CN" altLang="en-US" dirty="0"/>
              <a:t>中编写业务逻辑判断与基本的数学四则运算代码。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完整代码参见</a:t>
            </a:r>
            <a:r>
              <a:rPr lang="en-US" altLang="zh-CN" dirty="0"/>
              <a:t>lecture_06_code</a:t>
            </a:r>
            <a:r>
              <a:rPr lang="zh-CN" altLang="en-US" dirty="0"/>
              <a:t>目录下的</a:t>
            </a:r>
            <a:r>
              <a:rPr lang="en-US" altLang="zh-CN" dirty="0"/>
              <a:t>CalculatorActivity.java</a:t>
            </a:r>
            <a:r>
              <a:rPr lang="zh-CN" altLang="en-US" dirty="0"/>
              <a:t>和</a:t>
            </a:r>
            <a:r>
              <a:rPr lang="en-US" altLang="zh-CN" dirty="0"/>
              <a:t>activity_calculator.xml</a:t>
            </a:r>
            <a:r>
              <a:rPr lang="zh-CN" altLang="en-US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30993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03" y="789428"/>
            <a:ext cx="10515600" cy="5889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简单计算器的运算界面效果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7BCB6EA-B614-4C5B-AEF1-796B3F9B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71" y="1378424"/>
            <a:ext cx="3048265" cy="53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30729"/>
            <a:ext cx="1734519" cy="543229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小   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358" y="1811977"/>
            <a:ext cx="11403842" cy="2992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本章主要介绍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开发界面布局和初级控件的相关知识，包括简单布局的用法（基本视图、线性布局、滚动视图）、简单控件的用法（文本视图、按钮、图像视图、图像按钮）和基础图形（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图形，形状图形，形状列表图形，九宫格图片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）的使用方法。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个实战项目“简单计算器”，在该项目的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编码中运用了前面介绍的大部分简单布局和控件，从而加深了对所学知识的理解；并初步学会使用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开发培养良好的编码和调试习惯。</a:t>
            </a:r>
          </a:p>
        </p:txBody>
      </p:sp>
    </p:spTree>
    <p:extLst>
      <p:ext uri="{BB962C8B-B14F-4D97-AF65-F5344CB8AC3E}">
        <p14:creationId xmlns:p14="http://schemas.microsoft.com/office/powerpoint/2010/main" val="40351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638" y="2515204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752600" y="814388"/>
            <a:ext cx="7543800" cy="481012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3.What is view and ViewGroups?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752599" y="1568355"/>
            <a:ext cx="9534099" cy="44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Although an activity is the root component, it usually contains a collection of several view and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objects. 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is the superclass of any and all visible elements on the screen, including view-group. These are elements such as buttons, text fields, text-input controls, check boxes, and so on.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view is usually contained in one or more view-groups.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view Group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represents a collection of one or more view objects. </a:t>
            </a:r>
          </a:p>
          <a:p>
            <a:pPr algn="just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be nested within other view-groups n-deep to create complex layouts. 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primary responsibility of a view-group is to control the layout of one or more nested View or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objects.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73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9975"/>
            <a:ext cx="10515600" cy="1325563"/>
          </a:xfrm>
        </p:spPr>
        <p:txBody>
          <a:bodyPr/>
          <a:lstStyle/>
          <a:p>
            <a:r>
              <a:rPr lang="en-US" altLang="zh-CN"/>
              <a:t>6.1.1  </a:t>
            </a:r>
            <a:r>
              <a:rPr lang="zh-CN" altLang="en-US" dirty="0"/>
              <a:t>视图</a:t>
            </a:r>
            <a:r>
              <a:rPr lang="en-US" altLang="zh-CN" dirty="0"/>
              <a:t>View</a:t>
            </a:r>
            <a:r>
              <a:rPr lang="zh-CN" altLang="en-US" dirty="0"/>
              <a:t>的基本属性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0475"/>
            <a:ext cx="10515600" cy="452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View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的基本视图，所有控件和布局都是由</a:t>
            </a:r>
            <a:r>
              <a:rPr lang="en-US" altLang="zh-CN" dirty="0"/>
              <a:t>View</a:t>
            </a:r>
            <a:r>
              <a:rPr lang="zh-CN" altLang="zh-CN" dirty="0"/>
              <a:t>类派生而来</a:t>
            </a:r>
            <a:r>
              <a:rPr lang="zh-CN" altLang="en-US" dirty="0"/>
              <a:t>，</a:t>
            </a:r>
            <a:r>
              <a:rPr lang="zh-CN" altLang="zh-CN" dirty="0"/>
              <a:t>故而</a:t>
            </a:r>
            <a:r>
              <a:rPr lang="en-US" altLang="zh-CN" dirty="0"/>
              <a:t>View</a:t>
            </a:r>
            <a:r>
              <a:rPr lang="zh-CN" altLang="zh-CN" dirty="0"/>
              <a:t>类的基本属性和方法是各控件和布局通用的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下面是视图在</a:t>
            </a:r>
            <a:r>
              <a:rPr lang="en-US" altLang="zh-CN" dirty="0"/>
              <a:t>XML</a:t>
            </a:r>
            <a:r>
              <a:rPr lang="zh-CN" altLang="zh-CN" dirty="0"/>
              <a:t>布局文件中常用的属性定义说明。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zh-CN" dirty="0"/>
              <a:t>：指定该视图的编号。</a:t>
            </a:r>
          </a:p>
          <a:p>
            <a:pPr lvl="1"/>
            <a:r>
              <a:rPr lang="en-US" altLang="zh-CN" dirty="0" err="1"/>
              <a:t>layout_width</a:t>
            </a:r>
            <a:r>
              <a:rPr lang="zh-CN" altLang="zh-CN" dirty="0"/>
              <a:t>：指定该视图的宽度。</a:t>
            </a:r>
            <a:endParaRPr lang="en-US" altLang="zh-CN" dirty="0"/>
          </a:p>
          <a:p>
            <a:pPr lvl="1"/>
            <a:r>
              <a:rPr lang="en-US" altLang="zh-CN" dirty="0" err="1"/>
              <a:t>layout_height</a:t>
            </a:r>
            <a:r>
              <a:rPr lang="zh-CN" altLang="zh-CN" dirty="0"/>
              <a:t>：指定该视图的高度。</a:t>
            </a:r>
            <a:endParaRPr lang="en-US" altLang="zh-CN" dirty="0"/>
          </a:p>
          <a:p>
            <a:pPr lvl="1"/>
            <a:r>
              <a:rPr lang="en-US" altLang="zh-CN" dirty="0" err="1"/>
              <a:t>layout_margin</a:t>
            </a:r>
            <a:r>
              <a:rPr lang="zh-CN" altLang="zh-CN" dirty="0"/>
              <a:t>：指定该视图与周围视图之间的空白距离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background</a:t>
            </a:r>
            <a:r>
              <a:rPr lang="zh-CN" altLang="zh-CN" dirty="0"/>
              <a:t>：指定该视图的背景。背景可以是颜色，也可以是图片。</a:t>
            </a:r>
            <a:endParaRPr lang="en-US" altLang="zh-CN" dirty="0"/>
          </a:p>
          <a:p>
            <a:pPr lvl="1"/>
            <a:r>
              <a:rPr lang="en-US" altLang="zh-CN" dirty="0" err="1"/>
              <a:t>layout_gravity</a:t>
            </a:r>
            <a:r>
              <a:rPr lang="zh-CN" altLang="zh-CN" dirty="0"/>
              <a:t>：指定该视图与上级视图的对齐方式。</a:t>
            </a:r>
            <a:endParaRPr lang="en-US" altLang="zh-CN" dirty="0"/>
          </a:p>
          <a:p>
            <a:pPr lvl="1"/>
            <a:r>
              <a:rPr lang="en-US" altLang="zh-CN" dirty="0"/>
              <a:t>padding</a:t>
            </a:r>
            <a:r>
              <a:rPr lang="zh-CN" altLang="zh-CN" dirty="0"/>
              <a:t>：指定该视图边缘与内部</a:t>
            </a:r>
            <a:r>
              <a:rPr lang="zh-CN" altLang="en-US" dirty="0"/>
              <a:t>视图</a:t>
            </a:r>
            <a:r>
              <a:rPr lang="zh-CN" altLang="zh-CN" dirty="0"/>
              <a:t>之间的空白距离。</a:t>
            </a:r>
            <a:endParaRPr lang="en-US" altLang="zh-CN" dirty="0"/>
          </a:p>
          <a:p>
            <a:pPr lvl="1"/>
            <a:r>
              <a:rPr lang="en-US" altLang="zh-CN" dirty="0"/>
              <a:t>visibility</a:t>
            </a:r>
            <a:r>
              <a:rPr lang="zh-CN" altLang="zh-CN" dirty="0"/>
              <a:t>：指定该视图的可视类型。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45" y="750628"/>
            <a:ext cx="10515600" cy="965338"/>
          </a:xfrm>
        </p:spPr>
        <p:txBody>
          <a:bodyPr/>
          <a:lstStyle/>
          <a:p>
            <a:r>
              <a:rPr lang="en-US" altLang="zh-CN" dirty="0"/>
              <a:t>6.1.2</a:t>
            </a:r>
            <a:r>
              <a:rPr lang="zh-CN" altLang="en-US" dirty="0"/>
              <a:t>视图</a:t>
            </a:r>
            <a:r>
              <a:rPr lang="en-US" altLang="zh-CN" dirty="0"/>
              <a:t>View</a:t>
            </a:r>
            <a:r>
              <a:rPr lang="zh-CN" altLang="en-US" dirty="0"/>
              <a:t>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45" y="19327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下面是视图在代码中常用的设置方法说明。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setLayoutParams</a:t>
            </a:r>
            <a:r>
              <a:rPr lang="zh-CN" altLang="zh-CN" dirty="0"/>
              <a:t>：设置该视图的布局参数。参数对象的构造函数可以设置视图的宽度和高度。参数对象的</a:t>
            </a:r>
            <a:r>
              <a:rPr lang="en-US" altLang="zh-CN" dirty="0" err="1"/>
              <a:t>setMargins</a:t>
            </a:r>
            <a:r>
              <a:rPr lang="zh-CN" altLang="zh-CN" dirty="0"/>
              <a:t>方法可以设置该视图与周围视图之间的空白距离。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setBackgroundColor</a:t>
            </a:r>
            <a:r>
              <a:rPr lang="zh-CN" altLang="zh-CN" dirty="0"/>
              <a:t>：设置该视图的背景颜色。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setBackgroundDrawable</a:t>
            </a:r>
            <a:r>
              <a:rPr lang="zh-CN" altLang="zh-CN" dirty="0"/>
              <a:t>：设置该视图的背景图片。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setBackgroundResource</a:t>
            </a:r>
            <a:r>
              <a:rPr lang="zh-CN" altLang="zh-CN" dirty="0"/>
              <a:t>：设置该视图的背景资源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setPadding</a:t>
            </a:r>
            <a:r>
              <a:rPr lang="zh-CN" altLang="zh-CN" dirty="0"/>
              <a:t>：设置该视图边缘与内部内容之间的空白距离。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setVisibility</a:t>
            </a:r>
            <a:r>
              <a:rPr lang="zh-CN" altLang="zh-CN" dirty="0"/>
              <a:t>：设置该视图的可视类型。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8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4174</Words>
  <Application>Microsoft Office PowerPoint</Application>
  <PresentationFormat>宽屏</PresentationFormat>
  <Paragraphs>379</Paragraphs>
  <Slides>65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MS PGothic</vt:lpstr>
      <vt:lpstr>等线</vt:lpstr>
      <vt:lpstr>黑体</vt:lpstr>
      <vt:lpstr>楷体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Bitmap Image</vt:lpstr>
      <vt:lpstr>第6章 基础界面布局与控件</vt:lpstr>
      <vt:lpstr>本章的学成目标</vt:lpstr>
      <vt:lpstr>6.1 视图与布局</vt:lpstr>
      <vt:lpstr>PowerPoint 演示文稿</vt:lpstr>
      <vt:lpstr>1. What is android layout?</vt:lpstr>
      <vt:lpstr>2.What is the Activities?</vt:lpstr>
      <vt:lpstr>3.What is view and ViewGroups?</vt:lpstr>
      <vt:lpstr>6.1.1  视图View的基本属性</vt:lpstr>
      <vt:lpstr>6.1.2视图View的基本方法</vt:lpstr>
      <vt:lpstr>6.1.3 margin和padding的区别</vt:lpstr>
      <vt:lpstr>6.1.4 margin和padding的演示效果</vt:lpstr>
      <vt:lpstr>PowerPoint 演示文稿</vt:lpstr>
      <vt:lpstr>6.2  线性布局LinearLayout</vt:lpstr>
      <vt:lpstr>6.2.1 线性布局LinearLayout的常见属性</vt:lpstr>
      <vt:lpstr>6.2.2 layout_gravity和gravity的演示效果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滚动视图ScrollView</vt:lpstr>
      <vt:lpstr>6.3.1  滚动视图ScrollView</vt:lpstr>
      <vt:lpstr>PowerPoint 演示文稿</vt:lpstr>
      <vt:lpstr>简单控件</vt:lpstr>
      <vt:lpstr>6.4  文本视图TextView</vt:lpstr>
      <vt:lpstr>6.4.1 跑马灯用到的属性</vt:lpstr>
      <vt:lpstr>6.4.2 跑马灯的展示效果</vt:lpstr>
      <vt:lpstr>PowerPoint 演示文稿</vt:lpstr>
      <vt:lpstr>6.4.3 聊天室效果</vt:lpstr>
      <vt:lpstr>6.4.4 聊天室的展示效果</vt:lpstr>
      <vt:lpstr>PowerPoint 演示文稿</vt:lpstr>
      <vt:lpstr>6.5  按钮Button</vt:lpstr>
      <vt:lpstr>PowerPoint 演示文稿</vt:lpstr>
      <vt:lpstr>6.6  图像视图ImageView</vt:lpstr>
      <vt:lpstr>6.6.1 几种拉伸类型的区别</vt:lpstr>
      <vt:lpstr>PowerPoint 演示文稿</vt:lpstr>
      <vt:lpstr>6.7  图像按钮ImageButton</vt:lpstr>
      <vt:lpstr>6.7.1 在按钮中同时显示图标和文字的办法</vt:lpstr>
      <vt:lpstr>6.7.2 按钮拥有图标与文字的展示效果</vt:lpstr>
      <vt:lpstr>PowerPoint 演示文稿</vt:lpstr>
      <vt:lpstr>6.8 图形基础</vt:lpstr>
      <vt:lpstr>6.8.1  图形Drawable</vt:lpstr>
      <vt:lpstr>如何使用图形文件</vt:lpstr>
      <vt:lpstr>6.8.2  状态列表图形</vt:lpstr>
      <vt:lpstr>状态图形的使用效果</vt:lpstr>
      <vt:lpstr>PowerPoint 演示文稿</vt:lpstr>
      <vt:lpstr>6.8.3  形状图形</vt:lpstr>
      <vt:lpstr>PowerPoint 演示文稿</vt:lpstr>
      <vt:lpstr>形状图形的展示效果</vt:lpstr>
      <vt:lpstr>6.8.4  九宫格图片</vt:lpstr>
      <vt:lpstr>九宫格图片的制作步骤</vt:lpstr>
      <vt:lpstr>九宫格图片的制作窗口</vt:lpstr>
      <vt:lpstr>其中，四条黑色边线相交的区域可以伸缩，其他区域不管图像怎么放大都不会被拉伸，这样就可以保持图像细节部分不变形。</vt:lpstr>
      <vt:lpstr>6.9  实战项目：简单计算器</vt:lpstr>
      <vt:lpstr>6.9.1  设计思路</vt:lpstr>
      <vt:lpstr>精简之后的Android版本的计算器效果</vt:lpstr>
      <vt:lpstr>简单计算器用到的控件</vt:lpstr>
      <vt:lpstr>6.9.2  小知识：日志Log/提示Toast</vt:lpstr>
      <vt:lpstr>如何查看App的运行日志</vt:lpstr>
      <vt:lpstr>Toast提示</vt:lpstr>
      <vt:lpstr>6.9.3  代码示例</vt:lpstr>
      <vt:lpstr>简单计算器的运算界面效果</vt:lpstr>
      <vt:lpstr>小    结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初级控件</dc:title>
  <dc:creator>ouyangshen</dc:creator>
  <cp:lastModifiedBy>raoyunbo</cp:lastModifiedBy>
  <cp:revision>145</cp:revision>
  <dcterms:created xsi:type="dcterms:W3CDTF">2018-06-24T08:57:24Z</dcterms:created>
  <dcterms:modified xsi:type="dcterms:W3CDTF">2019-01-28T14:26:21Z</dcterms:modified>
</cp:coreProperties>
</file>