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8" r:id="rId2"/>
    <p:sldId id="339" r:id="rId3"/>
    <p:sldId id="341" r:id="rId4"/>
    <p:sldId id="342" r:id="rId5"/>
    <p:sldId id="351" r:id="rId6"/>
    <p:sldId id="504" r:id="rId7"/>
    <p:sldId id="497" r:id="rId8"/>
    <p:sldId id="354" r:id="rId9"/>
    <p:sldId id="355" r:id="rId10"/>
    <p:sldId id="356" r:id="rId11"/>
    <p:sldId id="498" r:id="rId12"/>
    <p:sldId id="505" r:id="rId13"/>
    <p:sldId id="352" r:id="rId14"/>
    <p:sldId id="357" r:id="rId15"/>
    <p:sldId id="358" r:id="rId16"/>
    <p:sldId id="359" r:id="rId17"/>
    <p:sldId id="360" r:id="rId18"/>
    <p:sldId id="361" r:id="rId19"/>
    <p:sldId id="362" r:id="rId20"/>
    <p:sldId id="363" r:id="rId21"/>
    <p:sldId id="364" r:id="rId22"/>
    <p:sldId id="343" r:id="rId23"/>
    <p:sldId id="365" r:id="rId24"/>
    <p:sldId id="366" r:id="rId25"/>
    <p:sldId id="367" r:id="rId26"/>
    <p:sldId id="368" r:id="rId27"/>
    <p:sldId id="506" r:id="rId28"/>
    <p:sldId id="507" r:id="rId29"/>
    <p:sldId id="508" r:id="rId30"/>
    <p:sldId id="509" r:id="rId31"/>
    <p:sldId id="512" r:id="rId32"/>
    <p:sldId id="510" r:id="rId33"/>
    <p:sldId id="511" r:id="rId34"/>
    <p:sldId id="438" r:id="rId35"/>
    <p:sldId id="439" r:id="rId36"/>
    <p:sldId id="440" r:id="rId37"/>
    <p:sldId id="441" r:id="rId38"/>
    <p:sldId id="442" r:id="rId39"/>
    <p:sldId id="443" r:id="rId40"/>
    <p:sldId id="444" r:id="rId41"/>
    <p:sldId id="446" r:id="rId42"/>
    <p:sldId id="447" r:id="rId43"/>
    <p:sldId id="448" r:id="rId44"/>
    <p:sldId id="513" r:id="rId45"/>
    <p:sldId id="449" r:id="rId46"/>
    <p:sldId id="450" r:id="rId47"/>
    <p:sldId id="451" r:id="rId48"/>
    <p:sldId id="452" r:id="rId49"/>
    <p:sldId id="453" r:id="rId50"/>
    <p:sldId id="502" r:id="rId51"/>
    <p:sldId id="501" r:id="rId52"/>
    <p:sldId id="499" r:id="rId53"/>
    <p:sldId id="500" r:id="rId54"/>
    <p:sldId id="489" r:id="rId55"/>
    <p:sldId id="491" r:id="rId56"/>
    <p:sldId id="494" r:id="rId57"/>
    <p:sldId id="503" r:id="rId58"/>
    <p:sldId id="454" r:id="rId59"/>
    <p:sldId id="455" r:id="rId60"/>
    <p:sldId id="456" r:id="rId61"/>
    <p:sldId id="457" r:id="rId62"/>
    <p:sldId id="458" r:id="rId63"/>
    <p:sldId id="424" r:id="rId64"/>
    <p:sldId id="427" r:id="rId65"/>
    <p:sldId id="377" r:id="rId66"/>
    <p:sldId id="436"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257"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63" autoAdjust="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pPr/>
              <a:t>2018/8/25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pPr/>
              <a:t>‹#›</a:t>
            </a:fld>
            <a:endParaRPr lang="zh-CN" altLang="en-US"/>
          </a:p>
        </p:txBody>
      </p:sp>
    </p:spTree>
    <p:extLst>
      <p:ext uri="{BB962C8B-B14F-4D97-AF65-F5344CB8AC3E}">
        <p14:creationId xmlns:p14="http://schemas.microsoft.com/office/powerpoint/2010/main" xmlns="" val="39849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402359.htm"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baike.baidu.com/view/7809.htm" TargetMode="External"/><Relationship Id="rId4" Type="http://schemas.openxmlformats.org/officeDocument/2006/relationships/hyperlink" Target="http://baike.baidu.com/view/178571.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D989D1-6572-45B6-B00A-7B6845E5BD51}" type="slidenum">
              <a:rPr lang="zh-CN" altLang="en-US" smtClean="0"/>
              <a:pPr/>
              <a:t>1</a:t>
            </a:fld>
            <a:endParaRPr lang="zh-CN" altLang="en-US"/>
          </a:p>
        </p:txBody>
      </p:sp>
    </p:spTree>
    <p:extLst>
      <p:ext uri="{BB962C8B-B14F-4D97-AF65-F5344CB8AC3E}">
        <p14:creationId xmlns:p14="http://schemas.microsoft.com/office/powerpoint/2010/main" xmlns="" val="166331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JDO(Java Data Object )</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a:t>
            </a:r>
            <a:r>
              <a:rPr lang="zh-CN" altLang="en-US" sz="1200" b="0" i="0" u="none" strike="noStrike" kern="1200" dirty="0" smtClean="0">
                <a:solidFill>
                  <a:schemeClr val="tx1"/>
                </a:solidFill>
                <a:effectLst/>
                <a:latin typeface="+mn-lt"/>
                <a:ea typeface="+mn-ea"/>
                <a:cs typeface="+mn-cs"/>
                <a:hlinkClick r:id="rId3"/>
              </a:rPr>
              <a:t>对象持久化</a:t>
            </a:r>
            <a:r>
              <a:rPr lang="zh-CN" altLang="en-US" sz="1200" b="0" i="0" kern="1200" dirty="0" smtClean="0">
                <a:solidFill>
                  <a:schemeClr val="tx1"/>
                </a:solidFill>
                <a:effectLst/>
                <a:latin typeface="+mn-lt"/>
                <a:ea typeface="+mn-ea"/>
                <a:cs typeface="+mn-cs"/>
              </a:rPr>
              <a:t>的新的规范，也是一个用于存取某种数据仓库中的对象的标准化</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JDO</a:t>
            </a:r>
            <a:r>
              <a:rPr lang="zh-CN" altLang="en-US" sz="1200" b="0" i="0" kern="1200" dirty="0" smtClean="0">
                <a:solidFill>
                  <a:schemeClr val="tx1"/>
                </a:solidFill>
                <a:effectLst/>
                <a:latin typeface="+mn-lt"/>
                <a:ea typeface="+mn-ea"/>
                <a:cs typeface="+mn-cs"/>
              </a:rPr>
              <a:t>提供了透明的对象存储，因此对开发人员来说，存储</a:t>
            </a:r>
            <a:r>
              <a:rPr lang="zh-CN" altLang="en-US" sz="1200" b="0" i="0" u="none" strike="noStrike" kern="1200" dirty="0" smtClean="0">
                <a:solidFill>
                  <a:schemeClr val="tx1"/>
                </a:solidFill>
                <a:effectLst/>
                <a:latin typeface="+mn-lt"/>
                <a:ea typeface="+mn-ea"/>
                <a:cs typeface="+mn-cs"/>
                <a:hlinkClick r:id="rId4"/>
              </a:rPr>
              <a:t>数据对象</a:t>
            </a:r>
            <a:r>
              <a:rPr lang="zh-CN" altLang="en-US" sz="1200" b="0" i="0" kern="1200" dirty="0" smtClean="0">
                <a:solidFill>
                  <a:schemeClr val="tx1"/>
                </a:solidFill>
                <a:effectLst/>
                <a:latin typeface="+mn-lt"/>
                <a:ea typeface="+mn-ea"/>
                <a:cs typeface="+mn-cs"/>
              </a:rPr>
              <a:t>完全不需要额外的代码（如</a:t>
            </a:r>
            <a:r>
              <a:rPr lang="en-US" altLang="zh-CN" sz="1200" b="0" i="0" kern="1200" dirty="0" smtClean="0">
                <a:solidFill>
                  <a:schemeClr val="tx1"/>
                </a:solidFill>
                <a:effectLst/>
                <a:latin typeface="+mn-lt"/>
                <a:ea typeface="+mn-ea"/>
                <a:cs typeface="+mn-cs"/>
              </a:rPr>
              <a:t>JDBC API</a:t>
            </a:r>
            <a:r>
              <a:rPr lang="zh-CN" altLang="en-US" sz="1200" b="0" i="0" kern="1200" dirty="0" smtClean="0">
                <a:solidFill>
                  <a:schemeClr val="tx1"/>
                </a:solidFill>
                <a:effectLst/>
                <a:latin typeface="+mn-lt"/>
                <a:ea typeface="+mn-ea"/>
                <a:cs typeface="+mn-cs"/>
              </a:rPr>
              <a:t>的使用）。这些繁琐的例行工作已经转移到</a:t>
            </a:r>
            <a:r>
              <a:rPr lang="en-US" altLang="zh-CN" sz="1200" b="0" i="0" kern="1200" dirty="0" smtClean="0">
                <a:solidFill>
                  <a:schemeClr val="tx1"/>
                </a:solidFill>
                <a:effectLst/>
                <a:latin typeface="+mn-lt"/>
                <a:ea typeface="+mn-ea"/>
                <a:cs typeface="+mn-cs"/>
              </a:rPr>
              <a:t>JDO</a:t>
            </a:r>
            <a:r>
              <a:rPr lang="zh-CN" altLang="en-US" sz="1200" b="0" i="0" kern="1200" dirty="0" smtClean="0">
                <a:solidFill>
                  <a:schemeClr val="tx1"/>
                </a:solidFill>
                <a:effectLst/>
                <a:latin typeface="+mn-lt"/>
                <a:ea typeface="+mn-ea"/>
                <a:cs typeface="+mn-cs"/>
              </a:rPr>
              <a:t>产品提供商身上，使开发人员解脱出来，从而集中时间和精力在业务逻辑上。另外，</a:t>
            </a:r>
            <a:r>
              <a:rPr lang="en-US" altLang="zh-CN" sz="1200" b="0" i="0" kern="1200" dirty="0" smtClean="0">
                <a:solidFill>
                  <a:schemeClr val="tx1"/>
                </a:solidFill>
                <a:effectLst/>
                <a:latin typeface="+mn-lt"/>
                <a:ea typeface="+mn-ea"/>
                <a:cs typeface="+mn-cs"/>
              </a:rPr>
              <a:t>JDO</a:t>
            </a:r>
            <a:r>
              <a:rPr lang="zh-CN" altLang="en-US" sz="1200" b="0" i="0" kern="1200" dirty="0" smtClean="0">
                <a:solidFill>
                  <a:schemeClr val="tx1"/>
                </a:solidFill>
                <a:effectLst/>
                <a:latin typeface="+mn-lt"/>
                <a:ea typeface="+mn-ea"/>
                <a:cs typeface="+mn-cs"/>
              </a:rPr>
              <a:t>很灵活，因为它可以在任何数据底层上运行。</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只是面向关系数据库（</a:t>
            </a:r>
            <a:r>
              <a:rPr lang="en-US" altLang="zh-CN" sz="1200" b="0" i="0" kern="1200" dirty="0" smtClean="0">
                <a:solidFill>
                  <a:schemeClr val="tx1"/>
                </a:solidFill>
                <a:effectLst/>
                <a:latin typeface="+mn-lt"/>
                <a:ea typeface="+mn-ea"/>
                <a:cs typeface="+mn-cs"/>
              </a:rPr>
              <a:t>RDBMS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JDO</a:t>
            </a:r>
            <a:r>
              <a:rPr lang="zh-CN" altLang="en-US" sz="1200" b="0" i="0" kern="1200" dirty="0" smtClean="0">
                <a:solidFill>
                  <a:schemeClr val="tx1"/>
                </a:solidFill>
                <a:effectLst/>
                <a:latin typeface="+mn-lt"/>
                <a:ea typeface="+mn-ea"/>
                <a:cs typeface="+mn-cs"/>
              </a:rPr>
              <a:t>更通用，提供到任何数据底层的存储功能，比如关系数据库、文件、</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以及对象数据库（</a:t>
            </a:r>
            <a:r>
              <a:rPr lang="en-US" altLang="zh-CN" sz="1200" b="0" i="0" kern="1200" dirty="0" smtClean="0">
                <a:solidFill>
                  <a:schemeClr val="tx1"/>
                </a:solidFill>
                <a:effectLst/>
                <a:latin typeface="+mn-lt"/>
                <a:ea typeface="+mn-ea"/>
                <a:cs typeface="+mn-cs"/>
              </a:rPr>
              <a:t>ODBMS</a:t>
            </a:r>
            <a:r>
              <a:rPr lang="zh-CN" altLang="en-US" sz="1200" b="0" i="0" kern="1200" dirty="0" smtClean="0">
                <a:solidFill>
                  <a:schemeClr val="tx1"/>
                </a:solidFill>
                <a:effectLst/>
                <a:latin typeface="+mn-lt"/>
                <a:ea typeface="+mn-ea"/>
                <a:cs typeface="+mn-cs"/>
              </a:rPr>
              <a:t>）等等，使得应用可移植性更强。</a:t>
            </a:r>
          </a:p>
          <a:p>
            <a:r>
              <a:rPr lang="zh-CN" altLang="en-US" sz="1200" b="0" i="0" kern="1200" dirty="0" smtClean="0">
                <a:solidFill>
                  <a:schemeClr val="tx1"/>
                </a:solidFill>
                <a:effectLst/>
                <a:latin typeface="+mn-lt"/>
                <a:ea typeface="+mn-ea"/>
                <a:cs typeface="+mn-cs"/>
              </a:rPr>
              <a:t>应用程序的开发人员通过访问</a:t>
            </a:r>
            <a:r>
              <a:rPr lang="en-US" altLang="zh-CN" sz="1200" b="0" i="0" kern="1200" dirty="0" smtClean="0">
                <a:solidFill>
                  <a:schemeClr val="tx1"/>
                </a:solidFill>
                <a:effectLst/>
                <a:latin typeface="+mn-lt"/>
                <a:ea typeface="+mn-ea"/>
                <a:cs typeface="+mn-cs"/>
              </a:rPr>
              <a:t>JDO Instance , </a:t>
            </a:r>
            <a:r>
              <a:rPr lang="zh-CN" altLang="en-US" sz="1200" b="0" i="0" kern="1200" dirty="0" smtClean="0">
                <a:solidFill>
                  <a:schemeClr val="tx1"/>
                </a:solidFill>
                <a:effectLst/>
                <a:latin typeface="+mn-lt"/>
                <a:ea typeface="+mn-ea"/>
                <a:cs typeface="+mn-cs"/>
              </a:rPr>
              <a:t>达到访问</a:t>
            </a:r>
            <a:r>
              <a:rPr lang="en-US" altLang="zh-CN" sz="1200" b="0" i="0" kern="1200" dirty="0" smtClean="0">
                <a:solidFill>
                  <a:schemeClr val="tx1"/>
                </a:solidFill>
                <a:effectLst/>
                <a:latin typeface="+mn-lt"/>
                <a:ea typeface="+mn-ea"/>
                <a:cs typeface="+mn-cs"/>
              </a:rPr>
              <a:t>JDO Instance </a:t>
            </a:r>
            <a:r>
              <a:rPr lang="zh-CN" altLang="en-US" sz="1200" b="0" i="0" kern="1200" dirty="0" smtClean="0">
                <a:solidFill>
                  <a:schemeClr val="tx1"/>
                </a:solidFill>
                <a:effectLst/>
                <a:latin typeface="+mn-lt"/>
                <a:ea typeface="+mn-ea"/>
                <a:cs typeface="+mn-cs"/>
              </a:rPr>
              <a:t>所代表的</a:t>
            </a:r>
            <a:r>
              <a:rPr lang="zh-CN" altLang="en-US" sz="1200" b="0" i="0" u="none" strike="noStrike" kern="1200" dirty="0" smtClean="0">
                <a:solidFill>
                  <a:schemeClr val="tx1"/>
                </a:solidFill>
                <a:effectLst/>
                <a:latin typeface="+mn-lt"/>
                <a:ea typeface="+mn-ea"/>
                <a:cs typeface="+mn-cs"/>
                <a:hlinkClick r:id="rId4"/>
              </a:rPr>
              <a:t>数据对象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:ERP,</a:t>
            </a:r>
            <a:r>
              <a:rPr lang="zh-CN" altLang="en-US" sz="1200" b="0" i="0" u="none" strike="noStrike" kern="1200" dirty="0" smtClean="0">
                <a:solidFill>
                  <a:schemeClr val="tx1"/>
                </a:solidFill>
                <a:effectLst/>
                <a:latin typeface="+mn-lt"/>
                <a:ea typeface="+mn-ea"/>
                <a:cs typeface="+mn-cs"/>
                <a:hlinkClick r:id="rId5"/>
              </a:rPr>
              <a:t>数据库系统</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使数据的存储介质对于应用的开发人员完全透明</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BD989D1-6572-45B6-B00A-7B6845E5BD51}" type="slidenum">
              <a:rPr lang="zh-CN" altLang="en-US" smtClean="0"/>
              <a:pPr/>
              <a:t>13</a:t>
            </a:fld>
            <a:endParaRPr lang="zh-CN" altLang="en-US"/>
          </a:p>
        </p:txBody>
      </p:sp>
    </p:spTree>
    <p:extLst>
      <p:ext uri="{BB962C8B-B14F-4D97-AF65-F5344CB8AC3E}">
        <p14:creationId xmlns:p14="http://schemas.microsoft.com/office/powerpoint/2010/main" xmlns="" val="95981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2E295-CAA6-4A29-B3D9-F0D99BA28DB1}" type="slidenum">
              <a:rPr lang="en-US" altLang="zh-CN"/>
              <a:pPr/>
              <a:t>78</a:t>
            </a:fld>
            <a:endParaRPr lang="en-US" altLang="zh-CN"/>
          </a:p>
        </p:txBody>
      </p:sp>
      <p:sp>
        <p:nvSpPr>
          <p:cNvPr id="6092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0928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When Does a Transaction Start and End?</a:t>
            </a:r>
          </a:p>
          <a:p>
            <a:pPr lvl="1"/>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a:r>
              <a:rPr lang="en-US" altLang="zh-CN"/>
              <a:t>A </a:t>
            </a:r>
            <a:r>
              <a:rPr lang="en-US" altLang="zh-CN">
                <a:solidFill>
                  <a:srgbClr val="FC0128"/>
                </a:solidFill>
              </a:rPr>
              <a:t>DCL statement</a:t>
            </a:r>
            <a:r>
              <a:rPr lang="en-US" altLang="zh-CN"/>
              <a:t> is issued</a:t>
            </a:r>
          </a:p>
          <a:p>
            <a:pPr lvl="2"/>
            <a:r>
              <a:rPr lang="en-US" altLang="zh-CN"/>
              <a:t>The user exits </a:t>
            </a:r>
            <a:r>
              <a:rPr lang="en-US" altLang="zh-CN" i="1"/>
              <a:t>i</a:t>
            </a:r>
            <a:r>
              <a:rPr lang="en-US" altLang="zh-CN"/>
              <a:t>SQL*Plus</a:t>
            </a:r>
          </a:p>
          <a:p>
            <a:pPr lvl="2"/>
            <a:r>
              <a:rPr lang="en-US" altLang="zh-CN"/>
              <a:t>A machine fails or the system crashes</a:t>
            </a:r>
          </a:p>
          <a:p>
            <a:pPr lvl="1"/>
            <a:r>
              <a:rPr lang="en-US" altLang="zh-CN"/>
              <a:t>After one transaction ends, the next executable SQL statement automatically starts the next transaction.</a:t>
            </a:r>
          </a:p>
          <a:p>
            <a:pPr lvl="1"/>
            <a:r>
              <a:rPr lang="en-US" altLang="zh-CN"/>
              <a:t>A DDL statement or a DCL statement is automatically committed and therefore implicitly ends a transaction.</a:t>
            </a:r>
          </a:p>
          <a:p>
            <a:pPr lvl="1"/>
            <a:endParaRPr lang="en-US" altLang="zh-CN" b="1"/>
          </a:p>
          <a:p>
            <a:endParaRPr lang="en-US" altLang="zh-CN" b="1"/>
          </a:p>
          <a:p>
            <a:endParaRPr lang="en-US" altLang="zh-CN" b="1"/>
          </a:p>
          <a:p>
            <a:endParaRPr lang="en-US" altLang="zh-CN" b="1"/>
          </a:p>
          <a:p>
            <a:r>
              <a:rPr lang="en-US" altLang="zh-CN">
                <a:solidFill>
                  <a:srgbClr val="0000FF"/>
                </a:solidFill>
              </a:rPr>
              <a:t>Instructor Note</a:t>
            </a:r>
          </a:p>
          <a:p>
            <a:pPr lvl="1"/>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extLst>
      <p:ext uri="{BB962C8B-B14F-4D97-AF65-F5344CB8AC3E}">
        <p14:creationId xmlns:p14="http://schemas.microsoft.com/office/powerpoint/2010/main" xmlns="" val="178371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EE26E-9782-4D20-864A-F64F96A115AD}" type="slidenum">
              <a:rPr lang="en-US" altLang="zh-CN"/>
              <a:pPr/>
              <a:t>79</a:t>
            </a:fld>
            <a:endParaRPr lang="en-US" altLang="zh-CN"/>
          </a:p>
        </p:txBody>
      </p:sp>
      <p:sp>
        <p:nvSpPr>
          <p:cNvPr id="61133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1331"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altLang="zh-CN" sz="1300"/>
          </a:p>
          <a:p>
            <a:endParaRPr lang="en-US" altLang="zh-CN" sz="1300"/>
          </a:p>
        </p:txBody>
      </p:sp>
    </p:spTree>
    <p:extLst>
      <p:ext uri="{BB962C8B-B14F-4D97-AF65-F5344CB8AC3E}">
        <p14:creationId xmlns:p14="http://schemas.microsoft.com/office/powerpoint/2010/main" xmlns="" val="41989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99B16-34AA-4646-9124-A50E01897890}" type="slidenum">
              <a:rPr lang="en-US" altLang="zh-CN"/>
              <a:pPr/>
              <a:t>80</a:t>
            </a:fld>
            <a:endParaRPr lang="en-US" altLang="zh-CN"/>
          </a:p>
        </p:txBody>
      </p:sp>
      <p:sp>
        <p:nvSpPr>
          <p:cNvPr id="61337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3379" name="Rectangle 3"/>
          <p:cNvSpPr>
            <a:spLocks noGrp="1" noChangeArrowheads="1"/>
          </p:cNvSpPr>
          <p:nvPr>
            <p:ph type="body" idx="1"/>
          </p:nvPr>
        </p:nvSpPr>
        <p:spPr>
          <a:xfrm>
            <a:off x="412750" y="4773613"/>
            <a:ext cx="6029325" cy="3756025"/>
          </a:xfrm>
          <a:noFill/>
          <a:ln/>
        </p:spPr>
        <p:txBody>
          <a:bodyPr lIns="89645" tIns="44063" rIns="89645" bIns="44063">
            <a:normAutofit lnSpcReduction="10000"/>
          </a:bodyPr>
          <a:lstStyle/>
          <a:p>
            <a:r>
              <a:rPr lang="en-US" altLang="zh-CN"/>
              <a:t>Committing Changes</a:t>
            </a:r>
          </a:p>
          <a:p>
            <a:pPr lvl="1"/>
            <a:r>
              <a:rPr lang="en-US" altLang="zh-CN"/>
              <a:t>Every data change made during the transaction is temporary until the transaction is committed.</a:t>
            </a:r>
          </a:p>
          <a:p>
            <a:pPr lvl="1"/>
            <a:r>
              <a:rPr lang="en-US" altLang="zh-CN"/>
              <a:t>State of the data before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statements</a:t>
            </a:r>
            <a:r>
              <a:rPr lang="en-US" altLang="zh-CN"/>
              <a:t> are issued:</a:t>
            </a:r>
          </a:p>
          <a:p>
            <a:pPr lvl="2"/>
            <a:r>
              <a:rPr lang="en-US" altLang="zh-CN"/>
              <a:t>Data manipulation operations primarily affect the database buffer; therefore, the previous state of the data can be recovered.</a:t>
            </a:r>
          </a:p>
          <a:p>
            <a:pPr lvl="2"/>
            <a:r>
              <a:rPr lang="en-US" altLang="zh-CN"/>
              <a:t>The current user can review the results of the data manipulation operations by querying the tables.</a:t>
            </a:r>
          </a:p>
          <a:p>
            <a:pPr lvl="2"/>
            <a:r>
              <a:rPr lang="en-US" altLang="zh-CN"/>
              <a:t>Other users cannot view the results of the data manipulation operations made by the current user. The Oracle server institutes read consistency to ensure that each user sees data as it existed at the last commit.</a:t>
            </a:r>
          </a:p>
          <a:p>
            <a:pPr lvl="2"/>
            <a:r>
              <a:rPr lang="en-US" altLang="zh-CN"/>
              <a:t>The affected rows are locked; other users cannot change the data in the affected rows.</a:t>
            </a:r>
          </a:p>
          <a:p>
            <a:endParaRPr lang="en-US" altLang="zh-CN">
              <a:solidFill>
                <a:schemeClr val="accent2"/>
              </a:solidFill>
            </a:endParaRPr>
          </a:p>
          <a:p>
            <a:r>
              <a:rPr lang="en-US" altLang="zh-CN">
                <a:solidFill>
                  <a:srgbClr val="0000FF"/>
                </a:solidFill>
              </a:rPr>
              <a:t>Instructor Note</a:t>
            </a:r>
          </a:p>
          <a:p>
            <a:pPr lvl="1"/>
            <a:r>
              <a:rPr lang="en-US" altLang="zh-CN">
                <a:solidFill>
                  <a:srgbClr val="0000FF"/>
                </a:solidFill>
              </a:rPr>
              <a:t>With the Oracle server, data changes can actually be written to the database files before transactions are committed, but they are still only temporary.</a:t>
            </a:r>
          </a:p>
          <a:p>
            <a:pPr lvl="1"/>
            <a:r>
              <a:rPr lang="en-US" altLang="zh-CN">
                <a:solidFill>
                  <a:srgbClr val="0000FF"/>
                </a:solidFill>
              </a:rPr>
              <a:t>If a number of users are making changes simultaneously to the same table, then each user sees only his or her changes until other users commit their changes.</a:t>
            </a:r>
          </a:p>
          <a:p>
            <a:pPr lvl="1"/>
            <a:r>
              <a:rPr lang="en-US" altLang="zh-CN">
                <a:solidFill>
                  <a:srgbClr val="0000FF"/>
                </a:solidFill>
              </a:rPr>
              <a:t>By default, the Oracle server has </a:t>
            </a:r>
            <a:r>
              <a:rPr lang="en-US" altLang="zh-CN" i="1">
                <a:solidFill>
                  <a:srgbClr val="0000FF"/>
                </a:solidFill>
              </a:rPr>
              <a:t>row-level locking</a:t>
            </a:r>
            <a:r>
              <a:rPr lang="en-US" altLang="zh-CN">
                <a:solidFill>
                  <a:srgbClr val="0000FF"/>
                </a:solidFill>
              </a:rPr>
              <a:t>. It is possible to alter the default locking mechanism.</a:t>
            </a:r>
          </a:p>
        </p:txBody>
      </p:sp>
    </p:spTree>
    <p:extLst>
      <p:ext uri="{BB962C8B-B14F-4D97-AF65-F5344CB8AC3E}">
        <p14:creationId xmlns:p14="http://schemas.microsoft.com/office/powerpoint/2010/main" xmlns="" val="204833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F7862-D214-4DD7-9C12-A1EE66F340B9}" type="slidenum">
              <a:rPr lang="en-US" altLang="zh-CN"/>
              <a:pPr/>
              <a:t>81</a:t>
            </a:fld>
            <a:endParaRPr lang="en-US" altLang="zh-CN"/>
          </a:p>
        </p:txBody>
      </p:sp>
      <p:sp>
        <p:nvSpPr>
          <p:cNvPr id="61542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5427"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 (continued)</a:t>
            </a:r>
          </a:p>
          <a:p>
            <a:pPr lvl="1"/>
            <a:r>
              <a:rPr lang="en-US" altLang="zh-CN"/>
              <a:t>Make all pending changes permanent by using the </a:t>
            </a:r>
            <a:r>
              <a:rPr lang="en-US" altLang="zh-CN">
                <a:solidFill>
                  <a:srgbClr val="FC0128"/>
                </a:solidFill>
                <a:latin typeface="Courier New" pitchFamily="49" charset="0"/>
              </a:rPr>
              <a:t>COMMIT</a:t>
            </a:r>
            <a:r>
              <a:rPr lang="en-US" altLang="zh-CN">
                <a:solidFill>
                  <a:srgbClr val="FC0128"/>
                </a:solidFill>
              </a:rPr>
              <a:t> statement</a:t>
            </a:r>
            <a:r>
              <a:rPr lang="en-US" altLang="zh-CN"/>
              <a:t>. Following a </a:t>
            </a:r>
            <a:r>
              <a:rPr lang="en-US" altLang="zh-CN">
                <a:latin typeface="Courier New" pitchFamily="49" charset="0"/>
              </a:rPr>
              <a:t>COMMIT</a:t>
            </a:r>
            <a:r>
              <a:rPr lang="en-US" altLang="zh-CN"/>
              <a:t> statement:</a:t>
            </a:r>
          </a:p>
          <a:p>
            <a:pPr lvl="2"/>
            <a:r>
              <a:rPr lang="en-US" altLang="zh-CN"/>
              <a:t>Data changes are written to the database.</a:t>
            </a:r>
          </a:p>
          <a:p>
            <a:pPr lvl="2"/>
            <a:r>
              <a:rPr lang="en-US" altLang="zh-CN"/>
              <a:t>The previous state of the data is permanently lost.</a:t>
            </a:r>
          </a:p>
          <a:p>
            <a:pPr lvl="2"/>
            <a:r>
              <a:rPr lang="en-US" altLang="zh-CN"/>
              <a:t>All users can view the results of the transaction.</a:t>
            </a:r>
          </a:p>
          <a:p>
            <a:pPr lvl="2"/>
            <a:r>
              <a:rPr lang="en-US" altLang="zh-CN"/>
              <a:t>The locks on the affected rows are released; the rows are now available for other users to perform new data changes.</a:t>
            </a:r>
          </a:p>
          <a:p>
            <a:pPr lvl="2"/>
            <a:r>
              <a:rPr lang="en-US" altLang="zh-CN"/>
              <a:t>All savepoints are erased.</a:t>
            </a:r>
          </a:p>
        </p:txBody>
      </p:sp>
    </p:spTree>
    <p:extLst>
      <p:ext uri="{BB962C8B-B14F-4D97-AF65-F5344CB8AC3E}">
        <p14:creationId xmlns:p14="http://schemas.microsoft.com/office/powerpoint/2010/main" xmlns="" val="297073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7A46D0-A803-4DD3-B067-72A0834044D1}" type="slidenum">
              <a:rPr lang="en-US" altLang="zh-CN"/>
              <a:pPr/>
              <a:t>82</a:t>
            </a:fld>
            <a:endParaRPr lang="en-US" altLang="zh-CN"/>
          </a:p>
        </p:txBody>
      </p:sp>
      <p:sp>
        <p:nvSpPr>
          <p:cNvPr id="6174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7475" name="Rectangle 3"/>
          <p:cNvSpPr>
            <a:spLocks noGrp="1" noChangeArrowheads="1"/>
          </p:cNvSpPr>
          <p:nvPr>
            <p:ph type="body" idx="1"/>
          </p:nvPr>
        </p:nvSpPr>
        <p:spPr>
          <a:xfrm>
            <a:off x="412750" y="4773613"/>
            <a:ext cx="6045200" cy="3756025"/>
          </a:xfrm>
          <a:noFill/>
          <a:ln/>
        </p:spPr>
        <p:txBody>
          <a:bodyPr lIns="89645" tIns="44063" rIns="89645" bIns="44063">
            <a:normAutofit fontScale="92500" lnSpcReduction="10000"/>
          </a:bodyPr>
          <a:lstStyle/>
          <a:p>
            <a:pPr defTabSz="406400"/>
            <a:r>
              <a:rPr lang="en-US" altLang="zh-CN"/>
              <a:t>Committing Changes (continued)</a:t>
            </a:r>
          </a:p>
          <a:p>
            <a:pPr marL="120650" lvl="1" defTabSz="406400"/>
            <a:r>
              <a:rPr lang="en-US" altLang="zh-CN"/>
              <a:t>The slide example deletes a row from  the </a:t>
            </a:r>
            <a:r>
              <a:rPr lang="en-US" altLang="zh-CN">
                <a:latin typeface="Courier New" pitchFamily="49" charset="0"/>
              </a:rPr>
              <a:t>EMPLOYEES</a:t>
            </a:r>
            <a:r>
              <a:rPr lang="en-US" altLang="zh-CN"/>
              <a:t> table and inserts a new row into the </a:t>
            </a:r>
            <a:r>
              <a:rPr lang="en-US" altLang="zh-CN">
                <a:latin typeface="Courier New" pitchFamily="49" charset="0"/>
              </a:rPr>
              <a:t>DEPARTMENTS </a:t>
            </a:r>
            <a:r>
              <a:rPr lang="en-US" altLang="zh-CN"/>
              <a:t>table. It then makes the change permanent by issuing the </a:t>
            </a:r>
            <a:r>
              <a:rPr lang="en-US" altLang="zh-CN">
                <a:solidFill>
                  <a:srgbClr val="FC0128"/>
                </a:solidFill>
                <a:latin typeface="Courier New" pitchFamily="49" charset="0"/>
              </a:rPr>
              <a:t>COMMIT</a:t>
            </a:r>
            <a:r>
              <a:rPr lang="en-US" altLang="zh-CN">
                <a:solidFill>
                  <a:srgbClr val="FC0128"/>
                </a:solidFill>
              </a:rPr>
              <a:t> statement</a:t>
            </a:r>
            <a:r>
              <a:rPr lang="en-US" altLang="zh-CN"/>
              <a:t>.</a:t>
            </a:r>
          </a:p>
          <a:p>
            <a:pPr marL="120650" lvl="1" defTabSz="406400"/>
            <a:r>
              <a:rPr lang="en-US" altLang="zh-CN" b="1"/>
              <a:t>Example</a:t>
            </a:r>
          </a:p>
          <a:p>
            <a:pPr marL="120650" lvl="1" defTabSz="406400">
              <a:spcBef>
                <a:spcPct val="15000"/>
              </a:spcBef>
            </a:pPr>
            <a:r>
              <a:rPr lang="en-US" altLang="zh-CN"/>
              <a:t>Remove departments 290 and 300 in the </a:t>
            </a:r>
            <a:r>
              <a:rPr lang="en-US" altLang="zh-CN">
                <a:latin typeface="Courier New" pitchFamily="49" charset="0"/>
              </a:rPr>
              <a:t>DEPARTMENTS</a:t>
            </a:r>
            <a:r>
              <a:rPr lang="en-US" altLang="zh-CN"/>
              <a:t> table, and update a row in the </a:t>
            </a:r>
            <a:r>
              <a:rPr lang="en-US" altLang="zh-CN">
                <a:latin typeface="Courier New" pitchFamily="49" charset="0"/>
              </a:rPr>
              <a:t>COPY_EMP</a:t>
            </a:r>
            <a:r>
              <a:rPr lang="en-US" altLang="zh-CN"/>
              <a:t> table. Make the data change permanent.</a:t>
            </a:r>
          </a:p>
          <a:p>
            <a:pPr marL="120650" lvl="1" defTabSz="406400"/>
            <a:endParaRPr lang="en-US" altLang="zh-CN" sz="500"/>
          </a:p>
          <a:p>
            <a:pPr defTabSz="406400">
              <a:spcBef>
                <a:spcPct val="0"/>
              </a:spcBef>
            </a:pPr>
            <a:r>
              <a:rPr lang="en-US" altLang="zh-CN" b="1">
                <a:latin typeface="Courier New" pitchFamily="49" charset="0"/>
              </a:rPr>
              <a:t>    DELETE FROM departments</a:t>
            </a:r>
          </a:p>
          <a:p>
            <a:pPr defTabSz="406400">
              <a:spcBef>
                <a:spcPct val="0"/>
              </a:spcBef>
            </a:pPr>
            <a:r>
              <a:rPr lang="en-US" altLang="zh-CN" b="1">
                <a:latin typeface="Courier New" pitchFamily="49" charset="0"/>
              </a:rPr>
              <a:t>    WHERE  department_id IN (290, 300);</a:t>
            </a:r>
          </a:p>
          <a:p>
            <a:pPr defTabSz="406400">
              <a:spcBef>
                <a:spcPct val="0"/>
              </a:spcBef>
            </a:pPr>
            <a:endParaRPr lang="en-US" altLang="zh-CN" sz="500" b="1">
              <a:latin typeface="Courier New" pitchFamily="49" charset="0"/>
            </a:endParaRPr>
          </a:p>
          <a:p>
            <a:pPr defTabSz="406400">
              <a:spcBef>
                <a:spcPct val="0"/>
              </a:spcBef>
            </a:pPr>
            <a:r>
              <a:rPr lang="en-US" altLang="zh-CN" b="1">
                <a:latin typeface="Courier New" pitchFamily="49" charset="0"/>
              </a:rPr>
              <a:t>    2 rows deleted.</a:t>
            </a:r>
          </a:p>
          <a:p>
            <a:pPr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UPDATE  copy_emp</a:t>
            </a:r>
          </a:p>
          <a:p>
            <a:pPr marL="120650" lvl="1" defTabSz="406400">
              <a:spcBef>
                <a:spcPct val="0"/>
              </a:spcBef>
            </a:pPr>
            <a:r>
              <a:rPr lang="en-US" altLang="zh-CN">
                <a:latin typeface="Courier New" pitchFamily="49" charset="0"/>
              </a:rPr>
              <a:t>     SET   department_id = 80</a:t>
            </a:r>
          </a:p>
          <a:p>
            <a:pPr marL="120650" lvl="1" defTabSz="406400">
              <a:spcBef>
                <a:spcPct val="0"/>
              </a:spcBef>
            </a:pPr>
            <a:r>
              <a:rPr lang="en-US" altLang="zh-CN">
                <a:latin typeface="Courier New" pitchFamily="49" charset="0"/>
              </a:rPr>
              <a:t>     WHERE employee_id = 206;</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1 row updated.</a:t>
            </a:r>
          </a:p>
          <a:p>
            <a:pPr marL="120650" lvl="1"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COMMIT;</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Commit Complete.</a:t>
            </a:r>
          </a:p>
          <a:p>
            <a:pPr defTabSz="406400"/>
            <a:r>
              <a:rPr lang="en-US" altLang="zh-CN">
                <a:solidFill>
                  <a:srgbClr val="0000FF"/>
                </a:solidFill>
              </a:rPr>
              <a:t>Instructor Note</a:t>
            </a:r>
          </a:p>
          <a:p>
            <a:pPr marL="120650" lvl="1" defTabSz="406400">
              <a:spcBef>
                <a:spcPct val="15000"/>
              </a:spcBef>
            </a:pPr>
            <a:r>
              <a:rPr lang="en-US" altLang="zh-CN">
                <a:solidFill>
                  <a:srgbClr val="0000FF"/>
                </a:solidFill>
              </a:rPr>
              <a:t>Use this example to explain how </a:t>
            </a:r>
            <a:r>
              <a:rPr lang="en-US" altLang="zh-CN">
                <a:solidFill>
                  <a:srgbClr val="0000FF"/>
                </a:solidFill>
                <a:latin typeface="Courier New" pitchFamily="49" charset="0"/>
              </a:rPr>
              <a:t>COMMIT</a:t>
            </a:r>
            <a:r>
              <a:rPr lang="en-US" altLang="zh-CN">
                <a:solidFill>
                  <a:srgbClr val="0000FF"/>
                </a:solidFill>
              </a:rPr>
              <a:t> ensures that two related operations occur together or not at all. In this case, </a:t>
            </a:r>
            <a:r>
              <a:rPr lang="en-US" altLang="zh-CN">
                <a:solidFill>
                  <a:srgbClr val="0000FF"/>
                </a:solidFill>
                <a:latin typeface="Courier New" pitchFamily="49" charset="0"/>
              </a:rPr>
              <a:t>COMMIT</a:t>
            </a:r>
            <a:r>
              <a:rPr lang="en-US" altLang="zh-CN">
                <a:solidFill>
                  <a:srgbClr val="0000FF"/>
                </a:solidFill>
              </a:rPr>
              <a:t> prevents empty departments from being created.</a:t>
            </a:r>
          </a:p>
        </p:txBody>
      </p:sp>
      <p:sp>
        <p:nvSpPr>
          <p:cNvPr id="617476"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zh-CN" altLang="en-US"/>
          </a:p>
        </p:txBody>
      </p:sp>
      <p:sp>
        <p:nvSpPr>
          <p:cNvPr id="617477"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22289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22DB-5F8C-4E4F-9313-0F1DD799B48B}" type="slidenum">
              <a:rPr lang="en-US" altLang="zh-CN"/>
              <a:pPr/>
              <a:t>83</a:t>
            </a:fld>
            <a:endParaRPr lang="en-US" altLang="zh-CN"/>
          </a:p>
        </p:txBody>
      </p:sp>
      <p:sp>
        <p:nvSpPr>
          <p:cNvPr id="619522" name="Rectangle 2"/>
          <p:cNvSpPr>
            <a:spLocks noGrp="1" noRot="1" noChangeAspect="1" noChangeArrowheads="1" noTextEdit="1"/>
          </p:cNvSpPr>
          <p:nvPr>
            <p:ph type="sldImg"/>
          </p:nvPr>
        </p:nvSpPr>
        <p:spPr>
          <a:xfrm>
            <a:off x="485775" y="163513"/>
            <a:ext cx="5868988" cy="4402137"/>
          </a:xfrm>
          <a:ln w="12700" cap="flat">
            <a:solidFill>
              <a:schemeClr val="tx1"/>
            </a:solidFill>
          </a:ln>
        </p:spPr>
      </p:sp>
      <p:sp>
        <p:nvSpPr>
          <p:cNvPr id="619523" name="Rectangle 3"/>
          <p:cNvSpPr>
            <a:spLocks noGrp="1" noChangeArrowheads="1"/>
          </p:cNvSpPr>
          <p:nvPr>
            <p:ph type="body" idx="1"/>
          </p:nvPr>
        </p:nvSpPr>
        <p:spPr>
          <a:xfrm>
            <a:off x="412750" y="4773613"/>
            <a:ext cx="6029325" cy="3756025"/>
          </a:xfrm>
          <a:noFill/>
          <a:ln/>
        </p:spPr>
        <p:txBody>
          <a:bodyPr lIns="89645" tIns="44063" rIns="89645" bIns="44063">
            <a:normAutofit fontScale="92500" lnSpcReduction="10000"/>
          </a:bodyPr>
          <a:lstStyle/>
          <a:p>
            <a:pPr defTabSz="406400"/>
            <a:r>
              <a:rPr lang="en-US" altLang="zh-CN"/>
              <a:t>Rolling Back Changes</a:t>
            </a:r>
          </a:p>
          <a:p>
            <a:pPr marL="120650" lvl="1" defTabSz="406400"/>
            <a:r>
              <a:rPr lang="en-US" altLang="zh-CN"/>
              <a:t>Discard all pending changes by using the </a:t>
            </a:r>
            <a:r>
              <a:rPr lang="en-US" altLang="zh-CN">
                <a:solidFill>
                  <a:srgbClr val="FC0128"/>
                </a:solidFill>
                <a:latin typeface="Courier New" pitchFamily="49" charset="0"/>
              </a:rPr>
              <a:t>ROLLBACK</a:t>
            </a:r>
            <a:r>
              <a:rPr lang="en-US" altLang="zh-CN">
                <a:solidFill>
                  <a:srgbClr val="FC0128"/>
                </a:solidFill>
              </a:rPr>
              <a:t> statement</a:t>
            </a:r>
            <a:r>
              <a:rPr lang="en-US" altLang="zh-CN"/>
              <a:t>. Following a </a:t>
            </a:r>
            <a:r>
              <a:rPr lang="en-US" altLang="zh-CN">
                <a:latin typeface="Courier New" pitchFamily="49" charset="0"/>
              </a:rPr>
              <a:t>ROLLBACK</a:t>
            </a:r>
            <a:r>
              <a:rPr lang="en-US" altLang="zh-CN"/>
              <a:t> statement:</a:t>
            </a:r>
          </a:p>
          <a:p>
            <a:pPr marL="452438" lvl="2" indent="-211138" defTabSz="406400">
              <a:spcBef>
                <a:spcPct val="15000"/>
              </a:spcBef>
            </a:pPr>
            <a:r>
              <a:rPr lang="en-US" altLang="zh-CN"/>
              <a:t>Data changes are undone.</a:t>
            </a:r>
          </a:p>
          <a:p>
            <a:pPr marL="452438" lvl="2" indent="-211138" defTabSz="406400">
              <a:spcBef>
                <a:spcPct val="15000"/>
              </a:spcBef>
            </a:pPr>
            <a:r>
              <a:rPr lang="en-US" altLang="zh-CN"/>
              <a:t>The previous state of the data is restored.</a:t>
            </a:r>
          </a:p>
          <a:p>
            <a:pPr marL="452438" lvl="2" indent="-211138" defTabSz="406400">
              <a:spcBef>
                <a:spcPct val="15000"/>
              </a:spcBef>
            </a:pPr>
            <a:r>
              <a:rPr lang="en-US" altLang="zh-CN"/>
              <a:t>The locks on the affected rows are released.</a:t>
            </a:r>
          </a:p>
          <a:p>
            <a:pPr marL="120650" lvl="1" defTabSz="406400"/>
            <a:r>
              <a:rPr lang="en-US" altLang="zh-CN" b="1"/>
              <a:t>Example</a:t>
            </a:r>
          </a:p>
          <a:p>
            <a:pPr marL="120650" lvl="1" defTabSz="406400">
              <a:spcBef>
                <a:spcPct val="20000"/>
              </a:spcBef>
            </a:pPr>
            <a:r>
              <a:rPr lang="en-US" altLang="zh-CN"/>
              <a:t>While attempting to remove a record from the </a:t>
            </a:r>
            <a:r>
              <a:rPr lang="en-US" altLang="zh-CN">
                <a:latin typeface="Courier New" pitchFamily="49" charset="0"/>
              </a:rPr>
              <a:t>TEST</a:t>
            </a:r>
            <a:r>
              <a:rPr lang="en-US" altLang="zh-CN"/>
              <a:t> table, you can accidentally empty the table. You can correct the mistake, reissue the proper statement, and make the data change permanent.</a:t>
            </a:r>
          </a:p>
          <a:p>
            <a:pPr marL="120650" lvl="1" defTabSz="406400"/>
            <a:endParaRPr lang="en-US" altLang="zh-CN" sz="500"/>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b="1">
                <a:latin typeface="Courier New" pitchFamily="49" charset="0"/>
              </a:rPr>
              <a:t>    25,000 rows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ROLLBACK;</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Rollback complete.</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a:latin typeface="Courier New" pitchFamily="49" charset="0"/>
              </a:rPr>
              <a:t>    WHERE  id = 100;</a:t>
            </a:r>
          </a:p>
          <a:p>
            <a:pPr defTabSz="406400">
              <a:lnSpc>
                <a:spcPct val="90000"/>
              </a:lnSpc>
              <a:spcBef>
                <a:spcPct val="0"/>
              </a:spcBef>
            </a:pPr>
            <a:r>
              <a:rPr lang="en-US" altLang="zh-CN" b="1">
                <a:latin typeface="Courier New" pitchFamily="49" charset="0"/>
              </a:rPr>
              <a:t>    1 row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SELECT *</a:t>
            </a:r>
          </a:p>
          <a:p>
            <a:pPr defTabSz="406400">
              <a:lnSpc>
                <a:spcPct val="90000"/>
              </a:lnSpc>
              <a:spcBef>
                <a:spcPct val="0"/>
              </a:spcBef>
            </a:pPr>
            <a:r>
              <a:rPr lang="en-US" altLang="zh-CN">
                <a:latin typeface="Courier New" pitchFamily="49" charset="0"/>
              </a:rPr>
              <a:t>    FROM   test</a:t>
            </a:r>
          </a:p>
          <a:p>
            <a:pPr defTabSz="406400">
              <a:lnSpc>
                <a:spcPct val="90000"/>
              </a:lnSpc>
              <a:spcBef>
                <a:spcPct val="0"/>
              </a:spcBef>
            </a:pPr>
            <a:r>
              <a:rPr lang="en-US" altLang="zh-CN">
                <a:latin typeface="Courier New" pitchFamily="49" charset="0"/>
              </a:rPr>
              <a:t>    WHERE  id = 100;</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No rows selected.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COMMIT;</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Commit complete.</a:t>
            </a:r>
          </a:p>
        </p:txBody>
      </p:sp>
    </p:spTree>
    <p:extLst>
      <p:ext uri="{BB962C8B-B14F-4D97-AF65-F5344CB8AC3E}">
        <p14:creationId xmlns:p14="http://schemas.microsoft.com/office/powerpoint/2010/main" xmlns="" val="394010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84</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extLst>
      <p:ext uri="{BB962C8B-B14F-4D97-AF65-F5344CB8AC3E}">
        <p14:creationId xmlns:p14="http://schemas.microsoft.com/office/powerpoint/2010/main" xmlns="" val="288350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pPr/>
              <a:t>‹#›</a:t>
            </a:fld>
            <a:endParaRPr lang="en-US" altLang="zh-CN"/>
          </a:p>
        </p:txBody>
      </p:sp>
    </p:spTree>
    <p:extLst>
      <p:ext uri="{BB962C8B-B14F-4D97-AF65-F5344CB8AC3E}">
        <p14:creationId xmlns:p14="http://schemas.microsoft.com/office/powerpoint/2010/main" xmlns="" val="342204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1043608" y="2060848"/>
            <a:ext cx="6768752" cy="1851025"/>
          </a:xfrm>
        </p:spPr>
        <p:txBody>
          <a:bodyPr>
            <a:normAutofit/>
          </a:bodyPr>
          <a:lstStyle/>
          <a:p>
            <a:r>
              <a:rPr lang="en-US" altLang="zh-CN" sz="8000" b="1" kern="2900" spc="410" dirty="0" smtClean="0">
                <a:solidFill>
                  <a:srgbClr val="FFFF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JDBC</a:t>
            </a:r>
            <a:endParaRPr lang="zh-CN" altLang="zh-CN" sz="6600" b="1" kern="2900" spc="410" dirty="0" smtClean="0">
              <a:solidFill>
                <a:srgbClr val="FFFF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p:txBody>
      </p:sp>
      <p:sp>
        <p:nvSpPr>
          <p:cNvPr id="5" name="TextBox 4"/>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FFFF00"/>
                </a:solidFill>
                <a:effectLst>
                  <a:outerShdw blurRad="38100" dist="38100" dir="2700000" algn="tl">
                    <a:srgbClr val="000000">
                      <a:alpha val="43137"/>
                    </a:srgbClr>
                  </a:outerShdw>
                </a:effectLst>
                <a:latin typeface="楷体" pitchFamily="49" charset="-122"/>
                <a:ea typeface="楷体" pitchFamily="49" charset="-122"/>
              </a:rPr>
              <a:t>讲师：李玉婷</a:t>
            </a:r>
            <a:endParaRPr lang="zh-CN" altLang="en-US" sz="3600" b="1" dirty="0">
              <a:solidFill>
                <a:srgbClr val="FFFF00"/>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7861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JDBCMysqlImpl</a:t>
            </a:r>
            <a:endParaRPr lang="zh-CN" altLang="en-US" dirty="0">
              <a:ea typeface="宋体" pitchFamily="2" charset="-122"/>
            </a:endParaRPr>
          </a:p>
        </p:txBody>
      </p:sp>
      <p:sp>
        <p:nvSpPr>
          <p:cNvPr id="5" name="圆柱形 4"/>
          <p:cNvSpPr/>
          <p:nvPr/>
        </p:nvSpPr>
        <p:spPr>
          <a:xfrm>
            <a:off x="928630" y="51435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Mysql</a:t>
            </a:r>
            <a:endParaRPr lang="zh-CN" altLang="en-US" dirty="0">
              <a:ea typeface="宋体" pitchFamily="2" charset="-122"/>
            </a:endParaRPr>
          </a:p>
        </p:txBody>
      </p:sp>
      <p:sp>
        <p:nvSpPr>
          <p:cNvPr id="6" name="圆柱形 5"/>
          <p:cNvSpPr/>
          <p:nvPr/>
        </p:nvSpPr>
        <p:spPr>
          <a:xfrm>
            <a:off x="2928894" y="51435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Oracle</a:t>
            </a:r>
            <a:endParaRPr lang="zh-CN" altLang="en-US" dirty="0">
              <a:ea typeface="宋体" pitchFamily="2" charset="-122"/>
            </a:endParaRPr>
          </a:p>
        </p:txBody>
      </p:sp>
      <p:sp>
        <p:nvSpPr>
          <p:cNvPr id="7" name="圆柱形 6"/>
          <p:cNvSpPr/>
          <p:nvPr/>
        </p:nvSpPr>
        <p:spPr>
          <a:xfrm>
            <a:off x="4714844" y="51435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SQLServer</a:t>
            </a:r>
            <a:endParaRPr lang="zh-CN" altLang="en-US" dirty="0">
              <a:ea typeface="宋体" pitchFamily="2" charset="-122"/>
            </a:endParaRPr>
          </a:p>
        </p:txBody>
      </p:sp>
      <p:sp>
        <p:nvSpPr>
          <p:cNvPr id="8" name="圆柱形 7"/>
          <p:cNvSpPr/>
          <p:nvPr/>
        </p:nvSpPr>
        <p:spPr>
          <a:xfrm>
            <a:off x="6643670" y="51435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DB2</a:t>
            </a:r>
            <a:endParaRPr lang="zh-CN" altLang="en-US" dirty="0">
              <a:ea typeface="宋体" pitchFamily="2" charset="-122"/>
            </a:endParaRPr>
          </a:p>
        </p:txBody>
      </p:sp>
      <p:sp>
        <p:nvSpPr>
          <p:cNvPr id="22" name="矩形 21"/>
          <p:cNvSpPr/>
          <p:nvPr/>
        </p:nvSpPr>
        <p:spPr>
          <a:xfrm>
            <a:off x="2571736" y="2857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ea typeface="宋体" pitchFamily="2" charset="-122"/>
              </a:rPr>
              <a:t>Java </a:t>
            </a:r>
            <a:r>
              <a:rPr lang="zh-CN" altLang="en-US" sz="2400" dirty="0" smtClean="0">
                <a:ea typeface="宋体" pitchFamily="2" charset="-122"/>
              </a:rPr>
              <a:t>应用程序</a:t>
            </a:r>
            <a:endParaRPr lang="zh-CN" altLang="en-US" sz="2400" dirty="0">
              <a:ea typeface="宋体" pitchFamily="2" charset="-122"/>
            </a:endParaRPr>
          </a:p>
        </p:txBody>
      </p:sp>
      <p:sp>
        <p:nvSpPr>
          <p:cNvPr id="35" name="TextBox 34"/>
          <p:cNvSpPr txBox="1"/>
          <p:nvPr/>
        </p:nvSpPr>
        <p:spPr>
          <a:xfrm>
            <a:off x="4786314" y="1357298"/>
            <a:ext cx="1143008" cy="369332"/>
          </a:xfrm>
          <a:prstGeom prst="rect">
            <a:avLst/>
          </a:prstGeom>
          <a:noFill/>
        </p:spPr>
        <p:txBody>
          <a:bodyPr wrap="square" rtlCol="0">
            <a:spAutoFit/>
          </a:bodyPr>
          <a:lstStyle/>
          <a:p>
            <a:r>
              <a:rPr lang="zh-CN" altLang="en-US" dirty="0" smtClean="0">
                <a:ea typeface="宋体" pitchFamily="2" charset="-122"/>
              </a:rPr>
              <a:t>调用</a:t>
            </a:r>
            <a:endParaRPr lang="zh-CN" altLang="en-US" dirty="0">
              <a:ea typeface="宋体" pitchFamily="2" charset="-122"/>
            </a:endParaRPr>
          </a:p>
        </p:txBody>
      </p:sp>
      <p:sp>
        <p:nvSpPr>
          <p:cNvPr id="37" name="TextBox 36"/>
          <p:cNvSpPr txBox="1"/>
          <p:nvPr/>
        </p:nvSpPr>
        <p:spPr>
          <a:xfrm>
            <a:off x="6929454" y="2143116"/>
            <a:ext cx="1857388" cy="369332"/>
          </a:xfrm>
          <a:prstGeom prst="rect">
            <a:avLst/>
          </a:prstGeom>
          <a:noFill/>
        </p:spPr>
        <p:txBody>
          <a:bodyPr wrap="square" rtlCol="0">
            <a:spAutoFit/>
          </a:bodyPr>
          <a:lstStyle/>
          <a:p>
            <a:r>
              <a:rPr lang="zh-CN" altLang="en-US" dirty="0" smtClean="0">
                <a:ea typeface="宋体" pitchFamily="2" charset="-122"/>
              </a:rPr>
              <a:t>一组规范：接口</a:t>
            </a:r>
            <a:endParaRPr lang="zh-CN" altLang="en-US" dirty="0">
              <a:ea typeface="宋体" pitchFamily="2" charset="-122"/>
            </a:endParaRPr>
          </a:p>
        </p:txBody>
      </p:sp>
      <p:sp>
        <p:nvSpPr>
          <p:cNvPr id="23" name="矩形 22"/>
          <p:cNvSpPr/>
          <p:nvPr/>
        </p:nvSpPr>
        <p:spPr>
          <a:xfrm>
            <a:off x="2571736" y="1857364"/>
            <a:ext cx="4214842" cy="928694"/>
          </a:xfrm>
          <a:prstGeom prst="rect">
            <a:avLst/>
          </a:prstGeom>
          <a:solidFill>
            <a:schemeClr val="accent3">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ea typeface="宋体" pitchFamily="2" charset="-122"/>
              </a:rPr>
              <a:t>JDBC</a:t>
            </a:r>
            <a:endParaRPr lang="zh-CN" altLang="en-US" sz="2400" dirty="0">
              <a:ea typeface="宋体" pitchFamily="2" charset="-122"/>
            </a:endParaRPr>
          </a:p>
        </p:txBody>
      </p:sp>
      <p:sp>
        <p:nvSpPr>
          <p:cNvPr id="44" name="矩形 43"/>
          <p:cNvSpPr/>
          <p:nvPr/>
        </p:nvSpPr>
        <p:spPr>
          <a:xfrm>
            <a:off x="2357390" y="37861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JDBCOracleImpl</a:t>
            </a:r>
            <a:endParaRPr lang="zh-CN" altLang="en-US" dirty="0">
              <a:ea typeface="宋体" pitchFamily="2" charset="-122"/>
            </a:endParaRPr>
          </a:p>
        </p:txBody>
      </p:sp>
      <p:sp>
        <p:nvSpPr>
          <p:cNvPr id="45" name="矩形 44"/>
          <p:cNvSpPr/>
          <p:nvPr/>
        </p:nvSpPr>
        <p:spPr>
          <a:xfrm>
            <a:off x="4286216" y="37861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JDBCSQLServerImpl</a:t>
            </a:r>
            <a:endParaRPr lang="zh-CN" altLang="en-US" dirty="0">
              <a:ea typeface="宋体" pitchFamily="2" charset="-122"/>
            </a:endParaRPr>
          </a:p>
        </p:txBody>
      </p:sp>
      <p:sp>
        <p:nvSpPr>
          <p:cNvPr id="46" name="矩形 45"/>
          <p:cNvSpPr/>
          <p:nvPr/>
        </p:nvSpPr>
        <p:spPr>
          <a:xfrm>
            <a:off x="6215042" y="37861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JDBCDB2Impl</a:t>
            </a:r>
            <a:endParaRPr lang="zh-CN" altLang="en-US" dirty="0">
              <a:ea typeface="宋体" pitchFamily="2" charset="-122"/>
            </a:endParaRPr>
          </a:p>
        </p:txBody>
      </p:sp>
      <p:cxnSp>
        <p:nvCxnSpPr>
          <p:cNvPr id="48" name="直接连接符 47"/>
          <p:cNvCxnSpPr>
            <a:stCxn id="22" idx="2"/>
            <a:endCxn id="23" idx="0"/>
          </p:cNvCxnSpPr>
          <p:nvPr/>
        </p:nvCxnSpPr>
        <p:spPr>
          <a:xfrm rot="5400000">
            <a:off x="4357686" y="15358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251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538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539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0895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7863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43446"/>
            <a:ext cx="1143008" cy="369332"/>
          </a:xfrm>
          <a:prstGeom prst="rect">
            <a:avLst/>
          </a:prstGeom>
          <a:noFill/>
        </p:spPr>
        <p:txBody>
          <a:bodyPr wrap="square" rtlCol="0">
            <a:spAutoFit/>
          </a:bodyPr>
          <a:lstStyle/>
          <a:p>
            <a:r>
              <a:rPr lang="zh-CN" altLang="en-US" dirty="0" smtClean="0">
                <a:ea typeface="宋体" pitchFamily="2" charset="-122"/>
              </a:rPr>
              <a:t>调用</a:t>
            </a:r>
            <a:endParaRPr lang="zh-CN" altLang="en-US" dirty="0">
              <a:ea typeface="宋体" pitchFamily="2" charset="-122"/>
            </a:endParaRPr>
          </a:p>
        </p:txBody>
      </p:sp>
      <p:cxnSp>
        <p:nvCxnSpPr>
          <p:cNvPr id="61" name="直接箭头连接符 60"/>
          <p:cNvCxnSpPr>
            <a:stCxn id="44" idx="2"/>
            <a:endCxn id="6" idx="1"/>
          </p:cNvCxnSpPr>
          <p:nvPr/>
        </p:nvCxnSpPr>
        <p:spPr>
          <a:xfrm rot="16200000" flipH="1">
            <a:off x="2928894" y="47148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6970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6970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57628"/>
            <a:ext cx="1143008" cy="369332"/>
          </a:xfrm>
          <a:prstGeom prst="rect">
            <a:avLst/>
          </a:prstGeom>
          <a:noFill/>
        </p:spPr>
        <p:txBody>
          <a:bodyPr wrap="square" rtlCol="0">
            <a:spAutoFit/>
          </a:bodyPr>
          <a:lstStyle/>
          <a:p>
            <a:r>
              <a:rPr lang="en-US" altLang="zh-CN" dirty="0" smtClean="0">
                <a:ea typeface="宋体" pitchFamily="2" charset="-122"/>
              </a:rPr>
              <a:t>JDBC</a:t>
            </a:r>
            <a:r>
              <a:rPr lang="zh-CN" altLang="en-US" dirty="0" smtClean="0">
                <a:ea typeface="宋体" pitchFamily="2" charset="-122"/>
              </a:rPr>
              <a:t>驱动</a:t>
            </a:r>
            <a:endParaRPr lang="zh-CN" altLang="en-US" dirty="0">
              <a:ea typeface="宋体" pitchFamily="2" charset="-122"/>
            </a:endParaRPr>
          </a:p>
        </p:txBody>
      </p:sp>
      <p:sp>
        <p:nvSpPr>
          <p:cNvPr id="2" name="TextBox 1"/>
          <p:cNvSpPr txBox="1"/>
          <p:nvPr/>
        </p:nvSpPr>
        <p:spPr>
          <a:xfrm>
            <a:off x="3839335" y="6146263"/>
            <a:ext cx="1285916"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综 述</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3303237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8" y="764704"/>
            <a:ext cx="4176464" cy="792088"/>
          </a:xfrm>
        </p:spPr>
        <p:txBody>
          <a:bodyPr/>
          <a:lstStyle/>
          <a:p>
            <a:r>
              <a:rPr kumimoji="1" lang="en-US" altLang="zh-CN" b="1" dirty="0">
                <a:solidFill>
                  <a:schemeClr val="tx1"/>
                </a:solidFill>
                <a:latin typeface="+mn-lt"/>
                <a:ea typeface="宋体" pitchFamily="2" charset="-122"/>
              </a:rPr>
              <a:t>JDBC</a:t>
            </a:r>
            <a:r>
              <a:rPr kumimoji="1" lang="zh-CN" altLang="en-US" b="1" dirty="0">
                <a:solidFill>
                  <a:schemeClr val="tx1"/>
                </a:solidFill>
                <a:latin typeface="+mn-lt"/>
                <a:ea typeface="宋体" pitchFamily="2" charset="-122"/>
              </a:rPr>
              <a:t>基础</a:t>
            </a:r>
          </a:p>
        </p:txBody>
      </p:sp>
      <p:sp>
        <p:nvSpPr>
          <p:cNvPr id="534531" name="Rectangle 3"/>
          <p:cNvSpPr>
            <a:spLocks noGrp="1" noChangeArrowheads="1"/>
          </p:cNvSpPr>
          <p:nvPr>
            <p:ph type="body" idx="1"/>
          </p:nvPr>
        </p:nvSpPr>
        <p:spPr>
          <a:xfrm>
            <a:off x="476094" y="1546905"/>
            <a:ext cx="8001056" cy="4527553"/>
          </a:xfrm>
        </p:spPr>
        <p:txBody>
          <a:bodyPr>
            <a:normAutofit lnSpcReduction="10000"/>
          </a:bodyPr>
          <a:lstStyle/>
          <a:p>
            <a:pPr>
              <a:lnSpc>
                <a:spcPct val="110000"/>
              </a:lnSpc>
              <a:buFont typeface="Wingdings" pitchFamily="2" charset="2"/>
              <a:buChar char="l"/>
            </a:pPr>
            <a:r>
              <a:rPr kumimoji="1" lang="en-US" altLang="zh-CN" sz="2400" dirty="0">
                <a:ea typeface="宋体" pitchFamily="2" charset="-122"/>
              </a:rPr>
              <a:t>JDBC(</a:t>
            </a:r>
            <a:r>
              <a:rPr lang="en-US" sz="2400" dirty="0">
                <a:ea typeface="宋体" pitchFamily="2" charset="-122"/>
              </a:rPr>
              <a:t>Java Database Connectivity</a:t>
            </a:r>
            <a:r>
              <a:rPr kumimoji="1" lang="en-US" altLang="zh-CN" sz="2400" dirty="0">
                <a:ea typeface="宋体" pitchFamily="2" charset="-122"/>
              </a:rPr>
              <a:t>)</a:t>
            </a:r>
            <a:r>
              <a:rPr kumimoji="1" lang="zh-CN" altLang="en-US" sz="2400" dirty="0">
                <a:ea typeface="宋体" pitchFamily="2" charset="-122"/>
              </a:rPr>
              <a:t>是一个</a:t>
            </a:r>
            <a:r>
              <a:rPr kumimoji="1" lang="zh-CN" altLang="en-US" sz="2400" b="1" dirty="0">
                <a:solidFill>
                  <a:srgbClr val="0000FF"/>
                </a:solidFill>
                <a:ea typeface="宋体" pitchFamily="2" charset="-122"/>
              </a:rPr>
              <a:t>独立于特定数据库管理系统</a:t>
            </a:r>
            <a:r>
              <a:rPr kumimoji="1" lang="zh-CN" altLang="en-US" sz="2400" dirty="0">
                <a:ea typeface="宋体" pitchFamily="2" charset="-122"/>
              </a:rPr>
              <a:t>、</a:t>
            </a:r>
            <a:r>
              <a:rPr kumimoji="1" lang="zh-CN" altLang="en-US" sz="2400" b="1" dirty="0">
                <a:solidFill>
                  <a:srgbClr val="0000FF"/>
                </a:solidFill>
                <a:ea typeface="宋体" pitchFamily="2" charset="-122"/>
              </a:rPr>
              <a:t>通用的</a:t>
            </a:r>
            <a:r>
              <a:rPr kumimoji="1" lang="en-US" altLang="zh-CN" sz="2400" b="1" dirty="0">
                <a:solidFill>
                  <a:srgbClr val="0000FF"/>
                </a:solidFill>
                <a:ea typeface="宋体" pitchFamily="2" charset="-122"/>
              </a:rPr>
              <a:t>SQL</a:t>
            </a:r>
            <a:r>
              <a:rPr kumimoji="1" lang="zh-CN" altLang="en-US" sz="2400" b="1" dirty="0">
                <a:solidFill>
                  <a:srgbClr val="0000FF"/>
                </a:solidFill>
                <a:ea typeface="宋体" pitchFamily="2" charset="-122"/>
              </a:rPr>
              <a:t>数据库存取和操作的公共接口</a:t>
            </a:r>
            <a:r>
              <a:rPr kumimoji="1" lang="zh-CN" altLang="en-US" sz="2400" dirty="0">
                <a:ea typeface="宋体" pitchFamily="2" charset="-122"/>
              </a:rPr>
              <a:t>（一组</a:t>
            </a:r>
            <a:r>
              <a:rPr kumimoji="1" lang="en-US" altLang="zh-CN" sz="2400" dirty="0">
                <a:ea typeface="宋体" pitchFamily="2" charset="-122"/>
              </a:rPr>
              <a:t>API</a:t>
            </a:r>
            <a:r>
              <a:rPr kumimoji="1" lang="zh-CN" altLang="en-US" sz="2400" dirty="0">
                <a:ea typeface="宋体" pitchFamily="2" charset="-122"/>
              </a:rPr>
              <a:t>），定义了用来访问数据库的标准</a:t>
            </a:r>
            <a:r>
              <a:rPr kumimoji="1" lang="en-US" altLang="zh-CN" sz="2400" dirty="0">
                <a:ea typeface="宋体" pitchFamily="2" charset="-122"/>
              </a:rPr>
              <a:t>Java</a:t>
            </a:r>
            <a:r>
              <a:rPr kumimoji="1" lang="zh-CN" altLang="en-US" sz="2400" dirty="0">
                <a:ea typeface="宋体" pitchFamily="2" charset="-122"/>
              </a:rPr>
              <a:t>类库</a:t>
            </a:r>
            <a:r>
              <a:rPr kumimoji="1" lang="zh-CN" altLang="en-US" sz="2400" dirty="0" smtClean="0">
                <a:ea typeface="宋体" pitchFamily="2" charset="-122"/>
              </a:rPr>
              <a:t>，（</a:t>
            </a:r>
            <a:r>
              <a:rPr kumimoji="1" lang="en-US" altLang="zh-CN" sz="2400" dirty="0" err="1" smtClean="0">
                <a:ea typeface="宋体" pitchFamily="2" charset="-122"/>
              </a:rPr>
              <a:t>java.sql,javax.sql</a:t>
            </a:r>
            <a:r>
              <a:rPr kumimoji="1" lang="zh-CN" altLang="en-US" sz="2400" dirty="0" smtClean="0">
                <a:ea typeface="宋体" pitchFamily="2" charset="-122"/>
              </a:rPr>
              <a:t>）使用</a:t>
            </a:r>
            <a:r>
              <a:rPr kumimoji="1" lang="zh-CN" altLang="en-US" sz="2400" dirty="0">
                <a:ea typeface="宋体" pitchFamily="2" charset="-122"/>
              </a:rPr>
              <a:t>这个类库可以以一种标准的方法、方便地访问数据库资源</a:t>
            </a:r>
          </a:p>
          <a:p>
            <a:pPr>
              <a:lnSpc>
                <a:spcPct val="110000"/>
              </a:lnSpc>
              <a:buFont typeface="Wingdings" pitchFamily="2" charset="2"/>
              <a:buChar char="l"/>
            </a:pPr>
            <a:r>
              <a:rPr kumimoji="1" lang="en-US" altLang="zh-CN" sz="2400" dirty="0">
                <a:ea typeface="宋体" pitchFamily="2" charset="-122"/>
              </a:rPr>
              <a:t>JDBC</a:t>
            </a:r>
            <a:r>
              <a:rPr kumimoji="1" lang="zh-CN" altLang="en-US" sz="2400" dirty="0">
                <a:ea typeface="宋体" pitchFamily="2" charset="-122"/>
              </a:rPr>
              <a:t>为访问不同的数据库提供了一种</a:t>
            </a:r>
            <a:r>
              <a:rPr kumimoji="1" lang="zh-CN" altLang="en-US" sz="2400" b="1" dirty="0">
                <a:solidFill>
                  <a:srgbClr val="0000FF"/>
                </a:solidFill>
                <a:ea typeface="宋体" pitchFamily="2" charset="-122"/>
              </a:rPr>
              <a:t>统一的途径</a:t>
            </a:r>
            <a:r>
              <a:rPr kumimoji="1" lang="zh-CN" altLang="en-US" sz="2400" dirty="0">
                <a:ea typeface="宋体" pitchFamily="2" charset="-122"/>
              </a:rPr>
              <a:t>，为开发者屏蔽了一些细节问题。</a:t>
            </a:r>
          </a:p>
          <a:p>
            <a:pPr>
              <a:lnSpc>
                <a:spcPct val="110000"/>
              </a:lnSpc>
              <a:buFont typeface="Wingdings" pitchFamily="2" charset="2"/>
              <a:buChar char="l"/>
            </a:pPr>
            <a:r>
              <a:rPr kumimoji="1" lang="en-US" altLang="zh-CN" sz="2400" dirty="0">
                <a:ea typeface="宋体" pitchFamily="2" charset="-122"/>
              </a:rPr>
              <a:t>JDBC</a:t>
            </a:r>
            <a:r>
              <a:rPr kumimoji="1" lang="zh-CN" altLang="en-US" sz="2400" dirty="0">
                <a:ea typeface="宋体" pitchFamily="2" charset="-122"/>
              </a:rPr>
              <a:t>的目标是使</a:t>
            </a:r>
            <a:r>
              <a:rPr kumimoji="1" lang="en-US" altLang="zh-CN" sz="2400" dirty="0">
                <a:ea typeface="宋体" pitchFamily="2" charset="-122"/>
              </a:rPr>
              <a:t>Java</a:t>
            </a:r>
            <a:r>
              <a:rPr kumimoji="1" lang="zh-CN" altLang="en-US" sz="2400" dirty="0">
                <a:ea typeface="宋体" pitchFamily="2" charset="-122"/>
              </a:rPr>
              <a:t>程序员使用</a:t>
            </a:r>
            <a:r>
              <a:rPr kumimoji="1" lang="en-US" altLang="zh-CN" sz="2400" dirty="0">
                <a:ea typeface="宋体" pitchFamily="2" charset="-122"/>
              </a:rPr>
              <a:t>JDBC</a:t>
            </a:r>
            <a:r>
              <a:rPr kumimoji="1" lang="zh-CN" altLang="en-US" sz="2400" dirty="0">
                <a:ea typeface="宋体" pitchFamily="2" charset="-122"/>
              </a:rPr>
              <a:t>可以连接任何</a:t>
            </a:r>
            <a:r>
              <a:rPr kumimoji="1" lang="zh-CN" altLang="en-US" sz="2400" b="1" dirty="0">
                <a:solidFill>
                  <a:srgbClr val="FF0000"/>
                </a:solidFill>
                <a:ea typeface="宋体" pitchFamily="2" charset="-122"/>
              </a:rPr>
              <a:t>提供了</a:t>
            </a:r>
            <a:r>
              <a:rPr kumimoji="1" lang="en-US" altLang="zh-CN" sz="2400" b="1" dirty="0">
                <a:solidFill>
                  <a:srgbClr val="FF0000"/>
                </a:solidFill>
                <a:ea typeface="宋体" pitchFamily="2" charset="-122"/>
              </a:rPr>
              <a:t>JDBC</a:t>
            </a:r>
            <a:r>
              <a:rPr kumimoji="1" lang="zh-CN" altLang="en-US" sz="2400" b="1" dirty="0">
                <a:solidFill>
                  <a:srgbClr val="FF0000"/>
                </a:solidFill>
                <a:ea typeface="宋体" pitchFamily="2" charset="-122"/>
              </a:rPr>
              <a:t>驱动程序</a:t>
            </a:r>
            <a:r>
              <a:rPr kumimoji="1" lang="zh-CN" altLang="en-US" sz="2400" dirty="0">
                <a:ea typeface="宋体" pitchFamily="2" charset="-122"/>
              </a:rPr>
              <a:t>的数据库系统，这样就使得程序员无需对特定的数据库系统的特点有过多的了解，从而大大简化和加快了开发过程。</a:t>
            </a:r>
          </a:p>
        </p:txBody>
      </p:sp>
    </p:spTree>
    <p:extLst>
      <p:ext uri="{BB962C8B-B14F-4D97-AF65-F5344CB8AC3E}">
        <p14:creationId xmlns:p14="http://schemas.microsoft.com/office/powerpoint/2010/main" xmlns="" val="3202468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txBox="1">
            <a:spLocks noGrp="1"/>
          </p:cNvSpPr>
          <p:nvPr>
            <p:ph idx="1"/>
          </p:nvPr>
        </p:nvSpPr>
        <p:spPr>
          <a:prstGeom prst="rect">
            <a:avLst/>
          </a:prstGeom>
          <a:noFill/>
        </p:spPr>
        <p:txBody>
          <a:bodyPr wrap="square" rtlCol="0">
            <a:spAutoFit/>
          </a:bodyPr>
          <a:lstStyle/>
          <a:p>
            <a:r>
              <a:rPr lang="en-US" altLang="zh-CN" dirty="0" smtClean="0">
                <a:solidFill>
                  <a:srgbClr val="FF0000"/>
                </a:solidFill>
              </a:rPr>
              <a:t>JDBC</a:t>
            </a:r>
            <a:r>
              <a:rPr lang="zh-CN" altLang="en-US" dirty="0" smtClean="0">
                <a:solidFill>
                  <a:srgbClr val="FF0000"/>
                </a:solidFill>
              </a:rPr>
              <a:t>是</a:t>
            </a:r>
            <a:r>
              <a:rPr lang="en-US" altLang="zh-CN" dirty="0" smtClean="0">
                <a:solidFill>
                  <a:srgbClr val="FF0000"/>
                </a:solidFill>
              </a:rPr>
              <a:t>sun</a:t>
            </a:r>
            <a:r>
              <a:rPr lang="zh-CN" altLang="en-US" dirty="0" smtClean="0">
                <a:solidFill>
                  <a:srgbClr val="FF0000"/>
                </a:solidFill>
              </a:rPr>
              <a:t>公司提供一套用于数据库操作的接口，</a:t>
            </a:r>
            <a:r>
              <a:rPr lang="en-US" altLang="zh-CN" dirty="0" smtClean="0">
                <a:solidFill>
                  <a:srgbClr val="FF0000"/>
                </a:solidFill>
              </a:rPr>
              <a:t>java</a:t>
            </a:r>
            <a:r>
              <a:rPr lang="zh-CN" altLang="en-US" dirty="0" smtClean="0">
                <a:solidFill>
                  <a:srgbClr val="FF0000"/>
                </a:solidFill>
              </a:rPr>
              <a:t>程序员只需要面向这套接口编程即可。不同的数据库厂商，需要针对这套接口，提供不同实现。不同的实现的集合，即为不同数据库的驱动。</a:t>
            </a:r>
            <a:r>
              <a:rPr lang="en-US" altLang="zh-CN" dirty="0" smtClean="0">
                <a:solidFill>
                  <a:srgbClr val="FF0000"/>
                </a:solidFill>
              </a:rPr>
              <a:t>————</a:t>
            </a:r>
            <a:r>
              <a:rPr lang="zh-CN" altLang="en-US" dirty="0" smtClean="0">
                <a:solidFill>
                  <a:srgbClr val="FF0000"/>
                </a:solidFill>
              </a:rPr>
              <a:t>面向接口编程</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927760" y="692696"/>
            <a:ext cx="8229600" cy="857256"/>
          </a:xfrm>
        </p:spPr>
        <p:txBody>
          <a:bodyPr/>
          <a:lstStyle/>
          <a:p>
            <a:r>
              <a:rPr lang="en-US" altLang="zh-CN" b="1" dirty="0">
                <a:latin typeface="+mn-lt"/>
                <a:ea typeface="宋体" pitchFamily="2" charset="-122"/>
              </a:rPr>
              <a:t>Java </a:t>
            </a:r>
            <a:r>
              <a:rPr lang="zh-CN" altLang="en-US" b="1" dirty="0">
                <a:latin typeface="+mn-lt"/>
                <a:ea typeface="宋体" pitchFamily="2" charset="-122"/>
              </a:rPr>
              <a:t>中的数据存储技术</a:t>
            </a:r>
          </a:p>
        </p:txBody>
      </p:sp>
      <p:sp>
        <p:nvSpPr>
          <p:cNvPr id="548867" name="Rectangle 3"/>
          <p:cNvSpPr>
            <a:spLocks noGrp="1" noChangeArrowheads="1"/>
          </p:cNvSpPr>
          <p:nvPr>
            <p:ph type="body" idx="1"/>
          </p:nvPr>
        </p:nvSpPr>
        <p:spPr>
          <a:xfrm>
            <a:off x="755650" y="1643050"/>
            <a:ext cx="7696200" cy="3268663"/>
          </a:xfrm>
        </p:spPr>
        <p:txBody>
          <a:bodyPr/>
          <a:lstStyle/>
          <a:p>
            <a:pPr>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中，数据库存取技术可分为如下几类：</a:t>
            </a:r>
          </a:p>
          <a:p>
            <a:pPr lvl="1">
              <a:buFont typeface="Wingdings" pitchFamily="2" charset="2"/>
              <a:buChar char="Ø"/>
            </a:pPr>
            <a:r>
              <a:rPr lang="en-US" altLang="zh-CN" sz="2400" b="1" dirty="0">
                <a:solidFill>
                  <a:srgbClr val="FF0000"/>
                </a:solidFill>
                <a:ea typeface="宋体" pitchFamily="2" charset="-122"/>
              </a:rPr>
              <a:t>JDBC</a:t>
            </a:r>
            <a:r>
              <a:rPr lang="zh-CN" altLang="en-US" sz="2400" b="1" dirty="0">
                <a:solidFill>
                  <a:srgbClr val="FF0000"/>
                </a:solidFill>
                <a:ea typeface="宋体" pitchFamily="2" charset="-122"/>
              </a:rPr>
              <a:t>直接访问数据库</a:t>
            </a:r>
          </a:p>
          <a:p>
            <a:pPr lvl="1">
              <a:buFont typeface="Wingdings" pitchFamily="2" charset="2"/>
              <a:buChar char="Ø"/>
            </a:pPr>
            <a:r>
              <a:rPr lang="en-US" altLang="zh-CN" sz="2400" dirty="0">
                <a:ea typeface="宋体" pitchFamily="2" charset="-122"/>
              </a:rPr>
              <a:t>JDO</a:t>
            </a:r>
            <a:r>
              <a:rPr lang="zh-CN" altLang="en-US" sz="2400" dirty="0">
                <a:ea typeface="宋体" pitchFamily="2" charset="-122"/>
              </a:rPr>
              <a:t>技术</a:t>
            </a:r>
          </a:p>
          <a:p>
            <a:pPr lvl="1">
              <a:buFont typeface="Wingdings" pitchFamily="2" charset="2"/>
              <a:buChar char="Ø"/>
            </a:pPr>
            <a:r>
              <a:rPr lang="zh-CN" altLang="en-US" sz="2400" dirty="0">
                <a:ea typeface="宋体" pitchFamily="2" charset="-122"/>
              </a:rPr>
              <a:t>第三方</a:t>
            </a:r>
            <a:r>
              <a:rPr lang="en-US" altLang="zh-CN" sz="2400" dirty="0">
                <a:ea typeface="宋体" pitchFamily="2" charset="-122"/>
              </a:rPr>
              <a:t>O/R</a:t>
            </a:r>
            <a:r>
              <a:rPr lang="zh-CN" altLang="en-US" sz="2400" dirty="0">
                <a:ea typeface="宋体" pitchFamily="2" charset="-122"/>
              </a:rPr>
              <a:t>工具，如</a:t>
            </a:r>
            <a:r>
              <a:rPr lang="en-US" altLang="zh-CN" sz="2400" dirty="0">
                <a:ea typeface="宋体" pitchFamily="2" charset="-122"/>
              </a:rPr>
              <a:t>Hibernate, </a:t>
            </a:r>
            <a:r>
              <a:rPr lang="en-US" altLang="zh-CN" sz="2400" dirty="0" err="1">
                <a:ea typeface="宋体" pitchFamily="2" charset="-122"/>
              </a:rPr>
              <a:t>ibatis</a:t>
            </a:r>
            <a:r>
              <a:rPr lang="en-US" altLang="zh-CN" sz="2400" dirty="0">
                <a:ea typeface="宋体" pitchFamily="2" charset="-122"/>
              </a:rPr>
              <a:t> </a:t>
            </a:r>
            <a:r>
              <a:rPr lang="zh-CN" altLang="en-US" sz="2400" dirty="0">
                <a:ea typeface="宋体" pitchFamily="2" charset="-122"/>
              </a:rPr>
              <a:t>等</a:t>
            </a:r>
          </a:p>
          <a:p>
            <a:pPr>
              <a:buFont typeface="Wingdings" pitchFamily="2" charset="2"/>
              <a:buChar char="l"/>
            </a:pPr>
            <a:r>
              <a:rPr lang="en-US" altLang="zh-CN" sz="2800" dirty="0">
                <a:ea typeface="宋体" pitchFamily="2" charset="-122"/>
              </a:rPr>
              <a:t>JDBC</a:t>
            </a:r>
            <a:r>
              <a:rPr lang="zh-CN" altLang="en-US" sz="2800" dirty="0">
                <a:ea typeface="宋体" pitchFamily="2" charset="-122"/>
              </a:rPr>
              <a:t>是</a:t>
            </a:r>
            <a:r>
              <a:rPr lang="en-US" altLang="zh-CN" sz="2800" dirty="0">
                <a:ea typeface="宋体" pitchFamily="2" charset="-122"/>
              </a:rPr>
              <a:t>java</a:t>
            </a:r>
            <a:r>
              <a:rPr lang="zh-CN" altLang="en-US" sz="2800" dirty="0">
                <a:ea typeface="宋体" pitchFamily="2" charset="-122"/>
              </a:rPr>
              <a:t>访问数据库的基石，</a:t>
            </a:r>
            <a:r>
              <a:rPr lang="en-US" altLang="zh-CN" sz="2800" dirty="0">
                <a:ea typeface="宋体" pitchFamily="2" charset="-122"/>
              </a:rPr>
              <a:t>JDO, Hibernate</a:t>
            </a:r>
            <a:r>
              <a:rPr lang="zh-CN" altLang="en-US" sz="2800" dirty="0">
                <a:ea typeface="宋体" pitchFamily="2" charset="-122"/>
              </a:rPr>
              <a:t>等只是更好的封装了</a:t>
            </a:r>
            <a:r>
              <a:rPr lang="en-US" altLang="zh-CN" sz="2800" dirty="0">
                <a:ea typeface="宋体" pitchFamily="2" charset="-122"/>
              </a:rPr>
              <a:t>JDBC</a:t>
            </a:r>
            <a:r>
              <a:rPr lang="zh-CN" altLang="en-US" sz="2800" dirty="0">
                <a:ea typeface="宋体" pitchFamily="2" charset="-122"/>
              </a:rPr>
              <a:t>。</a:t>
            </a:r>
          </a:p>
        </p:txBody>
      </p:sp>
    </p:spTree>
    <p:extLst>
      <p:ext uri="{BB962C8B-B14F-4D97-AF65-F5344CB8AC3E}">
        <p14:creationId xmlns:p14="http://schemas.microsoft.com/office/powerpoint/2010/main" xmlns="" val="862121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1907704" y="764704"/>
            <a:ext cx="5716750" cy="857256"/>
          </a:xfrm>
        </p:spPr>
        <p:txBody>
          <a:bodyPr/>
          <a:lstStyle/>
          <a:p>
            <a:r>
              <a:rPr kumimoji="1" lang="en-US" altLang="zh-CN" b="1" dirty="0">
                <a:solidFill>
                  <a:schemeClr val="tx1"/>
                </a:solidFill>
                <a:latin typeface="+mn-lt"/>
                <a:ea typeface="宋体" pitchFamily="2" charset="-122"/>
              </a:rPr>
              <a:t>JDBC</a:t>
            </a:r>
            <a:r>
              <a:rPr kumimoji="1" lang="zh-CN" altLang="en-US" b="1" dirty="0">
                <a:solidFill>
                  <a:schemeClr val="tx1"/>
                </a:solidFill>
                <a:latin typeface="+mn-lt"/>
                <a:ea typeface="宋体" pitchFamily="2" charset="-122"/>
              </a:rPr>
              <a:t>体系结构</a:t>
            </a:r>
          </a:p>
        </p:txBody>
      </p:sp>
      <p:sp>
        <p:nvSpPr>
          <p:cNvPr id="535555" name="Rectangle 3"/>
          <p:cNvSpPr>
            <a:spLocks noGrp="1" noChangeArrowheads="1"/>
          </p:cNvSpPr>
          <p:nvPr>
            <p:ph type="body" idx="1"/>
          </p:nvPr>
        </p:nvSpPr>
        <p:spPr>
          <a:xfrm>
            <a:off x="755576" y="2132856"/>
            <a:ext cx="7696200" cy="3096344"/>
          </a:xfrm>
        </p:spPr>
        <p:txBody>
          <a:bodyPr>
            <a:normAutofit/>
          </a:bodyPr>
          <a:lstStyle/>
          <a:p>
            <a:pPr>
              <a:buFont typeface="Wingdings" pitchFamily="2" charset="2"/>
              <a:buChar char="l"/>
            </a:pPr>
            <a:r>
              <a:rPr kumimoji="1" lang="en-US" altLang="zh-CN" sz="2400" dirty="0">
                <a:ea typeface="宋体" pitchFamily="2" charset="-122"/>
              </a:rPr>
              <a:t>JDBC</a:t>
            </a:r>
            <a:r>
              <a:rPr kumimoji="1" lang="zh-CN" altLang="en-US" sz="2400" dirty="0">
                <a:ea typeface="宋体" pitchFamily="2" charset="-122"/>
              </a:rPr>
              <a:t>接口（</a:t>
            </a:r>
            <a:r>
              <a:rPr kumimoji="1" lang="en-US" altLang="zh-CN" sz="2400" dirty="0">
                <a:ea typeface="宋体" pitchFamily="2" charset="-122"/>
              </a:rPr>
              <a:t>API</a:t>
            </a:r>
            <a:r>
              <a:rPr kumimoji="1" lang="zh-CN" altLang="en-US" sz="2400" dirty="0">
                <a:ea typeface="宋体" pitchFamily="2" charset="-122"/>
              </a:rPr>
              <a:t>）包括两个层次：</a:t>
            </a:r>
          </a:p>
          <a:p>
            <a:pPr lvl="1">
              <a:buFont typeface="Wingdings" pitchFamily="2" charset="2"/>
              <a:buChar char="Ø"/>
            </a:pPr>
            <a:r>
              <a:rPr kumimoji="1" lang="zh-CN" altLang="en-US" dirty="0">
                <a:ea typeface="宋体" pitchFamily="2" charset="-122"/>
              </a:rPr>
              <a:t> </a:t>
            </a:r>
            <a:r>
              <a:rPr kumimoji="1" lang="zh-CN" altLang="en-US" b="1" dirty="0">
                <a:ea typeface="宋体" pitchFamily="2" charset="-122"/>
              </a:rPr>
              <a:t>面向应用的</a:t>
            </a:r>
            <a:r>
              <a:rPr kumimoji="1" lang="en-US" altLang="zh-CN" b="1" dirty="0">
                <a:ea typeface="宋体" pitchFamily="2" charset="-122"/>
              </a:rPr>
              <a:t>API</a:t>
            </a:r>
            <a:r>
              <a:rPr kumimoji="1" lang="zh-CN" altLang="en-US" dirty="0">
                <a:ea typeface="宋体" pitchFamily="2" charset="-122"/>
              </a:rPr>
              <a:t>：</a:t>
            </a:r>
            <a:r>
              <a:rPr kumimoji="1" lang="en-US" altLang="zh-CN" dirty="0">
                <a:ea typeface="宋体" pitchFamily="2" charset="-122"/>
              </a:rPr>
              <a:t>Java API</a:t>
            </a:r>
            <a:r>
              <a:rPr kumimoji="1" lang="zh-CN" altLang="en-US" dirty="0">
                <a:ea typeface="宋体" pitchFamily="2" charset="-122"/>
              </a:rPr>
              <a:t>，抽象接口，供应用程序开发人员使用（连接数据库，执行</a:t>
            </a:r>
            <a:r>
              <a:rPr kumimoji="1" lang="en-US" altLang="zh-CN" dirty="0">
                <a:ea typeface="宋体" pitchFamily="2" charset="-122"/>
              </a:rPr>
              <a:t>SQL</a:t>
            </a:r>
            <a:r>
              <a:rPr kumimoji="1" lang="zh-CN" altLang="en-US" dirty="0">
                <a:ea typeface="宋体" pitchFamily="2" charset="-122"/>
              </a:rPr>
              <a:t>语句，获得结果）。</a:t>
            </a:r>
          </a:p>
          <a:p>
            <a:pPr lvl="1">
              <a:buFont typeface="Wingdings" pitchFamily="2" charset="2"/>
              <a:buChar char="Ø"/>
            </a:pPr>
            <a:r>
              <a:rPr kumimoji="1" lang="zh-CN" altLang="en-US" dirty="0">
                <a:ea typeface="宋体" pitchFamily="2" charset="-122"/>
              </a:rPr>
              <a:t> </a:t>
            </a:r>
            <a:r>
              <a:rPr kumimoji="1" lang="zh-CN" altLang="en-US" b="1" dirty="0">
                <a:ea typeface="宋体" pitchFamily="2" charset="-122"/>
              </a:rPr>
              <a:t>面向数据库的</a:t>
            </a:r>
            <a:r>
              <a:rPr kumimoji="1" lang="en-US" altLang="zh-CN" b="1" dirty="0">
                <a:ea typeface="宋体" pitchFamily="2" charset="-122"/>
              </a:rPr>
              <a:t>API</a:t>
            </a:r>
            <a:r>
              <a:rPr kumimoji="1" lang="zh-CN" altLang="en-US" dirty="0">
                <a:ea typeface="宋体" pitchFamily="2" charset="-122"/>
              </a:rPr>
              <a:t>：</a:t>
            </a:r>
            <a:r>
              <a:rPr kumimoji="1" lang="en-US" altLang="zh-CN" dirty="0">
                <a:ea typeface="宋体" pitchFamily="2" charset="-122"/>
              </a:rPr>
              <a:t>Java Driver API</a:t>
            </a:r>
            <a:r>
              <a:rPr kumimoji="1" lang="zh-CN" altLang="en-US" dirty="0">
                <a:ea typeface="宋体" pitchFamily="2" charset="-122"/>
              </a:rPr>
              <a:t>，供开发商开发数据库驱动程序用。</a:t>
            </a:r>
          </a:p>
          <a:p>
            <a:endParaRPr lang="en-US" altLang="zh-CN" sz="2400" dirty="0">
              <a:ea typeface="宋体" pitchFamily="2" charset="-122"/>
            </a:endParaRPr>
          </a:p>
        </p:txBody>
      </p:sp>
      <p:sp>
        <p:nvSpPr>
          <p:cNvPr id="2" name="TextBox 1"/>
          <p:cNvSpPr txBox="1"/>
          <p:nvPr/>
        </p:nvSpPr>
        <p:spPr>
          <a:xfrm>
            <a:off x="683568" y="5085184"/>
            <a:ext cx="7848872" cy="923330"/>
          </a:xfrm>
          <a:prstGeom prst="rect">
            <a:avLst/>
          </a:prstGeom>
          <a:noFill/>
        </p:spPr>
        <p:txBody>
          <a:bodyPr wrap="square" rtlCol="0">
            <a:spAutoFit/>
          </a:bodyPr>
          <a:lstStyle/>
          <a:p>
            <a:r>
              <a:rPr lang="en-US" altLang="zh-CN" dirty="0" smtClean="0">
                <a:solidFill>
                  <a:srgbClr val="FF0000"/>
                </a:solidFill>
              </a:rPr>
              <a:t>JDBC</a:t>
            </a:r>
            <a:r>
              <a:rPr lang="zh-CN" altLang="en-US" dirty="0" smtClean="0">
                <a:solidFill>
                  <a:srgbClr val="FF0000"/>
                </a:solidFill>
              </a:rPr>
              <a:t>是</a:t>
            </a:r>
            <a:r>
              <a:rPr lang="en-US" altLang="zh-CN" dirty="0" smtClean="0">
                <a:solidFill>
                  <a:srgbClr val="FF0000"/>
                </a:solidFill>
              </a:rPr>
              <a:t>sun</a:t>
            </a:r>
            <a:r>
              <a:rPr lang="zh-CN" altLang="en-US" dirty="0" smtClean="0">
                <a:solidFill>
                  <a:srgbClr val="FF0000"/>
                </a:solidFill>
              </a:rPr>
              <a:t>公司提供一套用于数据库操作的接口，</a:t>
            </a:r>
            <a:r>
              <a:rPr lang="en-US" altLang="zh-CN" dirty="0" smtClean="0">
                <a:solidFill>
                  <a:srgbClr val="FF0000"/>
                </a:solidFill>
              </a:rPr>
              <a:t>java</a:t>
            </a:r>
            <a:r>
              <a:rPr lang="zh-CN" altLang="en-US" dirty="0" smtClean="0">
                <a:solidFill>
                  <a:srgbClr val="FF0000"/>
                </a:solidFill>
              </a:rPr>
              <a:t>程序员只需要面向这套接口编程即可。不同的数据库厂商，需要针对这套接口，提供不同实现。不同的实现的集合，即为不同数据库的驱动。</a:t>
            </a:r>
            <a:r>
              <a:rPr lang="en-US" altLang="zh-CN" dirty="0" smtClean="0">
                <a:solidFill>
                  <a:srgbClr val="FF0000"/>
                </a:solidFill>
              </a:rPr>
              <a:t>————</a:t>
            </a:r>
            <a:r>
              <a:rPr lang="zh-CN" altLang="en-US" dirty="0" smtClean="0">
                <a:solidFill>
                  <a:srgbClr val="FF0000"/>
                </a:solidFill>
              </a:rPr>
              <a:t>面向接口编程</a:t>
            </a:r>
            <a:endParaRPr lang="zh-CN" altLang="en-US" dirty="0">
              <a:solidFill>
                <a:srgbClr val="FF0000"/>
              </a:solidFill>
            </a:endParaRPr>
          </a:p>
        </p:txBody>
      </p:sp>
    </p:spTree>
    <p:extLst>
      <p:ext uri="{BB962C8B-B14F-4D97-AF65-F5344CB8AC3E}">
        <p14:creationId xmlns:p14="http://schemas.microsoft.com/office/powerpoint/2010/main" xmlns="" val="2840621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2627784" y="620688"/>
            <a:ext cx="4501164" cy="1012658"/>
          </a:xfrm>
        </p:spPr>
        <p:txBody>
          <a:bodyPr/>
          <a:lstStyle/>
          <a:p>
            <a:r>
              <a:rPr lang="en-US" altLang="zh-CN" b="1" dirty="0">
                <a:latin typeface="+mn-lt"/>
                <a:ea typeface="宋体" pitchFamily="2" charset="-122"/>
              </a:rPr>
              <a:t>JDBC</a:t>
            </a:r>
            <a:r>
              <a:rPr lang="zh-CN" altLang="en-US" b="1" dirty="0">
                <a:latin typeface="+mn-lt"/>
                <a:ea typeface="宋体" pitchFamily="2" charset="-122"/>
              </a:rPr>
              <a:t>驱动程序分类</a:t>
            </a:r>
          </a:p>
        </p:txBody>
      </p:sp>
      <p:sp>
        <p:nvSpPr>
          <p:cNvPr id="541699" name="Rectangle 3"/>
          <p:cNvSpPr>
            <a:spLocks noGrp="1" noChangeArrowheads="1"/>
          </p:cNvSpPr>
          <p:nvPr>
            <p:ph type="body" idx="1"/>
          </p:nvPr>
        </p:nvSpPr>
        <p:spPr>
          <a:xfrm>
            <a:off x="642910" y="1714488"/>
            <a:ext cx="7858180" cy="3673475"/>
          </a:xfrm>
        </p:spPr>
        <p:txBody>
          <a:bodyPr/>
          <a:lstStyle/>
          <a:p>
            <a:pPr>
              <a:buFont typeface="Wingdings" pitchFamily="2" charset="2"/>
              <a:buChar char="l"/>
            </a:pPr>
            <a:r>
              <a:rPr lang="en-US" altLang="zh-CN" sz="2700" dirty="0">
                <a:ea typeface="宋体" pitchFamily="2" charset="-122"/>
              </a:rPr>
              <a:t>JDBC</a:t>
            </a:r>
            <a:r>
              <a:rPr lang="zh-CN" altLang="en-US" sz="2700" dirty="0">
                <a:ea typeface="宋体" pitchFamily="2" charset="-122"/>
              </a:rPr>
              <a:t>驱动程序：各个数据库厂商根据</a:t>
            </a:r>
            <a:r>
              <a:rPr lang="en-US" altLang="zh-CN" sz="2700" dirty="0">
                <a:ea typeface="宋体" pitchFamily="2" charset="-122"/>
              </a:rPr>
              <a:t>JDBC</a:t>
            </a:r>
            <a:r>
              <a:rPr lang="zh-CN" altLang="en-US" sz="2700" dirty="0">
                <a:ea typeface="宋体" pitchFamily="2" charset="-122"/>
              </a:rPr>
              <a:t>的规范制作的 </a:t>
            </a:r>
            <a:r>
              <a:rPr lang="en-US" altLang="zh-CN" sz="2700" dirty="0">
                <a:ea typeface="宋体" pitchFamily="2" charset="-122"/>
              </a:rPr>
              <a:t>JDBC </a:t>
            </a:r>
            <a:r>
              <a:rPr lang="zh-CN" altLang="en-US" sz="2700" dirty="0">
                <a:ea typeface="宋体" pitchFamily="2" charset="-122"/>
              </a:rPr>
              <a:t>实现类的类库  </a:t>
            </a:r>
          </a:p>
          <a:p>
            <a:pPr>
              <a:buFont typeface="Wingdings" pitchFamily="2" charset="2"/>
              <a:buChar char="l"/>
            </a:pPr>
            <a:r>
              <a:rPr lang="en-US" altLang="zh-CN" sz="2700" dirty="0">
                <a:ea typeface="宋体" pitchFamily="2" charset="-122"/>
              </a:rPr>
              <a:t>JDBC</a:t>
            </a:r>
            <a:r>
              <a:rPr lang="zh-CN" altLang="en-US" sz="2700" dirty="0">
                <a:ea typeface="宋体" pitchFamily="2" charset="-122"/>
              </a:rPr>
              <a:t>驱动程序总共有四种类型：</a:t>
            </a:r>
          </a:p>
          <a:p>
            <a:pPr lvl="1">
              <a:buFont typeface="Wingdings" pitchFamily="2" charset="2"/>
              <a:buChar char="Ø"/>
            </a:pPr>
            <a:r>
              <a:rPr lang="zh-CN" altLang="en-US" sz="2000" dirty="0">
                <a:ea typeface="宋体" pitchFamily="2" charset="-122"/>
              </a:rPr>
              <a:t>第一类：</a:t>
            </a:r>
            <a:r>
              <a:rPr lang="en-US" altLang="zh-CN" sz="2000" dirty="0">
                <a:ea typeface="宋体" pitchFamily="2" charset="-122"/>
              </a:rPr>
              <a:t>JDBC-ODBC</a:t>
            </a:r>
            <a:r>
              <a:rPr lang="zh-CN" altLang="en-US" sz="2000" dirty="0">
                <a:ea typeface="宋体" pitchFamily="2" charset="-122"/>
              </a:rPr>
              <a:t>桥。 </a:t>
            </a:r>
          </a:p>
          <a:p>
            <a:pPr lvl="1">
              <a:buFont typeface="Wingdings" pitchFamily="2" charset="2"/>
              <a:buChar char="Ø"/>
            </a:pPr>
            <a:r>
              <a:rPr lang="zh-CN" altLang="en-US" sz="2000" dirty="0">
                <a:ea typeface="宋体" pitchFamily="2" charset="-122"/>
              </a:rPr>
              <a:t>第二类：部分本地</a:t>
            </a:r>
            <a:r>
              <a:rPr lang="en-US" altLang="zh-CN" sz="2000" dirty="0">
                <a:ea typeface="宋体" pitchFamily="2" charset="-122"/>
              </a:rPr>
              <a:t>API</a:t>
            </a:r>
            <a:r>
              <a:rPr lang="zh-CN" altLang="en-US" sz="2000" dirty="0">
                <a:ea typeface="宋体" pitchFamily="2" charset="-122"/>
              </a:rPr>
              <a:t>部分</a:t>
            </a:r>
            <a:r>
              <a:rPr lang="en-US" altLang="zh-CN" sz="2000" dirty="0">
                <a:ea typeface="宋体" pitchFamily="2" charset="-122"/>
              </a:rPr>
              <a:t>Java</a:t>
            </a:r>
            <a:r>
              <a:rPr lang="zh-CN" altLang="en-US" sz="2000" dirty="0">
                <a:ea typeface="宋体" pitchFamily="2" charset="-122"/>
              </a:rPr>
              <a:t>的驱动程序。 </a:t>
            </a:r>
          </a:p>
          <a:p>
            <a:pPr lvl="1">
              <a:buFont typeface="Wingdings" pitchFamily="2" charset="2"/>
              <a:buChar char="Ø"/>
            </a:pPr>
            <a:r>
              <a:rPr lang="zh-CN" altLang="en-US" sz="2000" dirty="0">
                <a:ea typeface="宋体" pitchFamily="2" charset="-122"/>
              </a:rPr>
              <a:t>第三类：</a:t>
            </a:r>
            <a:r>
              <a:rPr lang="en-US" altLang="zh-CN" sz="2000" dirty="0">
                <a:ea typeface="宋体" pitchFamily="2" charset="-122"/>
              </a:rPr>
              <a:t>JDBC</a:t>
            </a:r>
            <a:r>
              <a:rPr lang="zh-CN" altLang="en-US" sz="2000" dirty="0">
                <a:ea typeface="宋体" pitchFamily="2" charset="-122"/>
              </a:rPr>
              <a:t>网络纯</a:t>
            </a:r>
            <a:r>
              <a:rPr lang="en-US" altLang="zh-CN" sz="2000" dirty="0">
                <a:ea typeface="宋体" pitchFamily="2" charset="-122"/>
              </a:rPr>
              <a:t>Java</a:t>
            </a:r>
            <a:r>
              <a:rPr lang="zh-CN" altLang="en-US" sz="2000" dirty="0">
                <a:ea typeface="宋体" pitchFamily="2" charset="-122"/>
              </a:rPr>
              <a:t>驱动程序。 </a:t>
            </a:r>
          </a:p>
          <a:p>
            <a:pPr lvl="1">
              <a:buFont typeface="Wingdings" pitchFamily="2" charset="2"/>
              <a:buChar char="Ø"/>
            </a:pPr>
            <a:r>
              <a:rPr lang="zh-CN" altLang="en-US" sz="2000" b="1" dirty="0">
                <a:solidFill>
                  <a:srgbClr val="0000FF"/>
                </a:solidFill>
                <a:ea typeface="宋体" pitchFamily="2" charset="-122"/>
              </a:rPr>
              <a:t>第四类：本地协议的纯 </a:t>
            </a:r>
            <a:r>
              <a:rPr lang="en-US" altLang="zh-CN" sz="2000" b="1" dirty="0">
                <a:solidFill>
                  <a:srgbClr val="0000FF"/>
                </a:solidFill>
                <a:ea typeface="宋体" pitchFamily="2" charset="-122"/>
              </a:rPr>
              <a:t>Java </a:t>
            </a:r>
            <a:r>
              <a:rPr lang="zh-CN" altLang="en-US" sz="2000" b="1" dirty="0">
                <a:solidFill>
                  <a:srgbClr val="0000FF"/>
                </a:solidFill>
                <a:ea typeface="宋体" pitchFamily="2" charset="-122"/>
              </a:rPr>
              <a:t>驱动程序</a:t>
            </a:r>
            <a:r>
              <a:rPr lang="zh-CN" altLang="en-US" sz="2000" dirty="0">
                <a:ea typeface="宋体" pitchFamily="2" charset="-122"/>
              </a:rPr>
              <a:t>。 </a:t>
            </a:r>
          </a:p>
          <a:p>
            <a:pPr lvl="1">
              <a:buFont typeface="Wingdings" pitchFamily="2" charset="2"/>
              <a:buChar char="Ø"/>
            </a:pPr>
            <a:r>
              <a:rPr lang="zh-CN" altLang="en-US" sz="2000" dirty="0">
                <a:ea typeface="宋体" pitchFamily="2" charset="-122"/>
              </a:rPr>
              <a:t>第三、四两类都是纯</a:t>
            </a:r>
            <a:r>
              <a:rPr lang="en-US" altLang="zh-CN" sz="2000" dirty="0">
                <a:ea typeface="宋体" pitchFamily="2" charset="-122"/>
              </a:rPr>
              <a:t>Java</a:t>
            </a:r>
            <a:r>
              <a:rPr lang="zh-CN" altLang="en-US" sz="2000" dirty="0">
                <a:ea typeface="宋体" pitchFamily="2" charset="-122"/>
              </a:rPr>
              <a:t>的驱动程序，因此，对于</a:t>
            </a:r>
            <a:r>
              <a:rPr lang="en-US" altLang="zh-CN" sz="2000" dirty="0">
                <a:ea typeface="宋体" pitchFamily="2" charset="-122"/>
              </a:rPr>
              <a:t>Java</a:t>
            </a:r>
            <a:r>
              <a:rPr lang="zh-CN" altLang="en-US" sz="2000" dirty="0">
                <a:ea typeface="宋体" pitchFamily="2" charset="-122"/>
              </a:rPr>
              <a:t>开发者来说，它们在性能、可移植性、功能等方面都有优势。</a:t>
            </a:r>
            <a:r>
              <a:rPr lang="zh-CN" altLang="en-US" sz="2200" dirty="0">
                <a:ea typeface="宋体" pitchFamily="2" charset="-122"/>
              </a:rPr>
              <a:t> </a:t>
            </a:r>
          </a:p>
        </p:txBody>
      </p:sp>
    </p:spTree>
    <p:extLst>
      <p:ext uri="{BB962C8B-B14F-4D97-AF65-F5344CB8AC3E}">
        <p14:creationId xmlns:p14="http://schemas.microsoft.com/office/powerpoint/2010/main" xmlns="" val="345622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2627784" y="692696"/>
            <a:ext cx="4437116" cy="857256"/>
          </a:xfrm>
        </p:spPr>
        <p:txBody>
          <a:bodyPr/>
          <a:lstStyle/>
          <a:p>
            <a:r>
              <a:rPr lang="zh-CN" altLang="en-US" b="1" dirty="0" smtClean="0">
                <a:latin typeface="+mn-lt"/>
                <a:ea typeface="宋体" pitchFamily="2" charset="-122"/>
              </a:rPr>
              <a:t>第一类：</a:t>
            </a:r>
            <a:r>
              <a:rPr lang="en-US" altLang="zh-CN" b="1" dirty="0" smtClean="0">
                <a:latin typeface="+mn-lt"/>
                <a:ea typeface="宋体" pitchFamily="2" charset="-122"/>
              </a:rPr>
              <a:t>ODBC</a:t>
            </a:r>
            <a:endParaRPr lang="en-US" altLang="zh-CN" b="1" dirty="0">
              <a:latin typeface="+mn-lt"/>
              <a:ea typeface="宋体" pitchFamily="2" charset="-122"/>
            </a:endParaRPr>
          </a:p>
        </p:txBody>
      </p:sp>
      <p:sp>
        <p:nvSpPr>
          <p:cNvPr id="568323" name="Rectangle 3"/>
          <p:cNvSpPr>
            <a:spLocks noGrp="1" noChangeArrowheads="1"/>
          </p:cNvSpPr>
          <p:nvPr>
            <p:ph type="body" idx="1"/>
          </p:nvPr>
        </p:nvSpPr>
        <p:spPr>
          <a:xfrm>
            <a:off x="642910" y="1643050"/>
            <a:ext cx="7858180" cy="4286280"/>
          </a:xfrm>
        </p:spPr>
        <p:txBody>
          <a:bodyPr>
            <a:normAutofit fontScale="92500" lnSpcReduction="10000"/>
          </a:bodyPr>
          <a:lstStyle/>
          <a:p>
            <a:pPr>
              <a:buFont typeface="Wingdings" pitchFamily="2" charset="2"/>
              <a:buChar char="l"/>
            </a:pPr>
            <a:r>
              <a:rPr lang="zh-CN" altLang="en-US" sz="2400" dirty="0">
                <a:ea typeface="宋体" pitchFamily="2" charset="-122"/>
                <a:cs typeface="Arial Unicode MS" pitchFamily="34" charset="-122"/>
              </a:rPr>
              <a:t>早期对数据库的访问，都是调用数据库厂商提供的专有的 </a:t>
            </a:r>
            <a:r>
              <a:rPr lang="en-US" altLang="zh-CN" sz="2400" dirty="0">
                <a:ea typeface="宋体" pitchFamily="2" charset="-122"/>
                <a:cs typeface="Arial Unicode MS" pitchFamily="34" charset="-122"/>
              </a:rPr>
              <a:t>API</a:t>
            </a:r>
            <a:r>
              <a:rPr lang="zh-CN" altLang="en-US" sz="2400" dirty="0">
                <a:ea typeface="宋体" pitchFamily="2" charset="-122"/>
                <a:cs typeface="Arial Unicode MS" pitchFamily="34" charset="-122"/>
              </a:rPr>
              <a:t>。为了在 </a:t>
            </a:r>
            <a:r>
              <a:rPr lang="en-US" altLang="zh-CN" sz="2400" b="1" dirty="0">
                <a:solidFill>
                  <a:srgbClr val="FF0000"/>
                </a:solidFill>
                <a:ea typeface="宋体" pitchFamily="2" charset="-122"/>
                <a:cs typeface="Arial Unicode MS" pitchFamily="34" charset="-122"/>
              </a:rPr>
              <a:t>Windows </a:t>
            </a:r>
            <a:r>
              <a:rPr lang="zh-CN" altLang="en-US" sz="2400" b="1" dirty="0">
                <a:solidFill>
                  <a:srgbClr val="FF0000"/>
                </a:solidFill>
                <a:ea typeface="宋体" pitchFamily="2" charset="-122"/>
                <a:cs typeface="Arial Unicode MS" pitchFamily="34" charset="-122"/>
              </a:rPr>
              <a:t>平台</a:t>
            </a:r>
            <a:r>
              <a:rPr lang="zh-CN" altLang="en-US" sz="2400" dirty="0">
                <a:ea typeface="宋体" pitchFamily="2" charset="-122"/>
                <a:cs typeface="Arial Unicode MS" pitchFamily="34" charset="-122"/>
              </a:rPr>
              <a:t>下提供统一的访问方式，微软推出了 </a:t>
            </a:r>
            <a:r>
              <a:rPr lang="en-US" altLang="zh-CN" sz="2000" b="1" dirty="0">
                <a:ea typeface="宋体" pitchFamily="2" charset="-122"/>
                <a:cs typeface="Arial Unicode MS" pitchFamily="34" charset="-122"/>
              </a:rPr>
              <a:t>ODBC(Open Database Connectivity</a:t>
            </a:r>
            <a:r>
              <a:rPr lang="zh-CN" altLang="en-US" sz="2400" dirty="0">
                <a:ea typeface="宋体" pitchFamily="2" charset="-122"/>
                <a:cs typeface="Arial Unicode MS" pitchFamily="34" charset="-122"/>
              </a:rPr>
              <a:t>，开放式数据库连接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，并提供了 </a:t>
            </a:r>
            <a:r>
              <a:rPr lang="en-US" altLang="zh-CN" sz="2400" dirty="0">
                <a:ea typeface="宋体" pitchFamily="2" charset="-122"/>
                <a:cs typeface="Arial Unicode MS" pitchFamily="34" charset="-122"/>
              </a:rPr>
              <a:t>ODBC API</a:t>
            </a:r>
            <a:r>
              <a:rPr lang="zh-CN" altLang="en-US" sz="2400" dirty="0">
                <a:ea typeface="宋体" pitchFamily="2" charset="-122"/>
                <a:cs typeface="Arial Unicode MS" pitchFamily="34" charset="-122"/>
              </a:rPr>
              <a:t>，使用者在程序中只需要调用 </a:t>
            </a:r>
            <a:r>
              <a:rPr lang="en-US" altLang="zh-CN" sz="2400" dirty="0">
                <a:ea typeface="宋体" pitchFamily="2" charset="-122"/>
                <a:cs typeface="Arial Unicode MS" pitchFamily="34" charset="-122"/>
              </a:rPr>
              <a:t>ODBC API</a:t>
            </a:r>
            <a:r>
              <a:rPr lang="zh-CN" altLang="en-US" sz="2400" dirty="0">
                <a:ea typeface="宋体" pitchFamily="2" charset="-122"/>
                <a:cs typeface="Arial Unicode MS" pitchFamily="34" charset="-122"/>
              </a:rPr>
              <a:t>，由 </a:t>
            </a:r>
            <a:r>
              <a:rPr lang="en-US" altLang="zh-CN" sz="2400" dirty="0">
                <a:ea typeface="宋体" pitchFamily="2" charset="-122"/>
                <a:cs typeface="Arial Unicode MS" pitchFamily="34" charset="-122"/>
              </a:rPr>
              <a:t>ODBC </a:t>
            </a:r>
            <a:r>
              <a:rPr lang="zh-CN" altLang="en-US" sz="2400" dirty="0">
                <a:ea typeface="宋体" pitchFamily="2" charset="-122"/>
                <a:cs typeface="Arial Unicode MS" pitchFamily="34" charset="-122"/>
              </a:rPr>
              <a:t>驱动程序将调用转换成为对特定的数据库的调用请求</a:t>
            </a:r>
          </a:p>
          <a:p>
            <a:pPr>
              <a:buFont typeface="Wingdings" pitchFamily="2" charset="2"/>
              <a:buChar char="l"/>
            </a:pPr>
            <a:r>
              <a:rPr lang="zh-CN" altLang="en-US" sz="2400" dirty="0">
                <a:ea typeface="宋体" pitchFamily="2" charset="-122"/>
                <a:cs typeface="Arial Unicode MS" pitchFamily="34" charset="-122"/>
              </a:rPr>
              <a:t>一个基于</a:t>
            </a:r>
            <a:r>
              <a:rPr lang="en-US" altLang="zh-CN" sz="2400" dirty="0">
                <a:ea typeface="宋体" pitchFamily="2" charset="-122"/>
                <a:cs typeface="Arial Unicode MS" pitchFamily="34" charset="-122"/>
              </a:rPr>
              <a:t>ODBC</a:t>
            </a:r>
            <a:r>
              <a:rPr lang="zh-CN" altLang="en-US" sz="2400" dirty="0">
                <a:ea typeface="宋体" pitchFamily="2" charset="-122"/>
                <a:cs typeface="Arial Unicode MS" pitchFamily="34" charset="-122"/>
              </a:rPr>
              <a:t>的应用程序对数据库的操作不依赖任何</a:t>
            </a:r>
            <a:r>
              <a:rPr lang="en-US" altLang="zh-CN" sz="2400" dirty="0">
                <a:ea typeface="宋体" pitchFamily="2" charset="-122"/>
                <a:cs typeface="Arial Unicode MS" pitchFamily="34" charset="-122"/>
              </a:rPr>
              <a:t>DBMS(database manager system)</a:t>
            </a:r>
            <a:r>
              <a:rPr lang="zh-CN" altLang="en-US" sz="2400" dirty="0">
                <a:ea typeface="宋体" pitchFamily="2" charset="-122"/>
                <a:cs typeface="Arial Unicode MS" pitchFamily="34" charset="-122"/>
              </a:rPr>
              <a:t>，不直接与</a:t>
            </a:r>
            <a:r>
              <a:rPr lang="en-US" altLang="zh-CN" sz="2400" dirty="0">
                <a:ea typeface="宋体" pitchFamily="2" charset="-122"/>
                <a:cs typeface="Arial Unicode MS" pitchFamily="34" charset="-122"/>
              </a:rPr>
              <a:t>DBMS</a:t>
            </a:r>
            <a:r>
              <a:rPr lang="zh-CN" altLang="en-US" sz="2400" dirty="0">
                <a:ea typeface="宋体" pitchFamily="2" charset="-122"/>
                <a:cs typeface="Arial Unicode MS" pitchFamily="34" charset="-122"/>
              </a:rPr>
              <a:t>打交道，所有的数据库操作由对应的</a:t>
            </a:r>
            <a:r>
              <a:rPr lang="en-US" altLang="zh-CN" sz="2400" dirty="0">
                <a:ea typeface="宋体" pitchFamily="2" charset="-122"/>
                <a:cs typeface="Arial Unicode MS" pitchFamily="34" charset="-122"/>
              </a:rPr>
              <a:t>DBMS</a:t>
            </a:r>
            <a:r>
              <a:rPr lang="zh-CN" altLang="en-US" sz="2400" dirty="0">
                <a:ea typeface="宋体" pitchFamily="2" charset="-122"/>
                <a:cs typeface="Arial Unicode MS" pitchFamily="34" charset="-122"/>
              </a:rPr>
              <a:t>的</a:t>
            </a:r>
            <a:r>
              <a:rPr lang="en-US" altLang="zh-CN" sz="2400" b="1" dirty="0">
                <a:solidFill>
                  <a:srgbClr val="0000FF"/>
                </a:solidFill>
                <a:ea typeface="宋体" pitchFamily="2" charset="-122"/>
                <a:cs typeface="Arial Unicode MS" pitchFamily="34" charset="-122"/>
              </a:rPr>
              <a:t>ODBC</a:t>
            </a:r>
            <a:r>
              <a:rPr lang="zh-CN" altLang="en-US" sz="2400" b="1" dirty="0">
                <a:solidFill>
                  <a:srgbClr val="0000FF"/>
                </a:solidFill>
                <a:ea typeface="宋体" pitchFamily="2" charset="-122"/>
                <a:cs typeface="Arial Unicode MS" pitchFamily="34" charset="-122"/>
              </a:rPr>
              <a:t>驱动程序</a:t>
            </a:r>
            <a:r>
              <a:rPr lang="zh-CN" altLang="en-US" sz="2400" dirty="0">
                <a:ea typeface="宋体" pitchFamily="2" charset="-122"/>
                <a:cs typeface="Arial Unicode MS" pitchFamily="34" charset="-122"/>
              </a:rPr>
              <a:t>完成。也就是说，不论是</a:t>
            </a:r>
            <a:r>
              <a:rPr lang="en-US" altLang="zh-CN" sz="2400" dirty="0">
                <a:ea typeface="宋体" pitchFamily="2" charset="-122"/>
                <a:cs typeface="Arial Unicode MS" pitchFamily="34" charset="-122"/>
              </a:rPr>
              <a:t>FoxPro</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Access , MYSQL</a:t>
            </a:r>
            <a:r>
              <a:rPr lang="zh-CN" altLang="en-US" sz="2400" dirty="0">
                <a:ea typeface="宋体" pitchFamily="2" charset="-122"/>
                <a:cs typeface="Arial Unicode MS" pitchFamily="34" charset="-122"/>
              </a:rPr>
              <a:t>还是</a:t>
            </a:r>
            <a:r>
              <a:rPr lang="en-US" altLang="zh-CN" sz="2400" dirty="0">
                <a:ea typeface="宋体" pitchFamily="2" charset="-122"/>
                <a:cs typeface="Arial Unicode MS" pitchFamily="34" charset="-122"/>
              </a:rPr>
              <a:t>Oracle</a:t>
            </a:r>
            <a:r>
              <a:rPr lang="zh-CN" altLang="en-US" sz="2400" dirty="0">
                <a:ea typeface="宋体" pitchFamily="2" charset="-122"/>
                <a:cs typeface="Arial Unicode MS" pitchFamily="34" charset="-122"/>
              </a:rPr>
              <a:t>数据库，均可用</a:t>
            </a:r>
            <a:r>
              <a:rPr lang="en-US" altLang="zh-CN" sz="2400" dirty="0">
                <a:ea typeface="宋体" pitchFamily="2" charset="-122"/>
                <a:cs typeface="Arial Unicode MS" pitchFamily="34" charset="-122"/>
              </a:rPr>
              <a:t>ODBC API</a:t>
            </a:r>
            <a:r>
              <a:rPr lang="zh-CN" altLang="en-US" sz="2400" dirty="0">
                <a:ea typeface="宋体" pitchFamily="2" charset="-122"/>
                <a:cs typeface="Arial Unicode MS" pitchFamily="34" charset="-122"/>
              </a:rPr>
              <a:t>进行访问。由此可见，</a:t>
            </a:r>
            <a:r>
              <a:rPr lang="en-US" altLang="zh-CN" sz="2400" b="1" dirty="0">
                <a:solidFill>
                  <a:srgbClr val="FF0000"/>
                </a:solidFill>
                <a:ea typeface="宋体" pitchFamily="2" charset="-122"/>
                <a:cs typeface="Arial Unicode MS" pitchFamily="34" charset="-122"/>
              </a:rPr>
              <a:t>ODBC</a:t>
            </a:r>
            <a:r>
              <a:rPr lang="zh-CN" altLang="en-US" sz="2400" b="1" dirty="0">
                <a:solidFill>
                  <a:srgbClr val="FF0000"/>
                </a:solidFill>
                <a:ea typeface="宋体" pitchFamily="2" charset="-122"/>
                <a:cs typeface="Arial Unicode MS" pitchFamily="34" charset="-122"/>
              </a:rPr>
              <a:t>的最大优点是能以统一的方式处理所有的数据库</a:t>
            </a:r>
            <a:r>
              <a:rPr lang="zh-CN" altLang="en-US" sz="2400" dirty="0">
                <a:ea typeface="宋体" pitchFamily="2" charset="-122"/>
                <a:cs typeface="Arial Unicode MS" pitchFamily="34" charset="-122"/>
              </a:rPr>
              <a:t>。</a:t>
            </a:r>
            <a:br>
              <a:rPr lang="zh-CN" altLang="en-US" sz="2400" dirty="0">
                <a:ea typeface="宋体" pitchFamily="2" charset="-122"/>
                <a:cs typeface="Arial Unicode MS" pitchFamily="34" charset="-122"/>
              </a:rPr>
            </a:b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xmlns="" val="109731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2572255" y="620688"/>
            <a:ext cx="4291960" cy="857256"/>
          </a:xfrm>
        </p:spPr>
        <p:txBody>
          <a:bodyPr/>
          <a:lstStyle/>
          <a:p>
            <a:r>
              <a:rPr lang="en-US" altLang="zh-CN" b="1" dirty="0">
                <a:latin typeface="+mn-lt"/>
                <a:ea typeface="宋体" pitchFamily="2" charset="-122"/>
              </a:rPr>
              <a:t>JDBC-ODBC</a:t>
            </a:r>
            <a:r>
              <a:rPr lang="zh-CN" altLang="en-US" b="1" dirty="0">
                <a:latin typeface="+mn-lt"/>
                <a:ea typeface="宋体" pitchFamily="2" charset="-122"/>
              </a:rPr>
              <a:t>桥 </a:t>
            </a:r>
          </a:p>
        </p:txBody>
      </p:sp>
      <p:sp>
        <p:nvSpPr>
          <p:cNvPr id="542723" name="Rectangle 3"/>
          <p:cNvSpPr>
            <a:spLocks noGrp="1" noChangeArrowheads="1"/>
          </p:cNvSpPr>
          <p:nvPr>
            <p:ph type="body" idx="1"/>
          </p:nvPr>
        </p:nvSpPr>
        <p:spPr>
          <a:xfrm>
            <a:off x="642910" y="1500174"/>
            <a:ext cx="7929618" cy="2857520"/>
          </a:xfrm>
        </p:spPr>
        <p:txBody>
          <a:bodyPr>
            <a:normAutofit/>
          </a:bodyPr>
          <a:lstStyle/>
          <a:p>
            <a:pPr>
              <a:lnSpc>
                <a:spcPct val="110000"/>
              </a:lnSpc>
              <a:buFont typeface="Wingdings" pitchFamily="2" charset="2"/>
              <a:buChar char="l"/>
            </a:pPr>
            <a:r>
              <a:rPr lang="en-US" altLang="zh-CN" sz="2100" dirty="0">
                <a:ea typeface="宋体" pitchFamily="2" charset="-122"/>
              </a:rPr>
              <a:t>JDBC-ODBC </a:t>
            </a:r>
            <a:r>
              <a:rPr lang="zh-CN" altLang="en-US" sz="2100" dirty="0">
                <a:ea typeface="宋体" pitchFamily="2" charset="-122"/>
              </a:rPr>
              <a:t>桥本身也是一个驱动，利用这个驱动，可以使用 </a:t>
            </a:r>
            <a:r>
              <a:rPr lang="en-US" altLang="zh-CN" sz="2100" dirty="0">
                <a:ea typeface="宋体" pitchFamily="2" charset="-122"/>
              </a:rPr>
              <a:t>JDBC-API </a:t>
            </a:r>
            <a:r>
              <a:rPr lang="zh-CN" altLang="en-US" sz="2100" dirty="0">
                <a:ea typeface="宋体" pitchFamily="2" charset="-122"/>
              </a:rPr>
              <a:t>通过</a:t>
            </a:r>
            <a:r>
              <a:rPr lang="en-US" altLang="zh-CN" sz="2100" dirty="0">
                <a:ea typeface="宋体" pitchFamily="2" charset="-122"/>
              </a:rPr>
              <a:t>ODBC </a:t>
            </a:r>
            <a:r>
              <a:rPr lang="zh-CN" altLang="en-US" sz="2100" dirty="0">
                <a:ea typeface="宋体" pitchFamily="2" charset="-122"/>
              </a:rPr>
              <a:t>去访问数据库。这种机制实际上是把标准的 </a:t>
            </a:r>
            <a:r>
              <a:rPr lang="en-US" altLang="zh-CN" sz="2100" dirty="0">
                <a:ea typeface="宋体" pitchFamily="2" charset="-122"/>
              </a:rPr>
              <a:t>JDBC </a:t>
            </a:r>
            <a:r>
              <a:rPr lang="zh-CN" altLang="en-US" sz="2100" dirty="0">
                <a:ea typeface="宋体" pitchFamily="2" charset="-122"/>
              </a:rPr>
              <a:t>调用转换成相应的 </a:t>
            </a:r>
            <a:r>
              <a:rPr lang="en-US" altLang="zh-CN" sz="2100" dirty="0">
                <a:ea typeface="宋体" pitchFamily="2" charset="-122"/>
              </a:rPr>
              <a:t>ODBC </a:t>
            </a:r>
            <a:r>
              <a:rPr lang="zh-CN" altLang="en-US" sz="2100" dirty="0">
                <a:ea typeface="宋体" pitchFamily="2" charset="-122"/>
              </a:rPr>
              <a:t>调用，并通过 </a:t>
            </a:r>
            <a:r>
              <a:rPr lang="en-US" altLang="zh-CN" sz="2100" dirty="0">
                <a:ea typeface="宋体" pitchFamily="2" charset="-122"/>
              </a:rPr>
              <a:t>ODBC </a:t>
            </a:r>
            <a:r>
              <a:rPr lang="zh-CN" altLang="en-US" sz="2100" dirty="0">
                <a:ea typeface="宋体" pitchFamily="2" charset="-122"/>
              </a:rPr>
              <a:t>访问数据库</a:t>
            </a:r>
          </a:p>
          <a:p>
            <a:pPr>
              <a:lnSpc>
                <a:spcPct val="110000"/>
              </a:lnSpc>
              <a:buFont typeface="Wingdings" pitchFamily="2" charset="2"/>
              <a:buChar char="l"/>
            </a:pPr>
            <a:r>
              <a:rPr lang="zh-CN" altLang="en-US" sz="2100" dirty="0">
                <a:ea typeface="宋体" pitchFamily="2" charset="-122"/>
              </a:rPr>
              <a:t>因为需要通过多层调用，所以利用 </a:t>
            </a:r>
            <a:r>
              <a:rPr lang="en-US" altLang="zh-CN" sz="2100" dirty="0">
                <a:ea typeface="宋体" pitchFamily="2" charset="-122"/>
              </a:rPr>
              <a:t>JDBC-ODBC </a:t>
            </a:r>
            <a:r>
              <a:rPr lang="zh-CN" altLang="en-US" sz="2100" dirty="0">
                <a:ea typeface="宋体" pitchFamily="2" charset="-122"/>
              </a:rPr>
              <a:t>桥访问数据库的效率较低</a:t>
            </a:r>
          </a:p>
          <a:p>
            <a:pPr>
              <a:lnSpc>
                <a:spcPct val="110000"/>
              </a:lnSpc>
              <a:buFont typeface="Wingdings" pitchFamily="2" charset="2"/>
              <a:buChar char="l"/>
            </a:pPr>
            <a:r>
              <a:rPr lang="zh-CN" altLang="en-US" sz="2100" dirty="0">
                <a:ea typeface="宋体" pitchFamily="2" charset="-122"/>
              </a:rPr>
              <a:t>在 </a:t>
            </a:r>
            <a:r>
              <a:rPr lang="en-US" altLang="zh-CN" sz="2100" dirty="0">
                <a:ea typeface="宋体" pitchFamily="2" charset="-122"/>
              </a:rPr>
              <a:t>JDK </a:t>
            </a:r>
            <a:r>
              <a:rPr lang="zh-CN" altLang="en-US" sz="2100" dirty="0">
                <a:ea typeface="宋体" pitchFamily="2" charset="-122"/>
              </a:rPr>
              <a:t>中，提供了 </a:t>
            </a:r>
            <a:r>
              <a:rPr lang="en-US" altLang="zh-CN" sz="2100" dirty="0">
                <a:ea typeface="宋体" pitchFamily="2" charset="-122"/>
              </a:rPr>
              <a:t>JDBC-ODBC </a:t>
            </a:r>
            <a:r>
              <a:rPr lang="zh-CN" altLang="en-US" sz="2100" dirty="0">
                <a:ea typeface="宋体" pitchFamily="2" charset="-122"/>
              </a:rPr>
              <a:t>桥的实现类</a:t>
            </a:r>
            <a:r>
              <a:rPr lang="en-US" altLang="zh-CN" sz="2100" dirty="0">
                <a:ea typeface="宋体" pitchFamily="2" charset="-122"/>
              </a:rPr>
              <a:t>(</a:t>
            </a:r>
            <a:r>
              <a:rPr lang="en-US" altLang="zh-CN" sz="2100" dirty="0" err="1">
                <a:ea typeface="宋体" pitchFamily="2" charset="-122"/>
              </a:rPr>
              <a:t>sun.jdbc.odbc.JdbcOdbcDriver</a:t>
            </a:r>
            <a:r>
              <a:rPr lang="en-US" altLang="zh-CN" sz="2100" dirty="0">
                <a:ea typeface="宋体" pitchFamily="2" charset="-122"/>
              </a:rPr>
              <a:t>)</a:t>
            </a:r>
          </a:p>
        </p:txBody>
      </p:sp>
      <p:sp>
        <p:nvSpPr>
          <p:cNvPr id="542725" name="Text Box 5"/>
          <p:cNvSpPr txBox="1">
            <a:spLocks noChangeArrowheads="1"/>
          </p:cNvSpPr>
          <p:nvPr/>
        </p:nvSpPr>
        <p:spPr bwMode="auto">
          <a:xfrm>
            <a:off x="361950" y="45561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pitchFamily="2" charset="-122"/>
              </a:rPr>
              <a:t>Java </a:t>
            </a:r>
            <a:r>
              <a:rPr lang="zh-CN" altLang="en-US" dirty="0">
                <a:ea typeface="宋体" pitchFamily="2" charset="-122"/>
              </a:rPr>
              <a:t>应用程序</a:t>
            </a:r>
          </a:p>
        </p:txBody>
      </p:sp>
      <p:sp>
        <p:nvSpPr>
          <p:cNvPr id="542726" name="Line 6"/>
          <p:cNvSpPr>
            <a:spLocks noChangeShapeType="1"/>
          </p:cNvSpPr>
          <p:nvPr/>
        </p:nvSpPr>
        <p:spPr bwMode="auto">
          <a:xfrm>
            <a:off x="1373188" y="5013328"/>
            <a:ext cx="0" cy="4064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2727" name="Oval 7"/>
          <p:cNvSpPr>
            <a:spLocks noChangeArrowheads="1"/>
          </p:cNvSpPr>
          <p:nvPr/>
        </p:nvSpPr>
        <p:spPr bwMode="auto">
          <a:xfrm>
            <a:off x="509588" y="5511803"/>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ea typeface="宋体" pitchFamily="2" charset="-122"/>
              </a:rPr>
              <a:t>JDBC API</a:t>
            </a:r>
          </a:p>
        </p:txBody>
      </p:sp>
      <p:sp>
        <p:nvSpPr>
          <p:cNvPr id="542728" name="Line 8"/>
          <p:cNvSpPr>
            <a:spLocks noChangeShapeType="1"/>
          </p:cNvSpPr>
          <p:nvPr/>
        </p:nvSpPr>
        <p:spPr bwMode="auto">
          <a:xfrm>
            <a:off x="2381250" y="5826128"/>
            <a:ext cx="357188"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2729" name="Text Box 9"/>
          <p:cNvSpPr txBox="1">
            <a:spLocks noChangeArrowheads="1"/>
          </p:cNvSpPr>
          <p:nvPr/>
        </p:nvSpPr>
        <p:spPr bwMode="auto">
          <a:xfrm>
            <a:off x="2857500" y="56229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ctr">
              <a:spcBef>
                <a:spcPct val="50000"/>
              </a:spcBef>
              <a:buFont typeface="Wingdings" pitchFamily="2" charset="2"/>
              <a:buNone/>
            </a:pPr>
            <a:r>
              <a:rPr lang="en-US" altLang="zh-CN" dirty="0">
                <a:ea typeface="宋体" pitchFamily="2" charset="-122"/>
              </a:rPr>
              <a:t>JDBC-ODBC</a:t>
            </a:r>
            <a:r>
              <a:rPr lang="zh-CN" altLang="en-US" dirty="0">
                <a:ea typeface="宋体" pitchFamily="2" charset="-122"/>
              </a:rPr>
              <a:t>桥</a:t>
            </a:r>
          </a:p>
        </p:txBody>
      </p:sp>
      <p:sp>
        <p:nvSpPr>
          <p:cNvPr id="542732" name="Oval 12"/>
          <p:cNvSpPr>
            <a:spLocks noChangeArrowheads="1"/>
          </p:cNvSpPr>
          <p:nvPr/>
        </p:nvSpPr>
        <p:spPr bwMode="auto">
          <a:xfrm>
            <a:off x="5437188" y="5491166"/>
            <a:ext cx="1727200" cy="674687"/>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ea typeface="宋体" pitchFamily="2" charset="-122"/>
              </a:rPr>
              <a:t>ODBC API</a:t>
            </a:r>
          </a:p>
        </p:txBody>
      </p:sp>
      <p:sp>
        <p:nvSpPr>
          <p:cNvPr id="542735" name="AutoShape 15"/>
          <p:cNvSpPr>
            <a:spLocks noChangeArrowheads="1"/>
          </p:cNvSpPr>
          <p:nvPr/>
        </p:nvSpPr>
        <p:spPr bwMode="auto">
          <a:xfrm>
            <a:off x="7885113" y="392906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ea typeface="宋体" pitchFamily="2" charset="-122"/>
              </a:rPr>
              <a:t>数据库</a:t>
            </a:r>
          </a:p>
        </p:txBody>
      </p:sp>
      <p:sp>
        <p:nvSpPr>
          <p:cNvPr id="542737" name="Line 17"/>
          <p:cNvSpPr>
            <a:spLocks noChangeShapeType="1"/>
          </p:cNvSpPr>
          <p:nvPr/>
        </p:nvSpPr>
        <p:spPr bwMode="auto">
          <a:xfrm>
            <a:off x="4970463" y="5827716"/>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2738" name="Line 18"/>
          <p:cNvSpPr>
            <a:spLocks noChangeShapeType="1"/>
          </p:cNvSpPr>
          <p:nvPr/>
        </p:nvSpPr>
        <p:spPr bwMode="auto">
          <a:xfrm>
            <a:off x="7275513" y="5827716"/>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2740" name="Text Box 20"/>
          <p:cNvSpPr txBox="1">
            <a:spLocks noChangeArrowheads="1"/>
          </p:cNvSpPr>
          <p:nvPr/>
        </p:nvSpPr>
        <p:spPr bwMode="auto">
          <a:xfrm>
            <a:off x="7762875" y="5630866"/>
            <a:ext cx="1260475"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pitchFamily="2" charset="-122"/>
              </a:rPr>
              <a:t>ODBC</a:t>
            </a:r>
            <a:r>
              <a:rPr lang="zh-CN" altLang="en-US" dirty="0">
                <a:ea typeface="宋体" pitchFamily="2" charset="-122"/>
              </a:rPr>
              <a:t>层</a:t>
            </a:r>
          </a:p>
        </p:txBody>
      </p:sp>
      <p:sp>
        <p:nvSpPr>
          <p:cNvPr id="542741" name="Line 21"/>
          <p:cNvSpPr>
            <a:spLocks noChangeShapeType="1"/>
          </p:cNvSpPr>
          <p:nvPr/>
        </p:nvSpPr>
        <p:spPr bwMode="auto">
          <a:xfrm rot="-10800000">
            <a:off x="8388350" y="5080003"/>
            <a:ext cx="0" cy="4064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Tree>
    <p:extLst>
      <p:ext uri="{BB962C8B-B14F-4D97-AF65-F5344CB8AC3E}">
        <p14:creationId xmlns:p14="http://schemas.microsoft.com/office/powerpoint/2010/main" xmlns="" val="2966761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99592" y="764704"/>
            <a:ext cx="7920558" cy="1021408"/>
          </a:xfrm>
        </p:spPr>
        <p:txBody>
          <a:bodyPr>
            <a:normAutofit fontScale="90000"/>
          </a:bodyPr>
          <a:lstStyle/>
          <a:p>
            <a:r>
              <a:rPr lang="zh-CN" altLang="en-US" b="1" dirty="0" smtClean="0">
                <a:latin typeface="+mn-lt"/>
                <a:ea typeface="宋体" pitchFamily="2" charset="-122"/>
              </a:rPr>
              <a:t>第二类：部分</a:t>
            </a:r>
            <a:r>
              <a:rPr lang="zh-CN" altLang="en-US" b="1" dirty="0">
                <a:latin typeface="+mn-lt"/>
                <a:ea typeface="宋体" pitchFamily="2" charset="-122"/>
              </a:rPr>
              <a:t>本地</a:t>
            </a:r>
            <a:r>
              <a:rPr lang="en-US" altLang="zh-CN" b="1" dirty="0">
                <a:latin typeface="+mn-lt"/>
                <a:ea typeface="宋体" pitchFamily="2" charset="-122"/>
              </a:rPr>
              <a:t>API</a:t>
            </a:r>
            <a:r>
              <a:rPr lang="zh-CN" altLang="en-US" b="1" dirty="0">
                <a:latin typeface="+mn-lt"/>
                <a:ea typeface="宋体" pitchFamily="2" charset="-122"/>
              </a:rPr>
              <a:t>部分</a:t>
            </a:r>
            <a:r>
              <a:rPr lang="en-US" altLang="zh-CN" b="1" dirty="0">
                <a:latin typeface="+mn-lt"/>
                <a:ea typeface="宋体" pitchFamily="2" charset="-122"/>
              </a:rPr>
              <a:t>Java</a:t>
            </a:r>
            <a:r>
              <a:rPr lang="zh-CN" altLang="en-US" b="1" dirty="0">
                <a:latin typeface="+mn-lt"/>
                <a:ea typeface="宋体" pitchFamily="2" charset="-122"/>
              </a:rPr>
              <a:t>的驱动程序</a:t>
            </a:r>
          </a:p>
        </p:txBody>
      </p:sp>
      <p:sp>
        <p:nvSpPr>
          <p:cNvPr id="543747" name="Rectangle 3"/>
          <p:cNvSpPr>
            <a:spLocks noGrp="1" noChangeArrowheads="1"/>
          </p:cNvSpPr>
          <p:nvPr>
            <p:ph type="body" idx="1"/>
          </p:nvPr>
        </p:nvSpPr>
        <p:spPr>
          <a:xfrm>
            <a:off x="755650" y="1643050"/>
            <a:ext cx="7696200" cy="2489200"/>
          </a:xfrm>
        </p:spPr>
        <p:txBody>
          <a:bodyPr/>
          <a:lstStyle/>
          <a:p>
            <a:pPr>
              <a:buFont typeface="Wingdings" pitchFamily="2" charset="2"/>
              <a:buChar char="l"/>
            </a:pPr>
            <a:r>
              <a:rPr lang="zh-CN" altLang="en-US" sz="2400" dirty="0">
                <a:ea typeface="宋体" pitchFamily="2" charset="-122"/>
              </a:rPr>
              <a:t>这种类型的 </a:t>
            </a:r>
            <a:r>
              <a:rPr lang="en-US" altLang="zh-CN" sz="2400" dirty="0">
                <a:ea typeface="宋体" pitchFamily="2" charset="-122"/>
              </a:rPr>
              <a:t>JDBC </a:t>
            </a:r>
            <a:r>
              <a:rPr lang="zh-CN" altLang="en-US" sz="2400" dirty="0">
                <a:ea typeface="宋体" pitchFamily="2" charset="-122"/>
              </a:rPr>
              <a:t>驱动程序使用 </a:t>
            </a:r>
            <a:r>
              <a:rPr lang="en-US" altLang="zh-CN" sz="2400" dirty="0">
                <a:ea typeface="宋体" pitchFamily="2" charset="-122"/>
              </a:rPr>
              <a:t>Java </a:t>
            </a:r>
            <a:r>
              <a:rPr lang="zh-CN" altLang="en-US" sz="2400" dirty="0">
                <a:ea typeface="宋体" pitchFamily="2" charset="-122"/>
              </a:rPr>
              <a:t>编写，它调用数据库厂商提供的本地 </a:t>
            </a:r>
            <a:r>
              <a:rPr lang="en-US" altLang="zh-CN" sz="2400" dirty="0">
                <a:ea typeface="宋体" pitchFamily="2" charset="-122"/>
              </a:rPr>
              <a:t>API</a:t>
            </a:r>
          </a:p>
          <a:p>
            <a:pPr>
              <a:buFont typeface="Wingdings" pitchFamily="2" charset="2"/>
              <a:buChar char="l"/>
            </a:pPr>
            <a:r>
              <a:rPr lang="zh-CN" altLang="en-US" sz="2400" dirty="0">
                <a:ea typeface="宋体" pitchFamily="2" charset="-122"/>
              </a:rPr>
              <a:t>通过这种类型的 </a:t>
            </a:r>
            <a:r>
              <a:rPr lang="en-US" altLang="zh-CN" sz="2400" dirty="0">
                <a:ea typeface="宋体" pitchFamily="2" charset="-122"/>
              </a:rPr>
              <a:t>JDBC </a:t>
            </a:r>
            <a:r>
              <a:rPr lang="zh-CN" altLang="en-US" sz="2400" dirty="0">
                <a:ea typeface="宋体" pitchFamily="2" charset="-122"/>
              </a:rPr>
              <a:t>驱动程序访问数据库减少了 </a:t>
            </a:r>
            <a:r>
              <a:rPr lang="en-US" altLang="zh-CN" sz="2400" dirty="0">
                <a:ea typeface="宋体" pitchFamily="2" charset="-122"/>
              </a:rPr>
              <a:t>ODBC </a:t>
            </a:r>
            <a:r>
              <a:rPr lang="zh-CN" altLang="en-US" sz="2400" dirty="0">
                <a:ea typeface="宋体" pitchFamily="2" charset="-122"/>
              </a:rPr>
              <a:t>的调用环节，提高了数据库访问的效率</a:t>
            </a:r>
          </a:p>
          <a:p>
            <a:pPr>
              <a:buFont typeface="Wingdings" pitchFamily="2" charset="2"/>
              <a:buChar char="l"/>
            </a:pPr>
            <a:r>
              <a:rPr lang="zh-CN" altLang="en-US" sz="2400" dirty="0">
                <a:ea typeface="宋体" pitchFamily="2" charset="-122"/>
              </a:rPr>
              <a:t>在这种方式下需要在客户的机器上安装本地 </a:t>
            </a:r>
            <a:r>
              <a:rPr lang="en-US" altLang="zh-CN" sz="2400" dirty="0">
                <a:ea typeface="宋体" pitchFamily="2" charset="-122"/>
              </a:rPr>
              <a:t>JDBC </a:t>
            </a:r>
            <a:r>
              <a:rPr lang="zh-CN" altLang="en-US" sz="2400" dirty="0">
                <a:ea typeface="宋体" pitchFamily="2" charset="-122"/>
              </a:rPr>
              <a:t>驱动程序和特定厂商的本地 </a:t>
            </a:r>
            <a:r>
              <a:rPr lang="en-US" altLang="zh-CN" sz="2400" dirty="0">
                <a:ea typeface="宋体" pitchFamily="2" charset="-122"/>
              </a:rPr>
              <a:t>API </a:t>
            </a:r>
          </a:p>
        </p:txBody>
      </p:sp>
      <p:sp>
        <p:nvSpPr>
          <p:cNvPr id="543748" name="Text Box 4"/>
          <p:cNvSpPr txBox="1">
            <a:spLocks noChangeArrowheads="1"/>
          </p:cNvSpPr>
          <p:nvPr/>
        </p:nvSpPr>
        <p:spPr bwMode="auto">
          <a:xfrm>
            <a:off x="361950" y="4357694"/>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ea typeface="宋体" pitchFamily="2" charset="-122"/>
              </a:rPr>
              <a:t>Java </a:t>
            </a:r>
            <a:r>
              <a:rPr lang="zh-CN" altLang="en-US">
                <a:ea typeface="宋体" pitchFamily="2" charset="-122"/>
              </a:rPr>
              <a:t>应用程序</a:t>
            </a:r>
          </a:p>
        </p:txBody>
      </p:sp>
      <p:sp>
        <p:nvSpPr>
          <p:cNvPr id="543749" name="Line 5"/>
          <p:cNvSpPr>
            <a:spLocks noChangeShapeType="1"/>
          </p:cNvSpPr>
          <p:nvPr/>
        </p:nvSpPr>
        <p:spPr bwMode="auto">
          <a:xfrm>
            <a:off x="1373188" y="4814894"/>
            <a:ext cx="0" cy="4064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3750" name="Oval 6"/>
          <p:cNvSpPr>
            <a:spLocks noChangeArrowheads="1"/>
          </p:cNvSpPr>
          <p:nvPr/>
        </p:nvSpPr>
        <p:spPr bwMode="auto">
          <a:xfrm>
            <a:off x="509588" y="5313369"/>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ea typeface="宋体" pitchFamily="2" charset="-122"/>
              </a:rPr>
              <a:t>JDBC API</a:t>
            </a:r>
          </a:p>
        </p:txBody>
      </p:sp>
      <p:sp>
        <p:nvSpPr>
          <p:cNvPr id="543751" name="Line 7"/>
          <p:cNvSpPr>
            <a:spLocks noChangeShapeType="1"/>
          </p:cNvSpPr>
          <p:nvPr/>
        </p:nvSpPr>
        <p:spPr bwMode="auto">
          <a:xfrm>
            <a:off x="2381250" y="5627694"/>
            <a:ext cx="357188"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3752" name="Text Box 8"/>
          <p:cNvSpPr txBox="1">
            <a:spLocks noChangeArrowheads="1"/>
          </p:cNvSpPr>
          <p:nvPr/>
        </p:nvSpPr>
        <p:spPr bwMode="auto">
          <a:xfrm>
            <a:off x="2857500" y="5424494"/>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ctr">
              <a:spcBef>
                <a:spcPct val="50000"/>
              </a:spcBef>
              <a:buFont typeface="Wingdings" pitchFamily="2" charset="2"/>
              <a:buNone/>
            </a:pPr>
            <a:r>
              <a:rPr lang="en-US" altLang="zh-CN" dirty="0" smtClean="0">
                <a:ea typeface="宋体" pitchFamily="2" charset="-122"/>
              </a:rPr>
              <a:t>JDBC</a:t>
            </a:r>
            <a:r>
              <a:rPr lang="zh-CN" altLang="en-US" dirty="0" smtClean="0">
                <a:ea typeface="宋体" pitchFamily="2" charset="-122"/>
              </a:rPr>
              <a:t>驱动程序</a:t>
            </a:r>
            <a:endParaRPr lang="zh-CN" altLang="en-US" dirty="0">
              <a:ea typeface="宋体" pitchFamily="2" charset="-122"/>
            </a:endParaRPr>
          </a:p>
        </p:txBody>
      </p:sp>
      <p:sp>
        <p:nvSpPr>
          <p:cNvPr id="543753" name="Oval 9"/>
          <p:cNvSpPr>
            <a:spLocks noChangeArrowheads="1"/>
          </p:cNvSpPr>
          <p:nvPr/>
        </p:nvSpPr>
        <p:spPr bwMode="auto">
          <a:xfrm>
            <a:off x="5437188" y="5226057"/>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dirty="0">
                <a:ea typeface="宋体" pitchFamily="2" charset="-122"/>
              </a:rPr>
              <a:t>厂商提供的</a:t>
            </a:r>
          </a:p>
          <a:p>
            <a:pPr marL="342900" indent="-342900">
              <a:buFont typeface="Wingdings" pitchFamily="2" charset="2"/>
              <a:buNone/>
            </a:pPr>
            <a:r>
              <a:rPr lang="en-US" altLang="zh-CN" dirty="0" smtClean="0">
                <a:ea typeface="宋体" pitchFamily="2" charset="-122"/>
              </a:rPr>
              <a:t>Native API</a:t>
            </a:r>
            <a:endParaRPr lang="en-US" altLang="zh-CN" dirty="0">
              <a:ea typeface="宋体" pitchFamily="2" charset="-122"/>
            </a:endParaRPr>
          </a:p>
        </p:txBody>
      </p:sp>
      <p:sp>
        <p:nvSpPr>
          <p:cNvPr id="543754" name="AutoShape 10"/>
          <p:cNvSpPr>
            <a:spLocks noChangeArrowheads="1"/>
          </p:cNvSpPr>
          <p:nvPr/>
        </p:nvSpPr>
        <p:spPr bwMode="auto">
          <a:xfrm>
            <a:off x="7812088" y="5099057"/>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ea typeface="宋体" pitchFamily="2" charset="-122"/>
              </a:rPr>
              <a:t>数据库</a:t>
            </a:r>
          </a:p>
        </p:txBody>
      </p:sp>
      <p:sp>
        <p:nvSpPr>
          <p:cNvPr id="543755" name="Line 11"/>
          <p:cNvSpPr>
            <a:spLocks noChangeShapeType="1"/>
          </p:cNvSpPr>
          <p:nvPr/>
        </p:nvSpPr>
        <p:spPr bwMode="auto">
          <a:xfrm>
            <a:off x="4970463" y="5629282"/>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3756" name="Line 12"/>
          <p:cNvSpPr>
            <a:spLocks noChangeShapeType="1"/>
          </p:cNvSpPr>
          <p:nvPr/>
        </p:nvSpPr>
        <p:spPr bwMode="auto">
          <a:xfrm>
            <a:off x="7275513" y="5629282"/>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Tree>
    <p:extLst>
      <p:ext uri="{BB962C8B-B14F-4D97-AF65-F5344CB8AC3E}">
        <p14:creationId xmlns:p14="http://schemas.microsoft.com/office/powerpoint/2010/main" xmlns="" val="493960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624790" y="692696"/>
            <a:ext cx="6540532" cy="1080716"/>
          </a:xfrm>
        </p:spPr>
        <p:txBody>
          <a:bodyPr>
            <a:normAutofit/>
          </a:bodyPr>
          <a:lstStyle/>
          <a:p>
            <a:r>
              <a:rPr lang="zh-CN" altLang="en-US" sz="3200" b="1" dirty="0" smtClean="0">
                <a:latin typeface="+mn-lt"/>
                <a:ea typeface="宋体" pitchFamily="2" charset="-122"/>
              </a:rPr>
              <a:t>第三类：</a:t>
            </a:r>
            <a:r>
              <a:rPr lang="en-US" altLang="zh-CN" sz="3200" b="1" dirty="0" smtClean="0">
                <a:latin typeface="+mn-lt"/>
                <a:ea typeface="宋体" pitchFamily="2" charset="-122"/>
              </a:rPr>
              <a:t>JDBC</a:t>
            </a:r>
            <a:r>
              <a:rPr lang="zh-CN" altLang="en-US" sz="3200" b="1" dirty="0">
                <a:latin typeface="+mn-lt"/>
                <a:ea typeface="宋体" pitchFamily="2" charset="-122"/>
              </a:rPr>
              <a:t>网络纯</a:t>
            </a:r>
            <a:r>
              <a:rPr lang="en-US" altLang="zh-CN" sz="3200" b="1" dirty="0">
                <a:latin typeface="+mn-lt"/>
                <a:ea typeface="宋体" pitchFamily="2" charset="-122"/>
              </a:rPr>
              <a:t>Java</a:t>
            </a:r>
            <a:r>
              <a:rPr lang="zh-CN" altLang="en-US" sz="3200" b="1" dirty="0">
                <a:latin typeface="+mn-lt"/>
                <a:ea typeface="宋体" pitchFamily="2" charset="-122"/>
              </a:rPr>
              <a:t>驱动程序</a:t>
            </a:r>
          </a:p>
        </p:txBody>
      </p:sp>
      <p:sp>
        <p:nvSpPr>
          <p:cNvPr id="545795" name="Rectangle 3"/>
          <p:cNvSpPr>
            <a:spLocks noGrp="1" noChangeArrowheads="1"/>
          </p:cNvSpPr>
          <p:nvPr>
            <p:ph type="body" idx="1"/>
          </p:nvPr>
        </p:nvSpPr>
        <p:spPr>
          <a:xfrm>
            <a:off x="500034" y="1643050"/>
            <a:ext cx="8001056" cy="2571768"/>
          </a:xfrm>
        </p:spPr>
        <p:txBody>
          <a:bodyPr>
            <a:normAutofit/>
          </a:bodyPr>
          <a:lstStyle/>
          <a:p>
            <a:pPr>
              <a:buFont typeface="Wingdings" pitchFamily="2" charset="2"/>
              <a:buChar char="l"/>
            </a:pPr>
            <a:r>
              <a:rPr lang="zh-CN" altLang="en-US" sz="2400" dirty="0">
                <a:ea typeface="宋体" pitchFamily="2" charset="-122"/>
              </a:rPr>
              <a:t>这种驱动利用中间件的应用服务器来访问数据库。应用服务器作为一个到多个数据库的网关，客户端通过它可以连接到不同的数据库服务器。</a:t>
            </a:r>
          </a:p>
          <a:p>
            <a:pPr>
              <a:buFont typeface="Wingdings" pitchFamily="2" charset="2"/>
              <a:buChar char="l"/>
            </a:pPr>
            <a:r>
              <a:rPr lang="zh-CN" altLang="en-US" sz="2400" dirty="0">
                <a:ea typeface="宋体" pitchFamily="2" charset="-122"/>
              </a:rPr>
              <a:t>应用服务器通常有自己的网络协议，</a:t>
            </a:r>
            <a:r>
              <a:rPr lang="en-US" altLang="zh-CN" sz="2400" dirty="0">
                <a:ea typeface="宋体" pitchFamily="2" charset="-122"/>
              </a:rPr>
              <a:t>Java </a:t>
            </a:r>
            <a:r>
              <a:rPr lang="zh-CN" altLang="en-US" sz="2400" dirty="0">
                <a:ea typeface="宋体" pitchFamily="2" charset="-122"/>
              </a:rPr>
              <a:t>用户程序通过 </a:t>
            </a:r>
            <a:r>
              <a:rPr lang="en-US" altLang="zh-CN" sz="2400" dirty="0">
                <a:ea typeface="宋体" pitchFamily="2" charset="-122"/>
              </a:rPr>
              <a:t>JDBC </a:t>
            </a:r>
            <a:r>
              <a:rPr lang="zh-CN" altLang="en-US" sz="2400" dirty="0">
                <a:ea typeface="宋体" pitchFamily="2" charset="-122"/>
              </a:rPr>
              <a:t>驱动程序将 </a:t>
            </a:r>
            <a:r>
              <a:rPr lang="en-US" altLang="zh-CN" sz="2400" dirty="0">
                <a:ea typeface="宋体" pitchFamily="2" charset="-122"/>
              </a:rPr>
              <a:t>JDBC </a:t>
            </a:r>
            <a:r>
              <a:rPr lang="zh-CN" altLang="en-US" sz="2400" dirty="0">
                <a:ea typeface="宋体" pitchFamily="2" charset="-122"/>
              </a:rPr>
              <a:t>调用发送给应用服务器，应用服务器使用本地程序驱动访问数据库，从而完成请求。</a:t>
            </a:r>
          </a:p>
        </p:txBody>
      </p:sp>
      <p:sp>
        <p:nvSpPr>
          <p:cNvPr id="545805" name="Text Box 13"/>
          <p:cNvSpPr txBox="1">
            <a:spLocks noChangeArrowheads="1"/>
          </p:cNvSpPr>
          <p:nvPr/>
        </p:nvSpPr>
        <p:spPr bwMode="auto">
          <a:xfrm>
            <a:off x="107950" y="4632325"/>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ea typeface="宋体" pitchFamily="2" charset="-122"/>
              </a:rPr>
              <a:t>Java </a:t>
            </a:r>
            <a:r>
              <a:rPr lang="zh-CN" altLang="en-US">
                <a:ea typeface="宋体" pitchFamily="2" charset="-122"/>
              </a:rPr>
              <a:t>应用程序</a:t>
            </a:r>
          </a:p>
        </p:txBody>
      </p:sp>
      <p:sp>
        <p:nvSpPr>
          <p:cNvPr id="545806" name="Line 14"/>
          <p:cNvSpPr>
            <a:spLocks noChangeShapeType="1"/>
          </p:cNvSpPr>
          <p:nvPr/>
        </p:nvSpPr>
        <p:spPr bwMode="auto">
          <a:xfrm>
            <a:off x="1119188" y="5089525"/>
            <a:ext cx="0" cy="4064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5807" name="Oval 15"/>
          <p:cNvSpPr>
            <a:spLocks noChangeArrowheads="1"/>
          </p:cNvSpPr>
          <p:nvPr/>
        </p:nvSpPr>
        <p:spPr bwMode="auto">
          <a:xfrm>
            <a:off x="255588" y="5588000"/>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ea typeface="宋体" pitchFamily="2" charset="-122"/>
              </a:rPr>
              <a:t>JDBC API</a:t>
            </a:r>
          </a:p>
        </p:txBody>
      </p:sp>
      <p:sp>
        <p:nvSpPr>
          <p:cNvPr id="545808" name="Line 16"/>
          <p:cNvSpPr>
            <a:spLocks noChangeShapeType="1"/>
          </p:cNvSpPr>
          <p:nvPr/>
        </p:nvSpPr>
        <p:spPr bwMode="auto">
          <a:xfrm>
            <a:off x="2127250" y="5902325"/>
            <a:ext cx="357188"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5809" name="Text Box 17"/>
          <p:cNvSpPr txBox="1">
            <a:spLocks noChangeArrowheads="1"/>
          </p:cNvSpPr>
          <p:nvPr/>
        </p:nvSpPr>
        <p:spPr bwMode="auto">
          <a:xfrm>
            <a:off x="2603500" y="5699125"/>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ea typeface="宋体" pitchFamily="2" charset="-122"/>
              </a:rPr>
              <a:t>JDBC</a:t>
            </a:r>
            <a:r>
              <a:rPr lang="zh-CN" altLang="en-US">
                <a:ea typeface="宋体" pitchFamily="2" charset="-122"/>
              </a:rPr>
              <a:t>驱动程序</a:t>
            </a:r>
          </a:p>
        </p:txBody>
      </p:sp>
      <p:sp>
        <p:nvSpPr>
          <p:cNvPr id="545811" name="AutoShape 19"/>
          <p:cNvSpPr>
            <a:spLocks noChangeArrowheads="1"/>
          </p:cNvSpPr>
          <p:nvPr/>
        </p:nvSpPr>
        <p:spPr bwMode="auto">
          <a:xfrm>
            <a:off x="7872413" y="3860800"/>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ea typeface="宋体" pitchFamily="2" charset="-122"/>
              </a:rPr>
              <a:t>数据库</a:t>
            </a:r>
          </a:p>
        </p:txBody>
      </p:sp>
      <p:sp>
        <p:nvSpPr>
          <p:cNvPr id="545812" name="Line 20"/>
          <p:cNvSpPr>
            <a:spLocks noChangeShapeType="1"/>
          </p:cNvSpPr>
          <p:nvPr/>
        </p:nvSpPr>
        <p:spPr bwMode="auto">
          <a:xfrm>
            <a:off x="4716463" y="5903913"/>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5813" name="Line 21"/>
          <p:cNvSpPr>
            <a:spLocks noChangeShapeType="1"/>
          </p:cNvSpPr>
          <p:nvPr/>
        </p:nvSpPr>
        <p:spPr bwMode="auto">
          <a:xfrm>
            <a:off x="7021513" y="5903913"/>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5815" name="Line 23"/>
          <p:cNvSpPr>
            <a:spLocks noChangeShapeType="1"/>
          </p:cNvSpPr>
          <p:nvPr/>
        </p:nvSpPr>
        <p:spPr bwMode="auto">
          <a:xfrm rot="-10800000">
            <a:off x="8388350" y="4992688"/>
            <a:ext cx="0" cy="4318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5816" name="Text Box 24"/>
          <p:cNvSpPr txBox="1">
            <a:spLocks noChangeArrowheads="1"/>
          </p:cNvSpPr>
          <p:nvPr/>
        </p:nvSpPr>
        <p:spPr bwMode="auto">
          <a:xfrm>
            <a:off x="5156200" y="5691188"/>
            <a:ext cx="1728788"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zh-CN" altLang="en-US" dirty="0">
                <a:ea typeface="宋体" pitchFamily="2" charset="-122"/>
              </a:rPr>
              <a:t>应用服务器</a:t>
            </a:r>
          </a:p>
        </p:txBody>
      </p:sp>
      <p:sp>
        <p:nvSpPr>
          <p:cNvPr id="545817" name="Oval 25"/>
          <p:cNvSpPr>
            <a:spLocks noChangeArrowheads="1"/>
          </p:cNvSpPr>
          <p:nvPr/>
        </p:nvSpPr>
        <p:spPr bwMode="auto">
          <a:xfrm>
            <a:off x="7524750" y="5503863"/>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ea typeface="宋体" pitchFamily="2" charset="-122"/>
              </a:rPr>
              <a:t>厂商提供的</a:t>
            </a:r>
          </a:p>
          <a:p>
            <a:pPr marL="342900" indent="-342900">
              <a:buFont typeface="Wingdings" pitchFamily="2" charset="2"/>
              <a:buNone/>
            </a:pPr>
            <a:r>
              <a:rPr lang="zh-CN" altLang="en-US">
                <a:ea typeface="宋体" pitchFamily="2" charset="-122"/>
              </a:rPr>
              <a:t>本地 </a:t>
            </a:r>
            <a:r>
              <a:rPr lang="en-US" altLang="zh-CN">
                <a:ea typeface="宋体" pitchFamily="2" charset="-122"/>
              </a:rPr>
              <a:t>API</a:t>
            </a:r>
          </a:p>
        </p:txBody>
      </p:sp>
    </p:spTree>
    <p:extLst>
      <p:ext uri="{BB962C8B-B14F-4D97-AF65-F5344CB8AC3E}">
        <p14:creationId xmlns:p14="http://schemas.microsoft.com/office/powerpoint/2010/main" xmlns="" val="1943241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323528" y="1556792"/>
            <a:ext cx="8517632" cy="4752528"/>
          </a:xfrm>
        </p:spPr>
        <p:txBody>
          <a:bodyPr>
            <a:normAutofit/>
          </a:bodyPr>
          <a:lstStyle/>
          <a:p>
            <a:pPr marL="514350" indent="-514350">
              <a:buFont typeface="+mj-lt"/>
              <a:buAutoNum type="arabicPeriod"/>
            </a:pPr>
            <a:r>
              <a:rPr lang="en-US" altLang="zh-CN" sz="2600" dirty="0" smtClean="0">
                <a:ea typeface="宋体" pitchFamily="2" charset="-122"/>
              </a:rPr>
              <a:t>JDBC</a:t>
            </a:r>
            <a:r>
              <a:rPr lang="zh-CN" altLang="en-US" sz="2600" dirty="0" smtClean="0">
                <a:ea typeface="宋体" pitchFamily="2" charset="-122"/>
              </a:rPr>
              <a:t>概述</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获取数据库连接</a:t>
            </a:r>
            <a:endParaRPr lang="en-US" altLang="zh-CN" sz="2600" dirty="0">
              <a:ea typeface="宋体" pitchFamily="2" charset="-122"/>
            </a:endParaRPr>
          </a:p>
          <a:p>
            <a:pPr marL="514350" indent="-514350">
              <a:buFont typeface="+mj-lt"/>
              <a:buAutoNum type="arabicPeriod"/>
            </a:pPr>
            <a:r>
              <a:rPr lang="zh-CN" altLang="en-US" sz="2600" dirty="0">
                <a:ea typeface="宋体" pitchFamily="2" charset="-122"/>
              </a:rPr>
              <a:t>数据库</a:t>
            </a:r>
            <a:r>
              <a:rPr lang="zh-CN" altLang="en-US" sz="2600" dirty="0" smtClean="0">
                <a:ea typeface="宋体" pitchFamily="2" charset="-122"/>
              </a:rPr>
              <a:t>连接</a:t>
            </a:r>
            <a:r>
              <a:rPr lang="zh-CN" altLang="en-US" sz="2600" dirty="0">
                <a:ea typeface="宋体" pitchFamily="2" charset="-122"/>
              </a:rPr>
              <a:t>池</a:t>
            </a:r>
            <a:endParaRPr lang="en-US" altLang="zh-CN" sz="2600" dirty="0">
              <a:ea typeface="宋体" pitchFamily="2" charset="-122"/>
            </a:endParaRPr>
          </a:p>
          <a:p>
            <a:pPr marL="914400" lvl="1" indent="-514350">
              <a:buFont typeface="Wingdings" panose="05000000000000000000" pitchFamily="2" charset="2"/>
              <a:buChar char="Ø"/>
            </a:pPr>
            <a:r>
              <a:rPr lang="en-US" altLang="zh-CN" dirty="0">
                <a:ea typeface="宋体" pitchFamily="2" charset="-122"/>
              </a:rPr>
              <a:t>C3P0</a:t>
            </a:r>
            <a:r>
              <a:rPr lang="zh-CN" altLang="en-US" dirty="0">
                <a:ea typeface="宋体" pitchFamily="2" charset="-122"/>
              </a:rPr>
              <a:t>数据库连接池</a:t>
            </a:r>
            <a:endParaRPr lang="en-US" altLang="zh-CN" dirty="0">
              <a:ea typeface="宋体" pitchFamily="2" charset="-122"/>
            </a:endParaRPr>
          </a:p>
          <a:p>
            <a:pPr marL="914400" lvl="1" indent="-514350">
              <a:buFont typeface="Wingdings" panose="05000000000000000000" pitchFamily="2" charset="2"/>
              <a:buChar char="Ø"/>
            </a:pPr>
            <a:r>
              <a:rPr lang="en-US" altLang="zh-CN" dirty="0">
                <a:ea typeface="宋体" pitchFamily="2" charset="-122"/>
              </a:rPr>
              <a:t>DBCP</a:t>
            </a:r>
            <a:r>
              <a:rPr lang="zh-CN" altLang="en-US" dirty="0">
                <a:ea typeface="宋体" pitchFamily="2" charset="-122"/>
              </a:rPr>
              <a:t>数据库连接</a:t>
            </a:r>
            <a:r>
              <a:rPr lang="zh-CN" altLang="en-US" dirty="0" smtClean="0">
                <a:ea typeface="宋体" pitchFamily="2" charset="-122"/>
              </a:rPr>
              <a:t>池</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使用</a:t>
            </a:r>
            <a:r>
              <a:rPr lang="en-US" altLang="zh-CN" sz="2600" dirty="0" err="1" smtClean="0">
                <a:ea typeface="宋体" pitchFamily="2" charset="-122"/>
              </a:rPr>
              <a:t>PreparedStatement</a:t>
            </a:r>
            <a:endParaRPr lang="en-US" altLang="zh-CN" sz="2600" dirty="0" smtClean="0">
              <a:ea typeface="宋体" pitchFamily="2" charset="-122"/>
            </a:endParaRPr>
          </a:p>
          <a:p>
            <a:pPr lvl="1">
              <a:buFont typeface="Wingdings" panose="05000000000000000000" pitchFamily="2" charset="2"/>
              <a:buChar char="Ø"/>
            </a:pPr>
            <a:r>
              <a:rPr lang="zh-CN" altLang="en-US" dirty="0" smtClean="0">
                <a:ea typeface="宋体" pitchFamily="2" charset="-122"/>
              </a:rPr>
              <a:t>实现</a:t>
            </a:r>
            <a:r>
              <a:rPr lang="zh-CN" altLang="en-US" dirty="0">
                <a:ea typeface="宋体" pitchFamily="2" charset="-122"/>
              </a:rPr>
              <a:t>数据表的</a:t>
            </a:r>
            <a:r>
              <a:rPr lang="en-US" altLang="zh-CN" dirty="0">
                <a:ea typeface="宋体" pitchFamily="2" charset="-122"/>
              </a:rPr>
              <a:t>DML</a:t>
            </a:r>
            <a:r>
              <a:rPr lang="zh-CN" altLang="en-US" dirty="0">
                <a:ea typeface="宋体" pitchFamily="2" charset="-122"/>
              </a:rPr>
              <a:t>操作</a:t>
            </a:r>
            <a:endParaRPr lang="en-US" altLang="zh-CN" dirty="0">
              <a:ea typeface="宋体" pitchFamily="2" charset="-122"/>
            </a:endParaRPr>
          </a:p>
          <a:p>
            <a:pPr lvl="1">
              <a:buFont typeface="Wingdings" panose="05000000000000000000" pitchFamily="2" charset="2"/>
              <a:buChar char="Ø"/>
            </a:pPr>
            <a:r>
              <a:rPr lang="zh-CN" altLang="en-US" dirty="0">
                <a:ea typeface="宋体" pitchFamily="2" charset="-122"/>
              </a:rPr>
              <a:t>向数据表中插入、读取大数据：</a:t>
            </a:r>
            <a:r>
              <a:rPr lang="en-US" altLang="zh-CN" dirty="0">
                <a:ea typeface="宋体" pitchFamily="2" charset="-122"/>
              </a:rPr>
              <a:t>BLOB</a:t>
            </a:r>
            <a:r>
              <a:rPr lang="zh-CN" altLang="en-US" dirty="0">
                <a:ea typeface="宋体" pitchFamily="2" charset="-122"/>
              </a:rPr>
              <a:t>字段</a:t>
            </a:r>
            <a:endParaRPr lang="en-US" altLang="zh-CN" dirty="0">
              <a:ea typeface="宋体" pitchFamily="2" charset="-122"/>
            </a:endParaRPr>
          </a:p>
          <a:p>
            <a:pPr marL="514350" indent="-514350">
              <a:buFont typeface="+mj-lt"/>
              <a:buAutoNum type="arabicPeriod"/>
            </a:pPr>
            <a:r>
              <a:rPr lang="zh-CN" altLang="en-US" sz="2600" dirty="0" smtClean="0">
                <a:ea typeface="宋体" pitchFamily="2" charset="-122"/>
              </a:rPr>
              <a:t>使用</a:t>
            </a:r>
            <a:r>
              <a:rPr lang="en-US" altLang="zh-CN" sz="2600" dirty="0" err="1" smtClean="0">
                <a:ea typeface="宋体" pitchFamily="2" charset="-122"/>
              </a:rPr>
              <a:t>ResultSet</a:t>
            </a:r>
            <a:r>
              <a:rPr lang="zh-CN" altLang="en-US" sz="2600" dirty="0" smtClean="0">
                <a:ea typeface="宋体" pitchFamily="2" charset="-122"/>
              </a:rPr>
              <a:t>、</a:t>
            </a:r>
            <a:r>
              <a:rPr lang="en-US" altLang="zh-CN" sz="2600" dirty="0" err="1" smtClean="0">
                <a:ea typeface="宋体" pitchFamily="2" charset="-122"/>
              </a:rPr>
              <a:t>ResultSetMetaData</a:t>
            </a:r>
            <a:r>
              <a:rPr lang="zh-CN" altLang="en-US" sz="2600" dirty="0" smtClean="0">
                <a:ea typeface="宋体" pitchFamily="2" charset="-122"/>
              </a:rPr>
              <a:t>操作数据表：</a:t>
            </a:r>
            <a:r>
              <a:rPr lang="en-US" altLang="zh-CN" sz="2600" dirty="0" smtClean="0">
                <a:ea typeface="宋体" pitchFamily="2" charset="-122"/>
              </a:rPr>
              <a:t>SELECT</a:t>
            </a:r>
          </a:p>
          <a:p>
            <a:pPr marL="514350" indent="-514350">
              <a:buFont typeface="+mj-lt"/>
              <a:buAutoNum type="arabicPeriod"/>
            </a:pPr>
            <a:r>
              <a:rPr lang="zh-CN" altLang="en-US" sz="2600" dirty="0" smtClean="0">
                <a:ea typeface="宋体" pitchFamily="2" charset="-122"/>
              </a:rPr>
              <a:t>批量处理、数据库元数据</a:t>
            </a:r>
            <a:endParaRPr lang="en-US" altLang="zh-CN" sz="2600" dirty="0">
              <a:ea typeface="宋体" pitchFamily="2" charset="-122"/>
            </a:endParaRPr>
          </a:p>
        </p:txBody>
      </p:sp>
    </p:spTree>
    <p:extLst>
      <p:ext uri="{BB962C8B-B14F-4D97-AF65-F5344CB8AC3E}">
        <p14:creationId xmlns:p14="http://schemas.microsoft.com/office/powerpoint/2010/main" xmlns="" val="197649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292255" y="692696"/>
            <a:ext cx="6946840" cy="857256"/>
          </a:xfrm>
        </p:spPr>
        <p:txBody>
          <a:bodyPr>
            <a:normAutofit fontScale="90000"/>
          </a:bodyPr>
          <a:lstStyle/>
          <a:p>
            <a:r>
              <a:rPr lang="zh-CN" altLang="en-US" b="1" dirty="0" smtClean="0">
                <a:latin typeface="+mn-lt"/>
                <a:ea typeface="宋体" pitchFamily="2" charset="-122"/>
              </a:rPr>
              <a:t>第四类：本地</a:t>
            </a:r>
            <a:r>
              <a:rPr lang="zh-CN" altLang="en-US" b="1" dirty="0">
                <a:latin typeface="+mn-lt"/>
                <a:ea typeface="宋体" pitchFamily="2" charset="-122"/>
              </a:rPr>
              <a:t>协议的纯 </a:t>
            </a:r>
            <a:r>
              <a:rPr lang="en-US" altLang="zh-CN" b="1" dirty="0">
                <a:latin typeface="+mn-lt"/>
                <a:ea typeface="宋体" pitchFamily="2" charset="-122"/>
              </a:rPr>
              <a:t>Java </a:t>
            </a:r>
            <a:r>
              <a:rPr lang="zh-CN" altLang="en-US" b="1" dirty="0">
                <a:latin typeface="+mn-lt"/>
                <a:ea typeface="宋体" pitchFamily="2" charset="-122"/>
              </a:rPr>
              <a:t>驱动程序</a:t>
            </a:r>
          </a:p>
        </p:txBody>
      </p:sp>
      <p:sp>
        <p:nvSpPr>
          <p:cNvPr id="547843" name="Rectangle 3"/>
          <p:cNvSpPr>
            <a:spLocks noGrp="1" noChangeArrowheads="1"/>
          </p:cNvSpPr>
          <p:nvPr>
            <p:ph type="body" idx="1"/>
          </p:nvPr>
        </p:nvSpPr>
        <p:spPr>
          <a:xfrm>
            <a:off x="755650" y="1571612"/>
            <a:ext cx="7888316" cy="2109788"/>
          </a:xfrm>
        </p:spPr>
        <p:txBody>
          <a:bodyPr/>
          <a:lstStyle/>
          <a:p>
            <a:pPr>
              <a:buFont typeface="Wingdings" pitchFamily="2" charset="2"/>
              <a:buChar char="l"/>
            </a:pPr>
            <a:r>
              <a:rPr lang="zh-CN" altLang="en-US" sz="2400" dirty="0">
                <a:ea typeface="宋体" pitchFamily="2" charset="-122"/>
              </a:rPr>
              <a:t>多数数据库厂商已经支持允许客户程序通过网络直接与数据库通信的</a:t>
            </a:r>
            <a:r>
              <a:rPr lang="zh-CN" altLang="en-US" sz="2400" b="1" dirty="0">
                <a:solidFill>
                  <a:srgbClr val="FF0000"/>
                </a:solidFill>
                <a:ea typeface="宋体" pitchFamily="2" charset="-122"/>
              </a:rPr>
              <a:t>网络协议</a:t>
            </a:r>
            <a:r>
              <a:rPr lang="zh-CN" altLang="en-US" sz="2400" dirty="0">
                <a:ea typeface="宋体" pitchFamily="2" charset="-122"/>
              </a:rPr>
              <a:t>。</a:t>
            </a:r>
          </a:p>
          <a:p>
            <a:pPr>
              <a:buFont typeface="Wingdings" pitchFamily="2" charset="2"/>
              <a:buChar char="l"/>
            </a:pPr>
            <a:r>
              <a:rPr lang="zh-CN" altLang="en-US" sz="2400" dirty="0">
                <a:ea typeface="宋体" pitchFamily="2" charset="-122"/>
              </a:rPr>
              <a:t>这种类型的驱动程序完全使用 </a:t>
            </a:r>
            <a:r>
              <a:rPr lang="en-US" altLang="zh-CN" sz="2400" dirty="0">
                <a:ea typeface="宋体" pitchFamily="2" charset="-122"/>
              </a:rPr>
              <a:t>Java </a:t>
            </a:r>
            <a:r>
              <a:rPr lang="zh-CN" altLang="en-US" sz="2400" dirty="0">
                <a:ea typeface="宋体" pitchFamily="2" charset="-122"/>
              </a:rPr>
              <a:t>编写，通过与数据库建立的 </a:t>
            </a:r>
            <a:r>
              <a:rPr lang="en-US" altLang="zh-CN" sz="2400" dirty="0">
                <a:ea typeface="宋体" pitchFamily="2" charset="-122"/>
              </a:rPr>
              <a:t>Socket </a:t>
            </a:r>
            <a:r>
              <a:rPr lang="zh-CN" altLang="en-US" sz="2400" dirty="0">
                <a:ea typeface="宋体" pitchFamily="2" charset="-122"/>
              </a:rPr>
              <a:t>连接，采用具体与厂商的网络协议把 </a:t>
            </a:r>
            <a:r>
              <a:rPr lang="en-US" altLang="zh-CN" sz="2400" dirty="0">
                <a:ea typeface="宋体" pitchFamily="2" charset="-122"/>
              </a:rPr>
              <a:t>JDBC </a:t>
            </a:r>
            <a:r>
              <a:rPr lang="zh-CN" altLang="en-US" sz="2400" dirty="0">
                <a:ea typeface="宋体" pitchFamily="2" charset="-122"/>
              </a:rPr>
              <a:t>调用转换为直接连接的网络调用</a:t>
            </a:r>
          </a:p>
        </p:txBody>
      </p:sp>
      <p:sp>
        <p:nvSpPr>
          <p:cNvPr id="547844" name="Text Box 4"/>
          <p:cNvSpPr txBox="1">
            <a:spLocks noChangeArrowheads="1"/>
          </p:cNvSpPr>
          <p:nvPr/>
        </p:nvSpPr>
        <p:spPr bwMode="auto">
          <a:xfrm>
            <a:off x="1262063" y="4292600"/>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pitchFamily="2" charset="-122"/>
              </a:rPr>
              <a:t>Java </a:t>
            </a:r>
            <a:r>
              <a:rPr lang="zh-CN" altLang="en-US" dirty="0">
                <a:ea typeface="宋体" pitchFamily="2" charset="-122"/>
              </a:rPr>
              <a:t>应用程序</a:t>
            </a:r>
          </a:p>
        </p:txBody>
      </p:sp>
      <p:sp>
        <p:nvSpPr>
          <p:cNvPr id="547845" name="Line 5"/>
          <p:cNvSpPr>
            <a:spLocks noChangeShapeType="1"/>
          </p:cNvSpPr>
          <p:nvPr/>
        </p:nvSpPr>
        <p:spPr bwMode="auto">
          <a:xfrm>
            <a:off x="2273300" y="4749800"/>
            <a:ext cx="0" cy="4064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7846" name="Oval 6"/>
          <p:cNvSpPr>
            <a:spLocks noChangeArrowheads="1"/>
          </p:cNvSpPr>
          <p:nvPr/>
        </p:nvSpPr>
        <p:spPr bwMode="auto">
          <a:xfrm>
            <a:off x="1409700" y="5248275"/>
            <a:ext cx="1727200" cy="674688"/>
          </a:xfrm>
          <a:prstGeom prst="ellipse">
            <a:avLst/>
          </a:prstGeom>
          <a:solidFill>
            <a:schemeClr val="accent2">
              <a:lumMod val="20000"/>
              <a:lumOff val="80000"/>
            </a:schemeClr>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ea typeface="宋体" pitchFamily="2" charset="-122"/>
              </a:rPr>
              <a:t>JDBC API</a:t>
            </a:r>
          </a:p>
        </p:txBody>
      </p:sp>
      <p:sp>
        <p:nvSpPr>
          <p:cNvPr id="547847" name="Line 7"/>
          <p:cNvSpPr>
            <a:spLocks noChangeShapeType="1"/>
          </p:cNvSpPr>
          <p:nvPr/>
        </p:nvSpPr>
        <p:spPr bwMode="auto">
          <a:xfrm>
            <a:off x="3281363" y="5562600"/>
            <a:ext cx="357187"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
        <p:nvSpPr>
          <p:cNvPr id="547848" name="Text Box 8"/>
          <p:cNvSpPr txBox="1">
            <a:spLocks noChangeArrowheads="1"/>
          </p:cNvSpPr>
          <p:nvPr/>
        </p:nvSpPr>
        <p:spPr bwMode="auto">
          <a:xfrm>
            <a:off x="3757613" y="5359400"/>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pitchFamily="2" charset="-122"/>
              </a:rPr>
              <a:t>JDBC</a:t>
            </a:r>
            <a:r>
              <a:rPr lang="zh-CN" altLang="en-US" dirty="0">
                <a:ea typeface="宋体" pitchFamily="2" charset="-122"/>
              </a:rPr>
              <a:t>驱动程序</a:t>
            </a:r>
          </a:p>
        </p:txBody>
      </p:sp>
      <p:sp>
        <p:nvSpPr>
          <p:cNvPr id="547849" name="AutoShape 9"/>
          <p:cNvSpPr>
            <a:spLocks noChangeArrowheads="1"/>
          </p:cNvSpPr>
          <p:nvPr/>
        </p:nvSpPr>
        <p:spPr bwMode="auto">
          <a:xfrm>
            <a:off x="6588125" y="5013325"/>
            <a:ext cx="1008063"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ea typeface="宋体" pitchFamily="2" charset="-122"/>
              </a:rPr>
              <a:t>数据库</a:t>
            </a:r>
          </a:p>
        </p:txBody>
      </p:sp>
      <p:sp>
        <p:nvSpPr>
          <p:cNvPr id="547850" name="Line 10"/>
          <p:cNvSpPr>
            <a:spLocks noChangeShapeType="1"/>
          </p:cNvSpPr>
          <p:nvPr/>
        </p:nvSpPr>
        <p:spPr bwMode="auto">
          <a:xfrm>
            <a:off x="5870575" y="5564188"/>
            <a:ext cx="357188" cy="0"/>
          </a:xfrm>
          <a:prstGeom prst="line">
            <a:avLst/>
          </a:prstGeom>
          <a:noFill/>
          <a:ln w="9525">
            <a:solidFill>
              <a:schemeClr val="tx1"/>
            </a:solidFill>
            <a:round/>
            <a:headEnd/>
            <a:tailEnd type="triangle" w="med" len="med"/>
          </a:ln>
          <a:effectLst/>
        </p:spPr>
        <p:txBody>
          <a:bodyPr/>
          <a:lstStyle/>
          <a:p>
            <a:endParaRPr lang="zh-CN" altLang="en-US">
              <a:ea typeface="宋体" pitchFamily="2" charset="-122"/>
            </a:endParaRPr>
          </a:p>
        </p:txBody>
      </p:sp>
    </p:spTree>
    <p:extLst>
      <p:ext uri="{BB962C8B-B14F-4D97-AF65-F5344CB8AC3E}">
        <p14:creationId xmlns:p14="http://schemas.microsoft.com/office/powerpoint/2010/main" xmlns="" val="4270594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652422" y="836712"/>
            <a:ext cx="6155068" cy="865250"/>
          </a:xfrm>
        </p:spPr>
        <p:txBody>
          <a:bodyPr>
            <a:normAutofit/>
          </a:bodyPr>
          <a:lstStyle/>
          <a:p>
            <a:r>
              <a:rPr lang="en-US" altLang="zh-CN" b="1" dirty="0">
                <a:latin typeface="+mn-lt"/>
                <a:ea typeface="宋体" pitchFamily="2" charset="-122"/>
                <a:cs typeface="Arial Unicode MS" pitchFamily="34" charset="-122"/>
              </a:rPr>
              <a:t>JDBC API</a:t>
            </a: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buFont typeface="Wingdings" panose="05000000000000000000" pitchFamily="2" charset="2"/>
              <a:buChar char="l"/>
            </a:pPr>
            <a:r>
              <a:rPr lang="en-US" altLang="zh-CN" sz="2400" dirty="0">
                <a:ea typeface="宋体" pitchFamily="2" charset="-122"/>
                <a:cs typeface="Arial Unicode MS" pitchFamily="34" charset="-122"/>
              </a:rPr>
              <a:t>JDBC API </a:t>
            </a:r>
            <a:r>
              <a:rPr lang="zh-CN" altLang="en-US" sz="2400" dirty="0">
                <a:ea typeface="宋体" pitchFamily="2" charset="-122"/>
                <a:cs typeface="Arial Unicode MS" pitchFamily="34" charset="-122"/>
              </a:rPr>
              <a:t>是一系列的接口，它使得应用程序能够进行数据库联接，执行</a:t>
            </a:r>
            <a:r>
              <a:rPr lang="en-US" altLang="zh-CN" sz="2400" dirty="0">
                <a:ea typeface="宋体" pitchFamily="2" charset="-122"/>
                <a:cs typeface="Arial Unicode MS" pitchFamily="34" charset="-122"/>
              </a:rPr>
              <a:t>SQL</a:t>
            </a:r>
            <a:r>
              <a:rPr lang="zh-CN" altLang="en-US" sz="2400" dirty="0">
                <a:ea typeface="宋体" pitchFamily="2" charset="-122"/>
                <a:cs typeface="Arial Unicode MS" pitchFamily="34" charset="-122"/>
              </a:rPr>
              <a:t>语句，并且得到返回结果。</a:t>
            </a:r>
          </a:p>
        </p:txBody>
      </p:sp>
      <p:pic>
        <p:nvPicPr>
          <p:cNvPr id="502788" name="Picture 4" descr="Java-tp-1502"/>
          <p:cNvPicPr>
            <a:picLocks noChangeAspect="1" noChangeArrowheads="1"/>
          </p:cNvPicPr>
          <p:nvPr/>
        </p:nvPicPr>
        <p:blipFill>
          <a:blip r:embed="rId2" cstate="print"/>
          <a:srcRect/>
          <a:stretch>
            <a:fillRect/>
          </a:stretch>
        </p:blipFill>
        <p:spPr bwMode="auto">
          <a:xfrm>
            <a:off x="1115616" y="2650624"/>
            <a:ext cx="7085013" cy="3335338"/>
          </a:xfrm>
          <a:prstGeom prst="rect">
            <a:avLst/>
          </a:prstGeom>
          <a:noFill/>
        </p:spPr>
      </p:pic>
    </p:spTree>
    <p:extLst>
      <p:ext uri="{BB962C8B-B14F-4D97-AF65-F5344CB8AC3E}">
        <p14:creationId xmlns:p14="http://schemas.microsoft.com/office/powerpoint/2010/main" xmlns="" val="589921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smtClean="0">
                <a:ea typeface="宋体" pitchFamily="2" charset="-122"/>
              </a:rPr>
              <a:t>2-</a:t>
            </a:r>
            <a:r>
              <a:rPr lang="zh-CN" altLang="en-US" b="1" dirty="0" smtClean="0">
                <a:ea typeface="宋体" pitchFamily="2" charset="-122"/>
              </a:rPr>
              <a:t>获取数据库连接</a:t>
            </a:r>
            <a:endParaRPr lang="zh-CN" altLang="en-US" b="1" dirty="0"/>
          </a:p>
        </p:txBody>
      </p:sp>
    </p:spTree>
    <p:extLst>
      <p:ext uri="{BB962C8B-B14F-4D97-AF65-F5344CB8AC3E}">
        <p14:creationId xmlns:p14="http://schemas.microsoft.com/office/powerpoint/2010/main" xmlns="" val="2930849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1979712" y="620688"/>
            <a:ext cx="5804128" cy="795522"/>
          </a:xfrm>
        </p:spPr>
        <p:txBody>
          <a:bodyPr/>
          <a:lstStyle/>
          <a:p>
            <a:r>
              <a:rPr lang="en-US" altLang="zh-CN" b="1" dirty="0">
                <a:latin typeface="+mn-lt"/>
                <a:ea typeface="宋体" pitchFamily="2" charset="-122"/>
              </a:rPr>
              <a:t>Driver </a:t>
            </a:r>
            <a:r>
              <a:rPr lang="zh-CN" altLang="en-US" b="1" dirty="0">
                <a:latin typeface="+mn-lt"/>
                <a:ea typeface="宋体" pitchFamily="2" charset="-122"/>
              </a:rPr>
              <a:t>接口</a:t>
            </a:r>
          </a:p>
        </p:txBody>
      </p:sp>
      <p:sp>
        <p:nvSpPr>
          <p:cNvPr id="550915" name="Rectangle 3"/>
          <p:cNvSpPr>
            <a:spLocks noGrp="1" noChangeArrowheads="1"/>
          </p:cNvSpPr>
          <p:nvPr>
            <p:ph type="body" idx="1"/>
          </p:nvPr>
        </p:nvSpPr>
        <p:spPr>
          <a:xfrm>
            <a:off x="395536" y="1340768"/>
            <a:ext cx="8352928" cy="4176464"/>
          </a:xfrm>
        </p:spPr>
        <p:txBody>
          <a:bodyPr>
            <a:normAutofit/>
          </a:bodyPr>
          <a:lstStyle/>
          <a:p>
            <a:pPr>
              <a:buFont typeface="Wingdings" pitchFamily="2" charset="2"/>
              <a:buChar char="l"/>
            </a:pPr>
            <a:r>
              <a:rPr lang="en-US" altLang="zh-CN" sz="2400" dirty="0" err="1" smtClean="0">
                <a:ea typeface="宋体" pitchFamily="2" charset="-122"/>
              </a:rPr>
              <a:t>java.sql.Driver</a:t>
            </a:r>
            <a:r>
              <a:rPr lang="en-US" altLang="zh-CN" sz="2400" dirty="0" smtClean="0">
                <a:ea typeface="宋体" pitchFamily="2" charset="-122"/>
              </a:rPr>
              <a:t> </a:t>
            </a:r>
            <a:r>
              <a:rPr lang="zh-CN" altLang="en-US" sz="2400" dirty="0">
                <a:ea typeface="宋体" pitchFamily="2" charset="-122"/>
              </a:rPr>
              <a:t>接口是所有 </a:t>
            </a:r>
            <a:r>
              <a:rPr lang="en-US" altLang="zh-CN" sz="2400" dirty="0">
                <a:ea typeface="宋体" pitchFamily="2" charset="-122"/>
              </a:rPr>
              <a:t>JDBC </a:t>
            </a:r>
            <a:r>
              <a:rPr lang="zh-CN" altLang="en-US" sz="2400" dirty="0">
                <a:ea typeface="宋体" pitchFamily="2" charset="-122"/>
              </a:rPr>
              <a:t>驱动程序需要实现的接口。这个接口是提供给数据库厂商使用的，不同数据库厂商提供不同的实现</a:t>
            </a:r>
          </a:p>
          <a:p>
            <a:pPr>
              <a:buFont typeface="Wingdings" pitchFamily="2" charset="2"/>
              <a:buChar char="l"/>
            </a:pPr>
            <a:r>
              <a:rPr lang="zh-CN" altLang="en-US" sz="2400" dirty="0">
                <a:ea typeface="宋体" pitchFamily="2" charset="-122"/>
              </a:rPr>
              <a:t>在程序中不需要直接去访问实现了 </a:t>
            </a:r>
            <a:r>
              <a:rPr lang="en-US" altLang="zh-CN" sz="2400" dirty="0">
                <a:ea typeface="宋体" pitchFamily="2" charset="-122"/>
              </a:rPr>
              <a:t>Driver </a:t>
            </a:r>
            <a:r>
              <a:rPr lang="zh-CN" altLang="en-US" sz="2400" dirty="0">
                <a:ea typeface="宋体" pitchFamily="2" charset="-122"/>
              </a:rPr>
              <a:t>接口的类，而是由驱动程序管理器类</a:t>
            </a:r>
            <a:r>
              <a:rPr lang="en-US" altLang="zh-CN" sz="2400" dirty="0">
                <a:ea typeface="宋体" pitchFamily="2" charset="-122"/>
              </a:rPr>
              <a:t>(</a:t>
            </a:r>
            <a:r>
              <a:rPr lang="en-US" altLang="zh-CN" sz="2400" dirty="0" err="1">
                <a:ea typeface="宋体" pitchFamily="2" charset="-122"/>
              </a:rPr>
              <a:t>java.sql.DriverManager</a:t>
            </a:r>
            <a:r>
              <a:rPr lang="en-US" altLang="zh-CN" sz="2400" dirty="0">
                <a:ea typeface="宋体" pitchFamily="2" charset="-122"/>
              </a:rPr>
              <a:t>)</a:t>
            </a:r>
            <a:r>
              <a:rPr lang="zh-CN" altLang="en-US" sz="2400" dirty="0">
                <a:ea typeface="宋体" pitchFamily="2" charset="-122"/>
              </a:rPr>
              <a:t>去调用这些</a:t>
            </a:r>
            <a:r>
              <a:rPr lang="en-US" altLang="zh-CN" sz="2400" dirty="0">
                <a:ea typeface="宋体" pitchFamily="2" charset="-122"/>
              </a:rPr>
              <a:t>Driver</a:t>
            </a:r>
            <a:r>
              <a:rPr lang="zh-CN" altLang="en-US" sz="2400" dirty="0" smtClean="0">
                <a:ea typeface="宋体" pitchFamily="2" charset="-122"/>
              </a:rPr>
              <a:t>实现</a:t>
            </a:r>
            <a:endParaRPr lang="en-US" altLang="zh-CN" sz="2400" dirty="0" smtClean="0">
              <a:ea typeface="宋体" pitchFamily="2" charset="-122"/>
            </a:endParaRPr>
          </a:p>
          <a:p>
            <a:pPr lvl="1">
              <a:spcBef>
                <a:spcPts val="0"/>
              </a:spcBef>
              <a:buFont typeface="Wingdings" panose="05000000000000000000" pitchFamily="2" charset="2"/>
              <a:buChar char="Ø"/>
            </a:pPr>
            <a:r>
              <a:rPr lang="en-US" altLang="zh-CN" dirty="0">
                <a:ea typeface="宋体" pitchFamily="2" charset="-122"/>
              </a:rPr>
              <a:t>Oracle</a:t>
            </a:r>
            <a:r>
              <a:rPr lang="zh-CN" altLang="en-US" dirty="0">
                <a:ea typeface="宋体" pitchFamily="2" charset="-122"/>
              </a:rPr>
              <a:t>的驱动：</a:t>
            </a:r>
            <a:r>
              <a:rPr lang="en-US" altLang="zh-CN" dirty="0" err="1" smtClean="0">
                <a:solidFill>
                  <a:srgbClr val="C00000"/>
                </a:solidFill>
                <a:ea typeface="宋体" pitchFamily="2" charset="-122"/>
              </a:rPr>
              <a:t>oracle.jdbc.driver.OracleDriver</a:t>
            </a:r>
            <a:endParaRPr lang="en-US" altLang="zh-CN" dirty="0" smtClean="0">
              <a:ea typeface="宋体" pitchFamily="2" charset="-122"/>
            </a:endParaRPr>
          </a:p>
          <a:p>
            <a:pPr lvl="1">
              <a:spcBef>
                <a:spcPts val="0"/>
              </a:spcBef>
              <a:buFont typeface="Wingdings" panose="05000000000000000000" pitchFamily="2" charset="2"/>
              <a:buChar char="Ø"/>
            </a:pPr>
            <a:r>
              <a:rPr lang="en-US" altLang="zh-CN" dirty="0" err="1" smtClean="0">
                <a:ea typeface="宋体" pitchFamily="2" charset="-122"/>
              </a:rPr>
              <a:t>mySql</a:t>
            </a:r>
            <a:r>
              <a:rPr lang="zh-CN" altLang="en-US" dirty="0" smtClean="0">
                <a:ea typeface="宋体" pitchFamily="2" charset="-122"/>
              </a:rPr>
              <a:t>的驱动： </a:t>
            </a:r>
            <a:r>
              <a:rPr lang="en-US" altLang="zh-CN" dirty="0" err="1" smtClean="0">
                <a:solidFill>
                  <a:srgbClr val="C00000"/>
                </a:solidFill>
                <a:ea typeface="宋体" pitchFamily="2" charset="-122"/>
              </a:rPr>
              <a:t>com.mysql.jdbc.Driver</a:t>
            </a:r>
            <a:endParaRPr lang="en-US" altLang="zh-CN" dirty="0" smtClean="0">
              <a:solidFill>
                <a:srgbClr val="C00000"/>
              </a:solidFill>
              <a:ea typeface="宋体" pitchFamily="2" charset="-122"/>
            </a:endParaRPr>
          </a:p>
        </p:txBody>
      </p:sp>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1031" y="4418057"/>
            <a:ext cx="3689994" cy="2263409"/>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2" descr="C:\Users\shkstart\Desktop\QQ截图20140105205333.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22608"/>
          <a:stretch/>
        </p:blipFill>
        <p:spPr bwMode="auto">
          <a:xfrm>
            <a:off x="5220072" y="4384684"/>
            <a:ext cx="3680734" cy="24450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1748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475656" y="764704"/>
            <a:ext cx="6523638" cy="795522"/>
          </a:xfrm>
        </p:spPr>
        <p:txBody>
          <a:bodyPr/>
          <a:lstStyle/>
          <a:p>
            <a:r>
              <a:rPr lang="zh-CN" altLang="en-US" b="1" dirty="0">
                <a:latin typeface="+mn-lt"/>
                <a:ea typeface="宋体" pitchFamily="2" charset="-122"/>
              </a:rPr>
              <a:t>加载与注册 </a:t>
            </a:r>
            <a:r>
              <a:rPr lang="en-US" altLang="zh-CN" b="1" dirty="0">
                <a:latin typeface="+mn-lt"/>
                <a:ea typeface="宋体" pitchFamily="2" charset="-122"/>
              </a:rPr>
              <a:t>JDBC </a:t>
            </a:r>
            <a:r>
              <a:rPr lang="zh-CN" altLang="en-US" b="1" dirty="0">
                <a:latin typeface="+mn-lt"/>
                <a:ea typeface="宋体" pitchFamily="2" charset="-122"/>
              </a:rPr>
              <a:t>驱动</a:t>
            </a:r>
          </a:p>
        </p:txBody>
      </p:sp>
      <p:sp>
        <p:nvSpPr>
          <p:cNvPr id="551939" name="Rectangle 3"/>
          <p:cNvSpPr>
            <a:spLocks noGrp="1" noChangeArrowheads="1"/>
          </p:cNvSpPr>
          <p:nvPr>
            <p:ph type="body" idx="1"/>
          </p:nvPr>
        </p:nvSpPr>
        <p:spPr>
          <a:xfrm>
            <a:off x="571472" y="1643050"/>
            <a:ext cx="8001056" cy="4738278"/>
          </a:xfrm>
        </p:spPr>
        <p:txBody>
          <a:bodyPr>
            <a:normAutofit/>
          </a:bodyPr>
          <a:lstStyle/>
          <a:p>
            <a:pPr>
              <a:buFont typeface="Wingdings" pitchFamily="2" charset="2"/>
              <a:buChar char="l"/>
            </a:pPr>
            <a:r>
              <a:rPr lang="zh-CN" altLang="en-US" sz="2400" dirty="0" smtClean="0">
                <a:ea typeface="宋体" pitchFamily="2" charset="-122"/>
              </a:rPr>
              <a:t>方式一：加载 </a:t>
            </a:r>
            <a:r>
              <a:rPr lang="en-US" altLang="zh-CN" sz="2400" dirty="0">
                <a:ea typeface="宋体" pitchFamily="2" charset="-122"/>
              </a:rPr>
              <a:t>JDBC </a:t>
            </a:r>
            <a:r>
              <a:rPr lang="zh-CN" altLang="en-US" sz="2400" dirty="0">
                <a:ea typeface="宋体" pitchFamily="2" charset="-122"/>
              </a:rPr>
              <a:t>驱动需调用 </a:t>
            </a:r>
            <a:r>
              <a:rPr lang="en-US" altLang="zh-CN" sz="2400" dirty="0">
                <a:ea typeface="宋体" pitchFamily="2" charset="-122"/>
              </a:rPr>
              <a:t>Class </a:t>
            </a:r>
            <a:r>
              <a:rPr lang="zh-CN" altLang="en-US" sz="2400" dirty="0">
                <a:ea typeface="宋体" pitchFamily="2" charset="-122"/>
              </a:rPr>
              <a:t>类的静态方法 </a:t>
            </a:r>
            <a:r>
              <a:rPr lang="en-US" altLang="zh-CN" sz="2400" dirty="0" err="1">
                <a:ea typeface="宋体" pitchFamily="2" charset="-122"/>
              </a:rPr>
              <a:t>forName</a:t>
            </a:r>
            <a:r>
              <a:rPr lang="en-US" altLang="zh-CN" sz="2400" dirty="0">
                <a:ea typeface="宋体" pitchFamily="2" charset="-122"/>
              </a:rPr>
              <a:t>()</a:t>
            </a:r>
            <a:r>
              <a:rPr lang="zh-CN" altLang="en-US" sz="2400" dirty="0">
                <a:ea typeface="宋体" pitchFamily="2" charset="-122"/>
              </a:rPr>
              <a:t>，向其传递要加载的 </a:t>
            </a:r>
            <a:r>
              <a:rPr lang="en-US" altLang="zh-CN" sz="2400" dirty="0">
                <a:ea typeface="宋体" pitchFamily="2" charset="-122"/>
              </a:rPr>
              <a:t>JDBC </a:t>
            </a:r>
            <a:r>
              <a:rPr lang="zh-CN" altLang="en-US" sz="2400" dirty="0">
                <a:ea typeface="宋体" pitchFamily="2" charset="-122"/>
              </a:rPr>
              <a:t>驱动的类</a:t>
            </a:r>
            <a:r>
              <a:rPr lang="zh-CN" altLang="en-US" sz="2400" dirty="0" smtClean="0">
                <a:ea typeface="宋体" pitchFamily="2" charset="-122"/>
              </a:rPr>
              <a:t>名</a:t>
            </a:r>
            <a:endParaRPr lang="en-US" altLang="zh-CN" sz="2400" dirty="0" smtClean="0">
              <a:ea typeface="宋体" pitchFamily="2" charset="-122"/>
            </a:endParaRPr>
          </a:p>
          <a:p>
            <a:pPr lvl="1">
              <a:buFont typeface="Wingdings" panose="05000000000000000000" pitchFamily="2" charset="2"/>
              <a:buChar char="Ø"/>
            </a:pPr>
            <a:r>
              <a:rPr lang="en-US" altLang="zh-CN" b="1" dirty="0" err="1">
                <a:solidFill>
                  <a:srgbClr val="C00000"/>
                </a:solidFill>
              </a:rPr>
              <a:t>Class.forName</a:t>
            </a:r>
            <a:r>
              <a:rPr lang="en-US" altLang="zh-CN" b="1" dirty="0">
                <a:solidFill>
                  <a:srgbClr val="C00000"/>
                </a:solidFill>
              </a:rPr>
              <a:t>(“</a:t>
            </a:r>
            <a:r>
              <a:rPr lang="en-US" altLang="zh-CN" b="1" dirty="0" err="1">
                <a:solidFill>
                  <a:srgbClr val="C00000"/>
                </a:solidFill>
              </a:rPr>
              <a:t>com.mysql.jdbc.Driver</a:t>
            </a:r>
            <a:r>
              <a:rPr lang="en-US" altLang="zh-CN" b="1" dirty="0" smtClean="0">
                <a:solidFill>
                  <a:srgbClr val="C00000"/>
                </a:solidFill>
              </a:rPr>
              <a:t>”);</a:t>
            </a:r>
            <a:endParaRPr lang="zh-CN" altLang="en-US" b="1" dirty="0">
              <a:solidFill>
                <a:srgbClr val="C00000"/>
              </a:solidFill>
              <a:ea typeface="宋体" pitchFamily="2" charset="-122"/>
            </a:endParaRPr>
          </a:p>
          <a:p>
            <a:pPr>
              <a:buFont typeface="Wingdings" pitchFamily="2" charset="2"/>
              <a:buChar char="l"/>
            </a:pPr>
            <a:r>
              <a:rPr lang="zh-CN" altLang="en-US" sz="2400" dirty="0" smtClean="0">
                <a:ea typeface="宋体" pitchFamily="2" charset="-122"/>
              </a:rPr>
              <a:t>方式二：</a:t>
            </a:r>
            <a:r>
              <a:rPr lang="en-US" altLang="zh-CN" sz="2400" dirty="0" err="1" smtClean="0">
                <a:ea typeface="宋体" pitchFamily="2" charset="-122"/>
              </a:rPr>
              <a:t>DriverManager</a:t>
            </a:r>
            <a:r>
              <a:rPr lang="en-US" altLang="zh-CN" sz="2400" dirty="0" smtClean="0">
                <a:ea typeface="宋体" pitchFamily="2" charset="-122"/>
              </a:rPr>
              <a:t> </a:t>
            </a:r>
            <a:r>
              <a:rPr lang="zh-CN" altLang="en-US" sz="2400" dirty="0">
                <a:ea typeface="宋体" pitchFamily="2" charset="-122"/>
              </a:rPr>
              <a:t>类是驱动程序管理器类，负责管理</a:t>
            </a:r>
            <a:r>
              <a:rPr lang="zh-CN" altLang="en-US" sz="2400" dirty="0" smtClean="0">
                <a:ea typeface="宋体" pitchFamily="2" charset="-122"/>
              </a:rPr>
              <a:t>驱动程序</a:t>
            </a:r>
            <a:endParaRPr lang="en-US" altLang="zh-CN" sz="2400" dirty="0" smtClean="0">
              <a:ea typeface="宋体" pitchFamily="2" charset="-122"/>
            </a:endParaRPr>
          </a:p>
          <a:p>
            <a:pPr lvl="1">
              <a:buFont typeface="Wingdings" panose="05000000000000000000" pitchFamily="2" charset="2"/>
              <a:buChar char="Ø"/>
            </a:pPr>
            <a:r>
              <a:rPr lang="en-US" altLang="zh-CN" b="1" dirty="0" err="1">
                <a:solidFill>
                  <a:srgbClr val="C00000"/>
                </a:solidFill>
              </a:rPr>
              <a:t>DriverManager.registerDriver</a:t>
            </a:r>
            <a:r>
              <a:rPr lang="en-US" altLang="zh-CN" b="1" dirty="0">
                <a:solidFill>
                  <a:srgbClr val="C00000"/>
                </a:solidFill>
              </a:rPr>
              <a:t>(</a:t>
            </a:r>
            <a:r>
              <a:rPr lang="en-US" altLang="zh-CN" b="1" dirty="0" err="1">
                <a:solidFill>
                  <a:srgbClr val="C00000"/>
                </a:solidFill>
              </a:rPr>
              <a:t>com.mysql.jdbc.Driver</a:t>
            </a:r>
            <a:r>
              <a:rPr lang="en-US" altLang="zh-CN" b="1" dirty="0" smtClean="0">
                <a:solidFill>
                  <a:srgbClr val="C00000"/>
                </a:solidFill>
              </a:rPr>
              <a:t>);</a:t>
            </a:r>
            <a:endParaRPr lang="zh-CN" altLang="en-US" b="1" dirty="0">
              <a:solidFill>
                <a:srgbClr val="C00000"/>
              </a:solidFill>
              <a:ea typeface="宋体" pitchFamily="2" charset="-122"/>
            </a:endParaRPr>
          </a:p>
          <a:p>
            <a:pPr lvl="1">
              <a:buFont typeface="Wingdings" panose="05000000000000000000" pitchFamily="2" charset="2"/>
              <a:buChar char="Ø"/>
            </a:pPr>
            <a:r>
              <a:rPr lang="zh-CN" altLang="en-US" dirty="0">
                <a:ea typeface="宋体" pitchFamily="2" charset="-122"/>
              </a:rPr>
              <a:t>通常不用显式调用 </a:t>
            </a:r>
            <a:r>
              <a:rPr lang="en-US" altLang="zh-CN" dirty="0" err="1">
                <a:ea typeface="宋体" pitchFamily="2" charset="-122"/>
              </a:rPr>
              <a:t>DriverManager</a:t>
            </a:r>
            <a:r>
              <a:rPr lang="en-US" altLang="zh-CN" dirty="0">
                <a:ea typeface="宋体" pitchFamily="2" charset="-122"/>
              </a:rPr>
              <a:t> </a:t>
            </a:r>
            <a:r>
              <a:rPr lang="zh-CN" altLang="en-US" dirty="0">
                <a:ea typeface="宋体" pitchFamily="2" charset="-122"/>
              </a:rPr>
              <a:t>类的 </a:t>
            </a:r>
            <a:r>
              <a:rPr lang="en-US" altLang="zh-CN" dirty="0" err="1">
                <a:ea typeface="宋体" pitchFamily="2" charset="-122"/>
              </a:rPr>
              <a:t>registerDriver</a:t>
            </a:r>
            <a:r>
              <a:rPr lang="en-US" altLang="zh-CN" dirty="0">
                <a:ea typeface="宋体" pitchFamily="2" charset="-122"/>
              </a:rPr>
              <a:t>() </a:t>
            </a:r>
            <a:r>
              <a:rPr lang="zh-CN" altLang="en-US" dirty="0">
                <a:ea typeface="宋体" pitchFamily="2" charset="-122"/>
              </a:rPr>
              <a:t>方法来注册驱动程序类的实例，因为 </a:t>
            </a:r>
            <a:r>
              <a:rPr lang="en-US" altLang="zh-CN" dirty="0">
                <a:ea typeface="宋体" pitchFamily="2" charset="-122"/>
              </a:rPr>
              <a:t>Driver </a:t>
            </a:r>
            <a:r>
              <a:rPr lang="zh-CN" altLang="en-US" dirty="0">
                <a:ea typeface="宋体" pitchFamily="2" charset="-122"/>
              </a:rPr>
              <a:t>接口的驱动程序类</a:t>
            </a:r>
            <a:r>
              <a:rPr lang="zh-CN" altLang="en-US" b="1" dirty="0">
                <a:solidFill>
                  <a:srgbClr val="FF0000"/>
                </a:solidFill>
                <a:ea typeface="宋体" pitchFamily="2" charset="-122"/>
              </a:rPr>
              <a:t>都</a:t>
            </a:r>
            <a:r>
              <a:rPr lang="zh-CN" altLang="en-US" dirty="0">
                <a:ea typeface="宋体" pitchFamily="2" charset="-122"/>
              </a:rPr>
              <a:t>包含了静态代码块，在这个静态代码块中，会调用 </a:t>
            </a:r>
            <a:r>
              <a:rPr lang="en-US" altLang="zh-CN" dirty="0" err="1">
                <a:ea typeface="宋体" pitchFamily="2" charset="-122"/>
              </a:rPr>
              <a:t>DriverManager.registerDriver</a:t>
            </a:r>
            <a:r>
              <a:rPr lang="en-US" altLang="zh-CN" dirty="0">
                <a:ea typeface="宋体" pitchFamily="2" charset="-122"/>
              </a:rPr>
              <a:t>() </a:t>
            </a:r>
            <a:r>
              <a:rPr lang="zh-CN" altLang="en-US" dirty="0">
                <a:ea typeface="宋体" pitchFamily="2" charset="-122"/>
              </a:rPr>
              <a:t>方法来注册自身的一个实例</a:t>
            </a:r>
          </a:p>
        </p:txBody>
      </p:sp>
    </p:spTree>
    <p:extLst>
      <p:ext uri="{BB962C8B-B14F-4D97-AF65-F5344CB8AC3E}">
        <p14:creationId xmlns:p14="http://schemas.microsoft.com/office/powerpoint/2010/main" xmlns="" val="582385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2627784" y="692696"/>
            <a:ext cx="4752528" cy="795522"/>
          </a:xfrm>
        </p:spPr>
        <p:txBody>
          <a:bodyPr>
            <a:normAutofit/>
          </a:bodyPr>
          <a:lstStyle/>
          <a:p>
            <a:r>
              <a:rPr lang="zh-CN" altLang="en-US" b="1" dirty="0">
                <a:latin typeface="+mn-lt"/>
                <a:ea typeface="宋体" pitchFamily="2" charset="-122"/>
              </a:rPr>
              <a:t>建立</a:t>
            </a:r>
            <a:r>
              <a:rPr lang="zh-CN" altLang="en-US" b="1" dirty="0" smtClean="0">
                <a:latin typeface="+mn-lt"/>
                <a:ea typeface="宋体" pitchFamily="2" charset="-122"/>
              </a:rPr>
              <a:t>连接</a:t>
            </a:r>
            <a:r>
              <a:rPr lang="en-US" altLang="zh-CN" b="1" dirty="0" smtClean="0">
                <a:latin typeface="+mn-lt"/>
                <a:ea typeface="宋体" pitchFamily="2" charset="-122"/>
              </a:rPr>
              <a:t>(Connection)</a:t>
            </a:r>
            <a:endParaRPr lang="zh-CN" altLang="en-US" b="1" dirty="0">
              <a:latin typeface="+mn-lt"/>
              <a:ea typeface="宋体" pitchFamily="2" charset="-122"/>
            </a:endParaRPr>
          </a:p>
        </p:txBody>
      </p:sp>
      <p:sp>
        <p:nvSpPr>
          <p:cNvPr id="552963" name="Rectangle 3"/>
          <p:cNvSpPr>
            <a:spLocks noGrp="1" noChangeArrowheads="1"/>
          </p:cNvSpPr>
          <p:nvPr>
            <p:ph type="body" idx="1"/>
          </p:nvPr>
        </p:nvSpPr>
        <p:spPr>
          <a:xfrm>
            <a:off x="251520" y="1571612"/>
            <a:ext cx="8640960" cy="4809716"/>
          </a:xfrm>
        </p:spPr>
        <p:txBody>
          <a:bodyPr>
            <a:normAutofit/>
          </a:bodyPr>
          <a:lstStyle/>
          <a:p>
            <a:pPr>
              <a:lnSpc>
                <a:spcPct val="90000"/>
              </a:lnSpc>
              <a:buFont typeface="Wingdings" pitchFamily="2" charset="2"/>
              <a:buChar char="l"/>
            </a:pPr>
            <a:r>
              <a:rPr lang="zh-CN" altLang="en-US" sz="2400" dirty="0">
                <a:ea typeface="宋体" pitchFamily="2" charset="-122"/>
              </a:rPr>
              <a:t>可以调用 </a:t>
            </a:r>
            <a:r>
              <a:rPr lang="en-US" altLang="zh-CN" sz="2400" dirty="0" err="1">
                <a:ea typeface="宋体" pitchFamily="2" charset="-122"/>
              </a:rPr>
              <a:t>DriverManager</a:t>
            </a:r>
            <a:r>
              <a:rPr lang="en-US" altLang="zh-CN" sz="2400" dirty="0">
                <a:ea typeface="宋体" pitchFamily="2" charset="-122"/>
              </a:rPr>
              <a:t> </a:t>
            </a:r>
            <a:r>
              <a:rPr lang="zh-CN" altLang="en-US" sz="2400" dirty="0">
                <a:ea typeface="宋体" pitchFamily="2" charset="-122"/>
              </a:rPr>
              <a:t>类的 </a:t>
            </a:r>
            <a:r>
              <a:rPr lang="en-US" altLang="zh-CN" sz="2400" dirty="0" err="1">
                <a:ea typeface="宋体" pitchFamily="2" charset="-122"/>
              </a:rPr>
              <a:t>getConnection</a:t>
            </a:r>
            <a:r>
              <a:rPr lang="en-US" altLang="zh-CN" sz="2400" dirty="0">
                <a:ea typeface="宋体" pitchFamily="2" charset="-122"/>
              </a:rPr>
              <a:t>() </a:t>
            </a:r>
            <a:r>
              <a:rPr lang="zh-CN" altLang="en-US" sz="2400" dirty="0">
                <a:ea typeface="宋体" pitchFamily="2" charset="-122"/>
              </a:rPr>
              <a:t>方法建立到数据库的</a:t>
            </a:r>
            <a:r>
              <a:rPr lang="zh-CN" altLang="en-US" sz="2400" dirty="0" smtClean="0">
                <a:ea typeface="宋体" pitchFamily="2" charset="-122"/>
              </a:rPr>
              <a:t>连接</a:t>
            </a:r>
            <a:endParaRPr lang="en-US" altLang="zh-CN" sz="2400" dirty="0" smtClean="0">
              <a:ea typeface="宋体" pitchFamily="2" charset="-122"/>
            </a:endParaRPr>
          </a:p>
          <a:p>
            <a:pPr>
              <a:lnSpc>
                <a:spcPct val="90000"/>
              </a:lnSpc>
              <a:buFont typeface="Wingdings" pitchFamily="2" charset="2"/>
              <a:buChar char="l"/>
            </a:pPr>
            <a:r>
              <a:rPr lang="en-US" altLang="zh-CN" sz="2400" dirty="0" err="1">
                <a:ea typeface="宋体" panose="02010600030101010101" pitchFamily="2" charset="-122"/>
              </a:rPr>
              <a:t>User,password</a:t>
            </a:r>
            <a:r>
              <a:rPr lang="zh-CN" altLang="en-US" sz="2400" dirty="0">
                <a:ea typeface="宋体" panose="02010600030101010101" pitchFamily="2" charset="-122"/>
              </a:rPr>
              <a:t>可以用“属性名</a:t>
            </a:r>
            <a:r>
              <a:rPr lang="en-US" altLang="zh-CN" sz="2400" dirty="0">
                <a:ea typeface="宋体" panose="02010600030101010101" pitchFamily="2" charset="-122"/>
              </a:rPr>
              <a:t>=</a:t>
            </a:r>
            <a:r>
              <a:rPr lang="zh-CN" altLang="en-US" sz="2400" dirty="0">
                <a:ea typeface="宋体" panose="02010600030101010101" pitchFamily="2" charset="-122"/>
              </a:rPr>
              <a:t>属性值”方式告诉数据库</a:t>
            </a:r>
            <a:r>
              <a:rPr lang="zh-CN" altLang="en-US" sz="2400" dirty="0" smtClean="0">
                <a:ea typeface="宋体" panose="02010600030101010101" pitchFamily="2" charset="-122"/>
              </a:rPr>
              <a:t>；</a:t>
            </a:r>
            <a:endParaRPr lang="zh-CN" altLang="en-US" sz="2400" dirty="0">
              <a:ea typeface="宋体" panose="02010600030101010101" pitchFamily="2" charset="-122"/>
            </a:endParaRPr>
          </a:p>
          <a:p>
            <a:pPr>
              <a:lnSpc>
                <a:spcPct val="90000"/>
              </a:lnSpc>
              <a:buFont typeface="Wingdings" pitchFamily="2" charset="2"/>
              <a:buChar char="l"/>
            </a:pPr>
            <a:r>
              <a:rPr lang="en-US" altLang="zh-CN" sz="2400" dirty="0">
                <a:ea typeface="宋体" pitchFamily="2" charset="-122"/>
              </a:rPr>
              <a:t>JDBC URL </a:t>
            </a:r>
            <a:r>
              <a:rPr lang="zh-CN" altLang="en-US" sz="2400" dirty="0">
                <a:ea typeface="宋体" pitchFamily="2" charset="-122"/>
              </a:rPr>
              <a:t>用于标识一个被注册的驱动程序，驱动程序管理器通过这个 </a:t>
            </a:r>
            <a:r>
              <a:rPr lang="en-US" altLang="zh-CN" sz="2400" dirty="0">
                <a:ea typeface="宋体" pitchFamily="2" charset="-122"/>
              </a:rPr>
              <a:t>URL </a:t>
            </a:r>
            <a:r>
              <a:rPr lang="zh-CN" altLang="en-US" sz="2400" dirty="0">
                <a:ea typeface="宋体" pitchFamily="2" charset="-122"/>
              </a:rPr>
              <a:t>选择正确的驱动程序，从而建立到数据库的连接。</a:t>
            </a:r>
          </a:p>
          <a:p>
            <a:pPr>
              <a:lnSpc>
                <a:spcPct val="90000"/>
              </a:lnSpc>
              <a:buFont typeface="Wingdings" pitchFamily="2" charset="2"/>
              <a:buChar char="l"/>
            </a:pPr>
            <a:r>
              <a:rPr lang="en-US" altLang="zh-CN" sz="2400" dirty="0">
                <a:ea typeface="宋体" pitchFamily="2" charset="-122"/>
              </a:rPr>
              <a:t>JDBC URL</a:t>
            </a:r>
            <a:r>
              <a:rPr lang="zh-CN" altLang="en-US" sz="2400" dirty="0">
                <a:ea typeface="宋体" pitchFamily="2" charset="-122"/>
              </a:rPr>
              <a:t>的标准由三部分组成，各部分间用冒号分隔。 </a:t>
            </a:r>
          </a:p>
          <a:p>
            <a:pPr lvl="1">
              <a:lnSpc>
                <a:spcPct val="90000"/>
              </a:lnSpc>
              <a:buFont typeface="Wingdings" pitchFamily="2" charset="2"/>
              <a:buChar char="Ø"/>
            </a:pPr>
            <a:r>
              <a:rPr lang="en-US" altLang="zh-CN" sz="2200" b="1" dirty="0" err="1">
                <a:solidFill>
                  <a:srgbClr val="C00000"/>
                </a:solidFill>
                <a:ea typeface="宋体" pitchFamily="2" charset="-122"/>
              </a:rPr>
              <a:t>jdbc</a:t>
            </a:r>
            <a:r>
              <a:rPr lang="en-US" altLang="zh-CN" sz="2200" b="1" dirty="0" smtClean="0">
                <a:solidFill>
                  <a:srgbClr val="C00000"/>
                </a:solidFill>
                <a:ea typeface="宋体" pitchFamily="2" charset="-122"/>
              </a:rPr>
              <a:t>:</a:t>
            </a:r>
            <a:r>
              <a:rPr lang="zh-CN" altLang="en-US" sz="2200" b="1" dirty="0" smtClean="0">
                <a:solidFill>
                  <a:srgbClr val="C00000"/>
                </a:solidFill>
                <a:ea typeface="宋体" pitchFamily="2" charset="-122"/>
              </a:rPr>
              <a:t>子协议</a:t>
            </a:r>
            <a:r>
              <a:rPr lang="en-US" altLang="zh-CN" sz="2200" b="1" dirty="0" smtClean="0">
                <a:solidFill>
                  <a:srgbClr val="C00000"/>
                </a:solidFill>
                <a:ea typeface="宋体" pitchFamily="2" charset="-122"/>
              </a:rPr>
              <a:t>:</a:t>
            </a:r>
            <a:r>
              <a:rPr lang="zh-CN" altLang="en-US" sz="2200" b="1" dirty="0" smtClean="0">
                <a:solidFill>
                  <a:srgbClr val="C00000"/>
                </a:solidFill>
                <a:ea typeface="宋体" pitchFamily="2" charset="-122"/>
              </a:rPr>
              <a:t>子名称</a:t>
            </a:r>
            <a:endParaRPr lang="en-US" altLang="zh-CN" sz="2200" b="1" dirty="0">
              <a:solidFill>
                <a:srgbClr val="C00000"/>
              </a:solidFill>
              <a:ea typeface="宋体" pitchFamily="2" charset="-122"/>
            </a:endParaRPr>
          </a:p>
          <a:p>
            <a:pPr lvl="1">
              <a:lnSpc>
                <a:spcPct val="90000"/>
              </a:lnSpc>
              <a:buFont typeface="Wingdings" pitchFamily="2" charset="2"/>
              <a:buChar char="Ø"/>
            </a:pPr>
            <a:r>
              <a:rPr lang="zh-CN" altLang="en-US" sz="2200" b="1" dirty="0" smtClean="0">
                <a:ea typeface="宋体" pitchFamily="2" charset="-122"/>
              </a:rPr>
              <a:t>协议</a:t>
            </a:r>
            <a:r>
              <a:rPr lang="zh-CN" altLang="en-US" sz="2200" dirty="0">
                <a:ea typeface="宋体" pitchFamily="2" charset="-122"/>
              </a:rPr>
              <a:t>：</a:t>
            </a:r>
            <a:r>
              <a:rPr lang="en-US" altLang="zh-CN" sz="2200" dirty="0">
                <a:ea typeface="宋体" pitchFamily="2" charset="-122"/>
              </a:rPr>
              <a:t>JDBC URL</a:t>
            </a:r>
            <a:r>
              <a:rPr lang="zh-CN" altLang="en-US" sz="2200" dirty="0">
                <a:ea typeface="宋体" pitchFamily="2" charset="-122"/>
              </a:rPr>
              <a:t>中的协议总是</a:t>
            </a:r>
            <a:r>
              <a:rPr lang="en-US" altLang="zh-CN" sz="2200" dirty="0" err="1">
                <a:ea typeface="宋体" pitchFamily="2" charset="-122"/>
              </a:rPr>
              <a:t>jdbc</a:t>
            </a:r>
            <a:r>
              <a:rPr lang="en-US" altLang="zh-CN" sz="2200" dirty="0">
                <a:ea typeface="宋体" pitchFamily="2" charset="-122"/>
              </a:rPr>
              <a:t> </a:t>
            </a:r>
          </a:p>
          <a:p>
            <a:pPr lvl="1">
              <a:lnSpc>
                <a:spcPct val="90000"/>
              </a:lnSpc>
              <a:buFont typeface="Wingdings" pitchFamily="2" charset="2"/>
              <a:buChar char="Ø"/>
            </a:pPr>
            <a:r>
              <a:rPr lang="zh-CN" altLang="en-US" sz="2200" b="1" dirty="0">
                <a:ea typeface="宋体" pitchFamily="2" charset="-122"/>
              </a:rPr>
              <a:t>子协议</a:t>
            </a:r>
            <a:r>
              <a:rPr lang="zh-CN" altLang="en-US" sz="2200" dirty="0">
                <a:ea typeface="宋体" pitchFamily="2" charset="-122"/>
              </a:rPr>
              <a:t>：子协议用于标识一个数据库驱动程序</a:t>
            </a:r>
          </a:p>
          <a:p>
            <a:pPr lvl="1">
              <a:lnSpc>
                <a:spcPct val="90000"/>
              </a:lnSpc>
              <a:buFont typeface="Wingdings" pitchFamily="2" charset="2"/>
              <a:buChar char="Ø"/>
            </a:pPr>
            <a:r>
              <a:rPr lang="zh-CN" altLang="en-US" sz="2200" b="1" dirty="0">
                <a:ea typeface="宋体" pitchFamily="2" charset="-122"/>
              </a:rPr>
              <a:t>子名称</a:t>
            </a:r>
            <a:r>
              <a:rPr lang="zh-CN" altLang="en-US" sz="2200" dirty="0">
                <a:ea typeface="宋体" pitchFamily="2" charset="-122"/>
              </a:rPr>
              <a:t>：一种标识数据库的方法。子名称可以依不同的子协议而变化，用子名称的目的是为了定位数据库提供足够的</a:t>
            </a:r>
            <a:r>
              <a:rPr lang="zh-CN" altLang="en-US" sz="2200" dirty="0" smtClean="0">
                <a:ea typeface="宋体" pitchFamily="2" charset="-122"/>
              </a:rPr>
              <a:t>信息。包含</a:t>
            </a:r>
            <a:r>
              <a:rPr lang="zh-CN" altLang="en-US" sz="2200" b="1" dirty="0" smtClean="0">
                <a:ea typeface="宋体" pitchFamily="2" charset="-122"/>
              </a:rPr>
              <a:t>主机名</a:t>
            </a:r>
            <a:r>
              <a:rPr lang="en-US" altLang="zh-CN" sz="2200" b="1" dirty="0" smtClean="0">
                <a:ea typeface="宋体" pitchFamily="2" charset="-122"/>
              </a:rPr>
              <a:t>(</a:t>
            </a:r>
            <a:r>
              <a:rPr lang="zh-CN" altLang="en-US" sz="2200" dirty="0">
                <a:ea typeface="宋体" pitchFamily="2" charset="-122"/>
              </a:rPr>
              <a:t>对应服务端的</a:t>
            </a:r>
            <a:r>
              <a:rPr lang="en-US" altLang="zh-CN" sz="2200" dirty="0" err="1">
                <a:ea typeface="宋体" pitchFamily="2" charset="-122"/>
              </a:rPr>
              <a:t>ip</a:t>
            </a:r>
            <a:r>
              <a:rPr lang="zh-CN" altLang="en-US" sz="2200" dirty="0">
                <a:ea typeface="宋体" pitchFamily="2" charset="-122"/>
              </a:rPr>
              <a:t>地址</a:t>
            </a:r>
            <a:r>
              <a:rPr lang="en-US" altLang="zh-CN" sz="2200" b="1" dirty="0" smtClean="0">
                <a:ea typeface="宋体" pitchFamily="2" charset="-122"/>
              </a:rPr>
              <a:t>)</a:t>
            </a:r>
            <a:r>
              <a:rPr lang="zh-CN" altLang="en-US" sz="2200" b="1" dirty="0" smtClean="0">
                <a:ea typeface="宋体" pitchFamily="2" charset="-122"/>
              </a:rPr>
              <a:t>，端口号，数据库名</a:t>
            </a:r>
            <a:endParaRPr lang="zh-CN" altLang="en-US" sz="2200" dirty="0">
              <a:ea typeface="宋体" pitchFamily="2" charset="-122"/>
            </a:endParaRPr>
          </a:p>
        </p:txBody>
      </p:sp>
    </p:spTree>
    <p:extLst>
      <p:ext uri="{BB962C8B-B14F-4D97-AF65-F5344CB8AC3E}">
        <p14:creationId xmlns:p14="http://schemas.microsoft.com/office/powerpoint/2010/main" xmlns="" val="2020306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1223169" y="860054"/>
            <a:ext cx="6863537" cy="782996"/>
          </a:xfrm>
        </p:spPr>
        <p:txBody>
          <a:bodyPr/>
          <a:lstStyle/>
          <a:p>
            <a:r>
              <a:rPr lang="zh-CN" altLang="en-US" sz="3200" b="1" dirty="0">
                <a:latin typeface="+mn-lt"/>
                <a:ea typeface="宋体" pitchFamily="2" charset="-122"/>
                <a:cs typeface="Arial Unicode MS" pitchFamily="34" charset="-122"/>
              </a:rPr>
              <a:t>几种常用数据库的</a:t>
            </a:r>
            <a:r>
              <a:rPr lang="en-US" altLang="zh-CN" sz="3200" b="1" dirty="0">
                <a:latin typeface="+mn-lt"/>
                <a:ea typeface="宋体" pitchFamily="2" charset="-122"/>
                <a:cs typeface="Arial Unicode MS" pitchFamily="34" charset="-122"/>
              </a:rPr>
              <a:t>JDBC URL</a:t>
            </a:r>
          </a:p>
        </p:txBody>
      </p:sp>
      <p:sp>
        <p:nvSpPr>
          <p:cNvPr id="556035" name="Rectangle 3"/>
          <p:cNvSpPr>
            <a:spLocks noGrp="1" noChangeArrowheads="1"/>
          </p:cNvSpPr>
          <p:nvPr>
            <p:ph type="body" idx="1"/>
          </p:nvPr>
        </p:nvSpPr>
        <p:spPr>
          <a:xfrm>
            <a:off x="611188" y="3370250"/>
            <a:ext cx="8064500" cy="3155094"/>
          </a:xfrm>
        </p:spPr>
        <p:txBody>
          <a:bodyPr>
            <a:normAutofit/>
          </a:bodyPr>
          <a:lstStyle/>
          <a:p>
            <a:pPr>
              <a:buFont typeface="Wingdings" pitchFamily="2" charset="2"/>
              <a:buChar char="l"/>
            </a:pPr>
            <a:r>
              <a:rPr lang="zh-CN" altLang="en-US" dirty="0">
                <a:ea typeface="宋体" pitchFamily="2" charset="-122"/>
                <a:cs typeface="Arial Unicode MS" pitchFamily="34" charset="-122"/>
              </a:rPr>
              <a:t>对于 </a:t>
            </a:r>
            <a:r>
              <a:rPr lang="en-US" altLang="zh-CN" dirty="0">
                <a:ea typeface="宋体" pitchFamily="2" charset="-122"/>
                <a:cs typeface="Arial Unicode MS" pitchFamily="34" charset="-122"/>
              </a:rPr>
              <a:t>Oracle </a:t>
            </a:r>
            <a:r>
              <a:rPr lang="zh-CN" altLang="en-US" dirty="0">
                <a:ea typeface="宋体" pitchFamily="2" charset="-122"/>
                <a:cs typeface="Arial Unicode MS" pitchFamily="34" charset="-122"/>
              </a:rPr>
              <a:t>数据库连接，采用如下形式： </a:t>
            </a:r>
          </a:p>
          <a:p>
            <a:pPr lvl="1">
              <a:buFont typeface="Wingdings" pitchFamily="2" charset="2"/>
              <a:buChar char="Ø"/>
            </a:pPr>
            <a:r>
              <a:rPr lang="en-US" altLang="zh-CN" b="1" dirty="0" err="1">
                <a:solidFill>
                  <a:srgbClr val="0000FF"/>
                </a:solidFill>
                <a:ea typeface="宋体" pitchFamily="2" charset="-122"/>
                <a:cs typeface="Arial Unicode MS" pitchFamily="34" charset="-122"/>
              </a:rPr>
              <a:t>jdbc:oracle:thin</a:t>
            </a:r>
            <a:r>
              <a:rPr lang="en-US" altLang="zh-CN" b="1" dirty="0">
                <a:solidFill>
                  <a:srgbClr val="0000FF"/>
                </a:solidFill>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localhost:1521:atguigu</a:t>
            </a:r>
            <a:endParaRPr lang="en-US" altLang="zh-CN" b="1" dirty="0">
              <a:solidFill>
                <a:srgbClr val="0000FF"/>
              </a:solidFill>
              <a:ea typeface="宋体" pitchFamily="2" charset="-122"/>
              <a:cs typeface="Arial Unicode MS" pitchFamily="34" charset="-122"/>
            </a:endParaRPr>
          </a:p>
          <a:p>
            <a:pPr>
              <a:buFont typeface="Wingdings" pitchFamily="2" charset="2"/>
              <a:buChar char="l"/>
            </a:pPr>
            <a:r>
              <a:rPr lang="zh-CN" altLang="en-US" dirty="0">
                <a:ea typeface="宋体" pitchFamily="2" charset="-122"/>
                <a:cs typeface="Arial Unicode MS" pitchFamily="34" charset="-122"/>
              </a:rPr>
              <a:t>对于 </a:t>
            </a:r>
            <a:r>
              <a:rPr lang="en-US" altLang="zh-CN" dirty="0" err="1">
                <a:ea typeface="宋体" pitchFamily="2" charset="-122"/>
                <a:cs typeface="Arial Unicode MS" pitchFamily="34" charset="-122"/>
              </a:rPr>
              <a:t>SQLServer</a:t>
            </a:r>
            <a:r>
              <a:rPr lang="en-US" altLang="zh-CN" dirty="0">
                <a:ea typeface="宋体" pitchFamily="2" charset="-122"/>
                <a:cs typeface="Arial Unicode MS" pitchFamily="34" charset="-122"/>
              </a:rPr>
              <a:t> </a:t>
            </a:r>
            <a:r>
              <a:rPr lang="zh-CN" altLang="en-US" dirty="0">
                <a:ea typeface="宋体" pitchFamily="2" charset="-122"/>
                <a:cs typeface="Arial Unicode MS" pitchFamily="34" charset="-122"/>
              </a:rPr>
              <a:t>数据库连接，采用如下形式：</a:t>
            </a:r>
          </a:p>
          <a:p>
            <a:pPr lvl="1">
              <a:buFont typeface="Wingdings" pitchFamily="2" charset="2"/>
              <a:buChar char="Ø"/>
            </a:pPr>
            <a:r>
              <a:rPr lang="en-US" altLang="zh-CN" sz="2200" b="1" dirty="0" err="1">
                <a:solidFill>
                  <a:srgbClr val="0000FF"/>
                </a:solidFill>
                <a:ea typeface="宋体" pitchFamily="2" charset="-122"/>
                <a:cs typeface="Arial Unicode MS" pitchFamily="34" charset="-122"/>
              </a:rPr>
              <a:t>jdbc:microsoft:sqlserver</a:t>
            </a:r>
            <a:r>
              <a:rPr lang="en-US" altLang="zh-CN" sz="2200" b="1" dirty="0">
                <a:solidFill>
                  <a:srgbClr val="0000FF"/>
                </a:solidFill>
                <a:ea typeface="宋体" pitchFamily="2" charset="-122"/>
                <a:cs typeface="Arial Unicode MS" pitchFamily="34" charset="-122"/>
              </a:rPr>
              <a:t>//localhost:1433; </a:t>
            </a:r>
            <a:r>
              <a:rPr lang="en-US" altLang="zh-CN" sz="2200" b="1" dirty="0" err="1">
                <a:solidFill>
                  <a:srgbClr val="0000FF"/>
                </a:solidFill>
                <a:ea typeface="宋体" pitchFamily="2" charset="-122"/>
                <a:cs typeface="Arial Unicode MS" pitchFamily="34" charset="-122"/>
              </a:rPr>
              <a:t>DatabaseName</a:t>
            </a:r>
            <a:r>
              <a:rPr lang="en-US" altLang="zh-CN" sz="2200" b="1" dirty="0">
                <a:solidFill>
                  <a:srgbClr val="0000FF"/>
                </a:solidFill>
                <a:ea typeface="宋体" pitchFamily="2" charset="-122"/>
                <a:cs typeface="Arial Unicode MS" pitchFamily="34" charset="-122"/>
              </a:rPr>
              <a:t>=</a:t>
            </a:r>
            <a:r>
              <a:rPr lang="en-US" altLang="zh-CN" sz="2200" b="1" dirty="0" err="1">
                <a:solidFill>
                  <a:srgbClr val="0000FF"/>
                </a:solidFill>
                <a:ea typeface="宋体" pitchFamily="2" charset="-122"/>
                <a:cs typeface="Arial Unicode MS" pitchFamily="34" charset="-122"/>
              </a:rPr>
              <a:t>sid</a:t>
            </a:r>
            <a:endParaRPr lang="en-US" altLang="zh-CN" sz="2200" b="1" dirty="0">
              <a:solidFill>
                <a:srgbClr val="0000FF"/>
              </a:solidFill>
              <a:ea typeface="宋体" pitchFamily="2" charset="-122"/>
              <a:cs typeface="Arial Unicode MS" pitchFamily="34" charset="-122"/>
            </a:endParaRPr>
          </a:p>
          <a:p>
            <a:pPr>
              <a:buFont typeface="Wingdings" pitchFamily="2" charset="2"/>
              <a:buChar char="l"/>
            </a:pPr>
            <a:r>
              <a:rPr lang="zh-CN" altLang="en-US" dirty="0">
                <a:ea typeface="宋体" pitchFamily="2" charset="-122"/>
                <a:cs typeface="Arial Unicode MS" pitchFamily="34" charset="-122"/>
              </a:rPr>
              <a:t>对于 </a:t>
            </a:r>
            <a:r>
              <a:rPr lang="en-US" altLang="zh-CN" dirty="0">
                <a:ea typeface="宋体" pitchFamily="2" charset="-122"/>
                <a:cs typeface="Arial Unicode MS" pitchFamily="34" charset="-122"/>
              </a:rPr>
              <a:t>MYSQL </a:t>
            </a:r>
            <a:r>
              <a:rPr lang="zh-CN" altLang="en-US" dirty="0">
                <a:ea typeface="宋体" pitchFamily="2" charset="-122"/>
                <a:cs typeface="Arial Unicode MS" pitchFamily="34" charset="-122"/>
              </a:rPr>
              <a:t>数据库连接，采用如下形式：   </a:t>
            </a:r>
          </a:p>
          <a:p>
            <a:pPr lvl="1">
              <a:buFont typeface="Wingdings" pitchFamily="2" charset="2"/>
              <a:buChar char="Ø"/>
            </a:pPr>
            <a:r>
              <a:rPr lang="en-US" altLang="zh-CN" b="1" dirty="0" err="1">
                <a:solidFill>
                  <a:srgbClr val="0000FF"/>
                </a:solidFill>
                <a:ea typeface="宋体" pitchFamily="2" charset="-122"/>
                <a:cs typeface="Arial Unicode MS" pitchFamily="34" charset="-122"/>
              </a:rPr>
              <a:t>jdbc:mysql</a:t>
            </a:r>
            <a:r>
              <a:rPr lang="en-US" altLang="zh-CN" b="1" dirty="0">
                <a:solidFill>
                  <a:srgbClr val="0000FF"/>
                </a:solidFill>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localhost:3306/</a:t>
            </a:r>
            <a:r>
              <a:rPr lang="en-US" altLang="zh-CN" b="1" dirty="0" err="1" smtClean="0">
                <a:solidFill>
                  <a:srgbClr val="0000FF"/>
                </a:solidFill>
                <a:ea typeface="宋体" pitchFamily="2" charset="-122"/>
                <a:cs typeface="Arial Unicode MS" pitchFamily="34" charset="-122"/>
              </a:rPr>
              <a:t>atguigu</a:t>
            </a:r>
            <a:endParaRPr lang="en-US" altLang="zh-CN" b="1" dirty="0">
              <a:solidFill>
                <a:srgbClr val="0000FF"/>
              </a:solidFill>
              <a:ea typeface="宋体" pitchFamily="2" charset="-122"/>
              <a:cs typeface="Arial Unicode MS" pitchFamily="34" charset="-122"/>
            </a:endParaRPr>
          </a:p>
          <a:p>
            <a:pPr lvl="2">
              <a:buFontTx/>
              <a:buNone/>
            </a:pPr>
            <a:endParaRPr lang="en-US" altLang="zh-CN" sz="2400" b="1" dirty="0">
              <a:solidFill>
                <a:srgbClr val="0000FF"/>
              </a:solidFill>
              <a:ea typeface="宋体" pitchFamily="2" charset="-122"/>
              <a:cs typeface="Arial Unicode MS" pitchFamily="34" charset="-122"/>
            </a:endParaRPr>
          </a:p>
        </p:txBody>
      </p:sp>
      <p:sp>
        <p:nvSpPr>
          <p:cNvPr id="556036" name="Text Box 4"/>
          <p:cNvSpPr txBox="1">
            <a:spLocks noChangeArrowheads="1"/>
          </p:cNvSpPr>
          <p:nvPr/>
        </p:nvSpPr>
        <p:spPr bwMode="auto">
          <a:xfrm>
            <a:off x="847725" y="1643050"/>
            <a:ext cx="460851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dirty="0" err="1">
                <a:ea typeface="宋体" pitchFamily="2" charset="-122"/>
                <a:cs typeface="Arial Unicode MS" pitchFamily="34" charset="-122"/>
              </a:rPr>
              <a:t>jdbc:mysql</a:t>
            </a:r>
            <a:r>
              <a:rPr lang="en-US" altLang="zh-CN" sz="2400" dirty="0">
                <a:ea typeface="宋体" pitchFamily="2" charset="-122"/>
                <a:cs typeface="Arial Unicode MS" pitchFamily="34" charset="-122"/>
              </a:rPr>
              <a:t>://localhost:3306/test </a:t>
            </a:r>
          </a:p>
        </p:txBody>
      </p:sp>
      <p:sp>
        <p:nvSpPr>
          <p:cNvPr id="556039" name="Line 7"/>
          <p:cNvSpPr>
            <a:spLocks noChangeShapeType="1"/>
          </p:cNvSpPr>
          <p:nvPr/>
        </p:nvSpPr>
        <p:spPr bwMode="auto">
          <a:xfrm flipV="1">
            <a:off x="1220788" y="2068500"/>
            <a:ext cx="0" cy="4318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cs typeface="Arial Unicode MS" pitchFamily="34" charset="-122"/>
            </a:endParaRPr>
          </a:p>
        </p:txBody>
      </p:sp>
      <p:sp>
        <p:nvSpPr>
          <p:cNvPr id="556040" name="Text Box 8"/>
          <p:cNvSpPr txBox="1">
            <a:spLocks noChangeArrowheads="1"/>
          </p:cNvSpPr>
          <p:nvPr/>
        </p:nvSpPr>
        <p:spPr bwMode="auto">
          <a:xfrm>
            <a:off x="827088" y="2579675"/>
            <a:ext cx="7921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dirty="0">
                <a:solidFill>
                  <a:schemeClr val="bg1"/>
                </a:solidFill>
                <a:ea typeface="宋体" pitchFamily="2" charset="-122"/>
                <a:cs typeface="Arial Unicode MS" pitchFamily="34" charset="-122"/>
              </a:rPr>
              <a:t>协议</a:t>
            </a:r>
          </a:p>
        </p:txBody>
      </p:sp>
      <p:sp>
        <p:nvSpPr>
          <p:cNvPr id="556041" name="Line 9"/>
          <p:cNvSpPr>
            <a:spLocks noChangeShapeType="1"/>
          </p:cNvSpPr>
          <p:nvPr/>
        </p:nvSpPr>
        <p:spPr bwMode="auto">
          <a:xfrm flipV="1">
            <a:off x="2178050" y="2055800"/>
            <a:ext cx="0" cy="4318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cs typeface="Arial Unicode MS" pitchFamily="34" charset="-122"/>
            </a:endParaRPr>
          </a:p>
        </p:txBody>
      </p:sp>
      <p:sp>
        <p:nvSpPr>
          <p:cNvPr id="556042" name="Text Box 10"/>
          <p:cNvSpPr txBox="1">
            <a:spLocks noChangeArrowheads="1"/>
          </p:cNvSpPr>
          <p:nvPr/>
        </p:nvSpPr>
        <p:spPr bwMode="auto">
          <a:xfrm>
            <a:off x="1784350" y="2566975"/>
            <a:ext cx="1008063"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dirty="0">
                <a:solidFill>
                  <a:schemeClr val="bg1"/>
                </a:solidFill>
                <a:ea typeface="宋体" pitchFamily="2" charset="-122"/>
                <a:cs typeface="Arial Unicode MS" pitchFamily="34" charset="-122"/>
              </a:rPr>
              <a:t>子协议</a:t>
            </a:r>
          </a:p>
        </p:txBody>
      </p:sp>
      <p:sp>
        <p:nvSpPr>
          <p:cNvPr id="556043" name="Line 11"/>
          <p:cNvSpPr>
            <a:spLocks noChangeShapeType="1"/>
          </p:cNvSpPr>
          <p:nvPr/>
        </p:nvSpPr>
        <p:spPr bwMode="auto">
          <a:xfrm flipV="1">
            <a:off x="3617913" y="2068500"/>
            <a:ext cx="0" cy="431800"/>
          </a:xfrm>
          <a:prstGeom prst="line">
            <a:avLst/>
          </a:prstGeom>
          <a:noFill/>
          <a:ln w="9525">
            <a:solidFill>
              <a:schemeClr val="tx1"/>
            </a:solidFill>
            <a:round/>
            <a:headEnd/>
            <a:tailEnd type="triangle" w="med" len="med"/>
          </a:ln>
          <a:effectLst/>
        </p:spPr>
        <p:txBody>
          <a:bodyPr/>
          <a:lstStyle/>
          <a:p>
            <a:endParaRPr lang="zh-CN" altLang="en-US">
              <a:ea typeface="宋体" pitchFamily="2" charset="-122"/>
              <a:cs typeface="Arial Unicode MS" pitchFamily="34" charset="-122"/>
            </a:endParaRPr>
          </a:p>
        </p:txBody>
      </p:sp>
      <p:sp>
        <p:nvSpPr>
          <p:cNvPr id="556044" name="Text Box 12"/>
          <p:cNvSpPr txBox="1">
            <a:spLocks noChangeArrowheads="1"/>
          </p:cNvSpPr>
          <p:nvPr/>
        </p:nvSpPr>
        <p:spPr bwMode="auto">
          <a:xfrm>
            <a:off x="3224213" y="2566975"/>
            <a:ext cx="10080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dirty="0">
                <a:solidFill>
                  <a:schemeClr val="bg1"/>
                </a:solidFill>
                <a:ea typeface="宋体" pitchFamily="2" charset="-122"/>
                <a:cs typeface="Arial Unicode MS" pitchFamily="34" charset="-122"/>
              </a:rPr>
              <a:t>子名称</a:t>
            </a:r>
          </a:p>
        </p:txBody>
      </p:sp>
      <p:sp>
        <p:nvSpPr>
          <p:cNvPr id="556045" name="Line 13"/>
          <p:cNvSpPr>
            <a:spLocks noChangeShapeType="1"/>
          </p:cNvSpPr>
          <p:nvPr/>
        </p:nvSpPr>
        <p:spPr bwMode="auto">
          <a:xfrm>
            <a:off x="933450" y="2030400"/>
            <a:ext cx="576263" cy="0"/>
          </a:xfrm>
          <a:prstGeom prst="line">
            <a:avLst/>
          </a:prstGeom>
          <a:noFill/>
          <a:ln w="28575">
            <a:solidFill>
              <a:srgbClr val="FF0000"/>
            </a:solidFill>
            <a:round/>
            <a:headEnd/>
            <a:tailEnd/>
          </a:ln>
          <a:effectLst/>
        </p:spPr>
        <p:txBody>
          <a:bodyPr/>
          <a:lstStyle/>
          <a:p>
            <a:endParaRPr lang="zh-CN" altLang="en-US">
              <a:ea typeface="宋体" pitchFamily="2" charset="-122"/>
              <a:cs typeface="Arial Unicode MS" pitchFamily="34" charset="-122"/>
            </a:endParaRPr>
          </a:p>
        </p:txBody>
      </p:sp>
      <p:sp>
        <p:nvSpPr>
          <p:cNvPr id="556046" name="Line 14"/>
          <p:cNvSpPr>
            <a:spLocks noChangeShapeType="1"/>
          </p:cNvSpPr>
          <p:nvPr/>
        </p:nvSpPr>
        <p:spPr bwMode="auto">
          <a:xfrm>
            <a:off x="1649413" y="2038337"/>
            <a:ext cx="782637" cy="0"/>
          </a:xfrm>
          <a:prstGeom prst="line">
            <a:avLst/>
          </a:prstGeom>
          <a:noFill/>
          <a:ln w="28575">
            <a:solidFill>
              <a:srgbClr val="FF0000"/>
            </a:solidFill>
            <a:round/>
            <a:headEnd/>
            <a:tailEnd/>
          </a:ln>
          <a:effectLst/>
        </p:spPr>
        <p:txBody>
          <a:bodyPr/>
          <a:lstStyle/>
          <a:p>
            <a:endParaRPr lang="zh-CN" altLang="en-US">
              <a:ea typeface="宋体" pitchFamily="2" charset="-122"/>
              <a:cs typeface="Arial Unicode MS" pitchFamily="34" charset="-122"/>
            </a:endParaRPr>
          </a:p>
        </p:txBody>
      </p:sp>
      <p:sp>
        <p:nvSpPr>
          <p:cNvPr id="556047" name="Line 15"/>
          <p:cNvSpPr>
            <a:spLocks noChangeShapeType="1"/>
          </p:cNvSpPr>
          <p:nvPr/>
        </p:nvSpPr>
        <p:spPr bwMode="auto">
          <a:xfrm>
            <a:off x="2647950" y="2063737"/>
            <a:ext cx="2449513" cy="0"/>
          </a:xfrm>
          <a:prstGeom prst="line">
            <a:avLst/>
          </a:prstGeom>
          <a:noFill/>
          <a:ln w="28575">
            <a:solidFill>
              <a:srgbClr val="FF0000"/>
            </a:solidFill>
            <a:round/>
            <a:headEnd/>
            <a:tailEnd/>
          </a:ln>
          <a:effectLst/>
        </p:spPr>
        <p:txBody>
          <a:bodyPr/>
          <a:lstStyle/>
          <a:p>
            <a:endParaRPr lang="zh-CN" altLang="en-US">
              <a:ea typeface="宋体" pitchFamily="2" charset="-122"/>
              <a:cs typeface="Arial Unicode MS" pitchFamily="34" charset="-122"/>
            </a:endParaRPr>
          </a:p>
        </p:txBody>
      </p:sp>
    </p:spTree>
    <p:extLst>
      <p:ext uri="{BB962C8B-B14F-4D97-AF65-F5344CB8AC3E}">
        <p14:creationId xmlns:p14="http://schemas.microsoft.com/office/powerpoint/2010/main" xmlns="" val="1001527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804483" y="692696"/>
            <a:ext cx="1581150" cy="974048"/>
          </a:xfrm>
        </p:spPr>
        <p:txBody>
          <a:bodyPr/>
          <a:lstStyle/>
          <a:p>
            <a:r>
              <a:rPr lang="zh-CN" altLang="en-US" b="1" dirty="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1 </a:t>
            </a:r>
            <a:endParaRPr lang="en-US" altLang="zh-CN" b="1" dirty="0">
              <a:latin typeface="+mn-lt"/>
              <a:ea typeface="宋体" pitchFamily="2" charset="-122"/>
              <a:cs typeface="Arial Unicode MS" pitchFamily="34" charset="-122"/>
            </a:endParaRPr>
          </a:p>
        </p:txBody>
      </p:sp>
      <p:sp>
        <p:nvSpPr>
          <p:cNvPr id="565289" name="Text Box 41"/>
          <p:cNvSpPr txBox="1">
            <a:spLocks noChangeArrowheads="1"/>
          </p:cNvSpPr>
          <p:nvPr/>
        </p:nvSpPr>
        <p:spPr bwMode="auto">
          <a:xfrm>
            <a:off x="797580" y="1526880"/>
            <a:ext cx="6840537" cy="830997"/>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b="1" dirty="0" smtClean="0">
                <a:ea typeface="宋体" pitchFamily="2" charset="-122"/>
                <a:cs typeface="Arial Unicode MS" pitchFamily="34" charset="-122"/>
              </a:rPr>
              <a:t>1.</a:t>
            </a:r>
            <a:r>
              <a:rPr kumimoji="1" lang="zh-CN" altLang="en-US" sz="2400" b="1" dirty="0" smtClean="0">
                <a:ea typeface="宋体" pitchFamily="2" charset="-122"/>
                <a:cs typeface="Arial Unicode MS" pitchFamily="34" charset="-122"/>
              </a:rPr>
              <a:t>从控制台向数据库的表</a:t>
            </a:r>
            <a:r>
              <a:rPr kumimoji="1" lang="en-US" altLang="zh-CN" sz="2400" b="1" dirty="0" smtClean="0">
                <a:ea typeface="宋体" pitchFamily="2" charset="-122"/>
                <a:cs typeface="Arial Unicode MS" pitchFamily="34" charset="-122"/>
              </a:rPr>
              <a:t>customers</a:t>
            </a:r>
            <a:r>
              <a:rPr kumimoji="1" lang="zh-CN" altLang="en-US" sz="2400" b="1" dirty="0" smtClean="0">
                <a:ea typeface="宋体" pitchFamily="2" charset="-122"/>
                <a:cs typeface="Arial Unicode MS" pitchFamily="34" charset="-122"/>
              </a:rPr>
              <a:t>中插入一条数据，</a:t>
            </a:r>
            <a:r>
              <a:rPr kumimoji="1" lang="zh-CN" altLang="en-US" sz="2400" b="1" dirty="0">
                <a:ea typeface="宋体" pitchFamily="2" charset="-122"/>
                <a:cs typeface="Arial Unicode MS" pitchFamily="34" charset="-122"/>
              </a:rPr>
              <a:t>表结构如下：</a:t>
            </a:r>
            <a:r>
              <a:rPr kumimoji="1" lang="zh-CN" altLang="en-US" sz="2400" dirty="0">
                <a:ea typeface="宋体" pitchFamily="2" charset="-122"/>
                <a:cs typeface="Arial Unicode MS" pitchFamily="34" charset="-122"/>
              </a:rPr>
              <a:t> </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212976"/>
            <a:ext cx="8255029" cy="13681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96621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923928" y="555536"/>
            <a:ext cx="1581150" cy="974048"/>
          </a:xfrm>
        </p:spPr>
        <p:txBody>
          <a:bodyPr/>
          <a:lstStyle/>
          <a:p>
            <a:r>
              <a:rPr lang="zh-CN" altLang="en-US" b="1" dirty="0" smtClean="0">
                <a:latin typeface="+mn-lt"/>
                <a:ea typeface="宋体" pitchFamily="2" charset="-122"/>
                <a:cs typeface="Arial Unicode MS" pitchFamily="34" charset="-122"/>
              </a:rPr>
              <a:t>练习</a:t>
            </a:r>
            <a:endParaRPr lang="en-US" altLang="zh-CN" b="1" dirty="0">
              <a:latin typeface="+mn-lt"/>
              <a:ea typeface="宋体" pitchFamily="2" charset="-122"/>
              <a:cs typeface="Arial Unicode MS" pitchFamily="34" charset="-122"/>
            </a:endParaRPr>
          </a:p>
        </p:txBody>
      </p:sp>
      <p:graphicFrame>
        <p:nvGraphicFramePr>
          <p:cNvPr id="565292" name="Group 44"/>
          <p:cNvGraphicFramePr>
            <a:graphicFrameLocks noGrp="1"/>
          </p:cNvGraphicFramePr>
          <p:nvPr>
            <p:ph sz="half" idx="1"/>
            <p:extLst>
              <p:ext uri="{D42A27DB-BD31-4B8C-83A1-F6EECF244321}">
                <p14:modId xmlns="" xmlns:p14="http://schemas.microsoft.com/office/powerpoint/2010/main" val="2594419520"/>
              </p:ext>
            </p:extLst>
          </p:nvPr>
        </p:nvGraphicFramePr>
        <p:xfrm>
          <a:off x="1260822" y="2247606"/>
          <a:ext cx="5759450" cy="3671888"/>
        </p:xfrm>
        <a:graphic>
          <a:graphicData uri="http://schemas.openxmlformats.org/drawingml/2006/table">
            <a:tbl>
              <a:tblPr>
                <a:tableStyleId>{69C7853C-536D-4A76-A0AE-DD22124D55A5}</a:tableStyleId>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dirty="0" smtClean="0">
                          <a:ln>
                            <a:noFill/>
                          </a:ln>
                          <a:effectLst/>
                          <a:latin typeface="+mn-lt"/>
                          <a:ea typeface="宋体" pitchFamily="2" charset="-122"/>
                        </a:rPr>
                        <a:t>字段名</a:t>
                      </a:r>
                      <a:endParaRPr kumimoji="0" lang="zh-CN" altLang="en-US" sz="1800" b="1"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smtClean="0">
                          <a:ln>
                            <a:noFill/>
                          </a:ln>
                          <a:effectLst/>
                          <a:latin typeface="+mn-lt"/>
                          <a:ea typeface="宋体" pitchFamily="2" charset="-122"/>
                        </a:rPr>
                        <a:t>说明</a:t>
                      </a:r>
                      <a:endParaRPr kumimoji="0" lang="zh-CN" altLang="en-US" sz="1800" b="1" i="0" u="none" strike="noStrike" cap="none" normalizeH="0" baseline="0" smtClean="0">
                        <a:ln>
                          <a:noFill/>
                        </a:ln>
                        <a:solidFill>
                          <a:schemeClr val="tx1"/>
                        </a:solidFill>
                        <a:effectLst/>
                        <a:latin typeface="+mn-lt"/>
                        <a:ea typeface="宋体"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dirty="0" smtClean="0">
                          <a:ln>
                            <a:noFill/>
                          </a:ln>
                          <a:effectLst/>
                          <a:latin typeface="+mn-lt"/>
                          <a:ea typeface="宋体" pitchFamily="2" charset="-122"/>
                        </a:rPr>
                        <a:t>类型</a:t>
                      </a:r>
                      <a:endParaRPr kumimoji="0" lang="zh-CN" altLang="en-US" sz="1800" b="1"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FlowID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流水号</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0" i="0" u="none" strike="noStrike" cap="none" normalizeH="0" baseline="0" dirty="0" err="1" smtClean="0">
                          <a:ln>
                            <a:noFill/>
                          </a:ln>
                          <a:solidFill>
                            <a:schemeClr val="dk1"/>
                          </a:solidFill>
                          <a:effectLst/>
                          <a:latin typeface="+mn-lt"/>
                          <a:ea typeface="宋体" panose="02010600030101010101" pitchFamily="2" charset="-122"/>
                          <a:cs typeface="+mn-cs"/>
                        </a:rPr>
                        <a:t>int</a:t>
                      </a:r>
                      <a:r>
                        <a:rPr kumimoji="0" lang="en-US" altLang="zh-CN" sz="1800" b="0" i="0" u="none" strike="noStrike" cap="none" normalizeH="0" baseline="0" dirty="0" smtClean="0">
                          <a:ln>
                            <a:noFill/>
                          </a:ln>
                          <a:solidFill>
                            <a:schemeClr val="dk1"/>
                          </a:solidFill>
                          <a:effectLst/>
                          <a:latin typeface="+mn-lt"/>
                          <a:ea typeface="宋体" panose="02010600030101010101" pitchFamily="2" charset="-122"/>
                          <a:cs typeface="+mn-cs"/>
                        </a:rPr>
                        <a:t>(10)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Type</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四级／六级</a:t>
                      </a:r>
                      <a:endPar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int</a:t>
                      </a:r>
                      <a:r>
                        <a:rPr kumimoji="0" lang="en-US" altLang="zh-CN" sz="1800" u="none" strike="noStrike" cap="none" normalizeH="0" baseline="0" dirty="0" smtClean="0">
                          <a:ln>
                            <a:noFill/>
                          </a:ln>
                          <a:effectLst/>
                          <a:latin typeface="+mn-lt"/>
                          <a:ea typeface="宋体" panose="02010600030101010101" pitchFamily="2" charset="-122"/>
                        </a:rPr>
                        <a:t>(5)</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IDCard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身份证号码</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(18)</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ExamCard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准考证号码</a:t>
                      </a:r>
                      <a:endPar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(15)</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StudentName</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学生姓名</a:t>
                      </a:r>
                      <a:endPar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(20)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Location</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区域</a:t>
                      </a:r>
                      <a:endPar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(20)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Grade</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成绩</a:t>
                      </a:r>
                      <a:endParaRPr kumimoji="0" lang="zh-CN" altLang="en-US"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int</a:t>
                      </a:r>
                      <a:r>
                        <a:rPr kumimoji="0" lang="en-US" altLang="zh-CN" sz="1800" u="none" strike="noStrike" cap="none" normalizeH="0" baseline="0" dirty="0" smtClean="0">
                          <a:ln>
                            <a:noFill/>
                          </a:ln>
                          <a:effectLst/>
                          <a:latin typeface="+mn-lt"/>
                          <a:ea typeface="宋体" panose="02010600030101010101" pitchFamily="2" charset="-122"/>
                        </a:rPr>
                        <a:t>(10)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bl>
          </a:graphicData>
        </a:graphic>
      </p:graphicFrame>
      <p:sp>
        <p:nvSpPr>
          <p:cNvPr id="565289" name="Text Box 41"/>
          <p:cNvSpPr txBox="1">
            <a:spLocks noChangeArrowheads="1"/>
          </p:cNvSpPr>
          <p:nvPr/>
        </p:nvSpPr>
        <p:spPr bwMode="auto">
          <a:xfrm>
            <a:off x="797580" y="1526880"/>
            <a:ext cx="6840537" cy="457200"/>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dirty="0">
                <a:ea typeface="宋体" pitchFamily="2" charset="-122"/>
                <a:cs typeface="Arial Unicode MS" pitchFamily="34" charset="-122"/>
              </a:rPr>
              <a:t>1.</a:t>
            </a:r>
            <a:r>
              <a:rPr kumimoji="1" lang="zh-CN" altLang="en-US" sz="2400" b="1" dirty="0">
                <a:ea typeface="宋体" pitchFamily="2" charset="-122"/>
                <a:cs typeface="Arial Unicode MS" pitchFamily="34" charset="-122"/>
              </a:rPr>
              <a:t>创立数据库表 </a:t>
            </a:r>
            <a:r>
              <a:rPr kumimoji="1" lang="en-US" altLang="zh-CN" sz="2400" b="1" dirty="0" err="1">
                <a:ea typeface="宋体" pitchFamily="2" charset="-122"/>
                <a:cs typeface="Arial Unicode MS" pitchFamily="34" charset="-122"/>
              </a:rPr>
              <a:t>examstudent</a:t>
            </a:r>
            <a:r>
              <a:rPr kumimoji="1" lang="zh-CN" altLang="en-US" sz="2400" b="1" dirty="0">
                <a:ea typeface="宋体" pitchFamily="2" charset="-122"/>
                <a:cs typeface="Arial Unicode MS" pitchFamily="34" charset="-122"/>
              </a:rPr>
              <a:t>，表结构如下：</a:t>
            </a:r>
            <a:r>
              <a:rPr kumimoji="1" lang="zh-CN" altLang="en-US" sz="2400" dirty="0">
                <a:ea typeface="宋体" pitchFamily="2" charset="-122"/>
                <a:cs typeface="Arial Unicode MS" pitchFamily="34" charset="-122"/>
              </a:rPr>
              <a:t> </a:t>
            </a:r>
          </a:p>
        </p:txBody>
      </p:sp>
    </p:spTree>
    <p:extLst>
      <p:ext uri="{BB962C8B-B14F-4D97-AF65-F5344CB8AC3E}">
        <p14:creationId xmlns="" xmlns:p14="http://schemas.microsoft.com/office/powerpoint/2010/main" val="72403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491880" y="849808"/>
            <a:ext cx="2974084" cy="793242"/>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graphicFrame>
        <p:nvGraphicFramePr>
          <p:cNvPr id="566275" name="Group 3"/>
          <p:cNvGraphicFramePr>
            <a:graphicFrameLocks noGrp="1"/>
          </p:cNvGraphicFramePr>
          <p:nvPr>
            <p:ph idx="1"/>
            <p:extLst>
              <p:ext uri="{D42A27DB-BD31-4B8C-83A1-F6EECF244321}">
                <p14:modId xmlns="" xmlns:p14="http://schemas.microsoft.com/office/powerpoint/2010/main" val="590691689"/>
              </p:ext>
            </p:extLst>
          </p:nvPr>
        </p:nvGraphicFramePr>
        <p:xfrm>
          <a:off x="467544" y="2420888"/>
          <a:ext cx="8215370" cy="3605214"/>
        </p:xfrm>
        <a:graphic>
          <a:graphicData uri="http://schemas.openxmlformats.org/drawingml/2006/table">
            <a:tbl>
              <a:tblPr>
                <a:tableStyleId>{69C7853C-536D-4A76-A0AE-DD22124D55A5}</a:tableStyleId>
              </a:tblPr>
              <a:tblGrid>
                <a:gridCol w="382912"/>
                <a:gridCol w="389811"/>
                <a:gridCol w="2557924"/>
                <a:gridCol w="2123268"/>
                <a:gridCol w="977979"/>
                <a:gridCol w="1007302"/>
                <a:gridCol w="776174"/>
              </a:tblGrid>
              <a:tr h="588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1</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4</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412824195263214584</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200523164754000</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张锋</a:t>
                      </a:r>
                      <a:endParaRPr kumimoji="0" lang="zh-CN" altLang="en-US"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郑州</a:t>
                      </a:r>
                      <a:endParaRPr kumimoji="0" lang="zh-CN" altLang="en-US"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85</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222224195263214584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200523164754001</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孙朋</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大连</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56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6651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3</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342824195263214584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刘明</a:t>
                      </a:r>
                      <a:endParaRPr kumimoji="0" lang="zh-CN" altLang="en-US"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沈阳</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72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100824195263214584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200523164754003</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赵虎</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哈尔滨</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95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8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454524195263214584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杨丽</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北京</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854524195263214584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王小红</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太原</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60</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800" dirty="0">
                <a:ea typeface="宋体" pitchFamily="2" charset="-122"/>
                <a:cs typeface="Arial Unicode MS" pitchFamily="34" charset="-122"/>
              </a:rPr>
              <a:t>2.</a:t>
            </a:r>
            <a:r>
              <a:rPr kumimoji="1" lang="zh-CN" altLang="en-US" sz="2800" dirty="0">
                <a:ea typeface="宋体" pitchFamily="2" charset="-122"/>
                <a:cs typeface="Arial Unicode MS" pitchFamily="34" charset="-122"/>
              </a:rPr>
              <a:t>向数据库中添加如下数据 </a:t>
            </a:r>
          </a:p>
        </p:txBody>
      </p:sp>
    </p:spTree>
    <p:extLst>
      <p:ext uri="{BB962C8B-B14F-4D97-AF65-F5344CB8AC3E}">
        <p14:creationId xmlns="" xmlns:p14="http://schemas.microsoft.com/office/powerpoint/2010/main" val="3970995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323528" y="1556792"/>
            <a:ext cx="8517632" cy="4392488"/>
          </a:xfrm>
        </p:spPr>
        <p:txBody>
          <a:bodyPr>
            <a:normAutofit/>
          </a:bodyPr>
          <a:lstStyle/>
          <a:p>
            <a:pPr marL="514350" indent="-514350">
              <a:buAutoNum type="arabicPeriod" startAt="6"/>
            </a:pPr>
            <a:r>
              <a:rPr lang="zh-CN" altLang="en-US" sz="2600" dirty="0" smtClean="0">
                <a:ea typeface="宋体" pitchFamily="2" charset="-122"/>
              </a:rPr>
              <a:t>数据库事务</a:t>
            </a:r>
            <a:endParaRPr lang="en-US" altLang="zh-CN" sz="2600" dirty="0" smtClean="0">
              <a:ea typeface="宋体" pitchFamily="2" charset="-122"/>
            </a:endParaRPr>
          </a:p>
          <a:p>
            <a:pPr marL="514350" indent="-514350">
              <a:buAutoNum type="arabicPeriod" startAt="6"/>
            </a:pPr>
            <a:r>
              <a:rPr lang="en-US" altLang="zh-CN" sz="2600" dirty="0" err="1" smtClean="0">
                <a:ea typeface="宋体" pitchFamily="2" charset="-122"/>
              </a:rPr>
              <a:t>DBUtils</a:t>
            </a:r>
            <a:r>
              <a:rPr lang="zh-CN" altLang="en-US" sz="2600" dirty="0" smtClean="0">
                <a:ea typeface="宋体" pitchFamily="2" charset="-122"/>
              </a:rPr>
              <a:t>工具类</a:t>
            </a:r>
            <a:endParaRPr lang="en-US" altLang="zh-CN" sz="26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使用</a:t>
            </a:r>
            <a:r>
              <a:rPr lang="en-US" altLang="zh-CN" sz="2400" dirty="0" err="1" smtClean="0">
                <a:ea typeface="宋体" pitchFamily="2" charset="-122"/>
              </a:rPr>
              <a:t>QueryRunner</a:t>
            </a:r>
            <a:r>
              <a:rPr lang="zh-CN" altLang="en-US" sz="2400" dirty="0" smtClean="0">
                <a:ea typeface="宋体" pitchFamily="2" charset="-122"/>
              </a:rPr>
              <a:t>，实现</a:t>
            </a:r>
            <a:r>
              <a:rPr lang="en-US" altLang="zh-CN" sz="2400" dirty="0" smtClean="0">
                <a:ea typeface="宋体" pitchFamily="2" charset="-122"/>
              </a:rPr>
              <a:t>UPDATE()</a:t>
            </a:r>
            <a:r>
              <a:rPr lang="zh-CN" altLang="en-US" sz="2400" dirty="0" smtClean="0">
                <a:ea typeface="宋体" pitchFamily="2" charset="-122"/>
              </a:rPr>
              <a:t>和</a:t>
            </a:r>
            <a:r>
              <a:rPr lang="en-US" altLang="zh-CN" sz="2400" dirty="0" smtClean="0">
                <a:ea typeface="宋体" pitchFamily="2" charset="-122"/>
              </a:rPr>
              <a:t>QUERY()</a:t>
            </a:r>
            <a:r>
              <a:rPr lang="zh-CN" altLang="en-US" sz="2400" dirty="0" smtClean="0">
                <a:ea typeface="宋体" pitchFamily="2" charset="-122"/>
              </a:rPr>
              <a:t>方法</a:t>
            </a:r>
            <a:endParaRPr lang="en-US" altLang="zh-CN" sz="24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利用</a:t>
            </a:r>
            <a:r>
              <a:rPr lang="en-US" altLang="zh-CN" sz="2400" dirty="0" err="1" smtClean="0">
                <a:ea typeface="宋体" pitchFamily="2" charset="-122"/>
              </a:rPr>
              <a:t>DbUtils</a:t>
            </a:r>
            <a:r>
              <a:rPr lang="zh-CN" altLang="en-US" sz="2400" dirty="0" smtClean="0">
                <a:ea typeface="宋体" pitchFamily="2" charset="-122"/>
              </a:rPr>
              <a:t>编写</a:t>
            </a:r>
            <a:r>
              <a:rPr lang="en-US" altLang="zh-CN" sz="2400" dirty="0" smtClean="0">
                <a:ea typeface="宋体" pitchFamily="2" charset="-122"/>
              </a:rPr>
              <a:t>DAO</a:t>
            </a:r>
            <a:r>
              <a:rPr lang="zh-CN" altLang="en-US" sz="2400" dirty="0" smtClean="0">
                <a:ea typeface="宋体" pitchFamily="2" charset="-122"/>
              </a:rPr>
              <a:t>通用类</a:t>
            </a:r>
            <a:endParaRPr lang="en-US" altLang="zh-CN" sz="2400" dirty="0" smtClean="0">
              <a:ea typeface="宋体" pitchFamily="2" charset="-122"/>
            </a:endParaRPr>
          </a:p>
        </p:txBody>
      </p:sp>
    </p:spTree>
    <p:extLst>
      <p:ext uri="{BB962C8B-B14F-4D97-AF65-F5344CB8AC3E}">
        <p14:creationId xmlns:p14="http://schemas.microsoft.com/office/powerpoint/2010/main" xmlns="" val="3997788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2771800" y="764704"/>
            <a:ext cx="4147374" cy="723514"/>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69347" name="Rectangle 3"/>
          <p:cNvSpPr>
            <a:spLocks noGrp="1" noChangeArrowheads="1"/>
          </p:cNvSpPr>
          <p:nvPr>
            <p:ph type="body" idx="1"/>
          </p:nvPr>
        </p:nvSpPr>
        <p:spPr>
          <a:xfrm>
            <a:off x="785786" y="1571612"/>
            <a:ext cx="7696200" cy="625475"/>
          </a:xfrm>
        </p:spPr>
        <p:txBody>
          <a:bodyPr/>
          <a:lstStyle/>
          <a:p>
            <a:pPr>
              <a:buFont typeface="Wingdings" pitchFamily="2" charset="2"/>
              <a:buChar char="l"/>
            </a:pPr>
            <a:r>
              <a:rPr lang="zh-CN" altLang="en-US" sz="2800" dirty="0">
                <a:ea typeface="宋体" pitchFamily="2" charset="-122"/>
              </a:rPr>
              <a:t>插入一个新的 </a:t>
            </a:r>
            <a:r>
              <a:rPr lang="en-US" altLang="zh-CN" sz="2800" dirty="0">
                <a:ea typeface="宋体" pitchFamily="2" charset="-122"/>
              </a:rPr>
              <a:t>student </a:t>
            </a:r>
            <a:r>
              <a:rPr lang="zh-CN" altLang="en-US" sz="2800" dirty="0">
                <a:ea typeface="宋体" pitchFamily="2" charset="-122"/>
              </a:rPr>
              <a:t>信息</a:t>
            </a:r>
          </a:p>
        </p:txBody>
      </p:sp>
      <p:sp>
        <p:nvSpPr>
          <p:cNvPr id="569348" name="Text Box 4"/>
          <p:cNvSpPr txBox="1">
            <a:spLocks noChangeArrowheads="1"/>
          </p:cNvSpPr>
          <p:nvPr/>
        </p:nvSpPr>
        <p:spPr bwMode="auto">
          <a:xfrm>
            <a:off x="1259632" y="2300448"/>
            <a:ext cx="3714776" cy="3416320"/>
          </a:xfrm>
          <a:prstGeom prst="rect">
            <a:avLst/>
          </a:prstGeom>
          <a:noFill/>
          <a:ln w="9525" algn="ctr">
            <a:noFill/>
            <a:miter lim="800000"/>
            <a:headEnd/>
            <a:tailEnd/>
          </a:ln>
          <a:effectLst/>
        </p:spPr>
        <p:txBody>
          <a:bodyPr wrap="square">
            <a:spAutoFit/>
          </a:bodyPr>
          <a:lstStyle/>
          <a:p>
            <a:pPr marL="342900" indent="-342900" algn="l">
              <a:spcBef>
                <a:spcPct val="50000"/>
              </a:spcBef>
              <a:buFont typeface="Wingdings" pitchFamily="2" charset="2"/>
              <a:buNone/>
            </a:pPr>
            <a:r>
              <a:rPr lang="zh-CN" altLang="en-US" sz="2400" dirty="0">
                <a:ea typeface="宋体" pitchFamily="2" charset="-122"/>
              </a:rPr>
              <a:t>请输入考生的详细信息</a:t>
            </a:r>
          </a:p>
          <a:p>
            <a:pPr marL="342900" indent="-342900" algn="l">
              <a:spcBef>
                <a:spcPct val="50000"/>
              </a:spcBef>
              <a:buFont typeface="Wingdings" pitchFamily="2" charset="2"/>
              <a:buNone/>
            </a:pPr>
            <a:r>
              <a:rPr lang="en-US" altLang="zh-CN" sz="2400" dirty="0">
                <a:ea typeface="宋体" pitchFamily="2" charset="-122"/>
              </a:rPr>
              <a:t>Type: </a:t>
            </a:r>
          </a:p>
          <a:p>
            <a:pPr marL="342900" indent="-342900" algn="l">
              <a:buFont typeface="Wingdings" pitchFamily="2" charset="2"/>
              <a:buNone/>
            </a:pPr>
            <a:r>
              <a:rPr lang="en-US" altLang="zh-CN" sz="2400" dirty="0" err="1">
                <a:ea typeface="宋体" pitchFamily="2" charset="-122"/>
              </a:rPr>
              <a:t>IDCard</a:t>
            </a:r>
            <a:r>
              <a:rPr lang="en-US" altLang="zh-CN" sz="2400" dirty="0">
                <a:ea typeface="宋体" pitchFamily="2" charset="-122"/>
              </a:rPr>
              <a:t>:</a:t>
            </a:r>
          </a:p>
          <a:p>
            <a:pPr marL="342900" indent="-342900" algn="l">
              <a:buFont typeface="Wingdings" pitchFamily="2" charset="2"/>
              <a:buNone/>
            </a:pPr>
            <a:r>
              <a:rPr lang="en-US" altLang="zh-CN" sz="2400" dirty="0" err="1">
                <a:ea typeface="宋体" pitchFamily="2" charset="-122"/>
              </a:rPr>
              <a:t>ExamCard</a:t>
            </a:r>
            <a:r>
              <a:rPr lang="en-US" altLang="zh-CN" sz="2400" dirty="0">
                <a:ea typeface="宋体" pitchFamily="2" charset="-122"/>
              </a:rPr>
              <a:t>:</a:t>
            </a:r>
          </a:p>
          <a:p>
            <a:pPr marL="342900" indent="-342900" algn="l">
              <a:buFont typeface="Wingdings" pitchFamily="2" charset="2"/>
              <a:buNone/>
            </a:pPr>
            <a:r>
              <a:rPr lang="en-US" altLang="zh-CN" sz="2400" dirty="0" err="1">
                <a:ea typeface="宋体" pitchFamily="2" charset="-122"/>
              </a:rPr>
              <a:t>StudentName</a:t>
            </a:r>
            <a:r>
              <a:rPr lang="en-US" altLang="zh-CN" sz="2400" dirty="0">
                <a:ea typeface="宋体" pitchFamily="2" charset="-122"/>
              </a:rPr>
              <a:t>:</a:t>
            </a:r>
          </a:p>
          <a:p>
            <a:pPr marL="342900" indent="-342900" algn="l">
              <a:buFont typeface="Wingdings" pitchFamily="2" charset="2"/>
              <a:buNone/>
            </a:pPr>
            <a:r>
              <a:rPr lang="en-US" altLang="zh-CN" sz="2400" dirty="0">
                <a:ea typeface="宋体" pitchFamily="2" charset="-122"/>
              </a:rPr>
              <a:t>Location:</a:t>
            </a:r>
          </a:p>
          <a:p>
            <a:pPr marL="342900" indent="-342900" algn="l">
              <a:buFont typeface="Wingdings" pitchFamily="2" charset="2"/>
              <a:buNone/>
            </a:pPr>
            <a:r>
              <a:rPr lang="en-US" altLang="zh-CN" sz="2400" dirty="0">
                <a:ea typeface="宋体" pitchFamily="2" charset="-122"/>
              </a:rPr>
              <a:t>Grade:</a:t>
            </a:r>
          </a:p>
          <a:p>
            <a:pPr marL="342900" indent="-342900" algn="l">
              <a:spcBef>
                <a:spcPct val="50000"/>
              </a:spcBef>
              <a:buFont typeface="Wingdings" pitchFamily="2" charset="2"/>
              <a:buNone/>
            </a:pPr>
            <a:r>
              <a:rPr lang="zh-CN" altLang="en-US" sz="2400" dirty="0">
                <a:ea typeface="宋体" pitchFamily="2" charset="-122"/>
              </a:rPr>
              <a:t>信息录入成功</a:t>
            </a:r>
            <a:r>
              <a:rPr lang="en-US" altLang="zh-CN" sz="2400" dirty="0">
                <a:ea typeface="宋体" pitchFamily="2" charset="-122"/>
              </a:rPr>
              <a:t>!</a:t>
            </a:r>
          </a:p>
        </p:txBody>
      </p:sp>
    </p:spTree>
    <p:extLst>
      <p:ext uri="{BB962C8B-B14F-4D97-AF65-F5344CB8AC3E}">
        <p14:creationId xmlns="" xmlns:p14="http://schemas.microsoft.com/office/powerpoint/2010/main" val="3443028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删除四级的学生</a:t>
            </a:r>
            <a:endParaRPr lang="en-US" altLang="zh-CN" dirty="0" smtClean="0"/>
          </a:p>
          <a:p>
            <a:r>
              <a:rPr lang="zh-CN" altLang="en-US" dirty="0" smtClean="0"/>
              <a:t>输入</a:t>
            </a:r>
            <a:r>
              <a:rPr lang="en-US" altLang="zh-CN" dirty="0" smtClean="0"/>
              <a:t>type</a:t>
            </a:r>
            <a:r>
              <a:rPr lang="zh-CN" altLang="en-US" smtClean="0"/>
              <a:t>的值，将地址修改为</a:t>
            </a:r>
            <a:r>
              <a:rPr lang="zh-CN" altLang="en-US" dirty="0" smtClean="0"/>
              <a:t>北京</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923928" y="692696"/>
            <a:ext cx="1425575" cy="840726"/>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22243" name="Rectangle 3"/>
          <p:cNvSpPr>
            <a:spLocks noGrp="1" noChangeArrowheads="1"/>
          </p:cNvSpPr>
          <p:nvPr>
            <p:ph type="body" idx="1"/>
          </p:nvPr>
        </p:nvSpPr>
        <p:spPr>
          <a:xfrm>
            <a:off x="428596" y="1643050"/>
            <a:ext cx="8143932" cy="1090612"/>
          </a:xfrm>
        </p:spPr>
        <p:txBody>
          <a:bodyPr/>
          <a:lstStyle/>
          <a:p>
            <a:pPr>
              <a:buFont typeface="Wingdings" pitchFamily="2" charset="2"/>
              <a:buNone/>
            </a:pPr>
            <a:r>
              <a:rPr lang="en-US" altLang="zh-CN" sz="2400" dirty="0">
                <a:ea typeface="宋体" pitchFamily="2" charset="-122"/>
                <a:cs typeface="Arial Unicode MS" pitchFamily="34" charset="-122"/>
              </a:rPr>
              <a:t>3. </a:t>
            </a:r>
            <a:r>
              <a:rPr lang="zh-CN" altLang="en-US" sz="2400" dirty="0">
                <a:ea typeface="宋体" pitchFamily="2" charset="-122"/>
                <a:cs typeface="Arial Unicode MS" pitchFamily="34" charset="-122"/>
              </a:rPr>
              <a:t>在 </a:t>
            </a:r>
            <a:r>
              <a:rPr lang="en-US" altLang="zh-CN" sz="2400" dirty="0">
                <a:ea typeface="宋体" pitchFamily="2" charset="-122"/>
                <a:cs typeface="Arial Unicode MS" pitchFamily="34" charset="-122"/>
              </a:rPr>
              <a:t>eclipse </a:t>
            </a:r>
            <a:r>
              <a:rPr lang="zh-CN" altLang="en-US" sz="2400" dirty="0">
                <a:ea typeface="宋体" pitchFamily="2" charset="-122"/>
                <a:cs typeface="Arial Unicode MS" pitchFamily="34" charset="-122"/>
              </a:rPr>
              <a:t>中建立 </a:t>
            </a:r>
            <a:r>
              <a:rPr lang="en-US" altLang="zh-CN" sz="2400" dirty="0">
                <a:ea typeface="宋体" pitchFamily="2" charset="-122"/>
                <a:cs typeface="Arial Unicode MS" pitchFamily="34" charset="-122"/>
              </a:rPr>
              <a:t>java </a:t>
            </a:r>
            <a:r>
              <a:rPr lang="zh-CN" altLang="en-US" sz="2400" dirty="0">
                <a:ea typeface="宋体" pitchFamily="2" charset="-122"/>
                <a:cs typeface="Arial Unicode MS" pitchFamily="34" charset="-122"/>
              </a:rPr>
              <a:t>程序：输入身份证号或准考证号可以查询到</a:t>
            </a:r>
            <a:r>
              <a:rPr lang="zh-CN" altLang="en-US" sz="2400" dirty="0" smtClean="0">
                <a:ea typeface="宋体" pitchFamily="2" charset="-122"/>
                <a:cs typeface="Arial Unicode MS" pitchFamily="34" charset="-122"/>
              </a:rPr>
              <a:t>学生</a:t>
            </a:r>
            <a:r>
              <a:rPr lang="zh-CN" altLang="en-US" sz="2400" dirty="0">
                <a:ea typeface="宋体" pitchFamily="2" charset="-122"/>
                <a:cs typeface="Arial Unicode MS" pitchFamily="34" charset="-122"/>
              </a:rPr>
              <a:t>的基本信息。结果如下：</a:t>
            </a:r>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436" y="2847975"/>
            <a:ext cx="2495550" cy="1162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31459" y="2843290"/>
            <a:ext cx="3538206" cy="36892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44208" y="2865505"/>
            <a:ext cx="2376264" cy="18270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81927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3419872" y="836712"/>
            <a:ext cx="3139340" cy="865242"/>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28387" name="Rectangle 3"/>
          <p:cNvSpPr>
            <a:spLocks noGrp="1" noChangeArrowheads="1"/>
          </p:cNvSpPr>
          <p:nvPr>
            <p:ph type="body" idx="1"/>
          </p:nvPr>
        </p:nvSpPr>
        <p:spPr>
          <a:xfrm>
            <a:off x="781050" y="1890713"/>
            <a:ext cx="4295775" cy="674687"/>
          </a:xfrm>
        </p:spPr>
        <p:txBody>
          <a:bodyPr/>
          <a:lstStyle/>
          <a:p>
            <a:pPr>
              <a:buFont typeface="Wingdings" pitchFamily="2" charset="2"/>
              <a:buNone/>
            </a:pPr>
            <a:r>
              <a:rPr lang="zh-CN" altLang="en-US" sz="2800" dirty="0">
                <a:ea typeface="宋体" pitchFamily="2" charset="-122"/>
                <a:cs typeface="Arial Unicode MS" pitchFamily="34" charset="-122"/>
              </a:rPr>
              <a:t>完成学生信息的删除功能</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20072" y="2725937"/>
            <a:ext cx="2885038" cy="14344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2774121"/>
            <a:ext cx="3239103" cy="14344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02292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smtClean="0"/>
              <a:t>3-</a:t>
            </a:r>
            <a:r>
              <a:rPr lang="zh-CN" altLang="en-US" b="1" dirty="0" smtClean="0">
                <a:ea typeface="宋体" pitchFamily="2" charset="-122"/>
              </a:rPr>
              <a:t>数据库</a:t>
            </a:r>
            <a:r>
              <a:rPr lang="zh-CN" altLang="en-US" b="1" dirty="0">
                <a:ea typeface="宋体" pitchFamily="2" charset="-122"/>
              </a:rPr>
              <a:t>连接池</a:t>
            </a:r>
            <a:endParaRPr lang="zh-CN" altLang="en-US" b="1" dirty="0"/>
          </a:p>
        </p:txBody>
      </p:sp>
    </p:spTree>
    <p:extLst>
      <p:ext uri="{BB962C8B-B14F-4D97-AF65-F5344CB8AC3E}">
        <p14:creationId xmlns:p14="http://schemas.microsoft.com/office/powerpoint/2010/main" xmlns="" val="3883951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123728" y="692696"/>
            <a:ext cx="6164168" cy="794400"/>
          </a:xfrm>
        </p:spPr>
        <p:txBody>
          <a:bodyPr/>
          <a:lstStyle/>
          <a:p>
            <a:r>
              <a:rPr lang="en-US" altLang="zh-CN" b="1" dirty="0">
                <a:latin typeface="+mn-lt"/>
                <a:ea typeface="宋体" pitchFamily="2" charset="-122"/>
              </a:rPr>
              <a:t>JDBC</a:t>
            </a:r>
            <a:r>
              <a:rPr lang="zh-CN" altLang="en-US" b="1" dirty="0">
                <a:latin typeface="+mn-lt"/>
                <a:ea typeface="宋体" pitchFamily="2" charset="-122"/>
              </a:rPr>
              <a:t>数据库连接池的必要性 </a:t>
            </a:r>
          </a:p>
        </p:txBody>
      </p:sp>
      <p:sp>
        <p:nvSpPr>
          <p:cNvPr id="622595" name="Rectangle 3"/>
          <p:cNvSpPr>
            <a:spLocks noGrp="1" noChangeArrowheads="1"/>
          </p:cNvSpPr>
          <p:nvPr>
            <p:ph type="body" idx="1"/>
          </p:nvPr>
        </p:nvSpPr>
        <p:spPr>
          <a:xfrm>
            <a:off x="251520" y="1484784"/>
            <a:ext cx="8640960" cy="4752528"/>
          </a:xfrm>
          <a:solidFill>
            <a:schemeClr val="hlink">
              <a:alpha val="0"/>
            </a:schemeClr>
          </a:solidFill>
          <a:ln/>
        </p:spPr>
        <p:txBody>
          <a:bodyPr>
            <a:normAutofit fontScale="92500" lnSpcReduction="10000"/>
          </a:bodyPr>
          <a:lstStyle/>
          <a:p>
            <a:pPr>
              <a:lnSpc>
                <a:spcPct val="110000"/>
              </a:lnSpc>
              <a:buFont typeface="Wingdings" pitchFamily="2" charset="2"/>
              <a:buChar char="l"/>
            </a:pPr>
            <a:r>
              <a:rPr lang="zh-CN" altLang="en-US" sz="2000" dirty="0">
                <a:ea typeface="宋体" pitchFamily="2" charset="-122"/>
              </a:rPr>
              <a:t>在使用开发基于数据库的</a:t>
            </a:r>
            <a:r>
              <a:rPr lang="en-US" altLang="zh-CN" sz="2000" dirty="0">
                <a:ea typeface="宋体" pitchFamily="2" charset="-122"/>
              </a:rPr>
              <a:t>web</a:t>
            </a:r>
            <a:r>
              <a:rPr lang="zh-CN" altLang="en-US" sz="2000" dirty="0">
                <a:ea typeface="宋体" pitchFamily="2" charset="-122"/>
              </a:rPr>
              <a:t>程序时，</a:t>
            </a:r>
            <a:r>
              <a:rPr lang="zh-CN" altLang="en-US" sz="2000" b="1" dirty="0">
                <a:solidFill>
                  <a:srgbClr val="FF0000"/>
                </a:solidFill>
                <a:ea typeface="宋体" pitchFamily="2" charset="-122"/>
              </a:rPr>
              <a:t>传统的模式</a:t>
            </a:r>
            <a:r>
              <a:rPr lang="zh-CN" altLang="en-US" sz="2000" dirty="0">
                <a:ea typeface="宋体" pitchFamily="2" charset="-122"/>
              </a:rPr>
              <a:t>基本是按以下步骤：　　</a:t>
            </a:r>
          </a:p>
          <a:p>
            <a:pPr lvl="1">
              <a:lnSpc>
                <a:spcPct val="110000"/>
              </a:lnSpc>
              <a:buFont typeface="Wingdings" pitchFamily="2" charset="2"/>
              <a:buChar char="Ø"/>
            </a:pPr>
            <a:r>
              <a:rPr lang="zh-CN" altLang="en-US" sz="2000" dirty="0">
                <a:solidFill>
                  <a:srgbClr val="3F31F9"/>
                </a:solidFill>
                <a:ea typeface="宋体" pitchFamily="2" charset="-122"/>
              </a:rPr>
              <a:t>在主程序（如</a:t>
            </a:r>
            <a:r>
              <a:rPr lang="en-US" altLang="zh-CN" sz="2000" dirty="0" err="1">
                <a:solidFill>
                  <a:srgbClr val="3F31F9"/>
                </a:solidFill>
                <a:ea typeface="宋体" pitchFamily="2" charset="-122"/>
              </a:rPr>
              <a:t>servlet</a:t>
            </a:r>
            <a:r>
              <a:rPr lang="zh-CN" altLang="en-US" sz="2000" dirty="0">
                <a:solidFill>
                  <a:srgbClr val="3F31F9"/>
                </a:solidFill>
                <a:ea typeface="宋体" pitchFamily="2" charset="-122"/>
              </a:rPr>
              <a:t>、</a:t>
            </a:r>
            <a:r>
              <a:rPr lang="en-US" altLang="zh-CN" sz="2000" dirty="0">
                <a:solidFill>
                  <a:srgbClr val="3F31F9"/>
                </a:solidFill>
                <a:ea typeface="宋体" pitchFamily="2" charset="-122"/>
              </a:rPr>
              <a:t>beans</a:t>
            </a:r>
            <a:r>
              <a:rPr lang="zh-CN" altLang="en-US" sz="2000" dirty="0">
                <a:solidFill>
                  <a:srgbClr val="3F31F9"/>
                </a:solidFill>
                <a:ea typeface="宋体" pitchFamily="2" charset="-122"/>
              </a:rPr>
              <a:t>）中建立数据库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lvl="1">
              <a:lnSpc>
                <a:spcPct val="110000"/>
              </a:lnSpc>
              <a:buFont typeface="Wingdings" pitchFamily="2" charset="2"/>
              <a:buChar char="Ø"/>
            </a:pPr>
            <a:r>
              <a:rPr lang="zh-CN" altLang="en-US" sz="2000" dirty="0">
                <a:solidFill>
                  <a:srgbClr val="3F31F9"/>
                </a:solidFill>
                <a:ea typeface="宋体" pitchFamily="2" charset="-122"/>
              </a:rPr>
              <a:t>进行</a:t>
            </a:r>
            <a:r>
              <a:rPr lang="en-US" altLang="zh-CN" sz="2000" dirty="0" err="1">
                <a:solidFill>
                  <a:srgbClr val="3F31F9"/>
                </a:solidFill>
                <a:ea typeface="宋体" pitchFamily="2" charset="-122"/>
              </a:rPr>
              <a:t>sql</a:t>
            </a:r>
            <a:r>
              <a:rPr lang="zh-CN" altLang="en-US" sz="2000" dirty="0">
                <a:solidFill>
                  <a:srgbClr val="3F31F9"/>
                </a:solidFill>
                <a:ea typeface="宋体" pitchFamily="2" charset="-122"/>
              </a:rPr>
              <a:t>操作</a:t>
            </a:r>
          </a:p>
          <a:p>
            <a:pPr lvl="1">
              <a:lnSpc>
                <a:spcPct val="110000"/>
              </a:lnSpc>
              <a:buFont typeface="Wingdings" pitchFamily="2" charset="2"/>
              <a:buChar char="Ø"/>
            </a:pPr>
            <a:r>
              <a:rPr lang="zh-CN" altLang="en-US" sz="2000" dirty="0">
                <a:solidFill>
                  <a:srgbClr val="3F31F9"/>
                </a:solidFill>
                <a:ea typeface="宋体" pitchFamily="2" charset="-122"/>
              </a:rPr>
              <a:t>断开数据库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a:lnSpc>
                <a:spcPct val="110000"/>
              </a:lnSpc>
              <a:buFont typeface="Wingdings" pitchFamily="2" charset="2"/>
              <a:buChar char="l"/>
            </a:pPr>
            <a:r>
              <a:rPr lang="zh-CN" altLang="en-US" sz="2200" dirty="0">
                <a:ea typeface="宋体" pitchFamily="2" charset="-122"/>
              </a:rPr>
              <a:t>这种模式开发，存在的问题</a:t>
            </a:r>
            <a:r>
              <a:rPr lang="en-US" altLang="zh-CN" sz="2200" dirty="0">
                <a:ea typeface="宋体" pitchFamily="2" charset="-122"/>
              </a:rPr>
              <a:t>:</a:t>
            </a:r>
          </a:p>
          <a:p>
            <a:pPr lvl="1">
              <a:lnSpc>
                <a:spcPct val="110000"/>
              </a:lnSpc>
              <a:buFont typeface="Wingdings" pitchFamily="2" charset="2"/>
              <a:buChar char="Ø"/>
            </a:pPr>
            <a:r>
              <a:rPr lang="zh-CN" altLang="en-US" sz="1900" dirty="0">
                <a:ea typeface="宋体" pitchFamily="2" charset="-122"/>
              </a:rPr>
              <a:t>普通的</a:t>
            </a:r>
            <a:r>
              <a:rPr lang="en-US" altLang="zh-CN" sz="1900" dirty="0">
                <a:ea typeface="宋体" pitchFamily="2" charset="-122"/>
              </a:rPr>
              <a:t>JDBC</a:t>
            </a:r>
            <a:r>
              <a:rPr lang="zh-CN" altLang="en-US" sz="1900" dirty="0">
                <a:ea typeface="宋体" pitchFamily="2" charset="-122"/>
              </a:rPr>
              <a:t>数据库连接使用 </a:t>
            </a:r>
            <a:r>
              <a:rPr lang="en-US" altLang="zh-CN" sz="1900" dirty="0" err="1">
                <a:ea typeface="宋体" pitchFamily="2" charset="-122"/>
              </a:rPr>
              <a:t>DriverManager</a:t>
            </a:r>
            <a:r>
              <a:rPr lang="en-US" altLang="zh-CN" sz="1900" dirty="0">
                <a:ea typeface="宋体" pitchFamily="2" charset="-122"/>
              </a:rPr>
              <a:t> </a:t>
            </a:r>
            <a:r>
              <a:rPr lang="zh-CN" altLang="en-US" sz="1900" dirty="0">
                <a:ea typeface="宋体" pitchFamily="2" charset="-122"/>
              </a:rPr>
              <a:t>来获取，每次向数据库建立连接的时候都要将 </a:t>
            </a:r>
            <a:r>
              <a:rPr lang="en-US" altLang="zh-CN" sz="1900" dirty="0">
                <a:ea typeface="宋体" pitchFamily="2" charset="-122"/>
              </a:rPr>
              <a:t>Connection </a:t>
            </a:r>
            <a:r>
              <a:rPr lang="zh-CN" altLang="en-US" sz="1900" dirty="0">
                <a:ea typeface="宋体" pitchFamily="2" charset="-122"/>
              </a:rPr>
              <a:t>加载到内存中，再验证用户名和密码</a:t>
            </a:r>
            <a:r>
              <a:rPr lang="en-US" altLang="zh-CN" sz="1900" dirty="0">
                <a:ea typeface="宋体" pitchFamily="2" charset="-122"/>
              </a:rPr>
              <a:t>(</a:t>
            </a:r>
            <a:r>
              <a:rPr lang="zh-CN" altLang="en-US" sz="1900" dirty="0">
                <a:ea typeface="宋体" pitchFamily="2" charset="-122"/>
              </a:rPr>
              <a:t>得花费</a:t>
            </a:r>
            <a:r>
              <a:rPr lang="en-US" altLang="zh-CN" sz="1900" dirty="0">
                <a:ea typeface="宋体" pitchFamily="2" charset="-122"/>
              </a:rPr>
              <a:t>0.05s</a:t>
            </a:r>
            <a:r>
              <a:rPr lang="zh-CN" altLang="en-US" sz="1900" dirty="0">
                <a:ea typeface="宋体" pitchFamily="2" charset="-122"/>
              </a:rPr>
              <a:t>～</a:t>
            </a:r>
            <a:r>
              <a:rPr lang="en-US" altLang="zh-CN" sz="1900" dirty="0">
                <a:ea typeface="宋体" pitchFamily="2" charset="-122"/>
              </a:rPr>
              <a:t>1s</a:t>
            </a:r>
            <a:r>
              <a:rPr lang="zh-CN" altLang="en-US" sz="1900" dirty="0">
                <a:ea typeface="宋体" pitchFamily="2" charset="-122"/>
              </a:rPr>
              <a:t>的时间</a:t>
            </a:r>
            <a:r>
              <a:rPr lang="en-US" altLang="zh-CN" sz="1900" dirty="0">
                <a:ea typeface="宋体" pitchFamily="2" charset="-122"/>
              </a:rPr>
              <a:t>)</a:t>
            </a:r>
            <a:r>
              <a:rPr lang="zh-CN" altLang="en-US" sz="1900" dirty="0">
                <a:ea typeface="宋体" pitchFamily="2" charset="-122"/>
              </a:rPr>
              <a:t>。需要数据库连接的时候，就向数据库要求一个，执行完成后再断开连接。这样的方式将会消耗大量的资源和时间。</a:t>
            </a:r>
            <a:r>
              <a:rPr lang="zh-CN" altLang="en-US" sz="1900" b="1" dirty="0">
                <a:solidFill>
                  <a:srgbClr val="FF0000"/>
                </a:solidFill>
                <a:ea typeface="宋体" pitchFamily="2" charset="-122"/>
              </a:rPr>
              <a:t>数据库的连接资源并没有得到很好的重复利用</a:t>
            </a:r>
            <a:r>
              <a:rPr lang="en-US" altLang="zh-CN" sz="1900" b="1" dirty="0">
                <a:solidFill>
                  <a:srgbClr val="FF0000"/>
                </a:solidFill>
                <a:ea typeface="宋体" pitchFamily="2" charset="-122"/>
              </a:rPr>
              <a:t>.</a:t>
            </a:r>
            <a:r>
              <a:rPr lang="zh-CN" altLang="en-US" sz="1900" dirty="0">
                <a:ea typeface="宋体" pitchFamily="2" charset="-122"/>
              </a:rPr>
              <a:t>若同时有几百人甚至几千人在线，频繁的进行数据库连接操作将占用很多的系统资源，严重的甚至会造成服务器的崩溃。</a:t>
            </a:r>
          </a:p>
          <a:p>
            <a:pPr lvl="1">
              <a:lnSpc>
                <a:spcPct val="110000"/>
              </a:lnSpc>
              <a:buFont typeface="Wingdings" pitchFamily="2" charset="2"/>
              <a:buChar char="Ø"/>
            </a:pPr>
            <a:r>
              <a:rPr lang="zh-CN" altLang="en-US" sz="1900" dirty="0">
                <a:solidFill>
                  <a:srgbClr val="FF0000"/>
                </a:solidFill>
                <a:ea typeface="宋体" pitchFamily="2" charset="-122"/>
              </a:rPr>
              <a:t>对于每一次数据库连接，使用完后都得断开。</a:t>
            </a:r>
            <a:r>
              <a:rPr lang="zh-CN" altLang="en-US" sz="1900" dirty="0">
                <a:ea typeface="宋体" pitchFamily="2" charset="-122"/>
              </a:rPr>
              <a:t>否则，如果程序出现异常而未能关闭，将会导致数据库系统中的内存泄漏，最终将导致重启数据库。</a:t>
            </a:r>
          </a:p>
          <a:p>
            <a:pPr lvl="1">
              <a:lnSpc>
                <a:spcPct val="110000"/>
              </a:lnSpc>
              <a:buFont typeface="Wingdings" pitchFamily="2" charset="2"/>
              <a:buChar char="Ø"/>
            </a:pPr>
            <a:r>
              <a:rPr lang="zh-CN" altLang="en-US" sz="1900" dirty="0">
                <a:ea typeface="宋体" pitchFamily="2" charset="-122"/>
              </a:rPr>
              <a:t>这种开发不能控制被创建的连接对象数，系统资源会被毫无顾及的分配出去，如连接过多，也可能导致内存泄漏，服务器崩溃。</a:t>
            </a:r>
            <a:r>
              <a:rPr lang="zh-CN" altLang="en-US" sz="1500" dirty="0">
                <a:ea typeface="宋体" pitchFamily="2" charset="-122"/>
              </a:rPr>
              <a:t> </a:t>
            </a:r>
          </a:p>
        </p:txBody>
      </p:sp>
    </p:spTree>
    <p:extLst>
      <p:ext uri="{BB962C8B-B14F-4D97-AF65-F5344CB8AC3E}">
        <p14:creationId xmlns:p14="http://schemas.microsoft.com/office/powerpoint/2010/main" xmlns="" val="971664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1547664" y="692696"/>
            <a:ext cx="6536726" cy="1008112"/>
          </a:xfrm>
        </p:spPr>
        <p:txBody>
          <a:bodyPr/>
          <a:lstStyle/>
          <a:p>
            <a:r>
              <a:rPr lang="zh-CN" altLang="en-US" b="1" dirty="0">
                <a:latin typeface="+mn-lt"/>
                <a:ea typeface="宋体" pitchFamily="2" charset="-122"/>
              </a:rPr>
              <a:t>数据库连接池（</a:t>
            </a:r>
            <a:r>
              <a:rPr lang="en-US" altLang="zh-CN" b="1" dirty="0">
                <a:latin typeface="+mn-lt"/>
                <a:ea typeface="宋体" pitchFamily="2" charset="-122"/>
              </a:rPr>
              <a:t>connection pool</a:t>
            </a:r>
            <a:r>
              <a:rPr lang="zh-CN" altLang="en-US" b="1" dirty="0">
                <a:latin typeface="+mn-lt"/>
                <a:ea typeface="宋体" pitchFamily="2" charset="-122"/>
              </a:rPr>
              <a:t>）</a:t>
            </a:r>
            <a:r>
              <a:rPr lang="zh-CN" altLang="en-US" dirty="0">
                <a:latin typeface="+mn-lt"/>
                <a:ea typeface="宋体" pitchFamily="2" charset="-122"/>
              </a:rPr>
              <a:t> </a:t>
            </a:r>
          </a:p>
        </p:txBody>
      </p:sp>
      <p:sp>
        <p:nvSpPr>
          <p:cNvPr id="623619" name="Rectangle 3"/>
          <p:cNvSpPr>
            <a:spLocks noGrp="1" noChangeArrowheads="1"/>
          </p:cNvSpPr>
          <p:nvPr>
            <p:ph type="body" idx="1"/>
          </p:nvPr>
        </p:nvSpPr>
        <p:spPr>
          <a:xfrm>
            <a:off x="107504" y="1700808"/>
            <a:ext cx="8712968" cy="4824536"/>
          </a:xfrm>
        </p:spPr>
        <p:txBody>
          <a:bodyPr>
            <a:normAutofit fontScale="92500"/>
          </a:bodyPr>
          <a:lstStyle/>
          <a:p>
            <a:pPr>
              <a:lnSpc>
                <a:spcPts val="2900"/>
              </a:lnSpc>
              <a:buFont typeface="Wingdings" pitchFamily="2" charset="2"/>
              <a:buChar char="l"/>
            </a:pPr>
            <a:r>
              <a:rPr lang="zh-CN" altLang="en-US" sz="2000" dirty="0">
                <a:ea typeface="宋体" pitchFamily="2" charset="-122"/>
              </a:rPr>
              <a:t>为</a:t>
            </a:r>
            <a:r>
              <a:rPr lang="zh-CN" altLang="en-US" sz="2400" dirty="0">
                <a:ea typeface="宋体" pitchFamily="2" charset="-122"/>
              </a:rPr>
              <a:t>解决传统开发中的数据库连接问题，可以采用数据库连接池技术。</a:t>
            </a:r>
          </a:p>
          <a:p>
            <a:pPr>
              <a:lnSpc>
                <a:spcPts val="2900"/>
              </a:lnSpc>
              <a:buFont typeface="Wingdings" pitchFamily="2" charset="2"/>
              <a:buChar char="l"/>
            </a:pPr>
            <a:r>
              <a:rPr lang="zh-CN" altLang="en-US" sz="2400" dirty="0">
                <a:ea typeface="宋体" pitchFamily="2" charset="-122"/>
              </a:rPr>
              <a:t>数据库连接池的</a:t>
            </a:r>
            <a:r>
              <a:rPr lang="zh-CN" altLang="en-US" sz="2400" b="1" dirty="0">
                <a:solidFill>
                  <a:srgbClr val="FF0000"/>
                </a:solidFill>
                <a:ea typeface="宋体" pitchFamily="2" charset="-122"/>
              </a:rPr>
              <a:t>基本思想</a:t>
            </a:r>
            <a:r>
              <a:rPr lang="zh-CN" altLang="en-US" sz="2400" dirty="0">
                <a:ea typeface="宋体" pitchFamily="2" charset="-122"/>
              </a:rPr>
              <a:t>就是为数据库连接建立一个“缓冲池”。预先在缓冲池中放入一定数量的连接，当需要建立数据库连接时，只需从“缓冲池”中取出一个，使用完毕之后再放回去。</a:t>
            </a:r>
          </a:p>
          <a:p>
            <a:pPr>
              <a:lnSpc>
                <a:spcPts val="2900"/>
              </a:lnSpc>
              <a:buFont typeface="Wingdings" pitchFamily="2" charset="2"/>
              <a:buChar char="l"/>
            </a:pPr>
            <a:r>
              <a:rPr lang="zh-CN" altLang="en-US" sz="2400" b="1" dirty="0">
                <a:solidFill>
                  <a:srgbClr val="FF0000"/>
                </a:solidFill>
                <a:ea typeface="宋体" pitchFamily="2" charset="-122"/>
              </a:rPr>
              <a:t>数据库连接池</a:t>
            </a:r>
            <a:r>
              <a:rPr lang="zh-CN" altLang="en-US" sz="2400" dirty="0">
                <a:ea typeface="宋体" pitchFamily="2" charset="-122"/>
              </a:rPr>
              <a:t>负责分配、管理和释放数据库连接，它</a:t>
            </a:r>
            <a:r>
              <a:rPr lang="zh-CN" altLang="en-US" sz="2400" b="1" dirty="0">
                <a:solidFill>
                  <a:srgbClr val="FF0000"/>
                </a:solidFill>
                <a:ea typeface="宋体" pitchFamily="2" charset="-122"/>
              </a:rPr>
              <a:t>允许应用程序重复使用一个现有的数据库连接，而不是重新建立一个</a:t>
            </a:r>
            <a:r>
              <a:rPr lang="zh-CN" altLang="en-US" sz="2400" dirty="0">
                <a:ea typeface="宋体" pitchFamily="2" charset="-122"/>
              </a:rPr>
              <a:t>。</a:t>
            </a:r>
          </a:p>
          <a:p>
            <a:pPr>
              <a:lnSpc>
                <a:spcPts val="2900"/>
              </a:lnSpc>
              <a:buFont typeface="Wingdings" pitchFamily="2" charset="2"/>
              <a:buChar char="l"/>
            </a:pPr>
            <a:r>
              <a:rPr lang="zh-CN" altLang="en-US" sz="2400" dirty="0">
                <a:ea typeface="宋体" pitchFamily="2" charset="-122"/>
              </a:rPr>
              <a:t>数据库连接池在初始化时将创建一定数量的数据库连接放到连接池中，这些数据库连接的数量是由</a:t>
            </a:r>
            <a:r>
              <a:rPr lang="zh-CN" altLang="en-US" sz="2400" b="1" dirty="0">
                <a:ea typeface="宋体" pitchFamily="2" charset="-122"/>
              </a:rPr>
              <a:t>最小数据库连接数来设定</a:t>
            </a:r>
            <a:r>
              <a:rPr lang="zh-CN" altLang="en-US" sz="2400" dirty="0">
                <a:ea typeface="宋体" pitchFamily="2" charset="-122"/>
              </a:rPr>
              <a:t>的。无论这些数据库连接是否被使用，连接池都将一直保证至少拥有这么多的连接数量。连接池的</a:t>
            </a:r>
            <a:r>
              <a:rPr lang="zh-CN" altLang="en-US" sz="2400" b="1" dirty="0">
                <a:ea typeface="宋体" pitchFamily="2" charset="-122"/>
              </a:rPr>
              <a:t>最大数据库连接数量</a:t>
            </a:r>
            <a:r>
              <a:rPr lang="zh-CN" altLang="en-US" sz="2400" dirty="0">
                <a:ea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xmlns="" val="3231545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latin typeface="宋体" pitchFamily="2" charset="-122"/>
                <a:ea typeface="宋体" pitchFamily="2" charset="-122"/>
              </a:rPr>
              <a:t>数据库连接池</a:t>
            </a:r>
            <a:endParaRPr lang="zh-CN" altLang="en-US" dirty="0">
              <a:latin typeface="宋体" pitchFamily="2" charset="-122"/>
              <a:ea typeface="宋体" pitchFamily="2" charset="-122"/>
            </a:endParaRP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07455" y="238374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1" name="直接箭头连接符 20"/>
          <p:cNvCxnSpPr>
            <a:stCxn id="11" idx="0"/>
            <a:endCxn id="10" idx="2"/>
          </p:cNvCxnSpPr>
          <p:nvPr/>
        </p:nvCxnSpPr>
        <p:spPr>
          <a:xfrm rot="5400000" flipH="1" flipV="1">
            <a:off x="3802701" y="2981172"/>
            <a:ext cx="1824351"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3237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1187624" y="836712"/>
            <a:ext cx="7100272" cy="857256"/>
          </a:xfrm>
        </p:spPr>
        <p:txBody>
          <a:bodyPr/>
          <a:lstStyle/>
          <a:p>
            <a:r>
              <a:rPr lang="zh-CN" altLang="en-US" b="1" dirty="0">
                <a:latin typeface="宋体" pitchFamily="2" charset="-122"/>
                <a:ea typeface="宋体" pitchFamily="2" charset="-122"/>
              </a:rPr>
              <a:t>数据库连接池的工作原理</a:t>
            </a:r>
            <a:endParaRPr lang="zh-CN" altLang="en-US" dirty="0">
              <a:latin typeface="宋体" pitchFamily="2" charset="-122"/>
              <a:ea typeface="宋体" pitchFamily="2" charset="-122"/>
            </a:endParaRPr>
          </a:p>
        </p:txBody>
      </p:sp>
      <p:pic>
        <p:nvPicPr>
          <p:cNvPr id="624643" name="Picture 3"/>
          <p:cNvPicPr>
            <a:picLocks noChangeAspect="1" noChangeArrowheads="1"/>
          </p:cNvPicPr>
          <p:nvPr/>
        </p:nvPicPr>
        <p:blipFill rotWithShape="1">
          <a:blip r:embed="rId2" cstate="print"/>
          <a:srcRect l="2187"/>
          <a:stretch/>
        </p:blipFill>
        <p:spPr bwMode="auto">
          <a:xfrm>
            <a:off x="626015" y="2060848"/>
            <a:ext cx="7973313" cy="3240360"/>
          </a:xfrm>
          <a:prstGeom prst="rect">
            <a:avLst/>
          </a:prstGeom>
          <a:noFill/>
        </p:spPr>
      </p:pic>
    </p:spTree>
    <p:extLst>
      <p:ext uri="{BB962C8B-B14F-4D97-AF65-F5344CB8AC3E}">
        <p14:creationId xmlns:p14="http://schemas.microsoft.com/office/powerpoint/2010/main" xmlns="" val="35325841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547664" y="764704"/>
            <a:ext cx="6380762" cy="782936"/>
          </a:xfrm>
        </p:spPr>
        <p:txBody>
          <a:bodyPr/>
          <a:lstStyle/>
          <a:p>
            <a:r>
              <a:rPr lang="zh-CN" altLang="en-US" b="1" dirty="0">
                <a:latin typeface="+mn-lt"/>
                <a:ea typeface="宋体" pitchFamily="2" charset="-122"/>
              </a:rPr>
              <a:t>数据库连接池技术的优点</a:t>
            </a:r>
          </a:p>
        </p:txBody>
      </p:sp>
      <p:sp>
        <p:nvSpPr>
          <p:cNvPr id="632835" name="Rectangle 3"/>
          <p:cNvSpPr>
            <a:spLocks noGrp="1" noChangeArrowheads="1"/>
          </p:cNvSpPr>
          <p:nvPr>
            <p:ph type="body" idx="1"/>
          </p:nvPr>
        </p:nvSpPr>
        <p:spPr>
          <a:xfrm>
            <a:off x="323528" y="1556792"/>
            <a:ext cx="8640960" cy="4824536"/>
          </a:xfrm>
        </p:spPr>
        <p:txBody>
          <a:bodyPr>
            <a:noAutofit/>
          </a:bodyPr>
          <a:lstStyle/>
          <a:p>
            <a:pPr>
              <a:buFont typeface="Wingdings" pitchFamily="2" charset="2"/>
              <a:buChar char="l"/>
            </a:pPr>
            <a:r>
              <a:rPr lang="zh-CN" altLang="en-US" sz="2000" b="1" dirty="0">
                <a:solidFill>
                  <a:srgbClr val="C00000"/>
                </a:solidFill>
                <a:ea typeface="宋体" pitchFamily="2" charset="-122"/>
              </a:rPr>
              <a:t>资源</a:t>
            </a:r>
            <a:r>
              <a:rPr lang="zh-CN" altLang="en-US" sz="2000" b="1" dirty="0" smtClean="0">
                <a:solidFill>
                  <a:srgbClr val="C00000"/>
                </a:solidFill>
                <a:ea typeface="宋体" pitchFamily="2" charset="-122"/>
              </a:rPr>
              <a:t>重用</a:t>
            </a:r>
            <a:endParaRPr lang="zh-CN" altLang="en-US" sz="2000" b="1" dirty="0">
              <a:solidFill>
                <a:srgbClr val="C00000"/>
              </a:solidFill>
              <a:ea typeface="宋体" pitchFamily="2" charset="-122"/>
            </a:endParaRPr>
          </a:p>
          <a:p>
            <a:pPr lvl="1">
              <a:buFont typeface="Wingdings" pitchFamily="2" charset="2"/>
              <a:buChar char="Ø"/>
            </a:pPr>
            <a:r>
              <a:rPr lang="zh-CN" altLang="en-US" sz="1800" dirty="0">
                <a:ea typeface="宋体" pitchFamily="2" charset="-122"/>
              </a:rPr>
              <a:t>由于数据库连接得以重用，避免了频繁创建，释放连接引起的大量性能开销。在减少系统消耗的基础上，另一方面也增加了系统运行环境的平稳性。</a:t>
            </a:r>
          </a:p>
          <a:p>
            <a:pPr>
              <a:buFont typeface="Wingdings" pitchFamily="2" charset="2"/>
              <a:buChar char="l"/>
            </a:pPr>
            <a:r>
              <a:rPr lang="zh-CN" altLang="en-US" sz="2000" b="1" dirty="0">
                <a:solidFill>
                  <a:srgbClr val="C00000"/>
                </a:solidFill>
                <a:ea typeface="宋体" pitchFamily="2" charset="-122"/>
              </a:rPr>
              <a:t>更快的系统反应速度</a:t>
            </a:r>
          </a:p>
          <a:p>
            <a:pPr lvl="1">
              <a:buFont typeface="Wingdings" pitchFamily="2" charset="2"/>
              <a:buChar char="Ø"/>
            </a:pPr>
            <a:r>
              <a:rPr lang="zh-CN" altLang="en-US" sz="1800" dirty="0">
                <a:ea typeface="宋体" pitchFamily="2" charset="-122"/>
              </a:rPr>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buFont typeface="Wingdings" pitchFamily="2" charset="2"/>
              <a:buChar char="l"/>
            </a:pPr>
            <a:r>
              <a:rPr lang="zh-CN" altLang="en-US" sz="2000" b="1" dirty="0">
                <a:solidFill>
                  <a:srgbClr val="C00000"/>
                </a:solidFill>
                <a:ea typeface="宋体" pitchFamily="2" charset="-122"/>
              </a:rPr>
              <a:t>新的资源分配手段</a:t>
            </a:r>
          </a:p>
          <a:p>
            <a:pPr lvl="1">
              <a:buFont typeface="Wingdings" pitchFamily="2" charset="2"/>
              <a:buChar char="Ø"/>
            </a:pPr>
            <a:r>
              <a:rPr lang="zh-CN" altLang="en-US" sz="1800" dirty="0">
                <a:ea typeface="宋体" pitchFamily="2" charset="-122"/>
              </a:rPr>
              <a:t>对于多应用共享同一数据库的系统而言，可在应用层通过数据库连接池的配置，实现某一应用最大可用数据库连接数的限制，避免某一应用独占所有的数据库资源</a:t>
            </a:r>
          </a:p>
          <a:p>
            <a:pPr>
              <a:buFont typeface="Wingdings" pitchFamily="2" charset="2"/>
              <a:buChar char="l"/>
            </a:pPr>
            <a:r>
              <a:rPr lang="zh-CN" altLang="en-US" sz="2000" b="1" dirty="0">
                <a:solidFill>
                  <a:srgbClr val="C00000"/>
                </a:solidFill>
                <a:ea typeface="宋体" pitchFamily="2" charset="-122"/>
              </a:rPr>
              <a:t>统一的连接管理，避免数据库连接泄露</a:t>
            </a:r>
          </a:p>
          <a:p>
            <a:pPr lvl="1">
              <a:buFont typeface="Wingdings" pitchFamily="2" charset="2"/>
              <a:buChar char="Ø"/>
            </a:pPr>
            <a:r>
              <a:rPr lang="zh-CN" altLang="en-US" sz="1800" dirty="0">
                <a:ea typeface="宋体" pitchFamily="2" charset="-122"/>
              </a:rPr>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xmlns="" val="39777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smtClean="0">
                <a:ea typeface="宋体" pitchFamily="2" charset="-122"/>
              </a:rPr>
              <a:t>1-JDBC</a:t>
            </a:r>
            <a:r>
              <a:rPr lang="zh-CN" altLang="en-US" b="1" dirty="0" smtClean="0">
                <a:ea typeface="宋体" pitchFamily="2" charset="-122"/>
              </a:rPr>
              <a:t>概述</a:t>
            </a:r>
            <a:endParaRPr lang="zh-CN" altLang="en-US" b="1" dirty="0"/>
          </a:p>
        </p:txBody>
      </p:sp>
    </p:spTree>
    <p:extLst>
      <p:ext uri="{BB962C8B-B14F-4D97-AF65-F5344CB8AC3E}">
        <p14:creationId xmlns:p14="http://schemas.microsoft.com/office/powerpoint/2010/main" xmlns="" val="2207981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763688" y="692696"/>
            <a:ext cx="6307044" cy="857256"/>
          </a:xfrm>
        </p:spPr>
        <p:txBody>
          <a:bodyPr/>
          <a:lstStyle/>
          <a:p>
            <a:r>
              <a:rPr lang="zh-CN" altLang="en-US" b="1" dirty="0">
                <a:latin typeface="+mn-lt"/>
                <a:ea typeface="宋体" pitchFamily="2" charset="-122"/>
              </a:rPr>
              <a:t>两种开源的数据库连接池	</a:t>
            </a:r>
          </a:p>
        </p:txBody>
      </p:sp>
      <p:sp>
        <p:nvSpPr>
          <p:cNvPr id="634883" name="Rectangle 3"/>
          <p:cNvSpPr>
            <a:spLocks noGrp="1" noChangeArrowheads="1"/>
          </p:cNvSpPr>
          <p:nvPr>
            <p:ph type="body" idx="1"/>
          </p:nvPr>
        </p:nvSpPr>
        <p:spPr>
          <a:xfrm>
            <a:off x="323528" y="1628800"/>
            <a:ext cx="8640960" cy="4320480"/>
          </a:xfrm>
        </p:spPr>
        <p:txBody>
          <a:bodyPr>
            <a:normAutofit/>
          </a:bodyPr>
          <a:lstStyle/>
          <a:p>
            <a:pPr>
              <a:buFont typeface="Wingdings" pitchFamily="2" charset="2"/>
              <a:buChar char="l"/>
            </a:pPr>
            <a:r>
              <a:rPr lang="en-US" altLang="zh-CN" sz="2400" dirty="0">
                <a:ea typeface="宋体" pitchFamily="2" charset="-122"/>
              </a:rPr>
              <a:t>JDBC </a:t>
            </a:r>
            <a:r>
              <a:rPr lang="zh-CN" altLang="en-US" sz="2400" dirty="0">
                <a:ea typeface="宋体" pitchFamily="2" charset="-122"/>
              </a:rPr>
              <a:t>的数据库连接池使用 </a:t>
            </a:r>
            <a:r>
              <a:rPr lang="en-US" altLang="zh-CN" sz="2400" dirty="0" err="1">
                <a:ea typeface="宋体" pitchFamily="2" charset="-122"/>
              </a:rPr>
              <a:t>javax.sql.DataSource</a:t>
            </a:r>
            <a:r>
              <a:rPr lang="en-US" altLang="zh-CN" sz="2400" dirty="0">
                <a:ea typeface="宋体" pitchFamily="2" charset="-122"/>
              </a:rPr>
              <a:t> </a:t>
            </a:r>
            <a:r>
              <a:rPr lang="zh-CN" altLang="en-US" sz="2400" dirty="0">
                <a:ea typeface="宋体" pitchFamily="2" charset="-122"/>
              </a:rPr>
              <a:t>来表示，</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只是一个接口，该接口通常由服务器</a:t>
            </a:r>
            <a:r>
              <a:rPr lang="en-US" altLang="zh-CN" sz="2400" dirty="0">
                <a:ea typeface="宋体" pitchFamily="2" charset="-122"/>
              </a:rPr>
              <a:t>(</a:t>
            </a:r>
            <a:r>
              <a:rPr lang="en-US" altLang="zh-CN" sz="2400" dirty="0" err="1">
                <a:ea typeface="宋体" pitchFamily="2" charset="-122"/>
              </a:rPr>
              <a:t>Weblogic</a:t>
            </a:r>
            <a:r>
              <a:rPr lang="en-US" altLang="zh-CN" sz="2400" dirty="0">
                <a:ea typeface="宋体" pitchFamily="2" charset="-122"/>
              </a:rPr>
              <a:t>, </a:t>
            </a:r>
            <a:r>
              <a:rPr lang="en-US" altLang="zh-CN" sz="2400" dirty="0" err="1">
                <a:ea typeface="宋体" pitchFamily="2" charset="-122"/>
              </a:rPr>
              <a:t>WebSphere</a:t>
            </a:r>
            <a:r>
              <a:rPr lang="en-US" altLang="zh-CN" sz="2400" dirty="0">
                <a:ea typeface="宋体" pitchFamily="2" charset="-122"/>
              </a:rPr>
              <a:t>, Tomcat)</a:t>
            </a:r>
            <a:r>
              <a:rPr lang="zh-CN" altLang="en-US" sz="2400" dirty="0">
                <a:ea typeface="宋体" pitchFamily="2" charset="-122"/>
              </a:rPr>
              <a:t>提供实现，也有一些开源组织提供实现：</a:t>
            </a:r>
          </a:p>
          <a:p>
            <a:pPr lvl="1">
              <a:buFont typeface="Wingdings" pitchFamily="2" charset="2"/>
              <a:buChar char="Ø"/>
            </a:pPr>
            <a:r>
              <a:rPr lang="en-US" altLang="zh-CN" b="1" dirty="0">
                <a:solidFill>
                  <a:srgbClr val="FF0000"/>
                </a:solidFill>
                <a:ea typeface="宋体" pitchFamily="2" charset="-122"/>
              </a:rPr>
              <a:t>DBCP </a:t>
            </a:r>
            <a:r>
              <a:rPr lang="zh-CN" altLang="en-US" b="1" dirty="0">
                <a:solidFill>
                  <a:srgbClr val="FF0000"/>
                </a:solidFill>
                <a:ea typeface="宋体" pitchFamily="2" charset="-122"/>
              </a:rPr>
              <a:t>数据库连接池</a:t>
            </a:r>
          </a:p>
          <a:p>
            <a:pPr lvl="1">
              <a:buFont typeface="Wingdings" pitchFamily="2" charset="2"/>
              <a:buChar char="Ø"/>
            </a:pPr>
            <a:r>
              <a:rPr lang="en-US" altLang="zh-CN" b="1" dirty="0">
                <a:solidFill>
                  <a:srgbClr val="FF0000"/>
                </a:solidFill>
                <a:ea typeface="宋体" pitchFamily="2" charset="-122"/>
              </a:rPr>
              <a:t>C3P0 </a:t>
            </a:r>
            <a:r>
              <a:rPr lang="zh-CN" altLang="en-US" b="1" dirty="0">
                <a:solidFill>
                  <a:srgbClr val="FF0000"/>
                </a:solidFill>
                <a:ea typeface="宋体" pitchFamily="2" charset="-122"/>
              </a:rPr>
              <a:t>数据库连接池</a:t>
            </a:r>
          </a:p>
          <a:p>
            <a:pPr>
              <a:buFont typeface="Wingdings" pitchFamily="2" charset="2"/>
              <a:buChar char="l"/>
            </a:pP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通常被称为数据源，它包含</a:t>
            </a:r>
            <a:r>
              <a:rPr lang="zh-CN" altLang="en-US" sz="2400" dirty="0">
                <a:solidFill>
                  <a:srgbClr val="3F31F9"/>
                </a:solidFill>
                <a:ea typeface="宋体" pitchFamily="2" charset="-122"/>
              </a:rPr>
              <a:t>连接池</a:t>
            </a:r>
            <a:r>
              <a:rPr lang="zh-CN" altLang="en-US" sz="2400" dirty="0">
                <a:ea typeface="宋体" pitchFamily="2" charset="-122"/>
              </a:rPr>
              <a:t>和</a:t>
            </a:r>
            <a:r>
              <a:rPr lang="zh-CN" altLang="en-US" sz="2400" dirty="0">
                <a:solidFill>
                  <a:srgbClr val="3F31F9"/>
                </a:solidFill>
                <a:ea typeface="宋体" pitchFamily="2" charset="-122"/>
              </a:rPr>
              <a:t>连接池管理</a:t>
            </a:r>
            <a:r>
              <a:rPr lang="zh-CN" altLang="en-US" sz="2400" dirty="0">
                <a:ea typeface="宋体" pitchFamily="2" charset="-122"/>
              </a:rPr>
              <a:t>两个部分，习惯上也经常把 </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称为连接</a:t>
            </a:r>
            <a:r>
              <a:rPr lang="zh-CN" altLang="en-US" sz="2400" dirty="0" smtClean="0">
                <a:ea typeface="宋体" pitchFamily="2" charset="-122"/>
              </a:rPr>
              <a:t>池</a:t>
            </a:r>
            <a:endParaRPr lang="en-US" altLang="zh-CN" sz="2400" dirty="0" smtClean="0">
              <a:ea typeface="宋体" pitchFamily="2" charset="-122"/>
            </a:endParaRPr>
          </a:p>
          <a:p>
            <a:pPr>
              <a:buFont typeface="Wingdings" pitchFamily="2" charset="2"/>
              <a:buChar char="l"/>
            </a:pPr>
            <a:r>
              <a:rPr lang="en-US" altLang="zh-CN" sz="2400" b="1" dirty="0" err="1" smtClean="0">
                <a:solidFill>
                  <a:srgbClr val="FF0000"/>
                </a:solidFill>
                <a:ea typeface="宋体" pitchFamily="2" charset="-122"/>
              </a:rPr>
              <a:t>DataSource</a:t>
            </a:r>
            <a:r>
              <a:rPr lang="zh-CN" altLang="en-US" sz="2400" b="1" dirty="0" smtClean="0">
                <a:solidFill>
                  <a:srgbClr val="FF0000"/>
                </a:solidFill>
                <a:ea typeface="宋体" pitchFamily="2" charset="-122"/>
              </a:rPr>
              <a:t>用来取代</a:t>
            </a:r>
            <a:r>
              <a:rPr lang="en-US" altLang="zh-CN" sz="2400" b="1" dirty="0" err="1" smtClean="0">
                <a:solidFill>
                  <a:srgbClr val="FF0000"/>
                </a:solidFill>
                <a:ea typeface="宋体" pitchFamily="2" charset="-122"/>
              </a:rPr>
              <a:t>DriverManager</a:t>
            </a:r>
            <a:r>
              <a:rPr lang="zh-CN" altLang="en-US" sz="2400" b="1" dirty="0" smtClean="0">
                <a:solidFill>
                  <a:srgbClr val="FF0000"/>
                </a:solidFill>
                <a:ea typeface="宋体" pitchFamily="2" charset="-122"/>
              </a:rPr>
              <a:t>来获取</a:t>
            </a:r>
            <a:r>
              <a:rPr lang="en-US" altLang="zh-CN" sz="2400" b="1" dirty="0" smtClean="0">
                <a:solidFill>
                  <a:srgbClr val="FF0000"/>
                </a:solidFill>
                <a:ea typeface="宋体" pitchFamily="2" charset="-122"/>
              </a:rPr>
              <a:t>Connection</a:t>
            </a:r>
            <a:r>
              <a:rPr lang="zh-CN" altLang="en-US" sz="2400" b="1" dirty="0" smtClean="0">
                <a:solidFill>
                  <a:srgbClr val="FF0000"/>
                </a:solidFill>
                <a:ea typeface="宋体" pitchFamily="2" charset="-122"/>
              </a:rPr>
              <a:t>，获取速度快，同时可以大幅度提高数据库访问速度。</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xmlns="" val="425261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2411760" y="692696"/>
            <a:ext cx="4796586"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 </a:t>
            </a:r>
          </a:p>
        </p:txBody>
      </p:sp>
      <p:sp>
        <p:nvSpPr>
          <p:cNvPr id="635907" name="Rectangle 3"/>
          <p:cNvSpPr>
            <a:spLocks noGrp="1" noChangeArrowheads="1"/>
          </p:cNvSpPr>
          <p:nvPr>
            <p:ph type="body" idx="1"/>
          </p:nvPr>
        </p:nvSpPr>
        <p:spPr>
          <a:xfrm>
            <a:off x="571472" y="1714488"/>
            <a:ext cx="8072494" cy="4098925"/>
          </a:xfrm>
        </p:spPr>
        <p:txBody>
          <a:bodyPr/>
          <a:lstStyle/>
          <a:p>
            <a:pPr>
              <a:buFont typeface="Wingdings" pitchFamily="2" charset="2"/>
              <a:buChar char="l"/>
            </a:pPr>
            <a:r>
              <a:rPr lang="en-US" altLang="zh-CN" sz="2500" dirty="0">
                <a:ea typeface="宋体" pitchFamily="2" charset="-122"/>
              </a:rPr>
              <a:t>DBCP </a:t>
            </a:r>
            <a:r>
              <a:rPr lang="zh-CN" altLang="en-US" sz="2500" dirty="0">
                <a:ea typeface="宋体" pitchFamily="2" charset="-122"/>
              </a:rPr>
              <a:t>是 </a:t>
            </a:r>
            <a:r>
              <a:rPr lang="en-US" altLang="zh-CN" sz="2500" dirty="0">
                <a:ea typeface="宋体" pitchFamily="2" charset="-122"/>
              </a:rPr>
              <a:t>Apache </a:t>
            </a:r>
            <a:r>
              <a:rPr lang="zh-CN" altLang="en-US" sz="2500" dirty="0">
                <a:ea typeface="宋体" pitchFamily="2" charset="-122"/>
              </a:rPr>
              <a:t>软件基金组织下的开源连接池实现，该连接池依赖该组织下的另一个开源系统：</a:t>
            </a:r>
            <a:r>
              <a:rPr lang="en-US" altLang="zh-CN" sz="2500" dirty="0">
                <a:ea typeface="宋体" pitchFamily="2" charset="-122"/>
              </a:rPr>
              <a:t>Common-pool. </a:t>
            </a:r>
            <a:r>
              <a:rPr lang="zh-CN" altLang="en-US" sz="2500" dirty="0">
                <a:ea typeface="宋体" pitchFamily="2" charset="-122"/>
              </a:rPr>
              <a:t>如需使用该连接池实现，应在系统中增加如下两个 </a:t>
            </a:r>
            <a:r>
              <a:rPr lang="en-US" altLang="zh-CN" sz="2500" dirty="0">
                <a:ea typeface="宋体" pitchFamily="2" charset="-122"/>
              </a:rPr>
              <a:t>jar </a:t>
            </a:r>
            <a:r>
              <a:rPr lang="zh-CN" altLang="en-US" sz="2500" dirty="0">
                <a:ea typeface="宋体" pitchFamily="2" charset="-122"/>
              </a:rPr>
              <a:t>文件：</a:t>
            </a:r>
          </a:p>
          <a:p>
            <a:pPr lvl="1">
              <a:buFont typeface="Wingdings" pitchFamily="2" charset="2"/>
              <a:buChar char="Ø"/>
            </a:pPr>
            <a:r>
              <a:rPr lang="en-US" altLang="zh-CN" sz="2000" dirty="0">
                <a:ea typeface="宋体" pitchFamily="2" charset="-122"/>
              </a:rPr>
              <a:t>Commons-dbcp.jar</a:t>
            </a:r>
            <a:r>
              <a:rPr lang="zh-CN" altLang="en-US" sz="2000" dirty="0">
                <a:ea typeface="宋体" pitchFamily="2" charset="-122"/>
              </a:rPr>
              <a:t>：连接池的实现</a:t>
            </a:r>
          </a:p>
          <a:p>
            <a:pPr lvl="1">
              <a:buFont typeface="Wingdings" pitchFamily="2" charset="2"/>
              <a:buChar char="Ø"/>
            </a:pPr>
            <a:r>
              <a:rPr lang="en-US" altLang="zh-CN" sz="2000" dirty="0">
                <a:ea typeface="宋体" pitchFamily="2" charset="-122"/>
              </a:rPr>
              <a:t>Commons-pool.jar</a:t>
            </a:r>
            <a:r>
              <a:rPr lang="zh-CN" altLang="en-US" sz="2000" dirty="0">
                <a:ea typeface="宋体" pitchFamily="2" charset="-122"/>
              </a:rPr>
              <a:t>：连接池实现的依赖库</a:t>
            </a:r>
          </a:p>
          <a:p>
            <a:pPr>
              <a:buFont typeface="Wingdings" pitchFamily="2" charset="2"/>
              <a:buChar char="l"/>
            </a:pPr>
            <a:r>
              <a:rPr lang="en-US" altLang="zh-CN" sz="2500" dirty="0">
                <a:ea typeface="宋体" pitchFamily="2" charset="-122"/>
              </a:rPr>
              <a:t>Tomcat </a:t>
            </a:r>
            <a:r>
              <a:rPr lang="zh-CN" altLang="en-US" sz="2500" dirty="0">
                <a:ea typeface="宋体" pitchFamily="2" charset="-122"/>
              </a:rPr>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xmlns="" val="4257544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1907704" y="764704"/>
            <a:ext cx="5428718"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数据源使用范例</a:t>
            </a:r>
          </a:p>
        </p:txBody>
      </p:sp>
      <p:sp>
        <p:nvSpPr>
          <p:cNvPr id="638979" name="Rectangle 3"/>
          <p:cNvSpPr>
            <a:spLocks noGrp="1" noChangeArrowheads="1"/>
          </p:cNvSpPr>
          <p:nvPr>
            <p:ph type="body" idx="1"/>
          </p:nvPr>
        </p:nvSpPr>
        <p:spPr>
          <a:xfrm>
            <a:off x="611560" y="1916832"/>
            <a:ext cx="7984306" cy="3359150"/>
          </a:xfrm>
        </p:spPr>
        <p:txBody>
          <a:bodyPr/>
          <a:lstStyle/>
          <a:p>
            <a:pPr>
              <a:buFont typeface="Wingdings" pitchFamily="2" charset="2"/>
              <a:buChar char="l"/>
            </a:pPr>
            <a:r>
              <a:rPr lang="zh-CN" altLang="en-US" sz="2800" dirty="0">
                <a:ea typeface="宋体" pitchFamily="2" charset="-122"/>
              </a:rPr>
              <a:t>数据源和数据库连接不同，数据源无需创建多个，它是产生数据库连接的工厂，因此整个应用只需要一个数据源即可。</a:t>
            </a:r>
          </a:p>
          <a:p>
            <a:pPr>
              <a:buFont typeface="Wingdings" pitchFamily="2" charset="2"/>
              <a:buChar char="l"/>
            </a:pPr>
            <a:r>
              <a:rPr lang="zh-CN" altLang="en-US" sz="2800" dirty="0">
                <a:ea typeface="宋体" pitchFamily="2" charset="-122"/>
              </a:rPr>
              <a:t>当数据库访问结束后，程序还是像以前一样关闭数据库连接：</a:t>
            </a:r>
            <a:r>
              <a:rPr lang="en-US" altLang="zh-CN" sz="2800" dirty="0" err="1">
                <a:ea typeface="宋体" pitchFamily="2" charset="-122"/>
              </a:rPr>
              <a:t>conn.close</a:t>
            </a:r>
            <a:r>
              <a:rPr lang="en-US" altLang="zh-CN" sz="2800" dirty="0">
                <a:ea typeface="宋体" pitchFamily="2" charset="-122"/>
              </a:rPr>
              <a:t>(); </a:t>
            </a:r>
            <a:r>
              <a:rPr lang="zh-CN" altLang="en-US" sz="2800" dirty="0">
                <a:ea typeface="宋体" pitchFamily="2" charset="-122"/>
              </a:rPr>
              <a:t>但上面的代码并没有关闭数据库的物理连接，它仅仅把数据库连接释放，归还给了数据库连接池。</a:t>
            </a:r>
          </a:p>
        </p:txBody>
      </p:sp>
    </p:spTree>
    <p:extLst>
      <p:ext uri="{BB962C8B-B14F-4D97-AF65-F5344CB8AC3E}">
        <p14:creationId xmlns:p14="http://schemas.microsoft.com/office/powerpoint/2010/main" xmlns="" val="197080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cstate="print"/>
          <a:srcRect/>
          <a:stretch>
            <a:fillRect/>
          </a:stretch>
        </p:blipFill>
        <p:spPr bwMode="auto">
          <a:xfrm>
            <a:off x="827584" y="692696"/>
            <a:ext cx="5544616" cy="5921039"/>
          </a:xfrm>
          <a:prstGeom prst="rect">
            <a:avLst/>
          </a:prstGeom>
          <a:noFill/>
        </p:spPr>
      </p:pic>
      <p:sp>
        <p:nvSpPr>
          <p:cNvPr id="636930" name="Rectangle 2"/>
          <p:cNvSpPr>
            <a:spLocks noGrp="1" noChangeArrowheads="1"/>
          </p:cNvSpPr>
          <p:nvPr>
            <p:ph type="title"/>
          </p:nvPr>
        </p:nvSpPr>
        <p:spPr>
          <a:xfrm>
            <a:off x="5796136" y="664130"/>
            <a:ext cx="2808312" cy="881196"/>
          </a:xfrm>
        </p:spPr>
        <p:txBody>
          <a:bodyPr/>
          <a:lstStyle/>
          <a:p>
            <a:r>
              <a:rPr lang="zh-CN" altLang="en-US" b="1" dirty="0" smtClean="0">
                <a:latin typeface="宋体" pitchFamily="2" charset="-122"/>
                <a:ea typeface="宋体" pitchFamily="2" charset="-122"/>
              </a:rPr>
              <a:t>范  例</a:t>
            </a:r>
            <a:endParaRPr lang="zh-CN" altLang="en-US" b="1" dirty="0">
              <a:latin typeface="宋体" pitchFamily="2" charset="-122"/>
              <a:ea typeface="宋体" pitchFamily="2" charset="-122"/>
            </a:endParaRPr>
          </a:p>
        </p:txBody>
      </p:sp>
    </p:spTree>
    <p:extLst>
      <p:ext uri="{BB962C8B-B14F-4D97-AF65-F5344CB8AC3E}">
        <p14:creationId xmlns:p14="http://schemas.microsoft.com/office/powerpoint/2010/main" xmlns="" val="1805624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Druid</a:t>
            </a:r>
            <a:r>
              <a:rPr lang="zh-CN" altLang="zh-CN" b="1" dirty="0" smtClean="0"/>
              <a:t>（德鲁伊）数据源</a:t>
            </a:r>
            <a:br>
              <a:rPr lang="zh-CN" altLang="zh-CN" b="1" dirty="0" smtClean="0"/>
            </a:br>
            <a:endParaRPr lang="zh-CN" altLang="en-US" dirty="0"/>
          </a:p>
        </p:txBody>
      </p:sp>
      <p:sp>
        <p:nvSpPr>
          <p:cNvPr id="3" name="内容占位符 2"/>
          <p:cNvSpPr>
            <a:spLocks noGrp="1"/>
          </p:cNvSpPr>
          <p:nvPr>
            <p:ph idx="1"/>
          </p:nvPr>
        </p:nvSpPr>
        <p:spPr/>
        <p:txBody>
          <a:bodyPr/>
          <a:lstStyle/>
          <a:p>
            <a:pPr>
              <a:buNone/>
            </a:pPr>
            <a:r>
              <a:rPr lang="en-US" altLang="zh-CN" smtClean="0"/>
              <a:t>       Druid</a:t>
            </a:r>
            <a:r>
              <a:rPr lang="zh-CN" altLang="zh-CN" dirty="0" smtClean="0"/>
              <a:t>是阿里巴巴开源平台上一个数据库连接池实现，它结合了</a:t>
            </a:r>
            <a:r>
              <a:rPr lang="en-US" altLang="zh-CN" dirty="0" smtClean="0"/>
              <a:t>C3P0</a:t>
            </a:r>
            <a:r>
              <a:rPr lang="zh-CN" altLang="zh-CN" dirty="0" smtClean="0"/>
              <a:t>、</a:t>
            </a:r>
            <a:r>
              <a:rPr lang="en-US" altLang="zh-CN" dirty="0" smtClean="0"/>
              <a:t>DBCP</a:t>
            </a:r>
            <a:r>
              <a:rPr lang="zh-CN" altLang="zh-CN" dirty="0" smtClean="0"/>
              <a:t>、</a:t>
            </a:r>
            <a:r>
              <a:rPr lang="en-US" altLang="zh-CN" dirty="0" err="1" smtClean="0"/>
              <a:t>Proxool</a:t>
            </a:r>
            <a:r>
              <a:rPr lang="zh-CN" altLang="zh-CN" dirty="0" smtClean="0"/>
              <a:t>等</a:t>
            </a:r>
            <a:r>
              <a:rPr lang="en-US" altLang="zh-CN" dirty="0" smtClean="0"/>
              <a:t>DB</a:t>
            </a:r>
            <a:r>
              <a:rPr lang="zh-CN" altLang="zh-CN" dirty="0" smtClean="0"/>
              <a:t>池的优点，同时加入了日志监控，可以很好的监控</a:t>
            </a:r>
            <a:r>
              <a:rPr lang="en-US" altLang="zh-CN" dirty="0" smtClean="0"/>
              <a:t>DB</a:t>
            </a:r>
            <a:r>
              <a:rPr lang="zh-CN" altLang="zh-CN" dirty="0" smtClean="0"/>
              <a:t>池连接和</a:t>
            </a:r>
            <a:r>
              <a:rPr lang="en-US" altLang="zh-CN" dirty="0" smtClean="0"/>
              <a:t>SQL</a:t>
            </a:r>
            <a:r>
              <a:rPr lang="zh-CN" altLang="zh-CN" dirty="0" smtClean="0"/>
              <a:t>的执行情况，可以说是针对监控而生的</a:t>
            </a:r>
            <a:r>
              <a:rPr lang="en-US" altLang="zh-CN" dirty="0" smtClean="0"/>
              <a:t>DB</a:t>
            </a:r>
            <a:r>
              <a:rPr lang="zh-CN" altLang="zh-CN" dirty="0" smtClean="0"/>
              <a:t>连接池，据说是目前最好的连接池。</a:t>
            </a:r>
          </a:p>
          <a:p>
            <a:pPr>
              <a:buNone/>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924944"/>
            <a:ext cx="8229600" cy="857256"/>
          </a:xfrm>
        </p:spPr>
        <p:txBody>
          <a:bodyPr>
            <a:normAutofit/>
          </a:bodyPr>
          <a:lstStyle/>
          <a:p>
            <a:r>
              <a:rPr lang="en-US" altLang="zh-CN" b="1" dirty="0" smtClean="0">
                <a:ea typeface="宋体" pitchFamily="2" charset="-122"/>
              </a:rPr>
              <a:t>4-</a:t>
            </a:r>
            <a:r>
              <a:rPr lang="zh-CN" altLang="en-US" b="1" dirty="0">
                <a:ea typeface="宋体" pitchFamily="2" charset="-122"/>
              </a:rPr>
              <a:t>使用</a:t>
            </a:r>
            <a:r>
              <a:rPr lang="en-US" altLang="zh-CN" b="1" dirty="0" err="1" smtClean="0">
                <a:ea typeface="宋体" pitchFamily="2" charset="-122"/>
              </a:rPr>
              <a:t>PreparedStatement</a:t>
            </a:r>
            <a:endParaRPr lang="zh-CN" altLang="en-US" b="1" dirty="0"/>
          </a:p>
        </p:txBody>
      </p:sp>
    </p:spTree>
    <p:extLst>
      <p:ext uri="{BB962C8B-B14F-4D97-AF65-F5344CB8AC3E}">
        <p14:creationId xmlns:p14="http://schemas.microsoft.com/office/powerpoint/2010/main" xmlns="" val="2819750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2411760" y="764704"/>
            <a:ext cx="4940032" cy="867530"/>
          </a:xfrm>
        </p:spPr>
        <p:txBody>
          <a:bodyPr/>
          <a:lstStyle/>
          <a:p>
            <a:r>
              <a:rPr lang="en-US" altLang="zh-CN" b="1" dirty="0">
                <a:latin typeface="+mn-lt"/>
                <a:ea typeface="宋体" pitchFamily="2" charset="-122"/>
              </a:rPr>
              <a:t>SQL </a:t>
            </a:r>
            <a:r>
              <a:rPr lang="zh-CN" altLang="en-US" b="1" dirty="0">
                <a:latin typeface="+mn-lt"/>
                <a:ea typeface="宋体" pitchFamily="2" charset="-122"/>
              </a:rPr>
              <a:t>注入攻击</a:t>
            </a:r>
          </a:p>
        </p:txBody>
      </p:sp>
      <p:sp>
        <p:nvSpPr>
          <p:cNvPr id="567299" name="Rectangle 3"/>
          <p:cNvSpPr>
            <a:spLocks noGrp="1" noChangeArrowheads="1"/>
          </p:cNvSpPr>
          <p:nvPr>
            <p:ph type="body" idx="1"/>
          </p:nvPr>
        </p:nvSpPr>
        <p:spPr>
          <a:xfrm>
            <a:off x="395536" y="1714488"/>
            <a:ext cx="8176992" cy="3226679"/>
          </a:xfrm>
        </p:spPr>
        <p:txBody>
          <a:bodyPr>
            <a:normAutofit lnSpcReduction="10000"/>
          </a:bodyPr>
          <a:lstStyle/>
          <a:p>
            <a:pPr>
              <a:buFont typeface="Wingdings" pitchFamily="2" charset="2"/>
              <a:buChar char="l"/>
            </a:pPr>
            <a:r>
              <a:rPr lang="en-US" altLang="zh-CN" sz="2400" dirty="0">
                <a:ea typeface="宋体" pitchFamily="2" charset="-122"/>
              </a:rPr>
              <a:t>SQL </a:t>
            </a:r>
            <a:r>
              <a:rPr lang="zh-CN" altLang="en-US" sz="2400" dirty="0">
                <a:ea typeface="宋体" pitchFamily="2" charset="-122"/>
              </a:rPr>
              <a:t>注入是利用某些系统没有对用户输入的数据进行充分的检查，而在用户输入数据中注入非法的 </a:t>
            </a:r>
            <a:r>
              <a:rPr lang="en-US" altLang="zh-CN" sz="2400" dirty="0">
                <a:ea typeface="宋体" pitchFamily="2" charset="-122"/>
              </a:rPr>
              <a:t>SQL </a:t>
            </a:r>
            <a:r>
              <a:rPr lang="zh-CN" altLang="en-US" sz="2400" dirty="0">
                <a:ea typeface="宋体" pitchFamily="2" charset="-122"/>
              </a:rPr>
              <a:t>语句段或</a:t>
            </a:r>
            <a:r>
              <a:rPr lang="zh-CN" altLang="en-US" sz="2400" dirty="0" smtClean="0">
                <a:ea typeface="宋体" pitchFamily="2" charset="-122"/>
              </a:rPr>
              <a:t>命令</a:t>
            </a:r>
            <a:r>
              <a:rPr lang="en-US" altLang="zh-CN" sz="2400" dirty="0"/>
              <a:t>(</a:t>
            </a:r>
            <a:r>
              <a:rPr lang="zh-CN" altLang="en-US" sz="2400" dirty="0"/>
              <a:t>如</a:t>
            </a:r>
            <a:r>
              <a:rPr lang="zh-CN" altLang="en-US" sz="2400" dirty="0" smtClean="0"/>
              <a:t>：</a:t>
            </a:r>
            <a:r>
              <a:rPr lang="en-US" altLang="en-US" sz="2400" dirty="0"/>
              <a:t>SELECT user, password FROM </a:t>
            </a:r>
            <a:r>
              <a:rPr lang="en-US" altLang="en-US" sz="2400" dirty="0" err="1"/>
              <a:t>user_table</a:t>
            </a:r>
            <a:r>
              <a:rPr lang="en-US" altLang="en-US" sz="2400" dirty="0"/>
              <a:t> WHERE user='a' OR 1 = ' AND password = ' OR '1' = '1'</a:t>
            </a:r>
            <a:r>
              <a:rPr lang="en-US" altLang="zh-CN" sz="2400" dirty="0" smtClean="0"/>
              <a:t>) </a:t>
            </a:r>
            <a:r>
              <a:rPr lang="zh-CN" altLang="en-US" sz="2400" dirty="0" smtClean="0">
                <a:ea typeface="宋体" pitchFamily="2" charset="-122"/>
              </a:rPr>
              <a:t>，</a:t>
            </a:r>
            <a:r>
              <a:rPr lang="zh-CN" altLang="en-US" sz="2400" dirty="0">
                <a:ea typeface="宋体" pitchFamily="2" charset="-122"/>
              </a:rPr>
              <a:t>从而利用系统的 </a:t>
            </a:r>
            <a:r>
              <a:rPr lang="en-US" altLang="zh-CN" sz="2400" dirty="0">
                <a:ea typeface="宋体" pitchFamily="2" charset="-122"/>
              </a:rPr>
              <a:t>SQL </a:t>
            </a:r>
            <a:r>
              <a:rPr lang="zh-CN" altLang="en-US" sz="2400" dirty="0">
                <a:ea typeface="宋体" pitchFamily="2" charset="-122"/>
              </a:rPr>
              <a:t>引擎完成恶意行为的做法</a:t>
            </a:r>
          </a:p>
          <a:p>
            <a:pPr marL="0" indent="0">
              <a:buNone/>
            </a:pPr>
            <a:endParaRPr lang="en-US" altLang="zh-CN" sz="1800" dirty="0" smtClean="0">
              <a:ea typeface="宋体" pitchFamily="2" charset="-122"/>
            </a:endParaRPr>
          </a:p>
          <a:p>
            <a:pPr>
              <a:buFont typeface="Wingdings" pitchFamily="2" charset="2"/>
              <a:buChar char="l"/>
            </a:pPr>
            <a:r>
              <a:rPr lang="zh-CN" altLang="en-US" sz="2400" dirty="0" smtClean="0">
                <a:ea typeface="宋体" pitchFamily="2" charset="-122"/>
              </a:rPr>
              <a:t>对于 </a:t>
            </a:r>
            <a:r>
              <a:rPr lang="en-US" altLang="zh-CN" sz="2400" dirty="0">
                <a:ea typeface="宋体" pitchFamily="2" charset="-122"/>
              </a:rPr>
              <a:t>Java </a:t>
            </a:r>
            <a:r>
              <a:rPr lang="zh-CN" altLang="en-US" sz="2400" dirty="0">
                <a:ea typeface="宋体" pitchFamily="2" charset="-122"/>
              </a:rPr>
              <a:t>而言，要防范 </a:t>
            </a:r>
            <a:r>
              <a:rPr lang="en-US" altLang="zh-CN" sz="2400" dirty="0">
                <a:ea typeface="宋体" pitchFamily="2" charset="-122"/>
              </a:rPr>
              <a:t>SQL </a:t>
            </a:r>
            <a:r>
              <a:rPr lang="zh-CN" altLang="en-US" sz="2400" dirty="0">
                <a:ea typeface="宋体" pitchFamily="2" charset="-122"/>
              </a:rPr>
              <a:t>注入，只要用 </a:t>
            </a:r>
            <a:r>
              <a:rPr lang="en-US" altLang="zh-CN" sz="2400" dirty="0" err="1" smtClean="0">
                <a:ea typeface="宋体" pitchFamily="2" charset="-122"/>
              </a:rPr>
              <a:t>PreparedStatement</a:t>
            </a:r>
            <a:r>
              <a:rPr lang="en-US" altLang="zh-CN" sz="2400" dirty="0" smtClean="0">
                <a:ea typeface="宋体" pitchFamily="2" charset="-122"/>
              </a:rPr>
              <a:t>(</a:t>
            </a:r>
            <a:r>
              <a:rPr lang="zh-CN" altLang="en-US" sz="2400" dirty="0" smtClean="0">
                <a:ea typeface="宋体" pitchFamily="2" charset="-122"/>
              </a:rPr>
              <a:t>从</a:t>
            </a:r>
            <a:r>
              <a:rPr lang="en-US" altLang="zh-CN" sz="2400" dirty="0" smtClean="0">
                <a:ea typeface="宋体" pitchFamily="2" charset="-122"/>
              </a:rPr>
              <a:t>Statement</a:t>
            </a:r>
            <a:r>
              <a:rPr lang="zh-CN" altLang="en-US" sz="2400" dirty="0" smtClean="0">
                <a:ea typeface="宋体" pitchFamily="2" charset="-122"/>
              </a:rPr>
              <a:t>扩展而来</a:t>
            </a:r>
            <a:r>
              <a:rPr lang="en-US" altLang="zh-CN" sz="2400" dirty="0" smtClean="0">
                <a:ea typeface="宋体" pitchFamily="2" charset="-122"/>
              </a:rPr>
              <a:t>) </a:t>
            </a:r>
            <a:r>
              <a:rPr lang="zh-CN" altLang="en-US" sz="2400" dirty="0" smtClean="0">
                <a:ea typeface="宋体" pitchFamily="2" charset="-122"/>
              </a:rPr>
              <a:t>就</a:t>
            </a:r>
            <a:r>
              <a:rPr lang="zh-CN" altLang="en-US" sz="2400" dirty="0">
                <a:ea typeface="宋体" pitchFamily="2" charset="-122"/>
              </a:rPr>
              <a:t>可以了取代 </a:t>
            </a:r>
            <a:r>
              <a:rPr lang="en-US" altLang="zh-CN" sz="2400" dirty="0">
                <a:ea typeface="宋体" pitchFamily="2" charset="-122"/>
              </a:rPr>
              <a:t>Statement </a:t>
            </a:r>
            <a:endParaRPr lang="zh-CN" altLang="en-US" sz="2400" dirty="0">
              <a:ea typeface="宋体" pitchFamily="2" charset="-122"/>
            </a:endParaRPr>
          </a:p>
        </p:txBody>
      </p:sp>
    </p:spTree>
    <p:extLst>
      <p:ext uri="{BB962C8B-B14F-4D97-AF65-F5344CB8AC3E}">
        <p14:creationId xmlns:p14="http://schemas.microsoft.com/office/powerpoint/2010/main" xmlns="" val="2853538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3131840" y="548680"/>
            <a:ext cx="3476625" cy="1139825"/>
          </a:xfrm>
        </p:spPr>
        <p:txBody>
          <a:bodyPr/>
          <a:lstStyle/>
          <a:p>
            <a:r>
              <a:rPr lang="zh-CN" altLang="en-US" b="1" dirty="0">
                <a:latin typeface="+mn-lt"/>
                <a:ea typeface="宋体" pitchFamily="2" charset="-122"/>
                <a:cs typeface="Arial Unicode MS" pitchFamily="34" charset="-122"/>
              </a:rPr>
              <a:t>数据类型转换表</a:t>
            </a:r>
          </a:p>
        </p:txBody>
      </p:sp>
      <p:graphicFrame>
        <p:nvGraphicFramePr>
          <p:cNvPr id="564227" name="Group 3"/>
          <p:cNvGraphicFramePr>
            <a:graphicFrameLocks noGrp="1"/>
          </p:cNvGraphicFramePr>
          <p:nvPr>
            <p:ph idx="1"/>
            <p:extLst/>
          </p:nvPr>
        </p:nvGraphicFramePr>
        <p:xfrm>
          <a:off x="755576" y="1484784"/>
          <a:ext cx="7585075" cy="5029200"/>
        </p:xfrm>
        <a:graphic>
          <a:graphicData uri="http://schemas.openxmlformats.org/drawingml/2006/table">
            <a:tbl>
              <a:tblPr/>
              <a:tblGrid>
                <a:gridCol w="2898775"/>
                <a:gridCol w="4686300"/>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mn-lt"/>
                          <a:ea typeface="宋体" pitchFamily="2" charset="-122"/>
                          <a:cs typeface="Arial Unicode MS" pitchFamily="34" charset="-122"/>
                        </a:rPr>
                        <a:t>java</a:t>
                      </a:r>
                      <a:r>
                        <a:rPr kumimoji="0" lang="zh-CN" altLang="en-US" sz="2400" b="1" i="0" u="none" strike="noStrike" cap="none" normalizeH="0" baseline="0" dirty="0" smtClean="0">
                          <a:ln>
                            <a:noFill/>
                          </a:ln>
                          <a:solidFill>
                            <a:schemeClr val="tx1"/>
                          </a:solidFill>
                          <a:effectLst/>
                          <a:latin typeface="+mn-lt"/>
                          <a:ea typeface="宋体" pitchFamily="2" charset="-122"/>
                          <a:cs typeface="Arial Unicode MS" pitchFamily="34"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mn-lt"/>
                          <a:ea typeface="宋体" pitchFamily="2" charset="-122"/>
                          <a:cs typeface="Arial Unicode MS" pitchFamily="34" charset="-122"/>
                        </a:rPr>
                        <a:t>SQL</a:t>
                      </a:r>
                      <a:r>
                        <a:rPr kumimoji="0" lang="zh-CN" altLang="en-US" sz="2400" b="1" i="0" u="none" strike="noStrike" cap="none" normalizeH="0" baseline="0" smtClean="0">
                          <a:ln>
                            <a:noFill/>
                          </a:ln>
                          <a:solidFill>
                            <a:schemeClr val="tx1"/>
                          </a:solidFill>
                          <a:effectLst/>
                          <a:latin typeface="+mn-lt"/>
                          <a:ea typeface="宋体" pitchFamily="2" charset="-122"/>
                          <a:cs typeface="Arial Unicode MS" pitchFamily="34" charset="-122"/>
                        </a:rPr>
                        <a:t>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TINYINT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SMALLINT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BIGINT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CHAR,VARCHAR,LONGVARCHAR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byte 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BINARY  ,  VAR 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java.sql.Date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java.sql.Time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dirty="0" err="1" smtClean="0">
                          <a:ln>
                            <a:noFill/>
                          </a:ln>
                          <a:solidFill>
                            <a:schemeClr val="tx1"/>
                          </a:solidFill>
                          <a:effectLst/>
                          <a:latin typeface="+mn-lt"/>
                          <a:ea typeface="宋体" pitchFamily="2" charset="-122"/>
                          <a:cs typeface="Arial Unicode MS" pitchFamily="34" charset="-122"/>
                        </a:rPr>
                        <a:t>java.sql.Timestamp</a:t>
                      </a:r>
                      <a:endPar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661637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627784" y="764704"/>
            <a:ext cx="4293100" cy="855004"/>
          </a:xfrm>
        </p:spPr>
        <p:txBody>
          <a:bodyPr/>
          <a:lstStyle/>
          <a:p>
            <a:r>
              <a:rPr lang="en-US" altLang="zh-CN" b="1" dirty="0" err="1">
                <a:latin typeface="+mn-lt"/>
                <a:ea typeface="宋体" pitchFamily="2" charset="-122"/>
              </a:rPr>
              <a:t>PreparedStatement</a:t>
            </a:r>
            <a:endParaRPr lang="en-US" altLang="zh-CN" b="1" dirty="0">
              <a:latin typeface="+mn-lt"/>
              <a:ea typeface="宋体" pitchFamily="2" charset="-122"/>
            </a:endParaRPr>
          </a:p>
        </p:txBody>
      </p:sp>
      <p:sp>
        <p:nvSpPr>
          <p:cNvPr id="557059" name="Rectangle 3"/>
          <p:cNvSpPr>
            <a:spLocks noGrp="1" noChangeArrowheads="1"/>
          </p:cNvSpPr>
          <p:nvPr>
            <p:ph type="body" idx="1"/>
          </p:nvPr>
        </p:nvSpPr>
        <p:spPr>
          <a:xfrm>
            <a:off x="539552" y="1844824"/>
            <a:ext cx="8072494" cy="4098925"/>
          </a:xfrm>
        </p:spPr>
        <p:txBody>
          <a:bodyPr/>
          <a:lstStyle/>
          <a:p>
            <a:pPr>
              <a:buFont typeface="Wingdings" pitchFamily="2" charset="2"/>
              <a:buChar char="l"/>
            </a:pPr>
            <a:r>
              <a:rPr lang="zh-CN" altLang="en-US" sz="2400" dirty="0">
                <a:ea typeface="宋体" pitchFamily="2" charset="-122"/>
              </a:rPr>
              <a:t>可以通过调用 </a:t>
            </a:r>
            <a:r>
              <a:rPr lang="en-US" altLang="zh-CN" sz="2400" dirty="0">
                <a:ea typeface="宋体" pitchFamily="2" charset="-122"/>
              </a:rPr>
              <a:t>Connection </a:t>
            </a:r>
            <a:r>
              <a:rPr lang="zh-CN" altLang="en-US" sz="2400" dirty="0">
                <a:ea typeface="宋体" pitchFamily="2" charset="-122"/>
              </a:rPr>
              <a:t>对象的 </a:t>
            </a: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方法获取 </a:t>
            </a: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对象</a:t>
            </a:r>
          </a:p>
          <a:p>
            <a:pPr>
              <a:buFont typeface="Wingdings" pitchFamily="2" charset="2"/>
              <a:buChar char="l"/>
            </a:pP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接口是 </a:t>
            </a:r>
            <a:r>
              <a:rPr lang="en-US" altLang="zh-CN" sz="2400" dirty="0">
                <a:ea typeface="宋体" pitchFamily="2" charset="-122"/>
              </a:rPr>
              <a:t>Statement </a:t>
            </a:r>
            <a:r>
              <a:rPr lang="zh-CN" altLang="en-US" sz="2400" dirty="0">
                <a:ea typeface="宋体" pitchFamily="2" charset="-122"/>
              </a:rPr>
              <a:t>的子接口，它表示一条预编译过的 </a:t>
            </a:r>
            <a:r>
              <a:rPr lang="en-US" altLang="zh-CN" sz="2400" dirty="0">
                <a:ea typeface="宋体" pitchFamily="2" charset="-122"/>
              </a:rPr>
              <a:t>SQL </a:t>
            </a:r>
            <a:r>
              <a:rPr lang="zh-CN" altLang="en-US" sz="2400" dirty="0">
                <a:ea typeface="宋体" pitchFamily="2" charset="-122"/>
              </a:rPr>
              <a:t>语句</a:t>
            </a:r>
          </a:p>
          <a:p>
            <a:pPr>
              <a:buFont typeface="Wingdings" pitchFamily="2" charset="2"/>
              <a:buChar char="l"/>
            </a:pP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对象所代表的 </a:t>
            </a:r>
            <a:r>
              <a:rPr lang="en-US" altLang="zh-CN" sz="2400" dirty="0">
                <a:ea typeface="宋体" pitchFamily="2" charset="-122"/>
              </a:rPr>
              <a:t>SQL </a:t>
            </a:r>
            <a:r>
              <a:rPr lang="zh-CN" altLang="en-US" sz="2400" dirty="0">
                <a:ea typeface="宋体" pitchFamily="2" charset="-122"/>
              </a:rPr>
              <a:t>语句中的参数用问号</a:t>
            </a:r>
            <a:r>
              <a:rPr lang="en-US" altLang="zh-CN" sz="2400" dirty="0">
                <a:ea typeface="宋体" pitchFamily="2" charset="-122"/>
              </a:rPr>
              <a:t>(?)</a:t>
            </a:r>
            <a:r>
              <a:rPr lang="zh-CN" altLang="en-US" sz="2400" dirty="0">
                <a:ea typeface="宋体" pitchFamily="2" charset="-122"/>
              </a:rPr>
              <a:t>来表示，调用 </a:t>
            </a: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对象的 </a:t>
            </a:r>
            <a:r>
              <a:rPr lang="en-US" altLang="zh-CN" sz="2400" dirty="0" err="1" smtClean="0">
                <a:ea typeface="宋体" pitchFamily="2" charset="-122"/>
              </a:rPr>
              <a:t>setXxx</a:t>
            </a:r>
            <a:r>
              <a:rPr lang="en-US" altLang="zh-CN" sz="2400" dirty="0" smtClean="0">
                <a:ea typeface="宋体" pitchFamily="2" charset="-122"/>
              </a:rPr>
              <a:t>() </a:t>
            </a:r>
            <a:r>
              <a:rPr lang="zh-CN" altLang="en-US" sz="2400" dirty="0">
                <a:ea typeface="宋体" pitchFamily="2" charset="-122"/>
              </a:rPr>
              <a:t>方法来设置这些参数</a:t>
            </a:r>
            <a:r>
              <a:rPr lang="en-US" altLang="zh-CN" sz="2400" dirty="0">
                <a:ea typeface="宋体" pitchFamily="2" charset="-122"/>
              </a:rPr>
              <a:t>. </a:t>
            </a:r>
            <a:r>
              <a:rPr lang="en-US" altLang="zh-CN" sz="2400" dirty="0" err="1" smtClean="0">
                <a:ea typeface="宋体" pitchFamily="2" charset="-122"/>
              </a:rPr>
              <a:t>setXxx</a:t>
            </a:r>
            <a:r>
              <a:rPr lang="en-US" altLang="zh-CN" sz="2400" dirty="0" smtClean="0">
                <a:ea typeface="宋体" pitchFamily="2" charset="-122"/>
              </a:rPr>
              <a:t>() </a:t>
            </a:r>
            <a:r>
              <a:rPr lang="zh-CN" altLang="en-US" sz="2400" dirty="0">
                <a:ea typeface="宋体" pitchFamily="2" charset="-122"/>
              </a:rPr>
              <a:t>方法有两个参数，第一个参数是要设置的 </a:t>
            </a:r>
            <a:r>
              <a:rPr lang="en-US" altLang="zh-CN" sz="2400" dirty="0">
                <a:ea typeface="宋体" pitchFamily="2" charset="-122"/>
              </a:rPr>
              <a:t>SQL </a:t>
            </a:r>
            <a:r>
              <a:rPr lang="zh-CN" altLang="en-US" sz="2400" dirty="0">
                <a:ea typeface="宋体" pitchFamily="2" charset="-122"/>
              </a:rPr>
              <a:t>语句中的参数的索引</a:t>
            </a:r>
            <a:r>
              <a:rPr lang="en-US" altLang="zh-CN" sz="2400" dirty="0">
                <a:ea typeface="宋体" pitchFamily="2" charset="-122"/>
              </a:rPr>
              <a:t>(</a:t>
            </a:r>
            <a:r>
              <a:rPr lang="zh-CN" altLang="en-US" sz="2400" dirty="0">
                <a:ea typeface="宋体" pitchFamily="2" charset="-122"/>
              </a:rPr>
              <a:t>从 </a:t>
            </a:r>
            <a:r>
              <a:rPr lang="en-US" altLang="zh-CN" sz="2400" dirty="0">
                <a:ea typeface="宋体" pitchFamily="2" charset="-122"/>
              </a:rPr>
              <a:t>1 </a:t>
            </a:r>
            <a:r>
              <a:rPr lang="zh-CN" altLang="en-US" sz="2400" dirty="0">
                <a:ea typeface="宋体" pitchFamily="2" charset="-122"/>
              </a:rPr>
              <a:t>开始</a:t>
            </a:r>
            <a:r>
              <a:rPr lang="en-US" altLang="zh-CN" sz="2400" dirty="0">
                <a:ea typeface="宋体" pitchFamily="2" charset="-122"/>
              </a:rPr>
              <a:t>)</a:t>
            </a:r>
            <a:r>
              <a:rPr lang="zh-CN" altLang="en-US" sz="2400" dirty="0">
                <a:ea typeface="宋体" pitchFamily="2" charset="-122"/>
              </a:rPr>
              <a:t>，第二个是设置的 </a:t>
            </a:r>
            <a:r>
              <a:rPr lang="en-US" altLang="zh-CN" sz="2400" dirty="0">
                <a:ea typeface="宋体" pitchFamily="2" charset="-122"/>
              </a:rPr>
              <a:t>SQL </a:t>
            </a:r>
            <a:r>
              <a:rPr lang="zh-CN" altLang="en-US" sz="2400" dirty="0">
                <a:ea typeface="宋体" pitchFamily="2" charset="-122"/>
              </a:rPr>
              <a:t>语句中的参数的值</a:t>
            </a:r>
          </a:p>
        </p:txBody>
      </p:sp>
    </p:spTree>
    <p:extLst>
      <p:ext uri="{BB962C8B-B14F-4D97-AF65-F5344CB8AC3E}">
        <p14:creationId xmlns:p14="http://schemas.microsoft.com/office/powerpoint/2010/main" xmlns="" val="12240640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1619672" y="836712"/>
            <a:ext cx="6657414" cy="864518"/>
          </a:xfrm>
        </p:spPr>
        <p:txBody>
          <a:bodyPr/>
          <a:lstStyle/>
          <a:p>
            <a:r>
              <a:rPr lang="en-US" altLang="zh-CN" b="1" dirty="0" err="1">
                <a:latin typeface="+mn-lt"/>
                <a:ea typeface="宋体" pitchFamily="2" charset="-122"/>
              </a:rPr>
              <a:t>PreparedStatement</a:t>
            </a:r>
            <a:r>
              <a:rPr lang="en-US" altLang="zh-CN" b="1" dirty="0">
                <a:latin typeface="+mn-lt"/>
                <a:ea typeface="宋体" pitchFamily="2" charset="-122"/>
              </a:rPr>
              <a:t> </a:t>
            </a:r>
            <a:r>
              <a:rPr lang="en-US" altLang="zh-CN" b="1" dirty="0" err="1">
                <a:solidFill>
                  <a:srgbClr val="FF0000"/>
                </a:solidFill>
                <a:latin typeface="+mn-lt"/>
                <a:ea typeface="宋体" pitchFamily="2" charset="-122"/>
              </a:rPr>
              <a:t>vs</a:t>
            </a:r>
            <a:r>
              <a:rPr lang="en-US" altLang="zh-CN" b="1" dirty="0">
                <a:latin typeface="+mn-lt"/>
                <a:ea typeface="宋体" pitchFamily="2" charset="-122"/>
              </a:rPr>
              <a:t> Statement</a:t>
            </a:r>
          </a:p>
        </p:txBody>
      </p:sp>
      <p:sp>
        <p:nvSpPr>
          <p:cNvPr id="562179" name="Rectangle 3"/>
          <p:cNvSpPr>
            <a:spLocks noGrp="1" noChangeArrowheads="1"/>
          </p:cNvSpPr>
          <p:nvPr>
            <p:ph type="body" idx="1"/>
          </p:nvPr>
        </p:nvSpPr>
        <p:spPr>
          <a:xfrm>
            <a:off x="285720" y="1643050"/>
            <a:ext cx="8497887" cy="4570413"/>
          </a:xfrm>
        </p:spPr>
        <p:txBody>
          <a:bodyPr/>
          <a:lstStyle/>
          <a:p>
            <a:pPr>
              <a:buFont typeface="Wingdings" pitchFamily="2" charset="2"/>
              <a:buChar char="l"/>
            </a:pPr>
            <a:r>
              <a:rPr lang="zh-CN" altLang="en-US" sz="2400" dirty="0">
                <a:ea typeface="宋体" pitchFamily="2" charset="-122"/>
              </a:rPr>
              <a:t>代码的可读性和可维护性</a:t>
            </a:r>
            <a:r>
              <a:rPr lang="en-US" altLang="zh-CN" sz="2400" dirty="0">
                <a:ea typeface="宋体" pitchFamily="2" charset="-122"/>
              </a:rPr>
              <a:t>. </a:t>
            </a:r>
          </a:p>
          <a:p>
            <a:pPr>
              <a:buFont typeface="Wingdings" pitchFamily="2" charset="2"/>
              <a:buChar char="l"/>
            </a:pP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能最大可能提高性能：</a:t>
            </a:r>
          </a:p>
          <a:p>
            <a:pPr lvl="1">
              <a:buFont typeface="Wingdings" pitchFamily="2" charset="2"/>
              <a:buChar char="Ø"/>
            </a:pPr>
            <a:r>
              <a:rPr lang="en-US" altLang="zh-CN" sz="2000" dirty="0" err="1">
                <a:ea typeface="宋体" pitchFamily="2" charset="-122"/>
              </a:rPr>
              <a:t>DBServer</a:t>
            </a:r>
            <a:r>
              <a:rPr lang="zh-CN" altLang="en-US" sz="2000" dirty="0">
                <a:ea typeface="宋体" pitchFamily="2" charset="-122"/>
              </a:rPr>
              <a:t>会对</a:t>
            </a:r>
            <a:r>
              <a:rPr lang="zh-CN" altLang="en-US" sz="2000" b="1" dirty="0">
                <a:solidFill>
                  <a:srgbClr val="C00000"/>
                </a:solidFill>
                <a:ea typeface="宋体" pitchFamily="2" charset="-122"/>
              </a:rPr>
              <a:t>预编译</a:t>
            </a:r>
            <a:r>
              <a:rPr lang="zh-CN" altLang="en-US" sz="2000" dirty="0">
                <a:ea typeface="宋体" pitchFamily="2" charset="-122"/>
              </a:rPr>
              <a:t>语句提供性能优化。因为预编译语句有可能被重复调用，所以</a:t>
            </a:r>
            <a:r>
              <a:rPr lang="zh-CN" altLang="en-US" sz="2000" dirty="0">
                <a:solidFill>
                  <a:srgbClr val="5C31F9"/>
                </a:solidFill>
                <a:ea typeface="宋体" pitchFamily="2" charset="-122"/>
              </a:rPr>
              <a:t>语句在被</a:t>
            </a:r>
            <a:r>
              <a:rPr lang="en-US" altLang="zh-CN" sz="2000" dirty="0" err="1">
                <a:solidFill>
                  <a:srgbClr val="5C31F9"/>
                </a:solidFill>
                <a:ea typeface="宋体" pitchFamily="2" charset="-122"/>
              </a:rPr>
              <a:t>DBServer</a:t>
            </a:r>
            <a:r>
              <a:rPr lang="zh-CN" altLang="en-US" sz="2000" dirty="0">
                <a:solidFill>
                  <a:srgbClr val="5C31F9"/>
                </a:solidFill>
                <a:ea typeface="宋体" pitchFamily="2" charset="-122"/>
              </a:rPr>
              <a:t>的编译器编译后的执行代码被缓存下来，那么下次调用时只要是相同的预编译语句就不需要编译，只要将参数直接传入编译过的语句执行代码中就会得到执行。</a:t>
            </a:r>
          </a:p>
          <a:p>
            <a:pPr lvl="1">
              <a:buFont typeface="Wingdings" pitchFamily="2" charset="2"/>
              <a:buChar char="Ø"/>
            </a:pPr>
            <a:r>
              <a:rPr lang="zh-CN" altLang="en-US" sz="2000" dirty="0">
                <a:ea typeface="宋体" pitchFamily="2" charset="-122"/>
              </a:rPr>
              <a:t>在</a:t>
            </a:r>
            <a:r>
              <a:rPr lang="en-US" altLang="zh-CN" sz="2000" dirty="0">
                <a:ea typeface="宋体" pitchFamily="2" charset="-122"/>
              </a:rPr>
              <a:t>statement</a:t>
            </a:r>
            <a:r>
              <a:rPr lang="zh-CN" altLang="en-US" sz="2000" dirty="0">
                <a:ea typeface="宋体" pitchFamily="2" charset="-122"/>
              </a:rPr>
              <a:t>语句中</a:t>
            </a:r>
            <a:r>
              <a:rPr lang="en-US" altLang="zh-CN" sz="2000" dirty="0">
                <a:ea typeface="宋体" pitchFamily="2" charset="-122"/>
              </a:rPr>
              <a:t>,</a:t>
            </a:r>
            <a:r>
              <a:rPr lang="zh-CN" altLang="en-US" sz="2000" dirty="0">
                <a:ea typeface="宋体" pitchFamily="2" charset="-122"/>
              </a:rPr>
              <a:t>即使是相同操作但因为数据内容不一样</a:t>
            </a:r>
            <a:r>
              <a:rPr lang="en-US" altLang="zh-CN" sz="2000" dirty="0">
                <a:ea typeface="宋体" pitchFamily="2" charset="-122"/>
              </a:rPr>
              <a:t>,</a:t>
            </a:r>
            <a:r>
              <a:rPr lang="zh-CN" altLang="en-US" sz="2000" dirty="0">
                <a:ea typeface="宋体" pitchFamily="2" charset="-122"/>
              </a:rPr>
              <a:t>所以整个语句本身不能匹配</a:t>
            </a:r>
            <a:r>
              <a:rPr lang="en-US" altLang="zh-CN" sz="2000" dirty="0">
                <a:ea typeface="宋体" pitchFamily="2" charset="-122"/>
              </a:rPr>
              <a:t>,</a:t>
            </a:r>
            <a:r>
              <a:rPr lang="zh-CN" altLang="en-US" sz="2000" dirty="0">
                <a:ea typeface="宋体" pitchFamily="2" charset="-122"/>
              </a:rPr>
              <a:t>没有缓存语句的意义</a:t>
            </a:r>
            <a:r>
              <a:rPr lang="en-US" altLang="zh-CN" sz="2000" dirty="0">
                <a:ea typeface="宋体" pitchFamily="2" charset="-122"/>
              </a:rPr>
              <a:t>.</a:t>
            </a:r>
            <a:r>
              <a:rPr lang="zh-CN" altLang="en-US" sz="2000" dirty="0">
                <a:ea typeface="宋体" pitchFamily="2" charset="-122"/>
              </a:rPr>
              <a:t>事实是没有数据库会对普通语句编译后的执行代码缓存</a:t>
            </a:r>
            <a:r>
              <a:rPr lang="en-US" altLang="zh-CN" sz="2000" dirty="0">
                <a:ea typeface="宋体" pitchFamily="2" charset="-122"/>
              </a:rPr>
              <a:t>.</a:t>
            </a:r>
            <a:r>
              <a:rPr lang="zh-CN" altLang="en-US" sz="2000" dirty="0">
                <a:ea typeface="宋体" pitchFamily="2" charset="-122"/>
              </a:rPr>
              <a:t>这样</a:t>
            </a:r>
            <a:r>
              <a:rPr lang="zh-CN" altLang="en-US" sz="2000" dirty="0">
                <a:solidFill>
                  <a:srgbClr val="5C31F9"/>
                </a:solidFill>
                <a:ea typeface="宋体" pitchFamily="2" charset="-122"/>
              </a:rPr>
              <a:t>每执行一次都要对传入的语句编译一次</a:t>
            </a:r>
            <a:r>
              <a:rPr lang="en-US" altLang="zh-CN" sz="2000" dirty="0">
                <a:solidFill>
                  <a:srgbClr val="5C31F9"/>
                </a:solidFill>
                <a:ea typeface="宋体" pitchFamily="2" charset="-122"/>
              </a:rPr>
              <a:t>.  </a:t>
            </a:r>
          </a:p>
          <a:p>
            <a:pPr lvl="1">
              <a:buFont typeface="Wingdings" pitchFamily="2" charset="2"/>
              <a:buChar char="Ø"/>
            </a:pPr>
            <a:r>
              <a:rPr lang="en-US" altLang="zh-CN" sz="2000" dirty="0">
                <a:ea typeface="宋体" pitchFamily="2" charset="-122"/>
              </a:rPr>
              <a:t>(</a:t>
            </a:r>
            <a:r>
              <a:rPr lang="zh-CN" altLang="en-US" sz="2000" dirty="0">
                <a:ea typeface="宋体" pitchFamily="2" charset="-122"/>
              </a:rPr>
              <a:t>语法检查，语义检查，翻译成二进制命令，缓存</a:t>
            </a:r>
            <a:r>
              <a:rPr lang="en-US" altLang="zh-CN" sz="2000" dirty="0">
                <a:ea typeface="宋体" pitchFamily="2" charset="-122"/>
              </a:rPr>
              <a:t>)</a:t>
            </a:r>
          </a:p>
          <a:p>
            <a:pPr>
              <a:buFont typeface="Wingdings" pitchFamily="2" charset="2"/>
              <a:buChar char="l"/>
            </a:pPr>
            <a:r>
              <a:rPr lang="en-US" altLang="zh-CN" sz="2400" dirty="0" err="1">
                <a:ea typeface="宋体" pitchFamily="2" charset="-122"/>
              </a:rPr>
              <a:t>PreparedStatement</a:t>
            </a:r>
            <a:r>
              <a:rPr lang="en-US" altLang="zh-CN" sz="2400" dirty="0">
                <a:ea typeface="宋体" pitchFamily="2" charset="-122"/>
              </a:rPr>
              <a:t> </a:t>
            </a:r>
            <a:r>
              <a:rPr lang="zh-CN" altLang="en-US" sz="2400" dirty="0">
                <a:ea typeface="宋体" pitchFamily="2" charset="-122"/>
              </a:rPr>
              <a:t>可以防止 </a:t>
            </a:r>
            <a:r>
              <a:rPr lang="en-US" altLang="zh-CN" sz="2400" dirty="0">
                <a:ea typeface="宋体" pitchFamily="2" charset="-122"/>
              </a:rPr>
              <a:t>SQL </a:t>
            </a:r>
            <a:r>
              <a:rPr lang="zh-CN" altLang="en-US" sz="2400" dirty="0">
                <a:ea typeface="宋体" pitchFamily="2" charset="-122"/>
              </a:rPr>
              <a:t>注入 </a:t>
            </a:r>
          </a:p>
        </p:txBody>
      </p:sp>
    </p:spTree>
    <p:extLst>
      <p:ext uri="{BB962C8B-B14F-4D97-AF65-F5344CB8AC3E}">
        <p14:creationId xmlns:p14="http://schemas.microsoft.com/office/powerpoint/2010/main" xmlns="" val="4189811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611560" y="620688"/>
            <a:ext cx="8229600" cy="857256"/>
          </a:xfrm>
        </p:spPr>
        <p:txBody>
          <a:bodyPr/>
          <a:lstStyle/>
          <a:p>
            <a:r>
              <a:rPr lang="zh-CN" altLang="en-US" b="1" dirty="0" smtClean="0">
                <a:latin typeface="+mn-lt"/>
                <a:ea typeface="宋体" pitchFamily="2" charset="-122"/>
              </a:rPr>
              <a:t>序言：数据</a:t>
            </a:r>
            <a:r>
              <a:rPr lang="zh-CN" altLang="en-US" b="1" dirty="0">
                <a:latin typeface="+mn-lt"/>
                <a:ea typeface="宋体" pitchFamily="2" charset="-122"/>
              </a:rPr>
              <a:t>持久化</a:t>
            </a:r>
          </a:p>
        </p:txBody>
      </p:sp>
      <p:sp>
        <p:nvSpPr>
          <p:cNvPr id="533507" name="Rectangle 3"/>
          <p:cNvSpPr>
            <a:spLocks noGrp="1" noChangeArrowheads="1"/>
          </p:cNvSpPr>
          <p:nvPr>
            <p:ph type="body" idx="1"/>
          </p:nvPr>
        </p:nvSpPr>
        <p:spPr>
          <a:xfrm>
            <a:off x="714348" y="1428736"/>
            <a:ext cx="8001056" cy="2254250"/>
          </a:xfrm>
        </p:spPr>
        <p:txBody>
          <a:bodyPr/>
          <a:lstStyle/>
          <a:p>
            <a:pPr>
              <a:buFont typeface="Wingdings" pitchFamily="2" charset="2"/>
              <a:buChar char="l"/>
            </a:pPr>
            <a:r>
              <a:rPr lang="zh-CN" altLang="en-US" sz="2200" b="1" dirty="0" smtClean="0">
                <a:solidFill>
                  <a:srgbClr val="FF0000"/>
                </a:solidFill>
                <a:ea typeface="宋体" pitchFamily="2" charset="-122"/>
              </a:rPr>
              <a:t>持久化</a:t>
            </a:r>
            <a:r>
              <a:rPr lang="zh-CN" altLang="en-US" sz="2200" dirty="0" smtClean="0">
                <a:ea typeface="宋体" pitchFamily="2" charset="-122"/>
              </a:rPr>
              <a:t>：</a:t>
            </a:r>
            <a:r>
              <a:rPr lang="zh-CN" altLang="en-US" sz="2200" b="1" dirty="0">
                <a:solidFill>
                  <a:srgbClr val="0000FF"/>
                </a:solidFill>
                <a:ea typeface="宋体" pitchFamily="2" charset="-122"/>
              </a:rPr>
              <a:t>把数据保存到可掉电式存储设备中以供之后使用</a:t>
            </a:r>
            <a:r>
              <a:rPr lang="zh-CN" altLang="en-US" sz="2200" dirty="0">
                <a:ea typeface="宋体" pitchFamily="2" charset="-122"/>
              </a:rPr>
              <a:t>。大多数情况下，特别是企业级应用，</a:t>
            </a:r>
            <a:r>
              <a:rPr lang="zh-CN" altLang="en-US" sz="2200" b="1" dirty="0">
                <a:solidFill>
                  <a:srgbClr val="0000FF"/>
                </a:solidFill>
                <a:ea typeface="宋体" pitchFamily="2" charset="-122"/>
              </a:rPr>
              <a:t>数据持久化意味着将内存中的数据保存到硬盘上加以”固化”</a:t>
            </a:r>
            <a:r>
              <a:rPr lang="zh-CN" altLang="en-US" sz="2200" dirty="0">
                <a:ea typeface="宋体" pitchFamily="2" charset="-122"/>
              </a:rPr>
              <a:t>，而持久化的实现过程大多通过各种</a:t>
            </a:r>
            <a:r>
              <a:rPr lang="zh-CN" altLang="en-US" sz="2200" b="1" dirty="0">
                <a:solidFill>
                  <a:srgbClr val="FF0000"/>
                </a:solidFill>
                <a:ea typeface="宋体" pitchFamily="2" charset="-122"/>
              </a:rPr>
              <a:t>关系数据库</a:t>
            </a:r>
            <a:r>
              <a:rPr lang="zh-CN" altLang="en-US" sz="2200" dirty="0">
                <a:ea typeface="宋体" pitchFamily="2" charset="-122"/>
              </a:rPr>
              <a:t>来完成。</a:t>
            </a:r>
          </a:p>
          <a:p>
            <a:pPr>
              <a:buFont typeface="Wingdings" pitchFamily="2" charset="2"/>
              <a:buChar char="l"/>
            </a:pPr>
            <a:r>
              <a:rPr lang="zh-CN" altLang="en-US" sz="2200" dirty="0">
                <a:ea typeface="宋体" pitchFamily="2" charset="-122"/>
              </a:rPr>
              <a:t>持久化的主要应用是将内存中的数据存储在关系型数据库中，当然也可以存储在磁盘文件、</a:t>
            </a:r>
            <a:r>
              <a:rPr lang="en-US" altLang="zh-CN" sz="2200" dirty="0">
                <a:ea typeface="宋体" pitchFamily="2" charset="-122"/>
              </a:rPr>
              <a:t>XML</a:t>
            </a:r>
            <a:r>
              <a:rPr lang="zh-CN" altLang="en-US" sz="2200" dirty="0">
                <a:ea typeface="宋体" pitchFamily="2" charset="-122"/>
              </a:rPr>
              <a:t>数据文件中。 </a:t>
            </a:r>
          </a:p>
        </p:txBody>
      </p:sp>
      <p:pic>
        <p:nvPicPr>
          <p:cNvPr id="533508" name="Picture 4"/>
          <p:cNvPicPr>
            <a:picLocks noChangeAspect="1" noChangeArrowheads="1"/>
          </p:cNvPicPr>
          <p:nvPr/>
        </p:nvPicPr>
        <p:blipFill>
          <a:blip r:embed="rId2" cstate="print"/>
          <a:srcRect/>
          <a:stretch>
            <a:fillRect/>
          </a:stretch>
        </p:blipFill>
        <p:spPr bwMode="auto">
          <a:xfrm>
            <a:off x="971600" y="3643314"/>
            <a:ext cx="7461472" cy="2779683"/>
          </a:xfrm>
          <a:prstGeom prst="rect">
            <a:avLst/>
          </a:prstGeom>
          <a:noFill/>
        </p:spPr>
      </p:pic>
    </p:spTree>
    <p:extLst>
      <p:ext uri="{BB962C8B-B14F-4D97-AF65-F5344CB8AC3E}">
        <p14:creationId xmlns:p14="http://schemas.microsoft.com/office/powerpoint/2010/main" xmlns="" val="3469936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t>
            </a:r>
            <a:r>
              <a:rPr lang="zh-CN" altLang="en-US" dirty="0" smtClean="0"/>
              <a:t>的案例（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查询密码长度为四位的管理员信息</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0"/>
            <a:ext cx="8229600" cy="857256"/>
          </a:xfrm>
        </p:spPr>
        <p:txBody>
          <a:bodyPr>
            <a:normAutofit/>
          </a:bodyPr>
          <a:lstStyle/>
          <a:p>
            <a:r>
              <a:rPr lang="en-US" altLang="zh-CN" dirty="0" smtClean="0"/>
              <a:t>JDBC</a:t>
            </a:r>
            <a:r>
              <a:rPr lang="zh-CN" altLang="en-US" dirty="0" smtClean="0"/>
              <a:t>的案例</a:t>
            </a:r>
            <a:endParaRPr lang="zh-CN" altLang="en-US" dirty="0"/>
          </a:p>
        </p:txBody>
      </p:sp>
      <p:pic>
        <p:nvPicPr>
          <p:cNvPr id="5" name="图片 4" descr="b.jpg"/>
          <p:cNvPicPr>
            <a:picLocks noChangeAspect="1"/>
          </p:cNvPicPr>
          <p:nvPr/>
        </p:nvPicPr>
        <p:blipFill>
          <a:blip r:embed="rId2" cstate="print"/>
          <a:stretch>
            <a:fillRect/>
          </a:stretch>
        </p:blipFill>
        <p:spPr>
          <a:xfrm>
            <a:off x="6643702" y="1357298"/>
            <a:ext cx="1000132" cy="1272508"/>
          </a:xfrm>
          <a:prstGeom prst="rect">
            <a:avLst/>
          </a:prstGeom>
        </p:spPr>
      </p:pic>
      <p:sp>
        <p:nvSpPr>
          <p:cNvPr id="9" name="TextBox 8"/>
          <p:cNvSpPr txBox="1"/>
          <p:nvPr/>
        </p:nvSpPr>
        <p:spPr>
          <a:xfrm>
            <a:off x="6858016" y="1071546"/>
            <a:ext cx="1357322" cy="369332"/>
          </a:xfrm>
          <a:prstGeom prst="rect">
            <a:avLst/>
          </a:prstGeom>
          <a:noFill/>
        </p:spPr>
        <p:txBody>
          <a:bodyPr wrap="square" rtlCol="0">
            <a:spAutoFit/>
          </a:bodyPr>
          <a:lstStyle/>
          <a:p>
            <a:r>
              <a:rPr lang="zh-CN" altLang="en-US" dirty="0" smtClean="0"/>
              <a:t>女神</a:t>
            </a:r>
            <a:endParaRPr lang="zh-CN" altLang="en-US" dirty="0"/>
          </a:p>
        </p:txBody>
      </p:sp>
      <p:pic>
        <p:nvPicPr>
          <p:cNvPr id="8" name="图片 7" descr="cang.jpg"/>
          <p:cNvPicPr>
            <a:picLocks noChangeAspect="1"/>
          </p:cNvPicPr>
          <p:nvPr/>
        </p:nvPicPr>
        <p:blipFill>
          <a:blip r:embed="rId3" cstate="print"/>
          <a:stretch>
            <a:fillRect/>
          </a:stretch>
        </p:blipFill>
        <p:spPr>
          <a:xfrm>
            <a:off x="6715140" y="3929065"/>
            <a:ext cx="1000132" cy="1115389"/>
          </a:xfrm>
          <a:prstGeom prst="rect">
            <a:avLst/>
          </a:prstGeom>
        </p:spPr>
      </p:pic>
      <p:pic>
        <p:nvPicPr>
          <p:cNvPr id="10" name="图片 9" descr="xiaxuening.jpg"/>
          <p:cNvPicPr>
            <a:picLocks noChangeAspect="1"/>
          </p:cNvPicPr>
          <p:nvPr/>
        </p:nvPicPr>
        <p:blipFill>
          <a:blip r:embed="rId4" cstate="print"/>
          <a:stretch>
            <a:fillRect/>
          </a:stretch>
        </p:blipFill>
        <p:spPr>
          <a:xfrm>
            <a:off x="642910" y="1785926"/>
            <a:ext cx="1246712" cy="2214554"/>
          </a:xfrm>
          <a:prstGeom prst="rect">
            <a:avLst/>
          </a:prstGeom>
        </p:spPr>
      </p:pic>
      <p:pic>
        <p:nvPicPr>
          <p:cNvPr id="11" name="图片 10" descr="copy.jpg"/>
          <p:cNvPicPr>
            <a:picLocks noChangeAspect="1"/>
          </p:cNvPicPr>
          <p:nvPr/>
        </p:nvPicPr>
        <p:blipFill>
          <a:blip r:embed="rId5" cstate="print"/>
          <a:stretch>
            <a:fillRect/>
          </a:stretch>
        </p:blipFill>
        <p:spPr>
          <a:xfrm flipH="1">
            <a:off x="6715140" y="5072074"/>
            <a:ext cx="1000132" cy="857256"/>
          </a:xfrm>
          <a:prstGeom prst="rect">
            <a:avLst/>
          </a:prstGeom>
        </p:spPr>
      </p:pic>
      <p:cxnSp>
        <p:nvCxnSpPr>
          <p:cNvPr id="13" name="直接箭头连接符 12"/>
          <p:cNvCxnSpPr/>
          <p:nvPr/>
        </p:nvCxnSpPr>
        <p:spPr>
          <a:xfrm>
            <a:off x="2143108" y="2857496"/>
            <a:ext cx="300039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71736" y="1500174"/>
            <a:ext cx="2857520" cy="369332"/>
          </a:xfrm>
          <a:prstGeom prst="rect">
            <a:avLst/>
          </a:prstGeom>
          <a:noFill/>
        </p:spPr>
        <p:txBody>
          <a:bodyPr wrap="square" rtlCol="0">
            <a:spAutoFit/>
          </a:bodyPr>
          <a:lstStyle/>
          <a:p>
            <a:r>
              <a:rPr lang="zh-CN" altLang="en-US" dirty="0" smtClean="0">
                <a:solidFill>
                  <a:srgbClr val="0000FF"/>
                </a:solidFill>
              </a:rPr>
              <a:t>我要谁呢</a:t>
            </a:r>
            <a:endParaRPr lang="zh-CN" altLang="en-US" dirty="0">
              <a:solidFill>
                <a:srgbClr val="0000FF"/>
              </a:solidFill>
            </a:endParaRPr>
          </a:p>
        </p:txBody>
      </p:sp>
      <p:pic>
        <p:nvPicPr>
          <p:cNvPr id="15" name="图片 14" descr="wenhao.bmp"/>
          <p:cNvPicPr>
            <a:picLocks noChangeAspect="1"/>
          </p:cNvPicPr>
          <p:nvPr/>
        </p:nvPicPr>
        <p:blipFill>
          <a:blip r:embed="rId6" cstate="print"/>
          <a:stretch>
            <a:fillRect/>
          </a:stretch>
        </p:blipFill>
        <p:spPr>
          <a:xfrm>
            <a:off x="3571868" y="1142984"/>
            <a:ext cx="1047757" cy="785818"/>
          </a:xfrm>
          <a:prstGeom prst="rect">
            <a:avLst/>
          </a:prstGeom>
        </p:spPr>
      </p:pic>
      <p:pic>
        <p:nvPicPr>
          <p:cNvPr id="17" name="图片 16" descr="aaa1.jpg"/>
          <p:cNvPicPr>
            <a:picLocks noChangeAspect="1"/>
          </p:cNvPicPr>
          <p:nvPr/>
        </p:nvPicPr>
        <p:blipFill>
          <a:blip r:embed="rId7" cstate="print"/>
          <a:stretch>
            <a:fillRect/>
          </a:stretch>
        </p:blipFill>
        <p:spPr>
          <a:xfrm>
            <a:off x="3000364" y="3643314"/>
            <a:ext cx="2238374" cy="2238374"/>
          </a:xfrm>
          <a:prstGeom prst="rect">
            <a:avLst/>
          </a:prstGeom>
        </p:spPr>
      </p:pic>
      <p:pic>
        <p:nvPicPr>
          <p:cNvPr id="18" name="图片 17" descr="slj.jpg"/>
          <p:cNvPicPr>
            <a:picLocks noChangeAspect="1"/>
          </p:cNvPicPr>
          <p:nvPr/>
        </p:nvPicPr>
        <p:blipFill>
          <a:blip r:embed="rId8" cstate="print"/>
          <a:stretch>
            <a:fillRect/>
          </a:stretch>
        </p:blipFill>
        <p:spPr>
          <a:xfrm>
            <a:off x="6643702" y="2643182"/>
            <a:ext cx="1001839" cy="11430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down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trips(down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nodeType="clickEffect">
                                  <p:stCondLst>
                                    <p:cond delay="0"/>
                                  </p:stCondLst>
                                  <p:childTnLst>
                                    <p:animMotion origin="layout" path="M -0.0033 -0.04583 L -0.00104 -0.18958 " pathEditMode="relative" rAng="0" ptsTypes="AA">
                                      <p:cBhvr>
                                        <p:cTn id="26" dur="2000" fill="hold"/>
                                        <p:tgtEl>
                                          <p:spTgt spid="8"/>
                                        </p:tgtEl>
                                        <p:attrNameLst>
                                          <p:attrName>ppt_x</p:attrName>
                                          <p:attrName>ppt_y</p:attrName>
                                        </p:attrNameLst>
                                      </p:cBhvr>
                                      <p:rCtr x="1" y="-72"/>
                                    </p:animMotion>
                                  </p:childTnLst>
                                </p:cTn>
                              </p:par>
                              <p:par>
                                <p:cTn id="27" presetID="64" presetClass="path" presetSubtype="0" accel="50000" decel="50000" fill="hold" nodeType="withEffect">
                                  <p:stCondLst>
                                    <p:cond delay="0"/>
                                  </p:stCondLst>
                                  <p:childTnLst>
                                    <p:animMotion origin="layout" path="M 1.94444E-6 7.40741E-7 L -0.0033 -0.19375 " pathEditMode="relative" rAng="0" ptsTypes="AA">
                                      <p:cBhvr>
                                        <p:cTn id="28" dur="2000" fill="hold"/>
                                        <p:tgtEl>
                                          <p:spTgt spid="11"/>
                                        </p:tgtEl>
                                        <p:attrNameLst>
                                          <p:attrName>ppt_x</p:attrName>
                                          <p:attrName>ppt_y</p:attrName>
                                        </p:attrNameLst>
                                      </p:cBhvr>
                                      <p:rCtr x="-2" y="-97"/>
                                    </p:animMotion>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ox(in)">
                                      <p:cBhvr>
                                        <p:cTn id="33" dur="500"/>
                                        <p:tgtEl>
                                          <p:spTgt spid="14"/>
                                        </p:tgtEl>
                                      </p:cBhvr>
                                    </p:animEffect>
                                  </p:childTnLst>
                                </p:cTn>
                              </p:par>
                              <p:par>
                                <p:cTn id="34" presetID="4"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amond(i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smtClean="0"/>
              <a:t>课堂案例</a:t>
            </a:r>
            <a:endParaRPr lang="zh-CN" altLang="en-US" dirty="0"/>
          </a:p>
        </p:txBody>
      </p:sp>
      <p:sp>
        <p:nvSpPr>
          <p:cNvPr id="3" name="内容占位符 2"/>
          <p:cNvSpPr>
            <a:spLocks noGrp="1"/>
          </p:cNvSpPr>
          <p:nvPr>
            <p:ph idx="1"/>
          </p:nvPr>
        </p:nvSpPr>
        <p:spPr>
          <a:xfrm>
            <a:off x="457200" y="1214422"/>
            <a:ext cx="8229600" cy="4911741"/>
          </a:xfrm>
        </p:spPr>
        <p:txBody>
          <a:bodyPr/>
          <a:lstStyle/>
          <a:p>
            <a:r>
              <a:rPr lang="en-US" altLang="zh-CN" dirty="0" smtClean="0"/>
              <a:t>1.</a:t>
            </a:r>
            <a:r>
              <a:rPr lang="zh-CN" altLang="en-US" dirty="0" smtClean="0"/>
              <a:t>删除一条女神信息</a:t>
            </a:r>
            <a:endParaRPr lang="en-US" altLang="zh-CN" dirty="0" smtClean="0"/>
          </a:p>
          <a:p>
            <a:r>
              <a:rPr lang="en-US" altLang="zh-CN" dirty="0" smtClean="0"/>
              <a:t>2.</a:t>
            </a:r>
            <a:r>
              <a:rPr lang="zh-CN" altLang="en-US" dirty="0" smtClean="0"/>
              <a:t>在控制台输入女神信息，并插入到数据表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smtClean="0"/>
              <a:t>课堂案例</a:t>
            </a:r>
            <a:endParaRPr lang="zh-CN" altLang="en-US" dirty="0"/>
          </a:p>
        </p:txBody>
      </p:sp>
      <p:sp>
        <p:nvSpPr>
          <p:cNvPr id="3" name="内容占位符 2"/>
          <p:cNvSpPr>
            <a:spLocks noGrp="1"/>
          </p:cNvSpPr>
          <p:nvPr>
            <p:ph idx="1"/>
          </p:nvPr>
        </p:nvSpPr>
        <p:spPr>
          <a:xfrm>
            <a:off x="457200" y="1214422"/>
            <a:ext cx="8229600" cy="4911741"/>
          </a:xfrm>
        </p:spPr>
        <p:txBody>
          <a:bodyPr/>
          <a:lstStyle/>
          <a:p>
            <a:r>
              <a:rPr lang="en-US" altLang="zh-CN" dirty="0" smtClean="0"/>
              <a:t>1.</a:t>
            </a:r>
            <a:r>
              <a:rPr lang="zh-CN" altLang="en-US" dirty="0" smtClean="0"/>
              <a:t>按姓名查询女神详细信息</a:t>
            </a:r>
            <a:endParaRPr lang="en-US" altLang="zh-CN" dirty="0" smtClean="0"/>
          </a:p>
          <a:p>
            <a:r>
              <a:rPr lang="en-US" altLang="zh-CN" dirty="0" smtClean="0"/>
              <a:t>2.</a:t>
            </a:r>
            <a:r>
              <a:rPr lang="zh-CN" altLang="en-US" dirty="0" smtClean="0"/>
              <a:t>按电话号码女神详细信息</a:t>
            </a:r>
            <a:endParaRPr lang="en-US" altLang="zh-CN" dirty="0" smtClean="0"/>
          </a:p>
          <a:p>
            <a:r>
              <a:rPr lang="en-US" altLang="zh-CN" dirty="0" smtClean="0"/>
              <a:t>3.</a:t>
            </a:r>
            <a:r>
              <a:rPr lang="zh-CN" altLang="en-US" dirty="0" smtClean="0"/>
              <a:t>查询所有女神信息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924944"/>
            <a:ext cx="6912768" cy="857256"/>
          </a:xfrm>
        </p:spPr>
        <p:txBody>
          <a:bodyPr>
            <a:normAutofit fontScale="90000"/>
          </a:bodyPr>
          <a:lstStyle/>
          <a:p>
            <a:r>
              <a:rPr lang="en-US" altLang="zh-CN" b="1" dirty="0" smtClean="0">
                <a:ea typeface="宋体" pitchFamily="2" charset="-122"/>
              </a:rPr>
              <a:t>4-</a:t>
            </a:r>
            <a:r>
              <a:rPr lang="zh-CN" altLang="en-US" b="1" dirty="0">
                <a:ea typeface="宋体" pitchFamily="2" charset="-122"/>
              </a:rPr>
              <a:t>使用</a:t>
            </a:r>
            <a:r>
              <a:rPr lang="en-US" altLang="zh-CN" b="1" dirty="0" err="1">
                <a:ea typeface="宋体" pitchFamily="2" charset="-122"/>
              </a:rPr>
              <a:t>ResultSet</a:t>
            </a:r>
            <a:r>
              <a:rPr lang="zh-CN" altLang="en-US" b="1" dirty="0">
                <a:ea typeface="宋体" pitchFamily="2" charset="-122"/>
              </a:rPr>
              <a:t>、</a:t>
            </a:r>
            <a:r>
              <a:rPr lang="en-US" altLang="zh-CN" b="1" dirty="0" err="1">
                <a:ea typeface="宋体" pitchFamily="2" charset="-122"/>
              </a:rPr>
              <a:t>ResultSetMetaData</a:t>
            </a:r>
            <a:r>
              <a:rPr lang="zh-CN" altLang="en-US" b="1" dirty="0">
                <a:ea typeface="宋体" pitchFamily="2" charset="-122"/>
              </a:rPr>
              <a:t>操作数据表：</a:t>
            </a:r>
            <a:r>
              <a:rPr lang="en-US" altLang="zh-CN" b="1" dirty="0" smtClean="0">
                <a:ea typeface="宋体" pitchFamily="2" charset="-122"/>
              </a:rPr>
              <a:t>SELECT</a:t>
            </a:r>
            <a:endParaRPr lang="zh-CN" altLang="en-US" b="1" dirty="0"/>
          </a:p>
        </p:txBody>
      </p:sp>
    </p:spTree>
    <p:extLst>
      <p:ext uri="{BB962C8B-B14F-4D97-AF65-F5344CB8AC3E}">
        <p14:creationId xmlns:p14="http://schemas.microsoft.com/office/powerpoint/2010/main" xmlns="" val="8840564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2411760" y="692696"/>
            <a:ext cx="4435976" cy="857256"/>
          </a:xfrm>
        </p:spPr>
        <p:txBody>
          <a:bodyPr/>
          <a:lstStyle/>
          <a:p>
            <a:r>
              <a:rPr lang="en-US" altLang="zh-CN" b="1" dirty="0" err="1">
                <a:latin typeface="+mn-lt"/>
                <a:ea typeface="宋体" pitchFamily="2" charset="-122"/>
              </a:rPr>
              <a:t>ResultSet</a:t>
            </a:r>
            <a:endParaRPr lang="en-US" altLang="zh-CN" b="1" dirty="0">
              <a:latin typeface="+mn-lt"/>
              <a:ea typeface="宋体" pitchFamily="2" charset="-122"/>
            </a:endParaRPr>
          </a:p>
        </p:txBody>
      </p:sp>
      <p:sp>
        <p:nvSpPr>
          <p:cNvPr id="561155" name="Rectangle 3"/>
          <p:cNvSpPr>
            <a:spLocks noGrp="1" noChangeArrowheads="1"/>
          </p:cNvSpPr>
          <p:nvPr>
            <p:ph type="body" idx="1"/>
          </p:nvPr>
        </p:nvSpPr>
        <p:spPr>
          <a:xfrm>
            <a:off x="714348" y="1643050"/>
            <a:ext cx="7858180" cy="4954302"/>
          </a:xfrm>
        </p:spPr>
        <p:txBody>
          <a:bodyPr>
            <a:normAutofit/>
          </a:bodyPr>
          <a:lstStyle/>
          <a:p>
            <a:pPr>
              <a:buFont typeface="Wingdings" pitchFamily="2" charset="2"/>
              <a:buChar char="l"/>
            </a:pPr>
            <a:r>
              <a:rPr lang="zh-CN" altLang="en-US" sz="2400" dirty="0">
                <a:ea typeface="宋体" pitchFamily="2" charset="-122"/>
                <a:cs typeface="Arial Unicode MS" pitchFamily="34" charset="-122"/>
              </a:rPr>
              <a:t>通过调用 </a:t>
            </a:r>
            <a:r>
              <a:rPr lang="en-US" altLang="zh-CN" sz="2400" dirty="0" err="1" smtClean="0">
                <a:ea typeface="宋体" pitchFamily="2" charset="-122"/>
                <a:cs typeface="Arial Unicode MS" pitchFamily="34" charset="-122"/>
              </a:rPr>
              <a:t>PreparedStatement</a:t>
            </a:r>
            <a:r>
              <a:rPr lang="en-US" altLang="zh-CN" sz="2400" dirty="0" smtClean="0">
                <a:ea typeface="宋体" pitchFamily="2" charset="-122"/>
                <a:cs typeface="Arial Unicode MS" pitchFamily="34" charset="-122"/>
              </a:rPr>
              <a:t> </a:t>
            </a:r>
            <a:r>
              <a:rPr lang="zh-CN" altLang="en-US" sz="2400" dirty="0">
                <a:ea typeface="宋体" pitchFamily="2" charset="-122"/>
                <a:cs typeface="Arial Unicode MS" pitchFamily="34" charset="-122"/>
              </a:rPr>
              <a:t>对象的 </a:t>
            </a:r>
            <a:r>
              <a:rPr lang="en-US" altLang="zh-CN" sz="2400" dirty="0" err="1">
                <a:ea typeface="宋体" pitchFamily="2" charset="-122"/>
                <a:cs typeface="Arial Unicode MS" pitchFamily="34" charset="-122"/>
              </a:rPr>
              <a:t>excuteQuery</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方法创建该对象</a:t>
            </a:r>
          </a:p>
          <a:p>
            <a:pPr>
              <a:buFont typeface="Wingdings" pitchFamily="2" charset="2"/>
              <a:buChar char="l"/>
            </a:pPr>
            <a:r>
              <a:rPr lang="en-US" altLang="zh-CN" sz="2400" dirty="0" err="1">
                <a:ea typeface="宋体" pitchFamily="2" charset="-122"/>
                <a:cs typeface="Arial Unicode MS" pitchFamily="34" charset="-122"/>
              </a:rPr>
              <a:t>ResultSet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对象以逻辑表格的形式封装了执行数据库操作的结果集，</a:t>
            </a:r>
            <a:r>
              <a:rPr lang="en-US" altLang="zh-CN" sz="2400" dirty="0" err="1">
                <a:ea typeface="宋体" pitchFamily="2" charset="-122"/>
                <a:cs typeface="Arial Unicode MS" pitchFamily="34" charset="-122"/>
              </a:rPr>
              <a:t>ResultSet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接口由数据库厂商实现</a:t>
            </a:r>
          </a:p>
          <a:p>
            <a:pPr>
              <a:buFont typeface="Wingdings" pitchFamily="2" charset="2"/>
              <a:buChar char="l"/>
            </a:pPr>
            <a:r>
              <a:rPr lang="en-US" altLang="zh-CN" sz="2400" dirty="0" err="1">
                <a:ea typeface="宋体" pitchFamily="2" charset="-122"/>
                <a:cs typeface="Arial Unicode MS" pitchFamily="34" charset="-122"/>
              </a:rPr>
              <a:t>ResultSet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对象维护了一个指向当前数据行的游标，初始的时候，游标在第一行之前，可以通过 </a:t>
            </a:r>
            <a:r>
              <a:rPr lang="en-US" altLang="zh-CN" sz="2400" dirty="0" err="1">
                <a:ea typeface="宋体" pitchFamily="2" charset="-122"/>
                <a:cs typeface="Arial Unicode MS" pitchFamily="34" charset="-122"/>
              </a:rPr>
              <a:t>ResultSet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对象的 </a:t>
            </a:r>
            <a:r>
              <a:rPr lang="en-US" altLang="zh-CN" sz="2400" dirty="0">
                <a:ea typeface="宋体" pitchFamily="2" charset="-122"/>
                <a:cs typeface="Arial Unicode MS" pitchFamily="34" charset="-122"/>
              </a:rPr>
              <a:t>next() </a:t>
            </a:r>
            <a:r>
              <a:rPr lang="zh-CN" altLang="en-US" sz="2400" dirty="0">
                <a:ea typeface="宋体" pitchFamily="2" charset="-122"/>
                <a:cs typeface="Arial Unicode MS" pitchFamily="34" charset="-122"/>
              </a:rPr>
              <a:t>方法移动到下一行</a:t>
            </a:r>
          </a:p>
          <a:p>
            <a:pPr>
              <a:buFont typeface="Wingdings" pitchFamily="2" charset="2"/>
              <a:buChar char="l"/>
            </a:pPr>
            <a:r>
              <a:rPr lang="en-US" altLang="zh-CN" sz="2400" dirty="0" err="1">
                <a:ea typeface="宋体" pitchFamily="2" charset="-122"/>
                <a:cs typeface="Arial Unicode MS" pitchFamily="34" charset="-122"/>
              </a:rPr>
              <a:t>ResultSet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接口的常用方法：</a:t>
            </a:r>
          </a:p>
          <a:p>
            <a:pPr lvl="1">
              <a:buFont typeface="Wingdings" pitchFamily="2" charset="2"/>
              <a:buChar char="Ø"/>
            </a:pPr>
            <a:r>
              <a:rPr lang="en-US" altLang="zh-CN" dirty="0" err="1">
                <a:solidFill>
                  <a:srgbClr val="C00000"/>
                </a:solidFill>
                <a:ea typeface="宋体" pitchFamily="2" charset="-122"/>
                <a:cs typeface="Arial Unicode MS" pitchFamily="34" charset="-122"/>
              </a:rPr>
              <a:t>boolean</a:t>
            </a:r>
            <a:r>
              <a:rPr lang="en-US" altLang="zh-CN" dirty="0">
                <a:solidFill>
                  <a:srgbClr val="C00000"/>
                </a:solidFill>
                <a:ea typeface="宋体" pitchFamily="2" charset="-122"/>
                <a:cs typeface="Arial Unicode MS" pitchFamily="34" charset="-122"/>
              </a:rPr>
              <a:t> next()</a:t>
            </a:r>
          </a:p>
          <a:p>
            <a:pPr lvl="1">
              <a:buFont typeface="Wingdings" pitchFamily="2" charset="2"/>
              <a:buChar char="Ø"/>
            </a:pPr>
            <a:r>
              <a:rPr lang="en-US" altLang="zh-CN" dirty="0" err="1">
                <a:solidFill>
                  <a:srgbClr val="C00000"/>
                </a:solidFill>
                <a:ea typeface="宋体" pitchFamily="2" charset="-122"/>
                <a:cs typeface="Arial Unicode MS" pitchFamily="34" charset="-122"/>
              </a:rPr>
              <a:t>getString</a:t>
            </a:r>
            <a:r>
              <a:rPr lang="en-US" altLang="zh-CN" dirty="0">
                <a:solidFill>
                  <a:srgbClr val="C00000"/>
                </a:solidFill>
                <a:ea typeface="宋体" pitchFamily="2" charset="-122"/>
                <a:cs typeface="Arial Unicode MS" pitchFamily="34" charset="-122"/>
              </a:rPr>
              <a:t>()</a:t>
            </a:r>
          </a:p>
          <a:p>
            <a:pPr lvl="1">
              <a:buFont typeface="Wingdings" pitchFamily="2" charset="2"/>
              <a:buChar char="Ø"/>
            </a:pPr>
            <a:r>
              <a:rPr lang="en-US" altLang="zh-CN" dirty="0">
                <a:solidFill>
                  <a:srgbClr val="C00000"/>
                </a:solidFill>
                <a:ea typeface="宋体" pitchFamily="2" charset="-122"/>
                <a:cs typeface="Arial Unicode MS" pitchFamily="34" charset="-122"/>
              </a:rPr>
              <a:t>…</a:t>
            </a:r>
          </a:p>
        </p:txBody>
      </p:sp>
    </p:spTree>
    <p:extLst>
      <p:ext uri="{BB962C8B-B14F-4D97-AF65-F5344CB8AC3E}">
        <p14:creationId xmlns:p14="http://schemas.microsoft.com/office/powerpoint/2010/main" xmlns="" val="25676003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620688"/>
            <a:ext cx="5105138" cy="840156"/>
          </a:xfrm>
        </p:spPr>
        <p:txBody>
          <a:bodyPr/>
          <a:lstStyle/>
          <a:p>
            <a:r>
              <a:rPr lang="zh-CN" altLang="en-US" b="1" dirty="0" smtClean="0">
                <a:latin typeface="+mn-lt"/>
                <a:ea typeface="宋体" panose="02010600030101010101" pitchFamily="2" charset="-122"/>
              </a:rPr>
              <a:t>关于</a:t>
            </a:r>
            <a:r>
              <a:rPr lang="en-US" altLang="zh-CN" b="1" dirty="0" err="1" smtClean="0">
                <a:latin typeface="+mn-lt"/>
                <a:ea typeface="宋体" panose="02010600030101010101" pitchFamily="2" charset="-122"/>
              </a:rPr>
              <a:t>ResultSet</a:t>
            </a:r>
            <a:r>
              <a:rPr lang="zh-CN" altLang="en-US" b="1" dirty="0" smtClean="0">
                <a:latin typeface="+mn-lt"/>
                <a:ea typeface="宋体" panose="02010600030101010101" pitchFamily="2" charset="-122"/>
              </a:rPr>
              <a:t>的说明</a:t>
            </a:r>
            <a:endParaRPr lang="zh-CN" altLang="en-US" b="1" dirty="0">
              <a:latin typeface="+mn-lt"/>
              <a:ea typeface="宋体" panose="02010600030101010101" pitchFamily="2" charset="-122"/>
            </a:endParaRPr>
          </a:p>
        </p:txBody>
      </p:sp>
      <p:sp>
        <p:nvSpPr>
          <p:cNvPr id="3" name="内容占位符 2"/>
          <p:cNvSpPr>
            <a:spLocks noGrp="1"/>
          </p:cNvSpPr>
          <p:nvPr>
            <p:ph idx="1"/>
          </p:nvPr>
        </p:nvSpPr>
        <p:spPr>
          <a:xfrm>
            <a:off x="395536" y="1412776"/>
            <a:ext cx="8568952" cy="5256584"/>
          </a:xfrm>
        </p:spPr>
        <p:txBody>
          <a:bodyPr>
            <a:noAutofit/>
          </a:bodyPr>
          <a:lstStyle/>
          <a:p>
            <a:pPr marL="0" indent="0">
              <a:buNone/>
            </a:pPr>
            <a:r>
              <a:rPr lang="en-US" altLang="zh-CN" sz="2200" dirty="0">
                <a:ea typeface="宋体" panose="02010600030101010101" pitchFamily="2" charset="-122"/>
              </a:rPr>
              <a:t>1. </a:t>
            </a:r>
            <a:r>
              <a:rPr lang="zh-CN" altLang="en-US" sz="2200" dirty="0">
                <a:ea typeface="宋体" panose="02010600030101010101" pitchFamily="2" charset="-122"/>
              </a:rPr>
              <a:t>查询需要调用 </a:t>
            </a:r>
            <a:r>
              <a:rPr lang="en-US" altLang="zh-CN" sz="2200" dirty="0">
                <a:ea typeface="宋体" panose="02010600030101010101" pitchFamily="2" charset="-122"/>
              </a:rPr>
              <a:t>Statement </a:t>
            </a:r>
            <a:r>
              <a:rPr lang="zh-CN" altLang="en-US" sz="2200" dirty="0">
                <a:ea typeface="宋体" panose="02010600030101010101" pitchFamily="2" charset="-122"/>
              </a:rPr>
              <a:t>的 </a:t>
            </a:r>
            <a:r>
              <a:rPr lang="en-US" altLang="zh-CN" sz="2200" dirty="0" err="1">
                <a:ea typeface="宋体" panose="02010600030101010101" pitchFamily="2" charset="-122"/>
              </a:rPr>
              <a:t>executeQuery</a:t>
            </a:r>
            <a:r>
              <a:rPr lang="en-US" altLang="zh-CN" sz="2200" dirty="0">
                <a:ea typeface="宋体" panose="02010600030101010101" pitchFamily="2" charset="-122"/>
              </a:rPr>
              <a:t>(</a:t>
            </a:r>
            <a:r>
              <a:rPr lang="en-US" altLang="zh-CN" sz="2200" dirty="0" err="1">
                <a:ea typeface="宋体" panose="02010600030101010101" pitchFamily="2" charset="-122"/>
              </a:rPr>
              <a:t>sql</a:t>
            </a:r>
            <a:r>
              <a:rPr lang="en-US" altLang="zh-CN" sz="2200" dirty="0">
                <a:ea typeface="宋体" panose="02010600030101010101" pitchFamily="2" charset="-122"/>
              </a:rPr>
              <a:t>) </a:t>
            </a:r>
            <a:r>
              <a:rPr lang="zh-CN" altLang="en-US" sz="2200" dirty="0" smtClean="0">
                <a:ea typeface="宋体" panose="02010600030101010101" pitchFamily="2" charset="-122"/>
              </a:rPr>
              <a:t>方法，查询</a:t>
            </a:r>
            <a:r>
              <a:rPr lang="zh-CN" altLang="en-US" sz="2200" dirty="0">
                <a:ea typeface="宋体" panose="02010600030101010101" pitchFamily="2" charset="-122"/>
              </a:rPr>
              <a:t>结果是一个 </a:t>
            </a:r>
            <a:r>
              <a:rPr lang="en-US" altLang="zh-CN" sz="2200" dirty="0" err="1">
                <a:ea typeface="宋体" panose="02010600030101010101" pitchFamily="2" charset="-122"/>
              </a:rPr>
              <a:t>ResultSet</a:t>
            </a:r>
            <a:r>
              <a:rPr lang="en-US" altLang="zh-CN" sz="2200" dirty="0">
                <a:ea typeface="宋体" panose="02010600030101010101" pitchFamily="2" charset="-122"/>
              </a:rPr>
              <a:t> </a:t>
            </a:r>
            <a:r>
              <a:rPr lang="zh-CN" altLang="en-US" sz="2200" dirty="0">
                <a:ea typeface="宋体" panose="02010600030101010101" pitchFamily="2" charset="-122"/>
              </a:rPr>
              <a:t>对象</a:t>
            </a:r>
          </a:p>
          <a:p>
            <a:pPr marL="0" indent="0">
              <a:buNone/>
            </a:pPr>
            <a:r>
              <a:rPr lang="en-US" altLang="zh-CN" sz="2200" dirty="0" smtClean="0">
                <a:ea typeface="宋体" panose="02010600030101010101" pitchFamily="2" charset="-122"/>
              </a:rPr>
              <a:t>2. </a:t>
            </a:r>
            <a:r>
              <a:rPr lang="zh-CN" altLang="en-US" sz="2200" dirty="0">
                <a:ea typeface="宋体" panose="02010600030101010101" pitchFamily="2" charset="-122"/>
              </a:rPr>
              <a:t>关于 </a:t>
            </a:r>
            <a:r>
              <a:rPr lang="en-US" altLang="zh-CN" sz="2200" dirty="0" err="1">
                <a:ea typeface="宋体" panose="02010600030101010101" pitchFamily="2" charset="-122"/>
              </a:rPr>
              <a:t>ResultSet</a:t>
            </a:r>
            <a:r>
              <a:rPr lang="zh-CN" altLang="en-US" sz="2200" dirty="0">
                <a:ea typeface="宋体" panose="02010600030101010101" pitchFamily="2" charset="-122"/>
              </a:rPr>
              <a:t>：代表结果</a:t>
            </a:r>
            <a:r>
              <a:rPr lang="zh-CN" altLang="en-US" sz="2200" dirty="0" smtClean="0">
                <a:ea typeface="宋体" panose="02010600030101010101" pitchFamily="2" charset="-122"/>
              </a:rPr>
              <a:t>集</a:t>
            </a:r>
            <a:endParaRPr lang="zh-CN" altLang="en-US" sz="2200" dirty="0">
              <a:ea typeface="宋体" panose="02010600030101010101" pitchFamily="2" charset="-122"/>
            </a:endParaRPr>
          </a:p>
          <a:p>
            <a:pPr lvl="1">
              <a:buFont typeface="Wingdings" panose="05000000000000000000" pitchFamily="2" charset="2"/>
              <a:buChar char="Ø"/>
            </a:pPr>
            <a:r>
              <a:rPr lang="en-US" altLang="zh-CN" sz="2000" dirty="0" err="1" smtClean="0">
                <a:ea typeface="宋体" panose="02010600030101010101" pitchFamily="2" charset="-122"/>
              </a:rPr>
              <a:t>ResultSet</a:t>
            </a:r>
            <a:r>
              <a:rPr lang="en-US" altLang="zh-CN" sz="2000" dirty="0">
                <a:ea typeface="宋体" panose="02010600030101010101" pitchFamily="2" charset="-122"/>
              </a:rPr>
              <a:t>: </a:t>
            </a:r>
            <a:r>
              <a:rPr lang="zh-CN" altLang="en-US" sz="2000" dirty="0">
                <a:ea typeface="宋体" panose="02010600030101010101" pitchFamily="2" charset="-122"/>
              </a:rPr>
              <a:t>结果集</a:t>
            </a:r>
            <a:r>
              <a:rPr lang="en-US" altLang="zh-CN" sz="2000" dirty="0">
                <a:ea typeface="宋体" panose="02010600030101010101" pitchFamily="2" charset="-122"/>
              </a:rPr>
              <a:t>. </a:t>
            </a:r>
            <a:r>
              <a:rPr lang="zh-CN" altLang="en-US" sz="2000" dirty="0">
                <a:ea typeface="宋体" panose="02010600030101010101" pitchFamily="2" charset="-122"/>
              </a:rPr>
              <a:t>封装了使用 </a:t>
            </a:r>
            <a:r>
              <a:rPr lang="en-US" altLang="zh-CN" sz="2000" dirty="0">
                <a:ea typeface="宋体" panose="02010600030101010101" pitchFamily="2" charset="-122"/>
              </a:rPr>
              <a:t>JDBC </a:t>
            </a:r>
            <a:r>
              <a:rPr lang="zh-CN" altLang="en-US" sz="2000" dirty="0">
                <a:ea typeface="宋体" panose="02010600030101010101" pitchFamily="2" charset="-122"/>
              </a:rPr>
              <a:t>进行查询的结果</a:t>
            </a:r>
            <a:r>
              <a:rPr lang="en-US" altLang="zh-CN" sz="2000" dirty="0">
                <a:ea typeface="宋体" panose="02010600030101010101" pitchFamily="2" charset="-122"/>
              </a:rPr>
              <a:t>. </a:t>
            </a:r>
          </a:p>
          <a:p>
            <a:pPr lvl="1">
              <a:buFont typeface="Wingdings" panose="05000000000000000000" pitchFamily="2" charset="2"/>
              <a:buChar char="Ø"/>
            </a:pPr>
            <a:r>
              <a:rPr lang="zh-CN" altLang="en-US" sz="2000" dirty="0" smtClean="0">
                <a:ea typeface="宋体" panose="02010600030101010101" pitchFamily="2" charset="-122"/>
              </a:rPr>
              <a:t>调用 </a:t>
            </a:r>
            <a:r>
              <a:rPr lang="en-US" altLang="zh-CN" sz="2000" dirty="0">
                <a:ea typeface="宋体" panose="02010600030101010101" pitchFamily="2" charset="-122"/>
              </a:rPr>
              <a:t>Statement </a:t>
            </a:r>
            <a:r>
              <a:rPr lang="zh-CN" altLang="en-US" sz="2000" dirty="0">
                <a:ea typeface="宋体" panose="02010600030101010101" pitchFamily="2" charset="-122"/>
              </a:rPr>
              <a:t>对象的 </a:t>
            </a:r>
            <a:r>
              <a:rPr lang="en-US" altLang="zh-CN" sz="2000" dirty="0" err="1">
                <a:ea typeface="宋体" panose="02010600030101010101" pitchFamily="2" charset="-122"/>
              </a:rPr>
              <a:t>executeQuery</a:t>
            </a:r>
            <a:r>
              <a:rPr lang="en-US" altLang="zh-CN" sz="2000" dirty="0">
                <a:ea typeface="宋体" panose="02010600030101010101" pitchFamily="2" charset="-122"/>
              </a:rPr>
              <a:t>(</a:t>
            </a:r>
            <a:r>
              <a:rPr lang="en-US" altLang="zh-CN" sz="2000" dirty="0" err="1">
                <a:ea typeface="宋体" panose="02010600030101010101" pitchFamily="2" charset="-122"/>
              </a:rPr>
              <a:t>sql</a:t>
            </a:r>
            <a:r>
              <a:rPr lang="en-US" altLang="zh-CN" sz="2000" dirty="0">
                <a:ea typeface="宋体" panose="02010600030101010101" pitchFamily="2" charset="-122"/>
              </a:rPr>
              <a:t>) </a:t>
            </a:r>
            <a:r>
              <a:rPr lang="zh-CN" altLang="en-US" sz="2000" dirty="0">
                <a:ea typeface="宋体" panose="02010600030101010101" pitchFamily="2" charset="-122"/>
              </a:rPr>
              <a:t>可以得到结果集</a:t>
            </a:r>
            <a:r>
              <a:rPr lang="en-US" altLang="zh-CN" sz="2000" dirty="0">
                <a:ea typeface="宋体" panose="02010600030101010101" pitchFamily="2" charset="-122"/>
              </a:rPr>
              <a:t>.</a:t>
            </a:r>
          </a:p>
          <a:p>
            <a:pPr lvl="1">
              <a:buFont typeface="Wingdings" panose="05000000000000000000" pitchFamily="2" charset="2"/>
              <a:buChar char="Ø"/>
            </a:pPr>
            <a:r>
              <a:rPr lang="en-US" altLang="zh-CN" sz="2000" dirty="0" err="1" smtClean="0">
                <a:ea typeface="宋体" panose="02010600030101010101" pitchFamily="2" charset="-122"/>
              </a:rPr>
              <a:t>ResultSet</a:t>
            </a:r>
            <a:r>
              <a:rPr lang="en-US" altLang="zh-CN" sz="2000" dirty="0" smtClean="0">
                <a:ea typeface="宋体" panose="02010600030101010101" pitchFamily="2" charset="-122"/>
              </a:rPr>
              <a:t> </a:t>
            </a:r>
            <a:r>
              <a:rPr lang="zh-CN" altLang="en-US" sz="2000" dirty="0">
                <a:ea typeface="宋体" panose="02010600030101010101" pitchFamily="2" charset="-122"/>
              </a:rPr>
              <a:t>返回的实际上就是一张数据表</a:t>
            </a:r>
            <a:r>
              <a:rPr lang="en-US" altLang="zh-CN" sz="2000" dirty="0">
                <a:ea typeface="宋体" panose="02010600030101010101" pitchFamily="2" charset="-122"/>
              </a:rPr>
              <a:t>. </a:t>
            </a:r>
            <a:r>
              <a:rPr lang="zh-CN" altLang="en-US" sz="2000" dirty="0">
                <a:ea typeface="宋体" panose="02010600030101010101" pitchFamily="2" charset="-122"/>
              </a:rPr>
              <a:t>有一个指针指向数据表的第一条记录的前面</a:t>
            </a:r>
            <a:r>
              <a:rPr lang="en-US" altLang="zh-CN" sz="2000" dirty="0">
                <a:ea typeface="宋体" panose="02010600030101010101" pitchFamily="2" charset="-122"/>
              </a:rPr>
              <a:t>.</a:t>
            </a:r>
          </a:p>
          <a:p>
            <a:pPr marL="0" indent="0">
              <a:buNone/>
            </a:pPr>
            <a:r>
              <a:rPr lang="en-US" altLang="zh-CN" sz="2200" dirty="0" smtClean="0">
                <a:ea typeface="宋体" panose="02010600030101010101" pitchFamily="2" charset="-122"/>
              </a:rPr>
              <a:t>3.</a:t>
            </a:r>
            <a:r>
              <a:rPr lang="zh-CN" altLang="en-US" sz="2200" dirty="0" smtClean="0">
                <a:ea typeface="宋体" panose="02010600030101010101" pitchFamily="2" charset="-122"/>
              </a:rPr>
              <a:t>可以</a:t>
            </a:r>
            <a:r>
              <a:rPr lang="zh-CN" altLang="en-US" sz="2200" dirty="0">
                <a:ea typeface="宋体" panose="02010600030101010101" pitchFamily="2" charset="-122"/>
              </a:rPr>
              <a:t>调用 </a:t>
            </a:r>
            <a:r>
              <a:rPr lang="en-US" altLang="zh-CN" sz="2200" dirty="0">
                <a:ea typeface="宋体" panose="02010600030101010101" pitchFamily="2" charset="-122"/>
              </a:rPr>
              <a:t>next() </a:t>
            </a:r>
            <a:r>
              <a:rPr lang="zh-CN" altLang="en-US" sz="2200" dirty="0">
                <a:ea typeface="宋体" panose="02010600030101010101" pitchFamily="2" charset="-122"/>
              </a:rPr>
              <a:t>方法检测下一行是否有效</a:t>
            </a:r>
            <a:r>
              <a:rPr lang="en-US" altLang="zh-CN" sz="2200" dirty="0">
                <a:ea typeface="宋体" panose="02010600030101010101" pitchFamily="2" charset="-122"/>
              </a:rPr>
              <a:t>. </a:t>
            </a:r>
            <a:r>
              <a:rPr lang="zh-CN" altLang="en-US" sz="2200" dirty="0">
                <a:ea typeface="宋体" panose="02010600030101010101" pitchFamily="2" charset="-122"/>
              </a:rPr>
              <a:t>若有效该方法返回 </a:t>
            </a:r>
            <a:r>
              <a:rPr lang="en-US" altLang="zh-CN" sz="2200" dirty="0">
                <a:ea typeface="宋体" panose="02010600030101010101" pitchFamily="2" charset="-122"/>
              </a:rPr>
              <a:t>true, </a:t>
            </a:r>
            <a:r>
              <a:rPr lang="zh-CN" altLang="en-US" sz="2200" dirty="0">
                <a:ea typeface="宋体" panose="02010600030101010101" pitchFamily="2" charset="-122"/>
              </a:rPr>
              <a:t>且指针下移</a:t>
            </a:r>
            <a:r>
              <a:rPr lang="en-US" altLang="zh-CN" sz="2200" dirty="0">
                <a:ea typeface="宋体" panose="02010600030101010101" pitchFamily="2" charset="-122"/>
              </a:rPr>
              <a:t>. </a:t>
            </a:r>
            <a:r>
              <a:rPr lang="zh-CN" altLang="en-US" sz="2200" dirty="0" smtClean="0">
                <a:ea typeface="宋体" panose="02010600030101010101" pitchFamily="2" charset="-122"/>
              </a:rPr>
              <a:t>相当于</a:t>
            </a:r>
            <a:r>
              <a:rPr lang="en-US" altLang="zh-CN" sz="2200" dirty="0" smtClean="0">
                <a:ea typeface="宋体" panose="02010600030101010101" pitchFamily="2" charset="-122"/>
              </a:rPr>
              <a:t>Iterator </a:t>
            </a:r>
            <a:r>
              <a:rPr lang="zh-CN" altLang="en-US" sz="2200" dirty="0">
                <a:ea typeface="宋体" panose="02010600030101010101" pitchFamily="2" charset="-122"/>
              </a:rPr>
              <a:t>对象的 </a:t>
            </a:r>
            <a:r>
              <a:rPr lang="en-US" altLang="zh-CN" sz="2200" dirty="0" err="1">
                <a:ea typeface="宋体" panose="02010600030101010101" pitchFamily="2" charset="-122"/>
              </a:rPr>
              <a:t>hasNext</a:t>
            </a:r>
            <a:r>
              <a:rPr lang="en-US" altLang="zh-CN" sz="2200" dirty="0">
                <a:ea typeface="宋体" panose="02010600030101010101" pitchFamily="2" charset="-122"/>
              </a:rPr>
              <a:t>() </a:t>
            </a:r>
            <a:r>
              <a:rPr lang="zh-CN" altLang="en-US" sz="2200" dirty="0">
                <a:ea typeface="宋体" panose="02010600030101010101" pitchFamily="2" charset="-122"/>
              </a:rPr>
              <a:t>和 </a:t>
            </a:r>
            <a:r>
              <a:rPr lang="en-US" altLang="zh-CN" sz="2200" dirty="0">
                <a:ea typeface="宋体" panose="02010600030101010101" pitchFamily="2" charset="-122"/>
              </a:rPr>
              <a:t>next() </a:t>
            </a:r>
            <a:r>
              <a:rPr lang="zh-CN" altLang="en-US" sz="2200" dirty="0">
                <a:ea typeface="宋体" panose="02010600030101010101" pitchFamily="2" charset="-122"/>
              </a:rPr>
              <a:t>方法的结合体</a:t>
            </a:r>
          </a:p>
          <a:p>
            <a:pPr marL="0" indent="0">
              <a:buNone/>
            </a:pPr>
            <a:r>
              <a:rPr lang="en-US" altLang="zh-CN" sz="2200" dirty="0" smtClean="0">
                <a:ea typeface="宋体" panose="02010600030101010101" pitchFamily="2" charset="-122"/>
              </a:rPr>
              <a:t>4.</a:t>
            </a:r>
            <a:r>
              <a:rPr lang="zh-CN" altLang="en-US" sz="2200" dirty="0" smtClean="0">
                <a:ea typeface="宋体" panose="02010600030101010101" pitchFamily="2" charset="-122"/>
              </a:rPr>
              <a:t>当指针指向一行</a:t>
            </a:r>
            <a:r>
              <a:rPr lang="zh-CN" altLang="en-US" sz="2200" dirty="0">
                <a:ea typeface="宋体" panose="02010600030101010101" pitchFamily="2" charset="-122"/>
              </a:rPr>
              <a:t>时</a:t>
            </a:r>
            <a:r>
              <a:rPr lang="en-US" altLang="zh-CN" sz="2200" dirty="0">
                <a:ea typeface="宋体" panose="02010600030101010101" pitchFamily="2" charset="-122"/>
              </a:rPr>
              <a:t>, </a:t>
            </a:r>
            <a:r>
              <a:rPr lang="zh-CN" altLang="en-US" sz="2200" dirty="0">
                <a:ea typeface="宋体" panose="02010600030101010101" pitchFamily="2" charset="-122"/>
              </a:rPr>
              <a:t>可以通过调用 </a:t>
            </a:r>
            <a:r>
              <a:rPr lang="en-US" altLang="zh-CN" sz="2200" dirty="0" err="1">
                <a:ea typeface="宋体" panose="02010600030101010101" pitchFamily="2" charset="-122"/>
              </a:rPr>
              <a:t>getXxx</a:t>
            </a:r>
            <a:r>
              <a:rPr lang="en-US" altLang="zh-CN" sz="2200" dirty="0">
                <a:ea typeface="宋体" panose="02010600030101010101" pitchFamily="2" charset="-122"/>
              </a:rPr>
              <a:t>(</a:t>
            </a:r>
            <a:r>
              <a:rPr lang="en-US" altLang="zh-CN" sz="2200" dirty="0" err="1">
                <a:ea typeface="宋体" panose="02010600030101010101" pitchFamily="2" charset="-122"/>
              </a:rPr>
              <a:t>int</a:t>
            </a:r>
            <a:r>
              <a:rPr lang="en-US" altLang="zh-CN" sz="2200" dirty="0">
                <a:ea typeface="宋体" panose="02010600030101010101" pitchFamily="2" charset="-122"/>
              </a:rPr>
              <a:t> index) </a:t>
            </a:r>
            <a:r>
              <a:rPr lang="zh-CN" altLang="en-US" sz="2200" dirty="0">
                <a:ea typeface="宋体" panose="02010600030101010101" pitchFamily="2" charset="-122"/>
              </a:rPr>
              <a:t>或 </a:t>
            </a:r>
            <a:r>
              <a:rPr lang="en-US" altLang="zh-CN" sz="2200" dirty="0" err="1">
                <a:ea typeface="宋体" panose="02010600030101010101" pitchFamily="2" charset="-122"/>
              </a:rPr>
              <a:t>getXxx</a:t>
            </a:r>
            <a:r>
              <a:rPr lang="en-US" altLang="zh-CN" sz="2200" dirty="0">
                <a:ea typeface="宋体" panose="02010600030101010101" pitchFamily="2" charset="-122"/>
              </a:rPr>
              <a:t>(</a:t>
            </a:r>
            <a:r>
              <a:rPr lang="en-US" altLang="zh-CN" sz="2200" dirty="0" err="1">
                <a:ea typeface="宋体" panose="02010600030101010101" pitchFamily="2" charset="-122"/>
              </a:rPr>
              <a:t>int</a:t>
            </a:r>
            <a:r>
              <a:rPr lang="en-US" altLang="zh-CN" sz="2200" dirty="0">
                <a:ea typeface="宋体" panose="02010600030101010101" pitchFamily="2" charset="-122"/>
              </a:rPr>
              <a:t> </a:t>
            </a:r>
            <a:r>
              <a:rPr lang="en-US" altLang="zh-CN" sz="2200" dirty="0" err="1">
                <a:ea typeface="宋体" panose="02010600030101010101" pitchFamily="2" charset="-122"/>
              </a:rPr>
              <a:t>columnName</a:t>
            </a:r>
            <a:r>
              <a:rPr lang="en-US" altLang="zh-CN" sz="2200" dirty="0">
                <a:ea typeface="宋体" panose="02010600030101010101" pitchFamily="2" charset="-122"/>
              </a:rPr>
              <a:t>) </a:t>
            </a:r>
            <a:r>
              <a:rPr lang="zh-CN" altLang="en-US" sz="2200" dirty="0">
                <a:ea typeface="宋体" panose="02010600030101010101" pitchFamily="2" charset="-122"/>
              </a:rPr>
              <a:t>获取每一列的值</a:t>
            </a:r>
            <a:r>
              <a:rPr lang="en-US" altLang="zh-CN" sz="2200" dirty="0">
                <a:ea typeface="宋体" panose="02010600030101010101" pitchFamily="2" charset="-122"/>
              </a:rPr>
              <a:t>. </a:t>
            </a:r>
          </a:p>
          <a:p>
            <a:pPr lvl="1">
              <a:buFont typeface="Wingdings" panose="05000000000000000000" pitchFamily="2" charset="2"/>
              <a:buChar char="Ø"/>
            </a:pPr>
            <a:r>
              <a:rPr lang="zh-CN" altLang="en-US" sz="2000" dirty="0">
                <a:ea typeface="宋体" panose="02010600030101010101" pitchFamily="2" charset="-122"/>
              </a:rPr>
              <a:t>例如</a:t>
            </a:r>
            <a:r>
              <a:rPr lang="en-US" altLang="zh-CN" sz="2000" dirty="0">
                <a:ea typeface="宋体" panose="02010600030101010101" pitchFamily="2" charset="-122"/>
              </a:rPr>
              <a:t>: </a:t>
            </a:r>
            <a:r>
              <a:rPr lang="en-US" altLang="zh-CN" sz="2000" dirty="0" err="1">
                <a:ea typeface="宋体" panose="02010600030101010101" pitchFamily="2" charset="-122"/>
              </a:rPr>
              <a:t>getInt</a:t>
            </a:r>
            <a:r>
              <a:rPr lang="en-US" altLang="zh-CN" sz="2000" dirty="0">
                <a:ea typeface="宋体" panose="02010600030101010101" pitchFamily="2" charset="-122"/>
              </a:rPr>
              <a:t>(1), </a:t>
            </a:r>
            <a:r>
              <a:rPr lang="en-US" altLang="zh-CN" sz="2000" dirty="0" err="1">
                <a:ea typeface="宋体" panose="02010600030101010101" pitchFamily="2" charset="-122"/>
              </a:rPr>
              <a:t>getString</a:t>
            </a:r>
            <a:r>
              <a:rPr lang="en-US" altLang="zh-CN" sz="2000" dirty="0">
                <a:ea typeface="宋体" panose="02010600030101010101" pitchFamily="2" charset="-122"/>
              </a:rPr>
              <a:t>("name")</a:t>
            </a:r>
          </a:p>
          <a:p>
            <a:pPr marL="0" indent="0">
              <a:buNone/>
            </a:pPr>
            <a:r>
              <a:rPr lang="en-US" altLang="zh-CN" sz="2200" dirty="0" smtClean="0">
                <a:ea typeface="宋体" panose="02010600030101010101" pitchFamily="2" charset="-122"/>
              </a:rPr>
              <a:t>5.ResultSet </a:t>
            </a:r>
            <a:r>
              <a:rPr lang="zh-CN" altLang="en-US" sz="2200" dirty="0">
                <a:ea typeface="宋体" panose="02010600030101010101" pitchFamily="2" charset="-122"/>
              </a:rPr>
              <a:t>当然也需要进行关闭</a:t>
            </a:r>
            <a:r>
              <a:rPr lang="en-US" altLang="zh-CN" sz="2200" dirty="0">
                <a:ea typeface="宋体" panose="02010600030101010101" pitchFamily="2" charset="-122"/>
              </a:rPr>
              <a:t>. </a:t>
            </a:r>
            <a:endParaRPr lang="zh-CN" altLang="en-US" sz="2200" dirty="0">
              <a:ea typeface="宋体" panose="02010600030101010101" pitchFamily="2" charset="-122"/>
            </a:endParaRPr>
          </a:p>
        </p:txBody>
      </p:sp>
    </p:spTree>
    <p:extLst>
      <p:ext uri="{BB962C8B-B14F-4D97-AF65-F5344CB8AC3E}">
        <p14:creationId xmlns:p14="http://schemas.microsoft.com/office/powerpoint/2010/main" xmlns="" val="12795113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2195736" y="620688"/>
            <a:ext cx="5156056" cy="857256"/>
          </a:xfrm>
        </p:spPr>
        <p:txBody>
          <a:bodyPr/>
          <a:lstStyle/>
          <a:p>
            <a:r>
              <a:rPr lang="en-US" altLang="zh-CN" b="1" dirty="0" err="1">
                <a:latin typeface="+mn-lt"/>
                <a:ea typeface="宋体" pitchFamily="2" charset="-122"/>
                <a:cs typeface="Arial Unicode MS" pitchFamily="34" charset="-122"/>
              </a:rPr>
              <a:t>ResultSetMetaData</a:t>
            </a:r>
            <a:r>
              <a:rPr lang="en-US" altLang="zh-CN" b="1" dirty="0">
                <a:latin typeface="+mn-lt"/>
                <a:ea typeface="宋体" pitchFamily="2" charset="-122"/>
                <a:cs typeface="Arial Unicode MS" pitchFamily="34" charset="-122"/>
              </a:rPr>
              <a:t> </a:t>
            </a:r>
            <a:r>
              <a:rPr lang="zh-CN" altLang="en-US" b="1" dirty="0">
                <a:latin typeface="+mn-lt"/>
                <a:ea typeface="宋体" pitchFamily="2" charset="-122"/>
                <a:cs typeface="Arial Unicode MS" pitchFamily="34" charset="-122"/>
              </a:rPr>
              <a:t>类</a:t>
            </a:r>
          </a:p>
        </p:txBody>
      </p:sp>
      <p:sp>
        <p:nvSpPr>
          <p:cNvPr id="535555" name="Rectangle 3"/>
          <p:cNvSpPr>
            <a:spLocks noGrp="1" noChangeArrowheads="1"/>
          </p:cNvSpPr>
          <p:nvPr>
            <p:ph type="body" idx="1"/>
          </p:nvPr>
        </p:nvSpPr>
        <p:spPr>
          <a:xfrm>
            <a:off x="539552" y="1700808"/>
            <a:ext cx="7929618" cy="4357718"/>
          </a:xfrm>
        </p:spPr>
        <p:txBody>
          <a:bodyPr>
            <a:normAutofit lnSpcReduction="10000"/>
          </a:bodyPr>
          <a:lstStyle/>
          <a:p>
            <a:pPr>
              <a:buFont typeface="Wingdings" pitchFamily="2" charset="2"/>
              <a:buChar char="l"/>
            </a:pPr>
            <a:r>
              <a:rPr lang="zh-CN" altLang="en-US" sz="2400" dirty="0">
                <a:ea typeface="宋体" pitchFamily="2" charset="-122"/>
              </a:rPr>
              <a:t>可用于获取关于 </a:t>
            </a:r>
            <a:r>
              <a:rPr lang="en-US" altLang="zh-CN" sz="2400" dirty="0" err="1">
                <a:ea typeface="宋体" pitchFamily="2" charset="-122"/>
              </a:rPr>
              <a:t>ResultSet</a:t>
            </a:r>
            <a:r>
              <a:rPr lang="en-US" altLang="zh-CN" sz="2400" dirty="0">
                <a:ea typeface="宋体" pitchFamily="2" charset="-122"/>
              </a:rPr>
              <a:t> </a:t>
            </a:r>
            <a:r>
              <a:rPr lang="zh-CN" altLang="en-US" sz="2400" dirty="0">
                <a:ea typeface="宋体" pitchFamily="2" charset="-122"/>
              </a:rPr>
              <a:t>对象中列的类型和属性信息的</a:t>
            </a:r>
            <a:r>
              <a:rPr lang="zh-CN" altLang="en-US" sz="2400" dirty="0" smtClean="0">
                <a:ea typeface="宋体" pitchFamily="2" charset="-122"/>
              </a:rPr>
              <a:t>对象</a:t>
            </a:r>
            <a:endParaRPr lang="en-US" altLang="zh-CN" sz="2400" dirty="0" smtClean="0">
              <a:ea typeface="宋体" pitchFamily="2" charset="-122"/>
            </a:endParaRPr>
          </a:p>
          <a:p>
            <a:pPr>
              <a:buFont typeface="Wingdings" pitchFamily="2" charset="2"/>
              <a:buChar char="l"/>
            </a:pPr>
            <a:r>
              <a:rPr lang="en-US" altLang="zh-CN" sz="2400" dirty="0" err="1">
                <a:solidFill>
                  <a:srgbClr val="C00000"/>
                </a:solidFill>
              </a:rPr>
              <a:t>ResultSetMetaData</a:t>
            </a:r>
            <a:r>
              <a:rPr lang="en-US" altLang="zh-CN" sz="2400" dirty="0">
                <a:solidFill>
                  <a:srgbClr val="C00000"/>
                </a:solidFill>
              </a:rPr>
              <a:t> meta = </a:t>
            </a:r>
            <a:r>
              <a:rPr lang="en-US" altLang="zh-CN" sz="2400" dirty="0" err="1">
                <a:solidFill>
                  <a:srgbClr val="C00000"/>
                </a:solidFill>
              </a:rPr>
              <a:t>rs.getMetaData</a:t>
            </a:r>
            <a:r>
              <a:rPr lang="en-US" altLang="zh-CN" sz="2400" dirty="0" smtClean="0">
                <a:solidFill>
                  <a:srgbClr val="C00000"/>
                </a:solidFill>
              </a:rPr>
              <a:t>();</a:t>
            </a:r>
            <a:endParaRPr lang="zh-CN" altLang="en-US" sz="2400" dirty="0">
              <a:solidFill>
                <a:srgbClr val="C00000"/>
              </a:solidFill>
              <a:ea typeface="宋体" pitchFamily="2" charset="-122"/>
            </a:endParaRPr>
          </a:p>
          <a:p>
            <a:pPr lvl="1">
              <a:buFont typeface="Wingdings" pitchFamily="2" charset="2"/>
              <a:buChar char="Ø"/>
            </a:pPr>
            <a:r>
              <a:rPr lang="en-US" altLang="zh-CN" sz="2000" b="1" dirty="0" err="1">
                <a:ea typeface="宋体" pitchFamily="2" charset="-122"/>
              </a:rPr>
              <a:t>getColumnName</a:t>
            </a:r>
            <a:r>
              <a:rPr lang="en-US" altLang="zh-CN" sz="2000" dirty="0">
                <a:ea typeface="宋体" pitchFamily="2" charset="-122"/>
              </a:rPr>
              <a:t>(</a:t>
            </a:r>
            <a:r>
              <a:rPr lang="en-US" altLang="zh-CN" sz="2000" dirty="0" err="1">
                <a:ea typeface="宋体" pitchFamily="2" charset="-122"/>
              </a:rPr>
              <a:t>int</a:t>
            </a:r>
            <a:r>
              <a:rPr lang="en-US" altLang="zh-CN" sz="2000" dirty="0">
                <a:ea typeface="宋体" pitchFamily="2" charset="-122"/>
              </a:rPr>
              <a:t> column)</a:t>
            </a:r>
            <a:r>
              <a:rPr lang="zh-CN" altLang="en-US" sz="2000" dirty="0">
                <a:ea typeface="宋体" pitchFamily="2" charset="-122"/>
              </a:rPr>
              <a:t>：获取指定列的</a:t>
            </a:r>
            <a:r>
              <a:rPr lang="zh-CN" altLang="en-US" sz="2000" dirty="0" smtClean="0">
                <a:ea typeface="宋体" pitchFamily="2" charset="-122"/>
              </a:rPr>
              <a:t>名称</a:t>
            </a:r>
            <a:endParaRPr lang="en-US" altLang="zh-CN" sz="2000" dirty="0" smtClean="0">
              <a:ea typeface="宋体" pitchFamily="2" charset="-122"/>
            </a:endParaRPr>
          </a:p>
          <a:p>
            <a:pPr lvl="1">
              <a:buFont typeface="Wingdings" pitchFamily="2" charset="2"/>
              <a:buChar char="Ø"/>
            </a:pPr>
            <a:r>
              <a:rPr lang="en-US" altLang="zh-CN" sz="2000" dirty="0" err="1" smtClean="0">
                <a:ea typeface="宋体" pitchFamily="2" charset="-122"/>
              </a:rPr>
              <a:t>getColumnLabel</a:t>
            </a:r>
            <a:r>
              <a:rPr lang="en-US" altLang="zh-CN" sz="2000" dirty="0" smtClean="0">
                <a:ea typeface="宋体" pitchFamily="2" charset="-122"/>
              </a:rPr>
              <a:t>(</a:t>
            </a:r>
            <a:r>
              <a:rPr lang="en-US" altLang="zh-CN" sz="2000" dirty="0" err="1" smtClean="0">
                <a:ea typeface="宋体" pitchFamily="2" charset="-122"/>
              </a:rPr>
              <a:t>int</a:t>
            </a:r>
            <a:r>
              <a:rPr lang="en-US" altLang="zh-CN" sz="2000" dirty="0" smtClean="0">
                <a:ea typeface="宋体" pitchFamily="2" charset="-122"/>
              </a:rPr>
              <a:t> column)</a:t>
            </a:r>
            <a:r>
              <a:rPr lang="zh-CN" altLang="en-US" sz="2000" dirty="0" smtClean="0">
                <a:ea typeface="宋体" pitchFamily="2" charset="-122"/>
              </a:rPr>
              <a:t>：获取指定列的别名</a:t>
            </a:r>
            <a:endParaRPr lang="zh-CN" altLang="en-US" sz="2000" dirty="0">
              <a:ea typeface="宋体" pitchFamily="2" charset="-122"/>
            </a:endParaRPr>
          </a:p>
          <a:p>
            <a:pPr lvl="1">
              <a:buFont typeface="Wingdings" pitchFamily="2" charset="2"/>
              <a:buChar char="Ø"/>
            </a:pPr>
            <a:r>
              <a:rPr lang="en-US" altLang="zh-CN" sz="2000" b="1" dirty="0" err="1">
                <a:ea typeface="宋体" pitchFamily="2" charset="-122"/>
              </a:rPr>
              <a:t>getColumnCount</a:t>
            </a:r>
            <a:r>
              <a:rPr lang="en-US" altLang="zh-CN" sz="2000" dirty="0">
                <a:ea typeface="宋体" pitchFamily="2" charset="-122"/>
              </a:rPr>
              <a:t>()</a:t>
            </a:r>
            <a:r>
              <a:rPr lang="zh-CN" altLang="en-US" sz="2000" dirty="0">
                <a:ea typeface="宋体" pitchFamily="2" charset="-122"/>
              </a:rPr>
              <a:t>：返回当前 </a:t>
            </a:r>
            <a:r>
              <a:rPr lang="en-US" altLang="zh-CN" sz="2000" dirty="0" err="1">
                <a:ea typeface="宋体" pitchFamily="2" charset="-122"/>
              </a:rPr>
              <a:t>ResultSet</a:t>
            </a:r>
            <a:r>
              <a:rPr lang="en-US" altLang="zh-CN" sz="2000" dirty="0">
                <a:ea typeface="宋体" pitchFamily="2" charset="-122"/>
              </a:rPr>
              <a:t> </a:t>
            </a:r>
            <a:r>
              <a:rPr lang="zh-CN" altLang="en-US" sz="2000" dirty="0">
                <a:ea typeface="宋体" pitchFamily="2" charset="-122"/>
              </a:rPr>
              <a:t>对象中的列数。 </a:t>
            </a:r>
          </a:p>
          <a:p>
            <a:pPr lvl="1">
              <a:buFont typeface="Wingdings" pitchFamily="2" charset="2"/>
              <a:buChar char="Ø"/>
            </a:pPr>
            <a:r>
              <a:rPr lang="en-US" altLang="zh-CN" sz="2000" b="1" dirty="0" err="1">
                <a:ea typeface="宋体" pitchFamily="2" charset="-122"/>
              </a:rPr>
              <a:t>getColumnTypeName</a:t>
            </a:r>
            <a:r>
              <a:rPr lang="en-US" altLang="zh-CN" sz="2000" dirty="0">
                <a:ea typeface="宋体" pitchFamily="2" charset="-122"/>
              </a:rPr>
              <a:t>(</a:t>
            </a:r>
            <a:r>
              <a:rPr lang="en-US" altLang="zh-CN" sz="2000" dirty="0" err="1">
                <a:ea typeface="宋体" pitchFamily="2" charset="-122"/>
              </a:rPr>
              <a:t>int</a:t>
            </a:r>
            <a:r>
              <a:rPr lang="en-US" altLang="zh-CN" sz="2000" dirty="0">
                <a:ea typeface="宋体" pitchFamily="2" charset="-122"/>
              </a:rPr>
              <a:t> column)</a:t>
            </a:r>
            <a:r>
              <a:rPr lang="zh-CN" altLang="en-US" sz="2000" dirty="0">
                <a:ea typeface="宋体" pitchFamily="2" charset="-122"/>
              </a:rPr>
              <a:t>：检索指定列的数据库特定的类型名称。 </a:t>
            </a:r>
          </a:p>
          <a:p>
            <a:pPr lvl="1">
              <a:buFont typeface="Wingdings" pitchFamily="2" charset="2"/>
              <a:buChar char="Ø"/>
            </a:pPr>
            <a:r>
              <a:rPr lang="en-US" altLang="zh-CN" sz="2000" b="1" dirty="0" err="1">
                <a:ea typeface="宋体" pitchFamily="2" charset="-122"/>
              </a:rPr>
              <a:t>getColumnDisplaySize</a:t>
            </a:r>
            <a:r>
              <a:rPr lang="en-US" altLang="zh-CN" sz="2000" dirty="0">
                <a:ea typeface="宋体" pitchFamily="2" charset="-122"/>
              </a:rPr>
              <a:t>(</a:t>
            </a:r>
            <a:r>
              <a:rPr lang="en-US" altLang="zh-CN" sz="2000" dirty="0" err="1">
                <a:ea typeface="宋体" pitchFamily="2" charset="-122"/>
              </a:rPr>
              <a:t>int</a:t>
            </a:r>
            <a:r>
              <a:rPr lang="en-US" altLang="zh-CN" sz="2000" dirty="0">
                <a:ea typeface="宋体" pitchFamily="2" charset="-122"/>
              </a:rPr>
              <a:t> column)</a:t>
            </a:r>
            <a:r>
              <a:rPr lang="zh-CN" altLang="en-US" sz="2000" dirty="0">
                <a:ea typeface="宋体" pitchFamily="2" charset="-122"/>
              </a:rPr>
              <a:t>：指示指定列的最大标准宽度，以字符为单位。 </a:t>
            </a:r>
          </a:p>
          <a:p>
            <a:pPr lvl="1">
              <a:buFont typeface="Wingdings" pitchFamily="2" charset="2"/>
              <a:buChar char="Ø"/>
            </a:pPr>
            <a:r>
              <a:rPr lang="en-US" altLang="zh-CN" sz="2000" b="1" dirty="0" err="1">
                <a:ea typeface="宋体" pitchFamily="2" charset="-122"/>
              </a:rPr>
              <a:t>isNullable</a:t>
            </a:r>
            <a:r>
              <a:rPr lang="en-US" altLang="zh-CN" sz="2000" dirty="0">
                <a:ea typeface="宋体" pitchFamily="2" charset="-122"/>
              </a:rPr>
              <a:t>(</a:t>
            </a:r>
            <a:r>
              <a:rPr lang="en-US" altLang="zh-CN" sz="2000" dirty="0" err="1">
                <a:ea typeface="宋体" pitchFamily="2" charset="-122"/>
              </a:rPr>
              <a:t>int</a:t>
            </a:r>
            <a:r>
              <a:rPr lang="en-US" altLang="zh-CN" sz="2000" dirty="0">
                <a:ea typeface="宋体" pitchFamily="2" charset="-122"/>
              </a:rPr>
              <a:t> column)</a:t>
            </a:r>
            <a:r>
              <a:rPr lang="zh-CN" altLang="en-US" sz="2000" dirty="0">
                <a:ea typeface="宋体" pitchFamily="2" charset="-122"/>
              </a:rPr>
              <a:t>：指示指定列中的值是否可以为 </a:t>
            </a:r>
            <a:r>
              <a:rPr lang="en-US" altLang="zh-CN" sz="2000" dirty="0">
                <a:ea typeface="宋体" pitchFamily="2" charset="-122"/>
              </a:rPr>
              <a:t>null</a:t>
            </a:r>
            <a:r>
              <a:rPr lang="zh-CN" altLang="en-US" sz="2000" dirty="0">
                <a:ea typeface="宋体" pitchFamily="2" charset="-122"/>
              </a:rPr>
              <a:t>。 </a:t>
            </a:r>
          </a:p>
          <a:p>
            <a:pPr lvl="1">
              <a:buFont typeface="Wingdings" pitchFamily="2" charset="2"/>
              <a:buChar char="Ø"/>
            </a:pPr>
            <a:r>
              <a:rPr lang="zh-CN" altLang="en-US" sz="2000" dirty="0">
                <a:ea typeface="宋体" pitchFamily="2" charset="-122"/>
              </a:rPr>
              <a:t> </a:t>
            </a:r>
            <a:r>
              <a:rPr lang="en-US" altLang="zh-CN" sz="2000" b="1" dirty="0" err="1">
                <a:ea typeface="宋体" pitchFamily="2" charset="-122"/>
              </a:rPr>
              <a:t>isAutoIncrement</a:t>
            </a:r>
            <a:r>
              <a:rPr lang="en-US" altLang="zh-CN" sz="2000" dirty="0">
                <a:ea typeface="宋体" pitchFamily="2" charset="-122"/>
              </a:rPr>
              <a:t>(</a:t>
            </a:r>
            <a:r>
              <a:rPr lang="en-US" altLang="zh-CN" sz="2000" dirty="0" err="1">
                <a:ea typeface="宋体" pitchFamily="2" charset="-122"/>
              </a:rPr>
              <a:t>int</a:t>
            </a:r>
            <a:r>
              <a:rPr lang="en-US" altLang="zh-CN" sz="2000" dirty="0">
                <a:ea typeface="宋体" pitchFamily="2" charset="-122"/>
              </a:rPr>
              <a:t> column)</a:t>
            </a:r>
            <a:r>
              <a:rPr lang="zh-CN" altLang="en-US" sz="2000" dirty="0">
                <a:ea typeface="宋体" pitchFamily="2" charset="-122"/>
              </a:rPr>
              <a:t>：指示是否自动为指定列进行编号，这样这些列仍然是只读的。 </a:t>
            </a:r>
          </a:p>
        </p:txBody>
      </p:sp>
    </p:spTree>
    <p:extLst>
      <p:ext uri="{BB962C8B-B14F-4D97-AF65-F5344CB8AC3E}">
        <p14:creationId xmlns:p14="http://schemas.microsoft.com/office/powerpoint/2010/main" xmlns="" val="24006707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2195736" y="692696"/>
            <a:ext cx="4680520" cy="864096"/>
          </a:xfrm>
        </p:spPr>
        <p:txBody>
          <a:bodyPr/>
          <a:lstStyle/>
          <a:p>
            <a:r>
              <a:rPr lang="en-US" altLang="zh-CN" b="1" dirty="0" smtClean="0">
                <a:latin typeface="+mn-lt"/>
                <a:ea typeface="宋体" pitchFamily="2" charset="-122"/>
                <a:cs typeface="Arial Unicode MS" pitchFamily="34" charset="-122"/>
              </a:rPr>
              <a:t>LOB</a:t>
            </a:r>
            <a:r>
              <a:rPr lang="zh-CN" altLang="en-US" b="1" dirty="0" smtClean="0">
                <a:latin typeface="+mn-lt"/>
                <a:ea typeface="宋体" pitchFamily="2" charset="-122"/>
                <a:cs typeface="Arial Unicode MS" pitchFamily="34" charset="-122"/>
              </a:rPr>
              <a:t>介绍</a:t>
            </a:r>
            <a:endParaRPr lang="en-US" altLang="zh-CN" b="1" dirty="0">
              <a:latin typeface="+mn-lt"/>
              <a:ea typeface="宋体" pitchFamily="2" charset="-122"/>
              <a:cs typeface="Arial Unicode MS" pitchFamily="34" charset="-122"/>
            </a:endParaRPr>
          </a:p>
        </p:txBody>
      </p:sp>
      <p:sp>
        <p:nvSpPr>
          <p:cNvPr id="600067" name="Rectangle 3"/>
          <p:cNvSpPr>
            <a:spLocks noGrp="1" noChangeArrowheads="1"/>
          </p:cNvSpPr>
          <p:nvPr>
            <p:ph type="body" idx="1"/>
          </p:nvPr>
        </p:nvSpPr>
        <p:spPr>
          <a:xfrm>
            <a:off x="323528" y="1412776"/>
            <a:ext cx="8568952" cy="5112568"/>
          </a:xfrm>
        </p:spPr>
        <p:txBody>
          <a:bodyPr>
            <a:normAutofit/>
          </a:bodyPr>
          <a:lstStyle/>
          <a:p>
            <a:pPr>
              <a:buFont typeface="Wingdings" pitchFamily="2" charset="2"/>
              <a:buChar char="l"/>
            </a:pPr>
            <a:r>
              <a:rPr lang="en-US" altLang="zh-CN" sz="2000" b="1" dirty="0">
                <a:solidFill>
                  <a:srgbClr val="0000FF"/>
                </a:solidFill>
                <a:ea typeface="宋体" panose="02010600030101010101" pitchFamily="2" charset="-122"/>
                <a:cs typeface="Arial Unicode MS" pitchFamily="34" charset="-122"/>
              </a:rPr>
              <a:t>LOB</a:t>
            </a:r>
            <a:r>
              <a:rPr lang="zh-CN" altLang="en-US" sz="2000" b="1" dirty="0">
                <a:solidFill>
                  <a:srgbClr val="0000FF"/>
                </a:solidFill>
                <a:ea typeface="宋体" panose="02010600030101010101" pitchFamily="2" charset="-122"/>
                <a:cs typeface="Arial Unicode MS" pitchFamily="34" charset="-122"/>
              </a:rPr>
              <a:t>，即</a:t>
            </a:r>
            <a:r>
              <a:rPr lang="en-US" altLang="zh-CN" sz="2000" b="1" dirty="0">
                <a:solidFill>
                  <a:srgbClr val="0000FF"/>
                </a:solidFill>
                <a:ea typeface="宋体" panose="02010600030101010101" pitchFamily="2" charset="-122"/>
                <a:cs typeface="Arial Unicode MS" pitchFamily="34" charset="-122"/>
              </a:rPr>
              <a:t>Large Objects</a:t>
            </a:r>
            <a:r>
              <a:rPr lang="zh-CN" altLang="en-US" sz="2000" b="1" dirty="0">
                <a:solidFill>
                  <a:srgbClr val="0000FF"/>
                </a:solidFill>
                <a:ea typeface="宋体" panose="02010600030101010101" pitchFamily="2" charset="-122"/>
                <a:cs typeface="Arial Unicode MS" pitchFamily="34" charset="-122"/>
              </a:rPr>
              <a:t>（大对象）</a:t>
            </a:r>
            <a:r>
              <a:rPr lang="zh-CN" altLang="en-US" sz="2000" dirty="0">
                <a:ea typeface="宋体" panose="02010600030101010101" pitchFamily="2" charset="-122"/>
                <a:cs typeface="Arial Unicode MS" pitchFamily="34" charset="-122"/>
              </a:rPr>
              <a:t>，</a:t>
            </a:r>
            <a:r>
              <a:rPr lang="zh-CN" altLang="en-US" sz="2000" b="1" dirty="0">
                <a:solidFill>
                  <a:srgbClr val="0000FF"/>
                </a:solidFill>
                <a:ea typeface="宋体" panose="02010600030101010101" pitchFamily="2" charset="-122"/>
                <a:cs typeface="Arial Unicode MS" pitchFamily="34" charset="-122"/>
              </a:rPr>
              <a:t>是用来存储大量的二进制和文本数据的一种数据类型</a:t>
            </a:r>
            <a:r>
              <a:rPr lang="zh-CN" altLang="en-US" sz="2000" dirty="0">
                <a:ea typeface="宋体" panose="02010600030101010101" pitchFamily="2" charset="-122"/>
                <a:cs typeface="Arial Unicode MS" pitchFamily="34" charset="-122"/>
              </a:rPr>
              <a:t>（一个</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字段可存储可多达</a:t>
            </a:r>
            <a:r>
              <a:rPr lang="en-US" altLang="zh-CN" sz="2000" dirty="0">
                <a:ea typeface="宋体" panose="02010600030101010101" pitchFamily="2" charset="-122"/>
                <a:cs typeface="Arial Unicode MS" pitchFamily="34" charset="-122"/>
              </a:rPr>
              <a:t>4GB</a:t>
            </a:r>
            <a:r>
              <a:rPr lang="zh-CN" altLang="en-US" sz="2000" dirty="0">
                <a:ea typeface="宋体" panose="02010600030101010101" pitchFamily="2" charset="-122"/>
                <a:cs typeface="Arial Unicode MS" pitchFamily="34" charset="-122"/>
              </a:rPr>
              <a:t>的数据）。</a:t>
            </a:r>
          </a:p>
          <a:p>
            <a:pPr>
              <a:buFont typeface="Wingdings" pitchFamily="2" charset="2"/>
              <a:buChar char="l"/>
            </a:pPr>
            <a:r>
              <a:rPr lang="en-US" altLang="zh-CN" sz="2000" dirty="0">
                <a:ea typeface="宋体" panose="02010600030101010101" pitchFamily="2" charset="-122"/>
                <a:cs typeface="Arial Unicode MS" pitchFamily="34" charset="-122"/>
              </a:rPr>
              <a:t>LOB </a:t>
            </a:r>
            <a:r>
              <a:rPr lang="zh-CN" altLang="en-US" sz="2000" dirty="0">
                <a:ea typeface="宋体" panose="02010600030101010101" pitchFamily="2" charset="-122"/>
                <a:cs typeface="Arial Unicode MS" pitchFamily="34" charset="-122"/>
              </a:rPr>
              <a:t>分为两种类型：内部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和外部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a:t>
            </a:r>
          </a:p>
          <a:p>
            <a:pPr lvl="1">
              <a:buFont typeface="Wingdings" pitchFamily="2" charset="2"/>
              <a:buChar char="Ø"/>
            </a:pPr>
            <a:r>
              <a:rPr lang="zh-CN" altLang="en-US" sz="2000" dirty="0">
                <a:ea typeface="宋体" panose="02010600030101010101" pitchFamily="2" charset="-122"/>
                <a:cs typeface="Arial Unicode MS" pitchFamily="34" charset="-122"/>
              </a:rPr>
              <a:t>内部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将数据以字节流的形式存储在数据库的内部。因而，内部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的许多操作都可以参与事务，也可以像处理普通数据一样对其进行备份和恢复操作。</a:t>
            </a:r>
            <a:r>
              <a:rPr lang="en-US" altLang="zh-CN" sz="2000" dirty="0">
                <a:ea typeface="宋体" panose="02010600030101010101" pitchFamily="2" charset="-122"/>
                <a:cs typeface="Arial Unicode MS" pitchFamily="34" charset="-122"/>
              </a:rPr>
              <a:t>Oracle</a:t>
            </a:r>
            <a:r>
              <a:rPr lang="zh-CN" altLang="en-US" sz="2000" dirty="0">
                <a:ea typeface="宋体" panose="02010600030101010101" pitchFamily="2" charset="-122"/>
                <a:cs typeface="Arial Unicode MS" pitchFamily="34" charset="-122"/>
              </a:rPr>
              <a:t>支持三种类型的内部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a:t>
            </a:r>
          </a:p>
          <a:p>
            <a:pPr lvl="2">
              <a:buFont typeface="Wingdings" pitchFamily="2" charset="2"/>
              <a:buChar char="ü"/>
            </a:pPr>
            <a:r>
              <a:rPr lang="en-US" altLang="zh-CN" dirty="0">
                <a:ea typeface="宋体" panose="02010600030101010101" pitchFamily="2" charset="-122"/>
                <a:cs typeface="Arial Unicode MS" pitchFamily="34" charset="-122"/>
              </a:rPr>
              <a:t>BLOB</a:t>
            </a:r>
            <a:r>
              <a:rPr lang="zh-CN" altLang="en-US" dirty="0">
                <a:ea typeface="宋体" panose="02010600030101010101" pitchFamily="2" charset="-122"/>
                <a:cs typeface="Arial Unicode MS" pitchFamily="34" charset="-122"/>
              </a:rPr>
              <a:t>（二进制数据）  </a:t>
            </a:r>
          </a:p>
          <a:p>
            <a:pPr lvl="2">
              <a:buFont typeface="Wingdings" pitchFamily="2" charset="2"/>
              <a:buChar char="ü"/>
            </a:pPr>
            <a:r>
              <a:rPr lang="en-US" altLang="zh-CN" dirty="0">
                <a:ea typeface="宋体" panose="02010600030101010101" pitchFamily="2" charset="-122"/>
                <a:cs typeface="Arial Unicode MS" pitchFamily="34" charset="-122"/>
              </a:rPr>
              <a:t>CLOB</a:t>
            </a:r>
            <a:r>
              <a:rPr lang="zh-CN" altLang="en-US" dirty="0">
                <a:ea typeface="宋体" panose="02010600030101010101" pitchFamily="2" charset="-122"/>
                <a:cs typeface="Arial Unicode MS" pitchFamily="34" charset="-122"/>
              </a:rPr>
              <a:t>（单字节字符数据） </a:t>
            </a:r>
          </a:p>
          <a:p>
            <a:pPr lvl="2">
              <a:buFont typeface="Wingdings" pitchFamily="2" charset="2"/>
              <a:buChar char="ü"/>
            </a:pPr>
            <a:r>
              <a:rPr lang="en-US" altLang="zh-CN" dirty="0">
                <a:ea typeface="宋体" panose="02010600030101010101" pitchFamily="2" charset="-122"/>
                <a:cs typeface="Arial Unicode MS" pitchFamily="34" charset="-122"/>
              </a:rPr>
              <a:t>NCLOB</a:t>
            </a:r>
            <a:r>
              <a:rPr lang="zh-CN" altLang="en-US" dirty="0">
                <a:ea typeface="宋体" panose="02010600030101010101" pitchFamily="2" charset="-122"/>
                <a:cs typeface="Arial Unicode MS" pitchFamily="34" charset="-122"/>
              </a:rPr>
              <a:t>（多字节字符数据）。</a:t>
            </a:r>
          </a:p>
          <a:p>
            <a:pPr lvl="1">
              <a:buFont typeface="Wingdings" pitchFamily="2" charset="2"/>
              <a:buChar char="Ø"/>
            </a:pPr>
            <a:r>
              <a:rPr lang="en-US" altLang="zh-CN" sz="2000" dirty="0">
                <a:ea typeface="宋体" panose="02010600030101010101" pitchFamily="2" charset="-122"/>
                <a:cs typeface="Arial Unicode MS" pitchFamily="34" charset="-122"/>
              </a:rPr>
              <a:t>CLOB</a:t>
            </a:r>
            <a:r>
              <a:rPr lang="zh-CN" altLang="en-US" sz="2000" dirty="0">
                <a:ea typeface="宋体" panose="02010600030101010101" pitchFamily="2" charset="-122"/>
                <a:cs typeface="Arial Unicode MS" pitchFamily="34" charset="-122"/>
              </a:rPr>
              <a:t>和</a:t>
            </a:r>
            <a:r>
              <a:rPr lang="en-US" altLang="zh-CN" sz="2000" dirty="0">
                <a:ea typeface="宋体" panose="02010600030101010101" pitchFamily="2" charset="-122"/>
                <a:cs typeface="Arial Unicode MS" pitchFamily="34" charset="-122"/>
              </a:rPr>
              <a:t>NCLOB</a:t>
            </a:r>
            <a:r>
              <a:rPr lang="zh-CN" altLang="en-US" sz="2000" dirty="0">
                <a:ea typeface="宋体" panose="02010600030101010101" pitchFamily="2" charset="-122"/>
                <a:cs typeface="Arial Unicode MS" pitchFamily="34" charset="-122"/>
              </a:rPr>
              <a:t>类型适用于存储超长的文本数据，</a:t>
            </a:r>
            <a:r>
              <a:rPr lang="en-US" altLang="zh-CN" sz="2000" b="1" dirty="0">
                <a:solidFill>
                  <a:srgbClr val="0000FF"/>
                </a:solidFill>
                <a:ea typeface="宋体" panose="02010600030101010101" pitchFamily="2" charset="-122"/>
                <a:cs typeface="Arial Unicode MS" pitchFamily="34" charset="-122"/>
              </a:rPr>
              <a:t>BLOB</a:t>
            </a:r>
            <a:r>
              <a:rPr lang="zh-CN" altLang="en-US" sz="2000" b="1" dirty="0">
                <a:solidFill>
                  <a:srgbClr val="0000FF"/>
                </a:solidFill>
                <a:ea typeface="宋体" panose="02010600030101010101" pitchFamily="2" charset="-122"/>
                <a:cs typeface="Arial Unicode MS" pitchFamily="34" charset="-122"/>
              </a:rPr>
              <a:t>字段适用于存储大量的二进制数据，如图像、视频、音频，文件等</a:t>
            </a:r>
            <a:r>
              <a:rPr lang="zh-CN" altLang="en-US" sz="2000" dirty="0">
                <a:ea typeface="宋体" panose="02010600030101010101" pitchFamily="2" charset="-122"/>
                <a:cs typeface="Arial Unicode MS" pitchFamily="34" charset="-122"/>
              </a:rPr>
              <a:t>。</a:t>
            </a:r>
          </a:p>
          <a:p>
            <a:pPr lvl="1">
              <a:buFont typeface="Wingdings" pitchFamily="2" charset="2"/>
              <a:buChar char="Ø"/>
            </a:pPr>
            <a:r>
              <a:rPr lang="zh-CN" altLang="en-US" sz="2000" dirty="0">
                <a:ea typeface="宋体" panose="02010600030101010101" pitchFamily="2" charset="-122"/>
                <a:cs typeface="Arial Unicode MS" pitchFamily="34" charset="-122"/>
              </a:rPr>
              <a:t>目前只支持一种外部</a:t>
            </a:r>
            <a:r>
              <a:rPr lang="en-US" altLang="zh-CN" sz="2000" dirty="0">
                <a:ea typeface="宋体" panose="02010600030101010101" pitchFamily="2" charset="-122"/>
                <a:cs typeface="Arial Unicode MS" pitchFamily="34" charset="-122"/>
              </a:rPr>
              <a:t>LOB</a:t>
            </a:r>
            <a:r>
              <a:rPr lang="zh-CN" altLang="en-US" sz="2000" dirty="0">
                <a:ea typeface="宋体" panose="02010600030101010101" pitchFamily="2" charset="-122"/>
                <a:cs typeface="Arial Unicode MS" pitchFamily="34" charset="-122"/>
              </a:rPr>
              <a:t>类型，即</a:t>
            </a:r>
            <a:r>
              <a:rPr lang="en-US" altLang="zh-CN" sz="2000" dirty="0">
                <a:ea typeface="宋体" panose="02010600030101010101" pitchFamily="2" charset="-122"/>
                <a:cs typeface="Arial Unicode MS" pitchFamily="34" charset="-122"/>
              </a:rPr>
              <a:t>BFILE</a:t>
            </a:r>
            <a:r>
              <a:rPr lang="zh-CN" altLang="en-US" sz="2000" dirty="0">
                <a:ea typeface="宋体" panose="02010600030101010101" pitchFamily="2"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a:t>
            </a:r>
            <a:r>
              <a:rPr lang="zh-CN" altLang="en-US" sz="2000" dirty="0" smtClean="0">
                <a:ea typeface="宋体" panose="02010600030101010101" pitchFamily="2" charset="-122"/>
                <a:cs typeface="Arial Unicode MS" pitchFamily="34" charset="-122"/>
              </a:rPr>
              <a:t>文件。</a:t>
            </a:r>
            <a:endParaRPr lang="zh-CN" altLang="en-US" sz="1600" dirty="0">
              <a:ea typeface="宋体" panose="02010600030101010101" pitchFamily="2" charset="-122"/>
              <a:cs typeface="Arial Unicode MS" pitchFamily="34" charset="-122"/>
            </a:endParaRPr>
          </a:p>
        </p:txBody>
      </p:sp>
    </p:spTree>
    <p:extLst>
      <p:ext uri="{BB962C8B-B14F-4D97-AF65-F5344CB8AC3E}">
        <p14:creationId xmlns:p14="http://schemas.microsoft.com/office/powerpoint/2010/main" xmlns="" val="3696407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2051720" y="836712"/>
            <a:ext cx="5580144" cy="780158"/>
          </a:xfrm>
        </p:spPr>
        <p:txBody>
          <a:bodyPr/>
          <a:lstStyle/>
          <a:p>
            <a:r>
              <a:rPr lang="en-US" altLang="zh-CN" b="1" dirty="0">
                <a:latin typeface="+mn-lt"/>
                <a:ea typeface="宋体" pitchFamily="2" charset="-122"/>
              </a:rPr>
              <a:t>MySQL BLOB </a:t>
            </a:r>
            <a:r>
              <a:rPr lang="zh-CN" altLang="en-US" b="1" dirty="0" smtClean="0">
                <a:latin typeface="+mn-lt"/>
                <a:ea typeface="宋体" pitchFamily="2" charset="-122"/>
              </a:rPr>
              <a:t>类型 </a:t>
            </a:r>
            <a:endParaRPr lang="zh-CN" altLang="en-US" b="1" dirty="0">
              <a:latin typeface="+mn-lt"/>
              <a:ea typeface="宋体" pitchFamily="2" charset="-122"/>
            </a:endParaRPr>
          </a:p>
        </p:txBody>
      </p:sp>
      <p:sp>
        <p:nvSpPr>
          <p:cNvPr id="601091" name="Rectangle 3"/>
          <p:cNvSpPr>
            <a:spLocks noGrp="1" noChangeArrowheads="1"/>
          </p:cNvSpPr>
          <p:nvPr>
            <p:ph type="body" idx="1"/>
          </p:nvPr>
        </p:nvSpPr>
        <p:spPr>
          <a:xfrm>
            <a:off x="323528" y="1700808"/>
            <a:ext cx="8568952" cy="4585712"/>
          </a:xfrm>
        </p:spPr>
        <p:txBody>
          <a:bodyPr>
            <a:noAutofit/>
          </a:bodyPr>
          <a:lstStyle/>
          <a:p>
            <a:pPr>
              <a:buFont typeface="Wingdings" pitchFamily="2" charset="2"/>
              <a:buChar char="l"/>
            </a:pPr>
            <a:r>
              <a:rPr lang="en-US" altLang="zh-CN" sz="2400" dirty="0" err="1">
                <a:ea typeface="宋体" pitchFamily="2" charset="-122"/>
              </a:rPr>
              <a:t>MySQL</a:t>
            </a:r>
            <a:r>
              <a:rPr lang="zh-CN" altLang="en-US" sz="2400" dirty="0">
                <a:ea typeface="宋体" pitchFamily="2" charset="-122"/>
              </a:rPr>
              <a:t>中，</a:t>
            </a:r>
            <a:r>
              <a:rPr lang="en-US" altLang="zh-CN" sz="2400" dirty="0">
                <a:ea typeface="宋体" pitchFamily="2" charset="-122"/>
              </a:rPr>
              <a:t>BLOB</a:t>
            </a:r>
            <a:r>
              <a:rPr lang="zh-CN" altLang="en-US" sz="2400" dirty="0">
                <a:ea typeface="宋体" pitchFamily="2" charset="-122"/>
              </a:rPr>
              <a:t>是一个二进制大型对象，是一个可以存储大量数据的容器，它能容纳不同大小的数据。</a:t>
            </a:r>
          </a:p>
          <a:p>
            <a:pPr>
              <a:buFont typeface="Wingdings" pitchFamily="2" charset="2"/>
              <a:buChar char="l"/>
            </a:pPr>
            <a:r>
              <a:rPr lang="en-US" altLang="zh-CN" sz="2400" dirty="0" err="1">
                <a:ea typeface="宋体" pitchFamily="2" charset="-122"/>
              </a:rPr>
              <a:t>MySQL</a:t>
            </a:r>
            <a:r>
              <a:rPr lang="zh-CN" altLang="en-US" sz="2400" dirty="0">
                <a:ea typeface="宋体" pitchFamily="2" charset="-122"/>
              </a:rPr>
              <a:t>的四种</a:t>
            </a:r>
            <a:r>
              <a:rPr lang="en-US" altLang="zh-CN" sz="2400" dirty="0">
                <a:ea typeface="宋体" pitchFamily="2" charset="-122"/>
              </a:rPr>
              <a:t>BLOB</a:t>
            </a:r>
            <a:r>
              <a:rPr lang="zh-CN" altLang="en-US" sz="2400" dirty="0">
                <a:ea typeface="宋体" pitchFamily="2" charset="-122"/>
              </a:rPr>
              <a:t>类型</a:t>
            </a:r>
            <a:r>
              <a:rPr lang="en-US" altLang="zh-CN" sz="2400" dirty="0">
                <a:ea typeface="宋体" pitchFamily="2" charset="-122"/>
              </a:rPr>
              <a:t>(</a:t>
            </a:r>
            <a:r>
              <a:rPr lang="zh-CN" altLang="en-US" sz="2400" dirty="0">
                <a:ea typeface="宋体" pitchFamily="2" charset="-122"/>
              </a:rPr>
              <a:t>除了在存储的最大信息量上不同外，他们是等同的</a:t>
            </a:r>
            <a:r>
              <a:rPr lang="en-US" altLang="zh-CN" sz="2400" dirty="0">
                <a:ea typeface="宋体" pitchFamily="2" charset="-122"/>
              </a:rPr>
              <a:t>)</a:t>
            </a: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pPr>
              <a:buFont typeface="Wingdings" pitchFamily="2" charset="2"/>
              <a:buChar char="l"/>
            </a:pPr>
            <a:r>
              <a:rPr lang="zh-CN" altLang="en-US" sz="2400" dirty="0">
                <a:ea typeface="宋体" pitchFamily="2" charset="-122"/>
              </a:rPr>
              <a:t>实际使用中根据需要存入的数据大小定义不同的</a:t>
            </a:r>
            <a:r>
              <a:rPr lang="en-US" altLang="zh-CN" sz="2400" dirty="0">
                <a:ea typeface="宋体" pitchFamily="2" charset="-122"/>
              </a:rPr>
              <a:t>BLOB</a:t>
            </a:r>
            <a:r>
              <a:rPr lang="zh-CN" altLang="en-US" sz="2400" dirty="0">
                <a:ea typeface="宋体" pitchFamily="2" charset="-122"/>
              </a:rPr>
              <a:t>类型。</a:t>
            </a:r>
            <a:br>
              <a:rPr lang="zh-CN" altLang="en-US" sz="2400" dirty="0">
                <a:ea typeface="宋体" pitchFamily="2" charset="-122"/>
              </a:rPr>
            </a:br>
            <a:r>
              <a:rPr lang="zh-CN" altLang="en-US" sz="2400" dirty="0">
                <a:ea typeface="宋体" pitchFamily="2" charset="-122"/>
              </a:rPr>
              <a:t>需要注意的是：如果存储的文件过大，数据库的性能会下降。</a:t>
            </a:r>
          </a:p>
        </p:txBody>
      </p:sp>
      <p:pic>
        <p:nvPicPr>
          <p:cNvPr id="601092" name="Picture 4"/>
          <p:cNvPicPr>
            <a:picLocks noChangeAspect="1" noChangeArrowheads="1"/>
          </p:cNvPicPr>
          <p:nvPr/>
        </p:nvPicPr>
        <p:blipFill>
          <a:blip r:embed="rId2" cstate="print"/>
          <a:srcRect/>
          <a:stretch>
            <a:fillRect/>
          </a:stretch>
        </p:blipFill>
        <p:spPr bwMode="auto">
          <a:xfrm>
            <a:off x="1320828" y="3402879"/>
            <a:ext cx="4331292" cy="1814537"/>
          </a:xfrm>
          <a:prstGeom prst="rect">
            <a:avLst/>
          </a:prstGeom>
          <a:noFill/>
        </p:spPr>
      </p:pic>
      <p:sp>
        <p:nvSpPr>
          <p:cNvPr id="601093" name="Rectangle 5"/>
          <p:cNvSpPr>
            <a:spLocks noChangeArrowheads="1"/>
          </p:cNvSpPr>
          <p:nvPr/>
        </p:nvSpPr>
        <p:spPr bwMode="auto">
          <a:xfrm>
            <a:off x="1236690" y="4489524"/>
            <a:ext cx="4415430" cy="360362"/>
          </a:xfrm>
          <a:prstGeom prst="rect">
            <a:avLst/>
          </a:prstGeom>
          <a:noFill/>
          <a:ln w="9525" algn="ctr">
            <a:solidFill>
              <a:srgbClr val="FF0000"/>
            </a:solidFill>
            <a:miter lim="800000"/>
            <a:headEnd/>
            <a:tailEnd/>
          </a:ln>
          <a:effec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xmlns="" val="1946951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0"/>
            <a:ext cx="8229600" cy="857256"/>
          </a:xfrm>
        </p:spPr>
        <p:txBody>
          <a:bodyPr>
            <a:normAutofit/>
          </a:bodyPr>
          <a:lstStyle/>
          <a:p>
            <a:r>
              <a:rPr lang="en-US" altLang="zh-CN" dirty="0" smtClean="0"/>
              <a:t>JDBC</a:t>
            </a:r>
            <a:r>
              <a:rPr lang="zh-CN" altLang="en-US" dirty="0" smtClean="0"/>
              <a:t>的作用</a:t>
            </a:r>
            <a:endParaRPr lang="zh-CN" altLang="en-US" dirty="0"/>
          </a:p>
        </p:txBody>
      </p:sp>
      <p:pic>
        <p:nvPicPr>
          <p:cNvPr id="6" name="图片 5" descr="QQ图片20161112134322.png"/>
          <p:cNvPicPr>
            <a:picLocks noChangeAspect="1"/>
          </p:cNvPicPr>
          <p:nvPr/>
        </p:nvPicPr>
        <p:blipFill>
          <a:blip r:embed="rId2" cstate="print"/>
          <a:stretch>
            <a:fillRect/>
          </a:stretch>
        </p:blipFill>
        <p:spPr>
          <a:xfrm>
            <a:off x="357158" y="2643182"/>
            <a:ext cx="2602225" cy="2000264"/>
          </a:xfrm>
          <a:prstGeom prst="rect">
            <a:avLst/>
          </a:prstGeom>
        </p:spPr>
      </p:pic>
      <p:sp>
        <p:nvSpPr>
          <p:cNvPr id="7" name="TextBox 6"/>
          <p:cNvSpPr txBox="1"/>
          <p:nvPr/>
        </p:nvSpPr>
        <p:spPr>
          <a:xfrm>
            <a:off x="642910" y="1142984"/>
            <a:ext cx="1714512" cy="369332"/>
          </a:xfrm>
          <a:prstGeom prst="rect">
            <a:avLst/>
          </a:prstGeom>
          <a:noFill/>
        </p:spPr>
        <p:txBody>
          <a:bodyPr wrap="square" rtlCol="0">
            <a:spAutoFit/>
          </a:bodyPr>
          <a:lstStyle/>
          <a:p>
            <a:r>
              <a:rPr lang="zh-CN" altLang="en-US" dirty="0" smtClean="0"/>
              <a:t>屌丝男</a:t>
            </a:r>
            <a:endParaRPr lang="zh-CN" altLang="en-US" dirty="0"/>
          </a:p>
        </p:txBody>
      </p:sp>
      <p:sp>
        <p:nvSpPr>
          <p:cNvPr id="9" name="TextBox 8"/>
          <p:cNvSpPr txBox="1"/>
          <p:nvPr/>
        </p:nvSpPr>
        <p:spPr>
          <a:xfrm>
            <a:off x="6858016" y="1071546"/>
            <a:ext cx="1357322" cy="369332"/>
          </a:xfrm>
          <a:prstGeom prst="rect">
            <a:avLst/>
          </a:prstGeom>
          <a:noFill/>
        </p:spPr>
        <p:txBody>
          <a:bodyPr wrap="square" rtlCol="0">
            <a:spAutoFit/>
          </a:bodyPr>
          <a:lstStyle/>
          <a:p>
            <a:r>
              <a:rPr lang="zh-CN" altLang="en-US" dirty="0" smtClean="0"/>
              <a:t>女神</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6588224" y="2204864"/>
            <a:ext cx="1512168" cy="27919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683568" y="836712"/>
            <a:ext cx="8208962" cy="1006986"/>
          </a:xfrm>
        </p:spPr>
        <p:txBody>
          <a:bodyPr/>
          <a:lstStyle/>
          <a:p>
            <a:r>
              <a:rPr lang="zh-CN" altLang="en-US" b="1" dirty="0">
                <a:latin typeface="+mn-lt"/>
                <a:ea typeface="宋体" pitchFamily="2" charset="-122"/>
              </a:rPr>
              <a:t>使用</a:t>
            </a:r>
            <a:r>
              <a:rPr lang="en-US" altLang="zh-CN" b="1" dirty="0">
                <a:latin typeface="+mn-lt"/>
                <a:ea typeface="宋体" pitchFamily="2" charset="-122"/>
              </a:rPr>
              <a:t>JDBC</a:t>
            </a:r>
            <a:r>
              <a:rPr lang="zh-CN" altLang="en-US" b="1" dirty="0">
                <a:latin typeface="+mn-lt"/>
                <a:ea typeface="宋体" pitchFamily="2" charset="-122"/>
              </a:rPr>
              <a:t>来写入</a:t>
            </a:r>
            <a:r>
              <a:rPr lang="en-US" altLang="zh-CN" b="1" dirty="0">
                <a:latin typeface="+mn-lt"/>
                <a:ea typeface="宋体" pitchFamily="2" charset="-122"/>
              </a:rPr>
              <a:t>Blob</a:t>
            </a:r>
            <a:r>
              <a:rPr lang="zh-CN" altLang="en-US" b="1" dirty="0">
                <a:latin typeface="+mn-lt"/>
                <a:ea typeface="宋体" pitchFamily="2" charset="-122"/>
              </a:rPr>
              <a:t>型数据到</a:t>
            </a:r>
            <a:r>
              <a:rPr lang="en-US" altLang="zh-CN" b="1" dirty="0">
                <a:latin typeface="+mn-lt"/>
                <a:ea typeface="宋体" pitchFamily="2" charset="-122"/>
              </a:rPr>
              <a:t>Oracle</a:t>
            </a:r>
            <a:r>
              <a:rPr lang="zh-CN" altLang="en-US" b="1" dirty="0">
                <a:latin typeface="+mn-lt"/>
                <a:ea typeface="宋体" pitchFamily="2" charset="-122"/>
              </a:rPr>
              <a:t>中 </a:t>
            </a:r>
          </a:p>
        </p:txBody>
      </p:sp>
      <p:sp>
        <p:nvSpPr>
          <p:cNvPr id="602115" name="Rectangle 3"/>
          <p:cNvSpPr>
            <a:spLocks noGrp="1" noChangeArrowheads="1"/>
          </p:cNvSpPr>
          <p:nvPr>
            <p:ph type="body" idx="1"/>
          </p:nvPr>
        </p:nvSpPr>
        <p:spPr>
          <a:xfrm>
            <a:off x="467544" y="1772816"/>
            <a:ext cx="8352928" cy="4341813"/>
          </a:xfrm>
        </p:spPr>
        <p:txBody>
          <a:bodyPr>
            <a:noAutofit/>
          </a:bodyPr>
          <a:lstStyle/>
          <a:p>
            <a:pPr>
              <a:buFont typeface="Wingdings" pitchFamily="2" charset="2"/>
              <a:buChar char="l"/>
            </a:pPr>
            <a:r>
              <a:rPr lang="en-US" altLang="zh-CN" sz="2000" b="1" dirty="0">
                <a:solidFill>
                  <a:srgbClr val="0000FF"/>
                </a:solidFill>
                <a:ea typeface="宋体" pitchFamily="2" charset="-122"/>
              </a:rPr>
              <a:t>Oracle</a:t>
            </a:r>
            <a:r>
              <a:rPr lang="zh-CN" altLang="en-US" sz="2000" b="1" dirty="0">
                <a:solidFill>
                  <a:srgbClr val="0000FF"/>
                </a:solidFill>
                <a:ea typeface="宋体" pitchFamily="2" charset="-122"/>
              </a:rPr>
              <a:t>的</a:t>
            </a:r>
            <a:r>
              <a:rPr lang="en-US" altLang="zh-CN" sz="2000" b="1" dirty="0">
                <a:solidFill>
                  <a:srgbClr val="0000FF"/>
                </a:solidFill>
                <a:ea typeface="宋体" pitchFamily="2" charset="-122"/>
              </a:rPr>
              <a:t>Blob</a:t>
            </a:r>
            <a:r>
              <a:rPr lang="zh-CN" altLang="en-US" sz="2000" b="1" dirty="0">
                <a:solidFill>
                  <a:srgbClr val="0000FF"/>
                </a:solidFill>
                <a:ea typeface="宋体" pitchFamily="2" charset="-122"/>
              </a:rPr>
              <a:t>字段</a:t>
            </a:r>
            <a:r>
              <a:rPr lang="zh-CN" altLang="en-US" sz="2000" dirty="0">
                <a:ea typeface="宋体" pitchFamily="2" charset="-122"/>
              </a:rPr>
              <a:t>比</a:t>
            </a:r>
            <a:r>
              <a:rPr lang="en-US" altLang="zh-CN" sz="2000" dirty="0">
                <a:ea typeface="宋体" pitchFamily="2" charset="-122"/>
              </a:rPr>
              <a:t>long</a:t>
            </a:r>
            <a:r>
              <a:rPr lang="zh-CN" altLang="en-US" sz="2000" dirty="0">
                <a:ea typeface="宋体" pitchFamily="2" charset="-122"/>
              </a:rPr>
              <a:t>字段的性能要好，可以用来保存如图片之类的二进制数据。 </a:t>
            </a:r>
          </a:p>
          <a:p>
            <a:pPr>
              <a:buFont typeface="Wingdings" pitchFamily="2" charset="2"/>
              <a:buChar char="l"/>
            </a:pPr>
            <a:r>
              <a:rPr lang="en-US" altLang="zh-CN" sz="2000" b="1" dirty="0">
                <a:solidFill>
                  <a:srgbClr val="0000FF"/>
                </a:solidFill>
                <a:ea typeface="宋体" pitchFamily="2" charset="-122"/>
              </a:rPr>
              <a:t>Oracle</a:t>
            </a:r>
            <a:r>
              <a:rPr lang="zh-CN" altLang="en-US" sz="2000" b="1" dirty="0">
                <a:solidFill>
                  <a:srgbClr val="0000FF"/>
                </a:solidFill>
                <a:ea typeface="宋体" pitchFamily="2" charset="-122"/>
              </a:rPr>
              <a:t>的</a:t>
            </a:r>
            <a:r>
              <a:rPr lang="en-US" altLang="zh-CN" sz="2000" b="1" dirty="0">
                <a:solidFill>
                  <a:srgbClr val="0000FF"/>
                </a:solidFill>
                <a:ea typeface="宋体" pitchFamily="2" charset="-122"/>
              </a:rPr>
              <a:t>BLOB</a:t>
            </a:r>
            <a:r>
              <a:rPr lang="zh-CN" altLang="en-US" sz="2000" b="1" dirty="0">
                <a:solidFill>
                  <a:srgbClr val="0000FF"/>
                </a:solidFill>
                <a:ea typeface="宋体" pitchFamily="2" charset="-122"/>
              </a:rPr>
              <a:t>字段由两部分组成：数据（值）和指向数据的指针（定位器）。</a:t>
            </a:r>
            <a:r>
              <a:rPr lang="zh-CN" altLang="en-US" sz="2000" dirty="0">
                <a:ea typeface="宋体" pitchFamily="2" charset="-122"/>
              </a:rPr>
              <a:t>尽管值与表自身一起存储，但是一个</a:t>
            </a:r>
            <a:r>
              <a:rPr lang="en-US" altLang="zh-CN" sz="2000" dirty="0">
                <a:ea typeface="宋体" pitchFamily="2" charset="-122"/>
              </a:rPr>
              <a:t>BLOB</a:t>
            </a:r>
            <a:r>
              <a:rPr lang="zh-CN" altLang="en-US" sz="2000" dirty="0">
                <a:ea typeface="宋体" pitchFamily="2" charset="-122"/>
              </a:rPr>
              <a:t>列并不包含值，仅有它的定位指针。为了使用大对象，程序必须声明定位器类型的本地变量。</a:t>
            </a:r>
          </a:p>
          <a:p>
            <a:pPr>
              <a:buFont typeface="Wingdings" pitchFamily="2" charset="2"/>
              <a:buChar char="l"/>
            </a:pPr>
            <a:r>
              <a:rPr lang="zh-CN" altLang="en-US" sz="2000" dirty="0">
                <a:ea typeface="宋体" pitchFamily="2" charset="-122"/>
              </a:rPr>
              <a:t>当</a:t>
            </a:r>
            <a:r>
              <a:rPr lang="en-US" altLang="zh-CN" sz="2000" dirty="0">
                <a:ea typeface="宋体" pitchFamily="2" charset="-122"/>
              </a:rPr>
              <a:t>Oracle</a:t>
            </a:r>
            <a:r>
              <a:rPr lang="zh-CN" altLang="en-US" sz="2000" dirty="0">
                <a:ea typeface="宋体" pitchFamily="2" charset="-122"/>
              </a:rPr>
              <a:t>内部</a:t>
            </a:r>
            <a:r>
              <a:rPr lang="en-US" altLang="zh-CN" sz="2000" dirty="0">
                <a:ea typeface="宋体" pitchFamily="2" charset="-122"/>
              </a:rPr>
              <a:t>LOB</a:t>
            </a:r>
            <a:r>
              <a:rPr lang="zh-CN" altLang="en-US" sz="2000" dirty="0">
                <a:ea typeface="宋体" pitchFamily="2" charset="-122"/>
              </a:rPr>
              <a:t>被创建时，</a:t>
            </a:r>
            <a:r>
              <a:rPr lang="zh-CN" altLang="en-US" sz="2000" b="1" dirty="0">
                <a:solidFill>
                  <a:srgbClr val="0000FF"/>
                </a:solidFill>
                <a:ea typeface="宋体" pitchFamily="2" charset="-122"/>
              </a:rPr>
              <a:t>定位器被存放在列中，值被存放在</a:t>
            </a:r>
            <a:r>
              <a:rPr lang="en-US" altLang="zh-CN" sz="2000" b="1" dirty="0">
                <a:solidFill>
                  <a:srgbClr val="0000FF"/>
                </a:solidFill>
                <a:ea typeface="宋体" pitchFamily="2" charset="-122"/>
              </a:rPr>
              <a:t>LOB</a:t>
            </a:r>
            <a:r>
              <a:rPr lang="zh-CN" altLang="en-US" sz="2000" b="1" dirty="0">
                <a:solidFill>
                  <a:srgbClr val="0000FF"/>
                </a:solidFill>
                <a:ea typeface="宋体" pitchFamily="2" charset="-122"/>
              </a:rPr>
              <a:t>段中，</a:t>
            </a:r>
            <a:r>
              <a:rPr lang="en-US" altLang="zh-CN" sz="2000" b="1" dirty="0">
                <a:solidFill>
                  <a:srgbClr val="0000FF"/>
                </a:solidFill>
                <a:ea typeface="宋体" pitchFamily="2" charset="-122"/>
              </a:rPr>
              <a:t>LOB</a:t>
            </a:r>
            <a:r>
              <a:rPr lang="zh-CN" altLang="en-US" sz="2000" b="1" dirty="0">
                <a:solidFill>
                  <a:srgbClr val="0000FF"/>
                </a:solidFill>
                <a:ea typeface="宋体" pitchFamily="2" charset="-122"/>
              </a:rPr>
              <a:t>段是在数据库内部表的一部分。</a:t>
            </a:r>
          </a:p>
          <a:p>
            <a:pPr>
              <a:buFont typeface="Wingdings" pitchFamily="2" charset="2"/>
              <a:buChar char="l"/>
            </a:pPr>
            <a:r>
              <a:rPr lang="zh-CN" altLang="en-US" sz="2000" dirty="0">
                <a:ea typeface="宋体" pitchFamily="2" charset="-122"/>
              </a:rPr>
              <a:t>因为</a:t>
            </a:r>
            <a:r>
              <a:rPr lang="en-US" altLang="zh-CN" sz="2000" dirty="0">
                <a:ea typeface="宋体" pitchFamily="2" charset="-122"/>
              </a:rPr>
              <a:t>Blob</a:t>
            </a:r>
            <a:r>
              <a:rPr lang="zh-CN" altLang="en-US" sz="2000" dirty="0">
                <a:ea typeface="宋体" pitchFamily="2" charset="-122"/>
              </a:rPr>
              <a:t>自身有一个</a:t>
            </a:r>
            <a:r>
              <a:rPr lang="en-US" altLang="zh-CN" sz="2000" dirty="0">
                <a:ea typeface="宋体" pitchFamily="2" charset="-122"/>
              </a:rPr>
              <a:t>cursor</a:t>
            </a:r>
            <a:r>
              <a:rPr lang="zh-CN" altLang="en-US" sz="2000" dirty="0">
                <a:ea typeface="宋体" pitchFamily="2" charset="-122"/>
              </a:rPr>
              <a:t>，当写入</a:t>
            </a:r>
            <a:r>
              <a:rPr lang="en-US" altLang="zh-CN" sz="2000" dirty="0">
                <a:ea typeface="宋体" pitchFamily="2" charset="-122"/>
              </a:rPr>
              <a:t>Blob</a:t>
            </a:r>
            <a:r>
              <a:rPr lang="zh-CN" altLang="en-US" sz="2000" dirty="0">
                <a:ea typeface="宋体" pitchFamily="2" charset="-122"/>
              </a:rPr>
              <a:t>字段必须使用指针（定位器）对</a:t>
            </a:r>
            <a:r>
              <a:rPr lang="en-US" altLang="zh-CN" sz="2000" dirty="0">
                <a:ea typeface="宋体" pitchFamily="2" charset="-122"/>
              </a:rPr>
              <a:t>Blob</a:t>
            </a:r>
            <a:r>
              <a:rPr lang="zh-CN" altLang="en-US" sz="2000" dirty="0">
                <a:ea typeface="宋体" pitchFamily="2" charset="-122"/>
              </a:rPr>
              <a:t>进行操作，</a:t>
            </a:r>
            <a:r>
              <a:rPr lang="zh-CN" altLang="en-US" sz="2000" b="1" dirty="0">
                <a:solidFill>
                  <a:srgbClr val="0000FF"/>
                </a:solidFill>
                <a:ea typeface="宋体" pitchFamily="2" charset="-122"/>
              </a:rPr>
              <a:t>因而在写入</a:t>
            </a:r>
            <a:r>
              <a:rPr lang="en-US" altLang="zh-CN" sz="2000" b="1" dirty="0">
                <a:solidFill>
                  <a:srgbClr val="0000FF"/>
                </a:solidFill>
                <a:ea typeface="宋体" pitchFamily="2" charset="-122"/>
              </a:rPr>
              <a:t>Blob</a:t>
            </a:r>
            <a:r>
              <a:rPr lang="zh-CN" altLang="en-US" sz="2000" b="1" dirty="0">
                <a:solidFill>
                  <a:srgbClr val="0000FF"/>
                </a:solidFill>
                <a:ea typeface="宋体" pitchFamily="2" charset="-122"/>
              </a:rPr>
              <a:t>之前，必须获得指针（定位器）才能进行写入</a:t>
            </a:r>
          </a:p>
          <a:p>
            <a:pPr>
              <a:buFont typeface="Wingdings" pitchFamily="2" charset="2"/>
              <a:buChar char="l"/>
            </a:pPr>
            <a:r>
              <a:rPr lang="zh-CN" altLang="en-US" sz="2000" dirty="0">
                <a:ea typeface="宋体" pitchFamily="2" charset="-122"/>
              </a:rPr>
              <a:t>如何获得</a:t>
            </a:r>
            <a:r>
              <a:rPr lang="en-US" altLang="zh-CN" sz="2000" dirty="0">
                <a:ea typeface="宋体" pitchFamily="2" charset="-122"/>
              </a:rPr>
              <a:t>Blob</a:t>
            </a:r>
            <a:r>
              <a:rPr lang="zh-CN" altLang="en-US" sz="2000" dirty="0">
                <a:ea typeface="宋体" pitchFamily="2" charset="-122"/>
              </a:rPr>
              <a:t>的指针（定位器） ：需要先插入一个</a:t>
            </a:r>
            <a:r>
              <a:rPr lang="en-US" altLang="zh-CN" sz="2000" dirty="0">
                <a:ea typeface="宋体" pitchFamily="2" charset="-122"/>
              </a:rPr>
              <a:t>empty</a:t>
            </a:r>
            <a:r>
              <a:rPr lang="zh-CN" altLang="en-US" sz="2000" dirty="0">
                <a:ea typeface="宋体" pitchFamily="2" charset="-122"/>
              </a:rPr>
              <a:t>的</a:t>
            </a:r>
            <a:r>
              <a:rPr lang="en-US" altLang="zh-CN" sz="2000" dirty="0">
                <a:ea typeface="宋体" pitchFamily="2" charset="-122"/>
              </a:rPr>
              <a:t>blob</a:t>
            </a:r>
            <a:r>
              <a:rPr lang="zh-CN" altLang="en-US" sz="2000" dirty="0">
                <a:ea typeface="宋体" pitchFamily="2" charset="-122"/>
              </a:rPr>
              <a:t>，这将创建一个</a:t>
            </a:r>
            <a:r>
              <a:rPr lang="en-US" altLang="zh-CN" sz="2000" dirty="0">
                <a:ea typeface="宋体" pitchFamily="2" charset="-122"/>
              </a:rPr>
              <a:t>blob</a:t>
            </a:r>
            <a:r>
              <a:rPr lang="zh-CN" altLang="en-US" sz="2000" dirty="0">
                <a:ea typeface="宋体" pitchFamily="2" charset="-122"/>
              </a:rPr>
              <a:t>的指针，然后再把这个</a:t>
            </a:r>
            <a:r>
              <a:rPr lang="en-US" altLang="zh-CN" sz="2000" dirty="0">
                <a:ea typeface="宋体" pitchFamily="2" charset="-122"/>
              </a:rPr>
              <a:t>empty</a:t>
            </a:r>
            <a:r>
              <a:rPr lang="zh-CN" altLang="en-US" sz="2000" dirty="0">
                <a:ea typeface="宋体" pitchFamily="2" charset="-122"/>
              </a:rPr>
              <a:t>的</a:t>
            </a:r>
            <a:r>
              <a:rPr lang="en-US" altLang="zh-CN" sz="2000" dirty="0">
                <a:ea typeface="宋体" pitchFamily="2" charset="-122"/>
              </a:rPr>
              <a:t>blob</a:t>
            </a:r>
            <a:r>
              <a:rPr lang="zh-CN" altLang="en-US" sz="2000" dirty="0">
                <a:ea typeface="宋体" pitchFamily="2" charset="-122"/>
              </a:rPr>
              <a:t>的指针查询出来，这样通过两步操作，就获得了</a:t>
            </a:r>
            <a:r>
              <a:rPr lang="en-US" altLang="zh-CN" sz="2000" dirty="0">
                <a:ea typeface="宋体" pitchFamily="2" charset="-122"/>
              </a:rPr>
              <a:t>blob</a:t>
            </a:r>
            <a:r>
              <a:rPr lang="zh-CN" altLang="en-US" sz="2000" dirty="0">
                <a:ea typeface="宋体" pitchFamily="2" charset="-122"/>
              </a:rPr>
              <a:t>的指针，可以真正的写入</a:t>
            </a:r>
            <a:r>
              <a:rPr lang="en-US" altLang="zh-CN" sz="2000" dirty="0">
                <a:ea typeface="宋体" pitchFamily="2" charset="-122"/>
              </a:rPr>
              <a:t>blob</a:t>
            </a:r>
            <a:r>
              <a:rPr lang="zh-CN" altLang="en-US" sz="2000" dirty="0">
                <a:ea typeface="宋体" pitchFamily="2" charset="-122"/>
              </a:rPr>
              <a:t>数据了。 </a:t>
            </a:r>
          </a:p>
        </p:txBody>
      </p:sp>
    </p:spTree>
    <p:extLst>
      <p:ext uri="{BB962C8B-B14F-4D97-AF65-F5344CB8AC3E}">
        <p14:creationId xmlns:p14="http://schemas.microsoft.com/office/powerpoint/2010/main" xmlns="" val="42264196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2555776" y="836712"/>
            <a:ext cx="3859912" cy="774188"/>
          </a:xfrm>
        </p:spPr>
        <p:txBody>
          <a:bodyPr/>
          <a:lstStyle/>
          <a:p>
            <a:r>
              <a:rPr lang="zh-CN" altLang="en-US" b="1" dirty="0" smtClean="0">
                <a:latin typeface="+mn-lt"/>
                <a:ea typeface="宋体" pitchFamily="2" charset="-122"/>
              </a:rPr>
              <a:t>步   骤</a:t>
            </a:r>
            <a:endParaRPr lang="zh-CN" altLang="en-US" b="1" dirty="0">
              <a:latin typeface="+mn-lt"/>
              <a:ea typeface="宋体" pitchFamily="2" charset="-122"/>
            </a:endParaRPr>
          </a:p>
        </p:txBody>
      </p:sp>
      <p:sp>
        <p:nvSpPr>
          <p:cNvPr id="603139" name="Rectangle 3"/>
          <p:cNvSpPr>
            <a:spLocks noGrp="1" noChangeArrowheads="1"/>
          </p:cNvSpPr>
          <p:nvPr>
            <p:ph type="body" idx="1"/>
          </p:nvPr>
        </p:nvSpPr>
        <p:spPr>
          <a:xfrm>
            <a:off x="539552" y="1556792"/>
            <a:ext cx="7993063" cy="4968552"/>
          </a:xfrm>
        </p:spPr>
        <p:txBody>
          <a:bodyPr>
            <a:normAutofit fontScale="92500" lnSpcReduction="20000"/>
          </a:bodyPr>
          <a:lstStyle/>
          <a:p>
            <a:pPr>
              <a:lnSpc>
                <a:spcPct val="110000"/>
              </a:lnSpc>
              <a:buFont typeface="Wingdings" panose="05000000000000000000" pitchFamily="2" charset="2"/>
              <a:buChar char="l"/>
            </a:pPr>
            <a:r>
              <a:rPr lang="zh-CN" altLang="en-US" sz="2400" b="1" dirty="0" smtClean="0">
                <a:solidFill>
                  <a:srgbClr val="C00000"/>
                </a:solidFill>
                <a:ea typeface="宋体" panose="02010600030101010101" pitchFamily="2" charset="-122"/>
              </a:rPr>
              <a:t>向数据表中插入大数据类型</a:t>
            </a:r>
            <a:endParaRPr lang="en-US" altLang="zh-CN" sz="2400" b="1" dirty="0" smtClean="0">
              <a:solidFill>
                <a:srgbClr val="C00000"/>
              </a:solidFill>
              <a:ea typeface="宋体" panose="02010600030101010101" pitchFamily="2" charset="-122"/>
            </a:endParaRPr>
          </a:p>
          <a:p>
            <a:pPr marL="0" indent="0">
              <a:lnSpc>
                <a:spcPct val="110000"/>
              </a:lnSpc>
              <a:buNone/>
            </a:pPr>
            <a:r>
              <a:rPr lang="en-US" altLang="zh-CN" sz="2400" dirty="0">
                <a:ea typeface="宋体" panose="02010600030101010101" pitchFamily="2" charset="-122"/>
              </a:rPr>
              <a:t>String </a:t>
            </a:r>
            <a:r>
              <a:rPr lang="en-US" altLang="zh-CN" sz="2400" dirty="0" err="1">
                <a:ea typeface="宋体" panose="02010600030101010101" pitchFamily="2" charset="-122"/>
              </a:rPr>
              <a:t>sql</a:t>
            </a:r>
            <a:r>
              <a:rPr lang="en-US" altLang="zh-CN" sz="2400" dirty="0">
                <a:ea typeface="宋体" panose="02010600030101010101" pitchFamily="2" charset="-122"/>
              </a:rPr>
              <a:t> = "INSERT INTO customer(name, email, birth, photo) VALUES(?, ?, ?, </a:t>
            </a:r>
            <a:r>
              <a:rPr lang="en-US" altLang="zh-CN" sz="2400" dirty="0" smtClean="0">
                <a:ea typeface="宋体" panose="02010600030101010101" pitchFamily="2" charset="-122"/>
              </a:rPr>
              <a:t>?)";</a:t>
            </a:r>
            <a:r>
              <a:rPr lang="en-US" altLang="zh-CN" sz="2400" dirty="0">
                <a:ea typeface="宋体" panose="02010600030101010101" pitchFamily="2" charset="-122"/>
              </a:rPr>
              <a:t>	</a:t>
            </a:r>
          </a:p>
          <a:p>
            <a:pPr marL="0" indent="0">
              <a:lnSpc>
                <a:spcPct val="110000"/>
              </a:lnSpc>
              <a:buNone/>
            </a:pPr>
            <a:r>
              <a:rPr lang="en-US" altLang="zh-CN" sz="2400" dirty="0">
                <a:ea typeface="宋体" panose="02010600030101010101" pitchFamily="2" charset="-122"/>
              </a:rPr>
              <a:t>	</a:t>
            </a:r>
            <a:r>
              <a:rPr lang="en-US" altLang="zh-CN" sz="2400" dirty="0" smtClean="0">
                <a:ea typeface="宋体" panose="02010600030101010101" pitchFamily="2" charset="-122"/>
              </a:rPr>
              <a:t>conn </a:t>
            </a:r>
            <a:r>
              <a:rPr lang="en-US" altLang="zh-CN" sz="2400" dirty="0">
                <a:ea typeface="宋体" panose="02010600030101010101" pitchFamily="2" charset="-122"/>
              </a:rPr>
              <a:t>= </a:t>
            </a:r>
            <a:r>
              <a:rPr lang="en-US" altLang="zh-CN" sz="2400" dirty="0" err="1">
                <a:ea typeface="宋体" panose="02010600030101010101" pitchFamily="2" charset="-122"/>
              </a:rPr>
              <a:t>JDBCUtil.getConnection</a:t>
            </a:r>
            <a:r>
              <a:rPr lang="en-US" altLang="zh-CN" sz="2400" dirty="0">
                <a:ea typeface="宋体" panose="02010600030101010101" pitchFamily="2" charset="-122"/>
              </a:rPr>
              <a:t>();</a:t>
            </a:r>
          </a:p>
          <a:p>
            <a:pPr marL="0" indent="0">
              <a:lnSpc>
                <a:spcPct val="110000"/>
              </a:lnSpc>
              <a:buNone/>
            </a:pPr>
            <a:r>
              <a:rPr lang="en-US" altLang="zh-CN" sz="2400" dirty="0">
                <a:ea typeface="宋体" panose="02010600030101010101" pitchFamily="2" charset="-122"/>
              </a:rPr>
              <a:t>	</a:t>
            </a:r>
            <a:r>
              <a:rPr lang="en-US" altLang="zh-CN" sz="2400" dirty="0" err="1" smtClean="0">
                <a:ea typeface="宋体" panose="02010600030101010101" pitchFamily="2" charset="-122"/>
              </a:rPr>
              <a:t>ps</a:t>
            </a:r>
            <a:r>
              <a:rPr lang="en-US" altLang="zh-CN" sz="2400" dirty="0" smtClean="0">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conn.preparedStatement</a:t>
            </a:r>
            <a:r>
              <a:rPr lang="en-US" altLang="zh-CN" sz="2400" dirty="0">
                <a:ea typeface="宋体" panose="02010600030101010101" pitchFamily="2" charset="-122"/>
              </a:rPr>
              <a:t>(</a:t>
            </a:r>
            <a:r>
              <a:rPr lang="en-US" altLang="zh-CN" sz="2400" dirty="0" err="1">
                <a:ea typeface="宋体" panose="02010600030101010101" pitchFamily="2" charset="-122"/>
              </a:rPr>
              <a:t>sql</a:t>
            </a:r>
            <a:r>
              <a:rPr lang="en-US" altLang="zh-CN" sz="2400" dirty="0">
                <a:ea typeface="宋体" panose="02010600030101010101" pitchFamily="2" charset="-122"/>
              </a:rPr>
              <a:t>);</a:t>
            </a:r>
          </a:p>
          <a:p>
            <a:pPr marL="0" indent="0">
              <a:lnSpc>
                <a:spcPct val="110000"/>
              </a:lnSpc>
              <a:buNone/>
            </a:pPr>
            <a:r>
              <a:rPr lang="en-US" altLang="zh-CN" sz="2400" dirty="0">
                <a:ea typeface="宋体" panose="02010600030101010101" pitchFamily="2" charset="-122"/>
              </a:rPr>
              <a:t>	</a:t>
            </a:r>
            <a:r>
              <a:rPr lang="en-US" altLang="zh-CN" sz="2400" dirty="0" err="1" smtClean="0">
                <a:ea typeface="宋体" panose="02010600030101010101" pitchFamily="2" charset="-122"/>
              </a:rPr>
              <a:t>ps.setString</a:t>
            </a:r>
            <a:r>
              <a:rPr lang="en-US" altLang="zh-CN" sz="2400" dirty="0" smtClean="0">
                <a:ea typeface="宋体" panose="02010600030101010101" pitchFamily="2" charset="-122"/>
              </a:rPr>
              <a:t>(1</a:t>
            </a:r>
            <a:r>
              <a:rPr lang="en-US" altLang="zh-CN" sz="2400" dirty="0">
                <a:ea typeface="宋体" panose="02010600030101010101" pitchFamily="2" charset="-122"/>
              </a:rPr>
              <a:t>, "LDH");</a:t>
            </a:r>
          </a:p>
          <a:p>
            <a:pPr marL="0" indent="0">
              <a:lnSpc>
                <a:spcPct val="110000"/>
              </a:lnSpc>
              <a:buNone/>
            </a:pPr>
            <a:r>
              <a:rPr lang="en-US" altLang="zh-CN" sz="2400" dirty="0">
                <a:ea typeface="宋体" panose="02010600030101010101" pitchFamily="2" charset="-122"/>
              </a:rPr>
              <a:t>	</a:t>
            </a:r>
            <a:r>
              <a:rPr lang="en-US" altLang="zh-CN" sz="2400" dirty="0" err="1" smtClean="0">
                <a:ea typeface="宋体" panose="02010600030101010101" pitchFamily="2" charset="-122"/>
              </a:rPr>
              <a:t>ps.setString</a:t>
            </a:r>
            <a:r>
              <a:rPr lang="en-US" altLang="zh-CN" sz="2400" dirty="0" smtClean="0">
                <a:ea typeface="宋体" panose="02010600030101010101" pitchFamily="2" charset="-122"/>
              </a:rPr>
              <a:t>(2</a:t>
            </a:r>
            <a:r>
              <a:rPr lang="en-US" altLang="zh-CN" sz="2400" dirty="0">
                <a:ea typeface="宋体" panose="02010600030101010101" pitchFamily="2" charset="-122"/>
              </a:rPr>
              <a:t>, "LDH@163.com");</a:t>
            </a:r>
          </a:p>
          <a:p>
            <a:pPr marL="0" indent="0">
              <a:lnSpc>
                <a:spcPct val="110000"/>
              </a:lnSpc>
              <a:buNone/>
            </a:pPr>
            <a:r>
              <a:rPr lang="en-US" altLang="zh-CN" sz="2400" dirty="0">
                <a:ea typeface="宋体" panose="02010600030101010101" pitchFamily="2" charset="-122"/>
              </a:rPr>
              <a:t>	</a:t>
            </a:r>
            <a:r>
              <a:rPr lang="en-US" altLang="zh-CN" sz="2400" dirty="0" err="1" smtClean="0">
                <a:ea typeface="宋体" panose="02010600030101010101" pitchFamily="2" charset="-122"/>
              </a:rPr>
              <a:t>ps.setDate</a:t>
            </a:r>
            <a:r>
              <a:rPr lang="en-US" altLang="zh-CN" sz="2400" dirty="0" smtClean="0">
                <a:ea typeface="宋体" panose="02010600030101010101" pitchFamily="2" charset="-122"/>
              </a:rPr>
              <a:t>(3</a:t>
            </a:r>
            <a:r>
              <a:rPr lang="en-US" altLang="zh-CN" sz="2400" dirty="0">
                <a:ea typeface="宋体" panose="02010600030101010101" pitchFamily="2" charset="-122"/>
              </a:rPr>
              <a:t>, new Date(new </a:t>
            </a:r>
            <a:r>
              <a:rPr lang="en-US" altLang="zh-CN" sz="2400" dirty="0" err="1">
                <a:ea typeface="宋体" panose="02010600030101010101" pitchFamily="2" charset="-122"/>
              </a:rPr>
              <a:t>java.util.Date</a:t>
            </a:r>
            <a:r>
              <a:rPr lang="en-US" altLang="zh-CN" sz="2400" dirty="0">
                <a:ea typeface="宋体" panose="02010600030101010101" pitchFamily="2" charset="-122"/>
              </a:rPr>
              <a:t>().</a:t>
            </a:r>
            <a:r>
              <a:rPr lang="en-US" altLang="zh-CN" sz="2400" dirty="0" err="1">
                <a:ea typeface="宋体" panose="02010600030101010101" pitchFamily="2" charset="-122"/>
              </a:rPr>
              <a:t>getTime</a:t>
            </a:r>
            <a:r>
              <a:rPr lang="en-US" altLang="zh-CN" sz="2400" dirty="0">
                <a:ea typeface="宋体" panose="02010600030101010101" pitchFamily="2" charset="-122"/>
              </a:rPr>
              <a:t>()));</a:t>
            </a:r>
          </a:p>
          <a:p>
            <a:pPr marL="0" indent="0">
              <a:lnSpc>
                <a:spcPct val="110000"/>
              </a:lnSpc>
              <a:buNone/>
            </a:pPr>
            <a:r>
              <a:rPr lang="en-US" altLang="zh-CN" sz="2400" dirty="0">
                <a:ea typeface="宋体" panose="02010600030101010101" pitchFamily="2" charset="-122"/>
              </a:rPr>
              <a:t>		</a:t>
            </a:r>
          </a:p>
          <a:p>
            <a:pPr marL="0" indent="0">
              <a:lnSpc>
                <a:spcPct val="110000"/>
              </a:lnSpc>
              <a:buNone/>
            </a:pPr>
            <a:r>
              <a:rPr lang="en-US" altLang="zh-CN" sz="2400" dirty="0">
                <a:ea typeface="宋体" panose="02010600030101010101" pitchFamily="2" charset="-122"/>
              </a:rPr>
              <a:t>	</a:t>
            </a:r>
            <a:r>
              <a:rPr lang="en-US" altLang="zh-CN" sz="2400" b="1" dirty="0" smtClean="0">
                <a:solidFill>
                  <a:srgbClr val="5C31F9"/>
                </a:solidFill>
                <a:ea typeface="宋体" panose="02010600030101010101" pitchFamily="2" charset="-122"/>
              </a:rPr>
              <a:t>//</a:t>
            </a:r>
            <a:r>
              <a:rPr lang="zh-CN" altLang="en-US" sz="2400" b="1" dirty="0">
                <a:solidFill>
                  <a:srgbClr val="5C31F9"/>
                </a:solidFill>
                <a:ea typeface="宋体" panose="02010600030101010101" pitchFamily="2" charset="-122"/>
              </a:rPr>
              <a:t>填充 </a:t>
            </a:r>
            <a:r>
              <a:rPr lang="en-US" altLang="zh-CN" sz="2400" b="1" dirty="0">
                <a:solidFill>
                  <a:srgbClr val="5C31F9"/>
                </a:solidFill>
                <a:ea typeface="宋体" panose="02010600030101010101" pitchFamily="2" charset="-122"/>
              </a:rPr>
              <a:t>Blob </a:t>
            </a:r>
            <a:r>
              <a:rPr lang="zh-CN" altLang="en-US" sz="2400" b="1" dirty="0">
                <a:solidFill>
                  <a:srgbClr val="5C31F9"/>
                </a:solidFill>
                <a:ea typeface="宋体" panose="02010600030101010101" pitchFamily="2" charset="-122"/>
              </a:rPr>
              <a:t>类型的数据</a:t>
            </a:r>
          </a:p>
          <a:p>
            <a:pPr marL="0" indent="0">
              <a:lnSpc>
                <a:spcPct val="110000"/>
              </a:lnSpc>
              <a:buNone/>
            </a:pPr>
            <a:r>
              <a:rPr lang="zh-CN" altLang="en-US" sz="2400" b="1" dirty="0">
                <a:solidFill>
                  <a:srgbClr val="5C31F9"/>
                </a:solidFill>
                <a:ea typeface="宋体" panose="02010600030101010101" pitchFamily="2" charset="-122"/>
              </a:rPr>
              <a:t>	</a:t>
            </a:r>
            <a:r>
              <a:rPr lang="en-US" altLang="zh-CN" sz="2400" b="1" dirty="0" err="1" smtClean="0">
                <a:solidFill>
                  <a:srgbClr val="5C31F9"/>
                </a:solidFill>
                <a:ea typeface="宋体" panose="02010600030101010101" pitchFamily="2" charset="-122"/>
              </a:rPr>
              <a:t>ps.setBlob</a:t>
            </a:r>
            <a:r>
              <a:rPr lang="en-US" altLang="zh-CN" sz="2400" b="1" dirty="0" smtClean="0">
                <a:solidFill>
                  <a:srgbClr val="5C31F9"/>
                </a:solidFill>
                <a:ea typeface="宋体" panose="02010600030101010101" pitchFamily="2" charset="-122"/>
              </a:rPr>
              <a:t>(4</a:t>
            </a:r>
            <a:r>
              <a:rPr lang="en-US" altLang="zh-CN" sz="2400" b="1" dirty="0">
                <a:solidFill>
                  <a:srgbClr val="5C31F9"/>
                </a:solidFill>
                <a:ea typeface="宋体" panose="02010600030101010101" pitchFamily="2" charset="-122"/>
              </a:rPr>
              <a:t>, new </a:t>
            </a:r>
            <a:r>
              <a:rPr lang="en-US" altLang="zh-CN" sz="2400" b="1" dirty="0" err="1">
                <a:solidFill>
                  <a:srgbClr val="5C31F9"/>
                </a:solidFill>
                <a:ea typeface="宋体" panose="02010600030101010101" pitchFamily="2" charset="-122"/>
              </a:rPr>
              <a:t>FileInputStream</a:t>
            </a:r>
            <a:r>
              <a:rPr lang="en-US" altLang="zh-CN" sz="2400" b="1" dirty="0">
                <a:solidFill>
                  <a:srgbClr val="5C31F9"/>
                </a:solidFill>
                <a:ea typeface="宋体" panose="02010600030101010101" pitchFamily="2" charset="-122"/>
              </a:rPr>
              <a:t>("abcd.jpg")); </a:t>
            </a:r>
          </a:p>
          <a:p>
            <a:pPr marL="0" indent="0">
              <a:lnSpc>
                <a:spcPct val="110000"/>
              </a:lnSpc>
              <a:buNone/>
            </a:pPr>
            <a:r>
              <a:rPr lang="en-US" altLang="zh-CN" sz="2400" dirty="0">
                <a:ea typeface="宋体" panose="02010600030101010101" pitchFamily="2" charset="-122"/>
              </a:rPr>
              <a:t>		</a:t>
            </a:r>
          </a:p>
          <a:p>
            <a:pPr marL="0" indent="0">
              <a:lnSpc>
                <a:spcPct val="110000"/>
              </a:lnSpc>
              <a:buNone/>
            </a:pPr>
            <a:r>
              <a:rPr lang="en-US" altLang="zh-CN" sz="2400" dirty="0">
                <a:ea typeface="宋体" panose="02010600030101010101" pitchFamily="2" charset="-122"/>
              </a:rPr>
              <a:t>	</a:t>
            </a:r>
            <a:r>
              <a:rPr lang="en-US" altLang="zh-CN" sz="2400" dirty="0" err="1" smtClean="0">
                <a:ea typeface="宋体" panose="02010600030101010101" pitchFamily="2" charset="-122"/>
              </a:rPr>
              <a:t>ps.executeUpdate</a:t>
            </a:r>
            <a:r>
              <a:rPr lang="en-US" altLang="zh-CN" sz="2400" dirty="0">
                <a:ea typeface="宋体" panose="02010600030101010101" pitchFamily="2" charset="-122"/>
              </a:rPr>
              <a:t>();</a:t>
            </a:r>
            <a:endParaRPr lang="zh-CN" altLang="en-US" sz="2400" dirty="0">
              <a:ea typeface="宋体" panose="02010600030101010101" pitchFamily="2" charset="-122"/>
            </a:endParaRPr>
          </a:p>
        </p:txBody>
      </p:sp>
    </p:spTree>
    <p:extLst>
      <p:ext uri="{BB962C8B-B14F-4D97-AF65-F5344CB8AC3E}">
        <p14:creationId xmlns:p14="http://schemas.microsoft.com/office/powerpoint/2010/main" xmlns="" val="4675218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2555776" y="836712"/>
            <a:ext cx="3859912" cy="774188"/>
          </a:xfrm>
        </p:spPr>
        <p:txBody>
          <a:bodyPr/>
          <a:lstStyle/>
          <a:p>
            <a:r>
              <a:rPr lang="zh-CN" altLang="en-US" b="1" dirty="0" smtClean="0">
                <a:latin typeface="+mn-lt"/>
                <a:ea typeface="宋体" pitchFamily="2" charset="-122"/>
              </a:rPr>
              <a:t>步   骤</a:t>
            </a:r>
            <a:endParaRPr lang="zh-CN" altLang="en-US" b="1" dirty="0">
              <a:latin typeface="+mn-lt"/>
              <a:ea typeface="宋体" pitchFamily="2" charset="-122"/>
            </a:endParaRPr>
          </a:p>
        </p:txBody>
      </p:sp>
      <p:sp>
        <p:nvSpPr>
          <p:cNvPr id="603139" name="Rectangle 3"/>
          <p:cNvSpPr>
            <a:spLocks noGrp="1" noChangeArrowheads="1"/>
          </p:cNvSpPr>
          <p:nvPr>
            <p:ph type="body" idx="1"/>
          </p:nvPr>
        </p:nvSpPr>
        <p:spPr>
          <a:xfrm>
            <a:off x="179512" y="1556792"/>
            <a:ext cx="8784976" cy="4968552"/>
          </a:xfrm>
        </p:spPr>
        <p:txBody>
          <a:bodyPr>
            <a:normAutofit fontScale="25000" lnSpcReduction="20000"/>
          </a:bodyPr>
          <a:lstStyle/>
          <a:p>
            <a:pPr>
              <a:lnSpc>
                <a:spcPct val="110000"/>
              </a:lnSpc>
              <a:buFont typeface="Wingdings" panose="05000000000000000000" pitchFamily="2" charset="2"/>
              <a:buChar char="l"/>
            </a:pPr>
            <a:r>
              <a:rPr lang="zh-CN" altLang="en-US" sz="9600" b="1" dirty="0" smtClean="0">
                <a:solidFill>
                  <a:srgbClr val="C00000"/>
                </a:solidFill>
                <a:ea typeface="宋体" panose="02010600030101010101" pitchFamily="2" charset="-122"/>
              </a:rPr>
              <a:t>从数据表中读取大数据类型</a:t>
            </a:r>
            <a:endParaRPr lang="en-US" altLang="zh-CN" sz="9600" b="1" dirty="0" smtClean="0">
              <a:solidFill>
                <a:srgbClr val="C00000"/>
              </a:solidFill>
              <a:ea typeface="宋体" panose="02010600030101010101" pitchFamily="2" charset="-122"/>
            </a:endParaRPr>
          </a:p>
          <a:p>
            <a:pPr marL="0" indent="0">
              <a:lnSpc>
                <a:spcPct val="110000"/>
              </a:lnSpc>
              <a:buNone/>
            </a:pPr>
            <a:r>
              <a:rPr lang="en-US" altLang="zh-CN" sz="6400" dirty="0">
                <a:ea typeface="宋体" panose="02010600030101010101" pitchFamily="2" charset="-122"/>
              </a:rPr>
              <a:t>String </a:t>
            </a:r>
            <a:r>
              <a:rPr lang="en-US" altLang="zh-CN" sz="6400" dirty="0" err="1">
                <a:ea typeface="宋体" panose="02010600030101010101" pitchFamily="2" charset="-122"/>
              </a:rPr>
              <a:t>sql</a:t>
            </a:r>
            <a:r>
              <a:rPr lang="en-US" altLang="zh-CN" sz="6400" dirty="0">
                <a:ea typeface="宋体" panose="02010600030101010101" pitchFamily="2" charset="-122"/>
              </a:rPr>
              <a:t> = "SELECT id, name, email, birth, photo FROM customer WHERE id = ?";</a:t>
            </a:r>
          </a:p>
          <a:p>
            <a:pPr marL="0" indent="0">
              <a:lnSpc>
                <a:spcPct val="110000"/>
              </a:lnSpc>
              <a:buNone/>
            </a:pPr>
            <a:r>
              <a:rPr lang="en-US" altLang="zh-CN" sz="6400" dirty="0" smtClean="0">
                <a:ea typeface="宋体" panose="02010600030101010101" pitchFamily="2" charset="-122"/>
              </a:rPr>
              <a:t>	conn </a:t>
            </a:r>
            <a:r>
              <a:rPr lang="en-US" altLang="zh-CN" sz="6400" dirty="0">
                <a:ea typeface="宋体" panose="02010600030101010101" pitchFamily="2" charset="-122"/>
              </a:rPr>
              <a:t>= </a:t>
            </a:r>
            <a:r>
              <a:rPr lang="en-US" altLang="zh-CN" sz="6400" dirty="0" err="1">
                <a:ea typeface="宋体" panose="02010600030101010101" pitchFamily="2" charset="-122"/>
              </a:rPr>
              <a:t>getConnection</a:t>
            </a:r>
            <a:r>
              <a:rPr lang="en-US" altLang="zh-CN" sz="6400" dirty="0">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ps</a:t>
            </a:r>
            <a:r>
              <a:rPr lang="en-US" altLang="zh-CN" sz="6400" dirty="0" smtClean="0">
                <a:ea typeface="宋体" panose="02010600030101010101" pitchFamily="2" charset="-122"/>
              </a:rPr>
              <a:t> </a:t>
            </a:r>
            <a:r>
              <a:rPr lang="en-US" altLang="zh-CN" sz="6400" dirty="0">
                <a:ea typeface="宋体" panose="02010600030101010101" pitchFamily="2" charset="-122"/>
              </a:rPr>
              <a:t>= </a:t>
            </a:r>
            <a:r>
              <a:rPr lang="en-US" altLang="zh-CN" sz="6400" dirty="0" err="1">
                <a:ea typeface="宋体" panose="02010600030101010101" pitchFamily="2" charset="-122"/>
              </a:rPr>
              <a:t>conn.prepareStatement</a:t>
            </a:r>
            <a:r>
              <a:rPr lang="en-US" altLang="zh-CN" sz="6400" dirty="0">
                <a:ea typeface="宋体" panose="02010600030101010101" pitchFamily="2" charset="-122"/>
              </a:rPr>
              <a:t>(</a:t>
            </a:r>
            <a:r>
              <a:rPr lang="en-US" altLang="zh-CN" sz="6400" dirty="0" err="1">
                <a:ea typeface="宋体" panose="02010600030101010101" pitchFamily="2" charset="-122"/>
              </a:rPr>
              <a:t>sql</a:t>
            </a:r>
            <a:r>
              <a:rPr lang="en-US" altLang="zh-CN" sz="6400" dirty="0">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ps.setInt</a:t>
            </a:r>
            <a:r>
              <a:rPr lang="en-US" altLang="zh-CN" sz="6400" dirty="0" smtClean="0">
                <a:ea typeface="宋体" panose="02010600030101010101" pitchFamily="2" charset="-122"/>
              </a:rPr>
              <a:t>(1</a:t>
            </a:r>
            <a:r>
              <a:rPr lang="en-US" altLang="zh-CN" sz="6400" dirty="0">
                <a:ea typeface="宋体" panose="02010600030101010101" pitchFamily="2" charset="-122"/>
              </a:rPr>
              <a:t>, 8);</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rs</a:t>
            </a:r>
            <a:r>
              <a:rPr lang="en-US" altLang="zh-CN" sz="6400" dirty="0" smtClean="0">
                <a:ea typeface="宋体" panose="02010600030101010101" pitchFamily="2" charset="-122"/>
              </a:rPr>
              <a:t> </a:t>
            </a:r>
            <a:r>
              <a:rPr lang="en-US" altLang="zh-CN" sz="6400" dirty="0">
                <a:ea typeface="宋体" panose="02010600030101010101" pitchFamily="2" charset="-122"/>
              </a:rPr>
              <a:t>= </a:t>
            </a:r>
            <a:r>
              <a:rPr lang="en-US" altLang="zh-CN" sz="6400" dirty="0" err="1">
                <a:ea typeface="宋体" panose="02010600030101010101" pitchFamily="2" charset="-122"/>
              </a:rPr>
              <a:t>ps.executeQuery</a:t>
            </a:r>
            <a:r>
              <a:rPr lang="en-US" altLang="zh-CN" sz="6400" dirty="0">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if(</a:t>
            </a:r>
            <a:r>
              <a:rPr lang="en-US" altLang="zh-CN" sz="6400" dirty="0" err="1" smtClean="0">
                <a:ea typeface="宋体" panose="02010600030101010101" pitchFamily="2" charset="-122"/>
              </a:rPr>
              <a:t>rs.next</a:t>
            </a:r>
            <a:r>
              <a:rPr lang="en-US" altLang="zh-CN" sz="6400" dirty="0">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Integer </a:t>
            </a:r>
            <a:r>
              <a:rPr lang="en-US" altLang="zh-CN" sz="6400" dirty="0">
                <a:ea typeface="宋体" panose="02010600030101010101" pitchFamily="2" charset="-122"/>
              </a:rPr>
              <a:t>id = </a:t>
            </a:r>
            <a:r>
              <a:rPr lang="en-US" altLang="zh-CN" sz="6400" dirty="0" err="1">
                <a:ea typeface="宋体" panose="02010600030101010101" pitchFamily="2" charset="-122"/>
              </a:rPr>
              <a:t>rs.getInt</a:t>
            </a:r>
            <a:r>
              <a:rPr lang="en-US" altLang="zh-CN" sz="6400" dirty="0">
                <a:ea typeface="宋体" panose="02010600030101010101" pitchFamily="2" charset="-122"/>
              </a:rPr>
              <a:t>(1</a:t>
            </a:r>
            <a:r>
              <a:rPr lang="en-US" altLang="zh-CN" sz="6400" dirty="0" smtClean="0">
                <a:ea typeface="宋体" panose="02010600030101010101" pitchFamily="2" charset="-122"/>
              </a:rPr>
              <a:t>);String </a:t>
            </a:r>
            <a:r>
              <a:rPr lang="en-US" altLang="zh-CN" sz="6400" dirty="0">
                <a:ea typeface="宋体" panose="02010600030101010101" pitchFamily="2" charset="-122"/>
              </a:rPr>
              <a:t>name = </a:t>
            </a:r>
            <a:r>
              <a:rPr lang="en-US" altLang="zh-CN" sz="6400" dirty="0" err="1">
                <a:ea typeface="宋体" panose="02010600030101010101" pitchFamily="2" charset="-122"/>
              </a:rPr>
              <a:t>rs.getString</a:t>
            </a:r>
            <a:r>
              <a:rPr lang="en-US" altLang="zh-CN" sz="6400" dirty="0">
                <a:ea typeface="宋体" panose="02010600030101010101" pitchFamily="2" charset="-122"/>
              </a:rPr>
              <a:t>(2);</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String </a:t>
            </a:r>
            <a:r>
              <a:rPr lang="en-US" altLang="zh-CN" sz="6400" dirty="0">
                <a:ea typeface="宋体" panose="02010600030101010101" pitchFamily="2" charset="-122"/>
              </a:rPr>
              <a:t>email = </a:t>
            </a:r>
            <a:r>
              <a:rPr lang="en-US" altLang="zh-CN" sz="6400" dirty="0" err="1">
                <a:ea typeface="宋体" panose="02010600030101010101" pitchFamily="2" charset="-122"/>
              </a:rPr>
              <a:t>rs.getString</a:t>
            </a:r>
            <a:r>
              <a:rPr lang="en-US" altLang="zh-CN" sz="6400" dirty="0">
                <a:ea typeface="宋体" panose="02010600030101010101" pitchFamily="2" charset="-122"/>
              </a:rPr>
              <a:t>(3</a:t>
            </a:r>
            <a:r>
              <a:rPr lang="en-US" altLang="zh-CN" sz="6400" dirty="0" smtClean="0">
                <a:ea typeface="宋体" panose="02010600030101010101" pitchFamily="2" charset="-122"/>
              </a:rPr>
              <a:t>);Date </a:t>
            </a:r>
            <a:r>
              <a:rPr lang="en-US" altLang="zh-CN" sz="6400" dirty="0">
                <a:ea typeface="宋体" panose="02010600030101010101" pitchFamily="2" charset="-122"/>
              </a:rPr>
              <a:t>birth = </a:t>
            </a:r>
            <a:r>
              <a:rPr lang="en-US" altLang="zh-CN" sz="6400" dirty="0" err="1">
                <a:ea typeface="宋体" panose="02010600030101010101" pitchFamily="2" charset="-122"/>
              </a:rPr>
              <a:t>rs.getDate</a:t>
            </a:r>
            <a:r>
              <a:rPr lang="en-US" altLang="zh-CN" sz="6400" dirty="0">
                <a:ea typeface="宋体" panose="02010600030101010101" pitchFamily="2" charset="-122"/>
              </a:rPr>
              <a:t>(4);</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Customer </a:t>
            </a:r>
            <a:r>
              <a:rPr lang="en-US" altLang="zh-CN" sz="6400" dirty="0" err="1">
                <a:ea typeface="宋体" panose="02010600030101010101" pitchFamily="2" charset="-122"/>
              </a:rPr>
              <a:t>cust</a:t>
            </a:r>
            <a:r>
              <a:rPr lang="en-US" altLang="zh-CN" sz="6400" dirty="0">
                <a:ea typeface="宋体" panose="02010600030101010101" pitchFamily="2" charset="-122"/>
              </a:rPr>
              <a:t> = new Customer(id, name, email, birth</a:t>
            </a:r>
            <a:r>
              <a:rPr lang="en-US" altLang="zh-CN" sz="6400" dirty="0" smtClean="0">
                <a:ea typeface="宋体" panose="02010600030101010101" pitchFamily="2" charset="-122"/>
              </a:rPr>
              <a:t>);</a:t>
            </a:r>
            <a:r>
              <a:rPr lang="en-US" altLang="zh-CN" sz="6400" dirty="0" err="1" smtClean="0">
                <a:ea typeface="宋体" panose="02010600030101010101" pitchFamily="2" charset="-122"/>
              </a:rPr>
              <a:t>System.out.println</a:t>
            </a:r>
            <a:r>
              <a:rPr lang="en-US" altLang="zh-CN" sz="6400" dirty="0" smtClean="0">
                <a:ea typeface="宋体" panose="02010600030101010101" pitchFamily="2" charset="-122"/>
              </a:rPr>
              <a:t>(</a:t>
            </a:r>
            <a:r>
              <a:rPr lang="en-US" altLang="zh-CN" sz="6400" dirty="0" err="1" smtClean="0">
                <a:ea typeface="宋体" panose="02010600030101010101" pitchFamily="2" charset="-122"/>
              </a:rPr>
              <a:t>cust</a:t>
            </a:r>
            <a:r>
              <a:rPr lang="en-US" altLang="zh-CN" sz="6400" dirty="0">
                <a:ea typeface="宋体" panose="02010600030101010101" pitchFamily="2" charset="-122"/>
              </a:rPr>
              <a:t>); </a:t>
            </a:r>
          </a:p>
          <a:p>
            <a:pPr marL="0" indent="0">
              <a:lnSpc>
                <a:spcPct val="110000"/>
              </a:lnSpc>
              <a:buNone/>
            </a:pPr>
            <a:r>
              <a:rPr lang="en-US" altLang="zh-CN" sz="6400" dirty="0">
                <a:ea typeface="宋体" panose="02010600030101010101" pitchFamily="2" charset="-122"/>
              </a:rPr>
              <a:t>	</a:t>
            </a:r>
            <a:r>
              <a:rPr lang="zh-CN" altLang="en-US" sz="6400" dirty="0">
                <a:ea typeface="宋体" panose="02010600030101010101" pitchFamily="2" charset="-122"/>
              </a:rPr>
              <a:t>	</a:t>
            </a:r>
            <a:r>
              <a:rPr lang="en-US" altLang="zh-CN" sz="6400" b="1" dirty="0" smtClean="0">
                <a:solidFill>
                  <a:srgbClr val="5C31F9"/>
                </a:solidFill>
                <a:ea typeface="宋体" panose="02010600030101010101" pitchFamily="2" charset="-122"/>
              </a:rPr>
              <a:t>Blob </a:t>
            </a:r>
            <a:r>
              <a:rPr lang="en-US" altLang="zh-CN" sz="6400" b="1" dirty="0">
                <a:solidFill>
                  <a:srgbClr val="5C31F9"/>
                </a:solidFill>
                <a:ea typeface="宋体" panose="02010600030101010101" pitchFamily="2" charset="-122"/>
              </a:rPr>
              <a:t>photo = </a:t>
            </a:r>
            <a:r>
              <a:rPr lang="en-US" altLang="zh-CN" sz="6400" b="1" dirty="0" err="1">
                <a:solidFill>
                  <a:srgbClr val="5C31F9"/>
                </a:solidFill>
                <a:ea typeface="宋体" panose="02010600030101010101" pitchFamily="2" charset="-122"/>
              </a:rPr>
              <a:t>rs.getBlob</a:t>
            </a:r>
            <a:r>
              <a:rPr lang="en-US" altLang="zh-CN" sz="6400" b="1" dirty="0">
                <a:solidFill>
                  <a:srgbClr val="5C31F9"/>
                </a:solidFill>
                <a:ea typeface="宋体" panose="02010600030101010101" pitchFamily="2" charset="-122"/>
              </a:rPr>
              <a:t>(5);</a:t>
            </a:r>
          </a:p>
          <a:p>
            <a:pPr marL="0" indent="0">
              <a:lnSpc>
                <a:spcPct val="110000"/>
              </a:lnSpc>
              <a:buNone/>
            </a:pPr>
            <a:r>
              <a:rPr lang="en-US" altLang="zh-CN" sz="6400" b="1" dirty="0">
                <a:solidFill>
                  <a:srgbClr val="5C31F9"/>
                </a:solidFill>
                <a:ea typeface="宋体" panose="02010600030101010101" pitchFamily="2" charset="-122"/>
              </a:rPr>
              <a:t>		</a:t>
            </a:r>
            <a:r>
              <a:rPr lang="en-US" altLang="zh-CN" sz="6400" b="1" dirty="0" err="1" smtClean="0">
                <a:solidFill>
                  <a:srgbClr val="5C31F9"/>
                </a:solidFill>
                <a:ea typeface="宋体" panose="02010600030101010101" pitchFamily="2" charset="-122"/>
              </a:rPr>
              <a:t>InputStream</a:t>
            </a:r>
            <a:r>
              <a:rPr lang="en-US" altLang="zh-CN" sz="6400" b="1" dirty="0" smtClean="0">
                <a:solidFill>
                  <a:srgbClr val="5C31F9"/>
                </a:solidFill>
                <a:ea typeface="宋体" panose="02010600030101010101" pitchFamily="2" charset="-122"/>
              </a:rPr>
              <a:t> </a:t>
            </a:r>
            <a:r>
              <a:rPr lang="en-US" altLang="zh-CN" sz="6400" b="1" dirty="0">
                <a:solidFill>
                  <a:srgbClr val="5C31F9"/>
                </a:solidFill>
                <a:ea typeface="宋体" panose="02010600030101010101" pitchFamily="2" charset="-122"/>
              </a:rPr>
              <a:t>is = </a:t>
            </a:r>
            <a:r>
              <a:rPr lang="en-US" altLang="zh-CN" sz="6400" b="1" dirty="0" err="1">
                <a:solidFill>
                  <a:srgbClr val="5C31F9"/>
                </a:solidFill>
                <a:ea typeface="宋体" panose="02010600030101010101" pitchFamily="2" charset="-122"/>
              </a:rPr>
              <a:t>photo.getBinaryStream</a:t>
            </a:r>
            <a:r>
              <a:rPr lang="en-US" altLang="zh-CN" sz="6400" b="1" dirty="0">
                <a:solidFill>
                  <a:srgbClr val="5C31F9"/>
                </a:solidFill>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OutputStream</a:t>
            </a:r>
            <a:r>
              <a:rPr lang="en-US" altLang="zh-CN" sz="6400" dirty="0" smtClean="0">
                <a:ea typeface="宋体" panose="02010600030101010101" pitchFamily="2" charset="-122"/>
              </a:rPr>
              <a:t> </a:t>
            </a:r>
            <a:r>
              <a:rPr lang="en-US" altLang="zh-CN" sz="6400" dirty="0" err="1">
                <a:ea typeface="宋体" panose="02010600030101010101" pitchFamily="2" charset="-122"/>
              </a:rPr>
              <a:t>os</a:t>
            </a:r>
            <a:r>
              <a:rPr lang="en-US" altLang="zh-CN" sz="6400" dirty="0">
                <a:ea typeface="宋体" panose="02010600030101010101" pitchFamily="2" charset="-122"/>
              </a:rPr>
              <a:t> = new </a:t>
            </a:r>
            <a:r>
              <a:rPr lang="en-US" altLang="zh-CN" sz="6400" dirty="0" err="1">
                <a:ea typeface="宋体" panose="02010600030101010101" pitchFamily="2" charset="-122"/>
              </a:rPr>
              <a:t>FileOutputStream</a:t>
            </a:r>
            <a:r>
              <a:rPr lang="en-US" altLang="zh-CN" sz="6400" dirty="0">
                <a:ea typeface="宋体" panose="02010600030101010101" pitchFamily="2" charset="-122"/>
              </a:rPr>
              <a:t>("c.jpg");</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byte </a:t>
            </a:r>
            <a:r>
              <a:rPr lang="en-US" altLang="zh-CN" sz="6400" dirty="0">
                <a:ea typeface="宋体" panose="02010600030101010101" pitchFamily="2" charset="-122"/>
              </a:rPr>
              <a:t>[] buffer = new byte[1024];</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int</a:t>
            </a:r>
            <a:r>
              <a:rPr lang="en-US" altLang="zh-CN" sz="6400" dirty="0" smtClean="0">
                <a:ea typeface="宋体" panose="02010600030101010101" pitchFamily="2" charset="-122"/>
              </a:rPr>
              <a:t> </a:t>
            </a:r>
            <a:r>
              <a:rPr lang="en-US" altLang="zh-CN" sz="6400" dirty="0" err="1">
                <a:ea typeface="宋体" panose="02010600030101010101" pitchFamily="2" charset="-122"/>
              </a:rPr>
              <a:t>len</a:t>
            </a:r>
            <a:r>
              <a:rPr lang="en-US" altLang="zh-CN" sz="6400" dirty="0">
                <a:ea typeface="宋体" panose="02010600030101010101" pitchFamily="2" charset="-122"/>
              </a:rPr>
              <a:t> = 0;</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while</a:t>
            </a:r>
            <a:r>
              <a:rPr lang="en-US" altLang="zh-CN" sz="6400" dirty="0">
                <a:ea typeface="宋体" panose="02010600030101010101" pitchFamily="2" charset="-122"/>
              </a:rPr>
              <a:t>((</a:t>
            </a:r>
            <a:r>
              <a:rPr lang="en-US" altLang="zh-CN" sz="6400" dirty="0" err="1">
                <a:ea typeface="宋体" panose="02010600030101010101" pitchFamily="2" charset="-122"/>
              </a:rPr>
              <a:t>len</a:t>
            </a:r>
            <a:r>
              <a:rPr lang="en-US" altLang="zh-CN" sz="6400" dirty="0">
                <a:ea typeface="宋体" panose="02010600030101010101" pitchFamily="2" charset="-122"/>
              </a:rPr>
              <a:t> = </a:t>
            </a:r>
            <a:r>
              <a:rPr lang="en-US" altLang="zh-CN" sz="6400" dirty="0" err="1">
                <a:ea typeface="宋体" panose="02010600030101010101" pitchFamily="2" charset="-122"/>
              </a:rPr>
              <a:t>is.read</a:t>
            </a:r>
            <a:r>
              <a:rPr lang="en-US" altLang="zh-CN" sz="6400" dirty="0">
                <a:ea typeface="宋体" panose="02010600030101010101" pitchFamily="2" charset="-122"/>
              </a:rPr>
              <a:t>(buffer)) != -1){</a:t>
            </a:r>
          </a:p>
          <a:p>
            <a:pPr marL="0" indent="0">
              <a:lnSpc>
                <a:spcPct val="110000"/>
              </a:lnSpc>
              <a:buNone/>
            </a:pPr>
            <a:r>
              <a:rPr lang="en-US" altLang="zh-CN" sz="6400" dirty="0">
                <a:ea typeface="宋体" panose="02010600030101010101" pitchFamily="2" charset="-122"/>
              </a:rPr>
              <a:t>			</a:t>
            </a:r>
            <a:r>
              <a:rPr lang="en-US" altLang="zh-CN" sz="6400" dirty="0" err="1" smtClean="0">
                <a:ea typeface="宋体" panose="02010600030101010101" pitchFamily="2" charset="-122"/>
              </a:rPr>
              <a:t>os.write</a:t>
            </a:r>
            <a:r>
              <a:rPr lang="en-US" altLang="zh-CN" sz="6400" dirty="0" smtClean="0">
                <a:ea typeface="宋体" panose="02010600030101010101" pitchFamily="2" charset="-122"/>
              </a:rPr>
              <a:t>(buffer</a:t>
            </a:r>
            <a:r>
              <a:rPr lang="en-US" altLang="zh-CN" sz="6400" dirty="0">
                <a:ea typeface="宋体" panose="02010600030101010101" pitchFamily="2" charset="-122"/>
              </a:rPr>
              <a:t>, 0, </a:t>
            </a:r>
            <a:r>
              <a:rPr lang="en-US" altLang="zh-CN" sz="6400" dirty="0" err="1">
                <a:ea typeface="宋体" panose="02010600030101010101" pitchFamily="2" charset="-122"/>
              </a:rPr>
              <a:t>len</a:t>
            </a:r>
            <a:r>
              <a:rPr lang="en-US" altLang="zh-CN" sz="6400" dirty="0">
                <a:ea typeface="宋体" panose="02010600030101010101" pitchFamily="2" charset="-122"/>
              </a:rPr>
              <a:t>);</a:t>
            </a:r>
          </a:p>
          <a:p>
            <a:pPr marL="0" indent="0">
              <a:lnSpc>
                <a:spcPct val="110000"/>
              </a:lnSpc>
              <a:buNone/>
            </a:pPr>
            <a:r>
              <a:rPr lang="en-US" altLang="zh-CN" sz="6400" dirty="0">
                <a:ea typeface="宋体" panose="02010600030101010101" pitchFamily="2" charset="-122"/>
              </a:rPr>
              <a:t>		</a:t>
            </a:r>
            <a:r>
              <a:rPr lang="en-US" altLang="zh-CN" sz="6400" dirty="0" smtClean="0">
                <a:ea typeface="宋体" panose="02010600030101010101" pitchFamily="2" charset="-122"/>
              </a:rPr>
              <a:t>}</a:t>
            </a:r>
          </a:p>
        </p:txBody>
      </p:sp>
    </p:spTree>
    <p:extLst>
      <p:ext uri="{BB962C8B-B14F-4D97-AF65-F5344CB8AC3E}">
        <p14:creationId xmlns:p14="http://schemas.microsoft.com/office/powerpoint/2010/main" xmlns="" val="22347173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8024" y="1484784"/>
            <a:ext cx="4176464" cy="468052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179512" y="1628800"/>
            <a:ext cx="4608512" cy="381642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39552" y="692696"/>
            <a:ext cx="8229600" cy="857256"/>
          </a:xfrm>
        </p:spPr>
        <p:txBody>
          <a:bodyPr>
            <a:normAutofit/>
          </a:bodyPr>
          <a:lstStyle/>
          <a:p>
            <a:r>
              <a:rPr lang="zh-CN" altLang="en-US" sz="3200" b="1" dirty="0" smtClean="0">
                <a:latin typeface="宋体" panose="02010600030101010101" pitchFamily="2" charset="-122"/>
                <a:ea typeface="宋体" panose="02010600030101010101" pitchFamily="2" charset="-122"/>
              </a:rPr>
              <a:t>连接数据库、操作表的步骤</a:t>
            </a:r>
            <a:endParaRPr lang="zh-CN" altLang="en-US" sz="32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66976" y="1792331"/>
            <a:ext cx="4608512" cy="3240360"/>
          </a:xfrm>
        </p:spPr>
        <p:txBody>
          <a:bodyPr>
            <a:normAutofit/>
          </a:bodyPr>
          <a:lstStyle/>
          <a:p>
            <a:pPr>
              <a:buFont typeface="Wingdings" panose="05000000000000000000" pitchFamily="2" charset="2"/>
              <a:buChar char="l"/>
            </a:pPr>
            <a:r>
              <a:rPr lang="zh-CN" altLang="en-US" sz="2400" dirty="0">
                <a:ea typeface="宋体" panose="02010600030101010101" pitchFamily="2" charset="-122"/>
              </a:rPr>
              <a:t>注册驱动 </a:t>
            </a:r>
            <a:r>
              <a:rPr lang="en-US" altLang="zh-CN" sz="2400" dirty="0">
                <a:ea typeface="宋体" panose="02010600030101010101" pitchFamily="2" charset="-122"/>
              </a:rPr>
              <a:t>(</a:t>
            </a:r>
            <a:r>
              <a:rPr lang="zh-CN" altLang="en-US" sz="2400" dirty="0">
                <a:ea typeface="宋体" panose="02010600030101010101" pitchFamily="2" charset="-122"/>
              </a:rPr>
              <a:t>只做一次</a:t>
            </a:r>
            <a:r>
              <a:rPr lang="en-US" altLang="zh-CN" sz="2400" dirty="0">
                <a:ea typeface="宋体" panose="02010600030101010101" pitchFamily="2" charset="-122"/>
              </a:rPr>
              <a:t>)</a:t>
            </a:r>
          </a:p>
          <a:p>
            <a:pPr>
              <a:buFont typeface="Wingdings" panose="05000000000000000000" pitchFamily="2" charset="2"/>
              <a:buChar char="l"/>
            </a:pPr>
            <a:r>
              <a:rPr lang="zh-CN" altLang="en-US" sz="2400" dirty="0">
                <a:ea typeface="宋体" panose="02010600030101010101" pitchFamily="2" charset="-122"/>
              </a:rPr>
              <a:t>建立连接</a:t>
            </a:r>
            <a:r>
              <a:rPr lang="en-US" altLang="zh-CN" sz="2400" dirty="0">
                <a:ea typeface="宋体" panose="02010600030101010101" pitchFamily="2" charset="-122"/>
              </a:rPr>
              <a:t>(Connection) </a:t>
            </a:r>
          </a:p>
          <a:p>
            <a:pPr>
              <a:buFont typeface="Wingdings" panose="05000000000000000000" pitchFamily="2" charset="2"/>
              <a:buChar char="l"/>
            </a:pPr>
            <a:r>
              <a:rPr lang="zh-CN" altLang="en-US" sz="2400" dirty="0">
                <a:ea typeface="宋体" panose="02010600030101010101" pitchFamily="2" charset="-122"/>
              </a:rPr>
              <a:t>创建执行</a:t>
            </a:r>
            <a:r>
              <a:rPr lang="en-US" altLang="zh-CN" sz="2400" dirty="0">
                <a:ea typeface="宋体" panose="02010600030101010101" pitchFamily="2" charset="-122"/>
              </a:rPr>
              <a:t>SQL</a:t>
            </a:r>
            <a:r>
              <a:rPr lang="zh-CN" altLang="en-US" sz="2400" dirty="0">
                <a:ea typeface="宋体" panose="02010600030101010101" pitchFamily="2" charset="-122"/>
              </a:rPr>
              <a:t>的语句</a:t>
            </a:r>
            <a:r>
              <a:rPr lang="en-US" altLang="zh-CN" sz="2400" dirty="0">
                <a:ea typeface="宋体" panose="02010600030101010101" pitchFamily="2" charset="-122"/>
              </a:rPr>
              <a:t>(</a:t>
            </a:r>
            <a:r>
              <a:rPr lang="en-US" altLang="zh-CN" sz="2400" dirty="0" err="1">
                <a:ea typeface="宋体" panose="02010600030101010101" pitchFamily="2" charset="-122"/>
              </a:rPr>
              <a:t>PreparedStatement</a:t>
            </a:r>
            <a:r>
              <a:rPr lang="en-US" altLang="zh-CN" sz="2400" dirty="0">
                <a:ea typeface="宋体" panose="02010600030101010101" pitchFamily="2" charset="-122"/>
              </a:rPr>
              <a:t> )</a:t>
            </a:r>
          </a:p>
          <a:p>
            <a:pPr>
              <a:buFont typeface="Wingdings" panose="05000000000000000000" pitchFamily="2" charset="2"/>
              <a:buChar char="l"/>
            </a:pPr>
            <a:r>
              <a:rPr lang="zh-CN" altLang="en-US" sz="2400" dirty="0">
                <a:ea typeface="宋体" panose="02010600030101010101" pitchFamily="2" charset="-122"/>
              </a:rPr>
              <a:t>执行语句</a:t>
            </a:r>
          </a:p>
          <a:p>
            <a:pPr>
              <a:buFont typeface="Wingdings" panose="05000000000000000000" pitchFamily="2" charset="2"/>
              <a:buChar char="l"/>
            </a:pPr>
            <a:r>
              <a:rPr lang="zh-CN" altLang="en-US" sz="2400" dirty="0">
                <a:ea typeface="宋体" panose="02010600030101010101" pitchFamily="2" charset="-122"/>
              </a:rPr>
              <a:t>处理执行结果</a:t>
            </a:r>
            <a:r>
              <a:rPr lang="en-US" altLang="zh-CN" sz="2400" dirty="0">
                <a:ea typeface="宋体" panose="02010600030101010101" pitchFamily="2" charset="-122"/>
              </a:rPr>
              <a:t>(</a:t>
            </a:r>
            <a:r>
              <a:rPr lang="en-US" altLang="zh-CN" sz="2400" dirty="0" err="1">
                <a:ea typeface="宋体" panose="02010600030101010101" pitchFamily="2" charset="-122"/>
              </a:rPr>
              <a:t>ResultSet</a:t>
            </a:r>
            <a:r>
              <a:rPr lang="en-US" altLang="zh-CN" sz="2400" dirty="0">
                <a:ea typeface="宋体" panose="02010600030101010101" pitchFamily="2" charset="-122"/>
              </a:rPr>
              <a:t>)</a:t>
            </a:r>
          </a:p>
          <a:p>
            <a:pPr>
              <a:buFont typeface="Wingdings" panose="05000000000000000000" pitchFamily="2" charset="2"/>
              <a:buChar char="l"/>
            </a:pPr>
            <a:r>
              <a:rPr lang="zh-CN" altLang="en-US" sz="2400" dirty="0">
                <a:ea typeface="宋体" panose="02010600030101010101" pitchFamily="2" charset="-122"/>
              </a:rPr>
              <a:t>释放</a:t>
            </a:r>
            <a:r>
              <a:rPr lang="zh-CN" altLang="en-US" sz="2400" dirty="0" smtClean="0">
                <a:ea typeface="宋体" panose="02010600030101010101" pitchFamily="2" charset="-122"/>
              </a:rPr>
              <a:t>资源</a:t>
            </a:r>
            <a:endParaRPr lang="zh-CN" altLang="en-US" sz="2400" dirty="0">
              <a:ea typeface="宋体" panose="02010600030101010101" pitchFamily="2" charset="-122"/>
            </a:endParaRPr>
          </a:p>
        </p:txBody>
      </p:sp>
      <p:sp>
        <p:nvSpPr>
          <p:cNvPr id="4" name="矩形 3"/>
          <p:cNvSpPr/>
          <p:nvPr/>
        </p:nvSpPr>
        <p:spPr>
          <a:xfrm>
            <a:off x="4788024" y="1808355"/>
            <a:ext cx="4176464" cy="4228850"/>
          </a:xfrm>
          <a:prstGeom prst="rect">
            <a:avLst/>
          </a:prstGeom>
        </p:spPr>
        <p:txBody>
          <a:bodyPr wrap="square">
            <a:spAutoFit/>
          </a:bodyPr>
          <a:lstStyle/>
          <a:p>
            <a:pPr>
              <a:lnSpc>
                <a:spcPct val="80000"/>
              </a:lnSpc>
              <a:buFont typeface="Wingdings" pitchFamily="2" charset="2"/>
              <a:buNone/>
            </a:pPr>
            <a:r>
              <a:rPr lang="en-US" altLang="zh-CN" sz="2400" dirty="0">
                <a:ea typeface="宋体" panose="02010600030101010101" pitchFamily="2" charset="-122"/>
              </a:rPr>
              <a:t>Connection conn = null;</a:t>
            </a:r>
          </a:p>
          <a:p>
            <a:pPr>
              <a:lnSpc>
                <a:spcPct val="80000"/>
              </a:lnSpc>
              <a:buFont typeface="Wingdings" pitchFamily="2" charset="2"/>
              <a:buNone/>
            </a:pPr>
            <a:r>
              <a:rPr lang="en-US" altLang="zh-CN" sz="2400" dirty="0" err="1" smtClean="0">
                <a:ea typeface="宋体" panose="02010600030101010101" pitchFamily="2" charset="-122"/>
              </a:rPr>
              <a:t>PreparedStatement</a:t>
            </a:r>
            <a:r>
              <a:rPr lang="en-US" altLang="zh-CN" sz="2400" dirty="0" smtClean="0">
                <a:ea typeface="宋体" panose="02010600030101010101" pitchFamily="2" charset="-122"/>
              </a:rPr>
              <a:t> </a:t>
            </a:r>
            <a:r>
              <a:rPr lang="en-US" altLang="zh-CN" sz="2400" dirty="0" err="1">
                <a:ea typeface="宋体" panose="02010600030101010101" pitchFamily="2" charset="-122"/>
              </a:rPr>
              <a:t>st</a:t>
            </a:r>
            <a:r>
              <a:rPr lang="en-US" altLang="zh-CN" sz="2400" dirty="0">
                <a:ea typeface="宋体" panose="02010600030101010101" pitchFamily="2" charset="-122"/>
              </a:rPr>
              <a:t>=null;</a:t>
            </a:r>
          </a:p>
          <a:p>
            <a:pPr>
              <a:lnSpc>
                <a:spcPct val="80000"/>
              </a:lnSpc>
              <a:buFont typeface="Wingdings" pitchFamily="2" charset="2"/>
              <a:buNone/>
            </a:pPr>
            <a:r>
              <a:rPr lang="en-US" altLang="zh-CN" sz="2400" dirty="0" err="1">
                <a:ea typeface="宋体" panose="02010600030101010101" pitchFamily="2" charset="-122"/>
              </a:rPr>
              <a:t>ResultSet</a:t>
            </a:r>
            <a:r>
              <a:rPr lang="en-US" altLang="zh-CN" sz="2400" dirty="0">
                <a:ea typeface="宋体" panose="02010600030101010101" pitchFamily="2" charset="-122"/>
              </a:rPr>
              <a:t> </a:t>
            </a:r>
            <a:r>
              <a:rPr lang="en-US" altLang="zh-CN" sz="2400" dirty="0" err="1">
                <a:ea typeface="宋体" panose="02010600030101010101" pitchFamily="2" charset="-122"/>
              </a:rPr>
              <a:t>rs</a:t>
            </a:r>
            <a:r>
              <a:rPr lang="en-US" altLang="zh-CN" sz="2400" dirty="0">
                <a:ea typeface="宋体" panose="02010600030101010101" pitchFamily="2" charset="-122"/>
              </a:rPr>
              <a:t> = null;</a:t>
            </a:r>
          </a:p>
          <a:p>
            <a:pPr>
              <a:lnSpc>
                <a:spcPct val="80000"/>
              </a:lnSpc>
              <a:buFont typeface="Wingdings" pitchFamily="2" charset="2"/>
              <a:buNone/>
            </a:pPr>
            <a:r>
              <a:rPr lang="en-US" altLang="zh-CN" sz="2400" dirty="0">
                <a:ea typeface="宋体" panose="02010600030101010101" pitchFamily="2" charset="-122"/>
              </a:rPr>
              <a:t>try {</a:t>
            </a:r>
          </a:p>
          <a:p>
            <a:pPr>
              <a:lnSpc>
                <a:spcPct val="80000"/>
              </a:lnSpc>
              <a:buFont typeface="Wingdings" pitchFamily="2" charset="2"/>
              <a:buNone/>
            </a:pPr>
            <a:r>
              <a:rPr lang="en-US" altLang="zh-CN" sz="2400" dirty="0" smtClean="0">
                <a:ea typeface="宋体" panose="02010600030101010101" pitchFamily="2" charset="-122"/>
              </a:rPr>
              <a:t>       //</a:t>
            </a:r>
            <a:r>
              <a:rPr lang="zh-CN" altLang="en-US" sz="2400" dirty="0">
                <a:ea typeface="宋体" panose="02010600030101010101" pitchFamily="2" charset="-122"/>
              </a:rPr>
              <a:t>获得</a:t>
            </a:r>
            <a:r>
              <a:rPr lang="en-US" altLang="zh-CN" sz="2400" dirty="0">
                <a:ea typeface="宋体" panose="02010600030101010101" pitchFamily="2" charset="-122"/>
              </a:rPr>
              <a:t>Connection</a:t>
            </a:r>
          </a:p>
          <a:p>
            <a:pPr>
              <a:lnSpc>
                <a:spcPct val="80000"/>
              </a:lnSpc>
              <a:buFont typeface="Wingdings" pitchFamily="2" charset="2"/>
              <a:buNone/>
            </a:pPr>
            <a:r>
              <a:rPr lang="en-US" altLang="zh-CN" sz="2400" dirty="0" smtClean="0">
                <a:ea typeface="宋体" panose="02010600030101010101" pitchFamily="2" charset="-122"/>
              </a:rPr>
              <a:t>      //</a:t>
            </a:r>
            <a:r>
              <a:rPr lang="zh-CN" altLang="en-US" sz="2400" dirty="0" smtClean="0">
                <a:ea typeface="宋体" panose="02010600030101010101" pitchFamily="2" charset="-122"/>
              </a:rPr>
              <a:t>创建</a:t>
            </a:r>
            <a:r>
              <a:rPr lang="en-US" altLang="zh-CN" sz="2400" dirty="0" err="1">
                <a:ea typeface="宋体" panose="02010600030101010101" pitchFamily="2" charset="-122"/>
              </a:rPr>
              <a:t>PreparedStatement</a:t>
            </a:r>
            <a:r>
              <a:rPr lang="en-US" altLang="zh-CN" sz="2400" dirty="0">
                <a:ea typeface="宋体" panose="02010600030101010101" pitchFamily="2" charset="-122"/>
              </a:rPr>
              <a:t> </a:t>
            </a:r>
          </a:p>
          <a:p>
            <a:pPr>
              <a:lnSpc>
                <a:spcPct val="80000"/>
              </a:lnSpc>
              <a:buFont typeface="Wingdings" pitchFamily="2" charset="2"/>
              <a:buNone/>
            </a:pPr>
            <a:r>
              <a:rPr lang="en-US" altLang="zh-CN" sz="2400" dirty="0" smtClean="0">
                <a:ea typeface="宋体" panose="02010600030101010101" pitchFamily="2" charset="-122"/>
              </a:rPr>
              <a:t>     //</a:t>
            </a:r>
            <a:r>
              <a:rPr lang="zh-CN" altLang="en-US" sz="2400" dirty="0">
                <a:ea typeface="宋体" panose="02010600030101010101" pitchFamily="2" charset="-122"/>
              </a:rPr>
              <a:t>处理查询结果</a:t>
            </a:r>
            <a:r>
              <a:rPr lang="en-US" altLang="zh-CN" sz="2400" dirty="0" err="1">
                <a:ea typeface="宋体" panose="02010600030101010101" pitchFamily="2" charset="-122"/>
              </a:rPr>
              <a:t>ResultSet</a:t>
            </a:r>
            <a:endParaRPr lang="en-US" altLang="zh-CN" sz="2400" dirty="0">
              <a:ea typeface="宋体" panose="02010600030101010101" pitchFamily="2" charset="-122"/>
            </a:endParaRPr>
          </a:p>
          <a:p>
            <a:pPr>
              <a:lnSpc>
                <a:spcPct val="80000"/>
              </a:lnSpc>
              <a:buFont typeface="Wingdings" pitchFamily="2" charset="2"/>
              <a:buNone/>
            </a:pPr>
            <a:r>
              <a:rPr lang="en-US" altLang="zh-CN" sz="2400" dirty="0" smtClean="0">
                <a:ea typeface="宋体" panose="02010600030101010101" pitchFamily="2" charset="-122"/>
              </a:rPr>
              <a:t>}catch(Exception e){</a:t>
            </a:r>
          </a:p>
          <a:p>
            <a:pPr>
              <a:lnSpc>
                <a:spcPct val="80000"/>
              </a:lnSpc>
              <a:buFont typeface="Wingdings" pitchFamily="2" charset="2"/>
              <a:buNone/>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err="1" smtClean="0">
                <a:ea typeface="宋体" panose="02010600030101010101" pitchFamily="2" charset="-122"/>
              </a:rPr>
              <a:t>e.printStackTrance</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a:lnSpc>
                <a:spcPct val="80000"/>
              </a:lnSpc>
              <a:buFont typeface="Wingdings" pitchFamily="2" charset="2"/>
              <a:buNone/>
            </a:pPr>
            <a:r>
              <a:rPr lang="en-US" altLang="zh-CN" sz="2400" dirty="0" smtClean="0">
                <a:ea typeface="宋体" panose="02010600030101010101" pitchFamily="2" charset="-122"/>
              </a:rPr>
              <a:t>} finally </a:t>
            </a:r>
            <a:r>
              <a:rPr lang="en-US" altLang="zh-CN" sz="2400" dirty="0">
                <a:ea typeface="宋体" panose="02010600030101010101" pitchFamily="2" charset="-122"/>
              </a:rPr>
              <a:t>{</a:t>
            </a:r>
          </a:p>
          <a:p>
            <a:pPr>
              <a:lnSpc>
                <a:spcPct val="80000"/>
              </a:lnSpc>
              <a:buFont typeface="Wingdings" pitchFamily="2" charset="2"/>
              <a:buNone/>
            </a:pPr>
            <a:r>
              <a:rPr lang="en-US" altLang="zh-CN" sz="2400" dirty="0" smtClean="0">
                <a:ea typeface="宋体" panose="02010600030101010101" pitchFamily="2" charset="-122"/>
              </a:rPr>
              <a:t>     //</a:t>
            </a:r>
            <a:r>
              <a:rPr lang="zh-CN" altLang="en-US" sz="2400" dirty="0">
                <a:ea typeface="宋体" panose="02010600030101010101" pitchFamily="2" charset="-122"/>
              </a:rPr>
              <a:t>释放资源</a:t>
            </a:r>
            <a:r>
              <a:rPr lang="en-US" altLang="zh-CN" sz="2400" dirty="0" err="1" smtClean="0">
                <a:ea typeface="宋体" panose="02010600030101010101" pitchFamily="2" charset="-122"/>
              </a:rPr>
              <a:t>ResultSet</a:t>
            </a:r>
            <a:r>
              <a:rPr lang="en-US" altLang="zh-CN" sz="2400" dirty="0" smtClean="0">
                <a:ea typeface="宋体" panose="02010600030101010101" pitchFamily="2" charset="-122"/>
              </a:rPr>
              <a:t>,    </a:t>
            </a:r>
          </a:p>
          <a:p>
            <a:pPr>
              <a:lnSpc>
                <a:spcPct val="80000"/>
              </a:lnSpc>
              <a:buFont typeface="Wingdings" pitchFamily="2" charset="2"/>
              <a:buNone/>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PreparedStatement</a:t>
            </a:r>
            <a:r>
              <a:rPr lang="en-US" altLang="zh-CN" sz="2400" dirty="0">
                <a:ea typeface="宋体" panose="02010600030101010101" pitchFamily="2" charset="-122"/>
              </a:rPr>
              <a:t> ,</a:t>
            </a:r>
            <a:endParaRPr lang="en-US" altLang="zh-CN" sz="2400" dirty="0" smtClean="0">
              <a:ea typeface="宋体" panose="02010600030101010101" pitchFamily="2" charset="-122"/>
            </a:endParaRPr>
          </a:p>
          <a:p>
            <a:pPr>
              <a:lnSpc>
                <a:spcPct val="80000"/>
              </a:lnSpc>
              <a:buFont typeface="Wingdings" pitchFamily="2" charset="2"/>
              <a:buNone/>
            </a:pPr>
            <a:r>
              <a:rPr lang="en-US" altLang="zh-CN" sz="2400" dirty="0">
                <a:ea typeface="宋体" panose="02010600030101010101" pitchFamily="2" charset="-122"/>
              </a:rPr>
              <a:t> </a:t>
            </a:r>
            <a:r>
              <a:rPr lang="en-US" altLang="zh-CN" sz="2400" dirty="0" smtClean="0">
                <a:ea typeface="宋体" panose="02010600030101010101" pitchFamily="2" charset="-122"/>
              </a:rPr>
              <a:t>   //Connection</a:t>
            </a:r>
            <a:endParaRPr lang="en-US" altLang="zh-CN" sz="2400" dirty="0">
              <a:ea typeface="宋体" panose="02010600030101010101" pitchFamily="2" charset="-122"/>
            </a:endParaRPr>
          </a:p>
          <a:p>
            <a:pPr>
              <a:lnSpc>
                <a:spcPct val="80000"/>
              </a:lnSpc>
              <a:buFont typeface="Wingdings" pitchFamily="2" charset="2"/>
              <a:buNone/>
            </a:pPr>
            <a:r>
              <a:rPr lang="en-US" altLang="zh-CN" sz="2400" dirty="0">
                <a:ea typeface="宋体" panose="02010600030101010101" pitchFamily="2" charset="-122"/>
              </a:rPr>
              <a:t>}</a:t>
            </a:r>
          </a:p>
        </p:txBody>
      </p:sp>
    </p:spTree>
    <p:extLst>
      <p:ext uri="{BB962C8B-B14F-4D97-AF65-F5344CB8AC3E}">
        <p14:creationId xmlns:p14="http://schemas.microsoft.com/office/powerpoint/2010/main" xmlns="" val="30135694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447191" y="764704"/>
            <a:ext cx="4240461" cy="936526"/>
          </a:xfrm>
        </p:spPr>
        <p:txBody>
          <a:bodyPr>
            <a:normAutofit/>
          </a:bodyPr>
          <a:lstStyle/>
          <a:p>
            <a:r>
              <a:rPr lang="zh-CN" altLang="en-US" sz="3200" b="1" dirty="0">
                <a:latin typeface="宋体" panose="02010600030101010101" pitchFamily="2" charset="-122"/>
                <a:ea typeface="宋体" panose="02010600030101010101" pitchFamily="2" charset="-122"/>
              </a:rPr>
              <a:t>释放资源</a:t>
            </a:r>
          </a:p>
        </p:txBody>
      </p:sp>
      <p:sp>
        <p:nvSpPr>
          <p:cNvPr id="4" name="Rectangle 3"/>
          <p:cNvSpPr txBox="1">
            <a:spLocks noChangeArrowheads="1"/>
          </p:cNvSpPr>
          <p:nvPr/>
        </p:nvSpPr>
        <p:spPr>
          <a:xfrm>
            <a:off x="682996" y="1916832"/>
            <a:ext cx="7768853" cy="38959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400" dirty="0" smtClean="0">
                <a:ea typeface="宋体" panose="02010600030101010101" pitchFamily="2" charset="-122"/>
              </a:rPr>
              <a:t>释放</a:t>
            </a:r>
            <a:r>
              <a:rPr lang="en-US" altLang="zh-CN" sz="2400" dirty="0" err="1" smtClean="0">
                <a:ea typeface="宋体" panose="02010600030101010101" pitchFamily="2" charset="-122"/>
              </a:rPr>
              <a:t>ResultSet</a:t>
            </a:r>
            <a:r>
              <a:rPr lang="en-US" altLang="zh-CN" sz="2400" dirty="0" smtClean="0">
                <a:ea typeface="宋体" panose="02010600030101010101" pitchFamily="2" charset="-122"/>
              </a:rPr>
              <a:t>, </a:t>
            </a:r>
            <a:r>
              <a:rPr lang="en-US" altLang="zh-CN" sz="2400" dirty="0" err="1">
                <a:ea typeface="宋体" panose="02010600030101010101" pitchFamily="2" charset="-122"/>
              </a:rPr>
              <a:t>PreparedStatement</a:t>
            </a:r>
            <a:r>
              <a:rPr lang="en-US" altLang="zh-CN" sz="2400" dirty="0">
                <a:ea typeface="宋体" panose="02010600030101010101" pitchFamily="2" charset="-122"/>
              </a:rPr>
              <a:t> ,</a:t>
            </a:r>
            <a:r>
              <a:rPr lang="en-US" altLang="zh-CN" sz="2400" dirty="0" smtClean="0">
                <a:ea typeface="宋体" panose="02010600030101010101" pitchFamily="2" charset="-122"/>
              </a:rPr>
              <a:t>Connection</a:t>
            </a:r>
            <a:r>
              <a:rPr lang="zh-CN" altLang="en-US" sz="2400" dirty="0">
                <a:ea typeface="宋体" panose="02010600030101010101" pitchFamily="2" charset="-122"/>
              </a:rPr>
              <a:t>。</a:t>
            </a:r>
            <a:endParaRPr lang="en-US" altLang="zh-CN" sz="2400" dirty="0" smtClean="0">
              <a:ea typeface="宋体" panose="02010600030101010101" pitchFamily="2" charset="-122"/>
            </a:endParaRPr>
          </a:p>
          <a:p>
            <a:pPr>
              <a:spcBef>
                <a:spcPts val="1800"/>
              </a:spcBef>
              <a:buFont typeface="Wingdings" panose="05000000000000000000" pitchFamily="2" charset="2"/>
              <a:buChar char="l"/>
            </a:pPr>
            <a:r>
              <a:rPr lang="zh-CN" altLang="en-US" sz="2400" dirty="0" smtClean="0">
                <a:ea typeface="宋体" panose="02010600030101010101" pitchFamily="2" charset="-122"/>
              </a:rPr>
              <a:t>数据库连接（</a:t>
            </a:r>
            <a:r>
              <a:rPr lang="en-US" altLang="zh-CN" sz="2400" dirty="0" smtClean="0">
                <a:ea typeface="宋体" panose="02010600030101010101" pitchFamily="2" charset="-122"/>
              </a:rPr>
              <a:t>Connection</a:t>
            </a:r>
            <a:r>
              <a:rPr lang="zh-CN" altLang="en-US" sz="2400" dirty="0" smtClean="0">
                <a:ea typeface="宋体" panose="02010600030101010101" pitchFamily="2" charset="-122"/>
              </a:rPr>
              <a:t>）是非常稀有的资源，用完后必须马上释放，如果</a:t>
            </a:r>
            <a:r>
              <a:rPr lang="en-US" altLang="zh-CN" sz="2400" dirty="0" smtClean="0">
                <a:ea typeface="宋体" panose="02010600030101010101" pitchFamily="2" charset="-122"/>
              </a:rPr>
              <a:t>Connection</a:t>
            </a:r>
            <a:r>
              <a:rPr lang="zh-CN" altLang="en-US" sz="2400" dirty="0" smtClean="0">
                <a:ea typeface="宋体" panose="02010600030101010101" pitchFamily="2" charset="-122"/>
              </a:rPr>
              <a:t>不能及时正确的关闭将导致系统宕机。</a:t>
            </a:r>
            <a:r>
              <a:rPr lang="en-US" altLang="zh-CN" sz="2400" dirty="0" smtClean="0">
                <a:ea typeface="宋体" panose="02010600030101010101" pitchFamily="2" charset="-122"/>
              </a:rPr>
              <a:t>Connection</a:t>
            </a:r>
            <a:r>
              <a:rPr lang="zh-CN" altLang="en-US" sz="2400" dirty="0" smtClean="0">
                <a:ea typeface="宋体" panose="02010600030101010101" pitchFamily="2" charset="-122"/>
              </a:rPr>
              <a:t>的使用原则是</a:t>
            </a:r>
            <a:r>
              <a:rPr lang="zh-CN" altLang="en-US" sz="2400" b="1" dirty="0" smtClean="0">
                <a:solidFill>
                  <a:srgbClr val="FF0000"/>
                </a:solidFill>
                <a:ea typeface="宋体" panose="02010600030101010101" pitchFamily="2" charset="-122"/>
              </a:rPr>
              <a:t>尽量晚创建，尽量早的释放。</a:t>
            </a:r>
            <a:endParaRPr lang="zh-CN" altLang="en-US" sz="2400" b="1" dirty="0">
              <a:solidFill>
                <a:srgbClr val="FF0000"/>
              </a:solidFill>
              <a:ea typeface="宋体" panose="02010600030101010101" pitchFamily="2" charset="-122"/>
            </a:endParaRPr>
          </a:p>
        </p:txBody>
      </p:sp>
    </p:spTree>
    <p:extLst>
      <p:ext uri="{BB962C8B-B14F-4D97-AF65-F5344CB8AC3E}">
        <p14:creationId xmlns:p14="http://schemas.microsoft.com/office/powerpoint/2010/main" xmlns="" val="18163638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195736" y="836712"/>
            <a:ext cx="5218964" cy="937250"/>
          </a:xfrm>
        </p:spPr>
        <p:txBody>
          <a:bodyPr/>
          <a:lstStyle/>
          <a:p>
            <a:r>
              <a:rPr lang="en-US" altLang="zh-CN" b="1" dirty="0">
                <a:latin typeface="+mn-lt"/>
                <a:ea typeface="宋体" pitchFamily="2" charset="-122"/>
                <a:cs typeface="Arial Unicode MS" pitchFamily="34" charset="-122"/>
              </a:rPr>
              <a:t>JDBC API </a:t>
            </a:r>
            <a:r>
              <a:rPr lang="zh-CN" altLang="en-US" b="1" dirty="0" smtClean="0">
                <a:latin typeface="+mn-lt"/>
                <a:ea typeface="宋体" pitchFamily="2" charset="-122"/>
                <a:cs typeface="Arial Unicode MS" pitchFamily="34" charset="-122"/>
              </a:rPr>
              <a:t>小结</a:t>
            </a:r>
            <a:endParaRPr lang="en-US" altLang="zh-CN" b="1" dirty="0">
              <a:latin typeface="+mn-lt"/>
              <a:ea typeface="宋体" pitchFamily="2" charset="-122"/>
              <a:cs typeface="Arial Unicode MS" pitchFamily="34" charset="-122"/>
            </a:endParaRPr>
          </a:p>
        </p:txBody>
      </p:sp>
      <p:sp>
        <p:nvSpPr>
          <p:cNvPr id="503811" name="Rectangle 3"/>
          <p:cNvSpPr>
            <a:spLocks noGrp="1" noChangeArrowheads="1"/>
          </p:cNvSpPr>
          <p:nvPr>
            <p:ph type="body" idx="1"/>
          </p:nvPr>
        </p:nvSpPr>
        <p:spPr>
          <a:xfrm>
            <a:off x="539552" y="1988840"/>
            <a:ext cx="8001056" cy="3771900"/>
          </a:xfrm>
        </p:spPr>
        <p:txBody>
          <a:bodyPr/>
          <a:lstStyle/>
          <a:p>
            <a:pPr>
              <a:buFont typeface="Wingdings" pitchFamily="2" charset="2"/>
              <a:buChar char="l"/>
            </a:pPr>
            <a:r>
              <a:rPr lang="en-US" altLang="zh-CN" sz="2400" dirty="0" err="1">
                <a:ea typeface="宋体" pitchFamily="2" charset="-122"/>
                <a:cs typeface="Arial Unicode MS" pitchFamily="34" charset="-122"/>
              </a:rPr>
              <a:t>java.sql.</a:t>
            </a:r>
            <a:r>
              <a:rPr lang="en-US" altLang="zh-CN" sz="2400" b="1" dirty="0" err="1">
                <a:solidFill>
                  <a:srgbClr val="0000FF"/>
                </a:solidFill>
                <a:ea typeface="宋体" pitchFamily="2" charset="-122"/>
                <a:cs typeface="Arial Unicode MS" pitchFamily="34" charset="-122"/>
              </a:rPr>
              <a:t>DriverManager</a:t>
            </a:r>
            <a:r>
              <a:rPr lang="zh-CN" altLang="en-US" sz="2400" dirty="0">
                <a:ea typeface="宋体" pitchFamily="2" charset="-122"/>
                <a:cs typeface="Arial Unicode MS" pitchFamily="34" charset="-122"/>
              </a:rPr>
              <a:t>用来装载驱动程序，获取数据库连接。</a:t>
            </a:r>
          </a:p>
          <a:p>
            <a:pPr>
              <a:buFont typeface="Wingdings" pitchFamily="2" charset="2"/>
              <a:buChar char="l"/>
            </a:pPr>
            <a:r>
              <a:rPr lang="en-US" altLang="zh-CN" sz="2400" dirty="0" err="1">
                <a:ea typeface="宋体" pitchFamily="2" charset="-122"/>
                <a:cs typeface="Arial Unicode MS" pitchFamily="34" charset="-122"/>
              </a:rPr>
              <a:t>java.sql.</a:t>
            </a:r>
            <a:r>
              <a:rPr lang="en-US" altLang="zh-CN" sz="2400" b="1" dirty="0" err="1">
                <a:solidFill>
                  <a:srgbClr val="0000FF"/>
                </a:solidFill>
                <a:ea typeface="宋体" pitchFamily="2" charset="-122"/>
                <a:cs typeface="Arial Unicode MS" pitchFamily="34" charset="-122"/>
              </a:rPr>
              <a:t>Connection</a:t>
            </a:r>
            <a:r>
              <a:rPr lang="zh-CN" altLang="en-US" sz="2400" dirty="0">
                <a:ea typeface="宋体" pitchFamily="2" charset="-122"/>
                <a:cs typeface="Arial Unicode MS" pitchFamily="34" charset="-122"/>
              </a:rPr>
              <a:t>完成对某一指定数据库</a:t>
            </a:r>
            <a:r>
              <a:rPr lang="zh-CN" altLang="en-US" sz="2400" dirty="0" smtClean="0">
                <a:ea typeface="宋体" pitchFamily="2" charset="-122"/>
                <a:cs typeface="Arial Unicode MS" pitchFamily="34" charset="-122"/>
              </a:rPr>
              <a:t>的连接</a:t>
            </a:r>
            <a:endParaRPr lang="zh-CN" altLang="en-US" sz="2400" dirty="0">
              <a:ea typeface="宋体" pitchFamily="2" charset="-122"/>
              <a:cs typeface="Arial Unicode MS" pitchFamily="34" charset="-122"/>
            </a:endParaRPr>
          </a:p>
          <a:p>
            <a:pPr>
              <a:buFont typeface="Wingdings" pitchFamily="2" charset="2"/>
              <a:buChar char="l"/>
            </a:pPr>
            <a:r>
              <a:rPr lang="en-US" altLang="zh-CN" sz="2400" dirty="0" err="1">
                <a:ea typeface="宋体" pitchFamily="2" charset="-122"/>
                <a:cs typeface="Arial Unicode MS" pitchFamily="34" charset="-122"/>
              </a:rPr>
              <a:t>java.sql.</a:t>
            </a:r>
            <a:r>
              <a:rPr lang="en-US" altLang="zh-CN" sz="2400" b="1" dirty="0" err="1">
                <a:solidFill>
                  <a:srgbClr val="0000FF"/>
                </a:solidFill>
                <a:ea typeface="宋体" pitchFamily="2" charset="-122"/>
                <a:cs typeface="Arial Unicode MS" pitchFamily="34" charset="-122"/>
              </a:rPr>
              <a:t>Statement</a:t>
            </a:r>
            <a:r>
              <a:rPr lang="zh-CN" altLang="en-US" sz="2400" dirty="0">
                <a:ea typeface="宋体" pitchFamily="2" charset="-122"/>
                <a:cs typeface="Arial Unicode MS" pitchFamily="34" charset="-122"/>
              </a:rPr>
              <a:t>在一个给定的连接中作为</a:t>
            </a:r>
            <a:r>
              <a:rPr lang="en-US" altLang="zh-CN" sz="2400" dirty="0">
                <a:ea typeface="宋体" pitchFamily="2" charset="-122"/>
                <a:cs typeface="Arial Unicode MS" pitchFamily="34" charset="-122"/>
              </a:rPr>
              <a:t>SQL</a:t>
            </a:r>
            <a:r>
              <a:rPr lang="zh-CN" altLang="en-US" sz="2400" dirty="0">
                <a:ea typeface="宋体" pitchFamily="2" charset="-122"/>
                <a:cs typeface="Arial Unicode MS" pitchFamily="34" charset="-122"/>
              </a:rPr>
              <a:t>执行声明的容器，他包含了两个重要的子类型。</a:t>
            </a:r>
          </a:p>
          <a:p>
            <a:pPr lvl="1">
              <a:buFont typeface="Wingdings" pitchFamily="2" charset="2"/>
              <a:buChar char="Ø"/>
            </a:pPr>
            <a:r>
              <a:rPr lang="en-US" altLang="zh-CN" sz="2000" dirty="0" err="1">
                <a:ea typeface="宋体" pitchFamily="2" charset="-122"/>
                <a:cs typeface="Arial Unicode MS" pitchFamily="34" charset="-122"/>
              </a:rPr>
              <a:t>Java.sql.PreparedSatement</a:t>
            </a:r>
            <a:r>
              <a:rPr lang="en-US" altLang="zh-CN" sz="2000" dirty="0">
                <a:ea typeface="宋体" pitchFamily="2" charset="-122"/>
                <a:cs typeface="Arial Unicode MS" pitchFamily="34" charset="-122"/>
              </a:rPr>
              <a:t> </a:t>
            </a:r>
            <a:r>
              <a:rPr lang="zh-CN" altLang="en-US" sz="2000" dirty="0">
                <a:ea typeface="宋体" pitchFamily="2" charset="-122"/>
                <a:cs typeface="Arial Unicode MS" pitchFamily="34" charset="-122"/>
              </a:rPr>
              <a:t>用于执行预编译的</a:t>
            </a:r>
            <a:r>
              <a:rPr lang="en-US" altLang="zh-CN" sz="2000" dirty="0" err="1">
                <a:ea typeface="宋体" pitchFamily="2" charset="-122"/>
                <a:cs typeface="Arial Unicode MS" pitchFamily="34" charset="-122"/>
              </a:rPr>
              <a:t>sql</a:t>
            </a:r>
            <a:r>
              <a:rPr lang="zh-CN" altLang="en-US" sz="2000" dirty="0">
                <a:ea typeface="宋体" pitchFamily="2" charset="-122"/>
                <a:cs typeface="Arial Unicode MS" pitchFamily="34" charset="-122"/>
              </a:rPr>
              <a:t>声明</a:t>
            </a:r>
          </a:p>
          <a:p>
            <a:pPr lvl="1">
              <a:buFont typeface="Wingdings" pitchFamily="2" charset="2"/>
              <a:buChar char="Ø"/>
            </a:pPr>
            <a:r>
              <a:rPr lang="en-US" altLang="zh-CN" sz="2000" dirty="0" err="1">
                <a:ea typeface="宋体" pitchFamily="2" charset="-122"/>
                <a:cs typeface="Arial Unicode MS" pitchFamily="34" charset="-122"/>
              </a:rPr>
              <a:t>Java.sql.CallableStatement</a:t>
            </a:r>
            <a:r>
              <a:rPr lang="zh-CN" altLang="en-US" sz="2000" dirty="0">
                <a:ea typeface="宋体" pitchFamily="2" charset="-122"/>
                <a:cs typeface="Arial Unicode MS" pitchFamily="34" charset="-122"/>
              </a:rPr>
              <a:t>用于执行数据库中存储过程的调用</a:t>
            </a:r>
          </a:p>
          <a:p>
            <a:pPr>
              <a:buFont typeface="Wingdings" pitchFamily="2" charset="2"/>
              <a:buChar char="l"/>
            </a:pPr>
            <a:r>
              <a:rPr lang="en-US" altLang="zh-CN" sz="2400" dirty="0" err="1">
                <a:ea typeface="宋体" pitchFamily="2" charset="-122"/>
                <a:cs typeface="Arial Unicode MS" pitchFamily="34" charset="-122"/>
              </a:rPr>
              <a:t>java.sql.</a:t>
            </a:r>
            <a:r>
              <a:rPr lang="en-US" altLang="zh-CN" sz="2400" b="1" dirty="0" err="1">
                <a:solidFill>
                  <a:srgbClr val="0000FF"/>
                </a:solidFill>
                <a:ea typeface="宋体" pitchFamily="2" charset="-122"/>
                <a:cs typeface="Arial Unicode MS" pitchFamily="34" charset="-122"/>
              </a:rPr>
              <a:t>ResultSet</a:t>
            </a:r>
            <a:r>
              <a:rPr lang="zh-CN" altLang="en-US" sz="2400" dirty="0">
                <a:ea typeface="宋体" pitchFamily="2" charset="-122"/>
                <a:cs typeface="Arial Unicode MS" pitchFamily="34" charset="-122"/>
              </a:rPr>
              <a:t>对于给定声明取得结果的途径</a:t>
            </a:r>
          </a:p>
          <a:p>
            <a:endParaRPr lang="en-US" altLang="zh-CN" sz="2400" dirty="0">
              <a:ea typeface="宋体" pitchFamily="2" charset="-122"/>
              <a:cs typeface="Arial Unicode MS" pitchFamily="34" charset="-122"/>
            </a:endParaRPr>
          </a:p>
        </p:txBody>
      </p:sp>
    </p:spTree>
    <p:extLst>
      <p:ext uri="{BB962C8B-B14F-4D97-AF65-F5344CB8AC3E}">
        <p14:creationId xmlns:p14="http://schemas.microsoft.com/office/powerpoint/2010/main" xmlns="" val="1886243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195736" y="836712"/>
            <a:ext cx="5218964" cy="937250"/>
          </a:xfrm>
        </p:spPr>
        <p:txBody>
          <a:bodyPr/>
          <a:lstStyle/>
          <a:p>
            <a:r>
              <a:rPr lang="en-US" altLang="zh-CN" b="1" dirty="0">
                <a:latin typeface="+mn-lt"/>
                <a:ea typeface="宋体" pitchFamily="2" charset="-122"/>
                <a:cs typeface="Arial Unicode MS" pitchFamily="34" charset="-122"/>
              </a:rPr>
              <a:t>JDBC API </a:t>
            </a:r>
            <a:r>
              <a:rPr lang="zh-CN" altLang="en-US" b="1" dirty="0" smtClean="0">
                <a:latin typeface="+mn-lt"/>
                <a:ea typeface="宋体" pitchFamily="2" charset="-122"/>
                <a:cs typeface="Arial Unicode MS" pitchFamily="34" charset="-122"/>
              </a:rPr>
              <a:t>小结</a:t>
            </a:r>
            <a:endParaRPr lang="en-US" altLang="zh-CN" b="1" dirty="0">
              <a:latin typeface="+mn-lt"/>
              <a:ea typeface="宋体" pitchFamily="2" charset="-122"/>
              <a:cs typeface="Arial Unicode MS" pitchFamily="34" charset="-122"/>
            </a:endParaRPr>
          </a:p>
        </p:txBody>
      </p:sp>
      <p:sp>
        <p:nvSpPr>
          <p:cNvPr id="503811" name="Rectangle 3"/>
          <p:cNvSpPr>
            <a:spLocks noGrp="1" noChangeArrowheads="1"/>
          </p:cNvSpPr>
          <p:nvPr>
            <p:ph type="body" idx="1"/>
          </p:nvPr>
        </p:nvSpPr>
        <p:spPr>
          <a:xfrm>
            <a:off x="611560" y="1844824"/>
            <a:ext cx="8001056" cy="4464496"/>
          </a:xfrm>
        </p:spPr>
        <p:txBody>
          <a:bodyPr>
            <a:normAutofit/>
          </a:bodyPr>
          <a:lstStyle/>
          <a:p>
            <a:pPr>
              <a:buFont typeface="Wingdings" panose="05000000000000000000" pitchFamily="2" charset="2"/>
              <a:buChar char="l"/>
            </a:pPr>
            <a:r>
              <a:rPr lang="zh-CN" altLang="en-US" sz="3200" dirty="0" smtClean="0">
                <a:ea typeface="宋体" pitchFamily="2" charset="-122"/>
                <a:cs typeface="Arial Unicode MS" pitchFamily="34" charset="-122"/>
              </a:rPr>
              <a:t>两种思想</a:t>
            </a:r>
            <a:endParaRPr lang="en-US" altLang="zh-CN" sz="3200" dirty="0" smtClean="0">
              <a:ea typeface="宋体" pitchFamily="2" charset="-122"/>
              <a:cs typeface="Arial Unicode MS" pitchFamily="34" charset="-122"/>
            </a:endParaRPr>
          </a:p>
          <a:p>
            <a:pPr lvl="1">
              <a:buFont typeface="Wingdings" panose="05000000000000000000" pitchFamily="2" charset="2"/>
              <a:buChar char="Ø"/>
            </a:pPr>
            <a:r>
              <a:rPr lang="zh-CN" altLang="en-US" dirty="0" smtClean="0">
                <a:ea typeface="宋体" pitchFamily="2" charset="-122"/>
                <a:cs typeface="Arial Unicode MS" pitchFamily="34" charset="-122"/>
              </a:rPr>
              <a:t>面向接口编程的思想</a:t>
            </a:r>
            <a:endParaRPr lang="en-US" altLang="zh-CN" dirty="0" smtClean="0">
              <a:ea typeface="宋体" pitchFamily="2" charset="-122"/>
              <a:cs typeface="Arial Unicode MS" pitchFamily="34" charset="-122"/>
            </a:endParaRPr>
          </a:p>
          <a:p>
            <a:pPr lvl="1">
              <a:buFont typeface="Wingdings" panose="05000000000000000000" pitchFamily="2" charset="2"/>
              <a:buChar char="Ø"/>
            </a:pPr>
            <a:r>
              <a:rPr lang="en-US" altLang="zh-CN" dirty="0" smtClean="0">
                <a:ea typeface="宋体" pitchFamily="2" charset="-122"/>
                <a:cs typeface="Arial Unicode MS" pitchFamily="34" charset="-122"/>
              </a:rPr>
              <a:t>ORM</a:t>
            </a:r>
            <a:r>
              <a:rPr lang="zh-CN" altLang="en-US" dirty="0" smtClean="0">
                <a:ea typeface="宋体" pitchFamily="2" charset="-122"/>
                <a:cs typeface="Arial Unicode MS" pitchFamily="34" charset="-122"/>
              </a:rPr>
              <a:t>思想</a:t>
            </a:r>
            <a:endParaRPr lang="en-US" altLang="zh-CN" dirty="0" smtClean="0">
              <a:ea typeface="宋体" pitchFamily="2" charset="-122"/>
              <a:cs typeface="Arial Unicode MS" pitchFamily="34" charset="-122"/>
            </a:endParaRPr>
          </a:p>
          <a:p>
            <a:pPr lvl="2">
              <a:buFont typeface="Wingdings" panose="05000000000000000000" pitchFamily="2" charset="2"/>
              <a:buChar char="ü"/>
            </a:pPr>
            <a:r>
              <a:rPr lang="en-US" altLang="zh-CN" sz="1800" dirty="0" err="1">
                <a:ea typeface="宋体" pitchFamily="2" charset="-122"/>
                <a:cs typeface="Arial Unicode MS" pitchFamily="34" charset="-122"/>
              </a:rPr>
              <a:t>sql</a:t>
            </a:r>
            <a:r>
              <a:rPr lang="zh-CN" altLang="en-US" sz="1800" dirty="0">
                <a:ea typeface="宋体" pitchFamily="2" charset="-122"/>
                <a:cs typeface="Arial Unicode MS" pitchFamily="34" charset="-122"/>
              </a:rPr>
              <a:t>是需要结合列名和表的属性名来写。注意起别名。</a:t>
            </a:r>
            <a:endParaRPr lang="en-US" altLang="zh-CN" sz="1800" dirty="0" smtClean="0">
              <a:ea typeface="宋体" pitchFamily="2" charset="-122"/>
              <a:cs typeface="Arial Unicode MS" pitchFamily="34" charset="-122"/>
            </a:endParaRPr>
          </a:p>
          <a:p>
            <a:pPr lvl="1">
              <a:buFont typeface="Wingdings" panose="05000000000000000000" pitchFamily="2" charset="2"/>
              <a:buChar char="Ø"/>
            </a:pPr>
            <a:endParaRPr lang="en-US" altLang="zh-CN" dirty="0" smtClean="0">
              <a:ea typeface="宋体" pitchFamily="2" charset="-122"/>
              <a:cs typeface="Arial Unicode MS" pitchFamily="34" charset="-122"/>
            </a:endParaRPr>
          </a:p>
          <a:p>
            <a:pPr marL="57150" lvl="1" indent="-342900">
              <a:spcBef>
                <a:spcPts val="0"/>
              </a:spcBef>
              <a:buFont typeface="Wingdings" panose="05000000000000000000" pitchFamily="2" charset="2"/>
              <a:buChar char="l"/>
            </a:pPr>
            <a:r>
              <a:rPr lang="zh-CN" altLang="en-US" sz="3200" dirty="0" smtClean="0">
                <a:ea typeface="宋体" pitchFamily="2" charset="-122"/>
                <a:cs typeface="Arial Unicode MS" pitchFamily="34" charset="-122"/>
              </a:rPr>
              <a:t>两种技术</a:t>
            </a:r>
            <a:endParaRPr lang="en-US" altLang="zh-CN" sz="3200" dirty="0">
              <a:ea typeface="宋体" pitchFamily="2" charset="-122"/>
              <a:cs typeface="Arial Unicode MS" pitchFamily="34" charset="-122"/>
            </a:endParaRPr>
          </a:p>
          <a:p>
            <a:pPr marL="741600" lvl="2" indent="-342900">
              <a:spcBef>
                <a:spcPts val="0"/>
              </a:spcBef>
              <a:buFont typeface="Wingdings" panose="05000000000000000000" pitchFamily="2" charset="2"/>
              <a:buChar char="Ø"/>
            </a:pPr>
            <a:r>
              <a:rPr lang="en-US" altLang="zh-CN" sz="2400" dirty="0" smtClean="0">
                <a:ea typeface="宋体" pitchFamily="2" charset="-122"/>
                <a:cs typeface="Arial Unicode MS" pitchFamily="34" charset="-122"/>
              </a:rPr>
              <a:t>JDBC</a:t>
            </a:r>
            <a:r>
              <a:rPr lang="zh-CN" altLang="en-US" sz="2400" dirty="0" smtClean="0">
                <a:ea typeface="宋体" pitchFamily="2" charset="-122"/>
                <a:cs typeface="Arial Unicode MS" pitchFamily="34" charset="-122"/>
              </a:rPr>
              <a:t>元数据：</a:t>
            </a:r>
            <a:r>
              <a:rPr lang="en-US" altLang="zh-CN" sz="2400" dirty="0" err="1" smtClean="0">
                <a:ea typeface="宋体" pitchFamily="2" charset="-122"/>
                <a:cs typeface="Arial Unicode MS" pitchFamily="34" charset="-122"/>
              </a:rPr>
              <a:t>ResultSetMetaData</a:t>
            </a:r>
            <a:endParaRPr lang="en-US" altLang="zh-CN" sz="2400" dirty="0" smtClean="0">
              <a:ea typeface="宋体" pitchFamily="2" charset="-122"/>
              <a:cs typeface="Arial Unicode MS" pitchFamily="34" charset="-122"/>
            </a:endParaRPr>
          </a:p>
          <a:p>
            <a:pPr marL="741600" lvl="2" indent="-342900">
              <a:spcBef>
                <a:spcPts val="0"/>
              </a:spcBef>
              <a:buFont typeface="Wingdings" panose="05000000000000000000" pitchFamily="2" charset="2"/>
              <a:buChar char="Ø"/>
            </a:pPr>
            <a:r>
              <a:rPr lang="en-US" altLang="zh-CN" sz="2400" dirty="0" err="1" smtClean="0">
                <a:ea typeface="宋体" pitchFamily="2" charset="-122"/>
                <a:cs typeface="Arial Unicode MS" pitchFamily="34" charset="-122"/>
              </a:rPr>
              <a:t>PropertyUtils</a:t>
            </a: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Class.newInstance</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创建一个对象</a:t>
            </a:r>
            <a:r>
              <a:rPr lang="zh-CN" altLang="en-US" sz="2400" dirty="0" smtClean="0">
                <a:ea typeface="宋体" pitchFamily="2" charset="-122"/>
                <a:cs typeface="Arial Unicode MS" pitchFamily="34" charset="-122"/>
              </a:rPr>
              <a:t>，通过此类将</a:t>
            </a:r>
            <a:r>
              <a:rPr lang="zh-CN" altLang="en-US" sz="2400" dirty="0">
                <a:ea typeface="宋体" pitchFamily="2" charset="-122"/>
                <a:cs typeface="Arial Unicode MS" pitchFamily="34" charset="-122"/>
              </a:rPr>
              <a:t>查询到的列值装配给创建的对象。</a:t>
            </a:r>
            <a:endParaRPr lang="en-US" altLang="zh-CN" sz="2400" dirty="0" smtClean="0">
              <a:ea typeface="宋体" pitchFamily="2" charset="-122"/>
              <a:cs typeface="Arial Unicode MS" pitchFamily="34" charset="-122"/>
            </a:endParaRPr>
          </a:p>
        </p:txBody>
      </p:sp>
    </p:spTree>
    <p:extLst>
      <p:ext uri="{BB962C8B-B14F-4D97-AF65-F5344CB8AC3E}">
        <p14:creationId xmlns:p14="http://schemas.microsoft.com/office/powerpoint/2010/main" xmlns="" val="3991474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smtClean="0">
                <a:ea typeface="宋体" pitchFamily="2" charset="-122"/>
              </a:rPr>
              <a:t>5-</a:t>
            </a:r>
            <a:r>
              <a:rPr lang="zh-CN" altLang="en-US" b="1" dirty="0">
                <a:ea typeface="宋体" pitchFamily="2" charset="-122"/>
              </a:rPr>
              <a:t>批量</a:t>
            </a:r>
            <a:r>
              <a:rPr lang="zh-CN" altLang="en-US" b="1" dirty="0" smtClean="0">
                <a:ea typeface="宋体" pitchFamily="2" charset="-122"/>
              </a:rPr>
              <a:t>处理、数据库元数据</a:t>
            </a:r>
            <a:endParaRPr lang="zh-CN" altLang="en-US" b="1" dirty="0"/>
          </a:p>
        </p:txBody>
      </p:sp>
    </p:spTree>
    <p:extLst>
      <p:ext uri="{BB962C8B-B14F-4D97-AF65-F5344CB8AC3E}">
        <p14:creationId xmlns:p14="http://schemas.microsoft.com/office/powerpoint/2010/main" xmlns="" val="1925132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1115616" y="764704"/>
            <a:ext cx="7205776" cy="864096"/>
          </a:xfrm>
        </p:spPr>
        <p:txBody>
          <a:bodyPr/>
          <a:lstStyle/>
          <a:p>
            <a:r>
              <a:rPr lang="zh-CN" altLang="en-US" b="1" dirty="0">
                <a:latin typeface="+mn-lt"/>
                <a:ea typeface="宋体" pitchFamily="2" charset="-122"/>
              </a:rPr>
              <a:t>批量处理</a:t>
            </a:r>
            <a:r>
              <a:rPr lang="en-US" altLang="zh-CN" b="1" dirty="0">
                <a:latin typeface="+mn-lt"/>
                <a:ea typeface="宋体" pitchFamily="2" charset="-122"/>
              </a:rPr>
              <a:t>JDBC</a:t>
            </a:r>
            <a:r>
              <a:rPr lang="zh-CN" altLang="en-US" b="1" dirty="0">
                <a:latin typeface="+mn-lt"/>
                <a:ea typeface="宋体" pitchFamily="2" charset="-122"/>
              </a:rPr>
              <a:t>语句提高处理速度 </a:t>
            </a:r>
          </a:p>
        </p:txBody>
      </p:sp>
      <p:sp>
        <p:nvSpPr>
          <p:cNvPr id="596995" name="Rectangle 3"/>
          <p:cNvSpPr>
            <a:spLocks noGrp="1" noChangeArrowheads="1"/>
          </p:cNvSpPr>
          <p:nvPr>
            <p:ph type="body" idx="1"/>
          </p:nvPr>
        </p:nvSpPr>
        <p:spPr>
          <a:xfrm>
            <a:off x="539552" y="1916832"/>
            <a:ext cx="8143932" cy="4392488"/>
          </a:xfrm>
        </p:spPr>
        <p:txBody>
          <a:bodyPr/>
          <a:lstStyle/>
          <a:p>
            <a:pPr>
              <a:buFont typeface="Wingdings" pitchFamily="2" charset="2"/>
              <a:buChar char="l"/>
            </a:pPr>
            <a:r>
              <a:rPr lang="zh-CN" altLang="en-US" sz="2400" dirty="0">
                <a:ea typeface="宋体" pitchFamily="2" charset="-122"/>
              </a:rPr>
              <a:t>当需要成批插入或者更新记录时。可以采用</a:t>
            </a:r>
            <a:r>
              <a:rPr lang="en-US" altLang="zh-CN" sz="2400" dirty="0">
                <a:ea typeface="宋体" pitchFamily="2" charset="-122"/>
              </a:rPr>
              <a:t>Java</a:t>
            </a:r>
            <a:r>
              <a:rPr lang="zh-CN" altLang="en-US" sz="2400" dirty="0">
                <a:ea typeface="宋体" pitchFamily="2" charset="-122"/>
              </a:rPr>
              <a:t>的批量</a:t>
            </a:r>
            <a:r>
              <a:rPr lang="zh-CN" altLang="en-US" sz="2400" b="1" dirty="0">
                <a:solidFill>
                  <a:srgbClr val="FF0000"/>
                </a:solidFill>
                <a:ea typeface="宋体" pitchFamily="2" charset="-122"/>
              </a:rPr>
              <a:t>更新</a:t>
            </a:r>
            <a:r>
              <a:rPr lang="zh-CN" altLang="en-US" sz="2400" dirty="0">
                <a:ea typeface="宋体" pitchFamily="2" charset="-122"/>
              </a:rPr>
              <a:t>机制，这一机制允许多条语句一次性提交给数据库批量处理。通常情况下比单独提交处理更有效率</a:t>
            </a:r>
          </a:p>
          <a:p>
            <a:pPr>
              <a:lnSpc>
                <a:spcPct val="90000"/>
              </a:lnSpc>
              <a:buFont typeface="Wingdings" pitchFamily="2" charset="2"/>
              <a:buChar char="l"/>
            </a:pPr>
            <a:r>
              <a:rPr lang="en-US" altLang="zh-CN" sz="2400" dirty="0">
                <a:ea typeface="宋体" pitchFamily="2" charset="-122"/>
              </a:rPr>
              <a:t>JDBC</a:t>
            </a:r>
            <a:r>
              <a:rPr lang="zh-CN" altLang="en-US" sz="2400" dirty="0">
                <a:ea typeface="宋体" pitchFamily="2" charset="-122"/>
              </a:rPr>
              <a:t>的批量处理语句包括下面两个方法：</a:t>
            </a:r>
          </a:p>
          <a:p>
            <a:pPr lvl="1">
              <a:lnSpc>
                <a:spcPct val="90000"/>
              </a:lnSpc>
              <a:buFont typeface="Wingdings" pitchFamily="2" charset="2"/>
              <a:buChar char="Ø"/>
            </a:pPr>
            <a:r>
              <a:rPr lang="en-US" altLang="zh-CN" sz="2400" dirty="0" err="1">
                <a:ea typeface="宋体" pitchFamily="2" charset="-122"/>
              </a:rPr>
              <a:t>addBatch</a:t>
            </a:r>
            <a:r>
              <a:rPr lang="en-US" altLang="zh-CN" sz="2400" dirty="0">
                <a:ea typeface="宋体" pitchFamily="2" charset="-122"/>
              </a:rPr>
              <a:t>(String)</a:t>
            </a:r>
            <a:r>
              <a:rPr lang="zh-CN" altLang="en-US" sz="2400" dirty="0">
                <a:ea typeface="宋体" pitchFamily="2" charset="-122"/>
              </a:rPr>
              <a:t>：添加需要批量处理的</a:t>
            </a:r>
            <a:r>
              <a:rPr lang="en-US" altLang="zh-CN" sz="2400" dirty="0">
                <a:ea typeface="宋体" pitchFamily="2" charset="-122"/>
              </a:rPr>
              <a:t>SQL</a:t>
            </a:r>
            <a:r>
              <a:rPr lang="zh-CN" altLang="en-US" sz="2400" dirty="0">
                <a:ea typeface="宋体" pitchFamily="2" charset="-122"/>
              </a:rPr>
              <a:t>语句或是参数；</a:t>
            </a:r>
          </a:p>
          <a:p>
            <a:pPr lvl="1">
              <a:lnSpc>
                <a:spcPct val="90000"/>
              </a:lnSpc>
              <a:buFont typeface="Wingdings" pitchFamily="2" charset="2"/>
              <a:buChar char="Ø"/>
            </a:pPr>
            <a:r>
              <a:rPr lang="en-US" altLang="zh-CN" sz="2400" dirty="0" err="1" smtClean="0">
                <a:ea typeface="宋体" pitchFamily="2" charset="-122"/>
              </a:rPr>
              <a:t>executeBatch</a:t>
            </a:r>
            <a:r>
              <a:rPr lang="en-US" altLang="zh-CN" sz="2400" dirty="0" smtClean="0">
                <a:ea typeface="宋体" pitchFamily="2" charset="-122"/>
              </a:rPr>
              <a:t>()</a:t>
            </a:r>
            <a:r>
              <a:rPr lang="zh-CN" altLang="en-US" sz="2400" dirty="0" smtClean="0">
                <a:ea typeface="宋体" pitchFamily="2" charset="-122"/>
              </a:rPr>
              <a:t>：执行</a:t>
            </a:r>
            <a:r>
              <a:rPr lang="zh-CN" altLang="en-US" sz="2400" dirty="0">
                <a:ea typeface="宋体" pitchFamily="2" charset="-122"/>
              </a:rPr>
              <a:t>批量处理语句</a:t>
            </a:r>
            <a:r>
              <a:rPr lang="zh-CN" altLang="en-US" sz="2400" dirty="0" smtClean="0">
                <a:ea typeface="宋体" pitchFamily="2" charset="-122"/>
              </a:rPr>
              <a:t>；</a:t>
            </a:r>
            <a:endParaRPr lang="en-US" altLang="zh-CN" sz="2400" dirty="0" smtClean="0">
              <a:ea typeface="宋体" pitchFamily="2" charset="-122"/>
            </a:endParaRPr>
          </a:p>
          <a:p>
            <a:pPr lvl="1">
              <a:lnSpc>
                <a:spcPct val="90000"/>
              </a:lnSpc>
              <a:buFont typeface="Wingdings" pitchFamily="2" charset="2"/>
              <a:buChar char="Ø"/>
            </a:pPr>
            <a:r>
              <a:rPr lang="en-US" altLang="zh-CN" dirty="0" err="1" smtClean="0">
                <a:ea typeface="宋体" pitchFamily="2" charset="-122"/>
              </a:rPr>
              <a:t>clearBatch</a:t>
            </a:r>
            <a:r>
              <a:rPr lang="en-US" altLang="zh-CN" dirty="0" smtClean="0">
                <a:ea typeface="宋体" pitchFamily="2" charset="-122"/>
              </a:rPr>
              <a:t>():</a:t>
            </a:r>
            <a:r>
              <a:rPr lang="zh-CN" altLang="en-US" dirty="0" smtClean="0">
                <a:ea typeface="宋体" pitchFamily="2" charset="-122"/>
              </a:rPr>
              <a:t>清空缓存的数据</a:t>
            </a:r>
            <a:endParaRPr lang="zh-CN" altLang="en-US" sz="2400" dirty="0">
              <a:ea typeface="宋体" pitchFamily="2" charset="-122"/>
            </a:endParaRPr>
          </a:p>
          <a:p>
            <a:pPr>
              <a:lnSpc>
                <a:spcPct val="90000"/>
              </a:lnSpc>
              <a:buFont typeface="Wingdings" pitchFamily="2" charset="2"/>
              <a:buChar char="l"/>
            </a:pPr>
            <a:r>
              <a:rPr lang="zh-CN" altLang="en-US" sz="2400" dirty="0">
                <a:ea typeface="宋体" pitchFamily="2" charset="-122"/>
              </a:rPr>
              <a:t>通常我们会遇到两种批量执行</a:t>
            </a:r>
            <a:r>
              <a:rPr lang="en-US" altLang="zh-CN" sz="2400" dirty="0">
                <a:ea typeface="宋体" pitchFamily="2" charset="-122"/>
              </a:rPr>
              <a:t>SQL</a:t>
            </a:r>
            <a:r>
              <a:rPr lang="zh-CN" altLang="en-US" sz="2400" dirty="0">
                <a:ea typeface="宋体" pitchFamily="2" charset="-122"/>
              </a:rPr>
              <a:t>语句的情况：</a:t>
            </a:r>
          </a:p>
          <a:p>
            <a:pPr lvl="1">
              <a:lnSpc>
                <a:spcPct val="90000"/>
              </a:lnSpc>
              <a:buFont typeface="Wingdings" pitchFamily="2" charset="2"/>
              <a:buChar char="Ø"/>
            </a:pPr>
            <a:r>
              <a:rPr lang="zh-CN" altLang="en-US" sz="2400" dirty="0">
                <a:ea typeface="宋体" pitchFamily="2" charset="-122"/>
              </a:rPr>
              <a:t>多条</a:t>
            </a:r>
            <a:r>
              <a:rPr lang="en-US" altLang="zh-CN" sz="2400" dirty="0">
                <a:ea typeface="宋体" pitchFamily="2" charset="-122"/>
              </a:rPr>
              <a:t>SQL</a:t>
            </a:r>
            <a:r>
              <a:rPr lang="zh-CN" altLang="en-US" sz="2400" dirty="0">
                <a:ea typeface="宋体" pitchFamily="2" charset="-122"/>
              </a:rPr>
              <a:t>语句的批量处理；</a:t>
            </a:r>
          </a:p>
          <a:p>
            <a:pPr lvl="1">
              <a:lnSpc>
                <a:spcPct val="90000"/>
              </a:lnSpc>
              <a:buFont typeface="Wingdings" pitchFamily="2" charset="2"/>
              <a:buChar char="Ø"/>
            </a:pPr>
            <a:r>
              <a:rPr lang="zh-CN" altLang="en-US" sz="2400" dirty="0">
                <a:ea typeface="宋体" pitchFamily="2" charset="-122"/>
              </a:rPr>
              <a:t>一个</a:t>
            </a:r>
            <a:r>
              <a:rPr lang="en-US" altLang="zh-CN" sz="2400" dirty="0">
                <a:ea typeface="宋体" pitchFamily="2" charset="-122"/>
              </a:rPr>
              <a:t>SQL</a:t>
            </a:r>
            <a:r>
              <a:rPr lang="zh-CN" altLang="en-US" sz="2400" dirty="0">
                <a:ea typeface="宋体" pitchFamily="2" charset="-122"/>
              </a:rPr>
              <a:t>语句的批量传参；</a:t>
            </a:r>
          </a:p>
        </p:txBody>
      </p:sp>
    </p:spTree>
    <p:extLst>
      <p:ext uri="{BB962C8B-B14F-4D97-AF65-F5344CB8AC3E}">
        <p14:creationId xmlns:p14="http://schemas.microsoft.com/office/powerpoint/2010/main" xmlns="" val="5432578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1475656" y="764704"/>
            <a:ext cx="6452200" cy="857256"/>
          </a:xfrm>
        </p:spPr>
        <p:txBody>
          <a:bodyPr/>
          <a:lstStyle/>
          <a:p>
            <a:r>
              <a:rPr lang="zh-CN" altLang="en-US" sz="3400" b="1" dirty="0">
                <a:latin typeface="+mn-lt"/>
                <a:ea typeface="宋体" pitchFamily="2" charset="-122"/>
                <a:cs typeface="Arial Unicode MS" pitchFamily="34" charset="-122"/>
              </a:rPr>
              <a:t>多条</a:t>
            </a:r>
            <a:r>
              <a:rPr lang="en-US" altLang="zh-CN" sz="3400" b="1" dirty="0">
                <a:latin typeface="+mn-lt"/>
                <a:ea typeface="宋体" pitchFamily="2" charset="-122"/>
                <a:cs typeface="Arial Unicode MS" pitchFamily="34" charset="-122"/>
              </a:rPr>
              <a:t>SQL</a:t>
            </a:r>
            <a:r>
              <a:rPr lang="zh-CN" altLang="en-US" sz="3400" b="1" dirty="0">
                <a:latin typeface="+mn-lt"/>
                <a:ea typeface="宋体" pitchFamily="2" charset="-122"/>
                <a:cs typeface="Arial Unicode MS" pitchFamily="34" charset="-122"/>
              </a:rPr>
              <a:t>语句的批量处理</a:t>
            </a:r>
          </a:p>
        </p:txBody>
      </p:sp>
      <p:pic>
        <p:nvPicPr>
          <p:cNvPr id="598019" name="Picture 3"/>
          <p:cNvPicPr>
            <a:picLocks noChangeAspect="1" noChangeArrowheads="1"/>
          </p:cNvPicPr>
          <p:nvPr/>
        </p:nvPicPr>
        <p:blipFill>
          <a:blip r:embed="rId2" cstate="print"/>
          <a:srcRect/>
          <a:stretch>
            <a:fillRect/>
          </a:stretch>
        </p:blipFill>
        <p:spPr bwMode="auto">
          <a:xfrm>
            <a:off x="1071538" y="1857364"/>
            <a:ext cx="5616575" cy="2360613"/>
          </a:xfrm>
          <a:prstGeom prst="rect">
            <a:avLst/>
          </a:prstGeom>
          <a:noFill/>
        </p:spPr>
      </p:pic>
    </p:spTree>
    <p:extLst>
      <p:ext uri="{BB962C8B-B14F-4D97-AF65-F5344CB8AC3E}">
        <p14:creationId xmlns:p14="http://schemas.microsoft.com/office/powerpoint/2010/main" xmlns="" val="1299336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0232" y="0"/>
            <a:ext cx="8229600" cy="857256"/>
          </a:xfrm>
        </p:spPr>
        <p:txBody>
          <a:bodyPr>
            <a:normAutofit/>
          </a:bodyPr>
          <a:lstStyle/>
          <a:p>
            <a:r>
              <a:rPr lang="en-US" altLang="zh-CN" dirty="0" smtClean="0"/>
              <a:t>JDBC</a:t>
            </a:r>
            <a:r>
              <a:rPr lang="zh-CN" altLang="en-US" dirty="0" smtClean="0"/>
              <a:t>的作用（</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500034" y="1357298"/>
            <a:ext cx="8229600" cy="4525963"/>
          </a:xfrm>
        </p:spPr>
        <p:txBody>
          <a:bodyPr/>
          <a:lstStyle/>
          <a:p>
            <a:r>
              <a:rPr lang="zh-CN" altLang="en-US" dirty="0" smtClean="0">
                <a:latin typeface="华文新魏" pitchFamily="2" charset="-122"/>
                <a:ea typeface="华文新魏" pitchFamily="2" charset="-122"/>
              </a:rPr>
              <a:t>我们可以做以下事情：</a:t>
            </a:r>
            <a:endParaRPr lang="en-US" altLang="zh-CN" dirty="0" smtClean="0">
              <a:latin typeface="华文新魏" pitchFamily="2" charset="-122"/>
              <a:ea typeface="华文新魏" pitchFamily="2" charset="-122"/>
            </a:endParaRPr>
          </a:p>
          <a:p>
            <a:pPr marL="457200" indent="-457200">
              <a:buFont typeface="+mj-ea"/>
              <a:buAutoNum type="circleNumDbPlain"/>
            </a:pPr>
            <a:r>
              <a:rPr lang="zh-CN" altLang="en-US" sz="2400" dirty="0" smtClean="0"/>
              <a:t>查询女神们的基本信息</a:t>
            </a:r>
            <a:endParaRPr lang="en-US" altLang="zh-CN" sz="2400" dirty="0" smtClean="0"/>
          </a:p>
          <a:p>
            <a:pPr marL="457200" indent="-457200">
              <a:buFont typeface="+mj-ea"/>
              <a:buAutoNum type="circleNumDbPlain"/>
            </a:pPr>
            <a:r>
              <a:rPr lang="zh-CN" altLang="en-US" sz="2400" dirty="0" smtClean="0"/>
              <a:t>查询女神们的详细信息</a:t>
            </a:r>
            <a:endParaRPr lang="en-US" altLang="zh-CN" sz="2400" dirty="0" smtClean="0"/>
          </a:p>
          <a:p>
            <a:pPr marL="457200" indent="-457200">
              <a:buFont typeface="+mj-ea"/>
              <a:buAutoNum type="circleNumDbPlain"/>
            </a:pPr>
            <a:r>
              <a:rPr lang="zh-CN" altLang="en-US" sz="2400" dirty="0" smtClean="0"/>
              <a:t>查询心仪女神的电话号码 ，噢耶</a:t>
            </a:r>
          </a:p>
          <a:p>
            <a:pPr marL="457200" indent="-457200">
              <a:buFont typeface="+mj-ea"/>
              <a:buAutoNum type="circleNumDbPlain"/>
            </a:pPr>
            <a:r>
              <a:rPr lang="zh-CN" altLang="en-US" sz="2400" dirty="0" smtClean="0"/>
              <a:t>添加心仪的女神</a:t>
            </a:r>
            <a:endParaRPr lang="en-US" altLang="zh-CN" sz="2400" dirty="0" smtClean="0"/>
          </a:p>
          <a:p>
            <a:pPr marL="457200" indent="-457200">
              <a:buFont typeface="+mj-ea"/>
              <a:buAutoNum type="circleNumDbPlain"/>
            </a:pPr>
            <a:r>
              <a:rPr lang="zh-CN" altLang="en-US" sz="2400" dirty="0" smtClean="0"/>
              <a:t>删除不符合要求的女神</a:t>
            </a:r>
            <a:endParaRPr lang="en-US" altLang="zh-CN" sz="2400" dirty="0" smtClean="0"/>
          </a:p>
          <a:p>
            <a:pPr marL="457200" indent="-457200">
              <a:buFont typeface="+mj-ea"/>
              <a:buAutoNum type="circleNumDbPlain"/>
            </a:pPr>
            <a:r>
              <a:rPr lang="zh-CN" altLang="en-US" sz="2400" dirty="0" smtClean="0"/>
              <a:t>修改女神的信息</a:t>
            </a:r>
            <a:endParaRPr lang="en-US" altLang="zh-CN" sz="2400" dirty="0" smtClean="0"/>
          </a:p>
          <a:p>
            <a:pPr marL="457200" indent="-457200">
              <a:buFont typeface="+mj-ea"/>
              <a:buAutoNum type="circleNumDbPlain"/>
            </a:pPr>
            <a:r>
              <a:rPr lang="zh-CN" altLang="en-US" sz="2400" dirty="0" smtClean="0"/>
              <a:t>查询管理员的所有信息</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7"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3" end="3"/>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2"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4" end="4"/>
                                            </p:txEl>
                                          </p:spTgt>
                                        </p:tgtEl>
                                        <p:attrNameLst>
                                          <p:attrName>fill.type</p:attrName>
                                        </p:attrNameLst>
                                      </p:cBhvr>
                                      <p:to>
                                        <p:strVal val="solid"/>
                                      </p:to>
                                    </p:set>
                                  </p:childTnLst>
                                </p:cTn>
                              </p:par>
                              <p:par>
                                <p:cTn id="25" presetID="27" presetClass="entr" presetSubtype="0" fill="hold" nodeType="withEffect">
                                  <p:stCondLst>
                                    <p:cond delay="0"/>
                                  </p:stCondLst>
                                  <p:iterate type="lt">
                                    <p:tmPct val="50000"/>
                                  </p:iterate>
                                  <p:childTnLst>
                                    <p:set>
                                      <p:cBhvr>
                                        <p:cTn id="2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9" dur="80"/>
                                        <p:tgtEl>
                                          <p:spTgt spid="3">
                                            <p:txEl>
                                              <p:pRg st="5" end="5"/>
                                            </p:txEl>
                                          </p:spTgt>
                                        </p:tgtEl>
                                        <p:attrNameLst>
                                          <p:attrName>fill.type</p:attrName>
                                        </p:attrNameLst>
                                      </p:cBhvr>
                                      <p:to>
                                        <p:strVal val="solid"/>
                                      </p:to>
                                    </p:set>
                                  </p:childTnLst>
                                </p:cTn>
                              </p:par>
                              <p:par>
                                <p:cTn id="30" presetID="27" presetClass="entr" presetSubtype="0" fill="hold" nodeType="withEffect">
                                  <p:stCondLst>
                                    <p:cond delay="0"/>
                                  </p:stCondLst>
                                  <p:iterate type="lt">
                                    <p:tmPct val="50000"/>
                                  </p:iterate>
                                  <p:childTnLst>
                                    <p:set>
                                      <p:cBhvr>
                                        <p:cTn id="31"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2"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4" dur="80"/>
                                        <p:tgtEl>
                                          <p:spTgt spid="3">
                                            <p:txEl>
                                              <p:pRg st="6" end="6"/>
                                            </p:txEl>
                                          </p:spTgt>
                                        </p:tgtEl>
                                        <p:attrNameLst>
                                          <p:attrName>fill.type</p:attrName>
                                        </p:attrNameLst>
                                      </p:cBhvr>
                                      <p:to>
                                        <p:strVal val="solid"/>
                                      </p:to>
                                    </p:set>
                                  </p:childTnLst>
                                </p:cTn>
                              </p:par>
                              <p:par>
                                <p:cTn id="35" presetID="27" presetClass="entr" presetSubtype="0" fill="hold" nodeType="withEffect">
                                  <p:stCondLst>
                                    <p:cond delay="0"/>
                                  </p:stCondLst>
                                  <p:iterate type="lt">
                                    <p:tmPct val="50000"/>
                                  </p:iterate>
                                  <p:childTnLst>
                                    <p:set>
                                      <p:cBhvr>
                                        <p:cTn id="36"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37"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1619672" y="692696"/>
            <a:ext cx="6308754" cy="921570"/>
          </a:xfrm>
        </p:spPr>
        <p:txBody>
          <a:bodyPr>
            <a:normAutofit/>
          </a:bodyPr>
          <a:lstStyle/>
          <a:p>
            <a:r>
              <a:rPr lang="zh-CN" altLang="en-US" b="1" dirty="0">
                <a:latin typeface="+mn-lt"/>
                <a:ea typeface="宋体" pitchFamily="2" charset="-122"/>
              </a:rPr>
              <a:t>一个</a:t>
            </a:r>
            <a:r>
              <a:rPr lang="en-US" altLang="zh-CN" b="1" dirty="0">
                <a:latin typeface="+mn-lt"/>
                <a:ea typeface="宋体" pitchFamily="2" charset="-122"/>
              </a:rPr>
              <a:t>SQL</a:t>
            </a:r>
            <a:r>
              <a:rPr lang="zh-CN" altLang="en-US" b="1" dirty="0">
                <a:latin typeface="+mn-lt"/>
                <a:ea typeface="宋体" pitchFamily="2" charset="-122"/>
              </a:rPr>
              <a:t>语句的批量传参</a:t>
            </a:r>
          </a:p>
        </p:txBody>
      </p:sp>
      <p:sp>
        <p:nvSpPr>
          <p:cNvPr id="599043" name="Rectangle 3"/>
          <p:cNvSpPr>
            <a:spLocks noGrp="1" noChangeArrowheads="1"/>
          </p:cNvSpPr>
          <p:nvPr>
            <p:ph type="body" idx="1"/>
          </p:nvPr>
        </p:nvSpPr>
        <p:spPr>
          <a:xfrm>
            <a:off x="755650" y="1882775"/>
            <a:ext cx="7696200" cy="4354513"/>
          </a:xfrm>
        </p:spPr>
        <p:txBody>
          <a:bodyPr/>
          <a:lstStyle/>
          <a:p>
            <a:pPr>
              <a:buFont typeface="Wingdings" pitchFamily="2" charset="2"/>
              <a:buChar char="l"/>
            </a:pPr>
            <a:r>
              <a:rPr lang="zh-CN" altLang="en-US" sz="2400" dirty="0">
                <a:ea typeface="宋体" pitchFamily="2" charset="-122"/>
              </a:rPr>
              <a:t>情景</a:t>
            </a:r>
          </a:p>
          <a:p>
            <a:endParaRPr lang="zh-CN" altLang="en-US" sz="2400" dirty="0">
              <a:ea typeface="宋体" pitchFamily="2" charset="-122"/>
            </a:endParaRPr>
          </a:p>
          <a:p>
            <a:endParaRPr lang="zh-CN" altLang="en-US" sz="2400" dirty="0">
              <a:ea typeface="宋体" pitchFamily="2" charset="-122"/>
            </a:endParaRPr>
          </a:p>
          <a:p>
            <a:endParaRPr lang="zh-CN" altLang="en-US" sz="2400" dirty="0">
              <a:ea typeface="宋体" pitchFamily="2" charset="-122"/>
            </a:endParaRPr>
          </a:p>
          <a:p>
            <a:endParaRPr lang="zh-CN" altLang="en-US" sz="2400" dirty="0">
              <a:ea typeface="宋体" pitchFamily="2" charset="-122"/>
            </a:endParaRPr>
          </a:p>
          <a:p>
            <a:pPr>
              <a:buFont typeface="Wingdings" pitchFamily="2" charset="2"/>
              <a:buChar char="l"/>
            </a:pPr>
            <a:r>
              <a:rPr lang="zh-CN" altLang="en-US" sz="2400" dirty="0">
                <a:ea typeface="宋体" pitchFamily="2" charset="-122"/>
              </a:rPr>
              <a:t>解决</a:t>
            </a:r>
          </a:p>
          <a:p>
            <a:endParaRPr lang="en-US" altLang="zh-CN" sz="2400" dirty="0">
              <a:ea typeface="宋体" pitchFamily="2" charset="-122"/>
            </a:endParaRPr>
          </a:p>
        </p:txBody>
      </p:sp>
      <p:pic>
        <p:nvPicPr>
          <p:cNvPr id="599044" name="Picture 4"/>
          <p:cNvPicPr>
            <a:picLocks noChangeAspect="1" noChangeArrowheads="1"/>
          </p:cNvPicPr>
          <p:nvPr/>
        </p:nvPicPr>
        <p:blipFill>
          <a:blip r:embed="rId2" cstate="print"/>
          <a:srcRect/>
          <a:stretch>
            <a:fillRect/>
          </a:stretch>
        </p:blipFill>
        <p:spPr bwMode="auto">
          <a:xfrm>
            <a:off x="2339975" y="2060575"/>
            <a:ext cx="5256213" cy="1641475"/>
          </a:xfrm>
          <a:prstGeom prst="rect">
            <a:avLst/>
          </a:prstGeom>
          <a:noFill/>
        </p:spPr>
      </p:pic>
      <p:pic>
        <p:nvPicPr>
          <p:cNvPr id="599045" name="Picture 5"/>
          <p:cNvPicPr>
            <a:picLocks noChangeAspect="1" noChangeArrowheads="1"/>
          </p:cNvPicPr>
          <p:nvPr/>
        </p:nvPicPr>
        <p:blipFill>
          <a:blip r:embed="rId3" cstate="print"/>
          <a:srcRect/>
          <a:stretch>
            <a:fillRect/>
          </a:stretch>
        </p:blipFill>
        <p:spPr bwMode="auto">
          <a:xfrm>
            <a:off x="2411413" y="4300538"/>
            <a:ext cx="5400675" cy="1865312"/>
          </a:xfrm>
          <a:prstGeom prst="rect">
            <a:avLst/>
          </a:prstGeom>
          <a:noFill/>
        </p:spPr>
      </p:pic>
    </p:spTree>
    <p:extLst>
      <p:ext uri="{BB962C8B-B14F-4D97-AF65-F5344CB8AC3E}">
        <p14:creationId xmlns:p14="http://schemas.microsoft.com/office/powerpoint/2010/main" xmlns="" val="1138812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1619672" y="764704"/>
            <a:ext cx="6165308" cy="857256"/>
          </a:xfrm>
        </p:spPr>
        <p:txBody>
          <a:bodyPr>
            <a:normAutofit fontScale="90000"/>
          </a:bodyPr>
          <a:lstStyle/>
          <a:p>
            <a:r>
              <a:rPr lang="zh-CN" altLang="en-US" b="1" dirty="0">
                <a:latin typeface="+mn-lt"/>
                <a:ea typeface="宋体" pitchFamily="2" charset="-122"/>
                <a:cs typeface="Arial Unicode MS" pitchFamily="34" charset="-122"/>
              </a:rPr>
              <a:t>使用 </a:t>
            </a:r>
            <a:r>
              <a:rPr lang="en-US" altLang="zh-CN" b="1" dirty="0">
                <a:latin typeface="+mn-lt"/>
                <a:ea typeface="宋体" pitchFamily="2" charset="-122"/>
                <a:cs typeface="Arial Unicode MS" pitchFamily="34" charset="-122"/>
              </a:rPr>
              <a:t>JDBC </a:t>
            </a:r>
            <a:r>
              <a:rPr lang="zh-CN" altLang="en-US" b="1" dirty="0">
                <a:latin typeface="+mn-lt"/>
                <a:ea typeface="宋体" pitchFamily="2" charset="-122"/>
                <a:cs typeface="Arial Unicode MS" pitchFamily="34" charset="-122"/>
              </a:rPr>
              <a:t>驱动程序处理元数据</a:t>
            </a:r>
            <a:r>
              <a:rPr lang="zh-CN" altLang="en-US" dirty="0">
                <a:latin typeface="+mn-lt"/>
                <a:ea typeface="宋体" pitchFamily="2" charset="-122"/>
                <a:cs typeface="Arial Unicode MS" pitchFamily="34" charset="-122"/>
              </a:rPr>
              <a:t> </a:t>
            </a:r>
          </a:p>
        </p:txBody>
      </p:sp>
      <p:sp>
        <p:nvSpPr>
          <p:cNvPr id="533507" name="Rectangle 3"/>
          <p:cNvSpPr>
            <a:spLocks noGrp="1" noChangeArrowheads="1"/>
          </p:cNvSpPr>
          <p:nvPr>
            <p:ph type="body" idx="1"/>
          </p:nvPr>
        </p:nvSpPr>
        <p:spPr>
          <a:xfrm>
            <a:off x="467544" y="1785926"/>
            <a:ext cx="8104984" cy="4098925"/>
          </a:xfrm>
        </p:spPr>
        <p:txBody>
          <a:bodyPr>
            <a:normAutofit/>
          </a:bodyPr>
          <a:lstStyle/>
          <a:p>
            <a:pPr>
              <a:buFont typeface="Wingdings" pitchFamily="2" charset="2"/>
              <a:buChar char="l"/>
            </a:pPr>
            <a:r>
              <a:rPr lang="en-US" altLang="zh-CN" sz="2400" dirty="0">
                <a:ea typeface="宋体" pitchFamily="2" charset="-122"/>
              </a:rPr>
              <a:t>Java </a:t>
            </a:r>
            <a:r>
              <a:rPr lang="zh-CN" altLang="en-US" sz="2400" dirty="0">
                <a:ea typeface="宋体" pitchFamily="2" charset="-122"/>
              </a:rPr>
              <a:t>通过</a:t>
            </a:r>
            <a:r>
              <a:rPr lang="en-US" altLang="zh-CN" sz="2400" dirty="0">
                <a:ea typeface="宋体" pitchFamily="2" charset="-122"/>
              </a:rPr>
              <a:t>JDBC</a:t>
            </a:r>
            <a:r>
              <a:rPr lang="zh-CN" altLang="en-US" sz="2400" dirty="0">
                <a:ea typeface="宋体" pitchFamily="2" charset="-122"/>
              </a:rPr>
              <a:t>获得连接以后，得到一个</a:t>
            </a:r>
            <a:r>
              <a:rPr lang="en-US" altLang="zh-CN" sz="2400" dirty="0">
                <a:ea typeface="宋体" pitchFamily="2" charset="-122"/>
              </a:rPr>
              <a:t>Connection </a:t>
            </a:r>
            <a:r>
              <a:rPr lang="zh-CN" altLang="en-US" sz="2400" dirty="0">
                <a:ea typeface="宋体" pitchFamily="2" charset="-122"/>
              </a:rPr>
              <a:t>对象</a:t>
            </a:r>
            <a:r>
              <a:rPr lang="zh-CN" altLang="en-US" sz="2400" dirty="0" smtClean="0">
                <a:ea typeface="宋体" pitchFamily="2" charset="-122"/>
              </a:rPr>
              <a:t>，</a:t>
            </a:r>
            <a:r>
              <a:rPr lang="zh-CN" altLang="en-US" sz="2400" dirty="0">
                <a:ea typeface="宋体" pitchFamily="2" charset="-122"/>
              </a:rPr>
              <a:t>通过</a:t>
            </a:r>
            <a:r>
              <a:rPr lang="zh-CN" altLang="en-US" sz="2400" dirty="0" smtClean="0">
                <a:ea typeface="宋体" pitchFamily="2" charset="-122"/>
              </a:rPr>
              <a:t>这个对象的</a:t>
            </a:r>
            <a:r>
              <a:rPr lang="en-US" altLang="zh-CN" sz="2400" dirty="0" err="1" smtClean="0">
                <a:ea typeface="宋体" pitchFamily="2" charset="-122"/>
              </a:rPr>
              <a:t>getMetaData</a:t>
            </a:r>
            <a:r>
              <a:rPr lang="en-US" altLang="zh-CN" sz="2400" dirty="0" smtClean="0">
                <a:ea typeface="宋体" pitchFamily="2" charset="-122"/>
              </a:rPr>
              <a:t>()</a:t>
            </a:r>
            <a:r>
              <a:rPr lang="zh-CN" altLang="en-US" sz="2400" dirty="0" smtClean="0">
                <a:ea typeface="宋体" pitchFamily="2" charset="-122"/>
              </a:rPr>
              <a:t>方法，可获得</a:t>
            </a:r>
            <a:r>
              <a:rPr lang="zh-CN" altLang="en-US" sz="2400" b="1" dirty="0">
                <a:solidFill>
                  <a:srgbClr val="0000FF"/>
                </a:solidFill>
                <a:ea typeface="宋体" pitchFamily="2" charset="-122"/>
              </a:rPr>
              <a:t>有关数据库管理系统的各种信息</a:t>
            </a:r>
            <a:r>
              <a:rPr lang="zh-CN" altLang="en-US" sz="2400" dirty="0">
                <a:ea typeface="宋体" pitchFamily="2" charset="-122"/>
              </a:rPr>
              <a:t>，包括数据库中的各个表，表中的各个列，数据类型，触发器，存储过程等各方面的信息。根据这些信息，</a:t>
            </a:r>
            <a:r>
              <a:rPr lang="en-US" altLang="zh-CN" sz="2400" dirty="0">
                <a:ea typeface="宋体" pitchFamily="2" charset="-122"/>
              </a:rPr>
              <a:t>JDBC</a:t>
            </a:r>
            <a:r>
              <a:rPr lang="zh-CN" altLang="en-US" sz="2400" dirty="0">
                <a:ea typeface="宋体" pitchFamily="2" charset="-122"/>
              </a:rPr>
              <a:t>可以访问一</a:t>
            </a:r>
            <a:r>
              <a:rPr lang="zh-CN" altLang="en-US" sz="2400" dirty="0" smtClean="0">
                <a:ea typeface="宋体" pitchFamily="2" charset="-122"/>
              </a:rPr>
              <a:t>个事先</a:t>
            </a:r>
            <a:r>
              <a:rPr lang="zh-CN" altLang="en-US" sz="2400" dirty="0">
                <a:ea typeface="宋体" pitchFamily="2" charset="-122"/>
              </a:rPr>
              <a:t>并不了解的数据库。</a:t>
            </a:r>
          </a:p>
          <a:p>
            <a:pPr>
              <a:buFont typeface="Wingdings" pitchFamily="2" charset="2"/>
              <a:buChar char="l"/>
            </a:pPr>
            <a:r>
              <a:rPr lang="zh-CN" altLang="en-US" sz="2400" dirty="0">
                <a:ea typeface="宋体" pitchFamily="2" charset="-122"/>
              </a:rPr>
              <a:t>获取这些信息的方法都是在</a:t>
            </a:r>
            <a:r>
              <a:rPr lang="en-US" altLang="zh-CN" sz="2400" b="1" dirty="0" err="1">
                <a:solidFill>
                  <a:srgbClr val="0000FF"/>
                </a:solidFill>
                <a:ea typeface="宋体" pitchFamily="2" charset="-122"/>
              </a:rPr>
              <a:t>DatabaseMetaData</a:t>
            </a:r>
            <a:r>
              <a:rPr lang="zh-CN" altLang="en-US" sz="2400" dirty="0">
                <a:ea typeface="宋体" pitchFamily="2" charset="-122"/>
              </a:rPr>
              <a:t>类的对象上实现的，而</a:t>
            </a:r>
            <a:r>
              <a:rPr lang="en-US" altLang="zh-CN" sz="2400" dirty="0" err="1">
                <a:ea typeface="宋体" pitchFamily="2" charset="-122"/>
              </a:rPr>
              <a:t>DataBaseMetaData</a:t>
            </a:r>
            <a:r>
              <a:rPr lang="zh-CN" altLang="en-US" sz="2400" dirty="0">
                <a:ea typeface="宋体" pitchFamily="2" charset="-122"/>
              </a:rPr>
              <a:t>对象是在</a:t>
            </a:r>
            <a:r>
              <a:rPr lang="en-US" altLang="zh-CN" sz="2400" dirty="0">
                <a:ea typeface="宋体" pitchFamily="2" charset="-122"/>
              </a:rPr>
              <a:t>Connection</a:t>
            </a:r>
            <a:r>
              <a:rPr lang="zh-CN" altLang="en-US" sz="2400" dirty="0">
                <a:ea typeface="宋体" pitchFamily="2" charset="-122"/>
              </a:rPr>
              <a:t>对象上获得的。 </a:t>
            </a:r>
          </a:p>
        </p:txBody>
      </p:sp>
    </p:spTree>
    <p:extLst>
      <p:ext uri="{BB962C8B-B14F-4D97-AF65-F5344CB8AC3E}">
        <p14:creationId xmlns:p14="http://schemas.microsoft.com/office/powerpoint/2010/main" xmlns="" val="17887436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764704"/>
            <a:ext cx="6020152" cy="720080"/>
          </a:xfrm>
        </p:spPr>
        <p:txBody>
          <a:bodyPr/>
          <a:lstStyle/>
          <a:p>
            <a:r>
              <a:rPr lang="en-US" altLang="zh-CN" b="1" dirty="0" err="1">
                <a:latin typeface="+mn-lt"/>
                <a:ea typeface="宋体" pitchFamily="2" charset="-122"/>
              </a:rPr>
              <a:t>DatabaseMetaData</a:t>
            </a:r>
            <a:r>
              <a:rPr lang="zh-CN" altLang="en-US" b="1" dirty="0">
                <a:latin typeface="+mn-lt"/>
                <a:ea typeface="宋体" pitchFamily="2" charset="-122"/>
              </a:rPr>
              <a:t>类</a:t>
            </a:r>
            <a:r>
              <a:rPr lang="zh-CN" altLang="en-US" dirty="0">
                <a:latin typeface="+mn-lt"/>
                <a:ea typeface="宋体" pitchFamily="2" charset="-122"/>
              </a:rPr>
              <a:t> </a:t>
            </a:r>
          </a:p>
        </p:txBody>
      </p:sp>
      <p:sp>
        <p:nvSpPr>
          <p:cNvPr id="534531" name="Rectangle 3"/>
          <p:cNvSpPr>
            <a:spLocks noGrp="1" noChangeArrowheads="1"/>
          </p:cNvSpPr>
          <p:nvPr>
            <p:ph type="body" idx="1"/>
          </p:nvPr>
        </p:nvSpPr>
        <p:spPr>
          <a:xfrm>
            <a:off x="395536" y="1484784"/>
            <a:ext cx="8352928" cy="5112568"/>
          </a:xfrm>
        </p:spPr>
        <p:txBody>
          <a:bodyPr>
            <a:normAutofit/>
          </a:bodyPr>
          <a:lstStyle/>
          <a:p>
            <a:pPr>
              <a:buFont typeface="Wingdings" pitchFamily="2" charset="2"/>
              <a:buChar char="l"/>
            </a:pPr>
            <a:r>
              <a:rPr lang="en-US" altLang="zh-CN" sz="2400" dirty="0" err="1">
                <a:ea typeface="宋体" pitchFamily="2" charset="-122"/>
                <a:cs typeface="Arial Unicode MS" pitchFamily="34" charset="-122"/>
              </a:rPr>
              <a:t>DatabaseMetaData</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类中提供了许多方法用于获得数据源的各种信息，通过这些方法可以非常详细的了解数据库的信息：</a:t>
            </a:r>
          </a:p>
          <a:p>
            <a:pPr lvl="1">
              <a:buFont typeface="Wingdings" pitchFamily="2" charset="2"/>
              <a:buChar char="Ø"/>
            </a:pPr>
            <a:r>
              <a:rPr lang="en-US" altLang="zh-CN" sz="2200" dirty="0" err="1">
                <a:ea typeface="宋体" pitchFamily="2" charset="-122"/>
                <a:cs typeface="Arial Unicode MS" pitchFamily="34" charset="-122"/>
              </a:rPr>
              <a:t>getURL</a:t>
            </a:r>
            <a:r>
              <a:rPr lang="en-US" altLang="zh-CN" sz="2200" dirty="0">
                <a:ea typeface="宋体" pitchFamily="2" charset="-122"/>
                <a:cs typeface="Arial Unicode MS" pitchFamily="34" charset="-122"/>
              </a:rPr>
              <a:t>()</a:t>
            </a:r>
            <a:r>
              <a:rPr lang="zh-CN" altLang="en-US" sz="2200" dirty="0">
                <a:ea typeface="宋体" pitchFamily="2" charset="-122"/>
                <a:cs typeface="Arial Unicode MS" pitchFamily="34" charset="-122"/>
              </a:rPr>
              <a:t>：返回一个</a:t>
            </a:r>
            <a:r>
              <a:rPr lang="en-US" altLang="zh-CN" sz="2200" dirty="0">
                <a:ea typeface="宋体" pitchFamily="2" charset="-122"/>
                <a:cs typeface="Arial Unicode MS" pitchFamily="34" charset="-122"/>
              </a:rPr>
              <a:t>String</a:t>
            </a:r>
            <a:r>
              <a:rPr lang="zh-CN" altLang="en-US" sz="2200" dirty="0">
                <a:ea typeface="宋体" pitchFamily="2" charset="-122"/>
                <a:cs typeface="Arial Unicode MS" pitchFamily="34" charset="-122"/>
              </a:rPr>
              <a:t>类对象，代表数据库的</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a:t>
            </a:r>
          </a:p>
          <a:p>
            <a:pPr lvl="1">
              <a:buFont typeface="Wingdings" pitchFamily="2" charset="2"/>
              <a:buChar char="Ø"/>
            </a:pPr>
            <a:r>
              <a:rPr lang="en-US" altLang="zh-CN" sz="2200" dirty="0" err="1">
                <a:ea typeface="宋体" pitchFamily="2" charset="-122"/>
                <a:cs typeface="Arial Unicode MS" pitchFamily="34" charset="-122"/>
              </a:rPr>
              <a:t>getUserName</a:t>
            </a:r>
            <a:r>
              <a:rPr lang="en-US" altLang="zh-CN" sz="2200" dirty="0">
                <a:ea typeface="宋体" pitchFamily="2" charset="-122"/>
                <a:cs typeface="Arial Unicode MS" pitchFamily="34" charset="-122"/>
              </a:rPr>
              <a:t>()</a:t>
            </a:r>
            <a:r>
              <a:rPr lang="zh-CN" altLang="en-US" sz="2200" dirty="0">
                <a:ea typeface="宋体" pitchFamily="2" charset="-122"/>
                <a:cs typeface="Arial Unicode MS" pitchFamily="34" charset="-122"/>
              </a:rPr>
              <a:t>：返回连接当前数据库管理系统的用户名。</a:t>
            </a:r>
          </a:p>
          <a:p>
            <a:pPr lvl="1">
              <a:buFont typeface="Wingdings" pitchFamily="2" charset="2"/>
              <a:buChar char="Ø"/>
            </a:pPr>
            <a:r>
              <a:rPr lang="en-US" altLang="zh-CN" sz="2200" dirty="0" err="1">
                <a:ea typeface="宋体" pitchFamily="2" charset="-122"/>
                <a:cs typeface="Arial Unicode MS" pitchFamily="34" charset="-122"/>
              </a:rPr>
              <a:t>isReadOnly</a:t>
            </a:r>
            <a:r>
              <a:rPr lang="en-US" altLang="zh-CN" sz="2200" dirty="0">
                <a:ea typeface="宋体" pitchFamily="2" charset="-122"/>
                <a:cs typeface="Arial Unicode MS" pitchFamily="34" charset="-122"/>
              </a:rPr>
              <a:t>()</a:t>
            </a:r>
            <a:r>
              <a:rPr lang="zh-CN" altLang="en-US" sz="2200" dirty="0">
                <a:ea typeface="宋体" pitchFamily="2" charset="-122"/>
                <a:cs typeface="Arial Unicode MS" pitchFamily="34" charset="-122"/>
              </a:rPr>
              <a:t>：返回一个</a:t>
            </a:r>
            <a:r>
              <a:rPr lang="en-US" altLang="zh-CN" sz="2200" dirty="0" err="1">
                <a:ea typeface="宋体" pitchFamily="2" charset="-122"/>
                <a:cs typeface="Arial Unicode MS" pitchFamily="34" charset="-122"/>
              </a:rPr>
              <a:t>boolean</a:t>
            </a:r>
            <a:r>
              <a:rPr lang="zh-CN" altLang="en-US" sz="2200" dirty="0">
                <a:ea typeface="宋体" pitchFamily="2" charset="-122"/>
                <a:cs typeface="Arial Unicode MS" pitchFamily="34" charset="-122"/>
              </a:rPr>
              <a:t>值，指示数据库是否只允许读操作</a:t>
            </a:r>
            <a:r>
              <a:rPr lang="zh-CN" altLang="en-US" sz="2200" dirty="0">
                <a:solidFill>
                  <a:srgbClr val="C00000"/>
                </a:solidFill>
                <a:ea typeface="宋体" pitchFamily="2" charset="-122"/>
                <a:cs typeface="Arial Unicode MS" pitchFamily="34" charset="-122"/>
              </a:rPr>
              <a:t>。</a:t>
            </a:r>
          </a:p>
          <a:p>
            <a:pPr lvl="1">
              <a:buFont typeface="Wingdings" pitchFamily="2" charset="2"/>
              <a:buChar char="Ø"/>
            </a:pPr>
            <a:r>
              <a:rPr lang="en-US" altLang="zh-CN" sz="2200" dirty="0" err="1">
                <a:solidFill>
                  <a:srgbClr val="C00000"/>
                </a:solidFill>
                <a:ea typeface="宋体" pitchFamily="2" charset="-122"/>
                <a:cs typeface="Arial Unicode MS" pitchFamily="34" charset="-122"/>
              </a:rPr>
              <a:t>getDatabaseProductName</a:t>
            </a:r>
            <a:r>
              <a:rPr lang="en-US" altLang="zh-CN" sz="2200" dirty="0">
                <a:solidFill>
                  <a:srgbClr val="C00000"/>
                </a:solidFill>
                <a:ea typeface="宋体" pitchFamily="2" charset="-122"/>
                <a:cs typeface="Arial Unicode MS" pitchFamily="34" charset="-122"/>
              </a:rPr>
              <a:t>()</a:t>
            </a:r>
            <a:r>
              <a:rPr lang="zh-CN" altLang="en-US" sz="2200" dirty="0">
                <a:ea typeface="宋体" pitchFamily="2" charset="-122"/>
                <a:cs typeface="Arial Unicode MS" pitchFamily="34" charset="-122"/>
              </a:rPr>
              <a:t>：返回数据库的产品名称。</a:t>
            </a:r>
          </a:p>
          <a:p>
            <a:pPr lvl="1">
              <a:buFont typeface="Wingdings" pitchFamily="2" charset="2"/>
              <a:buChar char="Ø"/>
            </a:pPr>
            <a:r>
              <a:rPr lang="en-US" altLang="zh-CN" sz="2200" dirty="0" err="1">
                <a:solidFill>
                  <a:srgbClr val="C00000"/>
                </a:solidFill>
                <a:ea typeface="宋体" pitchFamily="2" charset="-122"/>
                <a:cs typeface="Arial Unicode MS" pitchFamily="34" charset="-122"/>
              </a:rPr>
              <a:t>getDatabaseProductVersion</a:t>
            </a:r>
            <a:r>
              <a:rPr lang="en-US" altLang="zh-CN" sz="2200" dirty="0">
                <a:solidFill>
                  <a:srgbClr val="C00000"/>
                </a:solidFill>
                <a:ea typeface="宋体" pitchFamily="2" charset="-122"/>
                <a:cs typeface="Arial Unicode MS" pitchFamily="34" charset="-122"/>
              </a:rPr>
              <a:t>()</a:t>
            </a:r>
            <a:r>
              <a:rPr lang="zh-CN" altLang="en-US" sz="2200" dirty="0">
                <a:ea typeface="宋体" pitchFamily="2" charset="-122"/>
                <a:cs typeface="Arial Unicode MS" pitchFamily="34" charset="-122"/>
              </a:rPr>
              <a:t>：返回数据库的版本号。</a:t>
            </a:r>
          </a:p>
          <a:p>
            <a:pPr lvl="1">
              <a:buFont typeface="Wingdings" pitchFamily="2" charset="2"/>
              <a:buChar char="Ø"/>
            </a:pPr>
            <a:r>
              <a:rPr lang="en-US" altLang="zh-CN" sz="2200" dirty="0" err="1">
                <a:ea typeface="宋体" pitchFamily="2" charset="-122"/>
                <a:cs typeface="Arial Unicode MS" pitchFamily="34" charset="-122"/>
              </a:rPr>
              <a:t>getDriverName</a:t>
            </a:r>
            <a:r>
              <a:rPr lang="en-US" altLang="zh-CN" sz="2200" dirty="0">
                <a:ea typeface="宋体" pitchFamily="2" charset="-122"/>
                <a:cs typeface="Arial Unicode MS" pitchFamily="34" charset="-122"/>
              </a:rPr>
              <a:t>()</a:t>
            </a:r>
            <a:r>
              <a:rPr lang="zh-CN" altLang="en-US" sz="2200" dirty="0">
                <a:ea typeface="宋体" pitchFamily="2" charset="-122"/>
                <a:cs typeface="Arial Unicode MS" pitchFamily="34" charset="-122"/>
              </a:rPr>
              <a:t>：返回驱动驱动程序的名称。</a:t>
            </a:r>
          </a:p>
          <a:p>
            <a:pPr lvl="1">
              <a:buFont typeface="Wingdings" pitchFamily="2" charset="2"/>
              <a:buChar char="Ø"/>
            </a:pPr>
            <a:r>
              <a:rPr lang="en-US" altLang="zh-CN" sz="2200" dirty="0" err="1">
                <a:ea typeface="宋体" pitchFamily="2" charset="-122"/>
                <a:cs typeface="Arial Unicode MS" pitchFamily="34" charset="-122"/>
              </a:rPr>
              <a:t>getDriverVersion</a:t>
            </a:r>
            <a:r>
              <a:rPr lang="en-US" altLang="zh-CN" sz="2200" dirty="0">
                <a:ea typeface="宋体" pitchFamily="2" charset="-122"/>
                <a:cs typeface="Arial Unicode MS" pitchFamily="34" charset="-122"/>
              </a:rPr>
              <a:t>()</a:t>
            </a:r>
            <a:r>
              <a:rPr lang="zh-CN" altLang="en-US" sz="2200" dirty="0">
                <a:ea typeface="宋体" pitchFamily="2" charset="-122"/>
                <a:cs typeface="Arial Unicode MS" pitchFamily="34" charset="-122"/>
              </a:rPr>
              <a:t>：返回驱动程序的版本号</a:t>
            </a:r>
            <a:r>
              <a:rPr lang="zh-CN" altLang="en-US" sz="2200" dirty="0" smtClean="0">
                <a:ea typeface="宋体" pitchFamily="2" charset="-122"/>
                <a:cs typeface="Arial Unicode MS" pitchFamily="34" charset="-122"/>
              </a:rPr>
              <a:t>。</a:t>
            </a:r>
            <a:endParaRPr lang="en-US" altLang="zh-CN" sz="2200" dirty="0" smtClean="0">
              <a:ea typeface="宋体" pitchFamily="2" charset="-122"/>
              <a:cs typeface="Arial Unicode MS" pitchFamily="34" charset="-122"/>
            </a:endParaRPr>
          </a:p>
          <a:p>
            <a:pPr lvl="1">
              <a:buFont typeface="Wingdings" pitchFamily="2" charset="2"/>
              <a:buChar char="Ø"/>
            </a:pPr>
            <a:r>
              <a:rPr lang="en-US" altLang="zh-CN" sz="2000" dirty="0" err="1">
                <a:solidFill>
                  <a:srgbClr val="C00000"/>
                </a:solidFill>
              </a:rPr>
              <a:t>getCatalogs</a:t>
            </a:r>
            <a:r>
              <a:rPr lang="en-US" altLang="zh-CN" sz="2000" dirty="0" smtClean="0">
                <a:solidFill>
                  <a:srgbClr val="C00000"/>
                </a:solidFill>
              </a:rPr>
              <a:t>()</a:t>
            </a:r>
            <a:r>
              <a:rPr lang="en-US" altLang="zh-CN" sz="2000" dirty="0" smtClean="0"/>
              <a:t>:</a:t>
            </a:r>
            <a:r>
              <a:rPr lang="zh-CN" altLang="en-US" sz="2200" dirty="0">
                <a:latin typeface="宋体" panose="02010600030101010101" pitchFamily="2" charset="-122"/>
                <a:ea typeface="宋体" panose="02010600030101010101" pitchFamily="2" charset="-122"/>
              </a:rPr>
              <a:t>返回一个</a:t>
            </a:r>
            <a:r>
              <a:rPr lang="en-US" altLang="zh-CN" sz="2200" dirty="0" err="1">
                <a:ea typeface="宋体" panose="02010600030101010101" pitchFamily="2" charset="-122"/>
              </a:rPr>
              <a:t>ResultSet</a:t>
            </a:r>
            <a:r>
              <a:rPr lang="zh-CN" altLang="en-US" sz="2200" dirty="0">
                <a:latin typeface="宋体" panose="02010600030101010101" pitchFamily="2" charset="-122"/>
                <a:ea typeface="宋体" panose="02010600030101010101" pitchFamily="2" charset="-122"/>
              </a:rPr>
              <a:t>，这个对象只有一个列，返回</a:t>
            </a:r>
            <a:r>
              <a:rPr lang="en-US" altLang="zh-CN" sz="2200" dirty="0">
                <a:latin typeface="宋体" panose="02010600030101010101" pitchFamily="2" charset="-122"/>
                <a:ea typeface="宋体" panose="02010600030101010101" pitchFamily="2" charset="-122"/>
              </a:rPr>
              <a:t>String</a:t>
            </a:r>
            <a:r>
              <a:rPr lang="zh-CN" altLang="en-US" sz="2200" dirty="0">
                <a:latin typeface="宋体" panose="02010600030101010101" pitchFamily="2" charset="-122"/>
                <a:ea typeface="宋体" panose="02010600030101010101" pitchFamily="2" charset="-122"/>
              </a:rPr>
              <a:t>类型变量，即为数据库的名字</a:t>
            </a:r>
            <a:endParaRPr lang="zh-CN" altLang="en-US" sz="2200" dirty="0">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xmlns="" val="24326338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smtClean="0"/>
              <a:t>7-</a:t>
            </a:r>
            <a:r>
              <a:rPr lang="zh-CN" altLang="en-US" b="1" dirty="0">
                <a:ea typeface="宋体" pitchFamily="2" charset="-122"/>
              </a:rPr>
              <a:t>数据库</a:t>
            </a:r>
            <a:r>
              <a:rPr lang="zh-CN" altLang="en-US" b="1" dirty="0" smtClean="0">
                <a:ea typeface="宋体" pitchFamily="2" charset="-122"/>
              </a:rPr>
              <a:t>事务</a:t>
            </a:r>
            <a:endParaRPr lang="zh-CN" altLang="en-US" b="1" dirty="0"/>
          </a:p>
        </p:txBody>
      </p:sp>
    </p:spTree>
    <p:extLst>
      <p:ext uri="{BB962C8B-B14F-4D97-AF65-F5344CB8AC3E}">
        <p14:creationId xmlns:p14="http://schemas.microsoft.com/office/powerpoint/2010/main" xmlns="" val="20133038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body" idx="1"/>
          </p:nvPr>
        </p:nvSpPr>
        <p:spPr>
          <a:xfrm>
            <a:off x="395536" y="1556792"/>
            <a:ext cx="8216510" cy="4752528"/>
          </a:xfrm>
        </p:spPr>
        <p:txBody>
          <a:bodyPr>
            <a:noAutofit/>
          </a:bodyPr>
          <a:lstStyle/>
          <a:p>
            <a:pPr>
              <a:buFont typeface="Wingdings" pitchFamily="2" charset="2"/>
              <a:buChar char="l"/>
            </a:pPr>
            <a:r>
              <a:rPr lang="zh-CN" altLang="en-US" sz="2400" b="1" dirty="0">
                <a:ea typeface="宋体" pitchFamily="2" charset="-122"/>
              </a:rPr>
              <a:t>事务</a:t>
            </a:r>
            <a:r>
              <a:rPr lang="zh-CN" altLang="en-US" sz="2400" b="1" dirty="0" smtClean="0">
                <a:ea typeface="宋体" pitchFamily="2" charset="-122"/>
              </a:rPr>
              <a:t>：</a:t>
            </a:r>
            <a:r>
              <a:rPr lang="zh-CN" altLang="en-US" sz="2400" b="1" dirty="0">
                <a:solidFill>
                  <a:srgbClr val="0000FF"/>
                </a:solidFill>
                <a:ea typeface="宋体" pitchFamily="2" charset="-122"/>
                <a:cs typeface="Arial Unicode MS" pitchFamily="34" charset="-122"/>
              </a:rPr>
              <a:t>一组逻辑操作单元</a:t>
            </a:r>
            <a:r>
              <a:rPr lang="en-US" altLang="zh-CN" sz="2400" dirty="0">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使数据从一种状态变换到另一种状态</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b="1" dirty="0" smtClean="0">
                <a:ea typeface="宋体" pitchFamily="2" charset="-122"/>
              </a:rPr>
              <a:t>事务处理（事务操作）：</a:t>
            </a:r>
            <a:r>
              <a:rPr lang="zh-CN" altLang="en-US" sz="2400" dirty="0">
                <a:ea typeface="宋体" pitchFamily="2" charset="-122"/>
              </a:rPr>
              <a:t>保证所有事务都作为一个工作单元来执行，即使出现了故障，都不能改变这种执行方式。当在一个事务中执行多个操作时，要么所有的事务都</a:t>
            </a:r>
            <a:r>
              <a:rPr lang="zh-CN" altLang="en-US" sz="2400" b="1" dirty="0">
                <a:solidFill>
                  <a:srgbClr val="5C31F9"/>
                </a:solidFill>
                <a:ea typeface="宋体" pitchFamily="2" charset="-122"/>
              </a:rPr>
              <a:t>被提交</a:t>
            </a:r>
            <a:r>
              <a:rPr lang="en-US" altLang="zh-CN" sz="2400" b="1" dirty="0">
                <a:solidFill>
                  <a:srgbClr val="5C31F9"/>
                </a:solidFill>
                <a:ea typeface="宋体" pitchFamily="2" charset="-122"/>
              </a:rPr>
              <a:t>(commit)</a:t>
            </a:r>
            <a:r>
              <a:rPr lang="zh-CN" altLang="en-US" sz="2400" dirty="0" smtClean="0">
                <a:ea typeface="宋体" pitchFamily="2" charset="-122"/>
              </a:rPr>
              <a:t>，那么</a:t>
            </a:r>
            <a:r>
              <a:rPr lang="zh-CN" altLang="en-US" sz="2400" dirty="0">
                <a:ea typeface="宋体" pitchFamily="2" charset="-122"/>
                <a:cs typeface="Arial Unicode MS" pitchFamily="34" charset="-122"/>
              </a:rPr>
              <a:t>这些修改就永久地保存</a:t>
            </a:r>
            <a:r>
              <a:rPr lang="zh-CN" altLang="en-US" sz="2400" dirty="0" smtClean="0">
                <a:ea typeface="宋体" pitchFamily="2" charset="-122"/>
                <a:cs typeface="Arial Unicode MS" pitchFamily="34" charset="-122"/>
              </a:rPr>
              <a:t>下来；</a:t>
            </a:r>
            <a:r>
              <a:rPr lang="zh-CN" altLang="en-US" sz="2400" dirty="0" smtClean="0">
                <a:ea typeface="宋体" pitchFamily="2" charset="-122"/>
              </a:rPr>
              <a:t>要么</a:t>
            </a:r>
            <a:r>
              <a:rPr lang="zh-CN" altLang="en-US" sz="2400" dirty="0">
                <a:ea typeface="宋体" pitchFamily="2" charset="-122"/>
                <a:cs typeface="Arial Unicode MS" pitchFamily="34" charset="-122"/>
              </a:rPr>
              <a:t>数据库管理系统将放弃所作的所有</a:t>
            </a:r>
            <a:r>
              <a:rPr lang="zh-CN" altLang="en-US" sz="2400" dirty="0" smtClean="0">
                <a:ea typeface="宋体" pitchFamily="2" charset="-122"/>
                <a:cs typeface="Arial Unicode MS" pitchFamily="34" charset="-122"/>
              </a:rPr>
              <a:t>修改，</a:t>
            </a:r>
            <a:r>
              <a:rPr lang="zh-CN" altLang="en-US" sz="2400" dirty="0" smtClean="0">
                <a:ea typeface="宋体" pitchFamily="2" charset="-122"/>
              </a:rPr>
              <a:t>整个</a:t>
            </a:r>
            <a:r>
              <a:rPr lang="zh-CN" altLang="en-US" sz="2400" dirty="0">
                <a:ea typeface="宋体" pitchFamily="2" charset="-122"/>
              </a:rPr>
              <a:t>事务</a:t>
            </a:r>
            <a:r>
              <a:rPr lang="zh-CN" altLang="en-US" sz="2400" b="1" dirty="0">
                <a:solidFill>
                  <a:srgbClr val="5C31F9"/>
                </a:solidFill>
                <a:ea typeface="宋体" pitchFamily="2" charset="-122"/>
              </a:rPr>
              <a:t>回滚</a:t>
            </a:r>
            <a:r>
              <a:rPr lang="en-US" altLang="zh-CN" sz="2400" b="1" dirty="0">
                <a:solidFill>
                  <a:srgbClr val="5C31F9"/>
                </a:solidFill>
                <a:ea typeface="宋体" pitchFamily="2" charset="-122"/>
              </a:rPr>
              <a:t>(rollback)</a:t>
            </a:r>
            <a:r>
              <a:rPr lang="zh-CN" altLang="en-US" sz="2400" dirty="0">
                <a:ea typeface="宋体" pitchFamily="2" charset="-122"/>
              </a:rPr>
              <a:t>到最初</a:t>
            </a:r>
            <a:r>
              <a:rPr lang="zh-CN" altLang="en-US" sz="2400" dirty="0" smtClean="0">
                <a:ea typeface="宋体" pitchFamily="2" charset="-122"/>
              </a:rPr>
              <a:t>状态。</a:t>
            </a:r>
            <a:endParaRPr lang="en-US" altLang="zh-CN" sz="2400" dirty="0" smtClean="0">
              <a:ea typeface="宋体" pitchFamily="2" charset="-122"/>
            </a:endParaRPr>
          </a:p>
          <a:p>
            <a:pPr>
              <a:buFont typeface="Wingdings" pitchFamily="2" charset="2"/>
              <a:buChar char="l"/>
            </a:pPr>
            <a:r>
              <a:rPr lang="zh-CN" altLang="en-US" sz="2400" dirty="0">
                <a:ea typeface="宋体" pitchFamily="2" charset="-122"/>
                <a:cs typeface="Arial Unicode MS" pitchFamily="34" charset="-122"/>
              </a:rPr>
              <a:t>为确保数据库中数据的</a:t>
            </a:r>
            <a:r>
              <a:rPr lang="zh-CN" altLang="en-US" sz="2400" b="1" dirty="0">
                <a:solidFill>
                  <a:srgbClr val="0000FF"/>
                </a:solidFill>
                <a:ea typeface="宋体" pitchFamily="2" charset="-122"/>
                <a:cs typeface="Arial Unicode MS" pitchFamily="34" charset="-122"/>
              </a:rPr>
              <a:t>一致性</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数据的操纵应当是离散的成组的逻辑单元</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当它全部完成时</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数据的一致性可以保持</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而当这个单元中的一部分操作失败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整个事务应全部视为错误</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所有从起始点以后的操作应全部回退到开始状态。 </a:t>
            </a:r>
            <a:endParaRPr lang="zh-CN" altLang="en-US" sz="2400" dirty="0">
              <a:ea typeface="宋体" pitchFamily="2" charset="-122"/>
            </a:endParaRPr>
          </a:p>
        </p:txBody>
      </p:sp>
      <p:sp>
        <p:nvSpPr>
          <p:cNvPr id="4" name="Rectangle 2"/>
          <p:cNvSpPr txBox="1">
            <a:spLocks noChangeArrowheads="1"/>
          </p:cNvSpPr>
          <p:nvPr/>
        </p:nvSpPr>
        <p:spPr>
          <a:xfrm>
            <a:off x="2051720" y="893495"/>
            <a:ext cx="519815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数据库事务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xmlns="" val="13119070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type="body" idx="1"/>
          </p:nvPr>
        </p:nvSpPr>
        <p:spPr>
          <a:xfrm>
            <a:off x="467544" y="1772816"/>
            <a:ext cx="8143932" cy="4536504"/>
          </a:xfrm>
        </p:spPr>
        <p:txBody>
          <a:bodyPr>
            <a:noAutofit/>
          </a:bodyPr>
          <a:lstStyle/>
          <a:p>
            <a:pPr>
              <a:buFont typeface="Wingdings" pitchFamily="2" charset="2"/>
              <a:buChar char="l"/>
            </a:pPr>
            <a:r>
              <a:rPr lang="zh-CN" altLang="en-US" sz="2400" dirty="0">
                <a:ea typeface="宋体" pitchFamily="2" charset="-122"/>
              </a:rPr>
              <a:t>当一个连接对象被创建时，默认情况下是自动提交事务：每次执行一个 </a:t>
            </a:r>
            <a:r>
              <a:rPr lang="en-US" altLang="zh-CN" sz="2400" dirty="0">
                <a:ea typeface="宋体" pitchFamily="2" charset="-122"/>
              </a:rPr>
              <a:t>SQL </a:t>
            </a:r>
            <a:r>
              <a:rPr lang="zh-CN" altLang="en-US" sz="2400" dirty="0">
                <a:ea typeface="宋体" pitchFamily="2" charset="-122"/>
              </a:rPr>
              <a:t>语句时，如果执行成功，就会向数据库自动提交，而不能回滚</a:t>
            </a:r>
          </a:p>
          <a:p>
            <a:pPr>
              <a:buFont typeface="Wingdings" pitchFamily="2" charset="2"/>
              <a:buChar char="l"/>
            </a:pPr>
            <a:r>
              <a:rPr lang="zh-CN" altLang="en-US" sz="2400" dirty="0">
                <a:ea typeface="宋体" pitchFamily="2" charset="-122"/>
              </a:rPr>
              <a:t>为了让多个 </a:t>
            </a:r>
            <a:r>
              <a:rPr lang="en-US" altLang="zh-CN" sz="2400" dirty="0">
                <a:ea typeface="宋体" pitchFamily="2" charset="-122"/>
              </a:rPr>
              <a:t>SQL </a:t>
            </a:r>
            <a:r>
              <a:rPr lang="zh-CN" altLang="en-US" sz="2400" dirty="0">
                <a:ea typeface="宋体" pitchFamily="2" charset="-122"/>
              </a:rPr>
              <a:t>语句作为一个事务执行：</a:t>
            </a:r>
          </a:p>
          <a:p>
            <a:pPr lvl="1">
              <a:buFont typeface="Wingdings" pitchFamily="2" charset="2"/>
              <a:buChar char="Ø"/>
            </a:pPr>
            <a:r>
              <a:rPr lang="zh-CN" altLang="en-US" dirty="0">
                <a:ea typeface="宋体" pitchFamily="2" charset="-122"/>
              </a:rPr>
              <a:t>调用 </a:t>
            </a:r>
            <a:r>
              <a:rPr lang="en-US" altLang="zh-CN" dirty="0">
                <a:ea typeface="宋体" pitchFamily="2" charset="-122"/>
              </a:rPr>
              <a:t>Connection </a:t>
            </a:r>
            <a:r>
              <a:rPr lang="zh-CN" altLang="en-US" dirty="0">
                <a:ea typeface="宋体" pitchFamily="2" charset="-122"/>
              </a:rPr>
              <a:t>对象的 </a:t>
            </a:r>
            <a:r>
              <a:rPr lang="en-US" altLang="zh-CN" dirty="0" err="1">
                <a:solidFill>
                  <a:srgbClr val="5C31F9"/>
                </a:solidFill>
                <a:ea typeface="宋体" pitchFamily="2" charset="-122"/>
              </a:rPr>
              <a:t>setAutoCommit</a:t>
            </a:r>
            <a:r>
              <a:rPr lang="en-US" altLang="zh-CN" dirty="0">
                <a:solidFill>
                  <a:srgbClr val="5C31F9"/>
                </a:solidFill>
                <a:ea typeface="宋体" pitchFamily="2" charset="-122"/>
              </a:rPr>
              <a:t>(false);</a:t>
            </a:r>
            <a:r>
              <a:rPr lang="en-US" altLang="zh-CN" dirty="0">
                <a:ea typeface="宋体" pitchFamily="2" charset="-122"/>
              </a:rPr>
              <a:t> </a:t>
            </a:r>
            <a:r>
              <a:rPr lang="zh-CN" altLang="en-US" dirty="0">
                <a:ea typeface="宋体" pitchFamily="2" charset="-122"/>
              </a:rPr>
              <a:t>以取消自动提交事务</a:t>
            </a:r>
          </a:p>
          <a:p>
            <a:pPr lvl="1">
              <a:buFont typeface="Wingdings" pitchFamily="2" charset="2"/>
              <a:buChar char="Ø"/>
            </a:pPr>
            <a:r>
              <a:rPr lang="zh-CN" altLang="en-US" dirty="0">
                <a:ea typeface="宋体" pitchFamily="2" charset="-122"/>
              </a:rPr>
              <a:t>在所有的 </a:t>
            </a:r>
            <a:r>
              <a:rPr lang="en-US" altLang="zh-CN" dirty="0">
                <a:ea typeface="宋体" pitchFamily="2" charset="-122"/>
              </a:rPr>
              <a:t>SQL </a:t>
            </a:r>
            <a:r>
              <a:rPr lang="zh-CN" altLang="en-US" dirty="0">
                <a:ea typeface="宋体" pitchFamily="2" charset="-122"/>
              </a:rPr>
              <a:t>语句都成功执行后，调用 </a:t>
            </a:r>
            <a:r>
              <a:rPr lang="en-US" altLang="zh-CN" dirty="0">
                <a:solidFill>
                  <a:srgbClr val="5C31F9"/>
                </a:solidFill>
                <a:ea typeface="宋体" pitchFamily="2" charset="-122"/>
              </a:rPr>
              <a:t>commit(); </a:t>
            </a:r>
            <a:r>
              <a:rPr lang="zh-CN" altLang="en-US" dirty="0">
                <a:ea typeface="宋体" pitchFamily="2" charset="-122"/>
              </a:rPr>
              <a:t>方法提交事务</a:t>
            </a:r>
          </a:p>
          <a:p>
            <a:pPr lvl="1">
              <a:buFont typeface="Wingdings" pitchFamily="2" charset="2"/>
              <a:buChar char="Ø"/>
            </a:pPr>
            <a:r>
              <a:rPr lang="zh-CN" altLang="en-US" dirty="0">
                <a:ea typeface="宋体" pitchFamily="2" charset="-122"/>
              </a:rPr>
              <a:t>在出现异常时，调用 </a:t>
            </a:r>
            <a:r>
              <a:rPr lang="en-US" altLang="zh-CN" dirty="0">
                <a:solidFill>
                  <a:srgbClr val="5C31F9"/>
                </a:solidFill>
                <a:ea typeface="宋体" pitchFamily="2" charset="-122"/>
              </a:rPr>
              <a:t>rollback(); </a:t>
            </a:r>
            <a:r>
              <a:rPr lang="zh-CN" altLang="en-US" dirty="0">
                <a:ea typeface="宋体" pitchFamily="2" charset="-122"/>
              </a:rPr>
              <a:t>方法回滚事务</a:t>
            </a:r>
          </a:p>
          <a:p>
            <a:pPr lvl="1">
              <a:buFont typeface="Wingdings" pitchFamily="2" charset="2"/>
              <a:buChar char="Ø"/>
            </a:pPr>
            <a:r>
              <a:rPr lang="zh-CN" altLang="en-US" dirty="0">
                <a:ea typeface="宋体" pitchFamily="2" charset="-122"/>
              </a:rPr>
              <a:t>若此时 </a:t>
            </a:r>
            <a:r>
              <a:rPr lang="en-US" altLang="zh-CN" dirty="0">
                <a:ea typeface="宋体" pitchFamily="2" charset="-122"/>
              </a:rPr>
              <a:t>Connection </a:t>
            </a:r>
            <a:r>
              <a:rPr lang="zh-CN" altLang="en-US" dirty="0">
                <a:ea typeface="宋体" pitchFamily="2" charset="-122"/>
              </a:rPr>
              <a:t>没有被关闭</a:t>
            </a:r>
            <a:r>
              <a:rPr lang="en-US" altLang="zh-CN" dirty="0">
                <a:ea typeface="宋体" pitchFamily="2" charset="-122"/>
              </a:rPr>
              <a:t>, </a:t>
            </a:r>
            <a:r>
              <a:rPr lang="zh-CN" altLang="en-US" dirty="0">
                <a:ea typeface="宋体" pitchFamily="2" charset="-122"/>
              </a:rPr>
              <a:t>则需要恢复其自动提交</a:t>
            </a:r>
            <a:r>
              <a:rPr lang="zh-CN" altLang="en-US" dirty="0" smtClean="0">
                <a:ea typeface="宋体" pitchFamily="2" charset="-122"/>
              </a:rPr>
              <a:t>状态</a:t>
            </a:r>
            <a:endParaRPr lang="zh-CN" altLang="en-US" dirty="0">
              <a:ea typeface="宋体" pitchFamily="2" charset="-122"/>
            </a:endParaRPr>
          </a:p>
        </p:txBody>
      </p:sp>
      <p:sp>
        <p:nvSpPr>
          <p:cNvPr id="5" name="Rectangle 2"/>
          <p:cNvSpPr txBox="1">
            <a:spLocks noChangeArrowheads="1"/>
          </p:cNvSpPr>
          <p:nvPr/>
        </p:nvSpPr>
        <p:spPr>
          <a:xfrm>
            <a:off x="2411760" y="692696"/>
            <a:ext cx="4838680" cy="74200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itchFamily="2" charset="-122"/>
              </a:rPr>
              <a:t>JDBC </a:t>
            </a:r>
            <a:r>
              <a:rPr lang="zh-CN" altLang="en-US" b="1" dirty="0" smtClean="0">
                <a:latin typeface="+mn-lt"/>
                <a:ea typeface="宋体" pitchFamily="2" charset="-122"/>
              </a:rPr>
              <a:t>事务处理</a:t>
            </a:r>
            <a:endParaRPr lang="zh-CN" altLang="en-US" b="1" dirty="0">
              <a:latin typeface="+mn-lt"/>
              <a:ea typeface="宋体" pitchFamily="2" charset="-122"/>
            </a:endParaRPr>
          </a:p>
        </p:txBody>
      </p:sp>
    </p:spTree>
    <p:extLst>
      <p:ext uri="{BB962C8B-B14F-4D97-AF65-F5344CB8AC3E}">
        <p14:creationId xmlns:p14="http://schemas.microsoft.com/office/powerpoint/2010/main" xmlns="" val="8521322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07904" y="612840"/>
            <a:ext cx="4572000" cy="6247864"/>
          </a:xfrm>
          <a:prstGeom prst="rect">
            <a:avLst/>
          </a:prstGeom>
        </p:spPr>
        <p:txBody>
          <a:bodyPr>
            <a:spAutoFit/>
          </a:bodyPr>
          <a:lstStyle/>
          <a:p>
            <a:r>
              <a:rPr lang="en-US" altLang="zh-CN" sz="2000" dirty="0">
                <a:ea typeface="宋体" panose="02010600030101010101" pitchFamily="2" charset="-122"/>
              </a:rPr>
              <a:t>public void </a:t>
            </a:r>
            <a:r>
              <a:rPr lang="en-US" altLang="zh-CN" sz="2000" dirty="0" err="1">
                <a:ea typeface="宋体" panose="02010600030101010101" pitchFamily="2" charset="-122"/>
              </a:rPr>
              <a:t>testJDBCTransaction</a:t>
            </a:r>
            <a:r>
              <a:rPr lang="en-US" altLang="zh-CN" sz="2000" dirty="0">
                <a:ea typeface="宋体" panose="02010600030101010101" pitchFamily="2" charset="-122"/>
              </a:rPr>
              <a:t>() {</a:t>
            </a:r>
          </a:p>
          <a:p>
            <a:r>
              <a:rPr lang="en-US" altLang="zh-CN" sz="2000" dirty="0">
                <a:ea typeface="宋体" panose="02010600030101010101" pitchFamily="2" charset="-122"/>
              </a:rPr>
              <a:t>Connection conn = null;</a:t>
            </a:r>
          </a:p>
          <a:p>
            <a:r>
              <a:rPr lang="en-US" altLang="zh-CN" sz="2000" dirty="0">
                <a:ea typeface="宋体" panose="02010600030101010101" pitchFamily="2" charset="-122"/>
              </a:rPr>
              <a:t>try {</a:t>
            </a:r>
          </a:p>
          <a:p>
            <a:r>
              <a:rPr lang="en-US" altLang="zh-CN" sz="2000" b="1" dirty="0">
                <a:solidFill>
                  <a:srgbClr val="C00000"/>
                </a:solidFill>
                <a:ea typeface="宋体" panose="02010600030101010101" pitchFamily="2" charset="-122"/>
              </a:rPr>
              <a:t>// 1.</a:t>
            </a:r>
            <a:r>
              <a:rPr lang="zh-CN" altLang="en-US" sz="2000" b="1" dirty="0">
                <a:solidFill>
                  <a:srgbClr val="C00000"/>
                </a:solidFill>
                <a:ea typeface="宋体" panose="02010600030101010101" pitchFamily="2" charset="-122"/>
              </a:rPr>
              <a:t>获取数据库连接</a:t>
            </a:r>
          </a:p>
          <a:p>
            <a:r>
              <a:rPr lang="en-US" altLang="zh-CN" sz="2000" dirty="0">
                <a:ea typeface="宋体" panose="02010600030101010101" pitchFamily="2" charset="-122"/>
              </a:rPr>
              <a:t>conn = </a:t>
            </a:r>
            <a:r>
              <a:rPr lang="en-US" altLang="zh-CN" sz="2000" dirty="0" err="1">
                <a:ea typeface="宋体" panose="02010600030101010101" pitchFamily="2" charset="-122"/>
              </a:rPr>
              <a:t>JDBCUtils.</a:t>
            </a:r>
            <a:r>
              <a:rPr lang="en-US" altLang="zh-CN" sz="2000" i="1" dirty="0" err="1">
                <a:ea typeface="宋体" panose="02010600030101010101" pitchFamily="2" charset="-122"/>
              </a:rPr>
              <a:t>getConnection</a:t>
            </a:r>
            <a:r>
              <a:rPr lang="en-US" altLang="zh-CN" sz="2000" i="1" dirty="0">
                <a:ea typeface="宋体" panose="02010600030101010101" pitchFamily="2" charset="-122"/>
              </a:rPr>
              <a:t>();</a:t>
            </a:r>
          </a:p>
          <a:p>
            <a:r>
              <a:rPr lang="en-US" altLang="zh-CN" sz="2000" b="1" dirty="0">
                <a:solidFill>
                  <a:srgbClr val="C00000"/>
                </a:solidFill>
                <a:ea typeface="宋体" panose="02010600030101010101" pitchFamily="2" charset="-122"/>
              </a:rPr>
              <a:t>// 2.</a:t>
            </a:r>
            <a:r>
              <a:rPr lang="zh-CN" altLang="en-US" sz="2000" b="1" dirty="0">
                <a:solidFill>
                  <a:srgbClr val="C00000"/>
                </a:solidFill>
                <a:ea typeface="宋体" panose="02010600030101010101" pitchFamily="2" charset="-122"/>
              </a:rPr>
              <a:t>开启事务</a:t>
            </a:r>
          </a:p>
          <a:p>
            <a:r>
              <a:rPr lang="en-US" altLang="zh-CN" sz="2000" dirty="0" err="1">
                <a:ea typeface="宋体" panose="02010600030101010101" pitchFamily="2" charset="-122"/>
              </a:rPr>
              <a:t>conn.setAutoCommit</a:t>
            </a:r>
            <a:r>
              <a:rPr lang="en-US" altLang="zh-CN" sz="2000" dirty="0">
                <a:ea typeface="宋体" panose="02010600030101010101" pitchFamily="2" charset="-122"/>
              </a:rPr>
              <a:t>(false);</a:t>
            </a:r>
          </a:p>
          <a:p>
            <a:r>
              <a:rPr lang="en-US" altLang="zh-CN" sz="2000" b="1" dirty="0">
                <a:solidFill>
                  <a:srgbClr val="C00000"/>
                </a:solidFill>
                <a:ea typeface="宋体" panose="02010600030101010101" pitchFamily="2" charset="-122"/>
              </a:rPr>
              <a:t>// 3.</a:t>
            </a:r>
            <a:r>
              <a:rPr lang="zh-CN" altLang="en-US" sz="2000" b="1" dirty="0">
                <a:solidFill>
                  <a:srgbClr val="C00000"/>
                </a:solidFill>
                <a:ea typeface="宋体" panose="02010600030101010101" pitchFamily="2" charset="-122"/>
              </a:rPr>
              <a:t>进行数据库操作</a:t>
            </a:r>
          </a:p>
          <a:p>
            <a:endParaRPr lang="zh-CN" altLang="en-US" sz="2000" dirty="0">
              <a:ea typeface="宋体" panose="02010600030101010101" pitchFamily="2" charset="-122"/>
            </a:endParaRPr>
          </a:p>
          <a:p>
            <a:r>
              <a:rPr lang="en-US" altLang="zh-CN" sz="2000" b="1" dirty="0">
                <a:solidFill>
                  <a:srgbClr val="C00000"/>
                </a:solidFill>
                <a:ea typeface="宋体" panose="02010600030101010101" pitchFamily="2" charset="-122"/>
              </a:rPr>
              <a:t>// 4.</a:t>
            </a:r>
            <a:r>
              <a:rPr lang="zh-CN" altLang="en-US" sz="2000" b="1" dirty="0">
                <a:solidFill>
                  <a:srgbClr val="C00000"/>
                </a:solidFill>
                <a:ea typeface="宋体" panose="02010600030101010101" pitchFamily="2" charset="-122"/>
              </a:rPr>
              <a:t>若没有异常，则提交事务</a:t>
            </a:r>
          </a:p>
          <a:p>
            <a:r>
              <a:rPr lang="en-US" altLang="zh-CN" sz="2000" dirty="0" err="1">
                <a:ea typeface="宋体" panose="02010600030101010101" pitchFamily="2" charset="-122"/>
              </a:rPr>
              <a:t>conn.commit</a:t>
            </a:r>
            <a:r>
              <a:rPr lang="en-US" altLang="zh-CN" sz="2000" dirty="0">
                <a:ea typeface="宋体" panose="02010600030101010101" pitchFamily="2" charset="-122"/>
              </a:rPr>
              <a:t>();</a:t>
            </a:r>
          </a:p>
          <a:p>
            <a:r>
              <a:rPr lang="en-US" altLang="zh-CN" sz="2000" dirty="0">
                <a:ea typeface="宋体" panose="02010600030101010101" pitchFamily="2" charset="-122"/>
              </a:rPr>
              <a:t>} catch (Exception e) {</a:t>
            </a:r>
          </a:p>
          <a:p>
            <a:r>
              <a:rPr lang="en-US" altLang="zh-CN" sz="2000" dirty="0" err="1">
                <a:ea typeface="宋体" panose="02010600030101010101" pitchFamily="2" charset="-122"/>
              </a:rPr>
              <a:t>e.printStackTrace</a:t>
            </a:r>
            <a:r>
              <a:rPr lang="en-US" altLang="zh-CN" sz="2000" dirty="0">
                <a:ea typeface="宋体" panose="02010600030101010101" pitchFamily="2" charset="-122"/>
              </a:rPr>
              <a:t>();</a:t>
            </a:r>
          </a:p>
          <a:p>
            <a:r>
              <a:rPr lang="en-US" altLang="zh-CN" sz="2000" b="1" dirty="0">
                <a:solidFill>
                  <a:srgbClr val="C00000"/>
                </a:solidFill>
                <a:ea typeface="宋体" panose="02010600030101010101" pitchFamily="2" charset="-122"/>
              </a:rPr>
              <a:t>// 5.</a:t>
            </a:r>
            <a:r>
              <a:rPr lang="zh-CN" altLang="en-US" sz="2000" b="1" dirty="0">
                <a:solidFill>
                  <a:srgbClr val="C00000"/>
                </a:solidFill>
                <a:ea typeface="宋体" panose="02010600030101010101" pitchFamily="2" charset="-122"/>
              </a:rPr>
              <a:t>若有异常，则回滚事务</a:t>
            </a:r>
          </a:p>
          <a:p>
            <a:r>
              <a:rPr lang="en-US" altLang="zh-CN" sz="2000" dirty="0">
                <a:ea typeface="宋体" panose="02010600030101010101" pitchFamily="2" charset="-122"/>
              </a:rPr>
              <a:t>try {</a:t>
            </a:r>
          </a:p>
          <a:p>
            <a:r>
              <a:rPr lang="en-US" altLang="zh-CN" sz="2000" dirty="0" err="1">
                <a:ea typeface="宋体" panose="02010600030101010101" pitchFamily="2" charset="-122"/>
              </a:rPr>
              <a:t>conn.rollback</a:t>
            </a:r>
            <a:r>
              <a:rPr lang="en-US" altLang="zh-CN" sz="2000" dirty="0">
                <a:ea typeface="宋体" panose="02010600030101010101" pitchFamily="2" charset="-122"/>
              </a:rPr>
              <a:t>();</a:t>
            </a:r>
          </a:p>
          <a:p>
            <a:r>
              <a:rPr lang="en-US" altLang="zh-CN" sz="2000" dirty="0">
                <a:ea typeface="宋体" panose="02010600030101010101" pitchFamily="2" charset="-122"/>
              </a:rPr>
              <a:t>} catch (</a:t>
            </a:r>
            <a:r>
              <a:rPr lang="en-US" altLang="zh-CN" sz="2000" dirty="0" err="1">
                <a:ea typeface="宋体" panose="02010600030101010101" pitchFamily="2" charset="-122"/>
              </a:rPr>
              <a:t>SQLException</a:t>
            </a:r>
            <a:r>
              <a:rPr lang="en-US" altLang="zh-CN" sz="2000" dirty="0">
                <a:ea typeface="宋体" panose="02010600030101010101" pitchFamily="2" charset="-122"/>
              </a:rPr>
              <a:t> e1) {</a:t>
            </a:r>
          </a:p>
          <a:p>
            <a:r>
              <a:rPr lang="en-US" altLang="zh-CN" sz="2000" dirty="0">
                <a:ea typeface="宋体" panose="02010600030101010101" pitchFamily="2" charset="-122"/>
              </a:rPr>
              <a:t>e1.printStackTrace();</a:t>
            </a:r>
          </a:p>
          <a:p>
            <a:r>
              <a:rPr lang="en-US" altLang="zh-CN" sz="2000" dirty="0" smtClean="0">
                <a:ea typeface="宋体" panose="02010600030101010101" pitchFamily="2" charset="-122"/>
              </a:rPr>
              <a:t>}} </a:t>
            </a:r>
            <a:r>
              <a:rPr lang="en-US" altLang="zh-CN" sz="2000" dirty="0">
                <a:ea typeface="宋体" panose="02010600030101010101" pitchFamily="2" charset="-122"/>
              </a:rPr>
              <a:t>finally {</a:t>
            </a:r>
          </a:p>
          <a:p>
            <a:r>
              <a:rPr lang="en-US" altLang="zh-CN" sz="2000" dirty="0" err="1">
                <a:ea typeface="宋体" panose="02010600030101010101" pitchFamily="2" charset="-122"/>
              </a:rPr>
              <a:t>JDBCUtils.</a:t>
            </a:r>
            <a:r>
              <a:rPr lang="en-US" altLang="zh-CN" sz="2000" i="1" dirty="0" err="1">
                <a:ea typeface="宋体" panose="02010600030101010101" pitchFamily="2" charset="-122"/>
              </a:rPr>
              <a:t>close</a:t>
            </a:r>
            <a:r>
              <a:rPr lang="en-US" altLang="zh-CN" sz="2000" i="1" dirty="0">
                <a:ea typeface="宋体" panose="02010600030101010101" pitchFamily="2" charset="-122"/>
              </a:rPr>
              <a:t>(null, null, conn</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endParaRPr lang="zh-CN" altLang="en-US" sz="2000" dirty="0">
              <a:ea typeface="宋体" panose="02010600030101010101" pitchFamily="2" charset="-122"/>
            </a:endParaRPr>
          </a:p>
        </p:txBody>
      </p:sp>
      <p:sp>
        <p:nvSpPr>
          <p:cNvPr id="6" name="矩形 5"/>
          <p:cNvSpPr/>
          <p:nvPr/>
        </p:nvSpPr>
        <p:spPr>
          <a:xfrm>
            <a:off x="251520" y="1268760"/>
            <a:ext cx="3262432"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数据库事务使用的过程</a:t>
            </a:r>
          </a:p>
        </p:txBody>
      </p:sp>
    </p:spTree>
    <p:extLst>
      <p:ext uri="{BB962C8B-B14F-4D97-AF65-F5344CB8AC3E}">
        <p14:creationId xmlns:p14="http://schemas.microsoft.com/office/powerpoint/2010/main" xmlns="" val="1898879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2267744" y="764704"/>
            <a:ext cx="5084618" cy="792088"/>
          </a:xfrm>
        </p:spPr>
        <p:txBody>
          <a:bodyPr>
            <a:normAutofit/>
          </a:bodyPr>
          <a:lstStyle/>
          <a:p>
            <a:r>
              <a:rPr lang="zh-CN" altLang="en-US" b="1" dirty="0">
                <a:latin typeface="宋体" pitchFamily="2" charset="-122"/>
                <a:ea typeface="宋体" pitchFamily="2" charset="-122"/>
                <a:cs typeface="Arial Unicode MS" pitchFamily="34" charset="-122"/>
              </a:rPr>
              <a:t>数据库事务</a:t>
            </a:r>
          </a:p>
        </p:txBody>
      </p:sp>
      <p:sp>
        <p:nvSpPr>
          <p:cNvPr id="607235" name="Rectangle 3"/>
          <p:cNvSpPr>
            <a:spLocks noGrp="1" noChangeArrowheads="1"/>
          </p:cNvSpPr>
          <p:nvPr>
            <p:ph type="body" idx="1"/>
          </p:nvPr>
        </p:nvSpPr>
        <p:spPr>
          <a:xfrm>
            <a:off x="323528" y="1643050"/>
            <a:ext cx="8320438" cy="4643470"/>
          </a:xfrm>
          <a:noFill/>
        </p:spPr>
        <p:txBody>
          <a:bodyPr>
            <a:noAutofit/>
          </a:bodyPr>
          <a:lstStyle/>
          <a:p>
            <a:pPr>
              <a:buFont typeface="Wingdings" pitchFamily="2" charset="2"/>
              <a:buChar char="l"/>
            </a:pPr>
            <a:r>
              <a:rPr lang="zh-CN" altLang="en-US" sz="2400" dirty="0">
                <a:ea typeface="宋体" pitchFamily="2" charset="-122"/>
                <a:cs typeface="Arial Unicode MS" pitchFamily="34" charset="-122"/>
              </a:rPr>
              <a:t>事务的</a:t>
            </a:r>
            <a:r>
              <a:rPr lang="en-US" altLang="zh-CN" sz="2400" dirty="0">
                <a:ea typeface="宋体" pitchFamily="2" charset="-122"/>
                <a:cs typeface="Arial Unicode MS" pitchFamily="34" charset="-122"/>
              </a:rPr>
              <a:t>ACID(acid)</a:t>
            </a:r>
            <a:r>
              <a:rPr lang="zh-CN" altLang="en-US" sz="2400" dirty="0" smtClean="0">
                <a:ea typeface="宋体" pitchFamily="2" charset="-122"/>
                <a:cs typeface="Arial Unicode MS" pitchFamily="34" charset="-122"/>
              </a:rPr>
              <a:t>属性    </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000" dirty="0">
                <a:solidFill>
                  <a:srgbClr val="FF0000"/>
                </a:solidFill>
                <a:ea typeface="宋体" pitchFamily="2" charset="-122"/>
                <a:cs typeface="Arial Unicode MS" pitchFamily="34" charset="-122"/>
              </a:rPr>
              <a:t>1. </a:t>
            </a:r>
            <a:r>
              <a:rPr lang="zh-CN" altLang="en-US" sz="2000" dirty="0">
                <a:solidFill>
                  <a:srgbClr val="FF0000"/>
                </a:solidFill>
                <a:ea typeface="宋体" pitchFamily="2" charset="-122"/>
                <a:cs typeface="Arial Unicode MS" pitchFamily="34" charset="-122"/>
              </a:rPr>
              <a:t>原子性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Atomicity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原子性是指事务是一个不可分割的工作单位，事务中的操作要么都发生，要么都不发生。</a:t>
            </a:r>
            <a:r>
              <a:rPr lang="zh-CN" altLang="en-US" sz="1600" dirty="0" smtClean="0">
                <a:ea typeface="宋体" pitchFamily="2" charset="-122"/>
                <a:cs typeface="Arial Unicode MS" pitchFamily="34" charset="-122"/>
              </a:rPr>
              <a:t> </a:t>
            </a:r>
          </a:p>
          <a:p>
            <a:pPr lvl="1">
              <a:buFont typeface="Wingdings" pitchFamily="2" charset="2"/>
              <a:buChar char="Ø"/>
            </a:pPr>
            <a:r>
              <a:rPr lang="en-US" altLang="zh-CN" sz="2000" dirty="0" smtClean="0">
                <a:solidFill>
                  <a:srgbClr val="FF0000"/>
                </a:solidFill>
                <a:ea typeface="宋体" pitchFamily="2" charset="-122"/>
                <a:cs typeface="Arial Unicode MS" pitchFamily="34" charset="-122"/>
              </a:rPr>
              <a:t>2</a:t>
            </a:r>
            <a:r>
              <a:rPr lang="en-US" altLang="zh-CN" sz="2000" dirty="0">
                <a:solidFill>
                  <a:srgbClr val="FF0000"/>
                </a:solidFill>
                <a:ea typeface="宋体" pitchFamily="2" charset="-122"/>
                <a:cs typeface="Arial Unicode MS" pitchFamily="34" charset="-122"/>
              </a:rPr>
              <a:t>. </a:t>
            </a:r>
            <a:r>
              <a:rPr lang="zh-CN" altLang="en-US" sz="2000" dirty="0">
                <a:solidFill>
                  <a:srgbClr val="FF0000"/>
                </a:solidFill>
                <a:ea typeface="宋体" pitchFamily="2" charset="-122"/>
                <a:cs typeface="Arial Unicode MS" pitchFamily="34" charset="-122"/>
              </a:rPr>
              <a:t>一致性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Consistency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事务必须使数据库从一个一致性状态变换到另外一个一致性状态。</a:t>
            </a:r>
          </a:p>
          <a:p>
            <a:pPr lvl="1">
              <a:buFont typeface="Wingdings" pitchFamily="2" charset="2"/>
              <a:buChar char="Ø"/>
            </a:pPr>
            <a:r>
              <a:rPr lang="en-US" altLang="zh-CN" sz="2000" dirty="0">
                <a:solidFill>
                  <a:srgbClr val="FF0000"/>
                </a:solidFill>
                <a:ea typeface="宋体" pitchFamily="2" charset="-122"/>
                <a:cs typeface="Arial Unicode MS" pitchFamily="34" charset="-122"/>
              </a:rPr>
              <a:t>3. </a:t>
            </a:r>
            <a:r>
              <a:rPr lang="zh-CN" altLang="en-US" sz="2000" dirty="0">
                <a:solidFill>
                  <a:srgbClr val="FF0000"/>
                </a:solidFill>
                <a:ea typeface="宋体" pitchFamily="2" charset="-122"/>
                <a:cs typeface="Arial Unicode MS" pitchFamily="34" charset="-122"/>
              </a:rPr>
              <a:t>隔离性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Isolation</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buFont typeface="Wingdings" pitchFamily="2" charset="2"/>
              <a:buChar char="Ø"/>
            </a:pPr>
            <a:r>
              <a:rPr lang="en-US" altLang="zh-CN" sz="2000" dirty="0">
                <a:solidFill>
                  <a:srgbClr val="FF0000"/>
                </a:solidFill>
                <a:ea typeface="宋体" pitchFamily="2" charset="-122"/>
                <a:cs typeface="Arial Unicode MS" pitchFamily="34" charset="-122"/>
              </a:rPr>
              <a:t>4. </a:t>
            </a:r>
            <a:r>
              <a:rPr lang="zh-CN" altLang="en-US" sz="2000" dirty="0">
                <a:solidFill>
                  <a:srgbClr val="FF0000"/>
                </a:solidFill>
                <a:ea typeface="宋体" pitchFamily="2" charset="-122"/>
                <a:cs typeface="Arial Unicode MS" pitchFamily="34" charset="-122"/>
              </a:rPr>
              <a:t>持久性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Durability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持久性是指一个事务一旦被提交，它对数据库中数据的改变就是永久性的，接下来的其他操作和数据库故障不应该对其有任何影响</a:t>
            </a:r>
          </a:p>
        </p:txBody>
      </p:sp>
      <p:sp>
        <p:nvSpPr>
          <p:cNvPr id="2" name="矩形 1"/>
          <p:cNvSpPr/>
          <p:nvPr/>
        </p:nvSpPr>
        <p:spPr>
          <a:xfrm>
            <a:off x="7020272" y="1124744"/>
            <a:ext cx="1117807" cy="369332"/>
          </a:xfrm>
          <a:prstGeom prst="rect">
            <a:avLst/>
          </a:prstGeom>
        </p:spPr>
        <p:txBody>
          <a:bodyPr wrap="none">
            <a:spAutoFit/>
          </a:bodyPr>
          <a:lstStyle/>
          <a:p>
            <a:r>
              <a:rPr lang="en-US" altLang="zh-CN" dirty="0">
                <a:ea typeface="宋体" pitchFamily="2" charset="-122"/>
                <a:cs typeface="Arial Unicode MS" pitchFamily="34" charset="-122"/>
              </a:rPr>
              <a:t>BAT   ATM</a:t>
            </a:r>
            <a:endParaRPr lang="zh-CN" altLang="en-US" dirty="0">
              <a:ea typeface="宋体" pitchFamily="2" charset="-122"/>
              <a:cs typeface="Arial Unicode MS" pitchFamily="34" charset="-122"/>
            </a:endParaRPr>
          </a:p>
        </p:txBody>
      </p:sp>
    </p:spTree>
    <p:extLst>
      <p:ext uri="{BB962C8B-B14F-4D97-AF65-F5344CB8AC3E}">
        <p14:creationId xmlns:p14="http://schemas.microsoft.com/office/powerpoint/2010/main" xmlns="" val="31994904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425672" y="764704"/>
            <a:ext cx="4572000" cy="782936"/>
          </a:xfrm>
          <a:noFill/>
          <a:ln/>
        </p:spPr>
        <p:txBody>
          <a:bodyPr lIns="92075" tIns="46038" rIns="92075" bIns="46038" anchor="t"/>
          <a:lstStyle/>
          <a:p>
            <a:r>
              <a:rPr lang="zh-CN" altLang="en-US" b="1" dirty="0">
                <a:latin typeface="+mn-lt"/>
                <a:ea typeface="宋体" pitchFamily="2" charset="-122"/>
                <a:cs typeface="Arial Unicode MS" pitchFamily="34" charset="-122"/>
              </a:rPr>
              <a:t>数据库事务</a:t>
            </a:r>
          </a:p>
        </p:txBody>
      </p:sp>
      <p:sp>
        <p:nvSpPr>
          <p:cNvPr id="608259" name="Rectangle 3"/>
          <p:cNvSpPr>
            <a:spLocks noGrp="1" noChangeArrowheads="1"/>
          </p:cNvSpPr>
          <p:nvPr>
            <p:ph type="body" idx="1"/>
          </p:nvPr>
        </p:nvSpPr>
        <p:spPr>
          <a:xfrm>
            <a:off x="500034" y="1533528"/>
            <a:ext cx="7781925" cy="2348977"/>
          </a:xfrm>
          <a:solidFill>
            <a:schemeClr val="bg1"/>
          </a:solidFill>
          <a:ln/>
        </p:spPr>
        <p:txBody>
          <a:bodyPr lIns="92075" tIns="46038" rIns="92075" bIns="46038">
            <a:spAutoFit/>
          </a:bodyPr>
          <a:lstStyle/>
          <a:p>
            <a:pPr>
              <a:buFont typeface="Wingdings" pitchFamily="2" charset="2"/>
              <a:buChar char="l"/>
            </a:pPr>
            <a:r>
              <a:rPr lang="zh-CN" altLang="en-US" sz="2300" dirty="0">
                <a:ea typeface="宋体" pitchFamily="2" charset="-122"/>
                <a:cs typeface="Arial Unicode MS" pitchFamily="34" charset="-122"/>
              </a:rPr>
              <a:t>以第一个 </a:t>
            </a:r>
            <a:r>
              <a:rPr lang="en-US" altLang="zh-CN" sz="2300" dirty="0">
                <a:ea typeface="宋体" pitchFamily="2" charset="-122"/>
                <a:cs typeface="Arial Unicode MS" pitchFamily="34" charset="-122"/>
              </a:rPr>
              <a:t>DML </a:t>
            </a:r>
            <a:r>
              <a:rPr lang="zh-CN" altLang="en-US" sz="2300" dirty="0">
                <a:ea typeface="宋体" pitchFamily="2" charset="-122"/>
                <a:cs typeface="Arial Unicode MS" pitchFamily="34" charset="-122"/>
              </a:rPr>
              <a:t>语句的执行作为开始</a:t>
            </a:r>
          </a:p>
          <a:p>
            <a:pPr>
              <a:buFont typeface="Wingdings" pitchFamily="2" charset="2"/>
              <a:buChar char="l"/>
            </a:pPr>
            <a:r>
              <a:rPr lang="zh-CN" altLang="en-US" sz="2300" dirty="0">
                <a:ea typeface="宋体" pitchFamily="2" charset="-122"/>
                <a:cs typeface="Arial Unicode MS" pitchFamily="34" charset="-122"/>
              </a:rPr>
              <a:t>以下面的其中之一作为结束</a:t>
            </a:r>
            <a:r>
              <a:rPr lang="en-US" altLang="zh-CN" sz="2300" dirty="0">
                <a:ea typeface="宋体" pitchFamily="2" charset="-122"/>
                <a:cs typeface="Arial Unicode MS" pitchFamily="34" charset="-122"/>
              </a:rPr>
              <a:t>:</a:t>
            </a:r>
          </a:p>
          <a:p>
            <a:pPr lvl="1">
              <a:buFont typeface="Wingdings" pitchFamily="2" charset="2"/>
              <a:buChar char="Ø"/>
            </a:pPr>
            <a:r>
              <a:rPr lang="en-US" altLang="zh-CN" sz="2000" b="1" dirty="0">
                <a:solidFill>
                  <a:srgbClr val="FF0000"/>
                </a:solidFill>
                <a:ea typeface="宋体" pitchFamily="2" charset="-122"/>
                <a:cs typeface="Arial Unicode MS" pitchFamily="34" charset="-122"/>
              </a:rPr>
              <a:t>COMMIT </a:t>
            </a:r>
            <a:r>
              <a:rPr lang="zh-CN" altLang="en-US" sz="2000" b="1" dirty="0">
                <a:solidFill>
                  <a:srgbClr val="FF0000"/>
                </a:solidFill>
                <a:ea typeface="宋体" pitchFamily="2" charset="-122"/>
                <a:cs typeface="Arial Unicode MS" pitchFamily="34" charset="-122"/>
              </a:rPr>
              <a:t>或 </a:t>
            </a:r>
            <a:r>
              <a:rPr lang="en-US" altLang="zh-CN" sz="2000" b="1" dirty="0">
                <a:solidFill>
                  <a:srgbClr val="FF0000"/>
                </a:solidFill>
                <a:ea typeface="宋体" pitchFamily="2" charset="-122"/>
                <a:cs typeface="Arial Unicode MS" pitchFamily="34" charset="-122"/>
              </a:rPr>
              <a:t>ROLLBACK </a:t>
            </a:r>
            <a:r>
              <a:rPr lang="zh-CN" altLang="en-US" sz="2000" b="1" dirty="0">
                <a:solidFill>
                  <a:srgbClr val="FF0000"/>
                </a:solidFill>
                <a:ea typeface="宋体" pitchFamily="2" charset="-122"/>
                <a:cs typeface="Arial Unicode MS" pitchFamily="34" charset="-122"/>
              </a:rPr>
              <a:t>语句</a:t>
            </a:r>
          </a:p>
          <a:p>
            <a:pPr lvl="1">
              <a:buFont typeface="Wingdings" pitchFamily="2" charset="2"/>
              <a:buChar char="Ø"/>
            </a:pPr>
            <a:r>
              <a:rPr lang="en-US" altLang="zh-CN" sz="2000" dirty="0">
                <a:ea typeface="宋体" pitchFamily="2" charset="-122"/>
                <a:cs typeface="Arial Unicode MS" pitchFamily="34" charset="-122"/>
              </a:rPr>
              <a:t>DDL </a:t>
            </a:r>
            <a:r>
              <a:rPr lang="zh-CN" altLang="en-US" sz="2000" dirty="0">
                <a:ea typeface="宋体" pitchFamily="2" charset="-122"/>
                <a:cs typeface="Arial Unicode MS" pitchFamily="34" charset="-122"/>
              </a:rPr>
              <a:t>或 </a:t>
            </a:r>
            <a:r>
              <a:rPr lang="en-US" altLang="zh-CN" sz="2000" dirty="0">
                <a:ea typeface="宋体" pitchFamily="2" charset="-122"/>
                <a:cs typeface="Arial Unicode MS" pitchFamily="34" charset="-122"/>
              </a:rPr>
              <a:t>DCL </a:t>
            </a:r>
            <a:r>
              <a:rPr lang="zh-CN" altLang="en-US" sz="2000" dirty="0">
                <a:ea typeface="宋体" pitchFamily="2" charset="-122"/>
                <a:cs typeface="Arial Unicode MS" pitchFamily="34" charset="-122"/>
              </a:rPr>
              <a:t>语句（自动提交）</a:t>
            </a:r>
          </a:p>
          <a:p>
            <a:pPr lvl="1">
              <a:buFont typeface="Wingdings" pitchFamily="2" charset="2"/>
              <a:buChar char="Ø"/>
            </a:pPr>
            <a:r>
              <a:rPr lang="zh-CN" altLang="en-US" sz="2000" dirty="0">
                <a:ea typeface="宋体" pitchFamily="2" charset="-122"/>
                <a:cs typeface="Arial Unicode MS" pitchFamily="34" charset="-122"/>
              </a:rPr>
              <a:t>用户会话正常结束</a:t>
            </a:r>
          </a:p>
          <a:p>
            <a:pPr lvl="1">
              <a:buFont typeface="Wingdings" pitchFamily="2" charset="2"/>
              <a:buChar char="Ø"/>
            </a:pPr>
            <a:r>
              <a:rPr lang="zh-CN" altLang="en-US" sz="2000" dirty="0">
                <a:ea typeface="宋体" pitchFamily="2" charset="-122"/>
                <a:cs typeface="Arial Unicode MS" pitchFamily="34" charset="-122"/>
              </a:rPr>
              <a:t>系统异常终了</a:t>
            </a:r>
            <a:endParaRPr lang="zh-CN" altLang="en-US" sz="1800" dirty="0">
              <a:ea typeface="宋体" pitchFamily="2" charset="-122"/>
              <a:cs typeface="Arial Unicode MS" pitchFamily="34" charset="-122"/>
            </a:endParaRPr>
          </a:p>
        </p:txBody>
      </p:sp>
      <p:sp>
        <p:nvSpPr>
          <p:cNvPr id="608260" name="Text Box 4"/>
          <p:cNvSpPr txBox="1">
            <a:spLocks noChangeArrowheads="1"/>
          </p:cNvSpPr>
          <p:nvPr/>
        </p:nvSpPr>
        <p:spPr bwMode="auto">
          <a:xfrm>
            <a:off x="571472" y="4214818"/>
            <a:ext cx="8280400" cy="1754326"/>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en-US" altLang="zh-CN" b="1" dirty="0">
                <a:ea typeface="宋体" pitchFamily="2" charset="-122"/>
                <a:cs typeface="Arial Unicode MS" pitchFamily="34" charset="-122"/>
              </a:rPr>
              <a:t>DDL: </a:t>
            </a:r>
            <a:r>
              <a:rPr lang="en-US" altLang="zh-CN" dirty="0">
                <a:ea typeface="宋体" pitchFamily="2" charset="-122"/>
                <a:cs typeface="Arial Unicode MS" pitchFamily="34" charset="-122"/>
              </a:rPr>
              <a:t>Data Definition Language </a:t>
            </a:r>
            <a:r>
              <a:rPr lang="zh-CN" altLang="en-US" dirty="0">
                <a:ea typeface="宋体" pitchFamily="2" charset="-122"/>
                <a:cs typeface="Arial Unicode MS" pitchFamily="34" charset="-122"/>
              </a:rPr>
              <a:t>数据定义语言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用来定义数据库结构</a:t>
            </a:r>
            <a:r>
              <a:rPr lang="en-US" altLang="zh-CN" dirty="0">
                <a:ea typeface="宋体" pitchFamily="2" charset="-122"/>
                <a:cs typeface="Arial Unicode MS" pitchFamily="34" charset="-122"/>
              </a:rPr>
              <a:t>): create table; alter table; drop table; create index; drop index</a:t>
            </a:r>
          </a:p>
          <a:p>
            <a:pPr marL="342900" indent="-342900" algn="l"/>
            <a:r>
              <a:rPr lang="en-US" altLang="zh-CN" b="1" dirty="0">
                <a:ea typeface="宋体" pitchFamily="2" charset="-122"/>
                <a:cs typeface="Arial Unicode MS" pitchFamily="34" charset="-122"/>
              </a:rPr>
              <a:t>DCL: </a:t>
            </a:r>
            <a:r>
              <a:rPr lang="en-US" altLang="zh-CN" dirty="0">
                <a:ea typeface="宋体" pitchFamily="2" charset="-122"/>
                <a:cs typeface="Arial Unicode MS" pitchFamily="34" charset="-122"/>
              </a:rPr>
              <a:t>Data Control Language </a:t>
            </a:r>
            <a:r>
              <a:rPr lang="zh-CN" altLang="en-US" dirty="0">
                <a:ea typeface="宋体" pitchFamily="2" charset="-122"/>
                <a:cs typeface="Arial Unicode MS" pitchFamily="34" charset="-122"/>
              </a:rPr>
              <a:t>数据控制语言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用来控制数据库的访问</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grant; revoke; commit; rollback; lock;</a:t>
            </a:r>
          </a:p>
          <a:p>
            <a:pPr marL="342900" indent="-342900" algn="l"/>
            <a:r>
              <a:rPr lang="en-US" altLang="zh-CN" b="1" dirty="0">
                <a:ea typeface="宋体" pitchFamily="2" charset="-122"/>
                <a:cs typeface="Arial Unicode MS" pitchFamily="34" charset="-122"/>
              </a:rPr>
              <a:t>DML: </a:t>
            </a:r>
            <a:r>
              <a:rPr lang="en-US" altLang="zh-CN" dirty="0">
                <a:ea typeface="宋体" pitchFamily="2" charset="-122"/>
                <a:cs typeface="Arial Unicode MS" pitchFamily="34" charset="-122"/>
              </a:rPr>
              <a:t>Data Manipulation Language </a:t>
            </a:r>
            <a:r>
              <a:rPr lang="zh-CN" altLang="en-US" dirty="0">
                <a:ea typeface="宋体" pitchFamily="2" charset="-122"/>
                <a:cs typeface="Arial Unicode MS" pitchFamily="34" charset="-122"/>
              </a:rPr>
              <a:t>数据操纵语言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用来查询与更新记录</a:t>
            </a:r>
            <a:r>
              <a:rPr lang="en-US" altLang="zh-CN" dirty="0">
                <a:ea typeface="宋体" pitchFamily="2" charset="-122"/>
                <a:cs typeface="Arial Unicode MS" pitchFamily="34" charset="-122"/>
              </a:rPr>
              <a:t>): insert; update; delete</a:t>
            </a:r>
          </a:p>
        </p:txBody>
      </p:sp>
    </p:spTree>
    <p:extLst>
      <p:ext uri="{BB962C8B-B14F-4D97-AF65-F5344CB8AC3E}">
        <p14:creationId xmlns:p14="http://schemas.microsoft.com/office/powerpoint/2010/main" xmlns="" val="1824622434"/>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03648" y="836712"/>
            <a:ext cx="6929964" cy="698982"/>
          </a:xfrm>
          <a:noFill/>
          <a:ln/>
        </p:spPr>
        <p:txBody>
          <a:bodyPr lIns="92075" tIns="46038" rIns="92075" bIns="46038" anchor="t">
            <a:normAutofit/>
          </a:bodyPr>
          <a:lstStyle/>
          <a:p>
            <a:r>
              <a:rPr lang="en-US" altLang="zh-CN" sz="3200" b="1" dirty="0">
                <a:latin typeface="+mn-lt"/>
                <a:ea typeface="宋体" pitchFamily="2" charset="-122"/>
                <a:cs typeface="Arial Unicode MS" pitchFamily="34" charset="-122"/>
              </a:rPr>
              <a:t>COMMIT</a:t>
            </a:r>
            <a:r>
              <a:rPr lang="zh-CN" altLang="en-US" sz="3200" b="1" dirty="0">
                <a:latin typeface="+mn-lt"/>
                <a:ea typeface="宋体" pitchFamily="2" charset="-122"/>
                <a:cs typeface="Arial Unicode MS" pitchFamily="34" charset="-122"/>
              </a:rPr>
              <a:t>和</a:t>
            </a:r>
            <a:r>
              <a:rPr lang="en-US" altLang="zh-CN" sz="3200" b="1" dirty="0">
                <a:latin typeface="+mn-lt"/>
                <a:ea typeface="宋体" pitchFamily="2" charset="-122"/>
                <a:cs typeface="Arial Unicode MS" pitchFamily="34" charset="-122"/>
              </a:rPr>
              <a:t>ROLLBACK</a:t>
            </a:r>
            <a:r>
              <a:rPr lang="zh-CN" altLang="en-US" sz="3200" b="1" dirty="0">
                <a:latin typeface="+mn-lt"/>
                <a:ea typeface="宋体" pitchFamily="2" charset="-122"/>
                <a:cs typeface="Arial Unicode MS" pitchFamily="34" charset="-122"/>
              </a:rPr>
              <a:t>语句的优点</a:t>
            </a:r>
          </a:p>
        </p:txBody>
      </p:sp>
      <p:sp>
        <p:nvSpPr>
          <p:cNvPr id="610307" name="Rectangle 3"/>
          <p:cNvSpPr>
            <a:spLocks noGrp="1" noChangeArrowheads="1"/>
          </p:cNvSpPr>
          <p:nvPr>
            <p:ph type="body" idx="1"/>
          </p:nvPr>
        </p:nvSpPr>
        <p:spPr>
          <a:xfrm>
            <a:off x="571472" y="1643050"/>
            <a:ext cx="7312025" cy="1791902"/>
          </a:xfrm>
          <a:noFill/>
          <a:ln/>
        </p:spPr>
        <p:txBody>
          <a:bodyPr lIns="92075" tIns="46038" rIns="92075" bIns="46038">
            <a:spAutoFit/>
          </a:bodyPr>
          <a:lstStyle/>
          <a:p>
            <a:pPr>
              <a:buFont typeface="Wingdings" pitchFamily="2" charset="2"/>
              <a:buNone/>
            </a:pPr>
            <a:r>
              <a:rPr lang="zh-CN" altLang="en-US" sz="2400" dirty="0">
                <a:ea typeface="宋体" pitchFamily="2" charset="-122"/>
                <a:cs typeface="Arial Unicode MS" pitchFamily="34" charset="-122"/>
              </a:rPr>
              <a:t>使用</a:t>
            </a:r>
            <a:r>
              <a:rPr lang="en-US" altLang="zh-CN" sz="2400" dirty="0">
                <a:ea typeface="宋体" pitchFamily="2" charset="-122"/>
                <a:cs typeface="Arial Unicode MS" pitchFamily="34" charset="-122"/>
              </a:rPr>
              <a:t>COMMIT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ROLLBACK</a:t>
            </a:r>
            <a:r>
              <a:rPr lang="zh-CN" altLang="en-US" sz="2400" dirty="0">
                <a:ea typeface="宋体" pitchFamily="2" charset="-122"/>
                <a:cs typeface="Arial Unicode MS" pitchFamily="34" charset="-122"/>
              </a:rPr>
              <a:t>语句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我们可以</a:t>
            </a:r>
            <a:r>
              <a:rPr lang="en-US" altLang="zh-CN" sz="2400" dirty="0">
                <a:ea typeface="宋体" pitchFamily="2" charset="-122"/>
                <a:cs typeface="Arial Unicode MS" pitchFamily="34" charset="-122"/>
              </a:rPr>
              <a:t>: </a:t>
            </a:r>
          </a:p>
          <a:p>
            <a:pPr>
              <a:buFont typeface="Wingdings" pitchFamily="2" charset="2"/>
              <a:buChar char="Ø"/>
            </a:pPr>
            <a:r>
              <a:rPr lang="zh-CN" altLang="en-US" sz="2400" b="1" dirty="0">
                <a:solidFill>
                  <a:srgbClr val="FF0000"/>
                </a:solidFill>
                <a:ea typeface="宋体" pitchFamily="2" charset="-122"/>
                <a:cs typeface="Arial Unicode MS" pitchFamily="34" charset="-122"/>
              </a:rPr>
              <a:t>确保数据完整性。</a:t>
            </a:r>
          </a:p>
          <a:p>
            <a:pPr>
              <a:buFont typeface="Wingdings" pitchFamily="2" charset="2"/>
              <a:buChar char="Ø"/>
            </a:pPr>
            <a:r>
              <a:rPr lang="zh-CN" altLang="en-US" sz="2400" dirty="0">
                <a:ea typeface="宋体" pitchFamily="2" charset="-122"/>
                <a:cs typeface="Arial Unicode MS" pitchFamily="34" charset="-122"/>
              </a:rPr>
              <a:t>数据改变被提交之前预览。</a:t>
            </a:r>
          </a:p>
          <a:p>
            <a:pPr>
              <a:buFont typeface="Wingdings" pitchFamily="2" charset="2"/>
              <a:buChar char="Ø"/>
            </a:pPr>
            <a:r>
              <a:rPr lang="zh-CN" altLang="en-US" sz="2400" dirty="0">
                <a:ea typeface="宋体" pitchFamily="2" charset="-122"/>
                <a:cs typeface="Arial Unicode MS" pitchFamily="34" charset="-122"/>
              </a:rPr>
              <a:t>将逻辑上相关的操作分组。</a:t>
            </a:r>
          </a:p>
        </p:txBody>
      </p:sp>
      <p:sp>
        <p:nvSpPr>
          <p:cNvPr id="610308" name="Text Box 4"/>
          <p:cNvSpPr txBox="1">
            <a:spLocks noChangeArrowheads="1"/>
          </p:cNvSpPr>
          <p:nvPr/>
        </p:nvSpPr>
        <p:spPr bwMode="auto">
          <a:xfrm>
            <a:off x="428596" y="3861048"/>
            <a:ext cx="8391876" cy="1399101"/>
          </a:xfrm>
          <a:prstGeom prst="rect">
            <a:avLst/>
          </a:prstGeom>
          <a:solidFill>
            <a:srgbClr val="7E6DF9">
              <a:alpha val="35001"/>
            </a:srgbClr>
          </a:solidFill>
          <a:ln w="9525" algn="ctr">
            <a:solidFill>
              <a:srgbClr val="0000FF"/>
            </a:solidFill>
            <a:miter lim="800000"/>
            <a:headEnd/>
            <a:tailEnd/>
          </a:ln>
          <a:effectLst/>
        </p:spPr>
        <p:txBody>
          <a:bodyPr wrap="square">
            <a:spAutoFit/>
          </a:bodyPr>
          <a:lstStyle/>
          <a:p>
            <a:pPr indent="-342900">
              <a:lnSpc>
                <a:spcPts val="2600"/>
              </a:lnSpc>
            </a:pPr>
            <a:r>
              <a:rPr lang="zh-CN" altLang="en-US" b="1" dirty="0">
                <a:ea typeface="宋体" pitchFamily="2" charset="-122"/>
                <a:cs typeface="Arial Unicode MS" pitchFamily="34" charset="-122"/>
              </a:rPr>
              <a:t>数据完整性</a:t>
            </a:r>
            <a:r>
              <a:rPr lang="zh-CN" altLang="en-US" b="1" dirty="0" smtClean="0">
                <a:ea typeface="宋体" pitchFamily="2" charset="-122"/>
                <a:cs typeface="Arial Unicode MS" pitchFamily="34" charset="-122"/>
              </a:rPr>
              <a:t>：</a:t>
            </a:r>
            <a:endParaRPr lang="en-US" altLang="zh-CN" b="1" dirty="0" smtClean="0">
              <a:ea typeface="宋体" pitchFamily="2" charset="-122"/>
              <a:cs typeface="Arial Unicode MS" pitchFamily="34" charset="-122"/>
            </a:endParaRPr>
          </a:p>
          <a:p>
            <a:pPr indent="-342900">
              <a:lnSpc>
                <a:spcPts val="2600"/>
              </a:lnSpc>
            </a:pPr>
            <a:r>
              <a:rPr lang="en-US" altLang="zh-CN" b="1" dirty="0">
                <a:ea typeface="宋体" pitchFamily="2" charset="-122"/>
                <a:cs typeface="Arial Unicode MS" pitchFamily="34" charset="-122"/>
              </a:rPr>
              <a:t> </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存储</a:t>
            </a:r>
            <a:r>
              <a:rPr lang="zh-CN" altLang="en-US" b="1" dirty="0">
                <a:ea typeface="宋体" pitchFamily="2" charset="-122"/>
                <a:cs typeface="Arial Unicode MS" pitchFamily="34" charset="-122"/>
              </a:rPr>
              <a:t>在数据库中的所有数据值均处于正确的状态。如果数据库中存储有不正确的数据值，则该数据库称为已丧失数据完整性。</a:t>
            </a:r>
          </a:p>
          <a:p>
            <a:pPr marL="342900" indent="-342900">
              <a:lnSpc>
                <a:spcPts val="2600"/>
              </a:lnSpc>
            </a:pPr>
            <a:r>
              <a:rPr lang="zh-CN" altLang="en-US" b="1" dirty="0" smtClean="0">
                <a:ea typeface="宋体" pitchFamily="2" charset="-122"/>
                <a:cs typeface="Arial Unicode MS" pitchFamily="34" charset="-122"/>
              </a:rPr>
              <a:t>        数据库</a:t>
            </a:r>
            <a:r>
              <a:rPr lang="zh-CN" altLang="en-US" b="1" dirty="0">
                <a:ea typeface="宋体" pitchFamily="2" charset="-122"/>
                <a:cs typeface="Arial Unicode MS" pitchFamily="34" charset="-122"/>
              </a:rPr>
              <a:t>采用多种方法来保证数据完整性，包括外键、束约、规则和触发器。</a:t>
            </a:r>
          </a:p>
        </p:txBody>
      </p:sp>
    </p:spTree>
    <p:extLst>
      <p:ext uri="{BB962C8B-B14F-4D97-AF65-F5344CB8AC3E}">
        <p14:creationId xmlns:p14="http://schemas.microsoft.com/office/powerpoint/2010/main" xmlns="" val="371498649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1285860"/>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t>
            </a:r>
            <a:r>
              <a:rPr lang="zh-CN" altLang="en-US" dirty="0" smtClean="0"/>
              <a:t>应用程序</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cxnSp>
        <p:nvCxnSpPr>
          <p:cNvPr id="10" name="直接箭头连接符 9"/>
          <p:cNvCxnSpPr>
            <a:stCxn id="4" idx="2"/>
            <a:endCxn id="5" idx="1"/>
          </p:cNvCxnSpPr>
          <p:nvPr/>
        </p:nvCxnSpPr>
        <p:spPr>
          <a:xfrm rot="5400000">
            <a:off x="2196687" y="1875224"/>
            <a:ext cx="2143140"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rot="5400000">
            <a:off x="3053943" y="2732480"/>
            <a:ext cx="214314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rot="16200000" flipH="1">
            <a:off x="4036215" y="2857496"/>
            <a:ext cx="214314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rot="16200000" flipH="1">
            <a:off x="5000628" y="1893083"/>
            <a:ext cx="2143140"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8925" y="5805264"/>
            <a:ext cx="3800464"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我们认为的连接应该这样</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2006387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619672" y="908720"/>
            <a:ext cx="6139586" cy="648072"/>
          </a:xfrm>
          <a:noFill/>
          <a:ln/>
        </p:spPr>
        <p:txBody>
          <a:bodyPr lIns="92075" tIns="46038" rIns="92075" bIns="46038" anchor="t">
            <a:normAutofit/>
          </a:bodyPr>
          <a:lstStyle/>
          <a:p>
            <a:r>
              <a:rPr lang="zh-CN" altLang="en-US" b="1" dirty="0">
                <a:latin typeface="+mn-lt"/>
                <a:ea typeface="宋体" pitchFamily="2" charset="-122"/>
                <a:cs typeface="Arial Unicode MS" pitchFamily="34" charset="-122"/>
              </a:rPr>
              <a:t>提交或回滚前的数据状态</a:t>
            </a:r>
          </a:p>
        </p:txBody>
      </p:sp>
      <p:sp>
        <p:nvSpPr>
          <p:cNvPr id="612355" name="Rectangle 3"/>
          <p:cNvSpPr>
            <a:spLocks noGrp="1" noChangeArrowheads="1"/>
          </p:cNvSpPr>
          <p:nvPr>
            <p:ph type="body" idx="1"/>
          </p:nvPr>
        </p:nvSpPr>
        <p:spPr>
          <a:xfrm>
            <a:off x="539552" y="2132856"/>
            <a:ext cx="8143932" cy="2530566"/>
          </a:xfrm>
          <a:noFill/>
          <a:ln/>
        </p:spPr>
        <p:txBody>
          <a:bodyPr wrap="square" lIns="92075" tIns="46038" rIns="92075" bIns="46038">
            <a:spAutoFit/>
          </a:bodyPr>
          <a:lstStyle/>
          <a:p>
            <a:pPr>
              <a:buFont typeface="Wingdings" pitchFamily="2" charset="2"/>
              <a:buChar char="l"/>
            </a:pPr>
            <a:r>
              <a:rPr lang="zh-CN" altLang="en-US" sz="2400" dirty="0">
                <a:ea typeface="宋体" pitchFamily="2" charset="-122"/>
                <a:cs typeface="Arial Unicode MS" pitchFamily="34" charset="-122"/>
              </a:rPr>
              <a:t>改变前的数据状态是可以恢复的</a:t>
            </a:r>
          </a:p>
          <a:p>
            <a:pPr>
              <a:buFont typeface="Wingdings" pitchFamily="2" charset="2"/>
              <a:buChar char="l"/>
            </a:pPr>
            <a:r>
              <a:rPr lang="zh-CN" altLang="en-US" sz="2400" dirty="0">
                <a:ea typeface="宋体" pitchFamily="2" charset="-122"/>
                <a:cs typeface="Arial Unicode MS" pitchFamily="34" charset="-122"/>
              </a:rPr>
              <a:t>执行 </a:t>
            </a:r>
            <a:r>
              <a:rPr lang="en-US" altLang="zh-CN" sz="2400" dirty="0">
                <a:ea typeface="宋体" pitchFamily="2" charset="-122"/>
                <a:cs typeface="Arial Unicode MS" pitchFamily="34" charset="-122"/>
              </a:rPr>
              <a:t>DML </a:t>
            </a:r>
            <a:r>
              <a:rPr lang="zh-CN" altLang="en-US" sz="2400" dirty="0">
                <a:ea typeface="宋体" pitchFamily="2" charset="-122"/>
                <a:cs typeface="Arial Unicode MS" pitchFamily="34" charset="-122"/>
              </a:rPr>
              <a:t>操作的用户可以通过 </a:t>
            </a:r>
            <a:r>
              <a:rPr lang="en-US" altLang="zh-CN" sz="2400" dirty="0">
                <a:ea typeface="宋体" pitchFamily="2" charset="-122"/>
                <a:cs typeface="Arial Unicode MS" pitchFamily="34" charset="-122"/>
              </a:rPr>
              <a:t>SELECT </a:t>
            </a:r>
            <a:r>
              <a:rPr lang="zh-CN" altLang="en-US" sz="2400" dirty="0">
                <a:ea typeface="宋体" pitchFamily="2" charset="-122"/>
                <a:cs typeface="Arial Unicode MS" pitchFamily="34" charset="-122"/>
              </a:rPr>
              <a:t>语句查询提交或回滚之前的修正</a:t>
            </a:r>
          </a:p>
          <a:p>
            <a:pPr>
              <a:buFont typeface="Wingdings" pitchFamily="2" charset="2"/>
              <a:buChar char="l"/>
            </a:pPr>
            <a:r>
              <a:rPr lang="zh-CN" altLang="en-US" sz="2400" dirty="0">
                <a:ea typeface="宋体" pitchFamily="2" charset="-122"/>
                <a:cs typeface="Arial Unicode MS" pitchFamily="34" charset="-122"/>
              </a:rPr>
              <a:t>其他用户不能看到当前用户所做的改变，直到当前用户结束事务。</a:t>
            </a:r>
          </a:p>
          <a:p>
            <a:pPr>
              <a:buFont typeface="Wingdings" pitchFamily="2" charset="2"/>
              <a:buChar char="l"/>
            </a:pPr>
            <a:r>
              <a:rPr lang="en-US" altLang="zh-CN" sz="2400" dirty="0">
                <a:ea typeface="宋体" pitchFamily="2" charset="-122"/>
                <a:cs typeface="Arial Unicode MS" pitchFamily="34" charset="-122"/>
              </a:rPr>
              <a:t>DML</a:t>
            </a:r>
            <a:r>
              <a:rPr lang="zh-CN" altLang="en-US" sz="2400" dirty="0">
                <a:ea typeface="宋体" pitchFamily="2" charset="-122"/>
                <a:cs typeface="Arial Unicode MS" pitchFamily="34" charset="-122"/>
              </a:rPr>
              <a:t>语句所涉及到的行被锁定， 其他用户不能操作。</a:t>
            </a:r>
          </a:p>
        </p:txBody>
      </p:sp>
    </p:spTree>
    <p:extLst>
      <p:ext uri="{BB962C8B-B14F-4D97-AF65-F5344CB8AC3E}">
        <p14:creationId xmlns:p14="http://schemas.microsoft.com/office/powerpoint/2010/main" xmlns="" val="165751387"/>
      </p:ext>
    </p:extLst>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619672" y="908720"/>
            <a:ext cx="5976664" cy="720080"/>
          </a:xfrm>
          <a:noFill/>
          <a:ln/>
        </p:spPr>
        <p:txBody>
          <a:bodyPr lIns="92075" tIns="46038" rIns="92075" bIns="46038" anchor="t">
            <a:normAutofit/>
          </a:bodyPr>
          <a:lstStyle/>
          <a:p>
            <a:r>
              <a:rPr lang="zh-CN" altLang="en-US" b="1" dirty="0">
                <a:latin typeface="+mn-lt"/>
                <a:ea typeface="宋体" pitchFamily="2" charset="-122"/>
                <a:cs typeface="Arial Unicode MS" pitchFamily="34" charset="-122"/>
              </a:rPr>
              <a:t>提交后的数据状态</a:t>
            </a:r>
          </a:p>
        </p:txBody>
      </p:sp>
      <p:sp>
        <p:nvSpPr>
          <p:cNvPr id="614403" name="Rectangle 3"/>
          <p:cNvSpPr>
            <a:spLocks noGrp="1" noChangeArrowheads="1"/>
          </p:cNvSpPr>
          <p:nvPr>
            <p:ph type="body" idx="1"/>
          </p:nvPr>
        </p:nvSpPr>
        <p:spPr>
          <a:xfrm>
            <a:off x="683568" y="1916832"/>
            <a:ext cx="7845425" cy="2057400"/>
          </a:xfrm>
          <a:noFill/>
          <a:ln/>
        </p:spPr>
        <p:txBody>
          <a:bodyPr lIns="92075" tIns="46038" rIns="92075" bIns="46038">
            <a:spAutoFit/>
          </a:bodyPr>
          <a:lstStyle/>
          <a:p>
            <a:pPr>
              <a:buFont typeface="Wingdings" pitchFamily="2" charset="2"/>
              <a:buChar char="l"/>
            </a:pPr>
            <a:r>
              <a:rPr lang="zh-CN" altLang="en-US" sz="2800" dirty="0">
                <a:ea typeface="宋体" pitchFamily="2" charset="-122"/>
                <a:cs typeface="Arial Unicode MS" pitchFamily="34" charset="-122"/>
              </a:rPr>
              <a:t>数据的改变已经被保存到数据库中。</a:t>
            </a:r>
          </a:p>
          <a:p>
            <a:pPr>
              <a:buFont typeface="Wingdings" pitchFamily="2" charset="2"/>
              <a:buChar char="l"/>
            </a:pPr>
            <a:r>
              <a:rPr lang="zh-CN" altLang="en-US" sz="2800" dirty="0">
                <a:ea typeface="宋体" pitchFamily="2" charset="-122"/>
                <a:cs typeface="Arial Unicode MS" pitchFamily="34" charset="-122"/>
              </a:rPr>
              <a:t>改变前的数据已经丢失。</a:t>
            </a:r>
          </a:p>
          <a:p>
            <a:pPr>
              <a:buFont typeface="Wingdings" pitchFamily="2" charset="2"/>
              <a:buChar char="l"/>
            </a:pPr>
            <a:r>
              <a:rPr lang="zh-CN" altLang="en-US" sz="2800" dirty="0">
                <a:ea typeface="宋体" pitchFamily="2" charset="-122"/>
                <a:cs typeface="Arial Unicode MS" pitchFamily="34" charset="-122"/>
              </a:rPr>
              <a:t>所有用户可以看到结果。</a:t>
            </a:r>
          </a:p>
          <a:p>
            <a:pPr>
              <a:buFont typeface="Wingdings" pitchFamily="2" charset="2"/>
              <a:buChar char="l"/>
            </a:pPr>
            <a:r>
              <a:rPr lang="zh-CN" altLang="en-US" sz="2800" dirty="0">
                <a:ea typeface="宋体" pitchFamily="2" charset="-122"/>
                <a:cs typeface="Arial Unicode MS" pitchFamily="34" charset="-122"/>
              </a:rPr>
              <a:t>锁被释放， 其他用户可以操作涉及到的数据。</a:t>
            </a:r>
          </a:p>
        </p:txBody>
      </p:sp>
    </p:spTree>
    <p:extLst>
      <p:ext uri="{BB962C8B-B14F-4D97-AF65-F5344CB8AC3E}">
        <p14:creationId xmlns:p14="http://schemas.microsoft.com/office/powerpoint/2010/main" xmlns="" val="1452147126"/>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blackWhite">
          <a:xfrm>
            <a:off x="888206" y="5359911"/>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zh-CN" altLang="en-US">
              <a:ea typeface="宋体" pitchFamily="2" charset="-122"/>
              <a:cs typeface="Arial Unicode MS" pitchFamily="34" charset="-122"/>
            </a:endParaRPr>
          </a:p>
        </p:txBody>
      </p:sp>
      <p:sp>
        <p:nvSpPr>
          <p:cNvPr id="616451" name="Rectangle 3"/>
          <p:cNvSpPr>
            <a:spLocks noChangeArrowheads="1"/>
          </p:cNvSpPr>
          <p:nvPr/>
        </p:nvSpPr>
        <p:spPr bwMode="blackWhite">
          <a:xfrm>
            <a:off x="888206" y="5375804"/>
            <a:ext cx="7537450" cy="6127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ea typeface="宋体" pitchFamily="2" charset="-122"/>
                <a:cs typeface="Arial Unicode MS" pitchFamily="34" charset="-122"/>
              </a:rPr>
              <a:t>COMMIT;</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C0C0C0"/>
                  </a:outerShdw>
                </a:effectLst>
                <a:ea typeface="宋体" pitchFamily="2" charset="-122"/>
                <a:cs typeface="Arial Unicode MS" pitchFamily="34" charset="-122"/>
              </a:rPr>
              <a:t>Commit complete.</a:t>
            </a:r>
          </a:p>
        </p:txBody>
      </p:sp>
      <p:sp>
        <p:nvSpPr>
          <p:cNvPr id="616452" name="Rectangle 4"/>
          <p:cNvSpPr>
            <a:spLocks noGrp="1" noChangeArrowheads="1"/>
          </p:cNvSpPr>
          <p:nvPr>
            <p:ph type="body" idx="1"/>
          </p:nvPr>
        </p:nvSpPr>
        <p:spPr>
          <a:xfrm>
            <a:off x="827088" y="1630380"/>
            <a:ext cx="6340475" cy="3626250"/>
          </a:xfrm>
          <a:noFill/>
          <a:ln/>
        </p:spPr>
        <p:txBody>
          <a:bodyPr lIns="92075" tIns="46038" rIns="92075" bIns="46038">
            <a:spAutoFit/>
          </a:bodyPr>
          <a:lstStyle/>
          <a:p>
            <a:pPr>
              <a:buFont typeface="Wingdings" pitchFamily="2" charset="2"/>
              <a:buChar char="l"/>
            </a:pPr>
            <a:r>
              <a:rPr lang="zh-CN" altLang="en-US" dirty="0">
                <a:ea typeface="宋体" pitchFamily="2" charset="-122"/>
                <a:cs typeface="Arial Unicode MS" pitchFamily="34" charset="-122"/>
              </a:rPr>
              <a:t>改变</a:t>
            </a:r>
            <a:r>
              <a:rPr lang="zh-CN" altLang="en-US" dirty="0" smtClean="0">
                <a:ea typeface="宋体" pitchFamily="2" charset="-122"/>
                <a:cs typeface="Arial Unicode MS" pitchFamily="34" charset="-122"/>
              </a:rPr>
              <a:t>数据</a:t>
            </a:r>
            <a:endParaRPr lang="zh-CN" altLang="en-US" dirty="0">
              <a:ea typeface="宋体" pitchFamily="2" charset="-122"/>
              <a:cs typeface="Arial Unicode MS" pitchFamily="34" charset="-122"/>
            </a:endParaRPr>
          </a:p>
          <a:p>
            <a:pPr>
              <a:buFont typeface="Wingdings" pitchFamily="2" charset="2"/>
              <a:buNone/>
            </a:pPr>
            <a:endParaRPr lang="en-US" altLang="zh-CN" dirty="0" smtClean="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endParaRPr lang="en-US" altLang="zh-CN" dirty="0" smtClean="0">
              <a:ea typeface="宋体" pitchFamily="2" charset="-122"/>
              <a:cs typeface="Arial Unicode MS" pitchFamily="34" charset="-122"/>
            </a:endParaRPr>
          </a:p>
          <a:p>
            <a:pPr>
              <a:buFont typeface="Wingdings" pitchFamily="2" charset="2"/>
              <a:buChar char="l"/>
            </a:pPr>
            <a:r>
              <a:rPr lang="zh-CN" altLang="en-US" dirty="0" smtClean="0">
                <a:ea typeface="宋体" pitchFamily="2" charset="-122"/>
                <a:cs typeface="Arial Unicode MS" pitchFamily="34" charset="-122"/>
              </a:rPr>
              <a:t>提交</a:t>
            </a:r>
            <a:r>
              <a:rPr lang="zh-CN" altLang="en-US" dirty="0">
                <a:ea typeface="宋体" pitchFamily="2" charset="-122"/>
                <a:cs typeface="Arial Unicode MS" pitchFamily="34" charset="-122"/>
              </a:rPr>
              <a:t>改变</a:t>
            </a:r>
          </a:p>
        </p:txBody>
      </p:sp>
      <p:sp>
        <p:nvSpPr>
          <p:cNvPr id="616453" name="Rectangle 5"/>
          <p:cNvSpPr>
            <a:spLocks noChangeArrowheads="1"/>
          </p:cNvSpPr>
          <p:nvPr/>
        </p:nvSpPr>
        <p:spPr bwMode="blackWhite">
          <a:xfrm>
            <a:off x="858044" y="2348880"/>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DELETE FROM employees</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ffectLst>
                  <a:outerShdw blurRad="38100" dist="38100" dir="2700000" algn="tl">
                    <a:srgbClr val="FFFFFF"/>
                  </a:outerShdw>
                </a:effectLst>
                <a:ea typeface="宋体" pitchFamily="2" charset="-122"/>
                <a:cs typeface="Arial Unicode MS" pitchFamily="34" charset="-122"/>
              </a:rPr>
              <a:t>WHERE  employee_id = 99999;</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deleted.</a:t>
            </a:r>
            <a:endParaRPr lang="en-US" altLang="zh-CN" sz="10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endParaRPr lang="en-US" altLang="zh-CN" sz="18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INSERT INTO departments </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VALUES (290, 'Corporate Tax', NULL, 1700);</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inserted.</a:t>
            </a:r>
          </a:p>
        </p:txBody>
      </p:sp>
      <p:sp>
        <p:nvSpPr>
          <p:cNvPr id="616454" name="Rectangle 6"/>
          <p:cNvSpPr>
            <a:spLocks noGrp="1" noChangeArrowheads="1"/>
          </p:cNvSpPr>
          <p:nvPr>
            <p:ph type="title"/>
          </p:nvPr>
        </p:nvSpPr>
        <p:spPr>
          <a:xfrm>
            <a:off x="2483768" y="836712"/>
            <a:ext cx="4654300" cy="719138"/>
          </a:xfrm>
          <a:noFill/>
          <a:ln/>
        </p:spPr>
        <p:txBody>
          <a:bodyPr lIns="92075" tIns="46038" rIns="92075" bIns="46038" anchor="t"/>
          <a:lstStyle/>
          <a:p>
            <a:r>
              <a:rPr lang="zh-CN" altLang="en-US" b="1" dirty="0">
                <a:latin typeface="+mn-lt"/>
                <a:ea typeface="宋体" pitchFamily="2" charset="-122"/>
                <a:cs typeface="Arial Unicode MS" pitchFamily="34" charset="-122"/>
              </a:rPr>
              <a:t>提交数据</a:t>
            </a:r>
          </a:p>
        </p:txBody>
      </p:sp>
      <p:sp>
        <p:nvSpPr>
          <p:cNvPr id="616455" name="Rectangle 7"/>
          <p:cNvSpPr>
            <a:spLocks noChangeArrowheads="1"/>
          </p:cNvSpPr>
          <p:nvPr/>
        </p:nvSpPr>
        <p:spPr bwMode="ltGray">
          <a:xfrm>
            <a:off x="933450" y="5373216"/>
            <a:ext cx="974254" cy="308975"/>
          </a:xfrm>
          <a:prstGeom prst="rect">
            <a:avLst/>
          </a:prstGeom>
          <a:noFill/>
          <a:ln w="19050">
            <a:solidFill>
              <a:srgbClr val="FF0000"/>
            </a:solidFill>
            <a:miter lim="800000"/>
            <a:headEnd/>
            <a:tailEnd/>
          </a:ln>
          <a:effectLst/>
        </p:spPr>
        <p:txBody>
          <a:bodyPr wrap="none" anchor="ctr"/>
          <a:lstStyle/>
          <a:p>
            <a:pPr>
              <a:lnSpc>
                <a:spcPct val="100000"/>
              </a:lnSpc>
              <a:spcBef>
                <a:spcPct val="0"/>
              </a:spcBef>
              <a:buClrTx/>
              <a:buSzTx/>
              <a:buFontTx/>
              <a:buNone/>
            </a:pPr>
            <a:endParaRPr kumimoji="1" lang="zh-CN" altLang="zh-CN" sz="2400">
              <a:solidFill>
                <a:srgbClr val="FF0000"/>
              </a:solidFill>
              <a:ea typeface="宋体" pitchFamily="2" charset="-122"/>
              <a:cs typeface="Arial Unicode MS" pitchFamily="34" charset="-122"/>
            </a:endParaRPr>
          </a:p>
        </p:txBody>
      </p:sp>
    </p:spTree>
    <p:extLst>
      <p:ext uri="{BB962C8B-B14F-4D97-AF65-F5344CB8AC3E}">
        <p14:creationId xmlns:p14="http://schemas.microsoft.com/office/powerpoint/2010/main" xmlns="" val="3754740940"/>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blackWhite">
          <a:xfrm>
            <a:off x="755650" y="3643314"/>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p:txBody>
      </p:sp>
      <p:sp>
        <p:nvSpPr>
          <p:cNvPr id="618499" name="Rectangle 3"/>
          <p:cNvSpPr>
            <a:spLocks noGrp="1" noChangeArrowheads="1"/>
          </p:cNvSpPr>
          <p:nvPr>
            <p:ph type="title"/>
          </p:nvPr>
        </p:nvSpPr>
        <p:spPr>
          <a:xfrm>
            <a:off x="2123728" y="764704"/>
            <a:ext cx="5364088" cy="936128"/>
          </a:xfrm>
        </p:spPr>
        <p:txBody>
          <a:bodyPr/>
          <a:lstStyle/>
          <a:p>
            <a:r>
              <a:rPr lang="zh-CN" altLang="en-US" b="1" dirty="0">
                <a:latin typeface="+mn-lt"/>
                <a:ea typeface="宋体" pitchFamily="2" charset="-122"/>
                <a:cs typeface="Arial Unicode MS" pitchFamily="34" charset="-122"/>
              </a:rPr>
              <a:t>数据回滚后的状态</a:t>
            </a:r>
          </a:p>
        </p:txBody>
      </p:sp>
      <p:sp>
        <p:nvSpPr>
          <p:cNvPr id="618500" name="Rectangle 4"/>
          <p:cNvSpPr>
            <a:spLocks noGrp="1" noChangeArrowheads="1"/>
          </p:cNvSpPr>
          <p:nvPr>
            <p:ph type="body" idx="1"/>
          </p:nvPr>
        </p:nvSpPr>
        <p:spPr>
          <a:xfrm>
            <a:off x="785786" y="1714488"/>
            <a:ext cx="7696200" cy="3640137"/>
          </a:xfrm>
        </p:spPr>
        <p:txBody>
          <a:bodyPr/>
          <a:lstStyle/>
          <a:p>
            <a:pPr>
              <a:buFont typeface="Wingdings" pitchFamily="2" charset="2"/>
              <a:buNone/>
            </a:pPr>
            <a:r>
              <a:rPr lang="zh-CN" altLang="en-US" dirty="0">
                <a:ea typeface="宋体" pitchFamily="2" charset="-122"/>
                <a:cs typeface="Arial Unicode MS" pitchFamily="34" charset="-122"/>
              </a:rPr>
              <a:t>使用 </a:t>
            </a:r>
            <a:r>
              <a:rPr lang="en-US" altLang="zh-CN" dirty="0">
                <a:ea typeface="宋体" pitchFamily="2" charset="-122"/>
                <a:cs typeface="Arial Unicode MS" pitchFamily="34" charset="-122"/>
              </a:rPr>
              <a:t>ROLLBACK </a:t>
            </a:r>
            <a:r>
              <a:rPr lang="zh-CN" altLang="en-US" dirty="0">
                <a:ea typeface="宋体" pitchFamily="2" charset="-122"/>
                <a:cs typeface="Arial Unicode MS" pitchFamily="34" charset="-122"/>
              </a:rPr>
              <a:t>语句可使数据变化失效</a:t>
            </a:r>
            <a:r>
              <a:rPr lang="en-US" altLang="zh-CN" dirty="0">
                <a:ea typeface="宋体" pitchFamily="2" charset="-122"/>
                <a:cs typeface="Arial Unicode MS" pitchFamily="34" charset="-122"/>
              </a:rPr>
              <a:t>:</a:t>
            </a:r>
          </a:p>
          <a:p>
            <a:pPr>
              <a:buFont typeface="Wingdings" pitchFamily="2" charset="2"/>
              <a:buChar char="Ø"/>
            </a:pPr>
            <a:r>
              <a:rPr lang="zh-CN" altLang="en-US" dirty="0">
                <a:ea typeface="宋体" pitchFamily="2" charset="-122"/>
                <a:cs typeface="Arial Unicode MS" pitchFamily="34" charset="-122"/>
              </a:rPr>
              <a:t>数据改变被取消。</a:t>
            </a:r>
          </a:p>
          <a:p>
            <a:pPr>
              <a:buFont typeface="Wingdings" pitchFamily="2" charset="2"/>
              <a:buChar char="Ø"/>
            </a:pPr>
            <a:r>
              <a:rPr lang="zh-CN" altLang="en-US" dirty="0">
                <a:ea typeface="宋体" pitchFamily="2" charset="-122"/>
                <a:cs typeface="Arial Unicode MS" pitchFamily="34" charset="-122"/>
              </a:rPr>
              <a:t>修改前的数据状态可以被恢复。</a:t>
            </a:r>
          </a:p>
        </p:txBody>
      </p:sp>
      <p:sp>
        <p:nvSpPr>
          <p:cNvPr id="618501" name="Rectangle 5"/>
          <p:cNvSpPr>
            <a:spLocks noChangeArrowheads="1"/>
          </p:cNvSpPr>
          <p:nvPr/>
        </p:nvSpPr>
        <p:spPr bwMode="ltGray">
          <a:xfrm>
            <a:off x="823912" y="4214819"/>
            <a:ext cx="1604947" cy="330196"/>
          </a:xfrm>
          <a:prstGeom prst="rect">
            <a:avLst/>
          </a:prstGeom>
          <a:noFill/>
          <a:ln w="19050">
            <a:solidFill>
              <a:srgbClr val="FF0000"/>
            </a:solidFill>
            <a:miter lim="800000"/>
            <a:headEnd/>
            <a:tailEnd/>
          </a:ln>
          <a:effectLst/>
        </p:spPr>
        <p:txBody>
          <a:bodyPr wrap="none" anchor="ctr"/>
          <a:lstStyle/>
          <a:p>
            <a:endParaRPr lang="zh-CN" altLang="en-US">
              <a:ea typeface="宋体" pitchFamily="2" charset="-122"/>
              <a:cs typeface="Arial Unicode MS" pitchFamily="34" charset="-122"/>
            </a:endParaRPr>
          </a:p>
        </p:txBody>
      </p:sp>
      <p:sp>
        <p:nvSpPr>
          <p:cNvPr id="618502" name="Rectangle 6"/>
          <p:cNvSpPr>
            <a:spLocks noChangeArrowheads="1"/>
          </p:cNvSpPr>
          <p:nvPr/>
        </p:nvSpPr>
        <p:spPr bwMode="blackWhite">
          <a:xfrm>
            <a:off x="828675" y="3687764"/>
            <a:ext cx="7537450" cy="11080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DELETE FROM </a:t>
            </a:r>
            <a:r>
              <a:rPr lang="en-US" altLang="zh-CN" sz="1800" b="1" dirty="0" err="1">
                <a:solidFill>
                  <a:srgbClr val="000000"/>
                </a:solidFill>
                <a:ea typeface="宋体" pitchFamily="2" charset="-122"/>
                <a:cs typeface="Arial Unicode MS" pitchFamily="34" charset="-122"/>
              </a:rPr>
              <a:t>copy_emp</a:t>
            </a:r>
            <a:r>
              <a:rPr lang="en-US" altLang="zh-CN" sz="1800" b="1" dirty="0">
                <a:solidFill>
                  <a:srgbClr val="000000"/>
                </a:solidFill>
                <a:ea typeface="宋体" pitchFamily="2" charset="-122"/>
                <a:cs typeface="Arial Unicode MS" pitchFamily="34" charset="-122"/>
              </a:rPr>
              <a:t>;</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22 rows deleted.</a:t>
            </a:r>
            <a:endParaRPr lang="en-US" altLang="zh-CN" sz="1800" b="1" dirty="0">
              <a:solidFill>
                <a:srgbClr val="000000"/>
              </a:solidFill>
              <a:ea typeface="宋体" pitchFamily="2" charset="-122"/>
              <a:cs typeface="Arial Unicode MS" pitchFamily="34" charset="-122"/>
            </a:endParaRP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ROLLBACK;</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Rollback complete.</a:t>
            </a:r>
          </a:p>
        </p:txBody>
      </p:sp>
    </p:spTree>
    <p:extLst>
      <p:ext uri="{BB962C8B-B14F-4D97-AF65-F5344CB8AC3E}">
        <p14:creationId xmlns:p14="http://schemas.microsoft.com/office/powerpoint/2010/main" xmlns="" val="303761870"/>
      </p:ext>
    </p:extLst>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95736" y="692696"/>
            <a:ext cx="5101710" cy="920894"/>
          </a:xfrm>
        </p:spPr>
        <p:txBody>
          <a:bodyPr/>
          <a:lstStyle/>
          <a:p>
            <a:pPr eaLnBrk="1" hangingPunct="1"/>
            <a:r>
              <a:rPr lang="zh-CN" altLang="en-US" b="1" dirty="0" smtClean="0">
                <a:latin typeface="+mn-lt"/>
                <a:ea typeface="宋体" pitchFamily="2" charset="-122"/>
                <a:cs typeface="Arial Unicode MS" pitchFamily="34" charset="-122"/>
              </a:rPr>
              <a:t>数据库的隔离级别</a:t>
            </a:r>
          </a:p>
        </p:txBody>
      </p:sp>
      <p:sp>
        <p:nvSpPr>
          <p:cNvPr id="50179" name="Rectangle 3"/>
          <p:cNvSpPr>
            <a:spLocks noGrp="1" noChangeArrowheads="1"/>
          </p:cNvSpPr>
          <p:nvPr>
            <p:ph type="body" idx="1"/>
          </p:nvPr>
        </p:nvSpPr>
        <p:spPr>
          <a:xfrm>
            <a:off x="251520" y="1628800"/>
            <a:ext cx="8642350" cy="4248472"/>
          </a:xfrm>
        </p:spPr>
        <p:txBody>
          <a:bodyPr/>
          <a:lstStyle/>
          <a:p>
            <a:pPr eaLnBrk="1" hangingPunct="1">
              <a:buFont typeface="Wingdings" pitchFamily="2" charset="2"/>
              <a:buChar char="l"/>
            </a:pPr>
            <a:r>
              <a:rPr lang="zh-CN" altLang="en-US" sz="2000" dirty="0" smtClean="0">
                <a:ea typeface="宋体" pitchFamily="2" charset="-122"/>
                <a:cs typeface="Arial Unicode MS" pitchFamily="34" charset="-122"/>
              </a:rPr>
              <a:t>对于同时运行的多个事务</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当这些事务访问数据库中相同的数据时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如果没有采取必要的隔离机制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就会导致各种并发问题</a:t>
            </a:r>
            <a:r>
              <a:rPr lang="en-US" altLang="zh-CN" sz="2000" dirty="0" smtClean="0">
                <a:ea typeface="宋体" pitchFamily="2" charset="-122"/>
                <a:cs typeface="Arial Unicode MS" pitchFamily="34" charset="-122"/>
              </a:rPr>
              <a:t>:</a:t>
            </a:r>
          </a:p>
          <a:p>
            <a:pPr lvl="1" eaLnBrk="1" hangingPunct="1">
              <a:buFont typeface="Wingdings" pitchFamily="2" charset="2"/>
              <a:buChar char="Ø"/>
            </a:pPr>
            <a:r>
              <a:rPr lang="zh-CN" altLang="en-US" sz="1800" b="1" dirty="0" smtClean="0">
                <a:solidFill>
                  <a:srgbClr val="FF3300"/>
                </a:solidFill>
                <a:ea typeface="宋体" pitchFamily="2" charset="-122"/>
                <a:cs typeface="Arial Unicode MS" pitchFamily="34" charset="-122"/>
              </a:rPr>
              <a:t>脏读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对于两个</a:t>
            </a:r>
            <a:r>
              <a:rPr lang="zh-CN" altLang="en-US" sz="1800" dirty="0">
                <a:ea typeface="宋体" pitchFamily="2" charset="-122"/>
                <a:cs typeface="Arial Unicode MS" pitchFamily="34" charset="-122"/>
              </a:rPr>
              <a:t>事务</a:t>
            </a:r>
            <a:r>
              <a:rPr lang="zh-CN" altLang="en-US" sz="1800" dirty="0" smtClean="0">
                <a:ea typeface="宋体" pitchFamily="2" charset="-122"/>
                <a:cs typeface="Arial Unicode MS" pitchFamily="34" charset="-122"/>
              </a:rPr>
              <a:t> </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读取了已经被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更新但还</a:t>
            </a:r>
            <a:r>
              <a:rPr lang="zh-CN" altLang="en-US" sz="1800" b="1" dirty="0" smtClean="0">
                <a:solidFill>
                  <a:srgbClr val="0000FF"/>
                </a:solidFill>
                <a:ea typeface="宋体" pitchFamily="2" charset="-122"/>
                <a:cs typeface="Arial Unicode MS" pitchFamily="34" charset="-122"/>
              </a:rPr>
              <a:t>没有被提交</a:t>
            </a:r>
            <a:r>
              <a:rPr lang="zh-CN" altLang="en-US" sz="1800" dirty="0" smtClean="0">
                <a:ea typeface="宋体" pitchFamily="2" charset="-122"/>
                <a:cs typeface="Arial Unicode MS" pitchFamily="34" charset="-122"/>
              </a:rPr>
              <a:t>的字段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若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回滚</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读取的内容就是临时且无效的</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不可重复读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b="1" dirty="0" smtClean="0">
                <a:solidFill>
                  <a:srgbClr val="0000FF"/>
                </a:solidFill>
                <a:ea typeface="宋体" pitchFamily="2" charset="-122"/>
                <a:cs typeface="Arial Unicode MS" pitchFamily="34" charset="-122"/>
              </a:rPr>
              <a:t>更新</a:t>
            </a:r>
            <a:r>
              <a:rPr lang="zh-CN" altLang="en-US" sz="1800" dirty="0" smtClean="0">
                <a:ea typeface="宋体" pitchFamily="2" charset="-122"/>
                <a:cs typeface="Arial Unicode MS" pitchFamily="34" charset="-122"/>
              </a:rPr>
              <a:t>了该字段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再次读取同一个字段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值就不同了</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幻读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从一个表中读取了一个字段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在该表中</a:t>
            </a:r>
            <a:r>
              <a:rPr lang="zh-CN" altLang="en-US" sz="1800" b="1" dirty="0" smtClean="0">
                <a:solidFill>
                  <a:srgbClr val="0000FF"/>
                </a:solidFill>
                <a:ea typeface="宋体" pitchFamily="2" charset="-122"/>
                <a:cs typeface="Arial Unicode MS" pitchFamily="34" charset="-122"/>
              </a:rPr>
              <a:t>插入</a:t>
            </a:r>
            <a:r>
              <a:rPr lang="zh-CN" altLang="en-US" sz="1800" dirty="0" smtClean="0">
                <a:ea typeface="宋体" pitchFamily="2" charset="-122"/>
                <a:cs typeface="Arial Unicode MS" pitchFamily="34" charset="-122"/>
              </a:rPr>
              <a:t>了一些新的行</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如果 </a:t>
            </a:r>
            <a:r>
              <a:rPr lang="en-US" altLang="zh-CN" sz="1800" dirty="0" smtClean="0">
                <a:ea typeface="宋体" pitchFamily="2" charset="-122"/>
                <a:cs typeface="Arial Unicode MS" pitchFamily="34" charset="-122"/>
              </a:rPr>
              <a:t>T1 </a:t>
            </a:r>
            <a:r>
              <a:rPr lang="zh-CN" altLang="en-US" sz="1800" dirty="0" smtClean="0">
                <a:ea typeface="宋体" pitchFamily="2" charset="-122"/>
                <a:cs typeface="Arial Unicode MS" pitchFamily="34" charset="-122"/>
              </a:rPr>
              <a:t>再次读取同一个表</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就会多出几行</a:t>
            </a:r>
            <a:r>
              <a:rPr lang="en-US" altLang="zh-CN" sz="1800" dirty="0" smtClean="0">
                <a:ea typeface="宋体" pitchFamily="2" charset="-122"/>
                <a:cs typeface="Arial Unicode MS" pitchFamily="34" charset="-122"/>
              </a:rPr>
              <a:t>.</a:t>
            </a:r>
          </a:p>
          <a:p>
            <a:pPr eaLnBrk="1" hangingPunct="1">
              <a:buFont typeface="Wingdings" pitchFamily="2" charset="2"/>
              <a:buChar char="l"/>
            </a:pPr>
            <a:r>
              <a:rPr lang="zh-CN" altLang="en-US" sz="2000" b="1" dirty="0" smtClean="0">
                <a:ea typeface="宋体" pitchFamily="2" charset="-122"/>
                <a:cs typeface="Arial Unicode MS" pitchFamily="34" charset="-122"/>
              </a:rPr>
              <a:t>数据库事务的隔离性</a:t>
            </a:r>
            <a:r>
              <a:rPr lang="en-US" altLang="zh-CN" sz="2000" b="1"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数据库系统必须具有隔离并发运行各个事务的能力</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使它们不会相互影响</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避免各种并发问题</a:t>
            </a:r>
            <a:r>
              <a:rPr lang="en-US" altLang="zh-CN" sz="2000" dirty="0" smtClean="0">
                <a:ea typeface="宋体" pitchFamily="2" charset="-122"/>
                <a:cs typeface="Arial Unicode MS" pitchFamily="34" charset="-122"/>
              </a:rPr>
              <a:t>. </a:t>
            </a:r>
          </a:p>
          <a:p>
            <a:pPr eaLnBrk="1" hangingPunct="1">
              <a:buFont typeface="Wingdings" pitchFamily="2" charset="2"/>
              <a:buChar char="l"/>
            </a:pPr>
            <a:r>
              <a:rPr lang="zh-CN" altLang="en-US" sz="2000" dirty="0" smtClean="0">
                <a:solidFill>
                  <a:srgbClr val="C00000"/>
                </a:solidFill>
                <a:ea typeface="宋体" pitchFamily="2" charset="-122"/>
                <a:cs typeface="Arial Unicode MS" pitchFamily="34" charset="-122"/>
              </a:rPr>
              <a:t>一个事务与其他事务隔离的程度称为隔离级别</a:t>
            </a:r>
            <a:r>
              <a:rPr lang="en-US" altLang="zh-CN" sz="2000" dirty="0" smtClean="0">
                <a:solidFill>
                  <a:srgbClr val="C00000"/>
                </a:solidFill>
                <a:ea typeface="宋体" pitchFamily="2" charset="-122"/>
                <a:cs typeface="Arial Unicode MS" pitchFamily="34" charset="-122"/>
              </a:rPr>
              <a:t>. </a:t>
            </a:r>
            <a:r>
              <a:rPr lang="zh-CN" altLang="en-US" sz="2000" dirty="0" smtClean="0">
                <a:ea typeface="宋体" pitchFamily="2" charset="-122"/>
                <a:cs typeface="Arial Unicode MS" pitchFamily="34" charset="-122"/>
              </a:rPr>
              <a:t>数据库规定了多种事务隔离级别</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不同隔离级别对应不同的干扰程度</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隔离级别越高</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数据一致性就越好</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但并发性越弱</a:t>
            </a:r>
            <a:r>
              <a:rPr lang="en-US" altLang="zh-CN" sz="2000" dirty="0" smtClean="0">
                <a:ea typeface="宋体" pitchFamily="2" charset="-122"/>
                <a:cs typeface="Arial Unicode MS" pitchFamily="34" charset="-122"/>
              </a:rPr>
              <a:t>.</a:t>
            </a:r>
            <a:endParaRPr lang="zh-CN" altLang="en-US" sz="2000" dirty="0" smtClean="0">
              <a:ea typeface="宋体" pitchFamily="2" charset="-122"/>
              <a:cs typeface="Arial Unicode MS" pitchFamily="34" charset="-122"/>
            </a:endParaRPr>
          </a:p>
        </p:txBody>
      </p:sp>
    </p:spTree>
    <p:extLst>
      <p:ext uri="{BB962C8B-B14F-4D97-AF65-F5344CB8AC3E}">
        <p14:creationId xmlns:p14="http://schemas.microsoft.com/office/powerpoint/2010/main" xmlns="" val="41127676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23728" y="620688"/>
            <a:ext cx="5796168" cy="950916"/>
          </a:xfrm>
        </p:spPr>
        <p:txBody>
          <a:bodyPr/>
          <a:lstStyle/>
          <a:p>
            <a:pPr eaLnBrk="1" hangingPunct="1"/>
            <a:r>
              <a:rPr lang="zh-CN" altLang="en-US" b="1" dirty="0" smtClean="0">
                <a:latin typeface="+mn-lt"/>
                <a:ea typeface="宋体" pitchFamily="2"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535132"/>
            <a:ext cx="8351838" cy="4679950"/>
          </a:xfrm>
        </p:spPr>
        <p:txBody>
          <a:bodyPr/>
          <a:lstStyle/>
          <a:p>
            <a:pPr eaLnBrk="1" hangingPunct="1">
              <a:lnSpc>
                <a:spcPct val="90000"/>
              </a:lnSpc>
              <a:buFont typeface="Wingdings" pitchFamily="2" charset="2"/>
              <a:buChar char="l"/>
            </a:pPr>
            <a:r>
              <a:rPr lang="zh-CN" altLang="en-US" sz="2400" dirty="0" smtClean="0">
                <a:ea typeface="宋体" pitchFamily="2" charset="-122"/>
                <a:cs typeface="Arial Unicode MS" pitchFamily="34" charset="-122"/>
              </a:rPr>
              <a:t>数据库提供的 </a:t>
            </a:r>
            <a:r>
              <a:rPr lang="en-US" altLang="zh-CN" sz="2400" dirty="0" smtClean="0">
                <a:ea typeface="宋体" pitchFamily="2" charset="-122"/>
                <a:cs typeface="Arial Unicode MS" pitchFamily="34" charset="-122"/>
              </a:rPr>
              <a:t>4 </a:t>
            </a:r>
            <a:r>
              <a:rPr lang="zh-CN" altLang="en-US" sz="2400" dirty="0" smtClean="0">
                <a:ea typeface="宋体" pitchFamily="2" charset="-122"/>
                <a:cs typeface="Arial Unicode MS" pitchFamily="34" charset="-122"/>
              </a:rPr>
              <a:t>种事务隔离级别</a:t>
            </a:r>
            <a:r>
              <a:rPr lang="en-US" altLang="zh-CN" sz="2400" dirty="0" smtClean="0">
                <a:ea typeface="宋体" pitchFamily="2" charset="-122"/>
                <a:cs typeface="Arial Unicode MS" pitchFamily="34" charset="-122"/>
              </a:rPr>
              <a:t>:</a:t>
            </a: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buFont typeface="Wingdings" pitchFamily="2" charset="2"/>
              <a:buChar char="l"/>
            </a:pPr>
            <a:r>
              <a:rPr lang="en-US" altLang="zh-CN" sz="2400" dirty="0" smtClean="0">
                <a:ea typeface="宋体" pitchFamily="2" charset="-122"/>
                <a:cs typeface="Arial Unicode MS" pitchFamily="34" charset="-122"/>
              </a:rPr>
              <a:t>Oracle </a:t>
            </a:r>
            <a:r>
              <a:rPr lang="zh-CN" altLang="en-US" sz="2400" dirty="0" smtClean="0">
                <a:ea typeface="宋体" pitchFamily="2" charset="-122"/>
                <a:cs typeface="Arial Unicode MS" pitchFamily="34" charset="-122"/>
              </a:rPr>
              <a:t>支持的 </a:t>
            </a:r>
            <a:r>
              <a:rPr lang="en-US" altLang="zh-CN" sz="2400" dirty="0" smtClean="0">
                <a:ea typeface="宋体" pitchFamily="2" charset="-122"/>
                <a:cs typeface="Arial Unicode MS" pitchFamily="34" charset="-122"/>
              </a:rPr>
              <a:t>2 </a:t>
            </a:r>
            <a:r>
              <a:rPr lang="zh-CN" altLang="en-US" sz="2400" dirty="0" smtClean="0">
                <a:ea typeface="宋体" pitchFamily="2" charset="-122"/>
                <a:cs typeface="Arial Unicode MS" pitchFamily="34" charset="-122"/>
              </a:rPr>
              <a:t>种事务隔离级别：</a:t>
            </a:r>
            <a:r>
              <a:rPr lang="en-US" altLang="zh-CN" sz="2400" b="1" dirty="0" smtClean="0">
                <a:solidFill>
                  <a:srgbClr val="FF0000"/>
                </a:solidFill>
                <a:ea typeface="宋体" pitchFamily="2" charset="-122"/>
                <a:cs typeface="Arial Unicode MS" pitchFamily="34" charset="-122"/>
              </a:rPr>
              <a:t>READ COMMITED</a:t>
            </a:r>
            <a:r>
              <a:rPr lang="en-US" altLang="zh-CN" sz="2400" dirty="0" smtClean="0">
                <a:ea typeface="宋体" pitchFamily="2" charset="-122"/>
                <a:cs typeface="Arial Unicode MS" pitchFamily="34" charset="-122"/>
              </a:rPr>
              <a:t>, SERIALIZABLE</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 Oracle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READ COMMITED </a:t>
            </a:r>
          </a:p>
          <a:p>
            <a:pPr eaLnBrk="1" hangingPunct="1">
              <a:lnSpc>
                <a:spcPct val="90000"/>
              </a:lnSpc>
              <a:buFont typeface="Wingdings" pitchFamily="2" charset="2"/>
              <a:buChar char="l"/>
            </a:pP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支持 </a:t>
            </a:r>
            <a:r>
              <a:rPr lang="en-US" altLang="zh-CN" sz="2400" dirty="0" smtClean="0">
                <a:ea typeface="宋体" pitchFamily="2" charset="-122"/>
                <a:cs typeface="Arial Unicode MS" pitchFamily="34" charset="-122"/>
              </a:rPr>
              <a:t>4 </a:t>
            </a:r>
            <a:r>
              <a:rPr lang="zh-CN" altLang="en-US" sz="2400" dirty="0">
                <a:ea typeface="宋体" pitchFamily="2" charset="-122"/>
                <a:cs typeface="Arial Unicode MS" pitchFamily="34" charset="-122"/>
              </a:rPr>
              <a:t>种</a:t>
            </a:r>
            <a:r>
              <a:rPr lang="zh-CN" altLang="en-US" sz="2400" dirty="0" smtClean="0">
                <a:ea typeface="宋体" pitchFamily="2" charset="-122"/>
                <a:cs typeface="Arial Unicode MS" pitchFamily="34" charset="-122"/>
              </a:rPr>
              <a:t>事务隔离级别</a:t>
            </a:r>
            <a:r>
              <a:rPr lang="en-US" altLang="zh-CN" sz="2400" dirty="0" smtClean="0">
                <a:ea typeface="宋体" pitchFamily="2" charset="-122"/>
                <a:cs typeface="Arial Unicode MS" pitchFamily="34" charset="-122"/>
              </a:rPr>
              <a:t>.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a:t>
            </a:r>
            <a:r>
              <a:rPr lang="en-US" altLang="zh-CN" sz="2400" b="1" dirty="0" smtClean="0">
                <a:solidFill>
                  <a:srgbClr val="FF0000"/>
                </a:solidFill>
                <a:ea typeface="宋体" pitchFamily="2" charset="-122"/>
                <a:cs typeface="Arial Unicode MS" pitchFamily="34" charset="-122"/>
              </a:rPr>
              <a:t>REPEATABLE READ</a:t>
            </a:r>
          </a:p>
          <a:p>
            <a:pPr eaLnBrk="1" hangingPunct="1">
              <a:lnSpc>
                <a:spcPct val="90000"/>
              </a:lnSpc>
            </a:pPr>
            <a:endParaRPr lang="en-US" altLang="zh-CN" sz="2400" dirty="0" smtClean="0">
              <a:ea typeface="宋体" pitchFamily="2" charset="-122"/>
              <a:cs typeface="Arial Unicode MS" pitchFamily="34" charset="-122"/>
            </a:endParaRPr>
          </a:p>
        </p:txBody>
      </p:sp>
      <p:pic>
        <p:nvPicPr>
          <p:cNvPr id="51204" name="Picture 4"/>
          <p:cNvPicPr>
            <a:picLocks noChangeAspect="1" noChangeArrowheads="1"/>
          </p:cNvPicPr>
          <p:nvPr/>
        </p:nvPicPr>
        <p:blipFill>
          <a:blip r:embed="rId2" cstate="print"/>
          <a:srcRect/>
          <a:stretch>
            <a:fillRect/>
          </a:stretch>
        </p:blipFill>
        <p:spPr bwMode="auto">
          <a:xfrm>
            <a:off x="755650" y="2109807"/>
            <a:ext cx="7486650" cy="2133600"/>
          </a:xfrm>
          <a:prstGeom prst="rect">
            <a:avLst/>
          </a:prstGeom>
          <a:noFill/>
          <a:ln w="9525">
            <a:noFill/>
            <a:miter lim="800000"/>
            <a:headEnd/>
            <a:tailEnd/>
          </a:ln>
        </p:spPr>
      </p:pic>
    </p:spTree>
    <p:extLst>
      <p:ext uri="{BB962C8B-B14F-4D97-AF65-F5344CB8AC3E}">
        <p14:creationId xmlns:p14="http://schemas.microsoft.com/office/powerpoint/2010/main" xmlns="" val="26209300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95736" y="692696"/>
            <a:ext cx="5292112" cy="1009258"/>
          </a:xfrm>
        </p:spPr>
        <p:txBody>
          <a:bodyPr/>
          <a:lstStyle/>
          <a:p>
            <a:pPr eaLnBrk="1" hangingPunct="1"/>
            <a:r>
              <a:rPr lang="zh-CN" altLang="en-US" b="1" dirty="0" smtClean="0">
                <a:latin typeface="+mn-lt"/>
                <a:ea typeface="宋体" pitchFamily="2" charset="-122"/>
                <a:cs typeface="Arial Unicode MS" pitchFamily="34" charset="-122"/>
              </a:rPr>
              <a:t>在 </a:t>
            </a:r>
            <a:r>
              <a:rPr lang="en-US" altLang="zh-CN" b="1" dirty="0" err="1" smtClean="0">
                <a:latin typeface="+mn-lt"/>
                <a:ea typeface="宋体" pitchFamily="2" charset="-122"/>
                <a:cs typeface="Arial Unicode MS" pitchFamily="34" charset="-122"/>
              </a:rPr>
              <a:t>MySql</a:t>
            </a:r>
            <a:r>
              <a:rPr lang="en-US" altLang="zh-CN" b="1" dirty="0" smtClean="0">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中设置隔离级别</a:t>
            </a:r>
          </a:p>
        </p:txBody>
      </p:sp>
      <p:sp>
        <p:nvSpPr>
          <p:cNvPr id="52227" name="Rectangle 3"/>
          <p:cNvSpPr>
            <a:spLocks noGrp="1" noChangeArrowheads="1"/>
          </p:cNvSpPr>
          <p:nvPr>
            <p:ph type="body" idx="1"/>
          </p:nvPr>
        </p:nvSpPr>
        <p:spPr>
          <a:xfrm>
            <a:off x="250825" y="1782917"/>
            <a:ext cx="8569325" cy="3455987"/>
          </a:xfrm>
        </p:spPr>
        <p:txBody>
          <a:bodyPr>
            <a:normAutofit/>
          </a:bodyPr>
          <a:lstStyle/>
          <a:p>
            <a:pPr eaLnBrk="1" hangingPunct="1">
              <a:buFont typeface="Wingdings" pitchFamily="2" charset="2"/>
              <a:buChar char="l"/>
            </a:pPr>
            <a:r>
              <a:rPr lang="zh-CN" altLang="en-US" sz="2400" dirty="0" smtClean="0">
                <a:ea typeface="宋体" pitchFamily="2" charset="-122"/>
                <a:cs typeface="Arial Unicode MS" pitchFamily="34" charset="-122"/>
              </a:rPr>
              <a:t>每启动一个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程序</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就会获得一个单独的数据库连接</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每个数据库连接都有一个全局变量 </a:t>
            </a:r>
            <a:r>
              <a:rPr lang="en-US" altLang="zh-CN" sz="2400" dirty="0" smtClean="0">
                <a:ea typeface="宋体" pitchFamily="2" charset="-122"/>
                <a:cs typeface="Arial Unicode MS" pitchFamily="34" charset="-122"/>
              </a:rPr>
              <a:t>@@</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表示当前的事务隔离级别</a:t>
            </a:r>
            <a:r>
              <a:rPr lang="en-US" altLang="zh-CN" sz="2400" dirty="0" smtClean="0">
                <a:ea typeface="宋体" pitchFamily="2" charset="-122"/>
                <a:cs typeface="Arial Unicode MS" pitchFamily="34" charset="-122"/>
              </a:rPr>
              <a:t>. </a:t>
            </a:r>
          </a:p>
          <a:p>
            <a:pPr eaLnBrk="1" hangingPunct="1">
              <a:buFont typeface="Wingdings" pitchFamily="2" charset="2"/>
              <a:buChar char="l"/>
            </a:pPr>
            <a:r>
              <a:rPr lang="zh-CN" altLang="en-US" sz="2400" dirty="0" smtClean="0">
                <a:ea typeface="宋体" pitchFamily="2" charset="-122"/>
                <a:cs typeface="Arial Unicode MS" pitchFamily="34" charset="-122"/>
              </a:rPr>
              <a:t>查看当前的隔离级别</a:t>
            </a:r>
            <a:r>
              <a:rPr lang="en-US" altLang="zh-CN" sz="2400" dirty="0" smtClean="0">
                <a:ea typeface="宋体" pitchFamily="2" charset="-122"/>
                <a:cs typeface="Arial Unicode MS" pitchFamily="34" charset="-122"/>
              </a:rPr>
              <a:t>: SELECT @@</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设置当前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连接的隔离级别</a:t>
            </a:r>
            <a:r>
              <a:rPr lang="en-US" altLang="zh-CN" sz="2400" dirty="0" smtClean="0">
                <a:ea typeface="宋体" pitchFamily="2" charset="-122"/>
                <a:cs typeface="Arial Unicode MS" pitchFamily="34" charset="-122"/>
              </a:rPr>
              <a:t>:  </a:t>
            </a:r>
          </a:p>
          <a:p>
            <a:pPr lvl="1" eaLnBrk="1" hangingPunct="1">
              <a:buFont typeface="Wingdings" pitchFamily="2" charset="2"/>
              <a:buChar char="Ø"/>
            </a:pPr>
            <a:r>
              <a:rPr lang="en-US" altLang="zh-CN" sz="2000" dirty="0" smtClean="0">
                <a:ea typeface="宋体" pitchFamily="2" charset="-122"/>
                <a:cs typeface="Arial Unicode MS" pitchFamily="34" charset="-122"/>
              </a:rPr>
              <a:t>set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设置数据库系统的全局的隔离级别</a:t>
            </a:r>
            <a:r>
              <a:rPr lang="en-US" altLang="zh-CN" sz="2400" dirty="0" smtClean="0">
                <a:ea typeface="宋体" pitchFamily="2" charset="-122"/>
                <a:cs typeface="Arial Unicode MS" pitchFamily="34" charset="-122"/>
              </a:rPr>
              <a:t>:</a:t>
            </a:r>
          </a:p>
          <a:p>
            <a:pPr lvl="1" eaLnBrk="1" hangingPunct="1">
              <a:buFont typeface="Wingdings" pitchFamily="2" charset="2"/>
              <a:buChar char="Ø"/>
            </a:pPr>
            <a:r>
              <a:rPr lang="en-US" altLang="zh-CN" sz="2000" dirty="0" smtClean="0">
                <a:ea typeface="宋体" pitchFamily="2" charset="-122"/>
                <a:cs typeface="Arial Unicode MS" pitchFamily="34" charset="-122"/>
              </a:rPr>
              <a:t> set </a:t>
            </a:r>
            <a:r>
              <a:rPr lang="en-US" altLang="zh-CN" sz="2000" b="1" dirty="0" smtClean="0">
                <a:solidFill>
                  <a:srgbClr val="FF3300"/>
                </a:solidFill>
                <a:ea typeface="宋体" pitchFamily="2" charset="-122"/>
                <a:cs typeface="Arial Unicode MS" pitchFamily="34" charset="-122"/>
              </a:rPr>
              <a:t>global</a:t>
            </a:r>
            <a:r>
              <a:rPr lang="en-US" altLang="zh-CN" sz="2000" dirty="0" smtClean="0">
                <a:ea typeface="宋体" pitchFamily="2" charset="-122"/>
                <a:cs typeface="Arial Unicode MS" pitchFamily="34" charset="-122"/>
              </a:rPr>
              <a: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p:txBody>
      </p:sp>
      <p:sp>
        <p:nvSpPr>
          <p:cNvPr id="2" name="TextBox 1"/>
          <p:cNvSpPr txBox="1"/>
          <p:nvPr/>
        </p:nvSpPr>
        <p:spPr>
          <a:xfrm>
            <a:off x="683568" y="5989350"/>
            <a:ext cx="4608512" cy="400110"/>
          </a:xfrm>
          <a:prstGeom prst="rect">
            <a:avLst/>
          </a:prstGeom>
          <a:noFill/>
        </p:spPr>
        <p:txBody>
          <a:bodyPr wrap="square" rtlCol="0">
            <a:spAutoFit/>
          </a:bodyPr>
          <a:lstStyle/>
          <a:p>
            <a:r>
              <a:rPr lang="en-US" altLang="zh-CN" sz="2000" dirty="0" smtClean="0">
                <a:ea typeface="宋体" panose="02010600030101010101" pitchFamily="2" charset="-122"/>
              </a:rPr>
              <a:t>SET </a:t>
            </a:r>
            <a:r>
              <a:rPr lang="en-US" altLang="zh-CN" sz="2000" dirty="0" err="1" smtClean="0">
                <a:ea typeface="宋体" panose="02010600030101010101" pitchFamily="2" charset="-122"/>
              </a:rPr>
              <a:t>autocommit</a:t>
            </a:r>
            <a:r>
              <a:rPr lang="en-US" altLang="zh-CN" sz="2000" dirty="0" smtClean="0">
                <a:ea typeface="宋体" panose="02010600030101010101" pitchFamily="2" charset="-122"/>
              </a:rPr>
              <a:t> = 0;  </a:t>
            </a:r>
            <a:r>
              <a:rPr lang="zh-CN" altLang="en-US" sz="2000" dirty="0" smtClean="0">
                <a:ea typeface="宋体" panose="02010600030101010101" pitchFamily="2" charset="-122"/>
              </a:rPr>
              <a:t>禁止操作自动提交</a:t>
            </a:r>
            <a:endParaRPr lang="zh-CN" altLang="en-US" sz="2000" dirty="0">
              <a:ea typeface="宋体" panose="02010600030101010101" pitchFamily="2" charset="-122"/>
            </a:endParaRPr>
          </a:p>
        </p:txBody>
      </p:sp>
    </p:spTree>
    <p:extLst>
      <p:ext uri="{BB962C8B-B14F-4D97-AF65-F5344CB8AC3E}">
        <p14:creationId xmlns:p14="http://schemas.microsoft.com/office/powerpoint/2010/main" xmlns="" val="9182303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pPr lvl="1" algn="ctr" rtl="0">
              <a:spcBef>
                <a:spcPct val="0"/>
              </a:spcBef>
            </a:pPr>
            <a:r>
              <a:rPr lang="en-US" altLang="zh-CN" sz="3600" b="1" dirty="0" smtClean="0"/>
              <a:t>9-</a:t>
            </a:r>
            <a:r>
              <a:rPr lang="en-US" altLang="zh-CN" sz="3600" b="1" dirty="0" smtClean="0">
                <a:ea typeface="宋体" pitchFamily="2" charset="-122"/>
              </a:rPr>
              <a:t>DBUtils</a:t>
            </a:r>
            <a:r>
              <a:rPr lang="zh-CN" altLang="en-US" sz="3600" b="1" dirty="0" smtClean="0">
                <a:ea typeface="宋体" pitchFamily="2" charset="-122"/>
              </a:rPr>
              <a:t>工具类</a:t>
            </a:r>
            <a:endParaRPr lang="zh-CN" altLang="en-US" sz="3600" b="1" dirty="0"/>
          </a:p>
        </p:txBody>
      </p:sp>
    </p:spTree>
    <p:extLst>
      <p:ext uri="{BB962C8B-B14F-4D97-AF65-F5344CB8AC3E}">
        <p14:creationId xmlns:p14="http://schemas.microsoft.com/office/powerpoint/2010/main" xmlns="" val="1723048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24744"/>
            <a:ext cx="7488832" cy="954107"/>
          </a:xfrm>
          <a:prstGeom prst="rect">
            <a:avLst/>
          </a:prstGeom>
          <a:noFill/>
        </p:spPr>
        <p:txBody>
          <a:bodyPr wrap="square" rtlCol="0">
            <a:spAutoFit/>
          </a:bodyPr>
          <a:lstStyle/>
          <a:p>
            <a:r>
              <a:rPr lang="zh-CN" altLang="en-US" sz="2800" dirty="0" smtClean="0">
                <a:ea typeface="宋体" panose="02010600030101010101" pitchFamily="2" charset="-122"/>
              </a:rPr>
              <a:t>将常用的操作数据库的</a:t>
            </a:r>
            <a:r>
              <a:rPr lang="en-US" altLang="zh-CN" sz="2800" dirty="0" smtClean="0">
                <a:ea typeface="宋体" panose="02010600030101010101" pitchFamily="2" charset="-122"/>
              </a:rPr>
              <a:t>JDBC</a:t>
            </a:r>
            <a:r>
              <a:rPr lang="zh-CN" altLang="en-US" sz="2800" dirty="0" smtClean="0">
                <a:ea typeface="宋体" panose="02010600030101010101" pitchFamily="2" charset="-122"/>
              </a:rPr>
              <a:t>的类和方法集合在一起，就是</a:t>
            </a:r>
            <a:r>
              <a:rPr lang="en-US" altLang="zh-CN" sz="2800" dirty="0" err="1" smtClean="0">
                <a:ea typeface="宋体" panose="02010600030101010101" pitchFamily="2" charset="-122"/>
              </a:rPr>
              <a:t>DBUtils</a:t>
            </a:r>
            <a:r>
              <a:rPr lang="en-US" altLang="zh-CN" sz="2800" dirty="0" smtClean="0">
                <a:ea typeface="宋体" panose="02010600030101010101" pitchFamily="2" charset="-122"/>
              </a:rPr>
              <a:t>.</a:t>
            </a:r>
            <a:endParaRPr lang="zh-CN" altLang="en-US" sz="2800" dirty="0">
              <a:ea typeface="宋体" panose="02010600030101010101" pitchFamily="2"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7" y="2420888"/>
            <a:ext cx="3895755" cy="13681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直接箭头连接符 5"/>
          <p:cNvCxnSpPr/>
          <p:nvPr/>
        </p:nvCxnSpPr>
        <p:spPr>
          <a:xfrm>
            <a:off x="3059832" y="2996952"/>
            <a:ext cx="223224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9728" y="2374031"/>
            <a:ext cx="1152128"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解压</a:t>
            </a:r>
            <a:r>
              <a:rPr lang="zh-CN" altLang="en-US" dirty="0" smtClean="0">
                <a:latin typeface="宋体" panose="02010600030101010101" pitchFamily="2" charset="-122"/>
                <a:ea typeface="宋体" panose="02010600030101010101" pitchFamily="2" charset="-122"/>
              </a:rPr>
              <a:t>后，打开</a:t>
            </a:r>
            <a:endParaRPr lang="zh-CN" altLang="en-US" dirty="0">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8144" y="2078851"/>
            <a:ext cx="3124200" cy="1504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5868144" y="2348880"/>
            <a:ext cx="2016224" cy="190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7884368" y="2539753"/>
            <a:ext cx="288032" cy="16813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52937" y="4215282"/>
            <a:ext cx="1656184" cy="923330"/>
          </a:xfrm>
          <a:prstGeom prst="rect">
            <a:avLst/>
          </a:prstGeom>
          <a:noFill/>
        </p:spPr>
        <p:txBody>
          <a:bodyPr wrap="square" rtlCol="0">
            <a:spAutoFit/>
          </a:bodyPr>
          <a:lstStyle/>
          <a:p>
            <a:r>
              <a:rPr lang="zh-CN" altLang="en-US" dirty="0" smtClean="0">
                <a:ea typeface="宋体" panose="02010600030101010101" pitchFamily="2" charset="-122"/>
              </a:rPr>
              <a:t>驱动，需要</a:t>
            </a:r>
            <a:r>
              <a:rPr lang="en-US" altLang="zh-CN" dirty="0" smtClean="0">
                <a:ea typeface="宋体" panose="02010600030101010101" pitchFamily="2" charset="-122"/>
              </a:rPr>
              <a:t>build path</a:t>
            </a:r>
            <a:r>
              <a:rPr lang="zh-CN" altLang="en-US" dirty="0" smtClean="0">
                <a:ea typeface="宋体" panose="02010600030101010101" pitchFamily="2" charset="-122"/>
              </a:rPr>
              <a:t>到当前工程下</a:t>
            </a:r>
            <a:endParaRPr lang="zh-CN" altLang="en-US" dirty="0">
              <a:ea typeface="宋体" panose="02010600030101010101" pitchFamily="2" charset="-122"/>
            </a:endParaRPr>
          </a:p>
        </p:txBody>
      </p:sp>
      <p:cxnSp>
        <p:nvCxnSpPr>
          <p:cNvPr id="14" name="直接箭头连接符 13"/>
          <p:cNvCxnSpPr/>
          <p:nvPr/>
        </p:nvCxnSpPr>
        <p:spPr>
          <a:xfrm flipH="1">
            <a:off x="5385792" y="2204864"/>
            <a:ext cx="576064" cy="20104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4008" y="4215282"/>
            <a:ext cx="2232248" cy="369332"/>
          </a:xfrm>
          <a:prstGeom prst="rect">
            <a:avLst/>
          </a:prstGeom>
          <a:noFill/>
        </p:spPr>
        <p:txBody>
          <a:bodyPr wrap="square" rtlCol="0">
            <a:spAutoFit/>
          </a:bodyPr>
          <a:lstStyle/>
          <a:p>
            <a:r>
              <a:rPr lang="zh-CN" altLang="en-US" dirty="0" smtClean="0">
                <a:ea typeface="宋体" panose="02010600030101010101" pitchFamily="2" charset="-122"/>
              </a:rPr>
              <a:t>对应的</a:t>
            </a:r>
            <a:r>
              <a:rPr lang="en-US" altLang="zh-CN" dirty="0" err="1" smtClean="0">
                <a:ea typeface="宋体" panose="02010600030101010101" pitchFamily="2" charset="-122"/>
              </a:rPr>
              <a:t>DBUtils</a:t>
            </a:r>
            <a:r>
              <a:rPr lang="en-US" altLang="zh-CN" dirty="0" smtClean="0">
                <a:ea typeface="宋体" panose="02010600030101010101" pitchFamily="2" charset="-122"/>
              </a:rPr>
              <a:t> API</a:t>
            </a:r>
            <a:endParaRPr lang="zh-CN" altLang="en-US" dirty="0">
              <a:ea typeface="宋体" panose="02010600030101010101" pitchFamily="2" charset="-122"/>
            </a:endParaRPr>
          </a:p>
        </p:txBody>
      </p:sp>
    </p:spTree>
    <p:extLst>
      <p:ext uri="{BB962C8B-B14F-4D97-AF65-F5344CB8AC3E}">
        <p14:creationId xmlns:p14="http://schemas.microsoft.com/office/powerpoint/2010/main" xmlns="" val="16905658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1196752"/>
            <a:ext cx="3240360" cy="50067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4457110" y="5229200"/>
            <a:ext cx="4032448" cy="1200329"/>
          </a:xfrm>
          <a:prstGeom prst="rect">
            <a:avLst/>
          </a:prstGeom>
          <a:noFill/>
        </p:spPr>
        <p:txBody>
          <a:bodyPr wrap="square" rtlCol="0">
            <a:spAutoFit/>
          </a:bodyPr>
          <a:lstStyle/>
          <a:p>
            <a:r>
              <a:rPr lang="en-US" altLang="zh-CN" sz="2400" dirty="0" err="1" smtClean="0">
                <a:ea typeface="宋体" panose="02010600030101010101" pitchFamily="2" charset="-122"/>
              </a:rPr>
              <a:t>QueryRunner</a:t>
            </a:r>
            <a:r>
              <a:rPr lang="zh-CN" altLang="en-US" sz="2400" dirty="0" smtClean="0">
                <a:ea typeface="宋体" panose="02010600030101010101" pitchFamily="2" charset="-122"/>
              </a:rPr>
              <a:t>，提供数据库操作的一系列重载的</a:t>
            </a:r>
            <a:r>
              <a:rPr lang="en-US" altLang="zh-CN" sz="2400" dirty="0" smtClean="0">
                <a:ea typeface="宋体" panose="02010600030101010101" pitchFamily="2" charset="-122"/>
              </a:rPr>
              <a:t>update()</a:t>
            </a:r>
            <a:r>
              <a:rPr lang="zh-CN" altLang="en-US" sz="2400" dirty="0" smtClean="0">
                <a:ea typeface="宋体" panose="02010600030101010101" pitchFamily="2" charset="-122"/>
              </a:rPr>
              <a:t>和</a:t>
            </a:r>
            <a:r>
              <a:rPr lang="en-US" altLang="zh-CN" sz="2400" dirty="0" smtClean="0">
                <a:ea typeface="宋体" panose="02010600030101010101" pitchFamily="2" charset="-122"/>
              </a:rPr>
              <a:t>query()</a:t>
            </a:r>
            <a:r>
              <a:rPr lang="zh-CN" altLang="en-US" sz="2400" dirty="0" smtClean="0">
                <a:ea typeface="宋体" panose="02010600030101010101" pitchFamily="2" charset="-122"/>
              </a:rPr>
              <a:t>操作</a:t>
            </a:r>
            <a:endParaRPr lang="en-US" altLang="zh-CN" sz="2400" dirty="0" smtClean="0">
              <a:ea typeface="宋体" panose="02010600030101010101" pitchFamily="2" charset="-122"/>
            </a:endParaRPr>
          </a:p>
        </p:txBody>
      </p:sp>
      <p:sp>
        <p:nvSpPr>
          <p:cNvPr id="5" name="矩形 4"/>
          <p:cNvSpPr/>
          <p:nvPr/>
        </p:nvSpPr>
        <p:spPr>
          <a:xfrm>
            <a:off x="971600" y="5445224"/>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p:cNvCxnSpPr/>
          <p:nvPr/>
        </p:nvCxnSpPr>
        <p:spPr>
          <a:xfrm>
            <a:off x="2195736" y="5553236"/>
            <a:ext cx="2232248" cy="10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1600" y="3861048"/>
            <a:ext cx="1440160" cy="162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8"/>
          <p:cNvSpPr txBox="1"/>
          <p:nvPr/>
        </p:nvSpPr>
        <p:spPr>
          <a:xfrm>
            <a:off x="4601126" y="764704"/>
            <a:ext cx="3744416" cy="1938992"/>
          </a:xfrm>
          <a:prstGeom prst="rect">
            <a:avLst/>
          </a:prstGeom>
          <a:noFill/>
        </p:spPr>
        <p:txBody>
          <a:bodyPr wrap="square" rtlCol="0">
            <a:spAutoFit/>
          </a:bodyPr>
          <a:lstStyle/>
          <a:p>
            <a:r>
              <a:rPr lang="en-US" altLang="zh-CN" sz="2400" dirty="0" err="1" smtClean="0">
                <a:ea typeface="宋体" panose="02010600030101010101" pitchFamily="2" charset="-122"/>
              </a:rPr>
              <a:t>ResultSetHandler</a:t>
            </a:r>
            <a:r>
              <a:rPr lang="zh-CN" altLang="en-US" sz="2400" dirty="0" smtClean="0">
                <a:ea typeface="宋体" panose="02010600030101010101" pitchFamily="2" charset="-122"/>
              </a:rPr>
              <a:t>，此接口用于处理数据库查询操作得到的结果集。不同的结果集的情形，由其不同的子类来实现</a:t>
            </a:r>
            <a:endParaRPr lang="zh-CN" altLang="en-US" sz="2400" dirty="0">
              <a:ea typeface="宋体" panose="02010600030101010101" pitchFamily="2" charset="-122"/>
            </a:endParaRPr>
          </a:p>
        </p:txBody>
      </p:sp>
      <p:cxnSp>
        <p:nvCxnSpPr>
          <p:cNvPr id="12" name="直接箭头连接符 11"/>
          <p:cNvCxnSpPr/>
          <p:nvPr/>
        </p:nvCxnSpPr>
        <p:spPr>
          <a:xfrm flipV="1">
            <a:off x="2411760" y="1052736"/>
            <a:ext cx="2189366" cy="28893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8756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2698281"/>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JDBC</a:t>
            </a:r>
            <a:endParaRPr lang="zh-CN" altLang="en-US" dirty="0">
              <a:ea typeface="宋体" pitchFamily="2" charset="-122"/>
            </a:endParaRPr>
          </a:p>
        </p:txBody>
      </p:sp>
      <p:sp>
        <p:nvSpPr>
          <p:cNvPr id="5" name="圆柱形 4"/>
          <p:cNvSpPr/>
          <p:nvPr/>
        </p:nvSpPr>
        <p:spPr>
          <a:xfrm>
            <a:off x="1428728" y="473426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Mysql</a:t>
            </a:r>
            <a:endParaRPr lang="zh-CN" altLang="en-US" dirty="0">
              <a:ea typeface="宋体" pitchFamily="2" charset="-122"/>
            </a:endParaRPr>
          </a:p>
        </p:txBody>
      </p:sp>
      <p:sp>
        <p:nvSpPr>
          <p:cNvPr id="6" name="圆柱形 5"/>
          <p:cNvSpPr/>
          <p:nvPr/>
        </p:nvSpPr>
        <p:spPr>
          <a:xfrm>
            <a:off x="3143240" y="473426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Oracle</a:t>
            </a:r>
            <a:endParaRPr lang="zh-CN" altLang="en-US" dirty="0">
              <a:ea typeface="宋体" pitchFamily="2" charset="-122"/>
            </a:endParaRPr>
          </a:p>
        </p:txBody>
      </p:sp>
      <p:sp>
        <p:nvSpPr>
          <p:cNvPr id="7" name="圆柱形 6"/>
          <p:cNvSpPr/>
          <p:nvPr/>
        </p:nvSpPr>
        <p:spPr>
          <a:xfrm>
            <a:off x="4929190" y="473426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ea typeface="宋体" pitchFamily="2" charset="-122"/>
              </a:rPr>
              <a:t>SQLServer</a:t>
            </a:r>
            <a:endParaRPr lang="zh-CN" altLang="en-US" dirty="0">
              <a:ea typeface="宋体" pitchFamily="2" charset="-122"/>
            </a:endParaRPr>
          </a:p>
        </p:txBody>
      </p:sp>
      <p:sp>
        <p:nvSpPr>
          <p:cNvPr id="8" name="圆柱形 7"/>
          <p:cNvSpPr/>
          <p:nvPr/>
        </p:nvSpPr>
        <p:spPr>
          <a:xfrm>
            <a:off x="6858016" y="473426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DB2</a:t>
            </a:r>
            <a:endParaRPr lang="zh-CN" altLang="en-US" dirty="0">
              <a:ea typeface="宋体" pitchFamily="2" charset="-122"/>
            </a:endParaRPr>
          </a:p>
        </p:txBody>
      </p:sp>
      <p:sp>
        <p:nvSpPr>
          <p:cNvPr id="22" name="矩形 21"/>
          <p:cNvSpPr/>
          <p:nvPr/>
        </p:nvSpPr>
        <p:spPr>
          <a:xfrm>
            <a:off x="2571736" y="116236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宋体" pitchFamily="2" charset="-122"/>
              </a:rPr>
              <a:t>Java </a:t>
            </a:r>
            <a:r>
              <a:rPr lang="zh-CN" altLang="en-US" dirty="0" smtClean="0">
                <a:ea typeface="宋体" pitchFamily="2" charset="-122"/>
              </a:rPr>
              <a:t>应用程序</a:t>
            </a:r>
            <a:endParaRPr lang="zh-CN" altLang="en-US" dirty="0">
              <a:ea typeface="宋体" pitchFamily="2" charset="-122"/>
            </a:endParaRPr>
          </a:p>
        </p:txBody>
      </p:sp>
      <p:cxnSp>
        <p:nvCxnSpPr>
          <p:cNvPr id="24" name="直接箭头连接符 23"/>
          <p:cNvCxnSpPr>
            <a:stCxn id="22" idx="2"/>
            <a:endCxn id="4" idx="0"/>
          </p:cNvCxnSpPr>
          <p:nvPr/>
        </p:nvCxnSpPr>
        <p:spPr>
          <a:xfrm>
            <a:off x="4679157" y="2091058"/>
            <a:ext cx="0"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flipV="1">
            <a:off x="1857356" y="3626975"/>
            <a:ext cx="2821801"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flipV="1">
            <a:off x="3571868" y="3626975"/>
            <a:ext cx="1107289"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flipH="1" flipV="1">
            <a:off x="4679157" y="3626975"/>
            <a:ext cx="857256"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flipH="1" flipV="1">
            <a:off x="4679157" y="3626975"/>
            <a:ext cx="2786082"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14876" y="2162496"/>
            <a:ext cx="1143008" cy="369332"/>
          </a:xfrm>
          <a:prstGeom prst="rect">
            <a:avLst/>
          </a:prstGeom>
          <a:noFill/>
        </p:spPr>
        <p:txBody>
          <a:bodyPr wrap="square" rtlCol="0">
            <a:spAutoFit/>
          </a:bodyPr>
          <a:lstStyle/>
          <a:p>
            <a:r>
              <a:rPr lang="zh-CN" altLang="en-US" dirty="0" smtClean="0">
                <a:ea typeface="宋体" pitchFamily="2" charset="-122"/>
              </a:rPr>
              <a:t>调用</a:t>
            </a:r>
            <a:endParaRPr lang="zh-CN" altLang="en-US" dirty="0">
              <a:ea typeface="宋体" pitchFamily="2" charset="-122"/>
            </a:endParaRPr>
          </a:p>
        </p:txBody>
      </p:sp>
      <p:sp>
        <p:nvSpPr>
          <p:cNvPr id="36" name="TextBox 35"/>
          <p:cNvSpPr txBox="1"/>
          <p:nvPr/>
        </p:nvSpPr>
        <p:spPr>
          <a:xfrm>
            <a:off x="6583630" y="4085251"/>
            <a:ext cx="1143008" cy="369332"/>
          </a:xfrm>
          <a:prstGeom prst="rect">
            <a:avLst/>
          </a:prstGeom>
          <a:noFill/>
        </p:spPr>
        <p:txBody>
          <a:bodyPr wrap="square" rtlCol="0">
            <a:spAutoFit/>
          </a:bodyPr>
          <a:lstStyle/>
          <a:p>
            <a:r>
              <a:rPr lang="zh-CN" altLang="en-US" dirty="0" smtClean="0">
                <a:ea typeface="宋体" pitchFamily="2" charset="-122"/>
              </a:rPr>
              <a:t>具体实现</a:t>
            </a:r>
            <a:endParaRPr lang="zh-CN" altLang="en-US" dirty="0">
              <a:ea typeface="宋体" pitchFamily="2" charset="-122"/>
            </a:endParaRPr>
          </a:p>
        </p:txBody>
      </p:sp>
      <p:sp>
        <p:nvSpPr>
          <p:cNvPr id="37" name="TextBox 36"/>
          <p:cNvSpPr txBox="1"/>
          <p:nvPr/>
        </p:nvSpPr>
        <p:spPr>
          <a:xfrm>
            <a:off x="6929454" y="3162628"/>
            <a:ext cx="1857388" cy="369332"/>
          </a:xfrm>
          <a:prstGeom prst="rect">
            <a:avLst/>
          </a:prstGeom>
          <a:noFill/>
        </p:spPr>
        <p:txBody>
          <a:bodyPr wrap="square" rtlCol="0">
            <a:spAutoFit/>
          </a:bodyPr>
          <a:lstStyle/>
          <a:p>
            <a:r>
              <a:rPr lang="zh-CN" altLang="en-US" dirty="0" smtClean="0">
                <a:ea typeface="宋体" pitchFamily="2" charset="-122"/>
              </a:rPr>
              <a:t>一组规范：</a:t>
            </a:r>
            <a:r>
              <a:rPr lang="zh-CN" altLang="en-US" b="1" dirty="0" smtClean="0">
                <a:solidFill>
                  <a:srgbClr val="FF0000"/>
                </a:solidFill>
                <a:ea typeface="宋体" pitchFamily="2" charset="-122"/>
              </a:rPr>
              <a:t>接口</a:t>
            </a:r>
            <a:endParaRPr lang="zh-CN" altLang="en-US" b="1" dirty="0">
              <a:solidFill>
                <a:srgbClr val="FF0000"/>
              </a:solidFill>
              <a:ea typeface="宋体" pitchFamily="2" charset="-122"/>
            </a:endParaRPr>
          </a:p>
        </p:txBody>
      </p:sp>
      <p:sp>
        <p:nvSpPr>
          <p:cNvPr id="2" name="TextBox 1"/>
          <p:cNvSpPr txBox="1"/>
          <p:nvPr/>
        </p:nvSpPr>
        <p:spPr>
          <a:xfrm>
            <a:off x="3187060" y="6042481"/>
            <a:ext cx="2764613"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真实的连接是这样</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28341723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185464"/>
            <a:ext cx="8732633" cy="24166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467544" y="3861048"/>
            <a:ext cx="8136904" cy="2600968"/>
          </a:xfrm>
          <a:prstGeom prst="rect">
            <a:avLst/>
          </a:prstGeom>
          <a:noFill/>
        </p:spPr>
        <p:txBody>
          <a:bodyPr wrap="square" rtlCol="0">
            <a:spAutoFit/>
          </a:bodyPr>
          <a:lstStyle/>
          <a:p>
            <a:pPr>
              <a:lnSpc>
                <a:spcPts val="3300"/>
              </a:lnSpc>
            </a:pPr>
            <a:r>
              <a:rPr lang="en-US" altLang="zh-CN" sz="2400" dirty="0" err="1" smtClean="0">
                <a:ea typeface="宋体" panose="02010600030101010101" pitchFamily="2" charset="-122"/>
              </a:rPr>
              <a:t>BeanHandler</a:t>
            </a:r>
            <a:r>
              <a:rPr lang="en-US" altLang="zh-CN" sz="2400" dirty="0" smtClean="0">
                <a:ea typeface="宋体" panose="02010600030101010101" pitchFamily="2" charset="-122"/>
              </a:rPr>
              <a:t>:</a:t>
            </a:r>
            <a:r>
              <a:rPr lang="zh-CN" altLang="en-US" sz="2400" dirty="0">
                <a:ea typeface="宋体" panose="02010600030101010101" pitchFamily="2" charset="-122"/>
              </a:rPr>
              <a:t>把结果</a:t>
            </a:r>
            <a:r>
              <a:rPr lang="zh-CN" altLang="en-US" sz="2400" dirty="0" smtClean="0">
                <a:ea typeface="宋体" panose="02010600030101010101" pitchFamily="2" charset="-122"/>
              </a:rPr>
              <a:t>集转为</a:t>
            </a:r>
            <a:r>
              <a:rPr lang="zh-CN" altLang="en-US" sz="2400" dirty="0">
                <a:ea typeface="宋体" panose="02010600030101010101" pitchFamily="2" charset="-122"/>
              </a:rPr>
              <a:t>一个 </a:t>
            </a:r>
            <a:r>
              <a:rPr lang="en-US" altLang="zh-CN" sz="2400" dirty="0">
                <a:ea typeface="宋体" panose="02010600030101010101" pitchFamily="2" charset="-122"/>
              </a:rPr>
              <a:t>Bean</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BeanListHandler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Bean </a:t>
            </a:r>
            <a:r>
              <a:rPr lang="zh-CN" altLang="en-US" sz="2400" dirty="0">
                <a:ea typeface="宋体" panose="02010600030101010101" pitchFamily="2" charset="-122"/>
              </a:rPr>
              <a:t>的集合</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 </a:t>
            </a:r>
            <a:r>
              <a:rPr lang="zh-CN" altLang="en-US" sz="2400" dirty="0">
                <a:ea typeface="宋体" panose="02010600030101010101" pitchFamily="2" charset="-122"/>
              </a:rPr>
              <a:t>的 </a:t>
            </a:r>
            <a:r>
              <a:rPr lang="en-US" altLang="zh-CN" sz="2400" dirty="0">
                <a:ea typeface="宋体" panose="02010600030101010101" pitchFamily="2" charset="-122"/>
              </a:rPr>
              <a:t>List</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ScalarHandler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把结果集转为一个类型的数据返回</a:t>
            </a:r>
            <a:r>
              <a:rPr lang="en-US" altLang="zh-CN" sz="2400" dirty="0">
                <a:ea typeface="宋体" panose="02010600030101010101" pitchFamily="2" charset="-122"/>
              </a:rPr>
              <a:t>, </a:t>
            </a:r>
            <a:r>
              <a:rPr lang="zh-CN" altLang="en-US" sz="2400" dirty="0">
                <a:ea typeface="宋体" panose="02010600030101010101" pitchFamily="2" charset="-122"/>
              </a:rPr>
              <a:t>该类型</a:t>
            </a:r>
            <a:r>
              <a:rPr lang="zh-CN" altLang="en-US" sz="2400" dirty="0" smtClean="0">
                <a:ea typeface="宋体" panose="02010600030101010101" pitchFamily="2" charset="-122"/>
              </a:rPr>
              <a:t>通</a:t>
            </a:r>
            <a:r>
              <a:rPr lang="en-US" altLang="zh-CN" sz="2400" dirty="0" smtClean="0">
                <a:ea typeface="宋体" panose="02010600030101010101" pitchFamily="2" charset="-122"/>
              </a:rPr>
              <a:t>		</a:t>
            </a:r>
            <a:r>
              <a:rPr lang="zh-CN" altLang="en-US" sz="2400" dirty="0" smtClean="0">
                <a:ea typeface="宋体" panose="02010600030101010101" pitchFamily="2" charset="-122"/>
              </a:rPr>
              <a:t>常</a:t>
            </a:r>
            <a:r>
              <a:rPr lang="zh-CN" altLang="en-US" sz="2400" dirty="0">
                <a:ea typeface="宋体" panose="02010600030101010101" pitchFamily="2" charset="-122"/>
              </a:rPr>
              <a:t>指 </a:t>
            </a:r>
            <a:r>
              <a:rPr lang="en-US" altLang="zh-CN" sz="2400" dirty="0">
                <a:ea typeface="宋体" panose="02010600030101010101" pitchFamily="2" charset="-122"/>
              </a:rPr>
              <a:t>String </a:t>
            </a:r>
            <a:r>
              <a:rPr lang="zh-CN" altLang="en-US" sz="2400" dirty="0">
                <a:ea typeface="宋体" panose="02010600030101010101" pitchFamily="2" charset="-122"/>
              </a:rPr>
              <a:t>或其它 </a:t>
            </a:r>
            <a:r>
              <a:rPr lang="en-US" altLang="zh-CN" sz="2400" dirty="0">
                <a:ea typeface="宋体" panose="02010600030101010101" pitchFamily="2" charset="-122"/>
              </a:rPr>
              <a:t>8 </a:t>
            </a:r>
            <a:r>
              <a:rPr lang="zh-CN" altLang="en-US" sz="2400" dirty="0">
                <a:ea typeface="宋体" panose="02010600030101010101" pitchFamily="2" charset="-122"/>
              </a:rPr>
              <a:t>种基本数据类型</a:t>
            </a:r>
            <a:r>
              <a:rPr lang="en-US" altLang="zh-CN" sz="2400" dirty="0">
                <a:ea typeface="宋体" panose="02010600030101010101" pitchFamily="2" charset="-122"/>
              </a:rPr>
              <a:t>.</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xmlns="" val="32292749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13272</TotalTime>
  <Words>6630</Words>
  <Application>Microsoft Office PowerPoint</Application>
  <PresentationFormat>全屏显示(4:3)</PresentationFormat>
  <Paragraphs>734</Paragraphs>
  <Slides>91</Slides>
  <Notes>9</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PPT模板</vt:lpstr>
      <vt:lpstr>JDBC</vt:lpstr>
      <vt:lpstr>主要内容</vt:lpstr>
      <vt:lpstr>主要内容</vt:lpstr>
      <vt:lpstr>1-JDBC概述</vt:lpstr>
      <vt:lpstr>序言：数据持久化</vt:lpstr>
      <vt:lpstr>JDBC的作用</vt:lpstr>
      <vt:lpstr>JDBC的作用（2）</vt:lpstr>
      <vt:lpstr>幻灯片 8</vt:lpstr>
      <vt:lpstr>幻灯片 9</vt:lpstr>
      <vt:lpstr>幻灯片 10</vt:lpstr>
      <vt:lpstr>JDBC基础</vt:lpstr>
      <vt:lpstr>幻灯片 12</vt:lpstr>
      <vt:lpstr>Java 中的数据存储技术</vt:lpstr>
      <vt:lpstr>JDBC体系结构</vt:lpstr>
      <vt:lpstr>JDBC驱动程序分类</vt:lpstr>
      <vt:lpstr>第一类：ODBC</vt:lpstr>
      <vt:lpstr>JDBC-ODBC桥 </vt:lpstr>
      <vt:lpstr>第二类：部分本地API部分Java的驱动程序</vt:lpstr>
      <vt:lpstr>第三类：JDBC网络纯Java驱动程序</vt:lpstr>
      <vt:lpstr>第四类：本地协议的纯 Java 驱动程序</vt:lpstr>
      <vt:lpstr>JDBC API</vt:lpstr>
      <vt:lpstr>2-获取数据库连接</vt:lpstr>
      <vt:lpstr>Driver 接口</vt:lpstr>
      <vt:lpstr>加载与注册 JDBC 驱动</vt:lpstr>
      <vt:lpstr>建立连接(Connection)</vt:lpstr>
      <vt:lpstr>几种常用数据库的JDBC URL</vt:lpstr>
      <vt:lpstr>练习1 </vt:lpstr>
      <vt:lpstr>练习</vt:lpstr>
      <vt:lpstr>练习2</vt:lpstr>
      <vt:lpstr>练习2</vt:lpstr>
      <vt:lpstr>练习3</vt:lpstr>
      <vt:lpstr>练习2</vt:lpstr>
      <vt:lpstr>练习2</vt:lpstr>
      <vt:lpstr>3-数据库连接池</vt:lpstr>
      <vt:lpstr>JDBC数据库连接池的必要性 </vt:lpstr>
      <vt:lpstr>数据库连接池（connection pool） </vt:lpstr>
      <vt:lpstr>幻灯片 37</vt:lpstr>
      <vt:lpstr>数据库连接池的工作原理</vt:lpstr>
      <vt:lpstr>数据库连接池技术的优点</vt:lpstr>
      <vt:lpstr>两种开源的数据库连接池 </vt:lpstr>
      <vt:lpstr>DBCP 数据源 </vt:lpstr>
      <vt:lpstr>DBCP 数据源使用范例</vt:lpstr>
      <vt:lpstr>范  例</vt:lpstr>
      <vt:lpstr>Druid（德鲁伊）数据源 </vt:lpstr>
      <vt:lpstr>4-使用PreparedStatement</vt:lpstr>
      <vt:lpstr>SQL 注入攻击</vt:lpstr>
      <vt:lpstr>数据类型转换表</vt:lpstr>
      <vt:lpstr>PreparedStatement</vt:lpstr>
      <vt:lpstr>PreparedStatement vs Statement</vt:lpstr>
      <vt:lpstr>JDBC 的案例（1）</vt:lpstr>
      <vt:lpstr>JDBC的案例</vt:lpstr>
      <vt:lpstr>课堂案例</vt:lpstr>
      <vt:lpstr>课堂案例</vt:lpstr>
      <vt:lpstr>4-使用ResultSet、ResultSetMetaData操作数据表：SELECT</vt:lpstr>
      <vt:lpstr>ResultSet</vt:lpstr>
      <vt:lpstr>关于ResultSet的说明</vt:lpstr>
      <vt:lpstr>ResultSetMetaData 类</vt:lpstr>
      <vt:lpstr>LOB介绍</vt:lpstr>
      <vt:lpstr>MySQL BLOB 类型 </vt:lpstr>
      <vt:lpstr>使用JDBC来写入Blob型数据到Oracle中 </vt:lpstr>
      <vt:lpstr>步   骤</vt:lpstr>
      <vt:lpstr>步   骤</vt:lpstr>
      <vt:lpstr>连接数据库、操作表的步骤</vt:lpstr>
      <vt:lpstr>释放资源</vt:lpstr>
      <vt:lpstr>JDBC API 小结</vt:lpstr>
      <vt:lpstr>JDBC API 小结</vt:lpstr>
      <vt:lpstr>5-批量处理、数据库元数据</vt:lpstr>
      <vt:lpstr>批量处理JDBC语句提高处理速度 </vt:lpstr>
      <vt:lpstr>多条SQL语句的批量处理</vt:lpstr>
      <vt:lpstr>一个SQL语句的批量传参</vt:lpstr>
      <vt:lpstr>使用 JDBC 驱动程序处理元数据 </vt:lpstr>
      <vt:lpstr>DatabaseMetaData类 </vt:lpstr>
      <vt:lpstr>7-数据库事务</vt:lpstr>
      <vt:lpstr>幻灯片 74</vt:lpstr>
      <vt:lpstr>幻灯片 75</vt:lpstr>
      <vt:lpstr>幻灯片 76</vt:lpstr>
      <vt:lpstr>数据库事务</vt:lpstr>
      <vt:lpstr>数据库事务</vt:lpstr>
      <vt:lpstr>COMMIT和ROLLBACK语句的优点</vt:lpstr>
      <vt:lpstr>提交或回滚前的数据状态</vt:lpstr>
      <vt:lpstr>提交后的数据状态</vt:lpstr>
      <vt:lpstr>提交数据</vt:lpstr>
      <vt:lpstr>数据回滚后的状态</vt:lpstr>
      <vt:lpstr>数据库的隔离级别</vt:lpstr>
      <vt:lpstr>数据库的隔离级别</vt:lpstr>
      <vt:lpstr>在 MySql 中设置隔离级别</vt:lpstr>
      <vt:lpstr>9-DBUtils工具类</vt:lpstr>
      <vt:lpstr>幻灯片 88</vt:lpstr>
      <vt:lpstr>幻灯片 89</vt:lpstr>
      <vt:lpstr>幻灯片 90</vt:lpstr>
      <vt:lpstr>幻灯片 91</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liyuting</cp:lastModifiedBy>
  <cp:revision>543</cp:revision>
  <dcterms:created xsi:type="dcterms:W3CDTF">2012-09-14T00:44:30Z</dcterms:created>
  <dcterms:modified xsi:type="dcterms:W3CDTF">2018-08-25T00:34:16Z</dcterms:modified>
</cp:coreProperties>
</file>