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64" r:id="rId2"/>
    <p:sldId id="290" r:id="rId3"/>
    <p:sldId id="305" r:id="rId4"/>
    <p:sldId id="306" r:id="rId5"/>
    <p:sldId id="289" r:id="rId6"/>
    <p:sldId id="312" r:id="rId7"/>
    <p:sldId id="293" r:id="rId8"/>
    <p:sldId id="307" r:id="rId9"/>
    <p:sldId id="313" r:id="rId10"/>
    <p:sldId id="308" r:id="rId11"/>
    <p:sldId id="288" r:id="rId12"/>
    <p:sldId id="310" r:id="rId13"/>
    <p:sldId id="256" r:id="rId14"/>
    <p:sldId id="257" r:id="rId15"/>
    <p:sldId id="258" r:id="rId16"/>
    <p:sldId id="259" r:id="rId17"/>
    <p:sldId id="260" r:id="rId18"/>
    <p:sldId id="309" r:id="rId19"/>
    <p:sldId id="311" r:id="rId20"/>
    <p:sldId id="26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3" autoAdjust="0"/>
    <p:restoredTop sz="91331" autoAdjust="0"/>
  </p:normalViewPr>
  <p:slideViewPr>
    <p:cSldViewPr>
      <p:cViewPr varScale="1">
        <p:scale>
          <a:sx n="64" d="100"/>
          <a:sy n="64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7C1A5-D908-46B6-99D4-0C3032329FF5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4FD0-94B6-4CBC-9B26-1F5335A2F6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64FD0-94B6-4CBC-9B26-1F5335A2F6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857420" y="1643050"/>
            <a:ext cx="127732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第</a:t>
            </a:r>
            <a:r>
              <a:rPr lang="en-US" altLang="zh-CN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1</a:t>
            </a:r>
            <a:r>
              <a:rPr lang="zh-CN" alt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节</a:t>
            </a:r>
            <a:endParaRPr lang="en-US" altLang="zh-CN" sz="8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algn="ctr"/>
            <a:r>
              <a:rPr lang="zh-CN" alt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安装</a:t>
            </a:r>
            <a:r>
              <a:rPr lang="zh-CN" alt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与使用</a:t>
            </a:r>
            <a:endParaRPr lang="zh-CN" altLang="en-US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34561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</a:t>
            </a:r>
            <a:r>
              <a:rPr lang="zh-CN" alt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李玉婷</a:t>
            </a:r>
            <a:endParaRPr lang="en-US" altLang="zh-C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41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pPr algn="r"/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服务端的登录和退出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>
              <a:buFont typeface="Wingdings" pitchFamily="2" charset="2"/>
              <a:buChar char="u"/>
            </a:pPr>
            <a:r>
              <a:rPr lang="zh-CN" altLang="en-US" b="1" dirty="0" smtClean="0"/>
              <a:t>登录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–h </a:t>
            </a:r>
            <a:r>
              <a:rPr lang="zh-CN" altLang="en-US" dirty="0" smtClean="0"/>
              <a:t>主机名 </a:t>
            </a:r>
            <a:r>
              <a:rPr lang="en-US" altLang="zh-CN" dirty="0" smtClean="0"/>
              <a:t>–u</a:t>
            </a:r>
            <a:r>
              <a:rPr lang="zh-CN" altLang="en-US" dirty="0" smtClean="0"/>
              <a:t>用户名 </a:t>
            </a:r>
            <a:r>
              <a:rPr lang="en-US" altLang="zh-CN" dirty="0" smtClean="0"/>
              <a:t>–p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/>
              <a:t>退出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    exit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3-MySql</a:t>
            </a:r>
            <a:r>
              <a:rPr lang="zh-CN" altLang="en-US" sz="3600" b="1" dirty="0" smtClean="0"/>
              <a:t>数据库的使用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8163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pPr algn="r"/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语法规范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不区分大小写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每句话用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\g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各子句一般分行写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关键字不能缩写也不能分行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用缩进提高语句的可读性</a:t>
            </a:r>
            <a:endParaRPr lang="en-US" altLang="zh-CN" dirty="0" smtClean="0"/>
          </a:p>
          <a:p>
            <a:pPr lvl="2">
              <a:buFont typeface="Wingdings" pitchFamily="2" charset="2"/>
              <a:buChar char="u"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928687"/>
            <a:ext cx="82296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进入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在命令行中输入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 err="1">
                <a:latin typeface="+mn-lt"/>
                <a:ea typeface="+mn-ea"/>
              </a:rPr>
              <a:t>mysql</a:t>
            </a:r>
            <a:r>
              <a:rPr lang="en-US" altLang="zh-CN" b="1" dirty="0">
                <a:latin typeface="+mn-lt"/>
                <a:ea typeface="+mn-ea"/>
              </a:rPr>
              <a:t> –</a:t>
            </a:r>
            <a:r>
              <a:rPr lang="en-US" altLang="zh-CN" b="1" dirty="0" err="1" smtClean="0">
                <a:latin typeface="+mn-lt"/>
                <a:ea typeface="+mn-ea"/>
              </a:rPr>
              <a:t>uroot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–</a:t>
            </a:r>
            <a:r>
              <a:rPr lang="en-US" altLang="zh-CN" b="1" dirty="0" smtClean="0">
                <a:latin typeface="+mn-lt"/>
                <a:ea typeface="+mn-ea"/>
              </a:rPr>
              <a:t>p#### 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其中：</a:t>
            </a:r>
            <a:r>
              <a:rPr lang="en-US" altLang="zh-CN" dirty="0" smtClean="0">
                <a:latin typeface="+mn-lt"/>
                <a:ea typeface="+mn-ea"/>
              </a:rPr>
              <a:t>####</a:t>
            </a:r>
            <a:r>
              <a:rPr lang="zh-CN" altLang="en-US" dirty="0" smtClean="0">
                <a:latin typeface="+mn-lt"/>
                <a:ea typeface="+mn-ea"/>
              </a:rPr>
              <a:t>表示密码）</a:t>
            </a:r>
            <a:endParaRPr lang="zh-CN" altLang="en-US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 </a:t>
            </a:r>
            <a:r>
              <a:rPr lang="en-US" altLang="zh-CN" dirty="0" err="1" smtClean="0">
                <a:latin typeface="+mn-lt"/>
                <a:ea typeface="+mn-ea"/>
              </a:rPr>
              <a:t>mysql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zh-CN" altLang="en-US" dirty="0" smtClean="0">
                <a:latin typeface="+mn-lt"/>
                <a:ea typeface="+mn-ea"/>
              </a:rPr>
              <a:t>有哪些个</a:t>
            </a:r>
            <a:r>
              <a:rPr lang="zh-CN" altLang="en-US" dirty="0">
                <a:latin typeface="+mn-lt"/>
                <a:ea typeface="+mn-ea"/>
              </a:rPr>
              <a:t>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database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(2)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使用一个数据库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use </a:t>
            </a:r>
            <a:r>
              <a:rPr lang="zh-CN" altLang="en-US" b="1" dirty="0">
                <a:latin typeface="+mn-lt"/>
                <a:ea typeface="+mn-ea"/>
              </a:rPr>
              <a:t>数据库名称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(3.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新建一个数据库</a:t>
            </a:r>
            <a:r>
              <a:rPr lang="en-US" altLang="zh-CN" b="1" dirty="0">
                <a:latin typeface="+mn-lt"/>
                <a:ea typeface="+mn-ea"/>
              </a:rPr>
              <a:t>: create database </a:t>
            </a:r>
            <a:r>
              <a:rPr lang="zh-CN" altLang="en-US" b="1" dirty="0">
                <a:latin typeface="+mn-lt"/>
                <a:ea typeface="+mn-ea"/>
              </a:rPr>
              <a:t>数据库名  </a:t>
            </a:r>
            <a:r>
              <a:rPr lang="en-US" altLang="zh-CN" dirty="0">
                <a:latin typeface="+mn-lt"/>
                <a:ea typeface="+mn-ea"/>
              </a:rPr>
              <a:t>(1.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查看指定的数据库中有哪些数据表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tables; </a:t>
            </a:r>
            <a:r>
              <a:rPr lang="en-US" altLang="zh-CN" dirty="0">
                <a:latin typeface="+mn-lt"/>
                <a:ea typeface="+mn-ea"/>
              </a:rPr>
              <a:t>(4, 6, 9)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建表</a:t>
            </a:r>
            <a:r>
              <a:rPr lang="en-US" altLang="zh-CN" dirty="0" smtClean="0">
                <a:latin typeface="+mn-lt"/>
                <a:ea typeface="+mn-ea"/>
              </a:rPr>
              <a:t>:                                                                </a:t>
            </a:r>
            <a:r>
              <a:rPr lang="en-US" altLang="zh-CN" dirty="0">
                <a:latin typeface="+mn-lt"/>
                <a:ea typeface="+mn-ea"/>
              </a:rPr>
              <a:t>(5)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查看表的结构：</a:t>
            </a:r>
            <a:r>
              <a:rPr lang="en-US" altLang="zh-CN" b="1" dirty="0" err="1">
                <a:latin typeface="+mn-lt"/>
                <a:ea typeface="+mn-ea"/>
              </a:rPr>
              <a:t>desc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表名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(7)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删除表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drop table </a:t>
            </a:r>
            <a:r>
              <a:rPr lang="zh-CN" altLang="en-US" b="1" dirty="0">
                <a:latin typeface="+mn-lt"/>
                <a:ea typeface="+mn-ea"/>
              </a:rPr>
              <a:t>表名 </a:t>
            </a:r>
            <a:r>
              <a:rPr lang="en-US" altLang="zh-CN" dirty="0">
                <a:latin typeface="+mn-lt"/>
                <a:ea typeface="+mn-ea"/>
              </a:rPr>
              <a:t>(8)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99" y="3062286"/>
            <a:ext cx="3272271" cy="1433513"/>
          </a:xfrm>
          <a:prstGeom prst="rect">
            <a:avLst/>
          </a:prstGeom>
          <a:noFill/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6110287"/>
            <a:ext cx="601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+mn-lt"/>
                <a:ea typeface="+mn-ea"/>
              </a:rPr>
              <a:t>LAMP: LINUX APACHE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MYSQL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</a:rPr>
              <a:t>PHP/Perl/Python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2050" name="Picture 2" descr="http://c.hiphotos.baidu.com/baike/c0%3Dbaike52%2C5%2C5%2C52%2C17/sign=91a7a5fdd562853586edda73f1861da3/79f0f736afc3793100a25926ebc4b74542a98226cefc39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32065"/>
            <a:ext cx="2133600" cy="9564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811738"/>
            <a:ext cx="8382000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查看表中的所有记录</a:t>
            </a:r>
            <a:r>
              <a:rPr lang="en-US" altLang="zh-CN" dirty="0"/>
              <a:t>:    </a:t>
            </a:r>
            <a:r>
              <a:rPr lang="en-US" altLang="zh-CN" b="1" dirty="0"/>
              <a:t>select * from </a:t>
            </a:r>
            <a:r>
              <a:rPr lang="zh-CN" altLang="en-US" b="1" dirty="0"/>
              <a:t>表名</a:t>
            </a:r>
            <a:r>
              <a:rPr lang="en-US" altLang="zh-CN" b="1" dirty="0"/>
              <a:t>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向表中插入记录：</a:t>
            </a:r>
            <a:r>
              <a:rPr lang="en-US" altLang="zh-CN" b="1" dirty="0"/>
              <a:t>insert into </a:t>
            </a:r>
            <a:r>
              <a:rPr lang="zh-CN" altLang="en-US" b="1" dirty="0"/>
              <a:t>表名</a:t>
            </a:r>
            <a:r>
              <a:rPr lang="en-US" altLang="zh-CN" b="1" dirty="0"/>
              <a:t>(</a:t>
            </a:r>
            <a:r>
              <a:rPr lang="zh-CN" altLang="en-US" b="1" dirty="0"/>
              <a:t>列名列表</a:t>
            </a:r>
            <a:r>
              <a:rPr lang="en-US" altLang="zh-CN" b="1" dirty="0"/>
              <a:t>) values(</a:t>
            </a:r>
            <a:r>
              <a:rPr lang="zh-CN" altLang="en-US" b="1" dirty="0"/>
              <a:t>列对应的值的列表</a:t>
            </a:r>
            <a:r>
              <a:rPr lang="en-US" altLang="zh-CN" b="1" dirty="0"/>
              <a:t>);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注意：插入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varchar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/>
              <a:t>date </a:t>
            </a:r>
            <a:r>
              <a:rPr lang="zh-CN" altLang="en-US" dirty="0"/>
              <a:t>型的数据要用 </a:t>
            </a:r>
            <a:r>
              <a:rPr lang="zh-CN" altLang="en-US" b="1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 引起来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修改记录</a:t>
            </a:r>
            <a:r>
              <a:rPr lang="en-US" altLang="zh-CN" dirty="0"/>
              <a:t>: </a:t>
            </a:r>
            <a:r>
              <a:rPr lang="en-US" altLang="zh-CN" b="1" dirty="0"/>
              <a:t>update </a:t>
            </a:r>
            <a:r>
              <a:rPr lang="zh-CN" altLang="en-US" b="1" dirty="0"/>
              <a:t>表名 </a:t>
            </a:r>
            <a:r>
              <a:rPr lang="en-US" altLang="zh-CN" b="1" dirty="0"/>
              <a:t>set </a:t>
            </a:r>
            <a:r>
              <a:rPr lang="zh-CN" altLang="en-US" b="1" dirty="0"/>
              <a:t>列</a:t>
            </a:r>
            <a:r>
              <a:rPr lang="en-US" altLang="zh-CN" b="1" dirty="0"/>
              <a:t>1 = </a:t>
            </a:r>
            <a:r>
              <a:rPr lang="zh-CN" altLang="en-US" b="1" dirty="0"/>
              <a:t>列</a:t>
            </a:r>
            <a:r>
              <a:rPr lang="en-US" altLang="zh-CN" b="1" dirty="0"/>
              <a:t>1</a:t>
            </a:r>
            <a:r>
              <a:rPr lang="zh-CN" altLang="en-US" b="1" dirty="0"/>
              <a:t>的值</a:t>
            </a:r>
            <a:r>
              <a:rPr lang="en-US" altLang="zh-CN" b="1" dirty="0"/>
              <a:t>, </a:t>
            </a:r>
            <a:r>
              <a:rPr lang="zh-CN" altLang="en-US" b="1" dirty="0"/>
              <a:t>列</a:t>
            </a:r>
            <a:r>
              <a:rPr lang="en-US" altLang="zh-CN" b="1" dirty="0"/>
              <a:t>2 = </a:t>
            </a:r>
            <a:r>
              <a:rPr lang="zh-CN" altLang="en-US" b="1" dirty="0"/>
              <a:t>列</a:t>
            </a:r>
            <a:r>
              <a:rPr lang="en-US" altLang="zh-CN" b="1" dirty="0"/>
              <a:t>2</a:t>
            </a:r>
            <a:r>
              <a:rPr lang="zh-CN" altLang="en-US" b="1" dirty="0"/>
              <a:t>的值 </a:t>
            </a:r>
            <a:r>
              <a:rPr lang="en-US" altLang="zh-CN" b="1" dirty="0"/>
              <a:t>where …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5.   </a:t>
            </a:r>
            <a:r>
              <a:rPr lang="zh-CN" altLang="en-US" dirty="0" smtClean="0"/>
              <a:t>删除</a:t>
            </a:r>
            <a:r>
              <a:rPr lang="zh-CN" altLang="en-US" dirty="0"/>
              <a:t>记录</a:t>
            </a:r>
            <a:r>
              <a:rPr lang="en-US" altLang="zh-CN" dirty="0"/>
              <a:t>: </a:t>
            </a:r>
            <a:r>
              <a:rPr lang="en-US" altLang="zh-CN" b="1" dirty="0"/>
              <a:t>delete from </a:t>
            </a:r>
            <a:r>
              <a:rPr lang="zh-CN" altLang="en-US" b="1" dirty="0"/>
              <a:t>表名 </a:t>
            </a:r>
            <a:r>
              <a:rPr lang="en-US" altLang="zh-CN" b="1" dirty="0"/>
              <a:t>where ….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49938"/>
            <a:ext cx="7010400" cy="280670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76500" y="4012138"/>
            <a:ext cx="6400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77387"/>
            <a:ext cx="6248400" cy="434975"/>
          </a:xfrm>
          <a:prstGeom prst="rect">
            <a:avLst/>
          </a:prstGeom>
          <a:noFill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300" y="6305550"/>
            <a:ext cx="4800600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3820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</a:t>
            </a:r>
            <a:r>
              <a:rPr lang="zh-CN" altLang="en-US" dirty="0" smtClean="0">
                <a:latin typeface="+mn-lt"/>
              </a:rPr>
              <a:t>所有列</a:t>
            </a:r>
            <a:r>
              <a:rPr lang="en-US" altLang="zh-CN" dirty="0" smtClean="0">
                <a:latin typeface="+mn-lt"/>
              </a:rPr>
              <a:t>: </a:t>
            </a:r>
            <a:r>
              <a:rPr lang="en-US" altLang="zh-CN" b="1" dirty="0">
                <a:latin typeface="+mn-lt"/>
              </a:rPr>
              <a:t>select * from </a:t>
            </a:r>
            <a:r>
              <a:rPr lang="zh-CN" altLang="en-US" b="1" dirty="0">
                <a:latin typeface="+mn-lt"/>
              </a:rPr>
              <a:t>表名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查询特定的列</a:t>
            </a:r>
            <a:r>
              <a:rPr lang="en-US" altLang="zh-CN" b="1" dirty="0">
                <a:latin typeface="+mn-lt"/>
              </a:rPr>
              <a:t>: select 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1,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2, … from </a:t>
            </a:r>
            <a:r>
              <a:rPr lang="zh-CN" altLang="en-US" b="1" dirty="0">
                <a:latin typeface="+mn-lt"/>
              </a:rPr>
              <a:t>表名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对查询的数据进行过滤：</a:t>
            </a:r>
            <a:r>
              <a:rPr lang="zh-CN" altLang="en-US" b="1" dirty="0">
                <a:latin typeface="+mn-lt"/>
              </a:rPr>
              <a:t>使用 </a:t>
            </a:r>
            <a:r>
              <a:rPr lang="en-US" altLang="zh-CN" b="1" dirty="0">
                <a:latin typeface="+mn-lt"/>
              </a:rPr>
              <a:t>where </a:t>
            </a:r>
            <a:r>
              <a:rPr lang="zh-CN" altLang="en-US" b="1" dirty="0">
                <a:latin typeface="+mn-lt"/>
              </a:rPr>
              <a:t>子句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运算符：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" y="2128836"/>
            <a:ext cx="4275750" cy="461964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02011"/>
            <a:ext cx="5943600" cy="333502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24400" y="3352800"/>
            <a:ext cx="205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267200"/>
            <a:ext cx="4648200" cy="569913"/>
          </a:xfrm>
          <a:prstGeom prst="rect">
            <a:avLst/>
          </a:prstGeom>
          <a:noFill/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33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486400"/>
            <a:ext cx="4724400" cy="568325"/>
          </a:xfrm>
          <a:prstGeom prst="rect">
            <a:avLst/>
          </a:prstGeom>
          <a:noFill/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505200" y="57150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002268"/>
            <a:ext cx="6509281" cy="533400"/>
          </a:xfrm>
          <a:prstGeom prst="rect">
            <a:avLst/>
          </a:prstGeom>
          <a:noFill/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33400" y="15356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45268"/>
            <a:ext cx="4495800" cy="579438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1200" y="2434986"/>
            <a:ext cx="2667000" cy="38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12068"/>
            <a:ext cx="2743200" cy="777875"/>
          </a:xfrm>
          <a:prstGeom prst="rect">
            <a:avLst/>
          </a:prstGeom>
          <a:noFill/>
        </p:spPr>
      </p:pic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178439" y="384865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87800" y="3658156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中有 </a:t>
            </a:r>
            <a:r>
              <a:rPr lang="en-US" altLang="zh-CN" dirty="0"/>
              <a:t>o </a:t>
            </a:r>
            <a:r>
              <a:rPr lang="zh-CN" altLang="en-US" dirty="0"/>
              <a:t>的人的名字</a:t>
            </a:r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55068"/>
            <a:ext cx="2667000" cy="719138"/>
          </a:xfrm>
          <a:prstGeom prst="rect">
            <a:avLst/>
          </a:prstGeom>
          <a:noFill/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57525" y="496839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921389" y="4797186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 第 </a:t>
            </a:r>
            <a:r>
              <a:rPr lang="en-US" altLang="zh-CN" dirty="0"/>
              <a:t>3 </a:t>
            </a:r>
            <a:r>
              <a:rPr lang="zh-CN" altLang="en-US" dirty="0"/>
              <a:t>个字母是 </a:t>
            </a:r>
            <a:r>
              <a:rPr lang="en-US" altLang="zh-CN" dirty="0"/>
              <a:t>r </a:t>
            </a:r>
            <a:r>
              <a:rPr lang="zh-CN" altLang="en-US" dirty="0"/>
              <a:t>的人的名字</a:t>
            </a:r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421868"/>
            <a:ext cx="2667000" cy="836613"/>
          </a:xfrm>
          <a:prstGeom prst="rect">
            <a:avLst/>
          </a:prstGeom>
          <a:noFill/>
        </p:spPr>
      </p:pic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135313" y="6093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930914" y="5891768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为 空 的所有人的信息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905000" y="5944156"/>
            <a:ext cx="1143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589088" y="4790043"/>
            <a:ext cx="1458912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676400" y="3658156"/>
            <a:ext cx="14589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324600" y="2145268"/>
            <a:ext cx="2362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% </a:t>
            </a:r>
            <a:r>
              <a:rPr lang="zh-CN" altLang="en-US" b="1" dirty="0" smtClean="0"/>
              <a:t>匹配任意多字符；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/>
              <a:t>_</a:t>
            </a:r>
            <a:r>
              <a:rPr lang="zh-CN" altLang="en-US" b="1" dirty="0" smtClean="0"/>
              <a:t>只匹配一个字符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2895600" cy="731838"/>
          </a:xfrm>
          <a:prstGeom prst="rect">
            <a:avLst/>
          </a:prstGeom>
          <a:noFill/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276600" y="20716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48150" y="1871663"/>
            <a:ext cx="378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不为 空 的所有人的信息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67000"/>
            <a:ext cx="2057400" cy="722313"/>
          </a:xfrm>
          <a:prstGeom prst="rect">
            <a:avLst/>
          </a:prstGeom>
          <a:noFill/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514600" y="3314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476625" y="3138487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升序排列</a:t>
            </a: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2590800" cy="711200"/>
          </a:xfrm>
          <a:prstGeom prst="rect">
            <a:avLst/>
          </a:prstGeom>
          <a:noFill/>
        </p:spPr>
      </p:pic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390900" y="4533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271962" y="4343400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降序排列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828800" y="19050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3124200"/>
            <a:ext cx="2057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" y="4343400"/>
            <a:ext cx="2819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2428868"/>
            <a:ext cx="608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4-</a:t>
            </a:r>
            <a:r>
              <a:rPr lang="zh-CN" altLang="en-US" sz="3600" b="1" dirty="0" smtClean="0"/>
              <a:t>图形化界面客户端的使用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8163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客户端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928670"/>
            <a:ext cx="8001056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0" y="914400"/>
            <a:ext cx="4554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600" b="1"/>
              <a:t>图解</a:t>
            </a:r>
            <a:r>
              <a:rPr lang="en-US" altLang="zh-CN" sz="3600" b="1"/>
              <a:t>MySQL</a:t>
            </a:r>
            <a:r>
              <a:rPr lang="zh-CN" altLang="zh-CN" sz="3600" b="1"/>
              <a:t>程序结构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60731"/>
            <a:ext cx="6934200" cy="470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42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096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2922806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1-MySql</a:t>
            </a:r>
            <a:r>
              <a:rPr lang="zh-CN" altLang="en-US" sz="3600" b="1" dirty="0" smtClean="0"/>
              <a:t>数据库产品的介绍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01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altLang="zh-CN" dirty="0" err="1" smtClean="0"/>
              <a:t>MySQL</a:t>
            </a:r>
            <a:r>
              <a:rPr lang="zh-CN" altLang="en-US" dirty="0" smtClean="0"/>
              <a:t>产品的特点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数据库隶属于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AB</a:t>
            </a:r>
            <a:r>
              <a:rPr lang="zh-CN" altLang="en-US" dirty="0" smtClean="0"/>
              <a:t>公司，总部位于瑞典，后被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成本低：开放源代码，一般可以免费试用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性能高：执行很快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简单：很容易安装和使用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922806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2-MySql</a:t>
            </a:r>
            <a:r>
              <a:rPr lang="zh-CN" altLang="en-US" sz="3600" b="1" dirty="0" smtClean="0"/>
              <a:t>数据库的安装</a:t>
            </a:r>
            <a:endParaRPr lang="zh-CN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01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DBMS</a:t>
            </a:r>
            <a:r>
              <a:rPr lang="zh-CN" altLang="en-US" dirty="0" smtClean="0"/>
              <a:t>分为两类：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基于共享文件系统的</a:t>
            </a:r>
            <a:r>
              <a:rPr lang="en-US" altLang="zh-CN" dirty="0" smtClean="0"/>
              <a:t>DBMS </a:t>
            </a:r>
            <a:r>
              <a:rPr lang="zh-CN" altLang="en-US" dirty="0" smtClean="0"/>
              <a:t>（</a:t>
            </a:r>
            <a:r>
              <a:rPr lang="en-US" altLang="zh-CN" sz="2000" dirty="0" smtClean="0">
                <a:solidFill>
                  <a:srgbClr val="0070C0"/>
                </a:solidFill>
              </a:rPr>
              <a:t>Access</a:t>
            </a:r>
            <a:r>
              <a:rPr lang="zh-CN" altLang="en-US" sz="2000" dirty="0" smtClean="0"/>
              <a:t> ）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基于客户机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DBMS</a:t>
            </a:r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MySQL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</a:rPr>
              <a:t>Oracle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SqlServer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pPr algn="r"/>
            <a:r>
              <a:rPr lang="en-US" altLang="zh-CN" dirty="0" err="1" smtClean="0"/>
              <a:t>MySQL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社区版（免费）</a:t>
            </a:r>
            <a:endParaRPr lang="en-US" altLang="zh-CN" dirty="0" smtClean="0"/>
          </a:p>
          <a:p>
            <a:r>
              <a:rPr lang="zh-CN" altLang="en-US" dirty="0" smtClean="0"/>
              <a:t>企业版（收费）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00037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平台下下载：</a:t>
            </a:r>
            <a:r>
              <a:rPr lang="en-US" altLang="zh-CN" dirty="0" smtClean="0"/>
              <a:t>http://dev.mysql.com/downloads/mysql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714752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目前可以下载的版本：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5.5</a:t>
            </a:r>
          </a:p>
          <a:p>
            <a:r>
              <a:rPr lang="en-US" altLang="zh-CN" dirty="0" smtClean="0"/>
              <a:t>5.6</a:t>
            </a:r>
          </a:p>
          <a:p>
            <a:r>
              <a:rPr lang="en-US" altLang="zh-CN" dirty="0" smtClean="0"/>
              <a:t>5.7</a:t>
            </a:r>
          </a:p>
          <a:p>
            <a:r>
              <a:rPr lang="en-US" altLang="zh-CN" dirty="0" smtClean="0"/>
              <a:t>8.0 </a:t>
            </a:r>
            <a:r>
              <a:rPr lang="zh-CN" altLang="en-US" dirty="0" smtClean="0"/>
              <a:t>测试版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启动和停止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b="1" dirty="0" smtClean="0"/>
              <a:t>方式一：通过计算机管理方式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右击计算机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启动或停止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b="1" dirty="0" smtClean="0"/>
              <a:t>方式二：通过命令行方式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启动：</a:t>
            </a:r>
            <a:r>
              <a:rPr lang="en-US" altLang="zh-CN" dirty="0" smtClean="0"/>
              <a:t>net start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停止：</a:t>
            </a:r>
            <a:r>
              <a:rPr lang="en-US" altLang="zh-CN" dirty="0" smtClean="0"/>
              <a:t>net stop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4" y="-571528"/>
            <a:ext cx="7658096" cy="1714528"/>
          </a:xfrm>
        </p:spPr>
        <p:txBody>
          <a:bodyPr/>
          <a:lstStyle/>
          <a:p>
            <a:pPr algn="r"/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服务端的登录和退出</a:t>
            </a:r>
          </a:p>
        </p:txBody>
      </p:sp>
      <p:sp>
        <p:nvSpPr>
          <p:cNvPr id="4" name="矩形 3"/>
          <p:cNvSpPr/>
          <p:nvPr/>
        </p:nvSpPr>
        <p:spPr>
          <a:xfrm>
            <a:off x="5214942" y="1357298"/>
            <a:ext cx="3143272" cy="450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2571744"/>
            <a:ext cx="814701" cy="1590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9322" y="8572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仓库</a:t>
            </a:r>
            <a:endParaRPr lang="zh-CN" altLang="en-US" b="1" dirty="0"/>
          </a:p>
        </p:txBody>
      </p:sp>
      <p:pic>
        <p:nvPicPr>
          <p:cNvPr id="11" name="图片 10" descr="timg (1)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7686" y="2428868"/>
            <a:ext cx="1571636" cy="1857388"/>
          </a:xfrm>
          <a:prstGeom prst="rect">
            <a:avLst/>
          </a:prstGeom>
        </p:spPr>
      </p:pic>
      <p:pic>
        <p:nvPicPr>
          <p:cNvPr id="13" name="图片 12" descr="timg (3)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0496" y="2571744"/>
            <a:ext cx="2286000" cy="1676400"/>
          </a:xfrm>
          <a:prstGeom prst="rect">
            <a:avLst/>
          </a:prstGeom>
        </p:spPr>
      </p:pic>
      <p:pic>
        <p:nvPicPr>
          <p:cNvPr id="15" name="图片 14" descr="xiaoren 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332657" flipH="1">
            <a:off x="70687" y="1779924"/>
            <a:ext cx="2663270" cy="2866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笔记模板">
  <a:themeElements>
    <a:clrScheme name="笔记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笔记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笔记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笔记模板</Template>
  <TotalTime>2944</TotalTime>
  <Words>506</Words>
  <Application>Microsoft Office PowerPoint</Application>
  <PresentationFormat>全屏显示(4:3)</PresentationFormat>
  <Paragraphs>90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笔记模板</vt:lpstr>
      <vt:lpstr>幻灯片 1</vt:lpstr>
      <vt:lpstr>幻灯片 2</vt:lpstr>
      <vt:lpstr>幻灯片 3</vt:lpstr>
      <vt:lpstr>MySQL产品的特点</vt:lpstr>
      <vt:lpstr>幻灯片 5</vt:lpstr>
      <vt:lpstr>幻灯片 6</vt:lpstr>
      <vt:lpstr>MySQL的版本</vt:lpstr>
      <vt:lpstr>启动和停止MySQL服务</vt:lpstr>
      <vt:lpstr>MySQL服务端的登录和退出</vt:lpstr>
      <vt:lpstr>MySQL服务端的登录和退出</vt:lpstr>
      <vt:lpstr>幻灯片 11</vt:lpstr>
      <vt:lpstr>MySQL语法规范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</dc:creator>
  <cp:lastModifiedBy>liyuting</cp:lastModifiedBy>
  <cp:revision>209</cp:revision>
  <cp:lastPrinted>1601-01-01T00:00:00Z</cp:lastPrinted>
  <dcterms:created xsi:type="dcterms:W3CDTF">1601-01-01T00:00:00Z</dcterms:created>
  <dcterms:modified xsi:type="dcterms:W3CDTF">2017-10-17T02:52:48Z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