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0" r:id="rId4"/>
    <p:sldId id="274" r:id="rId5"/>
    <p:sldId id="277" r:id="rId6"/>
    <p:sldId id="275" r:id="rId7"/>
    <p:sldId id="278" r:id="rId8"/>
    <p:sldId id="279" r:id="rId9"/>
    <p:sldId id="276" r:id="rId10"/>
    <p:sldId id="280" r:id="rId11"/>
    <p:sldId id="281" r:id="rId12"/>
    <p:sldId id="282" r:id="rId13"/>
    <p:sldId id="283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AB534"/>
    <a:srgbClr val="FFDA93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201" autoAdjust="0"/>
  </p:normalViewPr>
  <p:slideViewPr>
    <p:cSldViewPr snapToGrid="0">
      <p:cViewPr varScale="1">
        <p:scale>
          <a:sx n="71" d="100"/>
          <a:sy n="71" d="100"/>
        </p:scale>
        <p:origin x="7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390C06-8B84-4AE8-AD4F-7BAD10A643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00C346-5F78-4EF7-9FF6-89BD317363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076D3-E097-4D3E-89C8-FC671BBB14D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4F306-7717-4CC6-8DA0-F7804626A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7E19F3-6DBF-4473-A668-F8308E4F16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4263-BEEF-4DFF-AF79-EE4CD9854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9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692D117-8FA8-42ED-A9B2-F061BA3460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9230" b="-91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0">
            <a:extLst>
              <a:ext uri="{FF2B5EF4-FFF2-40B4-BE49-F238E27FC236}">
                <a16:creationId xmlns:a16="http://schemas.microsoft.com/office/drawing/2014/main" id="{52AE3CDC-622D-451D-8FB9-DE03EA6B3FEF}"/>
              </a:ext>
            </a:extLst>
          </p:cNvPr>
          <p:cNvSpPr>
            <a:spLocks/>
          </p:cNvSpPr>
          <p:nvPr userDrawn="1"/>
        </p:nvSpPr>
        <p:spPr bwMode="auto">
          <a:xfrm>
            <a:off x="3480340" y="1561805"/>
            <a:ext cx="269890" cy="1418270"/>
          </a:xfrm>
          <a:custGeom>
            <a:avLst/>
            <a:gdLst>
              <a:gd name="T0" fmla="*/ 200 w 200"/>
              <a:gd name="T1" fmla="*/ 28 h 1051"/>
              <a:gd name="T2" fmla="*/ 200 w 200"/>
              <a:gd name="T3" fmla="*/ 0 h 1051"/>
              <a:gd name="T4" fmla="*/ 30 w 200"/>
              <a:gd name="T5" fmla="*/ 0 h 1051"/>
              <a:gd name="T6" fmla="*/ 24 w 200"/>
              <a:gd name="T7" fmla="*/ 0 h 1051"/>
              <a:gd name="T8" fmla="*/ 0 w 200"/>
              <a:gd name="T9" fmla="*/ 0 h 1051"/>
              <a:gd name="T10" fmla="*/ 0 w 200"/>
              <a:gd name="T11" fmla="*/ 1051 h 1051"/>
              <a:gd name="T12" fmla="*/ 24 w 200"/>
              <a:gd name="T13" fmla="*/ 1051 h 1051"/>
              <a:gd name="T14" fmla="*/ 30 w 200"/>
              <a:gd name="T15" fmla="*/ 1051 h 1051"/>
              <a:gd name="T16" fmla="*/ 200 w 200"/>
              <a:gd name="T17" fmla="*/ 1051 h 1051"/>
              <a:gd name="T18" fmla="*/ 200 w 200"/>
              <a:gd name="T19" fmla="*/ 1023 h 1051"/>
              <a:gd name="T20" fmla="*/ 30 w 200"/>
              <a:gd name="T21" fmla="*/ 1023 h 1051"/>
              <a:gd name="T22" fmla="*/ 30 w 200"/>
              <a:gd name="T23" fmla="*/ 28 h 1051"/>
              <a:gd name="T24" fmla="*/ 200 w 200"/>
              <a:gd name="T25" fmla="*/ 28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051">
                <a:moveTo>
                  <a:pt x="200" y="28"/>
                </a:moveTo>
                <a:lnTo>
                  <a:pt x="200" y="0"/>
                </a:lnTo>
                <a:lnTo>
                  <a:pt x="30" y="0"/>
                </a:lnTo>
                <a:lnTo>
                  <a:pt x="24" y="0"/>
                </a:lnTo>
                <a:lnTo>
                  <a:pt x="0" y="0"/>
                </a:lnTo>
                <a:lnTo>
                  <a:pt x="0" y="1051"/>
                </a:lnTo>
                <a:lnTo>
                  <a:pt x="24" y="1051"/>
                </a:lnTo>
                <a:lnTo>
                  <a:pt x="30" y="1051"/>
                </a:lnTo>
                <a:lnTo>
                  <a:pt x="200" y="1051"/>
                </a:lnTo>
                <a:lnTo>
                  <a:pt x="200" y="1023"/>
                </a:lnTo>
                <a:lnTo>
                  <a:pt x="30" y="1023"/>
                </a:lnTo>
                <a:lnTo>
                  <a:pt x="30" y="28"/>
                </a:lnTo>
                <a:lnTo>
                  <a:pt x="20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50">
            <a:extLst>
              <a:ext uri="{FF2B5EF4-FFF2-40B4-BE49-F238E27FC236}">
                <a16:creationId xmlns:a16="http://schemas.microsoft.com/office/drawing/2014/main" id="{A0ED3B00-E062-48D0-813D-697BF93A3D4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711661" y="1561805"/>
            <a:ext cx="269890" cy="1418270"/>
          </a:xfrm>
          <a:custGeom>
            <a:avLst/>
            <a:gdLst>
              <a:gd name="T0" fmla="*/ 200 w 200"/>
              <a:gd name="T1" fmla="*/ 28 h 1051"/>
              <a:gd name="T2" fmla="*/ 200 w 200"/>
              <a:gd name="T3" fmla="*/ 0 h 1051"/>
              <a:gd name="T4" fmla="*/ 30 w 200"/>
              <a:gd name="T5" fmla="*/ 0 h 1051"/>
              <a:gd name="T6" fmla="*/ 24 w 200"/>
              <a:gd name="T7" fmla="*/ 0 h 1051"/>
              <a:gd name="T8" fmla="*/ 0 w 200"/>
              <a:gd name="T9" fmla="*/ 0 h 1051"/>
              <a:gd name="T10" fmla="*/ 0 w 200"/>
              <a:gd name="T11" fmla="*/ 1051 h 1051"/>
              <a:gd name="T12" fmla="*/ 24 w 200"/>
              <a:gd name="T13" fmla="*/ 1051 h 1051"/>
              <a:gd name="T14" fmla="*/ 30 w 200"/>
              <a:gd name="T15" fmla="*/ 1051 h 1051"/>
              <a:gd name="T16" fmla="*/ 200 w 200"/>
              <a:gd name="T17" fmla="*/ 1051 h 1051"/>
              <a:gd name="T18" fmla="*/ 200 w 200"/>
              <a:gd name="T19" fmla="*/ 1023 h 1051"/>
              <a:gd name="T20" fmla="*/ 30 w 200"/>
              <a:gd name="T21" fmla="*/ 1023 h 1051"/>
              <a:gd name="T22" fmla="*/ 30 w 200"/>
              <a:gd name="T23" fmla="*/ 28 h 1051"/>
              <a:gd name="T24" fmla="*/ 200 w 200"/>
              <a:gd name="T25" fmla="*/ 28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051">
                <a:moveTo>
                  <a:pt x="200" y="28"/>
                </a:moveTo>
                <a:lnTo>
                  <a:pt x="200" y="0"/>
                </a:lnTo>
                <a:lnTo>
                  <a:pt x="30" y="0"/>
                </a:lnTo>
                <a:lnTo>
                  <a:pt x="24" y="0"/>
                </a:lnTo>
                <a:lnTo>
                  <a:pt x="0" y="0"/>
                </a:lnTo>
                <a:lnTo>
                  <a:pt x="0" y="1051"/>
                </a:lnTo>
                <a:lnTo>
                  <a:pt x="24" y="1051"/>
                </a:lnTo>
                <a:lnTo>
                  <a:pt x="30" y="1051"/>
                </a:lnTo>
                <a:lnTo>
                  <a:pt x="200" y="1051"/>
                </a:lnTo>
                <a:lnTo>
                  <a:pt x="200" y="1023"/>
                </a:lnTo>
                <a:lnTo>
                  <a:pt x="30" y="1023"/>
                </a:lnTo>
                <a:lnTo>
                  <a:pt x="30" y="28"/>
                </a:lnTo>
                <a:lnTo>
                  <a:pt x="20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289526" y="1674113"/>
            <a:ext cx="5865360" cy="12317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21" name="副标题 2">
            <a:extLst>
              <a:ext uri="{FF2B5EF4-FFF2-40B4-BE49-F238E27FC236}">
                <a16:creationId xmlns:a16="http://schemas.microsoft.com/office/drawing/2014/main" id="{6364D9E1-C49E-4007-9CCB-7FE1C62C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8778" y="3054246"/>
            <a:ext cx="586536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9" name="文本占位符 13">
            <a:extLst>
              <a:ext uri="{FF2B5EF4-FFF2-40B4-BE49-F238E27FC236}">
                <a16:creationId xmlns:a16="http://schemas.microsoft.com/office/drawing/2014/main" id="{0A2D9ACF-06F0-45E1-A8D6-DD67D4EA4C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8776" y="4677063"/>
            <a:ext cx="58653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B23FEB0C-6409-4470-99A3-7C68745139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8776" y="4367609"/>
            <a:ext cx="586536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2D6FD28-0841-4672-AC2B-06CA380C04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9230" b="-91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CFBA06-3CBE-4AF8-A76C-BAE230E89B33}"/>
              </a:ext>
            </a:extLst>
          </p:cNvPr>
          <p:cNvSpPr/>
          <p:nvPr userDrawn="1"/>
        </p:nvSpPr>
        <p:spPr>
          <a:xfrm>
            <a:off x="537029" y="570025"/>
            <a:ext cx="11117942" cy="5717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794150" y="158484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795266" y="248019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Freeform 50">
            <a:extLst>
              <a:ext uri="{FF2B5EF4-FFF2-40B4-BE49-F238E27FC236}">
                <a16:creationId xmlns:a16="http://schemas.microsoft.com/office/drawing/2014/main" id="{145CE130-B0F3-474A-84B6-66411037AAE0}"/>
              </a:ext>
            </a:extLst>
          </p:cNvPr>
          <p:cNvSpPr>
            <a:spLocks/>
          </p:cNvSpPr>
          <p:nvPr userDrawn="1"/>
        </p:nvSpPr>
        <p:spPr bwMode="auto">
          <a:xfrm>
            <a:off x="1579599" y="1828505"/>
            <a:ext cx="269890" cy="1418270"/>
          </a:xfrm>
          <a:custGeom>
            <a:avLst/>
            <a:gdLst>
              <a:gd name="T0" fmla="*/ 200 w 200"/>
              <a:gd name="T1" fmla="*/ 28 h 1051"/>
              <a:gd name="T2" fmla="*/ 200 w 200"/>
              <a:gd name="T3" fmla="*/ 0 h 1051"/>
              <a:gd name="T4" fmla="*/ 30 w 200"/>
              <a:gd name="T5" fmla="*/ 0 h 1051"/>
              <a:gd name="T6" fmla="*/ 24 w 200"/>
              <a:gd name="T7" fmla="*/ 0 h 1051"/>
              <a:gd name="T8" fmla="*/ 0 w 200"/>
              <a:gd name="T9" fmla="*/ 0 h 1051"/>
              <a:gd name="T10" fmla="*/ 0 w 200"/>
              <a:gd name="T11" fmla="*/ 1051 h 1051"/>
              <a:gd name="T12" fmla="*/ 24 w 200"/>
              <a:gd name="T13" fmla="*/ 1051 h 1051"/>
              <a:gd name="T14" fmla="*/ 30 w 200"/>
              <a:gd name="T15" fmla="*/ 1051 h 1051"/>
              <a:gd name="T16" fmla="*/ 200 w 200"/>
              <a:gd name="T17" fmla="*/ 1051 h 1051"/>
              <a:gd name="T18" fmla="*/ 200 w 200"/>
              <a:gd name="T19" fmla="*/ 1023 h 1051"/>
              <a:gd name="T20" fmla="*/ 30 w 200"/>
              <a:gd name="T21" fmla="*/ 1023 h 1051"/>
              <a:gd name="T22" fmla="*/ 30 w 200"/>
              <a:gd name="T23" fmla="*/ 28 h 1051"/>
              <a:gd name="T24" fmla="*/ 200 w 200"/>
              <a:gd name="T25" fmla="*/ 28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051">
                <a:moveTo>
                  <a:pt x="200" y="28"/>
                </a:moveTo>
                <a:lnTo>
                  <a:pt x="200" y="0"/>
                </a:lnTo>
                <a:lnTo>
                  <a:pt x="30" y="0"/>
                </a:lnTo>
                <a:lnTo>
                  <a:pt x="24" y="0"/>
                </a:lnTo>
                <a:lnTo>
                  <a:pt x="0" y="0"/>
                </a:lnTo>
                <a:lnTo>
                  <a:pt x="0" y="1051"/>
                </a:lnTo>
                <a:lnTo>
                  <a:pt x="24" y="1051"/>
                </a:lnTo>
                <a:lnTo>
                  <a:pt x="30" y="1051"/>
                </a:lnTo>
                <a:lnTo>
                  <a:pt x="200" y="1051"/>
                </a:lnTo>
                <a:lnTo>
                  <a:pt x="200" y="1023"/>
                </a:lnTo>
                <a:lnTo>
                  <a:pt x="30" y="1023"/>
                </a:lnTo>
                <a:lnTo>
                  <a:pt x="30" y="28"/>
                </a:lnTo>
                <a:lnTo>
                  <a:pt x="200" y="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Freeform 50">
            <a:extLst>
              <a:ext uri="{FF2B5EF4-FFF2-40B4-BE49-F238E27FC236}">
                <a16:creationId xmlns:a16="http://schemas.microsoft.com/office/drawing/2014/main" id="{ADF47636-C517-4FAF-B71F-5E004A39E77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901751" y="1828505"/>
            <a:ext cx="269890" cy="1418270"/>
          </a:xfrm>
          <a:custGeom>
            <a:avLst/>
            <a:gdLst>
              <a:gd name="T0" fmla="*/ 200 w 200"/>
              <a:gd name="T1" fmla="*/ 28 h 1051"/>
              <a:gd name="T2" fmla="*/ 200 w 200"/>
              <a:gd name="T3" fmla="*/ 0 h 1051"/>
              <a:gd name="T4" fmla="*/ 30 w 200"/>
              <a:gd name="T5" fmla="*/ 0 h 1051"/>
              <a:gd name="T6" fmla="*/ 24 w 200"/>
              <a:gd name="T7" fmla="*/ 0 h 1051"/>
              <a:gd name="T8" fmla="*/ 0 w 200"/>
              <a:gd name="T9" fmla="*/ 0 h 1051"/>
              <a:gd name="T10" fmla="*/ 0 w 200"/>
              <a:gd name="T11" fmla="*/ 1051 h 1051"/>
              <a:gd name="T12" fmla="*/ 24 w 200"/>
              <a:gd name="T13" fmla="*/ 1051 h 1051"/>
              <a:gd name="T14" fmla="*/ 30 w 200"/>
              <a:gd name="T15" fmla="*/ 1051 h 1051"/>
              <a:gd name="T16" fmla="*/ 200 w 200"/>
              <a:gd name="T17" fmla="*/ 1051 h 1051"/>
              <a:gd name="T18" fmla="*/ 200 w 200"/>
              <a:gd name="T19" fmla="*/ 1023 h 1051"/>
              <a:gd name="T20" fmla="*/ 30 w 200"/>
              <a:gd name="T21" fmla="*/ 1023 h 1051"/>
              <a:gd name="T22" fmla="*/ 30 w 200"/>
              <a:gd name="T23" fmla="*/ 28 h 1051"/>
              <a:gd name="T24" fmla="*/ 200 w 200"/>
              <a:gd name="T25" fmla="*/ 28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" h="1051">
                <a:moveTo>
                  <a:pt x="200" y="28"/>
                </a:moveTo>
                <a:lnTo>
                  <a:pt x="200" y="0"/>
                </a:lnTo>
                <a:lnTo>
                  <a:pt x="30" y="0"/>
                </a:lnTo>
                <a:lnTo>
                  <a:pt x="24" y="0"/>
                </a:lnTo>
                <a:lnTo>
                  <a:pt x="0" y="0"/>
                </a:lnTo>
                <a:lnTo>
                  <a:pt x="0" y="1051"/>
                </a:lnTo>
                <a:lnTo>
                  <a:pt x="24" y="1051"/>
                </a:lnTo>
                <a:lnTo>
                  <a:pt x="30" y="1051"/>
                </a:lnTo>
                <a:lnTo>
                  <a:pt x="200" y="1051"/>
                </a:lnTo>
                <a:lnTo>
                  <a:pt x="200" y="1023"/>
                </a:lnTo>
                <a:lnTo>
                  <a:pt x="30" y="1023"/>
                </a:lnTo>
                <a:lnTo>
                  <a:pt x="30" y="28"/>
                </a:lnTo>
                <a:lnTo>
                  <a:pt x="200" y="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422CEC9-892F-4D67-B993-7728198CB3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9230" b="-91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610696" y="1917814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610696" y="4224050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10697" y="3927779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Solution</a:t>
            </a:r>
            <a:endParaRPr lang="zh-CN" altLang="en-US" sz="6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不会讲评，不要吐槽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「稳健</a:t>
            </a:r>
            <a:r>
              <a:rPr lang="en-US" altLang="zh-CN" dirty="0"/>
              <a:t>Online Judge</a:t>
            </a:r>
            <a:r>
              <a:rPr lang="zh-CN" altLang="en-US" dirty="0"/>
              <a:t>」站长  蔡骐璠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474303C6-81B3-4A24-A8D1-917ABBB404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77" y="3540999"/>
            <a:ext cx="2885515" cy="153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数论题</a:t>
            </a:r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014D1B78-370E-4583-8E94-E3C9F1843640}"/>
              </a:ext>
            </a:extLst>
          </p:cNvPr>
          <p:cNvSpPr txBox="1">
            <a:spLocks/>
          </p:cNvSpPr>
          <p:nvPr/>
        </p:nvSpPr>
        <p:spPr>
          <a:xfrm>
            <a:off x="1289632" y="2736596"/>
            <a:ext cx="9987969" cy="179597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1B8108-8D0D-4962-8198-0921CBECE99E}"/>
              </a:ext>
            </a:extLst>
          </p:cNvPr>
          <p:cNvSpPr txBox="1">
            <a:spLocks/>
          </p:cNvSpPr>
          <p:nvPr/>
        </p:nvSpPr>
        <p:spPr>
          <a:xfrm>
            <a:off x="1182055" y="2660395"/>
            <a:ext cx="9987969" cy="202814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CD4622C8-223D-4494-99C3-16394E041CEC}"/>
              </a:ext>
            </a:extLst>
          </p:cNvPr>
          <p:cNvSpPr txBox="1">
            <a:spLocks/>
          </p:cNvSpPr>
          <p:nvPr/>
        </p:nvSpPr>
        <p:spPr>
          <a:xfrm>
            <a:off x="1182053" y="2218731"/>
            <a:ext cx="9987969" cy="333042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改编自 洛谷 </a:t>
            </a:r>
            <a:r>
              <a:rPr lang="en-US" altLang="zh-CN" dirty="0"/>
              <a:t>P4777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这题要用</a:t>
            </a:r>
            <a:r>
              <a:rPr lang="zh-CN" altLang="zh-CN" dirty="0"/>
              <a:t>中国剩余定理</a:t>
            </a:r>
            <a:r>
              <a:rPr lang="zh-CN" altLang="en-US" dirty="0"/>
              <a:t>。</a:t>
            </a:r>
            <a:r>
              <a:rPr lang="zh-CN" altLang="zh-CN" dirty="0"/>
              <a:t>中国剩余定理，又称为</a:t>
            </a:r>
            <a:r>
              <a:rPr lang="zh-CN" altLang="zh-CN" strike="sngStrike" dirty="0"/>
              <a:t>中国单身狗定理</a:t>
            </a:r>
            <a:r>
              <a:rPr lang="zh-CN" altLang="zh-CN" dirty="0"/>
              <a:t>孙子定理，常常简写成</a:t>
            </a:r>
            <a:r>
              <a:rPr lang="en-US" altLang="zh-CN" dirty="0"/>
              <a:t>CRT</a:t>
            </a:r>
            <a:r>
              <a:rPr lang="zh-CN" altLang="zh-CN" dirty="0"/>
              <a:t>（</a:t>
            </a:r>
            <a:r>
              <a:rPr lang="en-US" altLang="zh-CN" dirty="0"/>
              <a:t>Chinese Remainder Theorem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它给出了构造如下方程组解的方法：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0"/>
            <a:r>
              <a:rPr lang="zh-CN" altLang="zh-CN" dirty="0"/>
              <a:t>其中</a:t>
            </a:r>
            <a:r>
              <a:rPr lang="en-US" altLang="zh-CN" i="1" dirty="0"/>
              <a:t>m</a:t>
            </a:r>
            <a:r>
              <a:rPr lang="en-US" altLang="zh-CN" baseline="-25000" dirty="0"/>
              <a:t>1</a:t>
            </a:r>
            <a:r>
              <a:rPr lang="en-US" altLang="zh-CN" i="1" dirty="0"/>
              <a:t>, m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 err="1"/>
              <a:t>m</a:t>
            </a:r>
            <a:r>
              <a:rPr lang="en-US" altLang="zh-CN" baseline="-25000" dirty="0" err="1"/>
              <a:t>n</a:t>
            </a:r>
            <a:r>
              <a:rPr lang="en-US" altLang="zh-CN" i="1" dirty="0"/>
              <a:t> </a:t>
            </a:r>
            <a:r>
              <a:rPr lang="zh-CN" altLang="zh-CN" dirty="0"/>
              <a:t>两两互素。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744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38C2AF-27DC-4E06-B54E-9EF8682AB0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8" y="3879196"/>
            <a:ext cx="31813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7A5EE89-C858-4ADB-BC5D-7FBCF05CB5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6" y="2330264"/>
            <a:ext cx="3362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4A7363-F5D6-47AF-A408-F74FCD7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5AC2D-03AA-4505-A16A-FFC53C9B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D5CE09-89DC-47A0-88D1-378242D54A17}"/>
              </a:ext>
            </a:extLst>
          </p:cNvPr>
          <p:cNvSpPr txBox="1">
            <a:spLocks/>
          </p:cNvSpPr>
          <p:nvPr/>
        </p:nvSpPr>
        <p:spPr>
          <a:xfrm>
            <a:off x="1182053" y="2261891"/>
            <a:ext cx="9987969" cy="291804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首先来解只有两个方程的方程组。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我们可以把这个方程组改写成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消去</a:t>
            </a:r>
            <a:r>
              <a:rPr lang="en-US" altLang="zh-CN" dirty="0"/>
              <a:t>x </a:t>
            </a:r>
            <a:r>
              <a:rPr lang="zh-CN" altLang="zh-CN" dirty="0"/>
              <a:t>之后就可以得到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+ 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en-US" altLang="zh-CN" i="1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+ 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en-US" altLang="zh-CN" i="1" dirty="0"/>
              <a:t>m</a:t>
            </a:r>
            <a:r>
              <a:rPr lang="en-US" altLang="zh-CN" baseline="-25000" dirty="0"/>
              <a:t>2</a:t>
            </a:r>
            <a:r>
              <a:rPr lang="zh-CN" altLang="zh-CN" dirty="0"/>
              <a:t>，这刚好是关于</a:t>
            </a:r>
            <a:r>
              <a:rPr lang="en-US" altLang="zh-CN" i="1" dirty="0"/>
              <a:t>k</a:t>
            </a:r>
            <a:r>
              <a:rPr lang="en-US" altLang="zh-CN" dirty="0"/>
              <a:t>1</a:t>
            </a:r>
            <a:r>
              <a:rPr lang="en-US" altLang="zh-CN" i="1" dirty="0"/>
              <a:t>, k</a:t>
            </a:r>
            <a:r>
              <a:rPr lang="en-US" altLang="zh-CN" dirty="0"/>
              <a:t>2 </a:t>
            </a:r>
            <a:r>
              <a:rPr lang="zh-CN" altLang="zh-CN" dirty="0"/>
              <a:t>的一个线性方程，使用扩展欧几里得算法就可以解出。</a:t>
            </a:r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7608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69FA2D1-B59C-40DD-A09F-96B0EA3C05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20" y="3154623"/>
            <a:ext cx="32004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4A7363-F5D6-47AF-A408-F74FCD7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5AC2D-03AA-4505-A16A-FFC53C9B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D5CE09-89DC-47A0-88D1-378242D54A17}"/>
              </a:ext>
            </a:extLst>
          </p:cNvPr>
          <p:cNvSpPr txBox="1">
            <a:spLocks/>
          </p:cNvSpPr>
          <p:nvPr/>
        </p:nvSpPr>
        <p:spPr>
          <a:xfrm>
            <a:off x="1101220" y="1459884"/>
            <a:ext cx="9987969" cy="351552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dirty="0"/>
              <a:t>此外，中国剩余定理还告诉我们一个事实，在</a:t>
            </a:r>
            <a:r>
              <a:rPr lang="en-US" altLang="zh-CN" i="1" dirty="0"/>
              <a:t>m</a:t>
            </a:r>
            <a:r>
              <a:rPr lang="en-US" altLang="zh-CN" dirty="0"/>
              <a:t>1</a:t>
            </a:r>
            <a:r>
              <a:rPr lang="en-US" altLang="zh-CN" i="1" dirty="0"/>
              <a:t>,m</a:t>
            </a:r>
            <a:r>
              <a:rPr lang="en-US" altLang="zh-CN" dirty="0"/>
              <a:t>2 </a:t>
            </a:r>
            <a:r>
              <a:rPr lang="zh-CN" altLang="zh-CN" dirty="0"/>
              <a:t>互素的条件下，假设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zh-CN" altLang="zh-CN" dirty="0"/>
              <a:t>是该方程组的一个解，那么该方程组的所有解都满足如下形式：</a:t>
            </a:r>
          </a:p>
          <a:p>
            <a:pPr lvl="0"/>
            <a:r>
              <a:rPr lang="en-US" altLang="zh-CN" i="1" dirty="0"/>
              <a:t>x≡x</a:t>
            </a:r>
            <a:r>
              <a:rPr lang="en-US" altLang="zh-CN" baseline="-25000" dirty="0"/>
              <a:t>0</a:t>
            </a:r>
            <a:r>
              <a:rPr lang="en-US" altLang="zh-CN" dirty="0"/>
              <a:t> (mod </a:t>
            </a:r>
            <a:r>
              <a:rPr lang="en-US" altLang="zh-CN" i="1" dirty="0"/>
              <a:t>m</a:t>
            </a:r>
            <a:r>
              <a:rPr lang="en-US" altLang="zh-CN" dirty="0"/>
              <a:t>1</a:t>
            </a:r>
            <a:r>
              <a:rPr lang="en-US" altLang="zh-CN" i="1" dirty="0"/>
              <a:t>m</a:t>
            </a:r>
            <a:r>
              <a:rPr lang="en-US" altLang="zh-CN" dirty="0"/>
              <a:t>2)</a:t>
            </a:r>
            <a:endParaRPr lang="zh-CN" altLang="zh-CN" dirty="0"/>
          </a:p>
          <a:p>
            <a:pPr lvl="0"/>
            <a:r>
              <a:rPr lang="zh-CN" altLang="zh-CN" dirty="0"/>
              <a:t>这样我们相当于把刚刚的两个方程合并成为了一个方程。如果有多个方程，可以不断进行这样的合并，最后就可以解出结果了。</a:t>
            </a:r>
          </a:p>
          <a:p>
            <a:pPr lvl="0"/>
            <a:r>
              <a:rPr lang="zh-CN" altLang="zh-CN" dirty="0"/>
              <a:t>我们来拿刚刚开头的例子来试着算一算。那个方程组是：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0"/>
            <a:r>
              <a:rPr lang="zh-CN" altLang="zh-CN" dirty="0"/>
              <a:t>首先来合并前两个方程，联立后得到的线性方程是</a:t>
            </a:r>
          </a:p>
          <a:p>
            <a:pPr marL="0" lvl="0" indent="0">
              <a:buNone/>
            </a:pPr>
            <a:r>
              <a:rPr lang="en-US" altLang="zh-CN" dirty="0"/>
              <a:t>	2 + 3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 = 3 + 5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zh-CN" altLang="zh-CN" dirty="0"/>
              <a:t>，</a:t>
            </a:r>
          </a:p>
          <a:p>
            <a:pPr lvl="0"/>
            <a:r>
              <a:rPr lang="zh-CN" altLang="zh-CN" dirty="0"/>
              <a:t>整理后可以得到一组解是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 = 2</a:t>
            </a:r>
            <a:r>
              <a:rPr lang="en-US" altLang="zh-CN" i="1" dirty="0"/>
              <a:t>, k</a:t>
            </a:r>
            <a:r>
              <a:rPr lang="en-US" altLang="zh-CN" baseline="-25000" dirty="0"/>
              <a:t>2</a:t>
            </a:r>
            <a:r>
              <a:rPr lang="en-US" altLang="zh-CN" dirty="0"/>
              <a:t> = 1</a:t>
            </a:r>
            <a:r>
              <a:rPr lang="zh-CN" altLang="zh-CN" dirty="0"/>
              <a:t>，这样可以得到满足前两个方程的</a:t>
            </a:r>
            <a:r>
              <a:rPr lang="en-US" altLang="zh-CN" dirty="0"/>
              <a:t>x </a:t>
            </a:r>
            <a:r>
              <a:rPr lang="zh-CN" altLang="zh-CN" dirty="0"/>
              <a:t>都满足：</a:t>
            </a:r>
          </a:p>
          <a:p>
            <a:pPr marL="0" indent="0">
              <a:buNone/>
            </a:pPr>
            <a:r>
              <a:rPr lang="en-US" altLang="zh-CN" i="1" dirty="0"/>
              <a:t>	x≡</a:t>
            </a:r>
            <a:r>
              <a:rPr lang="en-US" altLang="zh-CN" dirty="0"/>
              <a:t>8 (mod 15)</a:t>
            </a:r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105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E5D4087-7162-475E-8B11-40B1979F4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31" y="2394843"/>
            <a:ext cx="35718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4A7363-F5D6-47AF-A408-F74FCD7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5AC2D-03AA-4505-A16A-FFC53C9B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D5CE09-89DC-47A0-88D1-378242D54A17}"/>
              </a:ext>
            </a:extLst>
          </p:cNvPr>
          <p:cNvSpPr txBox="1">
            <a:spLocks/>
          </p:cNvSpPr>
          <p:nvPr/>
        </p:nvSpPr>
        <p:spPr>
          <a:xfrm>
            <a:off x="1101220" y="2252527"/>
            <a:ext cx="9987969" cy="351552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dirty="0"/>
              <a:t>之后可以得到新的方程组：</a:t>
            </a:r>
            <a:endParaRPr lang="en-US" altLang="zh-CN" dirty="0"/>
          </a:p>
          <a:p>
            <a:pPr marL="0" lvl="0" indent="0">
              <a:buNone/>
            </a:pP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zh-CN" dirty="0"/>
              <a:t>再合并两个方程，联立后得到的线性方程是</a:t>
            </a:r>
          </a:p>
          <a:p>
            <a:pPr lvl="0"/>
            <a:r>
              <a:rPr lang="en-US" altLang="zh-CN" dirty="0"/>
              <a:t>8 + 15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 = 2 + 7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zh-CN" altLang="zh-CN" dirty="0"/>
              <a:t>，整理后可以得到一组解是</a:t>
            </a:r>
          </a:p>
          <a:p>
            <a:pPr lvl="0"/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 = 1</a:t>
            </a:r>
            <a:r>
              <a:rPr lang="en-US" altLang="zh-CN" i="1" dirty="0"/>
              <a:t>, k</a:t>
            </a:r>
            <a:r>
              <a:rPr lang="en-US" altLang="zh-CN" baseline="-25000" dirty="0"/>
              <a:t>2</a:t>
            </a:r>
            <a:r>
              <a:rPr lang="en-US" altLang="zh-CN" dirty="0"/>
              <a:t> = 3</a:t>
            </a:r>
            <a:r>
              <a:rPr lang="zh-CN" altLang="zh-CN" dirty="0"/>
              <a:t>，</a:t>
            </a:r>
          </a:p>
          <a:p>
            <a:pPr lvl="0"/>
            <a:r>
              <a:rPr lang="zh-CN" altLang="zh-CN" dirty="0"/>
              <a:t>这样可以得到满足这两个方程的</a:t>
            </a:r>
            <a:r>
              <a:rPr lang="en-US" altLang="zh-CN" dirty="0"/>
              <a:t>x </a:t>
            </a:r>
            <a:r>
              <a:rPr lang="zh-CN" altLang="zh-CN" dirty="0"/>
              <a:t>都满足：</a:t>
            </a:r>
          </a:p>
          <a:p>
            <a:pPr lvl="0"/>
            <a:r>
              <a:rPr lang="en-US" altLang="zh-CN" i="1" dirty="0"/>
              <a:t>x≡</a:t>
            </a:r>
            <a:r>
              <a:rPr lang="en-US" altLang="zh-CN" dirty="0"/>
              <a:t>23 (mod 105)</a:t>
            </a:r>
            <a:endParaRPr lang="zh-CN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808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神奇的瓜皮（</a:t>
            </a:r>
            <a:r>
              <a:rPr lang="en-US" altLang="zh-CN" dirty="0" err="1"/>
              <a:t>guapi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水题</a:t>
            </a:r>
            <a:r>
              <a:rPr lang="en-US" altLang="zh-CN" dirty="0"/>
              <a:t>……</a:t>
            </a:r>
          </a:p>
          <a:p>
            <a:pPr lvl="0">
              <a:lnSpc>
                <a:spcPct val="100000"/>
              </a:lnSpc>
            </a:pPr>
            <a:r>
              <a:rPr lang="zh-CN" altLang="en-US" sz="1600" dirty="0"/>
              <a:t>抽取几位幸运的同学讲评一下自己的做法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843239" y="2098097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/T1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一道水题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014D1B78-370E-4583-8E94-E3C9F1843640}"/>
              </a:ext>
            </a:extLst>
          </p:cNvPr>
          <p:cNvSpPr txBox="1">
            <a:spLocks/>
          </p:cNvSpPr>
          <p:nvPr/>
        </p:nvSpPr>
        <p:spPr>
          <a:xfrm>
            <a:off x="1182055" y="2660395"/>
            <a:ext cx="9987969" cy="202814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dirty="0"/>
              <a:t>改编自</a:t>
            </a:r>
            <a:r>
              <a:rPr lang="en-US" altLang="zh-CN" dirty="0"/>
              <a:t> </a:t>
            </a:r>
            <a:r>
              <a:rPr lang="zh-CN" altLang="zh-CN" dirty="0"/>
              <a:t>洛谷</a:t>
            </a:r>
            <a:r>
              <a:rPr lang="en-US" altLang="zh-CN" dirty="0"/>
              <a:t> P1162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N</a:t>
            </a:r>
            <a:r>
              <a:rPr lang="zh-CN" altLang="en-US" dirty="0"/>
              <a:t> ≤ </a:t>
            </a:r>
            <a:r>
              <a:rPr lang="en-US" altLang="zh-CN" dirty="0"/>
              <a:t>30</a:t>
            </a:r>
            <a:r>
              <a:rPr lang="zh-CN" altLang="en-US" dirty="0"/>
              <a:t>，邻接矩阵就可以存了，直接搜索啊！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从边界开始搜，多开一个</a:t>
            </a:r>
            <a:r>
              <a:rPr lang="en-US" altLang="zh-CN" dirty="0"/>
              <a:t>b</a:t>
            </a:r>
            <a:r>
              <a:rPr lang="zh-CN" altLang="zh-CN" dirty="0"/>
              <a:t>数组，把原来为</a:t>
            </a:r>
            <a:r>
              <a:rPr lang="en-US" altLang="zh-CN" dirty="0"/>
              <a:t>1</a:t>
            </a:r>
            <a:r>
              <a:rPr lang="zh-CN" altLang="zh-CN" dirty="0"/>
              <a:t>的格子在</a:t>
            </a:r>
            <a:r>
              <a:rPr lang="en-US" altLang="zh-CN" dirty="0"/>
              <a:t>b</a:t>
            </a:r>
            <a:r>
              <a:rPr lang="zh-CN" altLang="zh-CN" dirty="0"/>
              <a:t>中标记为</a:t>
            </a:r>
            <a:r>
              <a:rPr lang="en-US" altLang="zh-CN" dirty="0"/>
              <a:t>-1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1</a:t>
            </a:r>
            <a:r>
              <a:rPr lang="zh-CN" altLang="zh-CN" dirty="0"/>
              <a:t>外围的格子在原地图中标记为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最后遍历一遍，统计答案</a:t>
            </a:r>
            <a:r>
              <a:rPr lang="zh-CN" altLang="en-US" dirty="0"/>
              <a:t>，输出</a:t>
            </a:r>
            <a:r>
              <a:rPr lang="zh-CN" altLang="zh-CN" dirty="0"/>
              <a:t>就可以了。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883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zql</a:t>
            </a:r>
            <a:r>
              <a:rPr lang="zh-CN" altLang="en-US" dirty="0"/>
              <a:t>的妹子（</a:t>
            </a:r>
            <a:r>
              <a:rPr lang="en-US" altLang="zh-CN" dirty="0"/>
              <a:t>girl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0/1</a:t>
            </a:r>
            <a:r>
              <a:rPr lang="zh-CN" altLang="en-US" dirty="0"/>
              <a:t>背包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还是水题</a:t>
            </a:r>
            <a:r>
              <a:rPr lang="en-US" altLang="zh-CN" dirty="0"/>
              <a:t>……</a:t>
            </a:r>
          </a:p>
          <a:p>
            <a:pPr lvl="0"/>
            <a:r>
              <a:rPr lang="zh-CN" altLang="en-US" sz="1600" dirty="0"/>
              <a:t>抽取几位幸运的同学讲评一下自己的做法</a:t>
            </a:r>
            <a:endParaRPr lang="en-US" altLang="zh-CN" sz="1600" dirty="0"/>
          </a:p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843239" y="2098097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/T2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还是一道水题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014D1B78-370E-4583-8E94-E3C9F1843640}"/>
              </a:ext>
            </a:extLst>
          </p:cNvPr>
          <p:cNvSpPr txBox="1">
            <a:spLocks/>
          </p:cNvSpPr>
          <p:nvPr/>
        </p:nvSpPr>
        <p:spPr>
          <a:xfrm>
            <a:off x="1289632" y="2736596"/>
            <a:ext cx="9987969" cy="179597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1B8108-8D0D-4962-8198-0921CBECE99E}"/>
              </a:ext>
            </a:extLst>
          </p:cNvPr>
          <p:cNvSpPr txBox="1">
            <a:spLocks/>
          </p:cNvSpPr>
          <p:nvPr/>
        </p:nvSpPr>
        <p:spPr>
          <a:xfrm>
            <a:off x="1182055" y="2660395"/>
            <a:ext cx="9987969" cy="202814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CD4622C8-223D-4494-99C3-16394E041CEC}"/>
              </a:ext>
            </a:extLst>
          </p:cNvPr>
          <p:cNvSpPr txBox="1">
            <a:spLocks/>
          </p:cNvSpPr>
          <p:nvPr/>
        </p:nvSpPr>
        <p:spPr>
          <a:xfrm>
            <a:off x="1289632" y="2799574"/>
            <a:ext cx="9987969" cy="174978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原创题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这就是一道</a:t>
            </a:r>
            <a:r>
              <a:rPr lang="en-US" altLang="zh-CN" dirty="0"/>
              <a:t>0/1</a:t>
            </a:r>
            <a:r>
              <a:rPr lang="zh-CN" altLang="zh-CN" dirty="0"/>
              <a:t>背包的</a:t>
            </a:r>
            <a:r>
              <a:rPr lang="zh-CN" altLang="zh-CN" strike="sngStrike" dirty="0"/>
              <a:t>裸题</a:t>
            </a:r>
            <a:r>
              <a:rPr lang="zh-CN" altLang="en-US" dirty="0"/>
              <a:t>模板题</a:t>
            </a:r>
            <a:r>
              <a:rPr lang="zh-CN" altLang="zh-CN" dirty="0"/>
              <a:t>，数据范围也不大，完全可以开</a:t>
            </a:r>
            <a:r>
              <a:rPr lang="en-US" altLang="zh-CN" dirty="0"/>
              <a:t>1000*1000</a:t>
            </a:r>
            <a:r>
              <a:rPr lang="zh-CN" altLang="zh-CN" dirty="0"/>
              <a:t>的二维数组。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状态转移方程：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[i-1][j-w[</a:t>
            </a:r>
            <a:r>
              <a:rPr lang="en-US" altLang="zh-CN" dirty="0" err="1"/>
              <a:t>i</a:t>
            </a:r>
            <a:r>
              <a:rPr lang="en-US" altLang="zh-CN" dirty="0"/>
              <a:t>]]+</a:t>
            </a:r>
            <a:r>
              <a:rPr lang="en-US" altLang="zh-CN" dirty="0" err="1"/>
              <a:t>val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en-US" altLang="zh-CN" dirty="0" err="1"/>
              <a:t>dp</a:t>
            </a:r>
            <a:r>
              <a:rPr lang="en-US" altLang="zh-CN" dirty="0"/>
              <a:t>[i-1][j])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没有</a:t>
            </a:r>
            <a:r>
              <a:rPr lang="en-US" altLang="zh-CN" dirty="0"/>
              <a:t>AC</a:t>
            </a:r>
            <a:r>
              <a:rPr lang="zh-CN" altLang="zh-CN" dirty="0"/>
              <a:t>的同学可能需要</a:t>
            </a:r>
            <a:r>
              <a:rPr lang="zh-CN" altLang="en-US" dirty="0"/>
              <a:t>喝瓶肾宝</a:t>
            </a:r>
            <a:r>
              <a:rPr lang="zh-CN" altLang="zh-CN" dirty="0"/>
              <a:t>清醒一下。</a:t>
            </a:r>
          </a:p>
        </p:txBody>
      </p:sp>
    </p:spTree>
    <p:extLst>
      <p:ext uri="{BB962C8B-B14F-4D97-AF65-F5344CB8AC3E}">
        <p14:creationId xmlns:p14="http://schemas.microsoft.com/office/powerpoint/2010/main" val="12205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教授的愤怒（</a:t>
            </a:r>
            <a:r>
              <a:rPr lang="en-US" altLang="zh-CN" dirty="0"/>
              <a:t>professor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动规？贪心？</a:t>
            </a:r>
            <a:endParaRPr lang="en-US" altLang="zh-CN" dirty="0"/>
          </a:p>
          <a:p>
            <a:pPr lvl="0"/>
            <a:r>
              <a:rPr lang="zh-CN" altLang="zh-CN" dirty="0"/>
              <a:t>这道题改编自</a:t>
            </a:r>
            <a:r>
              <a:rPr lang="en-US" altLang="zh-CN" dirty="0"/>
              <a:t> </a:t>
            </a:r>
            <a:r>
              <a:rPr lang="zh-CN" altLang="zh-CN" dirty="0"/>
              <a:t>洛谷</a:t>
            </a:r>
            <a:r>
              <a:rPr lang="en-US" altLang="zh-CN" dirty="0"/>
              <a:t> P1684</a:t>
            </a:r>
          </a:p>
          <a:p>
            <a:r>
              <a:rPr lang="zh-CN" altLang="en-US" sz="1600" dirty="0"/>
              <a:t>抽取几位幸运的同学讲评一下自己的做法</a:t>
            </a:r>
            <a:endParaRPr lang="en-US" altLang="zh-CN" sz="1600" dirty="0"/>
          </a:p>
          <a:p>
            <a:pPr lvl="0"/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843239" y="2098097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/T3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3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贪心做法</a:t>
            </a:r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014D1B78-370E-4583-8E94-E3C9F1843640}"/>
              </a:ext>
            </a:extLst>
          </p:cNvPr>
          <p:cNvSpPr txBox="1">
            <a:spLocks/>
          </p:cNvSpPr>
          <p:nvPr/>
        </p:nvSpPr>
        <p:spPr>
          <a:xfrm>
            <a:off x="1289632" y="2736596"/>
            <a:ext cx="9987969" cy="179597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1B8108-8D0D-4962-8198-0921CBECE99E}"/>
              </a:ext>
            </a:extLst>
          </p:cNvPr>
          <p:cNvSpPr txBox="1">
            <a:spLocks/>
          </p:cNvSpPr>
          <p:nvPr/>
        </p:nvSpPr>
        <p:spPr>
          <a:xfrm>
            <a:off x="1182055" y="2660395"/>
            <a:ext cx="9987969" cy="202814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CD4622C8-223D-4494-99C3-16394E041CEC}"/>
              </a:ext>
            </a:extLst>
          </p:cNvPr>
          <p:cNvSpPr txBox="1">
            <a:spLocks/>
          </p:cNvSpPr>
          <p:nvPr/>
        </p:nvSpPr>
        <p:spPr>
          <a:xfrm>
            <a:off x="1182054" y="1598533"/>
            <a:ext cx="9987969" cy="4506432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我们其实可以</a:t>
            </a:r>
            <a:r>
              <a:rPr lang="en-US" altLang="zh-CN" dirty="0"/>
              <a:t>O(n)</a:t>
            </a:r>
            <a:r>
              <a:rPr lang="zh-CN" altLang="zh-CN" dirty="0"/>
              <a:t>地去求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zh-CN" dirty="0"/>
              <a:t>注意到</a:t>
            </a:r>
            <a:r>
              <a:rPr lang="en-US" altLang="zh-CN" dirty="0"/>
              <a:t>,</a:t>
            </a:r>
            <a:r>
              <a:rPr lang="zh-CN" altLang="zh-CN" dirty="0"/>
              <a:t>如果我们枚举到的位置能够组成一句诗</a:t>
            </a:r>
            <a:r>
              <a:rPr lang="zh-CN" altLang="en-US" dirty="0"/>
              <a:t>，</a:t>
            </a:r>
            <a:endParaRPr lang="zh-CN" altLang="zh-CN" dirty="0"/>
          </a:p>
          <a:p>
            <a:r>
              <a:rPr lang="zh-CN" altLang="zh-CN" dirty="0"/>
              <a:t>那么将他们计入答案</a:t>
            </a:r>
            <a:r>
              <a:rPr lang="zh-CN" altLang="en-US" dirty="0"/>
              <a:t>，</a:t>
            </a:r>
            <a:r>
              <a:rPr lang="zh-CN" altLang="zh-CN" dirty="0"/>
              <a:t>再往后枚举显然是最好的</a:t>
            </a:r>
            <a:r>
              <a:rPr lang="zh-CN" altLang="en-US" dirty="0"/>
              <a:t>，</a:t>
            </a:r>
            <a:endParaRPr lang="zh-CN" altLang="zh-CN" dirty="0"/>
          </a:p>
          <a:p>
            <a:r>
              <a:rPr lang="zh-CN" altLang="zh-CN" dirty="0"/>
              <a:t>因为后面的句子就有机会组成新的诗句</a:t>
            </a:r>
            <a:r>
              <a:rPr lang="en-US" altLang="zh-CN" dirty="0"/>
              <a:t> (</a:t>
            </a:r>
            <a:r>
              <a:rPr lang="zh-CN" altLang="zh-CN" dirty="0"/>
              <a:t>蒟蒻讲的不太清楚感性理解一下吧</a:t>
            </a:r>
            <a:r>
              <a:rPr lang="en-US" altLang="zh-CN" dirty="0"/>
              <a:t>QAQ)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zh-CN" dirty="0"/>
              <a:t>然而</a:t>
            </a:r>
            <a:r>
              <a:rPr lang="en-US" altLang="zh-CN" dirty="0"/>
              <a:t>,</a:t>
            </a:r>
            <a:r>
              <a:rPr lang="zh-CN" altLang="zh-CN" dirty="0"/>
              <a:t>真正要讲的是诗句的判断</a:t>
            </a:r>
            <a:r>
              <a:rPr lang="zh-CN" altLang="en-US" dirty="0"/>
              <a:t>！！</a:t>
            </a:r>
            <a:endParaRPr lang="zh-CN" altLang="zh-CN" dirty="0"/>
          </a:p>
          <a:p>
            <a:r>
              <a:rPr lang="zh-CN" altLang="zh-CN" dirty="0"/>
              <a:t>我们可以掰着指头数一下</a:t>
            </a:r>
            <a:r>
              <a:rPr lang="en-US" altLang="zh-CN" dirty="0"/>
              <a:t>(</a:t>
            </a:r>
            <a:r>
              <a:rPr lang="zh-CN" altLang="zh-CN" dirty="0"/>
              <a:t>滑稽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zh-CN" altLang="zh-CN" dirty="0"/>
          </a:p>
          <a:p>
            <a:r>
              <a:rPr lang="zh-CN" altLang="zh-CN" dirty="0"/>
              <a:t>当有两个韵脚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分别出现两次后</a:t>
            </a:r>
            <a:r>
              <a:rPr lang="zh-CN" altLang="en-US" dirty="0"/>
              <a:t>，</a:t>
            </a:r>
            <a:r>
              <a:rPr lang="zh-CN" altLang="zh-CN" dirty="0"/>
              <a:t>会是什么情况</a:t>
            </a:r>
            <a:r>
              <a:rPr lang="zh-CN" altLang="en-US" dirty="0"/>
              <a:t>：</a:t>
            </a:r>
            <a:endParaRPr lang="zh-CN" altLang="zh-CN" dirty="0"/>
          </a:p>
          <a:p>
            <a:r>
              <a:rPr lang="en-US" altLang="zh-CN" dirty="0"/>
              <a:t>AABB</a:t>
            </a:r>
            <a:r>
              <a:rPr lang="zh-CN" altLang="en-US" dirty="0"/>
              <a:t>、</a:t>
            </a:r>
            <a:r>
              <a:rPr lang="en-US" altLang="zh-CN" dirty="0"/>
              <a:t>ABAB</a:t>
            </a:r>
            <a:r>
              <a:rPr lang="zh-CN" altLang="en-US" dirty="0"/>
              <a:t>、</a:t>
            </a:r>
            <a:r>
              <a:rPr lang="en-US" altLang="zh-CN" dirty="0"/>
              <a:t>ABBA</a:t>
            </a:r>
            <a:r>
              <a:rPr lang="zh-CN" altLang="en-US" dirty="0"/>
              <a:t>，</a:t>
            </a:r>
            <a:endParaRPr lang="zh-CN" altLang="zh-CN" dirty="0"/>
          </a:p>
          <a:p>
            <a:r>
              <a:rPr lang="zh-CN" altLang="zh-CN" dirty="0"/>
              <a:t>当</a:t>
            </a:r>
            <a:r>
              <a:rPr lang="en-US" altLang="zh-CN" dirty="0"/>
              <a:t>A,B</a:t>
            </a:r>
            <a:r>
              <a:rPr lang="zh-CN" altLang="zh-CN" dirty="0"/>
              <a:t>相同时</a:t>
            </a:r>
            <a:r>
              <a:rPr lang="zh-CN" altLang="en-US" dirty="0"/>
              <a:t>：</a:t>
            </a:r>
            <a:r>
              <a:rPr lang="en-US" altLang="zh-CN" dirty="0"/>
              <a:t>AAAA</a:t>
            </a:r>
            <a:r>
              <a:rPr lang="zh-CN" altLang="en-US" dirty="0"/>
              <a:t>。</a:t>
            </a:r>
            <a:endParaRPr lang="zh-CN" altLang="zh-CN" dirty="0"/>
          </a:p>
          <a:p>
            <a:r>
              <a:rPr lang="zh-CN" altLang="zh-CN" dirty="0"/>
              <a:t>没错</a:t>
            </a:r>
            <a:r>
              <a:rPr lang="zh-CN" altLang="en-US" dirty="0"/>
              <a:t>，</a:t>
            </a:r>
            <a:r>
              <a:rPr lang="zh-CN" altLang="zh-CN" dirty="0"/>
              <a:t>都能组成诗</a:t>
            </a:r>
            <a:r>
              <a:rPr lang="en-US" altLang="zh-CN" dirty="0"/>
              <a:t>!</a:t>
            </a:r>
            <a:endParaRPr lang="zh-CN" altLang="zh-CN" dirty="0"/>
          </a:p>
          <a:p>
            <a:r>
              <a:rPr lang="zh-CN" altLang="zh-CN" dirty="0"/>
              <a:t>所以</a:t>
            </a:r>
            <a:r>
              <a:rPr lang="zh-CN" altLang="en-US" dirty="0"/>
              <a:t>，</a:t>
            </a:r>
            <a:r>
              <a:rPr lang="zh-CN" altLang="zh-CN" dirty="0"/>
              <a:t>我们只需要记录下每个韵脚出现的次数</a:t>
            </a:r>
            <a:r>
              <a:rPr lang="zh-CN" altLang="en-US" dirty="0"/>
              <a:t>，</a:t>
            </a:r>
            <a:endParaRPr lang="zh-CN" altLang="zh-CN" dirty="0"/>
          </a:p>
          <a:p>
            <a:r>
              <a:rPr lang="zh-CN" altLang="zh-CN" dirty="0"/>
              <a:t>当有两个两次后</a:t>
            </a:r>
            <a:r>
              <a:rPr lang="en-US" altLang="zh-CN" dirty="0"/>
              <a:t>,</a:t>
            </a:r>
            <a:r>
              <a:rPr lang="zh-CN" altLang="zh-CN" dirty="0"/>
              <a:t>就统计答案就行了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0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8723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动态规划做法</a:t>
            </a:r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014D1B78-370E-4583-8E94-E3C9F1843640}"/>
              </a:ext>
            </a:extLst>
          </p:cNvPr>
          <p:cNvSpPr txBox="1">
            <a:spLocks/>
          </p:cNvSpPr>
          <p:nvPr/>
        </p:nvSpPr>
        <p:spPr>
          <a:xfrm>
            <a:off x="1289632" y="2736596"/>
            <a:ext cx="9987969" cy="179597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A1B8108-8D0D-4962-8198-0921CBECE99E}"/>
              </a:ext>
            </a:extLst>
          </p:cNvPr>
          <p:cNvSpPr txBox="1">
            <a:spLocks/>
          </p:cNvSpPr>
          <p:nvPr/>
        </p:nvSpPr>
        <p:spPr>
          <a:xfrm>
            <a:off x="1182055" y="2660395"/>
            <a:ext cx="9987969" cy="202814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CD4622C8-223D-4494-99C3-16394E041CEC}"/>
              </a:ext>
            </a:extLst>
          </p:cNvPr>
          <p:cNvSpPr txBox="1">
            <a:spLocks/>
          </p:cNvSpPr>
          <p:nvPr/>
        </p:nvSpPr>
        <p:spPr>
          <a:xfrm>
            <a:off x="1289632" y="2660396"/>
            <a:ext cx="9987969" cy="227467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zh-CN" dirty="0"/>
              <a:t>表示以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结尾的诗句中可能构成的最多的诗段数，同时记一下满足当前诗段数时，诗结尾的部分有几个句子还没有用过；</a:t>
            </a:r>
          </a:p>
          <a:p>
            <a:r>
              <a:rPr lang="zh-CN" altLang="zh-CN" dirty="0"/>
              <a:t>当开始考虑当前新的长度时，如果前一状态诗结尾的部分没用过的句子数</a:t>
            </a:r>
            <a:r>
              <a:rPr lang="en-US" altLang="zh-CN" dirty="0"/>
              <a:t> ≥ 3</a:t>
            </a:r>
            <a:r>
              <a:rPr lang="zh-CN" altLang="zh-CN" dirty="0"/>
              <a:t>，那么当前就有可能构成新的诗段；</a:t>
            </a:r>
          </a:p>
          <a:p>
            <a:r>
              <a:rPr lang="zh-CN" altLang="zh-CN" dirty="0"/>
              <a:t>那么这时我们从第一个没有使用的位置开始往后暴力验证，注意结尾不需要枚举，直接使用当前位置即可，因为</a:t>
            </a:r>
            <a:r>
              <a:rPr lang="en-US" altLang="zh-CN" dirty="0"/>
              <a:t> DP </a:t>
            </a:r>
            <a:r>
              <a:rPr lang="zh-CN" altLang="zh-CN" dirty="0"/>
              <a:t>保证最优子结构；</a:t>
            </a:r>
          </a:p>
          <a:p>
            <a:r>
              <a:rPr lang="zh-CN" altLang="zh-CN" dirty="0"/>
              <a:t>注意初始化边界前三个未使用状态的个数分别为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22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zklcdc</a:t>
            </a:r>
            <a:r>
              <a:rPr lang="zh-CN" altLang="en-US" dirty="0"/>
              <a:t>的传说（</a:t>
            </a:r>
            <a:r>
              <a:rPr lang="en-US" altLang="zh-CN" dirty="0"/>
              <a:t>Hacker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数论（防</a:t>
            </a:r>
            <a:r>
              <a:rPr lang="en-US" altLang="zh-CN" dirty="0"/>
              <a:t>AK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/>
            <a:r>
              <a:rPr lang="zh-CN" altLang="en-US" dirty="0"/>
              <a:t>其实我也不会（滑天下之大稽） ，出题人太强了</a:t>
            </a:r>
            <a:endParaRPr lang="en-US" altLang="zh-CN" dirty="0"/>
          </a:p>
          <a:p>
            <a:r>
              <a:rPr lang="zh-CN" altLang="en-US" sz="1600" dirty="0"/>
              <a:t>抽取几位幸运的同学讲评一下自己的做法</a:t>
            </a:r>
            <a:endParaRPr lang="en-US" altLang="zh-CN" sz="1600" dirty="0"/>
          </a:p>
          <a:p>
            <a:pPr lvl="0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843239" y="2098097"/>
            <a:ext cx="97032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/T4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66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c5f3a12-308e-49b1-935d-cc3eb91f4d7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82A2F"/>
      </a:accent1>
      <a:accent2>
        <a:srgbClr val="5F5F5F"/>
      </a:accent2>
      <a:accent3>
        <a:srgbClr val="747474"/>
      </a:accent3>
      <a:accent4>
        <a:srgbClr val="6B6B6B"/>
      </a:accent4>
      <a:accent5>
        <a:srgbClr val="8B8B8B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82A2F"/>
    </a:accent1>
    <a:accent2>
      <a:srgbClr val="5F5F5F"/>
    </a:accent2>
    <a:accent3>
      <a:srgbClr val="747474"/>
    </a:accent3>
    <a:accent4>
      <a:srgbClr val="6B6B6B"/>
    </a:accent4>
    <a:accent5>
      <a:srgbClr val="8B8B8B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82A2F"/>
    </a:accent1>
    <a:accent2>
      <a:srgbClr val="5F5F5F"/>
    </a:accent2>
    <a:accent3>
      <a:srgbClr val="747474"/>
    </a:accent3>
    <a:accent4>
      <a:srgbClr val="6B6B6B"/>
    </a:accent4>
    <a:accent5>
      <a:srgbClr val="8B8B8B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456</TotalTime>
  <Words>873</Words>
  <Application>Microsoft Office PowerPoint</Application>
  <PresentationFormat>宽屏</PresentationFormat>
  <Paragraphs>97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Solution</vt:lpstr>
      <vt:lpstr>神奇的瓜皮（guapi）</vt:lpstr>
      <vt:lpstr>一道水题……</vt:lpstr>
      <vt:lpstr>zql的妹子（girl）</vt:lpstr>
      <vt:lpstr>还是一道水题……</vt:lpstr>
      <vt:lpstr>教授的愤怒（professor）</vt:lpstr>
      <vt:lpstr>贪心做法</vt:lpstr>
      <vt:lpstr>动态规划做法</vt:lpstr>
      <vt:lpstr>zklcdc的传说（Hacker）</vt:lpstr>
      <vt:lpstr>数论题</vt:lpstr>
      <vt:lpstr>数论题</vt:lpstr>
      <vt:lpstr>数论题</vt:lpstr>
      <vt:lpstr>数论题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蔡 骐璠</cp:lastModifiedBy>
  <cp:revision>48</cp:revision>
  <cp:lastPrinted>2018-06-26T16:00:00Z</cp:lastPrinted>
  <dcterms:created xsi:type="dcterms:W3CDTF">2018-06-26T16:00:00Z</dcterms:created>
  <dcterms:modified xsi:type="dcterms:W3CDTF">2019-07-25T08:50:01Z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