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11"/>
  </p:notesMasterIdLst>
  <p:sldIdLst>
    <p:sldId id="257" r:id="rId5"/>
    <p:sldId id="1867" r:id="rId6"/>
    <p:sldId id="1868" r:id="rId7"/>
    <p:sldId id="1869" r:id="rId8"/>
    <p:sldId id="1870" r:id="rId9"/>
    <p:sldId id="184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B797E"/>
    <a:srgbClr val="7F7F7F"/>
    <a:srgbClr val="5F5E61"/>
    <a:srgbClr val="2C973E"/>
    <a:srgbClr val="BF3700"/>
    <a:srgbClr val="DCDCDC"/>
    <a:srgbClr val="FF0000"/>
    <a:srgbClr val="EEEEE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5903"/>
  </p:normalViewPr>
  <p:slideViewPr>
    <p:cSldViewPr snapToGrid="0" snapToObjects="1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D883B-CE11-6C41-9CFB-8651DE08DF3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AA974-5ED1-1B4E-A780-9085DE4E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Sep 15, 2020 – Oct 15, 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55339-4EBA-2849-B67D-AC7A5F0594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F60BD2-D43E-C545-B983-53C9AA7F5BC4}"/>
              </a:ext>
            </a:extLst>
          </p:cNvPr>
          <p:cNvSpPr/>
          <p:nvPr userDrawn="1"/>
        </p:nvSpPr>
        <p:spPr>
          <a:xfrm>
            <a:off x="0" y="4005944"/>
            <a:ext cx="1751998" cy="2088000"/>
          </a:xfrm>
          <a:prstGeom prst="rect">
            <a:avLst/>
          </a:prstGeom>
          <a:solidFill>
            <a:srgbClr val="FF4A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7772D-84B6-594C-A4E9-1A71B60A2FA8}"/>
              </a:ext>
            </a:extLst>
          </p:cNvPr>
          <p:cNvSpPr/>
          <p:nvPr userDrawn="1"/>
        </p:nvSpPr>
        <p:spPr>
          <a:xfrm>
            <a:off x="1751999" y="4005943"/>
            <a:ext cx="2088000" cy="2088000"/>
          </a:xfrm>
          <a:prstGeom prst="rect">
            <a:avLst/>
          </a:prstGeom>
          <a:solidFill>
            <a:srgbClr val="FF4A00">
              <a:alpha val="92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A8F66-EB08-8C4E-9E54-66EE92F374D6}"/>
              </a:ext>
            </a:extLst>
          </p:cNvPr>
          <p:cNvSpPr/>
          <p:nvPr userDrawn="1"/>
        </p:nvSpPr>
        <p:spPr>
          <a:xfrm>
            <a:off x="3840000" y="4005943"/>
            <a:ext cx="2088000" cy="2088000"/>
          </a:xfrm>
          <a:prstGeom prst="rect">
            <a:avLst/>
          </a:prstGeom>
          <a:solidFill>
            <a:srgbClr val="FF4A00">
              <a:alpha val="84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DF63D-1F8F-3D46-BC2A-61C59D2A62E0}"/>
              </a:ext>
            </a:extLst>
          </p:cNvPr>
          <p:cNvSpPr/>
          <p:nvPr userDrawn="1"/>
        </p:nvSpPr>
        <p:spPr>
          <a:xfrm>
            <a:off x="5928000" y="4005943"/>
            <a:ext cx="2088000" cy="2088000"/>
          </a:xfrm>
          <a:prstGeom prst="rect">
            <a:avLst/>
          </a:prstGeom>
          <a:solidFill>
            <a:srgbClr val="FF4A00">
              <a:alpha val="76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ED2F1-27E1-EC43-9B38-6E28F807868A}"/>
              </a:ext>
            </a:extLst>
          </p:cNvPr>
          <p:cNvSpPr/>
          <p:nvPr userDrawn="1"/>
        </p:nvSpPr>
        <p:spPr>
          <a:xfrm>
            <a:off x="8016000" y="4005943"/>
            <a:ext cx="2088000" cy="2088000"/>
          </a:xfrm>
          <a:prstGeom prst="rect">
            <a:avLst/>
          </a:prstGeom>
          <a:solidFill>
            <a:srgbClr val="FF4A00">
              <a:alpha val="12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6BD78-E088-554E-BA64-40C57C58092D}"/>
              </a:ext>
            </a:extLst>
          </p:cNvPr>
          <p:cNvSpPr/>
          <p:nvPr userDrawn="1"/>
        </p:nvSpPr>
        <p:spPr>
          <a:xfrm>
            <a:off x="10104000" y="4005943"/>
            <a:ext cx="2088000" cy="208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486F83D0-7819-7D4D-8A27-95092FC32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6329"/>
          <a:stretch/>
        </p:blipFill>
        <p:spPr>
          <a:xfrm>
            <a:off x="10391713" y="4708880"/>
            <a:ext cx="1512574" cy="670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14806-E8AF-2940-B911-D95AF79D2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95" y="4320972"/>
            <a:ext cx="8371438" cy="7758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A5417-8AB3-434A-94CA-260E8580D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295" y="5096788"/>
            <a:ext cx="8371438" cy="56255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62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ver">
    <p:bg>
      <p:bgPr>
        <a:solidFill>
          <a:srgbClr val="DFD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E3D213-DE1B-E445-B3C1-427252330CB2}"/>
              </a:ext>
            </a:extLst>
          </p:cNvPr>
          <p:cNvSpPr/>
          <p:nvPr userDrawn="1"/>
        </p:nvSpPr>
        <p:spPr>
          <a:xfrm>
            <a:off x="-2" y="0"/>
            <a:ext cx="2776453" cy="6858000"/>
          </a:xfrm>
          <a:prstGeom prst="rect">
            <a:avLst/>
          </a:prstGeom>
          <a:solidFill>
            <a:srgbClr val="FF4A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480CC73-4806-5C4D-9DF4-D37D50F51E99}"/>
              </a:ext>
            </a:extLst>
          </p:cNvPr>
          <p:cNvSpPr/>
          <p:nvPr userDrawn="1"/>
        </p:nvSpPr>
        <p:spPr>
          <a:xfrm>
            <a:off x="2343171" y="905933"/>
            <a:ext cx="720000" cy="720000"/>
          </a:xfrm>
          <a:prstGeom prst="diamond">
            <a:avLst/>
          </a:prstGeom>
          <a:solidFill>
            <a:srgbClr val="FF4A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AD6BBB2-2A26-1441-998F-2061EC908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867" y="905933"/>
            <a:ext cx="8119532" cy="52176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200" b="0" i="0" spc="-100" baseline="0">
                <a:latin typeface="IBM Plex Sans Medium" panose="020B0503050203000203" pitchFamily="34" charset="0"/>
                <a:cs typeface="IBM Plex Sans Hebrew Medium" panose="020B0503050203000203" pitchFamily="34" charset="-79"/>
              </a:defRPr>
            </a:lvl1pPr>
            <a:lvl2pPr>
              <a:defRPr sz="2800" b="0" i="0" spc="-100" baseline="0">
                <a:latin typeface="IBM Plex Sans Medium" panose="020B0503050203000203" pitchFamily="34" charset="0"/>
                <a:cs typeface="IBM Plex Sans Hebrew Medium" panose="020B0503050203000203" pitchFamily="34" charset="-79"/>
              </a:defRPr>
            </a:lvl2pPr>
            <a:lvl3pPr>
              <a:defRPr sz="2800" b="0" i="0" spc="-100" baseline="0">
                <a:latin typeface="IBM Plex Sans Medium" panose="020B0503050203000203" pitchFamily="34" charset="0"/>
                <a:cs typeface="IBM Plex Sans Hebrew Medium" panose="020B0503050203000203" pitchFamily="34" charset="-79"/>
              </a:defRPr>
            </a:lvl3pPr>
            <a:lvl4pPr>
              <a:defRPr sz="2000" b="0" i="0" spc="-100" baseline="0">
                <a:latin typeface="IBM Plex Sans Medium" panose="020B0503050203000203" pitchFamily="34" charset="0"/>
                <a:cs typeface="IBM Plex Sans Hebrew Medium" panose="020B0503050203000203" pitchFamily="34" charset="-79"/>
              </a:defRPr>
            </a:lvl4pPr>
            <a:lvl5pPr>
              <a:defRPr sz="2000" b="0" i="0" spc="-100" baseline="0">
                <a:latin typeface="IBM Plex Sans Medium" panose="020B0503050203000203" pitchFamily="34" charset="0"/>
                <a:cs typeface="IBM Plex Sans Hebrew Medium" panose="020B0503050203000203" pitchFamily="34" charset="-79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F1D2E9-AD04-1944-A677-3CCE71C8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6" y="441220"/>
            <a:ext cx="2428568" cy="1445124"/>
          </a:xfrm>
        </p:spPr>
        <p:txBody>
          <a:bodyPr anchor="ctr"/>
          <a:lstStyle>
            <a:lvl1pPr algn="r">
              <a:defRPr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 Hebrew SemiBold" panose="020B050305020300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24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over">
    <p:bg>
      <p:bgPr>
        <a:solidFill>
          <a:srgbClr val="FD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8A17B5-8CF0-9A41-AA82-E76CF43DE8BF}"/>
              </a:ext>
            </a:extLst>
          </p:cNvPr>
          <p:cNvSpPr/>
          <p:nvPr userDrawn="1"/>
        </p:nvSpPr>
        <p:spPr>
          <a:xfrm>
            <a:off x="1" y="0"/>
            <a:ext cx="12191999" cy="1054160"/>
          </a:xfrm>
          <a:prstGeom prst="rect">
            <a:avLst/>
          </a:prstGeom>
          <a:solidFill>
            <a:srgbClr val="48484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F0256B2E-DA2C-F847-A0EB-FF4D55D4CB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24663"/>
            <a:ext cx="12196800" cy="0"/>
          </a:xfrm>
          <a:prstGeom prst="line">
            <a:avLst/>
          </a:prstGeom>
          <a:noFill/>
          <a:ln w="49276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i="0" dirty="0">
              <a:solidFill>
                <a:srgbClr val="808080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B69CD1-AEF0-A647-B3E8-183E2EE5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189370"/>
            <a:ext cx="10840720" cy="720615"/>
          </a:xfrm>
        </p:spPr>
        <p:txBody>
          <a:bodyPr/>
          <a:lstStyle>
            <a:lvl1pPr>
              <a:defRPr b="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E242F64-53D8-F94F-BCBD-BAC96AB1D9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6329"/>
          <a:stretch/>
        </p:blipFill>
        <p:spPr>
          <a:xfrm>
            <a:off x="10595615" y="6158686"/>
            <a:ext cx="998006" cy="4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0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over">
    <p:bg>
      <p:bgPr>
        <a:solidFill>
          <a:srgbClr val="F7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B69CD1-AEF0-A647-B3E8-183E2EE5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189370"/>
            <a:ext cx="10840720" cy="720615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ACA33F4F-4022-FD45-B8A4-AA44BBAD8B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6329"/>
          <a:stretch/>
        </p:blipFill>
        <p:spPr>
          <a:xfrm>
            <a:off x="10595615" y="6158686"/>
            <a:ext cx="998006" cy="4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1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ver">
    <p:bg>
      <p:bgPr>
        <a:solidFill>
          <a:srgbClr val="5F5E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F615D02-39EE-C242-9729-6D95BF6F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214084"/>
            <a:ext cx="10840720" cy="72061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85A9D57-1B1D-2244-951D-0F37F9436D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6329"/>
          <a:stretch/>
        </p:blipFill>
        <p:spPr>
          <a:xfrm>
            <a:off x="10431528" y="5982714"/>
            <a:ext cx="1149601" cy="509944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0FE4FF2-2870-E141-86DF-705B9A727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31295"/>
          <a:stretch/>
        </p:blipFill>
        <p:spPr>
          <a:xfrm>
            <a:off x="10431528" y="5982714"/>
            <a:ext cx="880483" cy="5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over">
    <p:bg>
      <p:bgPr>
        <a:solidFill>
          <a:srgbClr val="30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F615D02-39EE-C242-9729-6D95BF6F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214084"/>
            <a:ext cx="10840720" cy="72061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30FD930-0FB2-1641-8715-29FACF7833B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896" y="-10633"/>
            <a:ext cx="0" cy="6858000"/>
          </a:xfrm>
          <a:prstGeom prst="line">
            <a:avLst/>
          </a:prstGeom>
          <a:noFill/>
          <a:ln w="76200">
            <a:solidFill>
              <a:srgbClr val="FF4A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i="0" dirty="0">
              <a:solidFill>
                <a:srgbClr val="808080"/>
              </a:solidFill>
              <a:latin typeface="IBM Plex Sans Light" panose="020B0403050203000203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7C77F4-7528-CF4C-90C0-B78C666CF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6329"/>
          <a:stretch/>
        </p:blipFill>
        <p:spPr>
          <a:xfrm>
            <a:off x="10431528" y="5982714"/>
            <a:ext cx="1149601" cy="50994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A7A26FB-7013-114A-945B-45619DFA1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31295"/>
          <a:stretch/>
        </p:blipFill>
        <p:spPr>
          <a:xfrm>
            <a:off x="10431528" y="5982714"/>
            <a:ext cx="880483" cy="5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0147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1680" y="239744"/>
            <a:ext cx="10840720" cy="684475"/>
          </a:xfrm>
        </p:spPr>
        <p:txBody>
          <a:bodyPr/>
          <a:lstStyle>
            <a:lvl1pPr>
              <a:defRPr b="1" i="0">
                <a:solidFill>
                  <a:srgbClr val="484848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0" y="21266"/>
            <a:ext cx="12192000" cy="0"/>
          </a:xfrm>
          <a:prstGeom prst="line">
            <a:avLst/>
          </a:prstGeom>
          <a:noFill/>
          <a:ln w="57150">
            <a:solidFill>
              <a:srgbClr val="FF4A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80808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1E4A1E-8F89-B849-BE24-AAF72F07C640}"/>
              </a:ext>
            </a:extLst>
          </p:cNvPr>
          <p:cNvSpPr/>
          <p:nvPr userDrawn="1"/>
        </p:nvSpPr>
        <p:spPr>
          <a:xfrm>
            <a:off x="904568" y="6217920"/>
            <a:ext cx="11287432" cy="640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1C58F-63E3-9E47-9860-5A698A98A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5" r="14475"/>
          <a:stretch/>
        </p:blipFill>
        <p:spPr>
          <a:xfrm>
            <a:off x="10799661" y="6235479"/>
            <a:ext cx="782738" cy="331446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CDF39B2-ADBF-3D45-8649-D90E55D98789}"/>
              </a:ext>
            </a:extLst>
          </p:cNvPr>
          <p:cNvSpPr txBox="1">
            <a:spLocks/>
          </p:cNvSpPr>
          <p:nvPr userDrawn="1"/>
        </p:nvSpPr>
        <p:spPr>
          <a:xfrm>
            <a:off x="2321560" y="6378175"/>
            <a:ext cx="7548880" cy="15177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635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050" dirty="0">
                <a:solidFill>
                  <a:srgbClr val="FF4A00"/>
                </a:solidFill>
                <a:latin typeface="HelvNeue Light for IBM" charset="0"/>
                <a:ea typeface="HelvNeue Light for IBM" charset="0"/>
                <a:cs typeface="HelvNeue Light for IBM" charset="0"/>
              </a:rPr>
              <a:t>MDI and Maximo Business Solutions, Inc. Confidential</a:t>
            </a:r>
            <a:endParaRPr lang="en-GB" sz="1050" dirty="0">
              <a:solidFill>
                <a:srgbClr val="FF4A00"/>
              </a:solidFill>
              <a:latin typeface="HelvNeue Light for IBM" charset="0"/>
              <a:ea typeface="HelvNeue Light for IBM" charset="0"/>
              <a:cs typeface="HelvNeue Light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Cover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>
            <a:extLst>
              <a:ext uri="{FF2B5EF4-FFF2-40B4-BE49-F238E27FC236}">
                <a16:creationId xmlns:a16="http://schemas.microsoft.com/office/drawing/2014/main" id="{0449CC55-F7EF-9841-B44F-1980155D43D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970428"/>
            <a:ext cx="12191999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i="0" dirty="0">
              <a:solidFill>
                <a:srgbClr val="808080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9CE0E-D0BD-2448-9EE1-9AB3D9876948}"/>
              </a:ext>
            </a:extLst>
          </p:cNvPr>
          <p:cNvSpPr/>
          <p:nvPr userDrawn="1"/>
        </p:nvSpPr>
        <p:spPr>
          <a:xfrm>
            <a:off x="0" y="0"/>
            <a:ext cx="648000" cy="19745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5BFADD8-C102-064F-A6F1-BCB466AC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2049284"/>
            <a:ext cx="10840720" cy="72061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>
              <a:defRPr sz="4800" b="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D9B2200F-AAB6-3C4E-B37F-D3D684B06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680" y="2796484"/>
            <a:ext cx="10838605" cy="914400"/>
          </a:xfrm>
        </p:spPr>
        <p:txBody>
          <a:bodyPr/>
          <a:lstStyle>
            <a:lvl1pPr marL="0" indent="0" algn="l">
              <a:buNone/>
              <a:defRPr sz="3000" b="0" i="0" spc="-100" baseline="0">
                <a:solidFill>
                  <a:schemeClr val="bg1">
                    <a:lumMod val="95000"/>
                  </a:schemeClr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Hebrew Light" panose="020B0403050203000203" pitchFamily="34" charset="-79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B4AC0AA-EBDA-B443-B71C-CD18D24A6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1" r="16329"/>
          <a:stretch/>
        </p:blipFill>
        <p:spPr>
          <a:xfrm>
            <a:off x="11107643" y="5384472"/>
            <a:ext cx="473486" cy="919659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1E9DA68-0BBC-6348-BEF8-F69FA9ACA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31295"/>
          <a:stretch/>
        </p:blipFill>
        <p:spPr>
          <a:xfrm>
            <a:off x="9519735" y="5384472"/>
            <a:ext cx="1587908" cy="9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0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bg>
      <p:bgPr>
        <a:solidFill>
          <a:srgbClr val="FF4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893CB6-6ABC-914E-B314-B5BBA16812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1" r="15040"/>
          <a:stretch/>
        </p:blipFill>
        <p:spPr>
          <a:xfrm>
            <a:off x="8798560" y="5140960"/>
            <a:ext cx="2697768" cy="11480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B26D2F-9C64-3742-971F-0C68EDA72602}"/>
              </a:ext>
            </a:extLst>
          </p:cNvPr>
          <p:cNvSpPr/>
          <p:nvPr userDrawn="1"/>
        </p:nvSpPr>
        <p:spPr>
          <a:xfrm>
            <a:off x="0" y="518160"/>
            <a:ext cx="6096000" cy="430784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730CE-32FA-9548-912B-786460476D05}"/>
              </a:ext>
            </a:extLst>
          </p:cNvPr>
          <p:cNvSpPr txBox="1"/>
          <p:nvPr userDrawn="1"/>
        </p:nvSpPr>
        <p:spPr>
          <a:xfrm>
            <a:off x="576942" y="2017229"/>
            <a:ext cx="4958444" cy="189898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just"/>
            <a:r>
              <a:rPr lang="en-US" sz="1100" b="0" i="0" kern="1200" dirty="0">
                <a:solidFill>
                  <a:schemeClr val="accent4"/>
                </a:solidFill>
                <a:effectLst/>
                <a:latin typeface="IBM Plex Sans Light" panose="020B0403050203000203" pitchFamily="34" charset="0"/>
                <a:ea typeface="+mn-ea"/>
                <a:cs typeface="IBM Plex Sans Hebrew Light" panose="020B0403050203000203" pitchFamily="34" charset="-79"/>
              </a:rPr>
              <a:t>About Maximo Business Solutions</a:t>
            </a:r>
            <a:endParaRPr lang="en-PH" sz="1100" b="0" i="0" kern="1200" dirty="0">
              <a:solidFill>
                <a:schemeClr val="accent4"/>
              </a:solidFill>
              <a:effectLst/>
              <a:latin typeface="IBM Plex Sans Light" panose="020B0403050203000203" pitchFamily="34" charset="0"/>
              <a:ea typeface="+mn-ea"/>
              <a:cs typeface="IBM Plex Sans Hebrew Light" panose="020B0403050203000203" pitchFamily="34" charset="-79"/>
            </a:endParaRPr>
          </a:p>
          <a:p>
            <a:pPr algn="just"/>
            <a:r>
              <a:rPr lang="en-US" sz="1100" b="0" i="0" kern="1200" dirty="0">
                <a:solidFill>
                  <a:schemeClr val="accent4"/>
                </a:solidFill>
                <a:effectLst/>
                <a:latin typeface="IBM Plex Sans Light" panose="020B0403050203000203" pitchFamily="34" charset="0"/>
                <a:ea typeface="+mn-ea"/>
                <a:cs typeface="IBM Plex Sans Hebrew Light" panose="020B0403050203000203" pitchFamily="34" charset="-79"/>
              </a:rPr>
              <a:t> </a:t>
            </a:r>
            <a:endParaRPr lang="en-PH" sz="1100" b="0" i="0" kern="1200" dirty="0">
              <a:solidFill>
                <a:schemeClr val="accent4"/>
              </a:solidFill>
              <a:effectLst/>
              <a:latin typeface="IBM Plex Sans Light" panose="020B0403050203000203" pitchFamily="34" charset="0"/>
              <a:ea typeface="+mn-ea"/>
              <a:cs typeface="IBM Plex Sans Hebrew Light" panose="020B0403050203000203" pitchFamily="34" charset="-79"/>
            </a:endParaRPr>
          </a:p>
          <a:p>
            <a:pPr algn="just"/>
            <a:r>
              <a:rPr lang="en-US" sz="1100" b="0" i="0" kern="1200" dirty="0">
                <a:solidFill>
                  <a:schemeClr val="accent4"/>
                </a:solidFill>
                <a:effectLst/>
                <a:latin typeface="IBM Plex Sans Light" panose="020B0403050203000203" pitchFamily="34" charset="0"/>
                <a:ea typeface="+mn-ea"/>
                <a:cs typeface="IBM Plex Sans Hebrew Light" panose="020B0403050203000203" pitchFamily="34" charset="-79"/>
              </a:rPr>
              <a:t>Maximo Business Solutions is a leader and a recognized local IBM partner in the Philippines. We boast of our Asean presence through Comm-IT Consultancy Services group of companies. Our team is composed of both industry and technology experts with over 80+ years of combined experience and have had diverse industry exposure. </a:t>
            </a:r>
          </a:p>
          <a:p>
            <a:pPr algn="just"/>
            <a:endParaRPr lang="en-PH" sz="1100" b="0" i="0" kern="1200" dirty="0">
              <a:solidFill>
                <a:schemeClr val="accent4"/>
              </a:solidFill>
              <a:effectLst/>
              <a:latin typeface="IBM Plex Sans Light" panose="020B0403050203000203" pitchFamily="34" charset="0"/>
              <a:ea typeface="+mn-ea"/>
              <a:cs typeface="IBM Plex Sans Hebrew Light" panose="020B0403050203000203" pitchFamily="34" charset="-79"/>
            </a:endParaRPr>
          </a:p>
          <a:p>
            <a:pPr algn="just"/>
            <a:r>
              <a:rPr lang="en-US" sz="1100" b="0" i="0" kern="1200" dirty="0">
                <a:solidFill>
                  <a:schemeClr val="accent4"/>
                </a:solidFill>
                <a:effectLst/>
                <a:latin typeface="IBM Plex Sans Light" panose="020B0403050203000203" pitchFamily="34" charset="0"/>
                <a:ea typeface="+mn-ea"/>
                <a:cs typeface="IBM Plex Sans Hebrew Light" panose="020B0403050203000203" pitchFamily="34" charset="-79"/>
              </a:rPr>
              <a:t>For more information about our organization, please visit comm-it.com.</a:t>
            </a:r>
            <a:endParaRPr lang="en-PH" sz="1100" b="0" i="0" kern="1200" dirty="0">
              <a:solidFill>
                <a:schemeClr val="accent4"/>
              </a:solidFill>
              <a:effectLst/>
              <a:latin typeface="IBM Plex Sans Light" panose="020B0403050203000203" pitchFamily="34" charset="0"/>
              <a:ea typeface="+mn-ea"/>
              <a:cs typeface="IBM Plex Sans Hebrew Light" panose="020B0403050203000203" pitchFamily="34" charset="-79"/>
            </a:endParaRPr>
          </a:p>
          <a:p>
            <a:pPr algn="just"/>
            <a:endParaRPr lang="en-US" sz="1100" b="0" i="0" kern="1200" dirty="0">
              <a:solidFill>
                <a:schemeClr val="accent4"/>
              </a:solidFill>
              <a:effectLst/>
              <a:latin typeface="IBM Plex Sans Light" panose="020B0403050203000203" pitchFamily="34" charset="0"/>
              <a:ea typeface="+mn-ea"/>
              <a:cs typeface="IBM Plex Sans Hebrew Light" panose="020B0403050203000203" pitchFamily="34" charset="-79"/>
            </a:endParaRPr>
          </a:p>
          <a:p>
            <a:pPr algn="just"/>
            <a:r>
              <a:rPr lang="en-US" sz="1100" b="0" i="0" kern="1200" dirty="0">
                <a:solidFill>
                  <a:schemeClr val="accent4"/>
                </a:solidFill>
                <a:effectLst/>
                <a:latin typeface="IBM Plex Sans Light" panose="020B0403050203000203" pitchFamily="34" charset="0"/>
                <a:ea typeface="+mn-ea"/>
                <a:cs typeface="IBM Plex Sans Hebrew Light" panose="020B0403050203000203" pitchFamily="34" charset="-79"/>
              </a:rPr>
              <a:t>© 2018 Maximo Business Solutions, Incorporated</a:t>
            </a:r>
            <a:endParaRPr lang="en-US" sz="1200" b="0" i="0" dirty="0">
              <a:solidFill>
                <a:schemeClr val="accent4"/>
              </a:solidFill>
              <a:latin typeface="IBM Plex Sans Light" panose="020B0403050203000203" pitchFamily="34" charset="0"/>
              <a:cs typeface="IBM Plex Sans Hebrew Light" panose="020B0403050203000203" pitchFamily="34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2D10D-4775-0A44-B4D3-DF3ACBA5C7D9}"/>
              </a:ext>
            </a:extLst>
          </p:cNvPr>
          <p:cNvSpPr txBox="1"/>
          <p:nvPr userDrawn="1"/>
        </p:nvSpPr>
        <p:spPr>
          <a:xfrm>
            <a:off x="576942" y="1270938"/>
            <a:ext cx="4958444" cy="529376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just"/>
            <a:r>
              <a:rPr lang="en-US" sz="1800" b="1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IBM Plex Sans SemiBold" panose="020B0503050203000203" pitchFamily="34" charset="0"/>
                <a:ea typeface="+mn-ea"/>
                <a:cs typeface="IBM Plex Sans Hebrew" panose="020B0503050203000203" pitchFamily="34" charset="-79"/>
              </a:rPr>
              <a:t>Maximo Business Solutions</a:t>
            </a:r>
          </a:p>
          <a:p>
            <a:pPr algn="just"/>
            <a:r>
              <a:rPr lang="en-US" sz="1400" b="0" i="0" kern="1200" dirty="0">
                <a:solidFill>
                  <a:schemeClr val="accent4">
                    <a:lumMod val="75000"/>
                  </a:schemeClr>
                </a:solidFill>
                <a:effectLst/>
                <a:latin typeface="IBM Plex Sans" panose="020B0503050203000203" pitchFamily="34" charset="0"/>
                <a:ea typeface="+mn-ea"/>
                <a:cs typeface="IBM Plex Sans Hebrew Light" panose="020B0403050203000203" pitchFamily="34" charset="-79"/>
              </a:rPr>
              <a:t>Consulting &amp; Advisory Services</a:t>
            </a:r>
            <a:endParaRPr lang="en-US" sz="1400" b="0" i="0" dirty="0">
              <a:solidFill>
                <a:schemeClr val="accent4">
                  <a:lumMod val="75000"/>
                </a:schemeClr>
              </a:solidFill>
              <a:latin typeface="IBM Plex Sans" panose="020B0503050203000203" pitchFamily="34" charset="0"/>
              <a:cs typeface="IBM Plex Sans Hebrew Light" panose="020B040305020300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783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680" y="189370"/>
            <a:ext cx="10840720" cy="72061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680" y="1211283"/>
            <a:ext cx="10840719" cy="49123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0" y="1081781"/>
            <a:ext cx="12192000" cy="0"/>
          </a:xfrm>
          <a:prstGeom prst="line">
            <a:avLst/>
          </a:prstGeom>
          <a:noFill/>
          <a:ln w="19050">
            <a:solidFill>
              <a:srgbClr val="FF4A0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0" i="0" dirty="0">
              <a:solidFill>
                <a:srgbClr val="808080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13" name="Rectangle 91"/>
          <p:cNvSpPr>
            <a:spLocks noChangeArrowheads="1"/>
          </p:cNvSpPr>
          <p:nvPr userDrawn="1"/>
        </p:nvSpPr>
        <p:spPr bwMode="auto">
          <a:xfrm>
            <a:off x="598379" y="6385941"/>
            <a:ext cx="237245" cy="215444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r" defTabSz="914501">
              <a:defRPr/>
            </a:pPr>
            <a:fld id="{3D44E13F-C778-4F91-87DC-023AA7E3953F}" type="slidenum">
              <a:rPr lang="en-US" sz="1400" b="0" i="0" smtClean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  <a:ea typeface="HelvNeue Medium for IBM" charset="0"/>
                <a:cs typeface="IBM Plex Sans Hebrew" panose="020B0503050203000203" pitchFamily="34" charset="-79"/>
              </a:rPr>
              <a:pPr algn="r" defTabSz="914501">
                <a:defRPr/>
              </a:pPr>
              <a:t>‹#›</a:t>
            </a:fld>
            <a:endParaRPr lang="en-US" sz="1400" b="0" i="0" dirty="0">
              <a:solidFill>
                <a:schemeClr val="bg1">
                  <a:lumMod val="50000"/>
                </a:schemeClr>
              </a:solidFill>
              <a:latin typeface="IBM Plex Sans" panose="020B0503050203000203" pitchFamily="34" charset="0"/>
              <a:ea typeface="HelvNeue Medium for IBM" charset="0"/>
              <a:cs typeface="IBM Plex Sans Hebrew" panose="020B0503050203000203" pitchFamily="34" charset="-79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16800" cy="1080000"/>
          </a:xfrm>
          <a:prstGeom prst="rect">
            <a:avLst/>
          </a:prstGeom>
          <a:solidFill>
            <a:srgbClr val="FF4A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403050203000203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5EC945D-F7A6-9844-9257-45BC3896D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6329"/>
          <a:stretch/>
        </p:blipFill>
        <p:spPr>
          <a:xfrm>
            <a:off x="10595615" y="6158686"/>
            <a:ext cx="998006" cy="442699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6F7708-93EF-E949-83F2-1312A5CAF9CC}"/>
              </a:ext>
            </a:extLst>
          </p:cNvPr>
          <p:cNvSpPr txBox="1">
            <a:spLocks/>
          </p:cNvSpPr>
          <p:nvPr userDrawn="1"/>
        </p:nvSpPr>
        <p:spPr>
          <a:xfrm>
            <a:off x="2321560" y="6378175"/>
            <a:ext cx="7548880" cy="15177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635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050" dirty="0">
                <a:solidFill>
                  <a:srgbClr val="FF4A00"/>
                </a:solidFill>
                <a:latin typeface="HelvNeue Light for IBM" charset="0"/>
                <a:ea typeface="HelvNeue Light for IBM" charset="0"/>
                <a:cs typeface="HelvNeue Light for IBM" charset="0"/>
              </a:rPr>
              <a:t>[Client] and Maximo Business Solutions, Inc. Confidential</a:t>
            </a:r>
            <a:endParaRPr lang="en-GB" sz="1050" dirty="0">
              <a:solidFill>
                <a:srgbClr val="FF4A00"/>
              </a:solidFill>
              <a:latin typeface="HelvNeue Light for IBM" charset="0"/>
              <a:ea typeface="HelvNeue Light for IBM" charset="0"/>
              <a:cs typeface="HelvNeue Light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0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8" r:id="rId3"/>
    <p:sldLayoutId id="2147483669" r:id="rId4"/>
    <p:sldLayoutId id="2147483672" r:id="rId5"/>
    <p:sldLayoutId id="2147483673" r:id="rId6"/>
    <p:sldLayoutId id="2147483683" r:id="rId7"/>
    <p:sldLayoutId id="2147483679" r:id="rId8"/>
    <p:sldLayoutId id="2147483680" r:id="rId9"/>
  </p:sldLayoutIdLst>
  <p:hf sldNum="0" hdr="0" dt="0"/>
  <p:txStyles>
    <p:titleStyle>
      <a:lvl1pPr marL="6350" indent="0"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spc="-100" baseline="0">
          <a:solidFill>
            <a:schemeClr val="tx1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Hebrew" panose="020B0503050203000203" pitchFamily="34" charset="-79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0"/>
        </a:spcBef>
        <a:buClr>
          <a:srgbClr val="F05321"/>
        </a:buClr>
        <a:buSzPct val="80000"/>
        <a:buFont typeface="Wingdings" pitchFamily="2" charset="2"/>
        <a:buChar char="§"/>
        <a:defRPr sz="2500" b="0" i="0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 Hebrew" panose="020B0503050203000203" pitchFamily="34" charset="-79"/>
        </a:defRPr>
      </a:lvl1pPr>
      <a:lvl2pPr marL="342900" indent="-171450" algn="l" defTabSz="914400" rtl="0" eaLnBrk="1" latinLnBrk="0" hangingPunct="1">
        <a:lnSpc>
          <a:spcPct val="100000"/>
        </a:lnSpc>
        <a:spcBef>
          <a:spcPts val="0"/>
        </a:spcBef>
        <a:buClr>
          <a:srgbClr val="F05321"/>
        </a:buClr>
        <a:buSzPct val="80000"/>
        <a:buFont typeface="Wingdings" pitchFamily="2" charset="2"/>
        <a:buChar char="§"/>
        <a:defRPr sz="2200" b="0" i="0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 Hebrew" panose="020B0503050203000203" pitchFamily="34" charset="-79"/>
        </a:defRPr>
      </a:lvl2pPr>
      <a:lvl3pPr marL="514350" indent="-171450" algn="l" defTabSz="914400" rtl="0" eaLnBrk="1" latinLnBrk="0" hangingPunct="1">
        <a:lnSpc>
          <a:spcPct val="100000"/>
        </a:lnSpc>
        <a:spcBef>
          <a:spcPts val="0"/>
        </a:spcBef>
        <a:buClr>
          <a:srgbClr val="F05321"/>
        </a:buClr>
        <a:buSzPct val="80000"/>
        <a:buFont typeface="Wingdings" pitchFamily="2" charset="2"/>
        <a:buChar char="§"/>
        <a:defRPr sz="2000" b="0" i="0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 Hebrew Light" panose="020B0403050203000203" pitchFamily="34" charset="-79"/>
        </a:defRPr>
      </a:lvl3pPr>
      <a:lvl4pPr marL="685800" indent="-171450" algn="l" defTabSz="914400" rtl="0" eaLnBrk="1" latinLnBrk="0" hangingPunct="1">
        <a:lnSpc>
          <a:spcPct val="100000"/>
        </a:lnSpc>
        <a:spcBef>
          <a:spcPts val="0"/>
        </a:spcBef>
        <a:buClr>
          <a:srgbClr val="F05321"/>
        </a:buClr>
        <a:buSzPct val="80000"/>
        <a:buFont typeface="Wingdings" pitchFamily="2" charset="2"/>
        <a:buChar char="§"/>
        <a:defRPr sz="1600" b="0" i="0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 Hebrew Light" panose="020B0403050203000203" pitchFamily="34" charset="-79"/>
        </a:defRPr>
      </a:lvl4pPr>
      <a:lvl5pPr marL="857250" indent="-171450" algn="l" defTabSz="914400" rtl="0" eaLnBrk="1" latinLnBrk="0" hangingPunct="1">
        <a:lnSpc>
          <a:spcPct val="100000"/>
        </a:lnSpc>
        <a:spcBef>
          <a:spcPts val="0"/>
        </a:spcBef>
        <a:buClr>
          <a:srgbClr val="F05321"/>
        </a:buClr>
        <a:buSzPct val="80000"/>
        <a:buFont typeface="Wingdings" pitchFamily="2" charset="2"/>
        <a:buChar char="§"/>
        <a:defRPr sz="1600" b="0" i="0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 Hebrew Light" panose="020B0403050203000203" pitchFamily="34" charset="-79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F76906-D1B3-3042-A746-574B4C1D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" y="4320972"/>
            <a:ext cx="8371438" cy="775816"/>
          </a:xfrm>
        </p:spPr>
        <p:txBody>
          <a:bodyPr>
            <a:normAutofit/>
          </a:bodyPr>
          <a:lstStyle/>
          <a:p>
            <a:r>
              <a:rPr lang="en-US" sz="3200" dirty="0"/>
              <a:t>Globe Maximo - Streamline Integration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ABE716-0C36-E845-94E6-1238198C5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" y="5096788"/>
            <a:ext cx="8371438" cy="562556"/>
          </a:xfrm>
        </p:spPr>
        <p:txBody>
          <a:bodyPr>
            <a:normAutofit/>
          </a:bodyPr>
          <a:lstStyle/>
          <a:p>
            <a:r>
              <a:rPr lang="en-US" dirty="0"/>
              <a:t>Project Calendar</a:t>
            </a:r>
          </a:p>
        </p:txBody>
      </p:sp>
    </p:spTree>
    <p:extLst>
      <p:ext uri="{BB962C8B-B14F-4D97-AF65-F5344CB8AC3E}">
        <p14:creationId xmlns:p14="http://schemas.microsoft.com/office/powerpoint/2010/main" val="230532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66F-775A-B540-A228-9AC5B03B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BFC1F-2451-CA47-837B-E164B05054A6}"/>
              </a:ext>
            </a:extLst>
          </p:cNvPr>
          <p:cNvGrpSpPr/>
          <p:nvPr/>
        </p:nvGrpSpPr>
        <p:grpSpPr>
          <a:xfrm>
            <a:off x="9201128" y="165955"/>
            <a:ext cx="2867965" cy="942159"/>
            <a:chOff x="9201128" y="113842"/>
            <a:chExt cx="2867965" cy="942159"/>
          </a:xfrm>
        </p:grpSpPr>
        <p:sp>
          <p:nvSpPr>
            <p:cNvPr id="5" name="erster_kreis">
              <a:extLst>
                <a:ext uri="{FF2B5EF4-FFF2-40B4-BE49-F238E27FC236}">
                  <a16:creationId xmlns:a16="http://schemas.microsoft.com/office/drawing/2014/main" id="{237F83A4-81DC-254A-9D7E-451AFDA9CD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28" y="56822"/>
              <a:ext cx="180000" cy="367200"/>
            </a:xfrm>
            <a:prstGeom prst="roundRect">
              <a:avLst/>
            </a:prstGeom>
            <a:solidFill>
              <a:srgbClr val="0070C0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497954-50DF-CC42-A0DF-01B5E03A373E}"/>
                </a:ext>
              </a:extLst>
            </p:cNvPr>
            <p:cNvSpPr txBox="1"/>
            <p:nvPr/>
          </p:nvSpPr>
          <p:spPr>
            <a:xfrm>
              <a:off x="9568328" y="113842"/>
              <a:ext cx="9099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Completed</a:t>
              </a:r>
            </a:p>
          </p:txBody>
        </p:sp>
        <p:sp>
          <p:nvSpPr>
            <p:cNvPr id="7" name="erster_kreis">
              <a:extLst>
                <a:ext uri="{FF2B5EF4-FFF2-40B4-BE49-F238E27FC236}">
                  <a16:creationId xmlns:a16="http://schemas.microsoft.com/office/drawing/2014/main" id="{05BDE78E-180B-BB43-B887-30FF0006D8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93" y="512815"/>
              <a:ext cx="180000" cy="367070"/>
            </a:xfrm>
            <a:prstGeom prst="roundRect">
              <a:avLst/>
            </a:prstGeom>
            <a:solidFill>
              <a:srgbClr val="7B797E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645C0-3CAD-434C-ACFE-9B8534430731}"/>
                </a:ext>
              </a:extLst>
            </p:cNvPr>
            <p:cNvSpPr txBox="1"/>
            <p:nvPr/>
          </p:nvSpPr>
          <p:spPr>
            <a:xfrm>
              <a:off x="9568327" y="554226"/>
              <a:ext cx="9365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Not Started</a:t>
              </a:r>
            </a:p>
          </p:txBody>
        </p:sp>
        <p:sp>
          <p:nvSpPr>
            <p:cNvPr id="9" name="erster_kreis">
              <a:extLst>
                <a:ext uri="{FF2B5EF4-FFF2-40B4-BE49-F238E27FC236}">
                  <a16:creationId xmlns:a16="http://schemas.microsoft.com/office/drawing/2014/main" id="{8BAE2BA1-21D9-0E44-A43D-79BFD004D0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93" y="271626"/>
              <a:ext cx="180000" cy="367070"/>
            </a:xfrm>
            <a:prstGeom prst="roundRect">
              <a:avLst/>
            </a:prstGeom>
            <a:solidFill>
              <a:srgbClr val="2C973E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504E16-CAE1-0145-AECB-A3EFB8308D5D}"/>
                </a:ext>
              </a:extLst>
            </p:cNvPr>
            <p:cNvSpPr txBox="1"/>
            <p:nvPr/>
          </p:nvSpPr>
          <p:spPr>
            <a:xfrm>
              <a:off x="9568328" y="331660"/>
              <a:ext cx="9587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Ongoing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8D71D-F094-1D42-A050-652860FF7626}"/>
                </a:ext>
              </a:extLst>
            </p:cNvPr>
            <p:cNvSpPr txBox="1"/>
            <p:nvPr/>
          </p:nvSpPr>
          <p:spPr>
            <a:xfrm>
              <a:off x="9568327" y="802085"/>
              <a:ext cx="2091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050" dirty="0">
                  <a:latin typeface="IBM Plex Sans" panose="020B0503050203000203" pitchFamily="34" charset="0"/>
                </a:rPr>
                <a:t>Schedule elapsed / Off Track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2B7477-F0B4-474F-A6E3-C0B1CEDAB6D1}"/>
                </a:ext>
              </a:extLst>
            </p:cNvPr>
            <p:cNvSpPr txBox="1"/>
            <p:nvPr/>
          </p:nvSpPr>
          <p:spPr>
            <a:xfrm>
              <a:off x="11095706" y="145970"/>
              <a:ext cx="9733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Current Day</a:t>
              </a:r>
            </a:p>
          </p:txBody>
        </p:sp>
        <p:sp>
          <p:nvSpPr>
            <p:cNvPr id="13" name="Star: 5 Points 20">
              <a:extLst>
                <a:ext uri="{FF2B5EF4-FFF2-40B4-BE49-F238E27FC236}">
                  <a16:creationId xmlns:a16="http://schemas.microsoft.com/office/drawing/2014/main" id="{17EEE2B8-D401-514A-9671-2B8E07100C71}"/>
                </a:ext>
              </a:extLst>
            </p:cNvPr>
            <p:cNvSpPr/>
            <p:nvPr/>
          </p:nvSpPr>
          <p:spPr>
            <a:xfrm>
              <a:off x="10741042" y="118660"/>
              <a:ext cx="342129" cy="280240"/>
            </a:xfrm>
            <a:prstGeom prst="star5">
              <a:avLst/>
            </a:prstGeom>
            <a:solidFill>
              <a:srgbClr val="F04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erster_kreis">
              <a:extLst>
                <a:ext uri="{FF2B5EF4-FFF2-40B4-BE49-F238E27FC236}">
                  <a16:creationId xmlns:a16="http://schemas.microsoft.com/office/drawing/2014/main" id="{A0105C2D-15F3-7F40-BD70-53ADDD1EE7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93" y="744015"/>
              <a:ext cx="180000" cy="367069"/>
            </a:xfrm>
            <a:prstGeom prst="roundRect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CB975AE-13BC-47A8-B66D-E2C9C9C71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95919"/>
              </p:ext>
            </p:extLst>
          </p:nvPr>
        </p:nvGraphicFramePr>
        <p:xfrm>
          <a:off x="204243" y="1211729"/>
          <a:ext cx="11783513" cy="4856641"/>
        </p:xfrm>
        <a:graphic>
          <a:graphicData uri="http://schemas.openxmlformats.org/drawingml/2006/table">
            <a:tbl>
              <a:tblPr firstRow="1" bandRow="1"/>
              <a:tblGrid>
                <a:gridCol w="1669007">
                  <a:extLst>
                    <a:ext uri="{9D8B030D-6E8A-4147-A177-3AD203B41FA5}">
                      <a16:colId xmlns:a16="http://schemas.microsoft.com/office/drawing/2014/main" val="375052519"/>
                    </a:ext>
                  </a:extLst>
                </a:gridCol>
                <a:gridCol w="1697711">
                  <a:extLst>
                    <a:ext uri="{9D8B030D-6E8A-4147-A177-3AD203B41FA5}">
                      <a16:colId xmlns:a16="http://schemas.microsoft.com/office/drawing/2014/main" val="1960979062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3990782744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1472224160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1258797708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2752937639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514506325"/>
                    </a:ext>
                  </a:extLst>
                </a:gridCol>
              </a:tblGrid>
              <a:tr h="4155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SUN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TUE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WED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THU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FRI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SAT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53431"/>
                  </a:ext>
                </a:extLst>
              </a:tr>
              <a:tr h="888223"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51055"/>
                  </a:ext>
                </a:extLst>
              </a:tr>
              <a:tr h="88822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56758"/>
                  </a:ext>
                </a:extLst>
              </a:tr>
              <a:tr h="888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76142"/>
                  </a:ext>
                </a:extLst>
              </a:tr>
              <a:tr h="888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441391"/>
                  </a:ext>
                </a:extLst>
              </a:tr>
              <a:tr h="888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577042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9CD2CB-81B0-48D4-B1A4-1A767650064F}"/>
              </a:ext>
            </a:extLst>
          </p:cNvPr>
          <p:cNvSpPr/>
          <p:nvPr/>
        </p:nvSpPr>
        <p:spPr>
          <a:xfrm>
            <a:off x="1930240" y="5422675"/>
            <a:ext cx="3296371" cy="266728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UAT with Proponent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391671-E99C-4613-B727-25C4D4FFA3FE}"/>
              </a:ext>
            </a:extLst>
          </p:cNvPr>
          <p:cNvSpPr/>
          <p:nvPr/>
        </p:nvSpPr>
        <p:spPr>
          <a:xfrm>
            <a:off x="1889636" y="3111412"/>
            <a:ext cx="8359101" cy="21973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latin typeface="IBM Plex Sans" panose="020B0503050203000203"/>
              </a:rPr>
              <a:t>Mock-up UAT with PM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CDD542-F070-4FE3-B69E-407BB2B06FEB}"/>
              </a:ext>
            </a:extLst>
          </p:cNvPr>
          <p:cNvSpPr/>
          <p:nvPr/>
        </p:nvSpPr>
        <p:spPr>
          <a:xfrm>
            <a:off x="1889635" y="4034100"/>
            <a:ext cx="8359101" cy="21973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latin typeface="IBM Plex Sans" panose="020B0503050203000203"/>
              </a:rPr>
              <a:t>Mock-up UAT with PM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AD749B-CB4C-433F-BF3C-DEE3E692357B}"/>
              </a:ext>
            </a:extLst>
          </p:cNvPr>
          <p:cNvSpPr/>
          <p:nvPr/>
        </p:nvSpPr>
        <p:spPr>
          <a:xfrm>
            <a:off x="1930240" y="4499987"/>
            <a:ext cx="3259414" cy="26672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>
                <a:latin typeface="IBM Plex Sans" panose="020B0503050203000203"/>
              </a:rPr>
              <a:t>Alignment of Upcoming Activities and Project Timeline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C517C9-3730-4453-94F7-DD8F2861330D}"/>
              </a:ext>
            </a:extLst>
          </p:cNvPr>
          <p:cNvSpPr/>
          <p:nvPr/>
        </p:nvSpPr>
        <p:spPr>
          <a:xfrm>
            <a:off x="5296282" y="4494466"/>
            <a:ext cx="4886406" cy="272249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latin typeface="IBM Plex Sans" panose="020B0503050203000203"/>
              </a:rPr>
              <a:t>UAT with Proponent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A3A440-7AF9-4F1E-9C1E-799E9962128F}"/>
              </a:ext>
            </a:extLst>
          </p:cNvPr>
          <p:cNvSpPr/>
          <p:nvPr/>
        </p:nvSpPr>
        <p:spPr>
          <a:xfrm>
            <a:off x="1919902" y="4804647"/>
            <a:ext cx="1640044" cy="301791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>
                <a:latin typeface="IBM Plex Sans" panose="020B0503050203000203"/>
              </a:rPr>
              <a:t>Mock-up UAT with PM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C5C8C5-6BE1-4DEA-A0CA-089E2731106D}"/>
              </a:ext>
            </a:extLst>
          </p:cNvPr>
          <p:cNvSpPr/>
          <p:nvPr/>
        </p:nvSpPr>
        <p:spPr>
          <a:xfrm>
            <a:off x="5283746" y="5422675"/>
            <a:ext cx="4898941" cy="266728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UAT With Proponent Sign Off</a:t>
            </a:r>
          </a:p>
        </p:txBody>
      </p:sp>
      <p:sp>
        <p:nvSpPr>
          <p:cNvPr id="20" name="Star: 5 Points 20">
            <a:extLst>
              <a:ext uri="{FF2B5EF4-FFF2-40B4-BE49-F238E27FC236}">
                <a16:creationId xmlns:a16="http://schemas.microsoft.com/office/drawing/2014/main" id="{C37192D6-9D59-4C95-A7F3-530C1299B8A5}"/>
              </a:ext>
            </a:extLst>
          </p:cNvPr>
          <p:cNvSpPr/>
          <p:nvPr/>
        </p:nvSpPr>
        <p:spPr>
          <a:xfrm>
            <a:off x="2930744" y="4242318"/>
            <a:ext cx="342129" cy="316179"/>
          </a:xfrm>
          <a:prstGeom prst="star5">
            <a:avLst/>
          </a:prstGeom>
          <a:solidFill>
            <a:srgbClr val="F0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06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66F-775A-B540-A228-9AC5B03B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February 2021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BFC1F-2451-CA47-837B-E164B05054A6}"/>
              </a:ext>
            </a:extLst>
          </p:cNvPr>
          <p:cNvGrpSpPr/>
          <p:nvPr/>
        </p:nvGrpSpPr>
        <p:grpSpPr>
          <a:xfrm>
            <a:off x="9201128" y="165955"/>
            <a:ext cx="2867965" cy="942159"/>
            <a:chOff x="9201128" y="113842"/>
            <a:chExt cx="2867965" cy="942159"/>
          </a:xfrm>
        </p:grpSpPr>
        <p:sp>
          <p:nvSpPr>
            <p:cNvPr id="5" name="erster_kreis">
              <a:extLst>
                <a:ext uri="{FF2B5EF4-FFF2-40B4-BE49-F238E27FC236}">
                  <a16:creationId xmlns:a16="http://schemas.microsoft.com/office/drawing/2014/main" id="{237F83A4-81DC-254A-9D7E-451AFDA9CD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28" y="56822"/>
              <a:ext cx="180000" cy="367200"/>
            </a:xfrm>
            <a:prstGeom prst="roundRect">
              <a:avLst/>
            </a:prstGeom>
            <a:solidFill>
              <a:srgbClr val="0070C0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497954-50DF-CC42-A0DF-01B5E03A373E}"/>
                </a:ext>
              </a:extLst>
            </p:cNvPr>
            <p:cNvSpPr txBox="1"/>
            <p:nvPr/>
          </p:nvSpPr>
          <p:spPr>
            <a:xfrm>
              <a:off x="9568328" y="113842"/>
              <a:ext cx="9099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Completed</a:t>
              </a:r>
            </a:p>
          </p:txBody>
        </p:sp>
        <p:sp>
          <p:nvSpPr>
            <p:cNvPr id="7" name="erster_kreis">
              <a:extLst>
                <a:ext uri="{FF2B5EF4-FFF2-40B4-BE49-F238E27FC236}">
                  <a16:creationId xmlns:a16="http://schemas.microsoft.com/office/drawing/2014/main" id="{05BDE78E-180B-BB43-B887-30FF0006D8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93" y="512815"/>
              <a:ext cx="180000" cy="367070"/>
            </a:xfrm>
            <a:prstGeom prst="roundRect">
              <a:avLst/>
            </a:prstGeom>
            <a:solidFill>
              <a:srgbClr val="7B797E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645C0-3CAD-434C-ACFE-9B8534430731}"/>
                </a:ext>
              </a:extLst>
            </p:cNvPr>
            <p:cNvSpPr txBox="1"/>
            <p:nvPr/>
          </p:nvSpPr>
          <p:spPr>
            <a:xfrm>
              <a:off x="9568327" y="554226"/>
              <a:ext cx="9365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Not Started</a:t>
              </a:r>
            </a:p>
          </p:txBody>
        </p:sp>
        <p:sp>
          <p:nvSpPr>
            <p:cNvPr id="9" name="erster_kreis">
              <a:extLst>
                <a:ext uri="{FF2B5EF4-FFF2-40B4-BE49-F238E27FC236}">
                  <a16:creationId xmlns:a16="http://schemas.microsoft.com/office/drawing/2014/main" id="{8BAE2BA1-21D9-0E44-A43D-79BFD004D0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93" y="271626"/>
              <a:ext cx="180000" cy="367070"/>
            </a:xfrm>
            <a:prstGeom prst="roundRect">
              <a:avLst/>
            </a:prstGeom>
            <a:solidFill>
              <a:srgbClr val="2C973E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504E16-CAE1-0145-AECB-A3EFB8308D5D}"/>
                </a:ext>
              </a:extLst>
            </p:cNvPr>
            <p:cNvSpPr txBox="1"/>
            <p:nvPr/>
          </p:nvSpPr>
          <p:spPr>
            <a:xfrm>
              <a:off x="9568328" y="331660"/>
              <a:ext cx="9587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Ongoing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8D71D-F094-1D42-A050-652860FF7626}"/>
                </a:ext>
              </a:extLst>
            </p:cNvPr>
            <p:cNvSpPr txBox="1"/>
            <p:nvPr/>
          </p:nvSpPr>
          <p:spPr>
            <a:xfrm>
              <a:off x="9568327" y="802085"/>
              <a:ext cx="2091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050" dirty="0">
                  <a:latin typeface="IBM Plex Sans" panose="020B0503050203000203" pitchFamily="34" charset="0"/>
                </a:rPr>
                <a:t>Schedule elapsed / Off Track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2B7477-F0B4-474F-A6E3-C0B1CEDAB6D1}"/>
                </a:ext>
              </a:extLst>
            </p:cNvPr>
            <p:cNvSpPr txBox="1"/>
            <p:nvPr/>
          </p:nvSpPr>
          <p:spPr>
            <a:xfrm>
              <a:off x="11095706" y="145970"/>
              <a:ext cx="9733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Current Day</a:t>
              </a:r>
            </a:p>
          </p:txBody>
        </p:sp>
        <p:sp>
          <p:nvSpPr>
            <p:cNvPr id="13" name="Star: 5 Points 20">
              <a:extLst>
                <a:ext uri="{FF2B5EF4-FFF2-40B4-BE49-F238E27FC236}">
                  <a16:creationId xmlns:a16="http://schemas.microsoft.com/office/drawing/2014/main" id="{17EEE2B8-D401-514A-9671-2B8E07100C71}"/>
                </a:ext>
              </a:extLst>
            </p:cNvPr>
            <p:cNvSpPr/>
            <p:nvPr/>
          </p:nvSpPr>
          <p:spPr>
            <a:xfrm>
              <a:off x="10741042" y="118660"/>
              <a:ext cx="342129" cy="280240"/>
            </a:xfrm>
            <a:prstGeom prst="star5">
              <a:avLst/>
            </a:prstGeom>
            <a:solidFill>
              <a:srgbClr val="F04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erster_kreis">
              <a:extLst>
                <a:ext uri="{FF2B5EF4-FFF2-40B4-BE49-F238E27FC236}">
                  <a16:creationId xmlns:a16="http://schemas.microsoft.com/office/drawing/2014/main" id="{A0105C2D-15F3-7F40-BD70-53ADDD1EE7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93" y="744015"/>
              <a:ext cx="180000" cy="367069"/>
            </a:xfrm>
            <a:prstGeom prst="roundRect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CB975AE-13BC-47A8-B66D-E2C9C9C71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13516"/>
              </p:ext>
            </p:extLst>
          </p:nvPr>
        </p:nvGraphicFramePr>
        <p:xfrm>
          <a:off x="204243" y="1211729"/>
          <a:ext cx="11783513" cy="4856641"/>
        </p:xfrm>
        <a:graphic>
          <a:graphicData uri="http://schemas.openxmlformats.org/drawingml/2006/table">
            <a:tbl>
              <a:tblPr firstRow="1" bandRow="1"/>
              <a:tblGrid>
                <a:gridCol w="1669007">
                  <a:extLst>
                    <a:ext uri="{9D8B030D-6E8A-4147-A177-3AD203B41FA5}">
                      <a16:colId xmlns:a16="http://schemas.microsoft.com/office/drawing/2014/main" val="375052519"/>
                    </a:ext>
                  </a:extLst>
                </a:gridCol>
                <a:gridCol w="1697711">
                  <a:extLst>
                    <a:ext uri="{9D8B030D-6E8A-4147-A177-3AD203B41FA5}">
                      <a16:colId xmlns:a16="http://schemas.microsoft.com/office/drawing/2014/main" val="1960979062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3990782744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1472224160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1258797708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2752937639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514506325"/>
                    </a:ext>
                  </a:extLst>
                </a:gridCol>
              </a:tblGrid>
              <a:tr h="4155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SUN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TUE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WED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THU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FRI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SAT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53431"/>
                  </a:ext>
                </a:extLst>
              </a:tr>
              <a:tr h="888223"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rgbClr val="5F5E6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51055"/>
                  </a:ext>
                </a:extLst>
              </a:tr>
              <a:tr h="88822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56758"/>
                  </a:ext>
                </a:extLst>
              </a:tr>
              <a:tr h="888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76142"/>
                  </a:ext>
                </a:extLst>
              </a:tr>
              <a:tr h="888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441391"/>
                  </a:ext>
                </a:extLst>
              </a:tr>
              <a:tr h="888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577042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B4D2A4-1AAF-4FEA-AEBB-7159949841FD}"/>
              </a:ext>
            </a:extLst>
          </p:cNvPr>
          <p:cNvSpPr/>
          <p:nvPr/>
        </p:nvSpPr>
        <p:spPr>
          <a:xfrm>
            <a:off x="1842758" y="1839133"/>
            <a:ext cx="8360652" cy="219737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Cutover Planning Activities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7ED780-60C4-4F9B-85EE-25A091A1BCC9}"/>
              </a:ext>
            </a:extLst>
          </p:cNvPr>
          <p:cNvSpPr/>
          <p:nvPr/>
        </p:nvSpPr>
        <p:spPr>
          <a:xfrm>
            <a:off x="1888085" y="2776540"/>
            <a:ext cx="1642515" cy="2197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BF3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Go Live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DEEF9D-384C-4FF9-BF17-81AD4DBA1DE3}"/>
              </a:ext>
            </a:extLst>
          </p:cNvPr>
          <p:cNvSpPr/>
          <p:nvPr/>
        </p:nvSpPr>
        <p:spPr>
          <a:xfrm>
            <a:off x="10303915" y="1845817"/>
            <a:ext cx="1628664" cy="599051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Production Migration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B4D45C-9CB3-45B5-B3BC-97013AFD7231}"/>
              </a:ext>
            </a:extLst>
          </p:cNvPr>
          <p:cNvSpPr/>
          <p:nvPr/>
        </p:nvSpPr>
        <p:spPr>
          <a:xfrm>
            <a:off x="214094" y="2776540"/>
            <a:ext cx="1628664" cy="599051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Production Migration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8EEF33-32A2-43E8-986B-2AFAE1083028}"/>
              </a:ext>
            </a:extLst>
          </p:cNvPr>
          <p:cNvSpPr/>
          <p:nvPr/>
        </p:nvSpPr>
        <p:spPr>
          <a:xfrm>
            <a:off x="6940758" y="2108224"/>
            <a:ext cx="3262652" cy="338815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CAB Review and Approval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C894F6-E230-4AAC-9272-DA79A0B80E15}"/>
              </a:ext>
            </a:extLst>
          </p:cNvPr>
          <p:cNvSpPr/>
          <p:nvPr/>
        </p:nvSpPr>
        <p:spPr>
          <a:xfrm>
            <a:off x="1915673" y="3054840"/>
            <a:ext cx="8360652" cy="219737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Post-Go Live Support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82A4EF-CCDB-4930-94D9-B70691052480}"/>
              </a:ext>
            </a:extLst>
          </p:cNvPr>
          <p:cNvSpPr/>
          <p:nvPr/>
        </p:nvSpPr>
        <p:spPr>
          <a:xfrm>
            <a:off x="1915673" y="3638683"/>
            <a:ext cx="8360652" cy="219737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Post-Go Live Support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65B1A4-07C6-4F78-BE1C-198834CD4DC2}"/>
              </a:ext>
            </a:extLst>
          </p:cNvPr>
          <p:cNvSpPr/>
          <p:nvPr/>
        </p:nvSpPr>
        <p:spPr>
          <a:xfrm>
            <a:off x="1943263" y="4508281"/>
            <a:ext cx="8360652" cy="219737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Post-Go Live Support</a:t>
            </a:r>
          </a:p>
        </p:txBody>
      </p:sp>
    </p:spTree>
    <p:extLst>
      <p:ext uri="{BB962C8B-B14F-4D97-AF65-F5344CB8AC3E}">
        <p14:creationId xmlns:p14="http://schemas.microsoft.com/office/powerpoint/2010/main" val="271630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66F-775A-B540-A228-9AC5B03B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 2021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BFC1F-2451-CA47-837B-E164B05054A6}"/>
              </a:ext>
            </a:extLst>
          </p:cNvPr>
          <p:cNvGrpSpPr/>
          <p:nvPr/>
        </p:nvGrpSpPr>
        <p:grpSpPr>
          <a:xfrm>
            <a:off x="9201128" y="165955"/>
            <a:ext cx="2867965" cy="942159"/>
            <a:chOff x="9201128" y="113842"/>
            <a:chExt cx="2867965" cy="942159"/>
          </a:xfrm>
        </p:grpSpPr>
        <p:sp>
          <p:nvSpPr>
            <p:cNvPr id="5" name="erster_kreis">
              <a:extLst>
                <a:ext uri="{FF2B5EF4-FFF2-40B4-BE49-F238E27FC236}">
                  <a16:creationId xmlns:a16="http://schemas.microsoft.com/office/drawing/2014/main" id="{237F83A4-81DC-254A-9D7E-451AFDA9CD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28" y="56822"/>
              <a:ext cx="180000" cy="367200"/>
            </a:xfrm>
            <a:prstGeom prst="roundRect">
              <a:avLst/>
            </a:prstGeom>
            <a:solidFill>
              <a:srgbClr val="0070C0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497954-50DF-CC42-A0DF-01B5E03A373E}"/>
                </a:ext>
              </a:extLst>
            </p:cNvPr>
            <p:cNvSpPr txBox="1"/>
            <p:nvPr/>
          </p:nvSpPr>
          <p:spPr>
            <a:xfrm>
              <a:off x="9568328" y="113842"/>
              <a:ext cx="9099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Completed</a:t>
              </a:r>
            </a:p>
          </p:txBody>
        </p:sp>
        <p:sp>
          <p:nvSpPr>
            <p:cNvPr id="7" name="erster_kreis">
              <a:extLst>
                <a:ext uri="{FF2B5EF4-FFF2-40B4-BE49-F238E27FC236}">
                  <a16:creationId xmlns:a16="http://schemas.microsoft.com/office/drawing/2014/main" id="{05BDE78E-180B-BB43-B887-30FF0006D8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93" y="512815"/>
              <a:ext cx="180000" cy="367070"/>
            </a:xfrm>
            <a:prstGeom prst="roundRect">
              <a:avLst/>
            </a:prstGeom>
            <a:solidFill>
              <a:srgbClr val="7B797E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645C0-3CAD-434C-ACFE-9B8534430731}"/>
                </a:ext>
              </a:extLst>
            </p:cNvPr>
            <p:cNvSpPr txBox="1"/>
            <p:nvPr/>
          </p:nvSpPr>
          <p:spPr>
            <a:xfrm>
              <a:off x="9568327" y="554226"/>
              <a:ext cx="9365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Not Started</a:t>
              </a:r>
            </a:p>
          </p:txBody>
        </p:sp>
        <p:sp>
          <p:nvSpPr>
            <p:cNvPr id="9" name="erster_kreis">
              <a:extLst>
                <a:ext uri="{FF2B5EF4-FFF2-40B4-BE49-F238E27FC236}">
                  <a16:creationId xmlns:a16="http://schemas.microsoft.com/office/drawing/2014/main" id="{8BAE2BA1-21D9-0E44-A43D-79BFD004D0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93" y="271626"/>
              <a:ext cx="180000" cy="367070"/>
            </a:xfrm>
            <a:prstGeom prst="roundRect">
              <a:avLst/>
            </a:prstGeom>
            <a:solidFill>
              <a:srgbClr val="2C973E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504E16-CAE1-0145-AECB-A3EFB8308D5D}"/>
                </a:ext>
              </a:extLst>
            </p:cNvPr>
            <p:cNvSpPr txBox="1"/>
            <p:nvPr/>
          </p:nvSpPr>
          <p:spPr>
            <a:xfrm>
              <a:off x="9568328" y="331660"/>
              <a:ext cx="9587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Ongoing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8D71D-F094-1D42-A050-652860FF7626}"/>
                </a:ext>
              </a:extLst>
            </p:cNvPr>
            <p:cNvSpPr txBox="1"/>
            <p:nvPr/>
          </p:nvSpPr>
          <p:spPr>
            <a:xfrm>
              <a:off x="9568327" y="802085"/>
              <a:ext cx="2091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050" dirty="0">
                  <a:latin typeface="IBM Plex Sans" panose="020B0503050203000203" pitchFamily="34" charset="0"/>
                </a:rPr>
                <a:t>Schedule elapsed / Off Track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2B7477-F0B4-474F-A6E3-C0B1CEDAB6D1}"/>
                </a:ext>
              </a:extLst>
            </p:cNvPr>
            <p:cNvSpPr txBox="1"/>
            <p:nvPr/>
          </p:nvSpPr>
          <p:spPr>
            <a:xfrm>
              <a:off x="11095706" y="145970"/>
              <a:ext cx="9733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IBM Plex Sans" panose="020B0503050203000203" pitchFamily="34" charset="0"/>
                </a:rPr>
                <a:t>Current Day</a:t>
              </a:r>
            </a:p>
          </p:txBody>
        </p:sp>
        <p:sp>
          <p:nvSpPr>
            <p:cNvPr id="13" name="Star: 5 Points 20">
              <a:extLst>
                <a:ext uri="{FF2B5EF4-FFF2-40B4-BE49-F238E27FC236}">
                  <a16:creationId xmlns:a16="http://schemas.microsoft.com/office/drawing/2014/main" id="{17EEE2B8-D401-514A-9671-2B8E07100C71}"/>
                </a:ext>
              </a:extLst>
            </p:cNvPr>
            <p:cNvSpPr/>
            <p:nvPr/>
          </p:nvSpPr>
          <p:spPr>
            <a:xfrm>
              <a:off x="10741042" y="118660"/>
              <a:ext cx="342129" cy="280240"/>
            </a:xfrm>
            <a:prstGeom prst="star5">
              <a:avLst/>
            </a:prstGeom>
            <a:solidFill>
              <a:srgbClr val="F04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erster_kreis">
              <a:extLst>
                <a:ext uri="{FF2B5EF4-FFF2-40B4-BE49-F238E27FC236}">
                  <a16:creationId xmlns:a16="http://schemas.microsoft.com/office/drawing/2014/main" id="{A0105C2D-15F3-7F40-BD70-53ADDD1EE7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294793" y="744015"/>
              <a:ext cx="180000" cy="367069"/>
            </a:xfrm>
            <a:prstGeom prst="roundRect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CB975AE-13BC-47A8-B66D-E2C9C9C71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63236"/>
              </p:ext>
            </p:extLst>
          </p:nvPr>
        </p:nvGraphicFramePr>
        <p:xfrm>
          <a:off x="204243" y="1211729"/>
          <a:ext cx="11783513" cy="4856641"/>
        </p:xfrm>
        <a:graphic>
          <a:graphicData uri="http://schemas.openxmlformats.org/drawingml/2006/table">
            <a:tbl>
              <a:tblPr firstRow="1" bandRow="1"/>
              <a:tblGrid>
                <a:gridCol w="1669007">
                  <a:extLst>
                    <a:ext uri="{9D8B030D-6E8A-4147-A177-3AD203B41FA5}">
                      <a16:colId xmlns:a16="http://schemas.microsoft.com/office/drawing/2014/main" val="375052519"/>
                    </a:ext>
                  </a:extLst>
                </a:gridCol>
                <a:gridCol w="1697711">
                  <a:extLst>
                    <a:ext uri="{9D8B030D-6E8A-4147-A177-3AD203B41FA5}">
                      <a16:colId xmlns:a16="http://schemas.microsoft.com/office/drawing/2014/main" val="1960979062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3990782744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1472224160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1258797708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2752937639"/>
                    </a:ext>
                  </a:extLst>
                </a:gridCol>
                <a:gridCol w="1683359">
                  <a:extLst>
                    <a:ext uri="{9D8B030D-6E8A-4147-A177-3AD203B41FA5}">
                      <a16:colId xmlns:a16="http://schemas.microsoft.com/office/drawing/2014/main" val="514506325"/>
                    </a:ext>
                  </a:extLst>
                </a:gridCol>
              </a:tblGrid>
              <a:tr h="4155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SUN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TUE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WED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THU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FRI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SAT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53431"/>
                  </a:ext>
                </a:extLst>
              </a:tr>
              <a:tr h="888223"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rgbClr val="5F5E6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51055"/>
                  </a:ext>
                </a:extLst>
              </a:tr>
              <a:tr h="888223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T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56758"/>
                  </a:ext>
                </a:extLst>
              </a:tr>
              <a:tr h="888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76142"/>
                  </a:ext>
                </a:extLst>
              </a:tr>
              <a:tr h="888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441391"/>
                  </a:ext>
                </a:extLst>
              </a:tr>
              <a:tr h="8882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r"/>
                      <a:endParaRPr 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91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577042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B4D2A4-1AAF-4FEA-AEBB-7159949841FD}"/>
              </a:ext>
            </a:extLst>
          </p:cNvPr>
          <p:cNvSpPr/>
          <p:nvPr/>
        </p:nvSpPr>
        <p:spPr>
          <a:xfrm>
            <a:off x="1915673" y="1830529"/>
            <a:ext cx="8360652" cy="219737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Post-Go Live Support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C894F6-E230-4AAC-9272-DA79A0B80E15}"/>
              </a:ext>
            </a:extLst>
          </p:cNvPr>
          <p:cNvSpPr/>
          <p:nvPr/>
        </p:nvSpPr>
        <p:spPr>
          <a:xfrm>
            <a:off x="1970853" y="2756637"/>
            <a:ext cx="4901420" cy="282847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Post-Go Live Support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82A4EF-CCDB-4930-94D9-B70691052480}"/>
              </a:ext>
            </a:extLst>
          </p:cNvPr>
          <p:cNvSpPr/>
          <p:nvPr/>
        </p:nvSpPr>
        <p:spPr>
          <a:xfrm>
            <a:off x="1915673" y="3635679"/>
            <a:ext cx="4929010" cy="282847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Project Closure Sign Off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0F421A3-B1BF-4606-84A4-2831A9A1AD0F}"/>
              </a:ext>
            </a:extLst>
          </p:cNvPr>
          <p:cNvSpPr/>
          <p:nvPr/>
        </p:nvSpPr>
        <p:spPr>
          <a:xfrm>
            <a:off x="6997083" y="2756637"/>
            <a:ext cx="3123461" cy="270290"/>
          </a:xfrm>
          <a:prstGeom prst="roundRect">
            <a:avLst/>
          </a:prstGeom>
          <a:solidFill>
            <a:srgbClr val="7B797E"/>
          </a:solidFill>
          <a:ln>
            <a:solidFill>
              <a:srgbClr val="7B79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>
                <a:latin typeface="IBM Plex Sans" panose="020B0503050203000203"/>
              </a:rPr>
              <a:t>Project Closure Sign Off</a:t>
            </a:r>
          </a:p>
        </p:txBody>
      </p:sp>
    </p:spTree>
    <p:extLst>
      <p:ext uri="{BB962C8B-B14F-4D97-AF65-F5344CB8AC3E}">
        <p14:creationId xmlns:p14="http://schemas.microsoft.com/office/powerpoint/2010/main" val="33905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A66F-775A-B540-A228-9AC5B03B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Cutover Activities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178BCF-9D32-49F8-A6F8-8F2BC3B6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24051"/>
              </p:ext>
            </p:extLst>
          </p:nvPr>
        </p:nvGraphicFramePr>
        <p:xfrm>
          <a:off x="741680" y="924219"/>
          <a:ext cx="10471162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567">
                  <a:extLst>
                    <a:ext uri="{9D8B030D-6E8A-4147-A177-3AD203B41FA5}">
                      <a16:colId xmlns:a16="http://schemas.microsoft.com/office/drawing/2014/main" val="3817483893"/>
                    </a:ext>
                  </a:extLst>
                </a:gridCol>
                <a:gridCol w="2618415">
                  <a:extLst>
                    <a:ext uri="{9D8B030D-6E8A-4147-A177-3AD203B41FA5}">
                      <a16:colId xmlns:a16="http://schemas.microsoft.com/office/drawing/2014/main" val="1635150379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52054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1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Method of Procedure (</a:t>
                      </a:r>
                      <a:r>
                        <a:rPr lang="en-PH" sz="1200" dirty="0" err="1">
                          <a:latin typeface="IBM Plex Sans" panose="020B0503050203000203" pitchFamily="34" charset="0"/>
                        </a:rPr>
                        <a:t>MoP</a:t>
                      </a:r>
                      <a:r>
                        <a:rPr lang="en-PH" sz="1200" dirty="0">
                          <a:latin typeface="IBM Plex Sans" panose="020B0503050203000203" pitchFamily="34" charset="0"/>
                        </a:rPr>
                        <a:t>)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MDI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Migration steps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3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Review Security Profiles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MDI/NTG Spare Mgt/Maximo Platform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Determine Application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7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Data Alignment of Operating Locations between Maximo and Streamline</a:t>
                      </a:r>
                      <a:endParaRPr lang="en-PH" sz="1200" dirty="0">
                        <a:latin typeface="IBM Plex Sans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 err="1">
                          <a:latin typeface="IBM Plex Sans" panose="020B0503050203000203" pitchFamily="34" charset="0"/>
                        </a:rPr>
                        <a:t>NascTech</a:t>
                      </a:r>
                      <a:r>
                        <a:rPr lang="en-PH" sz="1200" dirty="0">
                          <a:latin typeface="IBM Plex Sans" panose="020B0503050203000203" pitchFamily="34" charset="0"/>
                        </a:rPr>
                        <a:t>/NTG Spares Mgt/Maximo Platform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Locations Master Data to be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9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Data Alignment of Item and Item Balances between Maximo and SAP</a:t>
                      </a:r>
                      <a:endParaRPr lang="en-PH" sz="1200" dirty="0">
                        <a:latin typeface="IBM Plex Sans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 err="1">
                          <a:latin typeface="IBM Plex Sans" panose="020B0503050203000203" pitchFamily="34" charset="0"/>
                        </a:rPr>
                        <a:t>NascTech</a:t>
                      </a:r>
                      <a:r>
                        <a:rPr lang="en-PH" sz="1200" dirty="0">
                          <a:latin typeface="IBM Plex Sans" panose="020B0503050203000203" pitchFamily="34" charset="0"/>
                        </a:rPr>
                        <a:t>/NTG Spares Mgt/Maximo Platform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>
                          <a:latin typeface="IBM Plex Sans" panose="020B0503050203000203" pitchFamily="34" charset="0"/>
                        </a:rPr>
                        <a:t>Item Master and Item Balances Data to be sync</a:t>
                      </a:r>
                    </a:p>
                    <a:p>
                      <a:endParaRPr lang="en-PH" sz="1200" dirty="0">
                        <a:latin typeface="IBM Plex Sans" panose="020B050305020300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6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Data Alignment of Storeroom, Item, Inventory Balances between Maximo and Streamline</a:t>
                      </a:r>
                      <a:endParaRPr lang="en-PH" sz="1200" dirty="0">
                        <a:latin typeface="IBM Plex Sans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 err="1">
                          <a:latin typeface="IBM Plex Sans" panose="020B0503050203000203" pitchFamily="34" charset="0"/>
                        </a:rPr>
                        <a:t>NascTech</a:t>
                      </a:r>
                      <a:r>
                        <a:rPr lang="en-PH" sz="1200" dirty="0">
                          <a:latin typeface="IBM Plex Sans" panose="020B0503050203000203" pitchFamily="34" charset="0"/>
                        </a:rPr>
                        <a:t>/NTG Spares Mgt/Maximo Platform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200" dirty="0">
                          <a:latin typeface="IBM Plex Sans" panose="020B0503050203000203" pitchFamily="34" charset="0"/>
                        </a:rPr>
                        <a:t>Master data to be sync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Actual Data Entry for Spares Request, Issuance, and Return Requests Transactional Data</a:t>
                      </a:r>
                      <a:endParaRPr lang="en-PH" sz="1200" dirty="0">
                        <a:latin typeface="IBM Plex Sans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 err="1">
                          <a:latin typeface="IBM Plex Sans" panose="020B0503050203000203" pitchFamily="34" charset="0"/>
                        </a:rPr>
                        <a:t>NascTech</a:t>
                      </a:r>
                      <a:r>
                        <a:rPr lang="en-PH" sz="1200" dirty="0">
                          <a:latin typeface="IBM Plex Sans" panose="020B0503050203000203" pitchFamily="34" charset="0"/>
                        </a:rPr>
                        <a:t>/NTG Spares Mgt/Maximo Platform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No test data will be recorded. Globe Business As Usual (BAU) Group should perform the actual steps in Maximo</a:t>
                      </a:r>
                      <a:endParaRPr lang="en-PH" sz="1200" dirty="0">
                        <a:latin typeface="IBM Plex Sans" panose="020B050305020300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8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80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358604"/>
      </p:ext>
    </p:extLst>
  </p:cSld>
  <p:clrMapOvr>
    <a:masterClrMapping/>
  </p:clrMapOvr>
</p:sld>
</file>

<file path=ppt/theme/theme1.xml><?xml version="1.0" encoding="utf-8"?>
<a:theme xmlns:a="http://schemas.openxmlformats.org/drawingml/2006/main" name="MBS_ style">
  <a:themeElements>
    <a:clrScheme name="MBS">
      <a:dk1>
        <a:srgbClr val="5F5E61"/>
      </a:dk1>
      <a:lt1>
        <a:srgbClr val="FFFFFF"/>
      </a:lt1>
      <a:dk2>
        <a:srgbClr val="5F5E61"/>
      </a:dk2>
      <a:lt2>
        <a:srgbClr val="5F5E61"/>
      </a:lt2>
      <a:accent1>
        <a:srgbClr val="7B797E"/>
      </a:accent1>
      <a:accent2>
        <a:srgbClr val="FF4900"/>
      </a:accent2>
      <a:accent3>
        <a:srgbClr val="FFFFFF"/>
      </a:accent3>
      <a:accent4>
        <a:srgbClr val="484848"/>
      </a:accent4>
      <a:accent5>
        <a:srgbClr val="7B797E"/>
      </a:accent5>
      <a:accent6>
        <a:srgbClr val="FF4900"/>
      </a:accent6>
      <a:hlink>
        <a:srgbClr val="7B797E"/>
      </a:hlink>
      <a:folHlink>
        <a:srgbClr val="F2F2F2"/>
      </a:folHlink>
    </a:clrScheme>
    <a:fontScheme name="EYInterstate">
      <a:majorFont>
        <a:latin typeface="EYInterstate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algn="l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defRPr sz="1200" dirty="0" smtClean="0">
            <a:latin typeface="IBM Plex Sans" panose="020B0503050203000203" pitchFamily="34" charset="0"/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Update xmlns="f9dd138d-18d5-43bb-86d7-462739bdc99a">Change Request Slide added</VersionUp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D4C9B1FEEEE447A13DA2F059436F3A" ma:contentTypeVersion="3" ma:contentTypeDescription="Create a new document." ma:contentTypeScope="" ma:versionID="8014ec9609ef8ea8f1f5e472b3031ebd">
  <xsd:schema xmlns:xsd="http://www.w3.org/2001/XMLSchema" xmlns:xs="http://www.w3.org/2001/XMLSchema" xmlns:p="http://schemas.microsoft.com/office/2006/metadata/properties" xmlns:ns2="f9dd138d-18d5-43bb-86d7-462739bdc99a" targetNamespace="http://schemas.microsoft.com/office/2006/metadata/properties" ma:root="true" ma:fieldsID="7a5ceab0b1bd07b3b6220dbf0f6c362f" ns2:_="">
    <xsd:import namespace="f9dd138d-18d5-43bb-86d7-462739bdc9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VersionUp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d138d-18d5-43bb-86d7-462739bdc9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VersionUpdate" ma:index="10" nillable="true" ma:displayName="Version Update" ma:format="Dropdown" ma:internalName="VersionUpdat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3987E3-81F0-41F1-B41E-DDF8BDCA27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945958-D7D8-4BF5-B6CE-A21B11023189}">
  <ds:schemaRefs>
    <ds:schemaRef ds:uri="http://schemas.microsoft.com/office/2006/metadata/properties"/>
    <ds:schemaRef ds:uri="http://schemas.microsoft.com/office/infopath/2007/PartnerControls"/>
    <ds:schemaRef ds:uri="f9dd138d-18d5-43bb-86d7-462739bdc99a"/>
  </ds:schemaRefs>
</ds:datastoreItem>
</file>

<file path=customXml/itemProps3.xml><?xml version="1.0" encoding="utf-8"?>
<ds:datastoreItem xmlns:ds="http://schemas.openxmlformats.org/officeDocument/2006/customXml" ds:itemID="{A7097563-DD9E-40B4-9169-016EF2A72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dd138d-18d5-43bb-86d7-462739bdc9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14855</TotalTime>
  <Words>387</Words>
  <Application>Microsoft Office PowerPoint</Application>
  <PresentationFormat>Widescreen</PresentationFormat>
  <Paragraphs>170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EYInterstate Light</vt:lpstr>
      <vt:lpstr>Gill Sans MT</vt:lpstr>
      <vt:lpstr>HelvNeue Light for IBM</vt:lpstr>
      <vt:lpstr>IBM Plex Sans</vt:lpstr>
      <vt:lpstr>IBM Plex Sans Light</vt:lpstr>
      <vt:lpstr>IBM Plex Sans Medium</vt:lpstr>
      <vt:lpstr>IBM Plex Sans SemiBold</vt:lpstr>
      <vt:lpstr>Wingdings</vt:lpstr>
      <vt:lpstr>MBS_ style</vt:lpstr>
      <vt:lpstr>Globe Maximo - Streamline Integration</vt:lpstr>
      <vt:lpstr>January 2021</vt:lpstr>
      <vt:lpstr>February 2021</vt:lpstr>
      <vt:lpstr>March 2021</vt:lpstr>
      <vt:lpstr>Cutover Activities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Cruz</dc:creator>
  <cp:lastModifiedBy>John Mark de Asis</cp:lastModifiedBy>
  <cp:revision>276</cp:revision>
  <dcterms:created xsi:type="dcterms:W3CDTF">2020-10-08T07:15:19Z</dcterms:created>
  <dcterms:modified xsi:type="dcterms:W3CDTF">2021-01-18T08:14:08Z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0x01010056D4C9B1FEEEE447A13DA2F059436F3A</vt:lpwstr>
  </property>
</Properties>
</file>