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4" d="100"/>
          <a:sy n="114" d="100"/>
        </p:scale>
        <p:origin x="-918" y="1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extLst>
      <p:ext uri="{BB962C8B-B14F-4D97-AF65-F5344CB8AC3E}">
        <p14:creationId xmlns:p14="http://schemas.microsoft.com/office/powerpoint/2010/main" val="7740182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Shape 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 name="Shape 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4" name="Shape 8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 name="Shape 9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 name="Shape 9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2" name="Shape 10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8" name="Shape 10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14" name="Shape 11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0" name="Shape 12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6" name="Shape 12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2" name="Shape 13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8" name="Shape 13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 name="Shape 3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4" name="Shape 14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50" name="Shape 15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56" name="Shape 1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8" name="Shape 16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4" name="Shape 17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2" name="Shape 19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8" name="Shape 1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 name="Shape 4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4" name="Shape 20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2" name="Shape 22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8" name="Shape 2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4" name="Shape 23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6" name="Shape 24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2" name="Shape 2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 name="Shape 4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4" name="Shape 26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6" name="Shape 27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8" name="Shape 28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4" name="Shape 29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 name="Shape 5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 name="Shape 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6" name="Shape 6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 name="Shape 7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473"/>
          </a:xfrm>
          <a:prstGeom prst="rect">
            <a:avLst/>
          </a:prstGeom>
          <a:noFill/>
          <a:ln>
            <a:noFill/>
          </a:ln>
        </p:spPr>
        <p:txBody>
          <a:bodyPr lIns="91425" tIns="91425" rIns="91425" bIns="91425" anchor="b" anchorCtr="0"/>
          <a:lstStyle>
            <a:lvl1pPr marL="0" marR="0" indent="304800" algn="ctr" rtl="0">
              <a:lnSpc>
                <a:spcPct val="100000"/>
              </a:lnSpc>
              <a:spcBef>
                <a:spcPts val="0"/>
              </a:spcBef>
              <a:spcAft>
                <a:spcPts val="0"/>
              </a:spcAft>
              <a:buClr>
                <a:schemeClr val="dk1"/>
              </a:buClr>
              <a:buFont typeface="Arial"/>
              <a:buNone/>
              <a:defRPr/>
            </a:lvl1pPr>
            <a:lvl2pPr marL="0" marR="0" indent="304800" algn="ctr" rtl="0">
              <a:lnSpc>
                <a:spcPct val="100000"/>
              </a:lnSpc>
              <a:spcBef>
                <a:spcPts val="0"/>
              </a:spcBef>
              <a:spcAft>
                <a:spcPts val="0"/>
              </a:spcAft>
              <a:buClr>
                <a:schemeClr val="dk1"/>
              </a:buClr>
              <a:buFont typeface="Arial"/>
              <a:buNone/>
              <a:defRPr/>
            </a:lvl2pPr>
            <a:lvl3pPr marL="0" marR="0" indent="304800" algn="ctr" rtl="0">
              <a:spcBef>
                <a:spcPts val="0"/>
              </a:spcBef>
              <a:buClr>
                <a:schemeClr val="dk1"/>
              </a:buClr>
              <a:buFont typeface="Arial"/>
              <a:buNone/>
              <a:defRPr/>
            </a:lvl3pPr>
            <a:lvl4pPr marL="0" marR="0" indent="304800" algn="ctr" rtl="0">
              <a:spcBef>
                <a:spcPts val="0"/>
              </a:spcBef>
              <a:buClr>
                <a:schemeClr val="dk1"/>
              </a:buClr>
              <a:buFont typeface="Arial"/>
              <a:buNone/>
              <a:defRPr/>
            </a:lvl4pPr>
            <a:lvl5pPr marL="0" marR="0" indent="304800" algn="ctr" rtl="0">
              <a:spcBef>
                <a:spcPts val="0"/>
              </a:spcBef>
              <a:buClr>
                <a:schemeClr val="dk1"/>
              </a:buClr>
              <a:buFont typeface="Arial"/>
              <a:buNone/>
              <a:defRPr/>
            </a:lvl5pPr>
            <a:lvl6pPr marL="0" marR="0" indent="304800" algn="ctr" rtl="0">
              <a:spcBef>
                <a:spcPts val="0"/>
              </a:spcBef>
              <a:buClr>
                <a:schemeClr val="dk1"/>
              </a:buClr>
              <a:buFont typeface="Arial"/>
              <a:buNone/>
              <a:defRPr/>
            </a:lvl6pPr>
            <a:lvl7pPr marL="0" marR="0" indent="304800" algn="ctr" rtl="0">
              <a:spcBef>
                <a:spcPts val="0"/>
              </a:spcBef>
              <a:buClr>
                <a:schemeClr val="dk1"/>
              </a:buClr>
              <a:buFont typeface="Arial"/>
              <a:buNone/>
              <a:defRPr/>
            </a:lvl7pPr>
            <a:lvl8pPr marL="0" marR="0" indent="304800" algn="ctr" rtl="0">
              <a:spcBef>
                <a:spcPts val="0"/>
              </a:spcBef>
              <a:buClr>
                <a:schemeClr val="dk1"/>
              </a:buClr>
              <a:buFont typeface="Arial"/>
              <a:buNone/>
              <a:defRPr/>
            </a:lvl8pPr>
            <a:lvl9pPr marL="0" marR="0" indent="304800" algn="ctr" rtl="0">
              <a:spcBef>
                <a:spcPts val="0"/>
              </a:spcBef>
              <a:buClr>
                <a:schemeClr val="dk1"/>
              </a:buClr>
              <a:buFont typeface="Arial"/>
              <a:buNone/>
              <a:defRPr/>
            </a:lvl9pPr>
          </a:lstStyle>
          <a:p>
            <a:endParaRPr/>
          </a:p>
        </p:txBody>
      </p:sp>
      <p:sp>
        <p:nvSpPr>
          <p:cNvPr id="9" name="Shape 9"/>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marL="0" marR="0" indent="190500" algn="ctr" rtl="0">
              <a:lnSpc>
                <a:spcPct val="100000"/>
              </a:lnSpc>
              <a:spcBef>
                <a:spcPts val="0"/>
              </a:spcBef>
              <a:spcAft>
                <a:spcPts val="0"/>
              </a:spcAft>
              <a:buClr>
                <a:schemeClr val="dk2"/>
              </a:buClr>
              <a:buFont typeface="Arial"/>
              <a:buNone/>
              <a:defRPr/>
            </a:lvl1pPr>
            <a:lvl2pPr marL="0" marR="0" indent="190500" algn="ctr" rtl="0">
              <a:lnSpc>
                <a:spcPct val="100000"/>
              </a:lnSpc>
              <a:spcBef>
                <a:spcPts val="0"/>
              </a:spcBef>
              <a:spcAft>
                <a:spcPts val="0"/>
              </a:spcAft>
              <a:buClr>
                <a:schemeClr val="dk2"/>
              </a:buClr>
              <a:buFont typeface="Arial"/>
              <a:buNone/>
              <a:defRPr/>
            </a:lvl2pPr>
            <a:lvl3pPr marL="0" marR="0" indent="190500" algn="ctr" rtl="0">
              <a:lnSpc>
                <a:spcPct val="100000"/>
              </a:lnSpc>
              <a:spcBef>
                <a:spcPts val="0"/>
              </a:spcBef>
              <a:spcAft>
                <a:spcPts val="0"/>
              </a:spcAft>
              <a:buClr>
                <a:schemeClr val="dk2"/>
              </a:buClr>
              <a:buFont typeface="Arial"/>
              <a:buNone/>
              <a:defRPr/>
            </a:lvl3pPr>
            <a:lvl4pPr marL="0" marR="0" indent="190500" algn="ctr" rtl="0">
              <a:lnSpc>
                <a:spcPct val="100000"/>
              </a:lnSpc>
              <a:spcBef>
                <a:spcPts val="0"/>
              </a:spcBef>
              <a:spcAft>
                <a:spcPts val="0"/>
              </a:spcAft>
              <a:buClr>
                <a:schemeClr val="dk2"/>
              </a:buClr>
              <a:buFont typeface="Arial"/>
              <a:buNone/>
              <a:defRPr/>
            </a:lvl4pPr>
            <a:lvl5pPr marL="0" marR="0" indent="190500" algn="ctr" rtl="0">
              <a:lnSpc>
                <a:spcPct val="100000"/>
              </a:lnSpc>
              <a:spcBef>
                <a:spcPts val="0"/>
              </a:spcBef>
              <a:spcAft>
                <a:spcPts val="0"/>
              </a:spcAft>
              <a:buClr>
                <a:schemeClr val="dk2"/>
              </a:buClr>
              <a:buFont typeface="Arial"/>
              <a:buNone/>
              <a:defRPr/>
            </a:lvl5pPr>
            <a:lvl6pPr marL="0" marR="0" indent="190500" algn="ctr" rtl="0">
              <a:lnSpc>
                <a:spcPct val="100000"/>
              </a:lnSpc>
              <a:spcBef>
                <a:spcPts val="0"/>
              </a:spcBef>
              <a:spcAft>
                <a:spcPts val="0"/>
              </a:spcAft>
              <a:buClr>
                <a:schemeClr val="dk2"/>
              </a:buClr>
              <a:buFont typeface="Arial"/>
              <a:buNone/>
              <a:defRPr/>
            </a:lvl6pPr>
            <a:lvl7pPr marL="0" marR="0" indent="190500" algn="ctr" rtl="0">
              <a:lnSpc>
                <a:spcPct val="100000"/>
              </a:lnSpc>
              <a:spcBef>
                <a:spcPts val="0"/>
              </a:spcBef>
              <a:spcAft>
                <a:spcPts val="0"/>
              </a:spcAft>
              <a:buClr>
                <a:schemeClr val="dk2"/>
              </a:buClr>
              <a:buFont typeface="Arial"/>
              <a:buNone/>
              <a:defRPr/>
            </a:lvl7pPr>
            <a:lvl8pPr marL="0" marR="0" indent="190500" algn="ctr" rtl="0">
              <a:lnSpc>
                <a:spcPct val="100000"/>
              </a:lnSpc>
              <a:spcBef>
                <a:spcPts val="0"/>
              </a:spcBef>
              <a:spcAft>
                <a:spcPts val="0"/>
              </a:spcAft>
              <a:buClr>
                <a:schemeClr val="dk2"/>
              </a:buClr>
              <a:buFont typeface="Arial"/>
              <a:buNone/>
              <a:defRPr/>
            </a:lvl8pPr>
            <a:lvl9pPr marL="0" marR="0" indent="190500" algn="ctr" rtl="0">
              <a:lnSpc>
                <a:spcPct val="100000"/>
              </a:lnSpc>
              <a:spcBef>
                <a:spcPts val="0"/>
              </a:spcBef>
              <a:spcAft>
                <a:spcPts val="0"/>
              </a:spcAft>
              <a:buClr>
                <a:schemeClr val="dk2"/>
              </a:buClr>
              <a:buFont typeface="Arial"/>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a:lvl1pPr>
            <a:lvl2pPr algn="l" rtl="0">
              <a:spcBef>
                <a:spcPts val="0"/>
              </a:spcBef>
              <a:buClr>
                <a:schemeClr val="dk1"/>
              </a:buClr>
              <a:buFont typeface="Arial"/>
              <a:buNone/>
              <a:defRPr/>
            </a:lvl2pPr>
            <a:lvl3pPr algn="l" rtl="0">
              <a:spcBef>
                <a:spcPts val="0"/>
              </a:spcBef>
              <a:buClr>
                <a:schemeClr val="dk1"/>
              </a:buClr>
              <a:buFont typeface="Arial"/>
              <a:buNone/>
              <a:defRPr/>
            </a:lvl3pPr>
            <a:lvl4pPr algn="l" rtl="0">
              <a:spcBef>
                <a:spcPts val="0"/>
              </a:spcBef>
              <a:buClr>
                <a:schemeClr val="dk1"/>
              </a:buClr>
              <a:buFont typeface="Arial"/>
              <a:buNone/>
              <a:defRPr/>
            </a:lvl4pPr>
            <a:lvl5pPr algn="l" rtl="0">
              <a:spcBef>
                <a:spcPts val="0"/>
              </a:spcBef>
              <a:buClr>
                <a:schemeClr val="dk1"/>
              </a:buClr>
              <a:buFont typeface="Arial"/>
              <a:buNone/>
              <a:defRPr/>
            </a:lvl5pPr>
            <a:lvl6pPr algn="l" rtl="0">
              <a:spcBef>
                <a:spcPts val="0"/>
              </a:spcBef>
              <a:buClr>
                <a:schemeClr val="dk1"/>
              </a:buClr>
              <a:buFont typeface="Arial"/>
              <a:buNone/>
              <a:defRPr/>
            </a:lvl6pPr>
            <a:lvl7pPr algn="l" rtl="0">
              <a:spcBef>
                <a:spcPts val="0"/>
              </a:spcBef>
              <a:buClr>
                <a:schemeClr val="dk1"/>
              </a:buClr>
              <a:buFont typeface="Arial"/>
              <a:buNone/>
              <a:defRPr/>
            </a:lvl7pPr>
            <a:lvl8pPr algn="l" rtl="0">
              <a:spcBef>
                <a:spcPts val="0"/>
              </a:spcBef>
              <a:buClr>
                <a:schemeClr val="dk1"/>
              </a:buClr>
              <a:buFont typeface="Arial"/>
              <a:buNone/>
              <a:defRPr/>
            </a:lvl8pPr>
            <a:lvl9pPr algn="l" rtl="0">
              <a:spcBef>
                <a:spcPts val="0"/>
              </a:spcBef>
              <a:buClr>
                <a:schemeClr val="dk1"/>
              </a:buClr>
              <a:buFont typeface="Arial"/>
              <a:buNone/>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spcBef>
                <a:spcPts val="0"/>
              </a:spcBef>
              <a:defRPr/>
            </a:lvl1pPr>
            <a:lvl2pPr marL="742950" indent="-285750" rtl="0">
              <a:spcBef>
                <a:spcPts val="0"/>
              </a:spcBef>
              <a:defRPr/>
            </a:lvl2pPr>
            <a:lvl3pPr marL="1143000" indent="-228600" rtl="0">
              <a:spcBef>
                <a:spcPts val="0"/>
              </a:spcBef>
              <a:defRPr/>
            </a:lvl3pPr>
            <a:lvl4pPr marL="1600200" indent="-228600"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a:lvl1pPr>
            <a:lvl2pPr algn="l" rtl="0">
              <a:spcBef>
                <a:spcPts val="0"/>
              </a:spcBef>
              <a:buClr>
                <a:schemeClr val="dk1"/>
              </a:buClr>
              <a:buFont typeface="Arial"/>
              <a:buNone/>
              <a:defRPr/>
            </a:lvl2pPr>
            <a:lvl3pPr algn="l" rtl="0">
              <a:spcBef>
                <a:spcPts val="0"/>
              </a:spcBef>
              <a:buClr>
                <a:schemeClr val="dk1"/>
              </a:buClr>
              <a:buFont typeface="Arial"/>
              <a:buNone/>
              <a:defRPr/>
            </a:lvl3pPr>
            <a:lvl4pPr algn="l" rtl="0">
              <a:spcBef>
                <a:spcPts val="0"/>
              </a:spcBef>
              <a:buClr>
                <a:schemeClr val="dk1"/>
              </a:buClr>
              <a:buFont typeface="Arial"/>
              <a:buNone/>
              <a:defRPr/>
            </a:lvl4pPr>
            <a:lvl5pPr algn="l" rtl="0">
              <a:spcBef>
                <a:spcPts val="0"/>
              </a:spcBef>
              <a:buClr>
                <a:schemeClr val="dk1"/>
              </a:buClr>
              <a:buFont typeface="Arial"/>
              <a:buNone/>
              <a:defRPr/>
            </a:lvl5pPr>
            <a:lvl6pPr algn="l" rtl="0">
              <a:spcBef>
                <a:spcPts val="0"/>
              </a:spcBef>
              <a:buClr>
                <a:schemeClr val="dk1"/>
              </a:buClr>
              <a:buFont typeface="Arial"/>
              <a:buNone/>
              <a:defRPr/>
            </a:lvl6pPr>
            <a:lvl7pPr algn="l" rtl="0">
              <a:spcBef>
                <a:spcPts val="0"/>
              </a:spcBef>
              <a:buClr>
                <a:schemeClr val="dk1"/>
              </a:buClr>
              <a:buFont typeface="Arial"/>
              <a:buNone/>
              <a:defRPr/>
            </a:lvl7pPr>
            <a:lvl8pPr algn="l" rtl="0">
              <a:spcBef>
                <a:spcPts val="0"/>
              </a:spcBef>
              <a:buClr>
                <a:schemeClr val="dk1"/>
              </a:buClr>
              <a:buFont typeface="Arial"/>
              <a:buNone/>
              <a:defRPr/>
            </a:lvl8pPr>
            <a:lvl9pPr algn="l" rtl="0">
              <a:spcBef>
                <a:spcPts val="0"/>
              </a:spcBef>
              <a:buClr>
                <a:schemeClr val="dk1"/>
              </a:buClr>
              <a:buFont typeface="Arial"/>
              <a:buNone/>
              <a:defRPr/>
            </a:lvl9pPr>
          </a:lstStyle>
          <a:p>
            <a:endParaRPr/>
          </a:p>
        </p:txBody>
      </p:sp>
      <p:sp>
        <p:nvSpPr>
          <p:cNvPr id="15" name="Shape 15"/>
          <p:cNvSpPr txBox="1">
            <a:spLocks noGrp="1"/>
          </p:cNvSpPr>
          <p:nvPr>
            <p:ph type="body" idx="1"/>
          </p:nvPr>
        </p:nvSpPr>
        <p:spPr>
          <a:xfrm>
            <a:off x="457200" y="1600200"/>
            <a:ext cx="3994524"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body" idx="2"/>
          </p:nvPr>
        </p:nvSpPr>
        <p:spPr>
          <a:xfrm>
            <a:off x="4692273" y="1600200"/>
            <a:ext cx="3994524"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a:lvl1pPr>
            <a:lvl2pPr algn="l" rtl="0">
              <a:spcBef>
                <a:spcPts val="0"/>
              </a:spcBef>
              <a:buClr>
                <a:schemeClr val="dk1"/>
              </a:buClr>
              <a:buFont typeface="Arial"/>
              <a:buNone/>
              <a:defRPr/>
            </a:lvl2pPr>
            <a:lvl3pPr algn="l" rtl="0">
              <a:spcBef>
                <a:spcPts val="0"/>
              </a:spcBef>
              <a:buClr>
                <a:schemeClr val="dk1"/>
              </a:buClr>
              <a:buFont typeface="Arial"/>
              <a:buNone/>
              <a:defRPr/>
            </a:lvl3pPr>
            <a:lvl4pPr algn="l" rtl="0">
              <a:spcBef>
                <a:spcPts val="0"/>
              </a:spcBef>
              <a:buClr>
                <a:schemeClr val="dk1"/>
              </a:buClr>
              <a:buFont typeface="Arial"/>
              <a:buNone/>
              <a:defRPr/>
            </a:lvl4pPr>
            <a:lvl5pPr algn="l" rtl="0">
              <a:spcBef>
                <a:spcPts val="0"/>
              </a:spcBef>
              <a:buClr>
                <a:schemeClr val="dk1"/>
              </a:buClr>
              <a:buFont typeface="Arial"/>
              <a:buNone/>
              <a:defRPr/>
            </a:lvl5pPr>
            <a:lvl6pPr algn="l" rtl="0">
              <a:spcBef>
                <a:spcPts val="0"/>
              </a:spcBef>
              <a:buClr>
                <a:schemeClr val="dk1"/>
              </a:buClr>
              <a:buFont typeface="Arial"/>
              <a:buNone/>
              <a:defRPr/>
            </a:lvl6pPr>
            <a:lvl7pPr algn="l" rtl="0">
              <a:spcBef>
                <a:spcPts val="0"/>
              </a:spcBef>
              <a:buClr>
                <a:schemeClr val="dk1"/>
              </a:buClr>
              <a:buFont typeface="Arial"/>
              <a:buNone/>
              <a:defRPr/>
            </a:lvl7pPr>
            <a:lvl8pPr algn="l" rtl="0">
              <a:spcBef>
                <a:spcPts val="0"/>
              </a:spcBef>
              <a:buClr>
                <a:schemeClr val="dk1"/>
              </a:buClr>
              <a:buFont typeface="Arial"/>
              <a:buNone/>
              <a:defRPr/>
            </a:lvl8pPr>
            <a:lvl9pPr algn="l" rtl="0">
              <a:spcBef>
                <a:spcPts val="0"/>
              </a:spcBef>
              <a:buClr>
                <a:schemeClr val="dk1"/>
              </a:buClr>
              <a:buFont typeface="Arial"/>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692"/>
          </a:xfrm>
          <a:prstGeom prst="rect">
            <a:avLst/>
          </a:prstGeom>
          <a:noFill/>
          <a:ln>
            <a:noFill/>
          </a:ln>
        </p:spPr>
        <p:txBody>
          <a:bodyPr lIns="91425" tIns="91425" rIns="91425" bIns="91425" anchor="t" anchorCtr="0"/>
          <a:lstStyle>
            <a:lvl1pPr marL="285750" indent="-95250" algn="ctr" rtl="0">
              <a:lnSpc>
                <a:spcPct val="100000"/>
              </a:lnSpc>
              <a:spcBef>
                <a:spcPts val="360"/>
              </a:spcBef>
              <a:spcAft>
                <a:spcPts val="0"/>
              </a:spcAft>
              <a:buClr>
                <a:schemeClr val="dk1"/>
              </a:buClr>
              <a:buFont typeface="Arial"/>
              <a:buChar char="•"/>
              <a:defRPr/>
            </a:lvl1pPr>
            <a:lvl2pPr marL="285750" indent="-171450" algn="ctr" rtl="0">
              <a:lnSpc>
                <a:spcPct val="100000"/>
              </a:lnSpc>
              <a:spcBef>
                <a:spcPts val="360"/>
              </a:spcBef>
              <a:spcAft>
                <a:spcPts val="0"/>
              </a:spcAft>
              <a:buClr>
                <a:schemeClr val="dk1"/>
              </a:buClr>
              <a:buFont typeface="Arial"/>
              <a:buChar char="o"/>
              <a:defRPr/>
            </a:lvl2pPr>
            <a:lvl3pPr marL="285750" indent="-171450" algn="ctr" rtl="0">
              <a:lnSpc>
                <a:spcPct val="100000"/>
              </a:lnSpc>
              <a:spcBef>
                <a:spcPts val="360"/>
              </a:spcBef>
              <a:spcAft>
                <a:spcPts val="0"/>
              </a:spcAft>
              <a:buClr>
                <a:schemeClr val="dk1"/>
              </a:buClr>
              <a:buFont typeface="Arial"/>
              <a:buChar char="▪"/>
              <a:defRPr/>
            </a:lvl3pPr>
            <a:lvl4pPr marL="285750" indent="-95250" algn="ctr" rtl="0">
              <a:lnSpc>
                <a:spcPct val="100000"/>
              </a:lnSpc>
              <a:spcBef>
                <a:spcPts val="360"/>
              </a:spcBef>
              <a:spcAft>
                <a:spcPts val="0"/>
              </a:spcAft>
              <a:buClr>
                <a:schemeClr val="dk1"/>
              </a:buClr>
              <a:buFont typeface="Arial"/>
              <a:buChar char="•"/>
              <a:defRPr/>
            </a:lvl4pPr>
            <a:lvl5pPr marL="285750" indent="-171450" algn="ctr" rtl="0">
              <a:lnSpc>
                <a:spcPct val="100000"/>
              </a:lnSpc>
              <a:spcBef>
                <a:spcPts val="360"/>
              </a:spcBef>
              <a:spcAft>
                <a:spcPts val="0"/>
              </a:spcAft>
              <a:buClr>
                <a:schemeClr val="dk1"/>
              </a:buClr>
              <a:buFont typeface="Arial"/>
              <a:buChar char="o"/>
              <a:defRPr/>
            </a:lvl5pPr>
            <a:lvl6pPr marL="285750" indent="-171450" algn="ctr" rtl="0">
              <a:lnSpc>
                <a:spcPct val="100000"/>
              </a:lnSpc>
              <a:spcBef>
                <a:spcPts val="360"/>
              </a:spcBef>
              <a:spcAft>
                <a:spcPts val="0"/>
              </a:spcAft>
              <a:buClr>
                <a:schemeClr val="dk1"/>
              </a:buClr>
              <a:buFont typeface="Arial"/>
              <a:buChar char="▪"/>
              <a:defRPr/>
            </a:lvl6pPr>
            <a:lvl7pPr marL="285750" indent="-95250" algn="ctr" rtl="0">
              <a:lnSpc>
                <a:spcPct val="100000"/>
              </a:lnSpc>
              <a:spcBef>
                <a:spcPts val="360"/>
              </a:spcBef>
              <a:spcAft>
                <a:spcPts val="0"/>
              </a:spcAft>
              <a:buClr>
                <a:schemeClr val="dk1"/>
              </a:buClr>
              <a:buFont typeface="Arial"/>
              <a:buChar char="•"/>
              <a:defRPr/>
            </a:lvl7pPr>
            <a:lvl8pPr marL="285750" indent="-171450" algn="ctr" rtl="0">
              <a:lnSpc>
                <a:spcPct val="100000"/>
              </a:lnSpc>
              <a:spcBef>
                <a:spcPts val="360"/>
              </a:spcBef>
              <a:spcAft>
                <a:spcPts val="0"/>
              </a:spcAft>
              <a:buClr>
                <a:schemeClr val="dk1"/>
              </a:buClr>
              <a:buFont typeface="Arial"/>
              <a:buChar char="o"/>
              <a:defRPr/>
            </a:lvl8pPr>
            <a:lvl9pPr marL="285750" indent="-171450" algn="ctr" rtl="0">
              <a:lnSpc>
                <a:spcPct val="100000"/>
              </a:lnSpc>
              <a:spcBef>
                <a:spcPts val="360"/>
              </a:spcBef>
              <a:spcAft>
                <a:spcPts val="0"/>
              </a:spcAft>
              <a:buClr>
                <a:schemeClr val="dk1"/>
              </a:buClr>
              <a:buFont typeface="Arial"/>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marR="0" indent="228600" algn="l" rtl="0">
              <a:lnSpc>
                <a:spcPct val="100000"/>
              </a:lnSpc>
              <a:spcBef>
                <a:spcPts val="0"/>
              </a:spcBef>
              <a:spcAft>
                <a:spcPts val="0"/>
              </a:spcAft>
              <a:buClr>
                <a:schemeClr val="dk1"/>
              </a:buClr>
              <a:buFont typeface="Arial"/>
              <a:buNone/>
              <a:defRPr/>
            </a:lvl1pPr>
            <a:lvl2pPr marL="0" marR="0" indent="228600" algn="l" rtl="0">
              <a:lnSpc>
                <a:spcPct val="100000"/>
              </a:lnSpc>
              <a:spcBef>
                <a:spcPts val="0"/>
              </a:spcBef>
              <a:spcAft>
                <a:spcPts val="0"/>
              </a:spcAft>
              <a:buClr>
                <a:schemeClr val="dk1"/>
              </a:buClr>
              <a:buFont typeface="Arial"/>
              <a:buNone/>
              <a:defRPr/>
            </a:lvl2pPr>
            <a:lvl3pPr marL="0" marR="0" indent="228600" algn="l" rtl="0">
              <a:spcBef>
                <a:spcPts val="0"/>
              </a:spcBef>
              <a:buClr>
                <a:schemeClr val="dk1"/>
              </a:buClr>
              <a:buFont typeface="Arial"/>
              <a:buNone/>
              <a:defRPr/>
            </a:lvl3pPr>
            <a:lvl4pPr marL="0" marR="0" indent="228600" algn="l" rtl="0">
              <a:spcBef>
                <a:spcPts val="0"/>
              </a:spcBef>
              <a:buClr>
                <a:schemeClr val="dk1"/>
              </a:buClr>
              <a:buFont typeface="Arial"/>
              <a:buNone/>
              <a:defRPr/>
            </a:lvl4pPr>
            <a:lvl5pPr marL="0" marR="0" indent="228600" algn="l" rtl="0">
              <a:spcBef>
                <a:spcPts val="0"/>
              </a:spcBef>
              <a:buClr>
                <a:schemeClr val="dk1"/>
              </a:buClr>
              <a:buFont typeface="Arial"/>
              <a:buNone/>
              <a:defRPr/>
            </a:lvl5pPr>
            <a:lvl6pPr marL="0" marR="0" indent="228600" algn="l" rtl="0">
              <a:spcBef>
                <a:spcPts val="0"/>
              </a:spcBef>
              <a:buClr>
                <a:schemeClr val="dk1"/>
              </a:buClr>
              <a:buFont typeface="Arial"/>
              <a:buNone/>
              <a:defRPr/>
            </a:lvl6pPr>
            <a:lvl7pPr marL="0" marR="0" indent="228600" algn="l" rtl="0">
              <a:spcBef>
                <a:spcPts val="0"/>
              </a:spcBef>
              <a:buClr>
                <a:schemeClr val="dk1"/>
              </a:buClr>
              <a:buFont typeface="Arial"/>
              <a:buNone/>
              <a:defRPr/>
            </a:lvl7pPr>
            <a:lvl8pPr marL="0" marR="0" indent="228600" algn="l" rtl="0">
              <a:spcBef>
                <a:spcPts val="0"/>
              </a:spcBef>
              <a:buClr>
                <a:schemeClr val="dk1"/>
              </a:buClr>
              <a:buFont typeface="Arial"/>
              <a:buNone/>
              <a:defRPr/>
            </a:lvl8pPr>
            <a:lvl9pPr marL="0" marR="0" indent="228600" algn="l" rtl="0">
              <a:spcBef>
                <a:spcPts val="0"/>
              </a:spcBef>
              <a:buClr>
                <a:schemeClr val="dk1"/>
              </a:buClr>
              <a:buFont typeface="Arial"/>
              <a:buNone/>
              <a:defRPr/>
            </a:lvl9pPr>
          </a:lstStyle>
          <a:p>
            <a:endParaRPr/>
          </a:p>
        </p:txBody>
      </p:sp>
      <p:sp>
        <p:nvSpPr>
          <p:cNvPr id="6" name="Shape 6"/>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marR="0" indent="-25401" algn="l" rtl="0">
              <a:lnSpc>
                <a:spcPct val="100000"/>
              </a:lnSpc>
              <a:spcBef>
                <a:spcPts val="600"/>
              </a:spcBef>
              <a:spcAft>
                <a:spcPts val="0"/>
              </a:spcAft>
              <a:buClr>
                <a:schemeClr val="dk1"/>
              </a:buClr>
              <a:buFont typeface="Arial"/>
              <a:buChar char="•"/>
              <a:defRPr/>
            </a:lvl1pPr>
            <a:lvl2pPr marL="742950" marR="0" indent="-133350" algn="l" rtl="0">
              <a:lnSpc>
                <a:spcPct val="100000"/>
              </a:lnSpc>
              <a:spcBef>
                <a:spcPts val="480"/>
              </a:spcBef>
              <a:spcAft>
                <a:spcPts val="0"/>
              </a:spcAft>
              <a:buClr>
                <a:schemeClr val="dk1"/>
              </a:buClr>
              <a:buFont typeface="Arial"/>
              <a:buChar char="o"/>
              <a:defRPr/>
            </a:lvl2pPr>
            <a:lvl3pPr marL="1143000" marR="0" indent="-76200" algn="l" rtl="0">
              <a:lnSpc>
                <a:spcPct val="100000"/>
              </a:lnSpc>
              <a:spcBef>
                <a:spcPts val="480"/>
              </a:spcBef>
              <a:spcAft>
                <a:spcPts val="0"/>
              </a:spcAft>
              <a:buClr>
                <a:schemeClr val="dk1"/>
              </a:buClr>
              <a:buFont typeface="Arial"/>
              <a:buChar char="▪"/>
              <a:defRPr/>
            </a:lvl3pPr>
            <a:lvl4pPr marL="1600200" marR="0" indent="-38100" algn="l" rtl="0">
              <a:lnSpc>
                <a:spcPct val="100000"/>
              </a:lnSpc>
              <a:spcBef>
                <a:spcPts val="360"/>
              </a:spcBef>
              <a:spcAft>
                <a:spcPts val="0"/>
              </a:spcAft>
              <a:buClr>
                <a:schemeClr val="dk1"/>
              </a:buClr>
              <a:buFont typeface="Arial"/>
              <a:buChar char="•"/>
              <a:defRPr/>
            </a:lvl4pPr>
            <a:lvl5pPr marL="2057400" marR="0" indent="-114300" algn="l" rtl="0">
              <a:lnSpc>
                <a:spcPct val="100000"/>
              </a:lnSpc>
              <a:spcBef>
                <a:spcPts val="360"/>
              </a:spcBef>
              <a:spcAft>
                <a:spcPts val="0"/>
              </a:spcAft>
              <a:buClr>
                <a:schemeClr val="dk1"/>
              </a:buClr>
              <a:buFont typeface="Arial"/>
              <a:buChar char="o"/>
              <a:defRPr/>
            </a:lvl5pPr>
            <a:lvl6pPr marL="2514600" marR="0" indent="-114300" algn="l" rtl="0">
              <a:lnSpc>
                <a:spcPct val="100000"/>
              </a:lnSpc>
              <a:spcBef>
                <a:spcPts val="360"/>
              </a:spcBef>
              <a:spcAft>
                <a:spcPts val="0"/>
              </a:spcAft>
              <a:buClr>
                <a:schemeClr val="dk1"/>
              </a:buClr>
              <a:buFont typeface="Arial"/>
              <a:buChar char="▪"/>
              <a:defRPr/>
            </a:lvl6pPr>
            <a:lvl7pPr marL="2971800" marR="0" indent="-38100" algn="l" rtl="0">
              <a:lnSpc>
                <a:spcPct val="100000"/>
              </a:lnSpc>
              <a:spcBef>
                <a:spcPts val="360"/>
              </a:spcBef>
              <a:spcAft>
                <a:spcPts val="0"/>
              </a:spcAft>
              <a:buClr>
                <a:schemeClr val="dk1"/>
              </a:buClr>
              <a:buFont typeface="Arial"/>
              <a:buChar char="•"/>
              <a:defRPr/>
            </a:lvl7pPr>
            <a:lvl8pPr marL="3429000" marR="0" indent="-114300" algn="l" rtl="0">
              <a:lnSpc>
                <a:spcPct val="100000"/>
              </a:lnSpc>
              <a:spcBef>
                <a:spcPts val="360"/>
              </a:spcBef>
              <a:spcAft>
                <a:spcPts val="0"/>
              </a:spcAft>
              <a:buClr>
                <a:schemeClr val="dk1"/>
              </a:buClr>
              <a:buFont typeface="Arial"/>
              <a:buChar char="o"/>
              <a:defRPr/>
            </a:lvl8pPr>
            <a:lvl9pPr marL="3886200" marR="0" indent="-114300" algn="l" rtl="0">
              <a:lnSpc>
                <a:spcPct val="100000"/>
              </a:lnSpc>
              <a:spcBef>
                <a:spcPts val="360"/>
              </a:spcBef>
              <a:spcAft>
                <a:spcPts val="0"/>
              </a:spcAft>
              <a:buClr>
                <a:schemeClr val="dk1"/>
              </a:buClr>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2111123"/>
            <a:ext cx="7772400" cy="1546473"/>
          </a:xfrm>
          <a:prstGeom prst="rect">
            <a:avLst/>
          </a:prstGeom>
          <a:noFill/>
          <a:ln>
            <a:noFill/>
          </a:ln>
        </p:spPr>
        <p:txBody>
          <a:bodyPr lIns="91425" tIns="91425" rIns="91425" bIns="91425" anchor="b" anchorCtr="0">
            <a:noAutofit/>
          </a:bodyPr>
          <a:lstStyle/>
          <a:p>
            <a:pPr marL="0" marR="0" lvl="0" indent="304800" algn="ctr" rtl="0">
              <a:lnSpc>
                <a:spcPct val="100000"/>
              </a:lnSpc>
              <a:spcBef>
                <a:spcPts val="0"/>
              </a:spcBef>
              <a:spcAft>
                <a:spcPts val="0"/>
              </a:spcAft>
              <a:buClr>
                <a:schemeClr val="dk1"/>
              </a:buClr>
              <a:buSzPct val="25000"/>
              <a:buFont typeface="Arial"/>
              <a:buNone/>
            </a:pPr>
            <a:r>
              <a:rPr lang="en" sz="4800" b="1" i="0" u="none" strike="noStrike" cap="none" baseline="0">
                <a:solidFill>
                  <a:schemeClr val="dk1"/>
                </a:solidFill>
                <a:latin typeface="Arial"/>
                <a:ea typeface="Arial"/>
                <a:cs typeface="Arial"/>
                <a:sym typeface="Arial"/>
                <a:rtl val="0"/>
              </a:rPr>
              <a:t>How to win CCDC</a:t>
            </a:r>
          </a:p>
        </p:txBody>
      </p:sp>
      <p:sp>
        <p:nvSpPr>
          <p:cNvPr id="24" name="Shape 24"/>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noAutofit/>
          </a:bodyPr>
          <a:lstStyle/>
          <a:p>
            <a:pPr marL="0" marR="0" lvl="0" indent="190500" algn="ctr" rtl="0">
              <a:lnSpc>
                <a:spcPct val="100000"/>
              </a:lnSpc>
              <a:spcBef>
                <a:spcPts val="0"/>
              </a:spcBef>
              <a:spcAft>
                <a:spcPts val="0"/>
              </a:spcAft>
              <a:buClr>
                <a:schemeClr val="dk2"/>
              </a:buClr>
              <a:buSzPct val="25000"/>
              <a:buFont typeface="Arial"/>
              <a:buNone/>
            </a:pPr>
            <a:r>
              <a:rPr lang="en" sz="3000" b="0" i="0" u="none" strike="noStrike" cap="none" baseline="0">
                <a:solidFill>
                  <a:schemeClr val="dk2"/>
                </a:solidFill>
                <a:latin typeface="Arial"/>
                <a:ea typeface="Arial"/>
                <a:cs typeface="Arial"/>
                <a:sym typeface="Arial"/>
                <a:rtl val="0"/>
              </a:rPr>
              <a:t>A Red Team perspective</a:t>
            </a:r>
          </a:p>
        </p:txBody>
      </p:sp>
      <p:sp>
        <p:nvSpPr>
          <p:cNvPr id="25" name="Shape 25"/>
          <p:cNvSpPr txBox="1"/>
          <p:nvPr/>
        </p:nvSpPr>
        <p:spPr>
          <a:xfrm>
            <a:off x="31750" y="4730750"/>
            <a:ext cx="9101700" cy="14501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THIS PRESENTATION IS FREE FOR ANY AND ALL USE AND UNDER NO LICENSE.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rgbClr val="000000"/>
              </a:buClr>
              <a:buSzPct val="25000"/>
              <a:buFont typeface="Arial"/>
              <a:buNone/>
            </a:pPr>
            <a:r>
              <a:rPr lang="en" sz="3600" b="1" i="0" u="none" strike="noStrike" cap="none" baseline="0">
                <a:solidFill>
                  <a:schemeClr val="dk1"/>
                </a:solidFill>
                <a:latin typeface="Arial"/>
                <a:ea typeface="Arial"/>
                <a:cs typeface="Arial"/>
                <a:sym typeface="Arial"/>
                <a:rtl val="0"/>
              </a:rPr>
              <a:t>The ugly red book that wont fit on a shelf</a:t>
            </a:r>
          </a:p>
        </p:txBody>
      </p:sp>
      <p:sp>
        <p:nvSpPr>
          <p:cNvPr id="81" name="Shape 81"/>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Use Bit.ly instead of Googling for answers</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GITHUB... ;-) git clone all of your tools</a:t>
            </a:r>
          </a:p>
          <a:p>
            <a:pPr marL="342900" marR="0" lvl="0" indent="-342900" algn="l" rtl="0">
              <a:lnSpc>
                <a:spcPct val="100000"/>
              </a:lnSpc>
              <a:spcBef>
                <a:spcPts val="600"/>
              </a:spcBef>
              <a:spcAft>
                <a:spcPts val="0"/>
              </a:spcAft>
              <a:buClr>
                <a:schemeClr val="dk1"/>
              </a:buClr>
              <a:buFont typeface="Arial"/>
              <a:buChar char="•"/>
            </a:pPr>
            <a:endParaRPr/>
          </a:p>
          <a:p>
            <a:pPr marL="342900" marR="0" lvl="0" indent="-342900" algn="ctr" rtl="0">
              <a:lnSpc>
                <a:spcPct val="100000"/>
              </a:lnSpc>
              <a:spcBef>
                <a:spcPts val="600"/>
              </a:spcBef>
              <a:spcAft>
                <a:spcPts val="0"/>
              </a:spcAft>
              <a:buClr>
                <a:schemeClr val="dk1"/>
              </a:buClr>
              <a:buSzPct val="25000"/>
              <a:buFont typeface="Arial"/>
              <a:buNone/>
            </a:pPr>
            <a:r>
              <a:rPr lang="en" sz="3000" b="0" i="0" u="none" strike="noStrike" cap="none" baseline="0">
                <a:solidFill>
                  <a:srgbClr val="FF0000"/>
                </a:solidFill>
                <a:latin typeface="Arial"/>
                <a:ea typeface="Arial"/>
                <a:cs typeface="Arial"/>
                <a:sym typeface="Arial"/>
                <a:rtl val="0"/>
              </a:rPr>
              <a:t>THIS TECHNIQUE IS AGAINST THE RULES AT NATIONALS AND MANY REGIONS, KNOW AND ABIDE BY SAID RULES</a:t>
            </a:r>
          </a:p>
          <a:p>
            <a:pPr marL="342900" marR="0" lvl="0" indent="-342900" algn="l" rtl="0">
              <a:lnSpc>
                <a:spcPct val="100000"/>
              </a:lnSpc>
              <a:spcBef>
                <a:spcPts val="600"/>
              </a:spcBef>
              <a:spcAft>
                <a:spcPts val="0"/>
              </a:spcAft>
              <a:buClr>
                <a:schemeClr val="dk1"/>
              </a:buClr>
              <a:buFont typeface="Arial"/>
              <a:buChar char="•"/>
            </a:pP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noAutofit/>
          </a:bodyPr>
          <a:lstStyle/>
          <a:p>
            <a:pPr marL="0" marR="0" lvl="0" indent="304800" algn="ctr" rtl="0">
              <a:lnSpc>
                <a:spcPct val="100000"/>
              </a:lnSpc>
              <a:spcBef>
                <a:spcPts val="0"/>
              </a:spcBef>
              <a:spcAft>
                <a:spcPts val="0"/>
              </a:spcAft>
              <a:buClr>
                <a:schemeClr val="dk1"/>
              </a:buClr>
              <a:buSzPct val="25000"/>
              <a:buFont typeface="Arial"/>
              <a:buNone/>
            </a:pPr>
            <a:r>
              <a:rPr lang="en" sz="4800" b="1" i="0" u="none" strike="noStrike" cap="none" baseline="0">
                <a:solidFill>
                  <a:schemeClr val="dk1"/>
                </a:solidFill>
                <a:latin typeface="Arial"/>
                <a:ea typeface="Arial"/>
                <a:cs typeface="Arial"/>
                <a:sym typeface="Arial"/>
                <a:rtl val="0"/>
              </a:rPr>
              <a:t>Know your team</a:t>
            </a:r>
          </a:p>
        </p:txBody>
      </p:sp>
      <p:sp>
        <p:nvSpPr>
          <p:cNvPr id="87" name="Shape 87"/>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noAutofit/>
          </a:bodyPr>
          <a:lstStyle/>
          <a:p>
            <a:pPr marL="0" marR="0" lvl="0" indent="190500" algn="ctr" rtl="0">
              <a:lnSpc>
                <a:spcPct val="100000"/>
              </a:lnSpc>
              <a:spcBef>
                <a:spcPts val="0"/>
              </a:spcBef>
              <a:spcAft>
                <a:spcPts val="0"/>
              </a:spcAft>
              <a:buClr>
                <a:schemeClr val="dk2"/>
              </a:buClr>
              <a:buFont typeface="Arial"/>
              <a:buNone/>
            </a:pP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Roles &amp; Chain of Command</a:t>
            </a:r>
          </a:p>
        </p:txBody>
      </p:sp>
      <p:sp>
        <p:nvSpPr>
          <p:cNvPr id="93" name="Shape 93"/>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Team Captain</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Gopher</a:t>
            </a:r>
          </a:p>
          <a:p>
            <a:pPr marL="1371600" marR="0" lvl="2" indent="-381000" algn="l" rtl="0">
              <a:lnSpc>
                <a:spcPct val="100000"/>
              </a:lnSpc>
              <a:spcBef>
                <a:spcPts val="480"/>
              </a:spcBef>
              <a:spcAft>
                <a:spcPts val="0"/>
              </a:spcAft>
              <a:buClr>
                <a:schemeClr val="dk1"/>
              </a:buClr>
              <a:buSzPct val="80000"/>
              <a:buFont typeface="Arial"/>
              <a:buChar char="▪"/>
            </a:pPr>
            <a:r>
              <a:rPr lang="en" sz="2400" b="0" i="0" u="none" strike="noStrike" cap="none" baseline="0">
                <a:solidFill>
                  <a:schemeClr val="dk1"/>
                </a:solidFill>
                <a:latin typeface="Arial"/>
                <a:ea typeface="Arial"/>
                <a:cs typeface="Arial"/>
                <a:sym typeface="Arial"/>
                <a:rtl val="0"/>
              </a:rPr>
              <a:t>Firewall Admin</a:t>
            </a:r>
          </a:p>
          <a:p>
            <a:pPr marL="1371600" marR="0" lvl="2" indent="-381000" algn="l" rtl="0">
              <a:lnSpc>
                <a:spcPct val="100000"/>
              </a:lnSpc>
              <a:spcBef>
                <a:spcPts val="480"/>
              </a:spcBef>
              <a:spcAft>
                <a:spcPts val="0"/>
              </a:spcAft>
              <a:buClr>
                <a:schemeClr val="dk1"/>
              </a:buClr>
              <a:buSzPct val="80000"/>
              <a:buFont typeface="Arial"/>
              <a:buChar char="▪"/>
            </a:pPr>
            <a:r>
              <a:rPr lang="en" sz="2400" b="0" i="0" u="none" strike="noStrike" cap="none" baseline="0">
                <a:solidFill>
                  <a:schemeClr val="dk1"/>
                </a:solidFill>
                <a:latin typeface="Arial"/>
                <a:ea typeface="Arial"/>
                <a:cs typeface="Arial"/>
                <a:sym typeface="Arial"/>
                <a:rtl val="0"/>
              </a:rPr>
              <a:t>Linux Admin</a:t>
            </a:r>
          </a:p>
          <a:p>
            <a:pPr marL="1371600" marR="0" lvl="2" indent="-381000" algn="l" rtl="0">
              <a:lnSpc>
                <a:spcPct val="100000"/>
              </a:lnSpc>
              <a:spcBef>
                <a:spcPts val="480"/>
              </a:spcBef>
              <a:spcAft>
                <a:spcPts val="0"/>
              </a:spcAft>
              <a:buClr>
                <a:schemeClr val="dk1"/>
              </a:buClr>
              <a:buSzPct val="80000"/>
              <a:buFont typeface="Arial"/>
              <a:buChar char="▪"/>
            </a:pPr>
            <a:r>
              <a:rPr lang="en" sz="2400" b="0" i="0" u="none" strike="noStrike" cap="none" baseline="0">
                <a:solidFill>
                  <a:schemeClr val="dk1"/>
                </a:solidFill>
                <a:latin typeface="Arial"/>
                <a:ea typeface="Arial"/>
                <a:cs typeface="Arial"/>
                <a:sym typeface="Arial"/>
                <a:rtl val="0"/>
              </a:rPr>
              <a:t>Windows Admin</a:t>
            </a:r>
          </a:p>
          <a:p>
            <a:pPr marL="1371600" marR="0" lvl="2" indent="-381000" algn="l" rtl="0">
              <a:lnSpc>
                <a:spcPct val="100000"/>
              </a:lnSpc>
              <a:spcBef>
                <a:spcPts val="480"/>
              </a:spcBef>
              <a:spcAft>
                <a:spcPts val="0"/>
              </a:spcAft>
              <a:buClr>
                <a:schemeClr val="dk1"/>
              </a:buClr>
              <a:buSzPct val="80000"/>
              <a:buFont typeface="Arial"/>
              <a:buChar char="▪"/>
            </a:pPr>
            <a:r>
              <a:rPr lang="en" sz="2400" b="0" i="0" u="none" strike="noStrike" cap="none" baseline="0">
                <a:solidFill>
                  <a:schemeClr val="dk1"/>
                </a:solidFill>
                <a:latin typeface="Arial"/>
                <a:ea typeface="Arial"/>
                <a:cs typeface="Arial"/>
                <a:sym typeface="Arial"/>
                <a:rtl val="0"/>
              </a:rPr>
              <a:t>Client Services</a:t>
            </a:r>
          </a:p>
          <a:p>
            <a:pPr marL="1371600" marR="0" lvl="2" indent="-381000" algn="l" rtl="0">
              <a:lnSpc>
                <a:spcPct val="100000"/>
              </a:lnSpc>
              <a:spcBef>
                <a:spcPts val="480"/>
              </a:spcBef>
              <a:spcAft>
                <a:spcPts val="0"/>
              </a:spcAft>
              <a:buClr>
                <a:schemeClr val="dk1"/>
              </a:buClr>
              <a:buSzPct val="80000"/>
              <a:buFont typeface="Arial"/>
              <a:buChar char="▪"/>
            </a:pPr>
            <a:r>
              <a:rPr lang="en" sz="2400" b="0" i="0" u="none" strike="noStrike" cap="none" baseline="0">
                <a:solidFill>
                  <a:schemeClr val="dk1"/>
                </a:solidFill>
                <a:latin typeface="Arial"/>
                <a:ea typeface="Arial"/>
                <a:cs typeface="Arial"/>
                <a:sym typeface="Arial"/>
                <a:rtl val="0"/>
              </a:rPr>
              <a:t>Incident Responder</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noAutofit/>
          </a:bodyPr>
          <a:lstStyle/>
          <a:p>
            <a:pPr marL="0" marR="0" lvl="0" indent="304800" algn="ctr" rtl="0">
              <a:lnSpc>
                <a:spcPct val="100000"/>
              </a:lnSpc>
              <a:spcBef>
                <a:spcPts val="0"/>
              </a:spcBef>
              <a:spcAft>
                <a:spcPts val="0"/>
              </a:spcAft>
              <a:buClr>
                <a:schemeClr val="dk1"/>
              </a:buClr>
              <a:buSzPct val="25000"/>
              <a:buFont typeface="Arial"/>
              <a:buNone/>
            </a:pPr>
            <a:r>
              <a:rPr lang="en" sz="4800" b="1" i="0" u="none" strike="noStrike" cap="none" baseline="0">
                <a:solidFill>
                  <a:schemeClr val="dk1"/>
                </a:solidFill>
                <a:latin typeface="Arial"/>
                <a:ea typeface="Arial"/>
                <a:cs typeface="Arial"/>
                <a:sym typeface="Arial"/>
                <a:rtl val="0"/>
              </a:rPr>
              <a:t>Know your role</a:t>
            </a:r>
          </a:p>
        </p:txBody>
      </p:sp>
      <p:sp>
        <p:nvSpPr>
          <p:cNvPr id="99" name="Shape 99"/>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noAutofit/>
          </a:bodyPr>
          <a:lstStyle/>
          <a:p>
            <a:pPr marL="0" marR="0" lvl="0" indent="190500" algn="ctr" rtl="0">
              <a:lnSpc>
                <a:spcPct val="100000"/>
              </a:lnSpc>
              <a:spcBef>
                <a:spcPts val="0"/>
              </a:spcBef>
              <a:spcAft>
                <a:spcPts val="0"/>
              </a:spcAft>
              <a:buClr>
                <a:schemeClr val="dk2"/>
              </a:buClr>
              <a:buSzPct val="25000"/>
              <a:buFont typeface="Arial"/>
              <a:buNone/>
            </a:pPr>
            <a:r>
              <a:rPr lang="en" sz="3000" b="0" i="0" u="none" strike="noStrike" cap="none" baseline="0">
                <a:solidFill>
                  <a:schemeClr val="dk2"/>
                </a:solidFill>
                <a:latin typeface="Arial"/>
                <a:ea typeface="Arial"/>
                <a:cs typeface="Arial"/>
                <a:sym typeface="Arial"/>
                <a:rtl val="0"/>
              </a:rPr>
              <a:t>period</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Team Captain Roles / Responsibilities</a:t>
            </a:r>
          </a:p>
        </p:txBody>
      </p:sp>
      <p:sp>
        <p:nvSpPr>
          <p:cNvPr id="105" name="Shape 10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rmAutofit fontScale="92500" lnSpcReduction="10000"/>
          </a:bodyPr>
          <a:lstStyle/>
          <a:p>
            <a:pPr marL="457200" marR="0" lvl="0" indent="-419100" algn="l" rtl="0">
              <a:lnSpc>
                <a:spcPct val="100000"/>
              </a:lnSpc>
              <a:spcBef>
                <a:spcPts val="0"/>
              </a:spcBef>
              <a:spcAft>
                <a:spcPts val="0"/>
              </a:spcAft>
              <a:buClr>
                <a:schemeClr val="dk1"/>
              </a:buClr>
              <a:buSzPct val="166666"/>
              <a:buFont typeface="Arial"/>
              <a:buChar char="•"/>
            </a:pPr>
            <a:r>
              <a:rPr lang="en" sz="3000" b="0" i="0" u="none" strike="noStrike" cap="none" baseline="0" dirty="0">
                <a:solidFill>
                  <a:schemeClr val="dk1"/>
                </a:solidFill>
                <a:latin typeface="Arial"/>
                <a:ea typeface="Arial"/>
                <a:cs typeface="Arial"/>
                <a:sym typeface="Arial"/>
                <a:rtl val="0"/>
              </a:rPr>
              <a:t>Make sure everyone is where and when they need to be</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dirty="0">
                <a:solidFill>
                  <a:schemeClr val="dk1"/>
                </a:solidFill>
                <a:latin typeface="Arial"/>
                <a:ea typeface="Arial"/>
                <a:cs typeface="Arial"/>
                <a:sym typeface="Arial"/>
                <a:rtl val="0"/>
              </a:rPr>
              <a:t>Coordinate responsibilities</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dirty="0">
                <a:solidFill>
                  <a:schemeClr val="dk1"/>
                </a:solidFill>
                <a:latin typeface="Arial"/>
                <a:ea typeface="Arial"/>
                <a:cs typeface="Arial"/>
                <a:sym typeface="Arial"/>
                <a:rtl val="0"/>
              </a:rPr>
              <a:t>Constantly ask for feedback on tasks assigned</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dirty="0">
                <a:solidFill>
                  <a:schemeClr val="dk1"/>
                </a:solidFill>
                <a:latin typeface="Arial"/>
                <a:ea typeface="Arial"/>
                <a:cs typeface="Arial"/>
                <a:sym typeface="Arial"/>
                <a:rtl val="0"/>
              </a:rPr>
              <a:t>Answer to the CEO and go to any and all meetings that are part of injects</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dirty="0">
                <a:solidFill>
                  <a:schemeClr val="dk1"/>
                </a:solidFill>
                <a:latin typeface="Arial"/>
                <a:ea typeface="Arial"/>
                <a:cs typeface="Arial"/>
                <a:sym typeface="Arial"/>
                <a:rtl val="0"/>
              </a:rPr>
              <a:t>Focus team on objectives</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dirty="0">
                <a:solidFill>
                  <a:schemeClr val="dk1"/>
                </a:solidFill>
                <a:latin typeface="Arial"/>
                <a:ea typeface="Arial"/>
                <a:cs typeface="Arial"/>
                <a:sym typeface="Arial"/>
                <a:rtl val="0"/>
              </a:rPr>
              <a:t>Stop any infighting</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dirty="0">
                <a:solidFill>
                  <a:schemeClr val="dk1"/>
                </a:solidFill>
                <a:latin typeface="Arial"/>
                <a:ea typeface="Arial"/>
                <a:cs typeface="Arial"/>
                <a:sym typeface="Arial"/>
                <a:rtl val="0"/>
              </a:rPr>
              <a:t>Channel feedback from internal and external</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dirty="0">
                <a:solidFill>
                  <a:schemeClr val="dk1"/>
                </a:solidFill>
                <a:latin typeface="Arial"/>
                <a:ea typeface="Arial"/>
                <a:cs typeface="Arial"/>
                <a:sym typeface="Arial"/>
                <a:rtl val="0"/>
              </a:rPr>
              <a:t>STAY OFF THE KEYBOARD</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Team Captain Roles / Responsibilities (Cont'd)</a:t>
            </a:r>
          </a:p>
        </p:txBody>
      </p:sp>
      <p:sp>
        <p:nvSpPr>
          <p:cNvPr id="111" name="Shape 111"/>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208332"/>
              <a:buFont typeface="Arial"/>
              <a:buChar char="•"/>
            </a:pPr>
            <a:r>
              <a:rPr lang="en" sz="2400" b="1" i="0" u="none" strike="noStrike" cap="none" baseline="0">
                <a:solidFill>
                  <a:schemeClr val="dk1"/>
                </a:solidFill>
                <a:latin typeface="Arial"/>
                <a:ea typeface="Arial"/>
                <a:cs typeface="Arial"/>
                <a:sym typeface="Arial"/>
                <a:rtl val="0"/>
              </a:rPr>
              <a:t>When you go to a meeting with the CEO, have a report of your current team status written/printed on paper (or in PPT if your competition supports that). DO NOT GO INTO A MEETING EMPTY HANDED.</a:t>
            </a:r>
          </a:p>
          <a:p>
            <a:pPr marL="457200" marR="0" lvl="0" indent="-419100" algn="l" rtl="0">
              <a:lnSpc>
                <a:spcPct val="100000"/>
              </a:lnSpc>
              <a:spcBef>
                <a:spcPts val="600"/>
              </a:spcBef>
              <a:spcAft>
                <a:spcPts val="0"/>
              </a:spcAft>
              <a:buClr>
                <a:schemeClr val="dk1"/>
              </a:buClr>
              <a:buSzPct val="208332"/>
              <a:buFont typeface="Arial"/>
              <a:buChar char="•"/>
            </a:pPr>
            <a:r>
              <a:rPr lang="en" sz="2400" b="1" i="0" u="none" strike="noStrike" cap="none" baseline="0">
                <a:solidFill>
                  <a:schemeClr val="dk1"/>
                </a:solidFill>
                <a:latin typeface="Arial"/>
                <a:ea typeface="Arial"/>
                <a:cs typeface="Arial"/>
                <a:sym typeface="Arial"/>
                <a:rtl val="0"/>
              </a:rPr>
              <a:t>1 page or less</a:t>
            </a:r>
          </a:p>
          <a:p>
            <a:pPr marL="457200" marR="0" lvl="0" indent="-419100" algn="l" rtl="0">
              <a:lnSpc>
                <a:spcPct val="100000"/>
              </a:lnSpc>
              <a:spcBef>
                <a:spcPts val="600"/>
              </a:spcBef>
              <a:spcAft>
                <a:spcPts val="0"/>
              </a:spcAft>
              <a:buClr>
                <a:schemeClr val="dk1"/>
              </a:buClr>
              <a:buSzPct val="208332"/>
              <a:buFont typeface="Arial"/>
              <a:buChar char="•"/>
            </a:pPr>
            <a:r>
              <a:rPr lang="en" sz="2400" b="1" i="0" u="none" strike="noStrike" cap="none" baseline="0">
                <a:solidFill>
                  <a:schemeClr val="dk1"/>
                </a:solidFill>
                <a:latin typeface="Arial"/>
                <a:ea typeface="Arial"/>
                <a:cs typeface="Arial"/>
                <a:sym typeface="Arial"/>
                <a:rtl val="0"/>
              </a:rPr>
              <a:t>Good stats to have on that paper are</a:t>
            </a:r>
            <a:r>
              <a:rPr lang="en" sz="2400" b="0" i="0" u="none" strike="noStrike" cap="none" baseline="0">
                <a:solidFill>
                  <a:schemeClr val="dk1"/>
                </a:solidFill>
                <a:latin typeface="Arial"/>
                <a:ea typeface="Arial"/>
                <a:cs typeface="Arial"/>
                <a:sym typeface="Arial"/>
                <a:rtl val="0"/>
              </a:rPr>
              <a:t> </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 of injects completed/underway/completed</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"working on" status for every member of the team</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 of compromises found/cleaning/removed (be sure you have details on every one of these)</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future plans on how to deal with injects, security (compromise) and team organization better</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sngStrike" cap="none" baseline="0">
                <a:solidFill>
                  <a:schemeClr val="dk1"/>
                </a:solidFill>
                <a:latin typeface="Arial"/>
                <a:ea typeface="Arial"/>
                <a:cs typeface="Arial"/>
                <a:sym typeface="Arial"/>
                <a:rtl val="0"/>
              </a:rPr>
              <a:t>Secretary</a:t>
            </a:r>
            <a:r>
              <a:rPr lang="en" sz="3600" b="1" i="0" u="none" strike="noStrike" cap="none" baseline="0">
                <a:solidFill>
                  <a:schemeClr val="dk1"/>
                </a:solidFill>
                <a:latin typeface="Arial"/>
                <a:ea typeface="Arial"/>
                <a:cs typeface="Arial"/>
                <a:sym typeface="Arial"/>
                <a:rtl val="0"/>
              </a:rPr>
              <a:t> Executive Assistant / Gopher</a:t>
            </a:r>
          </a:p>
        </p:txBody>
      </p:sp>
      <p:sp>
        <p:nvSpPr>
          <p:cNvPr id="117" name="Shape 117"/>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Get/Download anything that is needed</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Get supplies / food stuffs</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Step in for Team Captain when not present</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Support all other roles as needed</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Deal with all paperwork based injects</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Inherits all physical security responsibilities</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Defend team against Nerf assaults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Firewall admin</a:t>
            </a:r>
          </a:p>
        </p:txBody>
      </p:sp>
      <p:sp>
        <p:nvSpPr>
          <p:cNvPr id="123" name="Shape 123"/>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rmAutofit fontScale="92500" lnSpcReduction="10000"/>
          </a:bodyPr>
          <a:lstStyle/>
          <a:p>
            <a:pPr marL="457200" marR="0" lvl="0" indent="-381000" algn="l" rtl="0">
              <a:lnSpc>
                <a:spcPct val="100000"/>
              </a:lnSpc>
              <a:spcBef>
                <a:spcPts val="0"/>
              </a:spcBef>
              <a:spcAft>
                <a:spcPts val="0"/>
              </a:spcAft>
              <a:buClr>
                <a:schemeClr val="dk1"/>
              </a:buClr>
              <a:buSzPct val="166666"/>
              <a:buFont typeface="Arial"/>
              <a:buChar char="•"/>
            </a:pPr>
            <a:r>
              <a:rPr lang="en" sz="2400" b="0" i="0" u="none" strike="noStrike" cap="none" baseline="0" dirty="0">
                <a:solidFill>
                  <a:schemeClr val="dk1"/>
                </a:solidFill>
                <a:latin typeface="Arial"/>
                <a:ea typeface="Arial"/>
                <a:cs typeface="Arial"/>
                <a:sym typeface="Arial"/>
                <a:rtl val="0"/>
              </a:rPr>
              <a:t>RAISE SHIELDS Mr Sulu!</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dirty="0">
                <a:solidFill>
                  <a:schemeClr val="dk1"/>
                </a:solidFill>
                <a:latin typeface="Arial"/>
                <a:ea typeface="Arial"/>
                <a:cs typeface="Arial"/>
                <a:sym typeface="Arial"/>
                <a:rtl val="0"/>
              </a:rPr>
              <a:t>Monitor OUTBOUND connections</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dirty="0">
                <a:solidFill>
                  <a:schemeClr val="dk1"/>
                </a:solidFill>
                <a:latin typeface="Arial"/>
                <a:ea typeface="Arial"/>
                <a:cs typeface="Arial"/>
                <a:sym typeface="Arial"/>
                <a:rtl val="0"/>
              </a:rPr>
              <a:t>Know your firewall and how to configure it</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dirty="0">
                <a:solidFill>
                  <a:schemeClr val="dk1"/>
                </a:solidFill>
                <a:latin typeface="Arial"/>
                <a:ea typeface="Arial"/>
                <a:cs typeface="Arial"/>
                <a:sym typeface="Arial"/>
                <a:rtl val="0"/>
              </a:rPr>
              <a:t>Have or know exactly where to get any and all software you need to administer the firewall given to you.</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dirty="0">
                <a:solidFill>
                  <a:schemeClr val="dk1"/>
                </a:solidFill>
                <a:latin typeface="Arial"/>
                <a:ea typeface="Arial"/>
                <a:cs typeface="Arial"/>
                <a:sym typeface="Arial"/>
                <a:rtl val="0"/>
              </a:rPr>
              <a:t>Egress and Ingress filtering</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dirty="0">
                <a:solidFill>
                  <a:schemeClr val="dk1"/>
                </a:solidFill>
                <a:latin typeface="Arial"/>
                <a:ea typeface="Arial"/>
                <a:cs typeface="Arial"/>
                <a:sym typeface="Arial"/>
                <a:rtl val="0"/>
              </a:rPr>
              <a:t>IPv6 OFF</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dirty="0">
                <a:solidFill>
                  <a:schemeClr val="dk1"/>
                </a:solidFill>
                <a:latin typeface="Arial"/>
                <a:ea typeface="Arial"/>
                <a:cs typeface="Arial"/>
                <a:sym typeface="Arial"/>
                <a:rtl val="0"/>
              </a:rPr>
              <a:t>deny any any is your friend</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dirty="0">
                <a:solidFill>
                  <a:schemeClr val="dk1"/>
                </a:solidFill>
                <a:latin typeface="Arial"/>
                <a:ea typeface="Arial"/>
                <a:cs typeface="Arial"/>
                <a:sym typeface="Arial"/>
                <a:rtl val="0"/>
              </a:rPr>
              <a:t>Wireless gear is your baby, WPA2, WPS off (if possible), and long pass phrase</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dirty="0">
                <a:solidFill>
                  <a:schemeClr val="dk1"/>
                </a:solidFill>
                <a:latin typeface="Arial"/>
                <a:ea typeface="Arial"/>
                <a:cs typeface="Arial"/>
                <a:sym typeface="Arial"/>
                <a:rtl val="0"/>
              </a:rPr>
              <a:t>Pass off Incident Reports to IR person</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dirty="0">
                <a:solidFill>
                  <a:schemeClr val="dk1"/>
                </a:solidFill>
                <a:latin typeface="Arial"/>
                <a:ea typeface="Arial"/>
                <a:cs typeface="Arial"/>
                <a:sym typeface="Arial"/>
                <a:rtl val="0"/>
              </a:rPr>
              <a:t>CAPRICA (ACL generator) is _AWESOME_</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dirty="0">
                <a:solidFill>
                  <a:schemeClr val="dk1"/>
                </a:solidFill>
                <a:latin typeface="Arial"/>
                <a:ea typeface="Arial"/>
                <a:cs typeface="Arial"/>
                <a:sym typeface="Arial"/>
                <a:rtl val="0"/>
              </a:rPr>
              <a:t>http://code.google.com/p/capirca/</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Linux Admin</a:t>
            </a:r>
          </a:p>
        </p:txBody>
      </p:sp>
      <p:sp>
        <p:nvSpPr>
          <p:cNvPr id="129" name="Shape 129"/>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rmAutofit fontScale="92500"/>
          </a:bodyPr>
          <a:lstStyle/>
          <a:p>
            <a:pPr marL="457200" marR="0" lvl="0" indent="-381000" algn="l" rtl="0">
              <a:lnSpc>
                <a:spcPct val="100000"/>
              </a:lnSpc>
              <a:spcBef>
                <a:spcPts val="0"/>
              </a:spcBef>
              <a:spcAft>
                <a:spcPts val="0"/>
              </a:spcAft>
              <a:buClr>
                <a:schemeClr val="dk1"/>
              </a:buClr>
              <a:buSzPct val="166666"/>
              <a:buFont typeface="Arial"/>
              <a:buChar char="•"/>
            </a:pPr>
            <a:r>
              <a:rPr lang="en" sz="2400" b="0" i="0" u="none" strike="noStrike" cap="none" baseline="0" dirty="0">
                <a:solidFill>
                  <a:schemeClr val="dk1"/>
                </a:solidFill>
                <a:latin typeface="Arial"/>
                <a:ea typeface="Arial"/>
                <a:cs typeface="Arial"/>
                <a:sym typeface="Arial"/>
                <a:rtl val="0"/>
              </a:rPr>
              <a:t>GRSEC _period_ because it's fun to watch Red Teamers attempt privilege escalation on older kernels.</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dirty="0">
                <a:solidFill>
                  <a:schemeClr val="dk1"/>
                </a:solidFill>
                <a:latin typeface="Arial"/>
                <a:ea typeface="Arial"/>
                <a:cs typeface="Arial"/>
                <a:sym typeface="Arial"/>
                <a:rtl val="0"/>
              </a:rPr>
              <a:t>Turn off the ability to change grsec settings via sysctl</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dirty="0">
                <a:solidFill>
                  <a:schemeClr val="dk1"/>
                </a:solidFill>
                <a:latin typeface="Arial"/>
                <a:ea typeface="Arial"/>
                <a:cs typeface="Arial"/>
                <a:sym typeface="Arial"/>
                <a:rtl val="0"/>
              </a:rPr>
              <a:t>Turn on EXEC logging</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dirty="0">
                <a:solidFill>
                  <a:schemeClr val="dk1"/>
                </a:solidFill>
                <a:latin typeface="Arial"/>
                <a:ea typeface="Arial"/>
                <a:cs typeface="Arial"/>
                <a:sym typeface="Arial"/>
                <a:rtl val="0"/>
              </a:rPr>
              <a:t>Watch the audit log for signs of escalation attempts</a:t>
            </a:r>
          </a:p>
          <a:p>
            <a:pPr marL="457200" marR="0" lvl="0" indent="-342900" algn="l" rtl="0">
              <a:lnSpc>
                <a:spcPct val="100000"/>
              </a:lnSpc>
              <a:spcBef>
                <a:spcPts val="600"/>
              </a:spcBef>
              <a:spcAft>
                <a:spcPts val="0"/>
              </a:spcAft>
              <a:buClr>
                <a:schemeClr val="dk1"/>
              </a:buClr>
              <a:buSzPct val="124999"/>
              <a:buFont typeface="Arial"/>
              <a:buChar char="•"/>
            </a:pPr>
            <a:r>
              <a:rPr lang="en" sz="2400" b="0" i="0" u="none" strike="noStrike" cap="none" baseline="0" dirty="0">
                <a:solidFill>
                  <a:schemeClr val="dk1"/>
                </a:solidFill>
                <a:latin typeface="Arial"/>
                <a:ea typeface="Arial"/>
                <a:cs typeface="Arial"/>
                <a:sym typeface="Arial"/>
                <a:rtl val="0"/>
              </a:rPr>
              <a:t>If ($PHP) then shoot.self; (Fix php.ini)</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dirty="0">
                <a:solidFill>
                  <a:schemeClr val="dk1"/>
                </a:solidFill>
                <a:latin typeface="Arial"/>
                <a:ea typeface="Arial"/>
                <a:cs typeface="Arial"/>
                <a:sym typeface="Arial"/>
                <a:rtl val="0"/>
              </a:rPr>
              <a:t>SETUID</a:t>
            </a:r>
          </a:p>
          <a:p>
            <a:pPr marL="457200" marR="0" lvl="0" indent="-342900" algn="l" rtl="0">
              <a:lnSpc>
                <a:spcPct val="100000"/>
              </a:lnSpc>
              <a:spcBef>
                <a:spcPts val="600"/>
              </a:spcBef>
              <a:spcAft>
                <a:spcPts val="0"/>
              </a:spcAft>
              <a:buClr>
                <a:schemeClr val="dk1"/>
              </a:buClr>
              <a:buSzPct val="124999"/>
              <a:buFont typeface="Arial"/>
              <a:buChar char="•"/>
            </a:pPr>
            <a:r>
              <a:rPr lang="en" sz="2400" b="0" i="0" u="none" strike="noStrike" cap="none" baseline="0" dirty="0">
                <a:solidFill>
                  <a:schemeClr val="dk1"/>
                </a:solidFill>
                <a:latin typeface="Arial"/>
                <a:ea typeface="Arial"/>
                <a:cs typeface="Arial"/>
                <a:sym typeface="Arial"/>
                <a:rtl val="0"/>
              </a:rPr>
              <a:t>Watch those auth logs</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dirty="0">
                <a:solidFill>
                  <a:schemeClr val="dk1"/>
                </a:solidFill>
                <a:latin typeface="Arial"/>
                <a:ea typeface="Arial"/>
                <a:cs typeface="Arial"/>
                <a:sym typeface="Arial"/>
                <a:rtl val="0"/>
              </a:rPr>
              <a:t>Create a process list file so IR can diff it</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dirty="0">
                <a:solidFill>
                  <a:schemeClr val="dk1"/>
                </a:solidFill>
                <a:latin typeface="Arial"/>
                <a:ea typeface="Arial"/>
                <a:cs typeface="Arial"/>
                <a:sym typeface="Arial"/>
                <a:rtl val="0"/>
              </a:rPr>
              <a:t>Remove any unused users or services</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dirty="0">
                <a:solidFill>
                  <a:schemeClr val="dk1"/>
                </a:solidFill>
                <a:latin typeface="Arial"/>
                <a:ea typeface="Arial"/>
                <a:cs typeface="Arial"/>
                <a:sym typeface="Arial"/>
                <a:rtl val="0"/>
              </a:rPr>
              <a:t>IPTSTATE is like TCPview for Linux, use it. love it. watch it.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Linux Admin (cont'd)</a:t>
            </a:r>
          </a:p>
        </p:txBody>
      </p:sp>
      <p:sp>
        <p:nvSpPr>
          <p:cNvPr id="135" name="Shape 13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208332"/>
              <a:buFont typeface="Arial"/>
              <a:buChar char="•"/>
            </a:pPr>
            <a:r>
              <a:rPr lang="en" sz="2400" b="0" i="0" u="none" strike="noStrike" cap="none" baseline="0">
                <a:solidFill>
                  <a:schemeClr val="dk1"/>
                </a:solidFill>
                <a:latin typeface="Arial"/>
                <a:ea typeface="Arial"/>
                <a:cs typeface="Arial"/>
                <a:sym typeface="Arial"/>
                <a:rtl val="0"/>
              </a:rPr>
              <a:t>File Integrity logging pays dividends:</a:t>
            </a:r>
          </a:p>
          <a:p>
            <a:pPr marL="914400" marR="0" lvl="1" indent="-419100" algn="l" rtl="0">
              <a:lnSpc>
                <a:spcPct val="100000"/>
              </a:lnSpc>
              <a:spcBef>
                <a:spcPts val="600"/>
              </a:spcBef>
              <a:spcAft>
                <a:spcPts val="0"/>
              </a:spcAft>
              <a:buClr>
                <a:schemeClr val="dk1"/>
              </a:buClr>
              <a:buSzPct val="100000"/>
              <a:buFont typeface="Arial"/>
              <a:buChar char="o"/>
            </a:pPr>
            <a:r>
              <a:rPr lang="en" sz="2400" b="0" i="0" u="none" strike="noStrike" cap="none" baseline="0">
                <a:solidFill>
                  <a:schemeClr val="dk1"/>
                </a:solidFill>
                <a:latin typeface="Arial"/>
                <a:ea typeface="Arial"/>
                <a:cs typeface="Arial"/>
                <a:sym typeface="Arial"/>
                <a:rtl val="0"/>
              </a:rPr>
              <a:t>Tripwire</a:t>
            </a:r>
          </a:p>
          <a:p>
            <a:pPr marL="914400" marR="0" lvl="1" indent="-419100" algn="l" rtl="0">
              <a:lnSpc>
                <a:spcPct val="100000"/>
              </a:lnSpc>
              <a:spcBef>
                <a:spcPts val="600"/>
              </a:spcBef>
              <a:spcAft>
                <a:spcPts val="0"/>
              </a:spcAft>
              <a:buClr>
                <a:schemeClr val="dk1"/>
              </a:buClr>
              <a:buSzPct val="100000"/>
              <a:buFont typeface="Arial"/>
              <a:buChar char="o"/>
            </a:pPr>
            <a:r>
              <a:rPr lang="en" sz="2400" b="0" i="0" u="none" strike="noStrike" cap="none" baseline="0">
                <a:solidFill>
                  <a:schemeClr val="dk1"/>
                </a:solidFill>
                <a:latin typeface="Arial"/>
                <a:ea typeface="Arial"/>
                <a:cs typeface="Arial"/>
                <a:sym typeface="Arial"/>
                <a:rtl val="0"/>
              </a:rPr>
              <a:t>OSSec (has pre-configurations for most *nix)</a:t>
            </a:r>
          </a:p>
          <a:p>
            <a:pPr marL="457200" marR="0" lvl="0" indent="-419100" algn="l" rtl="0">
              <a:lnSpc>
                <a:spcPct val="100000"/>
              </a:lnSpc>
              <a:spcBef>
                <a:spcPts val="600"/>
              </a:spcBef>
              <a:spcAft>
                <a:spcPts val="0"/>
              </a:spcAft>
              <a:buClr>
                <a:schemeClr val="dk1"/>
              </a:buClr>
              <a:buSzPct val="208332"/>
              <a:buFont typeface="Arial"/>
              <a:buChar char="•"/>
            </a:pPr>
            <a:r>
              <a:rPr lang="en" sz="2400" b="0" i="0" u="none" strike="noStrike" cap="none" baseline="0">
                <a:solidFill>
                  <a:schemeClr val="dk1"/>
                </a:solidFill>
                <a:latin typeface="Arial"/>
                <a:ea typeface="Arial"/>
                <a:cs typeface="Arial"/>
                <a:sym typeface="Arial"/>
                <a:rtl val="0"/>
              </a:rPr>
              <a:t>Nothing new should enter here without you knowing:</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/tmp/ (new files or binaries in here are bad news)</a:t>
            </a:r>
          </a:p>
          <a:p>
            <a:pPr marL="1371600" marR="0" lvl="2" indent="-381000" algn="l" rtl="0">
              <a:lnSpc>
                <a:spcPct val="100000"/>
              </a:lnSpc>
              <a:spcBef>
                <a:spcPts val="480"/>
              </a:spcBef>
              <a:spcAft>
                <a:spcPts val="0"/>
              </a:spcAft>
              <a:buClr>
                <a:schemeClr val="dk1"/>
              </a:buClr>
              <a:buSzPct val="80000"/>
              <a:buFont typeface="Arial"/>
              <a:buChar char="▪"/>
            </a:pPr>
            <a:r>
              <a:rPr lang="en" sz="2400" b="0" i="0" u="none" strike="noStrike" cap="none" baseline="0">
                <a:solidFill>
                  <a:schemeClr val="dk1"/>
                </a:solidFill>
                <a:latin typeface="Arial"/>
                <a:ea typeface="Arial"/>
                <a:cs typeface="Arial"/>
                <a:sym typeface="Arial"/>
                <a:rtl val="0"/>
              </a:rPr>
              <a:t>.hidden directory is a common place to put stuff</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crontab for all users</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~/.ssh/ (and /root/ not just /home)</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/etc/</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/etc/passwd &amp; /etc/shadow &amp; /etc/sudoers</a:t>
            </a:r>
          </a:p>
          <a:p>
            <a:pPr marL="457200" marR="0" lvl="0" indent="-419100" algn="l" rtl="0">
              <a:lnSpc>
                <a:spcPct val="100000"/>
              </a:lnSpc>
              <a:spcBef>
                <a:spcPts val="600"/>
              </a:spcBef>
              <a:spcAft>
                <a:spcPts val="0"/>
              </a:spcAft>
              <a:buClr>
                <a:schemeClr val="dk1"/>
              </a:buClr>
              <a:buSzPct val="208332"/>
              <a:buFont typeface="Arial"/>
              <a:buChar char="•"/>
            </a:pPr>
            <a:r>
              <a:rPr lang="en" sz="2400" b="0" i="0" u="none" strike="noStrike" cap="none" baseline="0">
                <a:solidFill>
                  <a:schemeClr val="dk1"/>
                </a:solidFill>
                <a:latin typeface="Arial"/>
                <a:ea typeface="Arial"/>
                <a:cs typeface="Arial"/>
                <a:sym typeface="Arial"/>
                <a:rtl val="0"/>
              </a:rPr>
              <a:t>Know all SetUID binaries and watch for new ones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SOAP BOX</a:t>
            </a:r>
          </a:p>
        </p:txBody>
      </p:sp>
      <p:sp>
        <p:nvSpPr>
          <p:cNvPr id="31" name="Shape 31"/>
          <p:cNvSpPr txBox="1">
            <a:spLocks noGrp="1"/>
          </p:cNvSpPr>
          <p:nvPr>
            <p:ph type="body" idx="1"/>
          </p:nvPr>
        </p:nvSpPr>
        <p:spPr>
          <a:xfrm>
            <a:off x="256115" y="1462616"/>
            <a:ext cx="8705700" cy="5105098"/>
          </a:xfrm>
          <a:prstGeom prst="rect">
            <a:avLst/>
          </a:prstGeom>
          <a:noFill/>
          <a:ln>
            <a:noFill/>
          </a:ln>
        </p:spPr>
        <p:txBody>
          <a:bodyPr lIns="91425" tIns="91425" rIns="91425" bIns="91425" anchor="t" anchorCtr="0">
            <a:noAutofit/>
          </a:bodyPr>
          <a:lstStyle/>
          <a:p>
            <a:pPr marL="342900" marR="0" lvl="0" indent="-342900" algn="l" rtl="0">
              <a:lnSpc>
                <a:spcPct val="100000"/>
              </a:lnSpc>
              <a:spcBef>
                <a:spcPts val="0"/>
              </a:spcBef>
              <a:spcAft>
                <a:spcPts val="0"/>
              </a:spcAft>
              <a:buClr>
                <a:schemeClr val="dk1"/>
              </a:buClr>
              <a:buSzPct val="25000"/>
              <a:buFont typeface="Arial"/>
              <a:buNone/>
            </a:pPr>
            <a:r>
              <a:rPr lang="en" sz="1800" b="0" i="0" u="none" strike="noStrike" cap="none" baseline="0">
                <a:solidFill>
                  <a:schemeClr val="dk1"/>
                </a:solidFill>
                <a:latin typeface="Arial"/>
                <a:ea typeface="Arial"/>
                <a:cs typeface="Arial"/>
                <a:sym typeface="Arial"/>
                <a:rtl val="0"/>
              </a:rPr>
              <a:t>CCDC has both positive and negative effects on those competing on both the red and blue team (student defensive teams) sides. The positives are:</a:t>
            </a:r>
          </a:p>
          <a:p>
            <a:pPr marL="457200" marR="0" lvl="0" indent="-342900" algn="l" rtl="0">
              <a:lnSpc>
                <a:spcPct val="100000"/>
              </a:lnSpc>
              <a:spcBef>
                <a:spcPts val="600"/>
              </a:spcBef>
              <a:spcAft>
                <a:spcPts val="0"/>
              </a:spcAft>
              <a:buClr>
                <a:schemeClr val="dk1"/>
              </a:buClr>
              <a:buSzPct val="166666"/>
              <a:buFont typeface="Arial"/>
              <a:buChar char="•"/>
            </a:pPr>
            <a:r>
              <a:rPr lang="en" sz="1800" b="0" i="0" u="none" strike="noStrike" cap="none" baseline="0">
                <a:solidFill>
                  <a:schemeClr val="dk1"/>
                </a:solidFill>
                <a:latin typeface="Arial"/>
                <a:ea typeface="Arial"/>
                <a:cs typeface="Arial"/>
                <a:sym typeface="Arial"/>
                <a:rtl val="0"/>
              </a:rPr>
              <a:t>quick priority based problem solving</a:t>
            </a:r>
          </a:p>
          <a:p>
            <a:pPr marL="457200" marR="0" lvl="0" indent="-342900" algn="l" rtl="0">
              <a:lnSpc>
                <a:spcPct val="100000"/>
              </a:lnSpc>
              <a:spcBef>
                <a:spcPts val="600"/>
              </a:spcBef>
              <a:spcAft>
                <a:spcPts val="0"/>
              </a:spcAft>
              <a:buClr>
                <a:schemeClr val="dk1"/>
              </a:buClr>
              <a:buSzPct val="166666"/>
              <a:buFont typeface="Arial"/>
              <a:buChar char="•"/>
            </a:pPr>
            <a:r>
              <a:rPr lang="en" sz="1800" b="0" i="0" u="none" strike="noStrike" cap="none" baseline="0">
                <a:solidFill>
                  <a:schemeClr val="dk1"/>
                </a:solidFill>
                <a:latin typeface="Arial"/>
                <a:ea typeface="Arial"/>
                <a:cs typeface="Arial"/>
                <a:sym typeface="Arial"/>
                <a:rtl val="0"/>
              </a:rPr>
              <a:t>access and on-the-job training with enterprise grade infrastructure and defensive technologies</a:t>
            </a:r>
          </a:p>
          <a:p>
            <a:pPr marL="457200" marR="0" lvl="0" indent="-342900" algn="l" rtl="0">
              <a:lnSpc>
                <a:spcPct val="100000"/>
              </a:lnSpc>
              <a:spcBef>
                <a:spcPts val="600"/>
              </a:spcBef>
              <a:spcAft>
                <a:spcPts val="0"/>
              </a:spcAft>
              <a:buClr>
                <a:schemeClr val="dk1"/>
              </a:buClr>
              <a:buSzPct val="166666"/>
              <a:buFont typeface="Arial"/>
              <a:buChar char="•"/>
            </a:pPr>
            <a:r>
              <a:rPr lang="en" sz="1800" b="0" i="0" u="none" strike="noStrike" cap="none" baseline="0">
                <a:solidFill>
                  <a:schemeClr val="dk1"/>
                </a:solidFill>
                <a:latin typeface="Arial"/>
                <a:ea typeface="Arial"/>
                <a:cs typeface="Arial"/>
                <a:sym typeface="Arial"/>
                <a:rtl val="0"/>
              </a:rPr>
              <a:t>access to industry talent and contacts to hiring firms</a:t>
            </a:r>
          </a:p>
          <a:p>
            <a:pPr marL="342900" marR="0" lvl="0" indent="-342900" algn="l" rtl="0">
              <a:lnSpc>
                <a:spcPct val="100000"/>
              </a:lnSpc>
              <a:spcBef>
                <a:spcPts val="600"/>
              </a:spcBef>
              <a:spcAft>
                <a:spcPts val="0"/>
              </a:spcAft>
              <a:buClr>
                <a:schemeClr val="dk1"/>
              </a:buClr>
              <a:buSzPct val="25000"/>
              <a:buFont typeface="Arial"/>
              <a:buNone/>
            </a:pPr>
            <a:r>
              <a:rPr lang="en" sz="1800" b="0" i="0" u="none" strike="noStrike" cap="none" baseline="0">
                <a:solidFill>
                  <a:schemeClr val="dk1"/>
                </a:solidFill>
                <a:latin typeface="Arial"/>
                <a:ea typeface="Arial"/>
                <a:cs typeface="Arial"/>
                <a:sym typeface="Arial"/>
                <a:rtl val="0"/>
              </a:rPr>
              <a:t>However, there is a lack of realism that, no fault to CCDC staffers, is impossible to virtualize or simulate, which can lead to misconceptions on both sides if the players are unaware of it. Budgets, vast array of software/technology solutions,  large user base and large infrastructure are just some of the scale issues that CCDC is faced with simulating. For instance, a defender can very easily pinpoint a new service on a system if it's the only one they need to touch during the competition. And creating policies and procedures around that foundation can lead to problems on-the-job.</a:t>
            </a:r>
          </a:p>
          <a:p>
            <a:pPr marL="342900" marR="0" lvl="0" indent="-342900" algn="l" rtl="0">
              <a:lnSpc>
                <a:spcPct val="100000"/>
              </a:lnSpc>
              <a:spcBef>
                <a:spcPts val="600"/>
              </a:spcBef>
              <a:spcAft>
                <a:spcPts val="0"/>
              </a:spcAft>
              <a:buClr>
                <a:schemeClr val="dk1"/>
              </a:buClr>
              <a:buFont typeface="Arial"/>
              <a:buChar char="•"/>
            </a:pPr>
            <a:endParaRPr/>
          </a:p>
          <a:p>
            <a:pPr marL="342900" marR="0" lvl="0" indent="-342900" algn="l" rtl="0">
              <a:lnSpc>
                <a:spcPct val="100000"/>
              </a:lnSpc>
              <a:spcBef>
                <a:spcPts val="600"/>
              </a:spcBef>
              <a:spcAft>
                <a:spcPts val="0"/>
              </a:spcAft>
              <a:buClr>
                <a:schemeClr val="dk1"/>
              </a:buClr>
              <a:buSzPct val="25000"/>
              <a:buFont typeface="Arial"/>
              <a:buNone/>
            </a:pPr>
            <a:r>
              <a:rPr lang="en" sz="1800" b="0" i="0" u="none" strike="noStrike" cap="none" baseline="0">
                <a:solidFill>
                  <a:schemeClr val="dk1"/>
                </a:solidFill>
                <a:latin typeface="Arial"/>
                <a:ea typeface="Arial"/>
                <a:cs typeface="Arial"/>
                <a:sym typeface="Arial"/>
                <a:rtl val="0"/>
              </a:rPr>
              <a:t>With the addition of the "cloud" to Nationals, and Mid-Atlantics SCADA systems  this is coming closer to reality but still needs to be addressed to both the student and red team population at these events. IMHO --mubix</a:t>
            </a:r>
          </a:p>
        </p:txBody>
      </p:sp>
      <p:sp>
        <p:nvSpPr>
          <p:cNvPr id="32" name="Shape 32"/>
          <p:cNvSpPr txBox="1"/>
          <p:nvPr/>
        </p:nvSpPr>
        <p:spPr>
          <a:xfrm>
            <a:off x="3746500" y="497425"/>
            <a:ext cx="5005799" cy="444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REMOVE THIS SLIDE BEFORE PRESENTING - MUBIX</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Linux Commands</a:t>
            </a:r>
          </a:p>
        </p:txBody>
      </p:sp>
      <p:sp>
        <p:nvSpPr>
          <p:cNvPr id="141" name="Shape 141"/>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rmAutofit fontScale="92500"/>
          </a:bodyPr>
          <a:lstStyle/>
          <a:p>
            <a:pPr marL="457200" marR="0" lvl="0" indent="-419100" algn="l" rtl="0">
              <a:lnSpc>
                <a:spcPct val="100000"/>
              </a:lnSpc>
              <a:spcBef>
                <a:spcPts val="0"/>
              </a:spcBef>
              <a:spcAft>
                <a:spcPts val="0"/>
              </a:spcAft>
              <a:buClr>
                <a:schemeClr val="dk1"/>
              </a:buClr>
              <a:buSzPct val="208332"/>
              <a:buFont typeface="Arial"/>
              <a:buChar char="•"/>
            </a:pPr>
            <a:r>
              <a:rPr lang="en" sz="2400" b="0" i="0" u="none" strike="noStrike" cap="none" baseline="0" dirty="0">
                <a:solidFill>
                  <a:schemeClr val="dk1"/>
                </a:solidFill>
                <a:latin typeface="Arial"/>
                <a:ea typeface="Arial"/>
                <a:cs typeface="Arial"/>
                <a:sym typeface="Arial"/>
                <a:rtl val="0"/>
              </a:rPr>
              <a:t>Final all 'immutable' files</a:t>
            </a:r>
          </a:p>
          <a:p>
            <a:pPr marL="914400" marR="0" lvl="1" indent="-381000" algn="l" rtl="0">
              <a:lnSpc>
                <a:spcPct val="100000"/>
              </a:lnSpc>
              <a:spcBef>
                <a:spcPts val="480"/>
              </a:spcBef>
              <a:spcAft>
                <a:spcPts val="0"/>
              </a:spcAft>
              <a:buClr>
                <a:schemeClr val="dk1"/>
              </a:buClr>
              <a:buSzPct val="100000"/>
              <a:buFont typeface="Arial"/>
              <a:buChar char="o"/>
            </a:pPr>
            <a:r>
              <a:rPr lang="en" sz="2400" b="0" i="0" u="none" strike="noStrike" cap="none" baseline="0" dirty="0">
                <a:solidFill>
                  <a:schemeClr val="dk1"/>
                </a:solidFill>
                <a:latin typeface="Arial"/>
                <a:ea typeface="Arial"/>
                <a:cs typeface="Arial"/>
                <a:sym typeface="Arial"/>
                <a:rtl val="0"/>
              </a:rPr>
              <a:t>find . | xargs -I file lsattr -a file 2&gt;/dev/null | grep '^....i'</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dirty="0">
                <a:solidFill>
                  <a:schemeClr val="dk1"/>
                </a:solidFill>
                <a:latin typeface="Arial"/>
                <a:ea typeface="Arial"/>
                <a:cs typeface="Arial"/>
                <a:sym typeface="Arial"/>
                <a:rtl val="0"/>
              </a:rPr>
              <a:t>'chattr -i file' to change it back</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dirty="0">
                <a:solidFill>
                  <a:schemeClr val="dk1"/>
                </a:solidFill>
                <a:latin typeface="Arial"/>
                <a:ea typeface="Arial"/>
                <a:cs typeface="Arial"/>
                <a:sym typeface="Arial"/>
                <a:rtl val="0"/>
              </a:rPr>
              <a:t>Doing this on / takes a long time, point it where it counts: /etc/, ~/, /tmp/   etc.. etc..</a:t>
            </a:r>
          </a:p>
          <a:p>
            <a:pPr marL="342900" marR="0" lvl="0" indent="-342900" algn="l" rtl="0">
              <a:lnSpc>
                <a:spcPct val="100000"/>
              </a:lnSpc>
              <a:spcBef>
                <a:spcPts val="480"/>
              </a:spcBef>
              <a:spcAft>
                <a:spcPts val="0"/>
              </a:spcAft>
              <a:buClr>
                <a:schemeClr val="dk1"/>
              </a:buClr>
              <a:buSzPct val="25000"/>
              <a:buFont typeface="Arial"/>
              <a:buNone/>
            </a:pPr>
            <a:r>
              <a:rPr lang="en" sz="3000" b="0" i="0" u="none" strike="noStrike" cap="none" baseline="0" dirty="0">
                <a:solidFill>
                  <a:schemeClr val="dk1"/>
                </a:solidFill>
                <a:latin typeface="Arial"/>
                <a:ea typeface="Arial"/>
                <a:cs typeface="Arial"/>
                <a:sym typeface="Arial"/>
                <a:rtl val="0"/>
              </a:rPr>
              <a:t>Sorry Raph.. :-)</a:t>
            </a:r>
          </a:p>
          <a:p>
            <a:pPr marL="342900" marR="0" lvl="0" indent="-342900" algn="l" rtl="0">
              <a:lnSpc>
                <a:spcPct val="100000"/>
              </a:lnSpc>
              <a:spcBef>
                <a:spcPts val="600"/>
              </a:spcBef>
              <a:spcAft>
                <a:spcPts val="0"/>
              </a:spcAft>
              <a:buClr>
                <a:schemeClr val="dk1"/>
              </a:buClr>
              <a:buFont typeface="Arial"/>
              <a:buChar char="•"/>
            </a:pPr>
            <a:endParaRPr dirty="0"/>
          </a:p>
          <a:p>
            <a:pPr marL="342900" marR="0" lvl="0" indent="-342900" algn="l" rtl="0">
              <a:lnSpc>
                <a:spcPct val="100000"/>
              </a:lnSpc>
              <a:spcBef>
                <a:spcPts val="480"/>
              </a:spcBef>
              <a:spcAft>
                <a:spcPts val="0"/>
              </a:spcAft>
              <a:buClr>
                <a:schemeClr val="dk1"/>
              </a:buClr>
              <a:buSzPct val="25000"/>
              <a:buFont typeface="Arial"/>
              <a:buNone/>
            </a:pPr>
            <a:r>
              <a:rPr lang="en" sz="1400" b="1" i="0" u="none" strike="noStrike" cap="none" baseline="0" dirty="0">
                <a:solidFill>
                  <a:schemeClr val="dk1"/>
                </a:solidFill>
                <a:latin typeface="Arial"/>
                <a:ea typeface="Arial"/>
                <a:cs typeface="Arial"/>
                <a:sym typeface="Arial"/>
                <a:rtl val="0"/>
              </a:rPr>
              <a:t>time find / | xargs -I file lsattr -a file 2&gt;/dev/null | grep '^....i'</a:t>
            </a:r>
          </a:p>
          <a:p>
            <a:pPr marL="342900" marR="0" lvl="0" indent="-342900" algn="l" rtl="0">
              <a:lnSpc>
                <a:spcPct val="100000"/>
              </a:lnSpc>
              <a:spcBef>
                <a:spcPts val="480"/>
              </a:spcBef>
              <a:spcAft>
                <a:spcPts val="0"/>
              </a:spcAft>
              <a:buClr>
                <a:schemeClr val="dk1"/>
              </a:buClr>
              <a:buSzPct val="25000"/>
              <a:buFont typeface="Arial"/>
              <a:buNone/>
            </a:pPr>
            <a:r>
              <a:rPr lang="en" sz="1400" b="1" i="0" u="none" strike="noStrike" cap="none" baseline="0" dirty="0">
                <a:solidFill>
                  <a:schemeClr val="dk1"/>
                </a:solidFill>
                <a:latin typeface="Arial"/>
                <a:ea typeface="Arial"/>
                <a:cs typeface="Arial"/>
                <a:sym typeface="Arial"/>
                <a:rtl val="0"/>
              </a:rPr>
              <a:t>----i-------------- /etc/bob.txt</a:t>
            </a:r>
          </a:p>
          <a:p>
            <a:pPr marL="342900" marR="0" lvl="0" indent="-342900" algn="l" rtl="0">
              <a:lnSpc>
                <a:spcPct val="100000"/>
              </a:lnSpc>
              <a:spcBef>
                <a:spcPts val="480"/>
              </a:spcBef>
              <a:spcAft>
                <a:spcPts val="0"/>
              </a:spcAft>
              <a:buClr>
                <a:schemeClr val="dk1"/>
              </a:buClr>
              <a:buSzPct val="25000"/>
              <a:buFont typeface="Arial"/>
              <a:buNone/>
            </a:pPr>
            <a:r>
              <a:rPr lang="en" sz="1400" b="1" i="0" u="none" strike="noStrike" cap="none" baseline="0" dirty="0">
                <a:solidFill>
                  <a:schemeClr val="dk1"/>
                </a:solidFill>
                <a:latin typeface="Arial"/>
                <a:ea typeface="Arial"/>
                <a:cs typeface="Arial"/>
                <a:sym typeface="Arial"/>
                <a:rtl val="0"/>
              </a:rPr>
              <a:t>----i-------------- /etc/bob.txt</a:t>
            </a:r>
          </a:p>
          <a:p>
            <a:pPr marL="342900" marR="0" lvl="0" indent="-342900" algn="l" rtl="0">
              <a:lnSpc>
                <a:spcPct val="100000"/>
              </a:lnSpc>
              <a:spcBef>
                <a:spcPts val="600"/>
              </a:spcBef>
              <a:spcAft>
                <a:spcPts val="0"/>
              </a:spcAft>
              <a:buClr>
                <a:schemeClr val="dk1"/>
              </a:buClr>
              <a:buFont typeface="Arial"/>
              <a:buChar char="•"/>
            </a:pPr>
            <a:endParaRPr dirty="0"/>
          </a:p>
          <a:p>
            <a:pPr marL="342900" marR="0" lvl="0" indent="-342900" algn="l" rtl="0">
              <a:lnSpc>
                <a:spcPct val="100000"/>
              </a:lnSpc>
              <a:spcBef>
                <a:spcPts val="480"/>
              </a:spcBef>
              <a:spcAft>
                <a:spcPts val="0"/>
              </a:spcAft>
              <a:buClr>
                <a:schemeClr val="dk1"/>
              </a:buClr>
              <a:buSzPct val="25000"/>
              <a:buFont typeface="Arial"/>
              <a:buNone/>
            </a:pPr>
            <a:r>
              <a:rPr lang="en" sz="1400" b="1" i="0" u="none" strike="noStrike" cap="none" baseline="0" dirty="0">
                <a:solidFill>
                  <a:schemeClr val="dk1"/>
                </a:solidFill>
                <a:latin typeface="Arial"/>
                <a:ea typeface="Arial"/>
                <a:cs typeface="Arial"/>
                <a:sym typeface="Arial"/>
                <a:rtl val="0"/>
              </a:rPr>
              <a:t>real    9m15.451s</a:t>
            </a:r>
          </a:p>
          <a:p>
            <a:pPr marL="342900" marR="0" lvl="0" indent="-342900" algn="l" rtl="0">
              <a:lnSpc>
                <a:spcPct val="100000"/>
              </a:lnSpc>
              <a:spcBef>
                <a:spcPts val="480"/>
              </a:spcBef>
              <a:spcAft>
                <a:spcPts val="0"/>
              </a:spcAft>
              <a:buClr>
                <a:schemeClr val="dk1"/>
              </a:buClr>
              <a:buSzPct val="25000"/>
              <a:buFont typeface="Arial"/>
              <a:buNone/>
            </a:pPr>
            <a:r>
              <a:rPr lang="en" sz="1400" b="1" i="0" u="none" strike="noStrike" cap="none" baseline="0" dirty="0">
                <a:solidFill>
                  <a:schemeClr val="dk1"/>
                </a:solidFill>
                <a:latin typeface="Arial"/>
                <a:ea typeface="Arial"/>
                <a:cs typeface="Arial"/>
                <a:sym typeface="Arial"/>
                <a:rtl val="0"/>
              </a:rPr>
              <a:t>user    0m51.505s</a:t>
            </a:r>
          </a:p>
          <a:p>
            <a:pPr marL="342900" marR="0" lvl="0" indent="-342900" algn="l" rtl="0">
              <a:lnSpc>
                <a:spcPct val="100000"/>
              </a:lnSpc>
              <a:spcBef>
                <a:spcPts val="480"/>
              </a:spcBef>
              <a:spcAft>
                <a:spcPts val="0"/>
              </a:spcAft>
              <a:buClr>
                <a:schemeClr val="dk1"/>
              </a:buClr>
              <a:buSzPct val="25000"/>
              <a:buFont typeface="Arial"/>
              <a:buNone/>
            </a:pPr>
            <a:r>
              <a:rPr lang="en" sz="1400" b="1" i="0" u="none" strike="noStrike" cap="none" baseline="0" dirty="0">
                <a:solidFill>
                  <a:schemeClr val="dk1"/>
                </a:solidFill>
                <a:latin typeface="Arial"/>
                <a:ea typeface="Arial"/>
                <a:cs typeface="Arial"/>
                <a:sym typeface="Arial"/>
                <a:rtl val="0"/>
              </a:rPr>
              <a:t>sys     6m38.862s</a:t>
            </a:r>
          </a:p>
          <a:p>
            <a:pPr marL="342900" marR="0" lvl="0" indent="-342900" algn="l" rtl="0">
              <a:lnSpc>
                <a:spcPct val="100000"/>
              </a:lnSpc>
              <a:spcBef>
                <a:spcPts val="480"/>
              </a:spcBef>
              <a:spcAft>
                <a:spcPts val="0"/>
              </a:spcAft>
              <a:buClr>
                <a:schemeClr val="dk1"/>
              </a:buClr>
              <a:buSzPct val="25000"/>
              <a:buFont typeface="Arial"/>
              <a:buNone/>
            </a:pPr>
            <a:r>
              <a:rPr lang="en" sz="1400" b="0" i="0" u="none" strike="noStrike" cap="none" baseline="0" dirty="0">
                <a:solidFill>
                  <a:schemeClr val="dk1"/>
                </a:solidFill>
                <a:latin typeface="Arial"/>
                <a:ea typeface="Arial"/>
                <a:cs typeface="Arial"/>
                <a:sym typeface="Arial"/>
                <a:rtl val="0"/>
              </a:rPr>
              <a:t>                                                        </a:t>
            </a:r>
            <a:r>
              <a:rPr lang="en" sz="1400" b="1" i="0" u="none" strike="noStrike" cap="none" baseline="0" dirty="0">
                <a:solidFill>
                  <a:schemeClr val="dk1"/>
                </a:solidFill>
                <a:latin typeface="Arial"/>
                <a:ea typeface="Arial"/>
                <a:cs typeface="Arial"/>
                <a:sym typeface="Arial"/>
                <a:rtl val="0"/>
              </a:rPr>
              <a:t>Just /etc =&gt;      real    0m2.674s</a:t>
            </a:r>
          </a:p>
          <a:p>
            <a:pPr marL="342900" marR="0" lvl="0" indent="-342900" algn="l" rtl="0">
              <a:lnSpc>
                <a:spcPct val="100000"/>
              </a:lnSpc>
              <a:spcBef>
                <a:spcPts val="600"/>
              </a:spcBef>
              <a:spcAft>
                <a:spcPts val="0"/>
              </a:spcAft>
              <a:buClr>
                <a:schemeClr val="dk1"/>
              </a:buClr>
              <a:buFont typeface="Arial"/>
              <a:buChar char="•"/>
            </a:pPr>
            <a:endParaRPr dirty="0"/>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Windows Admin</a:t>
            </a:r>
          </a:p>
        </p:txBody>
      </p:sp>
      <p:sp>
        <p:nvSpPr>
          <p:cNvPr id="147" name="Shape 147"/>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381000" algn="l" rtl="0">
              <a:lnSpc>
                <a:spcPct val="100000"/>
              </a:lnSpc>
              <a:spcBef>
                <a:spcPts val="0"/>
              </a:spcBef>
              <a:spcAft>
                <a:spcPts val="0"/>
              </a:spcAft>
              <a:buClr>
                <a:schemeClr val="dk1"/>
              </a:buClr>
              <a:buSzPct val="166666"/>
              <a:buFont typeface="Arial"/>
              <a:buChar char="•"/>
            </a:pPr>
            <a:r>
              <a:rPr lang="en" sz="2400" b="0" i="0" u="none" strike="noStrike" cap="none" baseline="0">
                <a:solidFill>
                  <a:schemeClr val="dk1"/>
                </a:solidFill>
                <a:latin typeface="Arial"/>
                <a:ea typeface="Arial"/>
                <a:cs typeface="Arial"/>
                <a:sym typeface="Arial"/>
                <a:rtl val="0"/>
              </a:rPr>
              <a:t>Event Viewer is your friend</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a:solidFill>
                  <a:schemeClr val="dk1"/>
                </a:solidFill>
                <a:latin typeface="Arial"/>
                <a:ea typeface="Arial"/>
                <a:cs typeface="Arial"/>
                <a:sym typeface="Arial"/>
                <a:rtl val="0"/>
              </a:rPr>
              <a:t>Autoruns is your friend</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a:solidFill>
                  <a:schemeClr val="dk1"/>
                </a:solidFill>
                <a:latin typeface="Arial"/>
                <a:ea typeface="Arial"/>
                <a:cs typeface="Arial"/>
                <a:sym typeface="Arial"/>
                <a:rtl val="0"/>
              </a:rPr>
              <a:t>Process Explorer and TCP View are your friend</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a:solidFill>
                  <a:schemeClr val="dk1"/>
                </a:solidFill>
                <a:latin typeface="Arial"/>
                <a:ea typeface="Arial"/>
                <a:cs typeface="Arial"/>
                <a:sym typeface="Arial"/>
                <a:rtl val="0"/>
              </a:rPr>
              <a:t>OSSEC works for windows too </a:t>
            </a:r>
          </a:p>
          <a:p>
            <a:pPr marL="914400" marR="0" lvl="1" indent="-381000" algn="l" rtl="0">
              <a:lnSpc>
                <a:spcPct val="100000"/>
              </a:lnSpc>
              <a:spcBef>
                <a:spcPts val="600"/>
              </a:spcBef>
              <a:spcAft>
                <a:spcPts val="0"/>
              </a:spcAft>
              <a:buClr>
                <a:schemeClr val="dk1"/>
              </a:buClr>
              <a:buSzPct val="100000"/>
              <a:buFont typeface="Arial"/>
              <a:buChar char="o"/>
            </a:pPr>
            <a:r>
              <a:rPr lang="en" sz="2400" b="0" i="0" u="none" strike="noStrike" cap="none" baseline="0">
                <a:solidFill>
                  <a:schemeClr val="dk1"/>
                </a:solidFill>
                <a:latin typeface="Arial"/>
                <a:ea typeface="Arial"/>
                <a:cs typeface="Arial"/>
                <a:sym typeface="Arial"/>
                <a:rtl val="0"/>
              </a:rPr>
              <a:t>(agent only, must talk to a Linux server for reporting)</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a:solidFill>
                  <a:schemeClr val="dk1"/>
                </a:solidFill>
                <a:latin typeface="Arial"/>
                <a:ea typeface="Arial"/>
                <a:cs typeface="Arial"/>
                <a:sym typeface="Arial"/>
                <a:rtl val="0"/>
              </a:rPr>
              <a:t>Change passwords and fast! (Automate if possible)</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a:solidFill>
                  <a:schemeClr val="dk1"/>
                </a:solidFill>
                <a:latin typeface="Arial"/>
                <a:ea typeface="Arial"/>
                <a:cs typeface="Arial"/>
                <a:sym typeface="Arial"/>
                <a:rtl val="0"/>
              </a:rPr>
              <a:t>Remove unused users and services</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a:solidFill>
                  <a:schemeClr val="dk1"/>
                </a:solidFill>
                <a:latin typeface="Arial"/>
                <a:ea typeface="Arial"/>
                <a:cs typeface="Arial"/>
                <a:sym typeface="Arial"/>
                <a:rtl val="0"/>
              </a:rPr>
              <a:t>Turn your firewall on and REMOVE EXCEPTIONS</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a:solidFill>
                  <a:schemeClr val="dk1"/>
                </a:solidFill>
                <a:latin typeface="Arial"/>
                <a:ea typeface="Arial"/>
                <a:cs typeface="Arial"/>
                <a:sym typeface="Arial"/>
                <a:rtl val="0"/>
              </a:rPr>
              <a:t>Turn off Teredo</a:t>
            </a:r>
          </a:p>
          <a:p>
            <a:pPr marL="342900" marR="0" lvl="0" indent="-342900" algn="l" rtl="0">
              <a:lnSpc>
                <a:spcPct val="100000"/>
              </a:lnSpc>
              <a:spcBef>
                <a:spcPts val="600"/>
              </a:spcBef>
              <a:spcAft>
                <a:spcPts val="0"/>
              </a:spcAft>
              <a:buClr>
                <a:schemeClr val="dk1"/>
              </a:buClr>
              <a:buFont typeface="Arial"/>
              <a:buChar char="•"/>
            </a:pPr>
            <a:endParaRPr/>
          </a:p>
          <a:p>
            <a:pPr marL="342900" marR="0" lvl="0" indent="-342900" algn="l" rtl="0">
              <a:lnSpc>
                <a:spcPct val="100000"/>
              </a:lnSpc>
              <a:spcBef>
                <a:spcPts val="600"/>
              </a:spcBef>
              <a:spcAft>
                <a:spcPts val="0"/>
              </a:spcAft>
              <a:buClr>
                <a:schemeClr val="dk1"/>
              </a:buClr>
              <a:buSzPct val="25000"/>
              <a:buFont typeface="Arial"/>
              <a:buNone/>
            </a:pPr>
            <a:r>
              <a:rPr lang="en" sz="2400" b="0" i="0" u="none" strike="noStrike" cap="none" baseline="0">
                <a:solidFill>
                  <a:schemeClr val="dk1"/>
                </a:solidFill>
                <a:latin typeface="Arial"/>
                <a:ea typeface="Arial"/>
                <a:cs typeface="Arial"/>
                <a:sym typeface="Arial"/>
                <a:rtl val="0"/>
              </a:rPr>
              <a:t>Mark Russinovich is your friend.</a:t>
            </a:r>
          </a:p>
          <a:p>
            <a:pPr marL="342900" marR="0" lvl="0" indent="-342900" algn="l" rtl="0">
              <a:lnSpc>
                <a:spcPct val="100000"/>
              </a:lnSpc>
              <a:spcBef>
                <a:spcPts val="600"/>
              </a:spcBef>
              <a:spcAft>
                <a:spcPts val="0"/>
              </a:spcAft>
              <a:buClr>
                <a:schemeClr val="dk1"/>
              </a:buClr>
              <a:buFont typeface="Arial"/>
              <a:buChar char="•"/>
            </a:pP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Windows Admin - Changing Passwords Fast</a:t>
            </a:r>
          </a:p>
        </p:txBody>
      </p:sp>
      <p:sp>
        <p:nvSpPr>
          <p:cNvPr id="153" name="Shape 153"/>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Program one:</a:t>
            </a:r>
          </a:p>
          <a:p>
            <a:pPr marL="914400" marR="0" lvl="1" indent="-419100" algn="l" rtl="0">
              <a:lnSpc>
                <a:spcPct val="100000"/>
              </a:lnSpc>
              <a:spcBef>
                <a:spcPts val="480"/>
              </a:spcBef>
              <a:spcAft>
                <a:spcPts val="0"/>
              </a:spcAft>
              <a:buClr>
                <a:schemeClr val="dk1"/>
              </a:buClr>
              <a:buSzPct val="100000"/>
              <a:buFont typeface="Arial"/>
              <a:buChar char="o"/>
            </a:pPr>
            <a:r>
              <a:rPr lang="en" sz="2400" b="0" i="0" u="none" strike="noStrike" cap="none" baseline="0">
                <a:solidFill>
                  <a:schemeClr val="dk1"/>
                </a:solidFill>
                <a:latin typeface="Arial"/>
                <a:ea typeface="Arial"/>
                <a:cs typeface="Arial"/>
                <a:sym typeface="Arial"/>
                <a:rtl val="0"/>
              </a:rPr>
              <a:t>AutoIt (make a binary to do it faster)</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Download one:</a:t>
            </a:r>
          </a:p>
          <a:p>
            <a:pPr marL="914400" marR="0" lvl="1" indent="-419100" algn="l" rtl="0">
              <a:lnSpc>
                <a:spcPct val="100000"/>
              </a:lnSpc>
              <a:spcBef>
                <a:spcPts val="480"/>
              </a:spcBef>
              <a:spcAft>
                <a:spcPts val="0"/>
              </a:spcAft>
              <a:buClr>
                <a:schemeClr val="dk1"/>
              </a:buClr>
              <a:buSzPct val="100000"/>
              <a:buFont typeface="Arial"/>
              <a:buChar char="o"/>
            </a:pPr>
            <a:r>
              <a:rPr lang="en" sz="2400" b="0" i="0" u="none" strike="noStrike" cap="none" baseline="0">
                <a:solidFill>
                  <a:schemeClr val="dk1"/>
                </a:solidFill>
                <a:latin typeface="Arial"/>
                <a:ea typeface="Arial"/>
                <a:cs typeface="Arial"/>
                <a:sym typeface="Arial"/>
                <a:rtl val="0"/>
              </a:rPr>
              <a:t>http://bit.ly/bulkpasswordcontrol (AD only - not local)</a:t>
            </a:r>
          </a:p>
          <a:p>
            <a:pPr marL="914400" marR="0" lvl="1" indent="-419100" algn="l" rtl="0">
              <a:lnSpc>
                <a:spcPct val="100000"/>
              </a:lnSpc>
              <a:spcBef>
                <a:spcPts val="480"/>
              </a:spcBef>
              <a:spcAft>
                <a:spcPts val="0"/>
              </a:spcAft>
              <a:buClr>
                <a:schemeClr val="dk1"/>
              </a:buClr>
              <a:buSzPct val="100000"/>
              <a:buFont typeface="Arial"/>
              <a:buChar char="o"/>
            </a:pPr>
            <a:r>
              <a:rPr lang="en" sz="2400" b="0" i="0" u="none" strike="noStrike" cap="none" baseline="0">
                <a:solidFill>
                  <a:schemeClr val="dk1"/>
                </a:solidFill>
                <a:latin typeface="Arial"/>
                <a:ea typeface="Arial"/>
                <a:cs typeface="Arial"/>
                <a:sym typeface="Arial"/>
                <a:rtl val="0"/>
              </a:rPr>
              <a:t>Advantage: pseudo random passwords</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Built in one:</a:t>
            </a:r>
          </a:p>
          <a:p>
            <a:pPr marL="914400" marR="0" lvl="1" indent="-419100" algn="l" rtl="0">
              <a:lnSpc>
                <a:spcPct val="100000"/>
              </a:lnSpc>
              <a:spcBef>
                <a:spcPts val="480"/>
              </a:spcBef>
              <a:spcAft>
                <a:spcPts val="0"/>
              </a:spcAft>
              <a:buClr>
                <a:schemeClr val="dk1"/>
              </a:buClr>
              <a:buSzPct val="100000"/>
              <a:buFont typeface="Arial"/>
              <a:buChar char="o"/>
            </a:pPr>
            <a:r>
              <a:rPr lang="en" sz="2400" b="0" i="0" u="none" strike="noStrike" cap="none" baseline="0">
                <a:solidFill>
                  <a:schemeClr val="dk1"/>
                </a:solidFill>
                <a:latin typeface="Arial"/>
                <a:ea typeface="Arial"/>
                <a:cs typeface="Arial"/>
                <a:sym typeface="Arial"/>
                <a:rtl val="0"/>
              </a:rPr>
              <a:t>dsquery user ou=Users,dc=testlab,dc=net | dsmod user -pwd RedTeamSucks! -mustchpwd yes</a:t>
            </a:r>
          </a:p>
          <a:p>
            <a:pPr marL="914400" marR="0" lvl="1" indent="-419100" algn="l" rtl="0">
              <a:lnSpc>
                <a:spcPct val="100000"/>
              </a:lnSpc>
              <a:spcBef>
                <a:spcPts val="480"/>
              </a:spcBef>
              <a:spcAft>
                <a:spcPts val="0"/>
              </a:spcAft>
              <a:buClr>
                <a:schemeClr val="dk1"/>
              </a:buClr>
              <a:buSzPct val="100000"/>
              <a:buFont typeface="Arial"/>
              <a:buChar char="o"/>
            </a:pPr>
            <a:r>
              <a:rPr lang="en" sz="2400" b="0" i="0" u="none" strike="noStrike" cap="none" baseline="0">
                <a:solidFill>
                  <a:schemeClr val="dk1"/>
                </a:solidFill>
                <a:latin typeface="Arial"/>
                <a:ea typeface="Arial"/>
                <a:cs typeface="Arial"/>
                <a:sym typeface="Arial"/>
                <a:rtl val="0"/>
              </a:rPr>
              <a:t>GPO for local admin passwords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Windows Admin - GPO (Security)</a:t>
            </a:r>
          </a:p>
        </p:txBody>
      </p:sp>
      <p:sp>
        <p:nvSpPr>
          <p:cNvPr id="159" name="Shape 159"/>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342900" marR="0" lvl="0" indent="-342900" algn="l" rtl="0">
              <a:lnSpc>
                <a:spcPct val="100000"/>
              </a:lnSpc>
              <a:spcBef>
                <a:spcPts val="0"/>
              </a:spcBef>
              <a:spcAft>
                <a:spcPts val="0"/>
              </a:spcAft>
              <a:buClr>
                <a:schemeClr val="dk1"/>
              </a:buClr>
              <a:buSzPct val="25000"/>
              <a:buFont typeface="Arial"/>
              <a:buNone/>
            </a:pPr>
            <a:r>
              <a:rPr lang="en" sz="2400" b="0" i="0" u="none" strike="noStrike" cap="none" baseline="0">
                <a:solidFill>
                  <a:schemeClr val="dk1"/>
                </a:solidFill>
                <a:latin typeface="Arial"/>
                <a:ea typeface="Arial"/>
                <a:cs typeface="Arial"/>
                <a:sym typeface="Arial"/>
                <a:rtl val="0"/>
              </a:rPr>
              <a:t>Some specific Windows Group Policy to set</a:t>
            </a:r>
          </a:p>
          <a:p>
            <a:pPr marL="342900" marR="0" lvl="0" indent="-342900" algn="l" rtl="0">
              <a:lnSpc>
                <a:spcPct val="100000"/>
              </a:lnSpc>
              <a:spcBef>
                <a:spcPts val="600"/>
              </a:spcBef>
              <a:spcAft>
                <a:spcPts val="0"/>
              </a:spcAft>
              <a:buClr>
                <a:schemeClr val="dk1"/>
              </a:buClr>
              <a:buSzPct val="25000"/>
              <a:buFont typeface="Arial"/>
              <a:buNone/>
            </a:pPr>
            <a:r>
              <a:rPr lang="en" sz="2400" b="0" i="0" u="none" strike="noStrike" cap="none" baseline="0">
                <a:solidFill>
                  <a:schemeClr val="dk1"/>
                </a:solidFill>
                <a:latin typeface="Arial"/>
                <a:ea typeface="Arial"/>
                <a:cs typeface="Arial"/>
                <a:sym typeface="Arial"/>
                <a:rtl val="0"/>
              </a:rPr>
              <a:t>Security Options</a:t>
            </a:r>
          </a:p>
          <a:p>
            <a:pPr marL="457200" marR="0" lvl="0" indent="-342900" algn="l" rtl="0">
              <a:lnSpc>
                <a:spcPct val="100000"/>
              </a:lnSpc>
              <a:spcBef>
                <a:spcPts val="600"/>
              </a:spcBef>
              <a:spcAft>
                <a:spcPts val="0"/>
              </a:spcAft>
              <a:buClr>
                <a:schemeClr val="dk1"/>
              </a:buClr>
              <a:buSzPct val="166666"/>
              <a:buFont typeface="Arial"/>
              <a:buChar char="•"/>
            </a:pPr>
            <a:r>
              <a:rPr lang="en" sz="1800" b="0" i="0" u="none" strike="noStrike" cap="none" baseline="0">
                <a:solidFill>
                  <a:schemeClr val="dk1"/>
                </a:solidFill>
                <a:latin typeface="Arial"/>
                <a:ea typeface="Arial"/>
                <a:cs typeface="Arial"/>
                <a:sym typeface="Arial"/>
                <a:rtl val="0"/>
              </a:rPr>
              <a:t>Network security: LAN Manager authentication level - Send NTLMv2  response only\refuse NTLM &amp; LM</a:t>
            </a:r>
          </a:p>
          <a:p>
            <a:pPr marL="457200" marR="0" lvl="0" indent="-342900" algn="l" rtl="0">
              <a:lnSpc>
                <a:spcPct val="100000"/>
              </a:lnSpc>
              <a:spcBef>
                <a:spcPts val="600"/>
              </a:spcBef>
              <a:spcAft>
                <a:spcPts val="0"/>
              </a:spcAft>
              <a:buClr>
                <a:schemeClr val="dk1"/>
              </a:buClr>
              <a:buSzPct val="166666"/>
              <a:buFont typeface="Arial"/>
              <a:buChar char="•"/>
            </a:pPr>
            <a:r>
              <a:rPr lang="en" sz="1800" b="0" i="0" u="none" strike="noStrike" cap="none" baseline="0">
                <a:solidFill>
                  <a:schemeClr val="dk1"/>
                </a:solidFill>
                <a:latin typeface="Arial"/>
                <a:ea typeface="Arial"/>
                <a:cs typeface="Arial"/>
                <a:sym typeface="Arial"/>
                <a:rtl val="0"/>
              </a:rPr>
              <a:t>Network security: Do not store LAN Manager hash value on next password change - Enabled</a:t>
            </a:r>
          </a:p>
          <a:p>
            <a:pPr marL="457200" marR="0" lvl="0" indent="-342900" algn="l" rtl="0">
              <a:lnSpc>
                <a:spcPct val="100000"/>
              </a:lnSpc>
              <a:spcBef>
                <a:spcPts val="600"/>
              </a:spcBef>
              <a:spcAft>
                <a:spcPts val="0"/>
              </a:spcAft>
              <a:buClr>
                <a:schemeClr val="dk1"/>
              </a:buClr>
              <a:buSzPct val="166666"/>
              <a:buFont typeface="Arial"/>
              <a:buChar char="•"/>
            </a:pPr>
            <a:r>
              <a:rPr lang="en" sz="1800" b="0" i="0" u="none" strike="noStrike" cap="none" baseline="0">
                <a:solidFill>
                  <a:schemeClr val="dk1"/>
                </a:solidFill>
                <a:latin typeface="Arial"/>
                <a:ea typeface="Arial"/>
                <a:cs typeface="Arial"/>
                <a:sym typeface="Arial"/>
                <a:rtl val="0"/>
              </a:rPr>
              <a:t>Network access: Do not allow anonymous enumeration of SAM accounts and shares - Enabled</a:t>
            </a:r>
          </a:p>
          <a:p>
            <a:pPr marL="457200" marR="0" lvl="0" indent="-342900" algn="l" rtl="0">
              <a:lnSpc>
                <a:spcPct val="100000"/>
              </a:lnSpc>
              <a:spcBef>
                <a:spcPts val="600"/>
              </a:spcBef>
              <a:spcAft>
                <a:spcPts val="0"/>
              </a:spcAft>
              <a:buClr>
                <a:schemeClr val="dk1"/>
              </a:buClr>
              <a:buSzPct val="166666"/>
              <a:buFont typeface="Arial"/>
              <a:buChar char="•"/>
            </a:pPr>
            <a:r>
              <a:rPr lang="en" sz="1800" b="0" i="0" u="none" strike="noStrike" cap="none" baseline="0">
                <a:solidFill>
                  <a:schemeClr val="dk1"/>
                </a:solidFill>
                <a:latin typeface="Arial"/>
                <a:ea typeface="Arial"/>
                <a:cs typeface="Arial"/>
                <a:sym typeface="Arial"/>
                <a:rtl val="0"/>
              </a:rPr>
              <a:t>Network access: Do not allow anonymous enumeration of SAM accounts - Enabled</a:t>
            </a:r>
          </a:p>
          <a:p>
            <a:pPr marL="457200" marR="0" lvl="0" indent="-342900" algn="l" rtl="0">
              <a:lnSpc>
                <a:spcPct val="100000"/>
              </a:lnSpc>
              <a:spcBef>
                <a:spcPts val="600"/>
              </a:spcBef>
              <a:spcAft>
                <a:spcPts val="0"/>
              </a:spcAft>
              <a:buClr>
                <a:schemeClr val="dk1"/>
              </a:buClr>
              <a:buSzPct val="166666"/>
              <a:buFont typeface="Arial"/>
              <a:buChar char="•"/>
            </a:pPr>
            <a:r>
              <a:rPr lang="en" sz="1800" b="0" i="0" u="none" strike="noStrike" cap="none" baseline="0">
                <a:solidFill>
                  <a:schemeClr val="dk1"/>
                </a:solidFill>
                <a:latin typeface="Arial"/>
                <a:ea typeface="Arial"/>
                <a:cs typeface="Arial"/>
                <a:sym typeface="Arial"/>
                <a:rtl val="0"/>
              </a:rPr>
              <a:t>Network access: Allow anonymous SID/name translation - Enabled</a:t>
            </a:r>
          </a:p>
          <a:p>
            <a:pPr marL="457200" marR="0" lvl="0" indent="-342900" algn="l" rtl="0">
              <a:lnSpc>
                <a:spcPct val="100000"/>
              </a:lnSpc>
              <a:spcBef>
                <a:spcPts val="600"/>
              </a:spcBef>
              <a:spcAft>
                <a:spcPts val="0"/>
              </a:spcAft>
              <a:buClr>
                <a:schemeClr val="dk1"/>
              </a:buClr>
              <a:buSzPct val="166666"/>
              <a:buFont typeface="Arial"/>
              <a:buChar char="•"/>
            </a:pPr>
            <a:r>
              <a:rPr lang="en" sz="1800" b="0" i="0" u="none" strike="noStrike" cap="none" baseline="0">
                <a:solidFill>
                  <a:schemeClr val="dk1"/>
                </a:solidFill>
                <a:latin typeface="Arial"/>
                <a:ea typeface="Arial"/>
                <a:cs typeface="Arial"/>
                <a:sym typeface="Arial"/>
                <a:rtl val="0"/>
              </a:rPr>
              <a:t>Accounts: Rename administrator account - Rename to something unique (but remember it)</a:t>
            </a:r>
          </a:p>
          <a:p>
            <a:pPr marL="457200" marR="0" lvl="0" indent="-342900" algn="l" rtl="0">
              <a:lnSpc>
                <a:spcPct val="100000"/>
              </a:lnSpc>
              <a:spcBef>
                <a:spcPts val="600"/>
              </a:spcBef>
              <a:spcAft>
                <a:spcPts val="0"/>
              </a:spcAft>
              <a:buClr>
                <a:schemeClr val="dk1"/>
              </a:buClr>
              <a:buSzPct val="166666"/>
              <a:buFont typeface="Arial"/>
              <a:buChar char="•"/>
            </a:pPr>
            <a:r>
              <a:rPr lang="en" sz="1800" b="0" i="0" u="none" strike="noStrike" cap="none" baseline="0">
                <a:solidFill>
                  <a:schemeClr val="dk1"/>
                </a:solidFill>
                <a:latin typeface="Arial"/>
                <a:ea typeface="Arial"/>
                <a:cs typeface="Arial"/>
                <a:sym typeface="Arial"/>
                <a:rtl val="0"/>
              </a:rPr>
              <a:t>Interactive logon: Message text for users attempting to log on - sometimes an inject</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Windows Admin - GPO (Audit)</a:t>
            </a:r>
          </a:p>
        </p:txBody>
      </p:sp>
      <p:sp>
        <p:nvSpPr>
          <p:cNvPr id="165" name="Shape 16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342900" marR="0" lvl="0" indent="-342900" algn="l" rtl="0">
              <a:lnSpc>
                <a:spcPct val="100000"/>
              </a:lnSpc>
              <a:spcBef>
                <a:spcPts val="0"/>
              </a:spcBef>
              <a:spcAft>
                <a:spcPts val="0"/>
              </a:spcAft>
              <a:buClr>
                <a:schemeClr val="dk1"/>
              </a:buClr>
              <a:buSzPct val="25000"/>
              <a:buFont typeface="Arial"/>
              <a:buNone/>
            </a:pPr>
            <a:r>
              <a:rPr lang="en" sz="2400" b="0" i="0" u="none" strike="noStrike" cap="none" baseline="0">
                <a:solidFill>
                  <a:schemeClr val="dk1"/>
                </a:solidFill>
                <a:latin typeface="Arial"/>
                <a:ea typeface="Arial"/>
                <a:cs typeface="Arial"/>
                <a:sym typeface="Arial"/>
                <a:rtl val="0"/>
              </a:rPr>
              <a:t>Audit Policy</a:t>
            </a:r>
          </a:p>
          <a:p>
            <a:pPr marL="342900" marR="0" lvl="0" indent="-342900" algn="l" rtl="0">
              <a:lnSpc>
                <a:spcPct val="100000"/>
              </a:lnSpc>
              <a:spcBef>
                <a:spcPts val="600"/>
              </a:spcBef>
              <a:spcAft>
                <a:spcPts val="0"/>
              </a:spcAft>
              <a:buClr>
                <a:schemeClr val="dk1"/>
              </a:buClr>
              <a:buSzPct val="25000"/>
              <a:buFont typeface="Arial"/>
              <a:buNone/>
            </a:pPr>
            <a:r>
              <a:rPr lang="en" sz="2400" b="0" i="0" u="none" strike="noStrike" cap="none" baseline="0">
                <a:solidFill>
                  <a:schemeClr val="dk1"/>
                </a:solidFill>
                <a:latin typeface="Arial"/>
                <a:ea typeface="Arial"/>
                <a:cs typeface="Arial"/>
                <a:sym typeface="Arial"/>
                <a:rtl val="0"/>
              </a:rPr>
              <a:t>Learn to configure windows audit logs and understand the events.</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a:solidFill>
                  <a:schemeClr val="dk1"/>
                </a:solidFill>
                <a:latin typeface="Arial"/>
                <a:ea typeface="Arial"/>
                <a:cs typeface="Arial"/>
                <a:sym typeface="Arial"/>
                <a:rtl val="0"/>
              </a:rPr>
              <a:t>Audit process tracking - Successes</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a:solidFill>
                  <a:schemeClr val="dk1"/>
                </a:solidFill>
                <a:latin typeface="Arial"/>
                <a:ea typeface="Arial"/>
                <a:cs typeface="Arial"/>
                <a:sym typeface="Arial"/>
                <a:rtl val="0"/>
              </a:rPr>
              <a:t>Audit account management - Successes, Failures</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a:solidFill>
                  <a:schemeClr val="dk1"/>
                </a:solidFill>
                <a:latin typeface="Arial"/>
                <a:ea typeface="Arial"/>
                <a:cs typeface="Arial"/>
                <a:sym typeface="Arial"/>
                <a:rtl val="0"/>
              </a:rPr>
              <a:t>Audit logon events - Successes, Failures</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a:solidFill>
                  <a:schemeClr val="dk1"/>
                </a:solidFill>
                <a:latin typeface="Arial"/>
                <a:ea typeface="Arial"/>
                <a:cs typeface="Arial"/>
                <a:sym typeface="Arial"/>
                <a:rtl val="0"/>
              </a:rPr>
              <a:t>Audit account logon events - Successes, Failures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Windows Admin - GPO (Other)</a:t>
            </a:r>
          </a:p>
        </p:txBody>
      </p:sp>
      <p:sp>
        <p:nvSpPr>
          <p:cNvPr id="171" name="Shape 171"/>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342900" marR="0" lvl="0" indent="-342900" algn="l" rtl="0">
              <a:lnSpc>
                <a:spcPct val="100000"/>
              </a:lnSpc>
              <a:spcBef>
                <a:spcPts val="0"/>
              </a:spcBef>
              <a:spcAft>
                <a:spcPts val="0"/>
              </a:spcAft>
              <a:buClr>
                <a:schemeClr val="dk1"/>
              </a:buClr>
              <a:buSzPct val="25000"/>
              <a:buFont typeface="Arial"/>
              <a:buNone/>
            </a:pPr>
            <a:r>
              <a:rPr lang="en" sz="2400" b="0" i="0" u="none" strike="noStrike" cap="none" baseline="0">
                <a:solidFill>
                  <a:schemeClr val="dk1"/>
                </a:solidFill>
                <a:latin typeface="Arial"/>
                <a:ea typeface="Arial"/>
                <a:cs typeface="Arial"/>
                <a:sym typeface="Arial"/>
                <a:rtl val="0"/>
              </a:rPr>
              <a:t>User Rights Assignment</a:t>
            </a:r>
          </a:p>
          <a:p>
            <a:pPr marL="457200" marR="0" lvl="0" indent="-419100" algn="l" rtl="0">
              <a:lnSpc>
                <a:spcPct val="100000"/>
              </a:lnSpc>
              <a:spcBef>
                <a:spcPts val="600"/>
              </a:spcBef>
              <a:spcAft>
                <a:spcPts val="0"/>
              </a:spcAft>
              <a:buClr>
                <a:schemeClr val="dk1"/>
              </a:buClr>
              <a:buSzPct val="208332"/>
              <a:buFont typeface="Arial"/>
              <a:buChar char="•"/>
            </a:pPr>
            <a:r>
              <a:rPr lang="en" sz="2400" b="0" i="0" u="none" strike="noStrike" cap="none" baseline="0">
                <a:solidFill>
                  <a:schemeClr val="dk1"/>
                </a:solidFill>
                <a:latin typeface="Arial"/>
                <a:ea typeface="Arial"/>
                <a:cs typeface="Arial"/>
                <a:sym typeface="Arial"/>
                <a:rtl val="0"/>
              </a:rPr>
              <a:t>Debug programs - Remove all groups/users</a:t>
            </a:r>
          </a:p>
          <a:p>
            <a:pPr marL="457200" marR="0" lvl="0" indent="-419100" algn="l" rtl="0">
              <a:lnSpc>
                <a:spcPct val="100000"/>
              </a:lnSpc>
              <a:spcBef>
                <a:spcPts val="600"/>
              </a:spcBef>
              <a:spcAft>
                <a:spcPts val="0"/>
              </a:spcAft>
              <a:buClr>
                <a:schemeClr val="dk1"/>
              </a:buClr>
              <a:buSzPct val="208332"/>
              <a:buFont typeface="Arial"/>
              <a:buChar char="•"/>
            </a:pPr>
            <a:r>
              <a:rPr lang="en" sz="2400" b="0" i="0" u="none" strike="noStrike" cap="none" baseline="0">
                <a:solidFill>
                  <a:schemeClr val="dk1"/>
                </a:solidFill>
                <a:latin typeface="Arial"/>
                <a:ea typeface="Arial"/>
                <a:cs typeface="Arial"/>
                <a:sym typeface="Arial"/>
                <a:rtl val="0"/>
              </a:rPr>
              <a:t>Allow log on through Terminal Services - Leave blank to disallow login via TS even if it has been started.</a:t>
            </a:r>
          </a:p>
          <a:p>
            <a:pPr marL="342900" marR="0" lvl="0" indent="-342900" algn="l" rtl="0">
              <a:lnSpc>
                <a:spcPct val="100000"/>
              </a:lnSpc>
              <a:spcBef>
                <a:spcPts val="600"/>
              </a:spcBef>
              <a:spcAft>
                <a:spcPts val="0"/>
              </a:spcAft>
              <a:buClr>
                <a:schemeClr val="dk1"/>
              </a:buClr>
              <a:buFont typeface="Arial"/>
              <a:buChar char="•"/>
            </a:pP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Windows Admin - Local GPO</a:t>
            </a:r>
          </a:p>
        </p:txBody>
      </p:sp>
      <p:sp>
        <p:nvSpPr>
          <p:cNvPr id="177" name="Shape 177"/>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rmAutofit lnSpcReduction="10000"/>
          </a:bodyPr>
          <a:lstStyle/>
          <a:p>
            <a:pPr marL="342900" marR="0" lvl="0" indent="-342900" algn="l" rtl="0">
              <a:lnSpc>
                <a:spcPct val="100000"/>
              </a:lnSpc>
              <a:spcBef>
                <a:spcPts val="0"/>
              </a:spcBef>
              <a:spcAft>
                <a:spcPts val="0"/>
              </a:spcAft>
              <a:buClr>
                <a:schemeClr val="dk1"/>
              </a:buClr>
              <a:buSzPct val="25000"/>
              <a:buFont typeface="Arial"/>
              <a:buNone/>
            </a:pPr>
            <a:r>
              <a:rPr lang="en" sz="2400" b="0" i="0" u="none" strike="noStrike" cap="none" baseline="0" dirty="0">
                <a:solidFill>
                  <a:schemeClr val="dk1"/>
                </a:solidFill>
                <a:latin typeface="Arial"/>
                <a:ea typeface="Arial"/>
                <a:cs typeface="Arial"/>
                <a:sym typeface="Arial"/>
                <a:rtl val="0"/>
              </a:rPr>
              <a:t>Local GPO is much faster to push out on small networks, and can be applied to any Windows system, not just domain joined ones (plus if the attacker kicks a box off the domain, domain GPO goes away). There isn't an easy way to do it for all GPO settings, but for security ones 'secedit' is your friend.</a:t>
            </a:r>
          </a:p>
          <a:p>
            <a:pPr marL="342900" marR="0" lvl="0" indent="-342900" algn="l" rtl="0">
              <a:lnSpc>
                <a:spcPct val="100000"/>
              </a:lnSpc>
              <a:spcBef>
                <a:spcPts val="600"/>
              </a:spcBef>
              <a:spcAft>
                <a:spcPts val="0"/>
              </a:spcAft>
              <a:buClr>
                <a:schemeClr val="dk1"/>
              </a:buClr>
              <a:buSzPct val="25000"/>
              <a:buFont typeface="Arial"/>
              <a:buNone/>
            </a:pPr>
            <a:r>
              <a:rPr lang="en" sz="2400" b="0" i="0" u="none" strike="noStrike" cap="none" baseline="0" dirty="0">
                <a:solidFill>
                  <a:schemeClr val="dk1"/>
                </a:solidFill>
                <a:latin typeface="Arial"/>
                <a:ea typeface="Arial"/>
                <a:cs typeface="Arial"/>
                <a:sym typeface="Arial"/>
                <a:rtl val="0"/>
              </a:rPr>
              <a:t>-- Export a config from a VM or other default install for reference:</a:t>
            </a:r>
          </a:p>
          <a:p>
            <a:pPr marL="342900" marR="0" lvl="0" indent="-342900" algn="l" rtl="0">
              <a:lnSpc>
                <a:spcPct val="100000"/>
              </a:lnSpc>
              <a:spcBef>
                <a:spcPts val="600"/>
              </a:spcBef>
              <a:spcAft>
                <a:spcPts val="0"/>
              </a:spcAft>
              <a:buClr>
                <a:schemeClr val="dk1"/>
              </a:buClr>
              <a:buSzPct val="25000"/>
              <a:buFont typeface="Arial"/>
              <a:buNone/>
            </a:pPr>
            <a:r>
              <a:rPr lang="en" sz="2400" b="1" i="0" u="none" strike="noStrike" cap="none" baseline="0" dirty="0">
                <a:solidFill>
                  <a:srgbClr val="000000"/>
                </a:solidFill>
                <a:latin typeface="Arial"/>
                <a:ea typeface="Arial"/>
                <a:cs typeface="Arial"/>
                <a:sym typeface="Arial"/>
                <a:rtl val="0"/>
              </a:rPr>
              <a:t>secedit /export /cfg checkme.inf</a:t>
            </a:r>
          </a:p>
          <a:p>
            <a:pPr marL="342900" marR="0" lvl="0" indent="-342900" algn="l" rtl="0">
              <a:lnSpc>
                <a:spcPct val="100000"/>
              </a:lnSpc>
              <a:spcBef>
                <a:spcPts val="600"/>
              </a:spcBef>
              <a:spcAft>
                <a:spcPts val="0"/>
              </a:spcAft>
              <a:buClr>
                <a:schemeClr val="dk1"/>
              </a:buClr>
              <a:buSzPct val="25000"/>
              <a:buFont typeface="Arial"/>
              <a:buNone/>
            </a:pPr>
            <a:r>
              <a:rPr lang="en" sz="2400" b="0" i="0" u="none" strike="noStrike" cap="none" baseline="0" dirty="0">
                <a:solidFill>
                  <a:schemeClr val="dk1"/>
                </a:solidFill>
                <a:latin typeface="Arial"/>
                <a:ea typeface="Arial"/>
                <a:cs typeface="Arial"/>
                <a:sym typeface="Arial"/>
                <a:rtl val="0"/>
              </a:rPr>
              <a:t>-- Edit to to have more secure settings then import onto your target system: </a:t>
            </a:r>
          </a:p>
          <a:p>
            <a:pPr marL="342900" marR="0" lvl="0" indent="-342900" algn="l" rtl="0">
              <a:lnSpc>
                <a:spcPct val="100000"/>
              </a:lnSpc>
              <a:spcBef>
                <a:spcPts val="600"/>
              </a:spcBef>
              <a:spcAft>
                <a:spcPts val="0"/>
              </a:spcAft>
              <a:buClr>
                <a:schemeClr val="dk1"/>
              </a:buClr>
              <a:buSzPct val="25000"/>
              <a:buFont typeface="Arial"/>
              <a:buNone/>
            </a:pPr>
            <a:r>
              <a:rPr lang="en" sz="2400" b="1" i="0" u="none" strike="noStrike" cap="none" baseline="0" dirty="0">
                <a:solidFill>
                  <a:srgbClr val="000000"/>
                </a:solidFill>
                <a:latin typeface="Arial"/>
                <a:ea typeface="Arial"/>
                <a:cs typeface="Arial"/>
                <a:sym typeface="Arial"/>
                <a:rtl val="0"/>
              </a:rPr>
              <a:t>secedit /configure /db secedit.sdb /cfg securecheckme.inf</a:t>
            </a:r>
          </a:p>
          <a:p>
            <a:pPr marL="342900" marR="0" lvl="0" indent="-342900" algn="l" rtl="0">
              <a:lnSpc>
                <a:spcPct val="100000"/>
              </a:lnSpc>
              <a:spcBef>
                <a:spcPts val="600"/>
              </a:spcBef>
              <a:spcAft>
                <a:spcPts val="0"/>
              </a:spcAft>
              <a:buClr>
                <a:schemeClr val="dk1"/>
              </a:buClr>
              <a:buFont typeface="Arial"/>
              <a:buChar char="•"/>
            </a:pPr>
            <a:endParaRPr dirty="0"/>
          </a:p>
          <a:p>
            <a:pPr marL="342900" marR="0" lvl="0" indent="-342900" algn="l" rtl="0">
              <a:lnSpc>
                <a:spcPct val="100000"/>
              </a:lnSpc>
              <a:spcBef>
                <a:spcPts val="600"/>
              </a:spcBef>
              <a:spcAft>
                <a:spcPts val="0"/>
              </a:spcAft>
              <a:buClr>
                <a:schemeClr val="dk1"/>
              </a:buClr>
              <a:buFont typeface="Arial"/>
              <a:buChar char="•"/>
            </a:pPr>
            <a:endParaRPr dirty="0"/>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Client Services</a:t>
            </a:r>
          </a:p>
        </p:txBody>
      </p:sp>
      <p:sp>
        <p:nvSpPr>
          <p:cNvPr id="183" name="Shape 183"/>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381000" algn="l" rtl="0">
              <a:lnSpc>
                <a:spcPct val="100000"/>
              </a:lnSpc>
              <a:spcBef>
                <a:spcPts val="0"/>
              </a:spcBef>
              <a:spcAft>
                <a:spcPts val="0"/>
              </a:spcAft>
              <a:buClr>
                <a:schemeClr val="dk1"/>
              </a:buClr>
              <a:buSzPct val="166666"/>
              <a:buFont typeface="Arial"/>
              <a:buChar char="•"/>
            </a:pPr>
            <a:r>
              <a:rPr lang="en" sz="2400" b="0" i="0" u="none" strike="noStrike" cap="none" baseline="0">
                <a:solidFill>
                  <a:schemeClr val="dk1"/>
                </a:solidFill>
                <a:latin typeface="Arial"/>
                <a:ea typeface="Arial"/>
                <a:cs typeface="Arial"/>
                <a:sym typeface="Arial"/>
                <a:rtl val="0"/>
              </a:rPr>
              <a:t>Turn on text only email reading if email is in play</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a:solidFill>
                  <a:schemeClr val="dk1"/>
                </a:solidFill>
                <a:latin typeface="Arial"/>
                <a:ea typeface="Arial"/>
                <a:cs typeface="Arial"/>
                <a:sym typeface="Arial"/>
                <a:rtl val="0"/>
              </a:rPr>
              <a:t>Microsoft Security Essentials free for SMB and home users so White Cell should be ok with it and hands down the best AV (IMHO)</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a:solidFill>
                  <a:schemeClr val="dk1"/>
                </a:solidFill>
                <a:latin typeface="Arial"/>
                <a:ea typeface="Arial"/>
                <a:cs typeface="Arial"/>
                <a:sym typeface="Arial"/>
                <a:rtl val="0"/>
              </a:rPr>
              <a:t>They have firewalls too! (nudge nudge)</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a:solidFill>
                  <a:schemeClr val="dk1"/>
                </a:solidFill>
                <a:latin typeface="Arial"/>
                <a:ea typeface="Arial"/>
                <a:cs typeface="Arial"/>
                <a:sym typeface="Arial"/>
                <a:rtl val="0"/>
              </a:rPr>
              <a:t>On windows systems install PeerBlock, it's a very small software package that does IP blocking for windows and supports LARGE IP lists (like every IP but my subnet) and supports egress</a:t>
            </a:r>
          </a:p>
          <a:p>
            <a:pPr marL="457200" marR="0" lvl="0" indent="-381000" algn="l" rtl="0">
              <a:lnSpc>
                <a:spcPct val="100000"/>
              </a:lnSpc>
              <a:spcBef>
                <a:spcPts val="600"/>
              </a:spcBef>
              <a:spcAft>
                <a:spcPts val="0"/>
              </a:spcAft>
              <a:buClr>
                <a:schemeClr val="dk1"/>
              </a:buClr>
              <a:buSzPct val="166666"/>
              <a:buFont typeface="Arial"/>
              <a:buChar char="•"/>
            </a:pPr>
            <a:r>
              <a:rPr lang="en" sz="2400" b="0" i="0" u="none" strike="noStrike" cap="none" baseline="0">
                <a:solidFill>
                  <a:schemeClr val="dk1"/>
                </a:solidFill>
                <a:latin typeface="Arial"/>
                <a:ea typeface="Arial"/>
                <a:cs typeface="Arial"/>
                <a:sym typeface="Arial"/>
                <a:rtl val="0"/>
              </a:rPr>
              <a:t>On Linux remove all remote access options. It's a client, it doesn't need SSHd</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Incident Responder</a:t>
            </a:r>
          </a:p>
        </p:txBody>
      </p:sp>
      <p:sp>
        <p:nvSpPr>
          <p:cNvPr id="189" name="Shape 189"/>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342900" algn="l" rtl="0">
              <a:lnSpc>
                <a:spcPct val="100000"/>
              </a:lnSpc>
              <a:spcBef>
                <a:spcPts val="0"/>
              </a:spcBef>
              <a:spcAft>
                <a:spcPts val="0"/>
              </a:spcAft>
              <a:buClr>
                <a:schemeClr val="dk1"/>
              </a:buClr>
              <a:buSzPct val="166666"/>
              <a:buFont typeface="Arial"/>
              <a:buChar char="•"/>
            </a:pPr>
            <a:r>
              <a:rPr lang="en" sz="1800" b="0" i="0" u="none" strike="noStrike" cap="none" baseline="0">
                <a:solidFill>
                  <a:schemeClr val="dk1"/>
                </a:solidFill>
                <a:latin typeface="Arial"/>
                <a:ea typeface="Arial"/>
                <a:cs typeface="Arial"/>
                <a:sym typeface="Arial"/>
                <a:rtl val="0"/>
              </a:rPr>
              <a:t>Windows</a:t>
            </a:r>
          </a:p>
          <a:p>
            <a:pPr marL="914400" marR="0" lvl="1" indent="-342900" algn="l" rtl="0">
              <a:lnSpc>
                <a:spcPct val="100000"/>
              </a:lnSpc>
              <a:spcBef>
                <a:spcPts val="480"/>
              </a:spcBef>
              <a:spcAft>
                <a:spcPts val="0"/>
              </a:spcAft>
              <a:buClr>
                <a:schemeClr val="dk1"/>
              </a:buClr>
              <a:buSzPct val="100000"/>
              <a:buFont typeface="Arial"/>
              <a:buChar char="o"/>
            </a:pPr>
            <a:r>
              <a:rPr lang="en" sz="1800" b="0" i="0" u="none" strike="noStrike" cap="none" baseline="0">
                <a:solidFill>
                  <a:schemeClr val="dk1"/>
                </a:solidFill>
                <a:latin typeface="Arial"/>
                <a:ea typeface="Arial"/>
                <a:cs typeface="Arial"/>
                <a:sym typeface="Arial"/>
                <a:rtl val="0"/>
              </a:rPr>
              <a:t>Autoruns and other Sysinternals from a known good source. Ask White Team for a USB if you aren't allowed to have one/bring one</a:t>
            </a:r>
          </a:p>
          <a:p>
            <a:pPr marL="914400" marR="0" lvl="1" indent="-342900" algn="l" rtl="0">
              <a:lnSpc>
                <a:spcPct val="100000"/>
              </a:lnSpc>
              <a:spcBef>
                <a:spcPts val="480"/>
              </a:spcBef>
              <a:spcAft>
                <a:spcPts val="0"/>
              </a:spcAft>
              <a:buClr>
                <a:schemeClr val="dk1"/>
              </a:buClr>
              <a:buSzPct val="100000"/>
              <a:buFont typeface="Arial"/>
              <a:buChar char="o"/>
            </a:pPr>
            <a:r>
              <a:rPr lang="en" sz="1800" b="0" i="0" u="none" strike="noStrike" cap="none" baseline="0">
                <a:solidFill>
                  <a:schemeClr val="dk1"/>
                </a:solidFill>
                <a:latin typeface="Arial"/>
                <a:ea typeface="Arial"/>
                <a:cs typeface="Arial"/>
                <a:sym typeface="Arial"/>
                <a:rtl val="0"/>
              </a:rPr>
              <a:t>List logged in users (qwinsta)</a:t>
            </a:r>
          </a:p>
          <a:p>
            <a:pPr marL="914400" marR="0" lvl="1" indent="-342900" algn="l" rtl="0">
              <a:lnSpc>
                <a:spcPct val="100000"/>
              </a:lnSpc>
              <a:spcBef>
                <a:spcPts val="480"/>
              </a:spcBef>
              <a:spcAft>
                <a:spcPts val="0"/>
              </a:spcAft>
              <a:buClr>
                <a:schemeClr val="dk1"/>
              </a:buClr>
              <a:buSzPct val="100000"/>
              <a:buFont typeface="Arial"/>
              <a:buChar char="o"/>
            </a:pPr>
            <a:r>
              <a:rPr lang="en" sz="1800" b="0" i="0" u="none" strike="noStrike" cap="none" baseline="0">
                <a:solidFill>
                  <a:schemeClr val="dk1"/>
                </a:solidFill>
                <a:latin typeface="Arial"/>
                <a:ea typeface="Arial"/>
                <a:cs typeface="Arial"/>
                <a:sym typeface="Arial"/>
                <a:rtl val="0"/>
              </a:rPr>
              <a:t>If notepad.exe is running you've been breached</a:t>
            </a:r>
          </a:p>
          <a:p>
            <a:pPr marL="457200" marR="0" lvl="0" indent="-342900" algn="l" rtl="0">
              <a:lnSpc>
                <a:spcPct val="100000"/>
              </a:lnSpc>
              <a:spcBef>
                <a:spcPts val="600"/>
              </a:spcBef>
              <a:spcAft>
                <a:spcPts val="0"/>
              </a:spcAft>
              <a:buClr>
                <a:schemeClr val="dk1"/>
              </a:buClr>
              <a:buSzPct val="166666"/>
              <a:buFont typeface="Arial"/>
              <a:buChar char="•"/>
            </a:pPr>
            <a:r>
              <a:rPr lang="en" sz="1800" b="0" i="0" u="none" strike="noStrike" cap="none" baseline="0">
                <a:solidFill>
                  <a:schemeClr val="dk1"/>
                </a:solidFill>
                <a:latin typeface="Arial"/>
                <a:ea typeface="Arial"/>
                <a:cs typeface="Arial"/>
                <a:sym typeface="Arial"/>
                <a:rtl val="0"/>
              </a:rPr>
              <a:t>Linux/BSD/Nix</a:t>
            </a:r>
          </a:p>
          <a:p>
            <a:pPr marL="914400" marR="0" lvl="1" indent="-381000" algn="l" rtl="0">
              <a:lnSpc>
                <a:spcPct val="100000"/>
              </a:lnSpc>
              <a:spcBef>
                <a:spcPts val="480"/>
              </a:spcBef>
              <a:spcAft>
                <a:spcPts val="0"/>
              </a:spcAft>
              <a:buClr>
                <a:schemeClr val="dk1"/>
              </a:buClr>
              <a:buSzPct val="133333"/>
              <a:buFont typeface="Arial"/>
              <a:buChar char="o"/>
            </a:pPr>
            <a:r>
              <a:rPr lang="en" sz="1800" b="0" i="0" u="none" strike="noStrike" cap="none" baseline="0">
                <a:solidFill>
                  <a:schemeClr val="dk1"/>
                </a:solidFill>
                <a:latin typeface="Arial"/>
                <a:ea typeface="Arial"/>
                <a:cs typeface="Arial"/>
                <a:sym typeface="Arial"/>
                <a:rtl val="0"/>
              </a:rPr>
              <a:t>.bash_history</a:t>
            </a:r>
          </a:p>
          <a:p>
            <a:pPr marL="914400" marR="0" lvl="1" indent="-381000" algn="l" rtl="0">
              <a:lnSpc>
                <a:spcPct val="100000"/>
              </a:lnSpc>
              <a:spcBef>
                <a:spcPts val="480"/>
              </a:spcBef>
              <a:spcAft>
                <a:spcPts val="0"/>
              </a:spcAft>
              <a:buClr>
                <a:schemeClr val="dk1"/>
              </a:buClr>
              <a:buSzPct val="133333"/>
              <a:buFont typeface="Arial"/>
              <a:buChar char="o"/>
            </a:pPr>
            <a:r>
              <a:rPr lang="en" sz="1800" b="0" i="0" u="none" strike="noStrike" cap="none" baseline="0">
                <a:solidFill>
                  <a:schemeClr val="dk1"/>
                </a:solidFill>
                <a:latin typeface="Arial"/>
                <a:ea typeface="Arial"/>
                <a:cs typeface="Arial"/>
                <a:sym typeface="Arial"/>
                <a:rtl val="0"/>
              </a:rPr>
              <a:t>~/.ssh/authorized_keys</a:t>
            </a:r>
          </a:p>
          <a:p>
            <a:pPr marL="914400" marR="0" lvl="1" indent="-342900" algn="l" rtl="0">
              <a:lnSpc>
                <a:spcPct val="100000"/>
              </a:lnSpc>
              <a:spcBef>
                <a:spcPts val="480"/>
              </a:spcBef>
              <a:spcAft>
                <a:spcPts val="0"/>
              </a:spcAft>
              <a:buClr>
                <a:schemeClr val="dk1"/>
              </a:buClr>
              <a:buSzPct val="100000"/>
              <a:buFont typeface="Arial"/>
              <a:buChar char="o"/>
            </a:pPr>
            <a:r>
              <a:rPr lang="en" sz="1800" b="0" i="0" u="none" strike="noStrike" cap="none" baseline="0">
                <a:solidFill>
                  <a:schemeClr val="dk1"/>
                </a:solidFill>
                <a:latin typeface="Arial"/>
                <a:ea typeface="Arial"/>
                <a:cs typeface="Arial"/>
                <a:sym typeface="Arial"/>
                <a:rtl val="0"/>
              </a:rPr>
              <a:t>lsof -nPi / netstat -ano</a:t>
            </a:r>
          </a:p>
          <a:p>
            <a:pPr marL="914400" marR="0" lvl="1" indent="-342900" algn="l" rtl="0">
              <a:lnSpc>
                <a:spcPct val="100000"/>
              </a:lnSpc>
              <a:spcBef>
                <a:spcPts val="480"/>
              </a:spcBef>
              <a:spcAft>
                <a:spcPts val="0"/>
              </a:spcAft>
              <a:buClr>
                <a:schemeClr val="dk1"/>
              </a:buClr>
              <a:buSzPct val="100000"/>
              <a:buFont typeface="Arial"/>
              <a:buChar char="o"/>
            </a:pPr>
            <a:r>
              <a:rPr lang="en" sz="1800" b="0" i="0" u="none" strike="noStrike" cap="none" baseline="0">
                <a:solidFill>
                  <a:schemeClr val="dk1"/>
                </a:solidFill>
                <a:latin typeface="Arial"/>
                <a:ea typeface="Arial"/>
                <a:cs typeface="Arial"/>
                <a:sym typeface="Arial"/>
                <a:rtl val="0"/>
              </a:rPr>
              <a:t>know where logs are</a:t>
            </a:r>
          </a:p>
          <a:p>
            <a:pPr marL="914400" marR="0" lvl="1" indent="-342900" algn="l" rtl="0">
              <a:lnSpc>
                <a:spcPct val="100000"/>
              </a:lnSpc>
              <a:spcBef>
                <a:spcPts val="480"/>
              </a:spcBef>
              <a:spcAft>
                <a:spcPts val="0"/>
              </a:spcAft>
              <a:buClr>
                <a:schemeClr val="dk1"/>
              </a:buClr>
              <a:buSzPct val="100000"/>
              <a:buFont typeface="Arial"/>
              <a:buChar char="o"/>
            </a:pPr>
            <a:r>
              <a:rPr lang="en" sz="1800" b="0" i="0" u="none" strike="noStrike" cap="none" baseline="0">
                <a:solidFill>
                  <a:schemeClr val="dk1"/>
                </a:solidFill>
                <a:latin typeface="Arial"/>
                <a:ea typeface="Arial"/>
                <a:cs typeface="Arial"/>
                <a:sym typeface="Arial"/>
                <a:rtl val="0"/>
              </a:rPr>
              <a:t>diff process list</a:t>
            </a:r>
          </a:p>
          <a:p>
            <a:pPr marL="914400" marR="0" lvl="1" indent="-342900" algn="l" rtl="0">
              <a:lnSpc>
                <a:spcPct val="100000"/>
              </a:lnSpc>
              <a:spcBef>
                <a:spcPts val="480"/>
              </a:spcBef>
              <a:spcAft>
                <a:spcPts val="0"/>
              </a:spcAft>
              <a:buClr>
                <a:schemeClr val="dk1"/>
              </a:buClr>
              <a:buSzPct val="100000"/>
              <a:buFont typeface="Arial"/>
              <a:buChar char="o"/>
            </a:pPr>
            <a:r>
              <a:rPr lang="en" sz="1800" b="0" i="0" u="none" strike="noStrike" cap="none" baseline="0">
                <a:solidFill>
                  <a:schemeClr val="dk1"/>
                </a:solidFill>
                <a:latin typeface="Arial"/>
                <a:ea typeface="Arial"/>
                <a:cs typeface="Arial"/>
                <a:sym typeface="Arial"/>
                <a:rtl val="0"/>
              </a:rPr>
              <a:t>fuser -k pts/2</a:t>
            </a:r>
          </a:p>
          <a:p>
            <a:pPr marL="457200" marR="0" lvl="0" indent="-342900" algn="l" rtl="0">
              <a:lnSpc>
                <a:spcPct val="100000"/>
              </a:lnSpc>
              <a:spcBef>
                <a:spcPts val="600"/>
              </a:spcBef>
              <a:spcAft>
                <a:spcPts val="0"/>
              </a:spcAft>
              <a:buClr>
                <a:schemeClr val="dk1"/>
              </a:buClr>
              <a:buSzPct val="166666"/>
              <a:buFont typeface="Arial"/>
              <a:buChar char="•"/>
            </a:pPr>
            <a:r>
              <a:rPr lang="en" sz="1800" b="0" i="0" u="none" strike="noStrike" cap="none" baseline="0">
                <a:solidFill>
                  <a:schemeClr val="dk1"/>
                </a:solidFill>
                <a:latin typeface="Arial"/>
                <a:ea typeface="Arial"/>
                <a:cs typeface="Arial"/>
                <a:sym typeface="Arial"/>
                <a:rtl val="0"/>
              </a:rPr>
              <a:t>Get the incident response forms and learn how to fill them out. Big points! 5 dolla</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noAutofit/>
          </a:bodyPr>
          <a:lstStyle/>
          <a:p>
            <a:pPr marL="0" marR="0" lvl="0" indent="304800" algn="ctr" rtl="0">
              <a:lnSpc>
                <a:spcPct val="100000"/>
              </a:lnSpc>
              <a:spcBef>
                <a:spcPts val="0"/>
              </a:spcBef>
              <a:spcAft>
                <a:spcPts val="0"/>
              </a:spcAft>
              <a:buClr>
                <a:schemeClr val="dk1"/>
              </a:buClr>
              <a:buSzPct val="25000"/>
              <a:buFont typeface="Arial"/>
              <a:buNone/>
            </a:pPr>
            <a:r>
              <a:rPr lang="en" sz="4800" b="1" i="0" u="none" strike="noStrike" cap="none" baseline="0">
                <a:solidFill>
                  <a:schemeClr val="dk1"/>
                </a:solidFill>
                <a:latin typeface="Arial"/>
                <a:ea typeface="Arial"/>
                <a:cs typeface="Arial"/>
                <a:sym typeface="Arial"/>
                <a:rtl val="0"/>
              </a:rPr>
              <a:t>Know your space</a:t>
            </a:r>
          </a:p>
        </p:txBody>
      </p:sp>
      <p:sp>
        <p:nvSpPr>
          <p:cNvPr id="195" name="Shape 195"/>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noAutofit/>
          </a:bodyPr>
          <a:lstStyle/>
          <a:p>
            <a:pPr marL="0" marR="0" lvl="0" indent="190500" algn="ctr" rtl="0">
              <a:lnSpc>
                <a:spcPct val="100000"/>
              </a:lnSpc>
              <a:spcBef>
                <a:spcPts val="0"/>
              </a:spcBef>
              <a:spcAft>
                <a:spcPts val="0"/>
              </a:spcAft>
              <a:buClr>
                <a:schemeClr val="dk2"/>
              </a:buClr>
              <a:buFont typeface="Arial"/>
              <a:buNone/>
            </a:pP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Intro</a:t>
            </a:r>
          </a:p>
        </p:txBody>
      </p:sp>
      <p:sp>
        <p:nvSpPr>
          <p:cNvPr id="38" name="Shape 38"/>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Rob Fuller</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Mid Atlantic CCDC Red Team since 2007</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National CCDC Red Teamer since 2012</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A Senior Red Teamer at my day job</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Pentesting for a few years ;-)</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Hak5</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USMC</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Father</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&lt;Incert acronym cert to make you trust me&gt;</a:t>
            </a:r>
          </a:p>
        </p:txBody>
      </p:sp>
      <p:sp>
        <p:nvSpPr>
          <p:cNvPr id="39" name="Shape 39"/>
          <p:cNvSpPr txBox="1"/>
          <p:nvPr/>
        </p:nvSpPr>
        <p:spPr>
          <a:xfrm>
            <a:off x="2497675" y="243425"/>
            <a:ext cx="6138298" cy="10794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FF0000"/>
              </a:buClr>
              <a:buSzPct val="25000"/>
              <a:buFont typeface="Arial"/>
              <a:buNone/>
            </a:pPr>
            <a:r>
              <a:rPr lang="en" sz="1400" b="0" i="0" u="none" strike="noStrike" cap="none" baseline="0">
                <a:solidFill>
                  <a:srgbClr val="FF0000"/>
                </a:solidFill>
                <a:latin typeface="Arial"/>
                <a:ea typeface="Arial"/>
                <a:cs typeface="Arial"/>
                <a:sym typeface="Arial"/>
                <a:rtl val="0"/>
              </a:rPr>
              <a:t> === PRESENTER ===</a:t>
            </a:r>
          </a:p>
          <a:p>
            <a:pPr marL="0" marR="0" lvl="0" indent="0" algn="ctr" rtl="0">
              <a:lnSpc>
                <a:spcPct val="100000"/>
              </a:lnSpc>
              <a:spcBef>
                <a:spcPts val="0"/>
              </a:spcBef>
              <a:spcAft>
                <a:spcPts val="0"/>
              </a:spcAft>
              <a:buClr>
                <a:srgbClr val="FF0000"/>
              </a:buClr>
              <a:buSzPct val="25000"/>
              <a:buFont typeface="Arial"/>
              <a:buNone/>
            </a:pPr>
            <a:r>
              <a:rPr lang="en" sz="1400" b="0" i="0" u="none" strike="noStrike" cap="none" baseline="0">
                <a:solidFill>
                  <a:srgbClr val="FF0000"/>
                </a:solidFill>
                <a:latin typeface="Arial"/>
                <a:ea typeface="Arial"/>
                <a:cs typeface="Arial"/>
                <a:sym typeface="Arial"/>
                <a:rtl val="0"/>
              </a:rPr>
              <a:t> THIS IS A FREE CROWDSOURCED PRESENTATION, PLEASE ADD YOUR OWN INFORMATION HERE</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Physical space</a:t>
            </a:r>
          </a:p>
        </p:txBody>
      </p:sp>
      <p:sp>
        <p:nvSpPr>
          <p:cNvPr id="201" name="Shape 201"/>
          <p:cNvSpPr txBox="1">
            <a:spLocks noGrp="1"/>
          </p:cNvSpPr>
          <p:nvPr>
            <p:ph type="body" idx="1"/>
          </p:nvPr>
        </p:nvSpPr>
        <p:spPr>
          <a:xfrm>
            <a:off x="457200" y="1342629"/>
            <a:ext cx="8229600" cy="5225100"/>
          </a:xfrm>
          <a:prstGeom prst="rect">
            <a:avLst/>
          </a:prstGeom>
          <a:noFill/>
          <a:ln>
            <a:noFill/>
          </a:ln>
        </p:spPr>
        <p:txBody>
          <a:bodyPr lIns="91425" tIns="91425" rIns="91425" bIns="91425" anchor="t" anchorCtr="0">
            <a:noAutofit/>
          </a:bodyPr>
          <a:lstStyle/>
          <a:p>
            <a:pPr marL="457200" marR="0" lvl="0" indent="-368300" algn="l" rtl="0">
              <a:lnSpc>
                <a:spcPct val="100000"/>
              </a:lnSpc>
              <a:spcBef>
                <a:spcPts val="0"/>
              </a:spcBef>
              <a:spcAft>
                <a:spcPts val="0"/>
              </a:spcAft>
              <a:buClr>
                <a:schemeClr val="dk1"/>
              </a:buClr>
              <a:buSzPct val="166666"/>
              <a:buFont typeface="Arial"/>
              <a:buChar char="•"/>
            </a:pPr>
            <a:r>
              <a:rPr lang="en" sz="2200" b="0" i="0" u="none" strike="noStrike" cap="none" baseline="0">
                <a:solidFill>
                  <a:schemeClr val="dk1"/>
                </a:solidFill>
                <a:latin typeface="Arial"/>
                <a:ea typeface="Arial"/>
                <a:cs typeface="Arial"/>
                <a:sym typeface="Arial"/>
                <a:rtl val="0"/>
              </a:rPr>
              <a:t>Go into blackout (everyone has a single role) every morning. Check everything from network cables to users, services, and passwords</a:t>
            </a:r>
          </a:p>
          <a:p>
            <a:pPr marL="457200" marR="0" lvl="0" indent="-368300" algn="l" rtl="0">
              <a:lnSpc>
                <a:spcPct val="100000"/>
              </a:lnSpc>
              <a:spcBef>
                <a:spcPts val="600"/>
              </a:spcBef>
              <a:spcAft>
                <a:spcPts val="0"/>
              </a:spcAft>
              <a:buClr>
                <a:schemeClr val="dk1"/>
              </a:buClr>
              <a:buSzPct val="166666"/>
              <a:buFont typeface="Arial"/>
              <a:buChar char="•"/>
            </a:pPr>
            <a:r>
              <a:rPr lang="en" sz="2200" b="0" i="0" u="none" strike="noStrike" cap="none" baseline="0">
                <a:solidFill>
                  <a:schemeClr val="dk1"/>
                </a:solidFill>
                <a:latin typeface="Arial"/>
                <a:ea typeface="Arial"/>
                <a:cs typeface="Arial"/>
                <a:sym typeface="Arial"/>
                <a:rtl val="0"/>
              </a:rPr>
              <a:t>Baseline and inventory your gear every day</a:t>
            </a:r>
          </a:p>
          <a:p>
            <a:pPr marL="457200" marR="0" lvl="0" indent="-368300" algn="l" rtl="0">
              <a:lnSpc>
                <a:spcPct val="100000"/>
              </a:lnSpc>
              <a:spcBef>
                <a:spcPts val="600"/>
              </a:spcBef>
              <a:spcAft>
                <a:spcPts val="0"/>
              </a:spcAft>
              <a:buClr>
                <a:schemeClr val="dk1"/>
              </a:buClr>
              <a:buSzPct val="166666"/>
              <a:buFont typeface="Arial"/>
              <a:buChar char="•"/>
            </a:pPr>
            <a:r>
              <a:rPr lang="en" sz="2200" b="0" i="0" u="none" strike="noStrike" cap="none" baseline="0">
                <a:solidFill>
                  <a:schemeClr val="dk1"/>
                </a:solidFill>
                <a:latin typeface="Arial"/>
                <a:ea typeface="Arial"/>
                <a:cs typeface="Arial"/>
                <a:sym typeface="Arial"/>
                <a:rtl val="0"/>
              </a:rPr>
              <a:t>Look for tape on mouses</a:t>
            </a:r>
          </a:p>
          <a:p>
            <a:pPr marL="457200" marR="0" lvl="0" indent="-368300" algn="l" rtl="0">
              <a:lnSpc>
                <a:spcPct val="100000"/>
              </a:lnSpc>
              <a:spcBef>
                <a:spcPts val="600"/>
              </a:spcBef>
              <a:spcAft>
                <a:spcPts val="0"/>
              </a:spcAft>
              <a:buClr>
                <a:schemeClr val="dk1"/>
              </a:buClr>
              <a:buSzPct val="166666"/>
              <a:buFont typeface="Arial"/>
              <a:buChar char="•"/>
            </a:pPr>
            <a:r>
              <a:rPr lang="en" sz="2200" b="0" i="0" u="none" strike="noStrike" cap="none" baseline="0">
                <a:solidFill>
                  <a:schemeClr val="dk1"/>
                </a:solidFill>
                <a:latin typeface="Arial"/>
                <a:ea typeface="Arial"/>
                <a:cs typeface="Arial"/>
                <a:sym typeface="Arial"/>
                <a:rtl val="0"/>
              </a:rPr>
              <a:t>Schedule 20 minutes before the ending bell to police your space. Remove and secure all media (physical and digital)</a:t>
            </a:r>
          </a:p>
          <a:p>
            <a:pPr marL="457200" marR="0" lvl="0" indent="-368300" algn="l" rtl="0">
              <a:lnSpc>
                <a:spcPct val="100000"/>
              </a:lnSpc>
              <a:spcBef>
                <a:spcPts val="600"/>
              </a:spcBef>
              <a:spcAft>
                <a:spcPts val="0"/>
              </a:spcAft>
              <a:buClr>
                <a:schemeClr val="dk1"/>
              </a:buClr>
              <a:buSzPct val="166666"/>
              <a:buFont typeface="Arial"/>
              <a:buChar char="•"/>
            </a:pPr>
            <a:r>
              <a:rPr lang="en" sz="2200" b="0" i="0" u="none" strike="noStrike" cap="none" baseline="0">
                <a:solidFill>
                  <a:schemeClr val="dk1"/>
                </a:solidFill>
                <a:latin typeface="Arial"/>
                <a:ea typeface="Arial"/>
                <a:cs typeface="Arial"/>
                <a:sym typeface="Arial"/>
                <a:rtl val="0"/>
              </a:rPr>
              <a:t>Tag (like in graphiti) all of your gear, think SPY movie (small piece of tape to know if someone opened the door)</a:t>
            </a:r>
          </a:p>
          <a:p>
            <a:pPr marL="457200" marR="0" lvl="0" indent="-368300" algn="l" rtl="0">
              <a:lnSpc>
                <a:spcPct val="100000"/>
              </a:lnSpc>
              <a:spcBef>
                <a:spcPts val="600"/>
              </a:spcBef>
              <a:spcAft>
                <a:spcPts val="0"/>
              </a:spcAft>
              <a:buClr>
                <a:schemeClr val="dk1"/>
              </a:buClr>
              <a:buSzPct val="166666"/>
              <a:buFont typeface="Arial"/>
              <a:buChar char="•"/>
            </a:pPr>
            <a:r>
              <a:rPr lang="en" sz="2200" b="0" i="0" u="none" strike="noStrike" cap="none" baseline="0">
                <a:solidFill>
                  <a:schemeClr val="dk1"/>
                </a:solidFill>
                <a:latin typeface="Arial"/>
                <a:ea typeface="Arial"/>
                <a:cs typeface="Arial"/>
                <a:sym typeface="Arial"/>
                <a:rtl val="0"/>
              </a:rPr>
              <a:t>GSM bugs? Keyloggers? Wifi Access Points? Voice recorders? Stuff that Tom Cruise would use (minus the couch jumping)</a:t>
            </a:r>
          </a:p>
          <a:p>
            <a:pPr marL="457200" marR="0" lvl="0" indent="-368300" algn="l" rtl="0">
              <a:lnSpc>
                <a:spcPct val="100000"/>
              </a:lnSpc>
              <a:spcBef>
                <a:spcPts val="600"/>
              </a:spcBef>
              <a:spcAft>
                <a:spcPts val="0"/>
              </a:spcAft>
              <a:buClr>
                <a:schemeClr val="dk1"/>
              </a:buClr>
              <a:buSzPct val="166666"/>
              <a:buFont typeface="Arial"/>
              <a:buChar char="•"/>
            </a:pPr>
            <a:r>
              <a:rPr lang="en" sz="2200" b="0" i="0" u="none" strike="noStrike" cap="none" baseline="0">
                <a:solidFill>
                  <a:schemeClr val="dk1"/>
                </a:solidFill>
                <a:latin typeface="Arial"/>
                <a:ea typeface="Arial"/>
                <a:cs typeface="Arial"/>
                <a:sym typeface="Arial"/>
                <a:rtl val="0"/>
              </a:rPr>
              <a:t>If the fire alarm goes off, ask the White Cell if it's real.</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Verbal Space</a:t>
            </a:r>
          </a:p>
        </p:txBody>
      </p:sp>
      <p:sp>
        <p:nvSpPr>
          <p:cNvPr id="207" name="Shape 207"/>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If you get injects via phone, call back just like you (sh/w)ould your bank. Start to recognize the voice, have the same person answer every time.</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Verify _any_ communication with alternative means. Challenge / Response</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noAutofit/>
          </a:bodyPr>
          <a:lstStyle/>
          <a:p>
            <a:pPr marL="0" marR="0" lvl="0" indent="304800" algn="ctr" rtl="0">
              <a:lnSpc>
                <a:spcPct val="100000"/>
              </a:lnSpc>
              <a:spcBef>
                <a:spcPts val="0"/>
              </a:spcBef>
              <a:spcAft>
                <a:spcPts val="0"/>
              </a:spcAft>
              <a:buClr>
                <a:schemeClr val="dk1"/>
              </a:buClr>
              <a:buSzPct val="25000"/>
              <a:buFont typeface="Arial"/>
              <a:buNone/>
            </a:pPr>
            <a:r>
              <a:rPr lang="en" sz="4800" b="1" i="0" u="none" strike="noStrike" cap="none" baseline="0">
                <a:solidFill>
                  <a:schemeClr val="dk1"/>
                </a:solidFill>
                <a:latin typeface="Arial"/>
                <a:ea typeface="Arial"/>
                <a:cs typeface="Arial"/>
                <a:sym typeface="Arial"/>
                <a:rtl val="0"/>
              </a:rPr>
              <a:t>Know your network</a:t>
            </a:r>
          </a:p>
        </p:txBody>
      </p:sp>
      <p:sp>
        <p:nvSpPr>
          <p:cNvPr id="213" name="Shape 213"/>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noAutofit/>
          </a:bodyPr>
          <a:lstStyle/>
          <a:p>
            <a:pPr marL="0" marR="0" lvl="0" indent="190500" algn="ctr" rtl="0">
              <a:lnSpc>
                <a:spcPct val="100000"/>
              </a:lnSpc>
              <a:spcBef>
                <a:spcPts val="0"/>
              </a:spcBef>
              <a:spcAft>
                <a:spcPts val="0"/>
              </a:spcAft>
              <a:buClr>
                <a:schemeClr val="dk2"/>
              </a:buClr>
              <a:buFont typeface="Arial"/>
              <a:buNone/>
            </a:pPr>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Forget Snort/Splunk/Nagios/Cacti</a:t>
            </a:r>
          </a:p>
        </p:txBody>
      </p:sp>
      <p:sp>
        <p:nvSpPr>
          <p:cNvPr id="219" name="Shape 219"/>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You do not have time to install and configure these, much less watch them. Don't.</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Event Viewer, /var/logs, .bash_history</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Create a network map a head of time. Know it, love it, feed it breakfast</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NetworkMiner makes it easy to watch for new IPs connecting to/from your system</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nmap has NSE scripts to check for vulnerabilities</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Nikto can catch easy web app stuff</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noAutofit/>
          </a:bodyPr>
          <a:lstStyle/>
          <a:p>
            <a:pPr marL="0" marR="0" lvl="0" indent="304800" algn="ctr" rtl="0">
              <a:lnSpc>
                <a:spcPct val="100000"/>
              </a:lnSpc>
              <a:spcBef>
                <a:spcPts val="0"/>
              </a:spcBef>
              <a:spcAft>
                <a:spcPts val="0"/>
              </a:spcAft>
              <a:buClr>
                <a:schemeClr val="dk1"/>
              </a:buClr>
              <a:buSzPct val="25000"/>
              <a:buFont typeface="Arial"/>
              <a:buNone/>
            </a:pPr>
            <a:r>
              <a:rPr lang="en" sz="4800" b="1" i="0" u="none" strike="noStrike" cap="none" baseline="0">
                <a:solidFill>
                  <a:schemeClr val="dk1"/>
                </a:solidFill>
                <a:latin typeface="Arial"/>
                <a:ea typeface="Arial"/>
                <a:cs typeface="Arial"/>
                <a:sym typeface="Arial"/>
                <a:rtl val="0"/>
              </a:rPr>
              <a:t>Know your defences</a:t>
            </a:r>
          </a:p>
        </p:txBody>
      </p:sp>
      <p:sp>
        <p:nvSpPr>
          <p:cNvPr id="225" name="Shape 225"/>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noAutofit/>
          </a:bodyPr>
          <a:lstStyle/>
          <a:p>
            <a:pPr marL="0" marR="0" lvl="0" indent="190500" algn="ctr" rtl="0">
              <a:lnSpc>
                <a:spcPct val="100000"/>
              </a:lnSpc>
              <a:spcBef>
                <a:spcPts val="0"/>
              </a:spcBef>
              <a:spcAft>
                <a:spcPts val="0"/>
              </a:spcAft>
              <a:buClr>
                <a:schemeClr val="dk2"/>
              </a:buClr>
              <a:buFont typeface="Arial"/>
              <a:buNone/>
            </a:pPr>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What gets the most bang for the buck?</a:t>
            </a:r>
          </a:p>
        </p:txBody>
      </p:sp>
      <p:sp>
        <p:nvSpPr>
          <p:cNvPr id="231" name="Shape 231"/>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A clear head</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Firewalls</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AV</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File Integrity Monitoring (FIM)</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Logs</a:t>
            </a:r>
          </a:p>
          <a:p>
            <a:pPr marL="342900" marR="0" lvl="0" indent="-342900" algn="l" rtl="0">
              <a:lnSpc>
                <a:spcPct val="100000"/>
              </a:lnSpc>
              <a:spcBef>
                <a:spcPts val="60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  ||</a:t>
            </a:r>
          </a:p>
          <a:p>
            <a:pPr marL="342900" marR="0" lvl="0" indent="-342900" algn="l" rtl="0">
              <a:lnSpc>
                <a:spcPct val="100000"/>
              </a:lnSpc>
              <a:spcBef>
                <a:spcPts val="60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  ||</a:t>
            </a:r>
          </a:p>
          <a:p>
            <a:pPr marL="342900" marR="0" lvl="0" indent="-342900" algn="l" rtl="0">
              <a:lnSpc>
                <a:spcPct val="100000"/>
              </a:lnSpc>
              <a:spcBef>
                <a:spcPts val="60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  ||</a:t>
            </a:r>
          </a:p>
          <a:p>
            <a:pPr marL="342900" marR="0" lvl="0" indent="-342900" algn="l" rtl="0">
              <a:lnSpc>
                <a:spcPct val="100000"/>
              </a:lnSpc>
              <a:spcBef>
                <a:spcPts val="60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  V</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Patches (At least all of them we'll talk later)</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noAutofit/>
          </a:bodyPr>
          <a:lstStyle/>
          <a:p>
            <a:pPr marL="0" marR="0" lvl="0" indent="304800" algn="ctr" rtl="0">
              <a:lnSpc>
                <a:spcPct val="100000"/>
              </a:lnSpc>
              <a:spcBef>
                <a:spcPts val="0"/>
              </a:spcBef>
              <a:spcAft>
                <a:spcPts val="0"/>
              </a:spcAft>
              <a:buClr>
                <a:schemeClr val="dk1"/>
              </a:buClr>
              <a:buSzPct val="25000"/>
              <a:buFont typeface="Arial"/>
              <a:buNone/>
            </a:pPr>
            <a:r>
              <a:rPr lang="en" sz="4800" b="1" i="0" u="none" strike="noStrike" cap="none" baseline="0">
                <a:solidFill>
                  <a:schemeClr val="dk1"/>
                </a:solidFill>
                <a:latin typeface="Arial"/>
                <a:ea typeface="Arial"/>
                <a:cs typeface="Arial"/>
                <a:sym typeface="Arial"/>
                <a:rtl val="0"/>
              </a:rPr>
              <a:t>Know your enemy</a:t>
            </a:r>
          </a:p>
        </p:txBody>
      </p:sp>
      <p:sp>
        <p:nvSpPr>
          <p:cNvPr id="237" name="Shape 237"/>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noAutofit/>
          </a:bodyPr>
          <a:lstStyle/>
          <a:p>
            <a:pPr marL="0" marR="0" lvl="0" indent="190500" algn="ctr" rtl="0">
              <a:lnSpc>
                <a:spcPct val="100000"/>
              </a:lnSpc>
              <a:spcBef>
                <a:spcPts val="0"/>
              </a:spcBef>
              <a:spcAft>
                <a:spcPts val="0"/>
              </a:spcAft>
              <a:buClr>
                <a:schemeClr val="dk2"/>
              </a:buClr>
              <a:buFont typeface="Arial"/>
              <a:buNone/>
            </a:pPr>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noAutofit/>
          </a:bodyPr>
          <a:lstStyle/>
          <a:p>
            <a:pPr marL="0" marR="0" lvl="0" indent="304800" algn="ctr" rtl="0">
              <a:lnSpc>
                <a:spcPct val="100000"/>
              </a:lnSpc>
              <a:spcBef>
                <a:spcPts val="0"/>
              </a:spcBef>
              <a:spcAft>
                <a:spcPts val="0"/>
              </a:spcAft>
              <a:buClr>
                <a:schemeClr val="dk1"/>
              </a:buClr>
              <a:buSzPct val="25000"/>
              <a:buFont typeface="Arial"/>
              <a:buNone/>
            </a:pPr>
            <a:r>
              <a:rPr lang="en" sz="4800" b="1" i="0" u="none" strike="noStrike" cap="none" baseline="0">
                <a:solidFill>
                  <a:schemeClr val="dk1"/>
                </a:solidFill>
                <a:latin typeface="Arial"/>
                <a:ea typeface="Arial"/>
                <a:cs typeface="Arial"/>
                <a:sym typeface="Arial"/>
                <a:rtl val="0"/>
              </a:rPr>
              <a:t>THE RED TEAM ARE NOT GODS</a:t>
            </a:r>
          </a:p>
        </p:txBody>
      </p:sp>
      <p:sp>
        <p:nvSpPr>
          <p:cNvPr id="243" name="Shape 243"/>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noAutofit/>
          </a:bodyPr>
          <a:lstStyle/>
          <a:p>
            <a:pPr marL="0" marR="0" lvl="0" indent="190500" algn="ctr" rtl="0">
              <a:lnSpc>
                <a:spcPct val="100000"/>
              </a:lnSpc>
              <a:spcBef>
                <a:spcPts val="0"/>
              </a:spcBef>
              <a:spcAft>
                <a:spcPts val="0"/>
              </a:spcAft>
              <a:buClr>
                <a:schemeClr val="dk2"/>
              </a:buClr>
              <a:buSzPct val="25000"/>
              <a:buFont typeface="Arial"/>
              <a:buNone/>
            </a:pPr>
            <a:r>
              <a:rPr lang="en" sz="3000" b="0" i="0" u="none" strike="noStrike" cap="none" baseline="0">
                <a:solidFill>
                  <a:schemeClr val="dk2"/>
                </a:solidFill>
                <a:latin typeface="Arial"/>
                <a:ea typeface="Arial"/>
                <a:cs typeface="Arial"/>
                <a:sym typeface="Arial"/>
                <a:rtl val="0"/>
              </a:rPr>
              <a:t>when someone asks you if you are a god, you say: YES!</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Realm of Possible</a:t>
            </a:r>
          </a:p>
        </p:txBody>
      </p:sp>
      <p:sp>
        <p:nvSpPr>
          <p:cNvPr id="249" name="Shape 249"/>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ARP spoofing only works on a broadcast range. Configure your router/firewall and you're fine, stop worrying about it.</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DNS poisoning is hard and takes time, the Red Team _probably_ won't do it. Don't waste your time on it</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They cannot launch missiles by whistling the 2600Hz tone into your VoIP Phone</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ME Gorrillllla</a:t>
            </a:r>
          </a:p>
        </p:txBody>
      </p:sp>
      <p:sp>
        <p:nvSpPr>
          <p:cNvPr id="255" name="Shape 25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Red Team posturing is just that, ignore it</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Red Team isn't going to get in if you focus on the basics and keeping them out instead of getting them out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Tell 'em what you're gonna tell 'em</a:t>
            </a:r>
          </a:p>
        </p:txBody>
      </p:sp>
      <p:sp>
        <p:nvSpPr>
          <p:cNvPr id="45" name="Shape 4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Year(s) in review - what worked and didn't</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Practice and Preparation</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Know your team</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Know your role</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Know your space</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Know your network</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Know your defences</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Know your enemy</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Risk Prioritization</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Quick solutions to hard problems</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Know the Red Team tools</a:t>
            </a:r>
          </a:p>
        </p:txBody>
      </p:sp>
      <p:sp>
        <p:nvSpPr>
          <p:cNvPr id="261" name="Shape 261"/>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Run Poison Ivy, know how to remove it</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Run Metasploit's attacks psexec, MS08_067, and MS09_050 and see what changes are made to the system</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Run Metasploit's persistence script, know how to get rid of it</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AUTORUNS is your friend</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noAutofit/>
          </a:bodyPr>
          <a:lstStyle/>
          <a:p>
            <a:pPr marL="0" marR="0" lvl="0" indent="304800" algn="ctr" rtl="0">
              <a:lnSpc>
                <a:spcPct val="100000"/>
              </a:lnSpc>
              <a:spcBef>
                <a:spcPts val="0"/>
              </a:spcBef>
              <a:spcAft>
                <a:spcPts val="0"/>
              </a:spcAft>
              <a:buClr>
                <a:schemeClr val="dk1"/>
              </a:buClr>
              <a:buSzPct val="25000"/>
              <a:buFont typeface="Arial"/>
              <a:buNone/>
            </a:pPr>
            <a:r>
              <a:rPr lang="en" sz="4800" b="1" i="0" u="none" strike="noStrike" cap="none" baseline="0">
                <a:solidFill>
                  <a:schemeClr val="dk1"/>
                </a:solidFill>
                <a:latin typeface="Arial"/>
                <a:ea typeface="Arial"/>
                <a:cs typeface="Arial"/>
                <a:sym typeface="Arial"/>
                <a:rtl val="0"/>
              </a:rPr>
              <a:t>Risk prioritization</a:t>
            </a:r>
          </a:p>
        </p:txBody>
      </p:sp>
      <p:sp>
        <p:nvSpPr>
          <p:cNvPr id="267" name="Shape 267"/>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noAutofit/>
          </a:bodyPr>
          <a:lstStyle/>
          <a:p>
            <a:pPr marL="0" marR="0" lvl="0" indent="190500" algn="ctr" rtl="0">
              <a:lnSpc>
                <a:spcPct val="100000"/>
              </a:lnSpc>
              <a:spcBef>
                <a:spcPts val="0"/>
              </a:spcBef>
              <a:spcAft>
                <a:spcPts val="0"/>
              </a:spcAft>
              <a:buClr>
                <a:schemeClr val="dk2"/>
              </a:buClr>
              <a:buFont typeface="Arial"/>
              <a:buNone/>
            </a:pPr>
            <a:endParaRP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You patch too much...</a:t>
            </a:r>
          </a:p>
        </p:txBody>
      </p:sp>
      <p:sp>
        <p:nvSpPr>
          <p:cNvPr id="273" name="Shape 273"/>
          <p:cNvSpPr txBox="1">
            <a:spLocks noGrp="1"/>
          </p:cNvSpPr>
          <p:nvPr>
            <p:ph type="body" idx="1"/>
          </p:nvPr>
        </p:nvSpPr>
        <p:spPr>
          <a:xfrm>
            <a:off x="457200" y="1355786"/>
            <a:ext cx="8229600" cy="5136000"/>
          </a:xfrm>
          <a:prstGeom prst="rect">
            <a:avLst/>
          </a:prstGeom>
          <a:noFill/>
          <a:ln>
            <a:noFill/>
          </a:ln>
        </p:spPr>
        <p:txBody>
          <a:bodyPr lIns="91425" tIns="91425" rIns="91425" bIns="91425" anchor="t" anchorCtr="0">
            <a:noAutofit/>
          </a:bodyPr>
          <a:lstStyle/>
          <a:p>
            <a:pPr marL="457200" marR="0" lvl="0" indent="-381000" algn="l" rtl="0">
              <a:lnSpc>
                <a:spcPct val="100000"/>
              </a:lnSpc>
              <a:spcBef>
                <a:spcPts val="0"/>
              </a:spcBef>
              <a:spcAft>
                <a:spcPts val="0"/>
              </a:spcAft>
              <a:buClr>
                <a:schemeClr val="dk1"/>
              </a:buClr>
              <a:buSzPct val="166666"/>
              <a:buFont typeface="Arial"/>
              <a:buChar char="•"/>
            </a:pPr>
            <a:r>
              <a:rPr lang="en" sz="2400" b="0" i="0" u="none" strike="noStrike" cap="none" baseline="0">
                <a:solidFill>
                  <a:schemeClr val="dk1"/>
                </a:solidFill>
                <a:latin typeface="Arial"/>
                <a:ea typeface="Arial"/>
                <a:cs typeface="Arial"/>
                <a:sym typeface="Arial"/>
                <a:rtl val="0"/>
              </a:rPr>
              <a:t>Patch what is exploitable. This will save on download time, install time, and maximizes impact. Assume certain vulnerabilities.</a:t>
            </a:r>
          </a:p>
          <a:p>
            <a:pPr marL="457200" marR="0" lvl="0" indent="-419100" algn="l" rtl="0">
              <a:lnSpc>
                <a:spcPct val="100000"/>
              </a:lnSpc>
              <a:spcBef>
                <a:spcPts val="600"/>
              </a:spcBef>
              <a:spcAft>
                <a:spcPts val="0"/>
              </a:spcAft>
              <a:buClr>
                <a:schemeClr val="dk1"/>
              </a:buClr>
              <a:buSzPct val="208332"/>
              <a:buFont typeface="Arial"/>
              <a:buChar char="•"/>
            </a:pPr>
            <a:r>
              <a:rPr lang="en" sz="2400" b="0" i="0" u="none" strike="noStrike" cap="none" baseline="0">
                <a:solidFill>
                  <a:schemeClr val="dk1"/>
                </a:solidFill>
                <a:latin typeface="Arial"/>
                <a:ea typeface="Arial"/>
                <a:cs typeface="Arial"/>
                <a:sym typeface="Arial"/>
                <a:rtl val="0"/>
              </a:rPr>
              <a:t>If XP/2k3 then PATCH MS08_067</a:t>
            </a:r>
          </a:p>
          <a:p>
            <a:pPr marL="457200" marR="0" lvl="0" indent="-419100" algn="l" rtl="0">
              <a:lnSpc>
                <a:spcPct val="100000"/>
              </a:lnSpc>
              <a:spcBef>
                <a:spcPts val="600"/>
              </a:spcBef>
              <a:spcAft>
                <a:spcPts val="0"/>
              </a:spcAft>
              <a:buClr>
                <a:schemeClr val="dk1"/>
              </a:buClr>
              <a:buSzPct val="208332"/>
              <a:buFont typeface="Arial"/>
              <a:buChar char="•"/>
            </a:pPr>
            <a:r>
              <a:rPr lang="en" sz="2400" b="0" i="0" u="none" strike="noStrike" cap="none" baseline="0">
                <a:solidFill>
                  <a:schemeClr val="dk1"/>
                </a:solidFill>
                <a:latin typeface="Arial"/>
                <a:ea typeface="Arial"/>
                <a:cs typeface="Arial"/>
                <a:sym typeface="Arial"/>
                <a:rtl val="0"/>
              </a:rPr>
              <a:t>If Vista/7/2k8 then PATCH MS09_050</a:t>
            </a:r>
          </a:p>
          <a:p>
            <a:pPr marL="457200" marR="0" lvl="0" indent="-419100" algn="l" rtl="0">
              <a:lnSpc>
                <a:spcPct val="100000"/>
              </a:lnSpc>
              <a:spcBef>
                <a:spcPts val="600"/>
              </a:spcBef>
              <a:spcAft>
                <a:spcPts val="0"/>
              </a:spcAft>
              <a:buClr>
                <a:schemeClr val="dk1"/>
              </a:buClr>
              <a:buSzPct val="208332"/>
              <a:buFont typeface="Arial"/>
              <a:buChar char="•"/>
            </a:pPr>
            <a:r>
              <a:rPr lang="en" sz="2400" b="0" i="0" u="none" strike="noStrike" cap="none" baseline="0">
                <a:solidFill>
                  <a:schemeClr val="dk1"/>
                </a:solidFill>
                <a:latin typeface="Arial"/>
                <a:ea typeface="Arial"/>
                <a:cs typeface="Arial"/>
                <a:sym typeface="Arial"/>
                <a:rtl val="0"/>
              </a:rPr>
              <a:t>If Linux/BSD don't patch, secure the kernel</a:t>
            </a:r>
          </a:p>
          <a:p>
            <a:pPr marL="342900" marR="0" lvl="0" indent="-342900" algn="ctr" rtl="0">
              <a:lnSpc>
                <a:spcPct val="100000"/>
              </a:lnSpc>
              <a:spcBef>
                <a:spcPts val="600"/>
              </a:spcBef>
              <a:spcAft>
                <a:spcPts val="0"/>
              </a:spcAft>
              <a:buClr>
                <a:schemeClr val="dk1"/>
              </a:buClr>
              <a:buSzPct val="25000"/>
              <a:buFont typeface="Arial"/>
              <a:buNone/>
            </a:pPr>
            <a:r>
              <a:rPr lang="en" sz="2400" b="0" i="0" u="none" strike="noStrike" cap="none" baseline="0">
                <a:solidFill>
                  <a:schemeClr val="dk1"/>
                </a:solidFill>
                <a:latin typeface="Arial"/>
                <a:ea typeface="Arial"/>
                <a:cs typeface="Arial"/>
                <a:sym typeface="Arial"/>
                <a:rtl val="0"/>
              </a:rPr>
              <a:t>NO ONE IS GOING TO DROP 0DAY AT CCDC</a:t>
            </a:r>
          </a:p>
          <a:p>
            <a:pPr marL="342900" marR="0" lvl="0" indent="-342900" algn="ctr" rtl="0">
              <a:lnSpc>
                <a:spcPct val="100000"/>
              </a:lnSpc>
              <a:spcBef>
                <a:spcPts val="600"/>
              </a:spcBef>
              <a:spcAft>
                <a:spcPts val="0"/>
              </a:spcAft>
              <a:buClr>
                <a:schemeClr val="dk1"/>
              </a:buClr>
              <a:buSzPct val="25000"/>
              <a:buFont typeface="Arial"/>
              <a:buNone/>
            </a:pPr>
            <a:r>
              <a:rPr lang="en" sz="2400" b="0" i="0" u="none" strike="noStrike" cap="none" baseline="0">
                <a:solidFill>
                  <a:schemeClr val="dk1"/>
                </a:solidFill>
                <a:latin typeface="Arial"/>
                <a:ea typeface="Arial"/>
                <a:cs typeface="Arial"/>
                <a:sym typeface="Arial"/>
                <a:rtl val="0"/>
              </a:rPr>
              <a:t>NO ONE IS GOING TO DROP 0DAY AT CCDC</a:t>
            </a:r>
          </a:p>
          <a:p>
            <a:pPr marL="342900" marR="0" lvl="0" indent="-342900" algn="ctr" rtl="0">
              <a:lnSpc>
                <a:spcPct val="100000"/>
              </a:lnSpc>
              <a:spcBef>
                <a:spcPts val="600"/>
              </a:spcBef>
              <a:spcAft>
                <a:spcPts val="0"/>
              </a:spcAft>
              <a:buClr>
                <a:schemeClr val="dk1"/>
              </a:buClr>
              <a:buSzPct val="25000"/>
              <a:buFont typeface="Arial"/>
              <a:buNone/>
            </a:pPr>
            <a:r>
              <a:rPr lang="en" sz="2400" b="0" i="0" u="none" strike="noStrike" cap="none" baseline="0">
                <a:solidFill>
                  <a:schemeClr val="dk1"/>
                </a:solidFill>
                <a:latin typeface="Arial"/>
                <a:ea typeface="Arial"/>
                <a:cs typeface="Arial"/>
                <a:sym typeface="Arial"/>
                <a:rtl val="0"/>
              </a:rPr>
              <a:t>NO ONE IS GOING TO DROP 0DAY AT CCDC</a:t>
            </a:r>
          </a:p>
          <a:p>
            <a:pPr marL="342900" marR="0" lvl="0" indent="-342900" algn="ctr" rtl="0">
              <a:lnSpc>
                <a:spcPct val="100000"/>
              </a:lnSpc>
              <a:spcBef>
                <a:spcPts val="600"/>
              </a:spcBef>
              <a:spcAft>
                <a:spcPts val="0"/>
              </a:spcAft>
              <a:buClr>
                <a:schemeClr val="dk1"/>
              </a:buClr>
              <a:buSzPct val="25000"/>
              <a:buFont typeface="Arial"/>
              <a:buNone/>
            </a:pPr>
            <a:r>
              <a:rPr lang="en" sz="2400" b="0" i="0" u="none" strike="noStrike" cap="none" baseline="0">
                <a:solidFill>
                  <a:schemeClr val="dk1"/>
                </a:solidFill>
                <a:latin typeface="Arial"/>
                <a:ea typeface="Arial"/>
                <a:cs typeface="Arial"/>
                <a:sym typeface="Arial"/>
                <a:rtl val="0"/>
              </a:rPr>
              <a:t>NO ONE IS GOING TO DROP 0DAY AT CCDC</a:t>
            </a:r>
          </a:p>
          <a:p>
            <a:pPr marL="342900" marR="0" lvl="0" indent="-342900" algn="l" rtl="0">
              <a:lnSpc>
                <a:spcPct val="100000"/>
              </a:lnSpc>
              <a:spcBef>
                <a:spcPts val="600"/>
              </a:spcBef>
              <a:spcAft>
                <a:spcPts val="0"/>
              </a:spcAft>
              <a:buClr>
                <a:schemeClr val="dk1"/>
              </a:buClr>
              <a:buSzPct val="25000"/>
              <a:buFont typeface="Arial"/>
              <a:buNone/>
            </a:pPr>
            <a:r>
              <a:rPr lang="en" sz="2400" b="0" i="0" u="none" strike="noStrike" cap="none" baseline="0">
                <a:solidFill>
                  <a:schemeClr val="dk1"/>
                </a:solidFill>
                <a:latin typeface="Arial"/>
                <a:ea typeface="Arial"/>
                <a:cs typeface="Arial"/>
                <a:sym typeface="Arial"/>
                <a:rtl val="0"/>
              </a:rPr>
              <a:t>This also closely resembles the challenges of enterprise networks as you won't be able to patch everything on every system. Go for what counts.</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noAutofit/>
          </a:bodyPr>
          <a:lstStyle/>
          <a:p>
            <a:pPr marL="0" marR="0" lvl="0" indent="304800" algn="ctr" rtl="0">
              <a:lnSpc>
                <a:spcPct val="100000"/>
              </a:lnSpc>
              <a:spcBef>
                <a:spcPts val="0"/>
              </a:spcBef>
              <a:spcAft>
                <a:spcPts val="0"/>
              </a:spcAft>
              <a:buClr>
                <a:schemeClr val="dk1"/>
              </a:buClr>
              <a:buSzPct val="25000"/>
              <a:buFont typeface="Arial"/>
              <a:buNone/>
            </a:pPr>
            <a:r>
              <a:rPr lang="en" sz="4800" b="1" i="0" u="none" strike="noStrike" cap="none" baseline="0">
                <a:solidFill>
                  <a:schemeClr val="dk1"/>
                </a:solidFill>
                <a:latin typeface="Arial"/>
                <a:ea typeface="Arial"/>
                <a:cs typeface="Arial"/>
                <a:sym typeface="Arial"/>
                <a:rtl val="0"/>
              </a:rPr>
              <a:t>Quick solutions to the right problems is the way to win.</a:t>
            </a:r>
          </a:p>
        </p:txBody>
      </p:sp>
      <p:sp>
        <p:nvSpPr>
          <p:cNvPr id="279" name="Shape 279"/>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noAutofit/>
          </a:bodyPr>
          <a:lstStyle/>
          <a:p>
            <a:pPr marL="0" marR="0" lvl="0" indent="190500" algn="ctr" rtl="0">
              <a:lnSpc>
                <a:spcPct val="100000"/>
              </a:lnSpc>
              <a:spcBef>
                <a:spcPts val="0"/>
              </a:spcBef>
              <a:spcAft>
                <a:spcPts val="0"/>
              </a:spcAft>
              <a:buClr>
                <a:schemeClr val="dk2"/>
              </a:buClr>
              <a:buSzPct val="25000"/>
              <a:buFont typeface="Arial"/>
              <a:buNone/>
            </a:pPr>
            <a:r>
              <a:rPr lang="en" sz="3000" b="0" i="0" u="none" strike="noStrike" cap="none" baseline="0">
                <a:solidFill>
                  <a:schemeClr val="dk2"/>
                </a:solidFill>
                <a:latin typeface="Arial"/>
                <a:ea typeface="Arial"/>
                <a:cs typeface="Arial"/>
                <a:sym typeface="Arial"/>
                <a:rtl val="0"/>
              </a:rPr>
              <a:t>Learn from mistakes, don't sweat them</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Questions?</a:t>
            </a:r>
          </a:p>
        </p:txBody>
      </p:sp>
      <p:sp>
        <p:nvSpPr>
          <p:cNvPr id="285" name="Shape 28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342900" marR="0" lvl="0" indent="-342900" algn="l" rtl="0">
              <a:lnSpc>
                <a:spcPct val="100000"/>
              </a:lnSpc>
              <a:spcBef>
                <a:spcPts val="0"/>
              </a:spcBef>
              <a:spcAft>
                <a:spcPts val="0"/>
              </a:spcAft>
              <a:buClr>
                <a:schemeClr val="dk1"/>
              </a:buClr>
              <a:buSzPct val="25000"/>
              <a:buFont typeface="Arial"/>
              <a:buNone/>
            </a:pPr>
            <a:r>
              <a:rPr lang="en" sz="2400" b="0" i="0" u="none" strike="noStrike" cap="none" baseline="0">
                <a:solidFill>
                  <a:schemeClr val="dk1"/>
                </a:solidFill>
                <a:latin typeface="Arial"/>
                <a:ea typeface="Arial"/>
                <a:cs typeface="Arial"/>
                <a:sym typeface="Arial"/>
                <a:rtl val="0"/>
              </a:rPr>
              <a:t>Rob Fuller</a:t>
            </a:r>
          </a:p>
          <a:p>
            <a:pPr marL="342900" marR="0" lvl="0" indent="-342900" algn="l" rtl="0">
              <a:lnSpc>
                <a:spcPct val="100000"/>
              </a:lnSpc>
              <a:spcBef>
                <a:spcPts val="600"/>
              </a:spcBef>
              <a:spcAft>
                <a:spcPts val="0"/>
              </a:spcAft>
              <a:buClr>
                <a:schemeClr val="dk1"/>
              </a:buClr>
              <a:buSzPct val="25000"/>
              <a:buFont typeface="Arial"/>
              <a:buNone/>
            </a:pPr>
            <a:r>
              <a:rPr lang="en" sz="2400" b="0" i="0" u="none" strike="noStrike" cap="none" baseline="0">
                <a:solidFill>
                  <a:schemeClr val="dk1"/>
                </a:solidFill>
                <a:latin typeface="Arial"/>
                <a:ea typeface="Arial"/>
                <a:cs typeface="Arial"/>
                <a:sym typeface="Arial"/>
                <a:rtl val="0"/>
              </a:rPr>
              <a:t>- mubix@hak5.org</a:t>
            </a:r>
          </a:p>
          <a:p>
            <a:pPr marL="342900" marR="0" lvl="0" indent="-342900" algn="l" rtl="0">
              <a:lnSpc>
                <a:spcPct val="100000"/>
              </a:lnSpc>
              <a:spcBef>
                <a:spcPts val="600"/>
              </a:spcBef>
              <a:spcAft>
                <a:spcPts val="0"/>
              </a:spcAft>
              <a:buClr>
                <a:schemeClr val="dk1"/>
              </a:buClr>
              <a:buSzPct val="25000"/>
              <a:buFont typeface="Arial"/>
              <a:buNone/>
            </a:pPr>
            <a:r>
              <a:rPr lang="en" sz="2400" b="0" i="0" u="none" strike="noStrike" cap="none" baseline="0">
                <a:solidFill>
                  <a:schemeClr val="dk1"/>
                </a:solidFill>
                <a:latin typeface="Arial"/>
                <a:ea typeface="Arial"/>
                <a:cs typeface="Arial"/>
                <a:sym typeface="Arial"/>
                <a:rtl val="0"/>
              </a:rPr>
              <a:t>- @mubix on twitter</a:t>
            </a:r>
          </a:p>
          <a:p>
            <a:pPr marL="342900" marR="0" lvl="0" indent="-342900" algn="l" rtl="0">
              <a:lnSpc>
                <a:spcPct val="100000"/>
              </a:lnSpc>
              <a:spcBef>
                <a:spcPts val="600"/>
              </a:spcBef>
              <a:spcAft>
                <a:spcPts val="0"/>
              </a:spcAft>
              <a:buClr>
                <a:schemeClr val="dk1"/>
              </a:buClr>
              <a:buSzPct val="25000"/>
              <a:buFont typeface="Arial"/>
              <a:buNone/>
            </a:pPr>
            <a:r>
              <a:rPr lang="en" sz="2400" b="0" i="0" u="none" strike="noStrike" cap="none" baseline="0">
                <a:solidFill>
                  <a:schemeClr val="dk1"/>
                </a:solidFill>
                <a:latin typeface="Arial"/>
                <a:ea typeface="Arial"/>
                <a:cs typeface="Arial"/>
                <a:sym typeface="Arial"/>
                <a:rtl val="0"/>
              </a:rPr>
              <a:t>- http://www.room362.com/</a:t>
            </a:r>
          </a:p>
          <a:p>
            <a:pPr marL="342900" marR="0" lvl="0" indent="-342900" algn="l" rtl="0">
              <a:lnSpc>
                <a:spcPct val="100000"/>
              </a:lnSpc>
              <a:spcBef>
                <a:spcPts val="600"/>
              </a:spcBef>
              <a:spcAft>
                <a:spcPts val="0"/>
              </a:spcAft>
              <a:buClr>
                <a:schemeClr val="dk1"/>
              </a:buClr>
              <a:buSzPct val="25000"/>
              <a:buFont typeface="Arial"/>
              <a:buNone/>
            </a:pPr>
            <a:r>
              <a:rPr lang="en" sz="2400" b="0" i="0" u="none" strike="noStrike" cap="none" baseline="0">
                <a:solidFill>
                  <a:schemeClr val="dk1"/>
                </a:solidFill>
                <a:latin typeface="Arial"/>
                <a:ea typeface="Arial"/>
                <a:cs typeface="Arial"/>
                <a:sym typeface="Arial"/>
                <a:rtl val="0"/>
              </a:rPr>
              <a:t>- https://www.deepmagic.com/</a:t>
            </a:r>
          </a:p>
          <a:p>
            <a:pPr marL="342900" marR="0" lvl="0" indent="-342900" algn="l" rtl="0">
              <a:lnSpc>
                <a:spcPct val="100000"/>
              </a:lnSpc>
              <a:spcBef>
                <a:spcPts val="600"/>
              </a:spcBef>
              <a:spcAft>
                <a:spcPts val="0"/>
              </a:spcAft>
              <a:buClr>
                <a:schemeClr val="dk1"/>
              </a:buClr>
              <a:buSzPct val="25000"/>
              <a:buFont typeface="Arial"/>
              <a:buNone/>
            </a:pPr>
            <a:r>
              <a:rPr lang="en" sz="2400" b="0" i="0" u="none" strike="noStrike" cap="none" baseline="0">
                <a:solidFill>
                  <a:schemeClr val="dk1"/>
                </a:solidFill>
                <a:latin typeface="Arial"/>
                <a:ea typeface="Arial"/>
                <a:cs typeface="Arial"/>
                <a:sym typeface="Arial"/>
                <a:rtl val="0"/>
              </a:rPr>
              <a:t>- http://www.practicalexploitation.com/</a:t>
            </a:r>
          </a:p>
          <a:p>
            <a:pPr marL="342900" marR="0" lvl="0" indent="-342900" algn="l" rtl="0">
              <a:lnSpc>
                <a:spcPct val="100000"/>
              </a:lnSpc>
              <a:spcBef>
                <a:spcPts val="600"/>
              </a:spcBef>
              <a:spcAft>
                <a:spcPts val="0"/>
              </a:spcAft>
              <a:buClr>
                <a:schemeClr val="dk1"/>
              </a:buClr>
              <a:buFont typeface="Arial"/>
              <a:buChar char="•"/>
            </a:pPr>
            <a:endParaRPr/>
          </a:p>
          <a:p>
            <a:pPr marL="342900" marR="0" lvl="0" indent="-342900" algn="l" rtl="0">
              <a:lnSpc>
                <a:spcPct val="100000"/>
              </a:lnSpc>
              <a:spcBef>
                <a:spcPts val="600"/>
              </a:spcBef>
              <a:spcAft>
                <a:spcPts val="0"/>
              </a:spcAft>
              <a:buClr>
                <a:schemeClr val="dk1"/>
              </a:buClr>
              <a:buSzPct val="25000"/>
              <a:buFont typeface="Arial"/>
              <a:buNone/>
            </a:pPr>
            <a:r>
              <a:rPr lang="en" sz="2400" b="0" i="0" u="none" strike="noStrike" cap="none" baseline="0">
                <a:solidFill>
                  <a:schemeClr val="dk1"/>
                </a:solidFill>
                <a:latin typeface="Arial"/>
                <a:ea typeface="Arial"/>
                <a:cs typeface="Arial"/>
                <a:sym typeface="Arial"/>
                <a:rtl val="0"/>
              </a:rPr>
              <a:t>Special thanks to Devon, Joseph, Marco, Aaron, Raymond, and Brian for the 1 AM jam session to get these slides together. Go social media.</a:t>
            </a:r>
          </a:p>
          <a:p>
            <a:pPr marL="342900" marR="0" lvl="0" indent="-342900" algn="l" rtl="0">
              <a:lnSpc>
                <a:spcPct val="100000"/>
              </a:lnSpc>
              <a:spcBef>
                <a:spcPts val="600"/>
              </a:spcBef>
              <a:spcAft>
                <a:spcPts val="0"/>
              </a:spcAft>
              <a:buClr>
                <a:schemeClr val="dk1"/>
              </a:buClr>
              <a:buSzPct val="25000"/>
              <a:buFont typeface="Arial"/>
              <a:buNone/>
            </a:pPr>
            <a:r>
              <a:rPr lang="en" sz="2400" b="0" i="0" u="none" strike="noStrike" cap="none" baseline="0">
                <a:solidFill>
                  <a:schemeClr val="dk1"/>
                </a:solidFill>
                <a:latin typeface="Arial"/>
                <a:ea typeface="Arial"/>
                <a:cs typeface="Arial"/>
                <a:sym typeface="Arial"/>
                <a:rtl val="0"/>
              </a:rPr>
              <a:t>Alex Herrick for GPOs and other suggestions</a:t>
            </a:r>
          </a:p>
          <a:p>
            <a:pPr marL="342900" marR="0" lvl="0" indent="-342900" algn="l" rtl="0">
              <a:lnSpc>
                <a:spcPct val="100000"/>
              </a:lnSpc>
              <a:spcBef>
                <a:spcPts val="600"/>
              </a:spcBef>
              <a:spcAft>
                <a:spcPts val="0"/>
              </a:spcAft>
              <a:buClr>
                <a:schemeClr val="dk1"/>
              </a:buClr>
              <a:buSzPct val="25000"/>
              <a:buFont typeface="Arial"/>
              <a:buNone/>
            </a:pPr>
            <a:r>
              <a:rPr lang="en" sz="2400" b="0" i="0" u="none" strike="noStrike" cap="none" baseline="0">
                <a:solidFill>
                  <a:schemeClr val="dk1"/>
                </a:solidFill>
                <a:latin typeface="Arial"/>
                <a:ea typeface="Arial"/>
                <a:cs typeface="Arial"/>
                <a:sym typeface="Arial"/>
                <a:rtl val="0"/>
              </a:rPr>
              <a:t>Craig Balding for the beautiful 'iptstate' command</a:t>
            </a:r>
          </a:p>
          <a:p>
            <a:pPr marL="342900" marR="0" lvl="0" indent="-342900" algn="l" rtl="0">
              <a:lnSpc>
                <a:spcPct val="100000"/>
              </a:lnSpc>
              <a:spcBef>
                <a:spcPts val="600"/>
              </a:spcBef>
              <a:spcAft>
                <a:spcPts val="0"/>
              </a:spcAft>
              <a:buClr>
                <a:schemeClr val="dk1"/>
              </a:buClr>
              <a:buFont typeface="Arial"/>
              <a:buChar char="•"/>
            </a:pPr>
            <a:endParaRP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Other Resources (need to add to main preso)</a:t>
            </a:r>
          </a:p>
        </p:txBody>
      </p:sp>
      <p:sp>
        <p:nvSpPr>
          <p:cNvPr id="291" name="Shape 291"/>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http://ambuships.com/ &lt;- Free HIPS that kicks ASS</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https://github.com/trustedsec/artillery &lt;-- Sorta another HIPS but both Win and Linux</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http://la-samhna.de/samhain/ SAMHAIN - Linux IDS / File Integrity monitor</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OSSEC... </a:t>
            </a:r>
          </a:p>
          <a:p>
            <a:pPr marL="342900" marR="0" lvl="0" indent="-342900" algn="l" rtl="0">
              <a:lnSpc>
                <a:spcPct val="100000"/>
              </a:lnSpc>
              <a:spcBef>
                <a:spcPts val="600"/>
              </a:spcBef>
              <a:spcAft>
                <a:spcPts val="0"/>
              </a:spcAft>
              <a:buClr>
                <a:schemeClr val="dk1"/>
              </a:buClr>
              <a:buFont typeface="Arial"/>
              <a:buChar char="•"/>
            </a:pP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noAutofit/>
          </a:bodyPr>
          <a:lstStyle/>
          <a:p>
            <a:pPr marL="0" marR="0" lvl="0" indent="304800" algn="ctr" rtl="0">
              <a:lnSpc>
                <a:spcPct val="100000"/>
              </a:lnSpc>
              <a:spcBef>
                <a:spcPts val="0"/>
              </a:spcBef>
              <a:spcAft>
                <a:spcPts val="0"/>
              </a:spcAft>
              <a:buClr>
                <a:schemeClr val="dk1"/>
              </a:buClr>
              <a:buSzPct val="25000"/>
              <a:buFont typeface="Arial"/>
              <a:buNone/>
            </a:pPr>
            <a:r>
              <a:rPr lang="en" sz="4800" b="1" i="0" u="none" strike="noStrike" cap="none" baseline="0">
                <a:solidFill>
                  <a:schemeClr val="dk1"/>
                </a:solidFill>
                <a:latin typeface="Arial"/>
                <a:ea typeface="Arial"/>
                <a:cs typeface="Arial"/>
                <a:sym typeface="Arial"/>
                <a:rtl val="0"/>
              </a:rPr>
              <a:t>Year(s) in review</a:t>
            </a:r>
          </a:p>
        </p:txBody>
      </p:sp>
      <p:sp>
        <p:nvSpPr>
          <p:cNvPr id="51" name="Shape 51"/>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noAutofit/>
          </a:bodyPr>
          <a:lstStyle/>
          <a:p>
            <a:pPr marL="0" marR="0" lvl="0" indent="190500" algn="ctr" rtl="0">
              <a:lnSpc>
                <a:spcPct val="100000"/>
              </a:lnSpc>
              <a:spcBef>
                <a:spcPts val="0"/>
              </a:spcBef>
              <a:spcAft>
                <a:spcPts val="0"/>
              </a:spcAft>
              <a:buClr>
                <a:schemeClr val="dk2"/>
              </a:buClr>
              <a:buFont typeface="Arial"/>
              <a:buNone/>
            </a:pP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What you do wrong...</a:t>
            </a:r>
          </a:p>
        </p:txBody>
      </p:sp>
      <p:sp>
        <p:nvSpPr>
          <p:cNvPr id="57" name="Shape 57"/>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Get frustrated</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Don't ask enough questions</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White cell is there to support you...</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Injects are the only way you need to support them</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Focus too much on what is going wrong</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Patch everything</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Leave default passwords</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Windows</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SSH/Linux</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Web Applications / Administration</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Databases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Your complaints</a:t>
            </a:r>
          </a:p>
        </p:txBody>
      </p:sp>
      <p:sp>
        <p:nvSpPr>
          <p:cNvPr id="63" name="Shape 63"/>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342900" marR="0" lvl="0" indent="-342900" algn="l" rtl="0">
              <a:lnSpc>
                <a:spcPct val="100000"/>
              </a:lnSpc>
              <a:spcBef>
                <a:spcPts val="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Stolen from http://bit.ly/rmudge_derbycon  </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How many -1 days did you use?</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If you have a head start that's unfair!</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Real world attackers started attacking any Org that you get a job at before you got there. </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You have the biggest advantage. You know we are coming. Don't expect to have this when you get to the 'real world'</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They used really advanced tools!</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Nope, we found DEFAULT credentials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noAutofit/>
          </a:bodyPr>
          <a:lstStyle/>
          <a:p>
            <a:pPr marL="0" marR="0" lvl="0" indent="304800" algn="ctr" rtl="0">
              <a:lnSpc>
                <a:spcPct val="100000"/>
              </a:lnSpc>
              <a:spcBef>
                <a:spcPts val="0"/>
              </a:spcBef>
              <a:spcAft>
                <a:spcPts val="0"/>
              </a:spcAft>
              <a:buClr>
                <a:schemeClr val="dk1"/>
              </a:buClr>
              <a:buSzPct val="25000"/>
              <a:buFont typeface="Arial"/>
              <a:buNone/>
            </a:pPr>
            <a:r>
              <a:rPr lang="en" sz="4800" b="1" i="0" u="none" strike="noStrike" cap="none" baseline="0">
                <a:solidFill>
                  <a:schemeClr val="dk1"/>
                </a:solidFill>
                <a:latin typeface="Arial"/>
                <a:ea typeface="Arial"/>
                <a:cs typeface="Arial"/>
                <a:sym typeface="Arial"/>
                <a:rtl val="0"/>
              </a:rPr>
              <a:t>Practice and Preparation</a:t>
            </a:r>
          </a:p>
        </p:txBody>
      </p:sp>
      <p:sp>
        <p:nvSpPr>
          <p:cNvPr id="69" name="Shape 69"/>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noAutofit/>
          </a:bodyPr>
          <a:lstStyle/>
          <a:p>
            <a:pPr marL="0" marR="0" lvl="0" indent="190500" algn="ctr" rtl="0">
              <a:lnSpc>
                <a:spcPct val="100000"/>
              </a:lnSpc>
              <a:spcBef>
                <a:spcPts val="0"/>
              </a:spcBef>
              <a:spcAft>
                <a:spcPts val="0"/>
              </a:spcAft>
              <a:buClr>
                <a:schemeClr val="dk2"/>
              </a:buClr>
              <a:buFont typeface="Arial"/>
              <a:buNone/>
            </a:pP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l" rtl="0">
              <a:lnSpc>
                <a:spcPct val="100000"/>
              </a:lnSpc>
              <a:spcBef>
                <a:spcPts val="0"/>
              </a:spcBef>
              <a:spcAft>
                <a:spcPts val="0"/>
              </a:spcAft>
              <a:buClr>
                <a:schemeClr val="dk1"/>
              </a:buClr>
              <a:buSzPct val="25000"/>
              <a:buFont typeface="Arial"/>
              <a:buNone/>
            </a:pPr>
            <a:r>
              <a:rPr lang="en" sz="3600" b="1" i="0" u="none" strike="noStrike" cap="none" baseline="0">
                <a:solidFill>
                  <a:schemeClr val="dk1"/>
                </a:solidFill>
                <a:latin typeface="Arial"/>
                <a:ea typeface="Arial"/>
                <a:cs typeface="Arial"/>
                <a:sym typeface="Arial"/>
                <a:rtl val="0"/>
              </a:rPr>
              <a:t>The ugly red book that wont fit on a shelf</a:t>
            </a:r>
          </a:p>
        </p:txBody>
      </p:sp>
      <p:sp>
        <p:nvSpPr>
          <p:cNvPr id="75" name="Shape 7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Create a playbook</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Kill trees (have a copy for each member)</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Use Bit.ly instead of Googling for answers</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GITHUB... ;-) git clone all of your tools</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You can only use public repos according to rules of nationals and some regionals, make one.</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Password sheets _FOR EACH DAY_</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Cheat Sheets _FOR STUFF YOU NEED_</a:t>
            </a:r>
          </a:p>
          <a:p>
            <a:pPr marL="914400" marR="0" lvl="1" indent="-381000" algn="l" rtl="0">
              <a:lnSpc>
                <a:spcPct val="100000"/>
              </a:lnSpc>
              <a:spcBef>
                <a:spcPts val="480"/>
              </a:spcBef>
              <a:spcAft>
                <a:spcPts val="0"/>
              </a:spcAft>
              <a:buClr>
                <a:schemeClr val="dk1"/>
              </a:buClr>
              <a:buSzPct val="80000"/>
              <a:buFont typeface="Arial"/>
              <a:buChar char="o"/>
            </a:pPr>
            <a:r>
              <a:rPr lang="en" sz="2400" b="0" i="0" u="none" strike="noStrike" cap="none" baseline="0">
                <a:solidFill>
                  <a:schemeClr val="dk1"/>
                </a:solidFill>
                <a:latin typeface="Arial"/>
                <a:ea typeface="Arial"/>
                <a:cs typeface="Arial"/>
                <a:sym typeface="Arial"/>
                <a:rtl val="0"/>
              </a:rPr>
              <a:t>Looking through pages of references is just as bad as having to google it</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List of known and standard users per OS</a:t>
            </a:r>
          </a:p>
          <a:p>
            <a:pPr marL="457200" marR="0" lvl="0" indent="-419100" algn="l" rtl="0">
              <a:lnSpc>
                <a:spcPct val="100000"/>
              </a:lnSpc>
              <a:spcBef>
                <a:spcPts val="600"/>
              </a:spcBef>
              <a:spcAft>
                <a:spcPts val="0"/>
              </a:spcAft>
              <a:buClr>
                <a:schemeClr val="dk1"/>
              </a:buClr>
              <a:buSzPct val="166666"/>
              <a:buFont typeface="Arial"/>
              <a:buChar char="•"/>
            </a:pPr>
            <a:r>
              <a:rPr lang="en" sz="3000" b="0" i="0" u="none" strike="noStrike" cap="none" baseline="0">
                <a:solidFill>
                  <a:schemeClr val="dk1"/>
                </a:solidFill>
                <a:latin typeface="Arial"/>
                <a:ea typeface="Arial"/>
                <a:cs typeface="Arial"/>
                <a:sym typeface="Arial"/>
                <a:rtl val="0"/>
              </a:rPr>
              <a:t>List of known and standard services per OS</a:t>
            </a:r>
          </a:p>
        </p:txBody>
      </p:sp>
    </p:spTree>
  </p:cSld>
  <p:clrMapOvr>
    <a:masterClrMapping/>
  </p:clrMapOvr>
  <p:transition spd="slow">
    <p:cut/>
  </p:transition>
</p:sld>
</file>

<file path=ppt/theme/theme1.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2565</Words>
  <Application>Microsoft Office PowerPoint</Application>
  <PresentationFormat>On-screen Show (4:3)</PresentationFormat>
  <Paragraphs>302</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Custom Theme</vt:lpstr>
      <vt:lpstr>How to win CCDC</vt:lpstr>
      <vt:lpstr>SOAP BOX</vt:lpstr>
      <vt:lpstr>Intro</vt:lpstr>
      <vt:lpstr>Tell 'em what you're gonna tell 'em</vt:lpstr>
      <vt:lpstr>Year(s) in review</vt:lpstr>
      <vt:lpstr>What you do wrong...</vt:lpstr>
      <vt:lpstr>Your complaints</vt:lpstr>
      <vt:lpstr>Practice and Preparation</vt:lpstr>
      <vt:lpstr>The ugly red book that wont fit on a shelf</vt:lpstr>
      <vt:lpstr>The ugly red book that wont fit on a shelf</vt:lpstr>
      <vt:lpstr>Know your team</vt:lpstr>
      <vt:lpstr>Roles &amp; Chain of Command</vt:lpstr>
      <vt:lpstr>Know your role</vt:lpstr>
      <vt:lpstr>Team Captain Roles / Responsibilities</vt:lpstr>
      <vt:lpstr>Team Captain Roles / Responsibilities (Cont'd)</vt:lpstr>
      <vt:lpstr>Secretary Executive Assistant / Gopher</vt:lpstr>
      <vt:lpstr>Firewall admin</vt:lpstr>
      <vt:lpstr>Linux Admin</vt:lpstr>
      <vt:lpstr>Linux Admin (cont'd)</vt:lpstr>
      <vt:lpstr>Linux Commands</vt:lpstr>
      <vt:lpstr>Windows Admin</vt:lpstr>
      <vt:lpstr>Windows Admin - Changing Passwords Fast</vt:lpstr>
      <vt:lpstr>Windows Admin - GPO (Security)</vt:lpstr>
      <vt:lpstr>Windows Admin - GPO (Audit)</vt:lpstr>
      <vt:lpstr>Windows Admin - GPO (Other)</vt:lpstr>
      <vt:lpstr>Windows Admin - Local GPO</vt:lpstr>
      <vt:lpstr>Client Services</vt:lpstr>
      <vt:lpstr>Incident Responder</vt:lpstr>
      <vt:lpstr>Know your space</vt:lpstr>
      <vt:lpstr>Physical space</vt:lpstr>
      <vt:lpstr>Verbal Space</vt:lpstr>
      <vt:lpstr>Know your network</vt:lpstr>
      <vt:lpstr>Forget Snort/Splunk/Nagios/Cacti</vt:lpstr>
      <vt:lpstr>Know your defences</vt:lpstr>
      <vt:lpstr>What gets the most bang for the buck?</vt:lpstr>
      <vt:lpstr>Know your enemy</vt:lpstr>
      <vt:lpstr>THE RED TEAM ARE NOT GODS</vt:lpstr>
      <vt:lpstr>Realm of Possible</vt:lpstr>
      <vt:lpstr>ME Gorrillllla</vt:lpstr>
      <vt:lpstr>Know the Red Team tools</vt:lpstr>
      <vt:lpstr>Risk prioritization</vt:lpstr>
      <vt:lpstr>You patch too much...</vt:lpstr>
      <vt:lpstr>Quick solutions to the right problems is the way to win.</vt:lpstr>
      <vt:lpstr>Questions?</vt:lpstr>
      <vt:lpstr>Other Resources (need to add to main preso)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win CCDC</dc:title>
  <cp:lastModifiedBy>Yang, Li</cp:lastModifiedBy>
  <cp:revision>1</cp:revision>
  <dcterms:modified xsi:type="dcterms:W3CDTF">2014-11-03T18:42:04Z</dcterms:modified>
</cp:coreProperties>
</file>