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9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9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3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5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4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18CE-E209-490D-BEAE-7D0C37C4D468}" type="datetimeFigureOut">
              <a:rPr lang="en-GB" smtClean="0"/>
              <a:t>30-11-2021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34" y="846702"/>
            <a:ext cx="5949387" cy="3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007765" y="2544976"/>
            <a:ext cx="2418070" cy="1116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Current Operations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499232" y="2572205"/>
            <a:ext cx="2418070" cy="1116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Tech. Enabler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 Concept Change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36577" y="2164523"/>
            <a:ext cx="5301576" cy="180297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47339" y="4601183"/>
            <a:ext cx="5290814" cy="178016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49613" y="4933264"/>
            <a:ext cx="2418070" cy="1116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Use-Case Assessment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648266" y="2164522"/>
            <a:ext cx="5287572" cy="18029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60210" y="2495896"/>
            <a:ext cx="2418070" cy="1116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“Hypotheses”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648266" y="4599843"/>
            <a:ext cx="5297300" cy="178016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3783" y="4830395"/>
            <a:ext cx="2418070" cy="1116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Evidence and Interpretation of Results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9370365" y="2441241"/>
            <a:ext cx="2565473" cy="1116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Focus Area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GB" sz="2000" dirty="0" smtClean="0">
                <a:latin typeface="Arial" charset="0"/>
                <a:ea typeface="ＭＳ Ｐゴシック" pitchFamily="-7" charset="-128"/>
              </a:rPr>
              <a:t>Goal/Ambition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rPr>
              <a:t>Perf. Objectives</a:t>
            </a: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 bwMode="auto">
          <a:xfrm rot="16200000" flipH="1">
            <a:off x="3173211" y="4281648"/>
            <a:ext cx="633688" cy="5381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 bwMode="auto">
          <a:xfrm flipV="1">
            <a:off x="6138153" y="5489924"/>
            <a:ext cx="510113" cy="13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2"/>
            <a:endCxn id="9" idx="0"/>
          </p:cNvCxnSpPr>
          <p:nvPr/>
        </p:nvCxnSpPr>
        <p:spPr bwMode="auto">
          <a:xfrm rot="16200000" flipH="1">
            <a:off x="8978309" y="4281236"/>
            <a:ext cx="632350" cy="48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4" idx="3"/>
            <a:endCxn id="7" idx="1"/>
          </p:cNvCxnSpPr>
          <p:nvPr/>
        </p:nvCxnSpPr>
        <p:spPr bwMode="auto">
          <a:xfrm flipV="1">
            <a:off x="6138153" y="3066008"/>
            <a:ext cx="510113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oogle Shape;368;p23"/>
          <p:cNvPicPr preferRelativeResize="0"/>
          <p:nvPr/>
        </p:nvPicPr>
        <p:blipFill rotWithShape="1">
          <a:blip r:embed="rId2">
            <a:alphaModFix/>
          </a:blip>
          <a:srcRect l="67366"/>
          <a:stretch/>
        </p:blipFill>
        <p:spPr>
          <a:xfrm>
            <a:off x="9477370" y="4817322"/>
            <a:ext cx="1097042" cy="743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951" y="4830395"/>
            <a:ext cx="693885" cy="631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Canvas 23"/>
          <p:cNvGrpSpPr/>
          <p:nvPr/>
        </p:nvGrpSpPr>
        <p:grpSpPr>
          <a:xfrm>
            <a:off x="2739472" y="71563"/>
            <a:ext cx="6428382" cy="2473414"/>
            <a:chOff x="-178458" y="0"/>
            <a:chExt cx="5664858" cy="211455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5486400" cy="2114550"/>
            </a:xfrm>
            <a:prstGeom prst="rect">
              <a:avLst/>
            </a:prstGeom>
          </p:spPr>
        </p:sp>
        <p:sp>
          <p:nvSpPr>
            <p:cNvPr id="20" name="Cube 19"/>
            <p:cNvSpPr/>
            <p:nvPr/>
          </p:nvSpPr>
          <p:spPr>
            <a:xfrm>
              <a:off x="-178458" y="606972"/>
              <a:ext cx="1479516" cy="1062142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6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Air Navigation </a:t>
              </a:r>
              <a:r>
                <a:rPr lang="en-GB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167854" y="1050101"/>
              <a:ext cx="335280" cy="1949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"/>
            <p:cNvSpPr txBox="1"/>
            <p:nvPr/>
          </p:nvSpPr>
          <p:spPr>
            <a:xfrm>
              <a:off x="1472249" y="130470"/>
              <a:ext cx="542925" cy="249555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9"/>
            <p:cNvSpPr txBox="1"/>
            <p:nvPr/>
          </p:nvSpPr>
          <p:spPr>
            <a:xfrm>
              <a:off x="4011055" y="178697"/>
              <a:ext cx="902335" cy="249555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performance</a:t>
              </a:r>
              <a:endPara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10"/>
            <p:cNvSpPr txBox="1"/>
            <p:nvPr/>
          </p:nvSpPr>
          <p:spPr>
            <a:xfrm>
              <a:off x="1507250" y="906362"/>
              <a:ext cx="1178884" cy="566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GB" sz="12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Air Navigation </a:t>
              </a:r>
              <a:r>
                <a:rPr lang="en-GB" sz="1200" b="1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lang="en-GB" sz="1200" b="1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sz="1200" b="1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Services</a:t>
              </a:r>
              <a:r>
                <a:rPr lang="en-GB" sz="12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endPara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l">
                <a:spcAft>
                  <a:spcPts val="0"/>
                </a:spcAft>
              </a:pPr>
              <a:r>
                <a:rPr lang="en-GB" sz="1200" b="1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Arrival- and </a:t>
              </a:r>
              <a:br>
                <a:rPr lang="en-GB" sz="1200" b="1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sz="1200" b="1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Departure process</a:t>
              </a:r>
              <a:r>
                <a:rPr lang="en-GB" sz="10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lang="en-GB" sz="10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sz="10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4"/>
            <p:cNvSpPr txBox="1"/>
            <p:nvPr/>
          </p:nvSpPr>
          <p:spPr>
            <a:xfrm>
              <a:off x="3869136" y="714888"/>
              <a:ext cx="1136416" cy="566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Safety,</a:t>
              </a:r>
              <a:endPara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2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Efficiency</a:t>
              </a:r>
              <a:endPara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6497" y="438098"/>
              <a:ext cx="1067753" cy="612004"/>
            </a:xfrm>
            <a:prstGeom prst="rect">
              <a:avLst/>
            </a:prstGeom>
          </p:spPr>
        </p:pic>
        <p:sp>
          <p:nvSpPr>
            <p:cNvPr id="26" name="Right Arrow 25"/>
            <p:cNvSpPr/>
            <p:nvPr/>
          </p:nvSpPr>
          <p:spPr>
            <a:xfrm>
              <a:off x="3485562" y="897331"/>
              <a:ext cx="335280" cy="1949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Google Shape;153;p3" descr="Map&#10;&#10;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b="9972"/>
          <a:stretch/>
        </p:blipFill>
        <p:spPr>
          <a:xfrm>
            <a:off x="4376970" y="5028144"/>
            <a:ext cx="855007" cy="1062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74;p5" descr="Diagram&#10;&#10;Description automatically generated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l="10226" r="7133" b="39928"/>
          <a:stretch/>
        </p:blipFill>
        <p:spPr>
          <a:xfrm>
            <a:off x="3854521" y="4817322"/>
            <a:ext cx="848108" cy="930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40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 bwMode="auto">
          <a:xfrm flipV="1">
            <a:off x="1005933" y="1194597"/>
            <a:ext cx="9481393" cy="27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44" y="1769982"/>
            <a:ext cx="1356299" cy="754235"/>
          </a:xfrm>
          <a:prstGeom prst="rect">
            <a:avLst/>
          </a:prstGeom>
        </p:spPr>
      </p:pic>
      <p:pic>
        <p:nvPicPr>
          <p:cNvPr id="4" name="Google Shape;174;p5" descr="Diagram&#10;&#10;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0226" r="7133" b="39928"/>
          <a:stretch/>
        </p:blipFill>
        <p:spPr>
          <a:xfrm>
            <a:off x="4337980" y="4661306"/>
            <a:ext cx="1158314" cy="12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20838" y="1001780"/>
            <a:ext cx="10921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AMAN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516384" y="1602285"/>
            <a:ext cx="8521063" cy="3747934"/>
            <a:chOff x="1175752" y="872704"/>
            <a:chExt cx="8521063" cy="4197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752" y="3616494"/>
              <a:ext cx="1398734" cy="1398734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2490280" y="1235412"/>
              <a:ext cx="6750996" cy="3716457"/>
            </a:xfrm>
            <a:custGeom>
              <a:avLst/>
              <a:gdLst>
                <a:gd name="connsiteX0" fmla="*/ 0 w 6750996"/>
                <a:gd name="connsiteY0" fmla="*/ 3589508 h 3914945"/>
                <a:gd name="connsiteX1" fmla="*/ 1867711 w 6750996"/>
                <a:gd name="connsiteY1" fmla="*/ 3900793 h 3914945"/>
                <a:gd name="connsiteX2" fmla="*/ 3696511 w 6750996"/>
                <a:gd name="connsiteY2" fmla="*/ 3180946 h 3914945"/>
                <a:gd name="connsiteX3" fmla="*/ 3677056 w 6750996"/>
                <a:gd name="connsiteY3" fmla="*/ 2003899 h 3914945"/>
                <a:gd name="connsiteX4" fmla="*/ 1974715 w 6750996"/>
                <a:gd name="connsiteY4" fmla="*/ 1420240 h 3914945"/>
                <a:gd name="connsiteX5" fmla="*/ 2042809 w 6750996"/>
                <a:gd name="connsiteY5" fmla="*/ 710121 h 3914945"/>
                <a:gd name="connsiteX6" fmla="*/ 4377447 w 6750996"/>
                <a:gd name="connsiteY6" fmla="*/ 116733 h 3914945"/>
                <a:gd name="connsiteX7" fmla="*/ 6750996 w 6750996"/>
                <a:gd name="connsiteY7" fmla="*/ 1 h 3914945"/>
                <a:gd name="connsiteX8" fmla="*/ 6750996 w 6750996"/>
                <a:gd name="connsiteY8" fmla="*/ 1 h 3914945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3677056 w 6750996"/>
                <a:gd name="connsiteY3" fmla="*/ 2003899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55651 w 6750996"/>
                <a:gd name="connsiteY3" fmla="*/ 2071992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2042809 w 6750996"/>
                <a:gd name="connsiteY4" fmla="*/ 710121 h 3929904"/>
                <a:gd name="connsiteX5" fmla="*/ 4377447 w 6750996"/>
                <a:gd name="connsiteY5" fmla="*/ 116733 h 3929904"/>
                <a:gd name="connsiteX6" fmla="*/ 6750996 w 6750996"/>
                <a:gd name="connsiteY6" fmla="*/ 1 h 3929904"/>
                <a:gd name="connsiteX7" fmla="*/ 6750996 w 6750996"/>
                <a:gd name="connsiteY7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4377447 w 6750996"/>
                <a:gd name="connsiteY4" fmla="*/ 116733 h 3929904"/>
                <a:gd name="connsiteX5" fmla="*/ 6750996 w 6750996"/>
                <a:gd name="connsiteY5" fmla="*/ 1 h 3929904"/>
                <a:gd name="connsiteX6" fmla="*/ 6750996 w 6750996"/>
                <a:gd name="connsiteY6" fmla="*/ 1 h 3929904"/>
                <a:gd name="connsiteX0" fmla="*/ 0 w 6750996"/>
                <a:gd name="connsiteY0" fmla="*/ 3589508 h 3704416"/>
                <a:gd name="connsiteX1" fmla="*/ 2023354 w 6750996"/>
                <a:gd name="connsiteY1" fmla="*/ 3589508 h 3704416"/>
                <a:gd name="connsiteX2" fmla="*/ 3151762 w 6750996"/>
                <a:gd name="connsiteY2" fmla="*/ 2918300 h 3704416"/>
                <a:gd name="connsiteX3" fmla="*/ 2626468 w 6750996"/>
                <a:gd name="connsiteY3" fmla="*/ 1254870 h 3704416"/>
                <a:gd name="connsiteX4" fmla="*/ 4377447 w 6750996"/>
                <a:gd name="connsiteY4" fmla="*/ 116733 h 3704416"/>
                <a:gd name="connsiteX5" fmla="*/ 6750996 w 6750996"/>
                <a:gd name="connsiteY5" fmla="*/ 1 h 3704416"/>
                <a:gd name="connsiteX6" fmla="*/ 6750996 w 6750996"/>
                <a:gd name="connsiteY6" fmla="*/ 1 h 3704416"/>
                <a:gd name="connsiteX0" fmla="*/ 0 w 6750996"/>
                <a:gd name="connsiteY0" fmla="*/ 3589508 h 3716457"/>
                <a:gd name="connsiteX1" fmla="*/ 2023354 w 6750996"/>
                <a:gd name="connsiteY1" fmla="*/ 3589508 h 3716457"/>
                <a:gd name="connsiteX2" fmla="*/ 2859932 w 6750996"/>
                <a:gd name="connsiteY2" fmla="*/ 2704291 h 3716457"/>
                <a:gd name="connsiteX3" fmla="*/ 2626468 w 6750996"/>
                <a:gd name="connsiteY3" fmla="*/ 1254870 h 3716457"/>
                <a:gd name="connsiteX4" fmla="*/ 4377447 w 6750996"/>
                <a:gd name="connsiteY4" fmla="*/ 116733 h 3716457"/>
                <a:gd name="connsiteX5" fmla="*/ 6750996 w 6750996"/>
                <a:gd name="connsiteY5" fmla="*/ 1 h 3716457"/>
                <a:gd name="connsiteX6" fmla="*/ 6750996 w 6750996"/>
                <a:gd name="connsiteY6" fmla="*/ 1 h 3716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996" h="3716457">
                  <a:moveTo>
                    <a:pt x="0" y="3589508"/>
                  </a:moveTo>
                  <a:cubicBezTo>
                    <a:pt x="625813" y="3779197"/>
                    <a:pt x="1546699" y="3737044"/>
                    <a:pt x="2023354" y="3589508"/>
                  </a:cubicBezTo>
                  <a:cubicBezTo>
                    <a:pt x="2500009" y="3441972"/>
                    <a:pt x="2759413" y="3093397"/>
                    <a:pt x="2859932" y="2704291"/>
                  </a:cubicBezTo>
                  <a:cubicBezTo>
                    <a:pt x="2960451" y="2315185"/>
                    <a:pt x="2373549" y="1686130"/>
                    <a:pt x="2626468" y="1254870"/>
                  </a:cubicBezTo>
                  <a:cubicBezTo>
                    <a:pt x="2879387" y="823610"/>
                    <a:pt x="3690026" y="325878"/>
                    <a:pt x="4377447" y="116733"/>
                  </a:cubicBezTo>
                  <a:cubicBezTo>
                    <a:pt x="5162145" y="-1620"/>
                    <a:pt x="6750996" y="1"/>
                    <a:pt x="6750996" y="1"/>
                  </a:cubicBezTo>
                  <a:lnTo>
                    <a:pt x="6750996" y="1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012348" y="1157589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47625" y="1211129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682902" y="1293853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05731" y="1532225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001339" y="4852778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85253" y="4890439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817802" y="4840548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318447" y="4712833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8405" y="872704"/>
              <a:ext cx="1128410" cy="646772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 bwMode="auto">
            <a:xfrm>
              <a:off x="5606376" y="1820817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155661" y="2177505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938418" y="2612017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071374" y="3143809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252970" y="3714513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103820" y="4256033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72565" y="4651633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</p:grpSp>
      <p:pic>
        <p:nvPicPr>
          <p:cNvPr id="25" name="Google Shape;153;p3" descr="Map&#10;&#10;Description automatically generated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1009" y="3132385"/>
            <a:ext cx="855007" cy="11800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789800" y="3783903"/>
            <a:ext cx="1077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/>
              <a:t>Point Merge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04016" y="5212694"/>
            <a:ext cx="181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/>
              <a:t>(PBN) </a:t>
            </a:r>
            <a:r>
              <a:rPr lang="en-GB" dirty="0" err="1" smtClean="0"/>
              <a:t>Tromboning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338434" y="3401029"/>
            <a:ext cx="181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/>
              <a:t>(classical) Vectoring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725885" y="4199401"/>
            <a:ext cx="706086" cy="1415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440358" y="4468934"/>
            <a:ext cx="706884" cy="589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3242383" y="4181605"/>
            <a:ext cx="329934" cy="4887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82349" y="1982979"/>
            <a:ext cx="269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/>
              <a:t>Holdings </a:t>
            </a:r>
            <a:br>
              <a:rPr lang="en-GB" dirty="0" smtClean="0"/>
            </a:br>
            <a:r>
              <a:rPr lang="en-GB" dirty="0" smtClean="0"/>
              <a:t>(runway pressure)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948966" y="955957"/>
            <a:ext cx="28211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ext. </a:t>
            </a:r>
            <a:r>
              <a:rPr lang="en-GB" dirty="0" smtClean="0"/>
              <a:t>AMAN / XMAN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1674" y="874870"/>
            <a:ext cx="134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“</a:t>
            </a:r>
            <a:r>
              <a:rPr lang="en-GB" sz="1800" dirty="0" err="1" smtClean="0">
                <a:solidFill>
                  <a:schemeClr val="bg1">
                    <a:lumMod val="65000"/>
                  </a:schemeClr>
                </a:solidFill>
                <a:effectLst/>
              </a:rPr>
              <a:t>en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-route absorption”</a:t>
            </a:r>
            <a:endParaRPr lang="en-GB" sz="18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42784" y="883467"/>
            <a:ext cx="18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ailored release</a:t>
            </a:r>
            <a:endParaRPr lang="en-GB" sz="18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9093" y="3784567"/>
            <a:ext cx="112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ALDT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17408" y="3824851"/>
            <a:ext cx="133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ATO|fix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920303" y="625950"/>
            <a:ext cx="6009743" cy="2894683"/>
            <a:chOff x="1172880" y="1150736"/>
            <a:chExt cx="6009743" cy="28946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880" y="2990019"/>
              <a:ext cx="961484" cy="1015323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 bwMode="auto">
            <a:xfrm>
              <a:off x="2076481" y="1261621"/>
              <a:ext cx="4640606" cy="2697729"/>
            </a:xfrm>
            <a:custGeom>
              <a:avLst/>
              <a:gdLst>
                <a:gd name="connsiteX0" fmla="*/ 0 w 6750996"/>
                <a:gd name="connsiteY0" fmla="*/ 3589508 h 3914945"/>
                <a:gd name="connsiteX1" fmla="*/ 1867711 w 6750996"/>
                <a:gd name="connsiteY1" fmla="*/ 3900793 h 3914945"/>
                <a:gd name="connsiteX2" fmla="*/ 3696511 w 6750996"/>
                <a:gd name="connsiteY2" fmla="*/ 3180946 h 3914945"/>
                <a:gd name="connsiteX3" fmla="*/ 3677056 w 6750996"/>
                <a:gd name="connsiteY3" fmla="*/ 2003899 h 3914945"/>
                <a:gd name="connsiteX4" fmla="*/ 1974715 w 6750996"/>
                <a:gd name="connsiteY4" fmla="*/ 1420240 h 3914945"/>
                <a:gd name="connsiteX5" fmla="*/ 2042809 w 6750996"/>
                <a:gd name="connsiteY5" fmla="*/ 710121 h 3914945"/>
                <a:gd name="connsiteX6" fmla="*/ 4377447 w 6750996"/>
                <a:gd name="connsiteY6" fmla="*/ 116733 h 3914945"/>
                <a:gd name="connsiteX7" fmla="*/ 6750996 w 6750996"/>
                <a:gd name="connsiteY7" fmla="*/ 1 h 3914945"/>
                <a:gd name="connsiteX8" fmla="*/ 6750996 w 6750996"/>
                <a:gd name="connsiteY8" fmla="*/ 1 h 3914945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3677056 w 6750996"/>
                <a:gd name="connsiteY3" fmla="*/ 2003899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55651 w 6750996"/>
                <a:gd name="connsiteY3" fmla="*/ 2071992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2042809 w 6750996"/>
                <a:gd name="connsiteY4" fmla="*/ 710121 h 3929904"/>
                <a:gd name="connsiteX5" fmla="*/ 4377447 w 6750996"/>
                <a:gd name="connsiteY5" fmla="*/ 116733 h 3929904"/>
                <a:gd name="connsiteX6" fmla="*/ 6750996 w 6750996"/>
                <a:gd name="connsiteY6" fmla="*/ 1 h 3929904"/>
                <a:gd name="connsiteX7" fmla="*/ 6750996 w 6750996"/>
                <a:gd name="connsiteY7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4377447 w 6750996"/>
                <a:gd name="connsiteY4" fmla="*/ 116733 h 3929904"/>
                <a:gd name="connsiteX5" fmla="*/ 6750996 w 6750996"/>
                <a:gd name="connsiteY5" fmla="*/ 1 h 3929904"/>
                <a:gd name="connsiteX6" fmla="*/ 6750996 w 6750996"/>
                <a:gd name="connsiteY6" fmla="*/ 1 h 3929904"/>
                <a:gd name="connsiteX0" fmla="*/ 0 w 6750996"/>
                <a:gd name="connsiteY0" fmla="*/ 3589508 h 3704416"/>
                <a:gd name="connsiteX1" fmla="*/ 2023354 w 6750996"/>
                <a:gd name="connsiteY1" fmla="*/ 3589508 h 3704416"/>
                <a:gd name="connsiteX2" fmla="*/ 3151762 w 6750996"/>
                <a:gd name="connsiteY2" fmla="*/ 2918300 h 3704416"/>
                <a:gd name="connsiteX3" fmla="*/ 2626468 w 6750996"/>
                <a:gd name="connsiteY3" fmla="*/ 1254870 h 3704416"/>
                <a:gd name="connsiteX4" fmla="*/ 4377447 w 6750996"/>
                <a:gd name="connsiteY4" fmla="*/ 116733 h 3704416"/>
                <a:gd name="connsiteX5" fmla="*/ 6750996 w 6750996"/>
                <a:gd name="connsiteY5" fmla="*/ 1 h 3704416"/>
                <a:gd name="connsiteX6" fmla="*/ 6750996 w 6750996"/>
                <a:gd name="connsiteY6" fmla="*/ 1 h 3704416"/>
                <a:gd name="connsiteX0" fmla="*/ 0 w 6750996"/>
                <a:gd name="connsiteY0" fmla="*/ 3589508 h 3716457"/>
                <a:gd name="connsiteX1" fmla="*/ 2023354 w 6750996"/>
                <a:gd name="connsiteY1" fmla="*/ 3589508 h 3716457"/>
                <a:gd name="connsiteX2" fmla="*/ 2859932 w 6750996"/>
                <a:gd name="connsiteY2" fmla="*/ 2704291 h 3716457"/>
                <a:gd name="connsiteX3" fmla="*/ 2626468 w 6750996"/>
                <a:gd name="connsiteY3" fmla="*/ 1254870 h 3716457"/>
                <a:gd name="connsiteX4" fmla="*/ 4377447 w 6750996"/>
                <a:gd name="connsiteY4" fmla="*/ 116733 h 3716457"/>
                <a:gd name="connsiteX5" fmla="*/ 6750996 w 6750996"/>
                <a:gd name="connsiteY5" fmla="*/ 1 h 3716457"/>
                <a:gd name="connsiteX6" fmla="*/ 6750996 w 6750996"/>
                <a:gd name="connsiteY6" fmla="*/ 1 h 3716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996" h="3716457">
                  <a:moveTo>
                    <a:pt x="0" y="3589508"/>
                  </a:moveTo>
                  <a:cubicBezTo>
                    <a:pt x="625813" y="3779197"/>
                    <a:pt x="1546699" y="3737044"/>
                    <a:pt x="2023354" y="3589508"/>
                  </a:cubicBezTo>
                  <a:cubicBezTo>
                    <a:pt x="2500009" y="3441972"/>
                    <a:pt x="2759413" y="3093397"/>
                    <a:pt x="2859932" y="2704291"/>
                  </a:cubicBezTo>
                  <a:cubicBezTo>
                    <a:pt x="2960451" y="2315185"/>
                    <a:pt x="2373549" y="1686130"/>
                    <a:pt x="2626468" y="1254870"/>
                  </a:cubicBezTo>
                  <a:cubicBezTo>
                    <a:pt x="2879387" y="823610"/>
                    <a:pt x="3690026" y="325878"/>
                    <a:pt x="4377447" y="116733"/>
                  </a:cubicBezTo>
                  <a:cubicBezTo>
                    <a:pt x="5162145" y="-1620"/>
                    <a:pt x="6750996" y="1"/>
                    <a:pt x="6750996" y="1"/>
                  </a:cubicBezTo>
                  <a:lnTo>
                    <a:pt x="6750996" y="1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72327" y="1205130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415400" y="1243994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958472" y="1304043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61727" y="1477074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15177" y="3887422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91682" y="3914759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301618" y="3878544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958364" y="3785837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218472" y="1686559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908653" y="1945475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59321" y="2260881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850714" y="2646903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975543" y="3061169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873017" y="3454252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576575" y="3741413"/>
              <a:ext cx="123731" cy="1306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6959" y="1150736"/>
              <a:ext cx="775664" cy="469484"/>
            </a:xfrm>
            <a:prstGeom prst="rect">
              <a:avLst/>
            </a:prstGeom>
          </p:spPr>
        </p:pic>
      </p:grpSp>
      <p:cxnSp>
        <p:nvCxnSpPr>
          <p:cNvPr id="23" name="Straight Connector 22"/>
          <p:cNvCxnSpPr/>
          <p:nvPr/>
        </p:nvCxnSpPr>
        <p:spPr bwMode="auto">
          <a:xfrm flipH="1">
            <a:off x="2804834" y="3406259"/>
            <a:ext cx="232" cy="508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3268446" y="4015399"/>
            <a:ext cx="1810827" cy="16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4"/>
          </p:cNvCxnSpPr>
          <p:nvPr/>
        </p:nvCxnSpPr>
        <p:spPr bwMode="auto">
          <a:xfrm flipH="1">
            <a:off x="5754331" y="909917"/>
            <a:ext cx="13430" cy="28629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33" y="4444597"/>
            <a:ext cx="7810500" cy="1631916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 bwMode="auto">
          <a:xfrm>
            <a:off x="6755567" y="4667435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672553" y="5014395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663455" y="5157072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078503" y="5270560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42191" y="5384048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044791" y="5439168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625215" y="5367824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205639" y="5257568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86063" y="4826297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40023" y="4735495"/>
            <a:ext cx="123731" cy="1306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54469" y="4069496"/>
            <a:ext cx="305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vs “reference time”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2745266" y="1905561"/>
            <a:ext cx="4202862" cy="1683803"/>
            <a:chOff x="2024600" y="2432260"/>
            <a:chExt cx="4202862" cy="168380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9546" y="2432260"/>
              <a:ext cx="775664" cy="469484"/>
            </a:xfrm>
            <a:prstGeom prst="rect">
              <a:avLst/>
            </a:prstGeom>
          </p:spPr>
        </p:pic>
        <p:sp>
          <p:nvSpPr>
            <p:cNvPr id="40" name="Freeform 39"/>
            <p:cNvSpPr/>
            <p:nvPr/>
          </p:nvSpPr>
          <p:spPr bwMode="auto">
            <a:xfrm>
              <a:off x="2024600" y="2728165"/>
              <a:ext cx="4202862" cy="1325450"/>
            </a:xfrm>
            <a:custGeom>
              <a:avLst/>
              <a:gdLst>
                <a:gd name="connsiteX0" fmla="*/ 0 w 6750996"/>
                <a:gd name="connsiteY0" fmla="*/ 3589508 h 3914945"/>
                <a:gd name="connsiteX1" fmla="*/ 1867711 w 6750996"/>
                <a:gd name="connsiteY1" fmla="*/ 3900793 h 3914945"/>
                <a:gd name="connsiteX2" fmla="*/ 3696511 w 6750996"/>
                <a:gd name="connsiteY2" fmla="*/ 3180946 h 3914945"/>
                <a:gd name="connsiteX3" fmla="*/ 3677056 w 6750996"/>
                <a:gd name="connsiteY3" fmla="*/ 2003899 h 3914945"/>
                <a:gd name="connsiteX4" fmla="*/ 1974715 w 6750996"/>
                <a:gd name="connsiteY4" fmla="*/ 1420240 h 3914945"/>
                <a:gd name="connsiteX5" fmla="*/ 2042809 w 6750996"/>
                <a:gd name="connsiteY5" fmla="*/ 710121 h 3914945"/>
                <a:gd name="connsiteX6" fmla="*/ 4377447 w 6750996"/>
                <a:gd name="connsiteY6" fmla="*/ 116733 h 3914945"/>
                <a:gd name="connsiteX7" fmla="*/ 6750996 w 6750996"/>
                <a:gd name="connsiteY7" fmla="*/ 1 h 3914945"/>
                <a:gd name="connsiteX8" fmla="*/ 6750996 w 6750996"/>
                <a:gd name="connsiteY8" fmla="*/ 1 h 3914945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3677056 w 6750996"/>
                <a:gd name="connsiteY3" fmla="*/ 2003899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1974715 w 6750996"/>
                <a:gd name="connsiteY4" fmla="*/ 142024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101175 w 6750996"/>
                <a:gd name="connsiteY3" fmla="*/ 2110903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55651 w 6750996"/>
                <a:gd name="connsiteY3" fmla="*/ 2071992 h 3929904"/>
                <a:gd name="connsiteX4" fmla="*/ 2626468 w 6750996"/>
                <a:gd name="connsiteY4" fmla="*/ 1254870 h 3929904"/>
                <a:gd name="connsiteX5" fmla="*/ 2042809 w 6750996"/>
                <a:gd name="connsiteY5" fmla="*/ 710121 h 3929904"/>
                <a:gd name="connsiteX6" fmla="*/ 4377447 w 6750996"/>
                <a:gd name="connsiteY6" fmla="*/ 116733 h 3929904"/>
                <a:gd name="connsiteX7" fmla="*/ 6750996 w 6750996"/>
                <a:gd name="connsiteY7" fmla="*/ 1 h 3929904"/>
                <a:gd name="connsiteX8" fmla="*/ 6750996 w 6750996"/>
                <a:gd name="connsiteY8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2042809 w 6750996"/>
                <a:gd name="connsiteY4" fmla="*/ 710121 h 3929904"/>
                <a:gd name="connsiteX5" fmla="*/ 4377447 w 6750996"/>
                <a:gd name="connsiteY5" fmla="*/ 116733 h 3929904"/>
                <a:gd name="connsiteX6" fmla="*/ 6750996 w 6750996"/>
                <a:gd name="connsiteY6" fmla="*/ 1 h 3929904"/>
                <a:gd name="connsiteX7" fmla="*/ 6750996 w 6750996"/>
                <a:gd name="connsiteY7" fmla="*/ 1 h 3929904"/>
                <a:gd name="connsiteX0" fmla="*/ 0 w 6750996"/>
                <a:gd name="connsiteY0" fmla="*/ 3589508 h 3929904"/>
                <a:gd name="connsiteX1" fmla="*/ 1867711 w 6750996"/>
                <a:gd name="connsiteY1" fmla="*/ 3900793 h 3929904"/>
                <a:gd name="connsiteX2" fmla="*/ 3151762 w 6750996"/>
                <a:gd name="connsiteY2" fmla="*/ 2918300 h 3929904"/>
                <a:gd name="connsiteX3" fmla="*/ 2626468 w 6750996"/>
                <a:gd name="connsiteY3" fmla="*/ 1254870 h 3929904"/>
                <a:gd name="connsiteX4" fmla="*/ 4377447 w 6750996"/>
                <a:gd name="connsiteY4" fmla="*/ 116733 h 3929904"/>
                <a:gd name="connsiteX5" fmla="*/ 6750996 w 6750996"/>
                <a:gd name="connsiteY5" fmla="*/ 1 h 3929904"/>
                <a:gd name="connsiteX6" fmla="*/ 6750996 w 6750996"/>
                <a:gd name="connsiteY6" fmla="*/ 1 h 3929904"/>
                <a:gd name="connsiteX0" fmla="*/ 0 w 6750996"/>
                <a:gd name="connsiteY0" fmla="*/ 3589508 h 3704416"/>
                <a:gd name="connsiteX1" fmla="*/ 2023354 w 6750996"/>
                <a:gd name="connsiteY1" fmla="*/ 3589508 h 3704416"/>
                <a:gd name="connsiteX2" fmla="*/ 3151762 w 6750996"/>
                <a:gd name="connsiteY2" fmla="*/ 2918300 h 3704416"/>
                <a:gd name="connsiteX3" fmla="*/ 2626468 w 6750996"/>
                <a:gd name="connsiteY3" fmla="*/ 1254870 h 3704416"/>
                <a:gd name="connsiteX4" fmla="*/ 4377447 w 6750996"/>
                <a:gd name="connsiteY4" fmla="*/ 116733 h 3704416"/>
                <a:gd name="connsiteX5" fmla="*/ 6750996 w 6750996"/>
                <a:gd name="connsiteY5" fmla="*/ 1 h 3704416"/>
                <a:gd name="connsiteX6" fmla="*/ 6750996 w 6750996"/>
                <a:gd name="connsiteY6" fmla="*/ 1 h 3704416"/>
                <a:gd name="connsiteX0" fmla="*/ 0 w 6750996"/>
                <a:gd name="connsiteY0" fmla="*/ 3589508 h 3716457"/>
                <a:gd name="connsiteX1" fmla="*/ 2023354 w 6750996"/>
                <a:gd name="connsiteY1" fmla="*/ 3589508 h 3716457"/>
                <a:gd name="connsiteX2" fmla="*/ 2859932 w 6750996"/>
                <a:gd name="connsiteY2" fmla="*/ 2704291 h 3716457"/>
                <a:gd name="connsiteX3" fmla="*/ 2626468 w 6750996"/>
                <a:gd name="connsiteY3" fmla="*/ 1254870 h 3716457"/>
                <a:gd name="connsiteX4" fmla="*/ 4377447 w 6750996"/>
                <a:gd name="connsiteY4" fmla="*/ 116733 h 3716457"/>
                <a:gd name="connsiteX5" fmla="*/ 6750996 w 6750996"/>
                <a:gd name="connsiteY5" fmla="*/ 1 h 3716457"/>
                <a:gd name="connsiteX6" fmla="*/ 6750996 w 6750996"/>
                <a:gd name="connsiteY6" fmla="*/ 1 h 3716457"/>
                <a:gd name="connsiteX0" fmla="*/ 0 w 6755541"/>
                <a:gd name="connsiteY0" fmla="*/ 3689488 h 3816437"/>
                <a:gd name="connsiteX1" fmla="*/ 2023354 w 6755541"/>
                <a:gd name="connsiteY1" fmla="*/ 3689488 h 3816437"/>
                <a:gd name="connsiteX2" fmla="*/ 2859932 w 6755541"/>
                <a:gd name="connsiteY2" fmla="*/ 2804271 h 3816437"/>
                <a:gd name="connsiteX3" fmla="*/ 2626468 w 6755541"/>
                <a:gd name="connsiteY3" fmla="*/ 1354850 h 3816437"/>
                <a:gd name="connsiteX4" fmla="*/ 4377447 w 6755541"/>
                <a:gd name="connsiteY4" fmla="*/ 216713 h 3816437"/>
                <a:gd name="connsiteX5" fmla="*/ 6750996 w 6755541"/>
                <a:gd name="connsiteY5" fmla="*/ 99981 h 3816437"/>
                <a:gd name="connsiteX6" fmla="*/ 4925457 w 6755541"/>
                <a:gd name="connsiteY6" fmla="*/ 1614300 h 3816437"/>
                <a:gd name="connsiteX0" fmla="*/ 0 w 6807435"/>
                <a:gd name="connsiteY0" fmla="*/ 3717204 h 3844153"/>
                <a:gd name="connsiteX1" fmla="*/ 2023354 w 6807435"/>
                <a:gd name="connsiteY1" fmla="*/ 3717204 h 3844153"/>
                <a:gd name="connsiteX2" fmla="*/ 2859932 w 6807435"/>
                <a:gd name="connsiteY2" fmla="*/ 2831987 h 3844153"/>
                <a:gd name="connsiteX3" fmla="*/ 2626468 w 6807435"/>
                <a:gd name="connsiteY3" fmla="*/ 1382566 h 3844153"/>
                <a:gd name="connsiteX4" fmla="*/ 4377447 w 6807435"/>
                <a:gd name="connsiteY4" fmla="*/ 244429 h 3844153"/>
                <a:gd name="connsiteX5" fmla="*/ 6750996 w 6807435"/>
                <a:gd name="connsiteY5" fmla="*/ 127697 h 3844153"/>
                <a:gd name="connsiteX6" fmla="*/ 5816999 w 6807435"/>
                <a:gd name="connsiteY6" fmla="*/ 2017247 h 3844153"/>
                <a:gd name="connsiteX0" fmla="*/ 0 w 5938192"/>
                <a:gd name="connsiteY0" fmla="*/ 3487650 h 3614599"/>
                <a:gd name="connsiteX1" fmla="*/ 2023354 w 5938192"/>
                <a:gd name="connsiteY1" fmla="*/ 3487650 h 3614599"/>
                <a:gd name="connsiteX2" fmla="*/ 2859932 w 5938192"/>
                <a:gd name="connsiteY2" fmla="*/ 2602433 h 3614599"/>
                <a:gd name="connsiteX3" fmla="*/ 2626468 w 5938192"/>
                <a:gd name="connsiteY3" fmla="*/ 1153012 h 3614599"/>
                <a:gd name="connsiteX4" fmla="*/ 4377447 w 5938192"/>
                <a:gd name="connsiteY4" fmla="*/ 14875 h 3614599"/>
                <a:gd name="connsiteX5" fmla="*/ 4316944 w 5938192"/>
                <a:gd name="connsiteY5" fmla="*/ 1975307 h 3614599"/>
                <a:gd name="connsiteX6" fmla="*/ 5816999 w 5938192"/>
                <a:gd name="connsiteY6" fmla="*/ 1787693 h 3614599"/>
                <a:gd name="connsiteX0" fmla="*/ 0 w 5938192"/>
                <a:gd name="connsiteY0" fmla="*/ 3487650 h 3614599"/>
                <a:gd name="connsiteX1" fmla="*/ 2023354 w 5938192"/>
                <a:gd name="connsiteY1" fmla="*/ 3487650 h 3614599"/>
                <a:gd name="connsiteX2" fmla="*/ 2859932 w 5938192"/>
                <a:gd name="connsiteY2" fmla="*/ 2602433 h 3614599"/>
                <a:gd name="connsiteX3" fmla="*/ 2626468 w 5938192"/>
                <a:gd name="connsiteY3" fmla="*/ 1153012 h 3614599"/>
                <a:gd name="connsiteX4" fmla="*/ 4377447 w 5938192"/>
                <a:gd name="connsiteY4" fmla="*/ 14875 h 3614599"/>
                <a:gd name="connsiteX5" fmla="*/ 4316944 w 5938192"/>
                <a:gd name="connsiteY5" fmla="*/ 1975308 h 3614599"/>
                <a:gd name="connsiteX6" fmla="*/ 5816999 w 5938192"/>
                <a:gd name="connsiteY6" fmla="*/ 1787693 h 3614599"/>
                <a:gd name="connsiteX0" fmla="*/ 0 w 5816998"/>
                <a:gd name="connsiteY0" fmla="*/ 3482178 h 3609127"/>
                <a:gd name="connsiteX1" fmla="*/ 2023354 w 5816998"/>
                <a:gd name="connsiteY1" fmla="*/ 3482178 h 3609127"/>
                <a:gd name="connsiteX2" fmla="*/ 2859932 w 5816998"/>
                <a:gd name="connsiteY2" fmla="*/ 2596961 h 3609127"/>
                <a:gd name="connsiteX3" fmla="*/ 2626468 w 5816998"/>
                <a:gd name="connsiteY3" fmla="*/ 1147540 h 3609127"/>
                <a:gd name="connsiteX4" fmla="*/ 4377447 w 5816998"/>
                <a:gd name="connsiteY4" fmla="*/ 9403 h 3609127"/>
                <a:gd name="connsiteX5" fmla="*/ 5816999 w 5816998"/>
                <a:gd name="connsiteY5" fmla="*/ 1782221 h 3609127"/>
                <a:gd name="connsiteX0" fmla="*/ 0 w 5816999"/>
                <a:gd name="connsiteY0" fmla="*/ 2353480 h 2480429"/>
                <a:gd name="connsiteX1" fmla="*/ 2023354 w 5816999"/>
                <a:gd name="connsiteY1" fmla="*/ 2353480 h 2480429"/>
                <a:gd name="connsiteX2" fmla="*/ 2859932 w 5816999"/>
                <a:gd name="connsiteY2" fmla="*/ 1468263 h 2480429"/>
                <a:gd name="connsiteX3" fmla="*/ 2626468 w 5816999"/>
                <a:gd name="connsiteY3" fmla="*/ 18842 h 2480429"/>
                <a:gd name="connsiteX4" fmla="*/ 5816999 w 5816999"/>
                <a:gd name="connsiteY4" fmla="*/ 653523 h 2480429"/>
                <a:gd name="connsiteX0" fmla="*/ 0 w 5816999"/>
                <a:gd name="connsiteY0" fmla="*/ 1731835 h 1858784"/>
                <a:gd name="connsiteX1" fmla="*/ 2023354 w 5816999"/>
                <a:gd name="connsiteY1" fmla="*/ 1731835 h 1858784"/>
                <a:gd name="connsiteX2" fmla="*/ 2859932 w 5816999"/>
                <a:gd name="connsiteY2" fmla="*/ 846618 h 1858784"/>
                <a:gd name="connsiteX3" fmla="*/ 3602918 w 5816999"/>
                <a:gd name="connsiteY3" fmla="*/ 348672 h 1858784"/>
                <a:gd name="connsiteX4" fmla="*/ 5816999 w 5816999"/>
                <a:gd name="connsiteY4" fmla="*/ 31878 h 1858784"/>
                <a:gd name="connsiteX0" fmla="*/ 0 w 6114180"/>
                <a:gd name="connsiteY0" fmla="*/ 1544219 h 1778699"/>
                <a:gd name="connsiteX1" fmla="*/ 2320535 w 6114180"/>
                <a:gd name="connsiteY1" fmla="*/ 1731835 h 1778699"/>
                <a:gd name="connsiteX2" fmla="*/ 3157113 w 6114180"/>
                <a:gd name="connsiteY2" fmla="*/ 846618 h 1778699"/>
                <a:gd name="connsiteX3" fmla="*/ 3900099 w 6114180"/>
                <a:gd name="connsiteY3" fmla="*/ 348672 h 1778699"/>
                <a:gd name="connsiteX4" fmla="*/ 6114180 w 6114180"/>
                <a:gd name="connsiteY4" fmla="*/ 31878 h 1778699"/>
                <a:gd name="connsiteX0" fmla="*/ 0 w 6114180"/>
                <a:gd name="connsiteY0" fmla="*/ 1544219 h 1778698"/>
                <a:gd name="connsiteX1" fmla="*/ 2320535 w 6114180"/>
                <a:gd name="connsiteY1" fmla="*/ 1731835 h 1778698"/>
                <a:gd name="connsiteX2" fmla="*/ 3397689 w 6114180"/>
                <a:gd name="connsiteY2" fmla="*/ 846618 h 1778698"/>
                <a:gd name="connsiteX3" fmla="*/ 3900099 w 6114180"/>
                <a:gd name="connsiteY3" fmla="*/ 348672 h 1778698"/>
                <a:gd name="connsiteX4" fmla="*/ 6114180 w 6114180"/>
                <a:gd name="connsiteY4" fmla="*/ 31878 h 1778698"/>
                <a:gd name="connsiteX0" fmla="*/ 0 w 6114180"/>
                <a:gd name="connsiteY0" fmla="*/ 1591494 h 1825973"/>
                <a:gd name="connsiteX1" fmla="*/ 2320535 w 6114180"/>
                <a:gd name="connsiteY1" fmla="*/ 1779110 h 1825973"/>
                <a:gd name="connsiteX2" fmla="*/ 3397689 w 6114180"/>
                <a:gd name="connsiteY2" fmla="*/ 893893 h 1825973"/>
                <a:gd name="connsiteX3" fmla="*/ 4225583 w 6114180"/>
                <a:gd name="connsiteY3" fmla="*/ 127927 h 1825973"/>
                <a:gd name="connsiteX4" fmla="*/ 6114180 w 6114180"/>
                <a:gd name="connsiteY4" fmla="*/ 79153 h 182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4180" h="1825973">
                  <a:moveTo>
                    <a:pt x="0" y="1591494"/>
                  </a:moveTo>
                  <a:cubicBezTo>
                    <a:pt x="625813" y="1781183"/>
                    <a:pt x="1754254" y="1895377"/>
                    <a:pt x="2320535" y="1779110"/>
                  </a:cubicBezTo>
                  <a:cubicBezTo>
                    <a:pt x="2886817" y="1662843"/>
                    <a:pt x="3080181" y="1169090"/>
                    <a:pt x="3397689" y="893893"/>
                  </a:cubicBezTo>
                  <a:cubicBezTo>
                    <a:pt x="3715197" y="618696"/>
                    <a:pt x="3772835" y="263717"/>
                    <a:pt x="4225583" y="127927"/>
                  </a:cubicBezTo>
                  <a:cubicBezTo>
                    <a:pt x="4678331" y="-7863"/>
                    <a:pt x="5449486" y="-53072"/>
                    <a:pt x="6114180" y="79153"/>
                  </a:cubicBez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5263229" y="2686555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858783" y="2768459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571073" y="3025467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302819" y="3340843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054021" y="3656219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3766311" y="3922955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381321" y="3985403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986603" y="3979755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72429" y="3944923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158255" y="3861451"/>
              <a:ext cx="123731" cy="13066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6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434441" y="1089498"/>
            <a:ext cx="7579692" cy="3959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SzPct val="13000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Font typeface="Arial" pitchFamily="34" charset="0"/>
              <a:buChar char="–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SzPct val="90000"/>
              <a:buFont typeface="Arial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SzPct val="80000"/>
              <a:buFont typeface="Arial" pitchFamily="34" charset="0"/>
              <a:buChar char="–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SzPct val="7000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SzPct val="7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SzPct val="7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SzPct val="7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20000"/>
              </a:spcAft>
              <a:buClr>
                <a:srgbClr val="003366"/>
              </a:buClr>
              <a:buSzPct val="7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1200"/>
              </a:spcAft>
            </a:pPr>
            <a:r>
              <a:rPr lang="de-DE" sz="2200" kern="0" dirty="0" err="1" smtClean="0">
                <a:effectLst/>
              </a:rPr>
              <a:t>Actual</a:t>
            </a:r>
            <a:r>
              <a:rPr lang="de-DE" sz="2200" kern="0" dirty="0" smtClean="0">
                <a:effectLst/>
              </a:rPr>
              <a:t> </a:t>
            </a:r>
            <a:r>
              <a:rPr lang="de-DE" sz="2200" kern="0" dirty="0" err="1" smtClean="0">
                <a:effectLst/>
              </a:rPr>
              <a:t>separation</a:t>
            </a:r>
            <a:r>
              <a:rPr lang="de-DE" sz="2200" kern="0" dirty="0" smtClean="0">
                <a:effectLst/>
              </a:rPr>
              <a:t> </a:t>
            </a:r>
            <a:r>
              <a:rPr lang="de-DE" sz="2200" kern="0" dirty="0" err="1" smtClean="0">
                <a:effectLst/>
              </a:rPr>
              <a:t>can</a:t>
            </a:r>
            <a:r>
              <a:rPr lang="de-DE" sz="2200" kern="0" dirty="0" smtClean="0">
                <a:effectLst/>
              </a:rPr>
              <a:t> </a:t>
            </a:r>
            <a:r>
              <a:rPr lang="de-DE" sz="2200" kern="0" dirty="0" err="1" smtClean="0">
                <a:effectLst/>
              </a:rPr>
              <a:t>be</a:t>
            </a:r>
            <a:r>
              <a:rPr lang="de-DE" sz="2200" kern="0" dirty="0" smtClean="0">
                <a:effectLst/>
              </a:rPr>
              <a:t> </a:t>
            </a:r>
            <a:r>
              <a:rPr lang="de-DE" sz="2200" kern="0" dirty="0" err="1" smtClean="0">
                <a:effectLst/>
              </a:rPr>
              <a:t>computed</a:t>
            </a:r>
            <a:r>
              <a:rPr lang="de-DE" sz="2200" kern="0" dirty="0" smtClean="0">
                <a:effectLst/>
              </a:rPr>
              <a:t> </a:t>
            </a:r>
            <a:r>
              <a:rPr lang="de-DE" sz="2200" kern="0" dirty="0" err="1" smtClean="0">
                <a:effectLst/>
              </a:rPr>
              <a:t>based</a:t>
            </a:r>
            <a:r>
              <a:rPr lang="de-DE" sz="2200" kern="0" dirty="0" smtClean="0">
                <a:effectLst/>
              </a:rPr>
              <a:t> on time-</a:t>
            </a:r>
            <a:r>
              <a:rPr lang="de-DE" sz="2200" kern="0" dirty="0" err="1" smtClean="0">
                <a:effectLst/>
              </a:rPr>
              <a:t>to</a:t>
            </a:r>
            <a:r>
              <a:rPr lang="de-DE" sz="2200" kern="0" dirty="0" smtClean="0">
                <a:effectLst/>
              </a:rPr>
              <a:t>-</a:t>
            </a:r>
            <a:r>
              <a:rPr lang="de-DE" sz="2200" kern="0" dirty="0" err="1" smtClean="0">
                <a:effectLst/>
              </a:rPr>
              <a:t>fly</a:t>
            </a:r>
            <a:r>
              <a:rPr lang="de-DE" sz="2200" kern="0" dirty="0" smtClean="0">
                <a:effectLst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∆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GB" sz="2200" baseline="-250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</a:t>
            </a:r>
            <a:r>
              <a:rPr lang="de-DE" sz="2200" kern="0" dirty="0" smtClean="0">
                <a:effectLst/>
              </a:rPr>
              <a:t> / </a:t>
            </a:r>
            <a:r>
              <a:rPr lang="de-DE" sz="2200" kern="0" dirty="0" err="1" smtClean="0">
                <a:effectLst/>
              </a:rPr>
              <a:t>distance-to-go</a:t>
            </a:r>
            <a:r>
              <a:rPr lang="de-DE" sz="2200" kern="0" dirty="0" smtClean="0">
                <a:effectLst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∆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</a:t>
            </a:r>
            <a:r>
              <a:rPr lang="en-GB" sz="2200" baseline="-250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</a:t>
            </a:r>
            <a:r>
              <a:rPr lang="en-GB" sz="22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2200" kern="0" dirty="0">
                <a:effectLst/>
              </a:rPr>
              <a:t>of a </a:t>
            </a:r>
            <a:r>
              <a:rPr lang="en-GB" sz="2200" kern="0" dirty="0" smtClean="0">
                <a:effectLst/>
              </a:rPr>
              <a:t>(sequenced) flights f</a:t>
            </a:r>
            <a:r>
              <a:rPr lang="en-GB" sz="2200" kern="0" baseline="-25000" dirty="0" smtClean="0">
                <a:effectLst/>
              </a:rPr>
              <a:t>i</a:t>
            </a:r>
            <a:r>
              <a:rPr lang="en-GB" sz="2200" kern="0" dirty="0" smtClean="0">
                <a:effectLst/>
              </a:rPr>
              <a:t> and f</a:t>
            </a:r>
            <a:r>
              <a:rPr lang="en-GB" sz="2200" kern="0" baseline="-25000" dirty="0" smtClean="0">
                <a:effectLst/>
              </a:rPr>
              <a:t>j</a:t>
            </a:r>
            <a:r>
              <a:rPr lang="en-GB" sz="2200" kern="0" dirty="0" smtClean="0">
                <a:effectLst/>
              </a:rPr>
              <a:t>   </a:t>
            </a:r>
          </a:p>
          <a:p>
            <a:pPr>
              <a:spcAft>
                <a:spcPts val="1200"/>
              </a:spcAft>
            </a:pPr>
            <a:r>
              <a:rPr lang="en-GB" sz="2200" kern="0" dirty="0" smtClean="0">
                <a:effectLst/>
              </a:rPr>
              <a:t>Spacing deviation can be understood as the (realised) spacing at the fix (e.g. landing runway) and a – possible – additional spacing (e.g. safety buffer, estimation error) assuming a constant separation. Reflects “control error”.</a:t>
            </a:r>
          </a:p>
          <a:p>
            <a:pPr>
              <a:spcAft>
                <a:spcPts val="1200"/>
              </a:spcAft>
            </a:pPr>
            <a:r>
              <a:rPr lang="en-GB" sz="2200" kern="0" dirty="0" smtClean="0">
                <a:effectLst/>
              </a:rPr>
              <a:t>Projecting the ATOs of a lead aircraft by the realised landing spacing, i.e.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GB" sz="2200" baseline="-250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ATOi</a:t>
            </a:r>
            <a:r>
              <a:rPr lang="en-GB" sz="2200" baseline="-250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2200" kern="0" dirty="0" smtClean="0">
                <a:effectLst/>
              </a:rPr>
              <a:t> </a:t>
            </a:r>
            <a:r>
              <a:rPr lang="en-GB" sz="2200" kern="0" dirty="0" smtClean="0">
                <a:effectLst/>
                <a:sym typeface="Wingdings" panose="05000000000000000000" pitchFamily="2" charset="2"/>
              </a:rPr>
              <a:t>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GB" sz="2200" baseline="-250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ATOi</a:t>
            </a:r>
            <a:r>
              <a:rPr lang="en-GB" sz="2200" baseline="-250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2200" kern="0" dirty="0" smtClean="0">
                <a:effectLst/>
                <a:sym typeface="Wingdings" panose="05000000000000000000" pitchFamily="2" charset="2"/>
              </a:rPr>
              <a:t> + ∆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GB" sz="2200" baseline="-25000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sepij</a:t>
            </a:r>
            <a:r>
              <a:rPr lang="en-GB" sz="2200" kern="0" dirty="0" smtClean="0">
                <a:effectLst/>
                <a:sym typeface="Wingdings" panose="05000000000000000000" pitchFamily="2" charset="2"/>
              </a:rPr>
              <a:t> (ditto for distances) and comparing this to the position of the trailing aircraft at that moment yields the associated </a:t>
            </a:r>
            <a:r>
              <a:rPr lang="en-GB" sz="2200" b="1" kern="0" dirty="0" smtClean="0">
                <a:effectLst/>
                <a:sym typeface="Wingdings" panose="05000000000000000000" pitchFamily="2" charset="2"/>
              </a:rPr>
              <a:t>spacing deviation</a:t>
            </a:r>
            <a:r>
              <a:rPr lang="en-GB" sz="2200" kern="0" dirty="0" smtClean="0">
                <a:effectLst/>
                <a:sym typeface="Wingdings" panose="05000000000000000000" pitchFamily="2" charset="2"/>
              </a:rPr>
              <a:t>    </a:t>
            </a:r>
            <a:r>
              <a:rPr lang="en-GB" sz="2200" kern="0" dirty="0" smtClean="0">
                <a:effectLst/>
              </a:rPr>
              <a:t>  </a:t>
            </a:r>
            <a:endParaRPr lang="en-GB" sz="2200" kern="0" dirty="0"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207015" y="171958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-7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842" y="1159054"/>
            <a:ext cx="10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“fix”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88" y="1331985"/>
            <a:ext cx="1128410" cy="5774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643974" y="1760983"/>
            <a:ext cx="11733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426266" y="1769718"/>
            <a:ext cx="195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∆</a:t>
            </a:r>
            <a:r>
              <a:rPr lang="en-GB" dirty="0" smtClean="0"/>
              <a:t>t</a:t>
            </a:r>
            <a:r>
              <a:rPr lang="en-GB" baseline="-25000" dirty="0" smtClean="0"/>
              <a:t>f1</a:t>
            </a:r>
            <a:r>
              <a:rPr lang="en-GB" dirty="0" smtClean="0"/>
              <a:t> or ∆d</a:t>
            </a:r>
            <a:r>
              <a:rPr lang="en-GB" baseline="-25000" dirty="0" smtClean="0"/>
              <a:t>f1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93" y="3570051"/>
            <a:ext cx="1152081" cy="68309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>
            <a:off x="1426266" y="2000551"/>
            <a:ext cx="606815" cy="8691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297015" y="2058452"/>
            <a:ext cx="1106880" cy="15115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12842" y="3579779"/>
            <a:ext cx="195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∆</a:t>
            </a:r>
            <a:r>
              <a:rPr lang="en-GB" dirty="0" smtClean="0">
                <a:solidFill>
                  <a:srgbClr val="00B050"/>
                </a:solidFill>
              </a:rPr>
              <a:t>t</a:t>
            </a:r>
            <a:r>
              <a:rPr lang="en-GB" baseline="-25000" dirty="0" smtClean="0">
                <a:solidFill>
                  <a:srgbClr val="00B050"/>
                </a:solidFill>
              </a:rPr>
              <a:t>f2</a:t>
            </a:r>
            <a:r>
              <a:rPr lang="en-GB" dirty="0" smtClean="0">
                <a:solidFill>
                  <a:srgbClr val="00B050"/>
                </a:solidFill>
              </a:rPr>
              <a:t> or ∆d</a:t>
            </a:r>
            <a:r>
              <a:rPr lang="en-GB" baseline="-25000" dirty="0" smtClean="0">
                <a:solidFill>
                  <a:srgbClr val="00B050"/>
                </a:solidFill>
              </a:rPr>
              <a:t>f2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080352" y="2904062"/>
            <a:ext cx="383756" cy="58571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256131" y="2684153"/>
            <a:ext cx="1955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∆tsep</a:t>
            </a:r>
            <a:r>
              <a:rPr lang="en-GB" baseline="-25000" dirty="0" smtClean="0">
                <a:solidFill>
                  <a:srgbClr val="00B050"/>
                </a:solidFill>
              </a:rPr>
              <a:t>f2-f1</a:t>
            </a:r>
            <a:r>
              <a:rPr lang="en-GB" dirty="0" smtClean="0">
                <a:solidFill>
                  <a:srgbClr val="00B050"/>
                </a:solidFill>
              </a:rPr>
              <a:t> or ∆dsep</a:t>
            </a:r>
            <a:r>
              <a:rPr lang="en-GB" baseline="-25000" dirty="0" smtClean="0">
                <a:solidFill>
                  <a:srgbClr val="00B050"/>
                </a:solidFill>
              </a:rPr>
              <a:t>f2-f1</a:t>
            </a:r>
            <a:endParaRPr lang="en-GB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35868" y="5489221"/>
                <a:ext cx="8144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𝑡𝑟𝑎𝑖𝑙𝑒𝑟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𝑙𝑒𝑎𝑑𝑒𝑟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 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baseline="-25000" dirty="0" err="1" smtClean="0"/>
                  <a:t>rwy</a:t>
                </a:r>
                <a:r>
                  <a:rPr lang="en-GB" dirty="0" smtClean="0"/>
                  <a:t>))</a:t>
                </a:r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68" y="5489221"/>
                <a:ext cx="8144795" cy="369332"/>
              </a:xfrm>
              <a:prstGeom prst="rect">
                <a:avLst/>
              </a:prstGeom>
              <a:blipFill>
                <a:blip r:embed="rId3"/>
                <a:stretch>
                  <a:fillRect l="-1048" t="-2131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896523" y="3198168"/>
                <a:ext cx="398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23" y="3198168"/>
                <a:ext cx="3989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896523" y="3198168"/>
                <a:ext cx="398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23" y="3198168"/>
                <a:ext cx="3989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896523" y="3198168"/>
                <a:ext cx="398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23" y="3198168"/>
                <a:ext cx="3989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19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241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7</cp:revision>
  <dcterms:created xsi:type="dcterms:W3CDTF">2021-11-27T11:31:00Z</dcterms:created>
  <dcterms:modified xsi:type="dcterms:W3CDTF">2021-11-30T19:46:33Z</dcterms:modified>
</cp:coreProperties>
</file>