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/>
    <p:restoredTop sz="94719"/>
  </p:normalViewPr>
  <p:slideViewPr>
    <p:cSldViewPr snapToGrid="0">
      <p:cViewPr varScale="1">
        <p:scale>
          <a:sx n="120" d="100"/>
          <a:sy n="12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D0E5-FBF0-A0EB-B364-AB2272054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62F7-B1EE-8F05-068B-AC5C5590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D634-E999-0C0C-822C-D90D3767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6FDC-3453-7D41-2DD5-E85CA3B1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B2CC-6A95-8DB3-094A-C76FCB07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8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702-6E6D-37B2-3195-53FDFF0E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1234-E0D6-3C5E-04CA-CCACFBC3F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42C8-794E-2871-9896-883D1270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4C4-1582-62EE-E384-E47DAFE3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E1F9-4D48-6ABA-64F3-18818FA1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AE098-E21A-520F-6137-1B2EB49D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53535-87E2-9FCF-EB4A-9BD8C9D4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76A1-95BD-3A47-EACE-7DF5BE1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DF78-259E-9E6D-445C-EA904DFD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757F-E24A-C03E-B352-529C894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4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51-6843-6A7B-5FCD-AD7EB27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8CFD-8D43-B49E-84B7-9CC694A4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7E58-B465-C2BC-FBC9-8A6EE9F0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D6DE-8200-C238-6B88-41C98145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F6DA-9617-F59E-E883-70CCD3C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E010-25C1-A092-351D-8C2920E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9EA7-E3E3-728F-31F1-CFECA374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397E-176B-19F6-EA76-3EF291D1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0E0F-EC6E-C1C2-A2C3-C63AE8F4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80CA-30FE-E056-DA99-98044E5B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AA7-198B-A02E-E90F-4167906E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F814-B224-CA3E-FA59-E7403AFE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4B3D-F248-89ED-EE9B-D60E1283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C6225-1147-916C-D2D7-81F524E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4DDD-4A16-C88F-98D3-46DE47B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44C7-5E4C-DFF4-7010-9CBEFCD5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60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BAFD-197D-F149-B10C-4B604391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FAED-16F9-AE75-7FE5-8182722B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D09F6-7B86-C67B-2A5E-D55BA266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DD46-25B9-0053-8519-4A6B7B55D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50160-B4F3-5270-AEC0-FD3AA1515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76DF5-3838-A124-903D-8D707C2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DFC14-8AAF-0BDC-F581-EE87B111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C8697-99B2-4E68-C12F-AA490E0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541-F464-09AB-9B54-0A08A529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45E55-8BE6-8A0A-F513-FF7FF09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229BF-29A6-2577-33C0-451E1903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1C5C0-AC72-5438-4283-5AFDC59F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0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43F8E-80F2-000C-47CF-5702918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71F17-B4AE-4D67-DC5B-12FBBEB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597EB-4E6E-4677-81BF-2C515676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1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2BE2-ABA6-D067-05C8-EB19A571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5315-375C-2B8C-BF95-E14170EF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49DB4-AF3F-66C1-1972-3F7265B8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503E-753D-05FA-DBCA-3EB329E9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A479-52EA-08E4-09D5-9895CE6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0A981-BFD5-7503-88E9-75BF0C97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C1F-56F6-EF15-EFA5-91527BF6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A686-2CB3-D377-8626-4ACB212CE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C02A0-AA6C-08EE-25C1-E590B4026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9530-B3EB-8608-30E0-E8A2C159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C2EF-B8F9-E660-41A6-38A0A773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344C-4D8E-9912-E2E0-FA938BD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2E5BF-4095-FF6F-D41F-926673A0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E6DF-BBF4-797F-2848-ABFB0EA6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E7F3-44D9-BB3D-ED9B-1EC71077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AD1E5-2252-2349-96E4-46478B5086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5184-3418-C2BD-9901-6EFBD2AEF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45FC-90E1-D8EF-B7ED-AC1769D6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F827E-D155-B341-800C-4DCA24E3A2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AC4293-CF3A-CE38-9AA9-4D420169224C}"/>
              </a:ext>
            </a:extLst>
          </p:cNvPr>
          <p:cNvSpPr/>
          <p:nvPr/>
        </p:nvSpPr>
        <p:spPr>
          <a:xfrm>
            <a:off x="6253649" y="1093077"/>
            <a:ext cx="2795752" cy="23359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03AA6-CD48-CD2A-3991-651A823223CD}"/>
              </a:ext>
            </a:extLst>
          </p:cNvPr>
          <p:cNvCxnSpPr/>
          <p:nvPr/>
        </p:nvCxnSpPr>
        <p:spPr>
          <a:xfrm flipV="1">
            <a:off x="7672546" y="1744717"/>
            <a:ext cx="1177159" cy="46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50C6C4-9BB6-D180-6E6A-0DEF81F6FF29}"/>
              </a:ext>
            </a:extLst>
          </p:cNvPr>
          <p:cNvSpPr txBox="1"/>
          <p:nvPr/>
        </p:nvSpPr>
        <p:spPr>
          <a:xfrm>
            <a:off x="7777649" y="16066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205NM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9F615-EF2F-67B3-2A5D-49F7C4080363}"/>
              </a:ext>
            </a:extLst>
          </p:cNvPr>
          <p:cNvSpPr txBox="1"/>
          <p:nvPr/>
        </p:nvSpPr>
        <p:spPr>
          <a:xfrm>
            <a:off x="7641015" y="2132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ARP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175BCA5-D67D-287E-3C8B-7A3F1681BB4C}"/>
              </a:ext>
            </a:extLst>
          </p:cNvPr>
          <p:cNvSpPr/>
          <p:nvPr/>
        </p:nvSpPr>
        <p:spPr>
          <a:xfrm>
            <a:off x="6758146" y="1219200"/>
            <a:ext cx="998483" cy="1114097"/>
          </a:xfrm>
          <a:custGeom>
            <a:avLst/>
            <a:gdLst>
              <a:gd name="connsiteX0" fmla="*/ 10510 w 998483"/>
              <a:gd name="connsiteY0" fmla="*/ 0 h 1114097"/>
              <a:gd name="connsiteX1" fmla="*/ 0 w 998483"/>
              <a:gd name="connsiteY1" fmla="*/ 84083 h 1114097"/>
              <a:gd name="connsiteX2" fmla="*/ 10510 w 998483"/>
              <a:gd name="connsiteY2" fmla="*/ 115614 h 1114097"/>
              <a:gd name="connsiteX3" fmla="*/ 21021 w 998483"/>
              <a:gd name="connsiteY3" fmla="*/ 178676 h 1114097"/>
              <a:gd name="connsiteX4" fmla="*/ 52552 w 998483"/>
              <a:gd name="connsiteY4" fmla="*/ 241738 h 1114097"/>
              <a:gd name="connsiteX5" fmla="*/ 84083 w 998483"/>
              <a:gd name="connsiteY5" fmla="*/ 252248 h 1114097"/>
              <a:gd name="connsiteX6" fmla="*/ 115614 w 998483"/>
              <a:gd name="connsiteY6" fmla="*/ 273269 h 1114097"/>
              <a:gd name="connsiteX7" fmla="*/ 147145 w 998483"/>
              <a:gd name="connsiteY7" fmla="*/ 283779 h 1114097"/>
              <a:gd name="connsiteX8" fmla="*/ 441435 w 998483"/>
              <a:gd name="connsiteY8" fmla="*/ 273269 h 1114097"/>
              <a:gd name="connsiteX9" fmla="*/ 809297 w 998483"/>
              <a:gd name="connsiteY9" fmla="*/ 283779 h 1114097"/>
              <a:gd name="connsiteX10" fmla="*/ 893379 w 998483"/>
              <a:gd name="connsiteY10" fmla="*/ 304800 h 1114097"/>
              <a:gd name="connsiteX11" fmla="*/ 924910 w 998483"/>
              <a:gd name="connsiteY11" fmla="*/ 325821 h 1114097"/>
              <a:gd name="connsiteX12" fmla="*/ 987973 w 998483"/>
              <a:gd name="connsiteY12" fmla="*/ 430924 h 1114097"/>
              <a:gd name="connsiteX13" fmla="*/ 998483 w 998483"/>
              <a:gd name="connsiteY13" fmla="*/ 462455 h 1114097"/>
              <a:gd name="connsiteX14" fmla="*/ 945931 w 998483"/>
              <a:gd name="connsiteY14" fmla="*/ 609600 h 1114097"/>
              <a:gd name="connsiteX15" fmla="*/ 882869 w 998483"/>
              <a:gd name="connsiteY15" fmla="*/ 651641 h 1114097"/>
              <a:gd name="connsiteX16" fmla="*/ 819807 w 998483"/>
              <a:gd name="connsiteY16" fmla="*/ 672662 h 1114097"/>
              <a:gd name="connsiteX17" fmla="*/ 588579 w 998483"/>
              <a:gd name="connsiteY17" fmla="*/ 662152 h 1114097"/>
              <a:gd name="connsiteX18" fmla="*/ 441435 w 998483"/>
              <a:gd name="connsiteY18" fmla="*/ 641131 h 1114097"/>
              <a:gd name="connsiteX19" fmla="*/ 273269 w 998483"/>
              <a:gd name="connsiteY19" fmla="*/ 651641 h 1114097"/>
              <a:gd name="connsiteX20" fmla="*/ 241738 w 998483"/>
              <a:gd name="connsiteY20" fmla="*/ 662152 h 1114097"/>
              <a:gd name="connsiteX21" fmla="*/ 168166 w 998483"/>
              <a:gd name="connsiteY21" fmla="*/ 683172 h 1114097"/>
              <a:gd name="connsiteX22" fmla="*/ 73573 w 998483"/>
              <a:gd name="connsiteY22" fmla="*/ 756745 h 1114097"/>
              <a:gd name="connsiteX23" fmla="*/ 52552 w 998483"/>
              <a:gd name="connsiteY23" fmla="*/ 788276 h 1114097"/>
              <a:gd name="connsiteX24" fmla="*/ 63062 w 998483"/>
              <a:gd name="connsiteY24" fmla="*/ 861848 h 1114097"/>
              <a:gd name="connsiteX25" fmla="*/ 84083 w 998483"/>
              <a:gd name="connsiteY25" fmla="*/ 893379 h 1114097"/>
              <a:gd name="connsiteX26" fmla="*/ 115614 w 998483"/>
              <a:gd name="connsiteY26" fmla="*/ 914400 h 1114097"/>
              <a:gd name="connsiteX27" fmla="*/ 147145 w 998483"/>
              <a:gd name="connsiteY27" fmla="*/ 924910 h 1114097"/>
              <a:gd name="connsiteX28" fmla="*/ 388883 w 998483"/>
              <a:gd name="connsiteY28" fmla="*/ 935421 h 1114097"/>
              <a:gd name="connsiteX29" fmla="*/ 409904 w 998483"/>
              <a:gd name="connsiteY29" fmla="*/ 998483 h 1114097"/>
              <a:gd name="connsiteX30" fmla="*/ 420414 w 998483"/>
              <a:gd name="connsiteY30" fmla="*/ 1082566 h 1114097"/>
              <a:gd name="connsiteX31" fmla="*/ 483476 w 998483"/>
              <a:gd name="connsiteY31" fmla="*/ 1114097 h 1114097"/>
              <a:gd name="connsiteX32" fmla="*/ 578069 w 998483"/>
              <a:gd name="connsiteY32" fmla="*/ 1093076 h 1114097"/>
              <a:gd name="connsiteX33" fmla="*/ 641131 w 998483"/>
              <a:gd name="connsiteY33" fmla="*/ 1072055 h 1114097"/>
              <a:gd name="connsiteX34" fmla="*/ 672662 w 998483"/>
              <a:gd name="connsiteY34" fmla="*/ 1061545 h 1114097"/>
              <a:gd name="connsiteX35" fmla="*/ 704193 w 998483"/>
              <a:gd name="connsiteY35" fmla="*/ 1051034 h 1114097"/>
              <a:gd name="connsiteX36" fmla="*/ 746235 w 998483"/>
              <a:gd name="connsiteY36" fmla="*/ 1040524 h 1114097"/>
              <a:gd name="connsiteX37" fmla="*/ 809297 w 998483"/>
              <a:gd name="connsiteY37" fmla="*/ 1019503 h 111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8483" h="1114097">
                <a:moveTo>
                  <a:pt x="10510" y="0"/>
                </a:moveTo>
                <a:cubicBezTo>
                  <a:pt x="7007" y="28028"/>
                  <a:pt x="0" y="55837"/>
                  <a:pt x="0" y="84083"/>
                </a:cubicBezTo>
                <a:cubicBezTo>
                  <a:pt x="0" y="95162"/>
                  <a:pt x="8107" y="104799"/>
                  <a:pt x="10510" y="115614"/>
                </a:cubicBezTo>
                <a:cubicBezTo>
                  <a:pt x="15133" y="136417"/>
                  <a:pt x="16398" y="157873"/>
                  <a:pt x="21021" y="178676"/>
                </a:cubicBezTo>
                <a:cubicBezTo>
                  <a:pt x="25138" y="197203"/>
                  <a:pt x="37229" y="229480"/>
                  <a:pt x="52552" y="241738"/>
                </a:cubicBezTo>
                <a:cubicBezTo>
                  <a:pt x="61203" y="248659"/>
                  <a:pt x="73573" y="248745"/>
                  <a:pt x="84083" y="252248"/>
                </a:cubicBezTo>
                <a:cubicBezTo>
                  <a:pt x="94593" y="259255"/>
                  <a:pt x="104316" y="267620"/>
                  <a:pt x="115614" y="273269"/>
                </a:cubicBezTo>
                <a:cubicBezTo>
                  <a:pt x="125523" y="278224"/>
                  <a:pt x="136066" y="283779"/>
                  <a:pt x="147145" y="283779"/>
                </a:cubicBezTo>
                <a:cubicBezTo>
                  <a:pt x="245304" y="283779"/>
                  <a:pt x="343338" y="276772"/>
                  <a:pt x="441435" y="273269"/>
                </a:cubicBezTo>
                <a:cubicBezTo>
                  <a:pt x="564056" y="276772"/>
                  <a:pt x="686924" y="275241"/>
                  <a:pt x="809297" y="283779"/>
                </a:cubicBezTo>
                <a:cubicBezTo>
                  <a:pt x="838117" y="285790"/>
                  <a:pt x="893379" y="304800"/>
                  <a:pt x="893379" y="304800"/>
                </a:cubicBezTo>
                <a:cubicBezTo>
                  <a:pt x="903889" y="311807"/>
                  <a:pt x="916592" y="316315"/>
                  <a:pt x="924910" y="325821"/>
                </a:cubicBezTo>
                <a:cubicBezTo>
                  <a:pt x="945830" y="349730"/>
                  <a:pt x="974142" y="398653"/>
                  <a:pt x="987973" y="430924"/>
                </a:cubicBezTo>
                <a:cubicBezTo>
                  <a:pt x="992337" y="441107"/>
                  <a:pt x="994980" y="451945"/>
                  <a:pt x="998483" y="462455"/>
                </a:cubicBezTo>
                <a:cubicBezTo>
                  <a:pt x="992171" y="512952"/>
                  <a:pt x="997084" y="575499"/>
                  <a:pt x="945931" y="609600"/>
                </a:cubicBezTo>
                <a:cubicBezTo>
                  <a:pt x="924910" y="623614"/>
                  <a:pt x="906836" y="643652"/>
                  <a:pt x="882869" y="651641"/>
                </a:cubicBezTo>
                <a:lnTo>
                  <a:pt x="819807" y="672662"/>
                </a:lnTo>
                <a:cubicBezTo>
                  <a:pt x="742731" y="669159"/>
                  <a:pt x="665468" y="668559"/>
                  <a:pt x="588579" y="662152"/>
                </a:cubicBezTo>
                <a:cubicBezTo>
                  <a:pt x="539204" y="658037"/>
                  <a:pt x="441435" y="641131"/>
                  <a:pt x="441435" y="641131"/>
                </a:cubicBezTo>
                <a:cubicBezTo>
                  <a:pt x="385380" y="644634"/>
                  <a:pt x="329125" y="645761"/>
                  <a:pt x="273269" y="651641"/>
                </a:cubicBezTo>
                <a:cubicBezTo>
                  <a:pt x="262251" y="652801"/>
                  <a:pt x="252391" y="659108"/>
                  <a:pt x="241738" y="662152"/>
                </a:cubicBezTo>
                <a:cubicBezTo>
                  <a:pt x="149330" y="688555"/>
                  <a:pt x="243787" y="657966"/>
                  <a:pt x="168166" y="683172"/>
                </a:cubicBezTo>
                <a:cubicBezTo>
                  <a:pt x="124220" y="712470"/>
                  <a:pt x="104445" y="719699"/>
                  <a:pt x="73573" y="756745"/>
                </a:cubicBezTo>
                <a:cubicBezTo>
                  <a:pt x="65486" y="766449"/>
                  <a:pt x="59559" y="777766"/>
                  <a:pt x="52552" y="788276"/>
                </a:cubicBezTo>
                <a:cubicBezTo>
                  <a:pt x="56055" y="812800"/>
                  <a:pt x="55944" y="838120"/>
                  <a:pt x="63062" y="861848"/>
                </a:cubicBezTo>
                <a:cubicBezTo>
                  <a:pt x="66692" y="873947"/>
                  <a:pt x="75151" y="884447"/>
                  <a:pt x="84083" y="893379"/>
                </a:cubicBezTo>
                <a:cubicBezTo>
                  <a:pt x="93015" y="902311"/>
                  <a:pt x="104316" y="908751"/>
                  <a:pt x="115614" y="914400"/>
                </a:cubicBezTo>
                <a:cubicBezTo>
                  <a:pt x="125523" y="919355"/>
                  <a:pt x="136099" y="924060"/>
                  <a:pt x="147145" y="924910"/>
                </a:cubicBezTo>
                <a:cubicBezTo>
                  <a:pt x="227563" y="931096"/>
                  <a:pt x="308304" y="931917"/>
                  <a:pt x="388883" y="935421"/>
                </a:cubicBezTo>
                <a:cubicBezTo>
                  <a:pt x="395890" y="956442"/>
                  <a:pt x="407156" y="976496"/>
                  <a:pt x="409904" y="998483"/>
                </a:cubicBezTo>
                <a:cubicBezTo>
                  <a:pt x="413407" y="1026511"/>
                  <a:pt x="409924" y="1056340"/>
                  <a:pt x="420414" y="1082566"/>
                </a:cubicBezTo>
                <a:cubicBezTo>
                  <a:pt x="426682" y="1098237"/>
                  <a:pt x="470204" y="1109673"/>
                  <a:pt x="483476" y="1114097"/>
                </a:cubicBezTo>
                <a:cubicBezTo>
                  <a:pt x="513470" y="1108098"/>
                  <a:pt x="548390" y="1101980"/>
                  <a:pt x="578069" y="1093076"/>
                </a:cubicBezTo>
                <a:cubicBezTo>
                  <a:pt x="599292" y="1086709"/>
                  <a:pt x="620110" y="1079062"/>
                  <a:pt x="641131" y="1072055"/>
                </a:cubicBezTo>
                <a:lnTo>
                  <a:pt x="672662" y="1061545"/>
                </a:lnTo>
                <a:cubicBezTo>
                  <a:pt x="683172" y="1058041"/>
                  <a:pt x="693445" y="1053721"/>
                  <a:pt x="704193" y="1051034"/>
                </a:cubicBezTo>
                <a:cubicBezTo>
                  <a:pt x="718207" y="1047531"/>
                  <a:pt x="732399" y="1044675"/>
                  <a:pt x="746235" y="1040524"/>
                </a:cubicBezTo>
                <a:cubicBezTo>
                  <a:pt x="767458" y="1034157"/>
                  <a:pt x="809297" y="1019503"/>
                  <a:pt x="809297" y="101950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2258942-F49E-463E-7DA3-5926E02E3F11}"/>
              </a:ext>
            </a:extLst>
          </p:cNvPr>
          <p:cNvSpPr/>
          <p:nvPr/>
        </p:nvSpPr>
        <p:spPr>
          <a:xfrm>
            <a:off x="1366345" y="1219200"/>
            <a:ext cx="903889" cy="1114097"/>
          </a:xfrm>
          <a:prstGeom prst="ca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OPDI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C1855B2-B04D-FC6D-7C3A-EF3940955C94}"/>
              </a:ext>
            </a:extLst>
          </p:cNvPr>
          <p:cNvSpPr/>
          <p:nvPr/>
        </p:nvSpPr>
        <p:spPr>
          <a:xfrm>
            <a:off x="168166" y="1703989"/>
            <a:ext cx="903889" cy="1114097"/>
          </a:xfrm>
          <a:prstGeom prst="ca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36679-AA7E-9D64-E9AD-6BA88C4D40D0}"/>
              </a:ext>
            </a:extLst>
          </p:cNvPr>
          <p:cNvSpPr txBox="1"/>
          <p:nvPr/>
        </p:nvSpPr>
        <p:spPr>
          <a:xfrm>
            <a:off x="2627580" y="1093077"/>
            <a:ext cx="212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European airports</a:t>
            </a:r>
          </a:p>
          <a:p>
            <a:pPr marL="285750" indent="-285750">
              <a:buFontTx/>
              <a:buChar char="-"/>
            </a:pPr>
            <a:r>
              <a:rPr lang="en-GB" dirty="0"/>
              <a:t>EGLL</a:t>
            </a:r>
          </a:p>
          <a:p>
            <a:pPr marL="285750" indent="-285750">
              <a:buFontTx/>
              <a:buChar char="-"/>
            </a:pPr>
            <a:r>
              <a:rPr lang="en-GB" dirty="0"/>
              <a:t>EHAM</a:t>
            </a:r>
          </a:p>
          <a:p>
            <a:pPr marL="285750" indent="-285750">
              <a:buFontTx/>
              <a:buChar char="-"/>
            </a:pPr>
            <a:r>
              <a:rPr lang="en-GB" dirty="0"/>
              <a:t>EDDF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BFEA8-3DB6-1FE5-C846-FBD0AA066AF8}"/>
              </a:ext>
            </a:extLst>
          </p:cNvPr>
          <p:cNvSpPr txBox="1"/>
          <p:nvPr/>
        </p:nvSpPr>
        <p:spPr>
          <a:xfrm>
            <a:off x="1918131" y="2633420"/>
            <a:ext cx="2569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international airports</a:t>
            </a:r>
          </a:p>
          <a:p>
            <a:pPr marL="285750" indent="-285750">
              <a:buFontTx/>
              <a:buChar char="-"/>
            </a:pPr>
            <a:r>
              <a:rPr lang="en-GB" dirty="0"/>
              <a:t>United States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KATL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KJFK</a:t>
            </a:r>
          </a:p>
          <a:p>
            <a:pPr marL="285750" indent="-285750">
              <a:buFontTx/>
              <a:buChar char="-"/>
            </a:pPr>
            <a:r>
              <a:rPr lang="en-GB" dirty="0"/>
              <a:t>Brazil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SBGR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9481B-A8C1-AC7F-E11B-BDA874AF5862}"/>
              </a:ext>
            </a:extLst>
          </p:cNvPr>
          <p:cNvSpPr txBox="1"/>
          <p:nvPr/>
        </p:nvSpPr>
        <p:spPr>
          <a:xfrm>
            <a:off x="614854" y="4670378"/>
            <a:ext cx="4272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Extraction and Preparation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Trajectory (OPDI “flavour”: 5 sec)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Ideally ARR &amp; DEP</a:t>
            </a:r>
          </a:p>
          <a:p>
            <a:pPr marL="285750" indent="-285750">
              <a:buFontTx/>
              <a:buChar char="-"/>
            </a:pPr>
            <a:r>
              <a:rPr lang="en-GB" dirty="0"/>
              <a:t>??? wind-optimal </a:t>
            </a:r>
            <a:r>
              <a:rPr lang="en-GB" dirty="0">
                <a:sym typeface="Wingdings" pitchFamily="2" charset="2"/>
              </a:rPr>
              <a:t> ARR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??? fuel-burn </a:t>
            </a:r>
            <a:r>
              <a:rPr lang="en-GB" dirty="0">
                <a:sym typeface="Wingdings" pitchFamily="2" charset="2"/>
              </a:rPr>
              <a:t> ARR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4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F4D5A5-94DC-6EEC-C3B2-38AF4DD2AD49}"/>
              </a:ext>
            </a:extLst>
          </p:cNvPr>
          <p:cNvSpPr/>
          <p:nvPr/>
        </p:nvSpPr>
        <p:spPr>
          <a:xfrm>
            <a:off x="2721935" y="1467293"/>
            <a:ext cx="1828800" cy="118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</a:t>
            </a:r>
          </a:p>
          <a:p>
            <a:pPr algn="ctr"/>
            <a:r>
              <a:rPr lang="en-GB" dirty="0" err="1"/>
              <a:t>calc_avg</a:t>
            </a:r>
            <a:r>
              <a:rPr lang="en-GB" dirty="0"/>
              <a:t>()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D84B17C-C2DA-7BE9-0C50-3E9942ADA6A6}"/>
              </a:ext>
            </a:extLst>
          </p:cNvPr>
          <p:cNvSpPr/>
          <p:nvPr/>
        </p:nvSpPr>
        <p:spPr>
          <a:xfrm>
            <a:off x="1552353" y="1860698"/>
            <a:ext cx="1169582" cy="340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95EDBF-B180-00B4-3382-5AB27F9F1338}"/>
              </a:ext>
            </a:extLst>
          </p:cNvPr>
          <p:cNvSpPr/>
          <p:nvPr/>
        </p:nvSpPr>
        <p:spPr>
          <a:xfrm>
            <a:off x="4550735" y="1860698"/>
            <a:ext cx="1169582" cy="340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605F3-A894-1A73-40F7-563709931EE5}"/>
              </a:ext>
            </a:extLst>
          </p:cNvPr>
          <p:cNvSpPr txBox="1"/>
          <p:nvPr/>
        </p:nvSpPr>
        <p:spPr>
          <a:xfrm>
            <a:off x="1552353" y="1467293"/>
            <a:ext cx="77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EA429-7435-C714-888D-060493DB7313}"/>
              </a:ext>
            </a:extLst>
          </p:cNvPr>
          <p:cNvSpPr txBox="1"/>
          <p:nvPr/>
        </p:nvSpPr>
        <p:spPr>
          <a:xfrm>
            <a:off x="4646428" y="1548441"/>
            <a:ext cx="8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1998-B17F-8E15-A2B5-9A8A3F47FA13}"/>
              </a:ext>
            </a:extLst>
          </p:cNvPr>
          <p:cNvSpPr txBox="1"/>
          <p:nvPr/>
        </p:nvSpPr>
        <p:spPr>
          <a:xfrm>
            <a:off x="1807535" y="3056861"/>
            <a:ext cx="3157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Generalisation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function as often as possible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Reduce number of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D3351-29B5-14F0-FD1B-F649C69EE5BA}"/>
              </a:ext>
            </a:extLst>
          </p:cNvPr>
          <p:cNvSpPr txBox="1"/>
          <p:nvPr/>
        </p:nvSpPr>
        <p:spPr>
          <a:xfrm>
            <a:off x="6096000" y="933202"/>
            <a:ext cx="5837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</a:t>
            </a:r>
            <a:r>
              <a:rPr lang="en-GB" dirty="0"/>
              <a:t>“average of flight per year”</a:t>
            </a:r>
          </a:p>
          <a:p>
            <a:r>
              <a:rPr lang="en-GB" dirty="0"/>
              <a:t>ds |&gt; </a:t>
            </a:r>
            <a:r>
              <a:rPr lang="en-GB" dirty="0" err="1"/>
              <a:t>group_by</a:t>
            </a:r>
            <a:r>
              <a:rPr lang="en-GB" dirty="0"/>
              <a:t>(YEAR) |&gt; mean(FLIGHTS)</a:t>
            </a:r>
            <a:br>
              <a:rPr lang="en-GB" dirty="0"/>
            </a:br>
            <a:r>
              <a:rPr lang="en-GB" dirty="0"/>
              <a:t>ds |&gt; </a:t>
            </a:r>
            <a:r>
              <a:rPr lang="en-GB" dirty="0" err="1"/>
              <a:t>calc_avg</a:t>
            </a:r>
            <a:r>
              <a:rPr lang="en-GB" dirty="0"/>
              <a:t>()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sym typeface="Wingdings" pitchFamily="2" charset="2"/>
              </a:rPr>
              <a:t>calc_avg</a:t>
            </a:r>
            <a:r>
              <a:rPr lang="en-GB" dirty="0">
                <a:sym typeface="Wingdings" pitchFamily="2" charset="2"/>
              </a:rPr>
              <a:t>(){…}</a:t>
            </a:r>
            <a:br>
              <a:rPr lang="en-GB" dirty="0"/>
            </a:br>
            <a:endParaRPr lang="en-GB" dirty="0"/>
          </a:p>
          <a:p>
            <a:r>
              <a:rPr lang="en-GB" dirty="0">
                <a:sym typeface="Wingdings" pitchFamily="2" charset="2"/>
              </a:rPr>
              <a:t></a:t>
            </a:r>
            <a:r>
              <a:rPr lang="en-GB" dirty="0"/>
              <a:t>“average of flight per month”</a:t>
            </a:r>
          </a:p>
          <a:p>
            <a:r>
              <a:rPr lang="en-GB" dirty="0"/>
              <a:t>ds |&gt; </a:t>
            </a:r>
            <a:r>
              <a:rPr lang="en-GB" dirty="0" err="1"/>
              <a:t>group_by</a:t>
            </a:r>
            <a:r>
              <a:rPr lang="en-GB" dirty="0"/>
              <a:t>(MONTH) |&gt; mean(FLIGHTS)</a:t>
            </a:r>
            <a:br>
              <a:rPr lang="en-GB" dirty="0"/>
            </a:br>
            <a:r>
              <a:rPr lang="en-GB" dirty="0"/>
              <a:t>ds |&gt; </a:t>
            </a:r>
            <a:r>
              <a:rPr lang="en-GB" dirty="0" err="1"/>
              <a:t>calc_avg_month</a:t>
            </a:r>
            <a:r>
              <a:rPr lang="en-GB" dirty="0"/>
              <a:t>()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dirty="0"/>
          </a:p>
          <a:p>
            <a:r>
              <a:rPr lang="en-GB" dirty="0"/>
              <a:t>“calculation” (average) over “population” (flights) in a certain time-span (i.) YEAR, ii.) MONTH == </a:t>
            </a:r>
            <a:r>
              <a:rPr lang="en-GB" dirty="0">
                <a:highlight>
                  <a:srgbClr val="FFFF00"/>
                </a:highlight>
              </a:rPr>
              <a:t>“time-definition”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ds |&gt; </a:t>
            </a:r>
            <a:r>
              <a:rPr lang="en-GB" dirty="0" err="1"/>
              <a:t>ds_with_timeframe</a:t>
            </a:r>
            <a:r>
              <a:rPr lang="en-GB" dirty="0"/>
              <a:t>  |&gt; </a:t>
            </a:r>
            <a:r>
              <a:rPr lang="en-GB" dirty="0" err="1"/>
              <a:t>calc_avg_general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35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379E9F-F538-B77D-9377-3A8487BCD456}"/>
              </a:ext>
            </a:extLst>
          </p:cNvPr>
          <p:cNvSpPr/>
          <p:nvPr/>
        </p:nvSpPr>
        <p:spPr>
          <a:xfrm>
            <a:off x="637953" y="1052623"/>
            <a:ext cx="1116419" cy="147792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29A777-525F-84D3-695A-CBF3252693AE}"/>
              </a:ext>
            </a:extLst>
          </p:cNvPr>
          <p:cNvSpPr/>
          <p:nvPr/>
        </p:nvSpPr>
        <p:spPr>
          <a:xfrm>
            <a:off x="2108792" y="2241652"/>
            <a:ext cx="1658679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F240D9-28AD-9E7B-5508-C6F643580196}"/>
              </a:ext>
            </a:extLst>
          </p:cNvPr>
          <p:cNvSpPr/>
          <p:nvPr/>
        </p:nvSpPr>
        <p:spPr>
          <a:xfrm>
            <a:off x="4469218" y="2231020"/>
            <a:ext cx="1658679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analytic data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A5BC1BA-CB41-6850-1FFD-D8D60BE40BFD}"/>
              </a:ext>
            </a:extLst>
          </p:cNvPr>
          <p:cNvSpPr/>
          <p:nvPr/>
        </p:nvSpPr>
        <p:spPr>
          <a:xfrm>
            <a:off x="7024578" y="2241652"/>
            <a:ext cx="2108791" cy="137160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“massage the data”</a:t>
            </a:r>
          </a:p>
          <a:p>
            <a:pPr algn="ctr"/>
            <a:r>
              <a:rPr lang="en-GB" dirty="0"/>
              <a:t>“output”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5A353-7E87-10A1-FCA8-8340A7EC2A78}"/>
              </a:ext>
            </a:extLst>
          </p:cNvPr>
          <p:cNvSpPr txBox="1"/>
          <p:nvPr/>
        </p:nvSpPr>
        <p:spPr>
          <a:xfrm>
            <a:off x="8240233" y="1052623"/>
            <a:ext cx="159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 monthly breakdown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410CB8F-DABC-FEC2-4632-1CF09A4F51D3}"/>
              </a:ext>
            </a:extLst>
          </p:cNvPr>
          <p:cNvCxnSpPr>
            <a:stCxn id="7" idx="1"/>
            <a:endCxn id="4" idx="0"/>
          </p:cNvCxnSpPr>
          <p:nvPr/>
        </p:nvCxnSpPr>
        <p:spPr>
          <a:xfrm rot="10800000" flipV="1">
            <a:off x="5298559" y="1375788"/>
            <a:ext cx="2941675" cy="855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88C045A3-EFCB-CFF7-D97B-163BA43E3BC9}"/>
              </a:ext>
            </a:extLst>
          </p:cNvPr>
          <p:cNvSpPr/>
          <p:nvPr/>
        </p:nvSpPr>
        <p:spPr>
          <a:xfrm>
            <a:off x="5893983" y="1114163"/>
            <a:ext cx="751367" cy="627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95BE9-7E60-8265-FAE8-76D1AC104339}"/>
              </a:ext>
            </a:extLst>
          </p:cNvPr>
          <p:cNvCxnSpPr>
            <a:stCxn id="7" idx="2"/>
          </p:cNvCxnSpPr>
          <p:nvPr/>
        </p:nvCxnSpPr>
        <p:spPr>
          <a:xfrm flipH="1">
            <a:off x="8268586" y="1698954"/>
            <a:ext cx="769089" cy="704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509CCD-9A83-749C-C3FE-9F1BAEBBCC1E}"/>
              </a:ext>
            </a:extLst>
          </p:cNvPr>
          <p:cNvSpPr txBox="1"/>
          <p:nvPr/>
        </p:nvSpPr>
        <p:spPr>
          <a:xfrm>
            <a:off x="5263117" y="3636335"/>
            <a:ext cx="15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0D940-BA52-D7A2-2565-B6C3E5073D60}"/>
              </a:ext>
            </a:extLst>
          </p:cNvPr>
          <p:cNvSpPr txBox="1"/>
          <p:nvPr/>
        </p:nvSpPr>
        <p:spPr>
          <a:xfrm>
            <a:off x="9548039" y="4155950"/>
            <a:ext cx="15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daily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8F60A-A228-7D61-B62A-95A35A0243EC}"/>
              </a:ext>
            </a:extLst>
          </p:cNvPr>
          <p:cNvSpPr txBox="1"/>
          <p:nvPr/>
        </p:nvSpPr>
        <p:spPr>
          <a:xfrm>
            <a:off x="4501117" y="4340616"/>
            <a:ext cx="1594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“general as possible”</a:t>
            </a:r>
          </a:p>
          <a:p>
            <a:endParaRPr lang="en-GB" dirty="0"/>
          </a:p>
          <a:p>
            <a:r>
              <a:rPr lang="en-GB" dirty="0"/>
              <a:t>Push “preparatory action” into “massaging”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20D97B-BF2E-961B-BA4B-9EB3924DAFE0}"/>
              </a:ext>
            </a:extLst>
          </p:cNvPr>
          <p:cNvCxnSpPr/>
          <p:nvPr/>
        </p:nvCxnSpPr>
        <p:spPr>
          <a:xfrm>
            <a:off x="3944681" y="669851"/>
            <a:ext cx="0" cy="4997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1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4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60f3b8-f236-4830-aecc-da0a7fc54679}" enabled="1" method="Standard" siteId="{76f33c20-5979-4408-adf7-8b3c4be95e5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199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KOELLE Rainer</dc:creator>
  <cp:keywords/>
  <dc:description/>
  <cp:lastModifiedBy>KOELLE Rainer</cp:lastModifiedBy>
  <cp:revision>3</cp:revision>
  <dcterms:created xsi:type="dcterms:W3CDTF">2025-03-31T18:23:04Z</dcterms:created>
  <dcterms:modified xsi:type="dcterms:W3CDTF">2025-04-04T13:39:47Z</dcterms:modified>
  <cp:category/>
</cp:coreProperties>
</file>