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0" r:id="rId3"/>
    <p:sldId id="259" r:id="rId4"/>
    <p:sldId id="256" r:id="rId5"/>
    <p:sldId id="262" r:id="rId6"/>
    <p:sldId id="268" r:id="rId7"/>
    <p:sldId id="264" r:id="rId8"/>
    <p:sldId id="263" r:id="rId9"/>
    <p:sldId id="265" r:id="rId10"/>
    <p:sldId id="271" r:id="rId11"/>
    <p:sldId id="266" r:id="rId12"/>
    <p:sldId id="269" r:id="rId13"/>
    <p:sldId id="272" r:id="rId14"/>
    <p:sldId id="27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D1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F1A0-F9B5-4BBC-8F9F-6E523C1FC1BD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4138-3B28-43C5-8FA5-3A8C858E80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9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441d1556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If more than one person is presenting a PPT, then alphabetically mention the initials (last name) of all the members in the footer separated by “,”.</a:t>
            </a:r>
            <a:endParaRPr/>
          </a:p>
        </p:txBody>
      </p:sp>
      <p:sp>
        <p:nvSpPr>
          <p:cNvPr id="117" name="Google Shape;117;g297441d155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UASFRA-MS-PROJDIGI: Group 4: Initial Plan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6C3958-CE29-2E71-315A-B0868A5B9598}"/>
              </a:ext>
            </a:extLst>
          </p:cNvPr>
          <p:cNvSpPr txBox="1"/>
          <p:nvPr/>
        </p:nvSpPr>
        <p:spPr>
          <a:xfrm>
            <a:off x="417635" y="819882"/>
            <a:ext cx="9315451" cy="5682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Get </a:t>
            </a:r>
            <a:r>
              <a:rPr lang="en-US" sz="2000" b="1" dirty="0"/>
              <a:t>plain text </a:t>
            </a:r>
            <a:r>
              <a:rPr lang="en-US" sz="2000" dirty="0"/>
              <a:t>out of Reports (</a:t>
            </a:r>
            <a:r>
              <a:rPr lang="en-US" sz="2000" dirty="0" err="1"/>
              <a:t>ESG</a:t>
            </a:r>
            <a:r>
              <a:rPr lang="en-US" sz="2000" dirty="0"/>
              <a:t>-, Financial Reports)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Extract and preprocess text ourselves?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Get plain text from elsewhere? Interface to these sources?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Extract the following out of </a:t>
            </a:r>
            <a:r>
              <a:rPr lang="en-US" sz="2000" b="1" dirty="0"/>
              <a:t>plain text</a:t>
            </a:r>
            <a:r>
              <a:rPr lang="en-US" sz="2000" dirty="0"/>
              <a:t>:</a:t>
            </a:r>
          </a:p>
          <a:p>
            <a:r>
              <a:rPr lang="en-US" dirty="0"/>
              <a:t>	a.   </a:t>
            </a:r>
            <a:r>
              <a:rPr lang="en-US" b="1" u="sng" dirty="0">
                <a:highlight>
                  <a:srgbClr val="FFFF00"/>
                </a:highlight>
              </a:rPr>
              <a:t>Entities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ORG, PERSON, LOCATION, etc.</a:t>
            </a:r>
          </a:p>
          <a:p>
            <a:r>
              <a:rPr lang="en-US" dirty="0"/>
              <a:t>	b.   </a:t>
            </a:r>
            <a:r>
              <a:rPr lang="en-US" b="1" u="sng" dirty="0">
                <a:highlight>
                  <a:srgbClr val="00FFFF"/>
                </a:highlight>
              </a:rPr>
              <a:t>Sentences</a:t>
            </a:r>
            <a:r>
              <a:rPr lang="en-US" dirty="0"/>
              <a:t> where entities were found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sz="2000" dirty="0"/>
              <a:t>Sentence Similarity: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Mask the </a:t>
            </a:r>
            <a:r>
              <a:rPr lang="en-US" dirty="0">
                <a:highlight>
                  <a:srgbClr val="FFFF00"/>
                </a:highlight>
              </a:rPr>
              <a:t>entities</a:t>
            </a:r>
            <a:r>
              <a:rPr lang="en-US" dirty="0"/>
              <a:t> in those </a:t>
            </a:r>
            <a:r>
              <a:rPr lang="en-US" dirty="0">
                <a:highlight>
                  <a:srgbClr val="00FFFF"/>
                </a:highlight>
              </a:rPr>
              <a:t>sentences</a:t>
            </a:r>
            <a:r>
              <a:rPr lang="en-US" dirty="0"/>
              <a:t> and </a:t>
            </a:r>
            <a:r>
              <a:rPr lang="en-US" b="1" dirty="0"/>
              <a:t>vectorize the sentences </a:t>
            </a:r>
            <a:r>
              <a:rPr lang="en-US" dirty="0"/>
              <a:t>with a LLM (BERT,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Do </a:t>
            </a:r>
            <a:r>
              <a:rPr lang="en-US" b="1" dirty="0"/>
              <a:t>similarity calculations </a:t>
            </a:r>
            <a:r>
              <a:rPr lang="en-US" dirty="0"/>
              <a:t>of these vectorized sentences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Ideally, get different </a:t>
            </a:r>
            <a:r>
              <a:rPr lang="en-US" b="1" dirty="0"/>
              <a:t>clusters</a:t>
            </a:r>
            <a:r>
              <a:rPr lang="en-US" dirty="0"/>
              <a:t> where sentences are similar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Derive </a:t>
            </a:r>
            <a:r>
              <a:rPr lang="en-US" b="1" dirty="0"/>
              <a:t>relationship tags (i.e. “ </a:t>
            </a:r>
            <a:r>
              <a:rPr lang="en-US" b="1" dirty="0">
                <a:highlight>
                  <a:srgbClr val="00FFFF"/>
                </a:highlight>
              </a:rPr>
              <a:t>-[:EMITTED]-&gt; </a:t>
            </a:r>
            <a:r>
              <a:rPr lang="en-US" b="1" dirty="0"/>
              <a:t>” ) </a:t>
            </a:r>
            <a:r>
              <a:rPr lang="en-US" dirty="0"/>
              <a:t>from the sentences </a:t>
            </a:r>
            <a:r>
              <a:rPr lang="en-US" b="1" dirty="0"/>
              <a:t>in each cluster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Attach </a:t>
            </a:r>
            <a:r>
              <a:rPr lang="en-US" dirty="0" err="1">
                <a:highlight>
                  <a:srgbClr val="00FFFF"/>
                </a:highlight>
              </a:rPr>
              <a:t>sentence_vector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to Relationship: i.e. </a:t>
            </a:r>
            <a:r>
              <a:rPr lang="en-US" b="1" dirty="0"/>
              <a:t>“ </a:t>
            </a:r>
            <a:r>
              <a:rPr lang="en-US" b="1" dirty="0">
                <a:highlight>
                  <a:srgbClr val="00FFFF"/>
                </a:highlight>
              </a:rPr>
              <a:t>-[:EMITTED {vector: </a:t>
            </a:r>
            <a:r>
              <a:rPr lang="en-US" b="1" dirty="0" err="1">
                <a:highlight>
                  <a:srgbClr val="00FFFF"/>
                </a:highlight>
              </a:rPr>
              <a:t>sent_vector</a:t>
            </a:r>
            <a:r>
              <a:rPr lang="en-US" b="1" dirty="0">
                <a:highlight>
                  <a:srgbClr val="00FFFF"/>
                </a:highlight>
              </a:rPr>
              <a:t>}]-&gt; </a:t>
            </a:r>
            <a:r>
              <a:rPr lang="en-US" b="1" dirty="0"/>
              <a:t>” 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Feed </a:t>
            </a:r>
            <a:r>
              <a:rPr lang="en-US" b="1" dirty="0" err="1"/>
              <a:t>neo4j</a:t>
            </a:r>
            <a:r>
              <a:rPr lang="en-US" b="1" dirty="0"/>
              <a:t> database </a:t>
            </a:r>
            <a:r>
              <a:rPr lang="en-US" dirty="0"/>
              <a:t>with: </a:t>
            </a:r>
            <a:r>
              <a:rPr lang="en-US" dirty="0">
                <a:highlight>
                  <a:srgbClr val="FFFF00"/>
                </a:highlight>
              </a:rPr>
              <a:t>ENTITY-1</a:t>
            </a:r>
            <a:r>
              <a:rPr lang="en-US" dirty="0"/>
              <a:t>  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ENTITY-2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Query: Find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 </a:t>
            </a:r>
            <a:r>
              <a:rPr lang="en-US" b="1" u="sng" dirty="0">
                <a:solidFill>
                  <a:srgbClr val="13DD13"/>
                </a:solidFill>
              </a:rPr>
              <a:t>similar to</a:t>
            </a:r>
            <a:r>
              <a:rPr lang="en-US" dirty="0"/>
              <a:t>  </a:t>
            </a:r>
            <a:r>
              <a:rPr lang="en-US" dirty="0">
                <a:highlight>
                  <a:srgbClr val="FF00FF"/>
                </a:highlight>
              </a:rPr>
              <a:t>Question sentence vector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		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Difference between Taxonomy and Ontology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F16ED-6752-B79A-D6D8-E1391B24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37" y="1996068"/>
            <a:ext cx="4070326" cy="278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B673BEC-69B9-29B2-48CF-0D2E06C5C021}"/>
              </a:ext>
            </a:extLst>
          </p:cNvPr>
          <p:cNvSpPr txBox="1"/>
          <p:nvPr/>
        </p:nvSpPr>
        <p:spPr>
          <a:xfrm>
            <a:off x="5957310" y="1275256"/>
            <a:ext cx="2885979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Ontology</a:t>
            </a:r>
            <a:r>
              <a:rPr lang="de-DE" dirty="0"/>
              <a:t> / Knowledge Graph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CF63A82-870A-C80F-6231-3FB547EA4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" t="1525" r="2805" b="6322"/>
          <a:stretch/>
        </p:blipFill>
        <p:spPr>
          <a:xfrm>
            <a:off x="651146" y="2195984"/>
            <a:ext cx="3552864" cy="23864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0FBD8E3-F4A5-6AD9-E9F4-4B3D92A03583}"/>
              </a:ext>
            </a:extLst>
          </p:cNvPr>
          <p:cNvSpPr txBox="1"/>
          <p:nvPr/>
        </p:nvSpPr>
        <p:spPr>
          <a:xfrm>
            <a:off x="1306881" y="1275256"/>
            <a:ext cx="2105393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Taxonomy</a:t>
            </a:r>
            <a:r>
              <a:rPr lang="de-DE" dirty="0"/>
              <a:t> Schema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4FE5BC-D7B7-C551-6229-0149A802DAAC}"/>
              </a:ext>
            </a:extLst>
          </p:cNvPr>
          <p:cNvSpPr txBox="1"/>
          <p:nvPr/>
        </p:nvSpPr>
        <p:spPr>
          <a:xfrm>
            <a:off x="1306881" y="5133821"/>
            <a:ext cx="224139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Hierarchy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Concrete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17C3AE9-784C-8B1C-220D-F31CCA60664E}"/>
              </a:ext>
            </a:extLst>
          </p:cNvPr>
          <p:cNvSpPr txBox="1"/>
          <p:nvPr/>
        </p:nvSpPr>
        <p:spPr>
          <a:xfrm>
            <a:off x="6357727" y="5133520"/>
            <a:ext cx="3077736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Semantic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Meaning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Relationships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EC6C04-B4B8-95CC-0023-AF7C91A54531}"/>
              </a:ext>
            </a:extLst>
          </p:cNvPr>
          <p:cNvCxnSpPr/>
          <p:nvPr/>
        </p:nvCxnSpPr>
        <p:spPr>
          <a:xfrm flipV="1">
            <a:off x="3685670" y="3556561"/>
            <a:ext cx="1658694" cy="1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FBC115B-4EF2-49D2-6904-FC1EB4E856DD}"/>
              </a:ext>
            </a:extLst>
          </p:cNvPr>
          <p:cNvSpPr txBox="1"/>
          <p:nvPr/>
        </p:nvSpPr>
        <p:spPr>
          <a:xfrm>
            <a:off x="4120263" y="3187228"/>
            <a:ext cx="88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derive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95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to build a Knowledge Graph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48CB47-B289-0291-1D22-F5541471E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7" t="10965" r="6606" b="13529"/>
          <a:stretch/>
        </p:blipFill>
        <p:spPr>
          <a:xfrm>
            <a:off x="514542" y="1269403"/>
            <a:ext cx="8876915" cy="191486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00005E-371B-5952-B558-49F82B6B4DCF}"/>
              </a:ext>
            </a:extLst>
          </p:cNvPr>
          <p:cNvSpPr txBox="1"/>
          <p:nvPr/>
        </p:nvSpPr>
        <p:spPr>
          <a:xfrm>
            <a:off x="5378824" y="3284011"/>
            <a:ext cx="4163989" cy="26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https://factnexus.com/blog/how-to-build-a-knowledge-graph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ED1810-6DAC-F5AF-3FB0-5571FE75DBE7}"/>
              </a:ext>
            </a:extLst>
          </p:cNvPr>
          <p:cNvSpPr txBox="1"/>
          <p:nvPr/>
        </p:nvSpPr>
        <p:spPr>
          <a:xfrm>
            <a:off x="939470" y="4354791"/>
            <a:ext cx="5647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ESEF XBRL </a:t>
            </a:r>
            <a:r>
              <a:rPr lang="de-DE" b="1" dirty="0" err="1"/>
              <a:t>Taxonomy</a:t>
            </a:r>
            <a:r>
              <a:rPr lang="de-DE" dirty="0"/>
              <a:t>: Financial Reports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749F9BD-CC97-96FA-7404-4EE48E7D1C2C}"/>
              </a:ext>
            </a:extLst>
          </p:cNvPr>
          <p:cNvSpPr txBox="1"/>
          <p:nvPr/>
        </p:nvSpPr>
        <p:spPr>
          <a:xfrm>
            <a:off x="939470" y="5390122"/>
            <a:ext cx="495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ESRS XBRL Taxonomie</a:t>
            </a:r>
            <a:r>
              <a:rPr lang="de-DE" dirty="0"/>
              <a:t>: ESG-Reporting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46885F7-4307-A04C-193C-458139C40CB4}"/>
              </a:ext>
            </a:extLst>
          </p:cNvPr>
          <p:cNvSpPr txBox="1"/>
          <p:nvPr/>
        </p:nvSpPr>
        <p:spPr>
          <a:xfrm>
            <a:off x="528854" y="3841479"/>
            <a:ext cx="20063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Already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there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A2EA6BC-BF4F-8FDE-90FA-E3900660AF2D}"/>
              </a:ext>
            </a:extLst>
          </p:cNvPr>
          <p:cNvSpPr txBox="1"/>
          <p:nvPr/>
        </p:nvSpPr>
        <p:spPr>
          <a:xfrm>
            <a:off x="514542" y="4826290"/>
            <a:ext cx="127478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Coming: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7609902-84C8-A8B3-0DF3-5A683F421AD3}"/>
              </a:ext>
            </a:extLst>
          </p:cNvPr>
          <p:cNvGrpSpPr/>
          <p:nvPr/>
        </p:nvGrpSpPr>
        <p:grpSpPr>
          <a:xfrm>
            <a:off x="322729" y="2054711"/>
            <a:ext cx="344245" cy="2022437"/>
            <a:chOff x="322729" y="2054711"/>
            <a:chExt cx="344245" cy="2022437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1BC373F-F3E5-77CF-D146-A848041E58B7}"/>
                </a:ext>
              </a:extLst>
            </p:cNvPr>
            <p:cNvCxnSpPr/>
            <p:nvPr/>
          </p:nvCxnSpPr>
          <p:spPr>
            <a:xfrm flipH="1">
              <a:off x="333487" y="2054711"/>
              <a:ext cx="333487" cy="0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2A7D8DA-5623-D7DC-8DE2-BB0CEFC38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729" y="2054711"/>
              <a:ext cx="10758" cy="2022437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9B06707-49BD-DF45-D0F9-7E48984EB1DB}"/>
                </a:ext>
              </a:extLst>
            </p:cNvPr>
            <p:cNvCxnSpPr>
              <a:endCxn id="22" idx="1"/>
            </p:cNvCxnSpPr>
            <p:nvPr/>
          </p:nvCxnSpPr>
          <p:spPr>
            <a:xfrm flipV="1">
              <a:off x="322729" y="4072312"/>
              <a:ext cx="206125" cy="4836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559DEBE-5985-A42B-FA78-B466788CF809}"/>
              </a:ext>
            </a:extLst>
          </p:cNvPr>
          <p:cNvCxnSpPr>
            <a:cxnSpLocks/>
          </p:cNvCxnSpPr>
          <p:nvPr/>
        </p:nvCxnSpPr>
        <p:spPr>
          <a:xfrm>
            <a:off x="4739268" y="5586761"/>
            <a:ext cx="13939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9DD3D46-5C6D-630A-EA3A-1CFD5198AD8F}"/>
              </a:ext>
            </a:extLst>
          </p:cNvPr>
          <p:cNvSpPr txBox="1"/>
          <p:nvPr/>
        </p:nvSpPr>
        <p:spPr>
          <a:xfrm>
            <a:off x="4902765" y="5206278"/>
            <a:ext cx="127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based</a:t>
            </a:r>
            <a:r>
              <a:rPr lang="de-DE" dirty="0">
                <a:solidFill>
                  <a:srgbClr val="FF0000"/>
                </a:solidFill>
              </a:rPr>
              <a:t> 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475A3CF-FC65-0BCE-AF87-95E4628A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45" y="4941465"/>
            <a:ext cx="2509185" cy="126664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7A1A581-4606-5E73-BED9-269DE6D30C78}"/>
              </a:ext>
            </a:extLst>
          </p:cNvPr>
          <p:cNvSpPr txBox="1"/>
          <p:nvPr/>
        </p:nvSpPr>
        <p:spPr>
          <a:xfrm>
            <a:off x="7203851" y="4479800"/>
            <a:ext cx="218760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2400" dirty="0"/>
              <a:t>ESRS </a:t>
            </a:r>
            <a:r>
              <a:rPr lang="de-DE" sz="1400" dirty="0"/>
              <a:t>(</a:t>
            </a:r>
            <a:r>
              <a:rPr lang="de-DE" sz="1400" dirty="0" err="1"/>
              <a:t>Draft</a:t>
            </a:r>
            <a:r>
              <a:rPr lang="de-DE" sz="1400" dirty="0"/>
              <a:t>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7832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Plan ahead</a:t>
            </a:r>
          </a:p>
        </p:txBody>
      </p:sp>
      <p:pic>
        <p:nvPicPr>
          <p:cNvPr id="2" name="Grafik 1" descr="Ein Bild, das Text, Screenshot, Software, Karte enthält.&#10;&#10;Automatisch generierte Beschreibung">
            <a:extLst>
              <a:ext uri="{FF2B5EF4-FFF2-40B4-BE49-F238E27FC236}">
                <a16:creationId xmlns:a16="http://schemas.microsoft.com/office/drawing/2014/main" id="{500224AA-2FE3-89D1-BBED-67A2EE90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6" t="31981" r="21627" b="19582"/>
          <a:stretch/>
        </p:blipFill>
        <p:spPr bwMode="auto">
          <a:xfrm>
            <a:off x="649455" y="1355714"/>
            <a:ext cx="8429999" cy="355435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C8E73A-D5B2-7030-ED9E-A135B7A453EF}"/>
              </a:ext>
            </a:extLst>
          </p:cNvPr>
          <p:cNvSpPr txBox="1"/>
          <p:nvPr/>
        </p:nvSpPr>
        <p:spPr>
          <a:xfrm>
            <a:off x="649455" y="840343"/>
            <a:ext cx="70803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Create </a:t>
            </a:r>
            <a:r>
              <a:rPr lang="de-DE" sz="2400" dirty="0" err="1">
                <a:solidFill>
                  <a:srgbClr val="FF0000"/>
                </a:solidFill>
              </a:rPr>
              <a:t>Ontology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based</a:t>
            </a:r>
            <a:r>
              <a:rPr lang="de-DE" sz="2400" dirty="0">
                <a:solidFill>
                  <a:srgbClr val="FF0000"/>
                </a:solidFill>
              </a:rPr>
              <a:t> on </a:t>
            </a:r>
            <a:r>
              <a:rPr lang="de-DE" sz="2400" dirty="0" err="1">
                <a:solidFill>
                  <a:srgbClr val="FF0000"/>
                </a:solidFill>
              </a:rPr>
              <a:t>coming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taxonomy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266943-A0F0-E046-846C-2DDE21EA3A1D}"/>
              </a:ext>
            </a:extLst>
          </p:cNvPr>
          <p:cNvSpPr/>
          <p:nvPr/>
        </p:nvSpPr>
        <p:spPr>
          <a:xfrm>
            <a:off x="6917608" y="5369825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E4D9E1F-B56D-89BF-68FB-82E049D0F542}"/>
              </a:ext>
            </a:extLst>
          </p:cNvPr>
          <p:cNvCxnSpPr>
            <a:cxnSpLocks/>
            <a:stCxn id="2" idx="2"/>
            <a:endCxn id="7" idx="2"/>
          </p:cNvCxnSpPr>
          <p:nvPr/>
        </p:nvCxnSpPr>
        <p:spPr>
          <a:xfrm>
            <a:off x="4864455" y="4910070"/>
            <a:ext cx="2053153" cy="992259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6666956-C7D2-C2EA-96E9-F7E0C7E8EF78}"/>
              </a:ext>
            </a:extLst>
          </p:cNvPr>
          <p:cNvSpPr txBox="1"/>
          <p:nvPr/>
        </p:nvSpPr>
        <p:spPr>
          <a:xfrm>
            <a:off x="5980234" y="5132954"/>
            <a:ext cx="93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Cypher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66EEDF-14A2-AF1E-0258-E1A1FC120520}"/>
              </a:ext>
            </a:extLst>
          </p:cNvPr>
          <p:cNvSpPr txBox="1"/>
          <p:nvPr/>
        </p:nvSpPr>
        <p:spPr>
          <a:xfrm>
            <a:off x="577928" y="4927310"/>
            <a:ext cx="399407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i="0" dirty="0">
                <a:effectLst/>
                <a:latin typeface="Arial" panose="020B0604020202020204" pitchFamily="34" charset="0"/>
              </a:rPr>
              <a:t>Source:</a:t>
            </a:r>
          </a:p>
          <a:p>
            <a:r>
              <a:rPr lang="de-DE" sz="900" b="0" i="0" dirty="0">
                <a:effectLst/>
                <a:latin typeface="Arial" panose="020B0604020202020204" pitchFamily="34" charset="0"/>
              </a:rPr>
              <a:t>Zhou, </a:t>
            </a:r>
            <a:r>
              <a:rPr lang="de-DE" sz="900" b="0" i="0" dirty="0" err="1">
                <a:effectLst/>
                <a:latin typeface="Arial" panose="020B0604020202020204" pitchFamily="34" charset="0"/>
              </a:rPr>
              <a:t>Yuchen</a:t>
            </a:r>
            <a:r>
              <a:rPr lang="de-DE" sz="900" b="0" i="0" dirty="0">
                <a:effectLst/>
                <a:latin typeface="Arial" panose="020B0604020202020204" pitchFamily="34" charset="0"/>
              </a:rPr>
              <a:t>, and Alexander </a:t>
            </a:r>
            <a:r>
              <a:rPr lang="de-DE" sz="900" b="0" i="0" dirty="0" err="1">
                <a:effectLst/>
                <a:latin typeface="Arial" panose="020B0604020202020204" pitchFamily="34" charset="0"/>
              </a:rPr>
              <a:t>Perzylo</a:t>
            </a:r>
            <a:r>
              <a:rPr lang="de-DE" sz="900" b="0" i="0" dirty="0">
                <a:effectLst/>
                <a:latin typeface="Arial" panose="020B0604020202020204" pitchFamily="34" charset="0"/>
              </a:rPr>
              <a:t>. </a:t>
            </a:r>
            <a:r>
              <a:rPr lang="de-DE" sz="900" b="1" i="0" dirty="0">
                <a:effectLst/>
                <a:latin typeface="Arial" panose="020B0604020202020204" pitchFamily="34" charset="0"/>
              </a:rPr>
              <a:t>"</a:t>
            </a:r>
            <a:r>
              <a:rPr lang="de-DE" sz="900" b="1" i="0" dirty="0" err="1">
                <a:effectLst/>
                <a:latin typeface="Arial" panose="020B0604020202020204" pitchFamily="34" charset="0"/>
              </a:rPr>
              <a:t>OntoSustain</a:t>
            </a:r>
            <a:r>
              <a:rPr lang="de-DE" sz="900" b="1" i="0" dirty="0">
                <a:effectLst/>
                <a:latin typeface="Arial" panose="020B0604020202020204" pitchFamily="34" charset="0"/>
              </a:rPr>
              <a:t>: </a:t>
            </a:r>
            <a:r>
              <a:rPr lang="de-DE" sz="900" b="1" i="0" dirty="0" err="1">
                <a:effectLst/>
                <a:latin typeface="Arial" panose="020B0604020202020204" pitchFamily="34" charset="0"/>
              </a:rPr>
              <a:t>Towards</a:t>
            </a:r>
            <a:r>
              <a:rPr lang="de-DE" sz="900" b="1" i="0" dirty="0">
                <a:effectLst/>
                <a:latin typeface="Arial" panose="020B0604020202020204" pitchFamily="34" charset="0"/>
              </a:rPr>
              <a:t> an </a:t>
            </a:r>
            <a:r>
              <a:rPr lang="de-DE" sz="900" b="1" i="0" dirty="0" err="1">
                <a:effectLst/>
                <a:latin typeface="Arial" panose="020B0604020202020204" pitchFamily="34" charset="0"/>
              </a:rPr>
              <a:t>Ontology</a:t>
            </a:r>
            <a:r>
              <a:rPr lang="de-DE" sz="900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sz="900" b="1" i="0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900" b="1" i="0" dirty="0">
                <a:effectLst/>
                <a:latin typeface="Arial" panose="020B0604020202020204" pitchFamily="34" charset="0"/>
              </a:rPr>
              <a:t> Corporate </a:t>
            </a:r>
            <a:r>
              <a:rPr lang="de-DE" sz="900" b="1" i="0" dirty="0" err="1">
                <a:effectLst/>
                <a:latin typeface="Arial" panose="020B0604020202020204" pitchFamily="34" charset="0"/>
              </a:rPr>
              <a:t>Sustainability</a:t>
            </a:r>
            <a:r>
              <a:rPr lang="de-DE" sz="900" b="1" i="0" dirty="0">
                <a:effectLst/>
                <a:latin typeface="Arial" panose="020B0604020202020204" pitchFamily="34" charset="0"/>
              </a:rPr>
              <a:t> Reporting." </a:t>
            </a:r>
            <a:r>
              <a:rPr lang="de-DE" sz="900" b="0" i="1" dirty="0">
                <a:effectLst/>
                <a:latin typeface="Arial" panose="020B0604020202020204" pitchFamily="34" charset="0"/>
              </a:rPr>
              <a:t>International </a:t>
            </a:r>
            <a:r>
              <a:rPr lang="de-DE" sz="900" b="0" i="1" dirty="0" err="1">
                <a:effectLst/>
                <a:latin typeface="Arial" panose="020B0604020202020204" pitchFamily="34" charset="0"/>
              </a:rPr>
              <a:t>Semantic</a:t>
            </a:r>
            <a:r>
              <a:rPr lang="de-DE" sz="900" b="0" i="1" dirty="0">
                <a:effectLst/>
                <a:latin typeface="Arial" panose="020B0604020202020204" pitchFamily="34" charset="0"/>
              </a:rPr>
              <a:t> Web Conference (ISWC)</a:t>
            </a:r>
            <a:r>
              <a:rPr lang="de-DE" sz="900" b="0" i="0" dirty="0">
                <a:effectLst/>
                <a:latin typeface="Arial" panose="020B0604020202020204" pitchFamily="34" charset="0"/>
              </a:rPr>
              <a:t>. 2023.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76437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Plan ahead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C8E73A-D5B2-7030-ED9E-A135B7A453EF}"/>
              </a:ext>
            </a:extLst>
          </p:cNvPr>
          <p:cNvSpPr txBox="1"/>
          <p:nvPr/>
        </p:nvSpPr>
        <p:spPr>
          <a:xfrm>
            <a:off x="649455" y="840343"/>
            <a:ext cx="70803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Create </a:t>
            </a:r>
            <a:r>
              <a:rPr lang="de-DE" sz="2400" dirty="0" err="1">
                <a:solidFill>
                  <a:srgbClr val="FF0000"/>
                </a:solidFill>
              </a:rPr>
              <a:t>Ontology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based</a:t>
            </a:r>
            <a:r>
              <a:rPr lang="de-DE" sz="2400" dirty="0">
                <a:solidFill>
                  <a:srgbClr val="FF0000"/>
                </a:solidFill>
              </a:rPr>
              <a:t> on </a:t>
            </a:r>
            <a:r>
              <a:rPr lang="de-DE" sz="2400" dirty="0" err="1">
                <a:solidFill>
                  <a:srgbClr val="FF0000"/>
                </a:solidFill>
              </a:rPr>
              <a:t>coming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taxonomy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266943-A0F0-E046-846C-2DDE21EA3A1D}"/>
              </a:ext>
            </a:extLst>
          </p:cNvPr>
          <p:cNvSpPr/>
          <p:nvPr/>
        </p:nvSpPr>
        <p:spPr>
          <a:xfrm>
            <a:off x="6446674" y="4143052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E4D9E1F-B56D-89BF-68FB-82E049D0F542}"/>
              </a:ext>
            </a:extLst>
          </p:cNvPr>
          <p:cNvCxnSpPr>
            <a:cxnSpLocks/>
          </p:cNvCxnSpPr>
          <p:nvPr/>
        </p:nvCxnSpPr>
        <p:spPr>
          <a:xfrm flipV="1">
            <a:off x="4860682" y="3547605"/>
            <a:ext cx="522706" cy="444327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7BA1239-70EB-6630-D0AD-C926BE780EC2}"/>
              </a:ext>
            </a:extLst>
          </p:cNvPr>
          <p:cNvSpPr txBox="1"/>
          <p:nvPr/>
        </p:nvSpPr>
        <p:spPr>
          <a:xfrm>
            <a:off x="768193" y="5717662"/>
            <a:ext cx="4092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Arrows.app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Emission </a:t>
            </a:r>
            <a:r>
              <a:rPr lang="de-DE" sz="1600" dirty="0" err="1"/>
              <a:t>Reduction</a:t>
            </a: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54D3951-6DFE-3BE7-D33F-CC3040B1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8" y="1902633"/>
            <a:ext cx="4025654" cy="3734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9018115-527D-B617-D536-BC912920A11D}"/>
              </a:ext>
            </a:extLst>
          </p:cNvPr>
          <p:cNvSpPr txBox="1"/>
          <p:nvPr/>
        </p:nvSpPr>
        <p:spPr>
          <a:xfrm>
            <a:off x="5045319" y="2016055"/>
            <a:ext cx="4816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CREATE ({Absolute: "", </a:t>
            </a:r>
            <a:r>
              <a:rPr lang="de-DE" sz="1200" dirty="0" err="1"/>
              <a:t>Percentage</a:t>
            </a:r>
            <a:r>
              <a:rPr lang="de-DE" sz="1200" dirty="0"/>
              <a:t>: "", </a:t>
            </a:r>
            <a:r>
              <a:rPr lang="de-DE" sz="1200" dirty="0" err="1"/>
              <a:t>Intensity</a:t>
            </a:r>
            <a:r>
              <a:rPr lang="de-DE" sz="1200" dirty="0"/>
              <a:t>: ""})-[:_RELATED]-&gt;(`Emission </a:t>
            </a:r>
            <a:r>
              <a:rPr lang="de-DE" sz="1200" dirty="0" err="1"/>
              <a:t>Reduction</a:t>
            </a:r>
            <a:r>
              <a:rPr lang="de-DE" sz="1200" dirty="0"/>
              <a:t>`)&lt;-[:_RELATED]-({Absolute: "", </a:t>
            </a:r>
            <a:r>
              <a:rPr lang="de-DE" sz="1200" dirty="0" err="1"/>
              <a:t>Percentage</a:t>
            </a:r>
            <a:r>
              <a:rPr lang="de-DE" sz="1200" dirty="0"/>
              <a:t>: "", </a:t>
            </a:r>
            <a:r>
              <a:rPr lang="de-DE" sz="1200" dirty="0" err="1"/>
              <a:t>Intensity</a:t>
            </a:r>
            <a:r>
              <a:rPr lang="de-DE" sz="1200" dirty="0"/>
              <a:t>: ""}),</a:t>
            </a:r>
          </a:p>
          <a:p>
            <a:r>
              <a:rPr lang="de-DE" sz="1200" dirty="0"/>
              <a:t>({</a:t>
            </a:r>
            <a:r>
              <a:rPr lang="de-DE" sz="1200" dirty="0" err="1"/>
              <a:t>Expected</a:t>
            </a:r>
            <a:r>
              <a:rPr lang="de-DE" sz="1200" dirty="0"/>
              <a:t>: "", </a:t>
            </a:r>
            <a:r>
              <a:rPr lang="de-DE" sz="1200" dirty="0" err="1"/>
              <a:t>Achieved</a:t>
            </a:r>
            <a:r>
              <a:rPr lang="de-DE" sz="1200" dirty="0"/>
              <a:t>: "", Absolute: "", </a:t>
            </a:r>
            <a:r>
              <a:rPr lang="de-DE" sz="1200" dirty="0" err="1"/>
              <a:t>Percentage</a:t>
            </a:r>
            <a:r>
              <a:rPr lang="de-DE" sz="1200" dirty="0"/>
              <a:t>: "", </a:t>
            </a:r>
            <a:r>
              <a:rPr lang="de-DE" sz="1200" dirty="0" err="1"/>
              <a:t>Intensity</a:t>
            </a:r>
            <a:r>
              <a:rPr lang="de-DE" sz="1200" dirty="0"/>
              <a:t>: ""})-[:_RELATED]-&gt;(`Emission </a:t>
            </a:r>
            <a:r>
              <a:rPr lang="de-DE" sz="1200" dirty="0" err="1"/>
              <a:t>Reduction</a:t>
            </a:r>
            <a:r>
              <a:rPr lang="de-DE" sz="1200" dirty="0"/>
              <a:t>`)&lt;-[:_RELATED]-()&lt;-[:_RELATED]-(`</a:t>
            </a:r>
            <a:r>
              <a:rPr lang="de-DE" sz="1200" dirty="0" err="1"/>
              <a:t>Scope</a:t>
            </a:r>
            <a:r>
              <a:rPr lang="de-DE" sz="1200" dirty="0"/>
              <a:t> 2 Emission </a:t>
            </a:r>
            <a:r>
              <a:rPr lang="de-DE" sz="1200" dirty="0" err="1"/>
              <a:t>Reduction</a:t>
            </a:r>
            <a:r>
              <a:rPr lang="de-DE" sz="1200" dirty="0"/>
              <a:t>` {Absolute: "", </a:t>
            </a:r>
            <a:r>
              <a:rPr lang="de-DE" sz="1200" dirty="0" err="1"/>
              <a:t>Percentage</a:t>
            </a:r>
            <a:r>
              <a:rPr lang="de-DE" sz="1200" dirty="0"/>
              <a:t>: "", </a:t>
            </a:r>
            <a:r>
              <a:rPr lang="de-DE" sz="1200" dirty="0" err="1"/>
              <a:t>Intensity</a:t>
            </a:r>
            <a:r>
              <a:rPr lang="de-DE" sz="1200" dirty="0"/>
              <a:t>: ""}),</a:t>
            </a:r>
          </a:p>
          <a:p>
            <a:r>
              <a:rPr lang="de-DE" sz="1200" dirty="0"/>
              <a:t>(`</a:t>
            </a:r>
            <a:r>
              <a:rPr lang="de-DE" sz="1200" dirty="0" err="1"/>
              <a:t>Scope</a:t>
            </a:r>
            <a:r>
              <a:rPr lang="de-DE" sz="1200" dirty="0"/>
              <a:t> 2 Emission </a:t>
            </a:r>
            <a:r>
              <a:rPr lang="de-DE" sz="1200" dirty="0" err="1"/>
              <a:t>Reduction</a:t>
            </a:r>
            <a:r>
              <a:rPr lang="de-DE" sz="1200" dirty="0"/>
              <a:t>`)-[:_RELATED]-&gt;()-[:_RELATED]-&gt;(`Emission </a:t>
            </a:r>
            <a:r>
              <a:rPr lang="de-DE" sz="1200" dirty="0" err="1"/>
              <a:t>Reduction</a:t>
            </a:r>
            <a:r>
              <a:rPr lang="de-DE" sz="1200" dirty="0"/>
              <a:t>`)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1B81A7F-1AE1-DAB0-8B3B-14C861BE5219}"/>
              </a:ext>
            </a:extLst>
          </p:cNvPr>
          <p:cNvCxnSpPr>
            <a:cxnSpLocks/>
          </p:cNvCxnSpPr>
          <p:nvPr/>
        </p:nvCxnSpPr>
        <p:spPr>
          <a:xfrm>
            <a:off x="7258877" y="3429000"/>
            <a:ext cx="0" cy="631845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2037D-E7E3-B824-F9DF-86975A9E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46150-6ADD-DCC4-2042-CF5807E1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78" y="1825625"/>
            <a:ext cx="8543925" cy="4351338"/>
          </a:xfrm>
          <a:noFill/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  <p:txBody>
          <a:bodyPr>
            <a:normAutofit/>
            <a:scene3d>
              <a:camera prst="orthographicFront">
                <a:rot lat="0" lon="0" rev="0"/>
              </a:camera>
              <a:lightRig rig="threePt" dir="t"/>
            </a:scene3d>
            <a:sp3d extrusionH="508000">
              <a:bevelT w="190500" h="190500"/>
            </a:sp3d>
          </a:bodyPr>
          <a:lstStyle/>
          <a:p>
            <a:pPr marL="0" indent="0" algn="ctr">
              <a:buNone/>
            </a:pPr>
            <a:r>
              <a:rPr lang="de-DE" sz="22000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45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CE155D-2DDE-B917-7A2F-C0EE29B2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576062"/>
            <a:ext cx="8617001" cy="43015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02FE33-C0F4-176F-D49C-BB740DF8ED0E}"/>
              </a:ext>
            </a:extLst>
          </p:cNvPr>
          <p:cNvSpPr txBox="1"/>
          <p:nvPr/>
        </p:nvSpPr>
        <p:spPr>
          <a:xfrm>
            <a:off x="1665350" y="1004792"/>
            <a:ext cx="66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Query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similar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to</a:t>
            </a:r>
            <a:r>
              <a:rPr lang="de-DE" b="1" dirty="0">
                <a:solidFill>
                  <a:srgbClr val="242424"/>
                </a:solidFill>
                <a:latin typeface="sohne"/>
              </a:rPr>
              <a:t>: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Retrieval-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Augmented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Question-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Answering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LLMs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DD8DF273-C792-1015-D1DE-20A5DE6748DD}"/>
              </a:ext>
            </a:extLst>
          </p:cNvPr>
          <p:cNvSpPr/>
          <p:nvPr/>
        </p:nvSpPr>
        <p:spPr>
          <a:xfrm>
            <a:off x="4580793" y="1393636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AABB67CD-79EC-0A26-3568-2D7B0086D642}"/>
              </a:ext>
            </a:extLst>
          </p:cNvPr>
          <p:cNvSpPr/>
          <p:nvPr/>
        </p:nvSpPr>
        <p:spPr>
          <a:xfrm>
            <a:off x="6843347" y="1357001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D1B4C3-87BE-79DB-CFF5-7AF54748A721}"/>
              </a:ext>
            </a:extLst>
          </p:cNvPr>
          <p:cNvSpPr/>
          <p:nvPr/>
        </p:nvSpPr>
        <p:spPr>
          <a:xfrm>
            <a:off x="4079295" y="3552092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45CF0E-F9A8-83CA-59F2-04CD3202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46000" y="3909228"/>
            <a:ext cx="3906853" cy="4681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D8C6C6-FCFC-65C8-AD0E-2C12EF52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79" y="1596250"/>
            <a:ext cx="2670279" cy="49381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6A874B8-BFA4-6CF8-7705-9387D9CC95D5}"/>
              </a:ext>
            </a:extLst>
          </p:cNvPr>
          <p:cNvSpPr/>
          <p:nvPr/>
        </p:nvSpPr>
        <p:spPr>
          <a:xfrm>
            <a:off x="2595873" y="3417661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2FA10C-C09E-BCBA-F6EC-56C8DB8FF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29876" y="3639120"/>
            <a:ext cx="237764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1026" name="Picture 2" descr="Example sequence diagram of KG creation could look like">
            <a:extLst>
              <a:ext uri="{FF2B5EF4-FFF2-40B4-BE49-F238E27FC236}">
                <a16:creationId xmlns:a16="http://schemas.microsoft.com/office/drawing/2014/main" id="{D4E0178C-1400-E4B5-BA5A-4C68D8F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" y="867932"/>
            <a:ext cx="8827669" cy="54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B6AAF69F-9EF3-5CB7-83BC-D62A45F40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" t="10338" r="93157" b="85125"/>
          <a:stretch/>
        </p:blipFill>
        <p:spPr bwMode="auto">
          <a:xfrm>
            <a:off x="5860073" y="1646242"/>
            <a:ext cx="1323244" cy="531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93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315" y="1009619"/>
            <a:ext cx="2175866" cy="9138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3"/>
          <p:cNvCxnSpPr/>
          <p:nvPr/>
        </p:nvCxnSpPr>
        <p:spPr>
          <a:xfrm rot="10800000" flipH="1">
            <a:off x="315299" y="2053418"/>
            <a:ext cx="9270950" cy="58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3"/>
          <p:cNvCxnSpPr/>
          <p:nvPr/>
        </p:nvCxnSpPr>
        <p:spPr>
          <a:xfrm rot="10800000" flipH="1">
            <a:off x="317614" y="3668404"/>
            <a:ext cx="9270950" cy="58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3"/>
          <p:cNvSpPr txBox="1"/>
          <p:nvPr/>
        </p:nvSpPr>
        <p:spPr>
          <a:xfrm>
            <a:off x="346288" y="2249303"/>
            <a:ext cx="9228700" cy="1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90" tIns="74290" rIns="74290" bIns="74290" anchor="ctr" anchorCtr="0">
            <a:noAutofit/>
          </a:bodyPr>
          <a:lstStyle/>
          <a:p>
            <a:pPr algn="ctr"/>
            <a:r>
              <a:rPr lang="en-GB" sz="498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PROPOSAL</a:t>
            </a:r>
            <a:endParaRPr sz="585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57256" y="4357904"/>
            <a:ext cx="9206925" cy="1076075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90" tIns="74290" rIns="74290" bIns="7429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1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Package </a:t>
            </a:r>
            <a:r>
              <a:rPr lang="de-DE" sz="2167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167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n-GB" sz="2167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Digitalization - Winter Semester 2023/2024</a:t>
            </a:r>
            <a:endParaRPr sz="2167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272613" y="3819134"/>
            <a:ext cx="1376375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90" tIns="74290" rIns="74290" bIns="74290" anchor="ctr" anchorCtr="0">
            <a:noAutofit/>
          </a:bodyPr>
          <a:lstStyle/>
          <a:p>
            <a:pPr algn="ctr"/>
            <a:r>
              <a:rPr lang="en-GB" sz="1842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1842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15304" y="1145252"/>
            <a:ext cx="4042025" cy="9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b" anchorCtr="0">
            <a:noAutofit/>
          </a:bodyPr>
          <a:lstStyle/>
          <a:p>
            <a:r>
              <a:rPr lang="en-GB" sz="3467"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3467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Initial Plan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A09435E-85F9-36C0-D05D-4BE5E1AEC598}"/>
              </a:ext>
            </a:extLst>
          </p:cNvPr>
          <p:cNvSpPr/>
          <p:nvPr/>
        </p:nvSpPr>
        <p:spPr>
          <a:xfrm>
            <a:off x="4224955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Coreference</a:t>
            </a:r>
            <a:r>
              <a:rPr lang="de-DE" sz="1600" dirty="0">
                <a:solidFill>
                  <a:schemeClr val="tx1"/>
                </a:solidFill>
              </a:rPr>
              <a:t> Resolution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5F8CC63-A226-D42E-C052-A3D918C96361}"/>
              </a:ext>
            </a:extLst>
          </p:cNvPr>
          <p:cNvSpPr/>
          <p:nvPr/>
        </p:nvSpPr>
        <p:spPr>
          <a:xfrm>
            <a:off x="1460857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Named</a:t>
            </a:r>
            <a:r>
              <a:rPr lang="de-DE" sz="1600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470672-1BFE-3593-E6CB-52B689982A2A}"/>
              </a:ext>
            </a:extLst>
          </p:cNvPr>
          <p:cNvSpPr/>
          <p:nvPr/>
        </p:nvSpPr>
        <p:spPr>
          <a:xfrm>
            <a:off x="6989053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Relationship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Extraction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6D6C91-565B-5F12-9E3D-6BB07EE5FB8F}"/>
              </a:ext>
            </a:extLst>
          </p:cNvPr>
          <p:cNvSpPr txBox="1"/>
          <p:nvPr/>
        </p:nvSpPr>
        <p:spPr>
          <a:xfrm>
            <a:off x="2044178" y="993783"/>
            <a:ext cx="11259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PDF</a:t>
            </a:r>
            <a:r>
              <a:rPr lang="de-DE" dirty="0"/>
              <a:t>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1663860-46DE-2620-15FC-7564D163284C}"/>
              </a:ext>
            </a:extLst>
          </p:cNvPr>
          <p:cNvSpPr/>
          <p:nvPr/>
        </p:nvSpPr>
        <p:spPr>
          <a:xfrm>
            <a:off x="7096013" y="5057853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318C4E-ABDF-1406-7C5C-9AEB34A72814}"/>
              </a:ext>
            </a:extLst>
          </p:cNvPr>
          <p:cNvSpPr txBox="1"/>
          <p:nvPr/>
        </p:nvSpPr>
        <p:spPr>
          <a:xfrm>
            <a:off x="4828839" y="1132282"/>
            <a:ext cx="3079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 err="1"/>
              <a:t>Sentences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relevant </a:t>
            </a:r>
            <a:r>
              <a:rPr lang="de-DE" b="1" dirty="0" err="1"/>
              <a:t>information</a:t>
            </a:r>
            <a:r>
              <a:rPr lang="de-DE" b="1" dirty="0"/>
              <a:t>:</a:t>
            </a:r>
          </a:p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A1F6FB4-F392-F16A-BCC8-348EC137A6D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170145" y="1593947"/>
            <a:ext cx="1658694" cy="1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F0613EC9-3BC2-07E2-26DD-610BDFA0ED2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 flipH="1">
            <a:off x="1460857" y="1593947"/>
            <a:ext cx="6447359" cy="1916786"/>
          </a:xfrm>
          <a:prstGeom prst="curvedConnector5">
            <a:avLst>
              <a:gd name="adj1" fmla="val -17228"/>
              <a:gd name="adj2" fmla="val 48152"/>
              <a:gd name="adj3" fmla="val 110387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E8FFFB2-47F8-5A36-1F04-6CA48DB4FD8C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085262" y="3510733"/>
            <a:ext cx="1139693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075F53F-AE0E-87A7-2298-9E4A3AF3C5B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849360" y="3510733"/>
            <a:ext cx="1139693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64DEAD9D-E2E5-D75C-80B6-EA25DB5850CA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 flipH="1">
            <a:off x="1301675" y="3510733"/>
            <a:ext cx="7311783" cy="1996845"/>
          </a:xfrm>
          <a:prstGeom prst="curvedConnector5">
            <a:avLst>
              <a:gd name="adj1" fmla="val -10630"/>
              <a:gd name="adj2" fmla="val 39113"/>
              <a:gd name="adj3" fmla="val 111659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109E8A1-0078-B27C-2709-6E0CB1297877}"/>
              </a:ext>
            </a:extLst>
          </p:cNvPr>
          <p:cNvSpPr txBox="1"/>
          <p:nvPr/>
        </p:nvSpPr>
        <p:spPr>
          <a:xfrm>
            <a:off x="3604738" y="1224614"/>
            <a:ext cx="88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extract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198FA97-DAEA-13D9-08B1-157B61FEA5E9}"/>
              </a:ext>
            </a:extLst>
          </p:cNvPr>
          <p:cNvSpPr txBox="1"/>
          <p:nvPr/>
        </p:nvSpPr>
        <p:spPr>
          <a:xfrm>
            <a:off x="1383815" y="5153475"/>
            <a:ext cx="129803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Subject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3AF3090-A065-CE32-7584-0500AC1A890C}"/>
              </a:ext>
            </a:extLst>
          </p:cNvPr>
          <p:cNvSpPr txBox="1"/>
          <p:nvPr/>
        </p:nvSpPr>
        <p:spPr>
          <a:xfrm>
            <a:off x="2806429" y="5153475"/>
            <a:ext cx="129803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Predicate</a:t>
            </a:r>
            <a:r>
              <a:rPr lang="de-DE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3662C2-E859-1E44-A81E-F6667179A662}"/>
              </a:ext>
            </a:extLst>
          </p:cNvPr>
          <p:cNvSpPr txBox="1"/>
          <p:nvPr/>
        </p:nvSpPr>
        <p:spPr>
          <a:xfrm>
            <a:off x="4246638" y="5153475"/>
            <a:ext cx="12980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Object</a:t>
            </a:r>
            <a:r>
              <a:rPr lang="de-DE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EA0A4C4-DC07-FDE1-47FB-8F6F0BA4F918}"/>
              </a:ext>
            </a:extLst>
          </p:cNvPr>
          <p:cNvSpPr txBox="1"/>
          <p:nvPr/>
        </p:nvSpPr>
        <p:spPr>
          <a:xfrm>
            <a:off x="2806429" y="5556440"/>
            <a:ext cx="12980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7030A0"/>
                </a:solidFill>
              </a:rPr>
              <a:t>-[:EMITTED]-&gt;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EDD0F05-6154-92A5-24A1-ED71D2A041E0}"/>
              </a:ext>
            </a:extLst>
          </p:cNvPr>
          <p:cNvSpPr txBox="1"/>
          <p:nvPr/>
        </p:nvSpPr>
        <p:spPr>
          <a:xfrm>
            <a:off x="1220630" y="4687327"/>
            <a:ext cx="12980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/>
              <a:t>Triplets: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2F447D8-5D63-3DE9-8B81-964DA182F21C}"/>
              </a:ext>
            </a:extLst>
          </p:cNvPr>
          <p:cNvSpPr/>
          <p:nvPr/>
        </p:nvSpPr>
        <p:spPr>
          <a:xfrm>
            <a:off x="1301675" y="5056660"/>
            <a:ext cx="4421393" cy="901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B605E9F-CE16-4FA1-A6D7-4FAFC1755E90}"/>
              </a:ext>
            </a:extLst>
          </p:cNvPr>
          <p:cNvSpPr txBox="1"/>
          <p:nvPr/>
        </p:nvSpPr>
        <p:spPr>
          <a:xfrm>
            <a:off x="1419995" y="5556439"/>
            <a:ext cx="124836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(:Company XY)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6212A5B-21A6-6F4F-E029-1E63B114E04E}"/>
              </a:ext>
            </a:extLst>
          </p:cNvPr>
          <p:cNvSpPr txBox="1"/>
          <p:nvPr/>
        </p:nvSpPr>
        <p:spPr>
          <a:xfrm>
            <a:off x="4217467" y="5572521"/>
            <a:ext cx="12980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00B0F0"/>
                </a:solidFill>
              </a:rPr>
              <a:t>(:CO2)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5EF9EAB-AE53-E9B2-890E-5A73D8C573F5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>
            <a:off x="5723068" y="5507578"/>
            <a:ext cx="1372945" cy="82779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fik 54">
            <a:extLst>
              <a:ext uri="{FF2B5EF4-FFF2-40B4-BE49-F238E27FC236}">
                <a16:creationId xmlns:a16="http://schemas.microsoft.com/office/drawing/2014/main" id="{DFA2AFBD-8195-F1FF-D781-B56CD79C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40" y="4645688"/>
            <a:ext cx="930150" cy="347222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BEA9ABF4-33F7-A5D1-2F8C-28115DDC146B}"/>
              </a:ext>
            </a:extLst>
          </p:cNvPr>
          <p:cNvSpPr txBox="1"/>
          <p:nvPr/>
        </p:nvSpPr>
        <p:spPr>
          <a:xfrm>
            <a:off x="5886170" y="5056659"/>
            <a:ext cx="1228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Cypher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Query Language</a:t>
            </a:r>
          </a:p>
        </p:txBody>
      </p:sp>
    </p:spTree>
    <p:extLst>
      <p:ext uri="{BB962C8B-B14F-4D97-AF65-F5344CB8AC3E}">
        <p14:creationId xmlns:p14="http://schemas.microsoft.com/office/powerpoint/2010/main" val="78383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European Sustainability Reporting Standard (ESRS)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443709-90C7-433C-6811-CEA38910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65" y="827502"/>
            <a:ext cx="2204267" cy="1408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C6DE9FC-853B-B78F-D9AE-D5293D32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451560"/>
            <a:ext cx="7572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ESRS (Draft): Required Data to be reported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A1C299-7E18-EA2A-C45B-452DEDB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4215249"/>
            <a:ext cx="6930538" cy="15421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DA38F7F-4D8A-9E1E-FDB0-479EC62B3C48}"/>
              </a:ext>
            </a:extLst>
          </p:cNvPr>
          <p:cNvSpPr txBox="1"/>
          <p:nvPr/>
        </p:nvSpPr>
        <p:spPr>
          <a:xfrm>
            <a:off x="190156" y="3899362"/>
            <a:ext cx="12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6D157F-6F9A-DAD9-7B4B-E7AF7B77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58" y="1057494"/>
            <a:ext cx="5282283" cy="26665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B9DCF1-C29C-D79D-4A80-82276BC00267}"/>
              </a:ext>
            </a:extLst>
          </p:cNvPr>
          <p:cNvSpPr txBox="1"/>
          <p:nvPr/>
        </p:nvSpPr>
        <p:spPr>
          <a:xfrm>
            <a:off x="8159994" y="4374812"/>
            <a:ext cx="14456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44F1DDF-CF8D-B57C-9125-CEFD6B865F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25630" y="4374812"/>
            <a:ext cx="934364" cy="184666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619D27-278D-4F87-2AC5-DA99A6AB83E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227278" y="4559478"/>
            <a:ext cx="932716" cy="426867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FE12D5-FB37-AF35-E352-866AC3494B6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00" y="4559478"/>
            <a:ext cx="957994" cy="115190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8B83690C-5E1B-C90B-C771-AF74EDA59F45}"/>
              </a:ext>
            </a:extLst>
          </p:cNvPr>
          <p:cNvSpPr txBox="1"/>
          <p:nvPr/>
        </p:nvSpPr>
        <p:spPr>
          <a:xfrm>
            <a:off x="8156698" y="4875365"/>
            <a:ext cx="15034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Text/Number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CA3B79-87FF-EFC9-37E0-700D99E96A06}"/>
              </a:ext>
            </a:extLst>
          </p:cNvPr>
          <p:cNvSpPr txBox="1"/>
          <p:nvPr/>
        </p:nvSpPr>
        <p:spPr>
          <a:xfrm>
            <a:off x="8159994" y="5415733"/>
            <a:ext cx="1503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55B0221-A1FA-DF7B-F3ED-0BA4DF965D3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24806" y="5060031"/>
            <a:ext cx="931892" cy="150795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F8307A-1A59-E540-F679-76C99C3DE4F7}"/>
              </a:ext>
            </a:extLst>
          </p:cNvPr>
          <p:cNvCxnSpPr>
            <a:cxnSpLocks/>
          </p:cNvCxnSpPr>
          <p:nvPr/>
        </p:nvCxnSpPr>
        <p:spPr>
          <a:xfrm flipV="1">
            <a:off x="7202000" y="5110155"/>
            <a:ext cx="951402" cy="34287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9AE31A7-3619-C3E3-65DD-29D0998570A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195408" y="5555055"/>
            <a:ext cx="964586" cy="453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C52F57B-B050-99F5-F5B4-BACE0E9C14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209695" y="5281591"/>
            <a:ext cx="950299" cy="318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CE5F8FC-757F-20F0-E843-72EDB4F896DF}"/>
              </a:ext>
            </a:extLst>
          </p:cNvPr>
          <p:cNvGrpSpPr/>
          <p:nvPr/>
        </p:nvGrpSpPr>
        <p:grpSpPr>
          <a:xfrm>
            <a:off x="1312433" y="1936376"/>
            <a:ext cx="999425" cy="1962986"/>
            <a:chOff x="1312433" y="1936376"/>
            <a:chExt cx="999425" cy="1962986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50DE264-4003-5934-14AF-F1E89474C7F4}"/>
                </a:ext>
              </a:extLst>
            </p:cNvPr>
            <p:cNvCxnSpPr/>
            <p:nvPr/>
          </p:nvCxnSpPr>
          <p:spPr>
            <a:xfrm flipH="1">
              <a:off x="1312433" y="1936376"/>
              <a:ext cx="9994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593802B-5ADB-D34A-1EE8-11ADAADA779E}"/>
                </a:ext>
              </a:extLst>
            </p:cNvPr>
            <p:cNvCxnSpPr/>
            <p:nvPr/>
          </p:nvCxnSpPr>
          <p:spPr>
            <a:xfrm>
              <a:off x="1323191" y="1936376"/>
              <a:ext cx="0" cy="19629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68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Initial Idea: Mapping sentences to ESRS Data Points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B339CD-43E3-0E2B-D8A7-D1A80A069A75}"/>
              </a:ext>
            </a:extLst>
          </p:cNvPr>
          <p:cNvSpPr txBox="1"/>
          <p:nvPr/>
        </p:nvSpPr>
        <p:spPr>
          <a:xfrm>
            <a:off x="552450" y="3319582"/>
            <a:ext cx="8801100" cy="967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"Within the </a:t>
            </a:r>
            <a:r>
              <a:rPr lang="en-US" sz="2000" dirty="0">
                <a:highlight>
                  <a:srgbClr val="FFFF00"/>
                </a:highlight>
              </a:rPr>
              <a:t>2025</a:t>
            </a:r>
            <a:r>
              <a:rPr lang="en-US" sz="2000" dirty="0"/>
              <a:t> target, we commit to reducing absolute </a:t>
            </a:r>
            <a:r>
              <a:rPr lang="en-US" sz="2000" dirty="0">
                <a:highlight>
                  <a:srgbClr val="FFFF00"/>
                </a:highlight>
              </a:rPr>
              <a:t>Scope 1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FFFF00"/>
                </a:highlight>
              </a:rPr>
              <a:t>2</a:t>
            </a:r>
            <a:r>
              <a:rPr lang="en-US" sz="2000" dirty="0"/>
              <a:t> GHG emissions by </a:t>
            </a:r>
            <a:r>
              <a:rPr lang="en-US" sz="2000" dirty="0">
                <a:highlight>
                  <a:srgbClr val="FFFF00"/>
                </a:highlight>
              </a:rPr>
              <a:t>90%</a:t>
            </a:r>
            <a:r>
              <a:rPr lang="en-US" sz="2000" dirty="0"/>
              <a:t> from a </a:t>
            </a:r>
            <a:r>
              <a:rPr lang="en-US" sz="2000" dirty="0">
                <a:highlight>
                  <a:srgbClr val="FFFF00"/>
                </a:highlight>
              </a:rPr>
              <a:t>baseline</a:t>
            </a:r>
            <a:r>
              <a:rPr lang="en-US" sz="2000" dirty="0"/>
              <a:t> of </a:t>
            </a:r>
            <a:r>
              <a:rPr lang="en-US" sz="2000" dirty="0">
                <a:highlight>
                  <a:srgbClr val="FFFF00"/>
                </a:highlight>
              </a:rPr>
              <a:t>2017</a:t>
            </a:r>
            <a:r>
              <a:rPr lang="en-US" sz="2000" dirty="0"/>
              <a:t>."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D84AF9-5F4E-C4FD-DA77-F8E09DF9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9512" b="-7747"/>
          <a:stretch/>
        </p:blipFill>
        <p:spPr>
          <a:xfrm>
            <a:off x="666808" y="1378790"/>
            <a:ext cx="8400495" cy="2299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0728296-66B6-EAF9-8974-80232C7693A3}"/>
              </a:ext>
            </a:extLst>
          </p:cNvPr>
          <p:cNvGrpSpPr/>
          <p:nvPr/>
        </p:nvGrpSpPr>
        <p:grpSpPr>
          <a:xfrm>
            <a:off x="650500" y="2169205"/>
            <a:ext cx="8698326" cy="199223"/>
            <a:chOff x="563983" y="2239750"/>
            <a:chExt cx="8698326" cy="19922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A395FCF-13D8-2952-9C55-B318810C2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455" b="-648"/>
            <a:stretch/>
          </p:blipFill>
          <p:spPr>
            <a:xfrm>
              <a:off x="563983" y="2239751"/>
              <a:ext cx="8698326" cy="19922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A0E5A57-362C-F297-B549-76703E2F1978}"/>
                </a:ext>
              </a:extLst>
            </p:cNvPr>
            <p:cNvSpPr/>
            <p:nvPr/>
          </p:nvSpPr>
          <p:spPr>
            <a:xfrm>
              <a:off x="3802616" y="2239750"/>
              <a:ext cx="914458" cy="1906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25C5CD2-CCA5-F97E-D5E5-F054651358E4}"/>
              </a:ext>
            </a:extLst>
          </p:cNvPr>
          <p:cNvGrpSpPr/>
          <p:nvPr/>
        </p:nvGrpSpPr>
        <p:grpSpPr>
          <a:xfrm>
            <a:off x="220985" y="1733682"/>
            <a:ext cx="9464031" cy="229996"/>
            <a:chOff x="181130" y="1875098"/>
            <a:chExt cx="9464031" cy="22999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B41C4AC-20AB-A426-5463-5BB02B939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121" b="-4859"/>
            <a:stretch/>
          </p:blipFill>
          <p:spPr>
            <a:xfrm>
              <a:off x="181130" y="1875098"/>
              <a:ext cx="9464031" cy="229996"/>
            </a:xfrm>
            <a:prstGeom prst="rect">
              <a:avLst/>
            </a:prstGeom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DDCE60-6F8A-0E25-D986-30B4FC7F6427}"/>
                </a:ext>
              </a:extLst>
            </p:cNvPr>
            <p:cNvSpPr/>
            <p:nvPr/>
          </p:nvSpPr>
          <p:spPr>
            <a:xfrm>
              <a:off x="3736731" y="1893328"/>
              <a:ext cx="980343" cy="18606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7695AA8-AAC8-D2D7-BC7B-3A8E81858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9645" b="8006"/>
          <a:stretch/>
        </p:blipFill>
        <p:spPr>
          <a:xfrm>
            <a:off x="4730551" y="5626708"/>
            <a:ext cx="4954465" cy="26975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A51BEAE-F6AD-C079-277E-807818E7CB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7249" b="-1"/>
          <a:stretch/>
        </p:blipFill>
        <p:spPr>
          <a:xfrm>
            <a:off x="379595" y="5030633"/>
            <a:ext cx="5438042" cy="298309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44056-409A-EFFC-371F-D7668C995D80}"/>
              </a:ext>
            </a:extLst>
          </p:cNvPr>
          <p:cNvCxnSpPr>
            <a:cxnSpLocks/>
          </p:cNvCxnSpPr>
          <p:nvPr/>
        </p:nvCxnSpPr>
        <p:spPr>
          <a:xfrm>
            <a:off x="4776579" y="4058202"/>
            <a:ext cx="4118551" cy="17485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7AF9652-4804-5266-5F54-25791C584B3D}"/>
              </a:ext>
            </a:extLst>
          </p:cNvPr>
          <p:cNvCxnSpPr>
            <a:cxnSpLocks/>
          </p:cNvCxnSpPr>
          <p:nvPr/>
        </p:nvCxnSpPr>
        <p:spPr>
          <a:xfrm>
            <a:off x="2332965" y="4058202"/>
            <a:ext cx="1957548" cy="11173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994B06B-6DAD-5C9F-559C-0E16C0A1D4C0}"/>
              </a:ext>
            </a:extLst>
          </p:cNvPr>
          <p:cNvCxnSpPr>
            <a:cxnSpLocks/>
          </p:cNvCxnSpPr>
          <p:nvPr/>
        </p:nvCxnSpPr>
        <p:spPr>
          <a:xfrm>
            <a:off x="5164069" y="2289815"/>
            <a:ext cx="2878155" cy="13036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DAE972-3E2E-E273-4070-CBBAD24E4758}"/>
              </a:ext>
            </a:extLst>
          </p:cNvPr>
          <p:cNvCxnSpPr>
            <a:cxnSpLocks/>
          </p:cNvCxnSpPr>
          <p:nvPr/>
        </p:nvCxnSpPr>
        <p:spPr>
          <a:xfrm>
            <a:off x="5164069" y="1814314"/>
            <a:ext cx="2878155" cy="17893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E01A59-5E6B-24C6-E950-6C22E1065F19}"/>
              </a:ext>
            </a:extLst>
          </p:cNvPr>
          <p:cNvCxnSpPr>
            <a:cxnSpLocks/>
          </p:cNvCxnSpPr>
          <p:nvPr/>
        </p:nvCxnSpPr>
        <p:spPr>
          <a:xfrm>
            <a:off x="4527525" y="1469594"/>
            <a:ext cx="2422023" cy="204326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DB7345F-B212-5A2D-4616-FB70AFEFBCF3}"/>
              </a:ext>
            </a:extLst>
          </p:cNvPr>
          <p:cNvCxnSpPr>
            <a:cxnSpLocks/>
          </p:cNvCxnSpPr>
          <p:nvPr/>
        </p:nvCxnSpPr>
        <p:spPr>
          <a:xfrm flipH="1">
            <a:off x="3889133" y="2278730"/>
            <a:ext cx="5178170" cy="173643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DC7C17D-A3E7-59F2-71BF-BD7FF363263E}"/>
              </a:ext>
            </a:extLst>
          </p:cNvPr>
          <p:cNvSpPr txBox="1"/>
          <p:nvPr/>
        </p:nvSpPr>
        <p:spPr>
          <a:xfrm>
            <a:off x="552450" y="2818764"/>
            <a:ext cx="252572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Text </a:t>
            </a:r>
            <a:r>
              <a:rPr lang="de-DE" sz="2400" dirty="0" err="1"/>
              <a:t>from</a:t>
            </a:r>
            <a:r>
              <a:rPr lang="de-DE" sz="2400" dirty="0"/>
              <a:t> PDFs:</a:t>
            </a:r>
          </a:p>
        </p:txBody>
      </p:sp>
    </p:spTree>
    <p:extLst>
      <p:ext uri="{BB962C8B-B14F-4D97-AF65-F5344CB8AC3E}">
        <p14:creationId xmlns:p14="http://schemas.microsoft.com/office/powerpoint/2010/main" val="36682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ESRS</a:t>
            </a:r>
            <a:r>
              <a:rPr lang="en-US" sz="2800" b="1" dirty="0"/>
              <a:t>: XBRL-Format Delivery Requirement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6C044C3-2B6B-3736-CE3B-E0A2504B5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4" t="22442" r="75496" b="57733"/>
          <a:stretch/>
        </p:blipFill>
        <p:spPr bwMode="auto">
          <a:xfrm>
            <a:off x="742970" y="1566935"/>
            <a:ext cx="4037824" cy="2371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E73EFB9-82AF-01F0-1B61-128D4276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8" t="41674" r="78779" b="55633"/>
          <a:stretch/>
        </p:blipFill>
        <p:spPr bwMode="auto">
          <a:xfrm>
            <a:off x="5014575" y="1566935"/>
            <a:ext cx="4148455" cy="461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BFA564-B7FD-B2DC-C160-4C2E57924C9E}"/>
              </a:ext>
            </a:extLst>
          </p:cNvPr>
          <p:cNvSpPr txBox="1"/>
          <p:nvPr/>
        </p:nvSpPr>
        <p:spPr>
          <a:xfrm>
            <a:off x="1150355" y="1050351"/>
            <a:ext cx="32985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ESEF Taxonomy Schema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281DD6-B664-FA75-4C70-B2E72A071F5A}"/>
              </a:ext>
            </a:extLst>
          </p:cNvPr>
          <p:cNvCxnSpPr/>
          <p:nvPr/>
        </p:nvCxnSpPr>
        <p:spPr>
          <a:xfrm flipV="1">
            <a:off x="3006969" y="1402373"/>
            <a:ext cx="0" cy="11122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329660-2244-1E59-CBA9-496E7ABBF36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88802" y="2027945"/>
            <a:ext cx="1" cy="113289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B977061-2B2F-092B-E351-3809B3583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58" t="12821" r="35317" b="42059"/>
          <a:stretch/>
        </p:blipFill>
        <p:spPr bwMode="auto">
          <a:xfrm>
            <a:off x="5423614" y="3199814"/>
            <a:ext cx="3330375" cy="3085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7076B55-AB6D-34DC-3CA9-F7363874303F}"/>
              </a:ext>
            </a:extLst>
          </p:cNvPr>
          <p:cNvSpPr txBox="1"/>
          <p:nvPr/>
        </p:nvSpPr>
        <p:spPr>
          <a:xfrm>
            <a:off x="7214088" y="2698708"/>
            <a:ext cx="10232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848CA4-BBD0-4776-3564-722A5C61F15F}"/>
              </a:ext>
            </a:extLst>
          </p:cNvPr>
          <p:cNvSpPr txBox="1"/>
          <p:nvPr/>
        </p:nvSpPr>
        <p:spPr>
          <a:xfrm>
            <a:off x="742970" y="4701367"/>
            <a:ext cx="403782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XBRL-Package: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ESEF Taxonomy Schema (.</a:t>
            </a:r>
            <a:r>
              <a:rPr lang="en-US" sz="1600" dirty="0" err="1"/>
              <a:t>xsd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Taxonomy </a:t>
            </a:r>
            <a:r>
              <a:rPr lang="en-US" sz="1600" dirty="0" err="1"/>
              <a:t>Linkbases</a:t>
            </a:r>
            <a:r>
              <a:rPr lang="en-US" sz="1600" dirty="0"/>
              <a:t> (.xml)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99EAFEE-02E8-1C3F-1287-7A46D329562B}"/>
              </a:ext>
            </a:extLst>
          </p:cNvPr>
          <p:cNvSpPr txBox="1"/>
          <p:nvPr/>
        </p:nvSpPr>
        <p:spPr>
          <a:xfrm>
            <a:off x="727959" y="3938368"/>
            <a:ext cx="427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XBRL: </a:t>
            </a:r>
            <a:r>
              <a:rPr lang="de-DE" sz="1600" dirty="0" err="1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de-DE" sz="1600" b="1" dirty="0" err="1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de-DE" sz="1600" dirty="0" err="1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tensible</a:t>
            </a:r>
            <a:r>
              <a:rPr lang="de-DE" sz="16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600" b="1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6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usiness </a:t>
            </a:r>
            <a:r>
              <a:rPr lang="de-DE" sz="1600" b="1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16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eporting </a:t>
            </a:r>
            <a:r>
              <a:rPr lang="de-DE" sz="1600" b="1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1600" dirty="0">
                <a:solidFill>
                  <a:srgbClr val="11111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anguage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9D71EC-06EF-CDC2-1177-3E22C4860D4A}"/>
              </a:ext>
            </a:extLst>
          </p:cNvPr>
          <p:cNvSpPr txBox="1"/>
          <p:nvPr/>
        </p:nvSpPr>
        <p:spPr>
          <a:xfrm>
            <a:off x="5423614" y="1050351"/>
            <a:ext cx="32985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Instance Document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31C27C-B22E-7E90-FB9B-71378EF47A1A}"/>
              </a:ext>
            </a:extLst>
          </p:cNvPr>
          <p:cNvSpPr txBox="1"/>
          <p:nvPr/>
        </p:nvSpPr>
        <p:spPr>
          <a:xfrm>
            <a:off x="5772513" y="2289934"/>
            <a:ext cx="134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extract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calculate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CB72E8E-BEF3-20CB-AD56-F53314EFD493}"/>
              </a:ext>
            </a:extLst>
          </p:cNvPr>
          <p:cNvCxnSpPr>
            <a:cxnSpLocks/>
          </p:cNvCxnSpPr>
          <p:nvPr/>
        </p:nvCxnSpPr>
        <p:spPr>
          <a:xfrm flipV="1">
            <a:off x="4780794" y="2035956"/>
            <a:ext cx="728195" cy="103208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2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598</Words>
  <Application>Microsoft Office PowerPoint</Application>
  <PresentationFormat>A4-Papier (210 x 297 mm)</PresentationFormat>
  <Paragraphs>99</Paragraphs>
  <Slides>14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Nunito</vt:lpstr>
      <vt:lpstr>sohne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 Gogel</cp:lastModifiedBy>
  <cp:revision>44</cp:revision>
  <cp:lastPrinted>2023-06-22T07:44:32Z</cp:lastPrinted>
  <dcterms:created xsi:type="dcterms:W3CDTF">2023-06-22T05:35:42Z</dcterms:created>
  <dcterms:modified xsi:type="dcterms:W3CDTF">2023-11-10T11:38:07Z</dcterms:modified>
</cp:coreProperties>
</file>