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60" r:id="rId5"/>
    <p:sldId id="259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D1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37BF-713E-42BE-86E0-AC44E816CB2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6C3958-CE29-2E71-315A-B0868A5B9598}"/>
              </a:ext>
            </a:extLst>
          </p:cNvPr>
          <p:cNvSpPr txBox="1"/>
          <p:nvPr/>
        </p:nvSpPr>
        <p:spPr>
          <a:xfrm>
            <a:off x="417635" y="819882"/>
            <a:ext cx="9315451" cy="5682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Get </a:t>
            </a:r>
            <a:r>
              <a:rPr lang="en-US" sz="2000" b="1" dirty="0"/>
              <a:t>plain text </a:t>
            </a:r>
            <a:r>
              <a:rPr lang="en-US" sz="2000" dirty="0"/>
              <a:t>out of Reports (</a:t>
            </a:r>
            <a:r>
              <a:rPr lang="en-US" sz="2000" dirty="0" err="1"/>
              <a:t>ESG</a:t>
            </a:r>
            <a:r>
              <a:rPr lang="en-US" sz="2000" dirty="0"/>
              <a:t>-, Financial Reports)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Extract and preprocess text ourselves?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Get plain text from elsewhere? Interface to these sources?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Extract the following out of </a:t>
            </a:r>
            <a:r>
              <a:rPr lang="en-US" sz="2000" b="1" dirty="0"/>
              <a:t>plain text</a:t>
            </a:r>
            <a:r>
              <a:rPr lang="en-US" sz="2000" dirty="0"/>
              <a:t>:</a:t>
            </a:r>
          </a:p>
          <a:p>
            <a:r>
              <a:rPr lang="en-US" dirty="0"/>
              <a:t>	a.   </a:t>
            </a:r>
            <a:r>
              <a:rPr lang="en-US" b="1" u="sng" dirty="0">
                <a:highlight>
                  <a:srgbClr val="FFFF00"/>
                </a:highlight>
              </a:rPr>
              <a:t>Entities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ORG, PERSON, LOCATION, etc.</a:t>
            </a:r>
          </a:p>
          <a:p>
            <a:r>
              <a:rPr lang="en-US" dirty="0"/>
              <a:t>	b.   </a:t>
            </a:r>
            <a:r>
              <a:rPr lang="en-US" b="1" u="sng" dirty="0">
                <a:highlight>
                  <a:srgbClr val="00FFFF"/>
                </a:highlight>
              </a:rPr>
              <a:t>Sentences</a:t>
            </a:r>
            <a:r>
              <a:rPr lang="en-US" dirty="0"/>
              <a:t> where entities were found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sz="2000" dirty="0"/>
              <a:t>Sentence Similarity: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Mask the </a:t>
            </a:r>
            <a:r>
              <a:rPr lang="en-US" dirty="0">
                <a:highlight>
                  <a:srgbClr val="FFFF00"/>
                </a:highlight>
              </a:rPr>
              <a:t>entities</a:t>
            </a:r>
            <a:r>
              <a:rPr lang="en-US" dirty="0"/>
              <a:t> in those </a:t>
            </a:r>
            <a:r>
              <a:rPr lang="en-US" dirty="0">
                <a:highlight>
                  <a:srgbClr val="00FFFF"/>
                </a:highlight>
              </a:rPr>
              <a:t>sentences</a:t>
            </a:r>
            <a:r>
              <a:rPr lang="en-US" dirty="0"/>
              <a:t> and </a:t>
            </a:r>
            <a:r>
              <a:rPr lang="en-US" b="1" dirty="0"/>
              <a:t>vectorize the sentences </a:t>
            </a:r>
            <a:r>
              <a:rPr lang="en-US" dirty="0"/>
              <a:t>with a LLM (BERT,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Do </a:t>
            </a:r>
            <a:r>
              <a:rPr lang="en-US" b="1" dirty="0"/>
              <a:t>similarity calculations </a:t>
            </a:r>
            <a:r>
              <a:rPr lang="en-US" dirty="0"/>
              <a:t>of these vectorized sentences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Ideally, get different </a:t>
            </a:r>
            <a:r>
              <a:rPr lang="en-US" b="1" dirty="0"/>
              <a:t>clusters</a:t>
            </a:r>
            <a:r>
              <a:rPr lang="en-US" dirty="0"/>
              <a:t> where sentences are similar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Derive </a:t>
            </a:r>
            <a:r>
              <a:rPr lang="en-US" b="1" dirty="0"/>
              <a:t>relationship tags (i.e. “ </a:t>
            </a:r>
            <a:r>
              <a:rPr lang="en-US" b="1" dirty="0">
                <a:highlight>
                  <a:srgbClr val="00FFFF"/>
                </a:highlight>
              </a:rPr>
              <a:t>-[:EMITTED]-&gt; </a:t>
            </a:r>
            <a:r>
              <a:rPr lang="en-US" b="1" dirty="0"/>
              <a:t>” ) </a:t>
            </a:r>
            <a:r>
              <a:rPr lang="en-US" dirty="0"/>
              <a:t>from the sentences </a:t>
            </a:r>
            <a:r>
              <a:rPr lang="en-US" b="1" dirty="0"/>
              <a:t>in each cluster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Attach </a:t>
            </a:r>
            <a:r>
              <a:rPr lang="en-US" dirty="0" err="1">
                <a:highlight>
                  <a:srgbClr val="00FFFF"/>
                </a:highlight>
              </a:rPr>
              <a:t>sentence_vector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to Relationship: i.e. </a:t>
            </a:r>
            <a:r>
              <a:rPr lang="en-US" b="1" dirty="0"/>
              <a:t>“ </a:t>
            </a:r>
            <a:r>
              <a:rPr lang="en-US" b="1" dirty="0">
                <a:highlight>
                  <a:srgbClr val="00FFFF"/>
                </a:highlight>
              </a:rPr>
              <a:t>-[:EMITTED {vector: </a:t>
            </a:r>
            <a:r>
              <a:rPr lang="en-US" b="1" dirty="0" err="1">
                <a:highlight>
                  <a:srgbClr val="00FFFF"/>
                </a:highlight>
              </a:rPr>
              <a:t>sent_vector</a:t>
            </a:r>
            <a:r>
              <a:rPr lang="en-US" b="1" dirty="0">
                <a:highlight>
                  <a:srgbClr val="00FFFF"/>
                </a:highlight>
              </a:rPr>
              <a:t>}]-&gt; </a:t>
            </a:r>
            <a:r>
              <a:rPr lang="en-US" b="1" dirty="0"/>
              <a:t>” 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Feed </a:t>
            </a:r>
            <a:r>
              <a:rPr lang="en-US" b="1" dirty="0" err="1"/>
              <a:t>neo4j</a:t>
            </a:r>
            <a:r>
              <a:rPr lang="en-US" b="1" dirty="0"/>
              <a:t> database </a:t>
            </a:r>
            <a:r>
              <a:rPr lang="en-US" dirty="0"/>
              <a:t>with: </a:t>
            </a:r>
            <a:r>
              <a:rPr lang="en-US" dirty="0">
                <a:highlight>
                  <a:srgbClr val="FFFF00"/>
                </a:highlight>
              </a:rPr>
              <a:t>ENTITY-1</a:t>
            </a:r>
            <a:r>
              <a:rPr lang="en-US" dirty="0"/>
              <a:t>  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ENTITY-2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Query: Find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 </a:t>
            </a:r>
            <a:r>
              <a:rPr lang="en-US" b="1" u="sng" dirty="0">
                <a:solidFill>
                  <a:srgbClr val="13DD13"/>
                </a:solidFill>
              </a:rPr>
              <a:t>similar to</a:t>
            </a:r>
            <a:r>
              <a:rPr lang="en-US" dirty="0"/>
              <a:t>  </a:t>
            </a:r>
            <a:r>
              <a:rPr lang="en-US" dirty="0">
                <a:highlight>
                  <a:srgbClr val="FF00FF"/>
                </a:highlight>
              </a:rPr>
              <a:t>Question sentence vector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		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50B4E5-1CE4-3BD6-A20E-FE76AF0F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76" y="1508248"/>
            <a:ext cx="5191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0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spaCy</a:t>
            </a:r>
            <a:endParaRPr lang="en-US" sz="2800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74ADAFB-B18D-3ED4-390C-3B56C1AD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80733"/>
            <a:ext cx="7124700" cy="1533525"/>
          </a:xfrm>
          <a:prstGeom prst="rect">
            <a:avLst/>
          </a:prstGeom>
        </p:spPr>
      </p:pic>
      <p:pic>
        <p:nvPicPr>
          <p:cNvPr id="6" name="Grafik 5" descr="Fragezeichen mit einfarbiger Füllung">
            <a:extLst>
              <a:ext uri="{FF2B5EF4-FFF2-40B4-BE49-F238E27FC236}">
                <a16:creationId xmlns:a16="http://schemas.microsoft.com/office/drawing/2014/main" id="{B3EFCB69-1065-3546-F96C-DF5A9A953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638" y="2368403"/>
            <a:ext cx="914400" cy="914400"/>
          </a:xfrm>
          <a:prstGeom prst="rect">
            <a:avLst/>
          </a:prstGeom>
        </p:spPr>
      </p:pic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F0A049-77D0-33F6-B3A5-9A345008BF1B}"/>
              </a:ext>
            </a:extLst>
          </p:cNvPr>
          <p:cNvSpPr/>
          <p:nvPr/>
        </p:nvSpPr>
        <p:spPr>
          <a:xfrm>
            <a:off x="7200900" y="1414493"/>
            <a:ext cx="1208943" cy="14111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CE155D-2DDE-B917-7A2F-C0EE29B2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576062"/>
            <a:ext cx="8617001" cy="43015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02FE33-C0F4-176F-D49C-BB740DF8ED0E}"/>
              </a:ext>
            </a:extLst>
          </p:cNvPr>
          <p:cNvSpPr txBox="1"/>
          <p:nvPr/>
        </p:nvSpPr>
        <p:spPr>
          <a:xfrm>
            <a:off x="1665350" y="1004792"/>
            <a:ext cx="66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Query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similar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to</a:t>
            </a:r>
            <a:r>
              <a:rPr lang="de-DE" b="1" dirty="0">
                <a:solidFill>
                  <a:srgbClr val="242424"/>
                </a:solidFill>
                <a:latin typeface="sohne"/>
              </a:rPr>
              <a:t>: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Retrieval-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Augmented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Question-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Answering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LLMs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DD8DF273-C792-1015-D1DE-20A5DE6748DD}"/>
              </a:ext>
            </a:extLst>
          </p:cNvPr>
          <p:cNvSpPr/>
          <p:nvPr/>
        </p:nvSpPr>
        <p:spPr>
          <a:xfrm>
            <a:off x="4580793" y="1393636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AABB67CD-79EC-0A26-3568-2D7B0086D642}"/>
              </a:ext>
            </a:extLst>
          </p:cNvPr>
          <p:cNvSpPr/>
          <p:nvPr/>
        </p:nvSpPr>
        <p:spPr>
          <a:xfrm>
            <a:off x="6843347" y="1357001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D1B4C3-87BE-79DB-CFF5-7AF54748A721}"/>
              </a:ext>
            </a:extLst>
          </p:cNvPr>
          <p:cNvSpPr/>
          <p:nvPr/>
        </p:nvSpPr>
        <p:spPr>
          <a:xfrm>
            <a:off x="4079295" y="3552092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45CF0E-F9A8-83CA-59F2-04CD3202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46000" y="3909228"/>
            <a:ext cx="3906853" cy="4681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D8C6C6-FCFC-65C8-AD0E-2C12EF52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79" y="1596250"/>
            <a:ext cx="2670279" cy="49381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6A874B8-BFA4-6CF8-7705-9387D9CC95D5}"/>
              </a:ext>
            </a:extLst>
          </p:cNvPr>
          <p:cNvSpPr/>
          <p:nvPr/>
        </p:nvSpPr>
        <p:spPr>
          <a:xfrm>
            <a:off x="2595873" y="3417661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2FA10C-C09E-BCBA-F6EC-56C8DB8FF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29876" y="3639120"/>
            <a:ext cx="237764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1026" name="Picture 2" descr="Example sequence diagram of KG creation could look like">
            <a:extLst>
              <a:ext uri="{FF2B5EF4-FFF2-40B4-BE49-F238E27FC236}">
                <a16:creationId xmlns:a16="http://schemas.microsoft.com/office/drawing/2014/main" id="{D4E0178C-1400-E4B5-BA5A-4C68D8F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" y="867932"/>
            <a:ext cx="8827669" cy="54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B6AAF69F-9EF3-5CB7-83BC-D62A45F40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" t="10338" r="93157" b="85125"/>
          <a:stretch/>
        </p:blipFill>
        <p:spPr bwMode="auto">
          <a:xfrm>
            <a:off x="5860073" y="1646242"/>
            <a:ext cx="1323244" cy="531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937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217</Words>
  <Application>Microsoft Office PowerPoint</Application>
  <PresentationFormat>A4-Papier (210 x 297 mm)</PresentationFormat>
  <Paragraphs>27</Paragraphs>
  <Slides>5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sohne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</cp:lastModifiedBy>
  <cp:revision>18</cp:revision>
  <cp:lastPrinted>2023-06-22T07:44:32Z</cp:lastPrinted>
  <dcterms:created xsi:type="dcterms:W3CDTF">2023-06-22T05:35:42Z</dcterms:created>
  <dcterms:modified xsi:type="dcterms:W3CDTF">2023-10-27T15:31:40Z</dcterms:modified>
</cp:coreProperties>
</file>