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0" r:id="rId4"/>
    <p:sldId id="259" r:id="rId5"/>
    <p:sldId id="264" r:id="rId6"/>
    <p:sldId id="263" r:id="rId7"/>
    <p:sldId id="265" r:id="rId8"/>
    <p:sldId id="266" r:id="rId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D1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5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2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1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2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37BF-713E-42BE-86E0-AC44E816CB2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205D2-B2E2-4AA5-882B-727D44AAC1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B6C3958-CE29-2E71-315A-B0868A5B9598}"/>
              </a:ext>
            </a:extLst>
          </p:cNvPr>
          <p:cNvSpPr txBox="1"/>
          <p:nvPr/>
        </p:nvSpPr>
        <p:spPr>
          <a:xfrm>
            <a:off x="417635" y="819882"/>
            <a:ext cx="9315451" cy="5682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Get </a:t>
            </a:r>
            <a:r>
              <a:rPr lang="en-US" sz="2000" b="1" dirty="0"/>
              <a:t>plain text </a:t>
            </a:r>
            <a:r>
              <a:rPr lang="en-US" sz="2000" dirty="0"/>
              <a:t>out of Reports (</a:t>
            </a:r>
            <a:r>
              <a:rPr lang="en-US" sz="2000" dirty="0" err="1"/>
              <a:t>ESG</a:t>
            </a:r>
            <a:r>
              <a:rPr lang="en-US" sz="2000" dirty="0"/>
              <a:t>-, Financial Reports)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Extract and preprocess text ourselves?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Get plain text from elsewhere? Interface to these sources?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Extract the following out of </a:t>
            </a:r>
            <a:r>
              <a:rPr lang="en-US" sz="2000" b="1" dirty="0"/>
              <a:t>plain text</a:t>
            </a:r>
            <a:r>
              <a:rPr lang="en-US" sz="2000" dirty="0"/>
              <a:t>:</a:t>
            </a:r>
          </a:p>
          <a:p>
            <a:r>
              <a:rPr lang="en-US" dirty="0"/>
              <a:t>	a.   </a:t>
            </a:r>
            <a:r>
              <a:rPr lang="en-US" b="1" u="sng" dirty="0">
                <a:highlight>
                  <a:srgbClr val="FFFF00"/>
                </a:highlight>
              </a:rPr>
              <a:t>Entities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ORG, PERSON, LOCATION, etc.</a:t>
            </a:r>
          </a:p>
          <a:p>
            <a:r>
              <a:rPr lang="en-US" dirty="0"/>
              <a:t>	b.   </a:t>
            </a:r>
            <a:r>
              <a:rPr lang="en-US" b="1" u="sng" dirty="0">
                <a:highlight>
                  <a:srgbClr val="00FFFF"/>
                </a:highlight>
              </a:rPr>
              <a:t>Sentences</a:t>
            </a:r>
            <a:r>
              <a:rPr lang="en-US" dirty="0"/>
              <a:t> where entities were found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r>
              <a:rPr lang="en-US" sz="2000" dirty="0"/>
              <a:t>Sentence Similarity: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Mask the </a:t>
            </a:r>
            <a:r>
              <a:rPr lang="en-US" dirty="0">
                <a:highlight>
                  <a:srgbClr val="FFFF00"/>
                </a:highlight>
              </a:rPr>
              <a:t>entities</a:t>
            </a:r>
            <a:r>
              <a:rPr lang="en-US" dirty="0"/>
              <a:t> in those </a:t>
            </a:r>
            <a:r>
              <a:rPr lang="en-US" dirty="0">
                <a:highlight>
                  <a:srgbClr val="00FFFF"/>
                </a:highlight>
              </a:rPr>
              <a:t>sentences</a:t>
            </a:r>
            <a:r>
              <a:rPr lang="en-US" dirty="0"/>
              <a:t> and </a:t>
            </a:r>
            <a:r>
              <a:rPr lang="en-US" b="1" dirty="0"/>
              <a:t>vectorize the sentences </a:t>
            </a:r>
            <a:r>
              <a:rPr lang="en-US" dirty="0"/>
              <a:t>with a LLM (BERT,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Do </a:t>
            </a:r>
            <a:r>
              <a:rPr lang="en-US" b="1" dirty="0"/>
              <a:t>similarity calculations </a:t>
            </a:r>
            <a:r>
              <a:rPr lang="en-US" dirty="0"/>
              <a:t>of these vectorized sentences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Ideally, get different </a:t>
            </a:r>
            <a:r>
              <a:rPr lang="en-US" b="1" dirty="0"/>
              <a:t>clusters</a:t>
            </a:r>
            <a:r>
              <a:rPr lang="en-US" dirty="0"/>
              <a:t> where sentences are similar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Derive </a:t>
            </a:r>
            <a:r>
              <a:rPr lang="en-US" b="1" dirty="0"/>
              <a:t>relationship tags (i.e. “ </a:t>
            </a:r>
            <a:r>
              <a:rPr lang="en-US" b="1" dirty="0">
                <a:highlight>
                  <a:srgbClr val="00FFFF"/>
                </a:highlight>
              </a:rPr>
              <a:t>-[:EMITTED]-&gt; </a:t>
            </a:r>
            <a:r>
              <a:rPr lang="en-US" b="1" dirty="0"/>
              <a:t>” ) </a:t>
            </a:r>
            <a:r>
              <a:rPr lang="en-US" dirty="0"/>
              <a:t>from the sentences </a:t>
            </a:r>
            <a:r>
              <a:rPr lang="en-US" b="1" dirty="0"/>
              <a:t>in each cluster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Attach </a:t>
            </a:r>
            <a:r>
              <a:rPr lang="en-US" dirty="0" err="1">
                <a:highlight>
                  <a:srgbClr val="00FFFF"/>
                </a:highlight>
              </a:rPr>
              <a:t>sentence_vector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to Relationship: i.e. </a:t>
            </a:r>
            <a:r>
              <a:rPr lang="en-US" b="1" dirty="0"/>
              <a:t>“ </a:t>
            </a:r>
            <a:r>
              <a:rPr lang="en-US" b="1" dirty="0">
                <a:highlight>
                  <a:srgbClr val="00FFFF"/>
                </a:highlight>
              </a:rPr>
              <a:t>-[:EMITTED {vector: </a:t>
            </a:r>
            <a:r>
              <a:rPr lang="en-US" b="1" dirty="0" err="1">
                <a:highlight>
                  <a:srgbClr val="00FFFF"/>
                </a:highlight>
              </a:rPr>
              <a:t>sent_vector</a:t>
            </a:r>
            <a:r>
              <a:rPr lang="en-US" b="1" dirty="0">
                <a:highlight>
                  <a:srgbClr val="00FFFF"/>
                </a:highlight>
              </a:rPr>
              <a:t>}]-&gt; </a:t>
            </a:r>
            <a:r>
              <a:rPr lang="en-US" b="1" dirty="0"/>
              <a:t>” 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Feed </a:t>
            </a:r>
            <a:r>
              <a:rPr lang="en-US" b="1" dirty="0" err="1"/>
              <a:t>neo4j</a:t>
            </a:r>
            <a:r>
              <a:rPr lang="en-US" b="1" dirty="0"/>
              <a:t> database </a:t>
            </a:r>
            <a:r>
              <a:rPr lang="en-US" dirty="0"/>
              <a:t>with: </a:t>
            </a:r>
            <a:r>
              <a:rPr lang="en-US" dirty="0">
                <a:highlight>
                  <a:srgbClr val="FFFF00"/>
                </a:highlight>
              </a:rPr>
              <a:t>ENTITY-1</a:t>
            </a:r>
            <a:r>
              <a:rPr lang="en-US" dirty="0"/>
              <a:t>  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ENTITY-2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en-US" dirty="0"/>
              <a:t>Query: Find </a:t>
            </a:r>
            <a:r>
              <a:rPr lang="en-US" dirty="0">
                <a:highlight>
                  <a:srgbClr val="00FFFF"/>
                </a:highlight>
              </a:rPr>
              <a:t>-[:RELATION TAG {vector: </a:t>
            </a:r>
            <a:r>
              <a:rPr lang="en-US" dirty="0" err="1">
                <a:highlight>
                  <a:srgbClr val="00FFFF"/>
                </a:highlight>
              </a:rPr>
              <a:t>sent_vector</a:t>
            </a:r>
            <a:r>
              <a:rPr lang="en-US" dirty="0">
                <a:highlight>
                  <a:srgbClr val="00FFFF"/>
                </a:highlight>
              </a:rPr>
              <a:t>}] -&gt;</a:t>
            </a:r>
            <a:r>
              <a:rPr lang="en-US" dirty="0"/>
              <a:t>   </a:t>
            </a:r>
            <a:r>
              <a:rPr lang="en-US" b="1" u="sng" dirty="0">
                <a:solidFill>
                  <a:srgbClr val="13DD13"/>
                </a:solidFill>
              </a:rPr>
              <a:t>similar to</a:t>
            </a:r>
            <a:r>
              <a:rPr lang="en-US" dirty="0"/>
              <a:t>  </a:t>
            </a:r>
            <a:r>
              <a:rPr lang="en-US" dirty="0">
                <a:highlight>
                  <a:srgbClr val="FF00FF"/>
                </a:highlight>
              </a:rPr>
              <a:t>Question sentence vector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		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spaCy</a:t>
            </a:r>
            <a:endParaRPr lang="en-US" sz="2800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74ADAFB-B18D-3ED4-390C-3B56C1AD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80733"/>
            <a:ext cx="7124700" cy="1533525"/>
          </a:xfrm>
          <a:prstGeom prst="rect">
            <a:avLst/>
          </a:prstGeom>
        </p:spPr>
      </p:pic>
      <p:pic>
        <p:nvPicPr>
          <p:cNvPr id="6" name="Grafik 5" descr="Fragezeichen mit einfarbiger Füllung">
            <a:extLst>
              <a:ext uri="{FF2B5EF4-FFF2-40B4-BE49-F238E27FC236}">
                <a16:creationId xmlns:a16="http://schemas.microsoft.com/office/drawing/2014/main" id="{B3EFCB69-1065-3546-F96C-DF5A9A953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4638" y="2368403"/>
            <a:ext cx="914400" cy="914400"/>
          </a:xfrm>
          <a:prstGeom prst="rect">
            <a:avLst/>
          </a:prstGeom>
        </p:spPr>
      </p:pic>
      <p:sp>
        <p:nvSpPr>
          <p:cNvPr id="7" name="Multiplikationszeichen 6">
            <a:extLst>
              <a:ext uri="{FF2B5EF4-FFF2-40B4-BE49-F238E27FC236}">
                <a16:creationId xmlns:a16="http://schemas.microsoft.com/office/drawing/2014/main" id="{16F0A049-77D0-33F6-B3A5-9A345008BF1B}"/>
              </a:ext>
            </a:extLst>
          </p:cNvPr>
          <p:cNvSpPr/>
          <p:nvPr/>
        </p:nvSpPr>
        <p:spPr>
          <a:xfrm>
            <a:off x="7214089" y="1414493"/>
            <a:ext cx="1208943" cy="141111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ACE155D-2DDE-B917-7A2F-C0EE29B23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9" y="1576062"/>
            <a:ext cx="8617001" cy="43015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802FE33-C0F4-176F-D49C-BB740DF8ED0E}"/>
              </a:ext>
            </a:extLst>
          </p:cNvPr>
          <p:cNvSpPr txBox="1"/>
          <p:nvPr/>
        </p:nvSpPr>
        <p:spPr>
          <a:xfrm>
            <a:off x="1665350" y="1004792"/>
            <a:ext cx="666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Query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similar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to</a:t>
            </a:r>
            <a:r>
              <a:rPr lang="de-DE" b="1" dirty="0">
                <a:solidFill>
                  <a:srgbClr val="242424"/>
                </a:solidFill>
                <a:latin typeface="sohne"/>
              </a:rPr>
              <a:t>: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Retrieval-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Augmented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Question-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Answering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de-DE" b="1" i="0" dirty="0" err="1">
                <a:solidFill>
                  <a:srgbClr val="242424"/>
                </a:solidFill>
                <a:effectLst/>
                <a:latin typeface="sohne"/>
              </a:rPr>
              <a:t>LLMs</a:t>
            </a:r>
            <a:r>
              <a:rPr lang="de-DE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</p:txBody>
      </p:sp>
      <p:sp>
        <p:nvSpPr>
          <p:cNvPr id="4" name="Multiplikationszeichen 3">
            <a:extLst>
              <a:ext uri="{FF2B5EF4-FFF2-40B4-BE49-F238E27FC236}">
                <a16:creationId xmlns:a16="http://schemas.microsoft.com/office/drawing/2014/main" id="{DD8DF273-C792-1015-D1DE-20A5DE6748DD}"/>
              </a:ext>
            </a:extLst>
          </p:cNvPr>
          <p:cNvSpPr/>
          <p:nvPr/>
        </p:nvSpPr>
        <p:spPr>
          <a:xfrm>
            <a:off x="4580793" y="1393636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ikationszeichen 4">
            <a:extLst>
              <a:ext uri="{FF2B5EF4-FFF2-40B4-BE49-F238E27FC236}">
                <a16:creationId xmlns:a16="http://schemas.microsoft.com/office/drawing/2014/main" id="{AABB67CD-79EC-0A26-3568-2D7B0086D642}"/>
              </a:ext>
            </a:extLst>
          </p:cNvPr>
          <p:cNvSpPr/>
          <p:nvPr/>
        </p:nvSpPr>
        <p:spPr>
          <a:xfrm>
            <a:off x="6843347" y="1357001"/>
            <a:ext cx="1806819" cy="185078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D1B4C3-87BE-79DB-CFF5-7AF54748A721}"/>
              </a:ext>
            </a:extLst>
          </p:cNvPr>
          <p:cNvSpPr/>
          <p:nvPr/>
        </p:nvSpPr>
        <p:spPr>
          <a:xfrm>
            <a:off x="4079295" y="3552092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945CF0E-F9A8-83CA-59F2-04CD3202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46000" y="3909228"/>
            <a:ext cx="3906853" cy="46812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2D8C6C6-FCFC-65C8-AD0E-2C12EF52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79" y="1596250"/>
            <a:ext cx="2670279" cy="493819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96A874B8-BFA4-6CF8-7705-9387D9CC95D5}"/>
              </a:ext>
            </a:extLst>
          </p:cNvPr>
          <p:cNvSpPr/>
          <p:nvPr/>
        </p:nvSpPr>
        <p:spPr>
          <a:xfrm>
            <a:off x="2595873" y="3417661"/>
            <a:ext cx="730097" cy="518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F2FA10C-C09E-BCBA-F6EC-56C8DB8FF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829876" y="3639120"/>
            <a:ext cx="2377646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UASFRA</a:t>
            </a:r>
            <a:r>
              <a:rPr lang="en-US" sz="2800" b="1" dirty="0"/>
              <a:t>-MS-</a:t>
            </a:r>
            <a:r>
              <a:rPr lang="en-US" sz="2800" b="1" dirty="0" err="1"/>
              <a:t>PROJDIGI</a:t>
            </a:r>
            <a:r>
              <a:rPr lang="en-US" sz="2800" b="1" dirty="0"/>
              <a:t>: Group 4: The plan ahead</a:t>
            </a:r>
          </a:p>
        </p:txBody>
      </p:sp>
      <p:pic>
        <p:nvPicPr>
          <p:cNvPr id="1026" name="Picture 2" descr="Example sequence diagram of KG creation could look like">
            <a:extLst>
              <a:ext uri="{FF2B5EF4-FFF2-40B4-BE49-F238E27FC236}">
                <a16:creationId xmlns:a16="http://schemas.microsoft.com/office/drawing/2014/main" id="{D4E0178C-1400-E4B5-BA5A-4C68D8F32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32" y="867932"/>
            <a:ext cx="8827669" cy="54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fik 1" descr="Ein Bild, das Text, Screenshot, Software, Schrift enthält.&#10;&#10;Automatisch generierte Beschreibung">
            <a:extLst>
              <a:ext uri="{FF2B5EF4-FFF2-40B4-BE49-F238E27FC236}">
                <a16:creationId xmlns:a16="http://schemas.microsoft.com/office/drawing/2014/main" id="{B6AAF69F-9EF3-5CB7-83BC-D62A45F40C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" t="10338" r="93157" b="85125"/>
          <a:stretch/>
        </p:blipFill>
        <p:spPr bwMode="auto">
          <a:xfrm>
            <a:off x="5860073" y="1646242"/>
            <a:ext cx="1323244" cy="531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593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ESRS</a:t>
            </a:r>
            <a:r>
              <a:rPr lang="en-US" sz="2800" b="1" dirty="0"/>
              <a:t> (Draft) Required Data to be </a:t>
            </a:r>
            <a:r>
              <a:rPr lang="en-US" sz="2800" b="1" dirty="0" err="1"/>
              <a:t>reorted</a:t>
            </a:r>
            <a:endParaRPr lang="en-US" sz="2800" b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A1C299-7E18-EA2A-C45B-452DEDB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4215249"/>
            <a:ext cx="6930538" cy="15421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DA38F7F-4D8A-9E1E-FDB0-479EC62B3C48}"/>
              </a:ext>
            </a:extLst>
          </p:cNvPr>
          <p:cNvSpPr txBox="1"/>
          <p:nvPr/>
        </p:nvSpPr>
        <p:spPr>
          <a:xfrm>
            <a:off x="190156" y="3899362"/>
            <a:ext cx="12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Extract: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36D157F-6F9A-DAD9-7B4B-E7AF7B77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75" y="1392410"/>
            <a:ext cx="4362450" cy="220218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CB9DCF1-C29C-D79D-4A80-82276BC00267}"/>
              </a:ext>
            </a:extLst>
          </p:cNvPr>
          <p:cNvSpPr txBox="1"/>
          <p:nvPr/>
        </p:nvSpPr>
        <p:spPr>
          <a:xfrm>
            <a:off x="8159994" y="4374812"/>
            <a:ext cx="14456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44F1DDF-CF8D-B57C-9125-CEFD6B865F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25630" y="4374812"/>
            <a:ext cx="934364" cy="184666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619D27-278D-4F87-2AC5-DA99A6AB83E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227278" y="4559478"/>
            <a:ext cx="932716" cy="426867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FE12D5-FB37-AF35-E352-866AC3494B6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00" y="4559478"/>
            <a:ext cx="957994" cy="115190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8B83690C-5E1B-C90B-C771-AF74EDA59F45}"/>
              </a:ext>
            </a:extLst>
          </p:cNvPr>
          <p:cNvSpPr txBox="1"/>
          <p:nvPr/>
        </p:nvSpPr>
        <p:spPr>
          <a:xfrm>
            <a:off x="8156698" y="4875365"/>
            <a:ext cx="15034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Text/Number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CA3B79-87FF-EFC9-37E0-700D99E96A06}"/>
              </a:ext>
            </a:extLst>
          </p:cNvPr>
          <p:cNvSpPr txBox="1"/>
          <p:nvPr/>
        </p:nvSpPr>
        <p:spPr>
          <a:xfrm>
            <a:off x="8159994" y="5415733"/>
            <a:ext cx="1503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55B0221-A1FA-DF7B-F3ED-0BA4DF965D3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24806" y="5060031"/>
            <a:ext cx="931892" cy="150795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F8307A-1A59-E540-F679-76C99C3DE4F7}"/>
              </a:ext>
            </a:extLst>
          </p:cNvPr>
          <p:cNvCxnSpPr>
            <a:cxnSpLocks/>
          </p:cNvCxnSpPr>
          <p:nvPr/>
        </p:nvCxnSpPr>
        <p:spPr>
          <a:xfrm flipV="1">
            <a:off x="7202000" y="5110155"/>
            <a:ext cx="951402" cy="34287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9AE31A7-3619-C3E3-65DD-29D0998570A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195408" y="5555055"/>
            <a:ext cx="964586" cy="453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C52F57B-B050-99F5-F5B4-BACE0E9C14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209695" y="5281591"/>
            <a:ext cx="950299" cy="318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8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Mapping sentences to </a:t>
            </a:r>
            <a:r>
              <a:rPr lang="en-US" sz="2800" b="1" dirty="0" err="1"/>
              <a:t>ESRS</a:t>
            </a:r>
            <a:r>
              <a:rPr lang="en-US" sz="2800" b="1" dirty="0"/>
              <a:t> Data Points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B339CD-43E3-0E2B-D8A7-D1A80A069A75}"/>
              </a:ext>
            </a:extLst>
          </p:cNvPr>
          <p:cNvSpPr txBox="1"/>
          <p:nvPr/>
        </p:nvSpPr>
        <p:spPr>
          <a:xfrm>
            <a:off x="379988" y="2871618"/>
            <a:ext cx="8801100" cy="967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"Within the </a:t>
            </a:r>
            <a:r>
              <a:rPr lang="en-US" sz="2000" dirty="0">
                <a:highlight>
                  <a:srgbClr val="FFFF00"/>
                </a:highlight>
              </a:rPr>
              <a:t>2025</a:t>
            </a:r>
            <a:r>
              <a:rPr lang="en-US" sz="2000" dirty="0"/>
              <a:t> target, we commit to reducing absolute </a:t>
            </a:r>
            <a:r>
              <a:rPr lang="en-US" sz="2000" dirty="0">
                <a:highlight>
                  <a:srgbClr val="FFFF00"/>
                </a:highlight>
              </a:rPr>
              <a:t>Scope 1</a:t>
            </a:r>
            <a:r>
              <a:rPr lang="en-US" sz="2000" dirty="0"/>
              <a:t> and </a:t>
            </a:r>
            <a:r>
              <a:rPr lang="en-US" sz="2000" dirty="0">
                <a:highlight>
                  <a:srgbClr val="FFFF00"/>
                </a:highlight>
              </a:rPr>
              <a:t>2</a:t>
            </a:r>
            <a:r>
              <a:rPr lang="en-US" sz="2000" dirty="0"/>
              <a:t> GHG emissions by </a:t>
            </a:r>
            <a:r>
              <a:rPr lang="en-US" sz="2000" dirty="0">
                <a:highlight>
                  <a:srgbClr val="FFFF00"/>
                </a:highlight>
              </a:rPr>
              <a:t>90%</a:t>
            </a:r>
            <a:r>
              <a:rPr lang="en-US" sz="2000" dirty="0"/>
              <a:t> from a </a:t>
            </a:r>
            <a:r>
              <a:rPr lang="en-US" sz="2000" dirty="0">
                <a:highlight>
                  <a:srgbClr val="FFFF00"/>
                </a:highlight>
              </a:rPr>
              <a:t>baseline</a:t>
            </a:r>
            <a:r>
              <a:rPr lang="en-US" sz="2000" dirty="0"/>
              <a:t> of </a:t>
            </a:r>
            <a:r>
              <a:rPr lang="en-US" sz="2000" dirty="0">
                <a:highlight>
                  <a:srgbClr val="FFFF00"/>
                </a:highlight>
              </a:rPr>
              <a:t>2017</a:t>
            </a:r>
            <a:r>
              <a:rPr lang="en-US" sz="2000" dirty="0"/>
              <a:t>."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D84AF9-5F4E-C4FD-DA77-F8E09DF9D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9512" b="-7747"/>
          <a:stretch/>
        </p:blipFill>
        <p:spPr>
          <a:xfrm>
            <a:off x="580291" y="1449335"/>
            <a:ext cx="8400495" cy="229996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0728296-66B6-EAF9-8974-80232C7693A3}"/>
              </a:ext>
            </a:extLst>
          </p:cNvPr>
          <p:cNvGrpSpPr/>
          <p:nvPr/>
        </p:nvGrpSpPr>
        <p:grpSpPr>
          <a:xfrm>
            <a:off x="563983" y="2239750"/>
            <a:ext cx="8698326" cy="199223"/>
            <a:chOff x="563983" y="2239750"/>
            <a:chExt cx="8698326" cy="199223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AA395FCF-13D8-2952-9C55-B318810C26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2455" b="-648"/>
            <a:stretch/>
          </p:blipFill>
          <p:spPr>
            <a:xfrm>
              <a:off x="563983" y="2239751"/>
              <a:ext cx="8698326" cy="199222"/>
            </a:xfrm>
            <a:prstGeom prst="rect">
              <a:avLst/>
            </a:prstGeom>
          </p:spPr>
        </p:pic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A0E5A57-362C-F297-B549-76703E2F1978}"/>
                </a:ext>
              </a:extLst>
            </p:cNvPr>
            <p:cNvSpPr/>
            <p:nvPr/>
          </p:nvSpPr>
          <p:spPr>
            <a:xfrm>
              <a:off x="3802616" y="2239750"/>
              <a:ext cx="914458" cy="19067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25C5CD2-CCA5-F97E-D5E5-F054651358E4}"/>
              </a:ext>
            </a:extLst>
          </p:cNvPr>
          <p:cNvGrpSpPr/>
          <p:nvPr/>
        </p:nvGrpSpPr>
        <p:grpSpPr>
          <a:xfrm>
            <a:off x="134468" y="1804227"/>
            <a:ext cx="9464031" cy="229996"/>
            <a:chOff x="181130" y="1875098"/>
            <a:chExt cx="9464031" cy="229996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B41C4AC-20AB-A426-5463-5BB02B939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3121" b="-4859"/>
            <a:stretch/>
          </p:blipFill>
          <p:spPr>
            <a:xfrm>
              <a:off x="181130" y="1875098"/>
              <a:ext cx="9464031" cy="229996"/>
            </a:xfrm>
            <a:prstGeom prst="rect">
              <a:avLst/>
            </a:prstGeom>
          </p:spPr>
        </p:pic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66DDCE60-6F8A-0E25-D986-30B4FC7F6427}"/>
                </a:ext>
              </a:extLst>
            </p:cNvPr>
            <p:cNvSpPr/>
            <p:nvPr/>
          </p:nvSpPr>
          <p:spPr>
            <a:xfrm>
              <a:off x="3736731" y="1893328"/>
              <a:ext cx="980343" cy="186063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rafik 18">
            <a:extLst>
              <a:ext uri="{FF2B5EF4-FFF2-40B4-BE49-F238E27FC236}">
                <a16:creationId xmlns:a16="http://schemas.microsoft.com/office/drawing/2014/main" id="{67695AA8-AAC8-D2D7-BC7B-3A8E818589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9645" b="8006"/>
          <a:stretch/>
        </p:blipFill>
        <p:spPr>
          <a:xfrm>
            <a:off x="4588348" y="4868295"/>
            <a:ext cx="4954465" cy="26975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AA51BEAE-F6AD-C079-277E-807818E7CB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" r="67249" b="-1"/>
          <a:stretch/>
        </p:blipFill>
        <p:spPr>
          <a:xfrm>
            <a:off x="237392" y="4272220"/>
            <a:ext cx="5438042" cy="298309"/>
          </a:xfrm>
          <a:prstGeom prst="rect">
            <a:avLst/>
          </a:prstGeom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0C44056-409A-EFFC-371F-D7668C995D80}"/>
              </a:ext>
            </a:extLst>
          </p:cNvPr>
          <p:cNvCxnSpPr/>
          <p:nvPr/>
        </p:nvCxnSpPr>
        <p:spPr>
          <a:xfrm>
            <a:off x="4633546" y="3714750"/>
            <a:ext cx="4066442" cy="122652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7AF9652-4804-5266-5F54-25791C584B3D}"/>
              </a:ext>
            </a:extLst>
          </p:cNvPr>
          <p:cNvCxnSpPr>
            <a:cxnSpLocks/>
          </p:cNvCxnSpPr>
          <p:nvPr/>
        </p:nvCxnSpPr>
        <p:spPr>
          <a:xfrm>
            <a:off x="2193681" y="3740672"/>
            <a:ext cx="1749669" cy="58734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994B06B-6DAD-5C9F-559C-0E16C0A1D4C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913146" y="2438973"/>
            <a:ext cx="2876839" cy="6075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7DAE972-3E2E-E273-4070-CBBAD24E4758}"/>
              </a:ext>
            </a:extLst>
          </p:cNvPr>
          <p:cNvCxnSpPr>
            <a:cxnSpLocks/>
          </p:cNvCxnSpPr>
          <p:nvPr/>
        </p:nvCxnSpPr>
        <p:spPr>
          <a:xfrm>
            <a:off x="5020408" y="1990725"/>
            <a:ext cx="2716823" cy="101624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E01A59-5E6B-24C6-E950-6C22E1065F19}"/>
              </a:ext>
            </a:extLst>
          </p:cNvPr>
          <p:cNvCxnSpPr>
            <a:cxnSpLocks/>
          </p:cNvCxnSpPr>
          <p:nvPr/>
        </p:nvCxnSpPr>
        <p:spPr>
          <a:xfrm>
            <a:off x="4409342" y="1598699"/>
            <a:ext cx="2369527" cy="167985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DB7345F-B212-5A2D-4616-FB70AFEFBCF3}"/>
              </a:ext>
            </a:extLst>
          </p:cNvPr>
          <p:cNvCxnSpPr>
            <a:cxnSpLocks/>
          </p:cNvCxnSpPr>
          <p:nvPr/>
        </p:nvCxnSpPr>
        <p:spPr>
          <a:xfrm flipH="1">
            <a:off x="3690069" y="2335088"/>
            <a:ext cx="5115427" cy="128784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ESRS</a:t>
            </a:r>
            <a:r>
              <a:rPr lang="en-US" sz="2800" b="1" dirty="0"/>
              <a:t>: XBRL-Format Delivery Requirement</a:t>
            </a:r>
          </a:p>
        </p:txBody>
      </p:sp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6C044C3-2B6B-3736-CE3B-E0A2504B5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4" t="22442" r="75496" b="57733"/>
          <a:stretch/>
        </p:blipFill>
        <p:spPr bwMode="auto">
          <a:xfrm>
            <a:off x="742970" y="1566935"/>
            <a:ext cx="4037824" cy="2371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3E73EFB9-82AF-01F0-1B61-128D4276F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18" t="41674" r="78779" b="55633"/>
          <a:stretch/>
        </p:blipFill>
        <p:spPr bwMode="auto">
          <a:xfrm>
            <a:off x="5014575" y="1566935"/>
            <a:ext cx="4148455" cy="461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4BFA564-B7FD-B2DC-C160-4C2E57924C9E}"/>
              </a:ext>
            </a:extLst>
          </p:cNvPr>
          <p:cNvSpPr txBox="1"/>
          <p:nvPr/>
        </p:nvSpPr>
        <p:spPr>
          <a:xfrm>
            <a:off x="1150355" y="1050351"/>
            <a:ext cx="32985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ESRS</a:t>
            </a:r>
            <a:r>
              <a:rPr lang="en-US" dirty="0"/>
              <a:t> Taxonomy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9281DD6-B664-FA75-4C70-B2E72A071F5A}"/>
              </a:ext>
            </a:extLst>
          </p:cNvPr>
          <p:cNvCxnSpPr/>
          <p:nvPr/>
        </p:nvCxnSpPr>
        <p:spPr>
          <a:xfrm flipV="1">
            <a:off x="3006969" y="1402373"/>
            <a:ext cx="0" cy="11122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6329660-2244-1E59-CBA9-496E7ABBF36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088802" y="2027945"/>
            <a:ext cx="1" cy="11328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4B977061-2B2F-092B-E351-3809B3583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58" t="12821" r="35317" b="42059"/>
          <a:stretch/>
        </p:blipFill>
        <p:spPr bwMode="auto">
          <a:xfrm>
            <a:off x="5423614" y="3199814"/>
            <a:ext cx="3330375" cy="30853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7076B55-AB6D-34DC-3CA9-F7363874303F}"/>
              </a:ext>
            </a:extLst>
          </p:cNvPr>
          <p:cNvSpPr txBox="1"/>
          <p:nvPr/>
        </p:nvSpPr>
        <p:spPr>
          <a:xfrm>
            <a:off x="7214088" y="2409724"/>
            <a:ext cx="10232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372062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>
            <a:extLst>
              <a:ext uri="{FF2B5EF4-FFF2-40B4-BE49-F238E27FC236}">
                <a16:creationId xmlns:a16="http://schemas.microsoft.com/office/drawing/2014/main" id="{E5229098-1146-2BBD-D75D-639ED2A05A0D}"/>
              </a:ext>
            </a:extLst>
          </p:cNvPr>
          <p:cNvSpPr txBox="1"/>
          <p:nvPr/>
        </p:nvSpPr>
        <p:spPr>
          <a:xfrm>
            <a:off x="190156" y="88968"/>
            <a:ext cx="935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ESRS</a:t>
            </a:r>
            <a:r>
              <a:rPr lang="en-US" sz="2800" b="1" dirty="0"/>
              <a:t>: XBRL-Format Delivery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A1C299-7E18-EA2A-C45B-452DEDB7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0" y="4215249"/>
            <a:ext cx="6930538" cy="154219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DA38F7F-4D8A-9E1E-FDB0-479EC62B3C48}"/>
              </a:ext>
            </a:extLst>
          </p:cNvPr>
          <p:cNvSpPr txBox="1"/>
          <p:nvPr/>
        </p:nvSpPr>
        <p:spPr>
          <a:xfrm>
            <a:off x="190156" y="3899362"/>
            <a:ext cx="124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B9DCF1-C29C-D79D-4A80-82276BC00267}"/>
              </a:ext>
            </a:extLst>
          </p:cNvPr>
          <p:cNvSpPr txBox="1"/>
          <p:nvPr/>
        </p:nvSpPr>
        <p:spPr>
          <a:xfrm>
            <a:off x="8159994" y="4374812"/>
            <a:ext cx="144560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Quantitative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44F1DDF-CF8D-B57C-9125-CEFD6B865F9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225630" y="4374812"/>
            <a:ext cx="934364" cy="184666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6619D27-278D-4F87-2AC5-DA99A6AB83EC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227278" y="4559478"/>
            <a:ext cx="932716" cy="426867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FE12D5-FB37-AF35-E352-866AC3494B6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00" y="4559478"/>
            <a:ext cx="957994" cy="1151901"/>
          </a:xfrm>
          <a:prstGeom prst="straightConnector1">
            <a:avLst/>
          </a:prstGeom>
          <a:ln w="22225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8B83690C-5E1B-C90B-C771-AF74EDA59F45}"/>
              </a:ext>
            </a:extLst>
          </p:cNvPr>
          <p:cNvSpPr txBox="1"/>
          <p:nvPr/>
        </p:nvSpPr>
        <p:spPr>
          <a:xfrm>
            <a:off x="8156698" y="4875365"/>
            <a:ext cx="150348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Text/Number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CA3B79-87FF-EFC9-37E0-700D99E96A06}"/>
              </a:ext>
            </a:extLst>
          </p:cNvPr>
          <p:cNvSpPr txBox="1"/>
          <p:nvPr/>
        </p:nvSpPr>
        <p:spPr>
          <a:xfrm>
            <a:off x="8159994" y="5415733"/>
            <a:ext cx="150348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E55B0221-A1FA-DF7B-F3ED-0BA4DF965D3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7224806" y="5060031"/>
            <a:ext cx="931892" cy="150795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5F8307A-1A59-E540-F679-76C99C3DE4F7}"/>
              </a:ext>
            </a:extLst>
          </p:cNvPr>
          <p:cNvCxnSpPr>
            <a:cxnSpLocks/>
          </p:cNvCxnSpPr>
          <p:nvPr/>
        </p:nvCxnSpPr>
        <p:spPr>
          <a:xfrm flipV="1">
            <a:off x="7202000" y="5110155"/>
            <a:ext cx="951402" cy="342872"/>
          </a:xfrm>
          <a:prstGeom prst="straightConnector1">
            <a:avLst/>
          </a:prstGeom>
          <a:ln w="222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E9AE31A7-3619-C3E3-65DD-29D0998570A2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195408" y="5555055"/>
            <a:ext cx="964586" cy="4534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C52F57B-B050-99F5-F5B4-BACE0E9C14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7209695" y="5281591"/>
            <a:ext cx="950299" cy="31880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25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276</Words>
  <Application>Microsoft Office PowerPoint</Application>
  <PresentationFormat>A4-Papier (210 x 297 mm)</PresentationFormat>
  <Paragraphs>41</Paragraphs>
  <Slides>8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sohne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Rainer Gogel</dc:creator>
  <cp:lastModifiedBy>Rainer</cp:lastModifiedBy>
  <cp:revision>24</cp:revision>
  <cp:lastPrinted>2023-06-22T07:44:32Z</cp:lastPrinted>
  <dcterms:created xsi:type="dcterms:W3CDTF">2023-06-22T05:35:42Z</dcterms:created>
  <dcterms:modified xsi:type="dcterms:W3CDTF">2023-11-06T21:02:58Z</dcterms:modified>
</cp:coreProperties>
</file>