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98BBB-1FC9-ACAD-26D4-609EF098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D6F98A-6454-67A6-93B9-AA7EF7AD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AD64B-667A-744A-ED7B-4725A4CF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68DA0-82C1-5734-2EF3-82C30DFA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8CBFF-2445-C959-8DC0-041AB7D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D19A9-FA55-307C-3641-A30CEAE6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D82371-DC6B-2C5B-9037-154CE9485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964250-124F-B8E0-6033-A59A1FF3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60802-AEA9-B1DB-29B3-0AD87047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24C95-EDFE-E394-1A18-E33D39F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3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DE072E-D4D0-FBB8-D6D8-ED6DA1088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C6F06C-2830-008D-52F0-DF899F2B3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E09A6-4F1A-4EB5-41A0-951AE128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04F832-945C-2C35-84DE-7B41E6EB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85B60-8079-E88D-E2B2-1EC9E790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6880C-2FBF-79AA-56F8-0EEC7427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D006D-B6BD-6B43-49AA-618EFE2D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74A68-D54B-86EA-8518-3E28105C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FD230-98C0-CB28-413F-56C78A5A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0F041-CBF3-D698-C5EB-7D3E4398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04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3FED8-70EB-711F-AEBF-250C4F34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CBF45-A40F-99EB-F43A-A9DEF825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C42EB-08BE-5FBC-6B5A-586C9EAA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165EA-1401-2B4F-DB4A-B128B830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CF44B9-F119-937C-3DFF-D664BA85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88F0F-7680-21A3-23BF-799D8F99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D7FE6-A4E0-D8C0-B276-77D7B064B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8CCFF-94DC-631E-755D-8D0399C7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1B4342-31BD-E874-C028-DD50E121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EC8880-184F-BD2C-7444-AE0F27BE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BFA5C8-752D-4FC8-32F2-FB247A0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F03B6-C057-82C6-D565-D4825A5E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8C01D-8F92-0909-BBD6-850F7BBC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C08AB0-6481-2493-3427-C59E9C3D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C42455-0218-4286-75F8-609B351B9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E3F4A0-BA32-1EC1-0C23-D8E26F342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A4DEE7-0633-E55B-26FA-7AC12BD8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56A96A-5918-7041-F2FE-753B4CF2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39E38D-0670-3A4D-3C33-161641F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54E8-9E01-8C9B-E75F-B2E29040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B629FA-4497-40EB-94D0-5687CAA1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B14B4-DF73-2B78-AA9B-2B38FFD5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D807D6-C19A-7541-3E9A-125DAB3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04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FF9AD9-95FA-CCD1-3DB4-2708B366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E12CA5-C082-CC0C-CCAA-3046396F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AE6D7-9F49-23AA-CC1C-12D73CB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2B86D-4541-F7BE-65AC-BA4D6A2B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D9F01A-1BC6-E133-3F38-305881BA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5D969E-06AC-33A0-ABD0-237DBCA9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54A154-28D2-4673-721E-C030D6DC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66B532-3BDC-2884-E512-ED101535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86C201-C2B7-4571-4CA3-37C88D24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9E72B-A6A7-901A-89F1-9AFF57C1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19E945-3F49-4FA6-BD2D-5D4F2F75C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60F4BF-25D7-7EA6-1FF7-CB80097A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77008A-5E80-6B53-4A51-73D6C4A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B47505-C03E-4CAD-5976-AC7CA6C5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13AB0-FB1D-ECF2-E767-874F3322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3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AB860F-6B4F-B804-F704-7A003F18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C939C8-110B-0317-78FD-D0A04BDA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2301F-E58E-706C-B687-18C501831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E13D-4BAD-4411-971D-BA7FBEB64600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26C9E-21DB-EBB0-8C8D-5D3931E20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4E3D7-E870-EDE9-9586-95F7FCEE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57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987F39-BCE6-66B1-2AE9-6B65A161A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" t="4263" r="6744" b="5355"/>
          <a:stretch/>
        </p:blipFill>
        <p:spPr bwMode="auto">
          <a:xfrm>
            <a:off x="1896615" y="1108710"/>
            <a:ext cx="8446770" cy="500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/>
              <a:t>EFRAG: Organizational </a:t>
            </a:r>
            <a:r>
              <a:rPr lang="de-DE" sz="2800" dirty="0" err="1"/>
              <a:t>Structure</a:t>
            </a:r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22F09E-E863-F23B-7823-DFF1E833B86D}"/>
              </a:ext>
            </a:extLst>
          </p:cNvPr>
          <p:cNvSpPr txBox="1"/>
          <p:nvPr/>
        </p:nvSpPr>
        <p:spPr>
          <a:xfrm>
            <a:off x="8302893" y="6200928"/>
            <a:ext cx="215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Source:</a:t>
            </a:r>
            <a:r>
              <a:rPr lang="de-DE" sz="900" dirty="0"/>
              <a:t> https://efrag.org/About/Facts: </a:t>
            </a:r>
          </a:p>
        </p:txBody>
      </p:sp>
    </p:spTree>
    <p:extLst>
      <p:ext uri="{BB962C8B-B14F-4D97-AF65-F5344CB8AC3E}">
        <p14:creationId xmlns:p14="http://schemas.microsoft.com/office/powerpoint/2010/main" val="310202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haubild: Die Entwürfe umfassen 4 Bereiche: Übergreifende Standards, Umwelt, Soziales und Governance.">
            <a:extLst>
              <a:ext uri="{FF2B5EF4-FFF2-40B4-BE49-F238E27FC236}">
                <a16:creationId xmlns:a16="http://schemas.microsoft.com/office/drawing/2014/main" id="{B685DE50-1DE8-9938-48FC-E2C47CBFD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5519" r="10957" b="4038"/>
          <a:stretch/>
        </p:blipFill>
        <p:spPr bwMode="auto">
          <a:xfrm>
            <a:off x="1884045" y="988694"/>
            <a:ext cx="8423910" cy="488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/>
              <a:t>ESRS 1/2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8F1F1F-43CF-BFF5-E756-AEAB4A07CD17}"/>
              </a:ext>
            </a:extLst>
          </p:cNvPr>
          <p:cNvSpPr txBox="1"/>
          <p:nvPr/>
        </p:nvSpPr>
        <p:spPr>
          <a:xfrm>
            <a:off x="2965083" y="6011757"/>
            <a:ext cx="8721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Source</a:t>
            </a:r>
            <a:r>
              <a:rPr lang="de-DE" sz="900" dirty="0"/>
              <a:t>: https://www.umweltbundesamt.de/umweltberichterstattung-berichtsstandards#einheitliche-eu-standards-fur-die-umwelt-und-nachhaltigkeitsberichterstattung</a:t>
            </a:r>
          </a:p>
        </p:txBody>
      </p:sp>
    </p:spTree>
    <p:extLst>
      <p:ext uri="{BB962C8B-B14F-4D97-AF65-F5344CB8AC3E}">
        <p14:creationId xmlns:p14="http://schemas.microsoft.com/office/powerpoint/2010/main" val="314882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 err="1"/>
              <a:t>Dependencies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Scope</a:t>
            </a:r>
            <a:r>
              <a:rPr lang="de-DE" sz="2800" dirty="0"/>
              <a:t> 1, 2, 3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8F1F1F-43CF-BFF5-E756-AEAB4A07CD17}"/>
              </a:ext>
            </a:extLst>
          </p:cNvPr>
          <p:cNvSpPr txBox="1"/>
          <p:nvPr/>
        </p:nvSpPr>
        <p:spPr>
          <a:xfrm>
            <a:off x="7874866" y="6328668"/>
            <a:ext cx="3845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Source: </a:t>
            </a:r>
            <a:r>
              <a:rPr lang="de-DE" sz="900" dirty="0"/>
              <a:t>https://www.climatepartner.com/en/scope-1-2-3-complete-guide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C17156-457A-31E3-E8DA-4D389D61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16" y="888467"/>
            <a:ext cx="8595767" cy="55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/>
              <a:t>Step1: Domain and </a:t>
            </a:r>
            <a:r>
              <a:rPr lang="de-DE" sz="2800" dirty="0" err="1"/>
              <a:t>Scope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Ontology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948E8F-65E7-9A1A-431C-729687BA937D}"/>
              </a:ext>
            </a:extLst>
          </p:cNvPr>
          <p:cNvSpPr txBox="1"/>
          <p:nvPr/>
        </p:nvSpPr>
        <p:spPr>
          <a:xfrm>
            <a:off x="360000" y="1070515"/>
            <a:ext cx="904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1</a:t>
            </a:r>
            <a:r>
              <a:rPr lang="de-DE" sz="2000" dirty="0"/>
              <a:t>: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 will </a:t>
            </a:r>
            <a:r>
              <a:rPr lang="de-DE" sz="2000" dirty="0" err="1"/>
              <a:t>cover</a:t>
            </a:r>
            <a:r>
              <a:rPr lang="de-DE" sz="2000" dirty="0"/>
              <a:t>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A6797D-A0E7-CF7B-4C1D-04E1D8AD05A6}"/>
              </a:ext>
            </a:extLst>
          </p:cNvPr>
          <p:cNvSpPr txBox="1"/>
          <p:nvPr/>
        </p:nvSpPr>
        <p:spPr>
          <a:xfrm>
            <a:off x="360000" y="2492295"/>
            <a:ext cx="904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2</a:t>
            </a:r>
            <a:r>
              <a:rPr lang="de-DE" sz="2000" dirty="0"/>
              <a:t>: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375A0F-7801-FB9E-6131-72B607E22E74}"/>
              </a:ext>
            </a:extLst>
          </p:cNvPr>
          <p:cNvSpPr txBox="1"/>
          <p:nvPr/>
        </p:nvSpPr>
        <p:spPr>
          <a:xfrm>
            <a:off x="360000" y="5335857"/>
            <a:ext cx="904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4</a:t>
            </a:r>
            <a:r>
              <a:rPr lang="de-DE" sz="2000" dirty="0"/>
              <a:t>: Who will </a:t>
            </a:r>
            <a:r>
              <a:rPr lang="de-DE" sz="2000" dirty="0" err="1"/>
              <a:t>use</a:t>
            </a:r>
            <a:r>
              <a:rPr lang="de-DE" sz="2000" dirty="0"/>
              <a:t> and </a:t>
            </a:r>
            <a:r>
              <a:rPr lang="de-DE" sz="2000" dirty="0" err="1"/>
              <a:t>maintain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854FDC-B792-8955-E875-970B5AC73ECC}"/>
              </a:ext>
            </a:extLst>
          </p:cNvPr>
          <p:cNvSpPr txBox="1"/>
          <p:nvPr/>
        </p:nvSpPr>
        <p:spPr>
          <a:xfrm>
            <a:off x="360000" y="3914076"/>
            <a:ext cx="114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3</a:t>
            </a:r>
            <a:r>
              <a:rPr lang="de-DE" sz="2000" dirty="0"/>
              <a:t>: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kind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questions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provide</a:t>
            </a:r>
            <a:r>
              <a:rPr lang="de-DE" sz="2000" dirty="0"/>
              <a:t> </a:t>
            </a:r>
            <a:r>
              <a:rPr lang="de-DE" sz="2000" dirty="0" err="1"/>
              <a:t>answers</a:t>
            </a:r>
            <a:r>
              <a:rPr lang="de-DE" sz="2000" dirty="0"/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DE87F5-379B-217A-92AC-B1B9BEE12C03}"/>
              </a:ext>
            </a:extLst>
          </p:cNvPr>
          <p:cNvSpPr txBox="1"/>
          <p:nvPr/>
        </p:nvSpPr>
        <p:spPr>
          <a:xfrm>
            <a:off x="583487" y="1516694"/>
            <a:ext cx="11160000" cy="86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4FD493-DDA3-5097-28D0-DF08224BB841}"/>
              </a:ext>
            </a:extLst>
          </p:cNvPr>
          <p:cNvSpPr txBox="1"/>
          <p:nvPr/>
        </p:nvSpPr>
        <p:spPr>
          <a:xfrm>
            <a:off x="672000" y="1516694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 err="1"/>
              <a:t>Sustainability</a:t>
            </a:r>
            <a:r>
              <a:rPr lang="de-DE" sz="1200" dirty="0"/>
              <a:t> Reporting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0B4BBE-D499-E7EE-8FC7-C832F7F89E01}"/>
              </a:ext>
            </a:extLst>
          </p:cNvPr>
          <p:cNvSpPr txBox="1"/>
          <p:nvPr/>
        </p:nvSpPr>
        <p:spPr>
          <a:xfrm>
            <a:off x="672000" y="4343317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certain</a:t>
            </a:r>
            <a:r>
              <a:rPr lang="de-DE" sz="1200" dirty="0"/>
              <a:t> GHG </a:t>
            </a:r>
            <a:r>
              <a:rPr lang="de-DE" sz="1200" dirty="0" err="1"/>
              <a:t>emissions</a:t>
            </a:r>
            <a:r>
              <a:rPr lang="de-DE" sz="1200" dirty="0"/>
              <a:t> </a:t>
            </a:r>
            <a:r>
              <a:rPr lang="de-DE" sz="1200" dirty="0" err="1"/>
              <a:t>does</a:t>
            </a:r>
            <a:r>
              <a:rPr lang="de-DE" sz="1200" dirty="0"/>
              <a:t>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? </a:t>
            </a:r>
            <a:r>
              <a:rPr lang="de-DE" sz="1200" dirty="0" err="1"/>
              <a:t>Did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emission</a:t>
            </a:r>
            <a:r>
              <a:rPr lang="de-DE" sz="1200" dirty="0"/>
              <a:t> </a:t>
            </a:r>
            <a:r>
              <a:rPr lang="de-DE" sz="1200" dirty="0" err="1"/>
              <a:t>metric</a:t>
            </a:r>
            <a:r>
              <a:rPr lang="de-DE" sz="1200" dirty="0"/>
              <a:t> </a:t>
            </a:r>
            <a:r>
              <a:rPr lang="de-DE" sz="1200" dirty="0" err="1"/>
              <a:t>decrease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last </a:t>
            </a:r>
            <a:r>
              <a:rPr lang="de-DE" sz="1200" dirty="0" err="1"/>
              <a:t>year</a:t>
            </a:r>
            <a:r>
              <a:rPr lang="de-DE" sz="1200" dirty="0"/>
              <a:t> and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yes</a:t>
            </a:r>
            <a:r>
              <a:rPr lang="de-DE" sz="1200" dirty="0"/>
              <a:t>,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?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GHG </a:t>
            </a:r>
            <a:r>
              <a:rPr lang="de-DE" sz="1200" dirty="0" err="1"/>
              <a:t>were</a:t>
            </a:r>
            <a:r>
              <a:rPr lang="de-DE" sz="1200" dirty="0"/>
              <a:t> </a:t>
            </a:r>
            <a:r>
              <a:rPr lang="de-DE" sz="1200" dirty="0" err="1"/>
              <a:t>emitted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all </a:t>
            </a:r>
            <a:r>
              <a:rPr lang="de-DE" sz="1200" dirty="0" err="1"/>
              <a:t>companies</a:t>
            </a:r>
            <a:r>
              <a:rPr lang="de-DE" sz="1200" dirty="0"/>
              <a:t> </a:t>
            </a:r>
            <a:r>
              <a:rPr lang="de-DE" sz="1200" dirty="0" err="1"/>
              <a:t>combined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database</a:t>
            </a:r>
            <a:r>
              <a:rPr lang="de-DE" sz="1200" dirty="0"/>
              <a:t> in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year</a:t>
            </a:r>
            <a:r>
              <a:rPr lang="de-DE" sz="1200" dirty="0"/>
              <a:t>?  </a:t>
            </a:r>
            <a:r>
              <a:rPr lang="de-DE" sz="1200" dirty="0" err="1"/>
              <a:t>Has</a:t>
            </a:r>
            <a:r>
              <a:rPr lang="de-DE" sz="1200" dirty="0"/>
              <a:t>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allocated</a:t>
            </a:r>
            <a:r>
              <a:rPr lang="de-DE" sz="1200" dirty="0"/>
              <a:t> </a:t>
            </a:r>
            <a:r>
              <a:rPr lang="de-DE" sz="1200" dirty="0" err="1"/>
              <a:t>sufficient</a:t>
            </a:r>
            <a:r>
              <a:rPr lang="de-DE" sz="1200" dirty="0"/>
              <a:t> </a:t>
            </a:r>
            <a:r>
              <a:rPr lang="de-DE" sz="1200" dirty="0" err="1"/>
              <a:t>resources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climate</a:t>
            </a:r>
            <a:r>
              <a:rPr lang="de-DE" sz="1200" dirty="0"/>
              <a:t> </a:t>
            </a:r>
            <a:r>
              <a:rPr lang="de-DE" sz="1200" dirty="0" err="1"/>
              <a:t>change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past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likely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increase</a:t>
            </a:r>
            <a:r>
              <a:rPr lang="de-DE" sz="1200" dirty="0"/>
              <a:t> spending (</a:t>
            </a:r>
            <a:r>
              <a:rPr lang="de-DE" sz="1200" dirty="0" err="1"/>
              <a:t>falling</a:t>
            </a:r>
            <a:r>
              <a:rPr lang="de-DE" sz="1200" dirty="0"/>
              <a:t> </a:t>
            </a:r>
            <a:r>
              <a:rPr lang="de-DE" sz="1200" dirty="0" err="1"/>
              <a:t>profits</a:t>
            </a:r>
            <a:r>
              <a:rPr lang="de-DE" sz="1200" dirty="0"/>
              <a:t>?) </a:t>
            </a:r>
            <a:r>
              <a:rPr lang="de-DE" sz="1200" dirty="0" err="1"/>
              <a:t>to</a:t>
            </a:r>
            <a:r>
              <a:rPr lang="de-DE" sz="1200" dirty="0"/>
              <a:t> catch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ESG </a:t>
            </a:r>
            <a:r>
              <a:rPr lang="de-DE" sz="1200" dirty="0" err="1"/>
              <a:t>requirements</a:t>
            </a:r>
            <a:r>
              <a:rPr lang="de-DE" sz="1200" dirty="0"/>
              <a:t>?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</a:t>
            </a:r>
            <a:r>
              <a:rPr lang="de-DE" sz="1200" dirty="0" err="1"/>
              <a:t>did</a:t>
            </a:r>
            <a:r>
              <a:rPr lang="de-DE" sz="1200" dirty="0"/>
              <a:t> a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receive</a:t>
            </a:r>
            <a:r>
              <a:rPr lang="de-DE" sz="1200" dirty="0"/>
              <a:t>/</a:t>
            </a:r>
            <a:r>
              <a:rPr lang="de-DE" sz="1200" dirty="0" err="1"/>
              <a:t>pay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carbon</a:t>
            </a:r>
            <a:r>
              <a:rPr lang="de-DE" sz="1200" dirty="0"/>
              <a:t> </a:t>
            </a:r>
            <a:r>
              <a:rPr lang="de-DE" sz="1200" dirty="0" err="1"/>
              <a:t>credits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alter </a:t>
            </a:r>
            <a:r>
              <a:rPr lang="de-DE" sz="1200" dirty="0" err="1"/>
              <a:t>emission</a:t>
            </a:r>
            <a:r>
              <a:rPr lang="de-DE" sz="1200" dirty="0"/>
              <a:t> </a:t>
            </a:r>
            <a:r>
              <a:rPr lang="de-DE" sz="1200" dirty="0" err="1"/>
              <a:t>statistics</a:t>
            </a:r>
            <a:r>
              <a:rPr lang="de-DE" sz="1200" dirty="0"/>
              <a:t>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6736B5-9DA5-A86E-0E79-5CBE9EC9E1F5}"/>
              </a:ext>
            </a:extLst>
          </p:cNvPr>
          <p:cNvSpPr txBox="1"/>
          <p:nvPr/>
        </p:nvSpPr>
        <p:spPr>
          <a:xfrm>
            <a:off x="672000" y="2944635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/>
              <a:t>Store </a:t>
            </a:r>
            <a:r>
              <a:rPr lang="de-DE" sz="1200" dirty="0" err="1"/>
              <a:t>information</a:t>
            </a:r>
            <a:r>
              <a:rPr lang="de-DE" sz="1200" dirty="0"/>
              <a:t> </a:t>
            </a:r>
            <a:r>
              <a:rPr lang="de-DE" sz="1200" dirty="0" err="1"/>
              <a:t>about</a:t>
            </a:r>
            <a:r>
              <a:rPr lang="de-DE" sz="1200" dirty="0"/>
              <a:t> </a:t>
            </a:r>
            <a:r>
              <a:rPr lang="de-DE" sz="1200" dirty="0" err="1"/>
              <a:t>companies</a:t>
            </a:r>
            <a:r>
              <a:rPr lang="de-DE" sz="1200" dirty="0"/>
              <a:t> </a:t>
            </a:r>
            <a:r>
              <a:rPr lang="de-DE" sz="1200" dirty="0" err="1"/>
              <a:t>required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report</a:t>
            </a:r>
            <a:r>
              <a:rPr lang="de-DE" sz="1200" dirty="0"/>
              <a:t> </a:t>
            </a:r>
            <a:r>
              <a:rPr lang="de-DE" sz="1200" dirty="0" err="1"/>
              <a:t>according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ESRS. </a:t>
            </a:r>
            <a:r>
              <a:rPr lang="de-DE" sz="1200" dirty="0" err="1"/>
              <a:t>Retrieve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 </a:t>
            </a:r>
            <a:r>
              <a:rPr lang="de-DE" sz="1200" dirty="0" err="1"/>
              <a:t>easily</a:t>
            </a:r>
            <a:r>
              <a:rPr lang="de-DE" sz="1200" dirty="0"/>
              <a:t> and </a:t>
            </a:r>
            <a:r>
              <a:rPr lang="de-DE" sz="1200" dirty="0" err="1"/>
              <a:t>quickly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answer</a:t>
            </a:r>
            <a:r>
              <a:rPr lang="de-DE" sz="1200" dirty="0"/>
              <a:t> </a:t>
            </a:r>
            <a:r>
              <a:rPr lang="de-DE" sz="1200" dirty="0" err="1"/>
              <a:t>questions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Environmental, </a:t>
            </a:r>
            <a:r>
              <a:rPr lang="de-DE" sz="1200" dirty="0" err="1"/>
              <a:t>Social</a:t>
            </a:r>
            <a:r>
              <a:rPr lang="de-DE" sz="1200" dirty="0"/>
              <a:t> and </a:t>
            </a:r>
            <a:r>
              <a:rPr lang="de-DE" sz="1200" dirty="0" err="1"/>
              <a:t>Governance</a:t>
            </a:r>
            <a:r>
              <a:rPr lang="de-DE" sz="1200" dirty="0"/>
              <a:t> (ESG) </a:t>
            </a:r>
            <a:r>
              <a:rPr lang="de-DE" sz="1200" dirty="0" err="1"/>
              <a:t>issues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could</a:t>
            </a:r>
            <a:r>
              <a:rPr lang="de-DE" sz="1200" dirty="0"/>
              <a:t> </a:t>
            </a:r>
            <a:r>
              <a:rPr lang="de-DE" sz="1200" dirty="0" err="1"/>
              <a:t>affect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profitability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future</a:t>
            </a:r>
            <a:r>
              <a:rPr lang="de-DE" sz="1200" dirty="0"/>
              <a:t>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22F575-F23E-76BD-98E8-E687042BF20A}"/>
              </a:ext>
            </a:extLst>
          </p:cNvPr>
          <p:cNvSpPr txBox="1"/>
          <p:nvPr/>
        </p:nvSpPr>
        <p:spPr>
          <a:xfrm>
            <a:off x="672000" y="5742000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/>
              <a:t>Project </a:t>
            </a:r>
            <a:r>
              <a:rPr lang="de-DE" sz="1200" dirty="0" err="1"/>
              <a:t>participants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semester</a:t>
            </a:r>
            <a:r>
              <a:rPr lang="de-DE" sz="1200" dirty="0"/>
              <a:t>. Project </a:t>
            </a:r>
            <a:r>
              <a:rPr lang="de-DE" sz="1200" dirty="0" err="1"/>
              <a:t>participants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next</a:t>
            </a:r>
            <a:r>
              <a:rPr lang="de-DE" sz="1200" dirty="0"/>
              <a:t> </a:t>
            </a:r>
            <a:r>
              <a:rPr lang="de-DE" sz="1200"/>
              <a:t>semesters.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5624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Gogel</dc:creator>
  <cp:lastModifiedBy>Rainer Gogel</cp:lastModifiedBy>
  <cp:revision>16</cp:revision>
  <dcterms:created xsi:type="dcterms:W3CDTF">2023-11-18T08:25:56Z</dcterms:created>
  <dcterms:modified xsi:type="dcterms:W3CDTF">2024-01-29T14:43:45Z</dcterms:modified>
</cp:coreProperties>
</file>