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59" r:id="rId4"/>
    <p:sldId id="262" r:id="rId5"/>
    <p:sldId id="263" r:id="rId6"/>
    <p:sldId id="268" r:id="rId7"/>
    <p:sldId id="264" r:id="rId8"/>
    <p:sldId id="265" r:id="rId9"/>
    <p:sldId id="266" r:id="rId10"/>
    <p:sldId id="269" r:id="rId11"/>
    <p:sldId id="270" r:id="rId1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DD1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57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5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2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3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1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7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21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0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6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37BF-713E-42BE-86E0-AC44E816CB2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6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>
            <a:extLst>
              <a:ext uri="{FF2B5EF4-FFF2-40B4-BE49-F238E27FC236}">
                <a16:creationId xmlns:a16="http://schemas.microsoft.com/office/drawing/2014/main" id="{E5229098-1146-2BBD-D75D-639ED2A05A0D}"/>
              </a:ext>
            </a:extLst>
          </p:cNvPr>
          <p:cNvSpPr txBox="1"/>
          <p:nvPr/>
        </p:nvSpPr>
        <p:spPr>
          <a:xfrm>
            <a:off x="190156" y="88968"/>
            <a:ext cx="9352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UASFRA-MS-PROJDIGI: Group 4: Initial Plan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B6C3958-CE29-2E71-315A-B0868A5B9598}"/>
              </a:ext>
            </a:extLst>
          </p:cNvPr>
          <p:cNvSpPr txBox="1"/>
          <p:nvPr/>
        </p:nvSpPr>
        <p:spPr>
          <a:xfrm>
            <a:off x="417635" y="819882"/>
            <a:ext cx="9315451" cy="5682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Get </a:t>
            </a:r>
            <a:r>
              <a:rPr lang="en-US" sz="2000" b="1" dirty="0"/>
              <a:t>plain text </a:t>
            </a:r>
            <a:r>
              <a:rPr lang="en-US" sz="2000" dirty="0"/>
              <a:t>out of Reports (</a:t>
            </a:r>
            <a:r>
              <a:rPr lang="en-US" sz="2000" dirty="0" err="1"/>
              <a:t>ESG</a:t>
            </a:r>
            <a:r>
              <a:rPr lang="en-US" sz="2000" dirty="0"/>
              <a:t>-, Financial Reports)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Extract and preprocess text ourselves?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Get plain text from elsewhere? Interface to these sources?</a:t>
            </a:r>
          </a:p>
          <a:p>
            <a:pPr lvl="1"/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Extract the following out of </a:t>
            </a:r>
            <a:r>
              <a:rPr lang="en-US" sz="2000" b="1" dirty="0"/>
              <a:t>plain text</a:t>
            </a:r>
            <a:r>
              <a:rPr lang="en-US" sz="2000" dirty="0"/>
              <a:t>:</a:t>
            </a:r>
          </a:p>
          <a:p>
            <a:r>
              <a:rPr lang="en-US" dirty="0"/>
              <a:t>	a.   </a:t>
            </a:r>
            <a:r>
              <a:rPr lang="en-US" b="1" u="sng" dirty="0">
                <a:highlight>
                  <a:srgbClr val="FFFF00"/>
                </a:highlight>
              </a:rPr>
              <a:t>Entities</a:t>
            </a:r>
            <a:r>
              <a:rPr lang="en-US" dirty="0">
                <a:highlight>
                  <a:srgbClr val="FFFF00"/>
                </a:highlight>
              </a:rPr>
              <a:t>:</a:t>
            </a:r>
            <a:r>
              <a:rPr lang="en-US" dirty="0"/>
              <a:t> ORG, PERSON, LOCATION, etc.</a:t>
            </a:r>
          </a:p>
          <a:p>
            <a:r>
              <a:rPr lang="en-US" dirty="0"/>
              <a:t>	b.   </a:t>
            </a:r>
            <a:r>
              <a:rPr lang="en-US" b="1" u="sng" dirty="0">
                <a:highlight>
                  <a:srgbClr val="00FFFF"/>
                </a:highlight>
              </a:rPr>
              <a:t>Sentences</a:t>
            </a:r>
            <a:r>
              <a:rPr lang="en-US" dirty="0"/>
              <a:t> where entities were found</a:t>
            </a:r>
          </a:p>
          <a:p>
            <a:endParaRPr lang="en-US" dirty="0"/>
          </a:p>
          <a:p>
            <a:pPr marL="342900" indent="-342900">
              <a:buAutoNum type="arabicPeriod" startAt="3"/>
            </a:pPr>
            <a:r>
              <a:rPr lang="en-US" sz="2000" dirty="0"/>
              <a:t>Sentence Similarity: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Mask the </a:t>
            </a:r>
            <a:r>
              <a:rPr lang="en-US" dirty="0">
                <a:highlight>
                  <a:srgbClr val="FFFF00"/>
                </a:highlight>
              </a:rPr>
              <a:t>entities</a:t>
            </a:r>
            <a:r>
              <a:rPr lang="en-US" dirty="0"/>
              <a:t> in those </a:t>
            </a:r>
            <a:r>
              <a:rPr lang="en-US" dirty="0">
                <a:highlight>
                  <a:srgbClr val="00FFFF"/>
                </a:highlight>
              </a:rPr>
              <a:t>sentences</a:t>
            </a:r>
            <a:r>
              <a:rPr lang="en-US" dirty="0"/>
              <a:t> and </a:t>
            </a:r>
            <a:r>
              <a:rPr lang="en-US" b="1" dirty="0"/>
              <a:t>vectorize the sentences </a:t>
            </a:r>
            <a:r>
              <a:rPr lang="en-US" dirty="0"/>
              <a:t>with a LLM (BERT,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Do </a:t>
            </a:r>
            <a:r>
              <a:rPr lang="en-US" b="1" dirty="0"/>
              <a:t>similarity calculations </a:t>
            </a:r>
            <a:r>
              <a:rPr lang="en-US" dirty="0"/>
              <a:t>of these vectorized sentences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Ideally, get different </a:t>
            </a:r>
            <a:r>
              <a:rPr lang="en-US" b="1" dirty="0"/>
              <a:t>clusters</a:t>
            </a:r>
            <a:r>
              <a:rPr lang="en-US" dirty="0"/>
              <a:t> where sentences are similar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Derive </a:t>
            </a:r>
            <a:r>
              <a:rPr lang="en-US" b="1" dirty="0"/>
              <a:t>relationship tags (i.e. “ </a:t>
            </a:r>
            <a:r>
              <a:rPr lang="en-US" b="1" dirty="0">
                <a:highlight>
                  <a:srgbClr val="00FFFF"/>
                </a:highlight>
              </a:rPr>
              <a:t>-[:EMITTED]-&gt; </a:t>
            </a:r>
            <a:r>
              <a:rPr lang="en-US" b="1" dirty="0"/>
              <a:t>” ) </a:t>
            </a:r>
            <a:r>
              <a:rPr lang="en-US" dirty="0"/>
              <a:t>from the sentences </a:t>
            </a:r>
            <a:r>
              <a:rPr lang="en-US" b="1" dirty="0"/>
              <a:t>in each cluster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Attach </a:t>
            </a:r>
            <a:r>
              <a:rPr lang="en-US" dirty="0" err="1">
                <a:highlight>
                  <a:srgbClr val="00FFFF"/>
                </a:highlight>
              </a:rPr>
              <a:t>sentence_vector</a:t>
            </a:r>
            <a:r>
              <a:rPr lang="en-US" dirty="0">
                <a:highlight>
                  <a:srgbClr val="00FFFF"/>
                </a:highlight>
              </a:rPr>
              <a:t> </a:t>
            </a:r>
            <a:r>
              <a:rPr lang="en-US" dirty="0"/>
              <a:t>to Relationship: i.e. </a:t>
            </a:r>
            <a:r>
              <a:rPr lang="en-US" b="1" dirty="0"/>
              <a:t>“ </a:t>
            </a:r>
            <a:r>
              <a:rPr lang="en-US" b="1" dirty="0">
                <a:highlight>
                  <a:srgbClr val="00FFFF"/>
                </a:highlight>
              </a:rPr>
              <a:t>-[:EMITTED {vector: </a:t>
            </a:r>
            <a:r>
              <a:rPr lang="en-US" b="1" dirty="0" err="1">
                <a:highlight>
                  <a:srgbClr val="00FFFF"/>
                </a:highlight>
              </a:rPr>
              <a:t>sent_vector</a:t>
            </a:r>
            <a:r>
              <a:rPr lang="en-US" b="1" dirty="0">
                <a:highlight>
                  <a:srgbClr val="00FFFF"/>
                </a:highlight>
              </a:rPr>
              <a:t>}]-&gt; </a:t>
            </a:r>
            <a:r>
              <a:rPr lang="en-US" b="1" dirty="0"/>
              <a:t>” </a:t>
            </a:r>
            <a:endParaRPr lang="en-US" dirty="0"/>
          </a:p>
          <a:p>
            <a:pPr marL="800100" lvl="1" indent="-342900">
              <a:buFont typeface="+mj-lt"/>
              <a:buAutoNum type="alphaLcPeriod"/>
            </a:pPr>
            <a:endParaRPr lang="en-US" dirty="0"/>
          </a:p>
          <a:p>
            <a:pPr marL="342900" indent="-342900">
              <a:buFont typeface="+mj-lt"/>
              <a:buAutoNum type="arabicPeriod" startAt="3"/>
            </a:pPr>
            <a:r>
              <a:rPr lang="en-US" dirty="0"/>
              <a:t>Feed </a:t>
            </a:r>
            <a:r>
              <a:rPr lang="en-US" b="1" dirty="0" err="1"/>
              <a:t>neo4j</a:t>
            </a:r>
            <a:r>
              <a:rPr lang="en-US" b="1" dirty="0"/>
              <a:t> database </a:t>
            </a:r>
            <a:r>
              <a:rPr lang="en-US" dirty="0"/>
              <a:t>with: </a:t>
            </a:r>
            <a:r>
              <a:rPr lang="en-US" dirty="0">
                <a:highlight>
                  <a:srgbClr val="FFFF00"/>
                </a:highlight>
              </a:rPr>
              <a:t>ENTITY-1</a:t>
            </a:r>
            <a:r>
              <a:rPr lang="en-US" dirty="0"/>
              <a:t>   </a:t>
            </a:r>
            <a:r>
              <a:rPr lang="en-US" dirty="0">
                <a:highlight>
                  <a:srgbClr val="00FFFF"/>
                </a:highlight>
              </a:rPr>
              <a:t>-[:RELATION TAG {vector: </a:t>
            </a:r>
            <a:r>
              <a:rPr lang="en-US" dirty="0" err="1">
                <a:highlight>
                  <a:srgbClr val="00FFFF"/>
                </a:highlight>
              </a:rPr>
              <a:t>sent_vector</a:t>
            </a:r>
            <a:r>
              <a:rPr lang="en-US" dirty="0">
                <a:highlight>
                  <a:srgbClr val="00FFFF"/>
                </a:highlight>
              </a:rPr>
              <a:t>}] -&gt;</a:t>
            </a:r>
            <a:r>
              <a:rPr lang="en-US" dirty="0"/>
              <a:t>  </a:t>
            </a:r>
            <a:r>
              <a:rPr lang="en-US" dirty="0">
                <a:highlight>
                  <a:srgbClr val="FFFF00"/>
                </a:highlight>
              </a:rPr>
              <a:t>ENTITY-2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pPr marL="342900" indent="-342900">
              <a:buFont typeface="+mj-lt"/>
              <a:buAutoNum type="arabicPeriod" startAt="5"/>
            </a:pPr>
            <a:r>
              <a:rPr lang="en-US" dirty="0"/>
              <a:t>Query: Find </a:t>
            </a:r>
            <a:r>
              <a:rPr lang="en-US" dirty="0">
                <a:highlight>
                  <a:srgbClr val="00FFFF"/>
                </a:highlight>
              </a:rPr>
              <a:t>-[:RELATION TAG {vector: </a:t>
            </a:r>
            <a:r>
              <a:rPr lang="en-US" dirty="0" err="1">
                <a:highlight>
                  <a:srgbClr val="00FFFF"/>
                </a:highlight>
              </a:rPr>
              <a:t>sent_vector</a:t>
            </a:r>
            <a:r>
              <a:rPr lang="en-US" dirty="0">
                <a:highlight>
                  <a:srgbClr val="00FFFF"/>
                </a:highlight>
              </a:rPr>
              <a:t>}] -&gt;</a:t>
            </a:r>
            <a:r>
              <a:rPr lang="en-US" dirty="0"/>
              <a:t>   </a:t>
            </a:r>
            <a:r>
              <a:rPr lang="en-US" b="1" u="sng" dirty="0">
                <a:solidFill>
                  <a:srgbClr val="13DD13"/>
                </a:solidFill>
              </a:rPr>
              <a:t>similar to</a:t>
            </a:r>
            <a:r>
              <a:rPr lang="en-US" dirty="0"/>
              <a:t>  </a:t>
            </a:r>
            <a:r>
              <a:rPr lang="en-US" dirty="0">
                <a:highlight>
                  <a:srgbClr val="FF00FF"/>
                </a:highlight>
              </a:rPr>
              <a:t>Question sentence vector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		</a:t>
            </a:r>
          </a:p>
          <a:p>
            <a:pPr marL="800100" lvl="1" indent="-342900">
              <a:buFont typeface="+mj-lt"/>
              <a:buAutoNum type="alphaLcPeriod"/>
            </a:pPr>
            <a:endParaRPr lang="en-US" dirty="0"/>
          </a:p>
          <a:p>
            <a:pPr marL="800100" lvl="1" indent="-342900">
              <a:buFont typeface="+mj-lt"/>
              <a:buAutoNum type="alphaL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>
            <a:extLst>
              <a:ext uri="{FF2B5EF4-FFF2-40B4-BE49-F238E27FC236}">
                <a16:creationId xmlns:a16="http://schemas.microsoft.com/office/drawing/2014/main" id="{E5229098-1146-2BBD-D75D-639ED2A05A0D}"/>
              </a:ext>
            </a:extLst>
          </p:cNvPr>
          <p:cNvSpPr txBox="1"/>
          <p:nvPr/>
        </p:nvSpPr>
        <p:spPr>
          <a:xfrm>
            <a:off x="190156" y="88968"/>
            <a:ext cx="9352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Plan ahead</a:t>
            </a:r>
          </a:p>
        </p:txBody>
      </p:sp>
      <p:pic>
        <p:nvPicPr>
          <p:cNvPr id="2" name="Grafik 1" descr="Ein Bild, das Text, Screenshot, Software, Karte enthält.&#10;&#10;Automatisch generierte Beschreibung">
            <a:extLst>
              <a:ext uri="{FF2B5EF4-FFF2-40B4-BE49-F238E27FC236}">
                <a16:creationId xmlns:a16="http://schemas.microsoft.com/office/drawing/2014/main" id="{500224AA-2FE3-89D1-BBED-67A2EE9062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96" t="31981" r="21627" b="19582"/>
          <a:stretch/>
        </p:blipFill>
        <p:spPr bwMode="auto">
          <a:xfrm>
            <a:off x="649455" y="1355714"/>
            <a:ext cx="8429999" cy="355435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2C8E73A-D5B2-7030-ED9E-A135B7A453EF}"/>
              </a:ext>
            </a:extLst>
          </p:cNvPr>
          <p:cNvSpPr txBox="1"/>
          <p:nvPr/>
        </p:nvSpPr>
        <p:spPr>
          <a:xfrm>
            <a:off x="649455" y="840343"/>
            <a:ext cx="7080356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</a:rPr>
              <a:t>Create </a:t>
            </a:r>
            <a:r>
              <a:rPr lang="de-DE" sz="2400" dirty="0" err="1">
                <a:solidFill>
                  <a:srgbClr val="FF0000"/>
                </a:solidFill>
              </a:rPr>
              <a:t>Ontology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dirty="0" err="1">
                <a:solidFill>
                  <a:srgbClr val="FF0000"/>
                </a:solidFill>
              </a:rPr>
              <a:t>based</a:t>
            </a:r>
            <a:r>
              <a:rPr lang="de-DE" sz="2400" dirty="0">
                <a:solidFill>
                  <a:srgbClr val="FF0000"/>
                </a:solidFill>
              </a:rPr>
              <a:t> on </a:t>
            </a:r>
            <a:r>
              <a:rPr lang="de-DE" sz="2400" dirty="0" err="1">
                <a:solidFill>
                  <a:srgbClr val="FF0000"/>
                </a:solidFill>
              </a:rPr>
              <a:t>coming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dirty="0" err="1">
                <a:solidFill>
                  <a:srgbClr val="FF0000"/>
                </a:solidFill>
              </a:rPr>
              <a:t>taxonomy</a:t>
            </a:r>
            <a:r>
              <a:rPr lang="de-DE" sz="2400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A266943-A0F0-E046-846C-2DDE21EA3A1D}"/>
              </a:ext>
            </a:extLst>
          </p:cNvPr>
          <p:cNvSpPr/>
          <p:nvPr/>
        </p:nvSpPr>
        <p:spPr>
          <a:xfrm>
            <a:off x="6917608" y="5369825"/>
            <a:ext cx="1624405" cy="106500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Knowledge Graph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E4D9E1F-B56D-89BF-68FB-82E049D0F542}"/>
              </a:ext>
            </a:extLst>
          </p:cNvPr>
          <p:cNvCxnSpPr>
            <a:cxnSpLocks/>
            <a:stCxn id="2" idx="2"/>
            <a:endCxn id="7" idx="2"/>
          </p:cNvCxnSpPr>
          <p:nvPr/>
        </p:nvCxnSpPr>
        <p:spPr>
          <a:xfrm>
            <a:off x="4864455" y="4910070"/>
            <a:ext cx="2053153" cy="992259"/>
          </a:xfrm>
          <a:prstGeom prst="straightConnector1">
            <a:avLst/>
          </a:prstGeom>
          <a:ln w="635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96666956-C7D2-C2EA-96E9-F7E0C7E8EF78}"/>
              </a:ext>
            </a:extLst>
          </p:cNvPr>
          <p:cNvSpPr txBox="1"/>
          <p:nvPr/>
        </p:nvSpPr>
        <p:spPr>
          <a:xfrm>
            <a:off x="5980234" y="5132954"/>
            <a:ext cx="93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6">
                    <a:lumMod val="50000"/>
                  </a:schemeClr>
                </a:solidFill>
              </a:rPr>
              <a:t>Cypher</a:t>
            </a:r>
            <a:endParaRPr lang="de-DE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371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>
            <a:extLst>
              <a:ext uri="{FF2B5EF4-FFF2-40B4-BE49-F238E27FC236}">
                <a16:creationId xmlns:a16="http://schemas.microsoft.com/office/drawing/2014/main" id="{E5229098-1146-2BBD-D75D-639ED2A05A0D}"/>
              </a:ext>
            </a:extLst>
          </p:cNvPr>
          <p:cNvSpPr txBox="1"/>
          <p:nvPr/>
        </p:nvSpPr>
        <p:spPr>
          <a:xfrm>
            <a:off x="190156" y="88968"/>
            <a:ext cx="9352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Plan ahead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2C8E73A-D5B2-7030-ED9E-A135B7A453EF}"/>
              </a:ext>
            </a:extLst>
          </p:cNvPr>
          <p:cNvSpPr txBox="1"/>
          <p:nvPr/>
        </p:nvSpPr>
        <p:spPr>
          <a:xfrm>
            <a:off x="649455" y="840343"/>
            <a:ext cx="7080356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</a:rPr>
              <a:t>Create </a:t>
            </a:r>
            <a:r>
              <a:rPr lang="de-DE" sz="2400" dirty="0" err="1">
                <a:solidFill>
                  <a:srgbClr val="FF0000"/>
                </a:solidFill>
              </a:rPr>
              <a:t>Ontology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dirty="0" err="1">
                <a:solidFill>
                  <a:srgbClr val="FF0000"/>
                </a:solidFill>
              </a:rPr>
              <a:t>based</a:t>
            </a:r>
            <a:r>
              <a:rPr lang="de-DE" sz="2400" dirty="0">
                <a:solidFill>
                  <a:srgbClr val="FF0000"/>
                </a:solidFill>
              </a:rPr>
              <a:t> on </a:t>
            </a:r>
            <a:r>
              <a:rPr lang="de-DE" sz="2400" dirty="0" err="1">
                <a:solidFill>
                  <a:srgbClr val="FF0000"/>
                </a:solidFill>
              </a:rPr>
              <a:t>coming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dirty="0" err="1">
                <a:solidFill>
                  <a:srgbClr val="FF0000"/>
                </a:solidFill>
              </a:rPr>
              <a:t>taxonomy</a:t>
            </a:r>
            <a:r>
              <a:rPr lang="de-DE" sz="2400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A266943-A0F0-E046-846C-2DDE21EA3A1D}"/>
              </a:ext>
            </a:extLst>
          </p:cNvPr>
          <p:cNvSpPr/>
          <p:nvPr/>
        </p:nvSpPr>
        <p:spPr>
          <a:xfrm>
            <a:off x="6917608" y="5369825"/>
            <a:ext cx="1624405" cy="106500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Knowledge Graph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E4D9E1F-B56D-89BF-68FB-82E049D0F542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5525965" y="5902329"/>
            <a:ext cx="1391643" cy="0"/>
          </a:xfrm>
          <a:prstGeom prst="straightConnector1">
            <a:avLst/>
          </a:prstGeom>
          <a:ln w="635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96666956-C7D2-C2EA-96E9-F7E0C7E8EF78}"/>
              </a:ext>
            </a:extLst>
          </p:cNvPr>
          <p:cNvSpPr txBox="1"/>
          <p:nvPr/>
        </p:nvSpPr>
        <p:spPr>
          <a:xfrm>
            <a:off x="5045319" y="4721741"/>
            <a:ext cx="1964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6">
                    <a:lumMod val="50000"/>
                  </a:schemeClr>
                </a:solidFill>
              </a:rPr>
              <a:t>Automaticimport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6">
                    <a:lumMod val="50000"/>
                  </a:schemeClr>
                </a:solidFill>
              </a:rPr>
              <a:t>into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de-DE" dirty="0" err="1">
                <a:solidFill>
                  <a:schemeClr val="accent6">
                    <a:lumMod val="50000"/>
                  </a:schemeClr>
                </a:solidFill>
              </a:rPr>
              <a:t>Cypher</a:t>
            </a:r>
            <a:endParaRPr lang="de-DE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79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>
            <a:extLst>
              <a:ext uri="{FF2B5EF4-FFF2-40B4-BE49-F238E27FC236}">
                <a16:creationId xmlns:a16="http://schemas.microsoft.com/office/drawing/2014/main" id="{E5229098-1146-2BBD-D75D-639ED2A05A0D}"/>
              </a:ext>
            </a:extLst>
          </p:cNvPr>
          <p:cNvSpPr txBox="1"/>
          <p:nvPr/>
        </p:nvSpPr>
        <p:spPr>
          <a:xfrm>
            <a:off x="190156" y="88968"/>
            <a:ext cx="9352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UASFRA</a:t>
            </a:r>
            <a:r>
              <a:rPr lang="en-US" sz="2800" b="1" dirty="0"/>
              <a:t>-MS-</a:t>
            </a:r>
            <a:r>
              <a:rPr lang="en-US" sz="2800" b="1" dirty="0" err="1"/>
              <a:t>PROJDIGI</a:t>
            </a:r>
            <a:r>
              <a:rPr lang="en-US" sz="2800" b="1" dirty="0"/>
              <a:t>: Group 4: The plan ahead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ACE155D-2DDE-B917-7A2F-C0EE29B23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9" y="1576062"/>
            <a:ext cx="8617001" cy="430159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5802FE33-C0F4-176F-D49C-BB740DF8ED0E}"/>
              </a:ext>
            </a:extLst>
          </p:cNvPr>
          <p:cNvSpPr txBox="1"/>
          <p:nvPr/>
        </p:nvSpPr>
        <p:spPr>
          <a:xfrm>
            <a:off x="1665350" y="1004792"/>
            <a:ext cx="666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0" dirty="0">
                <a:solidFill>
                  <a:srgbClr val="242424"/>
                </a:solidFill>
                <a:effectLst/>
                <a:latin typeface="sohne"/>
              </a:rPr>
              <a:t>Query </a:t>
            </a:r>
            <a:r>
              <a:rPr lang="de-DE" b="1" i="0" dirty="0" err="1">
                <a:solidFill>
                  <a:srgbClr val="242424"/>
                </a:solidFill>
                <a:effectLst/>
                <a:latin typeface="sohne"/>
              </a:rPr>
              <a:t>similar</a:t>
            </a:r>
            <a:r>
              <a:rPr lang="de-DE" b="1" i="0" dirty="0">
                <a:solidFill>
                  <a:srgbClr val="242424"/>
                </a:solidFill>
                <a:effectLst/>
                <a:latin typeface="sohne"/>
              </a:rPr>
              <a:t> </a:t>
            </a:r>
            <a:r>
              <a:rPr lang="de-DE" b="1" i="0" dirty="0" err="1">
                <a:solidFill>
                  <a:srgbClr val="242424"/>
                </a:solidFill>
                <a:effectLst/>
                <a:latin typeface="sohne"/>
              </a:rPr>
              <a:t>to</a:t>
            </a:r>
            <a:r>
              <a:rPr lang="de-DE" b="1" dirty="0">
                <a:solidFill>
                  <a:srgbClr val="242424"/>
                </a:solidFill>
                <a:latin typeface="sohne"/>
              </a:rPr>
              <a:t>:</a:t>
            </a:r>
            <a:r>
              <a:rPr lang="de-DE" b="1" i="0" dirty="0">
                <a:solidFill>
                  <a:srgbClr val="242424"/>
                </a:solidFill>
                <a:effectLst/>
                <a:latin typeface="sohne"/>
              </a:rPr>
              <a:t> Retrieval-</a:t>
            </a:r>
            <a:r>
              <a:rPr lang="de-DE" b="1" i="0" dirty="0" err="1">
                <a:solidFill>
                  <a:srgbClr val="242424"/>
                </a:solidFill>
                <a:effectLst/>
                <a:latin typeface="sohne"/>
              </a:rPr>
              <a:t>Augmented</a:t>
            </a:r>
            <a:r>
              <a:rPr lang="de-DE" b="1" i="0" dirty="0">
                <a:solidFill>
                  <a:srgbClr val="242424"/>
                </a:solidFill>
                <a:effectLst/>
                <a:latin typeface="sohne"/>
              </a:rPr>
              <a:t> Question-</a:t>
            </a:r>
            <a:r>
              <a:rPr lang="de-DE" b="1" i="0" dirty="0" err="1">
                <a:solidFill>
                  <a:srgbClr val="242424"/>
                </a:solidFill>
                <a:effectLst/>
                <a:latin typeface="sohne"/>
              </a:rPr>
              <a:t>Answering</a:t>
            </a:r>
            <a:r>
              <a:rPr lang="de-DE" b="1" i="0" dirty="0">
                <a:solidFill>
                  <a:srgbClr val="242424"/>
                </a:solidFill>
                <a:effectLst/>
                <a:latin typeface="sohne"/>
              </a:rPr>
              <a:t> </a:t>
            </a:r>
            <a:r>
              <a:rPr lang="de-DE" b="1" i="0" dirty="0" err="1">
                <a:solidFill>
                  <a:srgbClr val="242424"/>
                </a:solidFill>
                <a:effectLst/>
                <a:latin typeface="sohne"/>
              </a:rPr>
              <a:t>LLMs</a:t>
            </a:r>
            <a:r>
              <a:rPr lang="de-DE" b="1" i="0" dirty="0">
                <a:solidFill>
                  <a:srgbClr val="242424"/>
                </a:solidFill>
                <a:effectLst/>
                <a:latin typeface="sohne"/>
              </a:rPr>
              <a:t>:</a:t>
            </a:r>
          </a:p>
        </p:txBody>
      </p:sp>
      <p:sp>
        <p:nvSpPr>
          <p:cNvPr id="4" name="Multiplikationszeichen 3">
            <a:extLst>
              <a:ext uri="{FF2B5EF4-FFF2-40B4-BE49-F238E27FC236}">
                <a16:creationId xmlns:a16="http://schemas.microsoft.com/office/drawing/2014/main" id="{DD8DF273-C792-1015-D1DE-20A5DE6748DD}"/>
              </a:ext>
            </a:extLst>
          </p:cNvPr>
          <p:cNvSpPr/>
          <p:nvPr/>
        </p:nvSpPr>
        <p:spPr>
          <a:xfrm>
            <a:off x="4580793" y="1393636"/>
            <a:ext cx="1806819" cy="185078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ultiplikationszeichen 4">
            <a:extLst>
              <a:ext uri="{FF2B5EF4-FFF2-40B4-BE49-F238E27FC236}">
                <a16:creationId xmlns:a16="http://schemas.microsoft.com/office/drawing/2014/main" id="{AABB67CD-79EC-0A26-3568-2D7B0086D642}"/>
              </a:ext>
            </a:extLst>
          </p:cNvPr>
          <p:cNvSpPr/>
          <p:nvPr/>
        </p:nvSpPr>
        <p:spPr>
          <a:xfrm>
            <a:off x="6843347" y="1357001"/>
            <a:ext cx="1806819" cy="185078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9D1B4C3-87BE-79DB-CFF5-7AF54748A721}"/>
              </a:ext>
            </a:extLst>
          </p:cNvPr>
          <p:cNvSpPr/>
          <p:nvPr/>
        </p:nvSpPr>
        <p:spPr>
          <a:xfrm>
            <a:off x="4079295" y="3552092"/>
            <a:ext cx="730097" cy="5187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945CF0E-F9A8-83CA-59F2-04CD32020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46000" y="3909228"/>
            <a:ext cx="3906853" cy="46812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2D8C6C6-FCFC-65C8-AD0E-2C12EF527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779" y="1596250"/>
            <a:ext cx="2670279" cy="493819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96A874B8-BFA4-6CF8-7705-9387D9CC95D5}"/>
              </a:ext>
            </a:extLst>
          </p:cNvPr>
          <p:cNvSpPr/>
          <p:nvPr/>
        </p:nvSpPr>
        <p:spPr>
          <a:xfrm>
            <a:off x="2595873" y="3417661"/>
            <a:ext cx="730097" cy="5187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F2FA10C-C09E-BCBA-F6EC-56C8DB8FF6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829876" y="3639120"/>
            <a:ext cx="2377646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3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>
            <a:extLst>
              <a:ext uri="{FF2B5EF4-FFF2-40B4-BE49-F238E27FC236}">
                <a16:creationId xmlns:a16="http://schemas.microsoft.com/office/drawing/2014/main" id="{E5229098-1146-2BBD-D75D-639ED2A05A0D}"/>
              </a:ext>
            </a:extLst>
          </p:cNvPr>
          <p:cNvSpPr txBox="1"/>
          <p:nvPr/>
        </p:nvSpPr>
        <p:spPr>
          <a:xfrm>
            <a:off x="190156" y="88968"/>
            <a:ext cx="9352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UASFRA</a:t>
            </a:r>
            <a:r>
              <a:rPr lang="en-US" sz="2800" b="1" dirty="0"/>
              <a:t>-MS-</a:t>
            </a:r>
            <a:r>
              <a:rPr lang="en-US" sz="2800" b="1" dirty="0" err="1"/>
              <a:t>PROJDIGI</a:t>
            </a:r>
            <a:r>
              <a:rPr lang="en-US" sz="2800" b="1" dirty="0"/>
              <a:t>: Group 4: The plan ahead</a:t>
            </a:r>
          </a:p>
        </p:txBody>
      </p:sp>
      <p:pic>
        <p:nvPicPr>
          <p:cNvPr id="1026" name="Picture 2" descr="Example sequence diagram of KG creation could look like">
            <a:extLst>
              <a:ext uri="{FF2B5EF4-FFF2-40B4-BE49-F238E27FC236}">
                <a16:creationId xmlns:a16="http://schemas.microsoft.com/office/drawing/2014/main" id="{D4E0178C-1400-E4B5-BA5A-4C68D8F32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32" y="867932"/>
            <a:ext cx="8827669" cy="54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 descr="Ein Bild, das Text, Screenshot, Software, Schrift enthält.&#10;&#10;Automatisch generierte Beschreibung">
            <a:extLst>
              <a:ext uri="{FF2B5EF4-FFF2-40B4-BE49-F238E27FC236}">
                <a16:creationId xmlns:a16="http://schemas.microsoft.com/office/drawing/2014/main" id="{B6AAF69F-9EF3-5CB7-83BC-D62A45F40C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" t="10338" r="93157" b="85125"/>
          <a:stretch/>
        </p:blipFill>
        <p:spPr bwMode="auto">
          <a:xfrm>
            <a:off x="5860073" y="1646242"/>
            <a:ext cx="1323244" cy="5315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5937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>
            <a:extLst>
              <a:ext uri="{FF2B5EF4-FFF2-40B4-BE49-F238E27FC236}">
                <a16:creationId xmlns:a16="http://schemas.microsoft.com/office/drawing/2014/main" id="{E5229098-1146-2BBD-D75D-639ED2A05A0D}"/>
              </a:ext>
            </a:extLst>
          </p:cNvPr>
          <p:cNvSpPr txBox="1"/>
          <p:nvPr/>
        </p:nvSpPr>
        <p:spPr>
          <a:xfrm>
            <a:off x="190156" y="88968"/>
            <a:ext cx="9352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Initial Plan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A09435E-85F9-36C0-D05D-4BE5E1AEC598}"/>
              </a:ext>
            </a:extLst>
          </p:cNvPr>
          <p:cNvSpPr/>
          <p:nvPr/>
        </p:nvSpPr>
        <p:spPr>
          <a:xfrm>
            <a:off x="4224955" y="2978229"/>
            <a:ext cx="1624405" cy="106500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Coreference</a:t>
            </a:r>
            <a:r>
              <a:rPr lang="de-DE" sz="1600" dirty="0">
                <a:solidFill>
                  <a:schemeClr val="tx1"/>
                </a:solidFill>
              </a:rPr>
              <a:t> Resolution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85F8CC63-A226-D42E-C052-A3D918C96361}"/>
              </a:ext>
            </a:extLst>
          </p:cNvPr>
          <p:cNvSpPr/>
          <p:nvPr/>
        </p:nvSpPr>
        <p:spPr>
          <a:xfrm>
            <a:off x="1460857" y="2978229"/>
            <a:ext cx="1624405" cy="106500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Named</a:t>
            </a:r>
            <a:r>
              <a:rPr lang="de-DE" sz="1600" dirty="0">
                <a:solidFill>
                  <a:schemeClr val="tx1"/>
                </a:solidFill>
              </a:rPr>
              <a:t> Entity Recognition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2470672-1BFE-3593-E6CB-52B689982A2A}"/>
              </a:ext>
            </a:extLst>
          </p:cNvPr>
          <p:cNvSpPr/>
          <p:nvPr/>
        </p:nvSpPr>
        <p:spPr>
          <a:xfrm>
            <a:off x="6989053" y="2978229"/>
            <a:ext cx="1624405" cy="106500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Relationship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Extraction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A6D6C91-565B-5F12-9E3D-6BB07EE5FB8F}"/>
              </a:ext>
            </a:extLst>
          </p:cNvPr>
          <p:cNvSpPr txBox="1"/>
          <p:nvPr/>
        </p:nvSpPr>
        <p:spPr>
          <a:xfrm>
            <a:off x="2044178" y="993783"/>
            <a:ext cx="112596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PDF</a:t>
            </a:r>
            <a:r>
              <a:rPr lang="de-DE" dirty="0"/>
              <a:t>: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text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text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text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text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text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text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text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1663860-46DE-2620-15FC-7564D163284C}"/>
              </a:ext>
            </a:extLst>
          </p:cNvPr>
          <p:cNvSpPr/>
          <p:nvPr/>
        </p:nvSpPr>
        <p:spPr>
          <a:xfrm>
            <a:off x="7096013" y="5057853"/>
            <a:ext cx="1624405" cy="106500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Knowledge Graph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C318C4E-ABDF-1406-7C5C-9AEB34A72814}"/>
              </a:ext>
            </a:extLst>
          </p:cNvPr>
          <p:cNvSpPr txBox="1"/>
          <p:nvPr/>
        </p:nvSpPr>
        <p:spPr>
          <a:xfrm>
            <a:off x="4828839" y="1132282"/>
            <a:ext cx="307937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u="sng" dirty="0" err="1"/>
              <a:t>Sentences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relevant </a:t>
            </a:r>
            <a:r>
              <a:rPr lang="de-DE" b="1" dirty="0" err="1"/>
              <a:t>information</a:t>
            </a:r>
            <a:r>
              <a:rPr lang="de-DE" b="1" dirty="0"/>
              <a:t>:</a:t>
            </a:r>
          </a:p>
          <a:p>
            <a:pPr algn="ctr"/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Text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text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text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text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text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text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text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A1F6FB4-F392-F16A-BCC8-348EC137A6D8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3170145" y="1593947"/>
            <a:ext cx="1658694" cy="1"/>
          </a:xfrm>
          <a:prstGeom prst="straightConnector1">
            <a:avLst/>
          </a:prstGeom>
          <a:ln w="635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krümmt 13">
            <a:extLst>
              <a:ext uri="{FF2B5EF4-FFF2-40B4-BE49-F238E27FC236}">
                <a16:creationId xmlns:a16="http://schemas.microsoft.com/office/drawing/2014/main" id="{F0613EC9-3BC2-07E2-26DD-610BDFA0ED23}"/>
              </a:ext>
            </a:extLst>
          </p:cNvPr>
          <p:cNvCxnSpPr>
            <a:stCxn id="10" idx="3"/>
            <a:endCxn id="4" idx="2"/>
          </p:cNvCxnSpPr>
          <p:nvPr/>
        </p:nvCxnSpPr>
        <p:spPr>
          <a:xfrm flipH="1">
            <a:off x="1460857" y="1593947"/>
            <a:ext cx="6447359" cy="1916786"/>
          </a:xfrm>
          <a:prstGeom prst="curvedConnector5">
            <a:avLst>
              <a:gd name="adj1" fmla="val -17228"/>
              <a:gd name="adj2" fmla="val 48152"/>
              <a:gd name="adj3" fmla="val 110387"/>
            </a:avLst>
          </a:prstGeom>
          <a:ln w="635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E8FFFB2-47F8-5A36-1F04-6CA48DB4FD8C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>
            <a:off x="3085262" y="3510733"/>
            <a:ext cx="1139693" cy="0"/>
          </a:xfrm>
          <a:prstGeom prst="straightConnector1">
            <a:avLst/>
          </a:prstGeom>
          <a:ln w="635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6075F53F-AE0E-87A7-2298-9E4A3AF3C5BC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5849360" y="3510733"/>
            <a:ext cx="1139693" cy="0"/>
          </a:xfrm>
          <a:prstGeom prst="straightConnector1">
            <a:avLst/>
          </a:prstGeom>
          <a:ln w="635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krümmt 27">
            <a:extLst>
              <a:ext uri="{FF2B5EF4-FFF2-40B4-BE49-F238E27FC236}">
                <a16:creationId xmlns:a16="http://schemas.microsoft.com/office/drawing/2014/main" id="{64DEAD9D-E2E5-D75C-80B6-EA25DB5850CA}"/>
              </a:ext>
            </a:extLst>
          </p:cNvPr>
          <p:cNvCxnSpPr>
            <a:cxnSpLocks/>
            <a:stCxn id="5" idx="6"/>
            <a:endCxn id="42" idx="1"/>
          </p:cNvCxnSpPr>
          <p:nvPr/>
        </p:nvCxnSpPr>
        <p:spPr>
          <a:xfrm flipH="1">
            <a:off x="1301675" y="3510733"/>
            <a:ext cx="7311783" cy="1996845"/>
          </a:xfrm>
          <a:prstGeom prst="curvedConnector5">
            <a:avLst>
              <a:gd name="adj1" fmla="val -10630"/>
              <a:gd name="adj2" fmla="val 39113"/>
              <a:gd name="adj3" fmla="val 111659"/>
            </a:avLst>
          </a:prstGeom>
          <a:ln w="635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B109E8A1-0078-B27C-2709-6E0CB1297877}"/>
              </a:ext>
            </a:extLst>
          </p:cNvPr>
          <p:cNvSpPr txBox="1"/>
          <p:nvPr/>
        </p:nvSpPr>
        <p:spPr>
          <a:xfrm>
            <a:off x="3604738" y="1224614"/>
            <a:ext cx="88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6">
                    <a:lumMod val="50000"/>
                  </a:schemeClr>
                </a:solidFill>
              </a:rPr>
              <a:t>extract</a:t>
            </a:r>
            <a:endParaRPr lang="de-DE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8198FA97-DAEA-13D9-08B1-157B61FEA5E9}"/>
              </a:ext>
            </a:extLst>
          </p:cNvPr>
          <p:cNvSpPr txBox="1"/>
          <p:nvPr/>
        </p:nvSpPr>
        <p:spPr>
          <a:xfrm>
            <a:off x="1383815" y="5153475"/>
            <a:ext cx="1298034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Subject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3AF3090-A065-CE32-7584-0500AC1A890C}"/>
              </a:ext>
            </a:extLst>
          </p:cNvPr>
          <p:cNvSpPr txBox="1"/>
          <p:nvPr/>
        </p:nvSpPr>
        <p:spPr>
          <a:xfrm>
            <a:off x="2806429" y="5153475"/>
            <a:ext cx="1298034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dirty="0" err="1">
                <a:solidFill>
                  <a:srgbClr val="7030A0"/>
                </a:solidFill>
              </a:rPr>
              <a:t>Predicate</a:t>
            </a:r>
            <a:r>
              <a:rPr lang="de-DE" dirty="0">
                <a:solidFill>
                  <a:srgbClr val="7030A0"/>
                </a:solidFill>
              </a:rPr>
              <a:t>: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F53662C2-E859-1E44-A81E-F6667179A662}"/>
              </a:ext>
            </a:extLst>
          </p:cNvPr>
          <p:cNvSpPr txBox="1"/>
          <p:nvPr/>
        </p:nvSpPr>
        <p:spPr>
          <a:xfrm>
            <a:off x="4246638" y="5153475"/>
            <a:ext cx="1298034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dirty="0" err="1">
                <a:solidFill>
                  <a:srgbClr val="00B0F0"/>
                </a:solidFill>
              </a:rPr>
              <a:t>Object</a:t>
            </a:r>
            <a:r>
              <a:rPr lang="de-DE" dirty="0">
                <a:solidFill>
                  <a:srgbClr val="00B0F0"/>
                </a:solidFill>
              </a:rPr>
              <a:t>: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0EA0A4C4-DC07-FDE1-47FB-8F6F0BA4F918}"/>
              </a:ext>
            </a:extLst>
          </p:cNvPr>
          <p:cNvSpPr txBox="1"/>
          <p:nvPr/>
        </p:nvSpPr>
        <p:spPr>
          <a:xfrm>
            <a:off x="2806429" y="5556440"/>
            <a:ext cx="129803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solidFill>
                  <a:srgbClr val="7030A0"/>
                </a:solidFill>
              </a:rPr>
              <a:t>-[:EMITTED]-&gt; 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EDD0F05-6154-92A5-24A1-ED71D2A041E0}"/>
              </a:ext>
            </a:extLst>
          </p:cNvPr>
          <p:cNvSpPr txBox="1"/>
          <p:nvPr/>
        </p:nvSpPr>
        <p:spPr>
          <a:xfrm>
            <a:off x="1220630" y="4687327"/>
            <a:ext cx="129803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de-DE" b="1" dirty="0"/>
              <a:t>Triplets: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82F447D8-5D63-3DE9-8B81-964DA182F21C}"/>
              </a:ext>
            </a:extLst>
          </p:cNvPr>
          <p:cNvSpPr/>
          <p:nvPr/>
        </p:nvSpPr>
        <p:spPr>
          <a:xfrm>
            <a:off x="1301675" y="5056660"/>
            <a:ext cx="4421393" cy="9018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B605E9F-CE16-4FA1-A6D7-4FAFC1755E90}"/>
              </a:ext>
            </a:extLst>
          </p:cNvPr>
          <p:cNvSpPr txBox="1"/>
          <p:nvPr/>
        </p:nvSpPr>
        <p:spPr>
          <a:xfrm>
            <a:off x="1419995" y="5556439"/>
            <a:ext cx="1248365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solidFill>
                  <a:schemeClr val="accent2">
                    <a:lumMod val="75000"/>
                  </a:schemeClr>
                </a:solidFill>
              </a:rPr>
              <a:t>(:Company XY)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E6212A5B-21A6-6F4F-E029-1E63B114E04E}"/>
              </a:ext>
            </a:extLst>
          </p:cNvPr>
          <p:cNvSpPr txBox="1"/>
          <p:nvPr/>
        </p:nvSpPr>
        <p:spPr>
          <a:xfrm>
            <a:off x="4217467" y="5572521"/>
            <a:ext cx="129803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solidFill>
                  <a:srgbClr val="00B0F0"/>
                </a:solidFill>
              </a:rPr>
              <a:t>(:CO2)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E5EF9EAB-AE53-E9B2-890E-5A73D8C573F5}"/>
              </a:ext>
            </a:extLst>
          </p:cNvPr>
          <p:cNvCxnSpPr>
            <a:cxnSpLocks/>
            <a:stCxn id="42" idx="3"/>
            <a:endCxn id="9" idx="2"/>
          </p:cNvCxnSpPr>
          <p:nvPr/>
        </p:nvCxnSpPr>
        <p:spPr>
          <a:xfrm>
            <a:off x="5723068" y="5507578"/>
            <a:ext cx="1372945" cy="82779"/>
          </a:xfrm>
          <a:prstGeom prst="straightConnector1">
            <a:avLst/>
          </a:prstGeom>
          <a:ln w="635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fik 54">
            <a:extLst>
              <a:ext uri="{FF2B5EF4-FFF2-40B4-BE49-F238E27FC236}">
                <a16:creationId xmlns:a16="http://schemas.microsoft.com/office/drawing/2014/main" id="{DFA2AFBD-8195-F1FF-D781-B56CD79C7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140" y="4645688"/>
            <a:ext cx="930150" cy="347222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BEA9ABF4-33F7-A5D1-2F8C-28115DDC146B}"/>
              </a:ext>
            </a:extLst>
          </p:cNvPr>
          <p:cNvSpPr txBox="1"/>
          <p:nvPr/>
        </p:nvSpPr>
        <p:spPr>
          <a:xfrm>
            <a:off x="5886170" y="5056659"/>
            <a:ext cx="1228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6">
                    <a:lumMod val="50000"/>
                  </a:schemeClr>
                </a:solidFill>
              </a:rPr>
              <a:t>Cypher</a:t>
            </a:r>
            <a:endParaRPr lang="de-DE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de-DE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Query Language</a:t>
            </a:r>
          </a:p>
        </p:txBody>
      </p:sp>
    </p:spTree>
    <p:extLst>
      <p:ext uri="{BB962C8B-B14F-4D97-AF65-F5344CB8AC3E}">
        <p14:creationId xmlns:p14="http://schemas.microsoft.com/office/powerpoint/2010/main" val="78383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>
            <a:extLst>
              <a:ext uri="{FF2B5EF4-FFF2-40B4-BE49-F238E27FC236}">
                <a16:creationId xmlns:a16="http://schemas.microsoft.com/office/drawing/2014/main" id="{E5229098-1146-2BBD-D75D-639ED2A05A0D}"/>
              </a:ext>
            </a:extLst>
          </p:cNvPr>
          <p:cNvSpPr txBox="1"/>
          <p:nvPr/>
        </p:nvSpPr>
        <p:spPr>
          <a:xfrm>
            <a:off x="190156" y="88968"/>
            <a:ext cx="9352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Initial Idea: Mapping sentences to ESRS Data Points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FB339CD-43E3-0E2B-D8A7-D1A80A069A75}"/>
              </a:ext>
            </a:extLst>
          </p:cNvPr>
          <p:cNvSpPr txBox="1"/>
          <p:nvPr/>
        </p:nvSpPr>
        <p:spPr>
          <a:xfrm>
            <a:off x="521621" y="3386489"/>
            <a:ext cx="8801100" cy="96795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"Within the </a:t>
            </a:r>
            <a:r>
              <a:rPr lang="en-US" sz="2000" dirty="0">
                <a:highlight>
                  <a:srgbClr val="FFFF00"/>
                </a:highlight>
              </a:rPr>
              <a:t>2025</a:t>
            </a:r>
            <a:r>
              <a:rPr lang="en-US" sz="2000" dirty="0"/>
              <a:t> target, we commit to reducing absolute </a:t>
            </a:r>
            <a:r>
              <a:rPr lang="en-US" sz="2000" dirty="0">
                <a:highlight>
                  <a:srgbClr val="FFFF00"/>
                </a:highlight>
              </a:rPr>
              <a:t>Scope 1</a:t>
            </a:r>
            <a:r>
              <a:rPr lang="en-US" sz="2000" dirty="0"/>
              <a:t> and </a:t>
            </a:r>
            <a:r>
              <a:rPr lang="en-US" sz="2000" dirty="0">
                <a:highlight>
                  <a:srgbClr val="FFFF00"/>
                </a:highlight>
              </a:rPr>
              <a:t>2</a:t>
            </a:r>
            <a:r>
              <a:rPr lang="en-US" sz="2000" dirty="0"/>
              <a:t> GHG emissions by </a:t>
            </a:r>
            <a:r>
              <a:rPr lang="en-US" sz="2000" dirty="0">
                <a:highlight>
                  <a:srgbClr val="FFFF00"/>
                </a:highlight>
              </a:rPr>
              <a:t>90%</a:t>
            </a:r>
            <a:r>
              <a:rPr lang="en-US" sz="2000" dirty="0"/>
              <a:t> from a </a:t>
            </a:r>
            <a:r>
              <a:rPr lang="en-US" sz="2000" dirty="0">
                <a:highlight>
                  <a:srgbClr val="FFFF00"/>
                </a:highlight>
              </a:rPr>
              <a:t>baseline</a:t>
            </a:r>
            <a:r>
              <a:rPr lang="en-US" sz="2000" dirty="0"/>
              <a:t> of </a:t>
            </a:r>
            <a:r>
              <a:rPr lang="en-US" sz="2000" dirty="0">
                <a:highlight>
                  <a:srgbClr val="FFFF00"/>
                </a:highlight>
              </a:rPr>
              <a:t>2017</a:t>
            </a:r>
            <a:r>
              <a:rPr lang="en-US" sz="2000" dirty="0"/>
              <a:t>."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8D84AF9-5F4E-C4FD-DA77-F8E09DF9DE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39512" b="-7747"/>
          <a:stretch/>
        </p:blipFill>
        <p:spPr>
          <a:xfrm>
            <a:off x="635979" y="1445697"/>
            <a:ext cx="8400495" cy="229996"/>
          </a:xfrm>
          <a:prstGeom prst="rect">
            <a:avLst/>
          </a:prstGeom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D0728296-66B6-EAF9-8974-80232C7693A3}"/>
              </a:ext>
            </a:extLst>
          </p:cNvPr>
          <p:cNvGrpSpPr/>
          <p:nvPr/>
        </p:nvGrpSpPr>
        <p:grpSpPr>
          <a:xfrm>
            <a:off x="619671" y="2236112"/>
            <a:ext cx="8698326" cy="199223"/>
            <a:chOff x="563983" y="2239750"/>
            <a:chExt cx="8698326" cy="199223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AA395FCF-13D8-2952-9C55-B318810C26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2455" b="-648"/>
            <a:stretch/>
          </p:blipFill>
          <p:spPr>
            <a:xfrm>
              <a:off x="563983" y="2239751"/>
              <a:ext cx="8698326" cy="199222"/>
            </a:xfrm>
            <a:prstGeom prst="rect">
              <a:avLst/>
            </a:prstGeom>
          </p:spPr>
        </p:pic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CA0E5A57-362C-F297-B549-76703E2F1978}"/>
                </a:ext>
              </a:extLst>
            </p:cNvPr>
            <p:cNvSpPr/>
            <p:nvPr/>
          </p:nvSpPr>
          <p:spPr>
            <a:xfrm>
              <a:off x="3802616" y="2239750"/>
              <a:ext cx="914458" cy="19067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25C5CD2-CCA5-F97E-D5E5-F054651358E4}"/>
              </a:ext>
            </a:extLst>
          </p:cNvPr>
          <p:cNvGrpSpPr/>
          <p:nvPr/>
        </p:nvGrpSpPr>
        <p:grpSpPr>
          <a:xfrm>
            <a:off x="190156" y="1800589"/>
            <a:ext cx="9464031" cy="229996"/>
            <a:chOff x="181130" y="1875098"/>
            <a:chExt cx="9464031" cy="229996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BB41C4AC-20AB-A426-5463-5BB02B939F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3121" b="-4859"/>
            <a:stretch/>
          </p:blipFill>
          <p:spPr>
            <a:xfrm>
              <a:off x="181130" y="1875098"/>
              <a:ext cx="9464031" cy="229996"/>
            </a:xfrm>
            <a:prstGeom prst="rect">
              <a:avLst/>
            </a:prstGeom>
          </p:spPr>
        </p:pic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66DDCE60-6F8A-0E25-D986-30B4FC7F6427}"/>
                </a:ext>
              </a:extLst>
            </p:cNvPr>
            <p:cNvSpPr/>
            <p:nvPr/>
          </p:nvSpPr>
          <p:spPr>
            <a:xfrm>
              <a:off x="3736731" y="1893328"/>
              <a:ext cx="980343" cy="18606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Grafik 18">
            <a:extLst>
              <a:ext uri="{FF2B5EF4-FFF2-40B4-BE49-F238E27FC236}">
                <a16:creationId xmlns:a16="http://schemas.microsoft.com/office/drawing/2014/main" id="{67695AA8-AAC8-D2D7-BC7B-3A8E818589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r="69645" b="8006"/>
          <a:stretch/>
        </p:blipFill>
        <p:spPr>
          <a:xfrm>
            <a:off x="4699722" y="5693615"/>
            <a:ext cx="4954465" cy="269758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AA51BEAE-F6AD-C079-277E-807818E7CB4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" r="67249" b="-1"/>
          <a:stretch/>
        </p:blipFill>
        <p:spPr>
          <a:xfrm>
            <a:off x="348766" y="5097540"/>
            <a:ext cx="5438042" cy="298309"/>
          </a:xfrm>
          <a:prstGeom prst="rect">
            <a:avLst/>
          </a:prstGeom>
        </p:spPr>
      </p:pic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0C44056-409A-EFFC-371F-D7668C995D80}"/>
              </a:ext>
            </a:extLst>
          </p:cNvPr>
          <p:cNvCxnSpPr>
            <a:cxnSpLocks/>
          </p:cNvCxnSpPr>
          <p:nvPr/>
        </p:nvCxnSpPr>
        <p:spPr>
          <a:xfrm>
            <a:off x="4745750" y="4125109"/>
            <a:ext cx="4118551" cy="1748566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D7AF9652-4804-5266-5F54-25791C584B3D}"/>
              </a:ext>
            </a:extLst>
          </p:cNvPr>
          <p:cNvCxnSpPr>
            <a:cxnSpLocks/>
          </p:cNvCxnSpPr>
          <p:nvPr/>
        </p:nvCxnSpPr>
        <p:spPr>
          <a:xfrm>
            <a:off x="2302136" y="4125109"/>
            <a:ext cx="1957548" cy="111738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C994B06B-6DAD-5C9F-559C-0E16C0A1D4C0}"/>
              </a:ext>
            </a:extLst>
          </p:cNvPr>
          <p:cNvCxnSpPr>
            <a:cxnSpLocks/>
          </p:cNvCxnSpPr>
          <p:nvPr/>
        </p:nvCxnSpPr>
        <p:spPr>
          <a:xfrm>
            <a:off x="5133240" y="2356722"/>
            <a:ext cx="2878155" cy="1303679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7DAE972-3E2E-E273-4070-CBBAD24E4758}"/>
              </a:ext>
            </a:extLst>
          </p:cNvPr>
          <p:cNvCxnSpPr>
            <a:cxnSpLocks/>
          </p:cNvCxnSpPr>
          <p:nvPr/>
        </p:nvCxnSpPr>
        <p:spPr>
          <a:xfrm>
            <a:off x="5133240" y="1881221"/>
            <a:ext cx="2878155" cy="178935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8E01A59-5E6B-24C6-E950-6C22E1065F19}"/>
              </a:ext>
            </a:extLst>
          </p:cNvPr>
          <p:cNvCxnSpPr>
            <a:cxnSpLocks/>
          </p:cNvCxnSpPr>
          <p:nvPr/>
        </p:nvCxnSpPr>
        <p:spPr>
          <a:xfrm>
            <a:off x="4496696" y="1536501"/>
            <a:ext cx="2422023" cy="2043268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DB7345F-B212-5A2D-4616-FB70AFEFBCF3}"/>
              </a:ext>
            </a:extLst>
          </p:cNvPr>
          <p:cNvCxnSpPr>
            <a:cxnSpLocks/>
          </p:cNvCxnSpPr>
          <p:nvPr/>
        </p:nvCxnSpPr>
        <p:spPr>
          <a:xfrm flipH="1">
            <a:off x="3858304" y="2345637"/>
            <a:ext cx="5178170" cy="1736436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4DC7C17D-A3E7-59F2-71BF-BD7FF363263E}"/>
              </a:ext>
            </a:extLst>
          </p:cNvPr>
          <p:cNvSpPr txBox="1"/>
          <p:nvPr/>
        </p:nvSpPr>
        <p:spPr>
          <a:xfrm>
            <a:off x="521621" y="2885671"/>
            <a:ext cx="2525723" cy="46166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dirty="0"/>
              <a:t>Text </a:t>
            </a:r>
            <a:r>
              <a:rPr lang="de-DE" sz="2400" dirty="0" err="1"/>
              <a:t>from</a:t>
            </a:r>
            <a:r>
              <a:rPr lang="de-DE" sz="2400" dirty="0"/>
              <a:t> PDFs:</a:t>
            </a:r>
          </a:p>
        </p:txBody>
      </p:sp>
    </p:spTree>
    <p:extLst>
      <p:ext uri="{BB962C8B-B14F-4D97-AF65-F5344CB8AC3E}">
        <p14:creationId xmlns:p14="http://schemas.microsoft.com/office/powerpoint/2010/main" val="366827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>
            <a:extLst>
              <a:ext uri="{FF2B5EF4-FFF2-40B4-BE49-F238E27FC236}">
                <a16:creationId xmlns:a16="http://schemas.microsoft.com/office/drawing/2014/main" id="{E5229098-1146-2BBD-D75D-639ED2A05A0D}"/>
              </a:ext>
            </a:extLst>
          </p:cNvPr>
          <p:cNvSpPr txBox="1"/>
          <p:nvPr/>
        </p:nvSpPr>
        <p:spPr>
          <a:xfrm>
            <a:off x="190156" y="88968"/>
            <a:ext cx="9352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European Sustainability Reporting Standard (ESRS)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C443709-90C7-433C-6811-CEA389101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865" y="827502"/>
            <a:ext cx="2204267" cy="140874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C6DE9FC-853B-B78F-D9AE-D5293D321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12" y="2451560"/>
            <a:ext cx="75723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87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>
            <a:extLst>
              <a:ext uri="{FF2B5EF4-FFF2-40B4-BE49-F238E27FC236}">
                <a16:creationId xmlns:a16="http://schemas.microsoft.com/office/drawing/2014/main" id="{E5229098-1146-2BBD-D75D-639ED2A05A0D}"/>
              </a:ext>
            </a:extLst>
          </p:cNvPr>
          <p:cNvSpPr txBox="1"/>
          <p:nvPr/>
        </p:nvSpPr>
        <p:spPr>
          <a:xfrm>
            <a:off x="190156" y="88968"/>
            <a:ext cx="9352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ESRS (Draft) Required Data to be reported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EA1C299-7E18-EA2A-C45B-452DEDB74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40" y="4215249"/>
            <a:ext cx="6930538" cy="1542191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DA38F7F-4D8A-9E1E-FDB0-479EC62B3C48}"/>
              </a:ext>
            </a:extLst>
          </p:cNvPr>
          <p:cNvSpPr txBox="1"/>
          <p:nvPr/>
        </p:nvSpPr>
        <p:spPr>
          <a:xfrm>
            <a:off x="190156" y="3899362"/>
            <a:ext cx="124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36D157F-6F9A-DAD9-7B4B-E7AF7B77E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858" y="1057494"/>
            <a:ext cx="5282283" cy="266651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CB9DCF1-C29C-D79D-4A80-82276BC00267}"/>
              </a:ext>
            </a:extLst>
          </p:cNvPr>
          <p:cNvSpPr txBox="1"/>
          <p:nvPr/>
        </p:nvSpPr>
        <p:spPr>
          <a:xfrm>
            <a:off x="8159994" y="4374812"/>
            <a:ext cx="14456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Quantitative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44F1DDF-CF8D-B57C-9125-CEFD6B865F9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225630" y="4374812"/>
            <a:ext cx="934364" cy="184666"/>
          </a:xfrm>
          <a:prstGeom prst="straightConnector1">
            <a:avLst/>
          </a:prstGeom>
          <a:ln w="2222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06619D27-278D-4F87-2AC5-DA99A6AB83EC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7227278" y="4559478"/>
            <a:ext cx="932716" cy="426867"/>
          </a:xfrm>
          <a:prstGeom prst="straightConnector1">
            <a:avLst/>
          </a:prstGeom>
          <a:ln w="2222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4FE12D5-FB37-AF35-E352-866AC3494B69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7202000" y="4559478"/>
            <a:ext cx="957994" cy="1151901"/>
          </a:xfrm>
          <a:prstGeom prst="straightConnector1">
            <a:avLst/>
          </a:prstGeom>
          <a:ln w="2222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8B83690C-5E1B-C90B-C771-AF74EDA59F45}"/>
              </a:ext>
            </a:extLst>
          </p:cNvPr>
          <p:cNvSpPr txBox="1"/>
          <p:nvPr/>
        </p:nvSpPr>
        <p:spPr>
          <a:xfrm>
            <a:off x="8156698" y="4875365"/>
            <a:ext cx="150348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Text/Number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0CA3B79-87FF-EFC9-37E0-700D99E96A06}"/>
              </a:ext>
            </a:extLst>
          </p:cNvPr>
          <p:cNvSpPr txBox="1"/>
          <p:nvPr/>
        </p:nvSpPr>
        <p:spPr>
          <a:xfrm>
            <a:off x="8159994" y="5415733"/>
            <a:ext cx="150348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Text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55B0221-A1FA-DF7B-F3ED-0BA4DF965D3A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7224806" y="5060031"/>
            <a:ext cx="931892" cy="150795"/>
          </a:xfrm>
          <a:prstGeom prst="straightConnector1">
            <a:avLst/>
          </a:prstGeom>
          <a:ln w="222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35F8307A-1A59-E540-F679-76C99C3DE4F7}"/>
              </a:ext>
            </a:extLst>
          </p:cNvPr>
          <p:cNvCxnSpPr>
            <a:cxnSpLocks/>
          </p:cNvCxnSpPr>
          <p:nvPr/>
        </p:nvCxnSpPr>
        <p:spPr>
          <a:xfrm flipV="1">
            <a:off x="7202000" y="5110155"/>
            <a:ext cx="951402" cy="342872"/>
          </a:xfrm>
          <a:prstGeom prst="straightConnector1">
            <a:avLst/>
          </a:prstGeom>
          <a:ln w="222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E9AE31A7-3619-C3E3-65DD-29D0998570A2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7195408" y="5555055"/>
            <a:ext cx="964586" cy="4534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6C52F57B-B050-99F5-F5B4-BACE0E9C14C5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7209695" y="5281591"/>
            <a:ext cx="950299" cy="31880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CE5F8FC-757F-20F0-E843-72EDB4F896DF}"/>
              </a:ext>
            </a:extLst>
          </p:cNvPr>
          <p:cNvGrpSpPr/>
          <p:nvPr/>
        </p:nvGrpSpPr>
        <p:grpSpPr>
          <a:xfrm>
            <a:off x="1312433" y="1936376"/>
            <a:ext cx="999425" cy="1962986"/>
            <a:chOff x="1312433" y="1936376"/>
            <a:chExt cx="999425" cy="1962986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950DE264-4003-5934-14AF-F1E89474C7F4}"/>
                </a:ext>
              </a:extLst>
            </p:cNvPr>
            <p:cNvCxnSpPr/>
            <p:nvPr/>
          </p:nvCxnSpPr>
          <p:spPr>
            <a:xfrm flipH="1">
              <a:off x="1312433" y="1936376"/>
              <a:ext cx="99942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1593802B-5ADB-D34A-1EE8-11ADAADA779E}"/>
                </a:ext>
              </a:extLst>
            </p:cNvPr>
            <p:cNvCxnSpPr/>
            <p:nvPr/>
          </p:nvCxnSpPr>
          <p:spPr>
            <a:xfrm>
              <a:off x="1323191" y="1936376"/>
              <a:ext cx="0" cy="196298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9689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>
            <a:extLst>
              <a:ext uri="{FF2B5EF4-FFF2-40B4-BE49-F238E27FC236}">
                <a16:creationId xmlns:a16="http://schemas.microsoft.com/office/drawing/2014/main" id="{E5229098-1146-2BBD-D75D-639ED2A05A0D}"/>
              </a:ext>
            </a:extLst>
          </p:cNvPr>
          <p:cNvSpPr txBox="1"/>
          <p:nvPr/>
        </p:nvSpPr>
        <p:spPr>
          <a:xfrm>
            <a:off x="190156" y="88968"/>
            <a:ext cx="9352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ESRS</a:t>
            </a:r>
            <a:r>
              <a:rPr lang="en-US" sz="2800" b="1" dirty="0"/>
              <a:t>: XBRL-Format Delivery Requirement</a:t>
            </a:r>
          </a:p>
        </p:txBody>
      </p:sp>
      <p:pic>
        <p:nvPicPr>
          <p:cNvPr id="4" name="Grafik 3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F6C044C3-2B6B-3736-CE3B-E0A2504B51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94" t="22442" r="75496" b="57733"/>
          <a:stretch/>
        </p:blipFill>
        <p:spPr bwMode="auto">
          <a:xfrm>
            <a:off x="742970" y="1566935"/>
            <a:ext cx="4037824" cy="23714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3E73EFB9-82AF-01F0-1B61-128D4276F7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18" t="41674" r="78779" b="55633"/>
          <a:stretch/>
        </p:blipFill>
        <p:spPr bwMode="auto">
          <a:xfrm>
            <a:off x="5014575" y="1566935"/>
            <a:ext cx="4148455" cy="4610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4BFA564-B7FD-B2DC-C160-4C2E57924C9E}"/>
              </a:ext>
            </a:extLst>
          </p:cNvPr>
          <p:cNvSpPr txBox="1"/>
          <p:nvPr/>
        </p:nvSpPr>
        <p:spPr>
          <a:xfrm>
            <a:off x="1150355" y="1050351"/>
            <a:ext cx="329855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ESEF Taxonomy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9281DD6-B664-FA75-4C70-B2E72A071F5A}"/>
              </a:ext>
            </a:extLst>
          </p:cNvPr>
          <p:cNvCxnSpPr/>
          <p:nvPr/>
        </p:nvCxnSpPr>
        <p:spPr>
          <a:xfrm flipV="1">
            <a:off x="3006969" y="1402373"/>
            <a:ext cx="0" cy="111222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D6329660-2244-1E59-CBA9-496E7ABBF36C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088802" y="2027945"/>
            <a:ext cx="1" cy="113289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4B977061-2B2F-092B-E351-3809B35835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558" t="12821" r="35317" b="42059"/>
          <a:stretch/>
        </p:blipFill>
        <p:spPr bwMode="auto">
          <a:xfrm>
            <a:off x="5423614" y="3199814"/>
            <a:ext cx="3330375" cy="30853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E7076B55-AB6D-34DC-3CA9-F7363874303F}"/>
              </a:ext>
            </a:extLst>
          </p:cNvPr>
          <p:cNvSpPr txBox="1"/>
          <p:nvPr/>
        </p:nvSpPr>
        <p:spPr>
          <a:xfrm>
            <a:off x="7214088" y="2409724"/>
            <a:ext cx="10232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3720627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>
            <a:extLst>
              <a:ext uri="{FF2B5EF4-FFF2-40B4-BE49-F238E27FC236}">
                <a16:creationId xmlns:a16="http://schemas.microsoft.com/office/drawing/2014/main" id="{E5229098-1146-2BBD-D75D-639ED2A05A0D}"/>
              </a:ext>
            </a:extLst>
          </p:cNvPr>
          <p:cNvSpPr txBox="1"/>
          <p:nvPr/>
        </p:nvSpPr>
        <p:spPr>
          <a:xfrm>
            <a:off x="190156" y="88968"/>
            <a:ext cx="9352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How to build a Knowledge Graph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648CB47-B289-0291-1D22-F5541471EB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37" t="10965" r="6606" b="13529"/>
          <a:stretch/>
        </p:blipFill>
        <p:spPr>
          <a:xfrm>
            <a:off x="514542" y="1269403"/>
            <a:ext cx="8876915" cy="191486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C00005E-371B-5952-B558-49F82B6B4DCF}"/>
              </a:ext>
            </a:extLst>
          </p:cNvPr>
          <p:cNvSpPr txBox="1"/>
          <p:nvPr/>
        </p:nvSpPr>
        <p:spPr>
          <a:xfrm>
            <a:off x="5378824" y="3284011"/>
            <a:ext cx="4163989" cy="26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Source: https://factnexus.com/blog/how-to-build-a-knowledge-graph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2ED1810-6DAC-F5AF-3FB0-5571FE75DBE7}"/>
              </a:ext>
            </a:extLst>
          </p:cNvPr>
          <p:cNvSpPr txBox="1"/>
          <p:nvPr/>
        </p:nvSpPr>
        <p:spPr>
          <a:xfrm>
            <a:off x="939470" y="4354791"/>
            <a:ext cx="5647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ESEF XBRL </a:t>
            </a:r>
            <a:r>
              <a:rPr lang="de-DE" b="1" dirty="0" err="1"/>
              <a:t>Taxonomy</a:t>
            </a:r>
            <a:r>
              <a:rPr lang="de-DE" dirty="0"/>
              <a:t>: Financial Reports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749F9BD-CC97-96FA-7404-4EE48E7D1C2C}"/>
              </a:ext>
            </a:extLst>
          </p:cNvPr>
          <p:cNvSpPr txBox="1"/>
          <p:nvPr/>
        </p:nvSpPr>
        <p:spPr>
          <a:xfrm>
            <a:off x="939470" y="5390122"/>
            <a:ext cx="4953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ESRS XBRL Taxonomie</a:t>
            </a:r>
            <a:r>
              <a:rPr lang="de-DE" dirty="0"/>
              <a:t>: ESG-Reporting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46885F7-4307-A04C-193C-458139C40CB4}"/>
              </a:ext>
            </a:extLst>
          </p:cNvPr>
          <p:cNvSpPr txBox="1"/>
          <p:nvPr/>
        </p:nvSpPr>
        <p:spPr>
          <a:xfrm>
            <a:off x="528854" y="3841479"/>
            <a:ext cx="2006302" cy="46166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2400" dirty="0" err="1">
                <a:solidFill>
                  <a:schemeClr val="accent6">
                    <a:lumMod val="50000"/>
                  </a:schemeClr>
                </a:solidFill>
              </a:rPr>
              <a:t>Already</a:t>
            </a:r>
            <a:r>
              <a:rPr lang="de-DE" sz="2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6">
                    <a:lumMod val="50000"/>
                  </a:schemeClr>
                </a:solidFill>
              </a:rPr>
              <a:t>there</a:t>
            </a:r>
            <a:r>
              <a:rPr lang="de-DE" sz="2400" dirty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A2EA6BC-BF4F-8FDE-90FA-E3900660AF2D}"/>
              </a:ext>
            </a:extLst>
          </p:cNvPr>
          <p:cNvSpPr txBox="1"/>
          <p:nvPr/>
        </p:nvSpPr>
        <p:spPr>
          <a:xfrm>
            <a:off x="514542" y="4826290"/>
            <a:ext cx="1274782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</a:rPr>
              <a:t>Coming:</a:t>
            </a: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17609902-84C8-A8B3-0DF3-5A683F421AD3}"/>
              </a:ext>
            </a:extLst>
          </p:cNvPr>
          <p:cNvGrpSpPr/>
          <p:nvPr/>
        </p:nvGrpSpPr>
        <p:grpSpPr>
          <a:xfrm>
            <a:off x="322729" y="2054711"/>
            <a:ext cx="344245" cy="2022437"/>
            <a:chOff x="322729" y="2054711"/>
            <a:chExt cx="344245" cy="2022437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B1BC373F-F3E5-77CF-D146-A848041E58B7}"/>
                </a:ext>
              </a:extLst>
            </p:cNvPr>
            <p:cNvCxnSpPr/>
            <p:nvPr/>
          </p:nvCxnSpPr>
          <p:spPr>
            <a:xfrm flipH="1">
              <a:off x="333487" y="2054711"/>
              <a:ext cx="333487" cy="0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F2A7D8DA-5623-D7DC-8DE2-BB0CEFC383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729" y="2054711"/>
              <a:ext cx="10758" cy="2022437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09B06707-49BD-DF45-D0F9-7E48984EB1DB}"/>
                </a:ext>
              </a:extLst>
            </p:cNvPr>
            <p:cNvCxnSpPr>
              <a:endCxn id="22" idx="1"/>
            </p:cNvCxnSpPr>
            <p:nvPr/>
          </p:nvCxnSpPr>
          <p:spPr>
            <a:xfrm flipV="1">
              <a:off x="322729" y="4072312"/>
              <a:ext cx="206125" cy="4836"/>
            </a:xfrm>
            <a:prstGeom prst="straightConnector1">
              <a:avLst/>
            </a:prstGeom>
            <a:ln w="254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8325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390</Words>
  <Application>Microsoft Office PowerPoint</Application>
  <PresentationFormat>A4-Papier (210 x 297 mm)</PresentationFormat>
  <Paragraphs>70</Paragraphs>
  <Slides>11</Slides>
  <Notes>0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sohne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Rainer Gogel</dc:creator>
  <cp:lastModifiedBy>Rainer Gogel</cp:lastModifiedBy>
  <cp:revision>36</cp:revision>
  <cp:lastPrinted>2023-06-22T07:44:32Z</cp:lastPrinted>
  <dcterms:created xsi:type="dcterms:W3CDTF">2023-06-22T05:35:42Z</dcterms:created>
  <dcterms:modified xsi:type="dcterms:W3CDTF">2023-11-10T09:23:57Z</dcterms:modified>
</cp:coreProperties>
</file>