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7" Type="http://schemas.openxmlformats.org/officeDocument/2006/relationships/viewProps" Target="viewProps.xml" /><Relationship Id="rId46" Type="http://schemas.openxmlformats.org/officeDocument/2006/relationships/presProps" Target="presProps.xml" /><Relationship Id="rId1" Type="http://schemas.openxmlformats.org/officeDocument/2006/relationships/slideMaster" Target="slideMasters/slideMaster1.xml" /><Relationship Id="rId49" Type="http://schemas.openxmlformats.org/officeDocument/2006/relationships/tableStyles" Target="tableStyles.xml" /><Relationship Id="rId4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rstudio/cheatsheets/raw/master/rmarkdown-2.0.pdf" TargetMode="Externa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rstudio/cheatsheets/raw/master/rmarkdown-2.0.pdf" TargetMode="Externa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rmarkdown.rstudio.com" TargetMode="External" /><Relationship Id="rId3" Type="http://schemas.openxmlformats.org/officeDocument/2006/relationships/hyperlink" Target="rmarkdown.rstudio.com" TargetMode="Externa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markdown.html" TargetMode="External" /><Relationship Id="rId3" Type="http://schemas.openxmlformats.org/officeDocument/2006/relationships/hyperlink" Target="./markdown.nb.html" TargetMode="External" /><Relationship Id="rId4" Type="http://schemas.openxmlformats.org/officeDocument/2006/relationships/hyperlink" Target="./markdown.pdf" TargetMode="External" /><Relationship Id="rId5" Type="http://schemas.openxmlformats.org/officeDocument/2006/relationships/hyperlink" Target="./markdown.docx" TargetMode="External" /><Relationship Id="rId6" Type="http://schemas.openxmlformats.org/officeDocument/2006/relationships/hyperlink" Target="./markdown_beamer.pdf" TargetMode="External" /><Relationship Id="rId7" Type="http://schemas.openxmlformats.org/officeDocument/2006/relationships/hyperlink" Target="./markdown.pptx" TargetMode="Externa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rmarkdown.rstudio.com" TargetMode="External" /><Relationship Id="rId3" Type="http://schemas.openxmlformats.org/officeDocument/2006/relationships/hyperlink" Target="https://github.com/rstudio/cheatsheets/raw/master/rmarkdown-2.0.pdf" TargetMode="External" /><Relationship Id="rId4" Type="http://schemas.openxmlformats.org/officeDocument/2006/relationships/hyperlink" Target="https://bookdown.org/yihui/rmarkdown/"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R</a:t>
            </a:r>
            <a:r>
              <a:rPr/>
              <a:t> </a:t>
            </a:r>
            <a:r>
              <a:rPr/>
              <a:t>Markdown</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Rainer</a:t>
            </a:r>
            <a:r>
              <a:rPr/>
              <a:t> </a:t>
            </a:r>
            <a:r>
              <a:rPr/>
              <a:t>Stollhoff</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R</a:t>
            </a:r>
            <a:r>
              <a:rPr/>
              <a:t> </a:t>
            </a:r>
            <a:r>
              <a:rPr/>
              <a:t>Markdown</a:t>
            </a:r>
            <a:r>
              <a:rPr/>
              <a:t> </a:t>
            </a:r>
            <a:r>
              <a:rPr/>
              <a:t>Syntax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Aufbau</a:t>
            </a:r>
            <a:r>
              <a:rPr/>
              <a:t> </a:t>
            </a:r>
            <a:r>
              <a:rPr/>
              <a:t>von</a:t>
            </a:r>
            <a:r>
              <a:rPr/>
              <a:t> </a:t>
            </a:r>
            <a:r>
              <a:rPr/>
              <a:t>R</a:t>
            </a:r>
            <a:r>
              <a:rPr/>
              <a:t> </a:t>
            </a:r>
            <a:r>
              <a:rPr/>
              <a:t>Markdown</a:t>
            </a:r>
            <a:r>
              <a:rPr/>
              <a:t> </a:t>
            </a:r>
            <a:r>
              <a:rPr/>
              <a:t>Dokumenten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Ein R Markdown Dokument besteht aus drei Grundbausteinen:</a:t>
            </a:r>
          </a:p>
          <a:p>
            <a:pPr lvl="1"/>
            <a:r>
              <a:rPr/>
              <a:t>Kopfzeile (header) mit Angaben zum Dokumenttyp, Autor, etc. - optional</a:t>
            </a:r>
          </a:p>
          <a:p>
            <a:pPr lvl="1"/>
            <a:r>
              <a:rPr/>
              <a:t>Textbausteinen</a:t>
            </a:r>
          </a:p>
          <a:p>
            <a:pPr lvl="1"/>
            <a:r>
              <a:rPr/>
              <a:t>Programmcode</a:t>
            </a:r>
          </a:p>
          <a:p>
            <a:pPr lvl="0" marL="0" indent="0">
              <a:buNone/>
            </a:pPr>
            <a:r>
              <a:rPr/>
              <a:t>Standardmäßig werden alle Textzeichen als Textbaustein interpretiert. Die beiden anderen Bausteine muss man durch Sonderzeichen kenntlich machen.</a:t>
            </a:r>
          </a:p>
          <a:p>
            <a:pPr lvl="1"/>
            <a:r>
              <a:rPr/>
              <a:t>Die Kopfzeile wird mit </a:t>
            </a:r>
            <a:r>
              <a:rPr sz="1800">
                <a:latin typeface="Courier"/>
              </a:rPr>
              <a:t>---</a:t>
            </a:r>
            <a:r>
              <a:rPr/>
              <a:t> eingeleitet und mit </a:t>
            </a:r>
            <a:r>
              <a:rPr sz="1800">
                <a:latin typeface="Courier"/>
              </a:rPr>
              <a:t>---</a:t>
            </a:r>
            <a:r>
              <a:rPr/>
              <a:t> beendet.</a:t>
            </a:r>
          </a:p>
          <a:p>
            <a:pPr lvl="1"/>
            <a:r>
              <a:rPr/>
              <a:t>R-Programmcode wird mit </a:t>
            </a:r>
            <a:r>
              <a:rPr sz="1800">
                <a:latin typeface="Courier"/>
              </a:rPr>
              <a:t>```{r}</a:t>
            </a:r>
            <a:r>
              <a:rPr/>
              <a:t> eingeleitet und mit </a:t>
            </a:r>
            <a:r>
              <a:rPr sz="1800">
                <a:latin typeface="Courier"/>
              </a:rPr>
              <a:t>```</a:t>
            </a:r>
            <a:r>
              <a:rPr/>
              <a:t> beendet.</a:t>
            </a:r>
          </a:p>
          <a:p>
            <a:pPr lvl="0" marL="0" indent="0">
              <a:buNone/>
            </a:pPr>
            <a:r>
              <a:rPr/>
              <a:t>Ein einfaches Markdown Dokument mit allen drei Bausteinen sieht damit so aus:</a:t>
            </a:r>
          </a:p>
          <a:p>
            <a:pPr lvl="0" marL="1270000" indent="0">
              <a:buNone/>
            </a:pPr>
            <a:r>
              <a:rPr sz="1800">
                <a:latin typeface="Courier"/>
              </a:rPr>
              <a:t>--- 
title: "Ein einfaches R Markdown Dokument"
output: html_notebook
---
Zu Beginn kam die Kopfzeile. Dies ist ein einfacher Textbaustein. Im folgenden berechnen wir den natürlichen Logarithmus von 20 in einem Programmcodeblock mit R: 
``{r}
ln(20)
```
(Dieser Text und die letzten dreifachen Anführungszeichen gehören nicht dazu. Sie sind nur dazu da, dass die voranstehenden Befehle nicht interpretiert werden und die RStudio GUI nicht durcheinander kommt.)
``` </a:t>
            </a:r>
          </a:p>
          <a:p>
            <a:pPr lvl="0" marL="0" indent="0">
              <a:buNone/>
            </a:pPr>
            <a:r>
              <a:rPr/>
              <a:t>Sie können Textbausteine und Programmcodeblocks nun in beliebiger Häufigkeit und Anordnung aneinander reihen. Fertig ist das R Markdown Dokument.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Kopfzeile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Die Kopfzeile ist optional. Sie enthält unter anderem Angaben zum Dokument, seiner Erstellerin und dem gewünschten Ausgabeformat im YAML Format.</a:t>
            </a:r>
          </a:p>
          <a:p>
            <a:pPr lvl="0" marL="0" indent="0">
              <a:buNone/>
            </a:pPr>
            <a:r>
              <a:rPr/>
              <a:t>Die Angaben werden durch die Zeichenkette </a:t>
            </a:r>
            <a:r>
              <a:rPr sz="1800">
                <a:latin typeface="Courier"/>
              </a:rPr>
              <a:t>Parameter: Wert</a:t>
            </a:r>
            <a:r>
              <a:rPr/>
              <a:t> festgelegt. Beispiele sind:</a:t>
            </a:r>
          </a:p>
          <a:p>
            <a:pPr lvl="1"/>
            <a:r>
              <a:rPr sz="1800">
                <a:latin typeface="Courier"/>
              </a:rPr>
              <a:t>output :</a:t>
            </a:r>
            <a:r>
              <a:rPr/>
              <a:t> Legt das gewünschte Ausgabeformat fest. Mögliche Werte sind unter anderem:</a:t>
            </a:r>
          </a:p>
          <a:p>
            <a:pPr lvl="2"/>
            <a:r>
              <a:rPr sz="1800">
                <a:latin typeface="Courier"/>
              </a:rPr>
              <a:t>html_document</a:t>
            </a:r>
            <a:r>
              <a:rPr/>
              <a:t> für HTML</a:t>
            </a:r>
          </a:p>
          <a:p>
            <a:pPr lvl="2"/>
            <a:r>
              <a:rPr sz="1800">
                <a:latin typeface="Courier"/>
              </a:rPr>
              <a:t>pdf_document</a:t>
            </a:r>
            <a:r>
              <a:rPr/>
              <a:t> für PDF</a:t>
            </a:r>
          </a:p>
          <a:p>
            <a:pPr lvl="2"/>
            <a:r>
              <a:rPr sz="1800">
                <a:latin typeface="Courier"/>
              </a:rPr>
              <a:t>word_document</a:t>
            </a:r>
            <a:r>
              <a:rPr/>
              <a:t> für MS Word</a:t>
            </a:r>
          </a:p>
          <a:p>
            <a:pPr lvl="2"/>
            <a:r>
              <a:rPr sz="1800">
                <a:latin typeface="Courier"/>
              </a:rPr>
              <a:t>beamer_presentation</a:t>
            </a:r>
            <a:r>
              <a:rPr/>
              <a:t> für eine LaTeX (beamer) Präsentation</a:t>
            </a:r>
          </a:p>
          <a:p>
            <a:pPr lvl="2"/>
            <a:r>
              <a:rPr sz="1800">
                <a:latin typeface="Courier"/>
              </a:rPr>
              <a:t>powerpoint_presentation</a:t>
            </a:r>
            <a:r>
              <a:rPr/>
              <a:t> für eine MS Powerpoint Präsentation</a:t>
            </a:r>
          </a:p>
          <a:p>
            <a:pPr lvl="2"/>
            <a:r>
              <a:rPr sz="1800">
                <a:latin typeface="Courier"/>
              </a:rPr>
              <a:t>learnr::tutorial</a:t>
            </a:r>
            <a:r>
              <a:rPr/>
              <a:t> für interaktive R Tutorials</a:t>
            </a:r>
          </a:p>
          <a:p>
            <a:pPr lvl="1"/>
            <a:r>
              <a:rPr sz="1800">
                <a:latin typeface="Courier"/>
              </a:rPr>
              <a:t>author :</a:t>
            </a:r>
            <a:r>
              <a:rPr/>
              <a:t> Name der Erstellerin bzw. des Erstellers</a:t>
            </a:r>
          </a:p>
          <a:p>
            <a:pPr lvl="1"/>
            <a:r>
              <a:rPr sz="1800">
                <a:latin typeface="Courier"/>
              </a:rPr>
              <a:t>title :</a:t>
            </a:r>
            <a:r>
              <a:rPr/>
              <a:t> Titel des Dokuments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Textformatierung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R Markdown verfügt über vielfältige Möglichkeiten, um Text zu formatieren und zu strukturieren. Darunter finden sich die meisten regelmäßig verwendeten Formatierung wie z.B. Überschriften, Listen, etc. Spezielle Formatierungen wie z.B. zweispaltiger Textsatz oder spezielle Zeilenabstände sind nicht möglich.</a:t>
            </a:r>
          </a:p>
          <a:p>
            <a:pPr lvl="0" marL="0" indent="0">
              <a:buNone/>
            </a:pPr>
            <a:r>
              <a:rPr/>
              <a:t>Einfacher Text wird ohne Änderungen dargestellt. Ein einfacher Zeilenumbruch führt zu einem einfachen Zeilenumbruch.</a:t>
            </a:r>
          </a:p>
          <a:p>
            <a:pPr lvl="0" marL="0" indent="0">
              <a:buNone/>
            </a:pPr>
            <a:r>
              <a:rPr/>
              <a:t>Ein Zeilenumbruch mit Leerzeile (alternativ zwei Leerzeichen am Zeilenende) führt zu einem neuen Absatz.</a:t>
            </a:r>
          </a:p>
          <a:p>
            <a:pPr lvl="0" marL="0" indent="0">
              <a:buNone/>
            </a:pPr>
            <a:r>
              <a:rPr/>
              <a:t>Um die weitergehende Struktuerirung und Formatierung des Textes zu kennzeichnen, verwendet die R Markdown Syntax Sonderzeichen.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Schriftformatierung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Bettet man Text in Sternchen </a:t>
                </a:r>
                <a:r>
                  <a:rPr sz="1800">
                    <a:latin typeface="Courier"/>
                  </a:rPr>
                  <a:t>*kursiv*</a:t>
                </a:r>
                <a:r>
                  <a:rPr/>
                  <a:t> so erscheint er </a:t>
                </a:r>
                <a:r>
                  <a:rPr i="1"/>
                  <a:t>kursiv</a:t>
                </a:r>
                <a:r>
                  <a:rPr/>
                  <a:t>.</a:t>
                </a:r>
              </a:p>
              <a:p>
                <a:pPr lvl="0" marL="0" indent="0">
                  <a:buNone/>
                </a:pPr>
                <a:r>
                  <a:rPr/>
                  <a:t>Bettet man Text in Doppelsternchen </a:t>
                </a:r>
                <a:r>
                  <a:rPr sz="1800">
                    <a:latin typeface="Courier"/>
                  </a:rPr>
                  <a:t>**fett**</a:t>
                </a:r>
                <a:r>
                  <a:rPr/>
                  <a:t> so erscheint er in </a:t>
                </a:r>
                <a:r>
                  <a:rPr b="1"/>
                  <a:t>Fettdruck</a:t>
                </a:r>
                <a:r>
                  <a:rPr/>
                  <a:t>.</a:t>
                </a:r>
              </a:p>
              <a:p>
                <a:pPr lvl="0" marL="0" indent="0">
                  <a:buNone/>
                </a:pPr>
                <a:r>
                  <a:rPr/>
                  <a:t>Will man Text ohne Formatierung anzeigen (sog. </a:t>
                </a:r>
                <a:r>
                  <a:rPr sz="1800">
                    <a:latin typeface="Courier"/>
                  </a:rPr>
                  <a:t>verbatim</a:t>
                </a:r>
                <a:r>
                  <a:rPr/>
                  <a:t>), dann bettet man ihn in einfache `-Anführungszeichen.</a:t>
                </a:r>
              </a:p>
              <a:p>
                <a:pPr lvl="0" marL="0" indent="0">
                  <a:buNone/>
                </a:pPr>
                <a:r>
                  <a:rPr/>
                  <a:t>Mathematische Gleichungen (in LaTeX-Syntax) lassen sich durch Einbettung in $-Zeichen erreichen </a:t>
                </a:r>
                <a:r>
                  <a:rPr sz="1800">
                    <a:latin typeface="Courier"/>
                  </a:rPr>
                  <a:t>$\frac{1}{2}$</a:t>
                </a:r>
                <a:r>
                  <a:rPr/>
                  <a:t> ergibt </a:t>
                </a:r>
                <a14:m>
                  <m:oMath xmlns:m="http://schemas.openxmlformats.org/officeDocument/2006/math">
                    <m:f>
                      <m:fPr>
                        <m:type m:val="bar"/>
                      </m:fPr>
                      <m:num>
                        <m:r>
                          <m:t>1</m:t>
                        </m:r>
                      </m:num>
                      <m:den>
                        <m:r>
                          <m:t>2</m:t>
                        </m:r>
                      </m:den>
                    </m:f>
                  </m:oMath>
                </a14:m>
                <a:r>
                  <a:rPr/>
                  <a:t>.</a:t>
                </a:r>
              </a:p>
              <a:p>
                <a:pPr lvl="0" marL="0" indent="0">
                  <a:buNone/>
                </a:pPr>
                <a:r>
                  <a:rPr/>
                  <a:t>Weitere Formatierungen (Hoch-/Tiefstellen etc.) findet sich auch im </a:t>
                </a:r>
                <a:r>
                  <a:rPr>
                    <a:hlinkClick r:id="rId2"/>
                  </a:rPr>
                  <a:t>rmarkdown-cheatsheet</a:t>
                </a:r>
                <a:r>
                  <a:rPr/>
                  <a:t>.</a:t>
                </a:r>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Strukturierung</a:t>
            </a:r>
            <a:r>
              <a:rPr/>
              <a:t> </a:t>
            </a:r>
            <a:r>
              <a:rPr/>
              <a:t>von</a:t>
            </a:r>
            <a:r>
              <a:rPr/>
              <a:t> </a:t>
            </a:r>
            <a:r>
              <a:rPr/>
              <a:t>Dokumenten</a:t>
            </a:r>
          </a:p>
        </p:txBody>
      </p:sp>
      <p:sp>
        <p:nvSpPr>
          <p:cNvPr id="3" name="Content Placeholder 2"/>
          <p:cNvSpPr>
            <a:spLocks noGrp="1"/>
          </p:cNvSpPr>
          <p:nvPr>
            <p:ph idx="1"/>
          </p:nvPr>
        </p:nvSpPr>
        <p:spPr/>
        <p:txBody>
          <a:bodyPr/>
          <a:lstStyle/>
          <a:p>
            <a:pPr lvl="0" marL="0" indent="0">
              <a:buNone/>
            </a:pPr>
            <a:r>
              <a:rPr/>
              <a:t>Die Strukturierung des Textes in Gliederungsebenen erfolgt durch Überschriften.</a:t>
            </a:r>
          </a:p>
          <a:p>
            <a:pPr lvl="0" marL="0" indent="0">
              <a:buNone/>
            </a:pPr>
            <a:r>
              <a:rPr/>
              <a:t>Eine Überschrift der ersten Ebene lässt sich mit dem Rautzeichen </a:t>
            </a:r>
            <a:r>
              <a:rPr sz="1800">
                <a:latin typeface="Courier"/>
              </a:rPr>
              <a:t>#</a:t>
            </a:r>
            <a:r>
              <a:rPr/>
              <a:t> erstellen. Eine Überschrift der zweiten Ebene mit zwei Rautezeichen </a:t>
            </a:r>
            <a:r>
              <a:rPr sz="1800">
                <a:latin typeface="Courier"/>
              </a:rPr>
              <a:t>##</a:t>
            </a:r>
            <a:r>
              <a:rPr/>
              <a:t>. Im folgenden eine Überschrift der vierten Ebene mit vier Rautezeichen </a:t>
            </a:r>
            <a:r>
              <a:rPr sz="1800">
                <a:latin typeface="Courier"/>
              </a:rPr>
              <a:t>#### Vierte Gliederungsebene</a:t>
            </a:r>
            <a:r>
              <a:rPr/>
              <a:t>.</a:t>
            </a:r>
          </a:p>
          <a:p>
            <a:pPr lvl="0" marL="0" indent="0">
              <a:spcBef>
                <a:spcPts val="3000"/>
              </a:spcBef>
              <a:buNone/>
            </a:pPr>
            <a:r>
              <a:rPr b="1"/>
              <a:t>Vierte Gliederungsebene</a:t>
            </a:r>
          </a:p>
          <a:p>
            <a:pPr lvl="0" marL="0" indent="0">
              <a:buNone/>
            </a:pPr>
            <a:r>
              <a:rPr/>
              <a:t>Listen werden stets als eigener Absatz erzeugt und sind in Einrückungsebenen geglieder. Einen Listeneinträge auf der obersten Ebene erstellt man mit </a:t>
            </a:r>
            <a:r>
              <a:rPr sz="1800">
                <a:latin typeface="Courier"/>
              </a:rPr>
              <a:t>*</a:t>
            </a:r>
            <a:r>
              <a:rPr/>
              <a:t>, einen auf der nächsten Ebene mit </a:t>
            </a:r>
            <a:r>
              <a:rPr sz="1800">
                <a:latin typeface="Courier"/>
              </a:rPr>
              <a:t>+</a:t>
            </a:r>
            <a:r>
              <a:rPr/>
              <a:t> und einen auf der dritten Ebene mit </a:t>
            </a:r>
            <a:r>
              <a:rPr sz="1800">
                <a:latin typeface="Courier"/>
              </a:rPr>
              <a:t>-</a:t>
            </a:r>
            <a:r>
              <a:rPr/>
              <a:t>. Den Einträgen muss man jeweils eine Tabulator-Einrückung voranstellen (Taste links vom q)</a:t>
            </a:r>
          </a:p>
          <a:p>
            <a:pPr lvl="0" marL="0" indent="0">
              <a:buNone/>
            </a:pPr>
            <a:r>
              <a:rPr/>
              <a:t>So ergibt:</a:t>
            </a:r>
          </a:p>
          <a:p>
            <a:pPr lvl="0" marL="1270000" indent="0">
              <a:buNone/>
            </a:pPr>
            <a:r>
              <a:rPr sz="1800">
                <a:latin typeface="Courier"/>
              </a:rPr>
              <a:t>* erste Ebene
  + zweite Ebene
    - dritte Ebene
  + nochmal zweite Ebene</a:t>
            </a:r>
          </a:p>
          <a:p>
            <a:pPr lvl="0" marL="0" indent="0">
              <a:buNone/>
            </a:pPr>
            <a:r>
              <a:rPr/>
              <a:t>die folgende Liste:</a:t>
            </a:r>
          </a:p>
          <a:p>
            <a:pPr lvl="1"/>
            <a:r>
              <a:rPr/>
              <a:t>erste Ebene</a:t>
            </a:r>
          </a:p>
          <a:p>
            <a:pPr lvl="2"/>
            <a:r>
              <a:rPr/>
              <a:t>zweite Ebene</a:t>
            </a:r>
          </a:p>
          <a:p>
            <a:pPr lvl="3"/>
            <a:r>
              <a:rPr/>
              <a:t>dritte Ebene</a:t>
            </a:r>
          </a:p>
          <a:p>
            <a:pPr lvl="2"/>
            <a:r>
              <a:rPr/>
              <a:t>nochmal zweite Ebene</a:t>
            </a:r>
          </a:p>
          <a:p>
            <a:pPr lvl="0" marL="0" indent="0">
              <a:buNone/>
            </a:pPr>
            <a:r>
              <a:rPr/>
              <a:t>Nummerierte Listen erhält man entsprechen durch Voranstellen der Nummerierungszeichen - entweder arabisch oder römisch - gefolgt von einem Punkt. Zusätzlich muss man eine doppelte Einrückung vornehmen - zweimal die Tabulator Taste drücken.</a:t>
            </a:r>
          </a:p>
          <a:p>
            <a:pPr lvl="0" marL="0" indent="0">
              <a:buNone/>
            </a:pPr>
            <a:r>
              <a:rPr/>
              <a:t>So ergibt:</a:t>
            </a:r>
          </a:p>
          <a:p>
            <a:pPr lvl="0" marL="1270000" indent="0">
              <a:buNone/>
            </a:pPr>
            <a:r>
              <a:rPr sz="1800">
                <a:latin typeface="Courier"/>
              </a:rPr>
              <a:t>1. erste Ebene
    i. zweite Ebene
      1. dritte Ebene
    ii. nochmal zweite Ebene</a:t>
            </a:r>
          </a:p>
          <a:p>
            <a:pPr lvl="0" marL="0" indent="0">
              <a:buNone/>
            </a:pPr>
            <a:r>
              <a:rPr/>
              <a:t>(beachten Sie die doppelte Einrückung gegenüber der einfachen Liste) die folgende Liste:</a:t>
            </a:r>
          </a:p>
          <a:p>
            <a:pPr lvl="1">
              <a:buAutoNum type="arabicPeriod"/>
            </a:pPr>
            <a:r>
              <a:rPr/>
              <a:t>erste Ebene</a:t>
            </a:r>
          </a:p>
          <a:p>
            <a:pPr lvl="2">
              <a:buAutoNum type="romanLcPeriod"/>
            </a:pPr>
            <a:r>
              <a:rPr/>
              <a:t>zweite Ebene</a:t>
            </a:r>
          </a:p>
          <a:p>
            <a:pPr lvl="3">
              <a:buAutoNum type="arabicPeriod"/>
            </a:pPr>
            <a:r>
              <a:rPr/>
              <a:t>dritte Ebene</a:t>
            </a:r>
          </a:p>
          <a:p>
            <a:pPr lvl="2">
              <a:buAutoNum type="romanLcPeriod"/>
            </a:pPr>
            <a:r>
              <a:rPr/>
              <a:t>nochmal zweite Ebene</a:t>
            </a:r>
          </a:p>
          <a:p>
            <a:pPr lvl="0" marL="0" indent="0">
              <a:buNone/>
            </a:pPr>
            <a:r>
              <a:rPr/>
              <a:t>Will man numerierte Listen erstellen, die nach einer Unterbrechung durch einen Textabsatz weiter fortgeführt werden, so stellt man </a:t>
            </a:r>
            <a:r>
              <a:rPr sz="1800">
                <a:latin typeface="Courier"/>
              </a:rPr>
              <a:t>(@)</a:t>
            </a:r>
            <a:r>
              <a:rPr/>
              <a:t> voran.</a:t>
            </a:r>
          </a:p>
          <a:p>
            <a:pPr lvl="0" marL="0" indent="0">
              <a:buNone/>
            </a:pPr>
            <a:r>
              <a:rPr/>
              <a:t>So ergibt:</a:t>
            </a:r>
          </a:p>
          <a:p>
            <a:pPr lvl="0" marL="1270000" indent="0">
              <a:buNone/>
            </a:pPr>
            <a:r>
              <a:rPr sz="1800">
                <a:latin typeface="Courier"/>
              </a:rPr>
              <a:t>(@) erster Listeneintrag
und dazwischen kommt Text
(@) zweiter Listeneintrag
</a:t>
            </a:r>
          </a:p>
          <a:p>
            <a:pPr lvl="0" marL="0" indent="0">
              <a:buNone/>
            </a:pPr>
            <a:r>
              <a:rPr/>
              <a:t>die folgende Ausgabe:</a:t>
            </a:r>
          </a:p>
          <a:p>
            <a:pPr lvl="1">
              <a:buAutoNum type="arabicParenBoth"/>
            </a:pPr>
            <a:r>
              <a:rPr/>
              <a:t>erster Listeneintrag</a:t>
            </a:r>
          </a:p>
          <a:p>
            <a:pPr lvl="0" marL="0" indent="0">
              <a:buNone/>
            </a:pPr>
            <a:r>
              <a:rPr/>
              <a:t>und dazwischen kommt Text</a:t>
            </a:r>
          </a:p>
          <a:p>
            <a:pPr lvl="1">
              <a:buAutoNum type="arabicParenBoth"/>
            </a:pPr>
            <a:r>
              <a:rPr/>
              <a:t>zweiter Listeneintrag</a:t>
            </a:r>
          </a:p>
          <a:p>
            <a:pPr lvl="0" marL="0" indent="0">
              <a:buNone/>
            </a:pPr>
            <a:r>
              <a:rPr/>
              <a:t>Weitere Möglichkeiten den Text zu strukturieren (Definitionen, Zitate, Fußnoten etc.) finden sich im </a:t>
            </a:r>
            <a:r>
              <a:rPr>
                <a:hlinkClick r:id="rId2"/>
              </a:rPr>
              <a:t>rmarkdown-cheatsheet</a:t>
            </a:r>
            <a:r>
              <a:rPr/>
              <a: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Verlinkungen,</a:t>
            </a:r>
            <a:r>
              <a:rPr/>
              <a:t> </a:t>
            </a:r>
            <a:r>
              <a:rPr/>
              <a:t>Bilder,</a:t>
            </a:r>
            <a:r>
              <a:rPr/>
              <a:t> </a:t>
            </a:r>
            <a:r>
              <a:rPr/>
              <a:t>etc.</a:t>
            </a:r>
          </a:p>
        </p:txBody>
      </p:sp>
      <p:sp>
        <p:nvSpPr>
          <p:cNvPr id="3" name="Content Placeholder 2"/>
          <p:cNvSpPr>
            <a:spLocks noGrp="1"/>
          </p:cNvSpPr>
          <p:nvPr>
            <p:ph idx="1"/>
          </p:nvPr>
        </p:nvSpPr>
        <p:spPr/>
        <p:txBody>
          <a:bodyPr/>
          <a:lstStyle/>
          <a:p>
            <a:pPr lvl="0" marL="0" indent="0">
              <a:buNone/>
            </a:pPr>
            <a:r>
              <a:rPr/>
              <a:t>R Markdown bietet einfache Möglichkeiten, um Verweise hinzuzufügen.</a:t>
            </a:r>
          </a:p>
          <a:p>
            <a:pPr lvl="0" marL="0" indent="0">
              <a:spcBef>
                <a:spcPts val="3000"/>
              </a:spcBef>
              <a:buNone/>
            </a:pPr>
            <a:r>
              <a:rPr b="1"/>
              <a:t>Links</a:t>
            </a:r>
          </a:p>
          <a:p>
            <a:pPr lvl="0" marL="0" indent="0">
              <a:buNone/>
            </a:pPr>
            <a:r>
              <a:rPr/>
              <a:t>Einen URL-Link erzeugt man</a:t>
            </a:r>
          </a:p>
          <a:p>
            <a:pPr lvl="1"/>
            <a:r>
              <a:rPr/>
              <a:t>direkt mit Angabe des Protokolls </a:t>
            </a:r>
            <a:r>
              <a:rPr sz="1800">
                <a:latin typeface="Courier"/>
              </a:rPr>
              <a:t>&lt;https://rmarkdown.rstudio.com&gt;</a:t>
            </a:r>
            <a:r>
              <a:rPr/>
              <a:t> als </a:t>
            </a:r>
            <a:r>
              <a:rPr>
                <a:hlinkClick r:id="rId2"/>
              </a:rPr>
              <a:t>https://rmarkdown.rstudio.com</a:t>
            </a:r>
          </a:p>
          <a:p>
            <a:pPr lvl="1"/>
            <a:r>
              <a:rPr/>
              <a:t>oder als benannten WWW-Link mit </a:t>
            </a:r>
            <a:r>
              <a:rPr sz="1800">
                <a:latin typeface="Courier"/>
              </a:rPr>
              <a:t>[Projektseite R Markdown](rmarkdown.rstudio.com)</a:t>
            </a:r>
            <a:r>
              <a:rPr/>
              <a:t> als </a:t>
            </a:r>
            <a:r>
              <a:rPr>
                <a:hlinkClick r:id="rId3"/>
              </a:rPr>
              <a:t>Projektseite R Markdown</a:t>
            </a:r>
            <a:r>
              <a:rPr/>
              <a:t>.</a:t>
            </a:r>
          </a:p>
          <a:p>
            <a:pPr lvl="0" marL="0" indent="0">
              <a:spcBef>
                <a:spcPts val="3000"/>
              </a:spcBef>
              <a:buNone/>
            </a:pPr>
            <a:r>
              <a:rPr b="1"/>
              <a:t>Graphiken</a:t>
            </a:r>
          </a:p>
          <a:p>
            <a:pPr lvl="0" marL="0" indent="0">
              <a:buNone/>
            </a:pPr>
            <a:r>
              <a:rPr/>
              <a:t>Eine Graphik lässt sich ähnlich wie ein Link einbetten durch ein zusätzliches vorangestelltes Ausrufezeichen mit </a:t>
            </a:r>
            <a:r>
              <a:rPr sz="1800">
                <a:latin typeface="Courier"/>
              </a:rPr>
              <a:t>![R-Logo (lokal im Unterordner images) mit 10% Zeilenbreite](./images/Rlogo.png){width=10%}</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Allgemeines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Rlogo.png" id="0" name="Picture 1"/>
          <p:cNvPicPr>
            <a:picLocks noGrp="1" noChangeAspect="1"/>
          </p:cNvPicPr>
          <p:nvPr/>
        </p:nvPicPr>
        <p:blipFill>
          <a:blip r:embed="rId2"/>
          <a:stretch>
            <a:fillRect/>
          </a:stretch>
        </p:blipFill>
        <p:spPr bwMode="auto">
          <a:xfrm>
            <a:off x="1981200" y="1600200"/>
            <a:ext cx="5181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R-Logo</a:t>
            </a:r>
            <a:r>
              <a:rPr/>
              <a:t> </a:t>
            </a:r>
            <a:r>
              <a:rPr/>
              <a:t>(lokal</a:t>
            </a:r>
            <a:r>
              <a:rPr/>
              <a:t> </a:t>
            </a:r>
            <a:r>
              <a:rPr/>
              <a:t>im</a:t>
            </a:r>
            <a:r>
              <a:rPr/>
              <a:t> </a:t>
            </a:r>
            <a:r>
              <a:rPr/>
              <a:t>Unterordner</a:t>
            </a:r>
            <a:r>
              <a:rPr/>
              <a:t> </a:t>
            </a:r>
            <a:r>
              <a:rPr/>
              <a:t>images)</a:t>
            </a:r>
            <a:r>
              <a:rPr/>
              <a:t> </a:t>
            </a:r>
            <a:r>
              <a:rPr/>
              <a:t>mit</a:t>
            </a:r>
            <a:r>
              <a:rPr/>
              <a:t> </a:t>
            </a:r>
            <a:r>
              <a:rPr/>
              <a:t>10%</a:t>
            </a:r>
            <a:r>
              <a:rPr/>
              <a:t> </a:t>
            </a:r>
            <a:r>
              <a:rPr/>
              <a:t>Zeilenbreite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Das geht auch für Graphiken im Netz unter Angabe der entsprechenden URL bspw.: </a:t>
            </a:r>
            <a:r>
              <a:rPr sz="1800">
                <a:latin typeface="Courier"/>
              </a:rPr>
              <a:t>![R-Logo von r-project.org mit 50px Bildbreite](https://www.r-project.org/Rlogo.png){width=50px}</a:t>
            </a:r>
            <a:r>
              <a:rPr/>
              <a:t> als</a:t>
            </a:r>
          </a:p>
          <a:p>
            <a:pPr lvl="0" marL="0" indent="0">
              <a:buNone/>
            </a:pPr>
            <a:r>
              <a:rPr sz="1800">
                <a:latin typeface="Courier"/>
              </a:rPr>
              <a:t>![R-Logo von r-project.org mit 50px Bildbreite](https://www.r-project.org/Rlogo.png){width=50px}</a:t>
            </a:r>
          </a:p>
          <a:p>
            <a:pPr lvl="0" marL="0" indent="0">
              <a:buNone/>
            </a:pPr>
            <a:r>
              <a:rPr/>
              <a:t>Der Text in den eckigen Klammern dient dabei als Bildunterschrift.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Programmcode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Eine Programmcodeblock wird mit dem dreifachen Anführungszeichen eingeleitet. Anschließend folgt in geschweiften Klammern die Angabe der Programmiersprache.</a:t>
            </a:r>
          </a:p>
          <a:p>
            <a:pPr lvl="0" marL="1270000" indent="0">
              <a:buNone/>
            </a:pPr>
            <a:r>
              <a:rPr sz="1800">
                <a:latin typeface="Courier"/>
              </a:rPr>
              <a:t>
```{r}
# hier kommt der Programmcode rein
``` 
(Dieser Text und die letzten dreifachen Anführungszeichen gehören nicht dazu. Sie sind nur dazu da, dass die voranstehenden Befehle nicht interpretiert werden und die RStudio GUI nicht durcheinander kommt.)
```</a:t>
            </a:r>
          </a:p>
          <a:p>
            <a:pPr lvl="0" marL="0" indent="0">
              <a:buNone/>
            </a:pPr>
            <a:r>
              <a:rPr/>
              <a:t>Innerhalb des Programmcodesblocks können beliebige R-Befehle ausgeführt werden. Dabei werden alle Befehle in den Programmcodeblocks in einem R Markdown Dokument hintereinander ausgeführt. Spätere Codeblocks können damit auf die Ergebnisse früherer Codeblocks zugreifen, z.B. auf Variablen, die in vorangehenden Blocks erzeugt wurden.</a:t>
            </a:r>
          </a:p>
          <a:p>
            <a:pPr lvl="0" marL="0" indent="0">
              <a:buNone/>
            </a:pPr>
            <a:r>
              <a:rPr/>
              <a:t>Sofern die Befehle Funktionen aus speziellen Paketen beinhalten, so müssen diese vorher entsprechend eingebunden werden (</a:t>
            </a:r>
            <a:r>
              <a:rPr sz="1800">
                <a:latin typeface="Courier"/>
              </a:rPr>
              <a:t>library()</a:t>
            </a:r>
            <a:r>
              <a:rPr/>
              <a:t>).</a:t>
            </a:r>
          </a:p>
          <a:p>
            <a:pPr lvl="0" marL="0" indent="0">
              <a:buNone/>
            </a:pPr>
            <a:r>
              <a:rPr/>
              <a:t>Startet man einen Programmcodeblock so kann man durch weitere Argumente festlegen, wie dieser weiter verarbeitet werden soll. Die Argumente werden dabei in die geschweiften Klammern geschrieben und mit Kommas abgetrennt. Wenn einzelne Argumente nicht explizit angegeben werden, gelten die Standardwerte.</a:t>
            </a:r>
          </a:p>
          <a:p>
            <a:pPr lvl="0" marL="0" indent="0">
              <a:buNone/>
            </a:pPr>
            <a:r>
              <a:rPr/>
              <a:t>Die wichtigsten beiden Argumente sind:</a:t>
            </a:r>
          </a:p>
          <a:p>
            <a:pPr lvl="1"/>
            <a:r>
              <a:rPr sz="1800">
                <a:latin typeface="Courier"/>
              </a:rPr>
              <a:t>echo =</a:t>
            </a:r>
            <a:r>
              <a:rPr/>
              <a:t> soll der R-Code in der Ausgabe sichtbar sein (oder nur die Ergebnisse) - Auswahl zwischen </a:t>
            </a:r>
            <a:r>
              <a:rPr sz="1800">
                <a:latin typeface="Courier"/>
              </a:rPr>
              <a:t>TRUE</a:t>
            </a:r>
            <a:r>
              <a:rPr/>
              <a:t> (Standard) und </a:t>
            </a:r>
            <a:r>
              <a:rPr sz="1800">
                <a:latin typeface="Courier"/>
              </a:rPr>
              <a:t>FALSE</a:t>
            </a:r>
            <a:r>
              <a:rPr/>
              <a:t>,</a:t>
            </a:r>
          </a:p>
          <a:p>
            <a:pPr lvl="1"/>
            <a:r>
              <a:rPr sz="1800">
                <a:latin typeface="Courier"/>
              </a:rPr>
              <a:t>eval =</a:t>
            </a:r>
            <a:r>
              <a:rPr/>
              <a:t> soll der R-Code ausgeführt werden - Auswahl zwischen </a:t>
            </a:r>
            <a:r>
              <a:rPr sz="1800">
                <a:latin typeface="Courier"/>
              </a:rPr>
              <a:t>TRUE</a:t>
            </a:r>
            <a:r>
              <a:rPr/>
              <a:t> (Standard) und </a:t>
            </a:r>
            <a:r>
              <a:rPr sz="1800">
                <a:latin typeface="Courier"/>
              </a:rPr>
              <a:t>FALSE</a:t>
            </a:r>
          </a:p>
          <a:p>
            <a:pPr lvl="0" marL="0" indent="0">
              <a:buNone/>
            </a:pPr>
            <a:r>
              <a:rPr/>
              <a:t>Zur Demonstration im folgenden ein Beispiel für einen Programmcodeblock, der angezeigt, aber nicht ausgeführt wird:</a:t>
            </a:r>
          </a:p>
          <a:p>
            <a:pPr lvl="0" marL="1270000" indent="0">
              <a:buNone/>
            </a:pPr>
            <a:r>
              <a:rPr sz="1800">
                <a:latin typeface="Courier"/>
              </a:rPr>
              <a:t>
```{r, eval = FALSE, echo = TRUE}
plot(1:5)
``` 
(Dieser Text und die letzten dreifachen Anführungszeichen gehören nicht dazu. Sie sind nur dazu da, dass die voranstehenden Befehle nicht interpretiert werden und die RStudio GUI nicht durcheinander kommt.)
```</a:t>
            </a:r>
          </a:p>
          <a:p>
            <a:pPr lvl="0" marL="0" indent="0">
              <a:buNone/>
            </a:pPr>
            <a:r>
              <a:rPr/>
              <a:t>ergibt folgende Ausgabe im Dokument:</a:t>
            </a:r>
          </a:p>
          <a:p>
            <a:pPr lvl="0" marL="1270000" indent="0">
              <a:buNone/>
            </a:pPr>
            <a:r>
              <a:rPr sz="1800" b="1">
                <a:solidFill>
                  <a:srgbClr val="007020"/>
                </a:solidFill>
                <a:latin typeface="Courier"/>
              </a:rPr>
              <a:t>plot</a:t>
            </a:r>
            <a:r>
              <a:rPr sz="1800">
                <a:latin typeface="Courier"/>
              </a:rPr>
              <a:t>(</a:t>
            </a:r>
            <a:r>
              <a:rPr sz="1800">
                <a:solidFill>
                  <a:srgbClr val="40A070"/>
                </a:solidFill>
                <a:latin typeface="Courier"/>
              </a:rPr>
              <a:t>1</a:t>
            </a:r>
            <a:r>
              <a:rPr sz="1800">
                <a:solidFill>
                  <a:srgbClr val="666666"/>
                </a:solidFill>
                <a:latin typeface="Courier"/>
              </a:rPr>
              <a:t>:</a:t>
            </a:r>
            <a:r>
              <a:rPr sz="1800">
                <a:solidFill>
                  <a:srgbClr val="40A070"/>
                </a:solidFill>
                <a:latin typeface="Courier"/>
              </a:rPr>
              <a:t>5</a:t>
            </a:r>
            <a:r>
              <a:rPr sz="1800">
                <a:latin typeface="Courier"/>
              </a:rPr>
              <a:t>)</a:t>
            </a:r>
          </a:p>
          <a:p>
            <a:pPr lvl="0" marL="0" indent="0">
              <a:buNone/>
            </a:pPr>
            <a:r>
              <a:rPr/>
              <a:t>Und ein Beispiel für einen Programmcodeblock, der nicht angezeigt, aber ausgeführt wird:</a:t>
            </a:r>
          </a:p>
          <a:p>
            <a:pPr lvl="0" marL="1270000" indent="0">
              <a:buNone/>
            </a:pPr>
            <a:r>
              <a:rPr sz="1800">
                <a:latin typeface="Courier"/>
              </a:rPr>
              <a:t>
```{r, eval = TRUE, echo = TRUE}
plot(1:5)
``` 
(Dieser Text und die letzten dreifachen Anführungszeichen gehören nicht dazu. Sie sind nur dazu da, dass die voranstehenden Befehle nicht interpretiert werden und die RStudio GUI nicht durcheinander kommt.)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arkdown_files/figure-pptx/unnamed-chunk-4-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Erstellen</a:t>
            </a:r>
            <a:r>
              <a:rPr/>
              <a:t> </a:t>
            </a:r>
            <a:r>
              <a:rPr/>
              <a:t>von</a:t>
            </a:r>
            <a:r>
              <a:rPr/>
              <a:t> </a:t>
            </a:r>
            <a:r>
              <a:rPr/>
              <a:t>Ausgabedokumenten</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Dokumente im R Markdown Format werden zunächst mit Hilfe des Pakets </a:t>
            </a:r>
            <a:r>
              <a:rPr sz="1800">
                <a:latin typeface="Courier"/>
              </a:rPr>
              <a:t>knitr</a:t>
            </a:r>
            <a:r>
              <a:rPr/>
              <a:t> in allgemeines Markdown Format </a:t>
            </a:r>
            <a:r>
              <a:rPr sz="1800">
                <a:latin typeface="Courier"/>
              </a:rPr>
              <a:t>md</a:t>
            </a:r>
            <a:r>
              <a:rPr/>
              <a:t> umgewandelt. Anschließend wird dieses mit </a:t>
            </a:r>
            <a:r>
              <a:rPr sz="1800">
                <a:latin typeface="Courier"/>
              </a:rPr>
              <a:t>pandoc</a:t>
            </a:r>
            <a:r>
              <a:rPr/>
              <a:t> in das gewünschte Format umgewandelt.</a:t>
            </a:r>
          </a:p>
          <a:p>
            <a:pPr lvl="0" marL="0" indent="0">
              <a:buNone/>
            </a:pPr>
            <a:r>
              <a:rPr/>
              <a:t>Dieser Prozess kann entweder auf der Kommandozeile aufgerufen werden, oder in der RStudio GUI als Menübefehl ausgewählt werden.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Erstellen</a:t>
            </a:r>
            <a:r>
              <a:rPr/>
              <a:t> </a:t>
            </a:r>
            <a:r>
              <a:rPr/>
              <a:t>mittels</a:t>
            </a:r>
            <a:r>
              <a:rPr/>
              <a:t> </a:t>
            </a:r>
            <a:r>
              <a:rPr sz="1800">
                <a:latin typeface="Courier"/>
              </a:rPr>
              <a:t>render()</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Die Funktion </a:t>
            </a:r>
            <a:r>
              <a:rPr sz="1800">
                <a:latin typeface="Courier"/>
              </a:rPr>
              <a:t>render()</a:t>
            </a:r>
            <a:r>
              <a:rPr/>
              <a:t> aus dem </a:t>
            </a:r>
            <a:r>
              <a:rPr sz="1800">
                <a:latin typeface="Courier"/>
              </a:rPr>
              <a:t>markdown</a:t>
            </a:r>
            <a:r>
              <a:rPr/>
              <a:t> Paket übersetzt eine R Markdown Datei - </a:t>
            </a:r>
            <a:r>
              <a:rPr sz="1800">
                <a:latin typeface="Courier"/>
              </a:rPr>
              <a:t>input =</a:t>
            </a:r>
            <a:r>
              <a:rPr/>
              <a:t> in das gewünschte Ausgabeformat </a:t>
            </a:r>
            <a:r>
              <a:rPr sz="1800">
                <a:latin typeface="Courier"/>
              </a:rPr>
              <a:t>output_format =</a:t>
            </a:r>
            <a:r>
              <a:rPr/>
              <a:t>, sofern gewünscht mit dem Dateinamen </a:t>
            </a:r>
            <a:r>
              <a:rPr sz="1800">
                <a:latin typeface="Courier"/>
              </a:rPr>
              <a:t>output_file =</a:t>
            </a:r>
            <a:r>
              <a:rPr/>
              <a:t>.</a:t>
            </a:r>
          </a:p>
          <a:p>
            <a:pPr lvl="0" marL="0" indent="0">
              <a:buNone/>
            </a:pPr>
            <a:r>
              <a:rPr/>
              <a:t>Die Angabe des Ausgabeformats erfolgt als Zeichenkette z.B. </a:t>
            </a:r>
            <a:r>
              <a:rPr sz="1800">
                <a:latin typeface="Courier"/>
              </a:rPr>
              <a:t>"html_document"</a:t>
            </a:r>
            <a:r>
              <a:rPr/>
              <a:t> oder als Ausgabeobjekt bzw. -funktion z.B. </a:t>
            </a:r>
            <a:r>
              <a:rPr sz="1800">
                <a:latin typeface="Courier"/>
              </a:rPr>
              <a:t>html_document()</a:t>
            </a:r>
            <a:r>
              <a:rPr/>
              <a:t>. Die möglichen Werte entsprechen dabei denen in der Kopfzeile des R Markdown Dokuments.</a:t>
            </a:r>
          </a:p>
          <a:p>
            <a:pPr lvl="0" marL="0" indent="0">
              <a:buNone/>
            </a:pPr>
            <a:r>
              <a:rPr/>
              <a:t>Alternativ lässt sich durch Angabe von </a:t>
            </a:r>
            <a:r>
              <a:rPr sz="1800">
                <a:latin typeface="Courier"/>
              </a:rPr>
              <a:t>output_format = "all"</a:t>
            </a:r>
            <a:r>
              <a:rPr/>
              <a:t> auch bewirken, dass alle in der Kopfzeile spezifizierten Ausgabeformate erzeugt werden.</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Erstellen</a:t>
            </a:r>
            <a:r>
              <a:rPr/>
              <a:t> </a:t>
            </a:r>
            <a:r>
              <a:rPr/>
              <a:t>mittels</a:t>
            </a:r>
            <a:r>
              <a:rPr/>
              <a:t> </a:t>
            </a:r>
            <a:r>
              <a:rPr/>
              <a:t>RStudio</a:t>
            </a:r>
            <a:r>
              <a:rPr/>
              <a:t> </a:t>
            </a:r>
            <a:r>
              <a:rPr/>
              <a:t>GUI</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Mit R Markdown Dokumenten lassen sich Datenanalysen dokumentieren. R Markdown Dokumente umfassen sowohl den zur Analyse verwendeten Programmcode als auch die ergänzenden Textpassagen und Erklärungen.</a:t>
            </a:r>
          </a:p>
          <a:p>
            <a:pPr lvl="0" marL="0" indent="0">
              <a:buNone/>
            </a:pPr>
            <a:r>
              <a:rPr/>
              <a:t>R Markdown Dokumente sind für sich genommen erstmal einfache, unformatierte Textdokumente. Darin enthalten sind aber Anweisungen, wie mit dem Text zu verfahren ist, die sogenannte R Markdown Syntax. Mit der R Markdown Syntax wird festgelegt:</a:t>
            </a:r>
          </a:p>
          <a:p>
            <a:pPr lvl="1"/>
            <a:r>
              <a:rPr/>
              <a:t>Einerseits welcher Text als R Befehl ausgeführt werden soll und dabei insbesondere</a:t>
            </a:r>
          </a:p>
          <a:p>
            <a:pPr lvl="2"/>
            <a:r>
              <a:rPr/>
              <a:t>ob nur die Ergebnisse oder auch die Befehle selber dargestellt werden ,</a:t>
            </a:r>
          </a:p>
          <a:p>
            <a:pPr lvl="2"/>
            <a:r>
              <a:rPr/>
              <a:t>in welcher Form die graphische Ausgabe dargestellt werden sowie</a:t>
            </a:r>
          </a:p>
          <a:p>
            <a:pPr lvl="2"/>
            <a:r>
              <a:rPr/>
              <a:t>ob und wie eine Interaktion mit dem Nutzer erfolgt</a:t>
            </a:r>
          </a:p>
          <a:p>
            <a:pPr lvl="1"/>
            <a:r>
              <a:rPr/>
              <a:t>Andererseits welcher Text als erklärender Text ausgegeben soll und dabei insbesondere</a:t>
            </a:r>
          </a:p>
          <a:p>
            <a:pPr lvl="2"/>
            <a:r>
              <a:rPr/>
              <a:t>wie der Text strukturiert ist (Überschriften, Listen,..),</a:t>
            </a:r>
          </a:p>
          <a:p>
            <a:pPr lvl="2"/>
            <a:r>
              <a:rPr/>
              <a:t>wie der Text formatiert ist (Schriftart und -größe, …) sowie</a:t>
            </a:r>
          </a:p>
          <a:p>
            <a:pPr lvl="2"/>
            <a:r>
              <a:rPr/>
              <a:t>ob und welche ergänzenden Elemente vorhanden sind (Fußnoten, Bilder,…).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Die Rstudio GUI bietet für R Markdown Dokumente unter dem Menüeintrag </a:t>
            </a:r>
            <a:r>
              <a:rPr sz="1800">
                <a:latin typeface="Courier"/>
              </a:rPr>
              <a:t>Knit</a:t>
            </a:r>
            <a:r>
              <a:rPr/>
              <a: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RStudio_GUI_knit_menu.png" id="0" name="Picture 1"/>
          <p:cNvPicPr>
            <a:picLocks noGrp="1" noChangeAspect="1"/>
          </p:cNvPicPr>
          <p:nvPr/>
        </p:nvPicPr>
        <p:blipFill>
          <a:blip r:embed="rId2"/>
          <a:stretch>
            <a:fillRect/>
          </a:stretch>
        </p:blipFill>
        <p:spPr bwMode="auto">
          <a:xfrm>
            <a:off x="457200" y="2451100"/>
            <a:ext cx="8229600" cy="28194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ein Auswahlmenü mit den möglichen Zielformaten:</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RStudio_GUI_knit_select.png" id="0" name="Picture 1"/>
          <p:cNvPicPr>
            <a:picLocks noGrp="1" noChangeAspect="1"/>
          </p:cNvPicPr>
          <p:nvPr/>
        </p:nvPicPr>
        <p:blipFill>
          <a:blip r:embed="rId2"/>
          <a:stretch>
            <a:fillRect/>
          </a:stretch>
        </p:blipFill>
        <p:spPr bwMode="auto">
          <a:xfrm>
            <a:off x="2362200" y="1600200"/>
            <a:ext cx="4406900" cy="45212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Dieses enthält standardmäßig * </a:t>
            </a:r>
            <a:r>
              <a:rPr sz="1800">
                <a:latin typeface="Courier"/>
              </a:rPr>
              <a:t>Knit to HTML</a:t>
            </a:r>
            <a:r>
              <a:rPr/>
              <a:t> * </a:t>
            </a:r>
            <a:r>
              <a:rPr sz="1800">
                <a:latin typeface="Courier"/>
              </a:rPr>
              <a:t>Knit to PDF</a:t>
            </a:r>
            <a:r>
              <a:rPr/>
              <a:t> * </a:t>
            </a:r>
            <a:r>
              <a:rPr sz="1800">
                <a:latin typeface="Courier"/>
              </a:rPr>
              <a:t>Knit to Word</a:t>
            </a:r>
          </a:p>
          <a:p>
            <a:pPr lvl="0" marL="0" indent="0">
              <a:buNone/>
            </a:pPr>
            <a:r>
              <a:rPr/>
              <a:t>Sofern in der Kopfzeile auch weitere Ausgabeformate festgelegt wurden, erscheinen diese ebenfalls im Auswahlmenü, hier:</a:t>
            </a:r>
          </a:p>
          <a:p>
            <a:pPr lvl="1"/>
            <a:r>
              <a:rPr sz="1800">
                <a:latin typeface="Courier"/>
              </a:rPr>
              <a:t>Knit to beamer_presentation</a:t>
            </a:r>
          </a:p>
          <a:p>
            <a:pPr lvl="1"/>
            <a:r>
              <a:rPr sz="1800">
                <a:latin typeface="Courier"/>
              </a:rPr>
              <a:t>Knit to powerpoint_presentation</a:t>
            </a:r>
          </a:p>
          <a:p>
            <a:pPr lvl="0" marL="0" indent="0">
              <a:buNone/>
            </a:pPr>
            <a:r>
              <a:rPr/>
              <a:t>Ein Klick auf das gewünschte Ausgabeformat startet den Prozess.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Ausgabeformate</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HTML</a:t>
            </a:r>
          </a:p>
        </p:txBody>
      </p:sp>
      <p:sp>
        <p:nvSpPr>
          <p:cNvPr id="3" name="Content Placeholder 2"/>
          <p:cNvSpPr>
            <a:spLocks noGrp="1"/>
          </p:cNvSpPr>
          <p:nvPr>
            <p:ph idx="1"/>
          </p:nvPr>
        </p:nvSpPr>
        <p:spPr/>
        <p:txBody>
          <a:bodyPr/>
          <a:lstStyle/>
          <a:p>
            <a:pPr lvl="0" marL="0" indent="0">
              <a:buNone/>
            </a:pPr>
            <a:r>
              <a:rPr/>
              <a:t>HTML Dokumente werden durch Angabe von </a:t>
            </a:r>
            <a:r>
              <a:rPr sz="1800">
                <a:latin typeface="Courier"/>
              </a:rPr>
              <a:t>output : html_document</a:t>
            </a:r>
            <a:r>
              <a:rPr/>
              <a:t> erstellt.</a:t>
            </a:r>
          </a:p>
          <a:p>
            <a:pPr lvl="0" marL="0" indent="0">
              <a:buNone/>
            </a:pPr>
            <a:r>
              <a:rPr/>
              <a:t>HTML ist das Standardausgabeformat für R Markdown. Entsprechend bietet R Markdown für HTML Dokumente erweiterte Formatierungsmöglichkeiten. Diese werden in der Kopfzeile nach der Angabe von </a:t>
            </a:r>
            <a:r>
              <a:rPr sz="1800">
                <a:latin typeface="Courier"/>
              </a:rPr>
              <a:t>output: html_document</a:t>
            </a:r>
            <a:r>
              <a:rPr/>
              <a:t> festgelegt. Die beiden wichtigsten sind:</a:t>
            </a:r>
          </a:p>
          <a:p>
            <a:pPr lvl="1"/>
            <a:r>
              <a:rPr sz="1800">
                <a:latin typeface="Courier"/>
              </a:rPr>
              <a:t>toc : true</a:t>
            </a:r>
            <a:r>
              <a:rPr/>
              <a:t> es wird ein Inhaltsverzeichnis erstellt (Standard </a:t>
            </a:r>
            <a:r>
              <a:rPr sz="1800">
                <a:latin typeface="Courier"/>
              </a:rPr>
              <a:t>false</a:t>
            </a:r>
            <a:r>
              <a:rPr/>
              <a:t>)</a:t>
            </a:r>
          </a:p>
          <a:p>
            <a:pPr lvl="1"/>
            <a:r>
              <a:rPr sz="1800">
                <a:latin typeface="Courier"/>
              </a:rPr>
              <a:t>number_sections : true</a:t>
            </a:r>
            <a:r>
              <a:rPr/>
              <a:t> die Überschriften werden nummeriert (Standard </a:t>
            </a:r>
            <a:r>
              <a:rPr sz="1800">
                <a:latin typeface="Courier"/>
              </a:rPr>
              <a:t>false</a:t>
            </a:r>
            <a:r>
              <a:rPr/>
              <a: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Notebook</a:t>
            </a:r>
            <a:r>
              <a:rPr/>
              <a:t> </a:t>
            </a:r>
            <a:r>
              <a:rPr/>
              <a:t>(html)</a:t>
            </a:r>
          </a:p>
        </p:txBody>
      </p:sp>
      <p:sp>
        <p:nvSpPr>
          <p:cNvPr id="3" name="Content Placeholder 2"/>
          <p:cNvSpPr>
            <a:spLocks noGrp="1"/>
          </p:cNvSpPr>
          <p:nvPr>
            <p:ph idx="1"/>
          </p:nvPr>
        </p:nvSpPr>
        <p:spPr/>
        <p:txBody>
          <a:bodyPr/>
          <a:lstStyle/>
          <a:p>
            <a:pPr lvl="0" marL="0" indent="0">
              <a:buNone/>
            </a:pPr>
            <a:r>
              <a:rPr/>
              <a:t>R Notebooks werden durch Angabe von </a:t>
            </a:r>
            <a:r>
              <a:rPr sz="1800">
                <a:latin typeface="Courier"/>
              </a:rPr>
              <a:t>output : html_notebook</a:t>
            </a:r>
            <a:r>
              <a:rPr/>
              <a:t> erstellt.</a:t>
            </a:r>
          </a:p>
          <a:p>
            <a:pPr lvl="0" marL="0" indent="0">
              <a:buNone/>
            </a:pPr>
            <a:r>
              <a:rPr/>
              <a:t>Das Notebook dient dem fortlaufenden Protokollieren von Arbeitsergebnissen in der Datenanalyse mit R. Die R Analysen werden dabei als einzelne Programmcodeblöcke durchgeführt und fortlaufend durch Text davor bzw. danach kommentiert und diskutiert.</a:t>
            </a:r>
          </a:p>
          <a:p>
            <a:pPr lvl="0" marL="0" indent="0">
              <a:buNone/>
            </a:pPr>
            <a:r>
              <a:rPr/>
              <a:t>Durch das Notebookformat entfällt die klassische Trennung zwischen der Analyseanweisung an den Computer in Form von Programmcode (z.B. R-Skripte) und der Analyseerklärung durch Texte in Form eines Textdokuments.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PDF</a:t>
            </a:r>
            <a:r>
              <a:rPr/>
              <a:t> </a:t>
            </a:r>
            <a:r>
              <a:rPr/>
              <a:t>Dokument</a:t>
            </a:r>
          </a:p>
        </p:txBody>
      </p:sp>
      <p:sp>
        <p:nvSpPr>
          <p:cNvPr id="3" name="Content Placeholder 2"/>
          <p:cNvSpPr>
            <a:spLocks noGrp="1"/>
          </p:cNvSpPr>
          <p:nvPr>
            <p:ph idx="1"/>
          </p:nvPr>
        </p:nvSpPr>
        <p:spPr/>
        <p:txBody>
          <a:bodyPr/>
          <a:lstStyle/>
          <a:p>
            <a:pPr lvl="0" marL="0" indent="0">
              <a:buNone/>
            </a:pPr>
            <a:r>
              <a:rPr/>
              <a:t>PDF Dokumente werden durch Angabe von </a:t>
            </a:r>
            <a:r>
              <a:rPr sz="1800">
                <a:latin typeface="Courier"/>
              </a:rPr>
              <a:t>output : pdf_document</a:t>
            </a:r>
            <a:r>
              <a:rPr/>
              <a:t> erstellt.</a:t>
            </a:r>
          </a:p>
          <a:p>
            <a:pPr lvl="0" marL="0" indent="0">
              <a:buNone/>
            </a:pPr>
            <a:r>
              <a:rPr/>
              <a:t>Sie bieten ebenso wie HTML erweiterte Formatierungsmöglichkeiten, unter anderem</a:t>
            </a:r>
          </a:p>
          <a:p>
            <a:pPr lvl="1"/>
            <a:r>
              <a:rPr sz="1800">
                <a:latin typeface="Courier"/>
              </a:rPr>
              <a:t>toc : true</a:t>
            </a:r>
            <a:r>
              <a:rPr/>
              <a:t> es wird ein Inhaltsverzeichnis erstellt (Standard </a:t>
            </a:r>
            <a:r>
              <a:rPr sz="1800">
                <a:latin typeface="Courier"/>
              </a:rPr>
              <a:t>false</a:t>
            </a:r>
            <a:r>
              <a:rPr/>
              <a:t>)</a:t>
            </a:r>
          </a:p>
          <a:p>
            <a:pPr lvl="1"/>
            <a:r>
              <a:rPr sz="1800">
                <a:latin typeface="Courier"/>
              </a:rPr>
              <a:t>number_sections : true</a:t>
            </a:r>
            <a:r>
              <a:rPr/>
              <a:t> die Überschriften werden nummeriert (Standard </a:t>
            </a:r>
            <a:r>
              <a:rPr sz="1800">
                <a:latin typeface="Courier"/>
              </a:rPr>
              <a:t>false</a:t>
            </a:r>
            <a:r>
              <a:rPr/>
              <a:t>)</a:t>
            </a:r>
          </a:p>
          <a:p>
            <a:pPr lvl="0" marL="0" indent="0">
              <a:buNone/>
            </a:pPr>
            <a:r>
              <a:rPr/>
              <a:t>Um aus einem R Markdown Dokument ein PDF-Dokument zu erzeugen, müssen Sie über eine lauffähige LaTeX-Umgebung verfügen (siehe oben unter Installation).</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Word</a:t>
            </a:r>
            <a:r>
              <a:rPr/>
              <a:t> </a:t>
            </a:r>
            <a:r>
              <a:rPr/>
              <a:t>Dokument</a:t>
            </a:r>
          </a:p>
        </p:txBody>
      </p:sp>
      <p:sp>
        <p:nvSpPr>
          <p:cNvPr id="3" name="Content Placeholder 2"/>
          <p:cNvSpPr>
            <a:spLocks noGrp="1"/>
          </p:cNvSpPr>
          <p:nvPr>
            <p:ph idx="1"/>
          </p:nvPr>
        </p:nvSpPr>
        <p:spPr/>
        <p:txBody>
          <a:bodyPr/>
          <a:lstStyle/>
          <a:p>
            <a:pPr lvl="0" marL="0" indent="0">
              <a:buNone/>
            </a:pPr>
            <a:r>
              <a:rPr/>
              <a:t>PDF Dokumente werden durch Angabe von </a:t>
            </a:r>
            <a:r>
              <a:rPr sz="1800">
                <a:latin typeface="Courier"/>
              </a:rPr>
              <a:t>output : word_document</a:t>
            </a:r>
            <a:r>
              <a:rPr/>
              <a:t> erstellt.</a:t>
            </a:r>
          </a:p>
          <a:p>
            <a:pPr lvl="0" marL="0" indent="0">
              <a:buNone/>
            </a:pPr>
            <a:r>
              <a:rPr/>
              <a:t>Für Word-Dokumente lassen sich ebenso wie für HTML und PDF Dokumente erweiterte Formierungsmöglichkeiten einstellen - insbesondere </a:t>
            </a:r>
            <a:r>
              <a:rPr sz="1800">
                <a:latin typeface="Courier"/>
              </a:rPr>
              <a:t>toc</a:t>
            </a:r>
            <a:r>
              <a:rPr/>
              <a:t> und </a:t>
            </a:r>
            <a:r>
              <a:rPr sz="1800">
                <a:latin typeface="Courier"/>
              </a:rPr>
              <a:t>number_sections</a:t>
            </a:r>
            <a:r>
              <a:rPr/>
              <a:t>.</a:t>
            </a:r>
          </a:p>
          <a:p>
            <a:pPr lvl="0" marL="0" indent="0">
              <a:buNone/>
            </a:pPr>
            <a:r>
              <a:rPr/>
              <a:t>Sofern bei der Erstellung des Word-Dokuments eine Formatvorlage verwendet werden soll - in Form einer </a:t>
            </a:r>
            <a:r>
              <a:rPr sz="1800">
                <a:latin typeface="Courier"/>
              </a:rPr>
              <a:t>mystyle.docx</a:t>
            </a:r>
            <a:r>
              <a:rPr/>
              <a:t> Datei, so kann diese mit dem Parameter </a:t>
            </a:r>
            <a:r>
              <a:rPr sz="1800">
                <a:latin typeface="Courier"/>
              </a:rPr>
              <a:t>reference_docx: mystyle.docx</a:t>
            </a:r>
            <a:r>
              <a:rPr/>
              <a:t> angegeben werden.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Beispiel:</a:t>
            </a:r>
            <a:r>
              <a:rPr/>
              <a:t> </a:t>
            </a:r>
            <a:r>
              <a:rPr/>
              <a:t>R</a:t>
            </a:r>
            <a:r>
              <a:rPr/>
              <a:t> </a:t>
            </a:r>
            <a:r>
              <a:rPr/>
              <a:t>Tutorials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LaTeX</a:t>
            </a:r>
            <a:r>
              <a:rPr/>
              <a:t> </a:t>
            </a:r>
            <a:r>
              <a:rPr/>
              <a:t>(beamer)</a:t>
            </a:r>
            <a:r>
              <a:rPr/>
              <a:t> </a:t>
            </a:r>
            <a:r>
              <a:rPr/>
              <a:t>Präsentation</a:t>
            </a:r>
          </a:p>
        </p:txBody>
      </p:sp>
      <p:sp>
        <p:nvSpPr>
          <p:cNvPr id="3" name="Content Placeholder 2"/>
          <p:cNvSpPr>
            <a:spLocks noGrp="1"/>
          </p:cNvSpPr>
          <p:nvPr>
            <p:ph idx="1"/>
          </p:nvPr>
        </p:nvSpPr>
        <p:spPr/>
        <p:txBody>
          <a:bodyPr/>
          <a:lstStyle/>
          <a:p>
            <a:pPr lvl="0" marL="0" indent="0">
              <a:buNone/>
            </a:pPr>
            <a:r>
              <a:rPr/>
              <a:t>Eine LaTeX (beamer) Präsentation wird durch Angabe von </a:t>
            </a:r>
            <a:r>
              <a:rPr sz="1800">
                <a:latin typeface="Courier"/>
              </a:rPr>
              <a:t>output : beamer_presentation</a:t>
            </a:r>
            <a:r>
              <a:rPr/>
              <a:t> erstellt.</a:t>
            </a:r>
          </a:p>
          <a:p>
            <a:pPr lvl="0" marL="0" indent="0">
              <a:buNone/>
            </a:pPr>
            <a:r>
              <a:rPr/>
              <a:t>Die Einteilung des Textes in Folien erfolgt grundsätzlich anhand der Überschriften. Dabei wird standardmäßig für die Einteilung in Folien die unterste Überschriftenebene verwendet, d.h. die Überschriftenebene auf die keine weitere Überschriftenebene mehr folgt. Dies lässt sich durch den Parameter </a:t>
            </a:r>
            <a:r>
              <a:rPr sz="1800">
                <a:latin typeface="Courier"/>
              </a:rPr>
              <a:t>slide_level :</a:t>
            </a:r>
            <a:r>
              <a:rPr/>
              <a:t> auch manuell anpassen.</a:t>
            </a:r>
          </a:p>
          <a:p>
            <a:pPr lvl="0" marL="0" indent="0">
              <a:buNone/>
            </a:pPr>
            <a:r>
              <a:rPr/>
              <a:t>Durch das Einfügen von drei aufeinanderfolgenen Minus-Zeichen (</a:t>
            </a:r>
            <a:r>
              <a:rPr sz="1800">
                <a:latin typeface="Courier"/>
              </a:rPr>
              <a:t>---</a:t>
            </a:r>
            <a:r>
              <a:rPr/>
              <a:t>) kann man gezielt eine neue Folie erstellen.</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Powerpoint</a:t>
            </a:r>
            <a:r>
              <a:rPr/>
              <a:t> </a:t>
            </a:r>
            <a:r>
              <a:rPr/>
              <a:t>Präsentation</a:t>
            </a:r>
          </a:p>
        </p:txBody>
      </p:sp>
      <p:sp>
        <p:nvSpPr>
          <p:cNvPr id="3" name="Content Placeholder 2"/>
          <p:cNvSpPr>
            <a:spLocks noGrp="1"/>
          </p:cNvSpPr>
          <p:nvPr>
            <p:ph idx="1"/>
          </p:nvPr>
        </p:nvSpPr>
        <p:spPr/>
        <p:txBody>
          <a:bodyPr/>
          <a:lstStyle/>
          <a:p>
            <a:pPr lvl="0" marL="0" indent="0">
              <a:buNone/>
            </a:pPr>
            <a:r>
              <a:rPr/>
              <a:t>Eine Powerpoint-Präsentation wird durch Angabe von </a:t>
            </a:r>
            <a:r>
              <a:rPr sz="1800">
                <a:latin typeface="Courier"/>
              </a:rPr>
              <a:t>output : powerpoint_presentation</a:t>
            </a:r>
            <a:r>
              <a:rPr/>
              <a:t> erstellt.</a:t>
            </a:r>
          </a:p>
          <a:p>
            <a:pPr lvl="0" marL="0" indent="0">
              <a:buNone/>
            </a:pPr>
            <a:r>
              <a:rPr/>
              <a:t>Die Einteilung des Textes in Folien erfolgt wie bei einer LaTeX (beamer) Präsentation anhand der Überschriften (inkl. Parameter </a:t>
            </a:r>
            <a:r>
              <a:rPr sz="1800">
                <a:latin typeface="Courier"/>
              </a:rPr>
              <a:t>slide_level:</a:t>
            </a:r>
            <a:r>
              <a:rPr/>
              <a:t> und durch die Zeichenkette (</a:t>
            </a:r>
            <a:r>
              <a:rPr sz="1800">
                <a:latin typeface="Courier"/>
              </a:rPr>
              <a:t>---</a:t>
            </a:r>
            <a:r>
              <a:rPr/>
              <a:t>) zum Einfügen einer neuen Folie.</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Interaktive</a:t>
            </a:r>
            <a:r>
              <a:rPr/>
              <a:t> </a:t>
            </a:r>
            <a:r>
              <a:rPr/>
              <a:t>Dokumente</a:t>
            </a:r>
          </a:p>
        </p:txBody>
      </p:sp>
      <p:sp>
        <p:nvSpPr>
          <p:cNvPr id="3" name="Content Placeholder 2"/>
          <p:cNvSpPr>
            <a:spLocks noGrp="1"/>
          </p:cNvSpPr>
          <p:nvPr>
            <p:ph idx="1"/>
          </p:nvPr>
        </p:nvSpPr>
        <p:spPr/>
        <p:txBody>
          <a:bodyPr/>
          <a:lstStyle/>
          <a:p>
            <a:pPr lvl="0" marL="0" indent="0">
              <a:buNone/>
            </a:pPr>
            <a:r>
              <a:rPr/>
              <a:t>R Markdown Dokumente lassen sich auf vielerlei Arten in interaktive Dokumente überführen.</a:t>
            </a:r>
          </a:p>
          <a:p>
            <a:pPr lvl="0" marL="0" indent="0">
              <a:buNone/>
            </a:pPr>
            <a:r>
              <a:rPr/>
              <a:t>Als Beispiel wurden bereits interaktive R-Tutorials genannt. Darüberhinaus sind auch HTML-Widgets (über JavaScript Bibliotheken) möglich oder Shiny-Applikationen.</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Beispiel</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Zur Illustration der unterschiedlichen Ausgabeformate wurde dieses Dokument in verschiedene Ausgabeformate übersetzt. Dabei wurden wenn nötig spezielle Parameter gesetzt aber sonst keine Anpassungen an die Formatierung vorgenommen. Im Einzelnen:</a:t>
            </a:r>
          </a:p>
          <a:p>
            <a:pPr lvl="0" marL="1270000" indent="0">
              <a:buNone/>
            </a:pPr>
            <a:r>
              <a:rPr sz="1800">
                <a:latin typeface="Courier"/>
              </a:rPr>
              <a:t>---
title: "R Markdown"
author: "Rainer Stollhoff"
output:
  powerpoint_presentation:
      slide_level: 3
  pdf_document: 
      toc: true
  beamer_presentation:
      slide_level: 3
      toc: true
  html_document:
    toc: true
    df_print: paged
  word_document: default
description: Einführung in die Erstellung von Dokumenten mit R Markdown
---
</a:t>
            </a:r>
          </a:p>
          <a:p>
            <a:pPr lvl="1"/>
            <a:r>
              <a:rPr>
                <a:hlinkClick r:id="rId2"/>
              </a:rPr>
              <a:t>HTML-Dokument</a:t>
            </a:r>
          </a:p>
          <a:p>
            <a:pPr lvl="1"/>
            <a:r>
              <a:rPr>
                <a:hlinkClick r:id="rId3"/>
              </a:rPr>
              <a:t>R Notebook</a:t>
            </a:r>
          </a:p>
          <a:p>
            <a:pPr lvl="1"/>
            <a:r>
              <a:rPr>
                <a:hlinkClick r:id="rId4"/>
              </a:rPr>
              <a:t>PDF-Dokument</a:t>
            </a:r>
          </a:p>
          <a:p>
            <a:pPr lvl="1"/>
            <a:r>
              <a:rPr>
                <a:hlinkClick r:id="rId5"/>
              </a:rPr>
              <a:t>Word Dokument</a:t>
            </a:r>
          </a:p>
          <a:p>
            <a:pPr lvl="1"/>
            <a:r>
              <a:rPr>
                <a:hlinkClick r:id="rId6"/>
              </a:rPr>
              <a:t>Beamer Präsentation</a:t>
            </a:r>
          </a:p>
          <a:p>
            <a:pPr lvl="1"/>
            <a:r>
              <a:rPr>
                <a:hlinkClick r:id="rId7"/>
              </a:rPr>
              <a:t>Powerpoint Präsentation</a:t>
            </a:r>
          </a:p>
          <a:p>
            <a:pPr lvl="0" marL="0" indent="0">
              <a:buNone/>
            </a:pPr>
            <a:r>
              <a:rPr/>
              <a:t>Die fehlende weitere Anpassung führt bei den beiden Präsentationsformaten zu einer unvollständigen Aufteilung der Textinhalte auf die Folien. Diese dienen daher hier nur zu Demonstrationszwecken. Im tatsächlichen Einsatz würde man die Folien durch manuelle Anweisung (</a:t>
            </a:r>
            <a:r>
              <a:rPr sz="1800">
                <a:latin typeface="Courier"/>
              </a:rPr>
              <a:t>---</a:t>
            </a:r>
            <a:r>
              <a:rPr/>
              <a:t>) gliedern.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R Markdown ist Ihnen bereits bekannt. Die in diesem Kurs verwendeten interaktiven R Tutorials wurden als R Markddown Dokumente erstellt. Allerdings haben Sie bislang nur die Ergebnisse gesehen - in Form von html Seiten. In diesem Abschnitt wird gezeigt, wie sich R Markdown nutzen lässt, um selber Dokumente in verschiedenen Formaten zu erstellen.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Installation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R Markdown ist Bestandteil des </a:t>
            </a:r>
            <a:r>
              <a:rPr sz="1800">
                <a:latin typeface="Courier"/>
              </a:rPr>
              <a:t>rmarkdown</a:t>
            </a:r>
            <a:r>
              <a:rPr/>
              <a:t> Paketes von RStudio. Die Installation erfolgt mittels:</a:t>
            </a:r>
          </a:p>
          <a:p>
            <a:pPr lvl="0" marL="1270000" indent="0">
              <a:buNone/>
            </a:pPr>
            <a:r>
              <a:rPr sz="1800" b="1">
                <a:solidFill>
                  <a:srgbClr val="007020"/>
                </a:solidFill>
                <a:latin typeface="Courier"/>
              </a:rPr>
              <a:t>install.packages</a:t>
            </a:r>
            <a:r>
              <a:rPr sz="1800">
                <a:latin typeface="Courier"/>
              </a:rPr>
              <a:t>(</a:t>
            </a:r>
            <a:r>
              <a:rPr sz="1800">
                <a:solidFill>
                  <a:srgbClr val="4070A0"/>
                </a:solidFill>
                <a:latin typeface="Courier"/>
              </a:rPr>
              <a:t>"rmarkdown"</a:t>
            </a:r>
            <a:r>
              <a:rPr sz="1800">
                <a:latin typeface="Courier"/>
              </a:rPr>
              <a:t>) </a:t>
            </a:r>
            <a:br/>
            <a:r>
              <a:rPr sz="1800" b="1">
                <a:solidFill>
                  <a:srgbClr val="007020"/>
                </a:solidFill>
                <a:latin typeface="Courier"/>
              </a:rPr>
              <a:t>library</a:t>
            </a:r>
            <a:r>
              <a:rPr sz="1800">
                <a:latin typeface="Courier"/>
              </a:rPr>
              <a:t>(</a:t>
            </a:r>
            <a:r>
              <a:rPr sz="1800">
                <a:solidFill>
                  <a:srgbClr val="4070A0"/>
                </a:solidFill>
                <a:latin typeface="Courier"/>
              </a:rPr>
              <a:t>"rmarkdown"</a:t>
            </a:r>
            <a:r>
              <a:rPr sz="1800">
                <a:latin typeface="Courier"/>
              </a:rPr>
              <a:t>)</a:t>
            </a:r>
          </a:p>
          <a:p>
            <a:pPr lvl="0" marL="0" indent="0">
              <a:buNone/>
            </a:pPr>
            <a:r>
              <a:rPr/>
              <a:t>Wenn Sie PDF Dokumente erstellen wollen, benötigen Sie zusätzlich noch eine lauffähige LaTeX-Umgebung. Wenn Sie diese noch nicht installiert haben, können Sie dies über das Paket </a:t>
            </a:r>
            <a:r>
              <a:rPr sz="1800">
                <a:latin typeface="Courier"/>
              </a:rPr>
              <a:t>tinytex</a:t>
            </a:r>
            <a:r>
              <a:rPr/>
              <a:t> nachholen.</a:t>
            </a:r>
          </a:p>
          <a:p>
            <a:pPr lvl="0" marL="1270000" indent="0">
              <a:buNone/>
            </a:pPr>
            <a:r>
              <a:rPr sz="1800" b="1">
                <a:solidFill>
                  <a:srgbClr val="007020"/>
                </a:solidFill>
                <a:latin typeface="Courier"/>
              </a:rPr>
              <a:t>install.packages</a:t>
            </a:r>
            <a:r>
              <a:rPr sz="1800">
                <a:latin typeface="Courier"/>
              </a:rPr>
              <a:t>(</a:t>
            </a:r>
            <a:r>
              <a:rPr sz="1800">
                <a:solidFill>
                  <a:srgbClr val="4070A0"/>
                </a:solidFill>
                <a:latin typeface="Courier"/>
              </a:rPr>
              <a:t>"tinytex"</a:t>
            </a:r>
            <a:r>
              <a:rPr sz="1800">
                <a:latin typeface="Courier"/>
              </a:rPr>
              <a:t>) </a:t>
            </a:r>
            <a:br/>
            <a:r>
              <a:rPr sz="1800">
                <a:latin typeface="Courier"/>
              </a:rPr>
              <a:t>tinytex</a:t>
            </a:r>
            <a:r>
              <a:rPr sz="1800">
                <a:solidFill>
                  <a:srgbClr val="666666"/>
                </a:solidFill>
                <a:latin typeface="Courier"/>
              </a:rPr>
              <a:t>::</a:t>
            </a:r>
            <a:r>
              <a:rPr sz="1800" b="1">
                <a:solidFill>
                  <a:srgbClr val="007020"/>
                </a:solidFill>
                <a:latin typeface="Courier"/>
              </a:rPr>
              <a:t>install_tinytex</a:t>
            </a:r>
            <a:r>
              <a:rPr sz="1800">
                <a:latin typeface="Courier"/>
              </a:rPr>
              <a:t>()</a:t>
            </a:r>
          </a:p>
          <a:p>
            <a:pPr lvl="0" marL="0" indent="0">
              <a:buNone/>
            </a:pPr>
            <a:r>
              <a:rPr/>
              <a:t>Der Befehlsaufruf ìnstall_tinytex()` installiert dabei die LaTeX-Umgebung TinyTeX.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Hilfestellung</a:t>
            </a:r>
            <a:r>
              <a:rPr/>
              <a:t> </a:t>
            </a:r>
            <a:r>
              <a:rPr/>
              <a:t>und</a:t>
            </a:r>
            <a:r>
              <a:rPr/>
              <a:t> </a:t>
            </a:r>
            <a:r>
              <a:rPr/>
              <a:t>Referenz</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Mehr Informationen finden sich auf der </a:t>
            </a:r>
            <a:r>
              <a:rPr>
                <a:hlinkClick r:id="rId2"/>
              </a:rPr>
              <a:t>englischsprachigen Seite des Projekts</a:t>
            </a:r>
            <a:r>
              <a:rPr/>
              <a:t>.</a:t>
            </a:r>
          </a:p>
          <a:p>
            <a:pPr lvl="0" marL="0" indent="0">
              <a:buNone/>
            </a:pPr>
            <a:r>
              <a:rPr/>
              <a:t>Eine Übersicht findet sich auch in dem </a:t>
            </a:r>
            <a:r>
              <a:rPr>
                <a:hlinkClick r:id="rId3"/>
              </a:rPr>
              <a:t>rmarkdown-cheatsheet</a:t>
            </a:r>
            <a:r>
              <a:rPr/>
              <a:t>.</a:t>
            </a:r>
          </a:p>
          <a:p>
            <a:pPr lvl="0" marL="0" indent="0">
              <a:buNone/>
            </a:pPr>
            <a:r>
              <a:rPr/>
              <a:t>Eine umfangreiche Einführung in die Verwendung von R Markdown zum Erstellen verschiedener Dokumenttypen findet sich in dem Online Buch </a:t>
            </a:r>
            <a:r>
              <a:rPr>
                <a:hlinkClick r:id="rId4"/>
              </a:rPr>
              <a:t>R Markdown: The Definitive Guide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Markdown</dc:title>
  <dc:creator>Rainer Stollhoff</dc:creator>
  <cp:keywords/>
  <dc:description>Einführung in die Erstellung von Dokumenten mit R Markdown</dc:description>
  <dcterms:created xsi:type="dcterms:W3CDTF">2020-10-19T19:39:44Z</dcterms:created>
  <dcterms:modified xsi:type="dcterms:W3CDTF">2020-10-19T19:39:44Z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