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64" r:id="rId17"/>
    <p:sldId id="265" r:id="rId18"/>
    <p:sldId id="266" r:id="rId19"/>
    <p:sldId id="267" r:id="rId20"/>
    <p:sldId id="268" r:id="rId21"/>
    <p:sldId id="269"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32" y="17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www.cisecurity.org/cis-benchmarks/" TargetMode="External"/><Relationship Id="rId5" Type="http://schemas.openxmlformats.org/officeDocument/2006/relationships/hyperlink" Target="https://nvlpubs.nist.gov/nistpubs/CSWP/NIST.CSWP.04162018.pdf" TargetMode="External"/><Relationship Id="rId4" Type="http://schemas.openxmlformats.org/officeDocument/2006/relationships/hyperlink" Target="https://www.iso.org/standard/54534.html"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Timothy Rainey</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9210-AAA8-5965-2DC3-AE91436EF801}"/>
              </a:ext>
            </a:extLst>
          </p:cNvPr>
          <p:cNvSpPr>
            <a:spLocks noGrp="1"/>
          </p:cNvSpPr>
          <p:nvPr>
            <p:ph type="title"/>
          </p:nvPr>
        </p:nvSpPr>
        <p:spPr/>
        <p:txBody>
          <a:bodyPr/>
          <a:lstStyle/>
          <a:p>
            <a:r>
              <a:rPr lang="en-US" dirty="0"/>
              <a:t>What happens when argument types don’t match?</a:t>
            </a:r>
          </a:p>
        </p:txBody>
      </p:sp>
      <p:sp>
        <p:nvSpPr>
          <p:cNvPr id="3" name="Text Placeholder 2">
            <a:extLst>
              <a:ext uri="{FF2B5EF4-FFF2-40B4-BE49-F238E27FC236}">
                <a16:creationId xmlns:a16="http://schemas.microsoft.com/office/drawing/2014/main" id="{E3BB1FC1-0E59-D6AF-ED51-F1094ACA5E4B}"/>
              </a:ext>
            </a:extLst>
          </p:cNvPr>
          <p:cNvSpPr>
            <a:spLocks noGrp="1"/>
          </p:cNvSpPr>
          <p:nvPr>
            <p:ph type="body" idx="1"/>
          </p:nvPr>
        </p:nvSpPr>
        <p:spPr>
          <a:xfrm>
            <a:off x="6865494" y="2194560"/>
            <a:ext cx="4640705" cy="4024125"/>
          </a:xfrm>
        </p:spPr>
        <p:txBody>
          <a:bodyPr/>
          <a:lstStyle/>
          <a:p>
            <a:r>
              <a:rPr lang="en-US" b="1" dirty="0"/>
              <a:t>Result: </a:t>
            </a:r>
            <a:r>
              <a:rPr lang="en-US" dirty="0"/>
              <a:t>The output is unpredictable due to type mismatch</a:t>
            </a:r>
          </a:p>
        </p:txBody>
      </p:sp>
      <p:pic>
        <p:nvPicPr>
          <p:cNvPr id="9" name="Picture 8">
            <a:extLst>
              <a:ext uri="{FF2B5EF4-FFF2-40B4-BE49-F238E27FC236}">
                <a16:creationId xmlns:a16="http://schemas.microsoft.com/office/drawing/2014/main" id="{C94CE509-AAAC-7A30-7B61-FCEA227A08D0}"/>
              </a:ext>
            </a:extLst>
          </p:cNvPr>
          <p:cNvPicPr>
            <a:picLocks noChangeAspect="1"/>
          </p:cNvPicPr>
          <p:nvPr/>
        </p:nvPicPr>
        <p:blipFill>
          <a:blip r:embed="rId2"/>
          <a:stretch>
            <a:fillRect/>
          </a:stretch>
        </p:blipFill>
        <p:spPr>
          <a:xfrm>
            <a:off x="7761464" y="3583394"/>
            <a:ext cx="2851571" cy="1932985"/>
          </a:xfrm>
          <a:prstGeom prst="rect">
            <a:avLst/>
          </a:prstGeom>
        </p:spPr>
      </p:pic>
      <p:pic>
        <p:nvPicPr>
          <p:cNvPr id="11" name="Picture 10">
            <a:extLst>
              <a:ext uri="{FF2B5EF4-FFF2-40B4-BE49-F238E27FC236}">
                <a16:creationId xmlns:a16="http://schemas.microsoft.com/office/drawing/2014/main" id="{51615B00-3A43-C3C8-5523-CC1DC44B1A8A}"/>
              </a:ext>
            </a:extLst>
          </p:cNvPr>
          <p:cNvPicPr>
            <a:picLocks noChangeAspect="1"/>
          </p:cNvPicPr>
          <p:nvPr/>
        </p:nvPicPr>
        <p:blipFill>
          <a:blip r:embed="rId3"/>
          <a:stretch>
            <a:fillRect/>
          </a:stretch>
        </p:blipFill>
        <p:spPr>
          <a:xfrm>
            <a:off x="539647" y="2254470"/>
            <a:ext cx="5900058" cy="2872165"/>
          </a:xfrm>
          <a:prstGeom prst="rect">
            <a:avLst/>
          </a:prstGeom>
        </p:spPr>
      </p:pic>
    </p:spTree>
    <p:extLst>
      <p:ext uri="{BB962C8B-B14F-4D97-AF65-F5344CB8AC3E}">
        <p14:creationId xmlns:p14="http://schemas.microsoft.com/office/powerpoint/2010/main" val="1709933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05ED0-2AEF-9F59-459A-A69109744E10}"/>
              </a:ext>
            </a:extLst>
          </p:cNvPr>
          <p:cNvSpPr>
            <a:spLocks noGrp="1"/>
          </p:cNvSpPr>
          <p:nvPr>
            <p:ph type="title"/>
          </p:nvPr>
        </p:nvSpPr>
        <p:spPr/>
        <p:txBody>
          <a:bodyPr/>
          <a:lstStyle/>
          <a:p>
            <a:r>
              <a:rPr lang="en-US" dirty="0"/>
              <a:t>Is the function vulnerable to format string exploits?</a:t>
            </a:r>
          </a:p>
        </p:txBody>
      </p:sp>
      <p:pic>
        <p:nvPicPr>
          <p:cNvPr id="9" name="Picture 8">
            <a:extLst>
              <a:ext uri="{FF2B5EF4-FFF2-40B4-BE49-F238E27FC236}">
                <a16:creationId xmlns:a16="http://schemas.microsoft.com/office/drawing/2014/main" id="{13E62099-C406-59AE-08C7-66171DA74FC7}"/>
              </a:ext>
            </a:extLst>
          </p:cNvPr>
          <p:cNvPicPr>
            <a:picLocks noChangeAspect="1"/>
          </p:cNvPicPr>
          <p:nvPr/>
        </p:nvPicPr>
        <p:blipFill>
          <a:blip r:embed="rId2"/>
          <a:stretch>
            <a:fillRect/>
          </a:stretch>
        </p:blipFill>
        <p:spPr>
          <a:xfrm>
            <a:off x="371960" y="2194560"/>
            <a:ext cx="5053234" cy="2962056"/>
          </a:xfrm>
          <a:prstGeom prst="rect">
            <a:avLst/>
          </a:prstGeom>
        </p:spPr>
      </p:pic>
      <p:sp>
        <p:nvSpPr>
          <p:cNvPr id="14" name="Text Placeholder 13">
            <a:extLst>
              <a:ext uri="{FF2B5EF4-FFF2-40B4-BE49-F238E27FC236}">
                <a16:creationId xmlns:a16="http://schemas.microsoft.com/office/drawing/2014/main" id="{5B3C7254-AA60-B92C-4135-2E6E1244EEEF}"/>
              </a:ext>
            </a:extLst>
          </p:cNvPr>
          <p:cNvSpPr>
            <a:spLocks noGrp="1"/>
          </p:cNvSpPr>
          <p:nvPr>
            <p:ph type="body" idx="1"/>
          </p:nvPr>
        </p:nvSpPr>
        <p:spPr>
          <a:xfrm>
            <a:off x="6096000" y="2194560"/>
            <a:ext cx="5410200" cy="4024125"/>
          </a:xfrm>
        </p:spPr>
        <p:txBody>
          <a:bodyPr/>
          <a:lstStyle/>
          <a:p>
            <a:r>
              <a:rPr lang="en-US" b="1" dirty="0"/>
              <a:t>Result: </a:t>
            </a:r>
            <a:r>
              <a:rPr lang="en-US" dirty="0"/>
              <a:t>The output may reveal memory contents, it could write to memory and cause corruption or crashes</a:t>
            </a:r>
          </a:p>
        </p:txBody>
      </p:sp>
    </p:spTree>
    <p:extLst>
      <p:ext uri="{BB962C8B-B14F-4D97-AF65-F5344CB8AC3E}">
        <p14:creationId xmlns:p14="http://schemas.microsoft.com/office/powerpoint/2010/main" val="417190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6D2F-C4E6-F2D1-8992-C0EDFC133D17}"/>
              </a:ext>
            </a:extLst>
          </p:cNvPr>
          <p:cNvSpPr>
            <a:spLocks noGrp="1"/>
          </p:cNvSpPr>
          <p:nvPr>
            <p:ph type="title"/>
          </p:nvPr>
        </p:nvSpPr>
        <p:spPr/>
        <p:txBody>
          <a:bodyPr/>
          <a:lstStyle/>
          <a:p>
            <a:r>
              <a:rPr lang="en-US" dirty="0"/>
              <a:t>Does the function handle input correctly when used properly?</a:t>
            </a:r>
          </a:p>
        </p:txBody>
      </p:sp>
      <p:sp>
        <p:nvSpPr>
          <p:cNvPr id="3" name="Text Placeholder 2">
            <a:extLst>
              <a:ext uri="{FF2B5EF4-FFF2-40B4-BE49-F238E27FC236}">
                <a16:creationId xmlns:a16="http://schemas.microsoft.com/office/drawing/2014/main" id="{5BE5D897-A995-B002-67C8-E69C410752A9}"/>
              </a:ext>
            </a:extLst>
          </p:cNvPr>
          <p:cNvSpPr>
            <a:spLocks noGrp="1"/>
          </p:cNvSpPr>
          <p:nvPr>
            <p:ph type="body" idx="1"/>
          </p:nvPr>
        </p:nvSpPr>
        <p:spPr>
          <a:xfrm>
            <a:off x="6280879" y="2069502"/>
            <a:ext cx="5251554" cy="4024125"/>
          </a:xfrm>
        </p:spPr>
        <p:txBody>
          <a:bodyPr/>
          <a:lstStyle/>
          <a:p>
            <a:r>
              <a:rPr lang="en-US" b="1" dirty="0"/>
              <a:t>Result: </a:t>
            </a:r>
          </a:p>
        </p:txBody>
      </p:sp>
      <p:pic>
        <p:nvPicPr>
          <p:cNvPr id="5" name="Picture 4">
            <a:extLst>
              <a:ext uri="{FF2B5EF4-FFF2-40B4-BE49-F238E27FC236}">
                <a16:creationId xmlns:a16="http://schemas.microsoft.com/office/drawing/2014/main" id="{C85A1BB2-6CA7-DE72-9097-C92D7B4E171E}"/>
              </a:ext>
            </a:extLst>
          </p:cNvPr>
          <p:cNvPicPr>
            <a:picLocks noChangeAspect="1"/>
          </p:cNvPicPr>
          <p:nvPr/>
        </p:nvPicPr>
        <p:blipFill>
          <a:blip r:embed="rId2"/>
          <a:stretch>
            <a:fillRect/>
          </a:stretch>
        </p:blipFill>
        <p:spPr>
          <a:xfrm>
            <a:off x="6543328" y="3255430"/>
            <a:ext cx="4726655" cy="2260950"/>
          </a:xfrm>
          <a:prstGeom prst="rect">
            <a:avLst/>
          </a:prstGeom>
        </p:spPr>
      </p:pic>
      <p:pic>
        <p:nvPicPr>
          <p:cNvPr id="7" name="Picture 6">
            <a:extLst>
              <a:ext uri="{FF2B5EF4-FFF2-40B4-BE49-F238E27FC236}">
                <a16:creationId xmlns:a16="http://schemas.microsoft.com/office/drawing/2014/main" id="{628C444F-6880-E660-1F95-F58B608FD83D}"/>
              </a:ext>
            </a:extLst>
          </p:cNvPr>
          <p:cNvPicPr>
            <a:picLocks noChangeAspect="1"/>
          </p:cNvPicPr>
          <p:nvPr/>
        </p:nvPicPr>
        <p:blipFill>
          <a:blip r:embed="rId3"/>
          <a:stretch>
            <a:fillRect/>
          </a:stretch>
        </p:blipFill>
        <p:spPr>
          <a:xfrm>
            <a:off x="344774" y="2664656"/>
            <a:ext cx="5381469" cy="3196498"/>
          </a:xfrm>
          <a:prstGeom prst="rect">
            <a:avLst/>
          </a:prstGeom>
        </p:spPr>
      </p:pic>
    </p:spTree>
    <p:extLst>
      <p:ext uri="{BB962C8B-B14F-4D97-AF65-F5344CB8AC3E}">
        <p14:creationId xmlns:p14="http://schemas.microsoft.com/office/powerpoint/2010/main" val="20288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663440"/>
          </a:xfrm>
          <a:prstGeom prst="rect">
            <a:avLst/>
          </a:prstGeom>
          <a:noFill/>
          <a:ln>
            <a:noFill/>
          </a:ln>
        </p:spPr>
        <p:txBody>
          <a:bodyPr spcFirstLastPara="1" wrap="square" lIns="91425" tIns="45700" rIns="91425" bIns="45700" anchor="t" anchorCtr="0">
            <a:normAutofit lnSpcReduction="10000"/>
          </a:bodyPr>
          <a:lstStyle/>
          <a:p>
            <a:pPr marL="685800" lvl="1" indent="-228600" algn="l" rtl="0">
              <a:lnSpc>
                <a:spcPct val="90000"/>
              </a:lnSpc>
              <a:spcBef>
                <a:spcPts val="0"/>
              </a:spcBef>
              <a:spcAft>
                <a:spcPts val="0"/>
              </a:spcAft>
              <a:buClr>
                <a:schemeClr val="lt1"/>
              </a:buClr>
              <a:buSzPts val="2000"/>
              <a:buChar char="•"/>
            </a:pPr>
            <a:r>
              <a:rPr lang="en-US" b="1" dirty="0"/>
              <a:t>DevOps </a:t>
            </a:r>
          </a:p>
          <a:p>
            <a:pPr marL="1143000" lvl="2" indent="-228600">
              <a:spcBef>
                <a:spcPts val="0"/>
              </a:spcBef>
              <a:buSzPts val="2000"/>
            </a:pPr>
            <a:r>
              <a:rPr lang="en-US" sz="1400" dirty="0"/>
              <a:t>It aims to automate core security tasks by embedding security controls and testing into the development and deployment pipeline</a:t>
            </a:r>
            <a:endParaRPr lang="en-US" sz="1400" b="1" dirty="0"/>
          </a:p>
          <a:p>
            <a:pPr marL="685800" lvl="1" indent="-228600" algn="l" rtl="0">
              <a:lnSpc>
                <a:spcPct val="90000"/>
              </a:lnSpc>
              <a:spcBef>
                <a:spcPts val="0"/>
              </a:spcBef>
              <a:spcAft>
                <a:spcPts val="0"/>
              </a:spcAft>
              <a:buClr>
                <a:schemeClr val="lt1"/>
              </a:buClr>
              <a:buSzPts val="2000"/>
              <a:buChar char="•"/>
            </a:pPr>
            <a:endParaRPr lang="en-US" b="1" dirty="0"/>
          </a:p>
          <a:p>
            <a:pPr marL="685800" lvl="1" indent="-228600" algn="l" rtl="0">
              <a:lnSpc>
                <a:spcPct val="90000"/>
              </a:lnSpc>
              <a:spcBef>
                <a:spcPts val="0"/>
              </a:spcBef>
              <a:spcAft>
                <a:spcPts val="0"/>
              </a:spcAft>
              <a:buClr>
                <a:schemeClr val="lt1"/>
              </a:buClr>
              <a:buSzPts val="2000"/>
              <a:buChar char="•"/>
            </a:pPr>
            <a:endParaRPr lang="en-US" b="1" dirty="0"/>
          </a:p>
          <a:p>
            <a:pPr marL="685800" lvl="1" indent="-228600" algn="l" rtl="0">
              <a:lnSpc>
                <a:spcPct val="90000"/>
              </a:lnSpc>
              <a:spcBef>
                <a:spcPts val="0"/>
              </a:spcBef>
              <a:spcAft>
                <a:spcPts val="0"/>
              </a:spcAft>
              <a:buClr>
                <a:schemeClr val="lt1"/>
              </a:buClr>
              <a:buSzPts val="2000"/>
              <a:buChar char="•"/>
            </a:pPr>
            <a:endParaRPr lang="en-US" b="1" dirty="0"/>
          </a:p>
          <a:p>
            <a:pPr marL="685800" lvl="1" indent="-228600" algn="l" rtl="0">
              <a:lnSpc>
                <a:spcPct val="90000"/>
              </a:lnSpc>
              <a:spcBef>
                <a:spcPts val="0"/>
              </a:spcBef>
              <a:spcAft>
                <a:spcPts val="0"/>
              </a:spcAft>
              <a:buClr>
                <a:schemeClr val="lt1"/>
              </a:buClr>
              <a:buSzPts val="2000"/>
              <a:buChar char="•"/>
            </a:pPr>
            <a:r>
              <a:rPr lang="en-US" b="1" dirty="0" err="1"/>
              <a:t>Cppcheck</a:t>
            </a:r>
            <a:r>
              <a:rPr lang="en-US" b="1" dirty="0"/>
              <a:t> </a:t>
            </a:r>
          </a:p>
          <a:p>
            <a:pPr marL="1143000" lvl="2" indent="-228600">
              <a:spcBef>
                <a:spcPts val="0"/>
              </a:spcBef>
              <a:buSzPts val="2000"/>
            </a:pPr>
            <a:r>
              <a:rPr lang="en-US" sz="1400" dirty="0"/>
              <a:t>best used in the Build phase to catch issues early</a:t>
            </a:r>
            <a:endParaRPr lang="en-US" sz="1400" b="1" dirty="0"/>
          </a:p>
          <a:p>
            <a:pPr marL="1143000" lvl="2" indent="-228600">
              <a:spcBef>
                <a:spcPts val="0"/>
              </a:spcBef>
              <a:buSzPts val="2000"/>
            </a:pPr>
            <a:r>
              <a:rPr lang="en-US" sz="1400" dirty="0"/>
              <a:t>detects a wide range of code issues including memory leaks, misuses of standard API, and logic errors</a:t>
            </a:r>
            <a:endParaRPr lang="en-US" sz="1400" b="1" dirty="0"/>
          </a:p>
          <a:p>
            <a:pPr marL="1143000" lvl="2" indent="-228600">
              <a:spcBef>
                <a:spcPts val="0"/>
              </a:spcBef>
              <a:buSzPts val="2000"/>
            </a:pPr>
            <a:endParaRPr lang="en-US" sz="1400" b="1" dirty="0"/>
          </a:p>
          <a:p>
            <a:pPr marL="1143000" lvl="2" indent="-228600">
              <a:spcBef>
                <a:spcPts val="0"/>
              </a:spcBef>
              <a:buSzPts val="2000"/>
            </a:pPr>
            <a:endParaRPr lang="en-US" sz="1400" b="1" dirty="0"/>
          </a:p>
          <a:p>
            <a:pPr marL="800100" lvl="1">
              <a:spcBef>
                <a:spcPts val="0"/>
              </a:spcBef>
              <a:buSzPts val="2000"/>
            </a:pPr>
            <a:r>
              <a:rPr lang="en-US" b="1" dirty="0"/>
              <a:t>Clang </a:t>
            </a:r>
          </a:p>
          <a:p>
            <a:pPr marL="1143000" lvl="2" indent="-228600">
              <a:spcBef>
                <a:spcPts val="0"/>
              </a:spcBef>
              <a:buSzPts val="2000"/>
            </a:pPr>
            <a:r>
              <a:rPr lang="en-US" sz="1400" dirty="0"/>
              <a:t>source code analysis tool that finds bugs in C, C++, and Objective-C programs</a:t>
            </a:r>
            <a:endParaRPr lang="en-US" sz="1400" b="1" dirty="0"/>
          </a:p>
          <a:p>
            <a:pPr marL="1143000" lvl="2" indent="-228600">
              <a:spcBef>
                <a:spcPts val="0"/>
              </a:spcBef>
              <a:buSzPts val="2000"/>
            </a:pPr>
            <a:r>
              <a:rPr lang="en-US" sz="1400" dirty="0"/>
              <a:t>Ideal during the Verify and Test phase</a:t>
            </a:r>
          </a:p>
          <a:p>
            <a:pPr marL="1143000" lvl="2" indent="-228600">
              <a:spcBef>
                <a:spcPts val="0"/>
              </a:spcBef>
              <a:buSzPts val="2000"/>
            </a:pPr>
            <a:r>
              <a:rPr lang="en-US" sz="1400" dirty="0"/>
              <a:t>custom checkers which can be tailored to specific project needs </a:t>
            </a:r>
          </a:p>
          <a:p>
            <a:pPr marL="685800" lvl="1" indent="-228600">
              <a:spcBef>
                <a:spcPts val="0"/>
              </a:spcBef>
              <a:buSzPts val="2000"/>
            </a:pPr>
            <a:endParaRPr lang="en-US" b="1" dirty="0"/>
          </a:p>
          <a:p>
            <a:pPr marL="685800" lvl="1" indent="-228600">
              <a:spcBef>
                <a:spcPts val="0"/>
              </a:spcBef>
              <a:buSzPts val="2000"/>
            </a:pPr>
            <a:r>
              <a:rPr lang="en-US" b="1" dirty="0" err="1"/>
              <a:t>Parasoft</a:t>
            </a:r>
            <a:endParaRPr lang="en-US" b="1" dirty="0"/>
          </a:p>
          <a:p>
            <a:pPr marL="1143000" lvl="2" indent="-228600">
              <a:spcBef>
                <a:spcPts val="0"/>
              </a:spcBef>
              <a:buSzPts val="2000"/>
            </a:pPr>
            <a:r>
              <a:rPr lang="en-US" dirty="0"/>
              <a:t>suite for static code analysis, unit testing, and code review</a:t>
            </a:r>
          </a:p>
          <a:p>
            <a:pPr marL="1143000" lvl="2" indent="-228600">
              <a:spcBef>
                <a:spcPts val="0"/>
              </a:spcBef>
              <a:buSzPts val="2000"/>
            </a:pPr>
            <a:r>
              <a:rPr lang="en-US" dirty="0"/>
              <a:t>integrated at multiple points from Build to Pre-production to ensure compliance with coding standards </a:t>
            </a:r>
          </a:p>
          <a:p>
            <a:pPr marL="1143000" lvl="2" indent="-228600">
              <a:spcBef>
                <a:spcPts val="0"/>
              </a:spcBef>
              <a:buSzPts val="2000"/>
            </a:pPr>
            <a:endParaRPr lang="en-US" b="1"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1304223"/>
            <a:ext cx="4174959" cy="4789404"/>
          </a:xfrm>
          <a:prstGeom prst="rect">
            <a:avLst/>
          </a:prstGeom>
          <a:noFill/>
          <a:ln>
            <a:noFill/>
          </a:ln>
        </p:spPr>
        <p:txBody>
          <a:bodyPr spcFirstLastPara="1" wrap="square" lIns="91425" tIns="45700" rIns="91425" bIns="45700" anchor="t" anchorCtr="0">
            <a:normAutofit fontScale="25000" lnSpcReduction="20000"/>
          </a:bodyPr>
          <a:lstStyle/>
          <a:p>
            <a:pPr marL="114300" indent="0">
              <a:buNone/>
            </a:pPr>
            <a:r>
              <a:rPr lang="en-US" sz="5600" b="1" dirty="0"/>
              <a:t>Acting Now:</a:t>
            </a:r>
            <a:endParaRPr lang="en-US" sz="5600" dirty="0"/>
          </a:p>
          <a:p>
            <a:pPr marL="742950" lvl="1" indent="-285750">
              <a:buFont typeface="Arial" panose="020B0604020202020204" pitchFamily="34" charset="0"/>
              <a:buChar char="•"/>
            </a:pPr>
            <a:r>
              <a:rPr lang="en-US" sz="5600" b="1" dirty="0"/>
              <a:t>Benefits:</a:t>
            </a:r>
            <a:r>
              <a:rPr lang="en-US" sz="5600" dirty="0"/>
              <a:t> Early bug/vulnerability detection, immediate improvement in code quality, proactive risk management.</a:t>
            </a:r>
          </a:p>
          <a:p>
            <a:pPr marL="742950" lvl="1" indent="-285750">
              <a:buFont typeface="Arial" panose="020B0604020202020204" pitchFamily="34" charset="0"/>
              <a:buChar char="•"/>
            </a:pPr>
            <a:r>
              <a:rPr lang="en-US" sz="5600" b="1" dirty="0"/>
              <a:t>Risks:</a:t>
            </a:r>
            <a:r>
              <a:rPr lang="en-US" sz="5600" dirty="0"/>
              <a:t> Initial cost, learning curve, potential disruption in current workflows.</a:t>
            </a:r>
          </a:p>
          <a:p>
            <a:pPr marL="114300" indent="0">
              <a:buNone/>
            </a:pPr>
            <a:r>
              <a:rPr lang="en-US" sz="5600" b="1" dirty="0"/>
              <a:t>Waiting:</a:t>
            </a:r>
            <a:endParaRPr lang="en-US" sz="5600" dirty="0"/>
          </a:p>
          <a:p>
            <a:pPr marL="742950" lvl="1" indent="-285750">
              <a:buFont typeface="Arial" panose="020B0604020202020204" pitchFamily="34" charset="0"/>
              <a:buChar char="•"/>
            </a:pPr>
            <a:r>
              <a:rPr lang="en-US" sz="5600" b="1" dirty="0"/>
              <a:t>Benefits:</a:t>
            </a:r>
            <a:r>
              <a:rPr lang="en-US" sz="5600" dirty="0"/>
              <a:t> More time to plan, potentially better tool selection as technology evolves.</a:t>
            </a:r>
          </a:p>
          <a:p>
            <a:pPr marL="742950" lvl="1" indent="-285750">
              <a:buFont typeface="Arial" panose="020B0604020202020204" pitchFamily="34" charset="0"/>
              <a:buChar char="•"/>
            </a:pPr>
            <a:r>
              <a:rPr lang="en-US" sz="5600" b="1" dirty="0"/>
              <a:t>Risks:</a:t>
            </a:r>
            <a:r>
              <a:rPr lang="en-US" sz="5600" dirty="0"/>
              <a:t> Continued vulnerability to undetected bugs, potential for larger issues down the line, higher long-term costs.</a:t>
            </a:r>
          </a:p>
          <a:p>
            <a:pPr marL="114300" indent="0">
              <a:buNone/>
            </a:pPr>
            <a:r>
              <a:rPr lang="en-US" sz="5600" b="1" dirty="0"/>
              <a:t>Strategic Deficiencies</a:t>
            </a:r>
            <a:endParaRPr lang="en-US" sz="5600" dirty="0"/>
          </a:p>
          <a:p>
            <a:pPr>
              <a:buFont typeface="Arial" panose="020B0604020202020204" pitchFamily="34" charset="0"/>
              <a:buChar char="•"/>
            </a:pPr>
            <a:r>
              <a:rPr lang="en-US" sz="5600" dirty="0"/>
              <a:t>Overdependence on static analysis.</a:t>
            </a:r>
          </a:p>
          <a:p>
            <a:pPr>
              <a:buFont typeface="Arial" panose="020B0604020202020204" pitchFamily="34" charset="0"/>
              <a:buChar char="•"/>
            </a:pPr>
            <a:r>
              <a:rPr lang="en-US" sz="5600" dirty="0"/>
              <a:t>Insufficient dynamic testing and real-time security monitoring.</a:t>
            </a:r>
          </a:p>
          <a:p>
            <a:r>
              <a:rPr lang="en-US" sz="5600" b="1" dirty="0"/>
              <a:t>Inherent Risks of Strategy</a:t>
            </a:r>
            <a:endParaRPr lang="en-US" sz="5600" dirty="0"/>
          </a:p>
          <a:p>
            <a:pPr>
              <a:buFont typeface="Arial" panose="020B0604020202020204" pitchFamily="34" charset="0"/>
              <a:buChar char="•"/>
            </a:pPr>
            <a:r>
              <a:rPr lang="en-US" sz="5600" dirty="0"/>
              <a:t>Incomplete detection coverage.</a:t>
            </a:r>
          </a:p>
          <a:p>
            <a:pPr>
              <a:buFont typeface="Arial" panose="020B0604020202020204" pitchFamily="34" charset="0"/>
              <a:buChar char="•"/>
            </a:pPr>
            <a:r>
              <a:rPr lang="en-US" sz="5600" dirty="0"/>
              <a:t>Misinterpretation of tool results leading to ignored critical vulnerabilities.</a:t>
            </a:r>
          </a:p>
          <a:p>
            <a:pPr marL="114300" indent="0">
              <a:buNone/>
            </a:pPr>
            <a:endParaRPr lang="en-US"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217;p11">
            <a:extLst>
              <a:ext uri="{FF2B5EF4-FFF2-40B4-BE49-F238E27FC236}">
                <a16:creationId xmlns:a16="http://schemas.microsoft.com/office/drawing/2014/main" id="{7D44D0EF-41BB-F112-C3CF-5A9B7BC0FDDA}"/>
              </a:ext>
            </a:extLst>
          </p:cNvPr>
          <p:cNvSpPr txBox="1">
            <a:spLocks/>
          </p:cNvSpPr>
          <p:nvPr/>
        </p:nvSpPr>
        <p:spPr>
          <a:xfrm>
            <a:off x="6240378" y="2195362"/>
            <a:ext cx="4174959" cy="4024125"/>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14300" indent="0">
              <a:buNone/>
            </a:pPr>
            <a:endParaRPr lang="en-US" dirty="0"/>
          </a:p>
          <a:p>
            <a:pPr marL="114300" indent="0">
              <a:buFont typeface="Arial"/>
              <a:buNone/>
            </a:pPr>
            <a:r>
              <a:rPr lang="en-US" b="1" dirty="0"/>
              <a:t>Steps for Mitigation</a:t>
            </a:r>
            <a:endParaRPr lang="en-US" dirty="0"/>
          </a:p>
          <a:p>
            <a:pPr>
              <a:buFont typeface="+mj-lt"/>
              <a:buAutoNum type="arabicPeriod"/>
            </a:pPr>
            <a:r>
              <a:rPr lang="en-US" dirty="0"/>
              <a:t>Incorporate a mix of static and dynamic analysis tools.</a:t>
            </a:r>
          </a:p>
          <a:p>
            <a:pPr>
              <a:buFont typeface="+mj-lt"/>
              <a:buAutoNum type="arabicPeriod"/>
            </a:pPr>
            <a:r>
              <a:rPr lang="en-US" dirty="0"/>
              <a:t>Implement continuous monitoring and incident response protocols.</a:t>
            </a:r>
          </a:p>
          <a:p>
            <a:pPr>
              <a:buFont typeface="+mj-lt"/>
              <a:buAutoNum type="arabicPeriod"/>
            </a:pPr>
            <a:r>
              <a:rPr lang="en-US" dirty="0"/>
              <a:t>Conduct regular strategy reviews to refine tooling and processes.</a:t>
            </a:r>
          </a:p>
          <a:p>
            <a:pPr>
              <a:buFont typeface="+mj-lt"/>
              <a:buAutoNum type="arabicPeriod"/>
            </a:pPr>
            <a:r>
              <a:rPr lang="en-US" dirty="0"/>
              <a:t>Invest in developer training for maximized tool effectiveness.</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200150" lvl="2" indent="-285750">
              <a:spcBef>
                <a:spcPts val="0"/>
              </a:spcBef>
            </a:pPr>
            <a:r>
              <a:rPr lang="en-US" sz="2800" dirty="0"/>
              <a:t>Engage ethical hacking services annually to challenge the security measures</a:t>
            </a:r>
          </a:p>
          <a:p>
            <a:pPr marL="1200150" lvl="2" indent="-285750">
              <a:spcBef>
                <a:spcPts val="0"/>
              </a:spcBef>
            </a:pPr>
            <a:endParaRPr lang="en-US" sz="2800" dirty="0"/>
          </a:p>
          <a:p>
            <a:pPr marL="1200150" lvl="2" indent="-285750">
              <a:spcBef>
                <a:spcPts val="0"/>
              </a:spcBef>
            </a:pPr>
            <a:r>
              <a:rPr lang="en-US" sz="2800" dirty="0"/>
              <a:t>Prioritize the integration of security practices from the onset of project development to embed security into the corporate culture</a:t>
            </a:r>
          </a:p>
          <a:p>
            <a:pPr marL="1200150" lvl="2" indent="-285750">
              <a:spcBef>
                <a:spcPts val="0"/>
              </a:spcBef>
            </a:pPr>
            <a:endParaRPr lang="en-US" sz="2800" dirty="0"/>
          </a:p>
          <a:p>
            <a:pPr marL="1200150" lvl="2" indent="-285750">
              <a:spcBef>
                <a:spcPts val="0"/>
              </a:spcBef>
            </a:pPr>
            <a:r>
              <a:rPr lang="en-US" sz="2800" dirty="0"/>
              <a:t>Refined and update as new threats emerge or are identified</a:t>
            </a:r>
            <a:endParaRPr sz="28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Educate staff on security awareness to reinforce the human element of cybersecurity </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Regularly assess and align with emerging industry standards </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“No one is safe” </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1"/>
              </a:buClr>
              <a:buSzPts val="2200"/>
              <a:buNone/>
            </a:pPr>
            <a:r>
              <a:rPr lang="en-US" dirty="0"/>
              <a:t>International Organization for Standardization. (2013). </a:t>
            </a:r>
            <a:r>
              <a:rPr lang="en-US" i="1" dirty="0"/>
              <a:t>ISO/IEC 27001: Information technology - Security techniques - Information security management systems - Requirements</a:t>
            </a:r>
            <a:r>
              <a:rPr lang="en-US" dirty="0"/>
              <a:t>. </a:t>
            </a:r>
            <a:r>
              <a:rPr lang="en-US" dirty="0">
                <a:hlinkClick r:id="rId4"/>
              </a:rPr>
              <a:t>https://www.iso.org/standard/54534.html</a:t>
            </a:r>
            <a:r>
              <a:rPr lang="en-US" dirty="0"/>
              <a:t> </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National Institute of Standards and Technology. (2018). </a:t>
            </a:r>
            <a:r>
              <a:rPr lang="en-US" i="1" dirty="0"/>
              <a:t>Framework for Improving Critical Infrastructure Cybersecurity</a:t>
            </a:r>
            <a:r>
              <a:rPr lang="en-US" dirty="0"/>
              <a:t>. </a:t>
            </a:r>
            <a:r>
              <a:rPr lang="en-US" dirty="0">
                <a:hlinkClick r:id="rId5"/>
              </a:rPr>
              <a:t>https://nvlpubs.nist.gov/nistpubs/CSWP/NIST.CSWP.04162018.pdf</a:t>
            </a:r>
            <a:r>
              <a:rPr lang="en-US" dirty="0"/>
              <a:t> </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Center for Internet Security. (2021). </a:t>
            </a:r>
            <a:r>
              <a:rPr lang="en-US" i="1" dirty="0"/>
              <a:t>CIS Benchmarks</a:t>
            </a:r>
            <a:r>
              <a:rPr lang="en-US" dirty="0"/>
              <a:t>. </a:t>
            </a:r>
            <a:r>
              <a:rPr lang="en-US" dirty="0">
                <a:hlinkClick r:id="rId6"/>
              </a:rPr>
              <a:t>https://www.cisecurity.org/cis-benchmarks/</a:t>
            </a:r>
            <a:r>
              <a:rPr lang="en-US" dirty="0"/>
              <a:t> </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MITRE. (2021). </a:t>
            </a:r>
            <a:r>
              <a:rPr lang="en-US" i="1" dirty="0"/>
              <a:t>2021 CWE Top 25 Most Dangerous Software Weaknesses</a:t>
            </a:r>
            <a:r>
              <a:rPr lang="en-US" dirty="0"/>
              <a:t>. https://cwe.mitre.org/top25/archive/2021/2021_cwe_top25.html</a:t>
            </a:r>
            <a:endParaRPr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dirty="0"/>
              <a:t>"Defense in depth" is a security strategy that uses multiple layers of security measures to protect information and systems. The idea is that if one layer fails, others will still be in place to thwart an attack.</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96017" y="3320675"/>
            <a:ext cx="5694947" cy="3356851"/>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Autofit/>
          </a:bodyPr>
          <a:lstStyle/>
          <a:p>
            <a:pPr marL="228600" lvl="0" indent="0" algn="l" rtl="0">
              <a:lnSpc>
                <a:spcPct val="107916"/>
              </a:lnSpc>
              <a:spcBef>
                <a:spcPts val="0"/>
              </a:spcBef>
              <a:spcAft>
                <a:spcPts val="0"/>
              </a:spcAft>
              <a:buSzPts val="1800"/>
              <a:buNone/>
            </a:pPr>
            <a:r>
              <a:rPr lang="en-US" sz="1600" b="1" dirty="0"/>
              <a:t>Likely (Top-Left Quadrant):</a:t>
            </a:r>
            <a:r>
              <a:rPr lang="en-US" sz="1600" dirty="0"/>
              <a:t> Likely but Medium or Low Priority </a:t>
            </a:r>
          </a:p>
          <a:p>
            <a:pPr marL="228600" lvl="0" indent="0" algn="l" rtl="0">
              <a:lnSpc>
                <a:spcPct val="107916"/>
              </a:lnSpc>
              <a:spcBef>
                <a:spcPts val="0"/>
              </a:spcBef>
              <a:spcAft>
                <a:spcPts val="0"/>
              </a:spcAft>
              <a:buSzPts val="1800"/>
              <a:buNone/>
            </a:pPr>
            <a:r>
              <a:rPr lang="en-US" sz="1600" b="1" dirty="0"/>
              <a:t>High Priority (Top-Right Quadrant):</a:t>
            </a:r>
            <a:r>
              <a:rPr lang="en-US" sz="1600" dirty="0"/>
              <a:t> Likely and High Priority </a:t>
            </a:r>
          </a:p>
          <a:p>
            <a:pPr marL="228600" lvl="0" indent="0" algn="l" rtl="0">
              <a:lnSpc>
                <a:spcPct val="107916"/>
              </a:lnSpc>
              <a:spcBef>
                <a:spcPts val="0"/>
              </a:spcBef>
              <a:spcAft>
                <a:spcPts val="0"/>
              </a:spcAft>
              <a:buSzPts val="1800"/>
              <a:buNone/>
            </a:pPr>
            <a:r>
              <a:rPr lang="en-US" sz="1600" b="1" dirty="0"/>
              <a:t>Low Priority (Bottom-Left Quadrant):</a:t>
            </a:r>
            <a:r>
              <a:rPr lang="en-US" sz="1600" dirty="0"/>
              <a:t> Unlikely and Low Priority </a:t>
            </a:r>
          </a:p>
          <a:p>
            <a:pPr marL="228600" lvl="0" indent="0" algn="l" rtl="0">
              <a:lnSpc>
                <a:spcPct val="107916"/>
              </a:lnSpc>
              <a:spcBef>
                <a:spcPts val="0"/>
              </a:spcBef>
              <a:spcAft>
                <a:spcPts val="0"/>
              </a:spcAft>
              <a:buSzPts val="1800"/>
              <a:buNone/>
            </a:pPr>
            <a:r>
              <a:rPr lang="en-US" sz="1600" b="1" dirty="0"/>
              <a:t>Unlikely (Bottom-Right Quadrant):</a:t>
            </a:r>
            <a:r>
              <a:rPr lang="en-US" sz="1600" dirty="0"/>
              <a:t> Unlikely but Medium to High Priority</a:t>
            </a:r>
            <a:endParaRPr sz="1600" dirty="0"/>
          </a:p>
        </p:txBody>
      </p:sp>
      <p:graphicFrame>
        <p:nvGraphicFramePr>
          <p:cNvPr id="161" name="Google Shape;161;p4" descr="Alt text required"/>
          <p:cNvGraphicFramePr/>
          <p:nvPr>
            <p:extLst>
              <p:ext uri="{D42A27DB-BD31-4B8C-83A1-F6EECF244321}">
                <p14:modId xmlns:p14="http://schemas.microsoft.com/office/powerpoint/2010/main" val="2802388573"/>
              </p:ext>
            </p:extLst>
          </p:nvPr>
        </p:nvGraphicFramePr>
        <p:xfrm>
          <a:off x="3207895" y="2561050"/>
          <a:ext cx="7799230" cy="3538650"/>
        </p:xfrm>
        <a:graphic>
          <a:graphicData uri="http://schemas.openxmlformats.org/drawingml/2006/table">
            <a:tbl>
              <a:tblPr firstRow="1" firstCol="1">
                <a:noFill/>
                <a:tableStyleId>{802198C4-3087-4945-87E3-76CBB3509B7E}</a:tableStyleId>
              </a:tblPr>
              <a:tblGrid>
                <a:gridCol w="4002374">
                  <a:extLst>
                    <a:ext uri="{9D8B030D-6E8A-4147-A177-3AD203B41FA5}">
                      <a16:colId xmlns:a16="http://schemas.microsoft.com/office/drawing/2014/main" val="20000"/>
                    </a:ext>
                  </a:extLst>
                </a:gridCol>
                <a:gridCol w="3796856">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algn="ctr"/>
                      <a:r>
                        <a:rPr lang="en-US" dirty="0"/>
                        <a:t>STD-007-CPP </a:t>
                      </a:r>
                    </a:p>
                    <a:p>
                      <a:pPr algn="ctr"/>
                      <a:r>
                        <a:rPr lang="en-US" dirty="0"/>
                        <a:t>STD-010-CPP</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algn="ctr"/>
                      <a:r>
                        <a:rPr lang="en-US" dirty="0"/>
                        <a:t>STD-001-CPP</a:t>
                      </a:r>
                    </a:p>
                    <a:p>
                      <a:pPr algn="ctr"/>
                      <a:r>
                        <a:rPr lang="en-US" dirty="0"/>
                        <a:t>STD-003-CPP</a:t>
                      </a:r>
                    </a:p>
                    <a:p>
                      <a:pPr algn="ctr"/>
                      <a:r>
                        <a:rPr lang="en-US" dirty="0"/>
                        <a:t>STD-008-CPP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algn="ctr"/>
                      <a:r>
                        <a:rPr lang="en-US" sz="1400" u="none" strike="noStrike" cap="none" dirty="0">
                          <a:solidFill>
                            <a:srgbClr val="FFD966"/>
                          </a:solidFill>
                        </a:rPr>
                        <a:t>[</a:t>
                      </a:r>
                      <a:r>
                        <a:rPr lang="en-US" dirty="0"/>
                        <a:t>STD-002-CPP</a:t>
                      </a:r>
                    </a:p>
                    <a:p>
                      <a:pPr algn="ctr"/>
                      <a:r>
                        <a:rPr lang="en-US" dirty="0"/>
                        <a:t>STD-005-CPP</a:t>
                      </a:r>
                    </a:p>
                    <a:p>
                      <a:pPr algn="ctr"/>
                      <a:r>
                        <a:rPr lang="en-US" dirty="0"/>
                        <a:t>STD-009-CPP</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dirty="0"/>
                        <a:t>STD-004-CPP</a:t>
                      </a:r>
                    </a:p>
                    <a:p>
                      <a:pPr marL="0" marR="0" lvl="0" indent="0" algn="ctr" rtl="0">
                        <a:lnSpc>
                          <a:spcPct val="100000"/>
                        </a:lnSpc>
                        <a:spcBef>
                          <a:spcPts val="0"/>
                        </a:spcBef>
                        <a:spcAft>
                          <a:spcPts val="0"/>
                        </a:spcAft>
                        <a:buClr>
                          <a:srgbClr val="000000"/>
                        </a:buClr>
                        <a:buSzPts val="3600"/>
                        <a:buFont typeface="Arial"/>
                        <a:buNone/>
                      </a:pPr>
                      <a:r>
                        <a:rPr lang="en-US" dirty="0"/>
                        <a:t>STD-006-CPP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480310" y="860227"/>
            <a:ext cx="4830580" cy="4024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800"/>
              </a:spcAft>
              <a:buClr>
                <a:schemeClr val="lt1"/>
              </a:buClr>
              <a:buSzPts val="2200"/>
              <a:buNone/>
            </a:pPr>
            <a:r>
              <a:rPr lang="en-US" sz="1600" dirty="0"/>
              <a:t>Validate Input Data</a:t>
            </a:r>
          </a:p>
          <a:p>
            <a:pPr marL="685800" lvl="1" indent="-228600">
              <a:spcBef>
                <a:spcPts val="0"/>
              </a:spcBef>
              <a:spcAft>
                <a:spcPts val="800"/>
              </a:spcAft>
              <a:buSzPts val="2200"/>
            </a:pPr>
            <a:r>
              <a:rPr lang="en-US" sz="1600" dirty="0"/>
              <a:t>STD-003-CPP</a:t>
            </a:r>
          </a:p>
          <a:p>
            <a:pPr marL="685800" lvl="1" indent="-228600">
              <a:spcBef>
                <a:spcPts val="0"/>
              </a:spcBef>
              <a:spcAft>
                <a:spcPts val="800"/>
              </a:spcAft>
              <a:buSzPts val="2200"/>
            </a:pPr>
            <a:r>
              <a:rPr lang="en-US" sz="1600" dirty="0"/>
              <a:t>STD-006-CPP</a:t>
            </a:r>
          </a:p>
          <a:p>
            <a:pPr marL="0" lvl="0" indent="0" algn="l" rtl="0">
              <a:lnSpc>
                <a:spcPct val="90000"/>
              </a:lnSpc>
              <a:spcBef>
                <a:spcPts val="0"/>
              </a:spcBef>
              <a:spcAft>
                <a:spcPts val="800"/>
              </a:spcAft>
              <a:buClr>
                <a:schemeClr val="lt1"/>
              </a:buClr>
              <a:buSzPts val="2200"/>
              <a:buNone/>
            </a:pPr>
            <a:r>
              <a:rPr lang="en-US" sz="1600" dirty="0"/>
              <a:t>Heed Compiler Warnings</a:t>
            </a:r>
          </a:p>
          <a:p>
            <a:pPr marL="685800" lvl="1" indent="-228600">
              <a:spcBef>
                <a:spcPts val="0"/>
              </a:spcBef>
              <a:spcAft>
                <a:spcPts val="800"/>
              </a:spcAft>
              <a:buSzPts val="2200"/>
            </a:pPr>
            <a:r>
              <a:rPr lang="en-US" sz="1600" dirty="0"/>
              <a:t>STD-004-CPP</a:t>
            </a:r>
          </a:p>
          <a:p>
            <a:pPr marL="685800" lvl="1" indent="-228600">
              <a:spcBef>
                <a:spcPts val="0"/>
              </a:spcBef>
              <a:spcAft>
                <a:spcPts val="800"/>
              </a:spcAft>
              <a:buSzPts val="2200"/>
            </a:pPr>
            <a:r>
              <a:rPr lang="en-US" sz="1600" dirty="0"/>
              <a:t>STD-006-CPP</a:t>
            </a:r>
          </a:p>
          <a:p>
            <a:pPr marL="0" indent="0">
              <a:spcBef>
                <a:spcPts val="0"/>
              </a:spcBef>
              <a:spcAft>
                <a:spcPts val="800"/>
              </a:spcAft>
              <a:buSzPts val="2200"/>
              <a:buNone/>
            </a:pPr>
            <a:r>
              <a:rPr lang="en-US" sz="1600" dirty="0"/>
              <a:t>Architect and Design for Security Policies</a:t>
            </a:r>
          </a:p>
          <a:p>
            <a:pPr marL="685800" lvl="1" indent="-228600">
              <a:spcBef>
                <a:spcPts val="0"/>
              </a:spcBef>
              <a:spcAft>
                <a:spcPts val="800"/>
              </a:spcAft>
              <a:buSzPts val="2200"/>
            </a:pPr>
            <a:r>
              <a:rPr lang="en-US" sz="1600" dirty="0"/>
              <a:t>STD-005-CPP</a:t>
            </a:r>
          </a:p>
          <a:p>
            <a:pPr marL="685800" lvl="1" indent="-228600">
              <a:spcBef>
                <a:spcPts val="0"/>
              </a:spcBef>
              <a:spcAft>
                <a:spcPts val="800"/>
              </a:spcAft>
              <a:buSzPts val="2200"/>
            </a:pPr>
            <a:r>
              <a:rPr lang="en-US" sz="1600" dirty="0"/>
              <a:t>STD-007-CPP</a:t>
            </a:r>
          </a:p>
          <a:p>
            <a:pPr marL="685800" lvl="1" indent="-228600">
              <a:spcBef>
                <a:spcPts val="0"/>
              </a:spcBef>
              <a:spcAft>
                <a:spcPts val="800"/>
              </a:spcAft>
              <a:buSzPts val="2200"/>
            </a:pPr>
            <a:r>
              <a:rPr lang="en-US" sz="1600" dirty="0"/>
              <a:t>STD-010-CPP</a:t>
            </a:r>
          </a:p>
          <a:p>
            <a:pPr marL="0" indent="0">
              <a:spcBef>
                <a:spcPts val="0"/>
              </a:spcBef>
              <a:spcAft>
                <a:spcPts val="800"/>
              </a:spcAft>
              <a:buSzPts val="2200"/>
              <a:buNone/>
            </a:pPr>
            <a:r>
              <a:rPr lang="en-US" sz="1600" dirty="0"/>
              <a:t>Keep It Simple</a:t>
            </a:r>
          </a:p>
          <a:p>
            <a:pPr marL="685800" lvl="1" indent="-228600">
              <a:spcBef>
                <a:spcPts val="0"/>
              </a:spcBef>
              <a:spcAft>
                <a:spcPts val="800"/>
              </a:spcAft>
              <a:buSzPts val="2200"/>
            </a:pPr>
            <a:r>
              <a:rPr lang="en-US" sz="1600" dirty="0"/>
              <a:t>STD-001-CPP</a:t>
            </a:r>
          </a:p>
          <a:p>
            <a:pPr marL="685800" lvl="1" indent="-228600">
              <a:spcBef>
                <a:spcPts val="0"/>
              </a:spcBef>
              <a:spcAft>
                <a:spcPts val="800"/>
              </a:spcAft>
              <a:buSzPts val="2200"/>
            </a:pPr>
            <a:r>
              <a:rPr lang="en-US" sz="1600" dirty="0"/>
              <a:t>STD-005-CPP</a:t>
            </a:r>
          </a:p>
          <a:p>
            <a:pPr marL="685800" lvl="1" indent="-228600">
              <a:spcBef>
                <a:spcPts val="0"/>
              </a:spcBef>
              <a:spcAft>
                <a:spcPts val="800"/>
              </a:spcAft>
              <a:buSzPts val="2200"/>
            </a:pPr>
            <a:r>
              <a:rPr lang="en-US" sz="1600" dirty="0"/>
              <a:t>STD-007-CPP</a:t>
            </a:r>
          </a:p>
          <a:p>
            <a:pPr marL="685800" lvl="1" indent="-228600">
              <a:spcBef>
                <a:spcPts val="0"/>
              </a:spcBef>
              <a:spcAft>
                <a:spcPts val="800"/>
              </a:spcAft>
              <a:buSzPts val="2200"/>
            </a:pPr>
            <a:r>
              <a:rPr lang="en-US" sz="1600" dirty="0"/>
              <a:t>STD-008-CPP</a:t>
            </a:r>
          </a:p>
          <a:p>
            <a:pPr marL="685800" lvl="1" indent="-228600">
              <a:spcBef>
                <a:spcPts val="0"/>
              </a:spcBef>
              <a:spcAft>
                <a:spcPts val="800"/>
              </a:spcAft>
              <a:buSzPts val="2200"/>
            </a:pPr>
            <a:r>
              <a:rPr lang="en-US" sz="1600" dirty="0"/>
              <a:t>STD-010-CPP</a:t>
            </a:r>
          </a:p>
          <a:p>
            <a:pPr marL="0" indent="0">
              <a:spcBef>
                <a:spcPts val="0"/>
              </a:spcBef>
              <a:spcAft>
                <a:spcPts val="800"/>
              </a:spcAft>
              <a:buSzPts val="2200"/>
              <a:buNone/>
            </a:pPr>
            <a:r>
              <a:rPr lang="en-US" sz="1600" dirty="0"/>
              <a:t>Default Deny</a:t>
            </a:r>
          </a:p>
          <a:p>
            <a:pPr marL="685800" lvl="1" indent="-228600">
              <a:spcBef>
                <a:spcPts val="0"/>
              </a:spcBef>
              <a:spcAft>
                <a:spcPts val="800"/>
              </a:spcAft>
              <a:buSzPts val="2200"/>
            </a:pPr>
            <a:r>
              <a:rPr lang="en-US" sz="1600" dirty="0"/>
              <a:t>STD-002-CPP </a:t>
            </a:r>
          </a:p>
          <a:p>
            <a:pPr marL="685800" lvl="1" indent="-228600">
              <a:spcBef>
                <a:spcPts val="0"/>
              </a:spcBef>
              <a:spcAft>
                <a:spcPts val="800"/>
              </a:spcAft>
              <a:buSzPts val="2200"/>
            </a:pPr>
            <a:r>
              <a:rPr lang="en-US" sz="1600" dirty="0"/>
              <a:t>STD-009-CPP</a:t>
            </a:r>
          </a:p>
          <a:p>
            <a:pPr marL="457200" lvl="1" indent="0">
              <a:spcBef>
                <a:spcPts val="0"/>
              </a:spcBef>
              <a:spcAft>
                <a:spcPts val="800"/>
              </a:spcAft>
              <a:buSzPts val="2200"/>
              <a:buNone/>
            </a:pPr>
            <a:r>
              <a:rPr lang="en-US" sz="1600" dirty="0"/>
              <a:t>	</a:t>
            </a:r>
            <a:endParaRPr sz="16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168;p5">
            <a:extLst>
              <a:ext uri="{FF2B5EF4-FFF2-40B4-BE49-F238E27FC236}">
                <a16:creationId xmlns:a16="http://schemas.microsoft.com/office/drawing/2014/main" id="{7E104D59-F8E4-5577-8198-A14B916A7FEE}"/>
              </a:ext>
            </a:extLst>
          </p:cNvPr>
          <p:cNvSpPr txBox="1">
            <a:spLocks/>
          </p:cNvSpPr>
          <p:nvPr/>
        </p:nvSpPr>
        <p:spPr>
          <a:xfrm>
            <a:off x="4625715" y="860227"/>
            <a:ext cx="2940570" cy="5777474"/>
          </a:xfrm>
          <a:prstGeom prst="rect">
            <a:avLst/>
          </a:prstGeom>
          <a:noFill/>
          <a:ln>
            <a:noFill/>
          </a:ln>
        </p:spPr>
        <p:txBody>
          <a:bodyPr spcFirstLastPara="1" wrap="square" lIns="91425" tIns="45700" rIns="91425" bIns="45700" anchor="t" anchorCtr="0">
            <a:normAutofit fontScale="55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spcAft>
                <a:spcPts val="800"/>
              </a:spcAft>
              <a:buSzPts val="2200"/>
              <a:buNone/>
            </a:pPr>
            <a:r>
              <a:rPr lang="en-US" sz="1900" dirty="0"/>
              <a:t>Adhere to the Principle of Least Privilege</a:t>
            </a:r>
          </a:p>
          <a:p>
            <a:pPr marL="685800" lvl="1" indent="-228600">
              <a:spcBef>
                <a:spcPts val="0"/>
              </a:spcBef>
              <a:spcAft>
                <a:spcPts val="800"/>
              </a:spcAft>
              <a:buSzPts val="2200"/>
            </a:pPr>
            <a:r>
              <a:rPr lang="en-US" sz="1900" dirty="0"/>
              <a:t>STD-002-CPP</a:t>
            </a:r>
          </a:p>
          <a:p>
            <a:pPr marL="685800" lvl="1" indent="-228600">
              <a:spcBef>
                <a:spcPts val="0"/>
              </a:spcBef>
              <a:spcAft>
                <a:spcPts val="800"/>
              </a:spcAft>
              <a:buSzPts val="2200"/>
            </a:pPr>
            <a:r>
              <a:rPr lang="en-US" sz="1900" dirty="0"/>
              <a:t>STD-008-CPP</a:t>
            </a:r>
          </a:p>
          <a:p>
            <a:pPr marL="0" indent="0">
              <a:spcBef>
                <a:spcPts val="0"/>
              </a:spcBef>
              <a:spcAft>
                <a:spcPts val="800"/>
              </a:spcAft>
              <a:buSzPts val="2200"/>
              <a:buNone/>
            </a:pPr>
            <a:r>
              <a:rPr lang="en-US" sz="1900" dirty="0"/>
              <a:t>Sanitize Data Sent to Other Systems</a:t>
            </a:r>
          </a:p>
          <a:p>
            <a:pPr marL="685800" lvl="1" indent="-228600">
              <a:spcBef>
                <a:spcPts val="0"/>
              </a:spcBef>
              <a:spcAft>
                <a:spcPts val="800"/>
              </a:spcAft>
              <a:buSzPts val="2200"/>
            </a:pPr>
            <a:r>
              <a:rPr lang="en-US" sz="1900" dirty="0"/>
              <a:t>STD-004-CPP</a:t>
            </a:r>
          </a:p>
          <a:p>
            <a:pPr marL="685800" lvl="1" indent="-228600">
              <a:spcBef>
                <a:spcPts val="0"/>
              </a:spcBef>
              <a:spcAft>
                <a:spcPts val="800"/>
              </a:spcAft>
              <a:buSzPts val="2200"/>
            </a:pPr>
            <a:r>
              <a:rPr lang="en-US" sz="1900" dirty="0"/>
              <a:t>STD-010-CPP</a:t>
            </a:r>
          </a:p>
          <a:p>
            <a:pPr marL="0" indent="0">
              <a:spcBef>
                <a:spcPts val="0"/>
              </a:spcBef>
              <a:spcAft>
                <a:spcPts val="800"/>
              </a:spcAft>
              <a:buSzPts val="2200"/>
              <a:buNone/>
            </a:pPr>
            <a:r>
              <a:rPr lang="en-US" sz="1900" dirty="0"/>
              <a:t>Practice Defense in Depth</a:t>
            </a:r>
          </a:p>
          <a:p>
            <a:pPr marL="685800" lvl="1" indent="-228600">
              <a:spcBef>
                <a:spcPts val="0"/>
              </a:spcBef>
              <a:spcAft>
                <a:spcPts val="800"/>
              </a:spcAft>
              <a:buSzPts val="2200"/>
            </a:pPr>
            <a:r>
              <a:rPr lang="en-US" sz="1900" dirty="0"/>
              <a:t>STD-003-CPP</a:t>
            </a:r>
          </a:p>
          <a:p>
            <a:pPr marL="685800" lvl="1" indent="-228600">
              <a:spcBef>
                <a:spcPts val="0"/>
              </a:spcBef>
              <a:spcAft>
                <a:spcPts val="800"/>
              </a:spcAft>
              <a:buSzPts val="2200"/>
            </a:pPr>
            <a:r>
              <a:rPr lang="en-US" sz="1900" dirty="0"/>
              <a:t>STD-004-CPP</a:t>
            </a:r>
          </a:p>
          <a:p>
            <a:pPr marL="685800" lvl="1" indent="-228600">
              <a:spcBef>
                <a:spcPts val="0"/>
              </a:spcBef>
              <a:spcAft>
                <a:spcPts val="800"/>
              </a:spcAft>
              <a:buSzPts val="2200"/>
            </a:pPr>
            <a:r>
              <a:rPr lang="en-US" sz="1900" dirty="0"/>
              <a:t>STD-006-CPP</a:t>
            </a:r>
          </a:p>
          <a:p>
            <a:pPr marL="685800" lvl="1" indent="-228600">
              <a:spcBef>
                <a:spcPts val="0"/>
              </a:spcBef>
              <a:spcAft>
                <a:spcPts val="800"/>
              </a:spcAft>
              <a:buSzPts val="2200"/>
            </a:pPr>
            <a:r>
              <a:rPr lang="en-US" sz="1900" dirty="0"/>
              <a:t>STD-008-CPP</a:t>
            </a:r>
          </a:p>
          <a:p>
            <a:pPr marL="685800" lvl="1" indent="-228600">
              <a:spcBef>
                <a:spcPts val="0"/>
              </a:spcBef>
              <a:spcAft>
                <a:spcPts val="800"/>
              </a:spcAft>
              <a:buSzPts val="2200"/>
            </a:pPr>
            <a:r>
              <a:rPr lang="en-US" sz="1900" dirty="0"/>
              <a:t>STD-010-CPP</a:t>
            </a:r>
          </a:p>
          <a:p>
            <a:pPr marL="0" indent="0">
              <a:spcBef>
                <a:spcPts val="0"/>
              </a:spcBef>
              <a:spcAft>
                <a:spcPts val="800"/>
              </a:spcAft>
              <a:buSzPts val="2200"/>
              <a:buNone/>
            </a:pPr>
            <a:r>
              <a:rPr lang="en-US" sz="1900" dirty="0"/>
              <a:t>Use Effective Quality Assurance Techniques</a:t>
            </a:r>
          </a:p>
          <a:p>
            <a:pPr marL="685800" lvl="1" indent="-228600">
              <a:spcBef>
                <a:spcPts val="0"/>
              </a:spcBef>
              <a:spcAft>
                <a:spcPts val="800"/>
              </a:spcAft>
              <a:buSzPts val="2200"/>
            </a:pPr>
            <a:r>
              <a:rPr lang="en-US" sz="1900" dirty="0"/>
              <a:t>STD-003-CPP</a:t>
            </a:r>
          </a:p>
          <a:p>
            <a:pPr marL="685800" lvl="1" indent="-228600">
              <a:spcBef>
                <a:spcPts val="0"/>
              </a:spcBef>
              <a:spcAft>
                <a:spcPts val="800"/>
              </a:spcAft>
              <a:buSzPts val="2200"/>
            </a:pPr>
            <a:r>
              <a:rPr lang="en-US" sz="1900" dirty="0"/>
              <a:t>STD-004-CPP</a:t>
            </a:r>
          </a:p>
          <a:p>
            <a:pPr marL="685800" lvl="1" indent="-228600">
              <a:spcBef>
                <a:spcPts val="0"/>
              </a:spcBef>
              <a:spcAft>
                <a:spcPts val="800"/>
              </a:spcAft>
              <a:buSzPts val="2200"/>
            </a:pPr>
            <a:r>
              <a:rPr lang="en-US" sz="1900" dirty="0"/>
              <a:t>STD-005-CPP</a:t>
            </a:r>
          </a:p>
          <a:p>
            <a:pPr marL="685800" lvl="1" indent="-228600">
              <a:spcBef>
                <a:spcPts val="0"/>
              </a:spcBef>
              <a:spcAft>
                <a:spcPts val="800"/>
              </a:spcAft>
              <a:buSzPts val="2200"/>
            </a:pPr>
            <a:r>
              <a:rPr lang="en-US" sz="1900" dirty="0"/>
              <a:t>STD-006-CPP</a:t>
            </a:r>
          </a:p>
          <a:p>
            <a:pPr marL="685800" lvl="1" indent="-228600">
              <a:spcBef>
                <a:spcPts val="0"/>
              </a:spcBef>
              <a:spcAft>
                <a:spcPts val="800"/>
              </a:spcAft>
              <a:buSzPts val="2200"/>
            </a:pPr>
            <a:r>
              <a:rPr lang="en-US" sz="1900" dirty="0"/>
              <a:t>STD-007-CPP</a:t>
            </a:r>
          </a:p>
          <a:p>
            <a:pPr marL="685800" lvl="1" indent="-228600">
              <a:spcBef>
                <a:spcPts val="0"/>
              </a:spcBef>
              <a:spcAft>
                <a:spcPts val="800"/>
              </a:spcAft>
              <a:buSzPts val="2200"/>
            </a:pPr>
            <a:r>
              <a:rPr lang="en-US" sz="1900" dirty="0"/>
              <a:t>STD-008-CPP</a:t>
            </a:r>
          </a:p>
          <a:p>
            <a:pPr marL="685800" lvl="1" indent="-228600">
              <a:spcBef>
                <a:spcPts val="0"/>
              </a:spcBef>
              <a:spcAft>
                <a:spcPts val="800"/>
              </a:spcAft>
              <a:buSzPts val="2200"/>
            </a:pPr>
            <a:r>
              <a:rPr lang="en-US" sz="1900" dirty="0"/>
              <a:t>STD-010-CPP</a:t>
            </a:r>
          </a:p>
          <a:p>
            <a:pPr marL="0" indent="0">
              <a:spcBef>
                <a:spcPts val="0"/>
              </a:spcBef>
              <a:spcAft>
                <a:spcPts val="800"/>
              </a:spcAft>
              <a:buSzPts val="2200"/>
              <a:buNone/>
            </a:pPr>
            <a:r>
              <a:rPr lang="en-US" sz="1900" dirty="0"/>
              <a:t>Adopt a Secure Coding Standard</a:t>
            </a:r>
          </a:p>
          <a:p>
            <a:pPr marL="685800" lvl="1" indent="-228600">
              <a:spcBef>
                <a:spcPts val="0"/>
              </a:spcBef>
              <a:spcAft>
                <a:spcPts val="800"/>
              </a:spcAft>
              <a:buSzPts val="2200"/>
            </a:pPr>
            <a:r>
              <a:rPr lang="en-US" sz="1900" dirty="0"/>
              <a:t>STD-004-CPP</a:t>
            </a:r>
          </a:p>
          <a:p>
            <a:pPr marL="685800" lvl="1" indent="-228600">
              <a:spcBef>
                <a:spcPts val="0"/>
              </a:spcBef>
              <a:spcAft>
                <a:spcPts val="800"/>
              </a:spcAft>
              <a:buSzPts val="2200"/>
            </a:pPr>
            <a:r>
              <a:rPr lang="en-US" sz="1900" dirty="0"/>
              <a:t>STD-006-CLG</a:t>
            </a:r>
          </a:p>
          <a:p>
            <a:pPr marL="685800" lvl="1" indent="-228600">
              <a:spcBef>
                <a:spcPts val="0"/>
              </a:spcBef>
              <a:spcAft>
                <a:spcPts val="800"/>
              </a:spcAft>
              <a:buSzPts val="2200"/>
            </a:pPr>
            <a:r>
              <a:rPr lang="en-US" sz="1900" dirty="0"/>
              <a:t>STD-007-CPP</a:t>
            </a:r>
          </a:p>
          <a:p>
            <a:pPr marL="685800" lvl="1" indent="-228600">
              <a:spcBef>
                <a:spcPts val="0"/>
              </a:spcBef>
              <a:spcAft>
                <a:spcPts val="800"/>
              </a:spcAft>
              <a:buSzPts val="2200"/>
            </a:pPr>
            <a:r>
              <a:rPr lang="en-US" sz="1900" dirty="0"/>
              <a:t>STD-009-CPP</a:t>
            </a:r>
          </a:p>
          <a:p>
            <a:pPr marL="685800" lvl="1" indent="-228600">
              <a:spcBef>
                <a:spcPts val="0"/>
              </a:spcBef>
              <a:spcAft>
                <a:spcPts val="800"/>
              </a:spcAft>
              <a:buSzPts val="2200"/>
            </a:pPr>
            <a:r>
              <a:rPr lang="en-US" sz="1900" dirty="0"/>
              <a:t>STD-008-CPP</a:t>
            </a:r>
          </a:p>
          <a:p>
            <a:pPr marL="685800" lvl="1" indent="-228600">
              <a:spcBef>
                <a:spcPts val="0"/>
              </a:spcBef>
              <a:spcAft>
                <a:spcPts val="800"/>
              </a:spcAft>
              <a:buSzPts val="2200"/>
            </a:pPr>
            <a:endParaRPr lang="en-US" sz="1600" dirty="0"/>
          </a:p>
          <a:p>
            <a:pPr marL="685800" lvl="1" indent="-228600">
              <a:spcBef>
                <a:spcPts val="0"/>
              </a:spcBef>
              <a:spcAft>
                <a:spcPts val="800"/>
              </a:spcAft>
              <a:buSzPts val="2200"/>
            </a:pPr>
            <a:endParaRPr lang="en-US" sz="1600" dirty="0"/>
          </a:p>
          <a:p>
            <a:pPr marL="685800" lvl="1" indent="-228600">
              <a:spcBef>
                <a:spcPts val="0"/>
              </a:spcBef>
              <a:spcAft>
                <a:spcPts val="800"/>
              </a:spcAft>
              <a:buSzPts val="2200"/>
            </a:pPr>
            <a:endParaRPr 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Items placed in the High Priority would require immediate attention, while those in the Likely but Lower Priority quadrant need to be addressed but are less critical. The Low Priority items should still be on the radar for mitigation, but they do not require immediate action.</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EE537282-78CB-4AB5-917C-16758303646C}"/>
              </a:ext>
            </a:extLst>
          </p:cNvPr>
          <p:cNvPicPr>
            <a:picLocks noChangeAspect="1"/>
          </p:cNvPicPr>
          <p:nvPr/>
        </p:nvPicPr>
        <p:blipFill>
          <a:blip r:embed="rId5"/>
          <a:stretch>
            <a:fillRect/>
          </a:stretch>
        </p:blipFill>
        <p:spPr>
          <a:xfrm>
            <a:off x="880673" y="3741724"/>
            <a:ext cx="7853612" cy="2273414"/>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800" b="1" dirty="0"/>
              <a:t>Encryption in Flight - </a:t>
            </a:r>
            <a:r>
              <a:rPr lang="en-US" sz="2800" dirty="0"/>
              <a:t>to ensure that data is not intercepted or tampered with as it travels across networks </a:t>
            </a:r>
          </a:p>
          <a:p>
            <a:pPr marL="228600" lvl="0" indent="-228600" algn="l" rtl="0">
              <a:lnSpc>
                <a:spcPct val="90000"/>
              </a:lnSpc>
              <a:spcBef>
                <a:spcPts val="0"/>
              </a:spcBef>
              <a:spcAft>
                <a:spcPts val="0"/>
              </a:spcAft>
              <a:buClr>
                <a:schemeClr val="lt1"/>
              </a:buClr>
              <a:buSzPts val="2000"/>
              <a:buChar char="•"/>
            </a:pPr>
            <a:r>
              <a:rPr lang="en-US" sz="2800" b="1" dirty="0"/>
              <a:t>Encryption at Rest - </a:t>
            </a:r>
            <a:r>
              <a:rPr lang="en-US" sz="2800" dirty="0"/>
              <a:t>protect data stored on any device or media from unauthorized access, especially if the storage medium is lost or stolen. </a:t>
            </a:r>
          </a:p>
          <a:p>
            <a:pPr marL="228600" lvl="0" indent="-228600" algn="l" rtl="0">
              <a:lnSpc>
                <a:spcPct val="90000"/>
              </a:lnSpc>
              <a:spcBef>
                <a:spcPts val="0"/>
              </a:spcBef>
              <a:spcAft>
                <a:spcPts val="0"/>
              </a:spcAft>
              <a:buClr>
                <a:schemeClr val="lt1"/>
              </a:buClr>
              <a:buSzPts val="2000"/>
              <a:buChar char="•"/>
            </a:pPr>
            <a:r>
              <a:rPr lang="en-US" sz="2800" b="1" dirty="0"/>
              <a:t>Encryption in Use - </a:t>
            </a:r>
            <a:r>
              <a:rPr lang="en-US" sz="2800" dirty="0"/>
              <a:t>safeguard data actively being processed to prevent unauthorized access and leaks</a:t>
            </a:r>
            <a:endParaRPr sz="28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000" b="1" dirty="0"/>
              <a:t>Authentication - </a:t>
            </a:r>
            <a:r>
              <a:rPr lang="en-US" sz="2000" dirty="0"/>
              <a:t>confirm the identity of a user, device, or entity before granting access to systems and data. </a:t>
            </a:r>
          </a:p>
          <a:p>
            <a:pPr marL="685800" lvl="1" indent="-228600">
              <a:spcBef>
                <a:spcPts val="0"/>
              </a:spcBef>
              <a:buSzPts val="2400"/>
            </a:pPr>
            <a:r>
              <a:rPr lang="en-US" dirty="0"/>
              <a:t>Systems must enforce authentication before access is granted.  </a:t>
            </a:r>
          </a:p>
          <a:p>
            <a:pPr marL="685800" lvl="1" indent="-228600">
              <a:spcBef>
                <a:spcPts val="0"/>
              </a:spcBef>
              <a:buSzPts val="2400"/>
            </a:pPr>
            <a:endParaRPr lang="en-US" dirty="0"/>
          </a:p>
          <a:p>
            <a:pPr marL="457200" lvl="1" indent="0">
              <a:spcBef>
                <a:spcPts val="0"/>
              </a:spcBef>
              <a:buSzPts val="2400"/>
              <a:buNone/>
            </a:pPr>
            <a:endParaRPr lang="en-US" dirty="0"/>
          </a:p>
          <a:p>
            <a:pPr marL="228600" lvl="0" indent="-228600" algn="l" rtl="0">
              <a:lnSpc>
                <a:spcPct val="90000"/>
              </a:lnSpc>
              <a:spcBef>
                <a:spcPts val="0"/>
              </a:spcBef>
              <a:spcAft>
                <a:spcPts val="0"/>
              </a:spcAft>
              <a:buClr>
                <a:schemeClr val="lt1"/>
              </a:buClr>
              <a:buSzPts val="2400"/>
              <a:buChar char="•"/>
            </a:pPr>
            <a:r>
              <a:rPr lang="en-US" sz="2000" b="1" dirty="0"/>
              <a:t>Authorization - </a:t>
            </a:r>
            <a:r>
              <a:rPr lang="en-US" sz="2000" dirty="0"/>
              <a:t>authenticated users have appropriate access levels to systems and data based on their roles and responsibilities.</a:t>
            </a:r>
          </a:p>
          <a:p>
            <a:pPr marL="800100" lvl="1">
              <a:spcBef>
                <a:spcPts val="0"/>
              </a:spcBef>
              <a:buSzPts val="2400"/>
            </a:pPr>
            <a:r>
              <a:rPr lang="en-US" dirty="0"/>
              <a:t>Never give more access to user than necessary </a:t>
            </a:r>
          </a:p>
          <a:p>
            <a:pPr marL="457200" lvl="1" indent="0">
              <a:spcBef>
                <a:spcPts val="0"/>
              </a:spcBef>
              <a:buSzPts val="2400"/>
              <a:buNone/>
            </a:pPr>
            <a:endParaRPr lang="en-US" dirty="0"/>
          </a:p>
          <a:p>
            <a:pPr marL="457200" lvl="1" indent="0">
              <a:spcBef>
                <a:spcPts val="0"/>
              </a:spcBef>
              <a:buSzPts val="2400"/>
              <a:buNone/>
            </a:pPr>
            <a:endParaRPr lang="en-US" dirty="0"/>
          </a:p>
          <a:p>
            <a:pPr marL="342900">
              <a:spcBef>
                <a:spcPts val="0"/>
              </a:spcBef>
              <a:buSzPts val="2400"/>
            </a:pPr>
            <a:r>
              <a:rPr lang="en-US" sz="2000" b="1" dirty="0"/>
              <a:t>Accounting - t</a:t>
            </a:r>
            <a:r>
              <a:rPr lang="en-US" sz="2000" dirty="0"/>
              <a:t>rack user activities and resource usage for audit purposes </a:t>
            </a:r>
          </a:p>
          <a:p>
            <a:pPr marL="800100" lvl="1">
              <a:spcBef>
                <a:spcPts val="0"/>
              </a:spcBef>
              <a:buSzPts val="2400"/>
            </a:pPr>
            <a:r>
              <a:rPr lang="en-US" dirty="0"/>
              <a:t>Keep detailed logs of system and user activity</a:t>
            </a:r>
            <a:br>
              <a:rPr lang="en-US" dirty="0"/>
            </a:br>
            <a:endParaRPr lang="en-US"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1546485" y="809343"/>
            <a:ext cx="8610600" cy="129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850692" y="3772303"/>
            <a:ext cx="10820400" cy="10283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4800" dirty="0">
                <a:effectLst/>
                <a:latin typeface="Calibri" panose="020F0502020204030204" pitchFamily="34" charset="0"/>
                <a:ea typeface="Calibri" panose="020F0502020204030204" pitchFamily="34" charset="0"/>
              </a:rPr>
              <a:t>Do not define a C-style variadic function</a:t>
            </a:r>
            <a:endParaRPr sz="48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5AB8D-0B72-F83D-48A7-82A925BF590E}"/>
              </a:ext>
            </a:extLst>
          </p:cNvPr>
          <p:cNvSpPr>
            <a:spLocks noGrp="1"/>
          </p:cNvSpPr>
          <p:nvPr>
            <p:ph type="title"/>
          </p:nvPr>
        </p:nvSpPr>
        <p:spPr/>
        <p:txBody>
          <a:bodyPr/>
          <a:lstStyle/>
          <a:p>
            <a:r>
              <a:rPr lang="en-US" dirty="0"/>
              <a:t>Can we cause a buffer overflow with excess arguments?</a:t>
            </a:r>
          </a:p>
        </p:txBody>
      </p:sp>
      <p:sp>
        <p:nvSpPr>
          <p:cNvPr id="3" name="Text Placeholder 2">
            <a:extLst>
              <a:ext uri="{FF2B5EF4-FFF2-40B4-BE49-F238E27FC236}">
                <a16:creationId xmlns:a16="http://schemas.microsoft.com/office/drawing/2014/main" id="{2B9B5581-5BCE-3C2E-FFAE-649C347DD4CB}"/>
              </a:ext>
            </a:extLst>
          </p:cNvPr>
          <p:cNvSpPr>
            <a:spLocks noGrp="1"/>
          </p:cNvSpPr>
          <p:nvPr>
            <p:ph type="body" idx="1"/>
          </p:nvPr>
        </p:nvSpPr>
        <p:spPr>
          <a:xfrm>
            <a:off x="6850504" y="2194560"/>
            <a:ext cx="4655695" cy="4024125"/>
          </a:xfrm>
        </p:spPr>
        <p:txBody>
          <a:bodyPr/>
          <a:lstStyle/>
          <a:p>
            <a:r>
              <a:rPr lang="en-US" b="1" dirty="0"/>
              <a:t>Result: </a:t>
            </a:r>
            <a:r>
              <a:rPr lang="en-US" dirty="0"/>
              <a:t>The program crashes</a:t>
            </a:r>
          </a:p>
        </p:txBody>
      </p:sp>
      <p:pic>
        <p:nvPicPr>
          <p:cNvPr id="7" name="Picture 6">
            <a:extLst>
              <a:ext uri="{FF2B5EF4-FFF2-40B4-BE49-F238E27FC236}">
                <a16:creationId xmlns:a16="http://schemas.microsoft.com/office/drawing/2014/main" id="{F8C907DA-1340-BDA8-87B2-BFB0B70FD529}"/>
              </a:ext>
            </a:extLst>
          </p:cNvPr>
          <p:cNvPicPr>
            <a:picLocks noChangeAspect="1"/>
          </p:cNvPicPr>
          <p:nvPr/>
        </p:nvPicPr>
        <p:blipFill>
          <a:blip r:embed="rId2"/>
          <a:stretch>
            <a:fillRect/>
          </a:stretch>
        </p:blipFill>
        <p:spPr>
          <a:xfrm>
            <a:off x="7403669" y="2928591"/>
            <a:ext cx="3772426" cy="1600423"/>
          </a:xfrm>
          <a:prstGeom prst="rect">
            <a:avLst/>
          </a:prstGeom>
        </p:spPr>
      </p:pic>
      <p:pic>
        <p:nvPicPr>
          <p:cNvPr id="9" name="Picture 8">
            <a:extLst>
              <a:ext uri="{FF2B5EF4-FFF2-40B4-BE49-F238E27FC236}">
                <a16:creationId xmlns:a16="http://schemas.microsoft.com/office/drawing/2014/main" id="{0B216943-9853-FAE7-1899-F35D767DADAF}"/>
              </a:ext>
            </a:extLst>
          </p:cNvPr>
          <p:cNvPicPr>
            <a:picLocks noChangeAspect="1"/>
          </p:cNvPicPr>
          <p:nvPr/>
        </p:nvPicPr>
        <p:blipFill>
          <a:blip r:embed="rId3"/>
          <a:stretch>
            <a:fillRect/>
          </a:stretch>
        </p:blipFill>
        <p:spPr>
          <a:xfrm>
            <a:off x="685802" y="2466649"/>
            <a:ext cx="5888120" cy="2944800"/>
          </a:xfrm>
          <a:prstGeom prst="rect">
            <a:avLst/>
          </a:prstGeom>
        </p:spPr>
      </p:pic>
    </p:spTree>
    <p:extLst>
      <p:ext uri="{BB962C8B-B14F-4D97-AF65-F5344CB8AC3E}">
        <p14:creationId xmlns:p14="http://schemas.microsoft.com/office/powerpoint/2010/main" val="15555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175</TotalTime>
  <Words>931</Words>
  <Application>Microsoft Office PowerPoint</Application>
  <PresentationFormat>Widescreen</PresentationFormat>
  <Paragraphs>158</Paragraphs>
  <Slides>18</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Century Gothic</vt:lpstr>
      <vt:lpstr>Calibri</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Can we cause a buffer overflow with excess arguments?</vt:lpstr>
      <vt:lpstr>What happens when argument types don’t match?</vt:lpstr>
      <vt:lpstr>Is the function vulnerable to format string exploits?</vt:lpstr>
      <vt:lpstr>Does the function handle input correctly when used properly?</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Tim Rainey</cp:lastModifiedBy>
  <cp:revision>5</cp:revision>
  <dcterms:created xsi:type="dcterms:W3CDTF">2020-08-19T17:59:24Z</dcterms:created>
  <dcterms:modified xsi:type="dcterms:W3CDTF">2024-04-28T20:38:28Z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