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79" r:id="rId3"/>
    <p:sldId id="291" r:id="rId4"/>
    <p:sldId id="281" r:id="rId5"/>
    <p:sldId id="257" r:id="rId6"/>
    <p:sldId id="289" r:id="rId7"/>
    <p:sldId id="290" r:id="rId8"/>
    <p:sldId id="288" r:id="rId9"/>
    <p:sldId id="271" r:id="rId10"/>
    <p:sldId id="286" r:id="rId11"/>
    <p:sldId id="285" r:id="rId12"/>
    <p:sldId id="287" r:id="rId13"/>
    <p:sldId id="284" r:id="rId14"/>
    <p:sldId id="283" r:id="rId15"/>
    <p:sldId id="276" r:id="rId16"/>
    <p:sldId id="258" r:id="rId17"/>
    <p:sldId id="259" r:id="rId18"/>
    <p:sldId id="260" r:id="rId19"/>
    <p:sldId id="270" r:id="rId20"/>
    <p:sldId id="273" r:id="rId21"/>
    <p:sldId id="275" r:id="rId22"/>
    <p:sldId id="261" r:id="rId23"/>
    <p:sldId id="262" r:id="rId24"/>
    <p:sldId id="268" r:id="rId25"/>
    <p:sldId id="263" r:id="rId26"/>
    <p:sldId id="274" r:id="rId27"/>
    <p:sldId id="269" r:id="rId28"/>
    <p:sldId id="264" r:id="rId29"/>
    <p:sldId id="265" r:id="rId30"/>
    <p:sldId id="266" r:id="rId31"/>
    <p:sldId id="267" r:id="rId32"/>
    <p:sldId id="278" r:id="rId33"/>
    <p:sldId id="29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祥旭 冯" initials="祥冯" lastIdx="1" clrIdx="0">
    <p:extLst>
      <p:ext uri="{19B8F6BF-5375-455C-9EA6-DF929625EA0E}">
        <p15:presenceInfo xmlns:p15="http://schemas.microsoft.com/office/powerpoint/2012/main" userId="00fc9d4dbe914b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65" autoAdjust="0"/>
  </p:normalViewPr>
  <p:slideViewPr>
    <p:cSldViewPr snapToGrid="0" showGuides="1">
      <p:cViewPr varScale="1">
        <p:scale>
          <a:sx n="80" d="100"/>
          <a:sy n="80" d="100"/>
        </p:scale>
        <p:origin x="13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5:56:23.038"/>
    </inkml:context>
    <inkml:brush xml:id="br0">
      <inkml:brushProperty name="width" value="0.05" units="cm"/>
      <inkml:brushProperty name="height" value="0.05" units="cm"/>
      <inkml:brushProperty name="color" value="#E71224"/>
    </inkml:brush>
  </inkml:definitions>
  <inkml:trace contextRef="#ctx0" brushRef="#br0">542 75 24575,'0'-1'0,"0"0"0,-1 0 0,1-1 0,-1 1 0,1 0 0,-1 0 0,0 0 0,1 0 0,-1 0 0,0 0 0,0 0 0,1 0 0,-1 0 0,0 0 0,0 0 0,0 1 0,0-1 0,0 0 0,0 1 0,-1-1 0,1 1 0,0-1 0,0 1 0,0-1 0,0 1 0,-3-1 0,-37-6 0,37 7 0,-69-6 0,-147 8 0,210-1 0,0 0 0,1 0 0,-1 1 0,1 0 0,-1 0 0,1 1 0,-1 1 0,1-1 0,1 2 0,-13 6 0,16-7 0,1-1 0,-1 1 0,1 1 0,-1-1 0,1 1 0,1-1 0,-1 1 0,1 0 0,0 0 0,0 1 0,0-1 0,1 1 0,-1-1 0,1 1 0,1 0 0,-1 0 0,0 11 0,-2 33 0,2 1 0,8 73 0,0-2 0,-6-110 0,7 171 0,-4-155 0,1-1 0,1 0 0,1-1 0,17 44 0,-18-59 0,1 0 0,0 0 0,1 0 0,1 0 0,-1-1 0,2 0 0,-1-1 0,1 0 0,1 0 0,-1-1 0,2 0 0,-1-1 0,1 0 0,0-1 0,0 0 0,1 0 0,0-2 0,0 1 0,18 3 0,-16-6 0,222 21 0,-204-23 0,0-1 0,0-1 0,-1-2 0,1-1 0,46-15 0,-31 5 0,-1-3 0,-1-1 0,-1-3 0,0-1 0,-2-3 0,-1-1 0,-1-2 0,-2-1 0,0-3 0,50-57 0,-66 63 0,33-55 0,-48 70 0,0 0 0,-1-1 0,-1 0 0,0 0 0,-1 0 0,0-1 0,2-18 0,-6 24 0,0 0 0,-1 0 0,0 0 0,0 0 0,-1 0 0,0 0 0,-1 0 0,0 0 0,0 1 0,0-1 0,-1 1 0,-7-11 0,-5-6 0,-2 1 0,-25-27 0,13 23 0,-2 1 0,0 1 0,-2 2 0,-1 1 0,-41-19 0,23 12 0,30 15 0,-1 2 0,0 0 0,-1 1 0,0 2 0,-1 1 0,0 0 0,0 2 0,-1 2 0,-42-4 0,-71 9-1365,105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5:56:24.129"/>
    </inkml:context>
    <inkml:brush xml:id="br0">
      <inkml:brushProperty name="width" value="0.05" units="cm"/>
      <inkml:brushProperty name="height" value="0.05" units="cm"/>
      <inkml:brushProperty name="color" value="#E71224"/>
    </inkml:brush>
  </inkml:definitions>
  <inkml:trace contextRef="#ctx0" brushRef="#br0">1064 295 24575,'-135'-1'0,"37"-2"0,0 4 0,-160 23 0,238-19 0,0 0 0,1 2 0,0 0 0,0 1 0,0 1 0,1 0 0,1 2 0,0 0 0,0 1 0,1 1 0,1 0 0,0 1 0,-13 16 0,1 2 0,2 1 0,1 1 0,2 1 0,2 2 0,-23 52 0,31-59 0,2 1 0,1-1 0,2 2 0,1-1 0,-4 56 0,9 162 0,4-164 0,-1-19 0,2 0 0,4 0 0,20 80 0,-27-141 0,1 0 0,0 0 0,0 0 0,1 0 0,-1 0 0,1 0 0,0-1 0,0 0 0,0 1 0,1-1 0,0 0 0,0 0 0,0-1 0,0 1 0,0-1 0,1 0 0,-1 0 0,1-1 0,0 1 0,0-1 0,0 0 0,0 0 0,0-1 0,6 2 0,13 1 0,1 0 0,-1-2 0,1-1 0,27-2 0,-12 0 0,76-2 0,-1-6 0,0-5 0,129-32 0,329-120 0,-155 8 0,-357 129 0,0-2 0,-2-3 0,-2-2 0,82-68 0,-120 87 0,-2 0 0,0-1 0,-1-1 0,-1-1 0,0 0 0,-2-1 0,0 0 0,-2-1 0,0 0 0,-2-1 0,9-28 0,-8 8 0,-1 1 0,-2-2 0,-2 1 0,-2-1 0,-3-62 0,-2 61 0,2-13 0,-4 1 0,-17-95 0,19 143 0,-1 1 0,1 0 0,-2-1 0,1 1 0,-1 0 0,-1 1 0,1-1 0,-1 1 0,-1 0 0,1 0 0,-1 0 0,0 1 0,-1 0 0,1 0 0,-1 1 0,0-1 0,-1 2 0,1-1 0,-11-4 0,-11-2 0,0 0 0,-1 2 0,0 1 0,-35-4 0,17 3 0,25 4-273,0 1 0,-1 2 0,1 0 0,-30 2 0,-10 7-6553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5:56:25.866"/>
    </inkml:context>
    <inkml:brush xml:id="br0">
      <inkml:brushProperty name="width" value="0.05" units="cm"/>
      <inkml:brushProperty name="height" value="0.05" units="cm"/>
      <inkml:brushProperty name="color" value="#E71224"/>
    </inkml:brush>
  </inkml:definitions>
  <inkml:trace contextRef="#ctx0" brushRef="#br0">672 334 24575,'-8'2'0,"0"0"0,1 0 0,-1 1 0,1 0 0,-1 0 0,1 1 0,0 0 0,0 0 0,0 1 0,-8 7 0,-4 2 0,-11 5 0,2 2 0,0 1 0,1 1 0,-41 48 0,56-56 0,1 0 0,0 0 0,1 1 0,1 0 0,1 1 0,0 0 0,1 1 0,1-1 0,0 1 0,-5 34 0,1 71 0,10-107 0,0 0 0,1 0 0,1 0 0,0 0 0,8 25 0,-8-36 0,1-1 0,-1 1 0,1-1 0,-1 0 0,1 0 0,1 0 0,-1-1 0,0 1 0,1-1 0,0 1 0,0-1 0,0 0 0,0-1 0,0 1 0,0-1 0,1 0 0,-1 0 0,1 0 0,0 0 0,-1-1 0,1 0 0,9 1 0,12 1 0,0 0 0,0-2 0,30-3 0,-20 1 0,-4 1 0,109-1 0,150-20 0,-248 15 0,0-1 0,0-3 0,-1-1 0,-1-2 0,0-2 0,-1-2 0,73-42 0,-97 48 0,0-1 0,-1-1 0,-1 0 0,0-1 0,-1 0 0,0-1 0,-1-1 0,19-33 0,-15 20 0,-1-1 0,-2-1 0,-1-1 0,10-44 0,-19 65 0,-1 0 0,0 0 0,-1 0 0,-1 0 0,1 0 0,-2 0 0,1-1 0,-1 1 0,-1 0 0,0 1 0,-1-1 0,0 0 0,-1 1 0,0-1 0,0 1 0,-1 0 0,0 0 0,-1 1 0,0 0 0,-1 0 0,0 0 0,0 1 0,-1 0 0,0 0 0,-14-10 0,-17-10 0,0 2 0,-2 2 0,0 1 0,-2 3 0,0 1 0,-46-13 0,-12 3 0,-171-28 0,-11 24 0,246 31 0,1 1 0,-1 3 0,0 1 0,1 1 0,-59 15 0,81-14 10,-1 1 1,1 1-1,1-1 0,-1 2 0,1 0 1,0 1-1,-16 14 0,-72 78-653,75-73-161,-2 3-6022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F6ABA-108D-4D67-BAAC-9178B86033FE}"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CB2ED-0317-481F-A9D7-B048107AEC14}" type="slidenum">
              <a:rPr lang="zh-CN" altLang="en-US" smtClean="0"/>
              <a:t>‹#›</a:t>
            </a:fld>
            <a:endParaRPr lang="zh-CN" altLang="en-US"/>
          </a:p>
        </p:txBody>
      </p:sp>
    </p:spTree>
    <p:extLst>
      <p:ext uri="{BB962C8B-B14F-4D97-AF65-F5344CB8AC3E}">
        <p14:creationId xmlns:p14="http://schemas.microsoft.com/office/powerpoint/2010/main" val="307273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可行性分析可以确保分析的有效性，包括数据基本特征、数据完整性与准确性分析。</a:t>
            </a:r>
          </a:p>
          <a:p>
            <a:r>
              <a:rPr lang="zh-CN" altLang="en-US" dirty="0"/>
              <a:t>数据基本特征以出租车</a:t>
            </a:r>
            <a:r>
              <a:rPr lang="en-US" altLang="zh-CN" dirty="0"/>
              <a:t>GPS</a:t>
            </a:r>
            <a:r>
              <a:rPr lang="zh-CN" altLang="en-US" dirty="0"/>
              <a:t>设备采样频率为例：如果采样频率为</a:t>
            </a:r>
            <a:r>
              <a:rPr lang="en-US" altLang="zh-CN" dirty="0"/>
              <a:t>1s</a:t>
            </a:r>
            <a:r>
              <a:rPr lang="zh-CN" altLang="en-US" dirty="0"/>
              <a:t>一条，可以分析出租车的运行状况；如果采样频率为</a:t>
            </a:r>
            <a:r>
              <a:rPr lang="en-US" altLang="zh-CN" dirty="0"/>
              <a:t>15s</a:t>
            </a:r>
            <a:r>
              <a:rPr lang="zh-CN" altLang="en-US" dirty="0"/>
              <a:t>一条，可以分析出租车的出行特征、需求模式；如果采样频率为</a:t>
            </a:r>
            <a:r>
              <a:rPr lang="en-US" altLang="zh-CN" dirty="0"/>
              <a:t>1h</a:t>
            </a:r>
            <a:r>
              <a:rPr lang="zh-CN" altLang="en-US" dirty="0"/>
              <a:t>一条，可以分析出租车的热点分布。</a:t>
            </a:r>
          </a:p>
          <a:p>
            <a:r>
              <a:rPr lang="zh-CN" altLang="en-US" dirty="0"/>
              <a:t>数据完整性以出租车</a:t>
            </a:r>
            <a:r>
              <a:rPr lang="en-US" altLang="zh-CN" dirty="0"/>
              <a:t>GPS</a:t>
            </a:r>
            <a:r>
              <a:rPr lang="zh-CN" altLang="en-US" dirty="0"/>
              <a:t>数据为例：在个体维度上，数据是抽样数据还是全量数据，数据来源是单源还是多源；在时间维度上，某个时段内缺失数据是正常现象还是其他原因引起的；在空间维度上，某个区域内缺失数据丢失是正常现象还是其他原因引起的。此外还要考虑缺失占比、能否补全、对研究的影响等情况</a:t>
            </a:r>
          </a:p>
          <a:p>
            <a:r>
              <a:rPr lang="zh-CN" altLang="en-US" dirty="0"/>
              <a:t>数据准确性以出租车</a:t>
            </a:r>
            <a:r>
              <a:rPr lang="en-US" altLang="zh-CN" dirty="0"/>
              <a:t>GPS</a:t>
            </a:r>
            <a:r>
              <a:rPr lang="zh-CN" altLang="en-US" dirty="0"/>
              <a:t>数据为例：轨迹是否超出研究区范围；轨迹是否偏离道路：车速是否异常。</a:t>
            </a:r>
          </a:p>
          <a:p>
            <a:r>
              <a:rPr lang="zh-CN" altLang="en-US" dirty="0"/>
              <a:t>本研究通过时间与空间完整性评估对出租车</a:t>
            </a:r>
            <a:r>
              <a:rPr lang="en-US" altLang="zh-CN" dirty="0"/>
              <a:t>GPS</a:t>
            </a:r>
            <a:r>
              <a:rPr lang="zh-CN" altLang="en-US" dirty="0"/>
              <a:t>数据进行可行性分析。</a:t>
            </a:r>
          </a:p>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8</a:t>
            </a:fld>
            <a:endParaRPr lang="zh-CN" altLang="en-US"/>
          </a:p>
        </p:txBody>
      </p:sp>
    </p:spTree>
    <p:extLst>
      <p:ext uri="{BB962C8B-B14F-4D97-AF65-F5344CB8AC3E}">
        <p14:creationId xmlns:p14="http://schemas.microsoft.com/office/powerpoint/2010/main" val="330754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31</a:t>
            </a:fld>
            <a:endParaRPr lang="zh-CN" altLang="en-US"/>
          </a:p>
        </p:txBody>
      </p:sp>
    </p:spTree>
    <p:extLst>
      <p:ext uri="{BB962C8B-B14F-4D97-AF65-F5344CB8AC3E}">
        <p14:creationId xmlns:p14="http://schemas.microsoft.com/office/powerpoint/2010/main" val="37020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13</a:t>
            </a:fld>
            <a:endParaRPr lang="zh-CN" altLang="en-US"/>
          </a:p>
        </p:txBody>
      </p:sp>
    </p:spTree>
    <p:extLst>
      <p:ext uri="{BB962C8B-B14F-4D97-AF65-F5344CB8AC3E}">
        <p14:creationId xmlns:p14="http://schemas.microsoft.com/office/powerpoint/2010/main" val="412363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15</a:t>
            </a:fld>
            <a:endParaRPr lang="zh-CN" altLang="en-US"/>
          </a:p>
        </p:txBody>
      </p:sp>
    </p:spTree>
    <p:extLst>
      <p:ext uri="{BB962C8B-B14F-4D97-AF65-F5344CB8AC3E}">
        <p14:creationId xmlns:p14="http://schemas.microsoft.com/office/powerpoint/2010/main" val="237666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16</a:t>
            </a:fld>
            <a:endParaRPr lang="zh-CN" altLang="en-US"/>
          </a:p>
        </p:txBody>
      </p:sp>
    </p:spTree>
    <p:extLst>
      <p:ext uri="{BB962C8B-B14F-4D97-AF65-F5344CB8AC3E}">
        <p14:creationId xmlns:p14="http://schemas.microsoft.com/office/powerpoint/2010/main" val="4206890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20</a:t>
            </a:fld>
            <a:endParaRPr lang="zh-CN" altLang="en-US"/>
          </a:p>
        </p:txBody>
      </p:sp>
    </p:spTree>
    <p:extLst>
      <p:ext uri="{BB962C8B-B14F-4D97-AF65-F5344CB8AC3E}">
        <p14:creationId xmlns:p14="http://schemas.microsoft.com/office/powerpoint/2010/main" val="154082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21</a:t>
            </a:fld>
            <a:endParaRPr lang="zh-CN" altLang="en-US"/>
          </a:p>
        </p:txBody>
      </p:sp>
    </p:spTree>
    <p:extLst>
      <p:ext uri="{BB962C8B-B14F-4D97-AF65-F5344CB8AC3E}">
        <p14:creationId xmlns:p14="http://schemas.microsoft.com/office/powerpoint/2010/main" val="231743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奇异值分解与非负矩阵分解的区别在于前者通过确定每一个主成分容纳的信息大小，在规律明显的数据上得到的不同模式之间的奇异值量级差异大，只需要少数模式就可以表示大部分信息，而后者每一种模式之间的大小差异不明显，即前者倾向于先用少量的模式表达出数据中主要的规律，再用剩下的模式去微调规律，模式之间的差异大，后者倾向于将矩阵分解为多个主要模式进行叠加，模式之间的差异小。</a:t>
            </a:r>
          </a:p>
        </p:txBody>
      </p:sp>
      <p:sp>
        <p:nvSpPr>
          <p:cNvPr id="4" name="灯片编号占位符 3"/>
          <p:cNvSpPr>
            <a:spLocks noGrp="1"/>
          </p:cNvSpPr>
          <p:nvPr>
            <p:ph type="sldNum" sz="quarter" idx="5"/>
          </p:nvPr>
        </p:nvSpPr>
        <p:spPr/>
        <p:txBody>
          <a:bodyPr/>
          <a:lstStyle/>
          <a:p>
            <a:fld id="{00ECB2ED-0317-481F-A9D7-B048107AEC14}" type="slidenum">
              <a:rPr lang="zh-CN" altLang="en-US" smtClean="0"/>
              <a:t>24</a:t>
            </a:fld>
            <a:endParaRPr lang="zh-CN" altLang="en-US"/>
          </a:p>
        </p:txBody>
      </p:sp>
    </p:spTree>
    <p:extLst>
      <p:ext uri="{BB962C8B-B14F-4D97-AF65-F5344CB8AC3E}">
        <p14:creationId xmlns:p14="http://schemas.microsoft.com/office/powerpoint/2010/main" val="103370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25</a:t>
            </a:fld>
            <a:endParaRPr lang="zh-CN" altLang="en-US"/>
          </a:p>
        </p:txBody>
      </p:sp>
    </p:spTree>
    <p:extLst>
      <p:ext uri="{BB962C8B-B14F-4D97-AF65-F5344CB8AC3E}">
        <p14:creationId xmlns:p14="http://schemas.microsoft.com/office/powerpoint/2010/main" val="79157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ECB2ED-0317-481F-A9D7-B048107AEC14}" type="slidenum">
              <a:rPr lang="zh-CN" altLang="en-US" smtClean="0"/>
              <a:t>26</a:t>
            </a:fld>
            <a:endParaRPr lang="zh-CN" altLang="en-US"/>
          </a:p>
        </p:txBody>
      </p:sp>
    </p:spTree>
    <p:extLst>
      <p:ext uri="{BB962C8B-B14F-4D97-AF65-F5344CB8AC3E}">
        <p14:creationId xmlns:p14="http://schemas.microsoft.com/office/powerpoint/2010/main" val="305150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F78FB-9DFC-CD69-314B-BDE0A28B4C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99B9B-B70C-CEE8-BAEA-1AA723961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961391-C785-63B8-F78B-D39B307E47E6}"/>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89698B42-1B25-3BF5-1E5E-A5B443EA6D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0579E6-FB9A-0C18-8B50-CC2A9F73A2B0}"/>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109652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34698-7ECD-778C-7A4B-6EA741165E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52FB2A-B8C4-BE67-B79C-63185334C3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7013B8-D96A-E12B-D4B8-C078A92EC89D}"/>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AB51998B-8D90-4E73-9FF4-3CA4C8D68A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E24B29-62AE-C7A9-2867-97F0D449872B}"/>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386486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1EE52D-4AAD-22BF-343C-353EA391BB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111F8C-8E89-B23F-B720-BA6C1B59AB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92C0E-A6DD-0B73-DBE8-2EA9100C38FD}"/>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B516E2E8-23E0-47DB-9B17-EA6B9ED9E2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0D067E-F73A-22C2-894F-1D7F9A203458}"/>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250492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A2A1C-3AA8-C232-31F7-CF02A88DE4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371F8-E856-1F1E-089E-A2D674334A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D55A01-E237-630F-FB27-71C8A83A3647}"/>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3C89F0A9-3653-11E5-7A76-E62363B25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E0ED24-E166-EB14-1089-0C7F0732C4D7}"/>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185253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C4676-3902-8B2C-CFDC-D264592002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F55A0B-7165-B20D-FD94-EAEAC8827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9DF4F2-4067-98ED-0FC1-40284EA45830}"/>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A263EB28-0325-FAF2-F243-A211D2D42A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A5935-9AF3-4EE4-5880-DCD7292772B5}"/>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102891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8CC13-DBFB-89B7-998C-B470688466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047752-C607-57D0-5B84-844BA8CB86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9D50EE-D3D0-2230-EF18-7545F6AD79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8BEE85-F5FE-1BA5-119F-FE3FE80B842E}"/>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A85B7FC3-1A5D-96EE-D921-6456ACC4F9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A40731-8697-DE98-6289-7F9BB4913437}"/>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91555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C14FD-3E85-436A-481C-DA56FDD07E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FE0502-F638-A67B-D6B4-691918A02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41AE38-B52F-D784-0E64-823EFF95B1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19E67C-B01A-D80D-5AFE-C09BDE12F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6768D8-71E6-4571-3870-B7CCC0FCC8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56CC0D-4E27-9313-7E53-951992A1004F}"/>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8" name="页脚占位符 7">
            <a:extLst>
              <a:ext uri="{FF2B5EF4-FFF2-40B4-BE49-F238E27FC236}">
                <a16:creationId xmlns:a16="http://schemas.microsoft.com/office/drawing/2014/main" id="{B9E7CC7A-5280-ECAC-5A10-0C2329D00E1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C7D404-CC3A-FF27-E760-51B77E88CEB5}"/>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21681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9EEE7-52E9-0C47-33AD-0CB928BEDC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114471-5F55-24E5-D780-097F88D105EA}"/>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4" name="页脚占位符 3">
            <a:extLst>
              <a:ext uri="{FF2B5EF4-FFF2-40B4-BE49-F238E27FC236}">
                <a16:creationId xmlns:a16="http://schemas.microsoft.com/office/drawing/2014/main" id="{56CB87D6-2888-EA0E-C47B-5FD2ED74D3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67766E-90BB-5DE8-8946-BC8656193735}"/>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150850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157DF1-3571-8925-DF83-8E39D50B83EF}"/>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3" name="页脚占位符 2">
            <a:extLst>
              <a:ext uri="{FF2B5EF4-FFF2-40B4-BE49-F238E27FC236}">
                <a16:creationId xmlns:a16="http://schemas.microsoft.com/office/drawing/2014/main" id="{5428AC67-DDFD-BB8C-DDA6-C5C8C87C8D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5B5F7F-345B-D945-A3B9-1523BE7DEC95}"/>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231520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D37C-1EE5-2D26-82D3-334E183C78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B5068D-00D0-6F46-A5EA-9E6706226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76A8FA-7413-FB41-87CC-E5D2034DF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2E4FB7-9771-1101-0AB0-023DD88993C9}"/>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AC0EF7B5-2B59-2F6A-0E90-278D2F5A63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8F0A93-666E-1317-A48B-075827990A9A}"/>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20052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27CEC-1F78-455B-6085-E8C53E1991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6B59A8-09A5-C102-AA11-B2704B47E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F032FA-27F3-ECF6-9E54-970C05C2F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5BBDE2-60E8-C71A-C8B2-383A5D70005B}"/>
              </a:ext>
            </a:extLst>
          </p:cNvPr>
          <p:cNvSpPr>
            <a:spLocks noGrp="1"/>
          </p:cNvSpPr>
          <p:nvPr>
            <p:ph type="dt" sz="half" idx="10"/>
          </p:nvPr>
        </p:nvSpPr>
        <p:spPr/>
        <p:txBody>
          <a:bodyPr/>
          <a:lstStyle/>
          <a:p>
            <a:fld id="{C5E0A6F1-8ADD-4888-AB46-8F0DCCE82A6E}"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D932EE2D-F505-34A8-C2F1-AF868FB277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37D63-C9B7-E5CF-A983-5351350C01E9}"/>
              </a:ext>
            </a:extLst>
          </p:cNvPr>
          <p:cNvSpPr>
            <a:spLocks noGrp="1"/>
          </p:cNvSpPr>
          <p:nvPr>
            <p:ph type="sldNum" sz="quarter" idx="12"/>
          </p:nvPr>
        </p:nvSpPr>
        <p:spPr/>
        <p:txBody>
          <a:body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81691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794D79-6F06-FA58-9140-399C59371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24F3F2-9892-1BC1-49C5-404BBE83E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2466F9-A35E-5BA2-CBE9-ADC2F7817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0A6F1-8ADD-4888-AB46-8F0DCCE82A6E}"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0681B81C-90A5-1489-2B1F-79A576C15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DE7FF7-B2B2-4294-E122-09CA756E3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6F343-0775-4E55-9DC1-D1FE7C79A72F}" type="slidenum">
              <a:rPr lang="zh-CN" altLang="en-US" smtClean="0"/>
              <a:t>‹#›</a:t>
            </a:fld>
            <a:endParaRPr lang="zh-CN" altLang="en-US"/>
          </a:p>
        </p:txBody>
      </p:sp>
    </p:spTree>
    <p:extLst>
      <p:ext uri="{BB962C8B-B14F-4D97-AF65-F5344CB8AC3E}">
        <p14:creationId xmlns:p14="http://schemas.microsoft.com/office/powerpoint/2010/main" val="2503585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1.png"/><Relationship Id="rId7" Type="http://schemas.openxmlformats.org/officeDocument/2006/relationships/customXml" Target="../ink/ink1.xml"/><Relationship Id="rId12" Type="http://schemas.openxmlformats.org/officeDocument/2006/relationships/image" Target="../media/image17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3.xml"/><Relationship Id="rId5" Type="http://schemas.openxmlformats.org/officeDocument/2006/relationships/image" Target="../media/image23.png"/><Relationship Id="rId10" Type="http://schemas.openxmlformats.org/officeDocument/2006/relationships/image" Target="../media/image160.png"/><Relationship Id="rId4" Type="http://schemas.openxmlformats.org/officeDocument/2006/relationships/image" Target="../media/image22.png"/><Relationship Id="rId9" Type="http://schemas.openxmlformats.org/officeDocument/2006/relationships/customXml" Target="../ink/ink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lstStyle/>
          <a:p>
            <a:r>
              <a:rPr lang="zh-CN" altLang="en-US" b="1" dirty="0"/>
              <a:t>深圳市出租车出行特征与需求模式分析</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p:txBody>
          <a:bodyPr/>
          <a:lstStyle/>
          <a:p>
            <a:r>
              <a:rPr lang="en-US" altLang="zh-CN" dirty="0"/>
              <a:t>10205102478 </a:t>
            </a:r>
            <a:r>
              <a:rPr lang="zh-CN" altLang="en-US" dirty="0"/>
              <a:t>冯祥旭</a:t>
            </a:r>
          </a:p>
        </p:txBody>
      </p:sp>
    </p:spTree>
    <p:extLst>
      <p:ext uri="{BB962C8B-B14F-4D97-AF65-F5344CB8AC3E}">
        <p14:creationId xmlns:p14="http://schemas.microsoft.com/office/powerpoint/2010/main" val="314569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A974A-0097-DBFF-D3FE-373D72B9ECFA}"/>
              </a:ext>
            </a:extLst>
          </p:cNvPr>
          <p:cNvSpPr>
            <a:spLocks noGrp="1"/>
          </p:cNvSpPr>
          <p:nvPr>
            <p:ph type="title"/>
          </p:nvPr>
        </p:nvSpPr>
        <p:spPr/>
        <p:txBody>
          <a:bodyPr/>
          <a:lstStyle/>
          <a:p>
            <a:r>
              <a:rPr lang="zh-CN" altLang="en-US" b="1" dirty="0"/>
              <a:t>栅格化方法</a:t>
            </a:r>
          </a:p>
        </p:txBody>
      </p:sp>
      <p:sp>
        <p:nvSpPr>
          <p:cNvPr id="3" name="内容占位符 2">
            <a:extLst>
              <a:ext uri="{FF2B5EF4-FFF2-40B4-BE49-F238E27FC236}">
                <a16:creationId xmlns:a16="http://schemas.microsoft.com/office/drawing/2014/main" id="{45C5E7CD-A29E-F485-998B-62D4501623E2}"/>
              </a:ext>
            </a:extLst>
          </p:cNvPr>
          <p:cNvSpPr>
            <a:spLocks noGrp="1"/>
          </p:cNvSpPr>
          <p:nvPr>
            <p:ph idx="1"/>
          </p:nvPr>
        </p:nvSpPr>
        <p:spPr>
          <a:xfrm>
            <a:off x="838200" y="1347537"/>
            <a:ext cx="10515600" cy="5510463"/>
          </a:xfrm>
        </p:spPr>
        <p:txBody>
          <a:bodyPr>
            <a:normAutofit fontScale="40000" lnSpcReduction="20000"/>
          </a:bodyPr>
          <a:lstStyle/>
          <a:p>
            <a:pPr>
              <a:lnSpc>
                <a:spcPct val="160000"/>
              </a:lnSpc>
            </a:pPr>
            <a:r>
              <a:rPr lang="zh-CN" altLang="en-US" sz="4500" dirty="0"/>
              <a:t>出租车</a:t>
            </a:r>
            <a:r>
              <a:rPr lang="en-US" altLang="zh-CN" sz="4500" dirty="0"/>
              <a:t>GPS</a:t>
            </a:r>
            <a:r>
              <a:rPr lang="zh-CN" altLang="en-US" sz="4500" dirty="0"/>
              <a:t>数据的经纬度精度达到了小数点后</a:t>
            </a:r>
            <a:r>
              <a:rPr lang="en-US" altLang="zh-CN" sz="4500" dirty="0"/>
              <a:t>6</a:t>
            </a:r>
            <a:r>
              <a:rPr lang="zh-CN" altLang="en-US" sz="4500" dirty="0"/>
              <a:t>位，两条数据即使产生于相近地点，它们的经纬度也不同，因此不能直接使用经纬度统计空间分布，它在所有位置统计的点数量都是</a:t>
            </a:r>
            <a:r>
              <a:rPr lang="en-US" altLang="zh-CN" sz="4500" dirty="0"/>
              <a:t>1</a:t>
            </a:r>
            <a:r>
              <a:rPr lang="zh-CN" altLang="en-US" sz="4500" dirty="0"/>
              <a:t>。</a:t>
            </a:r>
            <a:endParaRPr lang="en-US" altLang="zh-CN" sz="4500" dirty="0"/>
          </a:p>
          <a:p>
            <a:pPr>
              <a:lnSpc>
                <a:spcPct val="160000"/>
              </a:lnSpc>
            </a:pPr>
            <a:r>
              <a:rPr lang="zh-CN" altLang="en-US" sz="4500" dirty="0"/>
              <a:t>需要通过</a:t>
            </a:r>
            <a:r>
              <a:rPr lang="zh-CN" altLang="en-US" sz="4500" b="1" dirty="0"/>
              <a:t>特定的地理空间统计单元</a:t>
            </a:r>
            <a:r>
              <a:rPr lang="zh-CN" altLang="en-US" sz="4500" dirty="0"/>
              <a:t>进行空间统计，本研究采用栅格化方法贯穿全程。</a:t>
            </a:r>
          </a:p>
          <a:p>
            <a:pPr>
              <a:lnSpc>
                <a:spcPct val="160000"/>
              </a:lnSpc>
            </a:pPr>
            <a:r>
              <a:rPr lang="zh-CN" altLang="en-US" sz="4500" b="1" dirty="0"/>
              <a:t>栅格化方法即用栅格覆盖研究区，判断矢量图形与栅格的空间关系</a:t>
            </a:r>
            <a:r>
              <a:rPr lang="zh-CN" altLang="en-US" sz="4500" dirty="0"/>
              <a:t>，当矢量图形非点要素时必然出现多个矢量图形的边界位于同一个栅格，本研究设栅格中心点所属的矢量图形为栅格所属的矢量图形（也可以使用空间插值方法进行判断）。</a:t>
            </a:r>
            <a:endParaRPr lang="en-US" altLang="zh-CN" sz="4500" dirty="0"/>
          </a:p>
          <a:p>
            <a:pPr>
              <a:lnSpc>
                <a:spcPct val="160000"/>
              </a:lnSpc>
            </a:pPr>
            <a:r>
              <a:rPr lang="zh-CN" altLang="en-US" sz="4500" dirty="0"/>
              <a:t>栅格化方法的</a:t>
            </a:r>
            <a:r>
              <a:rPr lang="zh-CN" altLang="en-US" sz="4500" b="1" dirty="0"/>
              <a:t>优势</a:t>
            </a:r>
            <a:r>
              <a:rPr lang="zh-CN" altLang="en-US" sz="4500" dirty="0"/>
              <a:t>在于空间分析的最小单元是大小形状一样的栅格，便于单元之间属性比较。</a:t>
            </a:r>
            <a:endParaRPr lang="en-US" altLang="zh-CN" sz="4500" dirty="0"/>
          </a:p>
          <a:p>
            <a:pPr>
              <a:lnSpc>
                <a:spcPct val="160000"/>
              </a:lnSpc>
            </a:pPr>
            <a:r>
              <a:rPr lang="zh-CN" altLang="en-US" sz="4500" dirty="0"/>
              <a:t>栅格化方法的</a:t>
            </a:r>
            <a:r>
              <a:rPr lang="zh-CN" altLang="en-US" sz="4500" b="1" dirty="0"/>
              <a:t>劣势</a:t>
            </a:r>
            <a:r>
              <a:rPr lang="zh-CN" altLang="en-US" sz="4500" dirty="0"/>
              <a:t>在于必然造成精度下降，降低精度损失需要减小栅格大小。特别的，由于</a:t>
            </a:r>
            <a:r>
              <a:rPr lang="en-US" altLang="zh-CN" sz="4500" dirty="0" err="1"/>
              <a:t>GeoPandas</a:t>
            </a:r>
            <a:r>
              <a:rPr lang="zh-CN" altLang="en-US" sz="4500" dirty="0"/>
              <a:t>中要求输入为矢量数据，本研究的栅格以矢量数据存储，即用多个大小形状一样的矢量正方形表示栅格，后续所提到的栅格如无特殊说明，默认为以矢量数据存储的栅格。</a:t>
            </a:r>
            <a:endParaRPr lang="en-US" altLang="zh-CN" sz="4500" dirty="0"/>
          </a:p>
          <a:p>
            <a:pPr>
              <a:lnSpc>
                <a:spcPct val="160000"/>
              </a:lnSpc>
            </a:pPr>
            <a:r>
              <a:rPr lang="zh-CN" altLang="en-US" sz="4500" dirty="0"/>
              <a:t>栅格化方法要考虑两个问题：</a:t>
            </a:r>
            <a:r>
              <a:rPr lang="zh-CN" altLang="en-US" sz="4500" b="1" dirty="0"/>
              <a:t>如何依据研究区范围和栅格大小生成栅格</a:t>
            </a:r>
            <a:r>
              <a:rPr lang="zh-CN" altLang="en-US" sz="4500" dirty="0"/>
              <a:t>；</a:t>
            </a:r>
            <a:r>
              <a:rPr lang="zh-CN" altLang="en-US" sz="4500" b="1" dirty="0"/>
              <a:t>如何将出租车</a:t>
            </a:r>
            <a:r>
              <a:rPr lang="en-US" altLang="zh-CN" sz="4500" b="1" dirty="0"/>
              <a:t>GPS</a:t>
            </a:r>
            <a:r>
              <a:rPr lang="zh-CN" altLang="en-US" sz="4500" b="1" dirty="0"/>
              <a:t>数据点高效对应到栅格上</a:t>
            </a:r>
            <a:r>
              <a:rPr lang="zh-CN" altLang="en-US" sz="4500" dirty="0"/>
              <a:t>。</a:t>
            </a:r>
          </a:p>
          <a:p>
            <a:endParaRPr lang="zh-CN" altLang="en-US" dirty="0"/>
          </a:p>
        </p:txBody>
      </p:sp>
    </p:spTree>
    <p:extLst>
      <p:ext uri="{BB962C8B-B14F-4D97-AF65-F5344CB8AC3E}">
        <p14:creationId xmlns:p14="http://schemas.microsoft.com/office/powerpoint/2010/main" val="226521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F2AAC-9AF5-9A00-516D-9EF40C341786}"/>
              </a:ext>
            </a:extLst>
          </p:cNvPr>
          <p:cNvSpPr>
            <a:spLocks noGrp="1"/>
          </p:cNvSpPr>
          <p:nvPr>
            <p:ph type="title"/>
          </p:nvPr>
        </p:nvSpPr>
        <p:spPr/>
        <p:txBody>
          <a:bodyPr/>
          <a:lstStyle/>
          <a:p>
            <a:r>
              <a:rPr lang="zh-CN" altLang="en-US" b="1" dirty="0"/>
              <a:t>栅格化方法</a:t>
            </a:r>
            <a:endParaRPr lang="zh-CN" altLang="en-US" dirty="0"/>
          </a:p>
        </p:txBody>
      </p:sp>
      <p:pic>
        <p:nvPicPr>
          <p:cNvPr id="4" name="图片 3">
            <a:extLst>
              <a:ext uri="{FF2B5EF4-FFF2-40B4-BE49-F238E27FC236}">
                <a16:creationId xmlns:a16="http://schemas.microsoft.com/office/drawing/2014/main" id="{7E90489E-1811-ADF3-517E-84B48835B359}"/>
              </a:ext>
            </a:extLst>
          </p:cNvPr>
          <p:cNvPicPr>
            <a:picLocks noChangeAspect="1"/>
          </p:cNvPicPr>
          <p:nvPr/>
        </p:nvPicPr>
        <p:blipFill>
          <a:blip r:embed="rId2"/>
          <a:stretch>
            <a:fillRect/>
          </a:stretch>
        </p:blipFill>
        <p:spPr>
          <a:xfrm>
            <a:off x="4017" y="1505953"/>
            <a:ext cx="6091983" cy="5231732"/>
          </a:xfrm>
          <a:prstGeom prst="rect">
            <a:avLst/>
          </a:prstGeom>
        </p:spPr>
      </p:pic>
      <p:pic>
        <p:nvPicPr>
          <p:cNvPr id="5" name="图片 4">
            <a:extLst>
              <a:ext uri="{FF2B5EF4-FFF2-40B4-BE49-F238E27FC236}">
                <a16:creationId xmlns:a16="http://schemas.microsoft.com/office/drawing/2014/main" id="{780CA20E-1224-E019-9195-D885E25E8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033" y="1419425"/>
            <a:ext cx="6091983" cy="5205720"/>
          </a:xfrm>
          <a:prstGeom prst="rect">
            <a:avLst/>
          </a:prstGeom>
        </p:spPr>
      </p:pic>
    </p:spTree>
    <p:extLst>
      <p:ext uri="{BB962C8B-B14F-4D97-AF65-F5344CB8AC3E}">
        <p14:creationId xmlns:p14="http://schemas.microsoft.com/office/powerpoint/2010/main" val="219747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A974A-0097-DBFF-D3FE-373D72B9ECFA}"/>
              </a:ext>
            </a:extLst>
          </p:cNvPr>
          <p:cNvSpPr>
            <a:spLocks noGrp="1"/>
          </p:cNvSpPr>
          <p:nvPr>
            <p:ph type="title"/>
          </p:nvPr>
        </p:nvSpPr>
        <p:spPr/>
        <p:txBody>
          <a:bodyPr/>
          <a:lstStyle/>
          <a:p>
            <a:r>
              <a:rPr lang="zh-CN" altLang="en-US" b="1" dirty="0"/>
              <a:t>栅格化方法</a:t>
            </a:r>
          </a:p>
        </p:txBody>
      </p:sp>
      <p:pic>
        <p:nvPicPr>
          <p:cNvPr id="6" name="图片 5">
            <a:extLst>
              <a:ext uri="{FF2B5EF4-FFF2-40B4-BE49-F238E27FC236}">
                <a16:creationId xmlns:a16="http://schemas.microsoft.com/office/drawing/2014/main" id="{28CC3061-6E78-25F5-235A-FD04235BFDE2}"/>
              </a:ext>
            </a:extLst>
          </p:cNvPr>
          <p:cNvPicPr>
            <a:picLocks noChangeAspect="1"/>
          </p:cNvPicPr>
          <p:nvPr/>
        </p:nvPicPr>
        <p:blipFill>
          <a:blip r:embed="rId2"/>
          <a:stretch>
            <a:fillRect/>
          </a:stretch>
        </p:blipFill>
        <p:spPr>
          <a:xfrm>
            <a:off x="2800350" y="1690688"/>
            <a:ext cx="6591300" cy="4495800"/>
          </a:xfrm>
          <a:prstGeom prst="rect">
            <a:avLst/>
          </a:prstGeom>
        </p:spPr>
      </p:pic>
    </p:spTree>
    <p:extLst>
      <p:ext uri="{BB962C8B-B14F-4D97-AF65-F5344CB8AC3E}">
        <p14:creationId xmlns:p14="http://schemas.microsoft.com/office/powerpoint/2010/main" val="350952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A974A-0097-DBFF-D3FE-373D72B9ECFA}"/>
              </a:ext>
            </a:extLst>
          </p:cNvPr>
          <p:cNvSpPr>
            <a:spLocks noGrp="1"/>
          </p:cNvSpPr>
          <p:nvPr>
            <p:ph type="title"/>
          </p:nvPr>
        </p:nvSpPr>
        <p:spPr/>
        <p:txBody>
          <a:bodyPr/>
          <a:lstStyle/>
          <a:p>
            <a:r>
              <a:rPr lang="zh-CN" altLang="en-US" b="1" dirty="0"/>
              <a:t>出租车</a:t>
            </a:r>
            <a:r>
              <a:rPr lang="en-US" altLang="zh-CN" b="1" dirty="0"/>
              <a:t>GPS</a:t>
            </a:r>
            <a:r>
              <a:rPr lang="zh-CN" altLang="en-US" b="1" dirty="0"/>
              <a:t>数据的空间完整性评估</a:t>
            </a:r>
          </a:p>
        </p:txBody>
      </p:sp>
      <p:pic>
        <p:nvPicPr>
          <p:cNvPr id="3" name="图片 2">
            <a:extLst>
              <a:ext uri="{FF2B5EF4-FFF2-40B4-BE49-F238E27FC236}">
                <a16:creationId xmlns:a16="http://schemas.microsoft.com/office/drawing/2014/main" id="{F73A42B5-5290-9FE2-A570-1DB9245DC9B3}"/>
              </a:ext>
            </a:extLst>
          </p:cNvPr>
          <p:cNvPicPr>
            <a:picLocks noChangeAspect="1"/>
          </p:cNvPicPr>
          <p:nvPr/>
        </p:nvPicPr>
        <p:blipFill>
          <a:blip r:embed="rId3"/>
          <a:stretch>
            <a:fillRect/>
          </a:stretch>
        </p:blipFill>
        <p:spPr>
          <a:xfrm>
            <a:off x="642437" y="2295842"/>
            <a:ext cx="5274310" cy="2266315"/>
          </a:xfrm>
          <a:prstGeom prst="rect">
            <a:avLst/>
          </a:prstGeom>
        </p:spPr>
      </p:pic>
      <p:pic>
        <p:nvPicPr>
          <p:cNvPr id="4" name="图片 3">
            <a:extLst>
              <a:ext uri="{FF2B5EF4-FFF2-40B4-BE49-F238E27FC236}">
                <a16:creationId xmlns:a16="http://schemas.microsoft.com/office/drawing/2014/main" id="{1D012ACA-4028-312F-BF4A-CEFB9EC2A9C1}"/>
              </a:ext>
            </a:extLst>
          </p:cNvPr>
          <p:cNvPicPr>
            <a:picLocks noChangeAspect="1"/>
          </p:cNvPicPr>
          <p:nvPr/>
        </p:nvPicPr>
        <p:blipFill>
          <a:blip r:embed="rId4"/>
          <a:stretch>
            <a:fillRect/>
          </a:stretch>
        </p:blipFill>
        <p:spPr>
          <a:xfrm>
            <a:off x="6275255" y="1857374"/>
            <a:ext cx="4867275" cy="3143250"/>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CFEFE56-7A2C-54F8-B69F-6307E3DCD085}"/>
                  </a:ext>
                </a:extLst>
              </p:cNvPr>
              <p:cNvSpPr txBox="1"/>
              <p:nvPr/>
            </p:nvSpPr>
            <p:spPr>
              <a:xfrm>
                <a:off x="308810" y="5000624"/>
                <a:ext cx="11574379" cy="16842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304800" algn="just">
                  <a:lnSpc>
                    <a:spcPct val="150000"/>
                  </a:lnSpc>
                </a:pP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栅格化方法的</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可视化结果如</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左</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图所示（本研究使用的栅格大小为</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500</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500</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只考虑评估空间完整性，散点图的精度比栅格化方法高，经纬度保留三位小数的绘制结果如右图所示。</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1CFEFE56-7A2C-54F8-B69F-6307E3DCD085}"/>
                  </a:ext>
                </a:extLst>
              </p:cNvPr>
              <p:cNvSpPr txBox="1">
                <a:spLocks noRot="1" noChangeAspect="1" noMove="1" noResize="1" noEditPoints="1" noAdjustHandles="1" noChangeArrowheads="1" noChangeShapeType="1" noTextEdit="1"/>
              </p:cNvSpPr>
              <p:nvPr/>
            </p:nvSpPr>
            <p:spPr>
              <a:xfrm>
                <a:off x="308810" y="5000624"/>
                <a:ext cx="11574379" cy="1684244"/>
              </a:xfrm>
              <a:prstGeom prst="rect">
                <a:avLst/>
              </a:prstGeom>
              <a:blipFill>
                <a:blip r:embed="rId5"/>
                <a:stretch>
                  <a:fillRect l="-789" r="-737" b="-5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148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A974A-0097-DBFF-D3FE-373D72B9ECFA}"/>
              </a:ext>
            </a:extLst>
          </p:cNvPr>
          <p:cNvSpPr>
            <a:spLocks noGrp="1"/>
          </p:cNvSpPr>
          <p:nvPr>
            <p:ph type="title"/>
          </p:nvPr>
        </p:nvSpPr>
        <p:spPr/>
        <p:txBody>
          <a:bodyPr/>
          <a:lstStyle/>
          <a:p>
            <a:r>
              <a:rPr lang="zh-CN" altLang="en-US" b="1" dirty="0"/>
              <a:t>出租车</a:t>
            </a:r>
            <a:r>
              <a:rPr lang="en-US" altLang="zh-CN" b="1" dirty="0"/>
              <a:t>GPS</a:t>
            </a:r>
            <a:r>
              <a:rPr lang="zh-CN" altLang="en-US" b="1" dirty="0"/>
              <a:t>数据的空间完整性评估</a:t>
            </a:r>
          </a:p>
        </p:txBody>
      </p:sp>
      <p:pic>
        <p:nvPicPr>
          <p:cNvPr id="5" name="图片 4">
            <a:extLst>
              <a:ext uri="{FF2B5EF4-FFF2-40B4-BE49-F238E27FC236}">
                <a16:creationId xmlns:a16="http://schemas.microsoft.com/office/drawing/2014/main" id="{1BE3C009-5B2F-4151-C69E-2CCEF7FFF910}"/>
              </a:ext>
            </a:extLst>
          </p:cNvPr>
          <p:cNvPicPr>
            <a:picLocks noChangeAspect="1"/>
          </p:cNvPicPr>
          <p:nvPr/>
        </p:nvPicPr>
        <p:blipFill>
          <a:blip r:embed="rId2"/>
          <a:stretch>
            <a:fillRect/>
          </a:stretch>
        </p:blipFill>
        <p:spPr>
          <a:xfrm>
            <a:off x="583297" y="1690688"/>
            <a:ext cx="5274310" cy="3392170"/>
          </a:xfrm>
          <a:prstGeom prst="rect">
            <a:avLst/>
          </a:prstGeom>
        </p:spPr>
      </p:pic>
      <p:pic>
        <p:nvPicPr>
          <p:cNvPr id="6" name="图片 5">
            <a:extLst>
              <a:ext uri="{FF2B5EF4-FFF2-40B4-BE49-F238E27FC236}">
                <a16:creationId xmlns:a16="http://schemas.microsoft.com/office/drawing/2014/main" id="{37177CFF-E6BE-3F23-9C1B-7FA75B6C174E}"/>
              </a:ext>
            </a:extLst>
          </p:cNvPr>
          <p:cNvPicPr>
            <a:picLocks noChangeAspect="1"/>
          </p:cNvPicPr>
          <p:nvPr/>
        </p:nvPicPr>
        <p:blipFill>
          <a:blip r:embed="rId3"/>
          <a:stretch>
            <a:fillRect/>
          </a:stretch>
        </p:blipFill>
        <p:spPr>
          <a:xfrm>
            <a:off x="6334394" y="1690688"/>
            <a:ext cx="5133975" cy="3286125"/>
          </a:xfrm>
          <a:prstGeom prst="rect">
            <a:avLst/>
          </a:prstGeom>
        </p:spPr>
      </p:pic>
      <p:sp>
        <p:nvSpPr>
          <p:cNvPr id="7" name="文本框 6">
            <a:extLst>
              <a:ext uri="{FF2B5EF4-FFF2-40B4-BE49-F238E27FC236}">
                <a16:creationId xmlns:a16="http://schemas.microsoft.com/office/drawing/2014/main" id="{9DCEC8B7-9203-8347-498F-2218FC323ABB}"/>
              </a:ext>
            </a:extLst>
          </p:cNvPr>
          <p:cNvSpPr txBox="1"/>
          <p:nvPr/>
        </p:nvSpPr>
        <p:spPr>
          <a:xfrm>
            <a:off x="723631" y="5044742"/>
            <a:ext cx="10744738" cy="17017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457200">
              <a:lnSpc>
                <a:spcPct val="150000"/>
              </a:lnSpc>
            </a:pPr>
            <a:r>
              <a:rPr lang="zh-CN" altLang="en-US" dirty="0"/>
              <a:t>热力图可以评估空间完整性。借助</a:t>
            </a:r>
            <a:r>
              <a:rPr lang="en-US" altLang="zh-CN" dirty="0"/>
              <a:t>Matplotlib</a:t>
            </a:r>
            <a:r>
              <a:rPr lang="zh-CN" altLang="en-US" dirty="0"/>
              <a:t>绘制出租车</a:t>
            </a:r>
            <a:r>
              <a:rPr lang="en-US" altLang="zh-CN" dirty="0"/>
              <a:t>GPS</a:t>
            </a:r>
            <a:r>
              <a:rPr lang="zh-CN" altLang="en-US" dirty="0"/>
              <a:t>数据空间分布等高线图，通过颜色值展示数据量密度，具有现实物理意义，绘制结果如左图所示。</a:t>
            </a:r>
            <a:endParaRPr lang="en-US" altLang="zh-CN" dirty="0"/>
          </a:p>
          <a:p>
            <a:pPr indent="457200">
              <a:lnSpc>
                <a:spcPct val="150000"/>
              </a:lnSpc>
            </a:pPr>
            <a:r>
              <a:rPr lang="zh-CN" altLang="en-US" dirty="0"/>
              <a:t>热力图可以表达出租车</a:t>
            </a:r>
            <a:r>
              <a:rPr lang="en-US" altLang="zh-CN" dirty="0"/>
              <a:t>GPS</a:t>
            </a:r>
            <a:r>
              <a:rPr lang="zh-CN" altLang="en-US" dirty="0"/>
              <a:t>数据空间分布的二维核密度分布，赋予每一个数据点一定的影响范围，通过离散数据估计连续概率密度并平滑数据分布，结果为抽象的密度值，无现实意义，绘制结果如右图所示。</a:t>
            </a:r>
          </a:p>
        </p:txBody>
      </p:sp>
    </p:spTree>
    <p:extLst>
      <p:ext uri="{BB962C8B-B14F-4D97-AF65-F5344CB8AC3E}">
        <p14:creationId xmlns:p14="http://schemas.microsoft.com/office/powerpoint/2010/main" val="259710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lstStyle/>
          <a:p>
            <a:pPr algn="l"/>
            <a:r>
              <a:rPr lang="zh-CN" altLang="en-US" b="1" dirty="0"/>
              <a:t>出租车出行特征分析</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a:xfrm>
            <a:off x="1523999" y="3602037"/>
            <a:ext cx="10291012" cy="3099552"/>
          </a:xfrm>
        </p:spPr>
        <p:txBody>
          <a:bodyPr>
            <a:normAutofit/>
          </a:bodyPr>
          <a:lstStyle/>
          <a:p>
            <a:pPr marL="457200" indent="-457200" algn="l">
              <a:lnSpc>
                <a:spcPct val="150000"/>
              </a:lnSpc>
              <a:buFont typeface="+mj-lt"/>
              <a:buAutoNum type="arabicPeriod"/>
            </a:pPr>
            <a:r>
              <a:rPr lang="zh-CN" altLang="en-US" b="1" dirty="0"/>
              <a:t>出租车出行的时间特征</a:t>
            </a:r>
            <a:endParaRPr lang="en-US" altLang="zh-CN" b="1" dirty="0"/>
          </a:p>
          <a:p>
            <a:pPr marL="457200" indent="-457200" algn="l">
              <a:lnSpc>
                <a:spcPct val="150000"/>
              </a:lnSpc>
              <a:buFont typeface="+mj-lt"/>
              <a:buAutoNum type="arabicPeriod"/>
            </a:pPr>
            <a:r>
              <a:rPr lang="zh-CN" altLang="en-US" b="1" dirty="0"/>
              <a:t>栅格</a:t>
            </a:r>
            <a:r>
              <a:rPr lang="en-US" altLang="zh-CN" b="1" dirty="0"/>
              <a:t>OD</a:t>
            </a:r>
            <a:r>
              <a:rPr lang="zh-CN" altLang="en-US" b="1" dirty="0"/>
              <a:t>可视化</a:t>
            </a:r>
            <a:endParaRPr lang="en-US" altLang="zh-CN" b="1" dirty="0"/>
          </a:p>
          <a:p>
            <a:pPr marL="457200" indent="-457200" algn="l">
              <a:lnSpc>
                <a:spcPct val="150000"/>
              </a:lnSpc>
              <a:buFont typeface="+mj-lt"/>
              <a:buAutoNum type="arabicPeriod"/>
            </a:pPr>
            <a:r>
              <a:rPr lang="en-US" altLang="zh-CN" b="1" dirty="0"/>
              <a:t>OD</a:t>
            </a:r>
            <a:r>
              <a:rPr lang="zh-CN" altLang="en-US" b="1" dirty="0"/>
              <a:t>期望线可视化</a:t>
            </a:r>
          </a:p>
        </p:txBody>
      </p:sp>
    </p:spTree>
    <p:extLst>
      <p:ext uri="{BB962C8B-B14F-4D97-AF65-F5344CB8AC3E}">
        <p14:creationId xmlns:p14="http://schemas.microsoft.com/office/powerpoint/2010/main" val="326221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33146-5F89-E69C-E8A6-3E3BC5EAE57C}"/>
              </a:ext>
            </a:extLst>
          </p:cNvPr>
          <p:cNvSpPr>
            <a:spLocks noGrp="1"/>
          </p:cNvSpPr>
          <p:nvPr>
            <p:ph type="title"/>
          </p:nvPr>
        </p:nvSpPr>
        <p:spPr/>
        <p:txBody>
          <a:bodyPr/>
          <a:lstStyle/>
          <a:p>
            <a:r>
              <a:rPr lang="zh-CN" altLang="en-US" b="1" dirty="0"/>
              <a:t>出租车出行的时间特征</a:t>
            </a:r>
          </a:p>
        </p:txBody>
      </p:sp>
      <p:pic>
        <p:nvPicPr>
          <p:cNvPr id="4" name="图片 3">
            <a:extLst>
              <a:ext uri="{FF2B5EF4-FFF2-40B4-BE49-F238E27FC236}">
                <a16:creationId xmlns:a16="http://schemas.microsoft.com/office/drawing/2014/main" id="{5BFB1609-6954-7C81-B92E-742C1175C4DC}"/>
              </a:ext>
            </a:extLst>
          </p:cNvPr>
          <p:cNvPicPr>
            <a:picLocks noChangeAspect="1"/>
          </p:cNvPicPr>
          <p:nvPr/>
        </p:nvPicPr>
        <p:blipFill>
          <a:blip r:embed="rId3"/>
          <a:stretch>
            <a:fillRect/>
          </a:stretch>
        </p:blipFill>
        <p:spPr>
          <a:xfrm>
            <a:off x="529390" y="1690688"/>
            <a:ext cx="5274310" cy="2855595"/>
          </a:xfrm>
          <a:prstGeom prst="rect">
            <a:avLst/>
          </a:prstGeom>
        </p:spPr>
      </p:pic>
      <p:pic>
        <p:nvPicPr>
          <p:cNvPr id="5" name="图片 4">
            <a:extLst>
              <a:ext uri="{FF2B5EF4-FFF2-40B4-BE49-F238E27FC236}">
                <a16:creationId xmlns:a16="http://schemas.microsoft.com/office/drawing/2014/main" id="{B1D04371-1915-8F97-0677-00BBB59C27F7}"/>
              </a:ext>
            </a:extLst>
          </p:cNvPr>
          <p:cNvPicPr>
            <a:picLocks noChangeAspect="1"/>
          </p:cNvPicPr>
          <p:nvPr/>
        </p:nvPicPr>
        <p:blipFill>
          <a:blip r:embed="rId4"/>
          <a:stretch>
            <a:fillRect/>
          </a:stretch>
        </p:blipFill>
        <p:spPr>
          <a:xfrm>
            <a:off x="6388302" y="3118485"/>
            <a:ext cx="5274310" cy="3721735"/>
          </a:xfrm>
          <a:prstGeom prst="rect">
            <a:avLst/>
          </a:prstGeom>
        </p:spPr>
      </p:pic>
      <p:sp>
        <p:nvSpPr>
          <p:cNvPr id="7" name="文本框 6">
            <a:extLst>
              <a:ext uri="{FF2B5EF4-FFF2-40B4-BE49-F238E27FC236}">
                <a16:creationId xmlns:a16="http://schemas.microsoft.com/office/drawing/2014/main" id="{608A88EF-F3D9-E3AD-E0AC-02DCCBB433DD}"/>
              </a:ext>
            </a:extLst>
          </p:cNvPr>
          <p:cNvSpPr txBox="1"/>
          <p:nvPr/>
        </p:nvSpPr>
        <p:spPr>
          <a:xfrm>
            <a:off x="1006875" y="4791127"/>
            <a:ext cx="4656223" cy="17017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出租车订单数量小时分布图</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出租车出行订单无异常缺失，有早晚高峰和凌晨低谷存在，出租车出行订单的时间完整性高。</a:t>
            </a:r>
            <a:endParaRPr lang="zh-CN" altLang="en-US" b="1" dirty="0"/>
          </a:p>
        </p:txBody>
      </p:sp>
      <p:sp>
        <p:nvSpPr>
          <p:cNvPr id="9" name="文本框 8">
            <a:extLst>
              <a:ext uri="{FF2B5EF4-FFF2-40B4-BE49-F238E27FC236}">
                <a16:creationId xmlns:a16="http://schemas.microsoft.com/office/drawing/2014/main" id="{D5F1CECB-ED05-D7E1-E8B8-BEFF58FA502D}"/>
              </a:ext>
            </a:extLst>
          </p:cNvPr>
          <p:cNvSpPr txBox="1"/>
          <p:nvPr/>
        </p:nvSpPr>
        <p:spPr>
          <a:xfrm>
            <a:off x="6797842" y="632065"/>
            <a:ext cx="4864768" cy="211724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出行订单持续时间应处于合理范围内</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出租车订单持续时间按小时分组箱形图所示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一天中不同时段的出租车订单的持续时间存在差异，早晚高峰长而其他时间段短，原因是早晚高峰出行人数多、交通拥挤。</a:t>
            </a:r>
          </a:p>
        </p:txBody>
      </p:sp>
    </p:spTree>
    <p:extLst>
      <p:ext uri="{BB962C8B-B14F-4D97-AF65-F5344CB8AC3E}">
        <p14:creationId xmlns:p14="http://schemas.microsoft.com/office/powerpoint/2010/main" val="105543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104E1-0D33-DA6A-C587-ED3B0D3157AF}"/>
              </a:ext>
            </a:extLst>
          </p:cNvPr>
          <p:cNvSpPr>
            <a:spLocks noGrp="1"/>
          </p:cNvSpPr>
          <p:nvPr>
            <p:ph type="title"/>
          </p:nvPr>
        </p:nvSpPr>
        <p:spPr/>
        <p:txBody>
          <a:bodyPr/>
          <a:lstStyle/>
          <a:p>
            <a:r>
              <a:rPr lang="zh-CN" altLang="en-US" b="1" dirty="0"/>
              <a:t>栅格</a:t>
            </a:r>
            <a:r>
              <a:rPr lang="en-US" altLang="zh-CN" b="1" dirty="0"/>
              <a:t>OD</a:t>
            </a:r>
            <a:r>
              <a:rPr lang="zh-CN" altLang="en-US" b="1" dirty="0"/>
              <a:t>可视化</a:t>
            </a:r>
          </a:p>
        </p:txBody>
      </p:sp>
      <p:pic>
        <p:nvPicPr>
          <p:cNvPr id="4" name="图片 3">
            <a:extLst>
              <a:ext uri="{FF2B5EF4-FFF2-40B4-BE49-F238E27FC236}">
                <a16:creationId xmlns:a16="http://schemas.microsoft.com/office/drawing/2014/main" id="{42F584BD-3FEA-D385-F30E-2FBF84EC606A}"/>
              </a:ext>
            </a:extLst>
          </p:cNvPr>
          <p:cNvPicPr>
            <a:picLocks noChangeAspect="1"/>
          </p:cNvPicPr>
          <p:nvPr/>
        </p:nvPicPr>
        <p:blipFill>
          <a:blip r:embed="rId2"/>
          <a:stretch>
            <a:fillRect/>
          </a:stretch>
        </p:blipFill>
        <p:spPr>
          <a:xfrm>
            <a:off x="6095999" y="2119306"/>
            <a:ext cx="6096001" cy="2619387"/>
          </a:xfrm>
          <a:prstGeom prst="rect">
            <a:avLst/>
          </a:prstGeom>
        </p:spPr>
      </p:pic>
      <p:sp>
        <p:nvSpPr>
          <p:cNvPr id="6" name="文本框 5">
            <a:extLst>
              <a:ext uri="{FF2B5EF4-FFF2-40B4-BE49-F238E27FC236}">
                <a16:creationId xmlns:a16="http://schemas.microsoft.com/office/drawing/2014/main" id="{FE902845-0971-E8FC-717C-2A598EE5F22D}"/>
              </a:ext>
            </a:extLst>
          </p:cNvPr>
          <p:cNvSpPr txBox="1"/>
          <p:nvPr/>
        </p:nvSpPr>
        <p:spPr>
          <a:xfrm>
            <a:off x="637674" y="2162627"/>
            <a:ext cx="4846955" cy="25327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使用栅格化方法，将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点与栅格相对应，统计栅格内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点和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点的数量，计算两两栅格之间的出行量与每一条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记录起终点的经纬度坐标，绘制出租车出行订单的栅格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分布图。</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如左图所示，中心城区订单多，郊区订单较少。</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593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A35D4-4B9B-04B3-2208-134FF06FF87D}"/>
              </a:ext>
            </a:extLst>
          </p:cNvPr>
          <p:cNvSpPr>
            <a:spLocks noGrp="1"/>
          </p:cNvSpPr>
          <p:nvPr>
            <p:ph type="title"/>
          </p:nvPr>
        </p:nvSpPr>
        <p:spPr/>
        <p:txBody>
          <a:bodyPr/>
          <a:lstStyle/>
          <a:p>
            <a:r>
              <a:rPr lang="en-US" altLang="zh-CN" b="1" dirty="0"/>
              <a:t>OD</a:t>
            </a:r>
            <a:r>
              <a:rPr lang="zh-CN" altLang="en-US" b="1" dirty="0"/>
              <a:t>期望线可视化</a:t>
            </a:r>
          </a:p>
        </p:txBody>
      </p:sp>
      <p:pic>
        <p:nvPicPr>
          <p:cNvPr id="4" name="图片 3">
            <a:extLst>
              <a:ext uri="{FF2B5EF4-FFF2-40B4-BE49-F238E27FC236}">
                <a16:creationId xmlns:a16="http://schemas.microsoft.com/office/drawing/2014/main" id="{A9B3B4F9-C5A3-FDB5-6212-FD2294EC5CCC}"/>
              </a:ext>
            </a:extLst>
          </p:cNvPr>
          <p:cNvPicPr>
            <a:picLocks noChangeAspect="1"/>
          </p:cNvPicPr>
          <p:nvPr/>
        </p:nvPicPr>
        <p:blipFill>
          <a:blip r:embed="rId2"/>
          <a:stretch>
            <a:fillRect/>
          </a:stretch>
        </p:blipFill>
        <p:spPr>
          <a:xfrm>
            <a:off x="-1" y="1690688"/>
            <a:ext cx="6089555" cy="2616617"/>
          </a:xfrm>
          <a:prstGeom prst="rect">
            <a:avLst/>
          </a:prstGeom>
        </p:spPr>
      </p:pic>
      <p:sp>
        <p:nvSpPr>
          <p:cNvPr id="6" name="文本框 5">
            <a:extLst>
              <a:ext uri="{FF2B5EF4-FFF2-40B4-BE49-F238E27FC236}">
                <a16:creationId xmlns:a16="http://schemas.microsoft.com/office/drawing/2014/main" id="{0FB4A30F-3CD3-E291-DA1C-A05832B132C7}"/>
              </a:ext>
            </a:extLst>
          </p:cNvPr>
          <p:cNvSpPr txBox="1"/>
          <p:nvPr/>
        </p:nvSpPr>
        <p:spPr>
          <a:xfrm>
            <a:off x="6098006" y="182304"/>
            <a:ext cx="6093994" cy="6687728"/>
          </a:xfrm>
          <a:prstGeom prst="rect">
            <a:avLst/>
          </a:prstGeom>
          <a:noFill/>
        </p:spPr>
        <p:txBody>
          <a:bodyPr wrap="square">
            <a:spAutoFit/>
          </a:bodyPr>
          <a:lstStyle/>
          <a:p>
            <a:pPr indent="457200">
              <a:lnSpc>
                <a:spcPct val="150000"/>
              </a:lnSpc>
            </a:pPr>
            <a:r>
              <a:rPr lang="en-US" altLang="zh-CN" dirty="0"/>
              <a:t>OD</a:t>
            </a:r>
            <a:r>
              <a:rPr lang="zh-CN" altLang="en-US" dirty="0"/>
              <a:t>期望线的绘制方法为：首先将出行订单按照交通小区（不规则的矢量图形，一般以行政区划替代，本研究的交通小区为深圳市各区）分类并匹配至对应的交通小区，然后计算交通小区之间的出行量，接着以交通小区质心作为</a:t>
            </a:r>
            <a:r>
              <a:rPr lang="en-US" altLang="zh-CN" dirty="0"/>
              <a:t>OD</a:t>
            </a:r>
            <a:r>
              <a:rPr lang="zh-CN" altLang="en-US" dirty="0"/>
              <a:t>期望线的起终点，最后将出行量映射到线的颜色和粗细上。绘制的关键是将</a:t>
            </a:r>
            <a:r>
              <a:rPr lang="en-US" altLang="zh-CN" dirty="0"/>
              <a:t>OD</a:t>
            </a:r>
            <a:r>
              <a:rPr lang="zh-CN" altLang="en-US" dirty="0"/>
              <a:t>点匹配至对应的交通小区，有两种方法。</a:t>
            </a:r>
          </a:p>
          <a:p>
            <a:pPr indent="457200">
              <a:lnSpc>
                <a:spcPct val="150000"/>
              </a:lnSpc>
            </a:pPr>
            <a:r>
              <a:rPr lang="zh-CN" altLang="en-US" dirty="0"/>
              <a:t>方法一是直接判断</a:t>
            </a:r>
            <a:r>
              <a:rPr lang="en-US" altLang="zh-CN" dirty="0"/>
              <a:t>OD</a:t>
            </a:r>
            <a:r>
              <a:rPr lang="zh-CN" altLang="en-US" dirty="0"/>
              <a:t>点与交通小区边界的空间关系以匹配至交通小区，当数据量级大且交通小区边界复杂的情况下效率低。</a:t>
            </a:r>
          </a:p>
          <a:p>
            <a:pPr indent="457200">
              <a:lnSpc>
                <a:spcPct val="150000"/>
              </a:lnSpc>
            </a:pPr>
            <a:r>
              <a:rPr lang="zh-CN" altLang="en-US" dirty="0"/>
              <a:t>方法二为栅格化方法，第一步将</a:t>
            </a:r>
            <a:r>
              <a:rPr lang="en-US" altLang="zh-CN" dirty="0"/>
              <a:t>OD</a:t>
            </a:r>
            <a:r>
              <a:rPr lang="zh-CN" altLang="en-US" dirty="0"/>
              <a:t>点匹配至栅格，第二步将栅格中心点匹配至交通小区，此时</a:t>
            </a:r>
            <a:r>
              <a:rPr lang="en-US" altLang="zh-CN" dirty="0"/>
              <a:t>OD</a:t>
            </a:r>
            <a:r>
              <a:rPr lang="zh-CN" altLang="en-US" dirty="0"/>
              <a:t>点与交通小区的空间关系转化为栅格与交通小区的空间关系。方法二效率高，但会出现</a:t>
            </a:r>
            <a:r>
              <a:rPr lang="en-US" altLang="zh-CN" dirty="0"/>
              <a:t>OD</a:t>
            </a:r>
            <a:r>
              <a:rPr lang="zh-CN" altLang="en-US" dirty="0"/>
              <a:t>点属于交通小区</a:t>
            </a:r>
            <a:r>
              <a:rPr lang="en-US" altLang="zh-CN" dirty="0"/>
              <a:t>A</a:t>
            </a:r>
            <a:r>
              <a:rPr lang="zh-CN" altLang="en-US" dirty="0"/>
              <a:t>，其所属栅格中心点属于交通小区</a:t>
            </a:r>
            <a:r>
              <a:rPr lang="en-US" altLang="zh-CN" dirty="0"/>
              <a:t>B</a:t>
            </a:r>
            <a:r>
              <a:rPr lang="zh-CN" altLang="en-US" dirty="0"/>
              <a:t>，其被归为交通小区</a:t>
            </a:r>
            <a:r>
              <a:rPr lang="en-US" altLang="zh-CN" dirty="0"/>
              <a:t>B</a:t>
            </a:r>
            <a:r>
              <a:rPr lang="zh-CN" altLang="en-US" dirty="0"/>
              <a:t>的错误，可以通过减小栅格面积来减少这种错误。</a:t>
            </a:r>
          </a:p>
        </p:txBody>
      </p:sp>
      <p:sp>
        <p:nvSpPr>
          <p:cNvPr id="8" name="文本框 7">
            <a:extLst>
              <a:ext uri="{FF2B5EF4-FFF2-40B4-BE49-F238E27FC236}">
                <a16:creationId xmlns:a16="http://schemas.microsoft.com/office/drawing/2014/main" id="{74962A4F-1A39-C0EB-58E6-C1F3623E17C7}"/>
              </a:ext>
            </a:extLst>
          </p:cNvPr>
          <p:cNvSpPr txBox="1"/>
          <p:nvPr/>
        </p:nvSpPr>
        <p:spPr>
          <a:xfrm>
            <a:off x="0" y="4740754"/>
            <a:ext cx="6096000" cy="2117246"/>
          </a:xfrm>
          <a:prstGeom prst="rect">
            <a:avLst/>
          </a:prstGeom>
          <a:noFill/>
        </p:spPr>
        <p:txBody>
          <a:bodyPr wrap="square">
            <a:spAutoFit/>
          </a:bodyPr>
          <a:lstStyle/>
          <a:p>
            <a:pPr indent="457200">
              <a:lnSpc>
                <a:spcPct val="150000"/>
              </a:lnSpc>
            </a:pPr>
            <a:r>
              <a:rPr lang="zh-CN" altLang="en-US" dirty="0"/>
              <a:t>本研究使用方法二绘制左图深圳市出租车出行</a:t>
            </a:r>
            <a:r>
              <a:rPr lang="en-US" altLang="zh-CN" dirty="0"/>
              <a:t>OD</a:t>
            </a:r>
            <a:r>
              <a:rPr lang="zh-CN" altLang="en-US" dirty="0"/>
              <a:t>期望线图。</a:t>
            </a:r>
            <a:r>
              <a:rPr lang="zh-CN" altLang="en-US" b="1" dirty="0"/>
              <a:t>如上图所示，南山、福田、罗湖三区之间的出行联系最为紧密，南山、罗湖两区与宝安、龙岗两区之间的出行联系较为紧密，其余各区之间的出行联系较少，中心城区出行多、郊区出行少。</a:t>
            </a:r>
          </a:p>
        </p:txBody>
      </p:sp>
    </p:spTree>
    <p:extLst>
      <p:ext uri="{BB962C8B-B14F-4D97-AF65-F5344CB8AC3E}">
        <p14:creationId xmlns:p14="http://schemas.microsoft.com/office/powerpoint/2010/main" val="106696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lstStyle/>
          <a:p>
            <a:pPr algn="l"/>
            <a:r>
              <a:rPr lang="zh-CN" altLang="en-US" b="1" dirty="0"/>
              <a:t>出租车需求模式分析</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p:txBody>
          <a:bodyPr/>
          <a:lstStyle/>
          <a:p>
            <a:pPr marL="457200" indent="-457200" algn="l">
              <a:lnSpc>
                <a:spcPct val="150000"/>
              </a:lnSpc>
              <a:buFont typeface="+mj-lt"/>
              <a:buAutoNum type="arabicPeriod"/>
            </a:pPr>
            <a:r>
              <a:rPr lang="zh-CN" altLang="en-US" b="1" dirty="0"/>
              <a:t>降维方法分析交通时空矩阵的原理</a:t>
            </a:r>
            <a:endParaRPr lang="en-US" altLang="zh-CN" b="1" dirty="0"/>
          </a:p>
          <a:p>
            <a:pPr marL="457200" indent="-457200" algn="l">
              <a:lnSpc>
                <a:spcPct val="150000"/>
              </a:lnSpc>
              <a:buFont typeface="+mj-lt"/>
              <a:buAutoNum type="arabicPeriod"/>
            </a:pPr>
            <a:r>
              <a:rPr lang="zh-CN" altLang="en-US" b="1" dirty="0"/>
              <a:t>使用奇异值分解分析出租车需求模式</a:t>
            </a:r>
          </a:p>
        </p:txBody>
      </p:sp>
    </p:spTree>
    <p:extLst>
      <p:ext uri="{BB962C8B-B14F-4D97-AF65-F5344CB8AC3E}">
        <p14:creationId xmlns:p14="http://schemas.microsoft.com/office/powerpoint/2010/main" val="361853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F2B66-C5AF-EEE3-8BF5-47834E38919C}"/>
              </a:ext>
            </a:extLst>
          </p:cNvPr>
          <p:cNvSpPr>
            <a:spLocks noGrp="1"/>
          </p:cNvSpPr>
          <p:nvPr>
            <p:ph type="title"/>
          </p:nvPr>
        </p:nvSpPr>
        <p:spPr/>
        <p:txBody>
          <a:bodyPr/>
          <a:lstStyle/>
          <a:p>
            <a:r>
              <a:rPr lang="zh-CN" altLang="en-US" b="1" dirty="0"/>
              <a:t>目录</a:t>
            </a:r>
          </a:p>
        </p:txBody>
      </p:sp>
      <p:sp>
        <p:nvSpPr>
          <p:cNvPr id="3" name="内容占位符 2">
            <a:extLst>
              <a:ext uri="{FF2B5EF4-FFF2-40B4-BE49-F238E27FC236}">
                <a16:creationId xmlns:a16="http://schemas.microsoft.com/office/drawing/2014/main" id="{DED55A70-8422-F750-6194-6467BD38C8AA}"/>
              </a:ext>
            </a:extLst>
          </p:cNvPr>
          <p:cNvSpPr>
            <a:spLocks noGrp="1"/>
          </p:cNvSpPr>
          <p:nvPr>
            <p:ph idx="1"/>
          </p:nvPr>
        </p:nvSpPr>
        <p:spPr>
          <a:xfrm>
            <a:off x="838200" y="1825625"/>
            <a:ext cx="10515600" cy="4667250"/>
          </a:xfrm>
        </p:spPr>
        <p:txBody>
          <a:bodyPr>
            <a:normAutofit/>
          </a:bodyPr>
          <a:lstStyle/>
          <a:p>
            <a:pPr marL="514350" indent="-514350">
              <a:lnSpc>
                <a:spcPct val="150000"/>
              </a:lnSpc>
              <a:buFont typeface="+mj-lt"/>
              <a:buAutoNum type="arabicPeriod"/>
            </a:pPr>
            <a:r>
              <a:rPr lang="zh-CN" altLang="en-US" b="1" dirty="0"/>
              <a:t>研究现状</a:t>
            </a:r>
            <a:endParaRPr lang="en-US" altLang="zh-CN" b="1" dirty="0"/>
          </a:p>
          <a:p>
            <a:pPr marL="514350" indent="-514350">
              <a:lnSpc>
                <a:spcPct val="150000"/>
              </a:lnSpc>
              <a:buFont typeface="+mj-lt"/>
              <a:buAutoNum type="arabicPeriod"/>
            </a:pPr>
            <a:r>
              <a:rPr lang="zh-CN" altLang="en-US" b="1" dirty="0"/>
              <a:t>数据的读取与异常数据的清洗</a:t>
            </a:r>
            <a:endParaRPr lang="en-US" altLang="zh-CN" b="1" dirty="0"/>
          </a:p>
          <a:p>
            <a:pPr marL="514350" indent="-514350">
              <a:lnSpc>
                <a:spcPct val="150000"/>
              </a:lnSpc>
              <a:buFont typeface="+mj-lt"/>
              <a:buAutoNum type="arabicPeriod"/>
            </a:pPr>
            <a:r>
              <a:rPr lang="zh-CN" altLang="en-US" b="1" dirty="0"/>
              <a:t>可行性分析</a:t>
            </a:r>
            <a:endParaRPr lang="en-US" altLang="zh-CN" b="1" dirty="0"/>
          </a:p>
          <a:p>
            <a:pPr marL="514350" indent="-514350">
              <a:lnSpc>
                <a:spcPct val="150000"/>
              </a:lnSpc>
              <a:buFont typeface="+mj-lt"/>
              <a:buAutoNum type="arabicPeriod"/>
            </a:pPr>
            <a:r>
              <a:rPr lang="zh-CN" altLang="en-US" b="1" dirty="0"/>
              <a:t>出租车出行特征分析</a:t>
            </a:r>
            <a:endParaRPr lang="en-US" altLang="zh-CN" b="1" dirty="0"/>
          </a:p>
          <a:p>
            <a:pPr marL="514350" indent="-514350">
              <a:lnSpc>
                <a:spcPct val="150000"/>
              </a:lnSpc>
              <a:buFont typeface="+mj-lt"/>
              <a:buAutoNum type="arabicPeriod"/>
            </a:pPr>
            <a:r>
              <a:rPr lang="zh-CN" altLang="en-US" b="1" dirty="0"/>
              <a:t>出租车需求模式分析</a:t>
            </a:r>
            <a:endParaRPr lang="en-US" altLang="zh-CN" b="1" dirty="0"/>
          </a:p>
          <a:p>
            <a:pPr marL="514350" indent="-514350">
              <a:lnSpc>
                <a:spcPct val="150000"/>
              </a:lnSpc>
              <a:buFont typeface="+mj-lt"/>
              <a:buAutoNum type="arabicPeriod"/>
            </a:pPr>
            <a:r>
              <a:rPr lang="zh-CN" altLang="en-US" b="1" dirty="0"/>
              <a:t>不足与展望</a:t>
            </a:r>
            <a:endParaRPr lang="en-US" altLang="zh-CN" b="1" dirty="0"/>
          </a:p>
          <a:p>
            <a:pPr marL="514350" indent="-514350">
              <a:buFont typeface="+mj-lt"/>
              <a:buAutoNum type="arabicPeriod"/>
            </a:pPr>
            <a:endParaRPr lang="en-US" altLang="zh-CN" dirty="0"/>
          </a:p>
          <a:p>
            <a:pPr marL="514350" indent="-514350">
              <a:buFont typeface="+mj-lt"/>
              <a:buAutoNum type="arabicPeriod"/>
            </a:pPr>
            <a:endParaRPr lang="zh-CN" altLang="en-US" dirty="0"/>
          </a:p>
        </p:txBody>
      </p:sp>
    </p:spTree>
    <p:extLst>
      <p:ext uri="{BB962C8B-B14F-4D97-AF65-F5344CB8AC3E}">
        <p14:creationId xmlns:p14="http://schemas.microsoft.com/office/powerpoint/2010/main" val="20155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normAutofit/>
          </a:bodyPr>
          <a:lstStyle/>
          <a:p>
            <a:pPr algn="l"/>
            <a:r>
              <a:rPr lang="zh-CN" altLang="en-US" sz="4400" b="1" dirty="0"/>
              <a:t>降维方法分析交通时空矩阵的原理</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2440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28EA8-AF74-6617-0B3B-5F0B3FB53987}"/>
              </a:ext>
            </a:extLst>
          </p:cNvPr>
          <p:cNvSpPr>
            <a:spLocks noGrp="1"/>
          </p:cNvSpPr>
          <p:nvPr>
            <p:ph type="title"/>
          </p:nvPr>
        </p:nvSpPr>
        <p:spPr/>
        <p:txBody>
          <a:bodyPr/>
          <a:lstStyle/>
          <a:p>
            <a:r>
              <a:rPr lang="zh-CN" altLang="en-US" b="1" dirty="0"/>
              <a:t>交通时空矩阵</a:t>
            </a:r>
          </a:p>
        </p:txBody>
      </p:sp>
      <p:graphicFrame>
        <p:nvGraphicFramePr>
          <p:cNvPr id="4" name="表格 3">
            <a:extLst>
              <a:ext uri="{FF2B5EF4-FFF2-40B4-BE49-F238E27FC236}">
                <a16:creationId xmlns:a16="http://schemas.microsoft.com/office/drawing/2014/main" id="{DCAE0F0A-4D47-5D35-E22D-3B8FAE517E5A}"/>
              </a:ext>
            </a:extLst>
          </p:cNvPr>
          <p:cNvGraphicFramePr>
            <a:graphicFrameLocks noGrp="1"/>
          </p:cNvGraphicFramePr>
          <p:nvPr>
            <p:extLst>
              <p:ext uri="{D42A27DB-BD31-4B8C-83A1-F6EECF244321}">
                <p14:modId xmlns:p14="http://schemas.microsoft.com/office/powerpoint/2010/main" val="756724616"/>
              </p:ext>
            </p:extLst>
          </p:nvPr>
        </p:nvGraphicFramePr>
        <p:xfrm>
          <a:off x="5727700" y="0"/>
          <a:ext cx="6464300" cy="1854200"/>
        </p:xfrm>
        <a:graphic>
          <a:graphicData uri="http://schemas.openxmlformats.org/drawingml/2006/table">
            <a:tbl>
              <a:tblPr firstRow="1" bandRow="1">
                <a:tableStyleId>{3B4B98B0-60AC-42C2-AFA5-B58CD77FA1E5}</a:tableStyleId>
              </a:tblPr>
              <a:tblGrid>
                <a:gridCol w="1292860">
                  <a:extLst>
                    <a:ext uri="{9D8B030D-6E8A-4147-A177-3AD203B41FA5}">
                      <a16:colId xmlns:a16="http://schemas.microsoft.com/office/drawing/2014/main" val="2400319377"/>
                    </a:ext>
                  </a:extLst>
                </a:gridCol>
                <a:gridCol w="1292860">
                  <a:extLst>
                    <a:ext uri="{9D8B030D-6E8A-4147-A177-3AD203B41FA5}">
                      <a16:colId xmlns:a16="http://schemas.microsoft.com/office/drawing/2014/main" val="1714558021"/>
                    </a:ext>
                  </a:extLst>
                </a:gridCol>
                <a:gridCol w="1292860">
                  <a:extLst>
                    <a:ext uri="{9D8B030D-6E8A-4147-A177-3AD203B41FA5}">
                      <a16:colId xmlns:a16="http://schemas.microsoft.com/office/drawing/2014/main" val="1951337026"/>
                    </a:ext>
                  </a:extLst>
                </a:gridCol>
                <a:gridCol w="1292860">
                  <a:extLst>
                    <a:ext uri="{9D8B030D-6E8A-4147-A177-3AD203B41FA5}">
                      <a16:colId xmlns:a16="http://schemas.microsoft.com/office/drawing/2014/main" val="4226884612"/>
                    </a:ext>
                  </a:extLst>
                </a:gridCol>
                <a:gridCol w="1292860">
                  <a:extLst>
                    <a:ext uri="{9D8B030D-6E8A-4147-A177-3AD203B41FA5}">
                      <a16:colId xmlns:a16="http://schemas.microsoft.com/office/drawing/2014/main" val="3680852251"/>
                    </a:ext>
                  </a:extLst>
                </a:gridCol>
              </a:tblGrid>
              <a:tr h="370840">
                <a:tc>
                  <a:txBody>
                    <a:bodyPr/>
                    <a:lstStyle/>
                    <a:p>
                      <a:pPr algn="ctr"/>
                      <a:r>
                        <a:rPr lang="zh-CN" altLang="en-US" b="0" dirty="0"/>
                        <a:t>时间</a:t>
                      </a:r>
                    </a:p>
                  </a:txBody>
                  <a:tcPr/>
                </a:tc>
                <a:tc>
                  <a:txBody>
                    <a:bodyPr/>
                    <a:lstStyle/>
                    <a:p>
                      <a:pPr algn="ctr"/>
                      <a:r>
                        <a:rPr lang="zh-CN" altLang="en-US" b="0" dirty="0"/>
                        <a:t>道路</a:t>
                      </a:r>
                      <a:r>
                        <a:rPr lang="en-US" altLang="zh-CN" b="0" dirty="0"/>
                        <a:t>1</a:t>
                      </a:r>
                      <a:endParaRPr lang="zh-CN" altLang="en-US" b="0" dirty="0"/>
                    </a:p>
                  </a:txBody>
                  <a:tcPr/>
                </a:tc>
                <a:tc>
                  <a:txBody>
                    <a:bodyPr/>
                    <a:lstStyle/>
                    <a:p>
                      <a:pPr algn="ctr"/>
                      <a:r>
                        <a:rPr lang="zh-CN" altLang="en-US" b="0" dirty="0"/>
                        <a:t>道路</a:t>
                      </a:r>
                      <a:r>
                        <a:rPr lang="en-US" altLang="zh-CN" b="0" dirty="0"/>
                        <a:t>2</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zh-CN" altLang="en-US" b="0" dirty="0"/>
                        <a:t>道路</a:t>
                      </a:r>
                      <a:r>
                        <a:rPr lang="en-US" altLang="zh-CN" b="0" dirty="0"/>
                        <a:t>n</a:t>
                      </a:r>
                      <a:endParaRPr lang="zh-CN" altLang="en-US" b="0" dirty="0"/>
                    </a:p>
                  </a:txBody>
                  <a:tcPr/>
                </a:tc>
                <a:extLst>
                  <a:ext uri="{0D108BD9-81ED-4DB2-BD59-A6C34878D82A}">
                    <a16:rowId xmlns:a16="http://schemas.microsoft.com/office/drawing/2014/main" val="588145872"/>
                  </a:ext>
                </a:extLst>
              </a:tr>
              <a:tr h="370840">
                <a:tc>
                  <a:txBody>
                    <a:bodyPr/>
                    <a:lstStyle/>
                    <a:p>
                      <a:pPr algn="ctr"/>
                      <a:r>
                        <a:rPr lang="en-US" altLang="zh-CN" b="0" dirty="0"/>
                        <a:t>0</a:t>
                      </a:r>
                      <a:r>
                        <a:rPr lang="zh-CN" altLang="en-US" b="0" dirty="0"/>
                        <a:t>时</a:t>
                      </a:r>
                    </a:p>
                  </a:txBody>
                  <a:tcPr/>
                </a:tc>
                <a:tc>
                  <a:txBody>
                    <a:bodyPr/>
                    <a:lstStyle/>
                    <a:p>
                      <a:pPr algn="ctr"/>
                      <a:r>
                        <a:rPr lang="en-US" altLang="zh-CN" b="0" dirty="0"/>
                        <a:t>100</a:t>
                      </a:r>
                      <a:r>
                        <a:rPr lang="zh-CN" altLang="en-US" b="0" dirty="0"/>
                        <a:t>辆车</a:t>
                      </a:r>
                    </a:p>
                  </a:txBody>
                  <a:tcPr/>
                </a:tc>
                <a:tc>
                  <a:txBody>
                    <a:bodyPr/>
                    <a:lstStyle/>
                    <a:p>
                      <a:pPr algn="ctr"/>
                      <a:r>
                        <a:rPr lang="en-US" altLang="zh-CN" b="0" dirty="0"/>
                        <a:t>24</a:t>
                      </a:r>
                      <a:r>
                        <a:rPr lang="zh-CN" altLang="en-US" b="0" dirty="0"/>
                        <a:t>辆车</a:t>
                      </a:r>
                    </a:p>
                  </a:txBody>
                  <a:tcPr/>
                </a:tc>
                <a:tc>
                  <a:txBody>
                    <a:bodyPr/>
                    <a:lstStyle/>
                    <a:p>
                      <a:pPr algn="ctr"/>
                      <a:r>
                        <a:rPr lang="en-US" altLang="zh-CN" b="0" dirty="0"/>
                        <a:t>……</a:t>
                      </a:r>
                      <a:endParaRPr lang="zh-CN" altLang="en-US" b="0" dirty="0"/>
                    </a:p>
                  </a:txBody>
                  <a:tcPr/>
                </a:tc>
                <a:tc>
                  <a:txBody>
                    <a:bodyPr/>
                    <a:lstStyle/>
                    <a:p>
                      <a:pPr algn="ctr"/>
                      <a:r>
                        <a:rPr lang="en-US" altLang="zh-CN" b="0" dirty="0"/>
                        <a:t>233</a:t>
                      </a:r>
                      <a:r>
                        <a:rPr lang="zh-CN" altLang="en-US" b="0" dirty="0"/>
                        <a:t>辆车</a:t>
                      </a:r>
                    </a:p>
                  </a:txBody>
                  <a:tcPr/>
                </a:tc>
                <a:extLst>
                  <a:ext uri="{0D108BD9-81ED-4DB2-BD59-A6C34878D82A}">
                    <a16:rowId xmlns:a16="http://schemas.microsoft.com/office/drawing/2014/main" val="834691629"/>
                  </a:ext>
                </a:extLst>
              </a:tr>
              <a:tr h="370840">
                <a:tc>
                  <a:txBody>
                    <a:bodyPr/>
                    <a:lstStyle/>
                    <a:p>
                      <a:pPr algn="ctr"/>
                      <a:r>
                        <a:rPr lang="en-US" altLang="zh-CN" b="0" dirty="0"/>
                        <a:t>1</a:t>
                      </a:r>
                      <a:r>
                        <a:rPr lang="zh-CN" altLang="en-US" b="0" dirty="0"/>
                        <a:t>时</a:t>
                      </a:r>
                    </a:p>
                  </a:txBody>
                  <a:tcPr/>
                </a:tc>
                <a:tc>
                  <a:txBody>
                    <a:bodyPr/>
                    <a:lstStyle/>
                    <a:p>
                      <a:pPr algn="ctr"/>
                      <a:r>
                        <a:rPr lang="en-US" altLang="zh-CN" b="0" dirty="0"/>
                        <a:t>84</a:t>
                      </a:r>
                      <a:r>
                        <a:rPr lang="zh-CN" altLang="en-US" b="0" dirty="0"/>
                        <a:t>辆车</a:t>
                      </a:r>
                    </a:p>
                  </a:txBody>
                  <a:tcPr/>
                </a:tc>
                <a:tc>
                  <a:txBody>
                    <a:bodyPr/>
                    <a:lstStyle/>
                    <a:p>
                      <a:pPr algn="ctr"/>
                      <a:r>
                        <a:rPr lang="en-US" altLang="zh-CN" b="0" dirty="0"/>
                        <a:t>46</a:t>
                      </a:r>
                      <a:r>
                        <a:rPr lang="zh-CN" altLang="en-US" b="0" dirty="0"/>
                        <a:t>辆车</a:t>
                      </a:r>
                    </a:p>
                  </a:txBody>
                  <a:tcPr/>
                </a:tc>
                <a:tc>
                  <a:txBody>
                    <a:bodyPr/>
                    <a:lstStyle/>
                    <a:p>
                      <a:pPr algn="ctr"/>
                      <a:r>
                        <a:rPr lang="en-US" altLang="zh-CN" b="0" dirty="0"/>
                        <a:t>……</a:t>
                      </a:r>
                      <a:endParaRPr lang="zh-CN" altLang="en-US" b="0" dirty="0"/>
                    </a:p>
                  </a:txBody>
                  <a:tcPr/>
                </a:tc>
                <a:tc>
                  <a:txBody>
                    <a:bodyPr/>
                    <a:lstStyle/>
                    <a:p>
                      <a:pPr algn="ctr"/>
                      <a:r>
                        <a:rPr lang="en-US" altLang="zh-CN" b="0" dirty="0"/>
                        <a:t>44</a:t>
                      </a:r>
                      <a:r>
                        <a:rPr lang="zh-CN" altLang="en-US" b="0" dirty="0"/>
                        <a:t>辆车</a:t>
                      </a:r>
                    </a:p>
                  </a:txBody>
                  <a:tcPr/>
                </a:tc>
                <a:extLst>
                  <a:ext uri="{0D108BD9-81ED-4DB2-BD59-A6C34878D82A}">
                    <a16:rowId xmlns:a16="http://schemas.microsoft.com/office/drawing/2014/main" val="2500820218"/>
                  </a:ext>
                </a:extLst>
              </a:tr>
              <a:tr h="370840">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extLst>
                  <a:ext uri="{0D108BD9-81ED-4DB2-BD59-A6C34878D82A}">
                    <a16:rowId xmlns:a16="http://schemas.microsoft.com/office/drawing/2014/main" val="1298355428"/>
                  </a:ext>
                </a:extLst>
              </a:tr>
              <a:tr h="370840">
                <a:tc>
                  <a:txBody>
                    <a:bodyPr/>
                    <a:lstStyle/>
                    <a:p>
                      <a:pPr algn="ctr"/>
                      <a:r>
                        <a:rPr lang="en-US" altLang="zh-CN" b="0" dirty="0"/>
                        <a:t>23</a:t>
                      </a:r>
                      <a:r>
                        <a:rPr lang="zh-CN" altLang="en-US" b="0" dirty="0"/>
                        <a:t>时</a:t>
                      </a:r>
                    </a:p>
                  </a:txBody>
                  <a:tcPr/>
                </a:tc>
                <a:tc>
                  <a:txBody>
                    <a:bodyPr/>
                    <a:lstStyle/>
                    <a:p>
                      <a:pPr algn="ctr"/>
                      <a:r>
                        <a:rPr lang="en-US" altLang="zh-CN" b="0" dirty="0"/>
                        <a:t>123</a:t>
                      </a:r>
                      <a:r>
                        <a:rPr lang="zh-CN" altLang="en-US" b="0" dirty="0"/>
                        <a:t>辆车</a:t>
                      </a:r>
                    </a:p>
                  </a:txBody>
                  <a:tcPr/>
                </a:tc>
                <a:tc>
                  <a:txBody>
                    <a:bodyPr/>
                    <a:lstStyle/>
                    <a:p>
                      <a:pPr algn="ctr"/>
                      <a:r>
                        <a:rPr lang="en-US" altLang="zh-CN" b="0" dirty="0"/>
                        <a:t>43</a:t>
                      </a:r>
                      <a:r>
                        <a:rPr lang="zh-CN" altLang="en-US" b="0" dirty="0"/>
                        <a:t>辆车</a:t>
                      </a:r>
                    </a:p>
                  </a:txBody>
                  <a:tcPr/>
                </a:tc>
                <a:tc>
                  <a:txBody>
                    <a:bodyPr/>
                    <a:lstStyle/>
                    <a:p>
                      <a:pPr algn="ctr"/>
                      <a:r>
                        <a:rPr lang="en-US" altLang="zh-CN" b="0" dirty="0"/>
                        <a:t>……</a:t>
                      </a:r>
                      <a:endParaRPr lang="zh-CN" altLang="en-US" b="0" dirty="0"/>
                    </a:p>
                  </a:txBody>
                  <a:tcPr/>
                </a:tc>
                <a:tc>
                  <a:txBody>
                    <a:bodyPr/>
                    <a:lstStyle/>
                    <a:p>
                      <a:pPr algn="ctr"/>
                      <a:r>
                        <a:rPr lang="en-US" altLang="zh-CN" b="0" dirty="0"/>
                        <a:t>50</a:t>
                      </a:r>
                      <a:r>
                        <a:rPr lang="zh-CN" altLang="en-US" b="0" dirty="0"/>
                        <a:t>辆车</a:t>
                      </a:r>
                    </a:p>
                  </a:txBody>
                  <a:tcPr/>
                </a:tc>
                <a:extLst>
                  <a:ext uri="{0D108BD9-81ED-4DB2-BD59-A6C34878D82A}">
                    <a16:rowId xmlns:a16="http://schemas.microsoft.com/office/drawing/2014/main" val="2456123873"/>
                  </a:ext>
                </a:extLst>
              </a:tr>
            </a:tbl>
          </a:graphicData>
        </a:graphic>
      </p:graphicFrame>
      <p:graphicFrame>
        <p:nvGraphicFramePr>
          <p:cNvPr id="5" name="表格 4">
            <a:extLst>
              <a:ext uri="{FF2B5EF4-FFF2-40B4-BE49-F238E27FC236}">
                <a16:creationId xmlns:a16="http://schemas.microsoft.com/office/drawing/2014/main" id="{5273DF66-2066-A04C-7AA5-3A30DD9F09A7}"/>
              </a:ext>
            </a:extLst>
          </p:cNvPr>
          <p:cNvGraphicFramePr>
            <a:graphicFrameLocks noGrp="1"/>
          </p:cNvGraphicFramePr>
          <p:nvPr>
            <p:extLst>
              <p:ext uri="{D42A27DB-BD31-4B8C-83A1-F6EECF244321}">
                <p14:modId xmlns:p14="http://schemas.microsoft.com/office/powerpoint/2010/main" val="1742025715"/>
              </p:ext>
            </p:extLst>
          </p:nvPr>
        </p:nvGraphicFramePr>
        <p:xfrm>
          <a:off x="0" y="2500312"/>
          <a:ext cx="6464300" cy="1854200"/>
        </p:xfrm>
        <a:graphic>
          <a:graphicData uri="http://schemas.openxmlformats.org/drawingml/2006/table">
            <a:tbl>
              <a:tblPr firstRow="1" bandRow="1">
                <a:tableStyleId>{0E3FDE45-AF77-4B5C-9715-49D594BDF05E}</a:tableStyleId>
              </a:tblPr>
              <a:tblGrid>
                <a:gridCol w="1292860">
                  <a:extLst>
                    <a:ext uri="{9D8B030D-6E8A-4147-A177-3AD203B41FA5}">
                      <a16:colId xmlns:a16="http://schemas.microsoft.com/office/drawing/2014/main" val="2400319377"/>
                    </a:ext>
                  </a:extLst>
                </a:gridCol>
                <a:gridCol w="1292860">
                  <a:extLst>
                    <a:ext uri="{9D8B030D-6E8A-4147-A177-3AD203B41FA5}">
                      <a16:colId xmlns:a16="http://schemas.microsoft.com/office/drawing/2014/main" val="1714558021"/>
                    </a:ext>
                  </a:extLst>
                </a:gridCol>
                <a:gridCol w="1292860">
                  <a:extLst>
                    <a:ext uri="{9D8B030D-6E8A-4147-A177-3AD203B41FA5}">
                      <a16:colId xmlns:a16="http://schemas.microsoft.com/office/drawing/2014/main" val="1951337026"/>
                    </a:ext>
                  </a:extLst>
                </a:gridCol>
                <a:gridCol w="1292860">
                  <a:extLst>
                    <a:ext uri="{9D8B030D-6E8A-4147-A177-3AD203B41FA5}">
                      <a16:colId xmlns:a16="http://schemas.microsoft.com/office/drawing/2014/main" val="4226884612"/>
                    </a:ext>
                  </a:extLst>
                </a:gridCol>
                <a:gridCol w="1292860">
                  <a:extLst>
                    <a:ext uri="{9D8B030D-6E8A-4147-A177-3AD203B41FA5}">
                      <a16:colId xmlns:a16="http://schemas.microsoft.com/office/drawing/2014/main" val="3680852251"/>
                    </a:ext>
                  </a:extLst>
                </a:gridCol>
              </a:tblGrid>
              <a:tr h="370840">
                <a:tc>
                  <a:txBody>
                    <a:bodyPr/>
                    <a:lstStyle/>
                    <a:p>
                      <a:pPr algn="ctr"/>
                      <a:r>
                        <a:rPr lang="zh-CN" altLang="en-US" b="0" dirty="0"/>
                        <a:t>时间</a:t>
                      </a:r>
                    </a:p>
                  </a:txBody>
                  <a:tcPr/>
                </a:tc>
                <a:tc>
                  <a:txBody>
                    <a:bodyPr/>
                    <a:lstStyle/>
                    <a:p>
                      <a:pPr algn="ctr"/>
                      <a:r>
                        <a:rPr lang="zh-CN" altLang="en-US" b="0" dirty="0"/>
                        <a:t>栅格</a:t>
                      </a:r>
                      <a:r>
                        <a:rPr lang="en-US" altLang="zh-CN" b="0" dirty="0"/>
                        <a:t>1</a:t>
                      </a:r>
                      <a:endParaRPr lang="zh-CN" altLang="en-US" b="0" dirty="0"/>
                    </a:p>
                  </a:txBody>
                  <a:tcPr/>
                </a:tc>
                <a:tc>
                  <a:txBody>
                    <a:bodyPr/>
                    <a:lstStyle/>
                    <a:p>
                      <a:pPr algn="ctr"/>
                      <a:r>
                        <a:rPr lang="zh-CN" altLang="en-US" b="0" dirty="0"/>
                        <a:t>栅格</a:t>
                      </a:r>
                      <a:r>
                        <a:rPr lang="en-US" altLang="zh-CN" b="0" dirty="0"/>
                        <a:t>2</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zh-CN" altLang="en-US" b="0" dirty="0"/>
                        <a:t>栅格</a:t>
                      </a:r>
                      <a:r>
                        <a:rPr lang="en-US" altLang="zh-CN" b="0" dirty="0"/>
                        <a:t>n</a:t>
                      </a:r>
                      <a:endParaRPr lang="zh-CN" altLang="en-US" b="0" dirty="0"/>
                    </a:p>
                  </a:txBody>
                  <a:tcPr/>
                </a:tc>
                <a:extLst>
                  <a:ext uri="{0D108BD9-81ED-4DB2-BD59-A6C34878D82A}">
                    <a16:rowId xmlns:a16="http://schemas.microsoft.com/office/drawing/2014/main" val="588145872"/>
                  </a:ext>
                </a:extLst>
              </a:tr>
              <a:tr h="370840">
                <a:tc>
                  <a:txBody>
                    <a:bodyPr/>
                    <a:lstStyle/>
                    <a:p>
                      <a:pPr algn="ctr"/>
                      <a:r>
                        <a:rPr lang="en-US" altLang="zh-CN" b="0" dirty="0"/>
                        <a:t>0</a:t>
                      </a:r>
                      <a:r>
                        <a:rPr lang="zh-CN" altLang="en-US" b="0" dirty="0"/>
                        <a:t>时</a:t>
                      </a:r>
                    </a:p>
                  </a:txBody>
                  <a:tcPr/>
                </a:tc>
                <a:tc>
                  <a:txBody>
                    <a:bodyPr/>
                    <a:lstStyle/>
                    <a:p>
                      <a:pPr algn="ctr"/>
                      <a:r>
                        <a:rPr lang="zh-CN" altLang="en-US" b="0" dirty="0"/>
                        <a:t>上车</a:t>
                      </a:r>
                      <a:r>
                        <a:rPr lang="en-US" altLang="zh-CN" b="0" dirty="0"/>
                        <a:t>20</a:t>
                      </a:r>
                      <a:r>
                        <a:rPr lang="zh-CN" altLang="en-US" b="0" dirty="0"/>
                        <a:t>人</a:t>
                      </a:r>
                    </a:p>
                  </a:txBody>
                  <a:tcPr/>
                </a:tc>
                <a:tc>
                  <a:txBody>
                    <a:bodyPr/>
                    <a:lstStyle/>
                    <a:p>
                      <a:pPr algn="ctr"/>
                      <a:r>
                        <a:rPr lang="zh-CN" altLang="en-US" b="0" dirty="0"/>
                        <a:t>上车</a:t>
                      </a:r>
                      <a:r>
                        <a:rPr lang="en-US" altLang="zh-CN" b="0" dirty="0"/>
                        <a:t>24</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zh-CN" altLang="en-US" b="0" dirty="0"/>
                        <a:t>上车</a:t>
                      </a:r>
                      <a:r>
                        <a:rPr lang="en-US" altLang="zh-CN" b="0" dirty="0"/>
                        <a:t>76</a:t>
                      </a:r>
                      <a:r>
                        <a:rPr lang="zh-CN" altLang="en-US" b="0" dirty="0"/>
                        <a:t>人</a:t>
                      </a:r>
                    </a:p>
                  </a:txBody>
                  <a:tcPr/>
                </a:tc>
                <a:extLst>
                  <a:ext uri="{0D108BD9-81ED-4DB2-BD59-A6C34878D82A}">
                    <a16:rowId xmlns:a16="http://schemas.microsoft.com/office/drawing/2014/main" val="834691629"/>
                  </a:ext>
                </a:extLst>
              </a:tr>
              <a:tr h="370840">
                <a:tc>
                  <a:txBody>
                    <a:bodyPr/>
                    <a:lstStyle/>
                    <a:p>
                      <a:pPr algn="ctr"/>
                      <a:r>
                        <a:rPr lang="en-US" altLang="zh-CN" b="0" dirty="0"/>
                        <a:t>1</a:t>
                      </a:r>
                      <a:r>
                        <a:rPr lang="zh-CN" altLang="en-US" b="0" dirty="0"/>
                        <a:t>时</a:t>
                      </a:r>
                    </a:p>
                  </a:txBody>
                  <a:tcPr/>
                </a:tc>
                <a:tc>
                  <a:txBody>
                    <a:bodyPr/>
                    <a:lstStyle/>
                    <a:p>
                      <a:pPr algn="ctr"/>
                      <a:r>
                        <a:rPr lang="zh-CN" altLang="en-US" b="0" dirty="0"/>
                        <a:t>上车</a:t>
                      </a:r>
                      <a:r>
                        <a:rPr lang="en-US" altLang="zh-CN" b="0" dirty="0"/>
                        <a:t>8</a:t>
                      </a:r>
                      <a:r>
                        <a:rPr lang="zh-CN" altLang="en-US" b="0" dirty="0"/>
                        <a:t>人</a:t>
                      </a:r>
                    </a:p>
                  </a:txBody>
                  <a:tcPr/>
                </a:tc>
                <a:tc>
                  <a:txBody>
                    <a:bodyPr/>
                    <a:lstStyle/>
                    <a:p>
                      <a:pPr algn="ctr"/>
                      <a:r>
                        <a:rPr lang="zh-CN" altLang="en-US" b="0" dirty="0"/>
                        <a:t>上车</a:t>
                      </a:r>
                      <a:r>
                        <a:rPr lang="en-US" altLang="zh-CN" b="0" dirty="0"/>
                        <a:t>31</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zh-CN" altLang="en-US" b="0" dirty="0"/>
                        <a:t>上车</a:t>
                      </a:r>
                      <a:r>
                        <a:rPr lang="en-US" altLang="zh-CN" b="0" dirty="0"/>
                        <a:t>4</a:t>
                      </a:r>
                      <a:r>
                        <a:rPr lang="zh-CN" altLang="en-US" b="0" dirty="0"/>
                        <a:t>人</a:t>
                      </a:r>
                    </a:p>
                  </a:txBody>
                  <a:tcPr/>
                </a:tc>
                <a:extLst>
                  <a:ext uri="{0D108BD9-81ED-4DB2-BD59-A6C34878D82A}">
                    <a16:rowId xmlns:a16="http://schemas.microsoft.com/office/drawing/2014/main" val="2500820218"/>
                  </a:ext>
                </a:extLst>
              </a:tr>
              <a:tr h="370840">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extLst>
                  <a:ext uri="{0D108BD9-81ED-4DB2-BD59-A6C34878D82A}">
                    <a16:rowId xmlns:a16="http://schemas.microsoft.com/office/drawing/2014/main" val="1298355428"/>
                  </a:ext>
                </a:extLst>
              </a:tr>
              <a:tr h="370840">
                <a:tc>
                  <a:txBody>
                    <a:bodyPr/>
                    <a:lstStyle/>
                    <a:p>
                      <a:pPr algn="ctr"/>
                      <a:r>
                        <a:rPr lang="en-US" altLang="zh-CN" b="0" dirty="0"/>
                        <a:t>23</a:t>
                      </a:r>
                      <a:r>
                        <a:rPr lang="zh-CN" altLang="en-US" b="0" dirty="0"/>
                        <a:t>时</a:t>
                      </a:r>
                    </a:p>
                  </a:txBody>
                  <a:tcPr/>
                </a:tc>
                <a:tc>
                  <a:txBody>
                    <a:bodyPr/>
                    <a:lstStyle/>
                    <a:p>
                      <a:pPr algn="ctr"/>
                      <a:r>
                        <a:rPr lang="zh-CN" altLang="en-US" b="0" dirty="0"/>
                        <a:t>上车</a:t>
                      </a:r>
                      <a:r>
                        <a:rPr lang="en-US" altLang="zh-CN" b="0" dirty="0"/>
                        <a:t>12</a:t>
                      </a:r>
                      <a:r>
                        <a:rPr lang="zh-CN" altLang="en-US" b="0" dirty="0"/>
                        <a:t>人</a:t>
                      </a:r>
                    </a:p>
                  </a:txBody>
                  <a:tcPr/>
                </a:tc>
                <a:tc>
                  <a:txBody>
                    <a:bodyPr/>
                    <a:lstStyle/>
                    <a:p>
                      <a:pPr algn="ctr"/>
                      <a:r>
                        <a:rPr lang="zh-CN" altLang="en-US" b="0" dirty="0"/>
                        <a:t>上车</a:t>
                      </a:r>
                      <a:r>
                        <a:rPr lang="en-US" altLang="zh-CN" b="0" dirty="0"/>
                        <a:t>43</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zh-CN" altLang="en-US" b="0" dirty="0"/>
                        <a:t>上车</a:t>
                      </a:r>
                      <a:r>
                        <a:rPr lang="en-US" altLang="zh-CN" b="0" dirty="0"/>
                        <a:t>65</a:t>
                      </a:r>
                      <a:r>
                        <a:rPr lang="zh-CN" altLang="en-US" b="0" dirty="0"/>
                        <a:t>人</a:t>
                      </a:r>
                    </a:p>
                  </a:txBody>
                  <a:tcPr/>
                </a:tc>
                <a:extLst>
                  <a:ext uri="{0D108BD9-81ED-4DB2-BD59-A6C34878D82A}">
                    <a16:rowId xmlns:a16="http://schemas.microsoft.com/office/drawing/2014/main" val="2456123873"/>
                  </a:ext>
                </a:extLst>
              </a:tr>
            </a:tbl>
          </a:graphicData>
        </a:graphic>
      </p:graphicFrame>
      <p:graphicFrame>
        <p:nvGraphicFramePr>
          <p:cNvPr id="6" name="表格 5">
            <a:extLst>
              <a:ext uri="{FF2B5EF4-FFF2-40B4-BE49-F238E27FC236}">
                <a16:creationId xmlns:a16="http://schemas.microsoft.com/office/drawing/2014/main" id="{135DC54D-FB9D-2E5C-309B-3AA0AD0AFCA1}"/>
              </a:ext>
            </a:extLst>
          </p:cNvPr>
          <p:cNvGraphicFramePr>
            <a:graphicFrameLocks noGrp="1"/>
          </p:cNvGraphicFramePr>
          <p:nvPr>
            <p:extLst>
              <p:ext uri="{D42A27DB-BD31-4B8C-83A1-F6EECF244321}">
                <p14:modId xmlns:p14="http://schemas.microsoft.com/office/powerpoint/2010/main" val="3757547313"/>
              </p:ext>
            </p:extLst>
          </p:nvPr>
        </p:nvGraphicFramePr>
        <p:xfrm>
          <a:off x="5727700" y="5003800"/>
          <a:ext cx="6464300" cy="1854200"/>
        </p:xfrm>
        <a:graphic>
          <a:graphicData uri="http://schemas.openxmlformats.org/drawingml/2006/table">
            <a:tbl>
              <a:tblPr firstRow="1" bandRow="1">
                <a:tableStyleId>{D27102A9-8310-4765-A935-A1911B00CA55}</a:tableStyleId>
              </a:tblPr>
              <a:tblGrid>
                <a:gridCol w="1292860">
                  <a:extLst>
                    <a:ext uri="{9D8B030D-6E8A-4147-A177-3AD203B41FA5}">
                      <a16:colId xmlns:a16="http://schemas.microsoft.com/office/drawing/2014/main" val="2400319377"/>
                    </a:ext>
                  </a:extLst>
                </a:gridCol>
                <a:gridCol w="1292860">
                  <a:extLst>
                    <a:ext uri="{9D8B030D-6E8A-4147-A177-3AD203B41FA5}">
                      <a16:colId xmlns:a16="http://schemas.microsoft.com/office/drawing/2014/main" val="1714558021"/>
                    </a:ext>
                  </a:extLst>
                </a:gridCol>
                <a:gridCol w="1292860">
                  <a:extLst>
                    <a:ext uri="{9D8B030D-6E8A-4147-A177-3AD203B41FA5}">
                      <a16:colId xmlns:a16="http://schemas.microsoft.com/office/drawing/2014/main" val="1951337026"/>
                    </a:ext>
                  </a:extLst>
                </a:gridCol>
                <a:gridCol w="1292860">
                  <a:extLst>
                    <a:ext uri="{9D8B030D-6E8A-4147-A177-3AD203B41FA5}">
                      <a16:colId xmlns:a16="http://schemas.microsoft.com/office/drawing/2014/main" val="4226884612"/>
                    </a:ext>
                  </a:extLst>
                </a:gridCol>
                <a:gridCol w="1292860">
                  <a:extLst>
                    <a:ext uri="{9D8B030D-6E8A-4147-A177-3AD203B41FA5}">
                      <a16:colId xmlns:a16="http://schemas.microsoft.com/office/drawing/2014/main" val="3680852251"/>
                    </a:ext>
                  </a:extLst>
                </a:gridCol>
              </a:tblGrid>
              <a:tr h="370840">
                <a:tc>
                  <a:txBody>
                    <a:bodyPr/>
                    <a:lstStyle/>
                    <a:p>
                      <a:pPr algn="ctr"/>
                      <a:r>
                        <a:rPr lang="zh-CN" altLang="en-US" b="0" dirty="0"/>
                        <a:t>时间</a:t>
                      </a:r>
                    </a:p>
                  </a:txBody>
                  <a:tcPr/>
                </a:tc>
                <a:tc>
                  <a:txBody>
                    <a:bodyPr/>
                    <a:lstStyle/>
                    <a:p>
                      <a:pPr algn="ctr"/>
                      <a:r>
                        <a:rPr lang="zh-CN" altLang="en-US" b="0" dirty="0"/>
                        <a:t>上海</a:t>
                      </a:r>
                      <a:r>
                        <a:rPr lang="en-US" altLang="zh-CN" b="0" dirty="0"/>
                        <a:t>-</a:t>
                      </a:r>
                      <a:r>
                        <a:rPr lang="zh-CN" altLang="en-US" b="0" dirty="0"/>
                        <a:t>苏州</a:t>
                      </a:r>
                    </a:p>
                  </a:txBody>
                  <a:tcPr/>
                </a:tc>
                <a:tc>
                  <a:txBody>
                    <a:bodyPr/>
                    <a:lstStyle/>
                    <a:p>
                      <a:pPr algn="ctr"/>
                      <a:r>
                        <a:rPr lang="zh-CN" altLang="en-US" b="0" dirty="0"/>
                        <a:t>上海</a:t>
                      </a:r>
                      <a:r>
                        <a:rPr lang="en-US" altLang="zh-CN" b="0" dirty="0"/>
                        <a:t>-</a:t>
                      </a:r>
                      <a:r>
                        <a:rPr lang="zh-CN" altLang="en-US" b="0" dirty="0"/>
                        <a:t>昆山</a:t>
                      </a:r>
                    </a:p>
                  </a:txBody>
                  <a:tcPr/>
                </a:tc>
                <a:tc>
                  <a:txBody>
                    <a:bodyPr/>
                    <a:lstStyle/>
                    <a:p>
                      <a:pPr algn="ctr"/>
                      <a:r>
                        <a:rPr lang="en-US" altLang="zh-CN" b="0" dirty="0"/>
                        <a:t>……</a:t>
                      </a:r>
                      <a:endParaRPr lang="zh-CN" altLang="en-US" b="0" dirty="0"/>
                    </a:p>
                  </a:txBody>
                  <a:tcPr/>
                </a:tc>
                <a:tc>
                  <a:txBody>
                    <a:bodyPr/>
                    <a:lstStyle/>
                    <a:p>
                      <a:pPr algn="ctr"/>
                      <a:r>
                        <a:rPr lang="zh-CN" altLang="en-US" b="0" dirty="0"/>
                        <a:t>上海</a:t>
                      </a:r>
                      <a:r>
                        <a:rPr lang="en-US" altLang="zh-CN" b="0" dirty="0"/>
                        <a:t>-</a:t>
                      </a:r>
                      <a:r>
                        <a:rPr lang="zh-CN" altLang="en-US" b="0" dirty="0"/>
                        <a:t>杭州</a:t>
                      </a:r>
                    </a:p>
                  </a:txBody>
                  <a:tcPr/>
                </a:tc>
                <a:extLst>
                  <a:ext uri="{0D108BD9-81ED-4DB2-BD59-A6C34878D82A}">
                    <a16:rowId xmlns:a16="http://schemas.microsoft.com/office/drawing/2014/main" val="588145872"/>
                  </a:ext>
                </a:extLst>
              </a:tr>
              <a:tr h="370840">
                <a:tc>
                  <a:txBody>
                    <a:bodyPr/>
                    <a:lstStyle/>
                    <a:p>
                      <a:pPr algn="ctr"/>
                      <a:r>
                        <a:rPr lang="en-US" altLang="zh-CN" b="0" dirty="0"/>
                        <a:t>2024-4-1</a:t>
                      </a:r>
                      <a:endParaRPr lang="zh-CN" altLang="en-US" b="0" dirty="0"/>
                    </a:p>
                  </a:txBody>
                  <a:tcPr/>
                </a:tc>
                <a:tc>
                  <a:txBody>
                    <a:bodyPr/>
                    <a:lstStyle/>
                    <a:p>
                      <a:pPr algn="ctr"/>
                      <a:r>
                        <a:rPr lang="en-US" altLang="zh-CN" b="0" dirty="0"/>
                        <a:t>1007</a:t>
                      </a:r>
                      <a:r>
                        <a:rPr lang="zh-CN" altLang="en-US" b="0" dirty="0"/>
                        <a:t>人</a:t>
                      </a:r>
                    </a:p>
                  </a:txBody>
                  <a:tcPr/>
                </a:tc>
                <a:tc>
                  <a:txBody>
                    <a:bodyPr/>
                    <a:lstStyle/>
                    <a:p>
                      <a:pPr algn="ctr"/>
                      <a:r>
                        <a:rPr lang="en-US" altLang="zh-CN" b="0" dirty="0"/>
                        <a:t>24798</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en-US" altLang="zh-CN" b="0" dirty="0"/>
                        <a:t>2339</a:t>
                      </a:r>
                      <a:r>
                        <a:rPr lang="zh-CN" altLang="en-US" b="0" dirty="0"/>
                        <a:t>人</a:t>
                      </a:r>
                    </a:p>
                  </a:txBody>
                  <a:tcPr/>
                </a:tc>
                <a:extLst>
                  <a:ext uri="{0D108BD9-81ED-4DB2-BD59-A6C34878D82A}">
                    <a16:rowId xmlns:a16="http://schemas.microsoft.com/office/drawing/2014/main" val="834691629"/>
                  </a:ext>
                </a:extLst>
              </a:tr>
              <a:tr h="370840">
                <a:tc>
                  <a:txBody>
                    <a:bodyPr/>
                    <a:lstStyle/>
                    <a:p>
                      <a:pPr algn="ctr"/>
                      <a:r>
                        <a:rPr lang="en-US" altLang="zh-CN" b="0" dirty="0"/>
                        <a:t>2024-4-2</a:t>
                      </a:r>
                      <a:endParaRPr lang="zh-CN" altLang="en-US" b="0" dirty="0"/>
                    </a:p>
                  </a:txBody>
                  <a:tcPr/>
                </a:tc>
                <a:tc>
                  <a:txBody>
                    <a:bodyPr/>
                    <a:lstStyle/>
                    <a:p>
                      <a:pPr algn="ctr"/>
                      <a:r>
                        <a:rPr lang="en-US" altLang="zh-CN" b="0" dirty="0"/>
                        <a:t>8489</a:t>
                      </a:r>
                      <a:r>
                        <a:rPr lang="zh-CN" altLang="en-US" b="0" dirty="0"/>
                        <a:t>人</a:t>
                      </a:r>
                    </a:p>
                  </a:txBody>
                  <a:tcPr/>
                </a:tc>
                <a:tc>
                  <a:txBody>
                    <a:bodyPr/>
                    <a:lstStyle/>
                    <a:p>
                      <a:pPr algn="ctr"/>
                      <a:r>
                        <a:rPr lang="en-US" altLang="zh-CN" b="0" dirty="0"/>
                        <a:t>4677</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en-US" altLang="zh-CN" b="0" dirty="0"/>
                        <a:t>44897</a:t>
                      </a:r>
                      <a:r>
                        <a:rPr lang="zh-CN" altLang="en-US" b="0" dirty="0"/>
                        <a:t>人</a:t>
                      </a:r>
                    </a:p>
                  </a:txBody>
                  <a:tcPr/>
                </a:tc>
                <a:extLst>
                  <a:ext uri="{0D108BD9-81ED-4DB2-BD59-A6C34878D82A}">
                    <a16:rowId xmlns:a16="http://schemas.microsoft.com/office/drawing/2014/main" val="2500820218"/>
                  </a:ext>
                </a:extLst>
              </a:tr>
              <a:tr h="370840">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tc>
                  <a:txBody>
                    <a:bodyPr/>
                    <a:lstStyle/>
                    <a:p>
                      <a:pPr algn="ctr"/>
                      <a:r>
                        <a:rPr lang="en-US" altLang="zh-CN" b="0" dirty="0"/>
                        <a:t>……</a:t>
                      </a:r>
                      <a:endParaRPr lang="zh-CN" altLang="en-US" b="0" dirty="0"/>
                    </a:p>
                  </a:txBody>
                  <a:tcPr/>
                </a:tc>
                <a:extLst>
                  <a:ext uri="{0D108BD9-81ED-4DB2-BD59-A6C34878D82A}">
                    <a16:rowId xmlns:a16="http://schemas.microsoft.com/office/drawing/2014/main" val="1298355428"/>
                  </a:ext>
                </a:extLst>
              </a:tr>
              <a:tr h="370840">
                <a:tc>
                  <a:txBody>
                    <a:bodyPr/>
                    <a:lstStyle/>
                    <a:p>
                      <a:pPr algn="ctr"/>
                      <a:r>
                        <a:rPr lang="en-US" altLang="zh-CN" b="0" dirty="0"/>
                        <a:t>2024-4-30</a:t>
                      </a:r>
                      <a:endParaRPr lang="zh-CN" altLang="en-US" b="0" dirty="0"/>
                    </a:p>
                  </a:txBody>
                  <a:tcPr/>
                </a:tc>
                <a:tc>
                  <a:txBody>
                    <a:bodyPr/>
                    <a:lstStyle/>
                    <a:p>
                      <a:pPr algn="ctr"/>
                      <a:r>
                        <a:rPr lang="en-US" altLang="zh-CN" b="0" dirty="0"/>
                        <a:t>12389</a:t>
                      </a:r>
                      <a:r>
                        <a:rPr lang="zh-CN" altLang="en-US" b="0" dirty="0"/>
                        <a:t>人</a:t>
                      </a:r>
                    </a:p>
                  </a:txBody>
                  <a:tcPr/>
                </a:tc>
                <a:tc>
                  <a:txBody>
                    <a:bodyPr/>
                    <a:lstStyle/>
                    <a:p>
                      <a:pPr algn="ctr"/>
                      <a:r>
                        <a:rPr lang="en-US" altLang="zh-CN" b="0" dirty="0"/>
                        <a:t>43879</a:t>
                      </a:r>
                      <a:r>
                        <a:rPr lang="zh-CN" altLang="en-US" b="0" dirty="0"/>
                        <a:t>人</a:t>
                      </a:r>
                    </a:p>
                  </a:txBody>
                  <a:tcPr/>
                </a:tc>
                <a:tc>
                  <a:txBody>
                    <a:bodyPr/>
                    <a:lstStyle/>
                    <a:p>
                      <a:pPr algn="ctr"/>
                      <a:r>
                        <a:rPr lang="en-US" altLang="zh-CN" b="0" dirty="0"/>
                        <a:t>……</a:t>
                      </a:r>
                      <a:endParaRPr lang="zh-CN" altLang="en-US" b="0" dirty="0"/>
                    </a:p>
                  </a:txBody>
                  <a:tcPr/>
                </a:tc>
                <a:tc>
                  <a:txBody>
                    <a:bodyPr/>
                    <a:lstStyle/>
                    <a:p>
                      <a:pPr algn="ctr"/>
                      <a:r>
                        <a:rPr lang="en-US" altLang="zh-CN" b="0" dirty="0"/>
                        <a:t>50978</a:t>
                      </a:r>
                      <a:r>
                        <a:rPr lang="zh-CN" altLang="en-US" b="0" dirty="0"/>
                        <a:t>人</a:t>
                      </a:r>
                    </a:p>
                  </a:txBody>
                  <a:tcPr/>
                </a:tc>
                <a:extLst>
                  <a:ext uri="{0D108BD9-81ED-4DB2-BD59-A6C34878D82A}">
                    <a16:rowId xmlns:a16="http://schemas.microsoft.com/office/drawing/2014/main" val="2456123873"/>
                  </a:ext>
                </a:extLst>
              </a:tr>
            </a:tbl>
          </a:graphicData>
        </a:graphic>
      </p:graphicFrame>
      <p:sp>
        <p:nvSpPr>
          <p:cNvPr id="7" name="矩形 6">
            <a:extLst>
              <a:ext uri="{FF2B5EF4-FFF2-40B4-BE49-F238E27FC236}">
                <a16:creationId xmlns:a16="http://schemas.microsoft.com/office/drawing/2014/main" id="{7ADC3542-272E-01B5-19E1-EDEA4B5DCD4E}"/>
              </a:ext>
            </a:extLst>
          </p:cNvPr>
          <p:cNvSpPr/>
          <p:nvPr/>
        </p:nvSpPr>
        <p:spPr>
          <a:xfrm>
            <a:off x="8026400" y="1967707"/>
            <a:ext cx="33274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道路流量的时空矩阵</a:t>
            </a:r>
          </a:p>
        </p:txBody>
      </p:sp>
      <p:sp>
        <p:nvSpPr>
          <p:cNvPr id="8" name="矩形 7">
            <a:extLst>
              <a:ext uri="{FF2B5EF4-FFF2-40B4-BE49-F238E27FC236}">
                <a16:creationId xmlns:a16="http://schemas.microsoft.com/office/drawing/2014/main" id="{0BBBD581-5D62-3070-5BDA-F8605E110350}"/>
              </a:ext>
            </a:extLst>
          </p:cNvPr>
          <p:cNvSpPr/>
          <p:nvPr/>
        </p:nvSpPr>
        <p:spPr>
          <a:xfrm>
            <a:off x="8026400" y="2984501"/>
            <a:ext cx="33274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出租车打车需求的时空矩阵</a:t>
            </a:r>
          </a:p>
        </p:txBody>
      </p:sp>
      <p:sp>
        <p:nvSpPr>
          <p:cNvPr id="9" name="矩形 8">
            <a:extLst>
              <a:ext uri="{FF2B5EF4-FFF2-40B4-BE49-F238E27FC236}">
                <a16:creationId xmlns:a16="http://schemas.microsoft.com/office/drawing/2014/main" id="{2E7189A6-15EA-1DF7-7A5F-DBCE38DE467C}"/>
              </a:ext>
            </a:extLst>
          </p:cNvPr>
          <p:cNvSpPr/>
          <p:nvPr/>
        </p:nvSpPr>
        <p:spPr>
          <a:xfrm>
            <a:off x="8026400" y="4000501"/>
            <a:ext cx="33274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城际出行</a:t>
            </a:r>
            <a:r>
              <a:rPr lang="en-US" altLang="zh-CN" dirty="0"/>
              <a:t>OD</a:t>
            </a:r>
            <a:r>
              <a:rPr lang="zh-CN" altLang="en-US" dirty="0"/>
              <a:t>的时空矩阵</a:t>
            </a:r>
          </a:p>
        </p:txBody>
      </p:sp>
      <p:cxnSp>
        <p:nvCxnSpPr>
          <p:cNvPr id="11" name="连接符: 曲线 10">
            <a:extLst>
              <a:ext uri="{FF2B5EF4-FFF2-40B4-BE49-F238E27FC236}">
                <a16:creationId xmlns:a16="http://schemas.microsoft.com/office/drawing/2014/main" id="{5F214506-0173-8246-C2BF-A2A26356D1DC}"/>
              </a:ext>
            </a:extLst>
          </p:cNvPr>
          <p:cNvCxnSpPr>
            <a:stCxn id="7" idx="1"/>
            <a:endCxn id="4" idx="1"/>
          </p:cNvCxnSpPr>
          <p:nvPr/>
        </p:nvCxnSpPr>
        <p:spPr>
          <a:xfrm rot="10800000">
            <a:off x="5727700" y="927101"/>
            <a:ext cx="2298700" cy="1497807"/>
          </a:xfrm>
          <a:prstGeom prst="curvedConnector3">
            <a:avLst>
              <a:gd name="adj1" fmla="val 1099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B4564A1B-ADAA-286D-8FB9-FDF8663EC3E3}"/>
              </a:ext>
            </a:extLst>
          </p:cNvPr>
          <p:cNvCxnSpPr>
            <a:stCxn id="9" idx="1"/>
            <a:endCxn id="6" idx="1"/>
          </p:cNvCxnSpPr>
          <p:nvPr/>
        </p:nvCxnSpPr>
        <p:spPr>
          <a:xfrm rot="10800000" flipV="1">
            <a:off x="5727700" y="4457700"/>
            <a:ext cx="2298700" cy="1473199"/>
          </a:xfrm>
          <a:prstGeom prst="curvedConnector3">
            <a:avLst>
              <a:gd name="adj1" fmla="val 1099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A43F6C65-E370-50C2-8B67-493B0ED2D21B}"/>
              </a:ext>
            </a:extLst>
          </p:cNvPr>
          <p:cNvCxnSpPr>
            <a:stCxn id="8" idx="1"/>
            <a:endCxn id="5" idx="3"/>
          </p:cNvCxnSpPr>
          <p:nvPr/>
        </p:nvCxnSpPr>
        <p:spPr>
          <a:xfrm rot="10800000">
            <a:off x="6464300" y="3427413"/>
            <a:ext cx="1562100" cy="14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36A865E-9A2D-9A68-6472-6B38BFA1A3A7}"/>
              </a:ext>
            </a:extLst>
          </p:cNvPr>
          <p:cNvSpPr txBox="1"/>
          <p:nvPr/>
        </p:nvSpPr>
        <p:spPr>
          <a:xfrm>
            <a:off x="0" y="4684068"/>
            <a:ext cx="5600700" cy="461665"/>
          </a:xfrm>
          <a:prstGeom prst="rect">
            <a:avLst/>
          </a:prstGeom>
          <a:noFill/>
        </p:spPr>
        <p:txBody>
          <a:bodyPr wrap="square" rtlCol="0">
            <a:spAutoFit/>
          </a:bodyPr>
          <a:lstStyle/>
          <a:p>
            <a:pPr algn="ct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行和列分别表示时间和空间维度的矩阵</a:t>
            </a:r>
            <a:endParaRPr lang="zh-CN" altLang="en-US" sz="2400" b="1" dirty="0"/>
          </a:p>
        </p:txBody>
      </p:sp>
      <p:sp>
        <p:nvSpPr>
          <p:cNvPr id="19" name="文本框 18">
            <a:extLst>
              <a:ext uri="{FF2B5EF4-FFF2-40B4-BE49-F238E27FC236}">
                <a16:creationId xmlns:a16="http://schemas.microsoft.com/office/drawing/2014/main" id="{C1597032-DB04-19CA-FB67-5F645F67C6F8}"/>
              </a:ext>
            </a:extLst>
          </p:cNvPr>
          <p:cNvSpPr txBox="1"/>
          <p:nvPr/>
        </p:nvSpPr>
        <p:spPr>
          <a:xfrm>
            <a:off x="2092464" y="5517802"/>
            <a:ext cx="1415772" cy="461665"/>
          </a:xfrm>
          <a:prstGeom prst="rect">
            <a:avLst/>
          </a:prstGeom>
          <a:noFill/>
        </p:spPr>
        <p:txBody>
          <a:bodyPr wrap="none" rtlCol="0">
            <a:spAutoFit/>
          </a:bodyPr>
          <a:lstStyle/>
          <a:p>
            <a:r>
              <a:rPr lang="zh-CN" altLang="en-US" sz="2400" b="1" dirty="0"/>
              <a:t>矩阵分解</a:t>
            </a:r>
          </a:p>
        </p:txBody>
      </p:sp>
      <p:sp>
        <p:nvSpPr>
          <p:cNvPr id="20" name="文本框 19">
            <a:extLst>
              <a:ext uri="{FF2B5EF4-FFF2-40B4-BE49-F238E27FC236}">
                <a16:creationId xmlns:a16="http://schemas.microsoft.com/office/drawing/2014/main" id="{D7F499D7-5E02-D87C-3287-4D91991A868A}"/>
              </a:ext>
            </a:extLst>
          </p:cNvPr>
          <p:cNvSpPr txBox="1"/>
          <p:nvPr/>
        </p:nvSpPr>
        <p:spPr>
          <a:xfrm>
            <a:off x="2398637" y="6396335"/>
            <a:ext cx="803425" cy="461665"/>
          </a:xfrm>
          <a:prstGeom prst="rect">
            <a:avLst/>
          </a:prstGeom>
          <a:noFill/>
        </p:spPr>
        <p:txBody>
          <a:bodyPr wrap="none" rtlCol="0">
            <a:spAutoFit/>
          </a:bodyPr>
          <a:lstStyle/>
          <a:p>
            <a:r>
              <a:rPr lang="zh-CN" altLang="en-US" sz="2400" b="1" dirty="0"/>
              <a:t>降维</a:t>
            </a:r>
          </a:p>
        </p:txBody>
      </p:sp>
      <p:cxnSp>
        <p:nvCxnSpPr>
          <p:cNvPr id="22" name="直接箭头连接符 21">
            <a:extLst>
              <a:ext uri="{FF2B5EF4-FFF2-40B4-BE49-F238E27FC236}">
                <a16:creationId xmlns:a16="http://schemas.microsoft.com/office/drawing/2014/main" id="{931AEA56-03FD-63A0-C8BC-1EE3366C0C46}"/>
              </a:ext>
            </a:extLst>
          </p:cNvPr>
          <p:cNvCxnSpPr>
            <a:stCxn id="16" idx="2"/>
            <a:endCxn id="19" idx="0"/>
          </p:cNvCxnSpPr>
          <p:nvPr/>
        </p:nvCxnSpPr>
        <p:spPr>
          <a:xfrm>
            <a:off x="2800350" y="5145733"/>
            <a:ext cx="0" cy="372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A62C260-4676-69F9-45C2-53E9013902CB}"/>
              </a:ext>
            </a:extLst>
          </p:cNvPr>
          <p:cNvCxnSpPr>
            <a:stCxn id="19" idx="2"/>
            <a:endCxn id="20" idx="0"/>
          </p:cNvCxnSpPr>
          <p:nvPr/>
        </p:nvCxnSpPr>
        <p:spPr>
          <a:xfrm>
            <a:off x="2800350" y="5979467"/>
            <a:ext cx="0" cy="41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29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384A4-340D-114E-B0CA-49DB3784F309}"/>
              </a:ext>
            </a:extLst>
          </p:cNvPr>
          <p:cNvSpPr>
            <a:spLocks noGrp="1"/>
          </p:cNvSpPr>
          <p:nvPr>
            <p:ph type="title"/>
          </p:nvPr>
        </p:nvSpPr>
        <p:spPr/>
        <p:txBody>
          <a:bodyPr/>
          <a:lstStyle/>
          <a:p>
            <a:r>
              <a:rPr lang="zh-CN" altLang="en-US" b="1" dirty="0"/>
              <a:t>奇异值分解（</a:t>
            </a:r>
            <a:r>
              <a:rPr lang="en-US" altLang="zh-CN" b="1" dirty="0"/>
              <a:t>SVD</a:t>
            </a:r>
            <a:r>
              <a:rPr lang="zh-CN" altLang="en-US" b="1" dirty="0"/>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41B2DFB-9BC1-4A27-DF8A-289D84C4A1A6}"/>
                  </a:ext>
                </a:extLst>
              </p:cNvPr>
              <p:cNvSpPr txBox="1"/>
              <p:nvPr/>
            </p:nvSpPr>
            <p:spPr>
              <a:xfrm>
                <a:off x="6093314" y="1690688"/>
                <a:ext cx="609399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𝑈</m:t>
                      </m:r>
                      <m:r>
                        <a:rPr lang="zh-CN" altLang="en-US" sz="2800" i="1">
                          <a:latin typeface="Cambria Math" panose="02040503050406030204" pitchFamily="18" charset="0"/>
                        </a:rPr>
                        <m:t>𝛴</m:t>
                      </m:r>
                      <m:sSup>
                        <m:sSupPr>
                          <m:ctrlPr>
                            <a:rPr lang="zh-CN" altLang="en-US" sz="2800" i="1">
                              <a:solidFill>
                                <a:srgbClr val="836967"/>
                              </a:solidFill>
                              <a:latin typeface="Cambria Math" panose="02040503050406030204" pitchFamily="18" charset="0"/>
                            </a:rPr>
                          </m:ctrlPr>
                        </m:sSupPr>
                        <m:e>
                          <m:r>
                            <a:rPr lang="zh-CN" altLang="en-US" sz="2800" i="1">
                              <a:latin typeface="Cambria Math" panose="02040503050406030204" pitchFamily="18" charset="0"/>
                            </a:rPr>
                            <m:t>𝑉</m:t>
                          </m:r>
                        </m:e>
                        <m:sup>
                          <m:r>
                            <a:rPr lang="zh-CN" altLang="en-US" sz="2800" i="1">
                              <a:latin typeface="Cambria Math" panose="02040503050406030204" pitchFamily="18" charset="0"/>
                            </a:rPr>
                            <m:t>𝑇</m:t>
                          </m:r>
                        </m:sup>
                      </m:sSup>
                    </m:oMath>
                  </m:oMathPara>
                </a14:m>
                <a:endParaRPr lang="zh-CN" altLang="en-US" sz="2800" dirty="0"/>
              </a:p>
            </p:txBody>
          </p:sp>
        </mc:Choice>
        <mc:Fallback xmlns="">
          <p:sp>
            <p:nvSpPr>
              <p:cNvPr id="10" name="文本框 9">
                <a:extLst>
                  <a:ext uri="{FF2B5EF4-FFF2-40B4-BE49-F238E27FC236}">
                    <a16:creationId xmlns:a16="http://schemas.microsoft.com/office/drawing/2014/main" id="{241B2DFB-9BC1-4A27-DF8A-289D84C4A1A6}"/>
                  </a:ext>
                </a:extLst>
              </p:cNvPr>
              <p:cNvSpPr txBox="1">
                <a:spLocks noRot="1" noChangeAspect="1" noMove="1" noResize="1" noEditPoints="1" noAdjustHandles="1" noChangeArrowheads="1" noChangeShapeType="1" noTextEdit="1"/>
              </p:cNvSpPr>
              <p:nvPr/>
            </p:nvSpPr>
            <p:spPr>
              <a:xfrm>
                <a:off x="6093314" y="1690688"/>
                <a:ext cx="609399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C279605-B70F-D11C-ED09-76C239C40799}"/>
                  </a:ext>
                </a:extLst>
              </p:cNvPr>
              <p:cNvSpPr txBox="1"/>
              <p:nvPr/>
            </p:nvSpPr>
            <p:spPr>
              <a:xfrm>
                <a:off x="6098006" y="4644090"/>
                <a:ext cx="6093994"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𝑈</m:t>
                      </m:r>
                      <m:r>
                        <a:rPr lang="zh-CN" altLang="en-US" sz="2800" i="1">
                          <a:latin typeface="Cambria Math" panose="02040503050406030204" pitchFamily="18" charset="0"/>
                        </a:rPr>
                        <m:t>𝛴</m:t>
                      </m:r>
                      <m:sSup>
                        <m:sSupPr>
                          <m:ctrlPr>
                            <a:rPr lang="zh-CN" altLang="en-US" sz="2800" i="1">
                              <a:solidFill>
                                <a:srgbClr val="836967"/>
                              </a:solidFill>
                              <a:latin typeface="Cambria Math" panose="02040503050406030204" pitchFamily="18" charset="0"/>
                            </a:rPr>
                          </m:ctrlPr>
                        </m:sSupPr>
                        <m:e>
                          <m:r>
                            <a:rPr lang="zh-CN" altLang="en-US" sz="2800" i="1">
                              <a:latin typeface="Cambria Math" panose="02040503050406030204" pitchFamily="18" charset="0"/>
                            </a:rPr>
                            <m:t>𝑉</m:t>
                          </m:r>
                        </m:e>
                        <m:sup>
                          <m:r>
                            <a:rPr lang="zh-CN" altLang="en-US" sz="2800" i="1">
                              <a:latin typeface="Cambria Math" panose="02040503050406030204" pitchFamily="18" charset="0"/>
                            </a:rPr>
                            <m:t>𝑇</m:t>
                          </m:r>
                        </m:sup>
                      </m:sSup>
                      <m:r>
                        <a:rPr lang="zh-CN" altLang="en-US" sz="2800" i="0">
                          <a:latin typeface="Cambria Math" panose="02040503050406030204" pitchFamily="18"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panose="02040503050406030204" pitchFamily="18" charset="0"/>
                            </a:rPr>
                            <m:t>𝑖</m:t>
                          </m:r>
                          <m:r>
                            <a:rPr lang="zh-CN" altLang="en-US" sz="2800" i="0">
                              <a:latin typeface="Cambria Math" panose="02040503050406030204" pitchFamily="18" charset="0"/>
                            </a:rPr>
                            <m:t>=1</m:t>
                          </m:r>
                        </m:sub>
                        <m:sup>
                          <m:r>
                            <a:rPr lang="zh-CN" altLang="en-US" sz="2800" i="1">
                              <a:latin typeface="Cambria Math" panose="02040503050406030204" pitchFamily="18" charset="0"/>
                            </a:rPr>
                            <m:t>𝑛</m:t>
                          </m:r>
                        </m:sup>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𝑖</m:t>
                              </m:r>
                            </m:sub>
                          </m:sSub>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𝑢</m:t>
                              </m:r>
                            </m:e>
                            <m:sub>
                              <m:r>
                                <a:rPr lang="zh-CN" altLang="en-US" sz="2800" i="1">
                                  <a:latin typeface="Cambria Math" panose="02040503050406030204" pitchFamily="18" charset="0"/>
                                </a:rPr>
                                <m:t>𝑖</m:t>
                              </m:r>
                            </m:sub>
                          </m:sSub>
                          <m:sSup>
                            <m:sSupPr>
                              <m:ctrlPr>
                                <a:rPr lang="zh-CN" altLang="en-US" sz="2800" i="1">
                                  <a:solidFill>
                                    <a:srgbClr val="836967"/>
                                  </a:solidFill>
                                  <a:latin typeface="Cambria Math" panose="02040503050406030204" pitchFamily="18" charset="0"/>
                                </a:rPr>
                              </m:ctrlPr>
                            </m:sSup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𝑖</m:t>
                                  </m:r>
                                </m:sub>
                              </m:sSub>
                            </m:e>
                            <m:sup>
                              <m:r>
                                <a:rPr lang="zh-CN" altLang="en-US" sz="2800" i="1">
                                  <a:latin typeface="Cambria Math" panose="02040503050406030204" pitchFamily="18" charset="0"/>
                                </a:rPr>
                                <m:t>𝑇</m:t>
                              </m:r>
                            </m:sup>
                          </m:sSup>
                        </m:e>
                      </m:nary>
                    </m:oMath>
                  </m:oMathPara>
                </a14:m>
                <a:endParaRPr lang="zh-CN" altLang="en-US" sz="2800" dirty="0"/>
              </a:p>
            </p:txBody>
          </p:sp>
        </mc:Choice>
        <mc:Fallback xmlns="">
          <p:sp>
            <p:nvSpPr>
              <p:cNvPr id="12" name="文本框 11">
                <a:extLst>
                  <a:ext uri="{FF2B5EF4-FFF2-40B4-BE49-F238E27FC236}">
                    <a16:creationId xmlns:a16="http://schemas.microsoft.com/office/drawing/2014/main" id="{EC279605-B70F-D11C-ED09-76C239C40799}"/>
                  </a:ext>
                </a:extLst>
              </p:cNvPr>
              <p:cNvSpPr txBox="1">
                <a:spLocks noRot="1" noChangeAspect="1" noMove="1" noResize="1" noEditPoints="1" noAdjustHandles="1" noChangeArrowheads="1" noChangeShapeType="1" noTextEdit="1"/>
              </p:cNvSpPr>
              <p:nvPr/>
            </p:nvSpPr>
            <p:spPr>
              <a:xfrm>
                <a:off x="6098006" y="4644090"/>
                <a:ext cx="6093994" cy="12685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64EE3830-5097-243E-2473-1507EEC453BF}"/>
                  </a:ext>
                </a:extLst>
              </p:cNvPr>
              <p:cNvSpPr txBox="1"/>
              <p:nvPr/>
            </p:nvSpPr>
            <p:spPr>
              <a:xfrm>
                <a:off x="835514" y="1416767"/>
                <a:ext cx="5257800" cy="5441233"/>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altLang="zh-CN" i="1" smtClean="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是一个</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大小的矩阵</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t>行为小时段，列为栅格，矩阵中每一个值表示某栅格在某小时段中的上车人数</a:t>
                </a:r>
                <a:r>
                  <a:rPr lang="zh-CN" altLang="en-US" dirty="0"/>
                  <a:t>。</a:t>
                </a:r>
                <a:endParaRPr lang="en-US" altLang="zh-CN" dirty="0"/>
              </a:p>
              <a:p>
                <a:pPr marL="285750" indent="-285750">
                  <a:lnSpc>
                    <a:spcPct val="150000"/>
                  </a:lnSpc>
                  <a:buFont typeface="Arial" panose="020B0604020202020204" pitchFamily="34" charset="0"/>
                  <a:buChar char="•"/>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左奇异矩阵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是一个</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大小的正交矩阵，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里面的向量为左奇异向量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smtClean="0">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是一个</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大小的对角矩阵，其对角线上为奇异值（奇异值一般会被从大到小排列）</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右奇异矩阵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是一个</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大小的正交矩阵，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里面的向量为右奇异向量。</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是秩为</a:t>
                </a:r>
                <a:r>
                  <a:rPr lang="en-US" altLang="zh-CN" dirty="0">
                    <a:effectLst/>
                    <a:latin typeface="Times New Roman" panose="02020603050405020304" pitchFamily="18" charset="0"/>
                    <a:ea typeface="宋体" panose="02010600030101010101" pitchFamily="2" charset="-122"/>
                  </a:rPr>
                  <a:t>1</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的矩阵，</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为奇异值</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代表一种矩阵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的分布模式</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表示各模式在时间维度上的变化规律</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表示各模式在空间维度上的变化规律</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p:sp>
            <p:nvSpPr>
              <p:cNvPr id="21" name="文本框 20">
                <a:extLst>
                  <a:ext uri="{FF2B5EF4-FFF2-40B4-BE49-F238E27FC236}">
                    <a16:creationId xmlns:a16="http://schemas.microsoft.com/office/drawing/2014/main" id="{64EE3830-5097-243E-2473-1507EEC453BF}"/>
                  </a:ext>
                </a:extLst>
              </p:cNvPr>
              <p:cNvSpPr txBox="1">
                <a:spLocks noRot="1" noChangeAspect="1" noMove="1" noResize="1" noEditPoints="1" noAdjustHandles="1" noChangeArrowheads="1" noChangeShapeType="1" noTextEdit="1"/>
              </p:cNvSpPr>
              <p:nvPr/>
            </p:nvSpPr>
            <p:spPr>
              <a:xfrm>
                <a:off x="835514" y="1416767"/>
                <a:ext cx="5257800" cy="5441233"/>
              </a:xfrm>
              <a:prstGeom prst="rect">
                <a:avLst/>
              </a:prstGeom>
              <a:blipFill>
                <a:blip r:embed="rId4"/>
                <a:stretch>
                  <a:fillRect l="-695" r="-579" b="-560"/>
                </a:stretch>
              </a:blipFill>
            </p:spPr>
            <p:txBody>
              <a:bodyPr/>
              <a:lstStyle/>
              <a:p>
                <a:r>
                  <a:rPr lang="zh-CN" altLang="en-US">
                    <a:noFill/>
                  </a:rPr>
                  <a:t> </a:t>
                </a:r>
              </a:p>
            </p:txBody>
          </p:sp>
        </mc:Fallback>
      </mc:AlternateContent>
      <p:sp>
        <p:nvSpPr>
          <p:cNvPr id="25" name="箭头: 下 24">
            <a:extLst>
              <a:ext uri="{FF2B5EF4-FFF2-40B4-BE49-F238E27FC236}">
                <a16:creationId xmlns:a16="http://schemas.microsoft.com/office/drawing/2014/main" id="{2AF50C3F-3399-1967-66C3-1C53613B9AA8}"/>
              </a:ext>
            </a:extLst>
          </p:cNvPr>
          <p:cNvSpPr/>
          <p:nvPr/>
        </p:nvSpPr>
        <p:spPr>
          <a:xfrm>
            <a:off x="8899338" y="293979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758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2CD6E-0BEB-2FD8-28F8-47B3B954EEC3}"/>
              </a:ext>
            </a:extLst>
          </p:cNvPr>
          <p:cNvSpPr>
            <a:spLocks noGrp="1"/>
          </p:cNvSpPr>
          <p:nvPr>
            <p:ph type="title"/>
          </p:nvPr>
        </p:nvSpPr>
        <p:spPr/>
        <p:txBody>
          <a:bodyPr/>
          <a:lstStyle/>
          <a:p>
            <a:r>
              <a:rPr lang="zh-CN" altLang="en-US" b="1" dirty="0"/>
              <a:t>非负矩阵分解（</a:t>
            </a:r>
            <a:r>
              <a:rPr lang="en-US" altLang="zh-CN" b="1" dirty="0"/>
              <a:t>NMF</a:t>
            </a:r>
            <a:r>
              <a:rPr lang="zh-CN" altLang="en-US" b="1" dirty="0"/>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955EA-D6A2-447E-F386-EDF6B8A839B9}"/>
                  </a:ext>
                </a:extLst>
              </p:cNvPr>
              <p:cNvSpPr txBox="1"/>
              <p:nvPr/>
            </p:nvSpPr>
            <p:spPr>
              <a:xfrm>
                <a:off x="6093313" y="1686158"/>
                <a:ext cx="609399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𝑊𝐻</m:t>
                      </m:r>
                      <m:r>
                        <a:rPr lang="zh-CN" altLang="en-US" sz="2800" i="0">
                          <a:latin typeface="Cambria Math" panose="02040503050406030204" pitchFamily="18" charset="0"/>
                        </a:rPr>
                        <m:t> </m:t>
                      </m:r>
                    </m:oMath>
                  </m:oMathPara>
                </a14:m>
                <a:endParaRPr lang="zh-CN" altLang="en-US" sz="2800" dirty="0"/>
              </a:p>
            </p:txBody>
          </p:sp>
        </mc:Choice>
        <mc:Fallback xmlns="">
          <p:sp>
            <p:nvSpPr>
              <p:cNvPr id="5" name="文本框 4">
                <a:extLst>
                  <a:ext uri="{FF2B5EF4-FFF2-40B4-BE49-F238E27FC236}">
                    <a16:creationId xmlns:a16="http://schemas.microsoft.com/office/drawing/2014/main" id="{83F955EA-D6A2-447E-F386-EDF6B8A839B9}"/>
                  </a:ext>
                </a:extLst>
              </p:cNvPr>
              <p:cNvSpPr txBox="1">
                <a:spLocks noRot="1" noChangeAspect="1" noMove="1" noResize="1" noEditPoints="1" noAdjustHandles="1" noChangeArrowheads="1" noChangeShapeType="1" noTextEdit="1"/>
              </p:cNvSpPr>
              <p:nvPr/>
            </p:nvSpPr>
            <p:spPr>
              <a:xfrm>
                <a:off x="6093313" y="1686158"/>
                <a:ext cx="609399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8D0C61C-FB69-0D83-D717-89C852D06150}"/>
                  </a:ext>
                </a:extLst>
              </p:cNvPr>
              <p:cNvSpPr txBox="1"/>
              <p:nvPr/>
            </p:nvSpPr>
            <p:spPr>
              <a:xfrm>
                <a:off x="6093313" y="4639468"/>
                <a:ext cx="6093994"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𝑊𝐻</m:t>
                      </m:r>
                      <m:r>
                        <a:rPr lang="zh-CN" altLang="en-US" sz="2800" i="0">
                          <a:latin typeface="Cambria Math" panose="02040503050406030204" pitchFamily="18"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panose="02040503050406030204" pitchFamily="18" charset="0"/>
                            </a:rPr>
                            <m:t>𝑖</m:t>
                          </m:r>
                          <m:r>
                            <a:rPr lang="zh-CN" altLang="en-US" sz="2800" i="0">
                              <a:latin typeface="Cambria Math" panose="02040503050406030204" pitchFamily="18" charset="0"/>
                            </a:rPr>
                            <m:t>=1</m:t>
                          </m:r>
                        </m:sub>
                        <m:sup>
                          <m:r>
                            <a:rPr lang="zh-CN" altLang="en-US" sz="2800" i="1">
                              <a:latin typeface="Cambria Math" panose="02040503050406030204" pitchFamily="18" charset="0"/>
                            </a:rPr>
                            <m:t>𝑛</m:t>
                          </m:r>
                        </m:sup>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𝑖</m:t>
                              </m:r>
                            </m:sub>
                          </m:sSub>
                          <m:sSup>
                            <m:sSupPr>
                              <m:ctrlPr>
                                <a:rPr lang="zh-CN" altLang="en-US" sz="2800" i="1">
                                  <a:solidFill>
                                    <a:srgbClr val="836967"/>
                                  </a:solidFill>
                                  <a:latin typeface="Cambria Math" panose="02040503050406030204" pitchFamily="18" charset="0"/>
                                </a:rPr>
                              </m:ctrlPr>
                            </m:sSup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h</m:t>
                                  </m:r>
                                </m:e>
                                <m:sub>
                                  <m:r>
                                    <a:rPr lang="zh-CN" altLang="en-US" sz="2800" i="1">
                                      <a:latin typeface="Cambria Math" panose="02040503050406030204" pitchFamily="18" charset="0"/>
                                    </a:rPr>
                                    <m:t>𝑖</m:t>
                                  </m:r>
                                </m:sub>
                              </m:sSub>
                            </m:e>
                            <m:sup>
                              <m:r>
                                <a:rPr lang="zh-CN" altLang="en-US" sz="2800" i="1">
                                  <a:latin typeface="Cambria Math" panose="02040503050406030204" pitchFamily="18" charset="0"/>
                                </a:rPr>
                                <m:t>𝑇</m:t>
                              </m:r>
                            </m:sup>
                          </m:sSup>
                        </m:e>
                      </m:nary>
                    </m:oMath>
                  </m:oMathPara>
                </a14:m>
                <a:endParaRPr lang="zh-CN" altLang="en-US" sz="2800" dirty="0"/>
              </a:p>
            </p:txBody>
          </p:sp>
        </mc:Choice>
        <mc:Fallback xmlns="">
          <p:sp>
            <p:nvSpPr>
              <p:cNvPr id="7" name="文本框 6">
                <a:extLst>
                  <a:ext uri="{FF2B5EF4-FFF2-40B4-BE49-F238E27FC236}">
                    <a16:creationId xmlns:a16="http://schemas.microsoft.com/office/drawing/2014/main" id="{58D0C61C-FB69-0D83-D717-89C852D06150}"/>
                  </a:ext>
                </a:extLst>
              </p:cNvPr>
              <p:cNvSpPr txBox="1">
                <a:spLocks noRot="1" noChangeAspect="1" noMove="1" noResize="1" noEditPoints="1" noAdjustHandles="1" noChangeArrowheads="1" noChangeShapeType="1" noTextEdit="1"/>
              </p:cNvSpPr>
              <p:nvPr/>
            </p:nvSpPr>
            <p:spPr>
              <a:xfrm>
                <a:off x="6093313" y="4639468"/>
                <a:ext cx="6093994" cy="1268552"/>
              </a:xfrm>
              <a:prstGeom prst="rect">
                <a:avLst/>
              </a:prstGeom>
              <a:blipFill>
                <a:blip r:embed="rId3"/>
                <a:stretch>
                  <a:fillRect/>
                </a:stretch>
              </a:blipFill>
            </p:spPr>
            <p:txBody>
              <a:bodyPr/>
              <a:lstStyle/>
              <a:p>
                <a:r>
                  <a:rPr lang="zh-CN" altLang="en-US">
                    <a:noFill/>
                  </a:rPr>
                  <a:t> </a:t>
                </a:r>
              </a:p>
            </p:txBody>
          </p:sp>
        </mc:Fallback>
      </mc:AlternateContent>
      <p:sp>
        <p:nvSpPr>
          <p:cNvPr id="8" name="箭头: 下 7">
            <a:extLst>
              <a:ext uri="{FF2B5EF4-FFF2-40B4-BE49-F238E27FC236}">
                <a16:creationId xmlns:a16="http://schemas.microsoft.com/office/drawing/2014/main" id="{9A6262A4-9216-FEE5-6A7E-C5E6313AEB85}"/>
              </a:ext>
            </a:extLst>
          </p:cNvPr>
          <p:cNvSpPr/>
          <p:nvPr/>
        </p:nvSpPr>
        <p:spPr>
          <a:xfrm>
            <a:off x="8900681" y="293521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BD7CBF1-EE30-0E83-9339-635DB0EE3FDD}"/>
                  </a:ext>
                </a:extLst>
              </p:cNvPr>
              <p:cNvSpPr txBox="1"/>
              <p:nvPr/>
            </p:nvSpPr>
            <p:spPr>
              <a:xfrm>
                <a:off x="838200" y="1344439"/>
                <a:ext cx="5257800" cy="55135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得到的</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向量中均有可能同时出现正负值</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rPr>
                  <a:t>NMF</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即对大小为</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的任意非负矩阵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，其能够找到</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大小的非负矩阵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𝑟</m:t>
                    </m:r>
                    <m:r>
                      <a:rPr lang="zh-CN"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大小的非负矩阵</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使得</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式成立，其中</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a:effectLst/>
                        <a:latin typeface="Cambria Math" panose="02040503050406030204" pitchFamily="18" charset="0"/>
                        <a:ea typeface="宋体" panose="02010600030101010101" pitchFamily="2" charset="-122"/>
                        <a:cs typeface="Times New Roman" panose="02020603050405020304" pitchFamily="18" charset="0"/>
                      </a:rPr>
                      <m:t>min</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，其通过构建</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后进行迭代来逼近</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，当且仅当</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收敛时计算完毕，原矩阵和两个分解矩阵的乘积可以存在误差。</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同理，如果将</a:t>
                </a:r>
                <a14:m>
                  <m:oMath xmlns:m="http://schemas.openxmlformats.org/officeDocument/2006/math">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分别看成列向量与行向量构成的矩阵，则</a:t>
                </a:r>
                <a14:m>
                  <m:oMath xmlns:m="http://schemas.openxmlformats.org/officeDocument/2006/math">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可以分解为</a:t>
                </a:r>
                <a14:m>
                  <m:oMath xmlns:m="http://schemas.openxmlformats.org/officeDocument/2006/math">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个秩为</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的矩阵叠加，如</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式所示，每一个</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矩阵也是一种模式，</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代表了模式的行分布规律，</a:t>
                </a:r>
                <a14:m>
                  <m:oMath xmlns:m="http://schemas.openxmlformats.org/officeDocument/2006/math">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代表了模式的列分布规律。</a:t>
                </a:r>
              </a:p>
            </p:txBody>
          </p:sp>
        </mc:Choice>
        <mc:Fallback>
          <p:sp>
            <p:nvSpPr>
              <p:cNvPr id="9" name="文本框 8">
                <a:extLst>
                  <a:ext uri="{FF2B5EF4-FFF2-40B4-BE49-F238E27FC236}">
                    <a16:creationId xmlns:a16="http://schemas.microsoft.com/office/drawing/2014/main" id="{DBD7CBF1-EE30-0E83-9339-635DB0EE3FDD}"/>
                  </a:ext>
                </a:extLst>
              </p:cNvPr>
              <p:cNvSpPr txBox="1">
                <a:spLocks noRot="1" noChangeAspect="1" noMove="1" noResize="1" noEditPoints="1" noAdjustHandles="1" noChangeArrowheads="1" noChangeShapeType="1" noTextEdit="1"/>
              </p:cNvSpPr>
              <p:nvPr/>
            </p:nvSpPr>
            <p:spPr>
              <a:xfrm>
                <a:off x="838200" y="1344439"/>
                <a:ext cx="5257800" cy="5513561"/>
              </a:xfrm>
              <a:prstGeom prst="rect">
                <a:avLst/>
              </a:prstGeom>
              <a:blipFill>
                <a:blip r:embed="rId4"/>
                <a:stretch>
                  <a:fillRect l="-812" r="-5220" b="-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395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FA49A-2D88-5E2E-F40F-37D09DDF0F73}"/>
              </a:ext>
            </a:extLst>
          </p:cNvPr>
          <p:cNvSpPr>
            <a:spLocks noGrp="1"/>
          </p:cNvSpPr>
          <p:nvPr>
            <p:ph type="title"/>
          </p:nvPr>
        </p:nvSpPr>
        <p:spPr/>
        <p:txBody>
          <a:bodyPr/>
          <a:lstStyle/>
          <a:p>
            <a:r>
              <a:rPr lang="en-US" altLang="zh-CN" b="1" dirty="0"/>
              <a:t>SVD vs NMF</a:t>
            </a:r>
            <a:endParaRPr lang="zh-CN" altLang="en-US" b="1" dirty="0"/>
          </a:p>
        </p:txBody>
      </p:sp>
      <p:sp>
        <p:nvSpPr>
          <p:cNvPr id="4" name="矩形 3">
            <a:extLst>
              <a:ext uri="{FF2B5EF4-FFF2-40B4-BE49-F238E27FC236}">
                <a16:creationId xmlns:a16="http://schemas.microsoft.com/office/drawing/2014/main" id="{762102A3-623B-20E0-AAD7-AA463D4AD430}"/>
              </a:ext>
            </a:extLst>
          </p:cNvPr>
          <p:cNvSpPr/>
          <p:nvPr/>
        </p:nvSpPr>
        <p:spPr>
          <a:xfrm>
            <a:off x="753979" y="2766218"/>
            <a:ext cx="4680285" cy="13255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dirty="0"/>
              <a:t>原始矩阵</a:t>
            </a:r>
          </a:p>
        </p:txBody>
      </p:sp>
      <p:sp>
        <p:nvSpPr>
          <p:cNvPr id="5" name="矩形 4">
            <a:extLst>
              <a:ext uri="{FF2B5EF4-FFF2-40B4-BE49-F238E27FC236}">
                <a16:creationId xmlns:a16="http://schemas.microsoft.com/office/drawing/2014/main" id="{8055B021-C791-80A9-67DE-49CC54307ABA}"/>
              </a:ext>
            </a:extLst>
          </p:cNvPr>
          <p:cNvSpPr/>
          <p:nvPr/>
        </p:nvSpPr>
        <p:spPr>
          <a:xfrm>
            <a:off x="6757738" y="1440656"/>
            <a:ext cx="2093494" cy="13255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t>模式</a:t>
            </a:r>
            <a:r>
              <a:rPr lang="en-US" altLang="zh-CN" sz="2400" dirty="0"/>
              <a:t>1</a:t>
            </a:r>
            <a:endParaRPr lang="zh-CN" altLang="en-US" sz="2400" dirty="0"/>
          </a:p>
        </p:txBody>
      </p:sp>
      <p:sp>
        <p:nvSpPr>
          <p:cNvPr id="6" name="矩形 5">
            <a:extLst>
              <a:ext uri="{FF2B5EF4-FFF2-40B4-BE49-F238E27FC236}">
                <a16:creationId xmlns:a16="http://schemas.microsoft.com/office/drawing/2014/main" id="{8B6088BD-866B-FA9D-0E4A-0BC43D35B145}"/>
              </a:ext>
            </a:extLst>
          </p:cNvPr>
          <p:cNvSpPr/>
          <p:nvPr/>
        </p:nvSpPr>
        <p:spPr>
          <a:xfrm>
            <a:off x="8851232" y="1440657"/>
            <a:ext cx="1443789" cy="132556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t>模式</a:t>
            </a:r>
            <a:r>
              <a:rPr lang="en-US" altLang="zh-CN" sz="2400" dirty="0"/>
              <a:t>2</a:t>
            </a:r>
            <a:endParaRPr lang="zh-CN" altLang="en-US" sz="2400" dirty="0"/>
          </a:p>
        </p:txBody>
      </p:sp>
      <p:sp>
        <p:nvSpPr>
          <p:cNvPr id="7" name="矩形 6">
            <a:extLst>
              <a:ext uri="{FF2B5EF4-FFF2-40B4-BE49-F238E27FC236}">
                <a16:creationId xmlns:a16="http://schemas.microsoft.com/office/drawing/2014/main" id="{75FFFC11-836B-600C-6019-DA54586FC9F3}"/>
              </a:ext>
            </a:extLst>
          </p:cNvPr>
          <p:cNvSpPr/>
          <p:nvPr/>
        </p:nvSpPr>
        <p:spPr>
          <a:xfrm>
            <a:off x="10295022" y="1440657"/>
            <a:ext cx="974558" cy="132556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t>模式</a:t>
            </a:r>
            <a:r>
              <a:rPr lang="en-US" altLang="zh-CN" sz="2400" dirty="0"/>
              <a:t>3</a:t>
            </a:r>
            <a:endParaRPr lang="zh-CN" altLang="en-US" sz="2400" dirty="0"/>
          </a:p>
        </p:txBody>
      </p:sp>
      <p:sp>
        <p:nvSpPr>
          <p:cNvPr id="8" name="矩形 7">
            <a:extLst>
              <a:ext uri="{FF2B5EF4-FFF2-40B4-BE49-F238E27FC236}">
                <a16:creationId xmlns:a16="http://schemas.microsoft.com/office/drawing/2014/main" id="{7D3EDE0F-7DDE-7741-4870-D788BF833F40}"/>
              </a:ext>
            </a:extLst>
          </p:cNvPr>
          <p:cNvSpPr/>
          <p:nvPr/>
        </p:nvSpPr>
        <p:spPr>
          <a:xfrm>
            <a:off x="6761621" y="4091781"/>
            <a:ext cx="1558800" cy="13255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t>模式</a:t>
            </a:r>
            <a:r>
              <a:rPr lang="en-US" altLang="zh-CN" sz="2400" dirty="0"/>
              <a:t>1</a:t>
            </a:r>
            <a:endParaRPr lang="zh-CN" altLang="en-US" sz="2400" dirty="0"/>
          </a:p>
        </p:txBody>
      </p:sp>
      <p:sp>
        <p:nvSpPr>
          <p:cNvPr id="9" name="矩形 8">
            <a:extLst>
              <a:ext uri="{FF2B5EF4-FFF2-40B4-BE49-F238E27FC236}">
                <a16:creationId xmlns:a16="http://schemas.microsoft.com/office/drawing/2014/main" id="{79F53ECF-4F2F-32E4-F280-DCD107F48EDD}"/>
              </a:ext>
            </a:extLst>
          </p:cNvPr>
          <p:cNvSpPr/>
          <p:nvPr/>
        </p:nvSpPr>
        <p:spPr>
          <a:xfrm>
            <a:off x="8320421" y="4091781"/>
            <a:ext cx="1558800" cy="132556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t>模式</a:t>
            </a:r>
            <a:r>
              <a:rPr lang="en-US" altLang="zh-CN" sz="2400" dirty="0"/>
              <a:t>2</a:t>
            </a:r>
            <a:endParaRPr lang="zh-CN" altLang="en-US" sz="2400" dirty="0"/>
          </a:p>
        </p:txBody>
      </p:sp>
      <p:sp>
        <p:nvSpPr>
          <p:cNvPr id="10" name="矩形 9">
            <a:extLst>
              <a:ext uri="{FF2B5EF4-FFF2-40B4-BE49-F238E27FC236}">
                <a16:creationId xmlns:a16="http://schemas.microsoft.com/office/drawing/2014/main" id="{8E5F15C0-8546-14BB-96F0-DEEF4A7D129F}"/>
              </a:ext>
            </a:extLst>
          </p:cNvPr>
          <p:cNvSpPr/>
          <p:nvPr/>
        </p:nvSpPr>
        <p:spPr>
          <a:xfrm>
            <a:off x="9879221" y="4091781"/>
            <a:ext cx="1558800" cy="132556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t>模式</a:t>
            </a:r>
            <a:r>
              <a:rPr lang="en-US" altLang="zh-CN" sz="2400" dirty="0"/>
              <a:t>3</a:t>
            </a:r>
            <a:endParaRPr lang="zh-CN" altLang="en-US" sz="2400" dirty="0"/>
          </a:p>
        </p:txBody>
      </p:sp>
      <p:sp>
        <p:nvSpPr>
          <p:cNvPr id="11" name="文本框 10">
            <a:extLst>
              <a:ext uri="{FF2B5EF4-FFF2-40B4-BE49-F238E27FC236}">
                <a16:creationId xmlns:a16="http://schemas.microsoft.com/office/drawing/2014/main" id="{840C50EB-0683-BD98-41D6-6458E1F1A65C}"/>
              </a:ext>
            </a:extLst>
          </p:cNvPr>
          <p:cNvSpPr txBox="1"/>
          <p:nvPr/>
        </p:nvSpPr>
        <p:spPr>
          <a:xfrm>
            <a:off x="6093994" y="1918771"/>
            <a:ext cx="914400" cy="369332"/>
          </a:xfrm>
          <a:prstGeom prst="rect">
            <a:avLst/>
          </a:prstGeom>
          <a:noFill/>
        </p:spPr>
        <p:txBody>
          <a:bodyPr wrap="square" rtlCol="0">
            <a:spAutoFit/>
          </a:bodyPr>
          <a:lstStyle/>
          <a:p>
            <a:r>
              <a:rPr lang="en-US" altLang="zh-CN" dirty="0"/>
              <a:t>SVD</a:t>
            </a:r>
            <a:endParaRPr lang="zh-CN" altLang="en-US" dirty="0"/>
          </a:p>
        </p:txBody>
      </p:sp>
      <p:sp>
        <p:nvSpPr>
          <p:cNvPr id="13" name="文本框 12">
            <a:extLst>
              <a:ext uri="{FF2B5EF4-FFF2-40B4-BE49-F238E27FC236}">
                <a16:creationId xmlns:a16="http://schemas.microsoft.com/office/drawing/2014/main" id="{E5B50D77-F53D-DC6A-3FEF-450516F93F1A}"/>
              </a:ext>
            </a:extLst>
          </p:cNvPr>
          <p:cNvSpPr txBox="1"/>
          <p:nvPr/>
        </p:nvSpPr>
        <p:spPr>
          <a:xfrm>
            <a:off x="6093994" y="4569898"/>
            <a:ext cx="914400" cy="369332"/>
          </a:xfrm>
          <a:prstGeom prst="rect">
            <a:avLst/>
          </a:prstGeom>
          <a:noFill/>
        </p:spPr>
        <p:txBody>
          <a:bodyPr wrap="square" rtlCol="0">
            <a:spAutoFit/>
          </a:bodyPr>
          <a:lstStyle/>
          <a:p>
            <a:r>
              <a:rPr lang="en-US" altLang="zh-CN" dirty="0"/>
              <a:t>NMF</a:t>
            </a:r>
            <a:endParaRPr lang="zh-CN" altLang="en-US" dirty="0"/>
          </a:p>
        </p:txBody>
      </p:sp>
      <p:cxnSp>
        <p:nvCxnSpPr>
          <p:cNvPr id="15" name="直接箭头连接符 14">
            <a:extLst>
              <a:ext uri="{FF2B5EF4-FFF2-40B4-BE49-F238E27FC236}">
                <a16:creationId xmlns:a16="http://schemas.microsoft.com/office/drawing/2014/main" id="{569BD457-4BAE-9D00-9F84-39C7841A9731}"/>
              </a:ext>
            </a:extLst>
          </p:cNvPr>
          <p:cNvCxnSpPr>
            <a:stCxn id="4" idx="3"/>
            <a:endCxn id="11" idx="1"/>
          </p:cNvCxnSpPr>
          <p:nvPr/>
        </p:nvCxnSpPr>
        <p:spPr>
          <a:xfrm flipV="1">
            <a:off x="5434264" y="2103437"/>
            <a:ext cx="659730" cy="132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942A1B0-8EB1-5F2F-2121-BA33BF5AAC5D}"/>
              </a:ext>
            </a:extLst>
          </p:cNvPr>
          <p:cNvCxnSpPr>
            <a:stCxn id="4" idx="3"/>
            <a:endCxn id="13" idx="1"/>
          </p:cNvCxnSpPr>
          <p:nvPr/>
        </p:nvCxnSpPr>
        <p:spPr>
          <a:xfrm>
            <a:off x="5434264" y="3429000"/>
            <a:ext cx="659730" cy="132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标题 1">
            <a:extLst>
              <a:ext uri="{FF2B5EF4-FFF2-40B4-BE49-F238E27FC236}">
                <a16:creationId xmlns:a16="http://schemas.microsoft.com/office/drawing/2014/main" id="{B19D0628-A77A-C974-43DA-50686C1D9F6E}"/>
              </a:ext>
            </a:extLst>
          </p:cNvPr>
          <p:cNvSpPr txBox="1">
            <a:spLocks/>
          </p:cNvSpPr>
          <p:nvPr/>
        </p:nvSpPr>
        <p:spPr>
          <a:xfrm>
            <a:off x="838200" y="51673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微调</a:t>
            </a:r>
            <a:r>
              <a:rPr lang="en-US" altLang="zh-CN" b="1" dirty="0"/>
              <a:t> vs </a:t>
            </a:r>
            <a:r>
              <a:rPr lang="zh-CN" altLang="en-US" b="1" dirty="0"/>
              <a:t>叠加</a:t>
            </a:r>
          </a:p>
        </p:txBody>
      </p:sp>
      <p:cxnSp>
        <p:nvCxnSpPr>
          <p:cNvPr id="23" name="连接符: 曲线 22">
            <a:extLst>
              <a:ext uri="{FF2B5EF4-FFF2-40B4-BE49-F238E27FC236}">
                <a16:creationId xmlns:a16="http://schemas.microsoft.com/office/drawing/2014/main" id="{961AC3EF-8B0F-EEED-232D-37AAA02B04B7}"/>
              </a:ext>
            </a:extLst>
          </p:cNvPr>
          <p:cNvCxnSpPr>
            <a:stCxn id="2" idx="1"/>
            <a:endCxn id="21" idx="1"/>
          </p:cNvCxnSpPr>
          <p:nvPr/>
        </p:nvCxnSpPr>
        <p:spPr>
          <a:xfrm rot="10800000" flipV="1">
            <a:off x="838200" y="1027907"/>
            <a:ext cx="12700" cy="4802186"/>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63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FA49A-2D88-5E2E-F40F-37D09DDF0F73}"/>
              </a:ext>
            </a:extLst>
          </p:cNvPr>
          <p:cNvSpPr>
            <a:spLocks noGrp="1"/>
          </p:cNvSpPr>
          <p:nvPr>
            <p:ph type="title"/>
          </p:nvPr>
        </p:nvSpPr>
        <p:spPr/>
        <p:txBody>
          <a:bodyPr/>
          <a:lstStyle/>
          <a:p>
            <a:r>
              <a:rPr lang="zh-CN" altLang="en-US" b="1" dirty="0"/>
              <a:t>鲁棒主成分分析（</a:t>
            </a:r>
            <a:r>
              <a:rPr lang="en-US" altLang="zh-CN" b="1" dirty="0"/>
              <a:t>RPCA</a:t>
            </a:r>
            <a:r>
              <a:rPr lang="zh-CN" altLang="en-US" b="1" dirty="0"/>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6D93628-059B-E4D8-85A8-CEDD48BF5B64}"/>
                  </a:ext>
                </a:extLst>
              </p:cNvPr>
              <p:cNvSpPr txBox="1"/>
              <p:nvPr/>
            </p:nvSpPr>
            <p:spPr>
              <a:xfrm>
                <a:off x="6098006" y="1778189"/>
                <a:ext cx="609399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𝐿</m:t>
                      </m:r>
                      <m:r>
                        <a:rPr lang="zh-CN" altLang="en-US" sz="2800" i="0">
                          <a:latin typeface="Cambria Math" panose="02040503050406030204" pitchFamily="18" charset="0"/>
                        </a:rPr>
                        <m:t>+</m:t>
                      </m:r>
                      <m:r>
                        <a:rPr lang="zh-CN" altLang="en-US" sz="2800" i="1">
                          <a:latin typeface="Cambria Math" panose="02040503050406030204" pitchFamily="18" charset="0"/>
                        </a:rPr>
                        <m:t>𝑆</m:t>
                      </m:r>
                    </m:oMath>
                  </m:oMathPara>
                </a14:m>
                <a:endParaRPr lang="zh-CN" altLang="en-US" sz="2800" dirty="0"/>
              </a:p>
            </p:txBody>
          </p:sp>
        </mc:Choice>
        <mc:Fallback xmlns="">
          <p:sp>
            <p:nvSpPr>
              <p:cNvPr id="5" name="文本框 4">
                <a:extLst>
                  <a:ext uri="{FF2B5EF4-FFF2-40B4-BE49-F238E27FC236}">
                    <a16:creationId xmlns:a16="http://schemas.microsoft.com/office/drawing/2014/main" id="{66D93628-059B-E4D8-85A8-CEDD48BF5B64}"/>
                  </a:ext>
                </a:extLst>
              </p:cNvPr>
              <p:cNvSpPr txBox="1">
                <a:spLocks noRot="1" noChangeAspect="1" noMove="1" noResize="1" noEditPoints="1" noAdjustHandles="1" noChangeArrowheads="1" noChangeShapeType="1" noTextEdit="1"/>
              </p:cNvSpPr>
              <p:nvPr/>
            </p:nvSpPr>
            <p:spPr>
              <a:xfrm>
                <a:off x="6098006" y="1778189"/>
                <a:ext cx="6093994"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3049916-ED14-8F5C-8CB1-2D8860FB412E}"/>
                  </a:ext>
                </a:extLst>
              </p:cNvPr>
              <p:cNvSpPr txBox="1"/>
              <p:nvPr/>
            </p:nvSpPr>
            <p:spPr>
              <a:xfrm>
                <a:off x="6087979" y="4548407"/>
                <a:ext cx="609399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𝑁</m:t>
                      </m:r>
                      <m:r>
                        <a:rPr lang="zh-CN" altLang="en-US" sz="2800" i="0">
                          <a:latin typeface="Cambria Math" panose="02040503050406030204" pitchFamily="18" charset="0"/>
                        </a:rPr>
                        <m:t>=</m:t>
                      </m:r>
                      <m:r>
                        <a:rPr lang="zh-CN" altLang="en-US" sz="2800" i="1">
                          <a:latin typeface="Cambria Math" panose="02040503050406030204" pitchFamily="18" charset="0"/>
                        </a:rPr>
                        <m:t>𝑀</m:t>
                      </m:r>
                      <m:r>
                        <a:rPr lang="zh-CN" altLang="en-US" sz="2800" i="0">
                          <a:latin typeface="Cambria Math" panose="02040503050406030204" pitchFamily="18" charset="0"/>
                        </a:rPr>
                        <m:t>−</m:t>
                      </m:r>
                      <m:r>
                        <a:rPr lang="zh-CN" altLang="en-US" sz="2800" i="1">
                          <a:latin typeface="Cambria Math" panose="02040503050406030204" pitchFamily="18" charset="0"/>
                        </a:rPr>
                        <m:t>𝐿</m:t>
                      </m:r>
                      <m:r>
                        <a:rPr lang="zh-CN" altLang="en-US" sz="2800" i="0">
                          <a:latin typeface="Cambria Math" panose="02040503050406030204" pitchFamily="18" charset="0"/>
                        </a:rPr>
                        <m:t>−</m:t>
                      </m:r>
                      <m:r>
                        <a:rPr lang="zh-CN" altLang="en-US" sz="2800" i="1">
                          <a:latin typeface="Cambria Math" panose="02040503050406030204" pitchFamily="18" charset="0"/>
                        </a:rPr>
                        <m:t>𝑆</m:t>
                      </m:r>
                    </m:oMath>
                  </m:oMathPara>
                </a14:m>
                <a:endParaRPr lang="zh-CN" altLang="en-US" sz="2800" dirty="0"/>
              </a:p>
            </p:txBody>
          </p:sp>
        </mc:Choice>
        <mc:Fallback xmlns="">
          <p:sp>
            <p:nvSpPr>
              <p:cNvPr id="7" name="文本框 6">
                <a:extLst>
                  <a:ext uri="{FF2B5EF4-FFF2-40B4-BE49-F238E27FC236}">
                    <a16:creationId xmlns:a16="http://schemas.microsoft.com/office/drawing/2014/main" id="{F3049916-ED14-8F5C-8CB1-2D8860FB412E}"/>
                  </a:ext>
                </a:extLst>
              </p:cNvPr>
              <p:cNvSpPr txBox="1">
                <a:spLocks noRot="1" noChangeAspect="1" noMove="1" noResize="1" noEditPoints="1" noAdjustHandles="1" noChangeArrowheads="1" noChangeShapeType="1" noTextEdit="1"/>
              </p:cNvSpPr>
              <p:nvPr/>
            </p:nvSpPr>
            <p:spPr>
              <a:xfrm>
                <a:off x="6087979" y="4548407"/>
                <a:ext cx="609399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DD2BCE2-B8EC-BBC7-B007-7F90A4E8040D}"/>
                  </a:ext>
                </a:extLst>
              </p:cNvPr>
              <p:cNvSpPr txBox="1"/>
              <p:nvPr/>
            </p:nvSpPr>
            <p:spPr>
              <a:xfrm>
                <a:off x="838200" y="2028788"/>
                <a:ext cx="5257800" cy="2792239"/>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为低秩矩阵，类似于</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是主要模式的叠加</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为稀疏矩阵，蕴含异常信息，提高了</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的稳定性</a:t>
                </a:r>
                <a:endParaRPr lang="en-US" altLang="zh-CN" sz="2400" i="1" dirty="0">
                  <a:effectLst/>
                  <a:latin typeface="Cambria Math" panose="020405030504060302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的大小近似于</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t>定义噪声矩阵</a:t>
                </a:r>
                <a14:m>
                  <m:oMath xmlns:m="http://schemas.openxmlformats.org/officeDocument/2006/math">
                    <m:r>
                      <a:rPr lang="en-US" altLang="zh-CN" sz="2400" i="1">
                        <a:latin typeface="Cambria Math" panose="02040503050406030204" pitchFamily="18" charset="0"/>
                      </a:rPr>
                      <m:t>𝑁</m:t>
                    </m:r>
                  </m:oMath>
                </a14:m>
                <a:r>
                  <a:rPr lang="zh-CN" altLang="en-US" sz="2400" dirty="0"/>
                  <a:t>，</a:t>
                </a:r>
                <a:r>
                  <a:rPr lang="zh-CN" altLang="zh-CN" sz="2400" dirty="0"/>
                  <a:t>量级远小于</a:t>
                </a:r>
                <a14:m>
                  <m:oMath xmlns:m="http://schemas.openxmlformats.org/officeDocument/2006/math">
                    <m:r>
                      <a:rPr lang="en-US" altLang="zh-CN" sz="2400" i="1">
                        <a:latin typeface="Cambria Math" panose="02040503050406030204" pitchFamily="18" charset="0"/>
                      </a:rPr>
                      <m:t>𝑀</m:t>
                    </m:r>
                  </m:oMath>
                </a14:m>
                <a:r>
                  <a:rPr lang="zh-CN" altLang="zh-CN" sz="2400" dirty="0"/>
                  <a:t>、</a:t>
                </a:r>
                <a14:m>
                  <m:oMath xmlns:m="http://schemas.openxmlformats.org/officeDocument/2006/math">
                    <m:r>
                      <a:rPr lang="en-US" altLang="zh-CN" sz="2400" i="1">
                        <a:latin typeface="Cambria Math" panose="02040503050406030204" pitchFamily="18" charset="0"/>
                      </a:rPr>
                      <m:t>𝐿</m:t>
                    </m:r>
                  </m:oMath>
                </a14:m>
                <a:r>
                  <a:rPr lang="zh-CN" altLang="zh-CN" sz="2400" dirty="0"/>
                  <a:t>与</a:t>
                </a:r>
                <a14:m>
                  <m:oMath xmlns:m="http://schemas.openxmlformats.org/officeDocument/2006/math">
                    <m:r>
                      <a:rPr lang="en-US" altLang="zh-CN" sz="2400" i="1">
                        <a:latin typeface="Cambria Math" panose="02040503050406030204" pitchFamily="18" charset="0"/>
                      </a:rPr>
                      <m:t>𝑆</m:t>
                    </m:r>
                  </m:oMath>
                </a14:m>
                <a:r>
                  <a:rPr lang="zh-CN" altLang="en-US" sz="2400" dirty="0"/>
                  <a:t>。</a:t>
                </a:r>
                <a:endParaRPr lang="en-US" altLang="zh-CN" sz="2400" dirty="0"/>
              </a:p>
            </p:txBody>
          </p:sp>
        </mc:Choice>
        <mc:Fallback>
          <p:sp>
            <p:nvSpPr>
              <p:cNvPr id="8" name="文本框 7">
                <a:extLst>
                  <a:ext uri="{FF2B5EF4-FFF2-40B4-BE49-F238E27FC236}">
                    <a16:creationId xmlns:a16="http://schemas.microsoft.com/office/drawing/2014/main" id="{BDD2BCE2-B8EC-BBC7-B007-7F90A4E8040D}"/>
                  </a:ext>
                </a:extLst>
              </p:cNvPr>
              <p:cNvSpPr txBox="1">
                <a:spLocks noRot="1" noChangeAspect="1" noMove="1" noResize="1" noEditPoints="1" noAdjustHandles="1" noChangeArrowheads="1" noChangeShapeType="1" noTextEdit="1"/>
              </p:cNvSpPr>
              <p:nvPr/>
            </p:nvSpPr>
            <p:spPr>
              <a:xfrm>
                <a:off x="838200" y="2028788"/>
                <a:ext cx="5257800" cy="2792239"/>
              </a:xfrm>
              <a:prstGeom prst="rect">
                <a:avLst/>
              </a:prstGeom>
              <a:blipFill>
                <a:blip r:embed="rId5"/>
                <a:stretch>
                  <a:fillRect l="-1624" r="-928" b="-3493"/>
                </a:stretch>
              </a:blipFill>
            </p:spPr>
            <p:txBody>
              <a:bodyPr/>
              <a:lstStyle/>
              <a:p>
                <a:r>
                  <a:rPr lang="zh-CN" altLang="en-US">
                    <a:noFill/>
                  </a:rPr>
                  <a:t> </a:t>
                </a:r>
              </a:p>
            </p:txBody>
          </p:sp>
        </mc:Fallback>
      </mc:AlternateContent>
      <p:sp>
        <p:nvSpPr>
          <p:cNvPr id="9" name="箭头: 下 8">
            <a:extLst>
              <a:ext uri="{FF2B5EF4-FFF2-40B4-BE49-F238E27FC236}">
                <a16:creationId xmlns:a16="http://schemas.microsoft.com/office/drawing/2014/main" id="{2D9C7A2A-F57B-80FE-8CA7-EF22D4F3DBAC}"/>
              </a:ext>
            </a:extLst>
          </p:cNvPr>
          <p:cNvSpPr/>
          <p:nvPr/>
        </p:nvSpPr>
        <p:spPr>
          <a:xfrm>
            <a:off x="8900681" y="2935704"/>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6B1DF63-CA26-0299-0E5A-94E4A85AAA30}"/>
              </a:ext>
            </a:extLst>
          </p:cNvPr>
          <p:cNvSpPr/>
          <p:nvPr/>
        </p:nvSpPr>
        <p:spPr>
          <a:xfrm>
            <a:off x="2799361" y="5143500"/>
            <a:ext cx="6604000" cy="12151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SVD</a:t>
            </a:r>
            <a:r>
              <a:rPr lang="zh-CN" altLang="en-US" sz="4400" dirty="0"/>
              <a:t>、</a:t>
            </a:r>
            <a:r>
              <a:rPr lang="en-US" altLang="zh-CN" sz="4400" dirty="0"/>
              <a:t>PCA</a:t>
            </a:r>
            <a:r>
              <a:rPr lang="zh-CN" altLang="en-US" sz="4400" dirty="0"/>
              <a:t>的噪声</a:t>
            </a:r>
          </a:p>
        </p:txBody>
      </p:sp>
      <p:cxnSp>
        <p:nvCxnSpPr>
          <p:cNvPr id="12" name="直接连接符 11">
            <a:extLst>
              <a:ext uri="{FF2B5EF4-FFF2-40B4-BE49-F238E27FC236}">
                <a16:creationId xmlns:a16="http://schemas.microsoft.com/office/drawing/2014/main" id="{A4F0EE8F-1976-1B3E-143F-1B25A027FA40}"/>
              </a:ext>
            </a:extLst>
          </p:cNvPr>
          <p:cNvCxnSpPr>
            <a:cxnSpLocks/>
          </p:cNvCxnSpPr>
          <p:nvPr/>
        </p:nvCxnSpPr>
        <p:spPr>
          <a:xfrm>
            <a:off x="4211053" y="4836695"/>
            <a:ext cx="3753852" cy="1828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59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normAutofit/>
          </a:bodyPr>
          <a:lstStyle/>
          <a:p>
            <a:pPr algn="l"/>
            <a:r>
              <a:rPr lang="zh-CN" altLang="en-US" sz="4000" b="1" dirty="0"/>
              <a:t>使用奇异值分解分析出租车需求模式</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8573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FA49A-2D88-5E2E-F40F-37D09DDF0F73}"/>
              </a:ext>
            </a:extLst>
          </p:cNvPr>
          <p:cNvSpPr>
            <a:spLocks noGrp="1"/>
          </p:cNvSpPr>
          <p:nvPr>
            <p:ph type="title"/>
          </p:nvPr>
        </p:nvSpPr>
        <p:spPr/>
        <p:txBody>
          <a:bodyPr/>
          <a:lstStyle/>
          <a:p>
            <a:r>
              <a:rPr lang="en-US" altLang="zh-CN" b="1" dirty="0"/>
              <a:t>SVD</a:t>
            </a:r>
            <a:r>
              <a:rPr lang="zh-CN" altLang="en-US" b="1" dirty="0"/>
              <a:t>分解过程</a:t>
            </a:r>
          </a:p>
        </p:txBody>
      </p:sp>
      <p:pic>
        <p:nvPicPr>
          <p:cNvPr id="4" name="图片 3">
            <a:extLst>
              <a:ext uri="{FF2B5EF4-FFF2-40B4-BE49-F238E27FC236}">
                <a16:creationId xmlns:a16="http://schemas.microsoft.com/office/drawing/2014/main" id="{4E2F1F26-CEFD-D47A-E339-4AC9A0173806}"/>
              </a:ext>
            </a:extLst>
          </p:cNvPr>
          <p:cNvPicPr>
            <a:picLocks noChangeAspect="1"/>
          </p:cNvPicPr>
          <p:nvPr/>
        </p:nvPicPr>
        <p:blipFill>
          <a:blip r:embed="rId2"/>
          <a:stretch>
            <a:fillRect/>
          </a:stretch>
        </p:blipFill>
        <p:spPr>
          <a:xfrm>
            <a:off x="6096000" y="0"/>
            <a:ext cx="5274310" cy="3604895"/>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3F3F99F-AE93-B543-EFFE-05E6B3C5493D}"/>
                  </a:ext>
                </a:extLst>
              </p:cNvPr>
              <p:cNvSpPr txBox="1"/>
              <p:nvPr/>
            </p:nvSpPr>
            <p:spPr>
              <a:xfrm>
                <a:off x="-1" y="3137285"/>
                <a:ext cx="6096000" cy="1701748"/>
              </a:xfrm>
              <a:prstGeom prst="rect">
                <a:avLst/>
              </a:prstGeom>
              <a:noFill/>
            </p:spPr>
            <p:txBody>
              <a:bodyPr wrap="square" rtlCol="0">
                <a:spAutoFit/>
              </a:bodyPr>
              <a:lstStyle/>
              <a:p>
                <a:pPr marL="342900" indent="-342900">
                  <a:lnSpc>
                    <a:spcPct val="150000"/>
                  </a:lnSpc>
                  <a:buFont typeface="+mj-lt"/>
                  <a:buAutoNum type="arabicPeriod"/>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将所有空值置</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，表示没有打车需求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只保留需求较大的栅格作为研究对象，剔除需求较小的栅格，这样</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中就只剩下少量的空值，对这些空值再使用方法一置</a:t>
                </a:r>
                <a:r>
                  <a:rPr lang="en-US" altLang="zh-CN" sz="1800" dirty="0">
                    <a:effectLst/>
                    <a:latin typeface="Times New Roman" panose="02020603050405020304" pitchFamily="18" charset="0"/>
                    <a:ea typeface="宋体" panose="02010600030101010101" pitchFamily="2" charset="-122"/>
                  </a:rPr>
                  <a:t>0</a:t>
                </a:r>
                <a:r>
                  <a:rPr lang="zh-CN" altLang="en-US" sz="1800" dirty="0">
                    <a:effectLst/>
                    <a:latin typeface="Times New Roman" panose="02020603050405020304" pitchFamily="18" charset="0"/>
                    <a:ea typeface="宋体" panose="02010600030101010101" pitchFamily="2" charset="-122"/>
                  </a:rPr>
                  <a:t>。</a:t>
                </a:r>
                <a:endParaRPr lang="zh-CN" altLang="en-US" dirty="0"/>
              </a:p>
            </p:txBody>
          </p:sp>
        </mc:Choice>
        <mc:Fallback>
          <p:sp>
            <p:nvSpPr>
              <p:cNvPr id="5" name="文本框 4">
                <a:extLst>
                  <a:ext uri="{FF2B5EF4-FFF2-40B4-BE49-F238E27FC236}">
                    <a16:creationId xmlns:a16="http://schemas.microsoft.com/office/drawing/2014/main" id="{33F3F99F-AE93-B543-EFFE-05E6B3C5493D}"/>
                  </a:ext>
                </a:extLst>
              </p:cNvPr>
              <p:cNvSpPr txBox="1">
                <a:spLocks noRot="1" noChangeAspect="1" noMove="1" noResize="1" noEditPoints="1" noAdjustHandles="1" noChangeArrowheads="1" noChangeShapeType="1" noTextEdit="1"/>
              </p:cNvSpPr>
              <p:nvPr/>
            </p:nvSpPr>
            <p:spPr>
              <a:xfrm>
                <a:off x="-1" y="3137285"/>
                <a:ext cx="6096000" cy="1701748"/>
              </a:xfrm>
              <a:prstGeom prst="rect">
                <a:avLst/>
              </a:prstGeom>
              <a:blipFill>
                <a:blip r:embed="rId3"/>
                <a:stretch>
                  <a:fillRect l="-600" b="-50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5CE927E-1F0A-A31B-20F9-7179CE912B47}"/>
                  </a:ext>
                </a:extLst>
              </p:cNvPr>
              <p:cNvSpPr txBox="1"/>
              <p:nvPr/>
            </p:nvSpPr>
            <p:spPr>
              <a:xfrm>
                <a:off x="1" y="1412688"/>
                <a:ext cx="6095999" cy="1286250"/>
              </a:xfrm>
              <a:prstGeom prst="rect">
                <a:avLst/>
              </a:prstGeom>
              <a:noFill/>
            </p:spPr>
            <p:txBody>
              <a:bodyPr wrap="square" rtlCol="0">
                <a:spAutoFit/>
              </a:bodyPr>
              <a:lstStyle/>
              <a:p>
                <a:pPr indent="4572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最初生成的</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中绝大部分的值为空值，原因为深圳全市范围内大部分的栅格都只在部分时段有打车需求，这样的</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无法用于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，需要去除空值</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p:sp>
            <p:nvSpPr>
              <p:cNvPr id="6" name="文本框 5">
                <a:extLst>
                  <a:ext uri="{FF2B5EF4-FFF2-40B4-BE49-F238E27FC236}">
                    <a16:creationId xmlns:a16="http://schemas.microsoft.com/office/drawing/2014/main" id="{A5CE927E-1F0A-A31B-20F9-7179CE912B47}"/>
                  </a:ext>
                </a:extLst>
              </p:cNvPr>
              <p:cNvSpPr txBox="1">
                <a:spLocks noRot="1" noChangeAspect="1" noMove="1" noResize="1" noEditPoints="1" noAdjustHandles="1" noChangeArrowheads="1" noChangeShapeType="1" noTextEdit="1"/>
              </p:cNvSpPr>
              <p:nvPr/>
            </p:nvSpPr>
            <p:spPr>
              <a:xfrm>
                <a:off x="1" y="1412688"/>
                <a:ext cx="6095999" cy="1286250"/>
              </a:xfrm>
              <a:prstGeom prst="rect">
                <a:avLst/>
              </a:prstGeom>
              <a:blipFill>
                <a:blip r:embed="rId4"/>
                <a:stretch>
                  <a:fillRect l="-800" b="-7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2D608221-B3FF-1B7A-B433-1AF315562B03}"/>
                  </a:ext>
                </a:extLst>
              </p:cNvPr>
              <p:cNvSpPr txBox="1"/>
              <p:nvPr/>
            </p:nvSpPr>
            <p:spPr>
              <a:xfrm>
                <a:off x="0" y="5206625"/>
                <a:ext cx="6121400" cy="1286250"/>
              </a:xfrm>
              <a:prstGeom prst="rect">
                <a:avLst/>
              </a:prstGeom>
              <a:noFill/>
            </p:spPr>
            <p:txBody>
              <a:bodyPr wrap="square">
                <a:spAutoFit/>
              </a:bodyPr>
              <a:lstStyle/>
              <a:p>
                <a:pPr indent="4572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方法一的劣势为</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进行奇异值分解后所得的模式会被大量的</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影响，且一个栅格如果没有或偶尔有几个打车需求那么研究意义不大，因此本研究选择方法二。</a:t>
                </a:r>
                <a:endParaRPr lang="zh-CN" altLang="en-US" dirty="0"/>
              </a:p>
            </p:txBody>
          </p:sp>
        </mc:Choice>
        <mc:Fallback>
          <p:sp>
            <p:nvSpPr>
              <p:cNvPr id="8" name="文本框 7">
                <a:extLst>
                  <a:ext uri="{FF2B5EF4-FFF2-40B4-BE49-F238E27FC236}">
                    <a16:creationId xmlns:a16="http://schemas.microsoft.com/office/drawing/2014/main" id="{2D608221-B3FF-1B7A-B433-1AF315562B03}"/>
                  </a:ext>
                </a:extLst>
              </p:cNvPr>
              <p:cNvSpPr txBox="1">
                <a:spLocks noRot="1" noChangeAspect="1" noMove="1" noResize="1" noEditPoints="1" noAdjustHandles="1" noChangeArrowheads="1" noChangeShapeType="1" noTextEdit="1"/>
              </p:cNvSpPr>
              <p:nvPr/>
            </p:nvSpPr>
            <p:spPr>
              <a:xfrm>
                <a:off x="0" y="5206625"/>
                <a:ext cx="6121400" cy="1286250"/>
              </a:xfrm>
              <a:prstGeom prst="rect">
                <a:avLst/>
              </a:prstGeom>
              <a:blipFill>
                <a:blip r:embed="rId5"/>
                <a:stretch>
                  <a:fillRect l="-797" r="-697" b="-56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495BAD0-552A-0D64-528D-D3A3A61D04AC}"/>
                  </a:ext>
                </a:extLst>
              </p:cNvPr>
              <p:cNvSpPr txBox="1"/>
              <p:nvPr/>
            </p:nvSpPr>
            <p:spPr>
              <a:xfrm>
                <a:off x="6096000" y="3909757"/>
                <a:ext cx="6096000" cy="2948243"/>
              </a:xfrm>
              <a:prstGeom prst="rect">
                <a:avLst/>
              </a:prstGeom>
              <a:noFill/>
            </p:spPr>
            <p:txBody>
              <a:bodyPr wrap="square">
                <a:spAutoFit/>
              </a:bodyPr>
              <a:lstStyle/>
              <a:p>
                <a:pPr indent="4572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保留空值数小于</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的列（即认为一天中至少有</a:t>
                </a:r>
                <a:r>
                  <a:rPr lang="en-US" altLang="zh-CN" sz="1800" dirty="0">
                    <a:effectLst/>
                    <a:latin typeface="Times New Roman" panose="02020603050405020304" pitchFamily="18" charset="0"/>
                    <a:ea typeface="宋体" panose="02010600030101010101" pitchFamily="2" charset="-122"/>
                  </a:rPr>
                  <a:t>20h</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有打车需求的栅格才值得研究），空值置</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，然后进行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，在结果中同时调整</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的正负并保证</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向量中绝对值最大的值为正。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设最大的奇异值为</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，对剩余奇异值进行标准化（标准化方法为总和标准化）以表示各奇异值之间的量级大小，绘制</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图奇异值变化碎石图</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p:sp>
            <p:nvSpPr>
              <p:cNvPr id="10" name="文本框 9">
                <a:extLst>
                  <a:ext uri="{FF2B5EF4-FFF2-40B4-BE49-F238E27FC236}">
                    <a16:creationId xmlns:a16="http://schemas.microsoft.com/office/drawing/2014/main" id="{5495BAD0-552A-0D64-528D-D3A3A61D04AC}"/>
                  </a:ext>
                </a:extLst>
              </p:cNvPr>
              <p:cNvSpPr txBox="1">
                <a:spLocks noRot="1" noChangeAspect="1" noMove="1" noResize="1" noEditPoints="1" noAdjustHandles="1" noChangeArrowheads="1" noChangeShapeType="1" noTextEdit="1"/>
              </p:cNvSpPr>
              <p:nvPr/>
            </p:nvSpPr>
            <p:spPr>
              <a:xfrm>
                <a:off x="6096000" y="3909757"/>
                <a:ext cx="6096000" cy="2948243"/>
              </a:xfrm>
              <a:prstGeom prst="rect">
                <a:avLst/>
              </a:prstGeom>
              <a:blipFill>
                <a:blip r:embed="rId6"/>
                <a:stretch>
                  <a:fillRect l="-800" b="-1860"/>
                </a:stretch>
              </a:blipFill>
            </p:spPr>
            <p:txBody>
              <a:bodyPr/>
              <a:lstStyle/>
              <a:p>
                <a:r>
                  <a:rPr lang="zh-CN" altLang="en-US">
                    <a:noFill/>
                  </a:rPr>
                  <a:t> </a:t>
                </a:r>
              </a:p>
            </p:txBody>
          </p:sp>
        </mc:Fallback>
      </mc:AlternateContent>
      <p:cxnSp>
        <p:nvCxnSpPr>
          <p:cNvPr id="12" name="连接符: 曲线 11">
            <a:extLst>
              <a:ext uri="{FF2B5EF4-FFF2-40B4-BE49-F238E27FC236}">
                <a16:creationId xmlns:a16="http://schemas.microsoft.com/office/drawing/2014/main" id="{55F99751-51E1-755D-5091-3B2ECEADB50C}"/>
              </a:ext>
            </a:extLst>
          </p:cNvPr>
          <p:cNvCxnSpPr>
            <a:stCxn id="6" idx="2"/>
            <a:endCxn id="5" idx="0"/>
          </p:cNvCxnSpPr>
          <p:nvPr/>
        </p:nvCxnSpPr>
        <p:spPr>
          <a:xfrm rot="5400000">
            <a:off x="2828827" y="2918110"/>
            <a:ext cx="438347"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6341C17-3FDF-6969-645E-52FCB111466E}"/>
              </a:ext>
            </a:extLst>
          </p:cNvPr>
          <p:cNvCxnSpPr>
            <a:stCxn id="5" idx="2"/>
            <a:endCxn id="8" idx="0"/>
          </p:cNvCxnSpPr>
          <p:nvPr/>
        </p:nvCxnSpPr>
        <p:spPr>
          <a:xfrm>
            <a:off x="3047999" y="4839033"/>
            <a:ext cx="12701" cy="36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A5D56547-7053-E24D-0D36-E1CA9F0EFE38}"/>
              </a:ext>
            </a:extLst>
          </p:cNvPr>
          <p:cNvCxnSpPr>
            <a:cxnSpLocks/>
            <a:stCxn id="8" idx="2"/>
            <a:endCxn id="10" idx="1"/>
          </p:cNvCxnSpPr>
          <p:nvPr/>
        </p:nvCxnSpPr>
        <p:spPr>
          <a:xfrm rot="5400000" flipH="1" flipV="1">
            <a:off x="4023852" y="4420727"/>
            <a:ext cx="1108996" cy="3035300"/>
          </a:xfrm>
          <a:prstGeom prst="curvedConnector4">
            <a:avLst>
              <a:gd name="adj1" fmla="val -11226"/>
              <a:gd name="adj2" fmla="val 99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6EF31482-1883-7D85-CA90-B26C9A29CA64}"/>
              </a:ext>
            </a:extLst>
          </p:cNvPr>
          <p:cNvCxnSpPr>
            <a:stCxn id="10" idx="0"/>
            <a:endCxn id="4" idx="2"/>
          </p:cNvCxnSpPr>
          <p:nvPr/>
        </p:nvCxnSpPr>
        <p:spPr>
          <a:xfrm rot="16200000" flipV="1">
            <a:off x="8786147" y="3551903"/>
            <a:ext cx="304862" cy="4108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28" name="墨迹 27">
                <a:extLst>
                  <a:ext uri="{FF2B5EF4-FFF2-40B4-BE49-F238E27FC236}">
                    <a16:creationId xmlns:a16="http://schemas.microsoft.com/office/drawing/2014/main" id="{C47DD45E-B2F7-C7DC-0878-5046FF819453}"/>
                  </a:ext>
                </a:extLst>
              </p14:cNvPr>
              <p14:cNvContentPartPr/>
              <p14:nvPr/>
            </p14:nvContentPartPr>
            <p14:xfrm>
              <a:off x="6751680" y="124840"/>
              <a:ext cx="498960" cy="392400"/>
            </p14:xfrm>
          </p:contentPart>
        </mc:Choice>
        <mc:Fallback xmlns="">
          <p:pic>
            <p:nvPicPr>
              <p:cNvPr id="28" name="墨迹 27">
                <a:extLst>
                  <a:ext uri="{FF2B5EF4-FFF2-40B4-BE49-F238E27FC236}">
                    <a16:creationId xmlns:a16="http://schemas.microsoft.com/office/drawing/2014/main" id="{C47DD45E-B2F7-C7DC-0878-5046FF819453}"/>
                  </a:ext>
                </a:extLst>
              </p:cNvPr>
              <p:cNvPicPr/>
              <p:nvPr/>
            </p:nvPicPr>
            <p:blipFill>
              <a:blip r:embed="rId8"/>
              <a:stretch>
                <a:fillRect/>
              </a:stretch>
            </p:blipFill>
            <p:spPr>
              <a:xfrm>
                <a:off x="6742680" y="115840"/>
                <a:ext cx="5166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墨迹 28">
                <a:extLst>
                  <a:ext uri="{FF2B5EF4-FFF2-40B4-BE49-F238E27FC236}">
                    <a16:creationId xmlns:a16="http://schemas.microsoft.com/office/drawing/2014/main" id="{8625671D-C923-0158-6A9F-E1FE50FFB69B}"/>
                  </a:ext>
                </a:extLst>
              </p14:cNvPr>
              <p14:cNvContentPartPr/>
              <p14:nvPr/>
            </p14:nvContentPartPr>
            <p14:xfrm>
              <a:off x="6843120" y="1366840"/>
              <a:ext cx="900000" cy="630360"/>
            </p14:xfrm>
          </p:contentPart>
        </mc:Choice>
        <mc:Fallback xmlns="">
          <p:pic>
            <p:nvPicPr>
              <p:cNvPr id="29" name="墨迹 28">
                <a:extLst>
                  <a:ext uri="{FF2B5EF4-FFF2-40B4-BE49-F238E27FC236}">
                    <a16:creationId xmlns:a16="http://schemas.microsoft.com/office/drawing/2014/main" id="{8625671D-C923-0158-6A9F-E1FE50FFB69B}"/>
                  </a:ext>
                </a:extLst>
              </p:cNvPr>
              <p:cNvPicPr/>
              <p:nvPr/>
            </p:nvPicPr>
            <p:blipFill>
              <a:blip r:embed="rId10"/>
              <a:stretch>
                <a:fillRect/>
              </a:stretch>
            </p:blipFill>
            <p:spPr>
              <a:xfrm>
                <a:off x="6834120" y="1358200"/>
                <a:ext cx="91764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墨迹 29">
                <a:extLst>
                  <a:ext uri="{FF2B5EF4-FFF2-40B4-BE49-F238E27FC236}">
                    <a16:creationId xmlns:a16="http://schemas.microsoft.com/office/drawing/2014/main" id="{9D8431D6-9D99-C944-F181-B40BEF9B79C0}"/>
                  </a:ext>
                </a:extLst>
              </p14:cNvPr>
              <p14:cNvContentPartPr/>
              <p14:nvPr/>
            </p14:nvContentPartPr>
            <p14:xfrm>
              <a:off x="6920880" y="2432080"/>
              <a:ext cx="595800" cy="390240"/>
            </p14:xfrm>
          </p:contentPart>
        </mc:Choice>
        <mc:Fallback xmlns="">
          <p:pic>
            <p:nvPicPr>
              <p:cNvPr id="30" name="墨迹 29">
                <a:extLst>
                  <a:ext uri="{FF2B5EF4-FFF2-40B4-BE49-F238E27FC236}">
                    <a16:creationId xmlns:a16="http://schemas.microsoft.com/office/drawing/2014/main" id="{9D8431D6-9D99-C944-F181-B40BEF9B79C0}"/>
                  </a:ext>
                </a:extLst>
              </p:cNvPr>
              <p:cNvPicPr/>
              <p:nvPr/>
            </p:nvPicPr>
            <p:blipFill>
              <a:blip r:embed="rId12"/>
              <a:stretch>
                <a:fillRect/>
              </a:stretch>
            </p:blipFill>
            <p:spPr>
              <a:xfrm>
                <a:off x="6912240" y="2423080"/>
                <a:ext cx="613440" cy="407880"/>
              </a:xfrm>
              <a:prstGeom prst="rect">
                <a:avLst/>
              </a:prstGeom>
            </p:spPr>
          </p:pic>
        </mc:Fallback>
      </mc:AlternateContent>
    </p:spTree>
    <p:extLst>
      <p:ext uri="{BB962C8B-B14F-4D97-AF65-F5344CB8AC3E}">
        <p14:creationId xmlns:p14="http://schemas.microsoft.com/office/powerpoint/2010/main" val="3072649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F4E2A-0F6C-E915-5CFF-58BAF104F549}"/>
              </a:ext>
            </a:extLst>
          </p:cNvPr>
          <p:cNvSpPr>
            <a:spLocks noGrp="1"/>
          </p:cNvSpPr>
          <p:nvPr>
            <p:ph type="title"/>
          </p:nvPr>
        </p:nvSpPr>
        <p:spPr/>
        <p:txBody>
          <a:bodyPr/>
          <a:lstStyle/>
          <a:p>
            <a:r>
              <a:rPr lang="zh-CN" altLang="en-US" b="1" dirty="0"/>
              <a:t>模式一</a:t>
            </a:r>
          </a:p>
        </p:txBody>
      </p:sp>
      <p:pic>
        <p:nvPicPr>
          <p:cNvPr id="7" name="图片 6">
            <a:extLst>
              <a:ext uri="{FF2B5EF4-FFF2-40B4-BE49-F238E27FC236}">
                <a16:creationId xmlns:a16="http://schemas.microsoft.com/office/drawing/2014/main" id="{0255BCBF-EF40-258A-6C1D-1BB1B138803E}"/>
              </a:ext>
            </a:extLst>
          </p:cNvPr>
          <p:cNvPicPr>
            <a:picLocks noChangeAspect="1"/>
          </p:cNvPicPr>
          <p:nvPr/>
        </p:nvPicPr>
        <p:blipFill>
          <a:blip r:embed="rId2"/>
          <a:stretch>
            <a:fillRect/>
          </a:stretch>
        </p:blipFill>
        <p:spPr>
          <a:xfrm>
            <a:off x="5655818" y="995045"/>
            <a:ext cx="5274310" cy="2433955"/>
          </a:xfrm>
          <a:prstGeom prst="rect">
            <a:avLst/>
          </a:prstGeom>
        </p:spPr>
      </p:pic>
      <p:pic>
        <p:nvPicPr>
          <p:cNvPr id="8" name="图片 7">
            <a:extLst>
              <a:ext uri="{FF2B5EF4-FFF2-40B4-BE49-F238E27FC236}">
                <a16:creationId xmlns:a16="http://schemas.microsoft.com/office/drawing/2014/main" id="{5A6D0BF7-15E0-780D-6CF0-77BFC1818349}"/>
              </a:ext>
            </a:extLst>
          </p:cNvPr>
          <p:cNvPicPr>
            <a:picLocks noChangeAspect="1"/>
          </p:cNvPicPr>
          <p:nvPr/>
        </p:nvPicPr>
        <p:blipFill>
          <a:blip r:embed="rId3"/>
          <a:stretch>
            <a:fillRect/>
          </a:stretch>
        </p:blipFill>
        <p:spPr>
          <a:xfrm>
            <a:off x="5655818" y="3429000"/>
            <a:ext cx="5274310" cy="229235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D6AD5F3-995B-4CBE-79D5-CEF160CFB0D8}"/>
                  </a:ext>
                </a:extLst>
              </p:cNvPr>
              <p:cNvSpPr txBox="1"/>
              <p:nvPr/>
            </p:nvSpPr>
            <p:spPr>
              <a:xfrm>
                <a:off x="1261872" y="1691322"/>
                <a:ext cx="4393946" cy="25327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模式一的时间分布如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图所示，空间分布如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模式一中</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均为正，模式一揭示的需求模式为白天出行需求大、晚上出行需求少，中心城区出行需求大、郊区出行需求少。</a:t>
                </a:r>
              </a:p>
            </p:txBody>
          </p:sp>
        </mc:Choice>
        <mc:Fallback>
          <p:sp>
            <p:nvSpPr>
              <p:cNvPr id="9" name="文本框 8">
                <a:extLst>
                  <a:ext uri="{FF2B5EF4-FFF2-40B4-BE49-F238E27FC236}">
                    <a16:creationId xmlns:a16="http://schemas.microsoft.com/office/drawing/2014/main" id="{ED6AD5F3-995B-4CBE-79D5-CEF160CFB0D8}"/>
                  </a:ext>
                </a:extLst>
              </p:cNvPr>
              <p:cNvSpPr txBox="1">
                <a:spLocks noRot="1" noChangeAspect="1" noMove="1" noResize="1" noEditPoints="1" noAdjustHandles="1" noChangeArrowheads="1" noChangeShapeType="1" noTextEdit="1"/>
              </p:cNvSpPr>
              <p:nvPr/>
            </p:nvSpPr>
            <p:spPr>
              <a:xfrm>
                <a:off x="1261872" y="1691322"/>
                <a:ext cx="4393946" cy="2532745"/>
              </a:xfrm>
              <a:prstGeom prst="rect">
                <a:avLst/>
              </a:prstGeom>
              <a:blipFill>
                <a:blip r:embed="rId4"/>
                <a:stretch>
                  <a:fillRect l="-968" r="-968" b="-19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9334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57EAD-6CC8-1631-1F72-227317A56B31}"/>
              </a:ext>
            </a:extLst>
          </p:cNvPr>
          <p:cNvSpPr>
            <a:spLocks noGrp="1"/>
          </p:cNvSpPr>
          <p:nvPr>
            <p:ph type="title"/>
          </p:nvPr>
        </p:nvSpPr>
        <p:spPr/>
        <p:txBody>
          <a:bodyPr/>
          <a:lstStyle/>
          <a:p>
            <a:r>
              <a:rPr lang="zh-CN" altLang="en-US" b="1" dirty="0"/>
              <a:t>模式二</a:t>
            </a:r>
          </a:p>
        </p:txBody>
      </p:sp>
      <p:pic>
        <p:nvPicPr>
          <p:cNvPr id="4" name="图片 3">
            <a:extLst>
              <a:ext uri="{FF2B5EF4-FFF2-40B4-BE49-F238E27FC236}">
                <a16:creationId xmlns:a16="http://schemas.microsoft.com/office/drawing/2014/main" id="{5913E42B-87BB-08AA-75FA-D4A934710AB1}"/>
              </a:ext>
            </a:extLst>
          </p:cNvPr>
          <p:cNvPicPr>
            <a:picLocks noChangeAspect="1"/>
          </p:cNvPicPr>
          <p:nvPr/>
        </p:nvPicPr>
        <p:blipFill>
          <a:blip r:embed="rId2"/>
          <a:stretch>
            <a:fillRect/>
          </a:stretch>
        </p:blipFill>
        <p:spPr>
          <a:xfrm>
            <a:off x="5655818" y="995045"/>
            <a:ext cx="5274310" cy="2433955"/>
          </a:xfrm>
          <a:prstGeom prst="rect">
            <a:avLst/>
          </a:prstGeom>
        </p:spPr>
      </p:pic>
      <p:pic>
        <p:nvPicPr>
          <p:cNvPr id="5" name="图片 4">
            <a:extLst>
              <a:ext uri="{FF2B5EF4-FFF2-40B4-BE49-F238E27FC236}">
                <a16:creationId xmlns:a16="http://schemas.microsoft.com/office/drawing/2014/main" id="{A30C1703-7491-1C8D-FE3A-F302DD2CC6F6}"/>
              </a:ext>
            </a:extLst>
          </p:cNvPr>
          <p:cNvPicPr>
            <a:picLocks noChangeAspect="1"/>
          </p:cNvPicPr>
          <p:nvPr/>
        </p:nvPicPr>
        <p:blipFill>
          <a:blip r:embed="rId3"/>
          <a:stretch>
            <a:fillRect/>
          </a:stretch>
        </p:blipFill>
        <p:spPr>
          <a:xfrm>
            <a:off x="5655818" y="3429000"/>
            <a:ext cx="5274310" cy="2292350"/>
          </a:xfrm>
          <a:prstGeom prst="rect">
            <a:avLst/>
          </a:prstGeom>
        </p:spPr>
      </p:pic>
      <p:sp>
        <p:nvSpPr>
          <p:cNvPr id="7" name="文本框 6">
            <a:extLst>
              <a:ext uri="{FF2B5EF4-FFF2-40B4-BE49-F238E27FC236}">
                <a16:creationId xmlns:a16="http://schemas.microsoft.com/office/drawing/2014/main" id="{EDFE9200-D7AC-C7A3-6B33-5BD7787D9961}"/>
              </a:ext>
            </a:extLst>
          </p:cNvPr>
          <p:cNvSpPr txBox="1"/>
          <p:nvPr/>
        </p:nvSpPr>
        <p:spPr>
          <a:xfrm>
            <a:off x="1261872" y="1691322"/>
            <a:ext cx="4393946" cy="50257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模式二的时间分布如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图所示，空间分布如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模式二在时间上呈现出夜间为正、白天为负的分布，在空间上呈现出老城区（罗湖）为正、新城区（福田、南山）为负的分布。</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时间的负值与空间上的负值相乘负负得正，因此模式二揭示的需求模式为老城区在夜间出行需求多、新城区在白天出行需求多的特点，这是职住分离的一种体现。虽然这两种需求值反方向变化，但意义相同，因此被归为同一种模式。</a:t>
            </a:r>
          </a:p>
        </p:txBody>
      </p:sp>
    </p:spTree>
    <p:extLst>
      <p:ext uri="{BB962C8B-B14F-4D97-AF65-F5344CB8AC3E}">
        <p14:creationId xmlns:p14="http://schemas.microsoft.com/office/powerpoint/2010/main" val="168895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3C0F-1CD1-8BDA-1E9D-9287F81694F9}"/>
              </a:ext>
            </a:extLst>
          </p:cNvPr>
          <p:cNvSpPr>
            <a:spLocks noGrp="1"/>
          </p:cNvSpPr>
          <p:nvPr>
            <p:ph type="title"/>
          </p:nvPr>
        </p:nvSpPr>
        <p:spPr/>
        <p:txBody>
          <a:bodyPr/>
          <a:lstStyle/>
          <a:p>
            <a:r>
              <a:rPr lang="zh-CN" altLang="en-US" b="1" dirty="0"/>
              <a:t>研究现状</a:t>
            </a:r>
          </a:p>
        </p:txBody>
      </p:sp>
      <p:sp>
        <p:nvSpPr>
          <p:cNvPr id="4" name="椭圆 3">
            <a:extLst>
              <a:ext uri="{FF2B5EF4-FFF2-40B4-BE49-F238E27FC236}">
                <a16:creationId xmlns:a16="http://schemas.microsoft.com/office/drawing/2014/main" id="{F925BFCD-F139-6684-7F9D-E4D7F0DBA248}"/>
              </a:ext>
            </a:extLst>
          </p:cNvPr>
          <p:cNvSpPr/>
          <p:nvPr/>
        </p:nvSpPr>
        <p:spPr>
          <a:xfrm>
            <a:off x="1251284" y="3753854"/>
            <a:ext cx="3164305" cy="18408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4000" dirty="0"/>
              <a:t>深度学习</a:t>
            </a:r>
          </a:p>
        </p:txBody>
      </p:sp>
      <p:sp>
        <p:nvSpPr>
          <p:cNvPr id="5" name="椭圆 4">
            <a:extLst>
              <a:ext uri="{FF2B5EF4-FFF2-40B4-BE49-F238E27FC236}">
                <a16:creationId xmlns:a16="http://schemas.microsoft.com/office/drawing/2014/main" id="{55747531-D314-8031-D7B3-A5D7D8B7CE94}"/>
              </a:ext>
            </a:extLst>
          </p:cNvPr>
          <p:cNvSpPr/>
          <p:nvPr/>
        </p:nvSpPr>
        <p:spPr>
          <a:xfrm>
            <a:off x="6440908" y="2167942"/>
            <a:ext cx="5069305" cy="184083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4000" dirty="0"/>
              <a:t>传统机器学习</a:t>
            </a:r>
          </a:p>
        </p:txBody>
      </p:sp>
      <p:sp>
        <p:nvSpPr>
          <p:cNvPr id="6" name="椭圆 5">
            <a:extLst>
              <a:ext uri="{FF2B5EF4-FFF2-40B4-BE49-F238E27FC236}">
                <a16:creationId xmlns:a16="http://schemas.microsoft.com/office/drawing/2014/main" id="{E5247B98-62AB-84AE-DB59-19CC2B6366A7}"/>
              </a:ext>
            </a:extLst>
          </p:cNvPr>
          <p:cNvSpPr/>
          <p:nvPr/>
        </p:nvSpPr>
        <p:spPr>
          <a:xfrm>
            <a:off x="6440908" y="5029201"/>
            <a:ext cx="1900989" cy="11309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4000" dirty="0"/>
              <a:t>聚类</a:t>
            </a:r>
          </a:p>
        </p:txBody>
      </p:sp>
      <p:sp>
        <p:nvSpPr>
          <p:cNvPr id="7" name="椭圆 6">
            <a:extLst>
              <a:ext uri="{FF2B5EF4-FFF2-40B4-BE49-F238E27FC236}">
                <a16:creationId xmlns:a16="http://schemas.microsoft.com/office/drawing/2014/main" id="{5FE24B43-4C94-0955-E484-C72576F554C0}"/>
              </a:ext>
            </a:extLst>
          </p:cNvPr>
          <p:cNvSpPr/>
          <p:nvPr/>
        </p:nvSpPr>
        <p:spPr>
          <a:xfrm>
            <a:off x="3080084" y="1418057"/>
            <a:ext cx="2671010" cy="149977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3600" dirty="0"/>
              <a:t>地理加权回归</a:t>
            </a:r>
          </a:p>
        </p:txBody>
      </p:sp>
    </p:spTree>
    <p:extLst>
      <p:ext uri="{BB962C8B-B14F-4D97-AF65-F5344CB8AC3E}">
        <p14:creationId xmlns:p14="http://schemas.microsoft.com/office/powerpoint/2010/main" val="381109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9208D-447A-0471-DDBB-C660E25AD275}"/>
              </a:ext>
            </a:extLst>
          </p:cNvPr>
          <p:cNvSpPr>
            <a:spLocks noGrp="1"/>
          </p:cNvSpPr>
          <p:nvPr>
            <p:ph type="title"/>
          </p:nvPr>
        </p:nvSpPr>
        <p:spPr/>
        <p:txBody>
          <a:bodyPr/>
          <a:lstStyle/>
          <a:p>
            <a:r>
              <a:rPr lang="zh-CN" altLang="en-US" b="1" dirty="0"/>
              <a:t>模式三</a:t>
            </a:r>
          </a:p>
        </p:txBody>
      </p:sp>
      <p:pic>
        <p:nvPicPr>
          <p:cNvPr id="6" name="图片 5">
            <a:extLst>
              <a:ext uri="{FF2B5EF4-FFF2-40B4-BE49-F238E27FC236}">
                <a16:creationId xmlns:a16="http://schemas.microsoft.com/office/drawing/2014/main" id="{19B6E092-0824-76C4-C8DA-1B9C27D04EA2}"/>
              </a:ext>
            </a:extLst>
          </p:cNvPr>
          <p:cNvPicPr>
            <a:picLocks noChangeAspect="1"/>
          </p:cNvPicPr>
          <p:nvPr/>
        </p:nvPicPr>
        <p:blipFill>
          <a:blip r:embed="rId2"/>
          <a:stretch>
            <a:fillRect/>
          </a:stretch>
        </p:blipFill>
        <p:spPr>
          <a:xfrm>
            <a:off x="5655818" y="995045"/>
            <a:ext cx="5274310" cy="2433955"/>
          </a:xfrm>
          <a:prstGeom prst="rect">
            <a:avLst/>
          </a:prstGeom>
        </p:spPr>
      </p:pic>
      <p:pic>
        <p:nvPicPr>
          <p:cNvPr id="7" name="图片 6">
            <a:extLst>
              <a:ext uri="{FF2B5EF4-FFF2-40B4-BE49-F238E27FC236}">
                <a16:creationId xmlns:a16="http://schemas.microsoft.com/office/drawing/2014/main" id="{43C11C1F-F642-1D04-2495-3C89A7BFCDA4}"/>
              </a:ext>
            </a:extLst>
          </p:cNvPr>
          <p:cNvPicPr>
            <a:picLocks noChangeAspect="1"/>
          </p:cNvPicPr>
          <p:nvPr/>
        </p:nvPicPr>
        <p:blipFill>
          <a:blip r:embed="rId3"/>
          <a:stretch>
            <a:fillRect/>
          </a:stretch>
        </p:blipFill>
        <p:spPr>
          <a:xfrm>
            <a:off x="5655818" y="3429000"/>
            <a:ext cx="5274310" cy="2292350"/>
          </a:xfrm>
          <a:prstGeom prst="rect">
            <a:avLst/>
          </a:prstGeom>
        </p:spPr>
      </p:pic>
      <p:sp>
        <p:nvSpPr>
          <p:cNvPr id="9" name="文本框 8">
            <a:extLst>
              <a:ext uri="{FF2B5EF4-FFF2-40B4-BE49-F238E27FC236}">
                <a16:creationId xmlns:a16="http://schemas.microsoft.com/office/drawing/2014/main" id="{128D5B52-FFD1-9022-C404-C0777937A345}"/>
              </a:ext>
            </a:extLst>
          </p:cNvPr>
          <p:cNvSpPr txBox="1"/>
          <p:nvPr/>
        </p:nvSpPr>
        <p:spPr>
          <a:xfrm>
            <a:off x="1237222" y="1691322"/>
            <a:ext cx="4418596" cy="41947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模式三的时间分布如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上图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所示，空间分布如</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下图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模式三在时间上呈现出凌晨至下午为负、晚高峰至夜间为正的分布，空间上呈现出中心城区为负而罗湖区田贝、南山区深圳湾与后海商圈附近为正的分布</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模式三揭示的需求模式为前者白天出行需求大，后者夜晚出行需求大。</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不同于模式一和模式二，模式三表明的是小尺度地段上的出行需求。</a:t>
            </a:r>
          </a:p>
        </p:txBody>
      </p:sp>
    </p:spTree>
    <p:extLst>
      <p:ext uri="{BB962C8B-B14F-4D97-AF65-F5344CB8AC3E}">
        <p14:creationId xmlns:p14="http://schemas.microsoft.com/office/powerpoint/2010/main" val="155468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9070-2E87-311F-9CC0-09A910460D7B}"/>
              </a:ext>
            </a:extLst>
          </p:cNvPr>
          <p:cNvSpPr>
            <a:spLocks noGrp="1"/>
          </p:cNvSpPr>
          <p:nvPr>
            <p:ph type="title"/>
          </p:nvPr>
        </p:nvSpPr>
        <p:spPr/>
        <p:txBody>
          <a:bodyPr/>
          <a:lstStyle/>
          <a:p>
            <a:r>
              <a:rPr lang="zh-CN" altLang="en-US" b="1" dirty="0"/>
              <a:t>不足与展望</a:t>
            </a:r>
          </a:p>
        </p:txBody>
      </p:sp>
      <p:sp>
        <p:nvSpPr>
          <p:cNvPr id="3" name="内容占位符 2">
            <a:extLst>
              <a:ext uri="{FF2B5EF4-FFF2-40B4-BE49-F238E27FC236}">
                <a16:creationId xmlns:a16="http://schemas.microsoft.com/office/drawing/2014/main" id="{32347AE8-CA49-0898-ECA7-87D814B49903}"/>
              </a:ext>
            </a:extLst>
          </p:cNvPr>
          <p:cNvSpPr>
            <a:spLocks noGrp="1"/>
          </p:cNvSpPr>
          <p:nvPr>
            <p:ph idx="1"/>
          </p:nvPr>
        </p:nvSpPr>
        <p:spPr/>
        <p:txBody>
          <a:bodyPr>
            <a:normAutofit/>
          </a:bodyPr>
          <a:lstStyle/>
          <a:p>
            <a:pPr>
              <a:lnSpc>
                <a:spcPct val="150000"/>
              </a:lnSpc>
            </a:pPr>
            <a:r>
              <a:rPr lang="zh-CN" altLang="en-US" dirty="0"/>
              <a:t>单源数据 </a:t>
            </a:r>
            <a:r>
              <a:rPr lang="en-US" altLang="zh-CN" dirty="0"/>
              <a:t>vs </a:t>
            </a:r>
            <a:r>
              <a:rPr lang="zh-CN" altLang="en-US" dirty="0"/>
              <a:t>多源数据</a:t>
            </a:r>
            <a:endParaRPr lang="en-US" altLang="zh-CN" dirty="0"/>
          </a:p>
          <a:p>
            <a:pPr>
              <a:lnSpc>
                <a:spcPct val="150000"/>
              </a:lnSpc>
            </a:pPr>
            <a:r>
              <a:rPr lang="zh-CN" altLang="en-US" dirty="0"/>
              <a:t>大地坐标系 </a:t>
            </a:r>
            <a:r>
              <a:rPr lang="en-US" altLang="zh-CN" dirty="0"/>
              <a:t>vs </a:t>
            </a:r>
            <a:r>
              <a:rPr lang="zh-CN" altLang="en-US" dirty="0"/>
              <a:t>投影坐标系</a:t>
            </a:r>
            <a:endParaRPr lang="en-US" altLang="zh-CN" dirty="0"/>
          </a:p>
          <a:p>
            <a:pPr>
              <a:lnSpc>
                <a:spcPct val="150000"/>
              </a:lnSpc>
            </a:pPr>
            <a:r>
              <a:rPr lang="zh-CN" altLang="en-US" dirty="0"/>
              <a:t>引入</a:t>
            </a:r>
            <a:r>
              <a:rPr lang="en-US" altLang="zh-CN" dirty="0"/>
              <a:t>NMF</a:t>
            </a:r>
            <a:r>
              <a:rPr lang="zh-CN" altLang="en-US" dirty="0"/>
              <a:t>（对比）</a:t>
            </a:r>
            <a:endParaRPr lang="en-US" altLang="zh-CN" dirty="0"/>
          </a:p>
          <a:p>
            <a:pPr>
              <a:lnSpc>
                <a:spcPct val="150000"/>
              </a:lnSpc>
            </a:pPr>
            <a:r>
              <a:rPr lang="zh-CN" altLang="en-US" dirty="0"/>
              <a:t>引入地理加权回归（探究影响因素）</a:t>
            </a:r>
            <a:endParaRPr lang="en-US" altLang="zh-CN" dirty="0"/>
          </a:p>
          <a:p>
            <a:pPr>
              <a:lnSpc>
                <a:spcPct val="150000"/>
              </a:lnSpc>
            </a:pPr>
            <a:r>
              <a:rPr lang="en-US" altLang="zh-CN" dirty="0"/>
              <a:t>……</a:t>
            </a:r>
            <a:endParaRPr lang="zh-CN" altLang="en-US" dirty="0"/>
          </a:p>
        </p:txBody>
      </p:sp>
    </p:spTree>
    <p:extLst>
      <p:ext uri="{BB962C8B-B14F-4D97-AF65-F5344CB8AC3E}">
        <p14:creationId xmlns:p14="http://schemas.microsoft.com/office/powerpoint/2010/main" val="1819964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34854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172F0-617E-231D-6B99-EEF9822022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77E95E-B80B-4CEE-7992-B6B7C7D3F4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340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normAutofit/>
          </a:bodyPr>
          <a:lstStyle/>
          <a:p>
            <a:r>
              <a:rPr lang="zh-CN" altLang="en-US" sz="5400" b="1" dirty="0"/>
              <a:t>数据的读取与异常数据的清洗</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a:xfrm>
            <a:off x="1524000" y="3602037"/>
            <a:ext cx="9144000" cy="1956551"/>
          </a:xfrm>
        </p:spPr>
        <p:txBody>
          <a:bodyPr/>
          <a:lstStyle/>
          <a:p>
            <a:pPr marL="457200" indent="-457200" algn="l">
              <a:lnSpc>
                <a:spcPct val="150000"/>
              </a:lnSpc>
              <a:buAutoNum type="arabicPeriod"/>
            </a:pPr>
            <a:r>
              <a:rPr lang="zh-CN" altLang="en-US" b="1" dirty="0"/>
              <a:t>数据读取</a:t>
            </a:r>
            <a:endParaRPr lang="en-US" altLang="zh-CN" b="1" dirty="0"/>
          </a:p>
          <a:p>
            <a:pPr marL="457200" indent="-457200" algn="l">
              <a:lnSpc>
                <a:spcPct val="150000"/>
              </a:lnSpc>
              <a:buAutoNum type="arabicPeriod"/>
            </a:pPr>
            <a:r>
              <a:rPr lang="zh-CN" altLang="en-US" b="1" dirty="0"/>
              <a:t>正常数据</a:t>
            </a:r>
            <a:endParaRPr lang="en-US" altLang="zh-CN" b="1" dirty="0"/>
          </a:p>
          <a:p>
            <a:pPr marL="457200" indent="-457200" algn="l">
              <a:lnSpc>
                <a:spcPct val="150000"/>
              </a:lnSpc>
              <a:buAutoNum type="arabicPeriod"/>
            </a:pPr>
            <a:r>
              <a:rPr lang="zh-CN" altLang="en-US" b="1" dirty="0"/>
              <a:t>异常数据</a:t>
            </a:r>
          </a:p>
        </p:txBody>
      </p:sp>
    </p:spTree>
    <p:extLst>
      <p:ext uri="{BB962C8B-B14F-4D97-AF65-F5344CB8AC3E}">
        <p14:creationId xmlns:p14="http://schemas.microsoft.com/office/powerpoint/2010/main" val="133264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A974A-0097-DBFF-D3FE-373D72B9ECFA}"/>
              </a:ext>
            </a:extLst>
          </p:cNvPr>
          <p:cNvSpPr>
            <a:spLocks noGrp="1"/>
          </p:cNvSpPr>
          <p:nvPr>
            <p:ph type="title"/>
          </p:nvPr>
        </p:nvSpPr>
        <p:spPr/>
        <p:txBody>
          <a:bodyPr/>
          <a:lstStyle/>
          <a:p>
            <a:r>
              <a:rPr lang="zh-CN" altLang="en-US" b="1" dirty="0"/>
              <a:t>数据读取</a:t>
            </a:r>
          </a:p>
        </p:txBody>
      </p:sp>
      <p:sp>
        <p:nvSpPr>
          <p:cNvPr id="7" name="文本框 6">
            <a:extLst>
              <a:ext uri="{FF2B5EF4-FFF2-40B4-BE49-F238E27FC236}">
                <a16:creationId xmlns:a16="http://schemas.microsoft.com/office/drawing/2014/main" id="{D90EF520-922D-FDBC-1F91-6922A979FB6C}"/>
              </a:ext>
            </a:extLst>
          </p:cNvPr>
          <p:cNvSpPr txBox="1"/>
          <p:nvPr/>
        </p:nvSpPr>
        <p:spPr>
          <a:xfrm>
            <a:off x="354481" y="1690688"/>
            <a:ext cx="4785561" cy="50257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nSpc>
                <a:spcPct val="150000"/>
              </a:lnSpc>
            </a:pPr>
            <a:r>
              <a:rPr lang="zh-CN" altLang="en-US" dirty="0"/>
              <a:t>通过出租车</a:t>
            </a:r>
            <a:r>
              <a:rPr lang="en-US" altLang="zh-CN" dirty="0"/>
              <a:t>GPS</a:t>
            </a:r>
            <a:r>
              <a:rPr lang="zh-CN" altLang="en-US" dirty="0"/>
              <a:t>设备以一定的采样频率追踪记录并保存出租车的</a:t>
            </a:r>
            <a:r>
              <a:rPr lang="en-US" altLang="zh-CN" dirty="0"/>
              <a:t>GPS</a:t>
            </a:r>
            <a:r>
              <a:rPr lang="zh-CN" altLang="en-US" dirty="0"/>
              <a:t>地理坐标位置而产生的出租车</a:t>
            </a:r>
            <a:r>
              <a:rPr lang="en-US" altLang="zh-CN" dirty="0"/>
              <a:t>GPS</a:t>
            </a:r>
            <a:r>
              <a:rPr lang="zh-CN" altLang="en-US" dirty="0"/>
              <a:t>数据一般包括时间、空间与个体三个维度的信息，采样频率一般为</a:t>
            </a:r>
            <a:r>
              <a:rPr lang="en-US" altLang="zh-CN" dirty="0"/>
              <a:t>15s</a:t>
            </a:r>
            <a:r>
              <a:rPr lang="zh-CN" altLang="en-US" dirty="0"/>
              <a:t>一条记录，单个城市的出租车</a:t>
            </a:r>
            <a:r>
              <a:rPr lang="en-US" altLang="zh-CN" dirty="0"/>
              <a:t>GPS</a:t>
            </a:r>
            <a:r>
              <a:rPr lang="zh-CN" altLang="en-US" dirty="0"/>
              <a:t>数据产出速率一般为</a:t>
            </a:r>
            <a:r>
              <a:rPr lang="en-US" altLang="zh-CN" dirty="0"/>
              <a:t>2GB</a:t>
            </a:r>
            <a:r>
              <a:rPr lang="zh-CN" altLang="en-US" dirty="0"/>
              <a:t>每日，数据量大小取决于运营中的出租车数量与车载</a:t>
            </a:r>
            <a:r>
              <a:rPr lang="en-US" altLang="zh-CN" dirty="0"/>
              <a:t>GPS</a:t>
            </a:r>
            <a:r>
              <a:rPr lang="zh-CN" altLang="en-US" dirty="0"/>
              <a:t>设备的采样频率，数据包括经度、纬度、时间、载客状态、车辆</a:t>
            </a:r>
            <a:r>
              <a:rPr lang="en-US" altLang="zh-CN" dirty="0"/>
              <a:t>ID</a:t>
            </a:r>
            <a:r>
              <a:rPr lang="zh-CN" altLang="en-US" dirty="0"/>
              <a:t>、方向角、速度、是否在快速路上等字段。</a:t>
            </a:r>
          </a:p>
          <a:p>
            <a:pPr indent="457200">
              <a:lnSpc>
                <a:spcPct val="150000"/>
              </a:lnSpc>
            </a:pPr>
            <a:r>
              <a:rPr lang="zh-CN" altLang="en-US" dirty="0"/>
              <a:t>用</a:t>
            </a:r>
            <a:r>
              <a:rPr lang="en-US" altLang="zh-CN" dirty="0"/>
              <a:t>Python</a:t>
            </a:r>
            <a:r>
              <a:rPr lang="zh-CN" altLang="en-US" dirty="0"/>
              <a:t>读取深圳市交通运输局提供的一天时间内抽样</a:t>
            </a:r>
            <a:r>
              <a:rPr lang="en-US" altLang="zh-CN" dirty="0"/>
              <a:t>500</a:t>
            </a:r>
            <a:r>
              <a:rPr lang="zh-CN" altLang="en-US" dirty="0"/>
              <a:t>辆的出租车</a:t>
            </a:r>
            <a:r>
              <a:rPr lang="en-US" altLang="zh-CN" dirty="0"/>
              <a:t>GPS</a:t>
            </a:r>
            <a:r>
              <a:rPr lang="zh-CN" altLang="en-US" dirty="0"/>
              <a:t>数据，各字段含义如右表所示。</a:t>
            </a:r>
          </a:p>
        </p:txBody>
      </p:sp>
      <p:pic>
        <p:nvPicPr>
          <p:cNvPr id="9" name="图片 8">
            <a:extLst>
              <a:ext uri="{FF2B5EF4-FFF2-40B4-BE49-F238E27FC236}">
                <a16:creationId xmlns:a16="http://schemas.microsoft.com/office/drawing/2014/main" id="{0FF19EB8-6813-D596-48E3-17B89DF55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674" y="1895261"/>
            <a:ext cx="6811326" cy="3067478"/>
          </a:xfrm>
          <a:prstGeom prst="rect">
            <a:avLst/>
          </a:prstGeom>
        </p:spPr>
      </p:pic>
    </p:spTree>
    <p:extLst>
      <p:ext uri="{BB962C8B-B14F-4D97-AF65-F5344CB8AC3E}">
        <p14:creationId xmlns:p14="http://schemas.microsoft.com/office/powerpoint/2010/main" val="360772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16D14-8431-B9F9-6081-B038A19E06F5}"/>
              </a:ext>
            </a:extLst>
          </p:cNvPr>
          <p:cNvSpPr>
            <a:spLocks noGrp="1"/>
          </p:cNvSpPr>
          <p:nvPr>
            <p:ph type="title"/>
          </p:nvPr>
        </p:nvSpPr>
        <p:spPr/>
        <p:txBody>
          <a:bodyPr/>
          <a:lstStyle/>
          <a:p>
            <a:r>
              <a:rPr lang="zh-CN" altLang="en-US" b="1" dirty="0"/>
              <a:t>正常数据</a:t>
            </a:r>
          </a:p>
        </p:txBody>
      </p:sp>
      <p:sp>
        <p:nvSpPr>
          <p:cNvPr id="5" name="文本框 4">
            <a:extLst>
              <a:ext uri="{FF2B5EF4-FFF2-40B4-BE49-F238E27FC236}">
                <a16:creationId xmlns:a16="http://schemas.microsoft.com/office/drawing/2014/main" id="{9E1632D1-6B1B-F53F-3EA3-30CA606D6A3F}"/>
              </a:ext>
            </a:extLst>
          </p:cNvPr>
          <p:cNvSpPr txBox="1"/>
          <p:nvPr/>
        </p:nvSpPr>
        <p:spPr>
          <a:xfrm>
            <a:off x="302795" y="1320514"/>
            <a:ext cx="5448299" cy="54412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nSpc>
                <a:spcPct val="150000"/>
              </a:lnSpc>
            </a:pPr>
            <a:r>
              <a:rPr lang="zh-CN" altLang="en-US" dirty="0"/>
              <a:t>异常数据体现在载客状态字段上。载客状态字段通过</a:t>
            </a:r>
            <a:r>
              <a:rPr lang="en-US" altLang="zh-CN" dirty="0"/>
              <a:t>1</a:t>
            </a:r>
            <a:r>
              <a:rPr lang="zh-CN" altLang="en-US" dirty="0"/>
              <a:t>和</a:t>
            </a:r>
            <a:r>
              <a:rPr lang="en-US" altLang="zh-CN" dirty="0"/>
              <a:t>0</a:t>
            </a:r>
            <a:r>
              <a:rPr lang="zh-CN" altLang="en-US" dirty="0"/>
              <a:t>表示出租车载客状态：</a:t>
            </a:r>
            <a:r>
              <a:rPr lang="zh-CN" altLang="en-US" b="1" dirty="0"/>
              <a:t>字段值为</a:t>
            </a:r>
            <a:r>
              <a:rPr lang="en-US" altLang="zh-CN" b="1" dirty="0"/>
              <a:t>1</a:t>
            </a:r>
            <a:r>
              <a:rPr lang="zh-CN" altLang="en-US" b="1" dirty="0"/>
              <a:t>时出租车载客；字段值为</a:t>
            </a:r>
            <a:r>
              <a:rPr lang="en-US" altLang="zh-CN" b="1" dirty="0"/>
              <a:t>0</a:t>
            </a:r>
            <a:r>
              <a:rPr lang="zh-CN" altLang="en-US" b="1" dirty="0"/>
              <a:t>时出租车空载</a:t>
            </a:r>
            <a:r>
              <a:rPr lang="zh-CN" altLang="en-US" dirty="0"/>
              <a:t>。将数据按照车牌号和时间排序，正常情况下一辆出租车的载客状态序列是</a:t>
            </a:r>
            <a:r>
              <a:rPr lang="zh-CN" altLang="en-US" b="1" dirty="0"/>
              <a:t>连续</a:t>
            </a:r>
            <a:r>
              <a:rPr lang="en-US" altLang="zh-CN" b="1" dirty="0"/>
              <a:t>0</a:t>
            </a:r>
            <a:r>
              <a:rPr lang="zh-CN" altLang="en-US" b="1" dirty="0"/>
              <a:t>序列和连续</a:t>
            </a:r>
            <a:r>
              <a:rPr lang="en-US" altLang="zh-CN" b="1" dirty="0"/>
              <a:t>1</a:t>
            </a:r>
            <a:r>
              <a:rPr lang="zh-CN" altLang="en-US" b="1" dirty="0"/>
              <a:t>序列交替出现</a:t>
            </a:r>
            <a:r>
              <a:rPr lang="zh-CN" altLang="en-US" dirty="0"/>
              <a:t>，如右表所示。</a:t>
            </a:r>
            <a:endParaRPr lang="en-US" altLang="zh-CN" dirty="0"/>
          </a:p>
          <a:p>
            <a:pPr indent="457200">
              <a:lnSpc>
                <a:spcPct val="150000"/>
              </a:lnSpc>
            </a:pPr>
            <a:r>
              <a:rPr lang="zh-CN" altLang="en-US" dirty="0"/>
              <a:t>当载客状态字段值由</a:t>
            </a:r>
            <a:r>
              <a:rPr lang="en-US" altLang="zh-CN" dirty="0"/>
              <a:t>A</a:t>
            </a:r>
            <a:r>
              <a:rPr lang="zh-CN" altLang="en-US" dirty="0"/>
              <a:t>时刻的</a:t>
            </a:r>
            <a:r>
              <a:rPr lang="en-US" altLang="zh-CN" dirty="0"/>
              <a:t>0</a:t>
            </a:r>
            <a:r>
              <a:rPr lang="zh-CN" altLang="en-US" dirty="0"/>
              <a:t>转为</a:t>
            </a:r>
            <a:r>
              <a:rPr lang="en-US" altLang="zh-CN" dirty="0"/>
              <a:t>B</a:t>
            </a:r>
            <a:r>
              <a:rPr lang="zh-CN" altLang="en-US" dirty="0"/>
              <a:t>时刻的</a:t>
            </a:r>
            <a:r>
              <a:rPr lang="en-US" altLang="zh-CN" dirty="0"/>
              <a:t>1</a:t>
            </a:r>
            <a:r>
              <a:rPr lang="zh-CN" altLang="en-US" dirty="0"/>
              <a:t>时，代表乘客在</a:t>
            </a:r>
            <a:r>
              <a:rPr lang="en-US" altLang="zh-CN" dirty="0"/>
              <a:t>A</a:t>
            </a:r>
            <a:r>
              <a:rPr lang="zh-CN" altLang="en-US" dirty="0"/>
              <a:t>时刻与</a:t>
            </a:r>
            <a:r>
              <a:rPr lang="en-US" altLang="zh-CN" dirty="0"/>
              <a:t>B</a:t>
            </a:r>
            <a:r>
              <a:rPr lang="zh-CN" altLang="en-US" dirty="0"/>
              <a:t>时刻之间上车。当载客状态字段值由</a:t>
            </a:r>
            <a:r>
              <a:rPr lang="en-US" altLang="zh-CN" dirty="0"/>
              <a:t>C</a:t>
            </a:r>
            <a:r>
              <a:rPr lang="zh-CN" altLang="en-US" dirty="0"/>
              <a:t>时刻的</a:t>
            </a:r>
            <a:r>
              <a:rPr lang="en-US" altLang="zh-CN" dirty="0"/>
              <a:t>1</a:t>
            </a:r>
            <a:r>
              <a:rPr lang="zh-CN" altLang="en-US" dirty="0"/>
              <a:t>转为</a:t>
            </a:r>
            <a:r>
              <a:rPr lang="en-US" altLang="zh-CN" dirty="0"/>
              <a:t>D</a:t>
            </a:r>
            <a:r>
              <a:rPr lang="zh-CN" altLang="en-US" dirty="0"/>
              <a:t>时刻的</a:t>
            </a:r>
            <a:r>
              <a:rPr lang="en-US" altLang="zh-CN" dirty="0"/>
              <a:t>0</a:t>
            </a:r>
            <a:r>
              <a:rPr lang="zh-CN" altLang="en-US" dirty="0"/>
              <a:t>时，代表乘客在</a:t>
            </a:r>
            <a:r>
              <a:rPr lang="en-US" altLang="zh-CN" dirty="0"/>
              <a:t>C</a:t>
            </a:r>
            <a:r>
              <a:rPr lang="zh-CN" altLang="en-US" dirty="0"/>
              <a:t>时刻与</a:t>
            </a:r>
            <a:r>
              <a:rPr lang="en-US" altLang="zh-CN" dirty="0"/>
              <a:t>D</a:t>
            </a:r>
            <a:r>
              <a:rPr lang="zh-CN" altLang="en-US" dirty="0"/>
              <a:t>时刻之间下车。由于</a:t>
            </a:r>
            <a:r>
              <a:rPr lang="en-US" altLang="zh-CN" dirty="0"/>
              <a:t>GPS</a:t>
            </a:r>
            <a:r>
              <a:rPr lang="zh-CN" altLang="en-US" dirty="0"/>
              <a:t>设备的采样频率一般为</a:t>
            </a:r>
            <a:r>
              <a:rPr lang="en-US" altLang="zh-CN" dirty="0"/>
              <a:t>15s</a:t>
            </a:r>
            <a:r>
              <a:rPr lang="zh-CN" altLang="en-US" dirty="0"/>
              <a:t>一条记录，可以认为相邻采样点在时间和空间上都非常接近，</a:t>
            </a:r>
            <a:r>
              <a:rPr lang="en-US" altLang="zh-CN" dirty="0"/>
              <a:t>A</a:t>
            </a:r>
            <a:r>
              <a:rPr lang="zh-CN" altLang="en-US" dirty="0"/>
              <a:t>和</a:t>
            </a:r>
            <a:r>
              <a:rPr lang="en-US" altLang="zh-CN" dirty="0"/>
              <a:t>B</a:t>
            </a:r>
            <a:r>
              <a:rPr lang="zh-CN" altLang="en-US" dirty="0"/>
              <a:t>两个时刻均为上车点，</a:t>
            </a:r>
            <a:r>
              <a:rPr lang="en-US" altLang="zh-CN" dirty="0"/>
              <a:t>C</a:t>
            </a:r>
            <a:r>
              <a:rPr lang="zh-CN" altLang="en-US" dirty="0"/>
              <a:t>和</a:t>
            </a:r>
            <a:r>
              <a:rPr lang="en-US" altLang="zh-CN" dirty="0"/>
              <a:t>D</a:t>
            </a:r>
            <a:r>
              <a:rPr lang="zh-CN" altLang="en-US" dirty="0"/>
              <a:t>两个时刻均为下车点，本研究设</a:t>
            </a:r>
            <a:r>
              <a:rPr lang="en-US" altLang="zh-CN" b="1" dirty="0"/>
              <a:t>A</a:t>
            </a:r>
            <a:r>
              <a:rPr lang="zh-CN" altLang="en-US" b="1" dirty="0"/>
              <a:t>时刻为上车点，</a:t>
            </a:r>
            <a:r>
              <a:rPr lang="en-US" altLang="zh-CN" b="1" dirty="0"/>
              <a:t>C</a:t>
            </a:r>
            <a:r>
              <a:rPr lang="zh-CN" altLang="en-US" b="1" dirty="0"/>
              <a:t>时刻为下车点</a:t>
            </a:r>
            <a:r>
              <a:rPr lang="zh-CN" altLang="en-US" dirty="0"/>
              <a:t>。</a:t>
            </a:r>
          </a:p>
        </p:txBody>
      </p:sp>
      <p:pic>
        <p:nvPicPr>
          <p:cNvPr id="6" name="图片 5">
            <a:extLst>
              <a:ext uri="{FF2B5EF4-FFF2-40B4-BE49-F238E27FC236}">
                <a16:creationId xmlns:a16="http://schemas.microsoft.com/office/drawing/2014/main" id="{24B40499-8BE9-D1C4-92C7-C9B0FDD171D0}"/>
              </a:ext>
            </a:extLst>
          </p:cNvPr>
          <p:cNvPicPr>
            <a:picLocks noChangeAspect="1"/>
          </p:cNvPicPr>
          <p:nvPr/>
        </p:nvPicPr>
        <p:blipFill>
          <a:blip r:embed="rId2"/>
          <a:stretch>
            <a:fillRect/>
          </a:stretch>
        </p:blipFill>
        <p:spPr>
          <a:xfrm>
            <a:off x="5847344" y="1898005"/>
            <a:ext cx="6344656" cy="3552300"/>
          </a:xfrm>
          <a:prstGeom prst="rect">
            <a:avLst/>
          </a:prstGeom>
        </p:spPr>
      </p:pic>
    </p:spTree>
    <p:extLst>
      <p:ext uri="{BB962C8B-B14F-4D97-AF65-F5344CB8AC3E}">
        <p14:creationId xmlns:p14="http://schemas.microsoft.com/office/powerpoint/2010/main" val="53727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41EB1-DFED-F5A5-6094-D7C5DB7DD6E1}"/>
              </a:ext>
            </a:extLst>
          </p:cNvPr>
          <p:cNvSpPr>
            <a:spLocks noGrp="1"/>
          </p:cNvSpPr>
          <p:nvPr>
            <p:ph type="title"/>
          </p:nvPr>
        </p:nvSpPr>
        <p:spPr/>
        <p:txBody>
          <a:bodyPr/>
          <a:lstStyle/>
          <a:p>
            <a:r>
              <a:rPr lang="zh-CN" altLang="en-US" dirty="0"/>
              <a:t>异常数据</a:t>
            </a:r>
          </a:p>
        </p:txBody>
      </p:sp>
      <p:sp>
        <p:nvSpPr>
          <p:cNvPr id="5" name="文本框 4">
            <a:extLst>
              <a:ext uri="{FF2B5EF4-FFF2-40B4-BE49-F238E27FC236}">
                <a16:creationId xmlns:a16="http://schemas.microsoft.com/office/drawing/2014/main" id="{F83A851D-7FC2-1997-1F97-24E8F151FD4C}"/>
              </a:ext>
            </a:extLst>
          </p:cNvPr>
          <p:cNvSpPr txBox="1"/>
          <p:nvPr/>
        </p:nvSpPr>
        <p:spPr>
          <a:xfrm>
            <a:off x="6098006" y="500634"/>
            <a:ext cx="6093994" cy="58567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nSpc>
                <a:spcPct val="150000"/>
              </a:lnSpc>
            </a:pPr>
            <a:r>
              <a:rPr lang="zh-CN" altLang="en-US" dirty="0"/>
              <a:t>载客状态字段的异常情况如左表所示。</a:t>
            </a:r>
          </a:p>
          <a:p>
            <a:pPr indent="457200">
              <a:lnSpc>
                <a:spcPct val="150000"/>
              </a:lnSpc>
            </a:pPr>
            <a:r>
              <a:rPr lang="zh-CN" altLang="en-US" dirty="0"/>
              <a:t>情况一为连续的</a:t>
            </a:r>
            <a:r>
              <a:rPr lang="en-US" altLang="zh-CN" dirty="0"/>
              <a:t>0</a:t>
            </a:r>
            <a:r>
              <a:rPr lang="zh-CN" altLang="en-US" dirty="0"/>
              <a:t>序列中突然出现一个</a:t>
            </a:r>
            <a:r>
              <a:rPr lang="en-US" altLang="zh-CN" dirty="0"/>
              <a:t>1</a:t>
            </a:r>
            <a:r>
              <a:rPr lang="zh-CN" altLang="en-US" dirty="0"/>
              <a:t>。该异常数据按照正确情况读取会表现为乘客的上下车记录连续，后续出行特征分析中会表现为乘客在同一地点上下车。</a:t>
            </a:r>
          </a:p>
          <a:p>
            <a:pPr indent="457200">
              <a:lnSpc>
                <a:spcPct val="150000"/>
              </a:lnSpc>
            </a:pPr>
            <a:r>
              <a:rPr lang="zh-CN" altLang="en-US" dirty="0"/>
              <a:t>情况二为连续的</a:t>
            </a:r>
            <a:r>
              <a:rPr lang="en-US" altLang="zh-CN" dirty="0"/>
              <a:t>1</a:t>
            </a:r>
            <a:r>
              <a:rPr lang="zh-CN" altLang="en-US" dirty="0"/>
              <a:t>序列中突然出现一个</a:t>
            </a:r>
            <a:r>
              <a:rPr lang="en-US" altLang="zh-CN" dirty="0"/>
              <a:t>0</a:t>
            </a:r>
            <a:r>
              <a:rPr lang="zh-CN" altLang="en-US" dirty="0"/>
              <a:t>。不排除一些出租车由于口碑、系统安排等原因生意火爆，上一个订单结束后就立即在上一个订单的下车点开始下一个订单。但考虑到出租车</a:t>
            </a:r>
            <a:r>
              <a:rPr lang="en-US" altLang="zh-CN" dirty="0"/>
              <a:t>GPS</a:t>
            </a:r>
            <a:r>
              <a:rPr lang="zh-CN" altLang="en-US" dirty="0"/>
              <a:t>设备的采样频率一般为</a:t>
            </a:r>
            <a:r>
              <a:rPr lang="en-US" altLang="zh-CN" dirty="0"/>
              <a:t>15s</a:t>
            </a:r>
            <a:r>
              <a:rPr lang="zh-CN" altLang="en-US" dirty="0"/>
              <a:t>一条记录，在如此短的时间内完成上一个订单的结束与下一个订单的开始较难，因此本研究设该情况为小概率事件。</a:t>
            </a:r>
            <a:endParaRPr lang="en-US" altLang="zh-CN" dirty="0"/>
          </a:p>
          <a:p>
            <a:pPr indent="457200">
              <a:lnSpc>
                <a:spcPct val="150000"/>
              </a:lnSpc>
            </a:pPr>
            <a:r>
              <a:rPr lang="zh-CN" altLang="en-US" dirty="0"/>
              <a:t>载客状态字段异常的原因大概率是出租车</a:t>
            </a:r>
            <a:r>
              <a:rPr lang="en-US" altLang="zh-CN" dirty="0"/>
              <a:t>GPS</a:t>
            </a:r>
            <a:r>
              <a:rPr lang="zh-CN" altLang="en-US" dirty="0"/>
              <a:t>设备的突发异常，使用</a:t>
            </a:r>
            <a:r>
              <a:rPr lang="en-US" altLang="zh-CN" dirty="0"/>
              <a:t>Python</a:t>
            </a:r>
            <a:r>
              <a:rPr lang="zh-CN" altLang="en-US" dirty="0"/>
              <a:t>找出符合下述特征的数据删除即可：某条数据的载客状态字段值与前一条数据和后一条数据的载客状态字段值均不同且三条数据属于同一辆出租车。</a:t>
            </a:r>
          </a:p>
        </p:txBody>
      </p:sp>
      <p:pic>
        <p:nvPicPr>
          <p:cNvPr id="6" name="图片 5">
            <a:extLst>
              <a:ext uri="{FF2B5EF4-FFF2-40B4-BE49-F238E27FC236}">
                <a16:creationId xmlns:a16="http://schemas.microsoft.com/office/drawing/2014/main" id="{46CC6325-3211-1FD2-B21E-D45F12F9A25D}"/>
              </a:ext>
            </a:extLst>
          </p:cNvPr>
          <p:cNvPicPr>
            <a:picLocks noChangeAspect="1"/>
          </p:cNvPicPr>
          <p:nvPr/>
        </p:nvPicPr>
        <p:blipFill>
          <a:blip r:embed="rId2"/>
          <a:stretch>
            <a:fillRect/>
          </a:stretch>
        </p:blipFill>
        <p:spPr>
          <a:xfrm>
            <a:off x="-90676" y="1297992"/>
            <a:ext cx="6093994" cy="5452070"/>
          </a:xfrm>
          <a:prstGeom prst="rect">
            <a:avLst/>
          </a:prstGeom>
        </p:spPr>
      </p:pic>
    </p:spTree>
    <p:extLst>
      <p:ext uri="{BB962C8B-B14F-4D97-AF65-F5344CB8AC3E}">
        <p14:creationId xmlns:p14="http://schemas.microsoft.com/office/powerpoint/2010/main" val="338171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153C-EA50-3248-6B60-909FEE7CD332}"/>
              </a:ext>
            </a:extLst>
          </p:cNvPr>
          <p:cNvSpPr>
            <a:spLocks noGrp="1"/>
          </p:cNvSpPr>
          <p:nvPr>
            <p:ph type="ctrTitle"/>
          </p:nvPr>
        </p:nvSpPr>
        <p:spPr/>
        <p:txBody>
          <a:bodyPr/>
          <a:lstStyle/>
          <a:p>
            <a:pPr algn="l"/>
            <a:r>
              <a:rPr lang="zh-CN" altLang="en-US" b="1" dirty="0"/>
              <a:t>可行性分析</a:t>
            </a:r>
          </a:p>
        </p:txBody>
      </p:sp>
      <p:sp>
        <p:nvSpPr>
          <p:cNvPr id="3" name="副标题 2">
            <a:extLst>
              <a:ext uri="{FF2B5EF4-FFF2-40B4-BE49-F238E27FC236}">
                <a16:creationId xmlns:a16="http://schemas.microsoft.com/office/drawing/2014/main" id="{84130B1E-E51D-E632-AB85-9EC7B41BF3B8}"/>
              </a:ext>
            </a:extLst>
          </p:cNvPr>
          <p:cNvSpPr>
            <a:spLocks noGrp="1"/>
          </p:cNvSpPr>
          <p:nvPr>
            <p:ph type="subTitle" idx="1"/>
          </p:nvPr>
        </p:nvSpPr>
        <p:spPr>
          <a:xfrm>
            <a:off x="1524000" y="3602037"/>
            <a:ext cx="9144000" cy="2387599"/>
          </a:xfrm>
        </p:spPr>
        <p:txBody>
          <a:bodyPr>
            <a:normAutofit/>
          </a:bodyPr>
          <a:lstStyle/>
          <a:p>
            <a:pPr marL="457200" indent="-457200" algn="l">
              <a:lnSpc>
                <a:spcPct val="150000"/>
              </a:lnSpc>
              <a:buAutoNum type="arabicPeriod"/>
            </a:pPr>
            <a:r>
              <a:rPr lang="zh-CN" altLang="en-US" b="1" dirty="0"/>
              <a:t>出租车</a:t>
            </a:r>
            <a:r>
              <a:rPr lang="en-US" altLang="zh-CN" b="1" dirty="0"/>
              <a:t>GPS</a:t>
            </a:r>
            <a:r>
              <a:rPr lang="zh-CN" altLang="en-US" b="1" dirty="0"/>
              <a:t>数据的时间完整性评估</a:t>
            </a:r>
            <a:endParaRPr lang="en-US" altLang="zh-CN" b="1" dirty="0"/>
          </a:p>
          <a:p>
            <a:pPr marL="457200" indent="-457200" algn="l">
              <a:lnSpc>
                <a:spcPct val="150000"/>
              </a:lnSpc>
              <a:buAutoNum type="arabicPeriod"/>
            </a:pPr>
            <a:r>
              <a:rPr lang="zh-CN" altLang="en-US" b="1" dirty="0"/>
              <a:t>栅格化方法</a:t>
            </a:r>
            <a:endParaRPr lang="en-US" altLang="zh-CN" b="1" dirty="0"/>
          </a:p>
          <a:p>
            <a:pPr marL="457200" indent="-457200" algn="l">
              <a:lnSpc>
                <a:spcPct val="150000"/>
              </a:lnSpc>
              <a:buAutoNum type="arabicPeriod"/>
            </a:pPr>
            <a:r>
              <a:rPr lang="zh-CN" altLang="en-US" b="1" dirty="0"/>
              <a:t>出租车</a:t>
            </a:r>
            <a:r>
              <a:rPr lang="en-US" altLang="zh-CN" b="1" dirty="0"/>
              <a:t>GPS</a:t>
            </a:r>
            <a:r>
              <a:rPr lang="zh-CN" altLang="en-US" b="1" dirty="0"/>
              <a:t>数据的空间完整性评估</a:t>
            </a:r>
          </a:p>
        </p:txBody>
      </p:sp>
    </p:spTree>
    <p:extLst>
      <p:ext uri="{BB962C8B-B14F-4D97-AF65-F5344CB8AC3E}">
        <p14:creationId xmlns:p14="http://schemas.microsoft.com/office/powerpoint/2010/main" val="37120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F2B66-C5AF-EEE3-8BF5-47834E38919C}"/>
              </a:ext>
            </a:extLst>
          </p:cNvPr>
          <p:cNvSpPr>
            <a:spLocks noGrp="1"/>
          </p:cNvSpPr>
          <p:nvPr>
            <p:ph type="title"/>
          </p:nvPr>
        </p:nvSpPr>
        <p:spPr/>
        <p:txBody>
          <a:bodyPr/>
          <a:lstStyle/>
          <a:p>
            <a:r>
              <a:rPr lang="zh-CN" altLang="en-US" b="1" dirty="0"/>
              <a:t>出租车</a:t>
            </a:r>
            <a:r>
              <a:rPr lang="en-US" altLang="zh-CN" b="1" dirty="0"/>
              <a:t>GPS</a:t>
            </a:r>
            <a:r>
              <a:rPr lang="zh-CN" altLang="en-US" b="1" dirty="0"/>
              <a:t>数据的时间完整性评估</a:t>
            </a:r>
          </a:p>
        </p:txBody>
      </p:sp>
      <p:pic>
        <p:nvPicPr>
          <p:cNvPr id="4" name="图片 3">
            <a:extLst>
              <a:ext uri="{FF2B5EF4-FFF2-40B4-BE49-F238E27FC236}">
                <a16:creationId xmlns:a16="http://schemas.microsoft.com/office/drawing/2014/main" id="{90BA1BC5-DE94-AF5A-101C-EE5E3EB93585}"/>
              </a:ext>
            </a:extLst>
          </p:cNvPr>
          <p:cNvPicPr>
            <a:picLocks noChangeAspect="1"/>
          </p:cNvPicPr>
          <p:nvPr/>
        </p:nvPicPr>
        <p:blipFill>
          <a:blip r:embed="rId2"/>
          <a:stretch>
            <a:fillRect/>
          </a:stretch>
        </p:blipFill>
        <p:spPr>
          <a:xfrm>
            <a:off x="6096000" y="2041809"/>
            <a:ext cx="6096000" cy="3234418"/>
          </a:xfrm>
          <a:prstGeom prst="rect">
            <a:avLst/>
          </a:prstGeom>
        </p:spPr>
      </p:pic>
      <p:sp>
        <p:nvSpPr>
          <p:cNvPr id="6" name="文本框 5">
            <a:extLst>
              <a:ext uri="{FF2B5EF4-FFF2-40B4-BE49-F238E27FC236}">
                <a16:creationId xmlns:a16="http://schemas.microsoft.com/office/drawing/2014/main" id="{088DE6E1-2842-0B7E-EC1B-7DD95B3EAA80}"/>
              </a:ext>
            </a:extLst>
          </p:cNvPr>
          <p:cNvSpPr txBox="1"/>
          <p:nvPr/>
        </p:nvSpPr>
        <p:spPr>
          <a:xfrm>
            <a:off x="838200" y="1690688"/>
            <a:ext cx="5086351" cy="44542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457200">
              <a:lnSpc>
                <a:spcPct val="150000"/>
              </a:lnSpc>
            </a:pPr>
            <a:r>
              <a:rPr lang="zh-CN" altLang="en-US" sz="2400" dirty="0"/>
              <a:t>从时间字段中提取出小时信息，统计出租车</a:t>
            </a:r>
            <a:r>
              <a:rPr lang="en-US" altLang="zh-CN" sz="2400" dirty="0"/>
              <a:t>GPS</a:t>
            </a:r>
            <a:r>
              <a:rPr lang="zh-CN" altLang="en-US" sz="2400" dirty="0"/>
              <a:t>数据一天内各小时数据量，统计结果如右图出租车</a:t>
            </a:r>
            <a:r>
              <a:rPr lang="en-US" altLang="zh-CN" sz="2400" dirty="0"/>
              <a:t>GPS</a:t>
            </a:r>
            <a:r>
              <a:rPr lang="zh-CN" altLang="en-US" sz="2400" dirty="0"/>
              <a:t>数据每小时数据量统计图所示，出租车</a:t>
            </a:r>
            <a:r>
              <a:rPr lang="en-US" altLang="zh-CN" sz="2400" dirty="0"/>
              <a:t>GPS</a:t>
            </a:r>
            <a:r>
              <a:rPr lang="zh-CN" altLang="en-US" sz="2400" dirty="0"/>
              <a:t>数据的小时分布完整，无异常缺失，并呈现出白天多、夜晚少、有早晚高峰期等规律。综上所述，出租车</a:t>
            </a:r>
            <a:r>
              <a:rPr lang="en-US" altLang="zh-CN" sz="2400" dirty="0"/>
              <a:t>GPS</a:t>
            </a:r>
            <a:r>
              <a:rPr lang="zh-CN" altLang="en-US" sz="2400" dirty="0"/>
              <a:t>数据的时间完整性较好。</a:t>
            </a:r>
          </a:p>
        </p:txBody>
      </p:sp>
    </p:spTree>
    <p:extLst>
      <p:ext uri="{BB962C8B-B14F-4D97-AF65-F5344CB8AC3E}">
        <p14:creationId xmlns:p14="http://schemas.microsoft.com/office/powerpoint/2010/main" val="17525364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宋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3175</Words>
  <Application>Microsoft Office PowerPoint</Application>
  <PresentationFormat>宽屏</PresentationFormat>
  <Paragraphs>220</Paragraphs>
  <Slides>33</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Arial</vt:lpstr>
      <vt:lpstr>Cambria Math</vt:lpstr>
      <vt:lpstr>Times New Roman</vt:lpstr>
      <vt:lpstr>Office 主题​​</vt:lpstr>
      <vt:lpstr>深圳市出租车出行特征与需求模式分析</vt:lpstr>
      <vt:lpstr>目录</vt:lpstr>
      <vt:lpstr>研究现状</vt:lpstr>
      <vt:lpstr>数据的读取与异常数据的清洗</vt:lpstr>
      <vt:lpstr>数据读取</vt:lpstr>
      <vt:lpstr>正常数据</vt:lpstr>
      <vt:lpstr>异常数据</vt:lpstr>
      <vt:lpstr>可行性分析</vt:lpstr>
      <vt:lpstr>出租车GPS数据的时间完整性评估</vt:lpstr>
      <vt:lpstr>栅格化方法</vt:lpstr>
      <vt:lpstr>栅格化方法</vt:lpstr>
      <vt:lpstr>栅格化方法</vt:lpstr>
      <vt:lpstr>出租车GPS数据的空间完整性评估</vt:lpstr>
      <vt:lpstr>出租车GPS数据的空间完整性评估</vt:lpstr>
      <vt:lpstr>出租车出行特征分析</vt:lpstr>
      <vt:lpstr>出租车出行的时间特征</vt:lpstr>
      <vt:lpstr>栅格OD可视化</vt:lpstr>
      <vt:lpstr>OD期望线可视化</vt:lpstr>
      <vt:lpstr>出租车需求模式分析</vt:lpstr>
      <vt:lpstr>降维方法分析交通时空矩阵的原理</vt:lpstr>
      <vt:lpstr>交通时空矩阵</vt:lpstr>
      <vt:lpstr>奇异值分解（SVD）</vt:lpstr>
      <vt:lpstr>非负矩阵分解（NMF）</vt:lpstr>
      <vt:lpstr>SVD vs NMF</vt:lpstr>
      <vt:lpstr>鲁棒主成分分析（RPCA）</vt:lpstr>
      <vt:lpstr>使用奇异值分解分析出租车需求模式</vt:lpstr>
      <vt:lpstr>SVD分解过程</vt:lpstr>
      <vt:lpstr>模式一</vt:lpstr>
      <vt:lpstr>模式二</vt:lpstr>
      <vt:lpstr>模式三</vt:lpstr>
      <vt:lpstr>不足与展望</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祥旭 冯</dc:creator>
  <cp:lastModifiedBy>祥旭 冯</cp:lastModifiedBy>
  <cp:revision>98</cp:revision>
  <dcterms:created xsi:type="dcterms:W3CDTF">2024-04-14T11:30:41Z</dcterms:created>
  <dcterms:modified xsi:type="dcterms:W3CDTF">2024-04-16T13:42:00Z</dcterms:modified>
</cp:coreProperties>
</file>