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Jillian Mae Lee"/>
  <p:cmAuthor clrIdx="1" id="1" initials="" lastIdx="1" name="Ryan A Robido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1FD5583-F682-484B-930A-524BA805ACDD}">
  <a:tblStyle styleId="{91FD5583-F682-484B-930A-524BA805ACDD}"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xml"/><Relationship Id="rId6" Type="http://schemas.openxmlformats.org/officeDocument/2006/relationships/notesMaster" Target="notesMasters/notesMaster.xml"/><Relationship Id="rId7" Type="http://schemas.openxmlformats.org/officeDocument/2006/relationships/slide" Target="slides/slide.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 had an idea to use a story of my high school's fundraising dilemma's here, so this is blank intentionally</p:text>
  </p:cm>
  <p:cm authorId="0" idx="2">
    <p:pos x="6000" y="100"/>
    <p:text>also, ties in with the Challenges point in a later slide</p:text>
  </p:cm>
  <p:cm authorId="1" idx="1">
    <p:pos x="6000" y="200"/>
    <p:text>Mika, did you end up doing any interviews?  If not, no worries, but if so, I was going to add it to the background research.</p:text>
  </p:cm>
</p:cmLst>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12" name="Shape 12"/>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13" name="Shape 13"/>
          <p:cNvSpPr txBox="1"/>
          <p:nvPr>
            <p:ph type="ctrTitle"/>
          </p:nvPr>
        </p:nvSpPr>
        <p:spPr>
          <a:xfrm>
            <a:off x="685800" y="1746892"/>
            <a:ext cx="7772400" cy="12380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4" name="Shape 14"/>
          <p:cNvSpPr txBox="1"/>
          <p:nvPr>
            <p:ph idx="1" type="subTitle"/>
          </p:nvPr>
        </p:nvSpPr>
        <p:spPr>
          <a:xfrm>
            <a:off x="685800" y="3093357"/>
            <a:ext cx="7772400" cy="666600"/>
          </a:xfrm>
          <a:prstGeom prst="rect">
            <a:avLst/>
          </a:prstGeom>
        </p:spPr>
        <p:txBody>
          <a:bodyPr anchorCtr="0" anchor="t" bIns="91425" lIns="91425" rIns="91425" tIns="91425"/>
          <a:lstStyle>
            <a:lvl1pPr lvl="0" algn="ctr">
              <a:spcBef>
                <a:spcPts val="0"/>
              </a:spcBef>
              <a:buClr>
                <a:schemeClr val="dk2"/>
              </a:buClr>
              <a:buSzPct val="100000"/>
              <a:buNone/>
              <a:defRPr i="1" sz="2400">
                <a:solidFill>
                  <a:schemeClr val="dk2"/>
                </a:solidFill>
              </a:defRPr>
            </a:lvl1pPr>
            <a:lvl2pPr lvl="1" algn="ctr">
              <a:spcBef>
                <a:spcPts val="0"/>
              </a:spcBef>
              <a:buClr>
                <a:schemeClr val="dk2"/>
              </a:buClr>
              <a:buNone/>
              <a:defRPr i="1">
                <a:solidFill>
                  <a:schemeClr val="dk2"/>
                </a:solidFill>
              </a:defRPr>
            </a:lvl2pPr>
            <a:lvl3pPr lvl="2" algn="ctr">
              <a:spcBef>
                <a:spcPts val="0"/>
              </a:spcBef>
              <a:buClr>
                <a:schemeClr val="dk2"/>
              </a:buClr>
              <a:buNone/>
              <a:defRPr i="1">
                <a:solidFill>
                  <a:schemeClr val="dk2"/>
                </a:solidFill>
              </a:defRPr>
            </a:lvl3pPr>
            <a:lvl4pPr lvl="3" algn="ctr">
              <a:spcBef>
                <a:spcPts val="0"/>
              </a:spcBef>
              <a:buClr>
                <a:schemeClr val="dk2"/>
              </a:buClr>
              <a:buSzPct val="100000"/>
              <a:buNone/>
              <a:defRPr i="1" sz="2400">
                <a:solidFill>
                  <a:schemeClr val="dk2"/>
                </a:solidFill>
              </a:defRPr>
            </a:lvl4pPr>
            <a:lvl5pPr lvl="4" algn="ctr">
              <a:spcBef>
                <a:spcPts val="0"/>
              </a:spcBef>
              <a:buClr>
                <a:schemeClr val="dk2"/>
              </a:buClr>
              <a:buSzPct val="100000"/>
              <a:buNone/>
              <a:defRPr i="1" sz="2400">
                <a:solidFill>
                  <a:schemeClr val="dk2"/>
                </a:solidFill>
              </a:defRPr>
            </a:lvl5pPr>
            <a:lvl6pPr lvl="5" algn="ctr">
              <a:spcBef>
                <a:spcPts val="0"/>
              </a:spcBef>
              <a:buClr>
                <a:schemeClr val="dk2"/>
              </a:buClr>
              <a:buSzPct val="100000"/>
              <a:buNone/>
              <a:defRPr i="1" sz="2400">
                <a:solidFill>
                  <a:schemeClr val="dk2"/>
                </a:solidFill>
              </a:defRPr>
            </a:lvl6pPr>
            <a:lvl7pPr lvl="6" algn="ctr">
              <a:spcBef>
                <a:spcPts val="0"/>
              </a:spcBef>
              <a:buClr>
                <a:schemeClr val="dk2"/>
              </a:buClr>
              <a:buSzPct val="100000"/>
              <a:buNone/>
              <a:defRPr i="1" sz="2400">
                <a:solidFill>
                  <a:schemeClr val="dk2"/>
                </a:solidFill>
              </a:defRPr>
            </a:lvl7pPr>
            <a:lvl8pPr lvl="7" algn="ctr">
              <a:spcBef>
                <a:spcPts val="0"/>
              </a:spcBef>
              <a:buClr>
                <a:schemeClr val="dk2"/>
              </a:buClr>
              <a:buSzPct val="100000"/>
              <a:buNone/>
              <a:defRPr i="1" sz="2400">
                <a:solidFill>
                  <a:schemeClr val="dk2"/>
                </a:solidFill>
              </a:defRPr>
            </a:lvl8pPr>
            <a:lvl9pPr lvl="8" algn="ctr">
              <a:spcBef>
                <a:spcPts val="0"/>
              </a:spcBef>
              <a:buClr>
                <a:schemeClr val="dk2"/>
              </a:buClr>
              <a:buSzPct val="100000"/>
              <a:buNone/>
              <a:defRPr i="1" sz="2400">
                <a:solidFill>
                  <a:schemeClr val="dk2"/>
                </a:solidFill>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18" name="Shape 18"/>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19" name="Shape 19"/>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20" name="Shape 20"/>
          <p:cNvSpPr txBox="1"/>
          <p:nvPr>
            <p:ph type="title"/>
          </p:nvPr>
        </p:nvSpPr>
        <p:spPr>
          <a:xfrm>
            <a:off x="457200" y="205978"/>
            <a:ext cx="8229600" cy="8574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25" name="Shape 25"/>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26" name="Shape 26"/>
          <p:cNvSpPr txBox="1"/>
          <p:nvPr>
            <p:ph type="title"/>
          </p:nvPr>
        </p:nvSpPr>
        <p:spPr>
          <a:xfrm>
            <a:off x="457200" y="205978"/>
            <a:ext cx="8229600" cy="8574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29" name="Shape 29"/>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33" name="Shape 33"/>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34" name="Shape 34"/>
          <p:cNvSpPr txBox="1"/>
          <p:nvPr>
            <p:ph type="title"/>
          </p:nvPr>
        </p:nvSpPr>
        <p:spPr>
          <a:xfrm>
            <a:off x="457200" y="205978"/>
            <a:ext cx="8229600" cy="8574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 name="Shape 37"/>
        <p:cNvGrpSpPr/>
        <p:nvPr/>
      </p:nvGrpSpPr>
      <p:grpSpPr>
        <a:xfrm>
          <a:off x="0" y="0"/>
          <a:ext cx="0" cy="0"/>
          <a:chOff x="0" y="0"/>
          <a:chExt cx="0" cy="0"/>
        </a:xfrm>
      </p:grpSpPr>
      <p:sp>
        <p:nvSpPr>
          <p:cNvPr id="38" name="Shape 38"/>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39" name="Shape 39"/>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40" name="Shape 40"/>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lvl="0">
              <a:spcBef>
                <a:spcPts val="0"/>
              </a:spcBef>
              <a:buNone/>
            </a:pPr>
            <a:r>
              <a:t/>
            </a:r>
            <a:endParaRPr/>
          </a:p>
        </p:txBody>
      </p:sp>
      <p:sp>
        <p:nvSpPr>
          <p:cNvPr id="41" name="Shape 41"/>
          <p:cNvSpPr txBox="1"/>
          <p:nvPr>
            <p:ph idx="1" type="body"/>
          </p:nvPr>
        </p:nvSpPr>
        <p:spPr>
          <a:xfrm>
            <a:off x="457200" y="4421726"/>
            <a:ext cx="8229600" cy="505200"/>
          </a:xfrm>
          <a:prstGeom prst="rect">
            <a:avLst/>
          </a:prstGeom>
        </p:spPr>
        <p:txBody>
          <a:bodyPr anchorCtr="0" anchor="ctr" bIns="91425" lIns="91425" rIns="91425" tIns="91425"/>
          <a:lstStyle>
            <a:lvl1pPr lvl="0">
              <a:spcBef>
                <a:spcPts val="0"/>
              </a:spcBef>
              <a:buClr>
                <a:schemeClr val="dk2"/>
              </a:buClr>
              <a:buSzPct val="100000"/>
              <a:buNone/>
              <a:defRPr i="1" sz="2400">
                <a:solidFill>
                  <a:schemeClr val="dk2"/>
                </a:solidFill>
              </a:defRPr>
            </a:lvl1pPr>
          </a:lstStyle>
          <a:p/>
        </p:txBody>
      </p:sp>
      <p:sp>
        <p:nvSpPr>
          <p:cNvPr id="42" name="Shape 4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3" name="Shape 43"/>
        <p:cNvGrpSpPr/>
        <p:nvPr/>
      </p:nvGrpSpPr>
      <p:grpSpPr>
        <a:xfrm>
          <a:off x="0" y="0"/>
          <a:ext cx="0" cy="0"/>
          <a:chOff x="0" y="0"/>
          <a:chExt cx="0" cy="0"/>
        </a:xfrm>
      </p:grpSpPr>
      <p:sp>
        <p:nvSpPr>
          <p:cNvPr id="44" name="Shape 44"/>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rIns="91425" tIns="45700">
            <a:noAutofit/>
          </a:bodyPr>
          <a:lstStyle/>
          <a:p>
            <a:pPr lvl="0">
              <a:spcBef>
                <a:spcPts val="0"/>
              </a:spcBef>
              <a:buNone/>
            </a:pPr>
            <a:r>
              <a:t/>
            </a:r>
            <a:endParaRPr/>
          </a:p>
        </p:txBody>
      </p:sp>
      <p:sp>
        <p:nvSpPr>
          <p:cNvPr id="45" name="Shape 4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ctr" bIns="91425" lIns="91425" rIns="91425" tIns="91425"/>
          <a:lstStyle>
            <a:lvl1pPr lvl="0">
              <a:spcBef>
                <a:spcPts val="0"/>
              </a:spcBef>
              <a:buClr>
                <a:schemeClr val="lt1"/>
              </a:buClr>
              <a:buSzPct val="100000"/>
              <a:buFont typeface="Georgia"/>
              <a:buNone/>
              <a:defRPr sz="4800">
                <a:solidFill>
                  <a:schemeClr val="lt1"/>
                </a:solidFill>
                <a:latin typeface="Georgia"/>
                <a:ea typeface="Georgia"/>
                <a:cs typeface="Georgia"/>
                <a:sym typeface="Georgia"/>
              </a:defRPr>
            </a:lvl1pPr>
            <a:lvl2pPr lvl="1">
              <a:spcBef>
                <a:spcPts val="0"/>
              </a:spcBef>
              <a:buClr>
                <a:schemeClr val="lt1"/>
              </a:buClr>
              <a:buSzPct val="100000"/>
              <a:buFont typeface="Georgia"/>
              <a:buNone/>
              <a:defRPr sz="4800">
                <a:solidFill>
                  <a:schemeClr val="lt1"/>
                </a:solidFill>
                <a:latin typeface="Georgia"/>
                <a:ea typeface="Georgia"/>
                <a:cs typeface="Georgia"/>
                <a:sym typeface="Georgia"/>
              </a:defRPr>
            </a:lvl2pPr>
            <a:lvl3pPr lvl="2">
              <a:spcBef>
                <a:spcPts val="0"/>
              </a:spcBef>
              <a:buClr>
                <a:schemeClr val="lt1"/>
              </a:buClr>
              <a:buSzPct val="100000"/>
              <a:buFont typeface="Georgia"/>
              <a:buNone/>
              <a:defRPr sz="4800">
                <a:solidFill>
                  <a:schemeClr val="lt1"/>
                </a:solidFill>
                <a:latin typeface="Georgia"/>
                <a:ea typeface="Georgia"/>
                <a:cs typeface="Georgia"/>
                <a:sym typeface="Georgia"/>
              </a:defRPr>
            </a:lvl3pPr>
            <a:lvl4pPr lvl="3">
              <a:spcBef>
                <a:spcPts val="0"/>
              </a:spcBef>
              <a:buClr>
                <a:schemeClr val="lt1"/>
              </a:buClr>
              <a:buSzPct val="100000"/>
              <a:buFont typeface="Georgia"/>
              <a:buNone/>
              <a:defRPr sz="4800">
                <a:solidFill>
                  <a:schemeClr val="lt1"/>
                </a:solidFill>
                <a:latin typeface="Georgia"/>
                <a:ea typeface="Georgia"/>
                <a:cs typeface="Georgia"/>
                <a:sym typeface="Georgia"/>
              </a:defRPr>
            </a:lvl4pPr>
            <a:lvl5pPr lvl="4">
              <a:spcBef>
                <a:spcPts val="0"/>
              </a:spcBef>
              <a:buClr>
                <a:schemeClr val="lt1"/>
              </a:buClr>
              <a:buSzPct val="100000"/>
              <a:buFont typeface="Georgia"/>
              <a:buNone/>
              <a:defRPr sz="4800">
                <a:solidFill>
                  <a:schemeClr val="lt1"/>
                </a:solidFill>
                <a:latin typeface="Georgia"/>
                <a:ea typeface="Georgia"/>
                <a:cs typeface="Georgia"/>
                <a:sym typeface="Georgia"/>
              </a:defRPr>
            </a:lvl5pPr>
            <a:lvl6pPr lvl="5">
              <a:spcBef>
                <a:spcPts val="0"/>
              </a:spcBef>
              <a:buClr>
                <a:schemeClr val="lt1"/>
              </a:buClr>
              <a:buSzPct val="100000"/>
              <a:buFont typeface="Georgia"/>
              <a:buNone/>
              <a:defRPr sz="4800">
                <a:solidFill>
                  <a:schemeClr val="lt1"/>
                </a:solidFill>
                <a:latin typeface="Georgia"/>
                <a:ea typeface="Georgia"/>
                <a:cs typeface="Georgia"/>
                <a:sym typeface="Georgia"/>
              </a:defRPr>
            </a:lvl6pPr>
            <a:lvl7pPr lvl="6">
              <a:spcBef>
                <a:spcPts val="0"/>
              </a:spcBef>
              <a:buClr>
                <a:schemeClr val="lt1"/>
              </a:buClr>
              <a:buSzPct val="100000"/>
              <a:buFont typeface="Georgia"/>
              <a:buNone/>
              <a:defRPr sz="4800">
                <a:solidFill>
                  <a:schemeClr val="lt1"/>
                </a:solidFill>
                <a:latin typeface="Georgia"/>
                <a:ea typeface="Georgia"/>
                <a:cs typeface="Georgia"/>
                <a:sym typeface="Georgia"/>
              </a:defRPr>
            </a:lvl7pPr>
            <a:lvl8pPr lvl="7">
              <a:spcBef>
                <a:spcPts val="0"/>
              </a:spcBef>
              <a:buClr>
                <a:schemeClr val="lt1"/>
              </a:buClr>
              <a:buSzPct val="100000"/>
              <a:buFont typeface="Georgia"/>
              <a:buNone/>
              <a:defRPr sz="4800">
                <a:solidFill>
                  <a:schemeClr val="lt1"/>
                </a:solidFill>
                <a:latin typeface="Georgia"/>
                <a:ea typeface="Georgia"/>
                <a:cs typeface="Georgia"/>
                <a:sym typeface="Georgia"/>
              </a:defRPr>
            </a:lvl8pPr>
            <a:lvl9pPr lvl="8">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buFont typeface="Georgia"/>
              <a:defRPr sz="3000">
                <a:solidFill>
                  <a:schemeClr val="dk1"/>
                </a:solidFill>
                <a:latin typeface="Georgia"/>
                <a:ea typeface="Georgia"/>
                <a:cs typeface="Georgia"/>
                <a:sym typeface="Georgia"/>
              </a:defRPr>
            </a:lvl1pPr>
            <a:lvl2pPr lvl="1">
              <a:spcBef>
                <a:spcPts val="480"/>
              </a:spcBef>
              <a:buClr>
                <a:schemeClr val="dk1"/>
              </a:buClr>
              <a:buSzPct val="100000"/>
              <a:buFont typeface="Georgia"/>
              <a:defRPr sz="2400">
                <a:solidFill>
                  <a:schemeClr val="dk1"/>
                </a:solidFill>
                <a:latin typeface="Georgia"/>
                <a:ea typeface="Georgia"/>
                <a:cs typeface="Georgia"/>
                <a:sym typeface="Georgia"/>
              </a:defRPr>
            </a:lvl2pPr>
            <a:lvl3pPr lvl="2">
              <a:spcBef>
                <a:spcPts val="480"/>
              </a:spcBef>
              <a:buClr>
                <a:schemeClr val="dk1"/>
              </a:buClr>
              <a:buSzPct val="100000"/>
              <a:buFont typeface="Georgia"/>
              <a:defRPr sz="2400">
                <a:solidFill>
                  <a:schemeClr val="dk1"/>
                </a:solidFill>
                <a:latin typeface="Georgia"/>
                <a:ea typeface="Georgia"/>
                <a:cs typeface="Georgia"/>
                <a:sym typeface="Georgia"/>
              </a:defRPr>
            </a:lvl3pPr>
            <a:lvl4pPr lvl="3">
              <a:spcBef>
                <a:spcPts val="360"/>
              </a:spcBef>
              <a:buClr>
                <a:schemeClr val="dk1"/>
              </a:buClr>
              <a:buSzPct val="100000"/>
              <a:buFont typeface="Georgia"/>
              <a:defRPr sz="1800">
                <a:solidFill>
                  <a:schemeClr val="dk1"/>
                </a:solidFill>
                <a:latin typeface="Georgia"/>
                <a:ea typeface="Georgia"/>
                <a:cs typeface="Georgia"/>
                <a:sym typeface="Georgia"/>
              </a:defRPr>
            </a:lvl4pPr>
            <a:lvl5pPr lvl="4">
              <a:spcBef>
                <a:spcPts val="360"/>
              </a:spcBef>
              <a:buClr>
                <a:schemeClr val="dk1"/>
              </a:buClr>
              <a:buSzPct val="100000"/>
              <a:buFont typeface="Georgia"/>
              <a:defRPr sz="1800">
                <a:solidFill>
                  <a:schemeClr val="dk1"/>
                </a:solidFill>
                <a:latin typeface="Georgia"/>
                <a:ea typeface="Georgia"/>
                <a:cs typeface="Georgia"/>
                <a:sym typeface="Georgia"/>
              </a:defRPr>
            </a:lvl5pPr>
            <a:lvl6pPr lvl="5">
              <a:spcBef>
                <a:spcPts val="360"/>
              </a:spcBef>
              <a:buClr>
                <a:schemeClr val="dk1"/>
              </a:buClr>
              <a:buSzPct val="100000"/>
              <a:buFont typeface="Georgia"/>
              <a:defRPr sz="1800">
                <a:solidFill>
                  <a:schemeClr val="dk1"/>
                </a:solidFill>
                <a:latin typeface="Georgia"/>
                <a:ea typeface="Georgia"/>
                <a:cs typeface="Georgia"/>
                <a:sym typeface="Georgia"/>
              </a:defRPr>
            </a:lvl6pPr>
            <a:lvl7pPr lvl="6">
              <a:spcBef>
                <a:spcPts val="360"/>
              </a:spcBef>
              <a:buClr>
                <a:schemeClr val="dk1"/>
              </a:buClr>
              <a:buSzPct val="100000"/>
              <a:buFont typeface="Georgia"/>
              <a:defRPr sz="1800">
                <a:solidFill>
                  <a:schemeClr val="dk1"/>
                </a:solidFill>
                <a:latin typeface="Georgia"/>
                <a:ea typeface="Georgia"/>
                <a:cs typeface="Georgia"/>
                <a:sym typeface="Georgia"/>
              </a:defRPr>
            </a:lvl7pPr>
            <a:lvl8pPr lvl="7">
              <a:spcBef>
                <a:spcPts val="360"/>
              </a:spcBef>
              <a:buClr>
                <a:schemeClr val="dk1"/>
              </a:buClr>
              <a:buSzPct val="100000"/>
              <a:buFont typeface="Georgia"/>
              <a:defRPr sz="1800">
                <a:solidFill>
                  <a:schemeClr val="dk1"/>
                </a:solidFill>
                <a:latin typeface="Georgia"/>
                <a:ea typeface="Georgia"/>
                <a:cs typeface="Georgia"/>
                <a:sym typeface="Georgia"/>
              </a:defRPr>
            </a:lvl8pPr>
            <a:lvl9pPr lvl="8">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lt2"/>
                </a:solidFill>
                <a:latin typeface="Georgia"/>
                <a:ea typeface="Georgia"/>
                <a:cs typeface="Georgia"/>
                <a:sym typeface="Georgi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comments" Target="../comments/comment.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0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9.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moqups.com/Rainmatter/V0gpufEI/p:a946862b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7.png"/><Relationship Id="rId5"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1746892"/>
            <a:ext cx="7772400" cy="1238099"/>
          </a:xfrm>
          <a:prstGeom prst="rect">
            <a:avLst/>
          </a:prstGeom>
        </p:spPr>
        <p:txBody>
          <a:bodyPr anchorCtr="0" anchor="b" bIns="91425" lIns="91425" rIns="91425" tIns="91425">
            <a:noAutofit/>
          </a:bodyPr>
          <a:lstStyle/>
          <a:p>
            <a:pPr lvl="0" rtl="0">
              <a:spcBef>
                <a:spcPts val="0"/>
              </a:spcBef>
              <a:buNone/>
            </a:pPr>
            <a:r>
              <a:rPr lang="en"/>
              <a:t>ScholaHub</a:t>
            </a:r>
          </a:p>
          <a:p>
            <a:pPr lvl="0">
              <a:spcBef>
                <a:spcPts val="0"/>
              </a:spcBef>
              <a:buNone/>
            </a:pPr>
            <a:r>
              <a:rPr lang="en"/>
              <a:t> </a:t>
            </a:r>
            <a:r>
              <a:rPr lang="en" sz="1400"/>
              <a:t>crowdfunding for schools</a:t>
            </a:r>
          </a:p>
        </p:txBody>
      </p:sp>
      <p:sp>
        <p:nvSpPr>
          <p:cNvPr id="51" name="Shape 51"/>
          <p:cNvSpPr txBox="1"/>
          <p:nvPr>
            <p:ph idx="1" type="subTitle"/>
          </p:nvPr>
        </p:nvSpPr>
        <p:spPr>
          <a:xfrm>
            <a:off x="685800" y="3093357"/>
            <a:ext cx="7772400" cy="666600"/>
          </a:xfrm>
          <a:prstGeom prst="rect">
            <a:avLst/>
          </a:prstGeom>
        </p:spPr>
        <p:txBody>
          <a:bodyPr anchorCtr="0" anchor="t" bIns="91425" lIns="91425" rIns="91425" tIns="91425">
            <a:noAutofit/>
          </a:bodyPr>
          <a:lstStyle/>
          <a:p>
            <a:pPr lvl="0">
              <a:spcBef>
                <a:spcPts val="0"/>
              </a:spcBef>
              <a:buNone/>
            </a:pPr>
            <a:r>
              <a:rPr lang="en"/>
              <a:t>Kim S., Ryan R., Jillian L., Mika K.</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nvSpPr>
        <p:spPr>
          <a:xfrm>
            <a:off x="2743200" y="2078850"/>
            <a:ext cx="3657600" cy="985799"/>
          </a:xfrm>
          <a:prstGeom prst="rect">
            <a:avLst/>
          </a:prstGeom>
          <a:noFill/>
          <a:ln>
            <a:noFill/>
          </a:ln>
        </p:spPr>
        <p:txBody>
          <a:bodyPr anchorCtr="0" anchor="ctr" bIns="91425" lIns="91425" rIns="91425" tIns="91425">
            <a:noAutofit/>
          </a:bodyPr>
          <a:lstStyle/>
          <a:p>
            <a:pPr lvl="0" rtl="0">
              <a:spcBef>
                <a:spcPts val="0"/>
              </a:spcBef>
              <a:buNone/>
            </a:pPr>
            <a:r>
              <a:rPr lang="en" sz="4800">
                <a:solidFill>
                  <a:schemeClr val="lt1"/>
                </a:solidFill>
                <a:latin typeface="Georgia"/>
                <a:ea typeface="Georgia"/>
                <a:cs typeface="Georgia"/>
                <a:sym typeface="Georgia"/>
              </a:rPr>
              <a:t>Introduction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500075" y="714375"/>
            <a:ext cx="2686050" cy="1790700"/>
          </a:xfrm>
          <a:prstGeom prst="rect">
            <a:avLst/>
          </a:prstGeom>
          <a:noFill/>
          <a:ln>
            <a:noFill/>
          </a:ln>
        </p:spPr>
      </p:pic>
      <p:sp>
        <p:nvSpPr>
          <p:cNvPr id="130" name="Shape 130"/>
          <p:cNvSpPr txBox="1"/>
          <p:nvPr/>
        </p:nvSpPr>
        <p:spPr>
          <a:xfrm>
            <a:off x="442925" y="243125"/>
            <a:ext cx="3143100" cy="328499"/>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FFFFFF"/>
                </a:solidFill>
                <a:latin typeface="Times New Roman"/>
                <a:ea typeface="Times New Roman"/>
                <a:cs typeface="Times New Roman"/>
                <a:sym typeface="Times New Roman"/>
              </a:rPr>
              <a:t>The Involved Local Donor</a:t>
            </a:r>
          </a:p>
        </p:txBody>
      </p:sp>
      <p:sp>
        <p:nvSpPr>
          <p:cNvPr id="131" name="Shape 131"/>
          <p:cNvSpPr txBox="1"/>
          <p:nvPr/>
        </p:nvSpPr>
        <p:spPr>
          <a:xfrm>
            <a:off x="3943350" y="243125"/>
            <a:ext cx="4714799" cy="13287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FFFFFF"/>
                </a:solidFill>
                <a:latin typeface="Times New Roman"/>
                <a:ea typeface="Times New Roman"/>
                <a:cs typeface="Times New Roman"/>
                <a:sym typeface="Times New Roman"/>
              </a:rPr>
              <a:t>“I want to be notified of schools that need my support through the convenience of my own computer and devices.”</a:t>
            </a:r>
          </a:p>
        </p:txBody>
      </p:sp>
      <p:sp>
        <p:nvSpPr>
          <p:cNvPr id="132" name="Shape 132"/>
          <p:cNvSpPr txBox="1"/>
          <p:nvPr/>
        </p:nvSpPr>
        <p:spPr>
          <a:xfrm>
            <a:off x="3598675" y="1134000"/>
            <a:ext cx="3143100" cy="1671600"/>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b="1" lang="en" sz="1200">
                <a:solidFill>
                  <a:srgbClr val="FFFFFF"/>
                </a:solidFill>
                <a:latin typeface="Times New Roman"/>
                <a:ea typeface="Times New Roman"/>
                <a:cs typeface="Times New Roman"/>
                <a:sym typeface="Times New Roman"/>
              </a:rPr>
              <a:t>Tasks:</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Search for local school projects.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Securely donate to projects.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 Track the progress of projects donated to.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Connect with schools in her community.</a:t>
            </a:r>
          </a:p>
        </p:txBody>
      </p:sp>
      <p:sp>
        <p:nvSpPr>
          <p:cNvPr id="133" name="Shape 133"/>
          <p:cNvSpPr txBox="1"/>
          <p:nvPr/>
        </p:nvSpPr>
        <p:spPr>
          <a:xfrm>
            <a:off x="3598675" y="2180450"/>
            <a:ext cx="2969699" cy="1495800"/>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b="1" lang="en" sz="1100">
                <a:solidFill>
                  <a:srgbClr val="FFFFFF"/>
                </a:solidFill>
                <a:latin typeface="Times New Roman"/>
                <a:ea typeface="Times New Roman"/>
                <a:cs typeface="Times New Roman"/>
                <a:sym typeface="Times New Roman"/>
              </a:rPr>
              <a:t>Goals:</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Wants a convenient way to donate to school programs.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Wants to see children get all of the books and supplies they need.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Wants to feel like she has given back the support she has gotten.</a:t>
            </a:r>
          </a:p>
        </p:txBody>
      </p:sp>
      <p:sp>
        <p:nvSpPr>
          <p:cNvPr id="134" name="Shape 134"/>
          <p:cNvSpPr txBox="1"/>
          <p:nvPr/>
        </p:nvSpPr>
        <p:spPr>
          <a:xfrm>
            <a:off x="255775" y="2647825"/>
            <a:ext cx="3342900" cy="2282099"/>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b="1" lang="en" sz="1200">
                <a:solidFill>
                  <a:srgbClr val="FFFFFF"/>
                </a:solidFill>
                <a:latin typeface="Times New Roman"/>
                <a:ea typeface="Times New Roman"/>
                <a:cs typeface="Times New Roman"/>
                <a:sym typeface="Times New Roman"/>
              </a:rPr>
              <a:t>Profile:</a:t>
            </a:r>
          </a:p>
          <a:p>
            <a:pPr lvl="0" rtl="0">
              <a:spcBef>
                <a:spcPts val="0"/>
              </a:spcBef>
              <a:buClr>
                <a:schemeClr val="dk1"/>
              </a:buClr>
              <a:buSzPct val="91666"/>
              <a:buFont typeface="Arial"/>
              <a:buNone/>
            </a:pPr>
            <a:r>
              <a:rPr lang="en" sz="1200">
                <a:solidFill>
                  <a:srgbClr val="FFFFFF"/>
                </a:solidFill>
                <a:latin typeface="Times New Roman"/>
                <a:ea typeface="Times New Roman"/>
                <a:cs typeface="Times New Roman"/>
                <a:sym typeface="Times New Roman"/>
              </a:rPr>
              <a:t>Helen is a retired bank manager who was able to fund her MBA through scholarships provided by generous community members. She now makes it a goal of hers to support others in their pursuit of education. Helen is looking for a convenient way to find and support the projects and needs of the schools in her own community and in the neighborhood where she grew up. Lately, she has also been considering donating her time by providing food and transportation for education-related events.</a:t>
            </a:r>
          </a:p>
        </p:txBody>
      </p:sp>
      <p:sp>
        <p:nvSpPr>
          <p:cNvPr id="135" name="Shape 135"/>
          <p:cNvSpPr txBox="1"/>
          <p:nvPr/>
        </p:nvSpPr>
        <p:spPr>
          <a:xfrm>
            <a:off x="6511425" y="1248075"/>
            <a:ext cx="1452600" cy="3229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Times New Roman"/>
                <a:ea typeface="Times New Roman"/>
                <a:cs typeface="Times New Roman"/>
                <a:sym typeface="Times New Roman"/>
              </a:rPr>
              <a:t>Personal info:</a:t>
            </a:r>
          </a:p>
          <a:p>
            <a:pPr lvl="0" rtl="0" algn="r">
              <a:spcBef>
                <a:spcPts val="0"/>
              </a:spcBef>
              <a:buNone/>
            </a:pPr>
            <a:r>
              <a:rPr lang="en" sz="1100">
                <a:solidFill>
                  <a:srgbClr val="F3F3F3"/>
                </a:solidFill>
                <a:latin typeface="Times New Roman"/>
                <a:ea typeface="Times New Roman"/>
                <a:cs typeface="Times New Roman"/>
                <a:sym typeface="Times New Roman"/>
              </a:rPr>
              <a:t>Name:</a:t>
            </a:r>
          </a:p>
          <a:p>
            <a:pPr lvl="0" rtl="0" algn="r">
              <a:spcBef>
                <a:spcPts val="0"/>
              </a:spcBef>
              <a:buNone/>
            </a:pPr>
            <a:r>
              <a:rPr lang="en" sz="1100">
                <a:solidFill>
                  <a:srgbClr val="F3F3F3"/>
                </a:solidFill>
                <a:latin typeface="Times New Roman"/>
                <a:ea typeface="Times New Roman"/>
                <a:cs typeface="Times New Roman"/>
                <a:sym typeface="Times New Roman"/>
              </a:rPr>
              <a:t>Age:</a:t>
            </a:r>
          </a:p>
          <a:p>
            <a:pPr lvl="0" rtl="0" algn="r">
              <a:spcBef>
                <a:spcPts val="0"/>
              </a:spcBef>
              <a:buNone/>
            </a:pPr>
            <a:r>
              <a:rPr lang="en" sz="1100">
                <a:solidFill>
                  <a:srgbClr val="F3F3F3"/>
                </a:solidFill>
                <a:latin typeface="Times New Roman"/>
                <a:ea typeface="Times New Roman"/>
                <a:cs typeface="Times New Roman"/>
                <a:sym typeface="Times New Roman"/>
              </a:rPr>
              <a:t>Gender:</a:t>
            </a:r>
          </a:p>
          <a:p>
            <a:pPr lvl="0" rtl="0" algn="r">
              <a:spcBef>
                <a:spcPts val="0"/>
              </a:spcBef>
              <a:buNone/>
            </a:pPr>
            <a:r>
              <a:rPr lang="en" sz="1100">
                <a:solidFill>
                  <a:srgbClr val="F3F3F3"/>
                </a:solidFill>
                <a:latin typeface="Times New Roman"/>
                <a:ea typeface="Times New Roman"/>
                <a:cs typeface="Times New Roman"/>
                <a:sym typeface="Times New Roman"/>
              </a:rPr>
              <a:t>Race:</a:t>
            </a:r>
          </a:p>
          <a:p>
            <a:pPr lvl="0" rtl="0" algn="r">
              <a:spcBef>
                <a:spcPts val="0"/>
              </a:spcBef>
              <a:buNone/>
            </a:pPr>
            <a:r>
              <a:rPr lang="en" sz="1100">
                <a:solidFill>
                  <a:srgbClr val="F3F3F3"/>
                </a:solidFill>
                <a:latin typeface="Times New Roman"/>
                <a:ea typeface="Times New Roman"/>
                <a:cs typeface="Times New Roman"/>
                <a:sym typeface="Times New Roman"/>
              </a:rPr>
              <a:t>Family Status:</a:t>
            </a:r>
          </a:p>
          <a:p>
            <a:pPr lvl="0" rtl="0" algn="r">
              <a:spcBef>
                <a:spcPts val="0"/>
              </a:spcBef>
              <a:buNone/>
            </a:pPr>
            <a:r>
              <a:t/>
            </a:r>
            <a:endParaRPr sz="1100">
              <a:solidFill>
                <a:srgbClr val="F3F3F3"/>
              </a:solidFill>
              <a:latin typeface="Times New Roman"/>
              <a:ea typeface="Times New Roman"/>
              <a:cs typeface="Times New Roman"/>
              <a:sym typeface="Times New Roman"/>
            </a:endParaRPr>
          </a:p>
          <a:p>
            <a:pPr lvl="0" rtl="0">
              <a:spcBef>
                <a:spcPts val="0"/>
              </a:spcBef>
              <a:buNone/>
            </a:pPr>
            <a:r>
              <a:rPr b="1" lang="en" sz="1200">
                <a:solidFill>
                  <a:srgbClr val="F3F3F3"/>
                </a:solidFill>
                <a:latin typeface="Times New Roman"/>
                <a:ea typeface="Times New Roman"/>
                <a:cs typeface="Times New Roman"/>
                <a:sym typeface="Times New Roman"/>
              </a:rPr>
              <a:t>Professional Info:</a:t>
            </a:r>
          </a:p>
          <a:p>
            <a:pPr lvl="0" rtl="0" algn="r">
              <a:spcBef>
                <a:spcPts val="0"/>
              </a:spcBef>
              <a:buNone/>
            </a:pPr>
            <a:r>
              <a:rPr lang="en" sz="1100">
                <a:solidFill>
                  <a:srgbClr val="F3F3F3"/>
                </a:solidFill>
                <a:latin typeface="Times New Roman"/>
                <a:ea typeface="Times New Roman"/>
                <a:cs typeface="Times New Roman"/>
                <a:sym typeface="Times New Roman"/>
              </a:rPr>
              <a:t>Current job:</a:t>
            </a:r>
          </a:p>
          <a:p>
            <a:pPr lvl="0" rtl="0" algn="r">
              <a:spcBef>
                <a:spcPts val="0"/>
              </a:spcBef>
              <a:buNone/>
            </a:pPr>
            <a:r>
              <a:rPr lang="en" sz="1100">
                <a:solidFill>
                  <a:srgbClr val="F3F3F3"/>
                </a:solidFill>
                <a:latin typeface="Times New Roman"/>
                <a:ea typeface="Times New Roman"/>
                <a:cs typeface="Times New Roman"/>
                <a:sym typeface="Times New Roman"/>
              </a:rPr>
              <a:t>Experience:</a:t>
            </a:r>
          </a:p>
          <a:p>
            <a:pPr lvl="0" rtl="0" algn="r">
              <a:spcBef>
                <a:spcPts val="0"/>
              </a:spcBef>
              <a:buNone/>
            </a:pPr>
            <a:r>
              <a:t/>
            </a:r>
            <a:endParaRPr sz="1100">
              <a:solidFill>
                <a:srgbClr val="F3F3F3"/>
              </a:solidFill>
              <a:latin typeface="Times New Roman"/>
              <a:ea typeface="Times New Roman"/>
              <a:cs typeface="Times New Roman"/>
              <a:sym typeface="Times New Roman"/>
            </a:endParaRPr>
          </a:p>
          <a:p>
            <a:pPr lvl="0" rtl="0" algn="r">
              <a:spcBef>
                <a:spcPts val="0"/>
              </a:spcBef>
              <a:buNone/>
            </a:pPr>
            <a:r>
              <a:t/>
            </a:r>
            <a:endParaRPr sz="1100">
              <a:solidFill>
                <a:srgbClr val="F3F3F3"/>
              </a:solidFill>
              <a:latin typeface="Times New Roman"/>
              <a:ea typeface="Times New Roman"/>
              <a:cs typeface="Times New Roman"/>
              <a:sym typeface="Times New Roman"/>
            </a:endParaRPr>
          </a:p>
          <a:p>
            <a:pPr lvl="0" rtl="0" algn="r">
              <a:spcBef>
                <a:spcPts val="0"/>
              </a:spcBef>
              <a:buNone/>
            </a:pPr>
            <a:r>
              <a:rPr lang="en" sz="1100">
                <a:solidFill>
                  <a:srgbClr val="F3F3F3"/>
                </a:solidFill>
                <a:latin typeface="Times New Roman"/>
                <a:ea typeface="Times New Roman"/>
                <a:cs typeface="Times New Roman"/>
                <a:sym typeface="Times New Roman"/>
              </a:rPr>
              <a:t>Field:</a:t>
            </a:r>
          </a:p>
          <a:p>
            <a:pPr lvl="0" rtl="0" algn="r">
              <a:spcBef>
                <a:spcPts val="0"/>
              </a:spcBef>
              <a:buNone/>
            </a:pPr>
            <a:r>
              <a:rPr lang="en" sz="1100">
                <a:solidFill>
                  <a:srgbClr val="F3F3F3"/>
                </a:solidFill>
                <a:latin typeface="Times New Roman"/>
                <a:ea typeface="Times New Roman"/>
                <a:cs typeface="Times New Roman"/>
                <a:sym typeface="Times New Roman"/>
              </a:rPr>
              <a:t>Degree:</a:t>
            </a:r>
          </a:p>
          <a:p>
            <a:pPr lvl="0" rtl="0">
              <a:spcBef>
                <a:spcPts val="0"/>
              </a:spcBef>
              <a:buNone/>
            </a:pPr>
            <a:r>
              <a:t/>
            </a:r>
            <a:endParaRPr sz="1100">
              <a:solidFill>
                <a:srgbClr val="F3F3F3"/>
              </a:solidFill>
              <a:latin typeface="Times New Roman"/>
              <a:ea typeface="Times New Roman"/>
              <a:cs typeface="Times New Roman"/>
              <a:sym typeface="Times New Roman"/>
            </a:endParaRPr>
          </a:p>
          <a:p>
            <a:pPr lvl="0">
              <a:spcBef>
                <a:spcPts val="0"/>
              </a:spcBef>
              <a:buNone/>
            </a:pPr>
            <a:r>
              <a:t/>
            </a:r>
            <a:endParaRPr>
              <a:solidFill>
                <a:srgbClr val="FFFFFF"/>
              </a:solidFill>
              <a:latin typeface="Times New Roman"/>
              <a:ea typeface="Times New Roman"/>
              <a:cs typeface="Times New Roman"/>
              <a:sym typeface="Times New Roman"/>
            </a:endParaRPr>
          </a:p>
        </p:txBody>
      </p:sp>
      <p:sp>
        <p:nvSpPr>
          <p:cNvPr id="136" name="Shape 136"/>
          <p:cNvSpPr txBox="1"/>
          <p:nvPr/>
        </p:nvSpPr>
        <p:spPr>
          <a:xfrm>
            <a:off x="7855075" y="1472875"/>
            <a:ext cx="1288800" cy="3215399"/>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Helen Jenkins</a:t>
            </a:r>
          </a:p>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59</a:t>
            </a:r>
          </a:p>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Female</a:t>
            </a:r>
          </a:p>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White</a:t>
            </a:r>
          </a:p>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Married, 3 adult children</a:t>
            </a:r>
          </a:p>
          <a:p>
            <a:pPr lvl="0" rtl="0">
              <a:spcBef>
                <a:spcPts val="0"/>
              </a:spcBef>
              <a:buClr>
                <a:schemeClr val="dk1"/>
              </a:buClr>
              <a:buFont typeface="Arial"/>
              <a:buNone/>
            </a:pPr>
            <a:r>
              <a:t/>
            </a:r>
            <a:endParaRPr sz="1100">
              <a:solidFill>
                <a:srgbClr val="F3F3F3"/>
              </a:solidFill>
              <a:latin typeface="Times New Roman"/>
              <a:ea typeface="Times New Roman"/>
              <a:cs typeface="Times New Roman"/>
              <a:sym typeface="Times New Roman"/>
            </a:endParaRPr>
          </a:p>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Retired </a:t>
            </a:r>
          </a:p>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Worked in management for 20 years. </a:t>
            </a:r>
          </a:p>
          <a:p>
            <a:pPr lvl="0" rtl="0">
              <a:spcBef>
                <a:spcPts val="0"/>
              </a:spcBef>
              <a:buClr>
                <a:schemeClr val="dk1"/>
              </a:buClr>
              <a:buSzPct val="100000"/>
              <a:buFont typeface="Arial"/>
              <a:buNone/>
            </a:pPr>
            <a:r>
              <a:rPr lang="en" sz="1100">
                <a:solidFill>
                  <a:srgbClr val="F3F3F3"/>
                </a:solidFill>
                <a:latin typeface="Times New Roman"/>
                <a:ea typeface="Times New Roman"/>
                <a:cs typeface="Times New Roman"/>
                <a:sym typeface="Times New Roman"/>
              </a:rPr>
              <a:t>Bank management MBA</a:t>
            </a:r>
            <a:r>
              <a:rPr lang="en" sz="1100">
                <a:solidFill>
                  <a:schemeClr val="dk1"/>
                </a:solidFill>
                <a:latin typeface="Times New Roman"/>
                <a:ea typeface="Times New Roman"/>
                <a:cs typeface="Times New Roman"/>
                <a:sym typeface="Times New Roman"/>
              </a:rPr>
              <a:t> </a:t>
            </a:r>
          </a:p>
          <a:p>
            <a:pPr lvl="0">
              <a:spcBef>
                <a:spcPts val="0"/>
              </a:spcBef>
              <a:buClr>
                <a:schemeClr val="dk1"/>
              </a:buClr>
              <a:buFont typeface="Arial"/>
              <a:buNone/>
            </a:pPr>
            <a:r>
              <a:t/>
            </a:r>
            <a:endParaRPr>
              <a:solidFill>
                <a:srgbClr val="FFFFFF"/>
              </a:solidFill>
              <a:latin typeface="Times New Roman"/>
              <a:ea typeface="Times New Roman"/>
              <a:cs typeface="Times New Roman"/>
              <a:sym typeface="Times New Roman"/>
            </a:endParaRPr>
          </a:p>
        </p:txBody>
      </p:sp>
      <p:sp>
        <p:nvSpPr>
          <p:cNvPr id="137" name="Shape 137"/>
          <p:cNvSpPr txBox="1"/>
          <p:nvPr/>
        </p:nvSpPr>
        <p:spPr>
          <a:xfrm>
            <a:off x="3598675" y="3605575"/>
            <a:ext cx="3517199" cy="1082700"/>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b="1" lang="en" sz="1200">
                <a:solidFill>
                  <a:srgbClr val="FFFFFF"/>
                </a:solidFill>
                <a:latin typeface="Times New Roman"/>
                <a:ea typeface="Times New Roman"/>
                <a:cs typeface="Times New Roman"/>
                <a:sym typeface="Times New Roman"/>
              </a:rPr>
              <a:t>Tech usage:</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Considers herself comfortable with technology.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Owns her own desktop.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Has used an android phone for 5 years.  </a:t>
            </a:r>
          </a:p>
          <a:p>
            <a:pPr indent="-298450" lvl="0" marL="457200" rtl="0">
              <a:spcBef>
                <a:spcPts val="0"/>
              </a:spcBef>
              <a:buClr>
                <a:srgbClr val="FFFFFF"/>
              </a:buClr>
              <a:buSzPct val="100000"/>
              <a:buFont typeface="Times New Roman"/>
              <a:buChar char="●"/>
            </a:pPr>
            <a:r>
              <a:rPr lang="en" sz="1100">
                <a:solidFill>
                  <a:srgbClr val="FFFFFF"/>
                </a:solidFill>
                <a:latin typeface="Times New Roman"/>
                <a:ea typeface="Times New Roman"/>
                <a:cs typeface="Times New Roman"/>
                <a:sym typeface="Times New Roman"/>
              </a:rPr>
              <a:t>Recently received an iPad from her youngest son and is still getting used to an Apple product.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User Feedback</a:t>
            </a:r>
          </a:p>
        </p:txBody>
      </p:sp>
      <p:sp>
        <p:nvSpPr>
          <p:cNvPr id="143" name="Shape 1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What users liked:</a:t>
            </a:r>
          </a:p>
          <a:p>
            <a:pPr indent="-381000" lvl="0" marL="457200" rtl="0">
              <a:spcBef>
                <a:spcPts val="0"/>
              </a:spcBef>
              <a:buSzPct val="100000"/>
              <a:buChar char="●"/>
            </a:pPr>
            <a:r>
              <a:rPr lang="en" sz="2400"/>
              <a:t>Being able to search and explore without signing up.</a:t>
            </a:r>
          </a:p>
          <a:p>
            <a:pPr indent="-381000" lvl="0" marL="457200" rtl="0">
              <a:spcBef>
                <a:spcPts val="0"/>
              </a:spcBef>
              <a:buSzPct val="100000"/>
              <a:buChar char="●"/>
            </a:pPr>
            <a:r>
              <a:rPr lang="en" sz="2400"/>
              <a:t>Some users liked having monthly sign up in donation process.</a:t>
            </a:r>
          </a:p>
          <a:p>
            <a:pPr indent="-381000" lvl="0" marL="457200" rtl="0">
              <a:spcBef>
                <a:spcPts val="0"/>
              </a:spcBef>
              <a:buSzPct val="100000"/>
              <a:buChar char="●"/>
            </a:pPr>
            <a:r>
              <a:rPr lang="en" sz="2400"/>
              <a:t>The messaging feature is a convenient way to contact project leaders.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User Feedback</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What users did not like:</a:t>
            </a:r>
          </a:p>
          <a:p>
            <a:pPr indent="-381000" lvl="0" marL="457200" rtl="0">
              <a:spcBef>
                <a:spcPts val="0"/>
              </a:spcBef>
              <a:buSzPct val="100000"/>
              <a:buChar char="●"/>
            </a:pPr>
            <a:r>
              <a:rPr lang="en" sz="2400"/>
              <a:t>Wanted to be able to donate without signing up.</a:t>
            </a:r>
          </a:p>
          <a:p>
            <a:pPr indent="-381000" lvl="0" marL="457200" rtl="0">
              <a:spcBef>
                <a:spcPts val="0"/>
              </a:spcBef>
              <a:buSzPct val="100000"/>
              <a:buChar char="●"/>
            </a:pPr>
            <a:r>
              <a:rPr lang="en" sz="2400"/>
              <a:t>Wanted a functioning search option from the Donor Dashboard.</a:t>
            </a:r>
          </a:p>
          <a:p>
            <a:pPr indent="-381000" lvl="0" marL="457200" rtl="0">
              <a:spcBef>
                <a:spcPts val="0"/>
              </a:spcBef>
              <a:buSzPct val="100000"/>
              <a:buChar char="●"/>
            </a:pPr>
            <a:r>
              <a:rPr lang="en" sz="2400"/>
              <a:t>Wanted clearer separations between donating, volunteering and monthly donation sign up.</a:t>
            </a:r>
          </a:p>
          <a:p>
            <a:pPr indent="-381000" lvl="0" marL="457200" rtl="0">
              <a:spcBef>
                <a:spcPts val="0"/>
              </a:spcBef>
              <a:buSzPct val="100000"/>
              <a:buChar char="●"/>
            </a:pPr>
            <a:r>
              <a:rPr lang="en" sz="2400"/>
              <a:t>Clarification on who is the main point of contact for certain projects or school hubs.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nvSpPr>
        <p:spPr>
          <a:xfrm>
            <a:off x="314325" y="243125"/>
            <a:ext cx="4657800" cy="628499"/>
          </a:xfrm>
          <a:prstGeom prst="rect">
            <a:avLst/>
          </a:prstGeom>
          <a:noFill/>
          <a:ln>
            <a:noFill/>
          </a:ln>
        </p:spPr>
        <p:txBody>
          <a:bodyPr anchorCtr="0" anchor="t" bIns="91425" lIns="91425" rIns="91425" tIns="91425">
            <a:noAutofit/>
          </a:bodyPr>
          <a:lstStyle/>
          <a:p>
            <a:pPr lvl="0">
              <a:spcBef>
                <a:spcPts val="0"/>
              </a:spcBef>
              <a:buNone/>
            </a:pPr>
            <a:r>
              <a:rPr lang="en" sz="3000">
                <a:solidFill>
                  <a:srgbClr val="FFFFFF"/>
                </a:solidFill>
                <a:latin typeface="Georgia"/>
                <a:ea typeface="Georgia"/>
                <a:cs typeface="Georgia"/>
                <a:sym typeface="Georgia"/>
              </a:rPr>
              <a:t>Some of the old designs:</a:t>
            </a:r>
          </a:p>
        </p:txBody>
      </p:sp>
      <p:pic>
        <p:nvPicPr>
          <p:cNvPr id="155" name="Shape 155"/>
          <p:cNvPicPr preferRelativeResize="0"/>
          <p:nvPr/>
        </p:nvPicPr>
        <p:blipFill>
          <a:blip r:embed="rId3">
            <a:alphaModFix/>
          </a:blip>
          <a:stretch>
            <a:fillRect/>
          </a:stretch>
        </p:blipFill>
        <p:spPr>
          <a:xfrm>
            <a:off x="471499" y="1257299"/>
            <a:ext cx="2614675" cy="2614700"/>
          </a:xfrm>
          <a:prstGeom prst="rect">
            <a:avLst/>
          </a:prstGeom>
          <a:noFill/>
          <a:ln>
            <a:noFill/>
          </a:ln>
        </p:spPr>
      </p:pic>
      <p:pic>
        <p:nvPicPr>
          <p:cNvPr id="156" name="Shape 156"/>
          <p:cNvPicPr preferRelativeResize="0"/>
          <p:nvPr/>
        </p:nvPicPr>
        <p:blipFill>
          <a:blip r:embed="rId4">
            <a:alphaModFix/>
          </a:blip>
          <a:stretch>
            <a:fillRect/>
          </a:stretch>
        </p:blipFill>
        <p:spPr>
          <a:xfrm>
            <a:off x="3505222" y="1633547"/>
            <a:ext cx="5268475" cy="2033599"/>
          </a:xfrm>
          <a:prstGeom prst="rect">
            <a:avLst/>
          </a:prstGeom>
          <a:noFill/>
          <a:ln>
            <a:noFill/>
          </a:ln>
        </p:spPr>
      </p:pic>
      <p:sp>
        <p:nvSpPr>
          <p:cNvPr id="157" name="Shape 157"/>
          <p:cNvSpPr txBox="1"/>
          <p:nvPr/>
        </p:nvSpPr>
        <p:spPr>
          <a:xfrm>
            <a:off x="342887" y="4072175"/>
            <a:ext cx="2871900" cy="828599"/>
          </a:xfrm>
          <a:prstGeom prst="rect">
            <a:avLst/>
          </a:prstGeom>
          <a:noFill/>
          <a:ln>
            <a:noFill/>
          </a:ln>
        </p:spPr>
        <p:txBody>
          <a:bodyPr anchorCtr="0" anchor="t" bIns="91425" lIns="91425" rIns="91425" tIns="91425">
            <a:noAutofit/>
          </a:bodyPr>
          <a:lstStyle/>
          <a:p>
            <a:pPr indent="-228600" lvl="0" marL="457200">
              <a:spcBef>
                <a:spcPts val="0"/>
              </a:spcBef>
              <a:buClr>
                <a:srgbClr val="FFFFFF"/>
              </a:buClr>
              <a:buChar char="●"/>
            </a:pPr>
            <a:r>
              <a:rPr lang="en">
                <a:solidFill>
                  <a:srgbClr val="FFFFFF"/>
                </a:solidFill>
              </a:rPr>
              <a:t>Outlines made money/volunteer labels look like clickable buttons.</a:t>
            </a:r>
          </a:p>
        </p:txBody>
      </p:sp>
      <p:sp>
        <p:nvSpPr>
          <p:cNvPr id="158" name="Shape 158"/>
          <p:cNvSpPr txBox="1"/>
          <p:nvPr/>
        </p:nvSpPr>
        <p:spPr>
          <a:xfrm>
            <a:off x="3214800" y="3886450"/>
            <a:ext cx="5700600" cy="10002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Volunteer information was a little hard to see.</a:t>
            </a:r>
          </a:p>
          <a:p>
            <a:pPr indent="-228600" lvl="0" marL="457200" rtl="0">
              <a:spcBef>
                <a:spcPts val="0"/>
              </a:spcBef>
              <a:buClr>
                <a:srgbClr val="FFFFFF"/>
              </a:buClr>
              <a:buChar char="●"/>
            </a:pPr>
            <a:r>
              <a:rPr lang="en">
                <a:solidFill>
                  <a:srgbClr val="FFFFFF"/>
                </a:solidFill>
              </a:rPr>
              <a:t>Volunteering application was included with monetary donation.</a:t>
            </a:r>
          </a:p>
          <a:p>
            <a:pPr indent="-228600" lvl="1" marL="914400" rtl="0">
              <a:spcBef>
                <a:spcPts val="0"/>
              </a:spcBef>
              <a:buClr>
                <a:srgbClr val="FFFFFF"/>
              </a:buClr>
              <a:buChar char="○"/>
            </a:pPr>
            <a:r>
              <a:rPr lang="en">
                <a:solidFill>
                  <a:srgbClr val="FFFFFF"/>
                </a:solidFill>
              </a:rPr>
              <a:t>Volunteer sign up process not clear.</a:t>
            </a:r>
          </a:p>
          <a:p>
            <a:pPr indent="-228600" lvl="0" marL="457200">
              <a:spcBef>
                <a:spcPts val="0"/>
              </a:spcBef>
              <a:buClr>
                <a:srgbClr val="FFFFFF"/>
              </a:buClr>
              <a:buChar char="●"/>
            </a:pPr>
            <a:r>
              <a:rPr lang="en">
                <a:solidFill>
                  <a:srgbClr val="FFFFFF"/>
                </a:solidFill>
              </a:rPr>
              <a:t>Not completely clear who the project admin was.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nvSpPr>
        <p:spPr>
          <a:xfrm>
            <a:off x="314325" y="243125"/>
            <a:ext cx="4657800" cy="6284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latin typeface="Georgia"/>
                <a:ea typeface="Georgia"/>
                <a:cs typeface="Georgia"/>
                <a:sym typeface="Georgia"/>
              </a:rPr>
              <a:t>Some of the old designs:</a:t>
            </a:r>
          </a:p>
        </p:txBody>
      </p:sp>
      <p:pic>
        <p:nvPicPr>
          <p:cNvPr id="164" name="Shape 164"/>
          <p:cNvPicPr preferRelativeResize="0"/>
          <p:nvPr/>
        </p:nvPicPr>
        <p:blipFill>
          <a:blip r:embed="rId3">
            <a:alphaModFix/>
          </a:blip>
          <a:stretch>
            <a:fillRect/>
          </a:stretch>
        </p:blipFill>
        <p:spPr>
          <a:xfrm>
            <a:off x="4489025" y="1457586"/>
            <a:ext cx="4316050" cy="1684074"/>
          </a:xfrm>
          <a:prstGeom prst="rect">
            <a:avLst/>
          </a:prstGeom>
          <a:noFill/>
          <a:ln>
            <a:noFill/>
          </a:ln>
        </p:spPr>
      </p:pic>
      <p:pic>
        <p:nvPicPr>
          <p:cNvPr id="165" name="Shape 165"/>
          <p:cNvPicPr preferRelativeResize="0"/>
          <p:nvPr/>
        </p:nvPicPr>
        <p:blipFill>
          <a:blip r:embed="rId4">
            <a:alphaModFix/>
          </a:blip>
          <a:stretch>
            <a:fillRect/>
          </a:stretch>
        </p:blipFill>
        <p:spPr>
          <a:xfrm>
            <a:off x="428625" y="1167875"/>
            <a:ext cx="3725949" cy="2418450"/>
          </a:xfrm>
          <a:prstGeom prst="rect">
            <a:avLst/>
          </a:prstGeom>
          <a:noFill/>
          <a:ln>
            <a:noFill/>
          </a:ln>
        </p:spPr>
      </p:pic>
      <p:sp>
        <p:nvSpPr>
          <p:cNvPr id="166" name="Shape 166"/>
          <p:cNvSpPr txBox="1"/>
          <p:nvPr/>
        </p:nvSpPr>
        <p:spPr>
          <a:xfrm>
            <a:off x="4381900" y="3141650"/>
            <a:ext cx="4530300" cy="1684199"/>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User’s were not immediately aware of what Sustainment was.</a:t>
            </a:r>
          </a:p>
          <a:p>
            <a:pPr indent="-228600" lvl="0" marL="457200" rtl="0">
              <a:spcBef>
                <a:spcPts val="0"/>
              </a:spcBef>
              <a:buClr>
                <a:srgbClr val="FFFFFF"/>
              </a:buClr>
              <a:buChar char="●"/>
            </a:pPr>
            <a:r>
              <a:rPr lang="en">
                <a:solidFill>
                  <a:srgbClr val="FFFFFF"/>
                </a:solidFill>
              </a:rPr>
              <a:t>Button selection and language of the labels were not optimized.</a:t>
            </a:r>
          </a:p>
          <a:p>
            <a:pPr indent="-228600" lvl="1" marL="914400" rtl="0">
              <a:spcBef>
                <a:spcPts val="0"/>
              </a:spcBef>
              <a:buClr>
                <a:srgbClr val="FFFFFF"/>
              </a:buClr>
              <a:buChar char="○"/>
            </a:pPr>
            <a:r>
              <a:rPr lang="en">
                <a:solidFill>
                  <a:srgbClr val="FFFFFF"/>
                </a:solidFill>
              </a:rPr>
              <a:t>School vs. web site admins?</a:t>
            </a:r>
          </a:p>
          <a:p>
            <a:pPr indent="-228600" lvl="0" marL="457200">
              <a:spcBef>
                <a:spcPts val="0"/>
              </a:spcBef>
              <a:buClr>
                <a:srgbClr val="FFFFFF"/>
              </a:buClr>
              <a:buChar char="●"/>
            </a:pPr>
            <a:r>
              <a:rPr lang="en">
                <a:solidFill>
                  <a:srgbClr val="FFFFFF"/>
                </a:solidFill>
              </a:rPr>
              <a:t>Needed a clear place to sign up to volunteer.</a:t>
            </a:r>
          </a:p>
        </p:txBody>
      </p:sp>
      <p:sp>
        <p:nvSpPr>
          <p:cNvPr id="167" name="Shape 167"/>
          <p:cNvSpPr txBox="1"/>
          <p:nvPr/>
        </p:nvSpPr>
        <p:spPr>
          <a:xfrm>
            <a:off x="9386975" y="3672125"/>
            <a:ext cx="3725999" cy="1214399"/>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p:txBody>
      </p:sp>
      <p:sp>
        <p:nvSpPr>
          <p:cNvPr id="168" name="Shape 168"/>
          <p:cNvSpPr txBox="1"/>
          <p:nvPr/>
        </p:nvSpPr>
        <p:spPr>
          <a:xfrm>
            <a:off x="364400" y="3586325"/>
            <a:ext cx="3854400" cy="13002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Money donation and volunteer signup were on the same page.</a:t>
            </a:r>
          </a:p>
          <a:p>
            <a:pPr indent="-228600" lvl="0" marL="457200" rtl="0">
              <a:spcBef>
                <a:spcPts val="0"/>
              </a:spcBef>
              <a:buClr>
                <a:srgbClr val="FFFFFF"/>
              </a:buClr>
              <a:buChar char="●"/>
            </a:pPr>
            <a:r>
              <a:rPr lang="en">
                <a:solidFill>
                  <a:srgbClr val="FFFFFF"/>
                </a:solidFill>
              </a:rPr>
              <a:t>Time donation was easy to miss in the process.</a:t>
            </a:r>
          </a:p>
          <a:p>
            <a:pPr indent="-228600" lvl="0" marL="457200">
              <a:spcBef>
                <a:spcPts val="0"/>
              </a:spcBef>
              <a:buClr>
                <a:srgbClr val="FFFFFF"/>
              </a:buClr>
              <a:buChar char="●"/>
            </a:pPr>
            <a:r>
              <a:rPr lang="en">
                <a:solidFill>
                  <a:srgbClr val="FFFFFF"/>
                </a:solidFill>
              </a:rPr>
              <a:t>Volunteer approval process was not clear.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Final Design</a:t>
            </a:r>
          </a:p>
        </p:txBody>
      </p:sp>
      <p:sp>
        <p:nvSpPr>
          <p:cNvPr id="174" name="Shape 1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Scenarios:</a:t>
            </a:r>
          </a:p>
          <a:p>
            <a:pPr indent="-228600" lvl="0" marL="457200" rtl="0">
              <a:spcBef>
                <a:spcPts val="0"/>
              </a:spcBef>
              <a:buChar char="●"/>
            </a:pPr>
            <a:r>
              <a:rPr lang="en"/>
              <a:t>Searching by zip, city and school name.</a:t>
            </a:r>
          </a:p>
          <a:p>
            <a:pPr indent="-228600" lvl="0" marL="457200" rtl="0">
              <a:spcBef>
                <a:spcPts val="0"/>
              </a:spcBef>
              <a:buChar char="●"/>
            </a:pPr>
            <a:r>
              <a:rPr lang="en"/>
              <a:t>Signing up &amp; signing in.</a:t>
            </a:r>
          </a:p>
          <a:p>
            <a:pPr indent="-228600" lvl="0" marL="457200" rtl="0">
              <a:spcBef>
                <a:spcPts val="0"/>
              </a:spcBef>
              <a:buChar char="●"/>
            </a:pPr>
            <a:r>
              <a:rPr lang="en"/>
              <a:t>Completing a donation.</a:t>
            </a:r>
          </a:p>
          <a:p>
            <a:pPr indent="-228600" lvl="0" marL="457200" rtl="0">
              <a:spcBef>
                <a:spcPts val="0"/>
              </a:spcBef>
              <a:buChar char="●"/>
            </a:pPr>
            <a:r>
              <a:rPr lang="en"/>
              <a:t>Viewing the donor dashboard.</a:t>
            </a:r>
          </a:p>
          <a:p>
            <a:pPr indent="-228600" lvl="0" marL="457200" rtl="0">
              <a:spcBef>
                <a:spcPts val="0"/>
              </a:spcBef>
              <a:buChar char="●"/>
            </a:pPr>
            <a:r>
              <a:rPr lang="en"/>
              <a:t>Signing up to volunteer.</a:t>
            </a:r>
          </a:p>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Mock Up</a:t>
            </a:r>
          </a:p>
        </p:txBody>
      </p:sp>
      <p:sp>
        <p:nvSpPr>
          <p:cNvPr id="180" name="Shape 1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Link:</a:t>
            </a:r>
          </a:p>
          <a:p>
            <a:pPr lvl="0">
              <a:spcBef>
                <a:spcPts val="0"/>
              </a:spcBef>
              <a:buNone/>
            </a:pPr>
            <a:r>
              <a:rPr lang="en" sz="2400" u="sng">
                <a:solidFill>
                  <a:schemeClr val="hlink"/>
                </a:solidFill>
                <a:hlinkClick r:id="rId3"/>
              </a:rPr>
              <a:t>https://moqups.com/Rainmatter/V0gpufEI/p:a946862bc</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Moving Forward...</a:t>
            </a:r>
          </a:p>
        </p:txBody>
      </p:sp>
      <p:sp>
        <p:nvSpPr>
          <p:cNvPr id="186" name="Shape 1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Things to add in the future:</a:t>
            </a:r>
          </a:p>
          <a:p>
            <a:pPr indent="-381000" lvl="0" marL="457200" rtl="0">
              <a:spcBef>
                <a:spcPts val="0"/>
              </a:spcBef>
              <a:buSzPct val="100000"/>
              <a:buChar char="●"/>
            </a:pPr>
            <a:r>
              <a:rPr lang="en" sz="2400"/>
              <a:t>Ability to follow specific schools on dashboard.</a:t>
            </a:r>
          </a:p>
          <a:p>
            <a:pPr indent="-381000" lvl="0" marL="457200" rtl="0">
              <a:spcBef>
                <a:spcPts val="0"/>
              </a:spcBef>
              <a:buSzPct val="100000"/>
              <a:buChar char="●"/>
            </a:pPr>
            <a:r>
              <a:rPr lang="en" sz="2400"/>
              <a:t>Pages for other types of users.</a:t>
            </a:r>
          </a:p>
          <a:p>
            <a:pPr indent="-381000" lvl="0" marL="457200" rtl="0">
              <a:spcBef>
                <a:spcPts val="0"/>
              </a:spcBef>
              <a:buSzPct val="100000"/>
              <a:buChar char="●"/>
            </a:pPr>
            <a:r>
              <a:rPr lang="en" sz="2400"/>
              <a:t>More social media tools.</a:t>
            </a:r>
          </a:p>
          <a:p>
            <a:pPr indent="-381000" lvl="0" marL="457200">
              <a:spcBef>
                <a:spcPts val="0"/>
              </a:spcBef>
              <a:buSzPct val="100000"/>
              <a:buChar char="●"/>
            </a:pPr>
            <a:r>
              <a:rPr lang="en" sz="2400"/>
              <a:t>Tools to help schools promote projects and events.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Reflections</a:t>
            </a:r>
          </a:p>
        </p:txBody>
      </p:sp>
      <p:sp>
        <p:nvSpPr>
          <p:cNvPr id="192" name="Shape 1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Jillian</a:t>
            </a:r>
          </a:p>
          <a:p>
            <a:pPr lvl="0" rtl="0">
              <a:spcBef>
                <a:spcPts val="0"/>
              </a:spcBef>
              <a:buNone/>
            </a:pPr>
            <a:r>
              <a:rPr lang="en"/>
              <a:t>Ryan</a:t>
            </a:r>
          </a:p>
          <a:p>
            <a:pPr lvl="0" rtl="0">
              <a:spcBef>
                <a:spcPts val="0"/>
              </a:spcBef>
              <a:buNone/>
            </a:pPr>
            <a:r>
              <a:rPr lang="en"/>
              <a:t>Mika</a:t>
            </a:r>
          </a:p>
          <a:p>
            <a:pPr lvl="0">
              <a:spcBef>
                <a:spcPts val="0"/>
              </a:spcBef>
              <a:buNone/>
            </a:pPr>
            <a:r>
              <a:rPr lang="en"/>
              <a:t>Kim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Problems</a:t>
            </a:r>
          </a:p>
        </p:txBody>
      </p:sp>
      <p:sp>
        <p:nvSpPr>
          <p:cNvPr id="62" name="Shape 6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Community donors are unaware of local school fundraising/volunteer events.</a:t>
            </a:r>
          </a:p>
          <a:p>
            <a:pPr indent="-228600" lvl="0" marL="457200" rtl="0">
              <a:spcBef>
                <a:spcPts val="0"/>
              </a:spcBef>
            </a:pPr>
            <a:r>
              <a:rPr lang="en"/>
              <a:t>Most crowdfunding websites are not focused around the school funding idea.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ctr" bIns="91425" lIns="91425" rIns="91425" tIns="91425">
            <a:noAutofit/>
          </a:bodyPr>
          <a:lstStyle/>
          <a:p>
            <a:pPr lvl="0" algn="ctr">
              <a:spcBef>
                <a:spcPts val="0"/>
              </a:spcBef>
              <a:buNone/>
            </a:pPr>
            <a:r>
              <a:rPr lang="en"/>
              <a:t>What Can We Do to Help?</a:t>
            </a:r>
          </a:p>
        </p:txBody>
      </p:sp>
      <p:sp>
        <p:nvSpPr>
          <p:cNvPr id="68" name="Shape 68"/>
          <p:cNvSpPr txBox="1"/>
          <p:nvPr>
            <p:ph idx="1" type="body"/>
          </p:nvPr>
        </p:nvSpPr>
        <p:spPr>
          <a:xfrm>
            <a:off x="100450" y="2873325"/>
            <a:ext cx="4614900" cy="2244299"/>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latin typeface="Calibri"/>
                <a:ea typeface="Calibri"/>
                <a:cs typeface="Calibri"/>
                <a:sym typeface="Calibri"/>
              </a:rPr>
              <a:t>Methods for a Deeper Dive:</a:t>
            </a:r>
          </a:p>
          <a:p>
            <a:pPr indent="-228600" lvl="0" marL="457200" rtl="0">
              <a:spcBef>
                <a:spcPts val="0"/>
              </a:spcBef>
              <a:buFont typeface="Calibri"/>
              <a:buChar char="★"/>
            </a:pPr>
            <a:r>
              <a:rPr lang="en">
                <a:latin typeface="Calibri"/>
                <a:ea typeface="Calibri"/>
                <a:cs typeface="Calibri"/>
                <a:sym typeface="Calibri"/>
              </a:rPr>
              <a:t>Survey</a:t>
            </a:r>
          </a:p>
          <a:p>
            <a:pPr indent="-228600" lvl="0" marL="457200" rtl="0">
              <a:spcBef>
                <a:spcPts val="0"/>
              </a:spcBef>
              <a:buFont typeface="Calibri"/>
              <a:buChar char="★"/>
            </a:pPr>
            <a:r>
              <a:rPr lang="en">
                <a:latin typeface="Calibri"/>
                <a:ea typeface="Calibri"/>
                <a:cs typeface="Calibri"/>
                <a:sym typeface="Calibri"/>
              </a:rPr>
              <a:t>Interview</a:t>
            </a:r>
          </a:p>
          <a:p>
            <a:pPr indent="-228600" lvl="0" marL="457200" rtl="0">
              <a:spcBef>
                <a:spcPts val="0"/>
              </a:spcBef>
              <a:buFont typeface="Calibri"/>
              <a:buChar char="★"/>
            </a:pPr>
            <a:r>
              <a:rPr lang="en">
                <a:latin typeface="Calibri"/>
                <a:ea typeface="Calibri"/>
                <a:cs typeface="Calibri"/>
                <a:sym typeface="Calibri"/>
              </a:rPr>
              <a:t>Comparative Review</a:t>
            </a:r>
          </a:p>
        </p:txBody>
      </p:sp>
      <p:sp>
        <p:nvSpPr>
          <p:cNvPr id="69" name="Shape 69"/>
          <p:cNvSpPr txBox="1"/>
          <p:nvPr/>
        </p:nvSpPr>
        <p:spPr>
          <a:xfrm>
            <a:off x="4775750" y="3132750"/>
            <a:ext cx="2073600" cy="17643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dk1"/>
                </a:solidFill>
                <a:highlight>
                  <a:srgbClr val="FFFFFF"/>
                </a:highlight>
                <a:latin typeface="Calibri"/>
                <a:ea typeface="Calibri"/>
                <a:cs typeface="Calibri"/>
                <a:sym typeface="Calibri"/>
              </a:rPr>
              <a:t>“[S]chool for life,” shifts the goal of schooling away from the achievement of standardized learning outcomes toward making a positive impact on the economic and social well-being of students and their communities.</a:t>
            </a:r>
          </a:p>
          <a:p>
            <a:pPr lvl="0" rtl="0">
              <a:spcBef>
                <a:spcPts val="0"/>
              </a:spcBef>
              <a:buNone/>
            </a:pPr>
            <a:r>
              <a:t/>
            </a:r>
            <a:endParaRPr sz="1100">
              <a:solidFill>
                <a:schemeClr val="dk1"/>
              </a:solidFill>
              <a:highlight>
                <a:srgbClr val="FFFFFF"/>
              </a:highlight>
              <a:latin typeface="Georgia"/>
              <a:ea typeface="Georgia"/>
              <a:cs typeface="Georgia"/>
              <a:sym typeface="Georgia"/>
            </a:endParaRPr>
          </a:p>
          <a:p>
            <a:pPr lvl="0">
              <a:spcBef>
                <a:spcPts val="0"/>
              </a:spcBef>
              <a:buNone/>
            </a:pPr>
            <a:r>
              <a:rPr lang="en" sz="1100">
                <a:highlight>
                  <a:srgbClr val="FFFFFF"/>
                </a:highlight>
                <a:latin typeface="Calibri"/>
                <a:ea typeface="Calibri"/>
                <a:cs typeface="Calibri"/>
                <a:sym typeface="Calibri"/>
              </a:rPr>
              <a:t>-Mark J. Epstein &amp; Kristi Yuthas</a:t>
            </a:r>
          </a:p>
        </p:txBody>
      </p:sp>
      <p:sp>
        <p:nvSpPr>
          <p:cNvPr id="70" name="Shape 70"/>
          <p:cNvSpPr txBox="1"/>
          <p:nvPr/>
        </p:nvSpPr>
        <p:spPr>
          <a:xfrm>
            <a:off x="5172600" y="2408025"/>
            <a:ext cx="1576199" cy="421499"/>
          </a:xfrm>
          <a:prstGeom prst="rect">
            <a:avLst/>
          </a:prstGeom>
          <a:noFill/>
          <a:ln>
            <a:noFill/>
          </a:ln>
        </p:spPr>
        <p:txBody>
          <a:bodyPr anchorCtr="0" anchor="t" bIns="91425" lIns="91425" rIns="91425" tIns="91425">
            <a:noAutofit/>
          </a:bodyPr>
          <a:lstStyle/>
          <a:p>
            <a:pPr lvl="0">
              <a:spcBef>
                <a:spcPts val="0"/>
              </a:spcBef>
              <a:buNone/>
            </a:pPr>
            <a:r>
              <a:rPr lang="en" sz="2400">
                <a:latin typeface="Calibri"/>
                <a:ea typeface="Calibri"/>
                <a:cs typeface="Calibri"/>
                <a:sym typeface="Calibri"/>
              </a:rPr>
              <a:t>Inspiration</a:t>
            </a:r>
          </a:p>
        </p:txBody>
      </p:sp>
      <p:pic>
        <p:nvPicPr>
          <p:cNvPr id="71" name="Shape 71"/>
          <p:cNvPicPr preferRelativeResize="0"/>
          <p:nvPr/>
        </p:nvPicPr>
        <p:blipFill>
          <a:blip r:embed="rId3">
            <a:alphaModFix/>
          </a:blip>
          <a:stretch>
            <a:fillRect/>
          </a:stretch>
        </p:blipFill>
        <p:spPr>
          <a:xfrm>
            <a:off x="100450" y="1264825"/>
            <a:ext cx="1514475" cy="1504950"/>
          </a:xfrm>
          <a:prstGeom prst="rect">
            <a:avLst/>
          </a:prstGeom>
          <a:noFill/>
          <a:ln>
            <a:noFill/>
          </a:ln>
        </p:spPr>
      </p:pic>
      <p:sp>
        <p:nvSpPr>
          <p:cNvPr id="72" name="Shape 72"/>
          <p:cNvSpPr txBox="1"/>
          <p:nvPr/>
        </p:nvSpPr>
        <p:spPr>
          <a:xfrm>
            <a:off x="6849350" y="1965225"/>
            <a:ext cx="2313600" cy="2153400"/>
          </a:xfrm>
          <a:prstGeom prst="rect">
            <a:avLst/>
          </a:prstGeom>
          <a:noFill/>
          <a:ln>
            <a:noFill/>
          </a:ln>
        </p:spPr>
        <p:txBody>
          <a:bodyPr anchorCtr="0" anchor="t" bIns="91425" lIns="91425" rIns="91425" tIns="91425">
            <a:noAutofit/>
          </a:bodyPr>
          <a:lstStyle/>
          <a:p>
            <a:pPr lvl="0" rtl="0">
              <a:spcBef>
                <a:spcPts val="0"/>
              </a:spcBef>
              <a:buNone/>
            </a:pPr>
            <a:r>
              <a:rPr lang="en" sz="1200">
                <a:solidFill>
                  <a:schemeClr val="dk1"/>
                </a:solidFill>
                <a:latin typeface="Calibri"/>
                <a:ea typeface="Calibri"/>
                <a:cs typeface="Calibri"/>
                <a:sym typeface="Calibri"/>
              </a:rPr>
              <a:t>A “dream school” would be a community of teachers, school leaders and administrators who share a goal of nurturing, supporting and encouraging each and every one of its students. This requires components of a “dream community” as a prerequisite — with all members of a community contributing to and caring about the development of its youth.</a:t>
            </a:r>
            <a:br>
              <a:rPr lang="en" sz="1200">
                <a:solidFill>
                  <a:schemeClr val="dk1"/>
                </a:solidFill>
                <a:latin typeface="Calibri"/>
                <a:ea typeface="Calibri"/>
                <a:cs typeface="Calibri"/>
                <a:sym typeface="Calibri"/>
              </a:rPr>
            </a:br>
          </a:p>
          <a:p>
            <a:pPr lvl="0">
              <a:spcBef>
                <a:spcPts val="0"/>
              </a:spcBef>
              <a:buNone/>
            </a:pPr>
            <a:r>
              <a:rPr lang="en" sz="1200">
                <a:solidFill>
                  <a:schemeClr val="dk1"/>
                </a:solidFill>
                <a:latin typeface="Calibri"/>
                <a:ea typeface="Calibri"/>
                <a:cs typeface="Calibri"/>
                <a:sym typeface="Calibri"/>
              </a:rPr>
              <a:t>-Rahila Simzar</a:t>
            </a:r>
          </a:p>
        </p:txBody>
      </p:sp>
      <p:sp>
        <p:nvSpPr>
          <p:cNvPr id="73" name="Shape 73"/>
          <p:cNvSpPr txBox="1"/>
          <p:nvPr/>
        </p:nvSpPr>
        <p:spPr>
          <a:xfrm>
            <a:off x="1666925" y="1427050"/>
            <a:ext cx="3852899" cy="1180500"/>
          </a:xfrm>
          <a:prstGeom prst="rect">
            <a:avLst/>
          </a:prstGeom>
          <a:noFill/>
          <a:ln>
            <a:noFill/>
          </a:ln>
        </p:spPr>
        <p:txBody>
          <a:bodyPr anchorCtr="0" anchor="t" bIns="91425" lIns="91425" rIns="91425" tIns="91425">
            <a:noAutofit/>
          </a:bodyPr>
          <a:lstStyle/>
          <a:p>
            <a:pPr lvl="0" algn="ctr">
              <a:spcBef>
                <a:spcPts val="0"/>
              </a:spcBef>
              <a:buNone/>
            </a:pPr>
            <a:r>
              <a:rPr b="1" lang="en" sz="1800"/>
              <a:t>How can we make it easier for the community to get involved and for schools to ask for their involvement?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ctr" bIns="91425" lIns="91425" rIns="91425" tIns="91425">
            <a:noAutofit/>
          </a:bodyPr>
          <a:lstStyle/>
          <a:p>
            <a:pPr lvl="0" algn="ctr">
              <a:spcBef>
                <a:spcPts val="0"/>
              </a:spcBef>
              <a:buNone/>
            </a:pPr>
            <a:r>
              <a:rPr lang="en"/>
              <a:t>Research Questions</a:t>
            </a:r>
          </a:p>
        </p:txBody>
      </p:sp>
      <p:sp>
        <p:nvSpPr>
          <p:cNvPr id="79" name="Shape 79"/>
          <p:cNvSpPr txBox="1"/>
          <p:nvPr>
            <p:ph idx="1" type="body"/>
          </p:nvPr>
        </p:nvSpPr>
        <p:spPr>
          <a:xfrm>
            <a:off x="128400" y="1809675"/>
            <a:ext cx="9015599" cy="3003000"/>
          </a:xfrm>
          <a:prstGeom prst="rect">
            <a:avLst/>
          </a:prstGeom>
        </p:spPr>
        <p:txBody>
          <a:bodyPr anchorCtr="0" anchor="t" bIns="91425" lIns="91425" rIns="91425" tIns="91425">
            <a:noAutofit/>
          </a:bodyPr>
          <a:lstStyle/>
          <a:p>
            <a:pPr indent="-330200" lvl="0" marL="457200" rtl="0">
              <a:spcBef>
                <a:spcPts val="0"/>
              </a:spcBef>
              <a:buSzPct val="100000"/>
              <a:buFont typeface="Arial"/>
              <a:buChar char="★"/>
            </a:pPr>
            <a:r>
              <a:rPr lang="en" sz="1600">
                <a:latin typeface="Arial"/>
                <a:ea typeface="Arial"/>
                <a:cs typeface="Arial"/>
                <a:sym typeface="Arial"/>
              </a:rPr>
              <a:t>Who donates to schools?</a:t>
            </a:r>
          </a:p>
          <a:p>
            <a:pPr indent="-330200" lvl="0" marL="457200" rtl="0">
              <a:spcBef>
                <a:spcPts val="0"/>
              </a:spcBef>
              <a:buSzPct val="100000"/>
              <a:buFont typeface="Arial"/>
              <a:buChar char="★"/>
            </a:pPr>
            <a:r>
              <a:rPr lang="en" sz="1600">
                <a:latin typeface="Arial"/>
                <a:ea typeface="Arial"/>
                <a:cs typeface="Arial"/>
                <a:sym typeface="Arial"/>
              </a:rPr>
              <a:t>Who doesn’t donate to schools?</a:t>
            </a:r>
          </a:p>
          <a:p>
            <a:pPr indent="-330200" lvl="0" marL="457200" rtl="0">
              <a:spcBef>
                <a:spcPts val="0"/>
              </a:spcBef>
              <a:buSzPct val="100000"/>
              <a:buFont typeface="Arial"/>
              <a:buChar char="★"/>
            </a:pPr>
            <a:r>
              <a:rPr lang="en" sz="1600">
                <a:latin typeface="Arial"/>
                <a:ea typeface="Arial"/>
                <a:cs typeface="Arial"/>
                <a:sym typeface="Arial"/>
              </a:rPr>
              <a:t>Why do people choose to donate or not?</a:t>
            </a:r>
          </a:p>
          <a:p>
            <a:pPr indent="-330200" lvl="0" marL="457200" rtl="0">
              <a:spcBef>
                <a:spcPts val="0"/>
              </a:spcBef>
              <a:buSzPct val="100000"/>
              <a:buFont typeface="Arial"/>
              <a:buChar char="★"/>
            </a:pPr>
            <a:r>
              <a:rPr lang="en" sz="1600">
                <a:latin typeface="Arial"/>
                <a:ea typeface="Arial"/>
                <a:cs typeface="Arial"/>
                <a:sym typeface="Arial"/>
              </a:rPr>
              <a:t>How do they feel about current means of asking for donations?</a:t>
            </a:r>
          </a:p>
          <a:p>
            <a:pPr indent="-330200" lvl="0" marL="457200" rtl="0">
              <a:spcBef>
                <a:spcPts val="0"/>
              </a:spcBef>
              <a:buSzPct val="100000"/>
              <a:buFont typeface="Arial"/>
              <a:buChar char="★"/>
            </a:pPr>
            <a:r>
              <a:rPr lang="en" sz="1600">
                <a:latin typeface="Arial"/>
                <a:ea typeface="Arial"/>
                <a:cs typeface="Arial"/>
                <a:sym typeface="Arial"/>
              </a:rPr>
              <a:t>What are the challenges faced in asking for and donating to projects?</a:t>
            </a:r>
          </a:p>
          <a:p>
            <a:pPr indent="-330200" lvl="0" marL="457200" rtl="0">
              <a:spcBef>
                <a:spcPts val="0"/>
              </a:spcBef>
              <a:buSzPct val="100000"/>
              <a:buFont typeface="Arial"/>
              <a:buChar char="★"/>
            </a:pPr>
            <a:r>
              <a:rPr lang="en" sz="1600">
                <a:latin typeface="Arial"/>
                <a:ea typeface="Arial"/>
                <a:cs typeface="Arial"/>
                <a:sym typeface="Arial"/>
              </a:rPr>
              <a:t>Would they like to be more involved in their local schools?</a:t>
            </a:r>
          </a:p>
          <a:p>
            <a:pPr indent="-330200" lvl="0" marL="457200" rtl="0">
              <a:spcBef>
                <a:spcPts val="0"/>
              </a:spcBef>
              <a:buSzPct val="100000"/>
              <a:buFont typeface="Arial"/>
              <a:buChar char="★"/>
            </a:pPr>
            <a:r>
              <a:rPr lang="en" sz="1600">
                <a:latin typeface="Arial"/>
                <a:ea typeface="Arial"/>
                <a:cs typeface="Arial"/>
                <a:sym typeface="Arial"/>
              </a:rPr>
              <a:t>Do they feel like the school and the community are connected?</a:t>
            </a:r>
          </a:p>
          <a:p>
            <a:pPr indent="-330200" lvl="0" marL="457200" rtl="0">
              <a:spcBef>
                <a:spcPts val="0"/>
              </a:spcBef>
              <a:buSzPct val="100000"/>
              <a:buFont typeface="Arial"/>
              <a:buChar char="★"/>
            </a:pPr>
            <a:r>
              <a:rPr lang="en" sz="1600">
                <a:latin typeface="Arial"/>
                <a:ea typeface="Arial"/>
                <a:cs typeface="Arial"/>
                <a:sym typeface="Arial"/>
              </a:rPr>
              <a:t>Would they like to know more about the projects requiring funding at their local schools?</a:t>
            </a:r>
          </a:p>
          <a:p>
            <a:pPr indent="-330200" lvl="0" marL="457200" rtl="0">
              <a:spcBef>
                <a:spcPts val="0"/>
              </a:spcBef>
              <a:buSzPct val="100000"/>
              <a:buFont typeface="Arial"/>
              <a:buChar char="★"/>
            </a:pPr>
            <a:r>
              <a:rPr lang="en" sz="1600">
                <a:latin typeface="Arial"/>
                <a:ea typeface="Arial"/>
                <a:cs typeface="Arial"/>
                <a:sym typeface="Arial"/>
              </a:rPr>
              <a:t>Would knowing about school projects increase the likelihood of donation?</a:t>
            </a:r>
          </a:p>
          <a:p>
            <a:pPr indent="-330200" lvl="0" marL="457200" rtl="0">
              <a:spcBef>
                <a:spcPts val="0"/>
              </a:spcBef>
              <a:buSzPct val="100000"/>
              <a:buFont typeface="Arial"/>
              <a:buChar char="★"/>
            </a:pPr>
            <a:r>
              <a:rPr lang="en" sz="1600">
                <a:latin typeface="Arial"/>
                <a:ea typeface="Arial"/>
                <a:cs typeface="Arial"/>
                <a:sym typeface="Arial"/>
              </a:rPr>
              <a:t>What challenges to those requesting donations face?</a:t>
            </a:r>
          </a:p>
          <a:p>
            <a:pPr indent="-330200" lvl="0" marL="457200" rtl="0">
              <a:spcBef>
                <a:spcPts val="0"/>
              </a:spcBef>
              <a:buSzPct val="100000"/>
              <a:buFont typeface="Arial"/>
              <a:buChar char="★"/>
            </a:pPr>
            <a:r>
              <a:rPr lang="en" sz="1600">
                <a:latin typeface="Arial"/>
                <a:ea typeface="Arial"/>
                <a:cs typeface="Arial"/>
                <a:sym typeface="Arial"/>
              </a:rPr>
              <a:t>What tools already exist to help people get donations?</a:t>
            </a:r>
          </a:p>
          <a:p>
            <a:pPr lvl="0" rtl="0">
              <a:spcBef>
                <a:spcPts val="0"/>
              </a:spcBef>
              <a:buNone/>
            </a:pPr>
            <a:r>
              <a:t/>
            </a:r>
            <a:endParaRPr sz="1600">
              <a:latin typeface="Arial"/>
              <a:ea typeface="Arial"/>
              <a:cs typeface="Arial"/>
              <a:sym typeface="Arial"/>
            </a:endParaRPr>
          </a:p>
        </p:txBody>
      </p:sp>
      <p:pic>
        <p:nvPicPr>
          <p:cNvPr id="80" name="Shape 80"/>
          <p:cNvPicPr preferRelativeResize="0"/>
          <p:nvPr/>
        </p:nvPicPr>
        <p:blipFill>
          <a:blip r:embed="rId3">
            <a:alphaModFix/>
          </a:blip>
          <a:stretch>
            <a:fillRect/>
          </a:stretch>
        </p:blipFill>
        <p:spPr>
          <a:xfrm>
            <a:off x="6962775" y="1734937"/>
            <a:ext cx="1356350" cy="18649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ctr" bIns="91425" lIns="91425" rIns="91425" tIns="91425">
            <a:noAutofit/>
          </a:bodyPr>
          <a:lstStyle/>
          <a:p>
            <a:pPr lvl="0" algn="ctr">
              <a:spcBef>
                <a:spcPts val="0"/>
              </a:spcBef>
              <a:buNone/>
            </a:pPr>
            <a:r>
              <a:rPr lang="en"/>
              <a:t>Who Donates?  Who Doesn’t?</a:t>
            </a:r>
          </a:p>
        </p:txBody>
      </p:sp>
      <p:sp>
        <p:nvSpPr>
          <p:cNvPr id="86" name="Shape 86"/>
          <p:cNvSpPr txBox="1"/>
          <p:nvPr>
            <p:ph idx="1" type="body"/>
          </p:nvPr>
        </p:nvSpPr>
        <p:spPr>
          <a:xfrm>
            <a:off x="1540475" y="1011850"/>
            <a:ext cx="1657199" cy="649199"/>
          </a:xfrm>
          <a:prstGeom prst="rect">
            <a:avLst/>
          </a:prstGeom>
        </p:spPr>
        <p:txBody>
          <a:bodyPr anchorCtr="0" anchor="t" bIns="91425" lIns="91425" rIns="91425" tIns="91425">
            <a:noAutofit/>
          </a:bodyPr>
          <a:lstStyle/>
          <a:p>
            <a:pPr lvl="0">
              <a:spcBef>
                <a:spcPts val="0"/>
              </a:spcBef>
              <a:buNone/>
            </a:pPr>
            <a:r>
              <a:rPr lang="en">
                <a:latin typeface="Arial"/>
                <a:ea typeface="Arial"/>
                <a:cs typeface="Arial"/>
                <a:sym typeface="Arial"/>
              </a:rPr>
              <a:t>Survey</a:t>
            </a:r>
          </a:p>
        </p:txBody>
      </p:sp>
      <p:pic>
        <p:nvPicPr>
          <p:cNvPr id="87" name="Shape 87"/>
          <p:cNvPicPr preferRelativeResize="0"/>
          <p:nvPr/>
        </p:nvPicPr>
        <p:blipFill>
          <a:blip r:embed="rId3">
            <a:alphaModFix/>
          </a:blip>
          <a:stretch>
            <a:fillRect/>
          </a:stretch>
        </p:blipFill>
        <p:spPr>
          <a:xfrm>
            <a:off x="94050" y="3238125"/>
            <a:ext cx="4621375" cy="1878875"/>
          </a:xfrm>
          <a:prstGeom prst="rect">
            <a:avLst/>
          </a:prstGeom>
          <a:noFill/>
          <a:ln>
            <a:noFill/>
          </a:ln>
        </p:spPr>
      </p:pic>
      <p:pic>
        <p:nvPicPr>
          <p:cNvPr id="88" name="Shape 88"/>
          <p:cNvPicPr preferRelativeResize="0"/>
          <p:nvPr/>
        </p:nvPicPr>
        <p:blipFill>
          <a:blip r:embed="rId4">
            <a:alphaModFix/>
          </a:blip>
          <a:stretch>
            <a:fillRect/>
          </a:stretch>
        </p:blipFill>
        <p:spPr>
          <a:xfrm>
            <a:off x="-12" y="1174200"/>
            <a:ext cx="1540499" cy="1128082"/>
          </a:xfrm>
          <a:prstGeom prst="rect">
            <a:avLst/>
          </a:prstGeom>
          <a:noFill/>
          <a:ln>
            <a:noFill/>
          </a:ln>
        </p:spPr>
      </p:pic>
      <p:sp>
        <p:nvSpPr>
          <p:cNvPr id="89" name="Shape 89"/>
          <p:cNvSpPr txBox="1"/>
          <p:nvPr/>
        </p:nvSpPr>
        <p:spPr>
          <a:xfrm>
            <a:off x="1803100" y="1799837"/>
            <a:ext cx="2808600" cy="1543799"/>
          </a:xfrm>
          <a:prstGeom prst="rect">
            <a:avLst/>
          </a:prstGeom>
          <a:noFill/>
          <a:ln>
            <a:noFill/>
          </a:ln>
        </p:spPr>
        <p:txBody>
          <a:bodyPr anchorCtr="0" anchor="ctr" bIns="91425" lIns="91425" rIns="91425" tIns="91425">
            <a:noAutofit/>
          </a:bodyPr>
          <a:lstStyle/>
          <a:p>
            <a:pPr lvl="0" rtl="0">
              <a:lnSpc>
                <a:spcPct val="107000"/>
              </a:lnSpc>
              <a:spcBef>
                <a:spcPts val="0"/>
              </a:spcBef>
              <a:buNone/>
            </a:pPr>
            <a:r>
              <a:rPr lang="en" sz="1100">
                <a:solidFill>
                  <a:schemeClr val="dk1"/>
                </a:solidFill>
              </a:rPr>
              <a:t>Common programs people said they would donate to:</a:t>
            </a:r>
          </a:p>
          <a:p>
            <a:pPr indent="-292100" lvl="0" marL="457200" rtl="0">
              <a:lnSpc>
                <a:spcPct val="107000"/>
              </a:lnSpc>
              <a:spcBef>
                <a:spcPts val="0"/>
              </a:spcBef>
              <a:buClr>
                <a:schemeClr val="dk1"/>
              </a:buClr>
              <a:buSzPct val="100000"/>
              <a:buChar char="★"/>
            </a:pPr>
            <a:r>
              <a:rPr lang="en" sz="1000">
                <a:solidFill>
                  <a:schemeClr val="dk1"/>
                </a:solidFill>
              </a:rPr>
              <a:t>Science</a:t>
            </a:r>
          </a:p>
          <a:p>
            <a:pPr indent="-292100" lvl="0" marL="457200" rtl="0">
              <a:lnSpc>
                <a:spcPct val="107000"/>
              </a:lnSpc>
              <a:spcBef>
                <a:spcPts val="0"/>
              </a:spcBef>
              <a:buClr>
                <a:schemeClr val="dk1"/>
              </a:buClr>
              <a:buSzPct val="100000"/>
              <a:buChar char="★"/>
            </a:pPr>
            <a:r>
              <a:rPr lang="en" sz="1000">
                <a:solidFill>
                  <a:schemeClr val="dk1"/>
                </a:solidFill>
              </a:rPr>
              <a:t>Arts</a:t>
            </a:r>
          </a:p>
          <a:p>
            <a:pPr indent="-292100" lvl="0" marL="457200" rtl="0">
              <a:lnSpc>
                <a:spcPct val="107000"/>
              </a:lnSpc>
              <a:spcBef>
                <a:spcPts val="0"/>
              </a:spcBef>
              <a:buClr>
                <a:schemeClr val="dk1"/>
              </a:buClr>
              <a:buSzPct val="100000"/>
              <a:buChar char="★"/>
            </a:pPr>
            <a:r>
              <a:rPr lang="en" sz="1000">
                <a:solidFill>
                  <a:schemeClr val="dk1"/>
                </a:solidFill>
              </a:rPr>
              <a:t>Increasing teaching quality/capability</a:t>
            </a:r>
          </a:p>
          <a:p>
            <a:pPr indent="-292100" lvl="0" marL="457200" rtl="0">
              <a:lnSpc>
                <a:spcPct val="107000"/>
              </a:lnSpc>
              <a:spcBef>
                <a:spcPts val="0"/>
              </a:spcBef>
              <a:buClr>
                <a:schemeClr val="dk1"/>
              </a:buClr>
              <a:buSzPct val="100000"/>
              <a:buChar char="★"/>
            </a:pPr>
            <a:r>
              <a:rPr lang="en" sz="1000">
                <a:solidFill>
                  <a:schemeClr val="dk1"/>
                </a:solidFill>
              </a:rPr>
              <a:t>Physical Education</a:t>
            </a:r>
          </a:p>
          <a:p>
            <a:pPr indent="-292100" lvl="0" marL="457200" rtl="0">
              <a:lnSpc>
                <a:spcPct val="107000"/>
              </a:lnSpc>
              <a:spcBef>
                <a:spcPts val="0"/>
              </a:spcBef>
              <a:buClr>
                <a:schemeClr val="dk1"/>
              </a:buClr>
              <a:buSzPct val="100000"/>
              <a:buChar char="★"/>
            </a:pPr>
            <a:r>
              <a:rPr lang="en" sz="1000">
                <a:solidFill>
                  <a:schemeClr val="dk1"/>
                </a:solidFill>
              </a:rPr>
              <a:t>Student groups (garden club, volunteering, leadership, etc…)</a:t>
            </a:r>
          </a:p>
        </p:txBody>
      </p:sp>
      <p:sp>
        <p:nvSpPr>
          <p:cNvPr id="90" name="Shape 90"/>
          <p:cNvSpPr txBox="1"/>
          <p:nvPr/>
        </p:nvSpPr>
        <p:spPr>
          <a:xfrm>
            <a:off x="4772400" y="1992825"/>
            <a:ext cx="4371600" cy="26793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dk1"/>
                </a:solidFill>
              </a:rPr>
              <a:t>Most people have donated to a school fundraiser in the past.  On average those who donated rated the experience of being asked to donate </a:t>
            </a:r>
            <a:r>
              <a:rPr b="1" lang="en" sz="1100">
                <a:solidFill>
                  <a:schemeClr val="dk1"/>
                </a:solidFill>
              </a:rPr>
              <a:t>3.2 </a:t>
            </a:r>
            <a:r>
              <a:rPr lang="en" sz="1100">
                <a:solidFill>
                  <a:schemeClr val="dk1"/>
                </a:solidFill>
              </a:rPr>
              <a:t>on a scale of 1 (poor) to 5 (excellent). </a:t>
            </a:r>
          </a:p>
          <a:p>
            <a:pPr lvl="0" rtl="0">
              <a:spcBef>
                <a:spcPts val="0"/>
              </a:spcBef>
              <a:buClr>
                <a:schemeClr val="dk1"/>
              </a:buClr>
              <a:buFont typeface="Arial"/>
              <a:buNone/>
            </a:pPr>
            <a:r>
              <a:t/>
            </a:r>
            <a:endParaRPr sz="1100">
              <a:solidFill>
                <a:schemeClr val="dk1"/>
              </a:solidFill>
            </a:endParaRPr>
          </a:p>
          <a:p>
            <a:pPr lvl="0" rtl="0">
              <a:spcBef>
                <a:spcPts val="0"/>
              </a:spcBef>
              <a:buClr>
                <a:schemeClr val="dk1"/>
              </a:buClr>
              <a:buSzPct val="100000"/>
              <a:buFont typeface="Arial"/>
              <a:buNone/>
            </a:pPr>
            <a:r>
              <a:rPr lang="en" sz="1100">
                <a:solidFill>
                  <a:schemeClr val="dk1"/>
                </a:solidFill>
              </a:rPr>
              <a:t>Most criticisms of school fundraising centered around </a:t>
            </a:r>
            <a:r>
              <a:rPr b="1" lang="en" sz="1100">
                <a:solidFill>
                  <a:schemeClr val="dk1"/>
                </a:solidFill>
              </a:rPr>
              <a:t>not enjoying being asked to buy things</a:t>
            </a:r>
            <a:r>
              <a:rPr lang="en" sz="1100">
                <a:solidFill>
                  <a:schemeClr val="dk1"/>
                </a:solidFill>
              </a:rPr>
              <a:t> by students and </a:t>
            </a:r>
            <a:r>
              <a:rPr b="1" lang="en" sz="1100">
                <a:solidFill>
                  <a:schemeClr val="dk1"/>
                </a:solidFill>
              </a:rPr>
              <a:t>not knowing where the money was going</a:t>
            </a:r>
            <a:r>
              <a:rPr lang="en" sz="1100">
                <a:solidFill>
                  <a:schemeClr val="dk1"/>
                </a:solidFill>
              </a:rPr>
              <a:t>.</a:t>
            </a:r>
          </a:p>
          <a:p>
            <a:pPr lvl="0" rtl="0">
              <a:spcBef>
                <a:spcPts val="0"/>
              </a:spcBef>
              <a:buNone/>
            </a:pPr>
            <a:r>
              <a:t/>
            </a:r>
            <a:endParaRPr sz="1100">
              <a:solidFill>
                <a:schemeClr val="dk1"/>
              </a:solidFill>
            </a:endParaRPr>
          </a:p>
          <a:p>
            <a:pPr lvl="0" rtl="0">
              <a:spcBef>
                <a:spcPts val="0"/>
              </a:spcBef>
              <a:buClr>
                <a:schemeClr val="dk1"/>
              </a:buClr>
              <a:buSzPct val="100000"/>
              <a:buFont typeface="Arial"/>
              <a:buNone/>
            </a:pPr>
            <a:r>
              <a:rPr lang="en" sz="1100">
                <a:solidFill>
                  <a:schemeClr val="dk1"/>
                </a:solidFill>
              </a:rPr>
              <a:t>There was </a:t>
            </a:r>
            <a:r>
              <a:rPr b="1" lang="en" sz="1100">
                <a:solidFill>
                  <a:schemeClr val="dk1"/>
                </a:solidFill>
              </a:rPr>
              <a:t>interest in knowing what the local schools were working on, 13 out of 16</a:t>
            </a:r>
            <a:r>
              <a:rPr lang="en" sz="1100">
                <a:solidFill>
                  <a:schemeClr val="dk1"/>
                </a:solidFill>
              </a:rPr>
              <a:t> people, but less interest in being more involved in local schools, 7 out of 16. </a:t>
            </a:r>
          </a:p>
          <a:p>
            <a:pPr lvl="0" rtl="0">
              <a:spcBef>
                <a:spcPts val="0"/>
              </a:spcBef>
              <a:buNone/>
            </a:pPr>
            <a:r>
              <a:t/>
            </a:r>
            <a:endParaRPr sz="1100">
              <a:solidFill>
                <a:schemeClr val="dk1"/>
              </a:solidFill>
            </a:endParaRPr>
          </a:p>
          <a:p>
            <a:pPr lvl="0" rtl="0">
              <a:spcBef>
                <a:spcPts val="0"/>
              </a:spcBef>
              <a:buClr>
                <a:schemeClr val="dk1"/>
              </a:buClr>
              <a:buSzPct val="100000"/>
              <a:buFont typeface="Arial"/>
              <a:buNone/>
            </a:pPr>
            <a:r>
              <a:rPr lang="en" sz="1100">
                <a:solidFill>
                  <a:schemeClr val="dk1"/>
                </a:solidFill>
              </a:rPr>
              <a:t>When asked about donating to a school proposing an</a:t>
            </a:r>
            <a:r>
              <a:rPr b="1" lang="en" sz="1100">
                <a:solidFill>
                  <a:schemeClr val="dk1"/>
                </a:solidFill>
              </a:rPr>
              <a:t> interesting project</a:t>
            </a:r>
            <a:r>
              <a:rPr lang="en" sz="1100">
                <a:solidFill>
                  <a:schemeClr val="dk1"/>
                </a:solidFill>
              </a:rPr>
              <a:t>, outside of their local area, </a:t>
            </a:r>
            <a:r>
              <a:rPr b="1" lang="en" sz="1100">
                <a:solidFill>
                  <a:schemeClr val="dk1"/>
                </a:solidFill>
              </a:rPr>
              <a:t>13 out of 16</a:t>
            </a:r>
            <a:r>
              <a:rPr lang="en" sz="1100">
                <a:solidFill>
                  <a:schemeClr val="dk1"/>
                </a:solidFill>
              </a:rPr>
              <a:t> people said they would donate.</a:t>
            </a: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ctr" bIns="91425" lIns="91425" rIns="91425" tIns="91425">
            <a:noAutofit/>
          </a:bodyPr>
          <a:lstStyle/>
          <a:p>
            <a:pPr lvl="0" algn="ctr">
              <a:spcBef>
                <a:spcPts val="0"/>
              </a:spcBef>
              <a:buNone/>
            </a:pPr>
            <a:r>
              <a:rPr lang="en" sz="3000"/>
              <a:t>Who Asks For Involvement? How?  Challenges?</a:t>
            </a:r>
          </a:p>
        </p:txBody>
      </p:sp>
      <p:pic>
        <p:nvPicPr>
          <p:cNvPr id="96" name="Shape 96"/>
          <p:cNvPicPr preferRelativeResize="0"/>
          <p:nvPr/>
        </p:nvPicPr>
        <p:blipFill>
          <a:blip r:embed="rId3">
            <a:alphaModFix/>
          </a:blip>
          <a:stretch>
            <a:fillRect/>
          </a:stretch>
        </p:blipFill>
        <p:spPr>
          <a:xfrm>
            <a:off x="3131200" y="1300475"/>
            <a:ext cx="1905000" cy="1905000"/>
          </a:xfrm>
          <a:prstGeom prst="rect">
            <a:avLst/>
          </a:prstGeom>
          <a:noFill/>
          <a:ln>
            <a:noFill/>
          </a:ln>
        </p:spPr>
      </p:pic>
      <p:sp>
        <p:nvSpPr>
          <p:cNvPr id="97" name="Shape 97"/>
          <p:cNvSpPr txBox="1"/>
          <p:nvPr/>
        </p:nvSpPr>
        <p:spPr>
          <a:xfrm>
            <a:off x="134325" y="1401000"/>
            <a:ext cx="3119699" cy="11220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674EA7"/>
                </a:solidFill>
              </a:rPr>
              <a:t>Who?</a:t>
            </a:r>
          </a:p>
          <a:p>
            <a:pPr indent="-228600" lvl="0" marL="457200" rtl="0">
              <a:spcBef>
                <a:spcPts val="0"/>
              </a:spcBef>
              <a:buChar char="★"/>
            </a:pPr>
            <a:r>
              <a:rPr lang="en"/>
              <a:t>School Programs</a:t>
            </a:r>
            <a:br>
              <a:rPr lang="en"/>
            </a:br>
          </a:p>
          <a:p>
            <a:pPr indent="-228600" lvl="0" marL="457200" rtl="0">
              <a:spcBef>
                <a:spcPts val="0"/>
              </a:spcBef>
              <a:buChar char="★"/>
            </a:pPr>
            <a:r>
              <a:rPr lang="en"/>
              <a:t>Clubs</a:t>
            </a:r>
            <a:br>
              <a:rPr lang="en"/>
            </a:br>
          </a:p>
          <a:p>
            <a:pPr indent="-228600" lvl="0" marL="457200" rtl="0">
              <a:spcBef>
                <a:spcPts val="0"/>
              </a:spcBef>
              <a:buChar char="★"/>
            </a:pPr>
            <a:r>
              <a:rPr lang="en"/>
              <a:t>Special Trips</a:t>
            </a:r>
            <a:br>
              <a:rPr lang="en"/>
            </a:br>
          </a:p>
          <a:p>
            <a:pPr indent="-228600" lvl="0" marL="457200">
              <a:spcBef>
                <a:spcPts val="0"/>
              </a:spcBef>
              <a:buChar char="★"/>
            </a:pPr>
            <a:r>
              <a:rPr lang="en"/>
              <a:t>Sports and Academic Teams</a:t>
            </a:r>
          </a:p>
        </p:txBody>
      </p:sp>
      <p:sp>
        <p:nvSpPr>
          <p:cNvPr id="98" name="Shape 98"/>
          <p:cNvSpPr txBox="1"/>
          <p:nvPr/>
        </p:nvSpPr>
        <p:spPr>
          <a:xfrm>
            <a:off x="134325" y="3527150"/>
            <a:ext cx="2717700" cy="11220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E69138"/>
                </a:solidFill>
              </a:rPr>
              <a:t>How?</a:t>
            </a:r>
          </a:p>
          <a:p>
            <a:pPr indent="-228600" lvl="0" marL="457200" rtl="0">
              <a:spcBef>
                <a:spcPts val="0"/>
              </a:spcBef>
              <a:buChar char="★"/>
            </a:pPr>
            <a:r>
              <a:rPr lang="en"/>
              <a:t>School vending machines</a:t>
            </a:r>
            <a:br>
              <a:rPr lang="en"/>
            </a:br>
          </a:p>
          <a:p>
            <a:pPr indent="-228600" lvl="0" marL="457200" rtl="0">
              <a:spcBef>
                <a:spcPts val="0"/>
              </a:spcBef>
              <a:buChar char="★"/>
            </a:pPr>
            <a:r>
              <a:rPr lang="en"/>
              <a:t>Selling goods</a:t>
            </a:r>
            <a:br>
              <a:rPr lang="en"/>
            </a:br>
          </a:p>
          <a:p>
            <a:pPr indent="-228600" lvl="0" marL="457200" rtl="0">
              <a:spcBef>
                <a:spcPts val="0"/>
              </a:spcBef>
              <a:buChar char="★"/>
            </a:pPr>
            <a:r>
              <a:rPr lang="en"/>
              <a:t>Community Activities (car wash, yard work, etc…)</a:t>
            </a:r>
          </a:p>
        </p:txBody>
      </p:sp>
      <p:sp>
        <p:nvSpPr>
          <p:cNvPr id="99" name="Shape 99"/>
          <p:cNvSpPr txBox="1"/>
          <p:nvPr/>
        </p:nvSpPr>
        <p:spPr>
          <a:xfrm>
            <a:off x="5675375" y="1757750"/>
            <a:ext cx="3242999" cy="31199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76A5AF"/>
                </a:solidFill>
              </a:rPr>
              <a:t>Challenges?</a:t>
            </a:r>
          </a:p>
          <a:p>
            <a:pPr indent="-228600" lvl="0" marL="457200" rtl="0">
              <a:spcBef>
                <a:spcPts val="0"/>
              </a:spcBef>
              <a:buChar char="★"/>
            </a:pPr>
            <a:r>
              <a:rPr lang="en"/>
              <a:t>Healthy food initiatives make selling junk food more difficult</a:t>
            </a:r>
          </a:p>
          <a:p>
            <a:pPr lvl="0" rtl="0">
              <a:spcBef>
                <a:spcPts val="0"/>
              </a:spcBef>
              <a:buNone/>
            </a:pPr>
            <a:r>
              <a:t/>
            </a:r>
            <a:endParaRPr/>
          </a:p>
          <a:p>
            <a:pPr indent="-228600" lvl="0" marL="457200" rtl="0">
              <a:spcBef>
                <a:spcPts val="0"/>
              </a:spcBef>
              <a:buChar char="★"/>
            </a:pPr>
            <a:r>
              <a:rPr lang="en"/>
              <a:t>Difficult to come up with fresh fundraising ideas that will consistently get results</a:t>
            </a:r>
          </a:p>
          <a:p>
            <a:pPr lvl="0" rtl="0">
              <a:spcBef>
                <a:spcPts val="0"/>
              </a:spcBef>
              <a:buNone/>
            </a:pPr>
            <a:r>
              <a:t/>
            </a:r>
            <a:endParaRPr/>
          </a:p>
          <a:p>
            <a:pPr indent="-228600" lvl="0" marL="457200" rtl="0">
              <a:spcBef>
                <a:spcPts val="0"/>
              </a:spcBef>
              <a:buChar char="★"/>
            </a:pPr>
            <a:r>
              <a:rPr lang="en"/>
              <a:t>Donors are often parents of children in the school</a:t>
            </a:r>
          </a:p>
          <a:p>
            <a:pPr lvl="0" rtl="0">
              <a:spcBef>
                <a:spcPts val="0"/>
              </a:spcBef>
              <a:buNone/>
            </a:pPr>
            <a:r>
              <a:t/>
            </a:r>
            <a:endParaRPr/>
          </a:p>
          <a:p>
            <a:pPr indent="-228600" lvl="0" marL="457200">
              <a:spcBef>
                <a:spcPts val="0"/>
              </a:spcBef>
              <a:buChar char="★"/>
            </a:pPr>
            <a:r>
              <a:rPr lang="en"/>
              <a:t>Online crowdfunding is a popular idea, but require someone to be familiar with an existing platform to ask for help</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5978"/>
            <a:ext cx="8229600" cy="857400"/>
          </a:xfrm>
          <a:prstGeom prst="rect">
            <a:avLst/>
          </a:prstGeom>
        </p:spPr>
        <p:txBody>
          <a:bodyPr anchorCtr="0" anchor="ctr" bIns="91425" lIns="91425" rIns="91425" tIns="91425">
            <a:noAutofit/>
          </a:bodyPr>
          <a:lstStyle/>
          <a:p>
            <a:pPr lvl="0" algn="ctr">
              <a:spcBef>
                <a:spcPts val="0"/>
              </a:spcBef>
              <a:buNone/>
            </a:pPr>
            <a:r>
              <a:rPr lang="en"/>
              <a:t>What Already Exists?</a:t>
            </a:r>
          </a:p>
        </p:txBody>
      </p:sp>
      <p:graphicFrame>
        <p:nvGraphicFramePr>
          <p:cNvPr id="105" name="Shape 105"/>
          <p:cNvGraphicFramePr/>
          <p:nvPr/>
        </p:nvGraphicFramePr>
        <p:xfrm>
          <a:off x="71350" y="1615175"/>
          <a:ext cx="3000000" cy="3000000"/>
        </p:xfrm>
        <a:graphic>
          <a:graphicData uri="http://schemas.openxmlformats.org/drawingml/2006/table">
            <a:tbl>
              <a:tblPr>
                <a:noFill/>
                <a:tableStyleId>{91FD5583-F682-484B-930A-524BA805ACDD}</a:tableStyleId>
              </a:tblPr>
              <a:tblGrid>
                <a:gridCol w="930575"/>
                <a:gridCol w="828800"/>
                <a:gridCol w="1148675"/>
                <a:gridCol w="1643075"/>
                <a:gridCol w="1192300"/>
                <a:gridCol w="1046900"/>
              </a:tblGrid>
              <a:tr h="461450">
                <a:tc>
                  <a:txBody>
                    <a:bodyPr>
                      <a:noAutofit/>
                    </a:bodyPr>
                    <a:lstStyle/>
                    <a:p>
                      <a:pPr lvl="0" rtl="0" algn="ctr">
                        <a:spcBef>
                          <a:spcPts val="0"/>
                        </a:spcBef>
                        <a:buNone/>
                      </a:pPr>
                      <a:r>
                        <a:t/>
                      </a:r>
                      <a:endParaRPr sz="1000"/>
                    </a:p>
                  </a:txBody>
                  <a:tcPr marT="63500" marB="63500" marR="63500" marL="63500"/>
                </a:tc>
                <a:tc>
                  <a:txBody>
                    <a:bodyPr>
                      <a:noAutofit/>
                    </a:bodyPr>
                    <a:lstStyle/>
                    <a:p>
                      <a:pPr lvl="0" rtl="0" algn="ctr">
                        <a:spcBef>
                          <a:spcPts val="0"/>
                        </a:spcBef>
                        <a:buNone/>
                      </a:pPr>
                      <a:r>
                        <a:rPr lang="en" sz="1000">
                          <a:solidFill>
                            <a:srgbClr val="999999"/>
                          </a:solidFill>
                        </a:rPr>
                        <a:t>Charge fees</a:t>
                      </a:r>
                    </a:p>
                  </a:txBody>
                  <a:tcPr marT="63500" marB="63500" marR="63500" marL="63500"/>
                </a:tc>
                <a:tc>
                  <a:txBody>
                    <a:bodyPr>
                      <a:noAutofit/>
                    </a:bodyPr>
                    <a:lstStyle/>
                    <a:p>
                      <a:pPr lvl="0" rtl="0" algn="ctr">
                        <a:spcBef>
                          <a:spcPts val="0"/>
                        </a:spcBef>
                        <a:buNone/>
                      </a:pPr>
                      <a:r>
                        <a:rPr lang="en" sz="1000">
                          <a:solidFill>
                            <a:srgbClr val="999999"/>
                          </a:solidFill>
                        </a:rPr>
                        <a:t>Education Focus?</a:t>
                      </a:r>
                    </a:p>
                  </a:txBody>
                  <a:tcPr marT="63500" marB="63500" marR="63500" marL="63500"/>
                </a:tc>
                <a:tc>
                  <a:txBody>
                    <a:bodyPr>
                      <a:noAutofit/>
                    </a:bodyPr>
                    <a:lstStyle/>
                    <a:p>
                      <a:pPr lvl="0" rtl="0" algn="ctr">
                        <a:spcBef>
                          <a:spcPts val="0"/>
                        </a:spcBef>
                        <a:buNone/>
                      </a:pPr>
                      <a:r>
                        <a:rPr lang="en" sz="1000">
                          <a:solidFill>
                            <a:srgbClr val="999999"/>
                          </a:solidFill>
                        </a:rPr>
                        <a:t>Strengths</a:t>
                      </a:r>
                    </a:p>
                  </a:txBody>
                  <a:tcPr marT="63500" marB="63500" marR="63500" marL="63500"/>
                </a:tc>
                <a:tc>
                  <a:txBody>
                    <a:bodyPr>
                      <a:noAutofit/>
                    </a:bodyPr>
                    <a:lstStyle/>
                    <a:p>
                      <a:pPr lvl="0" rtl="0" algn="ctr">
                        <a:spcBef>
                          <a:spcPts val="0"/>
                        </a:spcBef>
                        <a:buNone/>
                      </a:pPr>
                      <a:r>
                        <a:rPr lang="en" sz="1000">
                          <a:solidFill>
                            <a:srgbClr val="999999"/>
                          </a:solidFill>
                        </a:rPr>
                        <a:t>Weaknesses</a:t>
                      </a:r>
                    </a:p>
                  </a:txBody>
                  <a:tcPr marT="63500" marB="63500" marR="63500" marL="63500"/>
                </a:tc>
                <a:tc>
                  <a:txBody>
                    <a:bodyPr>
                      <a:noAutofit/>
                    </a:bodyPr>
                    <a:lstStyle/>
                    <a:p>
                      <a:pPr lvl="0" rtl="0" algn="ctr">
                        <a:spcBef>
                          <a:spcPts val="0"/>
                        </a:spcBef>
                        <a:buNone/>
                      </a:pPr>
                      <a:r>
                        <a:rPr lang="en" sz="1000">
                          <a:solidFill>
                            <a:srgbClr val="999999"/>
                          </a:solidFill>
                        </a:rPr>
                        <a:t>Tools to Connect to Communities</a:t>
                      </a:r>
                    </a:p>
                  </a:txBody>
                  <a:tcPr marT="63500" marB="63500" marR="63500" marL="63500"/>
                </a:tc>
              </a:tr>
              <a:tr h="549025">
                <a:tc>
                  <a:txBody>
                    <a:bodyPr>
                      <a:noAutofit/>
                    </a:bodyPr>
                    <a:lstStyle/>
                    <a:p>
                      <a:pPr lvl="0" rtl="0">
                        <a:spcBef>
                          <a:spcPts val="0"/>
                        </a:spcBef>
                        <a:buNone/>
                      </a:pPr>
                      <a:r>
                        <a:rPr b="1" lang="en" sz="1000"/>
                        <a:t>GoFundMe</a:t>
                      </a:r>
                    </a:p>
                  </a:txBody>
                  <a:tcPr marT="63500" marB="63500" marR="63500" marL="63500"/>
                </a:tc>
                <a:tc>
                  <a:txBody>
                    <a:bodyPr>
                      <a:noAutofit/>
                    </a:bodyPr>
                    <a:lstStyle/>
                    <a:p>
                      <a:pPr lvl="0" rtl="0">
                        <a:spcBef>
                          <a:spcPts val="0"/>
                        </a:spcBef>
                        <a:buNone/>
                      </a:pPr>
                      <a:r>
                        <a:rPr lang="en" sz="1000"/>
                        <a:t>Yes</a:t>
                      </a:r>
                    </a:p>
                  </a:txBody>
                  <a:tcPr marT="63500" marB="63500" marR="63500" marL="63500"/>
                </a:tc>
                <a:tc>
                  <a:txBody>
                    <a:bodyPr>
                      <a:noAutofit/>
                    </a:bodyPr>
                    <a:lstStyle/>
                    <a:p>
                      <a:pPr lvl="0" rtl="0">
                        <a:spcBef>
                          <a:spcPts val="0"/>
                        </a:spcBef>
                        <a:buNone/>
                      </a:pPr>
                      <a:r>
                        <a:rPr lang="en" sz="1000"/>
                        <a:t>Category</a:t>
                      </a:r>
                    </a:p>
                  </a:txBody>
                  <a:tcPr marT="63500" marB="63500" marR="63500" marL="63500"/>
                </a:tc>
                <a:tc>
                  <a:txBody>
                    <a:bodyPr>
                      <a:noAutofit/>
                    </a:bodyPr>
                    <a:lstStyle/>
                    <a:p>
                      <a:pPr lvl="0" rtl="0">
                        <a:spcBef>
                          <a:spcPts val="0"/>
                        </a:spcBef>
                        <a:buNone/>
                      </a:pPr>
                      <a:r>
                        <a:rPr lang="en" sz="1000"/>
                        <a:t>Not too many restrictions.</a:t>
                      </a:r>
                    </a:p>
                    <a:p>
                      <a:pPr lvl="0" rtl="0">
                        <a:spcBef>
                          <a:spcPts val="0"/>
                        </a:spcBef>
                        <a:buNone/>
                      </a:pPr>
                      <a:r>
                        <a:rPr lang="en" sz="1000"/>
                        <a:t>No deadlines.</a:t>
                      </a:r>
                    </a:p>
                    <a:p>
                      <a:pPr lvl="0" rtl="0">
                        <a:spcBef>
                          <a:spcPts val="0"/>
                        </a:spcBef>
                        <a:buNone/>
                      </a:pPr>
                      <a:r>
                        <a:rPr lang="en" sz="1000"/>
                        <a:t>Ease of use.</a:t>
                      </a:r>
                    </a:p>
                  </a:txBody>
                  <a:tcPr marT="63500" marB="63500" marR="63500" marL="63500"/>
                </a:tc>
                <a:tc>
                  <a:txBody>
                    <a:bodyPr>
                      <a:noAutofit/>
                    </a:bodyPr>
                    <a:lstStyle/>
                    <a:p>
                      <a:pPr lvl="0" rtl="0">
                        <a:spcBef>
                          <a:spcPts val="0"/>
                        </a:spcBef>
                        <a:buNone/>
                      </a:pPr>
                      <a:r>
                        <a:rPr lang="en" sz="1000"/>
                        <a:t>No community connections.</a:t>
                      </a:r>
                    </a:p>
                    <a:p>
                      <a:pPr lvl="0" rtl="0">
                        <a:spcBef>
                          <a:spcPts val="0"/>
                        </a:spcBef>
                        <a:buNone/>
                      </a:pPr>
                      <a:r>
                        <a:rPr lang="en" sz="1000"/>
                        <a:t>Fees.</a:t>
                      </a:r>
                    </a:p>
                  </a:txBody>
                  <a:tcPr marT="63500" marB="63500" marR="63500" marL="63500"/>
                </a:tc>
                <a:tc>
                  <a:txBody>
                    <a:bodyPr>
                      <a:noAutofit/>
                    </a:bodyPr>
                    <a:lstStyle/>
                    <a:p>
                      <a:pPr lvl="0" rtl="0">
                        <a:spcBef>
                          <a:spcPts val="0"/>
                        </a:spcBef>
                        <a:buNone/>
                      </a:pPr>
                      <a:r>
                        <a:rPr lang="en" sz="1000"/>
                        <a:t>No</a:t>
                      </a:r>
                    </a:p>
                  </a:txBody>
                  <a:tcPr marT="63500" marB="63500" marR="63500" marL="63500"/>
                </a:tc>
              </a:tr>
              <a:tr h="692250">
                <a:tc>
                  <a:txBody>
                    <a:bodyPr>
                      <a:noAutofit/>
                    </a:bodyPr>
                    <a:lstStyle/>
                    <a:p>
                      <a:pPr lvl="0" rtl="0">
                        <a:spcBef>
                          <a:spcPts val="0"/>
                        </a:spcBef>
                        <a:buNone/>
                      </a:pPr>
                      <a:r>
                        <a:rPr b="1" lang="en" sz="1000"/>
                        <a:t>Kickstarter</a:t>
                      </a:r>
                    </a:p>
                  </a:txBody>
                  <a:tcPr marT="63500" marB="63500" marR="63500" marL="63500"/>
                </a:tc>
                <a:tc>
                  <a:txBody>
                    <a:bodyPr>
                      <a:noAutofit/>
                    </a:bodyPr>
                    <a:lstStyle/>
                    <a:p>
                      <a:pPr lvl="0" rtl="0">
                        <a:spcBef>
                          <a:spcPts val="0"/>
                        </a:spcBef>
                        <a:buNone/>
                      </a:pPr>
                      <a:r>
                        <a:rPr lang="en" sz="1000"/>
                        <a:t>Yes</a:t>
                      </a:r>
                    </a:p>
                  </a:txBody>
                  <a:tcPr marT="63500" marB="63500" marR="63500" marL="63500"/>
                </a:tc>
                <a:tc>
                  <a:txBody>
                    <a:bodyPr>
                      <a:noAutofit/>
                    </a:bodyPr>
                    <a:lstStyle/>
                    <a:p>
                      <a:pPr lvl="0" rtl="0">
                        <a:spcBef>
                          <a:spcPts val="0"/>
                        </a:spcBef>
                        <a:buNone/>
                      </a:pPr>
                      <a:r>
                        <a:rPr lang="en" sz="1000"/>
                        <a:t>No, focused on creative projects.</a:t>
                      </a:r>
                    </a:p>
                  </a:txBody>
                  <a:tcPr marT="63500" marB="63500" marR="63500" marL="63500"/>
                </a:tc>
                <a:tc>
                  <a:txBody>
                    <a:bodyPr>
                      <a:noAutofit/>
                    </a:bodyPr>
                    <a:lstStyle/>
                    <a:p>
                      <a:pPr lvl="0" rtl="0">
                        <a:spcBef>
                          <a:spcPts val="0"/>
                        </a:spcBef>
                        <a:buNone/>
                      </a:pPr>
                      <a:r>
                        <a:rPr lang="en" sz="1000"/>
                        <a:t>Theme of everyone getting a chance.</a:t>
                      </a:r>
                    </a:p>
                  </a:txBody>
                  <a:tcPr marT="63500" marB="63500" marR="63500" marL="63500"/>
                </a:tc>
                <a:tc>
                  <a:txBody>
                    <a:bodyPr>
                      <a:noAutofit/>
                    </a:bodyPr>
                    <a:lstStyle/>
                    <a:p>
                      <a:pPr lvl="0" rtl="0">
                        <a:spcBef>
                          <a:spcPts val="0"/>
                        </a:spcBef>
                        <a:buNone/>
                      </a:pPr>
                      <a:r>
                        <a:rPr lang="en" sz="1000"/>
                        <a:t>No education support.</a:t>
                      </a:r>
                    </a:p>
                    <a:p>
                      <a:pPr lvl="0" rtl="0">
                        <a:spcBef>
                          <a:spcPts val="0"/>
                        </a:spcBef>
                        <a:buNone/>
                      </a:pPr>
                      <a:r>
                        <a:rPr lang="en" sz="1000"/>
                        <a:t>No money if goal not reached.</a:t>
                      </a:r>
                    </a:p>
                  </a:txBody>
                  <a:tcPr marT="63500" marB="63500" marR="63500" marL="63500"/>
                </a:tc>
                <a:tc>
                  <a:txBody>
                    <a:bodyPr>
                      <a:noAutofit/>
                    </a:bodyPr>
                    <a:lstStyle/>
                    <a:p>
                      <a:pPr lvl="0" rtl="0">
                        <a:spcBef>
                          <a:spcPts val="0"/>
                        </a:spcBef>
                        <a:buNone/>
                      </a:pPr>
                      <a:r>
                        <a:rPr lang="en" sz="1000"/>
                        <a:t>No</a:t>
                      </a:r>
                    </a:p>
                  </a:txBody>
                  <a:tcPr marT="63500" marB="63500" marR="63500" marL="63500"/>
                </a:tc>
              </a:tr>
              <a:tr h="549025">
                <a:tc>
                  <a:txBody>
                    <a:bodyPr>
                      <a:noAutofit/>
                    </a:bodyPr>
                    <a:lstStyle/>
                    <a:p>
                      <a:pPr lvl="0" rtl="0">
                        <a:spcBef>
                          <a:spcPts val="0"/>
                        </a:spcBef>
                        <a:buNone/>
                      </a:pPr>
                      <a:r>
                        <a:rPr b="1" lang="en" sz="1000"/>
                        <a:t>IncitED</a:t>
                      </a:r>
                    </a:p>
                  </a:txBody>
                  <a:tcPr marT="63500" marB="63500" marR="63500" marL="63500"/>
                </a:tc>
                <a:tc>
                  <a:txBody>
                    <a:bodyPr>
                      <a:noAutofit/>
                    </a:bodyPr>
                    <a:lstStyle/>
                    <a:p>
                      <a:pPr lvl="0" rtl="0">
                        <a:spcBef>
                          <a:spcPts val="0"/>
                        </a:spcBef>
                        <a:buNone/>
                      </a:pPr>
                      <a:r>
                        <a:rPr lang="en" sz="1000"/>
                        <a:t>Yes</a:t>
                      </a:r>
                    </a:p>
                  </a:txBody>
                  <a:tcPr marT="63500" marB="63500" marR="63500" marL="63500"/>
                </a:tc>
                <a:tc>
                  <a:txBody>
                    <a:bodyPr>
                      <a:noAutofit/>
                    </a:bodyPr>
                    <a:lstStyle/>
                    <a:p>
                      <a:pPr lvl="0" rtl="0">
                        <a:spcBef>
                          <a:spcPts val="0"/>
                        </a:spcBef>
                        <a:buNone/>
                      </a:pPr>
                      <a:r>
                        <a:rPr lang="en" sz="1000"/>
                        <a:t>Yes</a:t>
                      </a:r>
                    </a:p>
                  </a:txBody>
                  <a:tcPr marT="63500" marB="63500" marR="63500" marL="63500"/>
                </a:tc>
                <a:tc>
                  <a:txBody>
                    <a:bodyPr>
                      <a:noAutofit/>
                    </a:bodyPr>
                    <a:lstStyle/>
                    <a:p>
                      <a:pPr lvl="0" rtl="0">
                        <a:spcBef>
                          <a:spcPts val="0"/>
                        </a:spcBef>
                        <a:buNone/>
                      </a:pPr>
                      <a:r>
                        <a:rPr lang="en" sz="1000"/>
                        <a:t>Various education-focused categories.</a:t>
                      </a:r>
                    </a:p>
                    <a:p>
                      <a:pPr lvl="0" rtl="0">
                        <a:spcBef>
                          <a:spcPts val="0"/>
                        </a:spcBef>
                        <a:buNone/>
                      </a:pPr>
                      <a:r>
                        <a:rPr lang="en" sz="1000"/>
                        <a:t>Flexible fees.</a:t>
                      </a:r>
                    </a:p>
                  </a:txBody>
                  <a:tcPr marT="63500" marB="63500" marR="63500" marL="63500"/>
                </a:tc>
                <a:tc>
                  <a:txBody>
                    <a:bodyPr>
                      <a:noAutofit/>
                    </a:bodyPr>
                    <a:lstStyle/>
                    <a:p>
                      <a:pPr lvl="0" rtl="0">
                        <a:spcBef>
                          <a:spcPts val="0"/>
                        </a:spcBef>
                        <a:buNone/>
                      </a:pPr>
                      <a:r>
                        <a:rPr lang="en" sz="1000"/>
                        <a:t>No community connection.</a:t>
                      </a:r>
                    </a:p>
                  </a:txBody>
                  <a:tcPr marT="63500" marB="63500" marR="63500" marL="63500"/>
                </a:tc>
                <a:tc>
                  <a:txBody>
                    <a:bodyPr>
                      <a:noAutofit/>
                    </a:bodyPr>
                    <a:lstStyle/>
                    <a:p>
                      <a:pPr lvl="0" rtl="0">
                        <a:spcBef>
                          <a:spcPts val="0"/>
                        </a:spcBef>
                        <a:buNone/>
                      </a:pPr>
                      <a:r>
                        <a:rPr lang="en" sz="1000"/>
                        <a:t>No</a:t>
                      </a:r>
                    </a:p>
                  </a:txBody>
                  <a:tcPr marT="63500" marB="63500" marR="63500" marL="63500"/>
                </a:tc>
              </a:tr>
              <a:tr h="835450">
                <a:tc>
                  <a:txBody>
                    <a:bodyPr>
                      <a:noAutofit/>
                    </a:bodyPr>
                    <a:lstStyle/>
                    <a:p>
                      <a:pPr lvl="0" rtl="0">
                        <a:spcBef>
                          <a:spcPts val="0"/>
                        </a:spcBef>
                        <a:buNone/>
                      </a:pPr>
                      <a:r>
                        <a:rPr b="1" lang="en" sz="1000"/>
                        <a:t>USeed</a:t>
                      </a:r>
                    </a:p>
                  </a:txBody>
                  <a:tcPr marT="63500" marB="63500" marR="63500" marL="63500"/>
                </a:tc>
                <a:tc>
                  <a:txBody>
                    <a:bodyPr>
                      <a:noAutofit/>
                    </a:bodyPr>
                    <a:lstStyle/>
                    <a:p>
                      <a:pPr lvl="0" rtl="0">
                        <a:spcBef>
                          <a:spcPts val="0"/>
                        </a:spcBef>
                        <a:buNone/>
                      </a:pPr>
                      <a:r>
                        <a:rPr lang="en" sz="1000"/>
                        <a:t>No fees</a:t>
                      </a:r>
                    </a:p>
                  </a:txBody>
                  <a:tcPr marT="63500" marB="63500" marR="63500" marL="63500"/>
                </a:tc>
                <a:tc>
                  <a:txBody>
                    <a:bodyPr>
                      <a:noAutofit/>
                    </a:bodyPr>
                    <a:lstStyle/>
                    <a:p>
                      <a:pPr lvl="0" rtl="0">
                        <a:spcBef>
                          <a:spcPts val="0"/>
                        </a:spcBef>
                        <a:buNone/>
                      </a:pPr>
                      <a:r>
                        <a:rPr lang="en" sz="1000"/>
                        <a:t>Yes. </a:t>
                      </a:r>
                    </a:p>
                    <a:p>
                      <a:pPr lvl="0" rtl="0">
                        <a:spcBef>
                          <a:spcPts val="0"/>
                        </a:spcBef>
                        <a:buNone/>
                      </a:pPr>
                      <a:r>
                        <a:rPr lang="en" sz="1000"/>
                        <a:t>College level.</a:t>
                      </a:r>
                    </a:p>
                    <a:p>
                      <a:pPr lvl="0" rtl="0">
                        <a:spcBef>
                          <a:spcPts val="0"/>
                        </a:spcBef>
                        <a:buNone/>
                      </a:pPr>
                      <a:r>
                        <a:rPr lang="en" sz="1000"/>
                        <a:t>Community projects through schools</a:t>
                      </a:r>
                    </a:p>
                  </a:txBody>
                  <a:tcPr marT="63500" marB="63500" marR="63500" marL="63500"/>
                </a:tc>
                <a:tc>
                  <a:txBody>
                    <a:bodyPr>
                      <a:noAutofit/>
                    </a:bodyPr>
                    <a:lstStyle/>
                    <a:p>
                      <a:pPr lvl="0" rtl="0">
                        <a:spcBef>
                          <a:spcPts val="0"/>
                        </a:spcBef>
                        <a:buNone/>
                      </a:pPr>
                      <a:r>
                        <a:rPr lang="en" sz="1000"/>
                        <a:t>School profiles &amp; application process are good for legitimacy.</a:t>
                      </a:r>
                    </a:p>
                  </a:txBody>
                  <a:tcPr marT="63500" marB="63500" marR="63500" marL="63500"/>
                </a:tc>
                <a:tc>
                  <a:txBody>
                    <a:bodyPr>
                      <a:noAutofit/>
                    </a:bodyPr>
                    <a:lstStyle/>
                    <a:p>
                      <a:pPr lvl="0" rtl="0">
                        <a:spcBef>
                          <a:spcPts val="0"/>
                        </a:spcBef>
                        <a:buNone/>
                      </a:pPr>
                      <a:r>
                        <a:rPr lang="en" sz="1000"/>
                        <a:t>Application process may be restrictive.</a:t>
                      </a:r>
                    </a:p>
                    <a:p>
                      <a:pPr lvl="0" rtl="0">
                        <a:spcBef>
                          <a:spcPts val="0"/>
                        </a:spcBef>
                        <a:buNone/>
                      </a:pPr>
                      <a:r>
                        <a:t/>
                      </a:r>
                      <a:endParaRPr sz="1000"/>
                    </a:p>
                  </a:txBody>
                  <a:tcPr marT="63500" marB="63500" marR="63500" marL="63500"/>
                </a:tc>
                <a:tc>
                  <a:txBody>
                    <a:bodyPr>
                      <a:noAutofit/>
                    </a:bodyPr>
                    <a:lstStyle/>
                    <a:p>
                      <a:pPr lvl="0" rtl="0">
                        <a:spcBef>
                          <a:spcPts val="0"/>
                        </a:spcBef>
                        <a:buNone/>
                      </a:pPr>
                      <a:r>
                        <a:rPr lang="en" sz="1000"/>
                        <a:t>Easily connect to school web site</a:t>
                      </a:r>
                    </a:p>
                  </a:txBody>
                  <a:tcPr marT="63500" marB="63500" marR="63500" marL="63500"/>
                </a:tc>
              </a:tr>
            </a:tbl>
          </a:graphicData>
        </a:graphic>
      </p:graphicFrame>
      <p:sp>
        <p:nvSpPr>
          <p:cNvPr id="106" name="Shape 106"/>
          <p:cNvSpPr txBox="1"/>
          <p:nvPr/>
        </p:nvSpPr>
        <p:spPr>
          <a:xfrm>
            <a:off x="6834900" y="2166425"/>
            <a:ext cx="2309099" cy="18291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Many crowdfunding tools online</a:t>
            </a:r>
            <a:br>
              <a:rPr lang="en"/>
            </a:br>
          </a:p>
          <a:p>
            <a:pPr indent="-228600" lvl="0" marL="457200" rtl="0">
              <a:spcBef>
                <a:spcPts val="0"/>
              </a:spcBef>
              <a:buChar char="★"/>
            </a:pPr>
            <a:r>
              <a:rPr lang="en"/>
              <a:t>Nothing specifically for K-12</a:t>
            </a:r>
            <a:br>
              <a:rPr lang="en"/>
            </a:br>
          </a:p>
          <a:p>
            <a:pPr indent="-228600" lvl="0" marL="457200" rtl="0">
              <a:spcBef>
                <a:spcPts val="0"/>
              </a:spcBef>
              <a:buChar char="★"/>
            </a:pPr>
            <a:r>
              <a:rPr lang="en"/>
              <a:t>Lack of focus on fostering community</a:t>
            </a:r>
            <a:br>
              <a:rPr lang="en"/>
            </a:br>
          </a:p>
          <a:p>
            <a:pPr indent="-228600" lvl="0" marL="457200" rtl="0">
              <a:spcBef>
                <a:spcPts val="0"/>
              </a:spcBef>
              <a:buChar char="★"/>
            </a:pPr>
            <a:r>
              <a:rPr lang="en"/>
              <a:t>Can’t donate time, only money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Research Summary</a:t>
            </a:r>
          </a:p>
        </p:txBody>
      </p:sp>
      <p:sp>
        <p:nvSpPr>
          <p:cNvPr id="112" name="Shape 112"/>
          <p:cNvSpPr txBox="1"/>
          <p:nvPr/>
        </p:nvSpPr>
        <p:spPr>
          <a:xfrm>
            <a:off x="168650" y="1349125"/>
            <a:ext cx="5046300" cy="732899"/>
          </a:xfrm>
          <a:prstGeom prst="rect">
            <a:avLst/>
          </a:prstGeom>
          <a:noFill/>
          <a:ln>
            <a:noFill/>
          </a:ln>
        </p:spPr>
        <p:txBody>
          <a:bodyPr anchorCtr="0" anchor="t" bIns="91425" lIns="91425" rIns="91425" tIns="91425">
            <a:noAutofit/>
          </a:bodyPr>
          <a:lstStyle/>
          <a:p>
            <a:pPr lvl="0" algn="ctr">
              <a:spcBef>
                <a:spcPts val="0"/>
              </a:spcBef>
              <a:buNone/>
            </a:pPr>
            <a:r>
              <a:rPr b="1" lang="en" sz="2400"/>
              <a:t>3 Primary Takeaways</a:t>
            </a:r>
          </a:p>
        </p:txBody>
      </p:sp>
      <p:pic>
        <p:nvPicPr>
          <p:cNvPr id="113" name="Shape 113"/>
          <p:cNvPicPr preferRelativeResize="0"/>
          <p:nvPr/>
        </p:nvPicPr>
        <p:blipFill>
          <a:blip r:embed="rId3">
            <a:alphaModFix/>
          </a:blip>
          <a:stretch>
            <a:fillRect/>
          </a:stretch>
        </p:blipFill>
        <p:spPr>
          <a:xfrm>
            <a:off x="3254400" y="3967050"/>
            <a:ext cx="1170775" cy="1024425"/>
          </a:xfrm>
          <a:prstGeom prst="rect">
            <a:avLst/>
          </a:prstGeom>
          <a:noFill/>
          <a:ln>
            <a:noFill/>
          </a:ln>
        </p:spPr>
      </p:pic>
      <p:sp>
        <p:nvSpPr>
          <p:cNvPr id="114" name="Shape 114"/>
          <p:cNvSpPr txBox="1"/>
          <p:nvPr/>
        </p:nvSpPr>
        <p:spPr>
          <a:xfrm>
            <a:off x="4121925" y="4310000"/>
            <a:ext cx="2915400" cy="732899"/>
          </a:xfrm>
          <a:prstGeom prst="rect">
            <a:avLst/>
          </a:prstGeom>
          <a:noFill/>
          <a:ln>
            <a:noFill/>
          </a:ln>
        </p:spPr>
        <p:txBody>
          <a:bodyPr anchorCtr="0" anchor="t" bIns="91425" lIns="91425" rIns="91425" tIns="91425">
            <a:noAutofit/>
          </a:bodyPr>
          <a:lstStyle/>
          <a:p>
            <a:pPr lvl="0" rtl="0" algn="ctr">
              <a:spcBef>
                <a:spcPts val="0"/>
              </a:spcBef>
              <a:buNone/>
            </a:pPr>
            <a:r>
              <a:rPr lang="en"/>
              <a:t>Schools need a simple, effective way to get money and volunteers</a:t>
            </a:r>
          </a:p>
        </p:txBody>
      </p:sp>
      <p:pic>
        <p:nvPicPr>
          <p:cNvPr id="115" name="Shape 115"/>
          <p:cNvPicPr preferRelativeResize="0"/>
          <p:nvPr/>
        </p:nvPicPr>
        <p:blipFill>
          <a:blip r:embed="rId4">
            <a:alphaModFix/>
          </a:blip>
          <a:stretch>
            <a:fillRect/>
          </a:stretch>
        </p:blipFill>
        <p:spPr>
          <a:xfrm>
            <a:off x="0" y="3528400"/>
            <a:ext cx="2156250" cy="1615100"/>
          </a:xfrm>
          <a:prstGeom prst="rect">
            <a:avLst/>
          </a:prstGeom>
          <a:noFill/>
          <a:ln>
            <a:noFill/>
          </a:ln>
        </p:spPr>
      </p:pic>
      <p:sp>
        <p:nvSpPr>
          <p:cNvPr id="116" name="Shape 116"/>
          <p:cNvSpPr txBox="1"/>
          <p:nvPr/>
        </p:nvSpPr>
        <p:spPr>
          <a:xfrm>
            <a:off x="214050" y="3054975"/>
            <a:ext cx="2737200" cy="732899"/>
          </a:xfrm>
          <a:prstGeom prst="rect">
            <a:avLst/>
          </a:prstGeom>
          <a:noFill/>
          <a:ln>
            <a:noFill/>
          </a:ln>
        </p:spPr>
        <p:txBody>
          <a:bodyPr anchorCtr="0" anchor="t" bIns="91425" lIns="91425" rIns="91425" tIns="91425">
            <a:noAutofit/>
          </a:bodyPr>
          <a:lstStyle/>
          <a:p>
            <a:pPr lvl="0" rtl="0" algn="ctr">
              <a:spcBef>
                <a:spcPts val="0"/>
              </a:spcBef>
              <a:buNone/>
            </a:pPr>
            <a:r>
              <a:rPr lang="en"/>
              <a:t>People are interested in what schools are working on</a:t>
            </a:r>
          </a:p>
        </p:txBody>
      </p:sp>
      <p:pic>
        <p:nvPicPr>
          <p:cNvPr id="117" name="Shape 117"/>
          <p:cNvPicPr preferRelativeResize="0"/>
          <p:nvPr/>
        </p:nvPicPr>
        <p:blipFill>
          <a:blip r:embed="rId5">
            <a:alphaModFix/>
          </a:blip>
          <a:stretch>
            <a:fillRect/>
          </a:stretch>
        </p:blipFill>
        <p:spPr>
          <a:xfrm>
            <a:off x="7163875" y="2041325"/>
            <a:ext cx="1711000" cy="1711000"/>
          </a:xfrm>
          <a:prstGeom prst="rect">
            <a:avLst/>
          </a:prstGeom>
          <a:noFill/>
          <a:ln>
            <a:noFill/>
          </a:ln>
        </p:spPr>
      </p:pic>
      <p:sp>
        <p:nvSpPr>
          <p:cNvPr id="118" name="Shape 118"/>
          <p:cNvSpPr txBox="1"/>
          <p:nvPr/>
        </p:nvSpPr>
        <p:spPr>
          <a:xfrm>
            <a:off x="3508975" y="2041312"/>
            <a:ext cx="3955200" cy="732899"/>
          </a:xfrm>
          <a:prstGeom prst="rect">
            <a:avLst/>
          </a:prstGeom>
          <a:noFill/>
          <a:ln>
            <a:noFill/>
          </a:ln>
        </p:spPr>
        <p:txBody>
          <a:bodyPr anchorCtr="0" anchor="t" bIns="91425" lIns="91425" rIns="91425" tIns="91425">
            <a:noAutofit/>
          </a:bodyPr>
          <a:lstStyle/>
          <a:p>
            <a:pPr lvl="0" rtl="0" algn="ctr">
              <a:spcBef>
                <a:spcPts val="0"/>
              </a:spcBef>
              <a:buNone/>
            </a:pPr>
            <a:r>
              <a:rPr lang="en"/>
              <a:t>Existing crowdfunding options don’t focus on building communities around K-12 schools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Target Users</a:t>
            </a:r>
          </a:p>
        </p:txBody>
      </p:sp>
      <p:sp>
        <p:nvSpPr>
          <p:cNvPr id="124" name="Shape 12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800"/>
              </a:spcBef>
              <a:buClr>
                <a:srgbClr val="51535D"/>
              </a:buClr>
              <a:buSzPct val="100000"/>
              <a:buChar char="●"/>
            </a:pPr>
            <a:r>
              <a:rPr lang="en" sz="2000">
                <a:solidFill>
                  <a:srgbClr val="51535D"/>
                </a:solidFill>
              </a:rPr>
              <a:t>School administrators.</a:t>
            </a:r>
          </a:p>
          <a:p>
            <a:pPr indent="-342900" lvl="1" marL="914400" rtl="0">
              <a:spcBef>
                <a:spcPts val="0"/>
              </a:spcBef>
              <a:buClr>
                <a:srgbClr val="51535D"/>
              </a:buClr>
              <a:buSzPct val="100000"/>
              <a:buChar char="○"/>
            </a:pPr>
            <a:r>
              <a:rPr lang="en" sz="1800">
                <a:solidFill>
                  <a:srgbClr val="51535D"/>
                </a:solidFill>
              </a:rPr>
              <a:t>Start school profiles.</a:t>
            </a:r>
          </a:p>
          <a:p>
            <a:pPr indent="-342900" lvl="1" marL="914400" rtl="0">
              <a:spcBef>
                <a:spcPts val="0"/>
              </a:spcBef>
              <a:buClr>
                <a:srgbClr val="51535D"/>
              </a:buClr>
              <a:buSzPct val="100000"/>
              <a:buChar char="○"/>
            </a:pPr>
            <a:r>
              <a:rPr lang="en" sz="1800">
                <a:solidFill>
                  <a:srgbClr val="51535D"/>
                </a:solidFill>
              </a:rPr>
              <a:t>Administer projects.</a:t>
            </a:r>
          </a:p>
          <a:p>
            <a:pPr indent="-342900" lvl="1" marL="914400" rtl="0">
              <a:spcBef>
                <a:spcPts val="0"/>
              </a:spcBef>
              <a:buClr>
                <a:srgbClr val="51535D"/>
              </a:buClr>
              <a:buSzPct val="100000"/>
              <a:buChar char="○"/>
            </a:pPr>
            <a:r>
              <a:rPr lang="en" sz="1800">
                <a:solidFill>
                  <a:srgbClr val="51535D"/>
                </a:solidFill>
              </a:rPr>
              <a:t>Approve volunteers through application process.</a:t>
            </a:r>
          </a:p>
          <a:p>
            <a:pPr indent="-355600" lvl="0" marL="457200" rtl="0">
              <a:spcBef>
                <a:spcPts val="600"/>
              </a:spcBef>
              <a:buClr>
                <a:srgbClr val="51535D"/>
              </a:buClr>
              <a:buSzPct val="100000"/>
              <a:buChar char="●"/>
            </a:pPr>
            <a:r>
              <a:rPr lang="en" sz="2000">
                <a:solidFill>
                  <a:srgbClr val="51535D"/>
                </a:solidFill>
              </a:rPr>
              <a:t>Faculty &amp; advisors.</a:t>
            </a:r>
          </a:p>
          <a:p>
            <a:pPr indent="-342900" lvl="1" marL="914400" rtl="0">
              <a:spcBef>
                <a:spcPts val="0"/>
              </a:spcBef>
              <a:buClr>
                <a:srgbClr val="51535D"/>
              </a:buClr>
              <a:buSzPct val="100000"/>
              <a:buChar char="○"/>
            </a:pPr>
            <a:r>
              <a:rPr lang="en" sz="1800">
                <a:solidFill>
                  <a:srgbClr val="51535D"/>
                </a:solidFill>
              </a:rPr>
              <a:t>Propose and run projects.</a:t>
            </a:r>
          </a:p>
          <a:p>
            <a:pPr indent="-342900" lvl="1" marL="914400" rtl="0">
              <a:spcBef>
                <a:spcPts val="0"/>
              </a:spcBef>
              <a:buClr>
                <a:srgbClr val="51535D"/>
              </a:buClr>
              <a:buSzPct val="100000"/>
              <a:buChar char="○"/>
            </a:pPr>
            <a:r>
              <a:rPr lang="en" sz="1800">
                <a:solidFill>
                  <a:srgbClr val="51535D"/>
                </a:solidFill>
              </a:rPr>
              <a:t>Provide updates and information to donors and volunteers.</a:t>
            </a:r>
          </a:p>
          <a:p>
            <a:pPr indent="-355600" lvl="0" marL="457200" rtl="0">
              <a:spcBef>
                <a:spcPts val="600"/>
              </a:spcBef>
              <a:buClr>
                <a:srgbClr val="51535D"/>
              </a:buClr>
              <a:buSzPct val="100000"/>
              <a:buChar char="●"/>
            </a:pPr>
            <a:r>
              <a:rPr lang="en" sz="2000">
                <a:solidFill>
                  <a:srgbClr val="51535D"/>
                </a:solidFill>
              </a:rPr>
              <a:t>Community donors &amp; volunteers.</a:t>
            </a:r>
          </a:p>
          <a:p>
            <a:pPr indent="-342900" lvl="1" marL="914400" rtl="0">
              <a:spcBef>
                <a:spcPts val="0"/>
              </a:spcBef>
              <a:buClr>
                <a:srgbClr val="51535D"/>
              </a:buClr>
              <a:buSzPct val="100000"/>
              <a:buChar char="○"/>
            </a:pPr>
            <a:r>
              <a:rPr lang="en" sz="1800">
                <a:solidFill>
                  <a:srgbClr val="51535D"/>
                </a:solidFill>
              </a:rPr>
              <a:t>Our primary target audience.</a:t>
            </a:r>
          </a:p>
          <a:p>
            <a:pPr indent="-342900" lvl="1" marL="914400" rtl="0">
              <a:spcBef>
                <a:spcPts val="0"/>
              </a:spcBef>
              <a:buClr>
                <a:srgbClr val="51535D"/>
              </a:buClr>
              <a:buSzPct val="100000"/>
              <a:buChar char="○"/>
            </a:pPr>
            <a:r>
              <a:rPr lang="en" sz="1800">
                <a:solidFill>
                  <a:srgbClr val="51535D"/>
                </a:solidFill>
              </a:rPr>
              <a:t>Donate money and/or time as a volunteer.</a:t>
            </a:r>
          </a:p>
          <a:p>
            <a:pPr indent="-342900" lvl="1" marL="914400">
              <a:spcBef>
                <a:spcPts val="0"/>
              </a:spcBef>
              <a:buClr>
                <a:srgbClr val="51535D"/>
              </a:buClr>
              <a:buSzPct val="100000"/>
              <a:buChar char="○"/>
            </a:pPr>
            <a:r>
              <a:rPr lang="en" sz="1800">
                <a:solidFill>
                  <a:srgbClr val="51535D"/>
                </a:solidFill>
              </a:rPr>
              <a:t>Receive information on local schools and events.</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