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sldIdLst>
    <p:sldId id="256" r:id="rId2"/>
    <p:sldId id="270" r:id="rId3"/>
    <p:sldId id="271" r:id="rId4"/>
    <p:sldId id="330" r:id="rId5"/>
    <p:sldId id="331" r:id="rId6"/>
    <p:sldId id="332" r:id="rId7"/>
    <p:sldId id="276" r:id="rId8"/>
    <p:sldId id="344" r:id="rId9"/>
    <p:sldId id="339" r:id="rId10"/>
    <p:sldId id="278" r:id="rId11"/>
    <p:sldId id="287" r:id="rId12"/>
    <p:sldId id="288" r:id="rId13"/>
    <p:sldId id="290" r:id="rId14"/>
    <p:sldId id="291" r:id="rId15"/>
    <p:sldId id="345" r:id="rId16"/>
    <p:sldId id="343" r:id="rId17"/>
    <p:sldId id="340" r:id="rId18"/>
    <p:sldId id="341" r:id="rId19"/>
    <p:sldId id="306" r:id="rId20"/>
    <p:sldId id="309" r:id="rId21"/>
    <p:sldId id="342" r:id="rId22"/>
    <p:sldId id="353" r:id="rId23"/>
    <p:sldId id="347" r:id="rId24"/>
    <p:sldId id="314" r:id="rId25"/>
    <p:sldId id="348" r:id="rId26"/>
    <p:sldId id="349" r:id="rId27"/>
    <p:sldId id="350" r:id="rId28"/>
    <p:sldId id="320" r:id="rId29"/>
    <p:sldId id="321" r:id="rId30"/>
    <p:sldId id="346" r:id="rId31"/>
    <p:sldId id="333" r:id="rId32"/>
    <p:sldId id="334" r:id="rId33"/>
    <p:sldId id="336" r:id="rId34"/>
    <p:sldId id="337" r:id="rId35"/>
    <p:sldId id="338" r:id="rId36"/>
    <p:sldId id="352" r:id="rId37"/>
    <p:sldId id="328" r:id="rId38"/>
    <p:sldId id="266" r:id="rId39"/>
  </p:sldIdLst>
  <p:sldSz cx="10080625" cy="7559675"/>
  <p:notesSz cx="6858000" cy="9144000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18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>
      <p:cViewPr varScale="1">
        <p:scale>
          <a:sx n="95" d="100"/>
          <a:sy n="95" d="100"/>
        </p:scale>
        <p:origin x="174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3300" y="695325"/>
            <a:ext cx="484822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5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CN" altLang="en-US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077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1438" y="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078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3079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3881438" y="8686800"/>
            <a:ext cx="297497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latin typeface="Times New Roman" panose="02020603050405020304" pitchFamily="18" charset="0"/>
              </a:defRPr>
            </a:lvl1pPr>
          </a:lstStyle>
          <a:p>
            <a:fld id="{2E49B2CD-D413-480C-B88D-FAACAAF61A0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372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SzPct val="100000"/>
      <a:buFont typeface="Times New Roman" panose="02020603050405020304" pitchFamily="18" charset="0"/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68825" cy="3425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Easily</a:t>
            </a:r>
            <a:r>
              <a:rPr lang="en-US" baseline="0" dirty="0" smtClean="0"/>
              <a:t> lost in huge amount of products for choices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E49B2CD-D413-480C-B88D-FAACAAF61A0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95325"/>
            <a:ext cx="4568825" cy="342582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Easily</a:t>
            </a:r>
            <a:r>
              <a:rPr lang="en-US" baseline="0" dirty="0" smtClean="0"/>
              <a:t> lost in huge amount of products for choices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E49B2CD-D413-480C-B88D-FAACAAF61A0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0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DCCCC48-69BA-4ED8-9904-32997FE6D4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0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DC574ADC-DBA6-41B1-B17F-8B84804020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7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675" y="301625"/>
            <a:ext cx="2266950" cy="64547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0037" cy="64547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BB874A8-3E04-4E4F-8D85-597D0CB988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6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CFA991C6-0C0A-4E38-8E00-974FE4784F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60932167-35CD-4590-BBD4-EFDBD7BD9F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08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7700" cy="4987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13338" y="1768475"/>
            <a:ext cx="4459287" cy="4987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8ED093B6-A9AB-4F51-A4BA-235186F159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083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97A7F647-D0A1-4419-B27C-CBE6963C5D2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2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7689347A-6EB0-41EB-918D-03013F867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13BA7559-39AB-4384-972C-1E33ED837D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193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F90398C9-65E2-439A-9BDA-D2E78C5E25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81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>
            <a:lvl1pPr>
              <a:defRPr/>
            </a:lvl1pPr>
          </a:lstStyle>
          <a:p>
            <a:fld id="{A92B8651-B9C0-4ADA-AEF1-C4A9DCC3EAD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74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503238" y="301625"/>
            <a:ext cx="90693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单击鼠标编辑标题文的格式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3238" y="1768475"/>
            <a:ext cx="9069387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单击鼠标编辑大纲正文格式</a:t>
            </a:r>
          </a:p>
          <a:p>
            <a:pPr lvl="1"/>
            <a:r>
              <a:rPr lang="en-GB" smtClean="0"/>
              <a:t>第二个大纲级</a:t>
            </a:r>
          </a:p>
          <a:p>
            <a:pPr lvl="2"/>
            <a:r>
              <a:rPr lang="en-GB" smtClean="0"/>
              <a:t>第三个大纲级</a:t>
            </a:r>
          </a:p>
          <a:p>
            <a:pPr lvl="3"/>
            <a:r>
              <a:rPr lang="en-GB" smtClean="0"/>
              <a:t>第四个大纲级</a:t>
            </a:r>
          </a:p>
          <a:p>
            <a:pPr lvl="4"/>
            <a:r>
              <a:rPr lang="en-GB" smtClean="0"/>
              <a:t>第五个大纲级</a:t>
            </a:r>
          </a:p>
          <a:p>
            <a:pPr lvl="4"/>
            <a:r>
              <a:rPr lang="en-GB" smtClean="0"/>
              <a:t>第六个大纲级</a:t>
            </a:r>
          </a:p>
          <a:p>
            <a:pPr lvl="4"/>
            <a:r>
              <a:rPr lang="en-GB" smtClean="0"/>
              <a:t>第七个大纲级</a:t>
            </a:r>
          </a:p>
          <a:p>
            <a:pPr lvl="4"/>
            <a:r>
              <a:rPr lang="en-GB" smtClean="0"/>
              <a:t>第八个大纲级</a:t>
            </a:r>
          </a:p>
          <a:p>
            <a:pPr lvl="4"/>
            <a:r>
              <a:rPr lang="en-GB" smtClean="0"/>
              <a:t>第九个大纲级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503238" y="6886575"/>
            <a:ext cx="234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defRPr sz="14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448050" y="6886575"/>
            <a:ext cx="3194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5000"/>
              </a:lnSpc>
              <a:defRPr sz="14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7227888" y="6886575"/>
            <a:ext cx="2346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sz="1400">
                <a:latin typeface="Times New Roman" panose="02020603050405020304" pitchFamily="18" charset="0"/>
              </a:defRPr>
            </a:lvl1pPr>
          </a:lstStyle>
          <a:p>
            <a:fld id="{79A893E5-C25F-472D-9A1B-4067B006A3A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latin typeface="Arial" panose="020B0604020202020204" pitchFamily="34" charset="0"/>
          <a:ea typeface="宋体" panose="02010600030101010101" pitchFamily="2" charset="-122"/>
        </a:defRPr>
      </a:lvl2pPr>
      <a:lvl3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latin typeface="Arial" panose="020B0604020202020204" pitchFamily="34" charset="0"/>
          <a:ea typeface="宋体" panose="02010600030101010101" pitchFamily="2" charset="-122"/>
        </a:defRPr>
      </a:lvl3pPr>
      <a:lvl4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latin typeface="Arial" panose="020B0604020202020204" pitchFamily="34" charset="0"/>
          <a:ea typeface="宋体" panose="02010600030101010101" pitchFamily="2" charset="-122"/>
        </a:defRPr>
      </a:lvl4pPr>
      <a:lvl5pPr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latin typeface="Arial" panose="020B0604020202020204" pitchFamily="34" charset="0"/>
          <a:ea typeface="宋体" panose="02010600030101010101" pitchFamily="2" charset="-122"/>
        </a:defRPr>
      </a:lvl5pPr>
      <a:lvl6pPr marL="4572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latin typeface="Arial" panose="020B0604020202020204" pitchFamily="34" charset="0"/>
          <a:ea typeface="宋体" panose="02010600030101010101" pitchFamily="2" charset="-122"/>
        </a:defRPr>
      </a:lvl6pPr>
      <a:lvl7pPr marL="9144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latin typeface="Arial" panose="020B0604020202020204" pitchFamily="34" charset="0"/>
          <a:ea typeface="宋体" panose="02010600030101010101" pitchFamily="2" charset="-122"/>
        </a:defRPr>
      </a:lvl7pPr>
      <a:lvl8pPr marL="13716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latin typeface="Arial" panose="020B0604020202020204" pitchFamily="34" charset="0"/>
          <a:ea typeface="宋体" panose="02010600030101010101" pitchFamily="2" charset="-122"/>
        </a:defRPr>
      </a:lvl8pPr>
      <a:lvl9pPr marL="1828800" algn="ctr" defTabSz="449263" rtl="0" eaLnBrk="0" fontAlgn="base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18" charset="0"/>
        <a:defRPr sz="4400"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defTabSz="449263" rtl="0" eaLnBrk="0" fontAlgn="base" hangingPunct="0">
        <a:lnSpc>
          <a:spcPct val="93000"/>
        </a:lnSpc>
        <a:spcBef>
          <a:spcPct val="0"/>
        </a:spcBef>
        <a:spcAft>
          <a:spcPts val="1425"/>
        </a:spcAft>
        <a:buSzPct val="100000"/>
        <a:buFont typeface="Times New Roman" panose="02020603050405020304" pitchFamily="18" charset="0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3000"/>
        </a:lnSpc>
        <a:spcBef>
          <a:spcPct val="0"/>
        </a:spcBef>
        <a:spcAft>
          <a:spcPts val="1138"/>
        </a:spcAft>
        <a:buSzPct val="100000"/>
        <a:buFont typeface="Times New Roman" panose="02020603050405020304" pitchFamily="18" charset="0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18" charset="0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3000"/>
        </a:lnSpc>
        <a:spcBef>
          <a:spcPct val="0"/>
        </a:spcBef>
        <a:spcAft>
          <a:spcPts val="288"/>
        </a:spcAft>
        <a:buSzPct val="100000"/>
        <a:buFont typeface="Times New Roman" panose="02020603050405020304" pitchFamily="18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3" Type="http://schemas.openxmlformats.org/officeDocument/2006/relationships/image" Target="../media/image33.png"/><Relationship Id="rId7" Type="http://schemas.openxmlformats.org/officeDocument/2006/relationships/image" Target="../media/image330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5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8" y="1187549"/>
            <a:ext cx="8694737" cy="3144837"/>
          </a:xfrm>
        </p:spPr>
        <p:txBody>
          <a:bodyPr/>
          <a:lstStyle/>
          <a:p>
            <a:pPr algn="l"/>
            <a:r>
              <a:rPr lang="en-US" sz="3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Learning Informative Priors from Heterogeneous Domains to Improve Recommendation in Cold-Start User </a:t>
            </a:r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Domains</a:t>
            </a:r>
            <a:endParaRPr lang="en-US" sz="36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669947" y="4577767"/>
            <a:ext cx="8694737" cy="1652587"/>
          </a:xfrm>
        </p:spPr>
        <p:txBody>
          <a:bodyPr/>
          <a:lstStyle/>
          <a:p>
            <a:pPr algn="r"/>
            <a:r>
              <a:rPr lang="en-US" dirty="0" smtClean="0"/>
              <a:t>Presenter: Liang Hu</a:t>
            </a:r>
            <a:endParaRPr lang="en-US" i="1" dirty="0"/>
          </a:p>
        </p:txBody>
      </p:sp>
      <p:sp>
        <p:nvSpPr>
          <p:cNvPr id="5" name="矩形 4"/>
          <p:cNvSpPr/>
          <p:nvPr/>
        </p:nvSpPr>
        <p:spPr>
          <a:xfrm>
            <a:off x="138335" y="6516141"/>
            <a:ext cx="9792841" cy="8048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</a:pPr>
            <a:r>
              <a:rPr lang="en-US" sz="1200" dirty="0"/>
              <a:t>Liang Hu, Jian Cao, </a:t>
            </a:r>
            <a:r>
              <a:rPr lang="en-US" sz="1200" dirty="0" err="1"/>
              <a:t>Guandong</a:t>
            </a:r>
            <a:r>
              <a:rPr lang="en-US" sz="1200" dirty="0"/>
              <a:t> Xu, </a:t>
            </a:r>
            <a:r>
              <a:rPr lang="en-US" sz="1200" dirty="0" err="1"/>
              <a:t>Longbing</a:t>
            </a:r>
            <a:r>
              <a:rPr lang="en-US" sz="1200" dirty="0"/>
              <a:t> Cao, </a:t>
            </a:r>
            <a:r>
              <a:rPr lang="en-US" sz="1200" dirty="0" err="1"/>
              <a:t>Zhiping</a:t>
            </a:r>
            <a:r>
              <a:rPr lang="en-US" sz="1200" dirty="0"/>
              <a:t> </a:t>
            </a:r>
            <a:r>
              <a:rPr lang="en-US" sz="1200" dirty="0" err="1"/>
              <a:t>Gu</a:t>
            </a:r>
            <a:r>
              <a:rPr lang="en-US" sz="1200" dirty="0"/>
              <a:t>, Can Zhu: Personalized recommendation via cross-domain triadic factorization. WWW </a:t>
            </a:r>
            <a:r>
              <a:rPr lang="en-US" sz="1200" dirty="0" smtClean="0"/>
              <a:t>2013</a:t>
            </a:r>
          </a:p>
          <a:p>
            <a:pPr>
              <a:spcBef>
                <a:spcPts val="150"/>
              </a:spcBef>
            </a:pPr>
            <a:r>
              <a:rPr lang="en-US" sz="1200" dirty="0"/>
              <a:t>Liang </a:t>
            </a:r>
            <a:r>
              <a:rPr lang="en-US" sz="1200" dirty="0" smtClean="0"/>
              <a:t>Hu, </a:t>
            </a:r>
            <a:r>
              <a:rPr lang="en-US" sz="1200" dirty="0" err="1" smtClean="0"/>
              <a:t>Longbing</a:t>
            </a:r>
            <a:r>
              <a:rPr lang="en-US" sz="1200" dirty="0" smtClean="0"/>
              <a:t> Cao, </a:t>
            </a:r>
            <a:r>
              <a:rPr lang="en-US" sz="1200" dirty="0"/>
              <a:t>Jian </a:t>
            </a:r>
            <a:r>
              <a:rPr lang="en-US" sz="1200" dirty="0" smtClean="0"/>
              <a:t>Cao, </a:t>
            </a:r>
            <a:r>
              <a:rPr lang="en-US" sz="1200" dirty="0" err="1"/>
              <a:t>Zhiping</a:t>
            </a:r>
            <a:r>
              <a:rPr lang="en-US" sz="1200" dirty="0"/>
              <a:t> Gu</a:t>
            </a:r>
            <a:r>
              <a:rPr lang="en-US" sz="1200" dirty="0" smtClean="0"/>
              <a:t>, </a:t>
            </a:r>
            <a:r>
              <a:rPr lang="en-US" sz="1200" dirty="0"/>
              <a:t>Guandong </a:t>
            </a:r>
            <a:r>
              <a:rPr lang="en-US" sz="1200" dirty="0" smtClean="0"/>
              <a:t>Xu, </a:t>
            </a:r>
            <a:r>
              <a:rPr lang="en-US" sz="1200" dirty="0" err="1" smtClean="0"/>
              <a:t>Dingyu</a:t>
            </a:r>
            <a:r>
              <a:rPr lang="en-US" sz="1200" dirty="0" smtClean="0"/>
              <a:t> </a:t>
            </a:r>
            <a:r>
              <a:rPr lang="en-US" sz="1200" dirty="0" smtClean="0"/>
              <a:t>Yang</a:t>
            </a:r>
            <a:r>
              <a:rPr lang="en-US" sz="1200" dirty="0"/>
              <a:t>:</a:t>
            </a:r>
            <a:r>
              <a:rPr lang="en-US" sz="1200" dirty="0" smtClean="0"/>
              <a:t> </a:t>
            </a:r>
            <a:r>
              <a:rPr lang="en-US" sz="1200" dirty="0"/>
              <a:t>Learning Informative Priors from Heterogeneous Domains to Improve Recommendation in Cold-Start User Domains. ACM Trans. Inf. Syst., (2016)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"/>
          <p:cNvSpPr txBox="1">
            <a:spLocks noChangeArrowheads="1"/>
          </p:cNvSpPr>
          <p:nvPr/>
        </p:nvSpPr>
        <p:spPr bwMode="auto">
          <a:xfrm>
            <a:off x="360363" y="107950"/>
            <a:ext cx="9109075" cy="74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36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MF based CDCF</a:t>
            </a:r>
            <a:endParaRPr lang="en-US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竖排文字占位符 4"/>
          <p:cNvSpPr txBox="1">
            <a:spLocks/>
          </p:cNvSpPr>
          <p:nvPr/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 vert="horz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SzPct val="100000"/>
              <a:buFont typeface="Times New Roman" panose="02020603050405020304" pitchFamily="18" charset="0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anose="02020603050405020304" pitchFamily="18" charset="0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18" charset="0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Concatenating the </a:t>
            </a:r>
            <a:r>
              <a:rPr lang="en-US" b="1" dirty="0"/>
              <a:t>rating matrices for all </a:t>
            </a:r>
            <a:r>
              <a:rPr lang="en-US" b="1" dirty="0" smtClean="0"/>
              <a:t>domains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976" y="3995861"/>
            <a:ext cx="5442123" cy="160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7075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"/>
          <p:cNvSpPr txBox="1">
            <a:spLocks noChangeArrowheads="1"/>
          </p:cNvSpPr>
          <p:nvPr/>
        </p:nvSpPr>
        <p:spPr bwMode="auto">
          <a:xfrm>
            <a:off x="360363" y="107950"/>
            <a:ext cx="9109075" cy="70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36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Disadvantages</a:t>
            </a:r>
            <a:endParaRPr lang="en-US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竖排文字占位符 4"/>
          <p:cNvSpPr txBox="1">
            <a:spLocks/>
          </p:cNvSpPr>
          <p:nvPr/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 vert="horz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SzPct val="100000"/>
              <a:buFont typeface="Times New Roman" panose="02020603050405020304" pitchFamily="18" charset="0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anose="02020603050405020304" pitchFamily="18" charset="0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18" charset="0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Each domain may be quite heterogeneous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E.g. the factor of </a:t>
            </a:r>
            <a:r>
              <a:rPr lang="en-US" i="1" dirty="0">
                <a:solidFill>
                  <a:srgbClr val="FF0000"/>
                </a:solidFill>
              </a:rPr>
              <a:t>color</a:t>
            </a:r>
            <a:r>
              <a:rPr lang="en-US" dirty="0"/>
              <a:t> has big impact on the user preference in the domain of </a:t>
            </a:r>
            <a:r>
              <a:rPr lang="en-US" i="1" dirty="0">
                <a:solidFill>
                  <a:srgbClr val="FF0000"/>
                </a:solidFill>
              </a:rPr>
              <a:t>cloth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but hardly has impact on the user preference in domain of </a:t>
            </a:r>
            <a:r>
              <a:rPr lang="en-US" i="1" dirty="0">
                <a:solidFill>
                  <a:srgbClr val="FF0000"/>
                </a:solidFill>
              </a:rPr>
              <a:t>book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Above methods using the single domain model implicitly assume the homogeneity of items.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Obviously, such assumption may decrease the accuracy of prediction due to the </a:t>
            </a:r>
            <a:r>
              <a:rPr lang="en-US" b="1" i="1" dirty="0">
                <a:solidFill>
                  <a:srgbClr val="FF0000"/>
                </a:solidFill>
              </a:rPr>
              <a:t>heterogeneities</a:t>
            </a:r>
            <a:r>
              <a:rPr lang="en-US" dirty="0"/>
              <a:t> of different domains</a:t>
            </a:r>
            <a:r>
              <a:rPr lang="en-US" dirty="0" smtClean="0"/>
              <a:t>.</a:t>
            </a:r>
            <a:endParaRPr lang="en-US" b="1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51191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"/>
          <p:cNvSpPr txBox="1">
            <a:spLocks noChangeArrowheads="1"/>
          </p:cNvSpPr>
          <p:nvPr/>
        </p:nvSpPr>
        <p:spPr bwMode="auto">
          <a:xfrm>
            <a:off x="360363" y="107950"/>
            <a:ext cx="9109075" cy="70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36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MF based Transfer Learning</a:t>
            </a:r>
            <a:endParaRPr lang="en-US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竖排文字占位符 4"/>
          <p:cNvSpPr txBox="1">
            <a:spLocks/>
          </p:cNvSpPr>
          <p:nvPr/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 vert="horz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SzPct val="100000"/>
              <a:buFont typeface="Times New Roman" panose="02020603050405020304" pitchFamily="18" charset="0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anose="02020603050405020304" pitchFamily="18" charset="0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18" charset="0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Transfer the knowledge learned from the auxiliary domain to the target domain</a:t>
            </a:r>
            <a:br>
              <a:rPr lang="en-US" dirty="0"/>
            </a:br>
            <a:r>
              <a:rPr lang="en-US" dirty="0"/>
              <a:t>[Pan</a:t>
            </a:r>
            <a:r>
              <a:rPr lang="en-US" i="1" dirty="0"/>
              <a:t>, et al.</a:t>
            </a:r>
            <a:r>
              <a:rPr lang="en-US" dirty="0"/>
              <a:t> 2010] [Singh and Gordon, 2008].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Assume dense user data in the auxiliary domain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The user-factor vectors are </a:t>
            </a:r>
            <a:r>
              <a:rPr lang="en-US" i="1" dirty="0">
                <a:solidFill>
                  <a:srgbClr val="FF0000"/>
                </a:solidFill>
              </a:rPr>
              <a:t>co-determined</a:t>
            </a:r>
            <a:r>
              <a:rPr lang="en-US" dirty="0"/>
              <a:t> by the feedback in auxiliary and target </a:t>
            </a:r>
            <a:r>
              <a:rPr lang="en-US" dirty="0" smtClean="0"/>
              <a:t>domains</a:t>
            </a:r>
            <a:endParaRPr lang="en-US" b="1" i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818" y="4923913"/>
            <a:ext cx="4500225" cy="2005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0071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竖排文字占位符 4"/>
              <p:cNvSpPr txBox="1">
                <a:spLocks/>
              </p:cNvSpPr>
              <p:nvPr/>
            </p:nvSpPr>
            <p:spPr>
              <a:xfrm>
                <a:off x="503808" y="1763613"/>
                <a:ext cx="9069387" cy="4987925"/>
              </a:xfrm>
              <a:prstGeom prst="rect">
                <a:avLst/>
              </a:prstGeom>
            </p:spPr>
            <p:txBody>
              <a:bodyPr vert="horz"/>
              <a:lstStyle>
                <a:lvl1pPr marL="342900" indent="-342900" algn="l" defTabSz="449263" rtl="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1425"/>
                  </a:spcAft>
                  <a:buSzPct val="100000"/>
                  <a:buFont typeface="Times New Roman" panose="02020603050405020304" pitchFamily="18" charset="0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1138"/>
                  </a:spcAft>
                  <a:buSzPct val="100000"/>
                  <a:buFont typeface="Times New Roman" panose="02020603050405020304" pitchFamily="18" charset="0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263" rtl="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850"/>
                  </a:spcAft>
                  <a:buSzPct val="100000"/>
                  <a:buFont typeface="Times New Roman" panose="02020603050405020304" pitchFamily="18" charset="0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263" rtl="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575"/>
                  </a:spcAft>
                  <a:buSzPct val="100000"/>
                  <a:buFont typeface="Times New Roman" panose="02020603050405020304" pitchFamily="18" charset="0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263" rtl="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SzPct val="100000"/>
                  <a:buFont typeface="Times New Roman" panose="02020603050405020304" pitchFamily="18" charset="0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Blind Transfer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no data is available for </a:t>
                </a:r>
                <a:r>
                  <a:rPr lang="en-US" sz="2000" dirty="0" smtClean="0"/>
                  <a:t>a user in </a:t>
                </a:r>
                <a:r>
                  <a:rPr lang="en-US" sz="2000" dirty="0"/>
                  <a:t>the target domain (marked with a red box), the user-factor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is</a:t>
                </a:r>
                <a:r>
                  <a:rPr lang="en-US" sz="2000" b="1" dirty="0" smtClean="0"/>
                  <a:t> </a:t>
                </a:r>
                <a:r>
                  <a:rPr lang="en-US" sz="2000" dirty="0"/>
                  <a:t>simply determined by the </a:t>
                </a:r>
                <a:r>
                  <a:rPr lang="en-US" sz="2000" dirty="0" smtClean="0"/>
                  <a:t>data </a:t>
                </a:r>
                <a:r>
                  <a:rPr lang="en-US" sz="2000" dirty="0"/>
                  <a:t>in the auxiliary domain</a:t>
                </a:r>
                <a:r>
                  <a:rPr lang="en-US" sz="2000" dirty="0" smtClean="0"/>
                  <a:t>.</a:t>
                </a:r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is </a:t>
                </a:r>
                <a:r>
                  <a:rPr lang="en-US" sz="2000" dirty="0" smtClean="0"/>
                  <a:t>transferred </a:t>
                </a:r>
                <a:r>
                  <a:rPr lang="en-US" sz="2000" dirty="0"/>
                  <a:t>to</a:t>
                </a:r>
                <a:r>
                  <a:rPr lang="en-US" sz="2000" b="1" dirty="0"/>
                  <a:t> </a:t>
                </a:r>
                <a:r>
                  <a:rPr lang="en-US" sz="2000" dirty="0"/>
                  <a:t>the target domain and interacts with heterogeneous item </a:t>
                </a:r>
                <a:r>
                  <a:rPr lang="en-US" sz="2000" dirty="0" smtClean="0"/>
                  <a:t>factors, </a:t>
                </a:r>
                <a:r>
                  <a:rPr lang="en-US" sz="2000" dirty="0"/>
                  <a:t>it may yield a poor prediction.</a:t>
                </a:r>
                <a:endParaRPr lang="en-US" sz="2000" dirty="0" smtClean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0" indent="0"/>
                <a:endParaRPr lang="en-US" dirty="0"/>
              </a:p>
            </p:txBody>
          </p:sp>
        </mc:Choice>
        <mc:Fallback xmlns="">
          <p:sp>
            <p:nvSpPr>
              <p:cNvPr id="7" name="竖排文字占位符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08" y="1763613"/>
                <a:ext cx="9069387" cy="4987925"/>
              </a:xfrm>
              <a:prstGeom prst="rect">
                <a:avLst/>
              </a:prstGeom>
              <a:blipFill>
                <a:blip r:embed="rId2"/>
                <a:stretch>
                  <a:fillRect l="-1547" t="-2320" r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2" name="Text Box 10"/>
          <p:cNvSpPr txBox="1">
            <a:spLocks noChangeArrowheads="1"/>
          </p:cNvSpPr>
          <p:nvPr/>
        </p:nvSpPr>
        <p:spPr bwMode="auto">
          <a:xfrm>
            <a:off x="360363" y="107950"/>
            <a:ext cx="9109075" cy="70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36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Deficiency</a:t>
            </a:r>
            <a:endParaRPr lang="en-US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824" y="4583701"/>
            <a:ext cx="3572213" cy="229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954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"/>
          <p:cNvSpPr txBox="1">
            <a:spLocks noChangeArrowheads="1"/>
          </p:cNvSpPr>
          <p:nvPr/>
        </p:nvSpPr>
        <p:spPr bwMode="auto">
          <a:xfrm>
            <a:off x="360363" y="107950"/>
            <a:ext cx="9109075" cy="70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36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Modeling Domain Heterogeneity</a:t>
            </a:r>
            <a:endParaRPr lang="en-US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竖排文字占位符 4"/>
          <p:cNvSpPr txBox="1">
            <a:spLocks/>
          </p:cNvSpPr>
          <p:nvPr/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 vert="horz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SzPct val="100000"/>
              <a:buFont typeface="Times New Roman" panose="02020603050405020304" pitchFamily="18" charset="0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anose="02020603050405020304" pitchFamily="18" charset="0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18" charset="0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Jointly leveraging the complementary data from multiple domains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Domain factors</a:t>
            </a:r>
            <a:r>
              <a:rPr lang="en-US" sz="2800" dirty="0"/>
              <a:t> is an essential element in cross “domain” </a:t>
            </a:r>
            <a:r>
              <a:rPr lang="en-US" sz="2800" dirty="0" smtClean="0"/>
              <a:t>problem to </a:t>
            </a:r>
            <a:r>
              <a:rPr lang="en-US" sz="2800" b="1" dirty="0" smtClean="0">
                <a:solidFill>
                  <a:srgbClr val="FF0000"/>
                </a:solidFill>
              </a:rPr>
              <a:t>model domain heterogeneity</a:t>
            </a:r>
            <a:endParaRPr lang="en-US" sz="2800" b="1" dirty="0">
              <a:solidFill>
                <a:srgbClr val="FF0000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Triadic relation </a:t>
            </a:r>
            <a:r>
              <a:rPr lang="en-US" sz="2800" b="1" i="1" dirty="0">
                <a:solidFill>
                  <a:srgbClr val="FF0000"/>
                </a:solidFill>
              </a:rPr>
              <a:t>user-item-domain</a:t>
            </a:r>
            <a:r>
              <a:rPr lang="en-US" sz="2800" i="1" dirty="0"/>
              <a:t> </a:t>
            </a:r>
            <a:r>
              <a:rPr lang="en-US" sz="2800" dirty="0"/>
              <a:t>to reveal the domain-specific user preference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950" y="4643933"/>
            <a:ext cx="4779900" cy="227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8522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Current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Weighted Irregular Triadic Factorization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Experimental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Further 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887396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"/>
          <p:cNvSpPr txBox="1">
            <a:spLocks noChangeArrowheads="1"/>
          </p:cNvSpPr>
          <p:nvPr/>
        </p:nvSpPr>
        <p:spPr bwMode="auto">
          <a:xfrm>
            <a:off x="1" y="107950"/>
            <a:ext cx="10080624" cy="566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2800" dirty="0">
                <a:solidFill>
                  <a:srgbClr val="FFFFFF"/>
                </a:solidFill>
                <a:latin typeface="Arial Black" panose="020B0A04020102020204" pitchFamily="34" charset="0"/>
              </a:rPr>
              <a:t>Canonical </a:t>
            </a:r>
            <a:r>
              <a:rPr lang="en-US" sz="28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Decomposition/Parallel </a:t>
            </a:r>
            <a:r>
              <a:rPr lang="en-US" sz="2800" dirty="0">
                <a:solidFill>
                  <a:srgbClr val="FFFFFF"/>
                </a:solidFill>
                <a:latin typeface="Arial Black" panose="020B0A04020102020204" pitchFamily="34" charset="0"/>
              </a:rPr>
              <a:t>F</a:t>
            </a:r>
            <a:r>
              <a:rPr lang="en-US" sz="28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actor Analysis</a:t>
            </a:r>
            <a:endParaRPr lang="en-US" sz="28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4"/>
              <p:cNvSpPr txBox="1">
                <a:spLocks/>
              </p:cNvSpPr>
              <p:nvPr/>
            </p:nvSpPr>
            <p:spPr>
              <a:xfrm>
                <a:off x="503238" y="1768475"/>
                <a:ext cx="9069387" cy="4987925"/>
              </a:xfrm>
              <a:prstGeom prst="rect">
                <a:avLst/>
              </a:prstGeom>
            </p:spPr>
            <p:txBody>
              <a:bodyPr vert="horz"/>
              <a:lstStyle>
                <a:lvl1pPr marL="342900" indent="-342900" algn="l" defTabSz="449263" rtl="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1425"/>
                  </a:spcAft>
                  <a:buSzPct val="100000"/>
                  <a:buFont typeface="Times New Roman" panose="02020603050405020304" pitchFamily="18" charset="0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1138"/>
                  </a:spcAft>
                  <a:buSzPct val="100000"/>
                  <a:buFont typeface="Times New Roman" panose="02020603050405020304" pitchFamily="18" charset="0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263" rtl="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850"/>
                  </a:spcAft>
                  <a:buSzPct val="100000"/>
                  <a:buFont typeface="Times New Roman" panose="02020603050405020304" pitchFamily="18" charset="0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263" rtl="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575"/>
                  </a:spcAft>
                  <a:buSzPct val="100000"/>
                  <a:buFont typeface="Times New Roman" panose="02020603050405020304" pitchFamily="18" charset="0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263" rtl="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SzPct val="100000"/>
                  <a:buFont typeface="Times New Roman" panose="02020603050405020304" pitchFamily="18" charset="0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Decompose </a:t>
                </a:r>
                <a:r>
                  <a:rPr lang="en-US" dirty="0"/>
                  <a:t>a tensor into a sum of rank-one </a:t>
                </a:r>
                <a:r>
                  <a:rPr lang="en-US" dirty="0" smtClean="0"/>
                  <a:t>components</a:t>
                </a:r>
                <a:endParaRPr lang="en-US" dirty="0"/>
              </a:p>
              <a:p>
                <a:pPr marL="857250" lvl="1" indent="-4572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E.g. </a:t>
                </a:r>
                <a:r>
                  <a:rPr lang="en-US" dirty="0"/>
                  <a:t>3D</a:t>
                </a:r>
                <a:r>
                  <a:rPr lang="en-US" dirty="0" smtClean="0"/>
                  <a:t> Tensor:</a:t>
                </a:r>
                <a:endParaRPr lang="en-US" b="1" i="1" dirty="0"/>
              </a:p>
              <a:p>
                <a:pPr marL="40005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𝓧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⟦"/>
                          <m:endChr m:val="⟧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𝐁</m:t>
                          </m:r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𝐂</m:t>
                          </m:r>
                        </m:e>
                      </m:d>
                      <m:r>
                        <a:rPr lang="en-US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𝐂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∙,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竖排文字占位符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38" y="1768475"/>
                <a:ext cx="9069387" cy="4987925"/>
              </a:xfrm>
              <a:prstGeom prst="rect">
                <a:avLst/>
              </a:prstGeom>
              <a:blipFill rotWithShape="0">
                <a:blip r:embed="rId2"/>
                <a:stretch>
                  <a:fillRect l="-1547" t="-2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462" y="4571925"/>
            <a:ext cx="6546938" cy="14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219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25" y="3299391"/>
            <a:ext cx="8352068" cy="3360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595031" y="1763613"/>
                <a:ext cx="3811994" cy="1302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Sum loss over all domains: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lim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lim>
                      </m:limLow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⊛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  <m:t>𝑿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1" i="1">
                                          <a:latin typeface="Cambria Math" panose="02040503050406030204" pitchFamily="18" charset="0"/>
                                        </a:rPr>
                                        <m:t>𝑼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  <m:t>𝜮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b="1" i="1"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6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 +</m:t>
                      </m:r>
                      <m:f>
                        <m:f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zh-CN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1" i="1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d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31" y="1763613"/>
                <a:ext cx="3811994" cy="1302472"/>
              </a:xfrm>
              <a:prstGeom prst="rect">
                <a:avLst/>
              </a:prstGeom>
              <a:blipFill>
                <a:blip r:embed="rId3"/>
                <a:stretch>
                  <a:fillRect l="-1760" t="-43925" b="-6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807375" y="1548009"/>
                <a:ext cx="4786458" cy="17290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With </a:t>
                </a:r>
                <a:r>
                  <a:rPr lang="en-US" dirty="0" smtClean="0"/>
                  <a:t>orthonormal </a:t>
                </a:r>
                <a:r>
                  <a:rPr lang="en-US" dirty="0"/>
                  <a:t>constraints, we can obtain equivalent loss: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lim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𝑽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lim>
                      </m:limLow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  <m:t>𝓨</m:t>
                                              </m:r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d>
                                                <m:dPr>
                                                  <m:begChr m:val="⟦"/>
                                                  <m:endChr m:val="⟧"/>
                                                  <m:ctrlP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𝑼</m:t>
                                                  </m:r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𝑽</m:t>
                                                  </m:r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𝑪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  <m:t>𝑼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 +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  <m:t>𝑽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400" b="1" i="1">
                                                  <a:latin typeface="Cambria Math" panose="02040503050406030204" pitchFamily="18" charset="0"/>
                                                </a:rPr>
                                                <m:t>𝑪</m:t>
                                              </m:r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1: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𝑅𝑒𝑔𝑢𝑙𝑎𝑟𝑖𝑧𝑒𝑑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𝑇𝐹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𝑀𝑜𝑑𝑒𝑙</m:t>
                              </m:r>
                            </m:lim>
                          </m:limLow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limLow>
                            <m:limLow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14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nary>
                                    <m:naryPr>
                                      <m:chr m:val="∑"/>
                                      <m:limLoc m:val="subSup"/>
                                      <m:supHide m:val="on"/>
                                      <m:ctrlP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en-US" sz="1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en-US" sz="1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𝑿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1400" i="1">
                                                  <a:latin typeface="Cambria Math" panose="02040503050406030204" pitchFamily="18" charset="0"/>
                                                </a:rPr>
                                                <m:t>⊛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𝑯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  <m:sub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sub>
                                        <m:sup>
                                          <m:r>
                                            <a:rPr lang="en-US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nary>
                                </m:e>
                              </m:groupChr>
                            </m:e>
                            <m:lim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2: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𝐿𝑜𝑠𝑠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𝐶𝑜𝑚𝑝𝑒𝑛𝑠𝑎𝑡𝑖𝑜𝑛</m:t>
                              </m:r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e>
                      </m:d>
                    </m:oMath>
                  </m:oMathPara>
                </a14:m>
                <a:endParaRPr lang="en-US" sz="1158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375" y="1548009"/>
                <a:ext cx="4786458" cy="1729063"/>
              </a:xfrm>
              <a:prstGeom prst="rect">
                <a:avLst/>
              </a:prstGeom>
              <a:blipFill>
                <a:blip r:embed="rId4"/>
                <a:stretch>
                  <a:fillRect l="-7643" t="-41197" b="-10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50080" y="221571"/>
            <a:ext cx="8962895" cy="791705"/>
          </a:xfrm>
        </p:spPr>
        <p:txBody>
          <a:bodyPr/>
          <a:lstStyle/>
          <a:p>
            <a:pPr algn="l" eaLnBrk="1"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Irregular Tensor Factorization</a:t>
            </a:r>
          </a:p>
        </p:txBody>
      </p:sp>
      <p:sp>
        <p:nvSpPr>
          <p:cNvPr id="4" name="矩形 3"/>
          <p:cNvSpPr/>
          <p:nvPr/>
        </p:nvSpPr>
        <p:spPr>
          <a:xfrm>
            <a:off x="5328808" y="3419183"/>
            <a:ext cx="4265025" cy="351268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440194" y="6863669"/>
            <a:ext cx="5038725" cy="60760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Unfortunately, the number of items for each domain is inconsistent to apply CP factorization.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1935202" y="5580037"/>
                <a:ext cx="949299" cy="365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202" y="5580037"/>
                <a:ext cx="949299" cy="365485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04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9309" y="0"/>
            <a:ext cx="9069387" cy="1260475"/>
          </a:xfrm>
        </p:spPr>
        <p:txBody>
          <a:bodyPr/>
          <a:lstStyle/>
          <a:p>
            <a:pPr algn="l"/>
            <a:r>
              <a:rPr lang="en-US" sz="3600" dirty="0">
                <a:solidFill>
                  <a:srgbClr val="FFFFFF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Weight Matrix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Rating Data</a:t>
                </a:r>
              </a:p>
              <a:p>
                <a:endParaRPr lang="en-US" i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𝑜𝑏𝑠𝑒𝑟𝑣𝑎𝑡𝑖𝑜𝑛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𝑛𝑜𝑖𝑠𝑦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𝑒𝑥𝑎𝑚𝑝𝑙𝑒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555" t="-2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09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"/>
          <p:cNvSpPr txBox="1">
            <a:spLocks noChangeArrowheads="1"/>
          </p:cNvSpPr>
          <p:nvPr/>
        </p:nvSpPr>
        <p:spPr bwMode="auto">
          <a:xfrm>
            <a:off x="360363" y="107950"/>
            <a:ext cx="9109075" cy="70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36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One-class Data</a:t>
            </a:r>
            <a:endParaRPr lang="en-US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竖排文字占位符 4"/>
          <p:cNvSpPr txBox="1">
            <a:spLocks/>
          </p:cNvSpPr>
          <p:nvPr/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 vert="horz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SzPct val="100000"/>
              <a:buFont typeface="Times New Roman" panose="02020603050405020304" pitchFamily="18" charset="0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anose="02020603050405020304" pitchFamily="18" charset="0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18" charset="0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One-class feedback</a:t>
            </a:r>
          </a:p>
          <a:p>
            <a:pPr marL="914400" lvl="3" indent="-457200"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E.g. purchase </a:t>
            </a:r>
            <a:r>
              <a:rPr lang="en-US" sz="2400" dirty="0"/>
              <a:t>record matrix marks entries with 1 to indicate the buy and the rest of data </a:t>
            </a:r>
            <a:r>
              <a:rPr lang="en-US" sz="2400" dirty="0" smtClean="0"/>
              <a:t>are unknown</a:t>
            </a:r>
          </a:p>
          <a:p>
            <a:pPr marL="914400" lvl="3" indent="-457200"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It does not have observed negative examples so </a:t>
            </a:r>
            <a:r>
              <a:rPr lang="en-US" sz="2400" dirty="0"/>
              <a:t>one-class data is purely indiscriminate</a:t>
            </a:r>
            <a:endParaRPr lang="en-US" sz="2400" dirty="0" smtClean="0"/>
          </a:p>
          <a:p>
            <a:pPr marL="914400" lvl="3" indent="-457200">
              <a:spcAft>
                <a:spcPts val="1425"/>
              </a:spcAft>
              <a:buFont typeface="Arial" panose="020B0604020202020204" pitchFamily="34" charset="0"/>
              <a:buChar char="•"/>
            </a:pPr>
            <a:endParaRPr lang="en-US" sz="2800" dirty="0" smtClean="0"/>
          </a:p>
          <a:p>
            <a:pPr marL="457200" lvl="2" indent="-457200"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sz="3200" dirty="0" smtClean="0"/>
              <a:t>Implicit </a:t>
            </a:r>
            <a:r>
              <a:rPr lang="en-US" sz="3200" dirty="0"/>
              <a:t>feedbacks can indirectly reflect opinions through user </a:t>
            </a:r>
            <a:r>
              <a:rPr lang="en-US" sz="3200" dirty="0" smtClean="0"/>
              <a:t>behavior</a:t>
            </a:r>
          </a:p>
          <a:p>
            <a:pPr marL="914400" lvl="3" indent="-457200"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Users </a:t>
            </a:r>
            <a:r>
              <a:rPr lang="en-US" sz="2400" dirty="0"/>
              <a:t>may deliberately choose to access which </a:t>
            </a:r>
            <a:r>
              <a:rPr lang="en-US" sz="2400" dirty="0" smtClean="0"/>
              <a:t>items [Marlin </a:t>
            </a:r>
            <a:r>
              <a:rPr lang="en-US" sz="2400" i="1" dirty="0" smtClean="0"/>
              <a:t>et al</a:t>
            </a:r>
            <a:r>
              <a:rPr lang="en-US" sz="2400" dirty="0" smtClean="0"/>
              <a:t>, 2007]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77523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"/>
          <p:cNvSpPr txBox="1">
            <a:spLocks noChangeArrowheads="1"/>
          </p:cNvSpPr>
          <p:nvPr/>
        </p:nvSpPr>
        <p:spPr bwMode="auto">
          <a:xfrm>
            <a:off x="360363" y="107950"/>
            <a:ext cx="9109075" cy="70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36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Outline</a:t>
            </a:r>
            <a:endParaRPr lang="en-US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Current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Weighted Irregular Triadic Factorization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Experimental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Further </a:t>
            </a:r>
            <a:r>
              <a:rPr lang="en-US" dirty="0" smtClean="0"/>
              <a:t>Discussion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44250334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"/>
          <p:cNvSpPr txBox="1">
            <a:spLocks noChangeArrowheads="1"/>
          </p:cNvSpPr>
          <p:nvPr/>
        </p:nvSpPr>
        <p:spPr bwMode="auto">
          <a:xfrm>
            <a:off x="360363" y="107950"/>
            <a:ext cx="9109075" cy="70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36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Confidence Modeling</a:t>
            </a:r>
            <a:endParaRPr lang="en-US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竖排文字占位符 4"/>
              <p:cNvSpPr txBox="1">
                <a:spLocks/>
              </p:cNvSpPr>
              <p:nvPr/>
            </p:nvSpPr>
            <p:spPr>
              <a:xfrm>
                <a:off x="503238" y="1768475"/>
                <a:ext cx="9069387" cy="4987925"/>
              </a:xfrm>
              <a:prstGeom prst="rect">
                <a:avLst/>
              </a:prstGeom>
            </p:spPr>
            <p:txBody>
              <a:bodyPr vert="horz"/>
              <a:lstStyle>
                <a:lvl1pPr marL="342900" indent="-342900" algn="l" defTabSz="449263" rtl="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1425"/>
                  </a:spcAft>
                  <a:buSzPct val="100000"/>
                  <a:buFont typeface="Times New Roman" panose="02020603050405020304" pitchFamily="18" charset="0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1138"/>
                  </a:spcAft>
                  <a:buSzPct val="100000"/>
                  <a:buFont typeface="Times New Roman" panose="02020603050405020304" pitchFamily="18" charset="0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49263" rtl="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850"/>
                  </a:spcAft>
                  <a:buSzPct val="100000"/>
                  <a:buFont typeface="Times New Roman" panose="02020603050405020304" pitchFamily="18" charset="0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49263" rtl="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575"/>
                  </a:spcAft>
                  <a:buSzPct val="100000"/>
                  <a:buFont typeface="Times New Roman" panose="02020603050405020304" pitchFamily="18" charset="0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49263" rtl="0" eaLnBrk="0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ts val="288"/>
                  </a:spcAft>
                  <a:buSzPct val="100000"/>
                  <a:buFont typeface="Times New Roman" panose="02020603050405020304" pitchFamily="18" charset="0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lvl="2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Confidence level</a:t>
                </a:r>
              </a:p>
              <a:p>
                <a:pPr marL="914400" lvl="3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Observed chosen items imply more confidence of like over unchosen ones</a:t>
                </a:r>
              </a:p>
              <a:p>
                <a:pPr marL="914400" lvl="3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Low </a:t>
                </a:r>
                <a:r>
                  <a:rPr lang="en-US" sz="2400" dirty="0"/>
                  <a:t>confidence level </a:t>
                </a:r>
                <a:r>
                  <a:rPr lang="en-US" sz="2400" dirty="0" smtClean="0"/>
                  <a:t>to </a:t>
                </a:r>
                <a:r>
                  <a:rPr lang="en-US" sz="2400" dirty="0"/>
                  <a:t>model </a:t>
                </a:r>
                <a:r>
                  <a:rPr lang="en-US" sz="2400" dirty="0" smtClean="0"/>
                  <a:t>users</a:t>
                </a:r>
                <a:r>
                  <a:rPr lang="en-US" sz="2400" dirty="0"/>
                  <a:t>’ dislike over unrated </a:t>
                </a:r>
                <a:r>
                  <a:rPr lang="en-US" sz="2400" dirty="0" smtClean="0"/>
                  <a:t>items since </a:t>
                </a:r>
                <a:r>
                  <a:rPr lang="en-US" sz="2400" dirty="0"/>
                  <a:t>we have no evidence to prove </a:t>
                </a:r>
                <a:r>
                  <a:rPr lang="en-US" sz="2400" dirty="0" smtClean="0"/>
                  <a:t>the </a:t>
                </a:r>
                <a:r>
                  <a:rPr lang="en-US" sz="2400" dirty="0"/>
                  <a:t>explicit </a:t>
                </a:r>
                <a:r>
                  <a:rPr lang="en-US" sz="2400" dirty="0" smtClean="0"/>
                  <a:t>dislike</a:t>
                </a:r>
              </a:p>
              <a:p>
                <a:pPr marL="457200" lvl="2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800" dirty="0" smtClean="0"/>
              </a:p>
              <a:p>
                <a:pPr marL="457200" lvl="2" indent="-4572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Weight Matrix (</a:t>
                </a:r>
                <a:r>
                  <a:rPr lang="en-US" sz="2400" dirty="0" smtClean="0"/>
                  <a:t>Confidence Matrix)</a:t>
                </a:r>
                <a:endParaRPr lang="en-US" sz="2400" dirty="0"/>
              </a:p>
              <a:p>
                <a:pPr marL="914400" lvl="4" indent="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𝑜𝑏𝑠𝑒𝑟𝑣𝑒𝑑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  <m:r>
                            <a:rPr lang="en-US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3" name="竖排文字占位符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38" y="1768475"/>
                <a:ext cx="9069387" cy="4987925"/>
              </a:xfrm>
              <a:prstGeom prst="rect">
                <a:avLst/>
              </a:prstGeom>
              <a:blipFill>
                <a:blip r:embed="rId2"/>
                <a:stretch>
                  <a:fillRect l="-1210" t="-1834" r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36027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0481337"/>
                  </p:ext>
                </p:extLst>
              </p:nvPr>
            </p:nvGraphicFramePr>
            <p:xfrm>
              <a:off x="1363324" y="1734976"/>
              <a:ext cx="7349214" cy="5054923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7349214">
                      <a:extLst>
                        <a:ext uri="{9D8B030D-6E8A-4147-A177-3AD203B41FA5}">
                          <a16:colId xmlns:a16="http://schemas.microsoft.com/office/drawing/2014/main" val="1236637470"/>
                        </a:ext>
                      </a:extLst>
                    </a:gridCol>
                  </a:tblGrid>
                  <a:tr h="16180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ALGORITHM 1. Weighted Irregular Tensor Factorization</a:t>
                          </a:r>
                          <a:endParaRPr lang="en-US" sz="900">
                            <a:effectLst/>
                            <a:latin typeface="Century Schoolbook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1747" marR="61747" marT="0" marB="0"/>
                    </a:tc>
                    <a:extLst>
                      <a:ext uri="{0D108BD9-81ED-4DB2-BD59-A6C34878D82A}">
                        <a16:rowId xmlns:a16="http://schemas.microsoft.com/office/drawing/2014/main" val="2129237807"/>
                      </a:ext>
                    </a:extLst>
                  </a:tr>
                  <a:tr h="16180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[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] = WITF (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𝑿</m:t>
                                      </m:r>
                                    </m:e>
                                    <m:sub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)</a:t>
                          </a:r>
                          <a:endParaRPr lang="en-US" sz="900">
                            <a:effectLst/>
                            <a:latin typeface="Century Schoolbook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1747" marR="61747" marT="0" marB="0"/>
                    </a:tc>
                    <a:extLst>
                      <a:ext uri="{0D108BD9-81ED-4DB2-BD59-A6C34878D82A}">
                        <a16:rowId xmlns:a16="http://schemas.microsoft.com/office/drawing/2014/main" val="3616092599"/>
                      </a:ext>
                    </a:extLst>
                  </a:tr>
                  <a:tr h="559900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Input: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 is the data matrix for each domain</a:t>
                          </a: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 is the influence weight for each domain</a:t>
                          </a: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 is the weight on each entry</a:t>
                          </a: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 are the regularization parameters</a:t>
                          </a:r>
                          <a:endParaRPr lang="en-US" sz="900">
                            <a:effectLst/>
                            <a:latin typeface="Century Schoolbook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1747" marR="61747" marT="0" marB="0"/>
                    </a:tc>
                    <a:extLst>
                      <a:ext uri="{0D108BD9-81ED-4DB2-BD59-A6C34878D82A}">
                        <a16:rowId xmlns:a16="http://schemas.microsoft.com/office/drawing/2014/main" val="2157798509"/>
                      </a:ext>
                    </a:extLst>
                  </a:tr>
                  <a:tr h="411649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Output: 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 is the factor matrix for users</a:t>
                          </a: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 is the factor matrix for domains</a:t>
                          </a: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     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900">
                              <a:effectLst/>
                            </a:rPr>
                            <a:t> are the factor matrices for items</a:t>
                          </a:r>
                          <a:endParaRPr lang="en-US" sz="900">
                            <a:effectLst/>
                            <a:latin typeface="Century Schoolbook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1747" marR="61747" marT="0" marB="0"/>
                    </a:tc>
                    <a:extLst>
                      <a:ext uri="{0D108BD9-81ED-4DB2-BD59-A6C34878D82A}">
                        <a16:rowId xmlns:a16="http://schemas.microsoft.com/office/drawing/2014/main" val="698937922"/>
                      </a:ext>
                    </a:extLst>
                  </a:tr>
                  <a:tr h="3692775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Begin:</a:t>
                          </a:r>
                        </a:p>
                        <a:p>
                          <a:pPr algn="just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Initialization:</a:t>
                          </a:r>
                        </a:p>
                        <a:p>
                          <a:pPr marL="342900" lvl="0" indent="-342900" algn="just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̈"/>
                                      <m:ctrlP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𝑾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oMath>
                          </a14:m>
                          <a:endParaRPr lang="en-US" sz="900" dirty="0">
                            <a:effectLst/>
                          </a:endParaRPr>
                        </a:p>
                        <a:p>
                          <a:pPr marL="342900" lvl="0" indent="-342900" algn="just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900" dirty="0">
                              <a:effectLst/>
                            </a:rPr>
                            <a:t>Randomly initialize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 </a:t>
                          </a:r>
                        </a:p>
                        <a:p>
                          <a:pPr marL="342900" lvl="0" indent="-342900" algn="just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, with the SVD: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p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≈</m:t>
                              </m:r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𝜮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p>
                              </m:sSubSup>
                            </m:oMath>
                          </a14:m>
                          <a:endParaRPr lang="en-US" sz="900" dirty="0">
                            <a:effectLst/>
                          </a:endParaRPr>
                        </a:p>
                        <a:p>
                          <a:pPr algn="just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Iteration:</a:t>
                          </a:r>
                        </a:p>
                        <a:p>
                          <a:pPr marL="266700" algn="just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Add neighbor noisy examples (optional):</a:t>
                          </a:r>
                        </a:p>
                        <a:p>
                          <a:pPr marL="342900" lvl="0" indent="-342900" algn="just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900" dirty="0">
                              <a:effectLst/>
                            </a:rPr>
                            <a:t>    Randomly select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 blank entries for each user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endParaRPr lang="en-US" sz="900" dirty="0">
                            <a:effectLst/>
                          </a:endParaRPr>
                        </a:p>
                        <a:p>
                          <a:pPr marL="342900" lvl="0" indent="-342900" algn="just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900" dirty="0">
                              <a:effectLst/>
                            </a:rPr>
                            <a:t>    Fill neighbor noisy examples in the selected entries</a:t>
                          </a:r>
                        </a:p>
                        <a:p>
                          <a:pPr marL="342900" lvl="0" indent="-342900" algn="just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900" dirty="0">
                              <a:effectLst/>
                            </a:rPr>
                            <a:t>Generate tensor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𝓨</m:t>
                              </m:r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 with the slice for each domain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:</a:t>
                          </a:r>
                        </a:p>
                        <a:p>
                          <a:pPr algn="just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𝒀</m:t>
                                    </m:r>
                                  </m:e>
                                  <m:sub>
                                    <m:r>
                                      <a:rPr lang="en-US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900">
                                    <a:effectLst/>
                                    <a:latin typeface="Cambria Math" panose="02040503050406030204" pitchFamily="18" charset="0"/>
                                  </a:rPr>
                                  <m:t>←</m:t>
                                </m:r>
                                <m:d>
                                  <m:dPr>
                                    <m:ctrlPr>
                                      <a:rPr lang="en-US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̈"/>
                                            <m:ctrlPr>
                                              <a:rPr lang="en-US" sz="900" i="1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900"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𝑾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⊛</m:t>
                                    </m:r>
                                    <m:sSub>
                                      <m:sSubPr>
                                        <m:ctrlPr>
                                          <a:rPr lang="en-US" sz="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  <m:sub>
                                        <m:r>
                                          <a:rPr lang="en-US" sz="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en-US" sz="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900" dirty="0">
                            <a:effectLst/>
                          </a:endParaRPr>
                        </a:p>
                        <a:p>
                          <a:pPr marL="266700" algn="just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Sub-iteration for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:</a:t>
                          </a:r>
                        </a:p>
                        <a:p>
                          <a:pPr marL="342900" lvl="0" indent="-342900" algn="just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900" dirty="0">
                              <a:effectLst/>
                            </a:rPr>
                            <a:t>    Update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𝑼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,: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 in parallel for each user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 using Eq. (23)</a:t>
                          </a:r>
                        </a:p>
                        <a:p>
                          <a:pPr marL="342900" lvl="0" indent="-342900" algn="just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900" dirty="0">
                              <a:effectLst/>
                            </a:rPr>
                            <a:t>    Update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,: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 in parallel for each domain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 using Eq. (24)</a:t>
                          </a:r>
                        </a:p>
                        <a:p>
                          <a:pPr marL="342900" lvl="0" indent="-342900" algn="just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900" dirty="0">
                              <a:effectLst/>
                            </a:rPr>
                            <a:t>    Update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 using Eq. (25)</a:t>
                          </a:r>
                        </a:p>
                        <a:p>
                          <a:pPr marL="342900" lvl="0" indent="-342900" algn="just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900" dirty="0">
                              <a:effectLst/>
                            </a:rPr>
                            <a:t>Repeat 7-9 with m iterations</a:t>
                          </a:r>
                        </a:p>
                        <a:p>
                          <a:pPr marL="266700" algn="just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Sub-iteration for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:</a:t>
                          </a:r>
                        </a:p>
                        <a:p>
                          <a:pPr marL="342900" lvl="0" indent="-342900" algn="just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900" dirty="0">
                              <a:effectLst/>
                            </a:rPr>
                            <a:t>    Update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900"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 in parallel for each domain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900" dirty="0">
                              <a:effectLst/>
                            </a:rPr>
                            <a:t> using Eq. (22)</a:t>
                          </a:r>
                        </a:p>
                        <a:p>
                          <a:pPr marL="342900" lvl="0" indent="-342900" algn="just"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900" dirty="0">
                              <a:effectLst/>
                            </a:rPr>
                            <a:t>Repeat 11 with n iterations</a:t>
                          </a:r>
                        </a:p>
                        <a:p>
                          <a:pPr algn="just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Repeat 4 –12 until convergence</a:t>
                          </a:r>
                        </a:p>
                        <a:p>
                          <a:pPr marL="342900" lvl="0" indent="-342900" algn="just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  <a:buFont typeface="+mj-lt"/>
                            <a:buAutoNum type="arabicPeriod"/>
                          </a:pPr>
                          <a:r>
                            <a:rPr lang="en-US" sz="900" dirty="0">
                              <a:effectLst/>
                            </a:rPr>
                            <a:t>Return </a:t>
                          </a:r>
                          <a14:m>
                            <m:oMath xmlns:m="http://schemas.openxmlformats.org/officeDocument/2006/math"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  <m:r>
                                <a:rPr lang="en-US" sz="900"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900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900" i="1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𝑷</m:t>
                                      </m:r>
                                    </m:e>
                                    <m:sub>
                                      <m:r>
                                        <a:rPr lang="en-US" sz="9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900" dirty="0">
                            <a:effectLst/>
                          </a:endParaRPr>
                        </a:p>
                        <a:p>
                          <a:pPr algn="just">
                            <a:spcBef>
                              <a:spcPts val="60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End</a:t>
                          </a:r>
                          <a:endParaRPr lang="en-US" sz="900" dirty="0">
                            <a:effectLst/>
                            <a:latin typeface="Century Schoolbook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1747" marR="61747" marT="0" marB="0"/>
                    </a:tc>
                    <a:extLst>
                      <a:ext uri="{0D108BD9-81ED-4DB2-BD59-A6C34878D82A}">
                        <a16:rowId xmlns:a16="http://schemas.microsoft.com/office/drawing/2014/main" val="30734280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0481337"/>
                  </p:ext>
                </p:extLst>
              </p:nvPr>
            </p:nvGraphicFramePr>
            <p:xfrm>
              <a:off x="1363324" y="1734976"/>
              <a:ext cx="7349214" cy="5061189"/>
            </p:xfrm>
            <a:graphic>
              <a:graphicData uri="http://schemas.openxmlformats.org/drawingml/2006/table">
                <a:tbl>
                  <a:tblPr firstRow="1" firstCol="1" bandRow="1">
                    <a:tableStyleId>{7E9639D4-E3E2-4D34-9284-5A2195B3D0D7}</a:tableStyleId>
                  </a:tblPr>
                  <a:tblGrid>
                    <a:gridCol w="7349214">
                      <a:extLst>
                        <a:ext uri="{9D8B030D-6E8A-4147-A177-3AD203B41FA5}">
                          <a16:colId xmlns:a16="http://schemas.microsoft.com/office/drawing/2014/main" val="1236637470"/>
                        </a:ext>
                      </a:extLst>
                    </a:gridCol>
                  </a:tblGrid>
                  <a:tr h="161801">
                    <a:tc>
                      <a:txBody>
                        <a:bodyPr/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ALGORITHM 1. Weighted Irregular Tensor Factorization</a:t>
                          </a:r>
                          <a:endParaRPr lang="en-US" sz="900">
                            <a:effectLst/>
                            <a:latin typeface="Century Schoolbook"/>
                            <a:ea typeface="宋体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1747" marR="61747" marT="0" marB="0"/>
                    </a:tc>
                    <a:extLst>
                      <a:ext uri="{0D108BD9-81ED-4DB2-BD59-A6C34878D82A}">
                        <a16:rowId xmlns:a16="http://schemas.microsoft.com/office/drawing/2014/main" val="2129237807"/>
                      </a:ext>
                    </a:extLst>
                  </a:tr>
                  <a:tr h="1618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747" marR="61747" marT="0" marB="0">
                        <a:blipFill>
                          <a:blip r:embed="rId2"/>
                          <a:stretch>
                            <a:fillRect t="-130769" r="-83" b="-303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6092599"/>
                      </a:ext>
                    </a:extLst>
                  </a:tr>
                  <a:tr h="5615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747" marR="61747" marT="0" marB="0">
                        <a:blipFill>
                          <a:blip r:embed="rId2"/>
                          <a:stretch>
                            <a:fillRect t="-65217" r="-83" b="-757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7798509"/>
                      </a:ext>
                    </a:extLst>
                  </a:tr>
                  <a:tr h="41164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747" marR="61747" marT="0" marB="0">
                        <a:blipFill>
                          <a:blip r:embed="rId2"/>
                          <a:stretch>
                            <a:fillRect t="-223529" r="-83" b="-9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8937922"/>
                      </a:ext>
                    </a:extLst>
                  </a:tr>
                  <a:tr h="376434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1747" marR="61747" marT="0" marB="0">
                        <a:blipFill>
                          <a:blip r:embed="rId2"/>
                          <a:stretch>
                            <a:fillRect t="-35599" r="-83" b="-17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342803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360363" y="107950"/>
            <a:ext cx="9109075" cy="70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36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Learning Algorithm</a:t>
            </a:r>
            <a:endParaRPr lang="en-US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702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360363" y="107950"/>
            <a:ext cx="9576493" cy="70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36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Post Learning: Refit Target Domain</a:t>
            </a:r>
            <a:endParaRPr lang="en-US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503238" y="3998418"/>
                <a:ext cx="9289032" cy="6655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𝑎𝑟𝑔𝑚𝑖𝑛</m:t>
                          </m:r>
                        </m:e>
                        <m:li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𝑼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lim>
                      </m:limLow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</m:sSub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𝒖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𝝁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b="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𝝂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38" y="3998418"/>
                <a:ext cx="9289032" cy="6655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179326" y="4928696"/>
                <a:ext cx="9936856" cy="1562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𝑈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𝑈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Century Schoolbook"/>
                  <a:cs typeface="Times New Roman" panose="02020603050405020304" pitchFamily="18" charset="0"/>
                </a:endParaRPr>
              </a:p>
              <a:p>
                <a:pPr algn="just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T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Century Schoolbook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6" y="4928696"/>
                <a:ext cx="9936856" cy="15629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528144" y="1644345"/>
                <a:ext cx="2849819" cy="3654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𝑼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𝜮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8144" y="1644345"/>
                <a:ext cx="2849819" cy="365485"/>
              </a:xfrm>
              <a:prstGeom prst="rect">
                <a:avLst/>
              </a:prstGeom>
              <a:blipFill>
                <a:blip r:embed="rId4"/>
                <a:stretch>
                  <a:fillRect t="-5000"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矩形 5"/>
              <p:cNvSpPr/>
              <p:nvPr/>
            </p:nvSpPr>
            <p:spPr>
              <a:xfrm>
                <a:off x="3197570" y="2385657"/>
                <a:ext cx="3829253" cy="370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𝝁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,:,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𝝂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0">
                              <a:latin typeface="Cambria Math" panose="02040503050406030204" pitchFamily="18" charset="0"/>
                            </a:rPr>
                            <m:t>,:,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570" y="2385657"/>
                <a:ext cx="3829253" cy="370679"/>
              </a:xfrm>
              <a:prstGeom prst="rect">
                <a:avLst/>
              </a:prstGeom>
              <a:blipFill>
                <a:blip r:embed="rId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竖排文字占位符 4"/>
          <p:cNvSpPr txBox="1">
            <a:spLocks/>
          </p:cNvSpPr>
          <p:nvPr/>
        </p:nvSpPr>
        <p:spPr>
          <a:xfrm>
            <a:off x="503238" y="3132163"/>
            <a:ext cx="9069387" cy="3624237"/>
          </a:xfrm>
          <a:prstGeom prst="rect">
            <a:avLst/>
          </a:prstGeom>
        </p:spPr>
        <p:txBody>
          <a:bodyPr vert="horz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SzPct val="100000"/>
              <a:buFont typeface="Times New Roman" panose="02020603050405020304" pitchFamily="18" charset="0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anose="02020603050405020304" pitchFamily="18" charset="0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18" charset="0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altLang="zh-CN" dirty="0" smtClean="0"/>
              <a:t>Refit domain data with weighted regularized MF (WRMF)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61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Current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Weighted Irregular Triadic Factorization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Experimental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Further 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0815796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"/>
          <p:cNvSpPr txBox="1">
            <a:spLocks noChangeArrowheads="1"/>
          </p:cNvSpPr>
          <p:nvPr/>
        </p:nvSpPr>
        <p:spPr bwMode="auto">
          <a:xfrm>
            <a:off x="360363" y="107950"/>
            <a:ext cx="9109075" cy="70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36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Rating </a:t>
            </a:r>
            <a:r>
              <a:rPr lang="en-US" sz="3600" dirty="0">
                <a:solidFill>
                  <a:srgbClr val="FFFFFF"/>
                </a:solidFill>
                <a:latin typeface="Arial Black" panose="020B0A04020102020204" pitchFamily="34" charset="0"/>
              </a:rPr>
              <a:t>Prediction on Epinions.com</a:t>
            </a:r>
          </a:p>
        </p:txBody>
      </p:sp>
      <p:sp>
        <p:nvSpPr>
          <p:cNvPr id="3" name="竖排文字占位符 4"/>
          <p:cNvSpPr txBox="1">
            <a:spLocks/>
          </p:cNvSpPr>
          <p:nvPr/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 vert="horz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SzPct val="100000"/>
              <a:buFont typeface="Times New Roman" panose="02020603050405020304" pitchFamily="18" charset="0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anose="02020603050405020304" pitchFamily="18" charset="0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18" charset="0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Statistics of </a:t>
            </a:r>
            <a:r>
              <a:rPr lang="en-US" sz="3200" dirty="0" smtClean="0"/>
              <a:t>data </a:t>
            </a:r>
            <a:r>
              <a:rPr lang="en-US" sz="3200" dirty="0"/>
              <a:t>for </a:t>
            </a:r>
            <a:r>
              <a:rPr lang="en-US" sz="3200" dirty="0" smtClean="0"/>
              <a:t>evaluation</a:t>
            </a:r>
          </a:p>
          <a:p>
            <a:pPr marL="914400" lvl="3" indent="-457200"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sz="2400" dirty="0" smtClean="0"/>
              <a:t>Covering 5 domains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052766"/>
              </p:ext>
            </p:extLst>
          </p:nvPr>
        </p:nvGraphicFramePr>
        <p:xfrm>
          <a:off x="1612899" y="3723322"/>
          <a:ext cx="6850063" cy="1078230"/>
        </p:xfrm>
        <a:graphic>
          <a:graphicData uri="http://schemas.openxmlformats.org/drawingml/2006/table">
            <a:tbl>
              <a:tblPr firstRow="1" firstCol="1" bandRow="1" bandCol="1">
                <a:tableStyleId>{00A15C55-8517-42AA-B614-E9B94910E393}</a:tableStyleId>
              </a:tblPr>
              <a:tblGrid>
                <a:gridCol w="2073910">
                  <a:extLst>
                    <a:ext uri="{9D8B030D-6E8A-4147-A177-3AD203B41FA5}">
                      <a16:colId xmlns:a16="http://schemas.microsoft.com/office/drawing/2014/main" val="4113673029"/>
                    </a:ext>
                  </a:extLst>
                </a:gridCol>
                <a:gridCol w="816610">
                  <a:extLst>
                    <a:ext uri="{9D8B030D-6E8A-4147-A177-3AD203B41FA5}">
                      <a16:colId xmlns:a16="http://schemas.microsoft.com/office/drawing/2014/main" val="3320623706"/>
                    </a:ext>
                  </a:extLst>
                </a:gridCol>
                <a:gridCol w="1550035">
                  <a:extLst>
                    <a:ext uri="{9D8B030D-6E8A-4147-A177-3AD203B41FA5}">
                      <a16:colId xmlns:a16="http://schemas.microsoft.com/office/drawing/2014/main" val="2125001581"/>
                    </a:ext>
                  </a:extLst>
                </a:gridCol>
                <a:gridCol w="1526223">
                  <a:extLst>
                    <a:ext uri="{9D8B030D-6E8A-4147-A177-3AD203B41FA5}">
                      <a16:colId xmlns:a16="http://schemas.microsoft.com/office/drawing/2014/main" val="2149913380"/>
                    </a:ext>
                  </a:extLst>
                </a:gridCol>
                <a:gridCol w="883285">
                  <a:extLst>
                    <a:ext uri="{9D8B030D-6E8A-4147-A177-3AD203B41FA5}">
                      <a16:colId xmlns:a16="http://schemas.microsoft.com/office/drawing/2014/main" val="930329395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Domain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# Items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# Ratings / # Users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# Ratings / # Items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Sparsity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64636611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Kids &amp; Family*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3,769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4.9309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9.9077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0.0013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5768262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Hotels &amp; Travel*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2,545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3.9210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11.6676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0.0015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39329199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Restaurants &amp; Gourmet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2,543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3.3394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9.9446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0.0013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05203079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Wellness &amp; Beauty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3,852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3.5481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6.9756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0.0009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58959395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Home and Garden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2,785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2.6003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>
                          <a:effectLst/>
                        </a:rPr>
                        <a:t>7.0707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100" kern="800" dirty="0">
                          <a:effectLst/>
                        </a:rPr>
                        <a:t>0.0009</a:t>
                      </a:r>
                      <a:endParaRPr lang="en-US" sz="12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22812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3311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418025"/>
              </p:ext>
            </p:extLst>
          </p:nvPr>
        </p:nvGraphicFramePr>
        <p:xfrm>
          <a:off x="1520229" y="3131765"/>
          <a:ext cx="6789342" cy="1617345"/>
        </p:xfrm>
        <a:graphic>
          <a:graphicData uri="http://schemas.openxmlformats.org/drawingml/2006/table">
            <a:tbl>
              <a:tblPr firstRow="1" firstCol="1" lastRow="1" bandRow="1" bandCol="1">
                <a:tableStyleId>{8A107856-5554-42FB-B03E-39F5DBC370BA}</a:tableStyleId>
              </a:tblPr>
              <a:tblGrid>
                <a:gridCol w="2254062">
                  <a:extLst>
                    <a:ext uri="{9D8B030D-6E8A-4147-A177-3AD203B41FA5}">
                      <a16:colId xmlns:a16="http://schemas.microsoft.com/office/drawing/2014/main" val="1562816304"/>
                    </a:ext>
                  </a:extLst>
                </a:gridCol>
                <a:gridCol w="1135178">
                  <a:extLst>
                    <a:ext uri="{9D8B030D-6E8A-4147-A177-3AD203B41FA5}">
                      <a16:colId xmlns:a16="http://schemas.microsoft.com/office/drawing/2014/main" val="4167321721"/>
                    </a:ext>
                  </a:extLst>
                </a:gridCol>
                <a:gridCol w="1133820">
                  <a:extLst>
                    <a:ext uri="{9D8B030D-6E8A-4147-A177-3AD203B41FA5}">
                      <a16:colId xmlns:a16="http://schemas.microsoft.com/office/drawing/2014/main" val="2421851360"/>
                    </a:ext>
                  </a:extLst>
                </a:gridCol>
                <a:gridCol w="1133820">
                  <a:extLst>
                    <a:ext uri="{9D8B030D-6E8A-4147-A177-3AD203B41FA5}">
                      <a16:colId xmlns:a16="http://schemas.microsoft.com/office/drawing/2014/main" val="704658168"/>
                    </a:ext>
                  </a:extLst>
                </a:gridCol>
                <a:gridCol w="1132462">
                  <a:extLst>
                    <a:ext uri="{9D8B030D-6E8A-4147-A177-3AD203B41FA5}">
                      <a16:colId xmlns:a16="http://schemas.microsoft.com/office/drawing/2014/main" val="2902771812"/>
                    </a:ext>
                  </a:extLst>
                </a:gridCol>
              </a:tblGrid>
              <a:tr h="179705">
                <a:tc rowSpan="2">
                  <a:txBody>
                    <a:bodyPr/>
                    <a:lstStyle/>
                    <a:p>
                      <a:pPr indent="152400" algn="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 dirty="0">
                          <a:effectLst/>
                        </a:rPr>
                        <a:t>Target Domain</a:t>
                      </a:r>
                      <a:endParaRPr lang="en-US" sz="1400" kern="800" dirty="0">
                        <a:effectLst/>
                      </a:endParaRPr>
                    </a:p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 dirty="0">
                          <a:effectLst/>
                        </a:rPr>
                        <a:t>Method</a:t>
                      </a:r>
                      <a:endParaRPr lang="en-US" sz="14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Kids &amp; Family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Hotels &amp; Travel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0175582"/>
                  </a:ext>
                </a:extLst>
              </a:tr>
              <a:tr h="1797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TR-80%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TR-50%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TR-80%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TR-50%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8846371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kNN-CDCF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1.2562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1.3016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1.1605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1.3338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44841085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PMF-CDCF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1.1719^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1.3547^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1.1260^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1.2925^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01574863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CMF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1.1312*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1.2908*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1.0805*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1.2457*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76256526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PARAFAC2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1.1102*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1.1458*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1.0647*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1.0891*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86552117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CDTF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1.0968*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1.1219*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1.0351*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1.0585*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5062888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WITF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1.1043*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1.1293*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1.0375*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1.0619*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0976833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WITF+WRMF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1.0563**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1.0835**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0.9983**</a:t>
                      </a:r>
                      <a:endParaRPr lang="en-US" sz="14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 dirty="0">
                          <a:effectLst/>
                        </a:rPr>
                        <a:t>1.0284**</a:t>
                      </a:r>
                      <a:endParaRPr lang="en-US" sz="14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41995932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952080" y="4787949"/>
            <a:ext cx="4104456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82563" eaLnBrk="0">
              <a:tabLst>
                <a:tab pos="4572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>
              <a:tabLst>
                <a:tab pos="4572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>
              <a:tabLst>
                <a:tab pos="4572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>
              <a:tabLst>
                <a:tab pos="4572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>
              <a:tabLst>
                <a:tab pos="4572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825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0" algn="r"/>
              </a:tabLst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RMSEs of Comparison CDCF Methods on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Epinions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 panose="020B0604020202020204" pitchFamily="34" charset="0"/>
              </a:rPr>
              <a:t> Dataset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82563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0" algn="r"/>
              </a:tabLs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entury Schoolbook"/>
                <a:cs typeface="Times New Roman" panose="02020603050405020304" pitchFamily="18" charset="0"/>
              </a:rPr>
              <a:t>^ baseline, *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entury Schoolbook"/>
                <a:cs typeface="Times New Roman" panose="02020603050405020304" pitchFamily="18" charset="0"/>
              </a:rPr>
              <a:t>p&lt;0.01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ea typeface="Century Schoolbook"/>
                <a:cs typeface="Times New Roman" panose="02020603050405020304" pitchFamily="18" charset="0"/>
              </a:rPr>
              <a:t>, ** smallest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 Math" panose="02040503050406030204" pitchFamily="18" charset="0"/>
                <a:ea typeface="Century Schoolbook"/>
                <a:cs typeface="Times New Roman" panose="02020603050405020304" pitchFamily="18" charset="0"/>
              </a:rPr>
              <a:t>p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60363" y="107950"/>
            <a:ext cx="9109075" cy="70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36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Rating </a:t>
            </a:r>
            <a:r>
              <a:rPr lang="en-US" sz="3600" dirty="0">
                <a:solidFill>
                  <a:srgbClr val="FFFFFF"/>
                </a:solidFill>
                <a:latin typeface="Arial Black" panose="020B0A04020102020204" pitchFamily="34" charset="0"/>
              </a:rPr>
              <a:t>Prediction on Epinions.com</a:t>
            </a:r>
          </a:p>
        </p:txBody>
      </p:sp>
      <p:sp>
        <p:nvSpPr>
          <p:cNvPr id="7" name="竖排文字占位符 4"/>
          <p:cNvSpPr txBox="1">
            <a:spLocks/>
          </p:cNvSpPr>
          <p:nvPr/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 vert="horz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SzPct val="100000"/>
              <a:buFont typeface="Times New Roman" panose="02020603050405020304" pitchFamily="18" charset="0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anose="02020603050405020304" pitchFamily="18" charset="0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18" charset="0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RMSE of </a:t>
            </a:r>
            <a:r>
              <a:rPr lang="en-US" dirty="0"/>
              <a:t>comparative </a:t>
            </a:r>
            <a:r>
              <a:rPr lang="en-US" dirty="0" smtClean="0"/>
              <a:t>methods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the smaller the better)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635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969073"/>
              </p:ext>
            </p:extLst>
          </p:nvPr>
        </p:nvGraphicFramePr>
        <p:xfrm>
          <a:off x="1583928" y="3347789"/>
          <a:ext cx="6982079" cy="107823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721485">
                  <a:extLst>
                    <a:ext uri="{9D8B030D-6E8A-4147-A177-3AD203B41FA5}">
                      <a16:colId xmlns:a16="http://schemas.microsoft.com/office/drawing/2014/main" val="180735920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145958448"/>
                    </a:ext>
                  </a:extLst>
                </a:gridCol>
                <a:gridCol w="2104517">
                  <a:extLst>
                    <a:ext uri="{9D8B030D-6E8A-4147-A177-3AD203B41FA5}">
                      <a16:colId xmlns:a16="http://schemas.microsoft.com/office/drawing/2014/main" val="404298668"/>
                    </a:ext>
                  </a:extLst>
                </a:gridCol>
                <a:gridCol w="2104517">
                  <a:extLst>
                    <a:ext uri="{9D8B030D-6E8A-4147-A177-3AD203B41FA5}">
                      <a16:colId xmlns:a16="http://schemas.microsoft.com/office/drawing/2014/main" val="1514063098"/>
                    </a:ext>
                  </a:extLst>
                </a:gridCol>
              </a:tblGrid>
              <a:tr h="179705">
                <a:tc rowSpan="2">
                  <a:txBody>
                    <a:bodyPr/>
                    <a:lstStyle/>
                    <a:p>
                      <a:pPr indent="152400" algn="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 dirty="0">
                          <a:effectLst/>
                        </a:rPr>
                        <a:t>Target Domain</a:t>
                      </a:r>
                    </a:p>
                    <a:p>
                      <a:pPr marL="0" indent="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 dirty="0">
                          <a:effectLst/>
                        </a:rPr>
                        <a:t>Group</a:t>
                      </a:r>
                      <a:endParaRPr lang="en-US" sz="12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 dirty="0">
                          <a:effectLst/>
                        </a:rPr>
                        <a:t># Ratings</a:t>
                      </a:r>
                      <a:endParaRPr lang="en-US" sz="12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Kids &amp; Family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Hotels &amp; Travel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18695747"/>
                  </a:ext>
                </a:extLst>
              </a:tr>
              <a:tr h="1797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# testing users in TS-50%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 dirty="0">
                          <a:effectLst/>
                        </a:rPr>
                        <a:t># testing users in TS-50%</a:t>
                      </a:r>
                      <a:endParaRPr lang="en-US" sz="12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9433865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 dirty="0">
                          <a:effectLst/>
                        </a:rPr>
                        <a:t>Experienced</a:t>
                      </a:r>
                      <a:endParaRPr lang="en-US" sz="12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&gt; 20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120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55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31118709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 dirty="0">
                          <a:effectLst/>
                        </a:rPr>
                        <a:t>Little Experienced </a:t>
                      </a:r>
                      <a:endParaRPr lang="en-US" sz="12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6 ~ 20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816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517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16594052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 dirty="0">
                          <a:effectLst/>
                        </a:rPr>
                        <a:t>Cold-Start </a:t>
                      </a:r>
                      <a:endParaRPr lang="en-US" sz="12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1 ~ 5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2,260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2,807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81855365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 dirty="0">
                          <a:effectLst/>
                        </a:rPr>
                        <a:t>Fully Cold-Start</a:t>
                      </a:r>
                      <a:endParaRPr lang="en-US" sz="12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0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>
                          <a:effectLst/>
                        </a:rPr>
                        <a:t>695</a:t>
                      </a:r>
                      <a:endParaRPr lang="en-US" sz="120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200" kern="800" dirty="0">
                          <a:effectLst/>
                        </a:rPr>
                        <a:t>1,072</a:t>
                      </a:r>
                      <a:endParaRPr lang="en-US" sz="120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54593568"/>
                  </a:ext>
                </a:extLst>
              </a:tr>
            </a:tbl>
          </a:graphicData>
        </a:graphic>
      </p:graphicFrame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60363" y="107950"/>
            <a:ext cx="9109075" cy="70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36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Rating </a:t>
            </a:r>
            <a:r>
              <a:rPr lang="en-US" sz="3600" dirty="0">
                <a:solidFill>
                  <a:srgbClr val="FFFFFF"/>
                </a:solidFill>
                <a:latin typeface="Arial Black" panose="020B0A04020102020204" pitchFamily="34" charset="0"/>
              </a:rPr>
              <a:t>Prediction on Epinions.com</a:t>
            </a:r>
          </a:p>
        </p:txBody>
      </p:sp>
      <p:sp>
        <p:nvSpPr>
          <p:cNvPr id="6" name="竖排文字占位符 4"/>
          <p:cNvSpPr txBox="1">
            <a:spLocks/>
          </p:cNvSpPr>
          <p:nvPr/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 vert="horz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SzPct val="100000"/>
              <a:buFont typeface="Times New Roman" panose="02020603050405020304" pitchFamily="18" charset="0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anose="02020603050405020304" pitchFamily="18" charset="0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18" charset="0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2" indent="-457200">
              <a:spcAft>
                <a:spcPts val="1425"/>
              </a:spcAft>
              <a:buFont typeface="Arial" panose="020B0604020202020204" pitchFamily="34" charset="0"/>
              <a:buChar char="•"/>
            </a:pPr>
            <a:r>
              <a:rPr lang="en-US" dirty="0"/>
              <a:t>Statistics of Testing Users Grouped by the Number of </a:t>
            </a:r>
            <a:r>
              <a:rPr lang="en-US" dirty="0" smtClean="0"/>
              <a:t>Ratings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69785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60363" y="107950"/>
            <a:ext cx="9109075" cy="70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36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Rating </a:t>
            </a:r>
            <a:r>
              <a:rPr lang="en-US" sz="3600" dirty="0">
                <a:solidFill>
                  <a:srgbClr val="FFFFFF"/>
                </a:solidFill>
                <a:latin typeface="Arial Black" panose="020B0A04020102020204" pitchFamily="34" charset="0"/>
              </a:rPr>
              <a:t>Prediction on Epinions.com</a:t>
            </a:r>
          </a:p>
        </p:txBody>
      </p:sp>
      <p:sp>
        <p:nvSpPr>
          <p:cNvPr id="7" name="竖排文字占位符 4"/>
          <p:cNvSpPr txBox="1">
            <a:spLocks/>
          </p:cNvSpPr>
          <p:nvPr/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 vert="horz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SzPct val="100000"/>
              <a:buFont typeface="Times New Roman" panose="02020603050405020304" pitchFamily="18" charset="0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anose="02020603050405020304" pitchFamily="18" charset="0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18" charset="0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RMSE of </a:t>
            </a:r>
            <a:r>
              <a:rPr lang="en-US" dirty="0"/>
              <a:t>comparative </a:t>
            </a:r>
            <a:r>
              <a:rPr lang="en-US" dirty="0" smtClean="0"/>
              <a:t>methods 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/>
              <a:t>the smaller the better) </a:t>
            </a:r>
            <a:endParaRPr lang="en-US" dirty="0" smtClean="0"/>
          </a:p>
        </p:txBody>
      </p:sp>
      <p:pic>
        <p:nvPicPr>
          <p:cNvPr id="6" name="图片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40" y="3491805"/>
            <a:ext cx="3528392" cy="2520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图片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352" y="3515135"/>
            <a:ext cx="3383806" cy="23009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653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"/>
          <p:cNvSpPr txBox="1">
            <a:spLocks noChangeArrowheads="1"/>
          </p:cNvSpPr>
          <p:nvPr/>
        </p:nvSpPr>
        <p:spPr bwMode="auto">
          <a:xfrm>
            <a:off x="360363" y="107950"/>
            <a:ext cx="9109075" cy="74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36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Click </a:t>
            </a:r>
            <a:r>
              <a:rPr lang="en-US" sz="3600" dirty="0">
                <a:solidFill>
                  <a:srgbClr val="FFFFFF"/>
                </a:solidFill>
                <a:latin typeface="Arial Black" panose="020B0A04020102020204" pitchFamily="34" charset="0"/>
              </a:rPr>
              <a:t>Prediction on Tmall.com</a:t>
            </a:r>
          </a:p>
        </p:txBody>
      </p:sp>
      <p:sp>
        <p:nvSpPr>
          <p:cNvPr id="3" name="竖排文字占位符 4"/>
          <p:cNvSpPr txBox="1">
            <a:spLocks/>
          </p:cNvSpPr>
          <p:nvPr/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 vert="horz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SzPct val="100000"/>
              <a:buFont typeface="Times New Roman" panose="02020603050405020304" pitchFamily="18" charset="0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anose="02020603050405020304" pitchFamily="18" charset="0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18" charset="0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One-class problem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17306"/>
              </p:ext>
            </p:extLst>
          </p:nvPr>
        </p:nvGraphicFramePr>
        <p:xfrm>
          <a:off x="2429668" y="3813174"/>
          <a:ext cx="5216526" cy="898525"/>
        </p:xfrm>
        <a:graphic>
          <a:graphicData uri="http://schemas.openxmlformats.org/drawingml/2006/table">
            <a:tbl>
              <a:tblPr firstRow="1" bandRow="1" bandCol="1">
                <a:tableStyleId>{073A0DAA-6AF3-43AB-8588-CEC1D06C72B9}</a:tableStyleId>
              </a:tblPr>
              <a:tblGrid>
                <a:gridCol w="818198">
                  <a:extLst>
                    <a:ext uri="{9D8B030D-6E8A-4147-A177-3AD203B41FA5}">
                      <a16:colId xmlns:a16="http://schemas.microsoft.com/office/drawing/2014/main" val="4253390595"/>
                    </a:ext>
                  </a:extLst>
                </a:gridCol>
                <a:gridCol w="788035">
                  <a:extLst>
                    <a:ext uri="{9D8B030D-6E8A-4147-A177-3AD203B41FA5}">
                      <a16:colId xmlns:a16="http://schemas.microsoft.com/office/drawing/2014/main" val="959764177"/>
                    </a:ext>
                  </a:extLst>
                </a:gridCol>
                <a:gridCol w="1389698">
                  <a:extLst>
                    <a:ext uri="{9D8B030D-6E8A-4147-A177-3AD203B41FA5}">
                      <a16:colId xmlns:a16="http://schemas.microsoft.com/office/drawing/2014/main" val="2391504055"/>
                    </a:ext>
                  </a:extLst>
                </a:gridCol>
                <a:gridCol w="1369060">
                  <a:extLst>
                    <a:ext uri="{9D8B030D-6E8A-4147-A177-3AD203B41FA5}">
                      <a16:colId xmlns:a16="http://schemas.microsoft.com/office/drawing/2014/main" val="4037735946"/>
                    </a:ext>
                  </a:extLst>
                </a:gridCol>
                <a:gridCol w="851535">
                  <a:extLst>
                    <a:ext uri="{9D8B030D-6E8A-4147-A177-3AD203B41FA5}">
                      <a16:colId xmlns:a16="http://schemas.microsoft.com/office/drawing/2014/main" val="2830265933"/>
                    </a:ext>
                  </a:extLst>
                </a:gridCol>
              </a:tblGrid>
              <a:tr h="179705"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Domain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# Items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# Clicks / # Users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# Clicks / # Items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Sparsity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543358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D1*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8,179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23.2003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19.7170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0.0028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99992550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D2*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6,940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18.5455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18.5749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0.0027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4700394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D3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5,561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22.5005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28.1246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0.0040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2675939"/>
                  </a:ext>
                </a:extLst>
              </a:tr>
              <a:tr h="179705">
                <a:tc>
                  <a:txBody>
                    <a:bodyPr/>
                    <a:lstStyle/>
                    <a:p>
                      <a:pPr indent="152400" algn="l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D4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6,145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16.0606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18.1671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 dirty="0">
                          <a:effectLst/>
                        </a:rPr>
                        <a:t>0.0026</a:t>
                      </a:r>
                      <a:endParaRPr lang="en-US" sz="105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2457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6090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"/>
          <p:cNvSpPr txBox="1">
            <a:spLocks noChangeArrowheads="1"/>
          </p:cNvSpPr>
          <p:nvPr/>
        </p:nvSpPr>
        <p:spPr bwMode="auto">
          <a:xfrm>
            <a:off x="360363" y="107950"/>
            <a:ext cx="9109075" cy="70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3600" dirty="0">
                <a:solidFill>
                  <a:srgbClr val="FFFFFF"/>
                </a:solidFill>
                <a:latin typeface="Arial Black" panose="020B0A04020102020204" pitchFamily="34" charset="0"/>
              </a:rPr>
              <a:t>The Mean AP@5,10 and </a:t>
            </a:r>
            <a:r>
              <a:rPr lang="en-US" sz="36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nDCG@5,10</a:t>
            </a:r>
            <a:endParaRPr lang="en-US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001255"/>
              </p:ext>
            </p:extLst>
          </p:nvPr>
        </p:nvGraphicFramePr>
        <p:xfrm>
          <a:off x="1141721" y="1763613"/>
          <a:ext cx="7546358" cy="5047998"/>
        </p:xfrm>
        <a:graphic>
          <a:graphicData uri="http://schemas.openxmlformats.org/drawingml/2006/table">
            <a:tbl>
              <a:tblPr firstRow="1" firstCol="1" bandRow="1" bandCol="1">
                <a:tableStyleId>{00A15C55-8517-42AA-B614-E9B94910E393}</a:tableStyleId>
              </a:tblPr>
              <a:tblGrid>
                <a:gridCol w="1055090">
                  <a:extLst>
                    <a:ext uri="{9D8B030D-6E8A-4147-A177-3AD203B41FA5}">
                      <a16:colId xmlns:a16="http://schemas.microsoft.com/office/drawing/2014/main" val="1548298934"/>
                    </a:ext>
                  </a:extLst>
                </a:gridCol>
                <a:gridCol w="764577">
                  <a:extLst>
                    <a:ext uri="{9D8B030D-6E8A-4147-A177-3AD203B41FA5}">
                      <a16:colId xmlns:a16="http://schemas.microsoft.com/office/drawing/2014/main" val="1635342155"/>
                    </a:ext>
                  </a:extLst>
                </a:gridCol>
                <a:gridCol w="764577">
                  <a:extLst>
                    <a:ext uri="{9D8B030D-6E8A-4147-A177-3AD203B41FA5}">
                      <a16:colId xmlns:a16="http://schemas.microsoft.com/office/drawing/2014/main" val="3331589209"/>
                    </a:ext>
                  </a:extLst>
                </a:gridCol>
                <a:gridCol w="823315">
                  <a:extLst>
                    <a:ext uri="{9D8B030D-6E8A-4147-A177-3AD203B41FA5}">
                      <a16:colId xmlns:a16="http://schemas.microsoft.com/office/drawing/2014/main" val="3306468370"/>
                    </a:ext>
                  </a:extLst>
                </a:gridCol>
                <a:gridCol w="893165">
                  <a:extLst>
                    <a:ext uri="{9D8B030D-6E8A-4147-A177-3AD203B41FA5}">
                      <a16:colId xmlns:a16="http://schemas.microsoft.com/office/drawing/2014/main" val="4286123617"/>
                    </a:ext>
                  </a:extLst>
                </a:gridCol>
                <a:gridCol w="764577">
                  <a:extLst>
                    <a:ext uri="{9D8B030D-6E8A-4147-A177-3AD203B41FA5}">
                      <a16:colId xmlns:a16="http://schemas.microsoft.com/office/drawing/2014/main" val="478222120"/>
                    </a:ext>
                  </a:extLst>
                </a:gridCol>
                <a:gridCol w="764577">
                  <a:extLst>
                    <a:ext uri="{9D8B030D-6E8A-4147-A177-3AD203B41FA5}">
                      <a16:colId xmlns:a16="http://schemas.microsoft.com/office/drawing/2014/main" val="4241576485"/>
                    </a:ext>
                  </a:extLst>
                </a:gridCol>
                <a:gridCol w="823315">
                  <a:extLst>
                    <a:ext uri="{9D8B030D-6E8A-4147-A177-3AD203B41FA5}">
                      <a16:colId xmlns:a16="http://schemas.microsoft.com/office/drawing/2014/main" val="4164276905"/>
                    </a:ext>
                  </a:extLst>
                </a:gridCol>
                <a:gridCol w="893165">
                  <a:extLst>
                    <a:ext uri="{9D8B030D-6E8A-4147-A177-3AD203B41FA5}">
                      <a16:colId xmlns:a16="http://schemas.microsoft.com/office/drawing/2014/main" val="3791475063"/>
                    </a:ext>
                  </a:extLst>
                </a:gridCol>
              </a:tblGrid>
              <a:tr h="152400">
                <a:tc rowSpan="3">
                  <a:txBody>
                    <a:bodyPr/>
                    <a:lstStyle/>
                    <a:p>
                      <a:pPr indent="152400" algn="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Target</a:t>
                      </a:r>
                      <a:endParaRPr lang="en-US" sz="1050" kern="800">
                        <a:effectLst/>
                      </a:endParaRPr>
                    </a:p>
                    <a:p>
                      <a:pPr indent="152400" algn="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Domain</a:t>
                      </a:r>
                      <a:endParaRPr lang="en-US" sz="1050" kern="800">
                        <a:effectLst/>
                      </a:endParaRPr>
                    </a:p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Method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/>
                </a:tc>
                <a:tc gridSpan="8"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D1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40222"/>
                  </a:ext>
                </a:extLst>
              </a:tr>
              <a:tr h="140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TR-80%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TR-50%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415522"/>
                  </a:ext>
                </a:extLst>
              </a:tr>
              <a:tr h="2381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AP@5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AP@20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nDCG@5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nDCG@20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AP@5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AP@20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nDCG@5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nDCG@20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extLst>
                  <a:ext uri="{0D108BD9-81ED-4DB2-BD59-A6C34878D82A}">
                    <a16:rowId xmlns:a16="http://schemas.microsoft.com/office/drawing/2014/main" val="1202703039"/>
                  </a:ext>
                </a:extLst>
              </a:tr>
              <a:tr h="238111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Most-Pop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0.0161^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0.0175^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0.0269^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0.0382^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0.0322^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0.0223^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0.0567^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0.0577^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extLst>
                  <a:ext uri="{0D108BD9-81ED-4DB2-BD59-A6C34878D82A}">
                    <a16:rowId xmlns:a16="http://schemas.microsoft.com/office/drawing/2014/main" val="290493513"/>
                  </a:ext>
                </a:extLst>
              </a:tr>
              <a:tr h="238111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N-CDCF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0.0252*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0.0240*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0.0441*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0.0465*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0.0352*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0.0210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0.0604*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0.0534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extLst>
                  <a:ext uri="{0D108BD9-81ED-4DB2-BD59-A6C34878D82A}">
                    <a16:rowId xmlns:a16="http://schemas.microsoft.com/office/drawing/2014/main" val="1116660900"/>
                  </a:ext>
                </a:extLst>
              </a:tr>
              <a:tr h="238111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MF-IF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0.0263*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0.0293*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0.0432*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0.0631*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0.0455*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0.0324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0.0813*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0.0854*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extLst>
                  <a:ext uri="{0D108BD9-81ED-4DB2-BD59-A6C34878D82A}">
                    <a16:rowId xmlns:a16="http://schemas.microsoft.com/office/drawing/2014/main" val="458776131"/>
                  </a:ext>
                </a:extLst>
              </a:tr>
              <a:tr h="238111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MF-IF-CDCF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0.0242*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0.0258*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0.0399*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0.0552*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0.0431*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0.0296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0.0763*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0.0775*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extLst>
                  <a:ext uri="{0D108BD9-81ED-4DB2-BD59-A6C34878D82A}">
                    <a16:rowId xmlns:a16="http://schemas.microsoft.com/office/drawing/2014/main" val="4187880459"/>
                  </a:ext>
                </a:extLst>
              </a:tr>
              <a:tr h="238111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PARAFAC2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0.0213*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0.0226*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0.0350*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0.0476*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0.0395*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0.0267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0.0691*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0.0687*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extLst>
                  <a:ext uri="{0D108BD9-81ED-4DB2-BD59-A6C34878D82A}">
                    <a16:rowId xmlns:a16="http://schemas.microsoft.com/office/drawing/2014/main" val="2952369688"/>
                  </a:ext>
                </a:extLst>
              </a:tr>
              <a:tr h="238111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CDTF-IF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0.0258*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0.0276*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0.0425*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0.0587*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0.0423*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0.0294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0.0758*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0.0767*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extLst>
                  <a:ext uri="{0D108BD9-81ED-4DB2-BD59-A6C34878D82A}">
                    <a16:rowId xmlns:a16="http://schemas.microsoft.com/office/drawing/2014/main" val="637788708"/>
                  </a:ext>
                </a:extLst>
              </a:tr>
              <a:tr h="238111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WITF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0.0267*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0.0285*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0.0451*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0.0623*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0.0484*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0.0340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0.0849*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0.0872*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extLst>
                  <a:ext uri="{0D108BD9-81ED-4DB2-BD59-A6C34878D82A}">
                    <a16:rowId xmlns:a16="http://schemas.microsoft.com/office/drawing/2014/main" val="2862604457"/>
                  </a:ext>
                </a:extLst>
              </a:tr>
              <a:tr h="238111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WITF+WRMF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0.0271</a:t>
                      </a:r>
                      <a:r>
                        <a:rPr lang="en-US" sz="1050" kern="800">
                          <a:effectLst/>
                        </a:rPr>
                        <a:t>**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0.0290</a:t>
                      </a:r>
                      <a:r>
                        <a:rPr lang="en-US" sz="1050" kern="800">
                          <a:effectLst/>
                        </a:rPr>
                        <a:t>**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0.0462</a:t>
                      </a:r>
                      <a:r>
                        <a:rPr lang="en-US" sz="1050" kern="800">
                          <a:effectLst/>
                        </a:rPr>
                        <a:t>**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0.0643</a:t>
                      </a:r>
                      <a:r>
                        <a:rPr lang="en-US" sz="1050" kern="800">
                          <a:effectLst/>
                        </a:rPr>
                        <a:t>**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0.0486</a:t>
                      </a:r>
                      <a:r>
                        <a:rPr lang="en-US" sz="1050" kern="800">
                          <a:effectLst/>
                        </a:rPr>
                        <a:t>**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0.0343</a:t>
                      </a:r>
                      <a:r>
                        <a:rPr lang="en-US" sz="1050" kern="800">
                          <a:effectLst/>
                        </a:rPr>
                        <a:t>**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0.0851</a:t>
                      </a:r>
                      <a:r>
                        <a:rPr lang="en-US" sz="1050" kern="800">
                          <a:effectLst/>
                        </a:rPr>
                        <a:t>**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0.0879</a:t>
                      </a:r>
                      <a:r>
                        <a:rPr lang="en-US" sz="1050" kern="800">
                          <a:effectLst/>
                        </a:rPr>
                        <a:t>**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extLst>
                  <a:ext uri="{0D108BD9-81ED-4DB2-BD59-A6C34878D82A}">
                    <a16:rowId xmlns:a16="http://schemas.microsoft.com/office/drawing/2014/main" val="481160604"/>
                  </a:ext>
                </a:extLst>
              </a:tr>
              <a:tr h="140386">
                <a:tc gridSpan="9"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 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167153"/>
                  </a:ext>
                </a:extLst>
              </a:tr>
              <a:tr h="140386">
                <a:tc rowSpan="3">
                  <a:txBody>
                    <a:bodyPr/>
                    <a:lstStyle/>
                    <a:p>
                      <a:pPr indent="152400" algn="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Target</a:t>
                      </a:r>
                      <a:endParaRPr lang="en-US" sz="1050" kern="800">
                        <a:effectLst/>
                      </a:endParaRPr>
                    </a:p>
                    <a:p>
                      <a:pPr indent="152400" algn="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Domain</a:t>
                      </a:r>
                      <a:endParaRPr lang="en-US" sz="1050" kern="800">
                        <a:effectLst/>
                      </a:endParaRPr>
                    </a:p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Method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/>
                </a:tc>
                <a:tc gridSpan="8"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D2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214694"/>
                  </a:ext>
                </a:extLst>
              </a:tr>
              <a:tr h="14038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TR-80%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TR-50%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896481"/>
                  </a:ext>
                </a:extLst>
              </a:tr>
              <a:tr h="23811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AP@5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AP@20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nDCG@5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nDCG@20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AP@5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AP@20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nDCG@5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nDCG@20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extLst>
                  <a:ext uri="{0D108BD9-81ED-4DB2-BD59-A6C34878D82A}">
                    <a16:rowId xmlns:a16="http://schemas.microsoft.com/office/drawing/2014/main" val="1839760952"/>
                  </a:ext>
                </a:extLst>
              </a:tr>
              <a:tr h="238111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Most-Pop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0.0175^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0.0194^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0.0288^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0.0424^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0.0297^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0.0231^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0.0530^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0.0591^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extLst>
                  <a:ext uri="{0D108BD9-81ED-4DB2-BD59-A6C34878D82A}">
                    <a16:rowId xmlns:a16="http://schemas.microsoft.com/office/drawing/2014/main" val="547457832"/>
                  </a:ext>
                </a:extLst>
              </a:tr>
              <a:tr h="238111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N-CDCF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0.0281*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0.0261*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0.0435*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0.0520*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0.0228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0.0243*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0.0380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0.0357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extLst>
                  <a:ext uri="{0D108BD9-81ED-4DB2-BD59-A6C34878D82A}">
                    <a16:rowId xmlns:a16="http://schemas.microsoft.com/office/drawing/2014/main" val="2318262717"/>
                  </a:ext>
                </a:extLst>
              </a:tr>
              <a:tr h="238111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MF-IF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0.0320*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0.0354*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0.0528*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0.0747*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0.0501*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0.0370*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0.0872**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0.0924**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extLst>
                  <a:ext uri="{0D108BD9-81ED-4DB2-BD59-A6C34878D82A}">
                    <a16:rowId xmlns:a16="http://schemas.microsoft.com/office/drawing/2014/main" val="3668643199"/>
                  </a:ext>
                </a:extLst>
              </a:tr>
              <a:tr h="238111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MF-IF-CDCF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0.0240*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0.0262*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0.0397*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0.0563*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0.0380*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0.0285*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0.0675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0.0724*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extLst>
                  <a:ext uri="{0D108BD9-81ED-4DB2-BD59-A6C34878D82A}">
                    <a16:rowId xmlns:a16="http://schemas.microsoft.com/office/drawing/2014/main" val="2874813508"/>
                  </a:ext>
                </a:extLst>
              </a:tr>
              <a:tr h="238111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PARAFAC2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0.0215*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0.0234*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0.0356*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0.0506*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0.0327*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0.0251*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0.0589*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0.0638*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extLst>
                  <a:ext uri="{0D108BD9-81ED-4DB2-BD59-A6C34878D82A}">
                    <a16:rowId xmlns:a16="http://schemas.microsoft.com/office/drawing/2014/main" val="1136541268"/>
                  </a:ext>
                </a:extLst>
              </a:tr>
              <a:tr h="238111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CDTF-IF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0.0326*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0.0337*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0.0526*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0.0662*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0.0454*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0.0316*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0.0761*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0.0750*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extLst>
                  <a:ext uri="{0D108BD9-81ED-4DB2-BD59-A6C34878D82A}">
                    <a16:rowId xmlns:a16="http://schemas.microsoft.com/office/drawing/2014/main" val="445014818"/>
                  </a:ext>
                </a:extLst>
              </a:tr>
              <a:tr h="238111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WITF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0.0338*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0.0363*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0.0552*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0.0753*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0.0538*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0.0383*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0.0905*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0.0909*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extLst>
                  <a:ext uri="{0D108BD9-81ED-4DB2-BD59-A6C34878D82A}">
                    <a16:rowId xmlns:a16="http://schemas.microsoft.com/office/drawing/2014/main" val="2723374944"/>
                  </a:ext>
                </a:extLst>
              </a:tr>
              <a:tr h="238111">
                <a:tc>
                  <a:txBody>
                    <a:bodyPr/>
                    <a:lstStyle/>
                    <a:p>
                      <a:pPr indent="152400" algn="just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WITF+WRMF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0.0343</a:t>
                      </a:r>
                      <a:r>
                        <a:rPr lang="en-US" sz="1050" kern="800">
                          <a:effectLst/>
                        </a:rPr>
                        <a:t>**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0.0369</a:t>
                      </a:r>
                      <a:r>
                        <a:rPr lang="en-US" sz="1050" kern="800">
                          <a:effectLst/>
                        </a:rPr>
                        <a:t>**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0.0556</a:t>
                      </a:r>
                      <a:r>
                        <a:rPr lang="en-US" sz="1050" kern="800">
                          <a:effectLst/>
                        </a:rPr>
                        <a:t>**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0.0758</a:t>
                      </a:r>
                      <a:r>
                        <a:rPr lang="en-US" sz="1050" kern="800">
                          <a:effectLst/>
                        </a:rPr>
                        <a:t>**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0.0542</a:t>
                      </a:r>
                      <a:r>
                        <a:rPr lang="en-US" sz="1050" kern="800">
                          <a:effectLst/>
                        </a:rPr>
                        <a:t>**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0.0386</a:t>
                      </a:r>
                      <a:r>
                        <a:rPr lang="en-US" sz="1050" kern="800">
                          <a:effectLst/>
                        </a:rPr>
                        <a:t>**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>
                          <a:effectLst/>
                        </a:rPr>
                        <a:t>0.0907</a:t>
                      </a:r>
                      <a:r>
                        <a:rPr lang="en-US" sz="1050" kern="800">
                          <a:effectLst/>
                        </a:rPr>
                        <a:t>**</a:t>
                      </a:r>
                      <a:endParaRPr lang="en-US" sz="1050" kern="80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tc>
                  <a:txBody>
                    <a:bodyPr/>
                    <a:lstStyle/>
                    <a:p>
                      <a:pPr indent="152400" algn="ctr">
                        <a:lnSpc>
                          <a:spcPts val="1150"/>
                        </a:lnSpc>
                        <a:spcAft>
                          <a:spcPts val="0"/>
                        </a:spcAft>
                      </a:pPr>
                      <a:r>
                        <a:rPr lang="en-US" sz="1000" kern="800" dirty="0">
                          <a:effectLst/>
                        </a:rPr>
                        <a:t>0.0915</a:t>
                      </a:r>
                      <a:r>
                        <a:rPr lang="en-US" sz="1050" kern="800" dirty="0">
                          <a:effectLst/>
                        </a:rPr>
                        <a:t>*</a:t>
                      </a:r>
                      <a:endParaRPr lang="en-US" sz="1050" kern="800" dirty="0">
                        <a:effectLst/>
                        <a:latin typeface="Palatino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28276" marR="28276" marT="0" marB="0" anchor="ctr"/>
                </a:tc>
                <a:extLst>
                  <a:ext uri="{0D108BD9-81ED-4DB2-BD59-A6C34878D82A}">
                    <a16:rowId xmlns:a16="http://schemas.microsoft.com/office/drawing/2014/main" val="176839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41343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Background</a:t>
            </a:r>
            <a:endParaRPr lang="en-US" dirty="0">
              <a:ln w="0">
                <a:solidFill>
                  <a:schemeClr val="accent6">
                    <a:lumMod val="5000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Current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Weighted Irregular Triadic Factorization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Experimental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Further 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553784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Current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Weighted Irregular Triadic Factorization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Experimental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Further 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4882618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808" y="1906"/>
            <a:ext cx="9069387" cy="1260475"/>
          </a:xfrm>
        </p:spPr>
        <p:txBody>
          <a:bodyPr/>
          <a:lstStyle/>
          <a:p>
            <a:pPr algn="l" eaLnBrk="1"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The way we learn English</a:t>
            </a:r>
          </a:p>
        </p:txBody>
      </p:sp>
      <p:sp>
        <p:nvSpPr>
          <p:cNvPr id="4" name="矩形 3"/>
          <p:cNvSpPr/>
          <p:nvPr/>
        </p:nvSpPr>
        <p:spPr>
          <a:xfrm>
            <a:off x="3559404" y="4062120"/>
            <a:ext cx="1027333" cy="376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84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lobster</a:t>
            </a:r>
          </a:p>
        </p:txBody>
      </p:sp>
      <p:sp>
        <p:nvSpPr>
          <p:cNvPr id="5" name="矩形 4"/>
          <p:cNvSpPr/>
          <p:nvPr/>
        </p:nvSpPr>
        <p:spPr>
          <a:xfrm>
            <a:off x="6103360" y="4062119"/>
            <a:ext cx="607859" cy="32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54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龙虾</a:t>
            </a:r>
            <a:endParaRPr lang="en-US" sz="1654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肘形连接符 5"/>
          <p:cNvCxnSpPr/>
          <p:nvPr/>
        </p:nvCxnSpPr>
        <p:spPr>
          <a:xfrm>
            <a:off x="4556900" y="4212846"/>
            <a:ext cx="1546460" cy="3436"/>
          </a:xfrm>
          <a:prstGeom prst="bentConnector3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3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816" y="0"/>
            <a:ext cx="9069387" cy="1260475"/>
          </a:xfrm>
        </p:spPr>
        <p:txBody>
          <a:bodyPr>
            <a:noAutofit/>
          </a:bodyPr>
          <a:lstStyle/>
          <a:p>
            <a:pPr algn="l" eaLnBrk="1"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The way Sabrina learns Chinese and English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972552" y="2715772"/>
            <a:ext cx="3897955" cy="301718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Sabrina </a:t>
            </a:r>
            <a:r>
              <a:rPr lang="en-US" altLang="zh-CN" dirty="0" smtClean="0"/>
              <a:t>was a girl born in Australia in a Chinese family.</a:t>
            </a:r>
          </a:p>
          <a:p>
            <a:endParaRPr lang="en-US" dirty="0"/>
          </a:p>
          <a:p>
            <a:r>
              <a:rPr lang="en-US" dirty="0" smtClean="0"/>
              <a:t>She receives information from her parents in Chinese</a:t>
            </a:r>
          </a:p>
          <a:p>
            <a:endParaRPr lang="en-US" dirty="0"/>
          </a:p>
          <a:p>
            <a:r>
              <a:rPr lang="en-US" dirty="0" smtClean="0"/>
              <a:t>She </a:t>
            </a:r>
            <a:r>
              <a:rPr lang="en-US" dirty="0"/>
              <a:t>receives </a:t>
            </a:r>
            <a:r>
              <a:rPr lang="en-US" dirty="0" smtClean="0"/>
              <a:t>information from TV and teachers in English</a:t>
            </a:r>
            <a:endParaRPr lang="en-US" dirty="0"/>
          </a:p>
        </p:txBody>
      </p:sp>
      <p:sp>
        <p:nvSpPr>
          <p:cNvPr id="9" name="矩形 8"/>
          <p:cNvSpPr/>
          <p:nvPr/>
        </p:nvSpPr>
        <p:spPr>
          <a:xfrm>
            <a:off x="4983453" y="5305590"/>
            <a:ext cx="952184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lobster</a:t>
            </a:r>
            <a:endParaRPr lang="en-US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708703" y="5257478"/>
            <a:ext cx="646331" cy="3499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龙虾</a:t>
            </a:r>
            <a:endParaRPr lang="en-US" b="0" i="0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879" y="2715772"/>
            <a:ext cx="2417775" cy="1598724"/>
          </a:xfrm>
          <a:prstGeom prst="rect">
            <a:avLst/>
          </a:prstGeom>
        </p:spPr>
      </p:pic>
      <p:cxnSp>
        <p:nvCxnSpPr>
          <p:cNvPr id="14" name="直接箭头连接符 13"/>
          <p:cNvCxnSpPr>
            <a:stCxn id="12" idx="2"/>
            <a:endCxn id="9" idx="0"/>
          </p:cNvCxnSpPr>
          <p:nvPr/>
        </p:nvCxnSpPr>
        <p:spPr>
          <a:xfrm flipH="1">
            <a:off x="5377097" y="4314496"/>
            <a:ext cx="1697669" cy="991094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  <a:endCxn id="10" idx="0"/>
          </p:cNvCxnSpPr>
          <p:nvPr/>
        </p:nvCxnSpPr>
        <p:spPr>
          <a:xfrm>
            <a:off x="7074766" y="4314496"/>
            <a:ext cx="1901138" cy="942982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278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3808" y="0"/>
            <a:ext cx="9069387" cy="1260475"/>
          </a:xfrm>
        </p:spPr>
        <p:txBody>
          <a:bodyPr>
            <a:normAutofit/>
          </a:bodyPr>
          <a:lstStyle/>
          <a:p>
            <a:pPr algn="l" eaLnBrk="1"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How to understand Alien language</a:t>
            </a:r>
          </a:p>
        </p:txBody>
      </p:sp>
      <p:sp>
        <p:nvSpPr>
          <p:cNvPr id="4" name="矩形 3"/>
          <p:cNvSpPr/>
          <p:nvPr/>
        </p:nvSpPr>
        <p:spPr>
          <a:xfrm>
            <a:off x="2254347" y="4472918"/>
            <a:ext cx="1805302" cy="376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84" dirty="0">
                <a:solidFill>
                  <a:srgbClr val="000000"/>
                </a:solidFill>
                <a:latin typeface="Wingdings" panose="05000000000000000000" pitchFamily="2" charset="2"/>
                <a:ea typeface="Microsoft YaHei" panose="020B0503020204020204" pitchFamily="34" charset="-122"/>
              </a:rPr>
              <a:t>a2igpfv</a:t>
            </a:r>
          </a:p>
        </p:txBody>
      </p:sp>
      <p:cxnSp>
        <p:nvCxnSpPr>
          <p:cNvPr id="7" name="肘形连接符 6"/>
          <p:cNvCxnSpPr/>
          <p:nvPr/>
        </p:nvCxnSpPr>
        <p:spPr>
          <a:xfrm>
            <a:off x="4027997" y="4663776"/>
            <a:ext cx="1546460" cy="3436"/>
          </a:xfrm>
          <a:prstGeom prst="bentConnector3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574457" y="4472918"/>
            <a:ext cx="2364036" cy="660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84" dirty="0">
                <a:solidFill>
                  <a:srgbClr val="FF0000"/>
                </a:solidFill>
                <a:ea typeface="Microsoft YaHei" panose="020B0503020204020204" pitchFamily="34" charset="-122"/>
              </a:rPr>
              <a:t>What’s the meaning?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070" y="3422505"/>
            <a:ext cx="1252203" cy="70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34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824" y="0"/>
            <a:ext cx="9103491" cy="1204075"/>
          </a:xfrm>
        </p:spPr>
        <p:txBody>
          <a:bodyPr>
            <a:noAutofit/>
          </a:bodyPr>
          <a:lstStyle/>
          <a:p>
            <a:pPr algn="l" eaLnBrk="1"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600" dirty="0">
                <a:solidFill>
                  <a:srgbClr val="FFFFFF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Recall </a:t>
            </a:r>
            <a:r>
              <a:rPr lang="en-US" sz="3600" dirty="0" smtClean="0">
                <a:solidFill>
                  <a:srgbClr val="FFFFFF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the </a:t>
            </a:r>
            <a:r>
              <a:rPr lang="en-US" sz="3600" dirty="0">
                <a:solidFill>
                  <a:srgbClr val="FFFFFF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way Sabrina learns Chinese and English</a:t>
            </a:r>
          </a:p>
        </p:txBody>
      </p:sp>
      <p:sp>
        <p:nvSpPr>
          <p:cNvPr id="9" name="矩形 8"/>
          <p:cNvSpPr/>
          <p:nvPr/>
        </p:nvSpPr>
        <p:spPr>
          <a:xfrm>
            <a:off x="2983365" y="5446576"/>
            <a:ext cx="888256" cy="32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54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lobster</a:t>
            </a:r>
          </a:p>
        </p:txBody>
      </p:sp>
      <p:sp>
        <p:nvSpPr>
          <p:cNvPr id="10" name="矩形 9"/>
          <p:cNvSpPr/>
          <p:nvPr/>
        </p:nvSpPr>
        <p:spPr>
          <a:xfrm>
            <a:off x="6708615" y="5398464"/>
            <a:ext cx="607859" cy="32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54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龙虾</a:t>
            </a:r>
            <a:endParaRPr lang="en-US" sz="1654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791" y="2856758"/>
            <a:ext cx="2417775" cy="1598724"/>
          </a:xfrm>
          <a:prstGeom prst="rect">
            <a:avLst/>
          </a:prstGeom>
        </p:spPr>
      </p:pic>
      <p:cxnSp>
        <p:nvCxnSpPr>
          <p:cNvPr id="14" name="直接箭头连接符 13"/>
          <p:cNvCxnSpPr>
            <a:stCxn id="12" idx="2"/>
            <a:endCxn id="9" idx="0"/>
          </p:cNvCxnSpPr>
          <p:nvPr/>
        </p:nvCxnSpPr>
        <p:spPr>
          <a:xfrm flipH="1">
            <a:off x="3412053" y="4455482"/>
            <a:ext cx="1662625" cy="991094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2" idx="2"/>
            <a:endCxn id="10" idx="0"/>
          </p:cNvCxnSpPr>
          <p:nvPr/>
        </p:nvCxnSpPr>
        <p:spPr>
          <a:xfrm>
            <a:off x="5074679" y="4455483"/>
            <a:ext cx="1922344" cy="942982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4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776" y="32051"/>
            <a:ext cx="9505056" cy="1260475"/>
          </a:xfrm>
        </p:spPr>
        <p:txBody>
          <a:bodyPr/>
          <a:lstStyle/>
          <a:p>
            <a:pPr algn="l" eaLnBrk="1"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Indirect Understanding by Leveraging Cross-domain Knowledge</a:t>
            </a:r>
          </a:p>
        </p:txBody>
      </p:sp>
      <p:sp>
        <p:nvSpPr>
          <p:cNvPr id="4" name="矩形 3"/>
          <p:cNvSpPr/>
          <p:nvPr/>
        </p:nvSpPr>
        <p:spPr>
          <a:xfrm>
            <a:off x="2368893" y="5241315"/>
            <a:ext cx="1805302" cy="376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84" dirty="0">
                <a:solidFill>
                  <a:srgbClr val="000000"/>
                </a:solidFill>
                <a:latin typeface="Wingdings" panose="05000000000000000000" pitchFamily="2" charset="2"/>
                <a:ea typeface="Microsoft YaHei" panose="020B0503020204020204" pitchFamily="34" charset="-122"/>
              </a:rPr>
              <a:t>a2igpfv</a:t>
            </a:r>
          </a:p>
        </p:txBody>
      </p:sp>
      <p:cxnSp>
        <p:nvCxnSpPr>
          <p:cNvPr id="5" name="肘形连接符 4"/>
          <p:cNvCxnSpPr>
            <a:stCxn id="41" idx="3"/>
            <a:endCxn id="7" idx="2"/>
          </p:cNvCxnSpPr>
          <p:nvPr/>
        </p:nvCxnSpPr>
        <p:spPr>
          <a:xfrm flipV="1">
            <a:off x="3813778" y="3991888"/>
            <a:ext cx="1358848" cy="871653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4515095" y="5214000"/>
            <a:ext cx="1361270" cy="32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54" b="1" dirty="0">
                <a:solidFill>
                  <a:srgbClr val="FF0000"/>
                </a:solidFill>
                <a:ea typeface="Microsoft YaHei" panose="020B0503020204020204" pitchFamily="34" charset="-122"/>
              </a:rPr>
              <a:t>星球</a:t>
            </a:r>
            <a:r>
              <a:rPr lang="en-US" altLang="zh-CN" sz="1654" b="1" dirty="0">
                <a:solidFill>
                  <a:srgbClr val="FF0000"/>
                </a:solidFill>
                <a:ea typeface="Microsoft YaHei" panose="020B0503020204020204" pitchFamily="34" charset="-122"/>
              </a:rPr>
              <a:t>, </a:t>
            </a:r>
            <a:r>
              <a:rPr lang="zh-CN" altLang="en-US" sz="1654" b="1" dirty="0">
                <a:solidFill>
                  <a:srgbClr val="FF0000"/>
                </a:solidFill>
                <a:ea typeface="Microsoft YaHei" panose="020B0503020204020204" pitchFamily="34" charset="-122"/>
              </a:rPr>
              <a:t>来自于</a:t>
            </a:r>
            <a:endParaRPr lang="en-US" sz="1654" b="1" dirty="0">
              <a:solidFill>
                <a:srgbClr val="FF0000"/>
              </a:solidFill>
              <a:ea typeface="Microsoft YaHei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959" y="2485888"/>
            <a:ext cx="2677334" cy="15060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584875" y="5214000"/>
            <a:ext cx="1840568" cy="3290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54" b="1" dirty="0">
                <a:solidFill>
                  <a:srgbClr val="FF0000"/>
                </a:solidFill>
                <a:ea typeface="Microsoft YaHei" panose="020B0503020204020204" pitchFamily="34" charset="-122"/>
              </a:rPr>
              <a:t>Planet, Universe</a:t>
            </a:r>
            <a:endParaRPr lang="en-US" sz="1654" b="1" dirty="0">
              <a:solidFill>
                <a:srgbClr val="FF0000"/>
              </a:solidFill>
              <a:ea typeface="Microsoft YaHei" panose="020B0503020204020204" pitchFamily="34" charset="-122"/>
            </a:endParaRPr>
          </a:p>
        </p:txBody>
      </p:sp>
      <p:cxnSp>
        <p:nvCxnSpPr>
          <p:cNvPr id="11" name="肘形连接符 4"/>
          <p:cNvCxnSpPr>
            <a:stCxn id="6" idx="0"/>
            <a:endCxn id="7" idx="2"/>
          </p:cNvCxnSpPr>
          <p:nvPr/>
        </p:nvCxnSpPr>
        <p:spPr>
          <a:xfrm flipV="1">
            <a:off x="5172626" y="3991888"/>
            <a:ext cx="0" cy="1222112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4"/>
          <p:cNvCxnSpPr>
            <a:stCxn id="9" idx="1"/>
            <a:endCxn id="7" idx="2"/>
          </p:cNvCxnSpPr>
          <p:nvPr/>
        </p:nvCxnSpPr>
        <p:spPr>
          <a:xfrm flipH="1" flipV="1">
            <a:off x="5172626" y="3991889"/>
            <a:ext cx="1412249" cy="1387522"/>
          </a:xfrm>
          <a:prstGeom prst="straightConnector1">
            <a:avLst/>
          </a:prstGeom>
          <a:ln w="38100">
            <a:solidFill>
              <a:srgbClr val="0070C0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2"/>
            <a:endCxn id="6" idx="2"/>
          </p:cNvCxnSpPr>
          <p:nvPr/>
        </p:nvCxnSpPr>
        <p:spPr>
          <a:xfrm rot="5400000" flipH="1" flipV="1">
            <a:off x="4175068" y="4625471"/>
            <a:ext cx="78209" cy="1916907"/>
          </a:xfrm>
          <a:prstGeom prst="curvedConnector3">
            <a:avLst>
              <a:gd name="adj1" fmla="val -241675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8"/>
          <p:cNvCxnSpPr>
            <a:stCxn id="4" idx="2"/>
            <a:endCxn id="9" idx="2"/>
          </p:cNvCxnSpPr>
          <p:nvPr/>
        </p:nvCxnSpPr>
        <p:spPr>
          <a:xfrm rot="5400000" flipH="1" flipV="1">
            <a:off x="5279037" y="3521501"/>
            <a:ext cx="78209" cy="4124847"/>
          </a:xfrm>
          <a:prstGeom prst="curvedConnector3">
            <a:avLst>
              <a:gd name="adj1" fmla="val -496533"/>
            </a:avLst>
          </a:prstGeom>
          <a:ln w="381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图片 4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576" y="4513082"/>
            <a:ext cx="1252203" cy="70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6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 bwMode="auto">
          <a:xfrm>
            <a:off x="5712403" y="3274014"/>
            <a:ext cx="1316206" cy="108012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4976607" y="3451993"/>
            <a:ext cx="1340007" cy="108012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3960192" y="3635821"/>
            <a:ext cx="1534636" cy="1080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41913" y="236"/>
            <a:ext cx="9069387" cy="1260475"/>
          </a:xfrm>
        </p:spPr>
        <p:txBody>
          <a:bodyPr>
            <a:normAutofit/>
          </a:bodyPr>
          <a:lstStyle/>
          <a:p>
            <a:pPr algn="l" eaLnBrk="1"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3600" dirty="0">
                <a:solidFill>
                  <a:srgbClr val="FFFFFF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As a Transformation Component</a:t>
            </a:r>
          </a:p>
        </p:txBody>
      </p:sp>
      <p:pic>
        <p:nvPicPr>
          <p:cNvPr id="4" name="内容占位符 31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798" y="6148972"/>
            <a:ext cx="741461" cy="609420"/>
          </a:xfr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10" y="6277585"/>
            <a:ext cx="553315" cy="5354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418" y="6298012"/>
            <a:ext cx="558155" cy="53546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2029" y="6295830"/>
            <a:ext cx="572333" cy="537647"/>
          </a:xfrm>
          <a:prstGeom prst="rect">
            <a:avLst/>
          </a:prstGeom>
        </p:spPr>
      </p:pic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75578"/>
              </p:ext>
            </p:extLst>
          </p:nvPr>
        </p:nvGraphicFramePr>
        <p:xfrm>
          <a:off x="1581292" y="5268478"/>
          <a:ext cx="1859490" cy="306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915">
                  <a:extLst>
                    <a:ext uri="{9D8B030D-6E8A-4147-A177-3AD203B41FA5}">
                      <a16:colId xmlns:a16="http://schemas.microsoft.com/office/drawing/2014/main" val="1545739143"/>
                    </a:ext>
                  </a:extLst>
                </a:gridCol>
                <a:gridCol w="309915">
                  <a:extLst>
                    <a:ext uri="{9D8B030D-6E8A-4147-A177-3AD203B41FA5}">
                      <a16:colId xmlns:a16="http://schemas.microsoft.com/office/drawing/2014/main" val="334371447"/>
                    </a:ext>
                  </a:extLst>
                </a:gridCol>
                <a:gridCol w="309915">
                  <a:extLst>
                    <a:ext uri="{9D8B030D-6E8A-4147-A177-3AD203B41FA5}">
                      <a16:colId xmlns:a16="http://schemas.microsoft.com/office/drawing/2014/main" val="3381995127"/>
                    </a:ext>
                  </a:extLst>
                </a:gridCol>
                <a:gridCol w="309915">
                  <a:extLst>
                    <a:ext uri="{9D8B030D-6E8A-4147-A177-3AD203B41FA5}">
                      <a16:colId xmlns:a16="http://schemas.microsoft.com/office/drawing/2014/main" val="3240658519"/>
                    </a:ext>
                  </a:extLst>
                </a:gridCol>
                <a:gridCol w="309915">
                  <a:extLst>
                    <a:ext uri="{9D8B030D-6E8A-4147-A177-3AD203B41FA5}">
                      <a16:colId xmlns:a16="http://schemas.microsoft.com/office/drawing/2014/main" val="1902404711"/>
                    </a:ext>
                  </a:extLst>
                </a:gridCol>
                <a:gridCol w="309915">
                  <a:extLst>
                    <a:ext uri="{9D8B030D-6E8A-4147-A177-3AD203B41FA5}">
                      <a16:colId xmlns:a16="http://schemas.microsoft.com/office/drawing/2014/main" val="1678360858"/>
                    </a:ext>
                  </a:extLst>
                </a:gridCol>
              </a:tblGrid>
              <a:tr h="306619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i="1" dirty="0" smtClean="0"/>
                        <a:t>h1</a:t>
                      </a:r>
                      <a:endParaRPr lang="en-US" sz="1050" i="1" dirty="0" smtClean="0"/>
                    </a:p>
                  </a:txBody>
                  <a:tcPr marL="75605" marR="75605" marT="37802" marB="37802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500" i="1" dirty="0"/>
                    </a:p>
                  </a:txBody>
                  <a:tcPr marL="75605" marR="75605" marT="37802" marB="37802"/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605" marR="75605" marT="37802" marB="37802"/>
                </a:tc>
                <a:extLst>
                  <a:ext uri="{0D108BD9-81ED-4DB2-BD59-A6C34878D82A}">
                    <a16:rowId xmlns:a16="http://schemas.microsoft.com/office/drawing/2014/main" val="396519996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136937" y="6863117"/>
                <a:ext cx="450957" cy="349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937" y="6863117"/>
                <a:ext cx="450957" cy="349968"/>
              </a:xfrm>
              <a:prstGeom prst="rect">
                <a:avLst/>
              </a:prstGeom>
              <a:blipFill>
                <a:blip r:embed="rId6"/>
                <a:stretch>
                  <a:fillRect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4499370" y="6938202"/>
                <a:ext cx="456279" cy="349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370" y="6938202"/>
                <a:ext cx="456279" cy="3499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6309904" y="6938202"/>
                <a:ext cx="456279" cy="349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904" y="6938202"/>
                <a:ext cx="456279" cy="34996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7650604" y="6938202"/>
                <a:ext cx="456279" cy="349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604" y="6938202"/>
                <a:ext cx="456279" cy="349968"/>
              </a:xfrm>
              <a:prstGeom prst="rect">
                <a:avLst/>
              </a:prstGeom>
              <a:blipFill>
                <a:blip r:embed="rId9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>
            <a:stCxn id="4" idx="0"/>
            <a:endCxn id="9" idx="2"/>
          </p:cNvCxnSpPr>
          <p:nvPr/>
        </p:nvCxnSpPr>
        <p:spPr>
          <a:xfrm flipV="1">
            <a:off x="2334529" y="5575097"/>
            <a:ext cx="176508" cy="57387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7" idx="0"/>
            <a:endCxn id="37" idx="2"/>
          </p:cNvCxnSpPr>
          <p:nvPr/>
        </p:nvCxnSpPr>
        <p:spPr>
          <a:xfrm flipH="1" flipV="1">
            <a:off x="6319904" y="5591495"/>
            <a:ext cx="187592" cy="706517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0"/>
            <a:endCxn id="42" idx="2"/>
          </p:cNvCxnSpPr>
          <p:nvPr/>
        </p:nvCxnSpPr>
        <p:spPr>
          <a:xfrm flipH="1" flipV="1">
            <a:off x="7656703" y="5591495"/>
            <a:ext cx="191493" cy="70433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6" idx="0"/>
            <a:endCxn id="36" idx="2"/>
          </p:cNvCxnSpPr>
          <p:nvPr/>
        </p:nvCxnSpPr>
        <p:spPr>
          <a:xfrm flipH="1" flipV="1">
            <a:off x="4671365" y="5591495"/>
            <a:ext cx="17903" cy="68609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92917"/>
              </p:ext>
            </p:extLst>
          </p:nvPr>
        </p:nvGraphicFramePr>
        <p:xfrm>
          <a:off x="3954385" y="5284876"/>
          <a:ext cx="1433960" cy="306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490">
                  <a:extLst>
                    <a:ext uri="{9D8B030D-6E8A-4147-A177-3AD203B41FA5}">
                      <a16:colId xmlns:a16="http://schemas.microsoft.com/office/drawing/2014/main" val="2628800187"/>
                    </a:ext>
                  </a:extLst>
                </a:gridCol>
                <a:gridCol w="358490">
                  <a:extLst>
                    <a:ext uri="{9D8B030D-6E8A-4147-A177-3AD203B41FA5}">
                      <a16:colId xmlns:a16="http://schemas.microsoft.com/office/drawing/2014/main" val="448515821"/>
                    </a:ext>
                  </a:extLst>
                </a:gridCol>
                <a:gridCol w="358490">
                  <a:extLst>
                    <a:ext uri="{9D8B030D-6E8A-4147-A177-3AD203B41FA5}">
                      <a16:colId xmlns:a16="http://schemas.microsoft.com/office/drawing/2014/main" val="3422239060"/>
                    </a:ext>
                  </a:extLst>
                </a:gridCol>
                <a:gridCol w="358490">
                  <a:extLst>
                    <a:ext uri="{9D8B030D-6E8A-4147-A177-3AD203B41FA5}">
                      <a16:colId xmlns:a16="http://schemas.microsoft.com/office/drawing/2014/main" val="1207825578"/>
                    </a:ext>
                  </a:extLst>
                </a:gridCol>
              </a:tblGrid>
              <a:tr h="306619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605" marR="75605" marT="37802" marB="3780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605" marR="75605" marT="37802" marB="3780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/>
                        <a:t>h2</a:t>
                      </a:r>
                    </a:p>
                  </a:txBody>
                  <a:tcPr marL="75605" marR="75605" marT="37802" marB="37802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605" marR="75605" marT="37802" marB="37802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55009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8997957"/>
              </p:ext>
            </p:extLst>
          </p:nvPr>
        </p:nvGraphicFramePr>
        <p:xfrm>
          <a:off x="5853236" y="5284876"/>
          <a:ext cx="933336" cy="306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12">
                  <a:extLst>
                    <a:ext uri="{9D8B030D-6E8A-4147-A177-3AD203B41FA5}">
                      <a16:colId xmlns:a16="http://schemas.microsoft.com/office/drawing/2014/main" val="2628800187"/>
                    </a:ext>
                  </a:extLst>
                </a:gridCol>
                <a:gridCol w="311112">
                  <a:extLst>
                    <a:ext uri="{9D8B030D-6E8A-4147-A177-3AD203B41FA5}">
                      <a16:colId xmlns:a16="http://schemas.microsoft.com/office/drawing/2014/main" val="448515821"/>
                    </a:ext>
                  </a:extLst>
                </a:gridCol>
                <a:gridCol w="311112">
                  <a:extLst>
                    <a:ext uri="{9D8B030D-6E8A-4147-A177-3AD203B41FA5}">
                      <a16:colId xmlns:a16="http://schemas.microsoft.com/office/drawing/2014/main" val="3422239060"/>
                    </a:ext>
                  </a:extLst>
                </a:gridCol>
              </a:tblGrid>
              <a:tr h="306619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605" marR="75605" marT="37802" marB="37802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i="1" dirty="0" smtClean="0"/>
                        <a:t>h3</a:t>
                      </a:r>
                    </a:p>
                  </a:txBody>
                  <a:tcPr marL="75605" marR="75605" marT="37802" marB="37802" anchor="ctr">
                    <a:solidFill>
                      <a:schemeClr val="accent3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605" marR="75605" marT="37802" marB="37802">
                    <a:solidFill>
                      <a:schemeClr val="accent3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55009"/>
                  </a:ext>
                </a:extLst>
              </a:tr>
            </a:tbl>
          </a:graphicData>
        </a:graphic>
      </p:graphicFrame>
      <p:graphicFrame>
        <p:nvGraphicFramePr>
          <p:cNvPr id="42" name="表格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444893"/>
              </p:ext>
            </p:extLst>
          </p:nvPr>
        </p:nvGraphicFramePr>
        <p:xfrm>
          <a:off x="7128546" y="5284876"/>
          <a:ext cx="1056315" cy="306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105">
                  <a:extLst>
                    <a:ext uri="{9D8B030D-6E8A-4147-A177-3AD203B41FA5}">
                      <a16:colId xmlns:a16="http://schemas.microsoft.com/office/drawing/2014/main" val="2628800187"/>
                    </a:ext>
                  </a:extLst>
                </a:gridCol>
                <a:gridCol w="352105">
                  <a:extLst>
                    <a:ext uri="{9D8B030D-6E8A-4147-A177-3AD203B41FA5}">
                      <a16:colId xmlns:a16="http://schemas.microsoft.com/office/drawing/2014/main" val="448515821"/>
                    </a:ext>
                  </a:extLst>
                </a:gridCol>
                <a:gridCol w="352105">
                  <a:extLst>
                    <a:ext uri="{9D8B030D-6E8A-4147-A177-3AD203B41FA5}">
                      <a16:colId xmlns:a16="http://schemas.microsoft.com/office/drawing/2014/main" val="3422239060"/>
                    </a:ext>
                  </a:extLst>
                </a:gridCol>
              </a:tblGrid>
              <a:tr h="306619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605" marR="75605" marT="37802" marB="37802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h4</a:t>
                      </a:r>
                      <a:endParaRPr lang="en-US" sz="1000" dirty="0"/>
                    </a:p>
                  </a:txBody>
                  <a:tcPr marL="75605" marR="75605" marT="37802" marB="37802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5605" marR="75605" marT="37802" marB="37802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555009"/>
                  </a:ext>
                </a:extLst>
              </a:tr>
            </a:tbl>
          </a:graphicData>
        </a:graphic>
      </p:graphicFrame>
      <p:sp>
        <p:nvSpPr>
          <p:cNvPr id="50" name="矩形 49"/>
          <p:cNvSpPr/>
          <p:nvPr/>
        </p:nvSpPr>
        <p:spPr bwMode="auto">
          <a:xfrm>
            <a:off x="2768542" y="3796216"/>
            <a:ext cx="1927446" cy="1080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54" name="直接箭头连接符 53"/>
          <p:cNvCxnSpPr>
            <a:stCxn id="9" idx="0"/>
            <a:endCxn id="50" idx="2"/>
          </p:cNvCxnSpPr>
          <p:nvPr/>
        </p:nvCxnSpPr>
        <p:spPr>
          <a:xfrm flipV="1">
            <a:off x="2511037" y="4876336"/>
            <a:ext cx="1221228" cy="39214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36" idx="0"/>
            <a:endCxn id="51" idx="2"/>
          </p:cNvCxnSpPr>
          <p:nvPr/>
        </p:nvCxnSpPr>
        <p:spPr>
          <a:xfrm flipV="1">
            <a:off x="4671365" y="4715941"/>
            <a:ext cx="56145" cy="56893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>
            <a:stCxn id="37" idx="0"/>
            <a:endCxn id="52" idx="2"/>
          </p:cNvCxnSpPr>
          <p:nvPr/>
        </p:nvCxnSpPr>
        <p:spPr>
          <a:xfrm flipH="1" flipV="1">
            <a:off x="5646611" y="4532113"/>
            <a:ext cx="673293" cy="752763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42" idx="0"/>
            <a:endCxn id="53" idx="2"/>
          </p:cNvCxnSpPr>
          <p:nvPr/>
        </p:nvCxnSpPr>
        <p:spPr>
          <a:xfrm flipH="1" flipV="1">
            <a:off x="6370506" y="4354134"/>
            <a:ext cx="1286197" cy="930742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立方体 69"/>
          <p:cNvSpPr/>
          <p:nvPr/>
        </p:nvSpPr>
        <p:spPr bwMode="auto">
          <a:xfrm>
            <a:off x="3538042" y="1920816"/>
            <a:ext cx="2453508" cy="792088"/>
          </a:xfrm>
          <a:prstGeom prst="cube">
            <a:avLst/>
          </a:prstGeom>
          <a:solidFill>
            <a:schemeClr val="tx2">
              <a:lumMod val="50000"/>
              <a:lumOff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71" name="直接箭头连接符 70"/>
          <p:cNvCxnSpPr>
            <a:endCxn id="70" idx="3"/>
          </p:cNvCxnSpPr>
          <p:nvPr/>
        </p:nvCxnSpPr>
        <p:spPr>
          <a:xfrm flipH="1" flipV="1">
            <a:off x="4665785" y="2712904"/>
            <a:ext cx="247778" cy="68609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78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"/>
          <p:cNvSpPr txBox="1">
            <a:spLocks noChangeArrowheads="1"/>
          </p:cNvSpPr>
          <p:nvPr/>
        </p:nvSpPr>
        <p:spPr bwMode="auto">
          <a:xfrm>
            <a:off x="360363" y="107950"/>
            <a:ext cx="9109075" cy="70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36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Conclusion</a:t>
            </a:r>
            <a:endParaRPr lang="en-US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竖排文字占位符 4"/>
          <p:cNvSpPr txBox="1">
            <a:spLocks/>
          </p:cNvSpPr>
          <p:nvPr/>
        </p:nvSpPr>
        <p:spPr>
          <a:xfrm>
            <a:off x="503238" y="1403573"/>
            <a:ext cx="9069387" cy="5688632"/>
          </a:xfrm>
          <a:prstGeom prst="rect">
            <a:avLst/>
          </a:prstGeom>
        </p:spPr>
        <p:txBody>
          <a:bodyPr vert="horz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SzPct val="100000"/>
              <a:buFont typeface="Times New Roman" panose="02020603050405020304" pitchFamily="18" charset="0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anose="02020603050405020304" pitchFamily="18" charset="0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18" charset="0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竖排文字占位符 2"/>
          <p:cNvSpPr txBox="1">
            <a:spLocks/>
          </p:cNvSpPr>
          <p:nvPr/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 vert="horz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SzPct val="100000"/>
              <a:buFont typeface="Times New Roman" panose="02020603050405020304" pitchFamily="18" charset="0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anose="02020603050405020304" pitchFamily="18" charset="0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18" charset="0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We have entered recommendation age, cross domain learning is a critical task in AI age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CDCF leverages data over multiple domains to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deal with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US" sz="2000" i="1" dirty="0" smtClean="0">
                <a:solidFill>
                  <a:srgbClr val="FF0000"/>
                </a:solidFill>
              </a:rPr>
              <a:t>sparsity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sz="2000" i="1" dirty="0" smtClean="0">
                <a:solidFill>
                  <a:srgbClr val="FF0000"/>
                </a:solidFill>
              </a:rPr>
              <a:t>cold-start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 problems of single domain CF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WITF addresses an irregular tensor factorization problem where each domain having their specific item set. </a:t>
            </a:r>
            <a:endParaRPr lang="en-US" sz="2000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WITF may be extended to deal with </a:t>
            </a:r>
            <a:r>
              <a:rPr lang="en-US" sz="2000" i="1" dirty="0" smtClean="0">
                <a:solidFill>
                  <a:srgbClr val="FF0000"/>
                </a:solidFill>
              </a:rPr>
              <a:t>multi-domain, multi-task learning </a:t>
            </a:r>
            <a:r>
              <a:rPr lang="en-US" sz="2000" dirty="0" smtClean="0">
                <a:solidFill>
                  <a:schemeClr val="accent6">
                    <a:lumMod val="75000"/>
                  </a:schemeClr>
                </a:solidFill>
              </a:rPr>
              <a:t>problems, or integrated into some framework (e.g. deep networks) as a component to modeling higher order interaction over heterogeneous datasets.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72984867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388" y="3347789"/>
            <a:ext cx="8694737" cy="1681411"/>
          </a:xfrm>
        </p:spPr>
        <p:txBody>
          <a:bodyPr/>
          <a:lstStyle/>
          <a:p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Thanks </a:t>
            </a: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for attention!</a:t>
            </a:r>
            <a:b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/>
            </a:r>
            <a:br>
              <a:rPr lang="en-US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</a:br>
            <a:r>
              <a:rPr lang="en-US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Question?</a:t>
            </a:r>
            <a:r>
              <a:rPr lang="en-US" b="1" dirty="0" smtClean="0">
                <a:solidFill>
                  <a:srgbClr val="FFFFFF"/>
                </a:solidFill>
              </a:rPr>
              <a:t/>
            </a:r>
            <a:br>
              <a:rPr lang="en-US" b="1" dirty="0" smtClean="0">
                <a:solidFill>
                  <a:srgbClr val="FFFFFF"/>
                </a:solidFill>
              </a:rPr>
            </a:b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idx="1"/>
          </p:nvPr>
        </p:nvSpPr>
        <p:spPr>
          <a:xfrm>
            <a:off x="595031" y="1619598"/>
            <a:ext cx="8962895" cy="2160239"/>
          </a:xfrm>
        </p:spPr>
        <p:txBody>
          <a:bodyPr vert="horz"/>
          <a:lstStyle/>
          <a:p>
            <a:pPr marL="315011" indent="-315011">
              <a:buFont typeface="Arial" panose="020B0604020202020204" pitchFamily="34" charset="0"/>
              <a:buChar char="•"/>
            </a:pPr>
            <a:r>
              <a:rPr lang="en-US" altLang="zh-CN" sz="2800" dirty="0"/>
              <a:t>With the information explosion, quick finding the desired information has become more important.</a:t>
            </a:r>
          </a:p>
          <a:p>
            <a:pPr marL="315011" indent="-315011">
              <a:buFont typeface="Arial" panose="020B0604020202020204" pitchFamily="34" charset="0"/>
              <a:buChar char="•"/>
            </a:pPr>
            <a:r>
              <a:rPr lang="en-US" altLang="zh-CN" sz="2800" dirty="0"/>
              <a:t>Modern recommender systems are the evolution of intelligent systems and information retrieval systems.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855" y="4067869"/>
            <a:ext cx="4608513" cy="22934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2440" y="4041019"/>
            <a:ext cx="2264885" cy="226488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586280" y="251445"/>
            <a:ext cx="8962895" cy="791705"/>
          </a:xfrm>
        </p:spPr>
        <p:txBody>
          <a:bodyPr/>
          <a:lstStyle/>
          <a:p>
            <a:pPr algn="l" eaLnBrk="1"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600" dirty="0">
                <a:solidFill>
                  <a:srgbClr val="FFFFFF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Leaving From Information Age to Recommendation Age</a:t>
            </a:r>
            <a:endParaRPr lang="en-US" sz="3600" dirty="0">
              <a:solidFill>
                <a:srgbClr val="FFFFFF"/>
              </a:solidFill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41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769" y="2993576"/>
            <a:ext cx="2348142" cy="1778717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2944" y="2413035"/>
            <a:ext cx="2369409" cy="1533147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0001" y="3882933"/>
            <a:ext cx="2052559" cy="1117430"/>
          </a:xfrm>
          <a:prstGeom prst="rect">
            <a:avLst/>
          </a:prstGeom>
        </p:spPr>
      </p:pic>
      <p:cxnSp>
        <p:nvCxnSpPr>
          <p:cNvPr id="11" name="直接箭头连接符 10"/>
          <p:cNvCxnSpPr/>
          <p:nvPr/>
        </p:nvCxnSpPr>
        <p:spPr bwMode="auto">
          <a:xfrm flipH="1">
            <a:off x="3462559" y="4303409"/>
            <a:ext cx="1399140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3808" y="395461"/>
            <a:ext cx="8962895" cy="395853"/>
          </a:xfrm>
        </p:spPr>
        <p:txBody>
          <a:bodyPr/>
          <a:lstStyle/>
          <a:p>
            <a:pPr algn="l" eaLnBrk="1">
              <a:lnSpc>
                <a:spcPct val="118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zh-CN" sz="3600" dirty="0">
                <a:solidFill>
                  <a:srgbClr val="FFFFFF"/>
                </a:solidFill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  <a:t>Pull Age to Push Age</a:t>
            </a:r>
            <a:endParaRPr lang="en-US" sz="3600" dirty="0">
              <a:solidFill>
                <a:srgbClr val="FFFFFF"/>
              </a:solidFill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62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"/>
          <p:cNvSpPr txBox="1">
            <a:spLocks noChangeArrowheads="1"/>
          </p:cNvSpPr>
          <p:nvPr/>
        </p:nvSpPr>
        <p:spPr bwMode="auto">
          <a:xfrm>
            <a:off x="360363" y="107950"/>
            <a:ext cx="9109075" cy="702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36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Data Characteristics</a:t>
            </a:r>
            <a:endParaRPr lang="en-US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竖排文字占位符 4"/>
          <p:cNvSpPr txBox="1">
            <a:spLocks/>
          </p:cNvSpPr>
          <p:nvPr/>
        </p:nvSpPr>
        <p:spPr>
          <a:xfrm>
            <a:off x="503238" y="1768475"/>
            <a:ext cx="9069387" cy="4987925"/>
          </a:xfrm>
          <a:prstGeom prst="rect">
            <a:avLst/>
          </a:prstGeom>
        </p:spPr>
        <p:txBody>
          <a:bodyPr vert="horz"/>
          <a:lstStyle>
            <a:lvl1pPr marL="342900" indent="-3429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SzPct val="100000"/>
              <a:buFont typeface="Times New Roman" panose="02020603050405020304" pitchFamily="18" charset="0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anose="02020603050405020304" pitchFamily="18" charset="0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anose="02020603050405020304" pitchFamily="18" charset="0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49263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anose="02020603050405020304" pitchFamily="18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Power </a:t>
            </a:r>
            <a:r>
              <a:rPr lang="en-US" dirty="0" smtClean="0"/>
              <a:t>law (Long tail distribution)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 smtClean="0"/>
              <a:t>Data </a:t>
            </a:r>
            <a:r>
              <a:rPr lang="en-US" dirty="0"/>
              <a:t>associated with the </a:t>
            </a:r>
            <a:r>
              <a:rPr lang="en-US" dirty="0">
                <a:solidFill>
                  <a:srgbClr val="FF0000"/>
                </a:solidFill>
              </a:rPr>
              <a:t>majority</a:t>
            </a:r>
            <a:r>
              <a:rPr lang="en-US" dirty="0"/>
              <a:t> of users are </a:t>
            </a:r>
            <a:r>
              <a:rPr lang="en-US" dirty="0">
                <a:solidFill>
                  <a:srgbClr val="FF0000"/>
                </a:solidFill>
              </a:rPr>
              <a:t>insufficient</a:t>
            </a:r>
            <a:r>
              <a:rPr lang="en-US" dirty="0"/>
              <a:t> and even </a:t>
            </a:r>
            <a:r>
              <a:rPr lang="en-US" dirty="0">
                <a:solidFill>
                  <a:srgbClr val="FF0000"/>
                </a:solidFill>
              </a:rPr>
              <a:t>absent </a:t>
            </a:r>
            <a:r>
              <a:rPr lang="en-US" dirty="0"/>
              <a:t>in real world</a:t>
            </a:r>
            <a:r>
              <a:rPr lang="en-US" dirty="0" smtClean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Cold Start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altLang="zh-CN" dirty="0" smtClean="0"/>
              <a:t>System </a:t>
            </a:r>
            <a:r>
              <a:rPr lang="en-US" altLang="zh-CN" dirty="0"/>
              <a:t>cannot do recommendation for </a:t>
            </a:r>
            <a:r>
              <a:rPr lang="en-US" altLang="zh-CN" dirty="0" smtClean="0"/>
              <a:t>new </a:t>
            </a:r>
            <a:r>
              <a:rPr lang="en-US" altLang="zh-CN" dirty="0"/>
              <a:t>users </a:t>
            </a:r>
            <a:r>
              <a:rPr lang="en-US" altLang="zh-CN" dirty="0" smtClean="0"/>
              <a:t>due </a:t>
            </a:r>
            <a:r>
              <a:rPr lang="en-US" altLang="zh-CN" dirty="0"/>
              <a:t>to the lack of data.</a:t>
            </a: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12" y="5292005"/>
            <a:ext cx="2223778" cy="108012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424" y="5207505"/>
            <a:ext cx="2376264" cy="1249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6084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0"/>
          <p:cNvSpPr txBox="1">
            <a:spLocks noChangeArrowheads="1"/>
          </p:cNvSpPr>
          <p:nvPr/>
        </p:nvSpPr>
        <p:spPr bwMode="auto">
          <a:xfrm>
            <a:off x="360363" y="107950"/>
            <a:ext cx="9109075" cy="634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32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Cross-Domain Collaborative Filtering</a:t>
            </a:r>
            <a:endParaRPr lang="en-US" sz="32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Leverage information </a:t>
            </a:r>
            <a:r>
              <a:rPr lang="en-US" sz="2800" dirty="0"/>
              <a:t>from multiple related </a:t>
            </a:r>
            <a:r>
              <a:rPr lang="en-US" sz="2800" dirty="0" smtClean="0"/>
              <a:t>domains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basic idea is based on the assumption of the existence of </a:t>
            </a:r>
            <a:r>
              <a:rPr lang="en-US" sz="2400" i="1" dirty="0">
                <a:solidFill>
                  <a:srgbClr val="FF0000"/>
                </a:solidFill>
              </a:rPr>
              <a:t>multiple related domains</a:t>
            </a:r>
            <a:r>
              <a:rPr lang="en-US" sz="2400" dirty="0"/>
              <a:t> and the user </a:t>
            </a:r>
            <a:r>
              <a:rPr lang="en-US" sz="2400" dirty="0" smtClean="0"/>
              <a:t>preference from each domain is not independent</a:t>
            </a:r>
            <a:endParaRPr lang="en-US" sz="2400" i="1" dirty="0" smtClean="0">
              <a:solidFill>
                <a:srgbClr val="FF0000"/>
              </a:solidFill>
            </a:endParaRPr>
          </a:p>
          <a:p>
            <a:pPr marL="400050" lvl="1" indent="0"/>
            <a:endParaRPr lang="en-US" sz="2400" i="1" dirty="0">
              <a:solidFill>
                <a:srgbClr val="FF0000"/>
              </a:solidFill>
            </a:endParaRPr>
          </a:p>
          <a:p>
            <a:pPr marL="400050" lvl="1" indent="0"/>
            <a:endParaRPr lang="en-US" sz="2400" i="1" dirty="0" smtClean="0">
              <a:solidFill>
                <a:srgbClr val="FF0000"/>
              </a:solidFill>
            </a:endParaRPr>
          </a:p>
          <a:p>
            <a:pPr marL="400050" lvl="1" indent="0"/>
            <a:endParaRPr lang="en-US" sz="2400" i="1" dirty="0" smtClean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096" y="3637189"/>
            <a:ext cx="4104456" cy="312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685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竖排文字占位符 4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Background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n w="0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Current Methods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Weighted Irregular Triadic Factorization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Experimental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Further Discussion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078415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/>
          <p:cNvSpPr txBox="1">
            <a:spLocks noChangeArrowheads="1"/>
          </p:cNvSpPr>
          <p:nvPr/>
        </p:nvSpPr>
        <p:spPr bwMode="auto">
          <a:xfrm>
            <a:off x="360363" y="107950"/>
            <a:ext cx="9109075" cy="7445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>
            <a:spAutoFit/>
          </a:bodyPr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>
              <a:lnSpc>
                <a:spcPct val="118000"/>
              </a:lnSpc>
            </a:pPr>
            <a:r>
              <a:rPr lang="en-US" sz="3600" dirty="0" smtClean="0">
                <a:solidFill>
                  <a:srgbClr val="FFFFFF"/>
                </a:solidFill>
                <a:latin typeface="Arial Black" panose="020B0A04020102020204" pitchFamily="34" charset="0"/>
              </a:rPr>
              <a:t>Matrix Factorization</a:t>
            </a:r>
            <a:endParaRPr lang="en-US" sz="3600" dirty="0">
              <a:solidFill>
                <a:srgbClr val="FFFFFF"/>
              </a:solidFill>
              <a:latin typeface="Arial Black" panose="020B0A04020102020204" pitchFamily="34" charset="0"/>
            </a:endParaRPr>
          </a:p>
        </p:txBody>
      </p:sp>
      <p:graphicFrame>
        <p:nvGraphicFramePr>
          <p:cNvPr id="5" name="内容占位符 6"/>
          <p:cNvGraphicFramePr>
            <a:graphicFrameLocks/>
          </p:cNvGraphicFramePr>
          <p:nvPr>
            <p:extLst/>
          </p:nvPr>
        </p:nvGraphicFramePr>
        <p:xfrm>
          <a:off x="3027368" y="2102736"/>
          <a:ext cx="4038600" cy="29667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403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38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?</a:t>
                      </a:r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cxnSp>
        <p:nvCxnSpPr>
          <p:cNvPr id="6" name="直接箭头连接符 5"/>
          <p:cNvCxnSpPr/>
          <p:nvPr/>
        </p:nvCxnSpPr>
        <p:spPr bwMode="auto">
          <a:xfrm>
            <a:off x="2667328" y="2102736"/>
            <a:ext cx="0" cy="296672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直接箭头连接符 6"/>
          <p:cNvCxnSpPr/>
          <p:nvPr/>
        </p:nvCxnSpPr>
        <p:spPr bwMode="auto">
          <a:xfrm flipH="1">
            <a:off x="3014668" y="5487112"/>
            <a:ext cx="4051300" cy="0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arrow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13"/>
          <p:cNvSpPr txBox="1"/>
          <p:nvPr/>
        </p:nvSpPr>
        <p:spPr>
          <a:xfrm>
            <a:off x="4703768" y="5150736"/>
            <a:ext cx="742406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items</a:t>
            </a:r>
            <a:endParaRPr lang="zh-CN" altLang="en-US" dirty="0"/>
          </a:p>
        </p:txBody>
      </p:sp>
      <p:sp>
        <p:nvSpPr>
          <p:cNvPr id="9" name="TextBox 14"/>
          <p:cNvSpPr txBox="1"/>
          <p:nvPr/>
        </p:nvSpPr>
        <p:spPr>
          <a:xfrm>
            <a:off x="2585067" y="3073121"/>
            <a:ext cx="442301" cy="685799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users</a:t>
            </a:r>
            <a:endParaRPr lang="zh-CN" altLang="en-US" dirty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1579569" y="2102736"/>
          <a:ext cx="927099" cy="296672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3090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0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3014668" y="5675901"/>
          <a:ext cx="40513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5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4"/>
              <p:cNvSpPr txBox="1"/>
              <p:nvPr/>
            </p:nvSpPr>
            <p:spPr>
              <a:xfrm>
                <a:off x="7294568" y="5912736"/>
                <a:ext cx="609600" cy="34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/>
                      </a:rPr>
                      <m:t>𝑉</m:t>
                    </m:r>
                  </m:oMath>
                </a14:m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568" y="5912736"/>
                <a:ext cx="609600" cy="3499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0"/>
              <p:cNvSpPr txBox="1"/>
              <p:nvPr/>
            </p:nvSpPr>
            <p:spPr>
              <a:xfrm>
                <a:off x="1858759" y="1614945"/>
                <a:ext cx="356016" cy="349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𝑈</m:t>
                          </m:r>
                        </m:e>
                        <m:sup>
                          <m:r>
                            <a:rPr lang="en-US" altLang="zh-CN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8759" y="1614945"/>
                <a:ext cx="356016" cy="349968"/>
              </a:xfrm>
              <a:prstGeom prst="rect">
                <a:avLst/>
              </a:prstGeom>
              <a:blipFill rotWithShape="0">
                <a:blip r:embed="rId3"/>
                <a:stretch>
                  <a:fillRect r="-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1"/>
          <p:cNvSpPr txBox="1"/>
          <p:nvPr/>
        </p:nvSpPr>
        <p:spPr>
          <a:xfrm>
            <a:off x="4703768" y="161494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599368" y="2469577"/>
                <a:ext cx="1335494" cy="3665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9368" y="2469577"/>
                <a:ext cx="1335494" cy="3665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>
            <a:endCxn id="15" idx="1"/>
          </p:cNvCxnSpPr>
          <p:nvPr/>
        </p:nvCxnSpPr>
        <p:spPr bwMode="auto">
          <a:xfrm flipV="1">
            <a:off x="5313368" y="2652833"/>
            <a:ext cx="2286000" cy="745306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817568" y="3167303"/>
                <a:ext cx="4537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/>
                          <a:ea typeface="Cambria Math"/>
                        </a:rPr>
                        <m:t>𝑢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68" y="3167303"/>
                <a:ext cx="453779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4988974" y="6846564"/>
                <a:ext cx="45377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974" y="6846564"/>
                <a:ext cx="453779" cy="46166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/>
          <p:cNvSpPr/>
          <p:nvPr/>
        </p:nvSpPr>
        <p:spPr bwMode="auto">
          <a:xfrm>
            <a:off x="1503368" y="3169536"/>
            <a:ext cx="1066799" cy="485518"/>
          </a:xfrm>
          <a:prstGeom prst="rect">
            <a:avLst/>
          </a:prstGeom>
          <a:noFill/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4988974" y="5612401"/>
            <a:ext cx="552994" cy="1234163"/>
          </a:xfrm>
          <a:prstGeom prst="rect">
            <a:avLst/>
          </a:prstGeom>
          <a:noFill/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6912520" y="3398139"/>
            <a:ext cx="839248" cy="380997"/>
          </a:xfrm>
          <a:prstGeom prst="straightConnector1">
            <a:avLst/>
          </a:prstGeom>
          <a:solidFill>
            <a:srgbClr val="DDDDDD"/>
          </a:solidFill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7787738" y="3536377"/>
                <a:ext cx="1443087" cy="374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smtClean="0">
                              <a:latin typeface="Cambria Math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𝑣</m:t>
                          </m:r>
                          <m:r>
                            <a:rPr lang="en-US" altLang="zh-CN" b="0" i="1" smtClean="0">
                              <a:latin typeface="Cambria Math"/>
                            </a:rPr>
                            <m:t>′</m:t>
                          </m:r>
                        </m:sub>
                      </m:sSub>
                      <m:r>
                        <a:rPr lang="en-US" altLang="zh-CN" b="0" i="1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𝑢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/>
                              <a:ea typeface="Cambria Math"/>
                            </a:rPr>
                            <m:t>𝑇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738" y="3536377"/>
                <a:ext cx="1443087" cy="374077"/>
              </a:xfrm>
              <a:prstGeom prst="rect">
                <a:avLst/>
              </a:prstGeom>
              <a:blipFill rotWithShape="0">
                <a:blip r:embed="rId7"/>
                <a:stretch>
                  <a:fillRect t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 bwMode="auto">
          <a:xfrm>
            <a:off x="6560871" y="5612401"/>
            <a:ext cx="552994" cy="1234163"/>
          </a:xfrm>
          <a:prstGeom prst="rect">
            <a:avLst/>
          </a:prstGeom>
          <a:noFill/>
          <a:ln w="28575" cap="flat" cmpd="sng" algn="ctr">
            <a:solidFill>
              <a:srgbClr val="922706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黑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624404" y="6846564"/>
                <a:ext cx="4293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en-US" altLang="zh-CN" dirty="0" smtClean="0"/>
                  <a:t>’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404" y="6846564"/>
                <a:ext cx="429349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423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Tx/>
          <a:buSzPct val="100000"/>
          <a:buFont typeface="Times New Roman" panose="02020603050405020304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水汽尾迹</Template>
  <TotalTime>4657</TotalTime>
  <Pages>0</Pages>
  <Words>1467</Words>
  <Characters>0</Characters>
  <Application>Microsoft Office PowerPoint</Application>
  <DocSecurity>0</DocSecurity>
  <PresentationFormat>自定义</PresentationFormat>
  <Lines>0</Lines>
  <Paragraphs>524</Paragraphs>
  <Slides>38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Century Schoolbook</vt:lpstr>
      <vt:lpstr>Palatino</vt:lpstr>
      <vt:lpstr>黑体</vt:lpstr>
      <vt:lpstr>宋体</vt:lpstr>
      <vt:lpstr>Microsoft YaHei</vt:lpstr>
      <vt:lpstr>Arial</vt:lpstr>
      <vt:lpstr>Arial Black</vt:lpstr>
      <vt:lpstr>Cambria Math</vt:lpstr>
      <vt:lpstr>Helvetica</vt:lpstr>
      <vt:lpstr>Times New Roman</vt:lpstr>
      <vt:lpstr>Wingdings</vt:lpstr>
      <vt:lpstr>Office 主题​​</vt:lpstr>
      <vt:lpstr>Learning Informative Priors from Heterogeneous Domains to Improve Recommendation in Cold-Start User Domains</vt:lpstr>
      <vt:lpstr>PowerPoint 演示文稿</vt:lpstr>
      <vt:lpstr>PowerPoint 演示文稿</vt:lpstr>
      <vt:lpstr>Leaving From Information Age to Recommendation Age</vt:lpstr>
      <vt:lpstr>Pull Age to Push Age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Irregular Tensor Factorization</vt:lpstr>
      <vt:lpstr>Weight Matrix Configuration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The way we learn English</vt:lpstr>
      <vt:lpstr>The way Sabrina learns Chinese and English</vt:lpstr>
      <vt:lpstr>How to understand Alien language</vt:lpstr>
      <vt:lpstr>Recall the way Sabrina learns Chinese and English</vt:lpstr>
      <vt:lpstr>Indirect Understanding by Leveraging Cross-domain Knowledge</vt:lpstr>
      <vt:lpstr>As a Transformation Component</vt:lpstr>
      <vt:lpstr>PowerPoint 演示文稿</vt:lpstr>
      <vt:lpstr>Thanks for attention!   Question? </vt:lpstr>
    </vt:vector>
  </TitlesOfParts>
  <Manager/>
  <Company>kingsoft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www.pptbz.com</dc:title>
  <dc:subject/>
  <dc:creator>17ppt.com</dc:creator>
  <cp:keywords/>
  <dc:description/>
  <cp:lastModifiedBy>milk Hu</cp:lastModifiedBy>
  <cp:revision>291</cp:revision>
  <cp:lastPrinted>1601-01-01T00:00:00Z</cp:lastPrinted>
  <dcterms:created xsi:type="dcterms:W3CDTF">2010-08-31T15:58:11Z</dcterms:created>
  <dcterms:modified xsi:type="dcterms:W3CDTF">2017-07-14T05:14:23Z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  <property fmtid="{D5CDD505-2E9C-101B-9397-08002B2CF9AE}" pid="3" name="KSOProductBuildVer">
    <vt:lpwstr>1033-8.1.0.3018</vt:lpwstr>
  </property>
</Properties>
</file>