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30"/>
  </p:handoutMasterIdLst>
  <p:sldIdLst>
    <p:sldId id="259" r:id="rId3"/>
    <p:sldId id="298" r:id="rId4"/>
    <p:sldId id="381" r:id="rId6"/>
    <p:sldId id="425" r:id="rId7"/>
    <p:sldId id="427" r:id="rId8"/>
    <p:sldId id="428" r:id="rId9"/>
    <p:sldId id="429" r:id="rId10"/>
    <p:sldId id="431" r:id="rId11"/>
    <p:sldId id="432" r:id="rId12"/>
    <p:sldId id="433" r:id="rId13"/>
    <p:sldId id="452" r:id="rId14"/>
    <p:sldId id="453" r:id="rId15"/>
    <p:sldId id="454" r:id="rId16"/>
    <p:sldId id="430" r:id="rId17"/>
    <p:sldId id="426" r:id="rId18"/>
    <p:sldId id="455" r:id="rId19"/>
    <p:sldId id="456" r:id="rId20"/>
    <p:sldId id="457" r:id="rId21"/>
    <p:sldId id="458" r:id="rId22"/>
    <p:sldId id="459" r:id="rId23"/>
    <p:sldId id="460" r:id="rId24"/>
    <p:sldId id="461" r:id="rId25"/>
    <p:sldId id="462" r:id="rId26"/>
    <p:sldId id="463" r:id="rId27"/>
    <p:sldId id="400" r:id="rId28"/>
    <p:sldId id="32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74"/>
  </p:normalViewPr>
  <p:slideViewPr>
    <p:cSldViewPr snapToGrid="0" snapToObjects="1">
      <p:cViewPr varScale="1">
        <p:scale>
          <a:sx n="63" d="100"/>
          <a:sy n="63" d="100"/>
        </p:scale>
        <p:origin x="752" y="60"/>
      </p:cViewPr>
      <p:guideLst>
        <p:guide orient="horz" pos="2084"/>
        <p:guide orient="horz" pos="238"/>
        <p:guide orient="horz" pos="4191"/>
        <p:guide pos="3754"/>
        <p:guide pos="685"/>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itchFamily="2" charset="-122"/>
            </a:endParaRPr>
          </a:p>
        </p:txBody>
      </p:sp>
      <p:sp>
        <p:nvSpPr>
          <p:cNvPr id="3" name="日期占位符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宋体" pitchFamily="2" charset="-122"/>
              </a:rPr>
            </a:fld>
            <a:endParaRPr lang="zh-CN" altLang="en-US" dirty="0">
              <a:latin typeface="宋体" pitchFamily="2" charset="-122"/>
            </a:endParaRPr>
          </a:p>
        </p:txBody>
      </p:sp>
      <p:sp>
        <p:nvSpPr>
          <p:cNvPr id="4" name="页脚占位符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itchFamily="2" charset="-122"/>
            </a:endParaRPr>
          </a:p>
        </p:txBody>
      </p:sp>
      <p:sp>
        <p:nvSpPr>
          <p:cNvPr id="5" name="灯片编号占位符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宋体" pitchFamily="2" charset="-122"/>
              </a:rPr>
            </a:fld>
            <a:endParaRPr lang="zh-CN" altLang="en-US" dirty="0">
              <a:latin typeface="宋体"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itchFamily="2" charset="-122"/>
                <a:ea typeface="宋体" pitchFamily="2" charset="-122"/>
                <a:cs typeface="宋体" pitchFamily="2" charset="-122"/>
              </a:defRPr>
            </a:lvl1pPr>
          </a:lstStyle>
          <a:p>
            <a:endParaRPr lang="zh-CN" altLang="en-US" dirty="0"/>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itchFamily="2" charset="-122"/>
                <a:ea typeface="宋体" pitchFamily="2" charset="-122"/>
                <a:cs typeface="宋体" pitchFamily="2" charset="-122"/>
              </a:defRPr>
            </a:lvl1pPr>
          </a:lstStyle>
          <a:p>
            <a:fld id="{D2A48B96-639E-45A3-A0BA-2464DFDB1FAA}" type="datetimeFigureOut">
              <a:rPr lang="zh-CN" altLang="en-US" smtClean="0"/>
            </a:fld>
            <a:endParaRPr lang="zh-CN" altLang="en-US" dirty="0"/>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itchFamily="2" charset="-122"/>
                <a:ea typeface="宋体" pitchFamily="2" charset="-122"/>
                <a:cs typeface="宋体" pitchFamily="2" charset="-122"/>
              </a:defRPr>
            </a:lvl1pPr>
          </a:lstStyle>
          <a:p>
            <a:endParaRPr lang="zh-CN" altLang="en-US" dirty="0"/>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itchFamily="2" charset="-122"/>
                <a:ea typeface="宋体" pitchFamily="2" charset="-122"/>
                <a:cs typeface="宋体" pitchFamily="2"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itchFamily="2" charset="-122"/>
        <a:ea typeface="宋体" pitchFamily="2" charset="-122"/>
        <a:cs typeface="宋体" pitchFamily="2" charset="-122"/>
      </a:defRPr>
    </a:lvl1pPr>
    <a:lvl2pPr marL="457200" algn="l" defTabSz="914400" rtl="0" eaLnBrk="1" latinLnBrk="0" hangingPunct="1">
      <a:defRPr sz="1200" kern="1200">
        <a:solidFill>
          <a:schemeClr val="tx1"/>
        </a:solidFill>
        <a:latin typeface="宋体" pitchFamily="2" charset="-122"/>
        <a:ea typeface="宋体" pitchFamily="2" charset="-122"/>
        <a:cs typeface="宋体" pitchFamily="2" charset="-122"/>
      </a:defRPr>
    </a:lvl2pPr>
    <a:lvl3pPr marL="914400" algn="l" defTabSz="914400" rtl="0" eaLnBrk="1" latinLnBrk="0" hangingPunct="1">
      <a:defRPr sz="1200" kern="1200">
        <a:solidFill>
          <a:schemeClr val="tx1"/>
        </a:solidFill>
        <a:latin typeface="宋体" pitchFamily="2" charset="-122"/>
        <a:ea typeface="宋体" pitchFamily="2" charset="-122"/>
        <a:cs typeface="宋体" pitchFamily="2" charset="-122"/>
      </a:defRPr>
    </a:lvl3pPr>
    <a:lvl4pPr marL="1371600" algn="l" defTabSz="914400" rtl="0" eaLnBrk="1" latinLnBrk="0" hangingPunct="1">
      <a:defRPr sz="1200" kern="1200">
        <a:solidFill>
          <a:schemeClr val="tx1"/>
        </a:solidFill>
        <a:latin typeface="宋体" pitchFamily="2" charset="-122"/>
        <a:ea typeface="宋体" pitchFamily="2" charset="-122"/>
        <a:cs typeface="宋体" pitchFamily="2" charset="-122"/>
      </a:defRPr>
    </a:lvl4pPr>
    <a:lvl5pPr marL="1828800" algn="l" defTabSz="914400" rtl="0" eaLnBrk="1" latinLnBrk="0" hangingPunct="1">
      <a:defRPr sz="1200" kern="1200">
        <a:solidFill>
          <a:schemeClr val="tx1"/>
        </a:solidFill>
        <a:latin typeface="宋体" pitchFamily="2" charset="-122"/>
        <a:ea typeface="宋体" pitchFamily="2" charset="-122"/>
        <a:cs typeface="宋体"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just" defTabSz="914400" fontAlgn="auto">
              <a:lnSpc>
                <a:spcPct val="100000"/>
              </a:lnSpc>
              <a:spcBef>
                <a:spcPts val="0"/>
              </a:spcBef>
              <a:spcAft>
                <a:spcPts val="0"/>
              </a:spcAft>
              <a:buClrTx/>
              <a:buSzTx/>
              <a:buFontTx/>
              <a:buNone/>
              <a:defRPr/>
            </a:pPr>
            <a:r>
              <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rPr>
              <a:t>（这个内容可要可不要，先保留在，试讲时看看时间安排）</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endocarditis,</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meningitis, and suppurative arthritis. The chronic</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sequelae of PID include infertility and tubal obstruction,</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ectopic pregnancy, pelvic pain, and intestinal obstruction</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due to adhesions between the bowel and pelvic organs.</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2.</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研究表明</a:t>
            </a: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NHIE</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中存在自噬（这边可以穿插自噬的种类，目前研究发现自噬的内容物有哪几种）（扩展一些学者的发现）</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3.</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导师课题组前期实验也发现</a:t>
            </a: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NHIE</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可致髓鞘相关蛋白</a:t>
            </a: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MBP</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减少，透射电镜观察发现有明显的自噬现象。（下面俩张</a:t>
            </a: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PPT</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佐证）</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2.</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研究表明</a:t>
            </a: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NHIE</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中存在自噬（这边可以穿插自噬的种类，目前研究发现自噬的内容物有哪几种）（扩展一些学者的发现）</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3.</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导师课题组前期实验也发现</a:t>
            </a: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NHIE</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可致髓鞘相关蛋白</a:t>
            </a: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MBP</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减少，透射电镜观察发现有明显的自噬现象。（下面俩张</a:t>
            </a:r>
            <a:r>
              <a:rPr lang="en-US" altLang="zh-CN"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PPT</a:t>
            </a: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佐证）</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r>
              <a:rPr lang="zh-CN" altLang="en-US" dirty="0"/>
              <a:t> Criteria for outpatient management include low-grade fever, tolerance of oral medication, and the absence of peritoneal signs.</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r>
              <a:rPr lang="zh-CN" altLang="en-US" dirty="0"/>
              <a:t>he presence of motile sperm or strings from an intrauterine contraceptive device (IUD) can facilitate penetration of organisms through this protective barrier. The very small increased risk of PID with an IUD exists primarily in the first 3 weeks after IUD insertion and the risk drops</a:t>
            </a:r>
            <a:endParaRPr lang="zh-CN" altLang="en-US" dirty="0"/>
          </a:p>
          <a:p>
            <a:r>
              <a:rPr lang="zh-CN" altLang="en-US" dirty="0"/>
              <a:t>to the baseline population risk for the following years after insertion.</a:t>
            </a:r>
            <a:endParaRPr lang="zh-CN" altLang="en-US" dirty="0"/>
          </a:p>
          <a:p>
            <a:endParaRPr lang="zh-CN" altLang="en-US" dirty="0"/>
          </a:p>
          <a:p>
            <a:r>
              <a:rPr lang="zh-CN" altLang="en-US" dirty="0"/>
              <a:t>&gt; </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just"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just"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true"/>
          <p:nvPr userDrawn="true"/>
        </p:nvSpPr>
        <p:spPr>
          <a:xfrm>
            <a:off x="4423910" y="4458724"/>
            <a:ext cx="3344185" cy="297774"/>
          </a:xfrm>
          <a:prstGeom prst="rect">
            <a:avLst/>
          </a:prstGeom>
          <a:noFill/>
        </p:spPr>
        <p:txBody>
          <a:bodyPr wrap="none" rtlCol="0">
            <a:spAutoFit/>
          </a:bodyPr>
          <a:lstStyle/>
          <a:p>
            <a:pPr algn="ctr" defTabSz="609600"/>
            <a:r>
              <a:rPr kumimoji="1" lang="zh-CN" altLang="en-US" sz="1335" dirty="0">
                <a:solidFill>
                  <a:srgbClr val="000000"/>
                </a:solidFill>
                <a:latin typeface="宋体" pitchFamily="2" charset="-122"/>
                <a:ea typeface="宋体" pitchFamily="2" charset="-122"/>
                <a:cs typeface="DejaVu Sans" panose="020B0603030804020204" charset="0"/>
              </a:rPr>
              <a:t>点击</a:t>
            </a:r>
            <a:r>
              <a:rPr kumimoji="1" lang="en-US" altLang="zh-CN" sz="1335" dirty="0">
                <a:solidFill>
                  <a:srgbClr val="000000"/>
                </a:solidFill>
                <a:latin typeface="宋体" pitchFamily="2" charset="-122"/>
                <a:ea typeface="宋体" pitchFamily="2" charset="-122"/>
                <a:cs typeface=".萍方-简" panose="020B0600000000000000" charset="-122"/>
              </a:rPr>
              <a:t>Logo</a:t>
            </a:r>
            <a:r>
              <a:rPr kumimoji="1" lang="zh-CN" altLang="en-US" sz="1335" dirty="0">
                <a:solidFill>
                  <a:srgbClr val="000000"/>
                </a:solidFill>
                <a:latin typeface="宋体" pitchFamily="2" charset="-122"/>
                <a:ea typeface="宋体" pitchFamily="2" charset="-122"/>
                <a:cs typeface="DejaVu Sans" panose="020B0603030804020204" charset="0"/>
              </a:rPr>
              <a:t>获取更多优质模板（放映模式）</a:t>
            </a:r>
            <a:endParaRPr kumimoji="1" lang="zh-CN" altLang="en-US" sz="1335" dirty="0">
              <a:solidFill>
                <a:srgbClr val="000000"/>
              </a:solidFill>
              <a:latin typeface="宋体" pitchFamily="2" charset="-122"/>
              <a:ea typeface="宋体" pitchFamily="2" charset="-122"/>
              <a:cs typeface="DejaVu Sans" panose="020B0603030804020204" charset="0"/>
            </a:endParaRPr>
          </a:p>
        </p:txBody>
      </p:sp>
      <p:pic>
        <p:nvPicPr>
          <p:cNvPr id="4" name="图片 3">
            <a:hlinkClick r:id="rId2"/>
          </p:cNvPr>
          <p:cNvPicPr>
            <a:picLocks noChangeAspect="true"/>
          </p:cNvPicPr>
          <p:nvPr userDrawn="true"/>
        </p:nvPicPr>
        <p:blipFill>
          <a:blip r:embed="rId3">
            <a:extLst>
              <a:ext uri="{28A0092B-C50C-407E-A947-70E740481C1C}">
                <a14:useLocalDpi xmlns:a14="http://schemas.microsoft.com/office/drawing/2010/main" val="false"/>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true"/>
          </p:cNvPicPr>
          <p:nvPr userDrawn="true"/>
        </p:nvPicPr>
        <p:blipFill rotWithShape="true">
          <a:blip r:embed="rId2"/>
          <a:srcRect l="61489" t="25058" r="12143" b="25081"/>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true"/>
          </p:cNvPicPr>
          <p:nvPr userDrawn="true"/>
        </p:nvPicPr>
        <p:blipFill rotWithShape="true">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true"/>
          </p:cNvPicPr>
          <p:nvPr userDrawn="true"/>
        </p:nvPicPr>
        <p:blipFill rotWithShape="true">
          <a:blip r:embed="rId2"/>
          <a:srcRect t="15838" r="78197" b="16675"/>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true"/>
          </p:cNvPicPr>
          <p:nvPr userDrawn="true"/>
        </p:nvPicPr>
        <p:blipFill rotWithShape="true">
          <a:blip r:embed="rId2"/>
          <a:srcRect t="15838" r="78197" b="16675"/>
          <a:stretch>
            <a:fillRect/>
          </a:stretch>
        </p:blipFill>
        <p:spPr>
          <a:xfrm flipH="true">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true"/>
          </p:cNvPicPr>
          <p:nvPr userDrawn="true"/>
        </p:nvPicPr>
        <p:blipFill rotWithShape="true">
          <a:blip r:embed="rId2"/>
          <a:srcRect l="54115" t="20375" r="25555" b="20378"/>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true"/>
          </p:cNvSpPr>
          <p:nvPr>
            <p:ph type="body" sz="quarter" idx="10" hasCustomPrompt="true"/>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宋体" pitchFamily="2" charset="-122"/>
                <a:ea typeface="宋体" pitchFamily="2" charset="-122"/>
                <a:cs typeface="宋体" pitchFamily="2"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true"/>
          </p:cNvSpPr>
          <p:nvPr>
            <p:ph type="body" sz="quarter" idx="13" hasCustomPrompt="true"/>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宋体" pitchFamily="2" charset="-122"/>
                <a:ea typeface="宋体" pitchFamily="2" charset="-122"/>
                <a:cs typeface="宋体" pitchFamily="2" charset="-122"/>
              </a:defRPr>
            </a:lvl1pPr>
          </a:lstStyle>
          <a:p>
            <a:pPr lvl="0"/>
            <a:r>
              <a:rPr kumimoji="1" lang="en-US" altLang="zh-CN" dirty="0"/>
              <a:t>01</a:t>
            </a:r>
            <a:endParaRPr kumimoji="1" lang="zh-CN" altLang="en-US" dirty="0"/>
          </a:p>
        </p:txBody>
      </p:sp>
      <p:sp>
        <p:nvSpPr>
          <p:cNvPr id="4" name="图片占位符 8"/>
          <p:cNvSpPr>
            <a:spLocks noGrp="true"/>
          </p:cNvSpPr>
          <p:nvPr>
            <p:ph type="pic" sz="quarter" idx="14" hasCustomPrompt="true"/>
          </p:nvPr>
        </p:nvSpPr>
        <p:spPr>
          <a:xfrm>
            <a:off x="376768" y="5989475"/>
            <a:ext cx="1960033" cy="533400"/>
          </a:xfrm>
          <a:prstGeom prst="rect">
            <a:avLst/>
          </a:prstGeom>
        </p:spPr>
        <p:txBody>
          <a:bodyPr vert="horz" anchor="ctr"/>
          <a:lstStyle>
            <a:lvl1pPr marL="0" indent="0" algn="ctr">
              <a:buNone/>
              <a:defRPr sz="1600" b="1">
                <a:latin typeface="宋体" pitchFamily="2" charset="-122"/>
                <a:ea typeface="宋体" pitchFamily="2" charset="-122"/>
                <a:cs typeface="Segoe UI Light" panose="020B0502040204020203"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true"/>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宋体" pitchFamily="2" charset="-122"/>
                <a:ea typeface="宋体" pitchFamily="2" charset="-122"/>
                <a:cs typeface=".萍方-简" panose="020B0600000000000000" charset="-122"/>
              </a:rPr>
              <a:t>背景图片素材</a:t>
            </a:r>
            <a:endParaRPr lang="zh-CN" altLang="en-US" sz="1800" dirty="0">
              <a:solidFill>
                <a:schemeClr val="tx1">
                  <a:lumMod val="75000"/>
                  <a:lumOff val="25000"/>
                </a:schemeClr>
              </a:solidFill>
              <a:latin typeface="宋体" pitchFamily="2" charset="-122"/>
              <a:ea typeface="宋体" pitchFamily="2" charset="-122"/>
              <a:cs typeface=".萍方-简" panose="020B0600000000000000" charset="-122"/>
            </a:endParaRPr>
          </a:p>
        </p:txBody>
      </p:sp>
      <p:sp>
        <p:nvSpPr>
          <p:cNvPr id="5" name="矩形 4"/>
          <p:cNvSpPr/>
          <p:nvPr userDrawn="true"/>
        </p:nvSpPr>
        <p:spPr>
          <a:xfrm>
            <a:off x="440603" y="182445"/>
            <a:ext cx="82586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宋体" pitchFamily="2" charset="-122"/>
                <a:ea typeface="宋体" pitchFamily="2" charset="-122"/>
                <a:cs typeface=".萍方-简" panose="020B0600000000000000" charset="-122"/>
              </a:rPr>
              <a:t>OfficePLUS</a:t>
            </a:r>
            <a:endParaRPr lang="zh-CN" altLang="en-US" sz="1000" dirty="0">
              <a:solidFill>
                <a:schemeClr val="tx1">
                  <a:lumMod val="75000"/>
                  <a:lumOff val="25000"/>
                </a:schemeClr>
              </a:solidFill>
              <a:latin typeface="宋体" pitchFamily="2" charset="-122"/>
              <a:ea typeface="宋体" pitchFamily="2" charset="-122"/>
              <a:cs typeface=".萍方-简" panose="020B0600000000000000"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true"/>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宋体" pitchFamily="2" charset="-122"/>
                <a:ea typeface="宋体" pitchFamily="2" charset="-122"/>
                <a:cs typeface=".萍方-简" panose="020B0600000000000000" charset="-122"/>
              </a:rPr>
              <a:t>标注</a:t>
            </a:r>
            <a:endParaRPr lang="zh-CN" altLang="en-US" sz="1800" dirty="0">
              <a:solidFill>
                <a:srgbClr val="FFFFFF"/>
              </a:solidFill>
              <a:latin typeface="宋体" pitchFamily="2" charset="-122"/>
              <a:ea typeface="宋体" pitchFamily="2" charset="-122"/>
              <a:cs typeface=".萍方-简" panose="020B0600000000000000" charset="-122"/>
            </a:endParaRPr>
          </a:p>
        </p:txBody>
      </p:sp>
      <p:sp>
        <p:nvSpPr>
          <p:cNvPr id="11" name="矩形 10"/>
          <p:cNvSpPr/>
          <p:nvPr userDrawn="true"/>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字体使用 </a:t>
            </a: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行距</a:t>
            </a: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背景图片出处</a:t>
            </a:r>
            <a:endParaRPr lang="zh-CN" altLang="en-US"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zh-CN" altLang="en-US"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zh-CN" altLang="en-US"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声明</a:t>
            </a:r>
            <a:endParaRPr lang="en-US" altLang="zh-CN" sz="1400" dirty="0">
              <a:solidFill>
                <a:srgbClr val="FFFFFF"/>
              </a:solidFill>
              <a:latin typeface="宋体" pitchFamily="2" charset="-122"/>
              <a:ea typeface="宋体" pitchFamily="2" charset="-122"/>
              <a:cs typeface=".萍方-简" panose="020B0600000000000000" charset="-122"/>
            </a:endParaRPr>
          </a:p>
        </p:txBody>
      </p:sp>
      <p:sp>
        <p:nvSpPr>
          <p:cNvPr id="12" name="矩形 11"/>
          <p:cNvSpPr/>
          <p:nvPr userDrawn="true"/>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宋体" pitchFamily="2" charset="-122"/>
                <a:ea typeface="宋体" pitchFamily="2" charset="-122"/>
                <a:cs typeface=".萍方-简" panose="020B0600000000000000" charset="-122"/>
              </a:rPr>
              <a:t>英文 </a:t>
            </a:r>
            <a:r>
              <a:rPr lang="en-US" altLang="zh-CN" sz="1400" dirty="0">
                <a:solidFill>
                  <a:srgbClr val="FFFFFF"/>
                </a:solidFill>
                <a:latin typeface="宋体" pitchFamily="2" charset="-122"/>
                <a:ea typeface="宋体" pitchFamily="2" charset="-122"/>
                <a:cs typeface=".萍方-简" panose="020B0600000000000000" charset="-122"/>
              </a:rPr>
              <a:t>Segoe UI</a:t>
            </a:r>
            <a:endParaRPr lang="zh-CN" altLang="en-US" sz="1400" dirty="0">
              <a:solidFill>
                <a:srgbClr val="FFFFFF"/>
              </a:solidFill>
              <a:latin typeface="宋体" pitchFamily="2" charset="-122"/>
              <a:ea typeface="宋体" pitchFamily="2" charset="-122"/>
              <a:cs typeface=".萍方-简" panose="020B0600000000000000" charset="-122"/>
            </a:endParaRPr>
          </a:p>
          <a:p>
            <a:pPr>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中文 微软雅黑</a:t>
            </a: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正文 </a:t>
            </a:r>
            <a:r>
              <a:rPr lang="en-US" altLang="zh-CN" sz="1400" dirty="0">
                <a:solidFill>
                  <a:srgbClr val="FFFFFF"/>
                </a:solidFill>
                <a:latin typeface="宋体" pitchFamily="2" charset="-122"/>
                <a:ea typeface="宋体" pitchFamily="2" charset="-122"/>
                <a:cs typeface=".萍方-简" panose="020B0600000000000000" charset="-122"/>
              </a:rPr>
              <a:t>1.3</a:t>
            </a: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en-US" altLang="zh-CN" sz="1400" dirty="0" err="1">
                <a:solidFill>
                  <a:srgbClr val="FFFFFF"/>
                </a:solidFill>
                <a:latin typeface="宋体" pitchFamily="2" charset="-122"/>
                <a:ea typeface="宋体" pitchFamily="2" charset="-122"/>
                <a:cs typeface=".萍方-简" panose="020B0600000000000000" charset="-122"/>
              </a:rPr>
              <a:t>cn.bing.com</a:t>
            </a:r>
            <a:endParaRPr lang="zh-CN" altLang="en-US"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zh-CN" altLang="en-US"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zh-CN" altLang="en-US" sz="1400" dirty="0">
              <a:solidFill>
                <a:srgbClr val="FFFFFF"/>
              </a:solidFill>
              <a:latin typeface="宋体" pitchFamily="2" charset="-122"/>
              <a:ea typeface="宋体" pitchFamily="2" charset="-122"/>
              <a:cs typeface=".萍方-简" panose="020B0600000000000000" charset="-122"/>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PPT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 </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模板、</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Word</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 </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文档、</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Excel</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 </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图表、图片素材等）均受</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中华人民共和国著作权法</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信息网络传播权保护条例</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包括图片或图表</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endParaRPr>
          </a:p>
        </p:txBody>
      </p:sp>
      <p:sp>
        <p:nvSpPr>
          <p:cNvPr id="13" name="矩形 12"/>
          <p:cNvSpPr/>
          <p:nvPr userDrawn="true"/>
        </p:nvSpPr>
        <p:spPr>
          <a:xfrm>
            <a:off x="440603" y="182445"/>
            <a:ext cx="825867" cy="246221"/>
          </a:xfrm>
          <a:prstGeom prst="rect">
            <a:avLst/>
          </a:prstGeom>
        </p:spPr>
        <p:txBody>
          <a:bodyPr wrap="none">
            <a:spAutoFit/>
          </a:bodyPr>
          <a:lstStyle/>
          <a:p>
            <a:pPr defTabSz="609600"/>
            <a:r>
              <a:rPr kumimoji="1" lang="en-US" altLang="zh-CN" sz="1000" dirty="0">
                <a:solidFill>
                  <a:prstClr val="white"/>
                </a:solidFill>
                <a:latin typeface="宋体" pitchFamily="2" charset="-122"/>
                <a:ea typeface="宋体" pitchFamily="2" charset="-122"/>
                <a:cs typeface=".萍方-简" panose="020B0600000000000000" charset="-122"/>
              </a:rPr>
              <a:t>OfficePLUS</a:t>
            </a:r>
            <a:endParaRPr lang="zh-CN" altLang="en-US" sz="1000" dirty="0">
              <a:solidFill>
                <a:prstClr val="white"/>
              </a:solidFill>
              <a:latin typeface="宋体" pitchFamily="2" charset="-122"/>
              <a:ea typeface="宋体" pitchFamily="2" charset="-122"/>
              <a:cs typeface=".萍方-简" panose="020B0600000000000000"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1.xml"/><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60960" y="1476375"/>
            <a:ext cx="12070080" cy="3684905"/>
            <a:chOff x="96" y="2325"/>
            <a:chExt cx="19008" cy="5803"/>
          </a:xfrm>
        </p:grpSpPr>
        <p:sp>
          <p:nvSpPr>
            <p:cNvPr id="4" name="矩形 3"/>
            <p:cNvSpPr/>
            <p:nvPr/>
          </p:nvSpPr>
          <p:spPr>
            <a:xfrm>
              <a:off x="96" y="2325"/>
              <a:ext cx="19008" cy="5803"/>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itchFamily="2" charset="-122"/>
                <a:ea typeface="宋体" pitchFamily="2" charset="-122"/>
                <a:cs typeface="DejaVu Sans" panose="020B0603030804020204" charset="0"/>
              </a:endParaRPr>
            </a:p>
          </p:txBody>
        </p:sp>
        <p:sp>
          <p:nvSpPr>
            <p:cNvPr id="8" name="矩形 7"/>
            <p:cNvSpPr/>
            <p:nvPr/>
          </p:nvSpPr>
          <p:spPr>
            <a:xfrm>
              <a:off x="96" y="3991"/>
              <a:ext cx="19008" cy="3924"/>
            </a:xfrm>
            <a:prstGeom prst="rect">
              <a:avLst/>
            </a:prstGeom>
          </p:spPr>
          <p:txBody>
            <a:bodyPr wrap="square">
              <a:spAutoFit/>
            </a:bodyPr>
            <a:lstStyle/>
            <a:p>
              <a:pPr algn="ctr"/>
              <a:r>
                <a:rPr lang="x-none" altLang="zh-CN" sz="4800" b="1" dirty="0">
                  <a:latin typeface="宋体" pitchFamily="2" charset="-122"/>
                  <a:ea typeface="宋体" pitchFamily="2" charset="-122"/>
                  <a:cs typeface="宋体" pitchFamily="2" charset="-122"/>
                </a:rPr>
                <a:t>盆腔炎性疾病</a:t>
              </a:r>
              <a:endParaRPr lang="x-none" altLang="zh-CN" sz="4800" b="1" dirty="0">
                <a:latin typeface="宋体" pitchFamily="2" charset="-122"/>
                <a:ea typeface="宋体" pitchFamily="2" charset="-122"/>
                <a:cs typeface="宋体" pitchFamily="2" charset="-122"/>
              </a:endParaRPr>
            </a:p>
            <a:p>
              <a:pPr algn="ctr"/>
              <a:r>
                <a:rPr lang="zh-CN" altLang="en-US" sz="4000" b="1" dirty="0">
                  <a:latin typeface="宋体" pitchFamily="2" charset="-122"/>
                  <a:ea typeface="宋体" pitchFamily="2" charset="-122"/>
                  <a:cs typeface="宋体" pitchFamily="2" charset="-122"/>
                </a:rPr>
                <a:t>Pelvic inflammatory disease (PID)</a:t>
              </a:r>
              <a:r>
                <a:rPr lang="zh-CN" altLang="en-US" sz="4800" b="1" dirty="0">
                  <a:latin typeface="宋体" pitchFamily="2" charset="-122"/>
                  <a:ea typeface="宋体" pitchFamily="2" charset="-122"/>
                  <a:cs typeface="文泉驿微米黑" panose="020B0606030804020204" charset="-122"/>
                </a:rPr>
                <a:t> </a:t>
              </a:r>
              <a:endParaRPr lang="zh-CN" altLang="en-US" sz="4800" b="1" dirty="0">
                <a:latin typeface="宋体" pitchFamily="2" charset="-122"/>
                <a:ea typeface="宋体" pitchFamily="2" charset="-122"/>
                <a:cs typeface="文泉驿微米黑" panose="020B0606030804020204" charset="-122"/>
              </a:endParaRPr>
            </a:p>
            <a:p>
              <a:pPr algn="ctr"/>
              <a:r>
                <a:rPr lang="x-none" altLang="zh-CN" sz="3200" b="1" dirty="0">
                  <a:latin typeface="宋体" pitchFamily="2" charset="-122"/>
                  <a:ea typeface="宋体" pitchFamily="2" charset="-122"/>
                  <a:cs typeface="文泉驿微米黑" panose="020B0606030804020204" charset="-122"/>
                </a:rPr>
                <a:t>by 郑焱华</a:t>
              </a:r>
              <a:endParaRPr lang="x-none" altLang="zh-CN" sz="3200" b="1" dirty="0">
                <a:latin typeface="宋体" pitchFamily="2" charset="-122"/>
                <a:ea typeface="宋体" pitchFamily="2" charset="-122"/>
                <a:cs typeface="文泉驿微米黑" panose="020B0606030804020204" charset="-122"/>
              </a:endParaRPr>
            </a:p>
            <a:p>
              <a:pPr algn="ctr"/>
              <a:r>
                <a:rPr lang="x-none" altLang="zh-CN" sz="2800" b="1" dirty="0">
                  <a:latin typeface="宋体" pitchFamily="2" charset="-122"/>
                  <a:ea typeface="宋体" pitchFamily="2" charset="-122"/>
                  <a:cs typeface="文泉驿微米黑" panose="020B0606030804020204" charset="-122"/>
                </a:rPr>
                <a:t>3171003453</a:t>
              </a:r>
              <a:endParaRPr lang="x-none" altLang="zh-CN" sz="2800" b="1" dirty="0">
                <a:latin typeface="宋体" pitchFamily="2" charset="-122"/>
                <a:ea typeface="宋体" pitchFamily="2" charset="-122"/>
                <a:cs typeface="文泉驿微米黑" panose="020B0606030804020204" charset="-122"/>
              </a:endParaRPr>
            </a:p>
          </p:txBody>
        </p:sp>
      </p:grpSp>
      <p:pic>
        <p:nvPicPr>
          <p:cNvPr id="11" name="图片 10" descr="ic_chevron_right_white_48dp"/>
          <p:cNvPicPr>
            <a:picLocks noChangeAspect="true"/>
          </p:cNvPicPr>
          <p:nvPr/>
        </p:nvPicPr>
        <p:blipFill>
          <a:blip r:embed="rId1"/>
          <a:stretch>
            <a:fillRect/>
          </a:stretch>
        </p:blipFill>
        <p:spPr>
          <a:xfrm rot="5400000">
            <a:off x="11102975" y="6068060"/>
            <a:ext cx="528955" cy="528955"/>
          </a:xfrm>
          <a:prstGeom prst="ellipse">
            <a:avLst/>
          </a:prstGeom>
          <a:solidFill>
            <a:schemeClr val="accent1"/>
          </a:solidFill>
          <a:effectLst>
            <a:outerShdw blurRad="190500" dist="12700" sx="106000" sy="106000" algn="ctr" rotWithShape="0">
              <a:prstClr val="black">
                <a:alpha val="40000"/>
              </a:prstClr>
            </a:outerShdw>
          </a:effectLst>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home/zyh/下载/2020-10-19_19-58-48.jpg2020-10-19_19-58-48"/>
          <p:cNvPicPr>
            <a:picLocks noChangeAspect="true"/>
          </p:cNvPicPr>
          <p:nvPr/>
        </p:nvPicPr>
        <p:blipFill>
          <a:blip r:embed="rId1"/>
          <a:srcRect/>
          <a:stretch>
            <a:fillRect/>
          </a:stretch>
        </p:blipFill>
        <p:spPr>
          <a:xfrm>
            <a:off x="4058920" y="758825"/>
            <a:ext cx="8072755" cy="5248910"/>
          </a:xfrm>
          <a:prstGeom prst="rect">
            <a:avLst/>
          </a:prstGeom>
        </p:spPr>
      </p:pic>
      <p:pic>
        <p:nvPicPr>
          <p:cNvPr id="4" name="图片 3" descr="2020-10-19_19-57-19"/>
          <p:cNvPicPr>
            <a:picLocks noChangeAspect="true"/>
          </p:cNvPicPr>
          <p:nvPr/>
        </p:nvPicPr>
        <p:blipFill>
          <a:blip r:embed="rId2"/>
          <a:stretch>
            <a:fillRect/>
          </a:stretch>
        </p:blipFill>
        <p:spPr>
          <a:xfrm>
            <a:off x="4500880" y="294005"/>
            <a:ext cx="6838950" cy="5305425"/>
          </a:xfrm>
          <a:prstGeom prst="rect">
            <a:avLst/>
          </a:prstGeom>
        </p:spPr>
      </p:pic>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grpSp>
      </p:grpSp>
      <p:grpSp>
        <p:nvGrpSpPr>
          <p:cNvPr id="11" name="组合 10"/>
          <p:cNvGrpSpPr/>
          <p:nvPr/>
        </p:nvGrpSpPr>
        <p:grpSpPr>
          <a:xfrm>
            <a:off x="151200" y="721251"/>
            <a:ext cx="3780000" cy="5743289"/>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sp>
        <p:nvSpPr>
          <p:cNvPr id="409" name="矩形 408"/>
          <p:cNvSpPr/>
          <p:nvPr/>
        </p:nvSpPr>
        <p:spPr>
          <a:xfrm>
            <a:off x="150495" y="1820545"/>
            <a:ext cx="3522345" cy="3322955"/>
          </a:xfrm>
          <a:prstGeom prst="rect">
            <a:avLst/>
          </a:prstGeom>
        </p:spPr>
        <p:txBody>
          <a:bodyPr wrap="square">
            <a:spAutoFit/>
          </a:bodyPr>
          <a:lstStyle/>
          <a:p>
            <a:pPr indent="-457200">
              <a:lnSpc>
                <a:spcPct val="150000"/>
              </a:lnSpc>
              <a:defRPr/>
            </a:pPr>
            <a:r>
              <a:rPr sz="2800" dirty="0">
                <a:latin typeface="宋体" pitchFamily="2" charset="-122"/>
                <a:ea typeface="宋体" pitchFamily="2" charset="-122"/>
                <a:sym typeface="+mn-ea"/>
              </a:rPr>
              <a:t>(1)  Fallopian tubes are filled with pus </a:t>
            </a:r>
            <a:endParaRPr sz="2800" dirty="0">
              <a:latin typeface="宋体" pitchFamily="2" charset="-122"/>
              <a:ea typeface="宋体" pitchFamily="2" charset="-122"/>
              <a:sym typeface="+mn-ea"/>
            </a:endParaRPr>
          </a:p>
          <a:p>
            <a:pPr indent="-457200">
              <a:lnSpc>
                <a:spcPct val="150000"/>
              </a:lnSpc>
              <a:defRPr/>
            </a:pPr>
            <a:r>
              <a:rPr sz="2800" dirty="0">
                <a:latin typeface="宋体" pitchFamily="2" charset="-122"/>
                <a:ea typeface="宋体" pitchFamily="2" charset="-122"/>
                <a:sym typeface="+mn-ea"/>
              </a:rPr>
              <a:t>(2) hydrosalpinx</a:t>
            </a:r>
            <a:r>
              <a:rPr lang="x-none" sz="2800" dirty="0">
                <a:latin typeface="宋体" pitchFamily="2" charset="-122"/>
                <a:ea typeface="宋体" pitchFamily="2" charset="-122"/>
                <a:sym typeface="+mn-ea"/>
              </a:rPr>
              <a:t>(输卵管积液（水）)</a:t>
            </a:r>
            <a:endParaRPr lang="x-none" sz="2800" dirty="0">
              <a:latin typeface="宋体" pitchFamily="2" charset="-122"/>
              <a:ea typeface="宋体" pitchFamily="2" charset="-122"/>
              <a:sym typeface="+mn-ea"/>
            </a:endParaRPr>
          </a:p>
          <a:p>
            <a:pPr marL="0" marR="0" lvl="0" indent="-457200" algn="just" defTabSz="914400" fontAlgn="auto">
              <a:lnSpc>
                <a:spcPct val="150000"/>
              </a:lnSpc>
              <a:spcBef>
                <a:spcPts val="0"/>
              </a:spcBef>
              <a:spcAft>
                <a:spcPts val="0"/>
              </a:spcAft>
              <a:buClrTx/>
              <a:buSzTx/>
              <a:buFontTx/>
              <a:buNone/>
              <a:defRPr/>
            </a:pPr>
            <a:endParaRPr lang="zh-CN" altLang="en-US" sz="2800" kern="0" noProof="0" dirty="0">
              <a:ln>
                <a:noFill/>
              </a:ln>
              <a:solidFill>
                <a:sysClr val="windowText" lastClr="000000"/>
              </a:solidFill>
              <a:effectLst/>
              <a:uLnTx/>
              <a:uFillTx/>
              <a:latin typeface="宋体" pitchFamily="2" charset="-122"/>
              <a:ea typeface="宋体" pitchFamily="2" charset="-122"/>
              <a:cs typeface="文泉驿微米黑" panose="020B0606030804020204" charset="-122"/>
              <a:sym typeface="+mn-ea"/>
            </a:endParaRPr>
          </a:p>
        </p:txBody>
      </p:sp>
      <p:grpSp>
        <p:nvGrpSpPr>
          <p:cNvPr id="8" name="组合 7"/>
          <p:cNvGrpSpPr/>
          <p:nvPr/>
        </p:nvGrpSpPr>
        <p:grpSpPr>
          <a:xfrm>
            <a:off x="3672950" y="1025710"/>
            <a:ext cx="529200" cy="529200"/>
            <a:chOff x="5566800" y="2899800"/>
            <a:chExt cx="1058400" cy="1058400"/>
          </a:xfrm>
          <a:effectLst>
            <a:outerShdw blurRad="63500" sx="104000" sy="104000" algn="ctr" rotWithShape="0">
              <a:prstClr val="black">
                <a:alpha val="81000"/>
              </a:prstClr>
            </a:outerShdw>
          </a:effectLst>
        </p:grpSpPr>
        <p:sp>
          <p:nvSpPr>
            <p:cNvPr id="9" name="椭圆 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sp>
          <p:nvSpPr>
            <p:cNvPr id="10" name="椭圆 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grpSp>
      <p:pic>
        <p:nvPicPr>
          <p:cNvPr id="19" name="图片 18" descr="ic_chevron_right_white_48dp"/>
          <p:cNvPicPr>
            <a:picLocks noChangeAspect="true"/>
          </p:cNvPicPr>
          <p:nvPr/>
        </p:nvPicPr>
        <p:blipFill>
          <a:blip r:embed="rId3"/>
          <a:stretch>
            <a:fillRect/>
          </a:stretch>
        </p:blipFill>
        <p:spPr>
          <a:xfrm>
            <a:off x="367284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497205" y="62230"/>
            <a:ext cx="4585335" cy="1076325"/>
          </a:xfrm>
          <a:prstGeom prst="rect">
            <a:avLst/>
          </a:prstGeom>
          <a:noFill/>
        </p:spPr>
        <p:txBody>
          <a:bodyPr wrap="square" rtlCol="0">
            <a:spAutoFit/>
          </a:bodyPr>
          <a:p>
            <a:r>
              <a:rPr lang="x-none" altLang="zh-CN" sz="3200" b="1" u="sng" dirty="0">
                <a:latin typeface="宋体" pitchFamily="2" charset="-122"/>
                <a:ea typeface="宋体" pitchFamily="2" charset="-122"/>
              </a:rPr>
              <a:t>a.Gross findings</a:t>
            </a:r>
            <a:endParaRPr lang="x-none" altLang="zh-CN" sz="3200" b="1" dirty="0">
              <a:latin typeface="宋体" pitchFamily="2" charset="-122"/>
              <a:ea typeface="宋体" pitchFamily="2" charset="-122"/>
            </a:endParaRPr>
          </a:p>
          <a:p>
            <a:endParaRPr lang="x-none" altLang="zh-CN" sz="3200" b="1" dirty="0">
              <a:latin typeface="宋体" pitchFamily="2" charset="-122"/>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d.Clinical findings</a:t>
            </a:r>
            <a:endParaRPr lang="x-none" altLang="zh-CN" sz="3600" b="1" dirty="0">
              <a:latin typeface="宋体" pitchFamily="2" charset="-122"/>
              <a:ea typeface="宋体" pitchFamily="2" charset="-122"/>
            </a:endParaRPr>
          </a:p>
          <a:p>
            <a:endParaRPr lang="zh-CN" altLang="en-US" dirty="0"/>
          </a:p>
        </p:txBody>
      </p:sp>
      <p:sp>
        <p:nvSpPr>
          <p:cNvPr id="5" name="文本框 4"/>
          <p:cNvSpPr txBox="true"/>
          <p:nvPr/>
        </p:nvSpPr>
        <p:spPr>
          <a:xfrm>
            <a:off x="831215" y="1323340"/>
            <a:ext cx="11335385" cy="5262245"/>
          </a:xfrm>
          <a:prstGeom prst="rect">
            <a:avLst/>
          </a:prstGeom>
          <a:noFill/>
        </p:spPr>
        <p:txBody>
          <a:bodyPr wrap="square" rtlCol="0">
            <a:spAutoFit/>
          </a:bodyPr>
          <a:lstStyle/>
          <a:p>
            <a:pPr indent="-457200">
              <a:lnSpc>
                <a:spcPct val="150000"/>
              </a:lnSpc>
              <a:defRPr/>
            </a:pPr>
            <a:r>
              <a:rPr sz="2800" dirty="0">
                <a:latin typeface="宋体" pitchFamily="2" charset="-122"/>
                <a:ea typeface="宋体" pitchFamily="2" charset="-122"/>
              </a:rPr>
              <a:t>(1) 轻者无明显异常发现</a:t>
            </a:r>
            <a:r>
              <a:rPr lang="x-none" sz="2800" dirty="0">
                <a:latin typeface="宋体" pitchFamily="2" charset="-122"/>
                <a:ea typeface="宋体" pitchFamily="2" charset="-122"/>
              </a:rPr>
              <a:t>(</a:t>
            </a:r>
            <a:r>
              <a:rPr sz="2800" dirty="0">
                <a:latin typeface="宋体" pitchFamily="2" charset="-122"/>
                <a:ea typeface="宋体" pitchFamily="2" charset="-122"/>
              </a:rPr>
              <a:t>asymptomatic</a:t>
            </a:r>
            <a:r>
              <a:rPr lang="x-none" sz="2800" dirty="0">
                <a:latin typeface="宋体" pitchFamily="2" charset="-122"/>
                <a:ea typeface="宋体" pitchFamily="2" charset="-122"/>
              </a:rPr>
              <a:t>)</a:t>
            </a:r>
            <a:r>
              <a:rPr sz="2800" dirty="0">
                <a:latin typeface="宋体" pitchFamily="2" charset="-122"/>
                <a:ea typeface="宋体" pitchFamily="2" charset="-122"/>
              </a:rPr>
              <a:t> </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(2) </a:t>
            </a:r>
            <a:r>
              <a:rPr lang="x-none" sz="2800" dirty="0">
                <a:latin typeface="宋体" pitchFamily="2" charset="-122"/>
                <a:ea typeface="宋体" pitchFamily="2" charset="-122"/>
              </a:rPr>
              <a:t>发热，通常</a:t>
            </a:r>
            <a:r>
              <a:rPr sz="2800" dirty="0">
                <a:latin typeface="宋体" pitchFamily="2" charset="-122"/>
                <a:ea typeface="宋体" pitchFamily="2" charset="-122"/>
              </a:rPr>
              <a:t> &gt;38.3°C (101°F)</a:t>
            </a:r>
            <a:endParaRPr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(3)下腹痛是最常⻅的症状(持续性,活 动或性交后加重), 子宫颈举痛或子宫压痛或附件区压痛, 右上腹疼痛(RUQ; 5% of cases, Fitz-Hughes–Curtis syndrome).</a:t>
            </a:r>
            <a:endParaRPr lang="x-none"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(4)异常阴道出血;阴道分泌物增多及宫颈可见粘液脓性分泌物</a:t>
            </a:r>
            <a:endParaRPr lang="x-none"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(5)若有腹膜炎,则可出现消化系统症状如恶 心、呕吐、腹胀、</a:t>
            </a:r>
            <a:endParaRPr lang="x-none"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腹泻等。若有脓肿形成,可有下腹包块及局 部压迫刺激症状.</a:t>
            </a:r>
            <a:endParaRPr lang="x-none" sz="2800" dirty="0">
              <a:latin typeface="宋体" pitchFamily="2" charset="-122"/>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home/zyh/下载/2020-10-19_20-40-13.jpg2020-10-19_20-40-13"/>
          <p:cNvPicPr>
            <a:picLocks noChangeAspect="true"/>
          </p:cNvPicPr>
          <p:nvPr/>
        </p:nvPicPr>
        <p:blipFill>
          <a:blip r:embed="rId1"/>
          <a:srcRect/>
          <a:stretch>
            <a:fillRect/>
          </a:stretch>
        </p:blipFill>
        <p:spPr>
          <a:xfrm>
            <a:off x="4475480" y="151130"/>
            <a:ext cx="7645400" cy="6586855"/>
          </a:xfrm>
          <a:prstGeom prst="rect">
            <a:avLst/>
          </a:prstGeom>
        </p:spPr>
      </p:pic>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grpSp>
      </p:grpSp>
      <p:grpSp>
        <p:nvGrpSpPr>
          <p:cNvPr id="11" name="组合 10"/>
          <p:cNvGrpSpPr/>
          <p:nvPr/>
        </p:nvGrpSpPr>
        <p:grpSpPr>
          <a:xfrm>
            <a:off x="151200" y="692676"/>
            <a:ext cx="3780000" cy="5743289"/>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sp>
        <p:nvSpPr>
          <p:cNvPr id="409" name="矩形 408"/>
          <p:cNvSpPr/>
          <p:nvPr/>
        </p:nvSpPr>
        <p:spPr>
          <a:xfrm>
            <a:off x="150495" y="1820545"/>
            <a:ext cx="3780790" cy="4615815"/>
          </a:xfrm>
          <a:prstGeom prst="rect">
            <a:avLst/>
          </a:prstGeom>
        </p:spPr>
        <p:txBody>
          <a:bodyPr wrap="square">
            <a:spAutoFit/>
          </a:bodyPr>
          <a:lstStyle/>
          <a:p>
            <a:pPr indent="-457200">
              <a:lnSpc>
                <a:spcPct val="150000"/>
              </a:lnSpc>
              <a:defRPr/>
            </a:pPr>
            <a:r>
              <a:rPr sz="2800" dirty="0">
                <a:latin typeface="宋体" pitchFamily="2" charset="-122"/>
                <a:ea typeface="宋体" pitchFamily="2" charset="-122"/>
                <a:sym typeface="+mn-ea"/>
              </a:rPr>
              <a:t>(1) </a:t>
            </a:r>
            <a:r>
              <a:rPr lang="x-none" sz="2800" dirty="0">
                <a:latin typeface="宋体" pitchFamily="2" charset="-122"/>
                <a:ea typeface="宋体" pitchFamily="2" charset="-122"/>
                <a:sym typeface="+mn-ea"/>
              </a:rPr>
              <a:t>Fitz-Hughes–Curtis syndrome</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sym typeface="+mn-ea"/>
              </a:rPr>
              <a:t>(2)</a:t>
            </a:r>
            <a:r>
              <a:rPr lang="x-none" sz="2800" dirty="0">
                <a:latin typeface="宋体" pitchFamily="2" charset="-122"/>
                <a:ea typeface="宋体" pitchFamily="2" charset="-122"/>
                <a:sym typeface="+mn-ea"/>
              </a:rPr>
              <a:t>[</a:t>
            </a:r>
            <a:r>
              <a:rPr lang="x-none" sz="2800" dirty="0">
                <a:solidFill>
                  <a:srgbClr val="FF0000"/>
                </a:solidFill>
                <a:latin typeface="宋体" pitchFamily="2" charset="-122"/>
                <a:ea typeface="宋体" pitchFamily="2" charset="-122"/>
                <a:sym typeface="+mn-ea"/>
              </a:rPr>
              <a:t>severe</a:t>
            </a:r>
            <a:r>
              <a:rPr lang="x-none" sz="2800" dirty="0">
                <a:latin typeface="宋体" pitchFamily="2" charset="-122"/>
                <a:ea typeface="宋体" pitchFamily="2" charset="-122"/>
                <a:sym typeface="+mn-ea"/>
              </a:rPr>
              <a:t>]</a:t>
            </a:r>
            <a:r>
              <a:rPr sz="2800" dirty="0">
                <a:latin typeface="宋体" pitchFamily="2" charset="-122"/>
                <a:ea typeface="宋体" pitchFamily="2" charset="-122"/>
                <a:sym typeface="+mn-ea"/>
              </a:rPr>
              <a:t> </a:t>
            </a:r>
            <a:r>
              <a:rPr lang="en-US" altLang="zh-CN"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输卵管卵巢脓肿</a:t>
            </a:r>
            <a:r>
              <a:rPr sz="2800" dirty="0">
                <a:latin typeface="宋体" pitchFamily="2" charset="-122"/>
                <a:ea typeface="宋体" pitchFamily="2" charset="-122"/>
                <a:sym typeface="+mn-ea"/>
              </a:rPr>
              <a:t>(TOAs</a:t>
            </a:r>
            <a:r>
              <a:rPr lang="x-none" sz="2800" dirty="0">
                <a:latin typeface="宋体" pitchFamily="2" charset="-122"/>
                <a:ea typeface="宋体" pitchFamily="2" charset="-122"/>
                <a:sym typeface="+mn-ea"/>
              </a:rPr>
              <a:t>):高热、心跳过速、盆部与腹部剧痛、恶心呕吐。</a:t>
            </a:r>
            <a:endParaRPr lang="zh-CN" altLang="en-US" sz="2800" kern="0" noProof="0" dirty="0">
              <a:ln>
                <a:noFill/>
              </a:ln>
              <a:solidFill>
                <a:sysClr val="windowText" lastClr="000000"/>
              </a:solidFill>
              <a:effectLst/>
              <a:uLnTx/>
              <a:uFillTx/>
              <a:latin typeface="宋体" pitchFamily="2" charset="-122"/>
              <a:ea typeface="宋体" pitchFamily="2" charset="-122"/>
              <a:cs typeface="文泉驿微米黑" panose="020B0606030804020204" charset="-122"/>
              <a:sym typeface="+mn-ea"/>
            </a:endParaRPr>
          </a:p>
          <a:p>
            <a:pPr marL="0" marR="0" lvl="0" indent="-457200" algn="just" defTabSz="914400" fontAlgn="auto">
              <a:lnSpc>
                <a:spcPct val="150000"/>
              </a:lnSpc>
              <a:spcBef>
                <a:spcPts val="0"/>
              </a:spcBef>
              <a:spcAft>
                <a:spcPts val="0"/>
              </a:spcAft>
              <a:buClrTx/>
              <a:buSzTx/>
              <a:buFontTx/>
              <a:buNone/>
              <a:defRPr/>
            </a:pPr>
            <a:endParaRPr lang="zh-CN" altLang="en-US" sz="2800" kern="0" noProof="0" dirty="0">
              <a:ln>
                <a:noFill/>
              </a:ln>
              <a:solidFill>
                <a:sysClr val="windowText" lastClr="000000"/>
              </a:solidFill>
              <a:effectLst/>
              <a:uLnTx/>
              <a:uFillTx/>
              <a:latin typeface="宋体" pitchFamily="2" charset="-122"/>
              <a:ea typeface="宋体" pitchFamily="2" charset="-122"/>
              <a:cs typeface="文泉驿微米黑" panose="020B0606030804020204" charset="-122"/>
              <a:sym typeface="+mn-ea"/>
            </a:endParaRPr>
          </a:p>
        </p:txBody>
      </p:sp>
      <p:grpSp>
        <p:nvGrpSpPr>
          <p:cNvPr id="8" name="组合 7"/>
          <p:cNvGrpSpPr/>
          <p:nvPr/>
        </p:nvGrpSpPr>
        <p:grpSpPr>
          <a:xfrm>
            <a:off x="3672950" y="1025710"/>
            <a:ext cx="529200" cy="529200"/>
            <a:chOff x="5566800" y="2899800"/>
            <a:chExt cx="1058400" cy="1058400"/>
          </a:xfrm>
          <a:effectLst>
            <a:outerShdw blurRad="63500" sx="104000" sy="104000" algn="ctr" rotWithShape="0">
              <a:prstClr val="black">
                <a:alpha val="81000"/>
              </a:prstClr>
            </a:outerShdw>
          </a:effectLst>
        </p:grpSpPr>
        <p:sp>
          <p:nvSpPr>
            <p:cNvPr id="9" name="椭圆 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sp>
          <p:nvSpPr>
            <p:cNvPr id="10" name="椭圆 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grpSp>
      <p:pic>
        <p:nvPicPr>
          <p:cNvPr id="19" name="图片 18" descr="ic_chevron_right_white_48dp"/>
          <p:cNvPicPr>
            <a:picLocks noChangeAspect="true"/>
          </p:cNvPicPr>
          <p:nvPr/>
        </p:nvPicPr>
        <p:blipFill>
          <a:blip r:embed="rId2"/>
          <a:stretch>
            <a:fillRect/>
          </a:stretch>
        </p:blipFill>
        <p:spPr>
          <a:xfrm>
            <a:off x="367284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497205" y="62230"/>
            <a:ext cx="4585335" cy="1076325"/>
          </a:xfrm>
          <a:prstGeom prst="rect">
            <a:avLst/>
          </a:prstGeom>
          <a:noFill/>
        </p:spPr>
        <p:txBody>
          <a:bodyPr wrap="square" rtlCol="0">
            <a:spAutoFit/>
          </a:bodyPr>
          <a:p>
            <a:endParaRPr lang="x-none" altLang="zh-CN" sz="3200" b="1" dirty="0">
              <a:latin typeface="宋体" pitchFamily="2" charset="-122"/>
              <a:ea typeface="宋体" pitchFamily="2" charset="-122"/>
            </a:endParaRPr>
          </a:p>
          <a:p>
            <a:endParaRPr lang="x-none" altLang="zh-CN" sz="3200" b="1" dirty="0">
              <a:latin typeface="宋体" pitchFamily="2" charset="-122"/>
              <a:ea typeface="宋体" pitchFamily="2" charset="-122"/>
            </a:endParaRPr>
          </a:p>
        </p:txBody>
      </p:sp>
      <p:sp>
        <p:nvSpPr>
          <p:cNvPr id="4" name="文本框 3"/>
          <p:cNvSpPr txBox="true"/>
          <p:nvPr/>
        </p:nvSpPr>
        <p:spPr>
          <a:xfrm>
            <a:off x="332243" y="62190"/>
            <a:ext cx="4927600" cy="922020"/>
          </a:xfrm>
          <a:prstGeom prst="rect">
            <a:avLst/>
          </a:prstGeom>
          <a:noFill/>
        </p:spPr>
        <p:txBody>
          <a:bodyPr wrap="square" rtlCol="0">
            <a:spAutoFit/>
          </a:bodyPr>
          <a:p>
            <a:r>
              <a:rPr lang="x-none" altLang="zh-CN" sz="3600" b="1" dirty="0">
                <a:latin typeface="宋体" pitchFamily="2" charset="-122"/>
                <a:ea typeface="宋体" pitchFamily="2" charset="-122"/>
              </a:rPr>
              <a:t>d.2.Clinical findings</a:t>
            </a:r>
            <a:endParaRPr lang="x-none" altLang="zh-CN" sz="3600" b="1" dirty="0">
              <a:latin typeface="宋体" pitchFamily="2" charset="-122"/>
              <a:ea typeface="宋体" pitchFamily="2" charset="-122"/>
            </a:endParaRPr>
          </a:p>
          <a:p>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062730" y="1924050"/>
            <a:ext cx="4318635" cy="1835150"/>
            <a:chOff x="6200" y="3807"/>
            <a:chExt cx="6801" cy="2890"/>
          </a:xfrm>
        </p:grpSpPr>
        <p:sp>
          <p:nvSpPr>
            <p:cNvPr id="2" name="文本框 1"/>
            <p:cNvSpPr txBox="true"/>
            <p:nvPr/>
          </p:nvSpPr>
          <p:spPr>
            <a:xfrm>
              <a:off x="6764" y="5166"/>
              <a:ext cx="5673" cy="1529"/>
            </a:xfrm>
            <a:prstGeom prst="rect">
              <a:avLst/>
            </a:prstGeom>
            <a:noFill/>
          </p:spPr>
          <p:txBody>
            <a:bodyPr wrap="square" rtlCol="0">
              <a:spAutoFit/>
            </a:bodyPr>
            <a:lstStyle/>
            <a:p>
              <a:pPr algn="ctr" defTabSz="609600">
                <a:lnSpc>
                  <a:spcPct val="130000"/>
                </a:lnSpc>
              </a:pPr>
              <a:r>
                <a:rPr lang="en-US" altLang="zh-CN" sz="4400" b="1" dirty="0">
                  <a:latin typeface="宋体" pitchFamily="2" charset="-122"/>
                  <a:ea typeface="宋体" pitchFamily="2" charset="-122"/>
                  <a:cs typeface="Monaco" panose="020B0509030404040204" charset="0"/>
                </a:rPr>
                <a:t>Diagnosis</a:t>
              </a:r>
              <a:endParaRPr lang="en-US" altLang="zh-CN" sz="4400" b="1" dirty="0">
                <a:latin typeface="宋体" pitchFamily="2" charset="-122"/>
                <a:ea typeface="宋体" pitchFamily="2" charset="-122"/>
                <a:cs typeface="Monaco" panose="020B0509030404040204" charset="0"/>
              </a:endParaRPr>
            </a:p>
          </p:txBody>
        </p:sp>
        <p:sp>
          <p:nvSpPr>
            <p:cNvPr id="3" name="文本框 2"/>
            <p:cNvSpPr txBox="true"/>
            <p:nvPr/>
          </p:nvSpPr>
          <p:spPr>
            <a:xfrm>
              <a:off x="6200" y="3807"/>
              <a:ext cx="6801" cy="2034"/>
            </a:xfrm>
            <a:prstGeom prst="rect">
              <a:avLst/>
            </a:prstGeom>
            <a:noFill/>
          </p:spPr>
          <p:txBody>
            <a:bodyPr wrap="square" rtlCol="0">
              <a:spAutoFit/>
            </a:bodyPr>
            <a:lstStyle/>
            <a:p>
              <a:pPr algn="ctr" defTabSz="609600">
                <a:lnSpc>
                  <a:spcPct val="130000"/>
                </a:lnSpc>
              </a:pPr>
              <a:endParaRPr lang="zh-CN" altLang="en-US" sz="6000" dirty="0">
                <a:latin typeface="宋体" pitchFamily="2" charset="-122"/>
                <a:ea typeface="宋体" pitchFamily="2" charset="-122"/>
                <a:cs typeface="DejaVu Sans" panose="020B0603030804020204" charset="0"/>
              </a:endParaRPr>
            </a:p>
          </p:txBody>
        </p:sp>
        <p:sp>
          <p:nvSpPr>
            <p:cNvPr id="4" name="矩形 3"/>
            <p:cNvSpPr/>
            <p:nvPr/>
          </p:nvSpPr>
          <p:spPr>
            <a:xfrm>
              <a:off x="7700" y="6519"/>
              <a:ext cx="3799" cy="1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7" name="组合 6"/>
          <p:cNvGrpSpPr/>
          <p:nvPr/>
        </p:nvGrpSpPr>
        <p:grpSpPr>
          <a:xfrm>
            <a:off x="125095" y="375920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a.鉴别诊断</a:t>
            </a:r>
            <a:endParaRPr lang="x-none" altLang="zh-CN" sz="3600" b="1" dirty="0">
              <a:latin typeface="宋体" pitchFamily="2" charset="-122"/>
              <a:ea typeface="宋体" pitchFamily="2" charset="-122"/>
            </a:endParaRPr>
          </a:p>
          <a:p>
            <a:endParaRPr lang="zh-CN" altLang="en-US" dirty="0"/>
          </a:p>
        </p:txBody>
      </p:sp>
      <p:sp>
        <p:nvSpPr>
          <p:cNvPr id="5" name="文本框 4"/>
          <p:cNvSpPr txBox="true"/>
          <p:nvPr/>
        </p:nvSpPr>
        <p:spPr>
          <a:xfrm>
            <a:off x="1146810" y="2571115"/>
            <a:ext cx="8893175" cy="2030095"/>
          </a:xfrm>
          <a:prstGeom prst="rect">
            <a:avLst/>
          </a:prstGeom>
          <a:noFill/>
        </p:spPr>
        <p:txBody>
          <a:bodyPr wrap="square" rtlCol="0">
            <a:spAutoFit/>
          </a:bodyPr>
          <a:lstStyle/>
          <a:p>
            <a:pPr indent="-457200">
              <a:lnSpc>
                <a:spcPct val="150000"/>
              </a:lnSpc>
              <a:defRPr/>
            </a:pPr>
            <a:r>
              <a:rPr lang="x-none" sz="2800" dirty="0">
                <a:latin typeface="宋体" pitchFamily="2" charset="-122"/>
                <a:ea typeface="宋体" pitchFamily="2" charset="-122"/>
              </a:rPr>
              <a:t>PID</a:t>
            </a:r>
            <a:r>
              <a:rPr sz="2800" dirty="0">
                <a:latin typeface="宋体" pitchFamily="2" charset="-122"/>
                <a:ea typeface="宋体" pitchFamily="2" charset="-122"/>
              </a:rPr>
              <a:t>需与</a:t>
            </a:r>
            <a:r>
              <a:rPr sz="2800" b="1" dirty="0">
                <a:latin typeface="宋体" pitchFamily="2" charset="-122"/>
                <a:ea typeface="宋体" pitchFamily="2" charset="-122"/>
              </a:rPr>
              <a:t>异位妊娠、卵巢囊肿扭转或破裂、急 性阑尾炎、子宫内膜异位症及炎症性肠病</a:t>
            </a:r>
            <a:r>
              <a:rPr sz="2800" dirty="0">
                <a:latin typeface="宋体" pitchFamily="2" charset="-122"/>
                <a:ea typeface="宋体" pitchFamily="2" charset="-122"/>
              </a:rPr>
              <a:t>等相鉴 别。值得注意的是,这些疾病</a:t>
            </a:r>
            <a:r>
              <a:rPr sz="2800" b="1" dirty="0">
                <a:latin typeface="宋体" pitchFamily="2" charset="-122"/>
                <a:ea typeface="宋体" pitchFamily="2" charset="-122"/>
              </a:rPr>
              <a:t>有可能合并 PID</a:t>
            </a:r>
            <a:r>
              <a:rPr sz="2800" dirty="0">
                <a:latin typeface="宋体" pitchFamily="2" charset="-122"/>
                <a:ea typeface="宋体" pitchFamily="2" charset="-122"/>
              </a:rPr>
              <a:t> 。</a:t>
            </a:r>
            <a:endParaRPr sz="2800" dirty="0">
              <a:latin typeface="宋体" pitchFamily="2" charset="-122"/>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869315" y="1390650"/>
            <a:ext cx="10179050" cy="5262245"/>
          </a:xfrm>
          <a:prstGeom prst="rect">
            <a:avLst/>
          </a:prstGeom>
        </p:spPr>
        <p:txBody>
          <a:bodyPr wrap="square">
            <a:spAutoFit/>
          </a:bodyPr>
          <a:lstStyle/>
          <a:p>
            <a:pPr marL="0" marR="0" lvl="0" indent="-457200" algn="just" defTabSz="914400" fontAlgn="auto">
              <a:lnSpc>
                <a:spcPct val="100000"/>
              </a:lnSpc>
              <a:spcBef>
                <a:spcPts val="0"/>
              </a:spcBef>
              <a:spcAft>
                <a:spcPts val="0"/>
              </a:spcAft>
              <a:buClrTx/>
              <a:buSzTx/>
              <a:buFontTx/>
              <a:buNone/>
              <a:defRPr/>
            </a:pPr>
            <a:r>
              <a:rPr 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必要</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(1) 病原学</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 阴道微生态检查观察有无阴道炎症、子宫颈分泌物沙眼衣原体及淋病奈瑟菌检测 [ 核酸扩增试验 (nucleic acid amplification testing , NAAT)] 等、子宫颈分泌物 培养及药敏试验。</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(2) 感染指标的检查</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 血常规、 C ‐反应蛋白及红细胞沉降率</a:t>
            </a:r>
            <a:r>
              <a:rPr lang="x-none" sz="20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(Increased)</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等。</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(3) 盆腔器官超声检查</a:t>
            </a:r>
            <a:r>
              <a:rPr lang="x-none"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(showing thickened or fluid-filled tubes)</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其他辅助检查</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：盆腔 CT 或 MRI 检查、子宫内膜活 检、盆腔感染部位和 ( 或 ) 子宫内膜培养等</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!!!When the diagnosis is in doubt, the best method for confirmation is laparoscopy.</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332243" y="103465"/>
            <a:ext cx="4927600" cy="922020"/>
          </a:xfrm>
          <a:prstGeom prst="rect">
            <a:avLst/>
          </a:prstGeom>
          <a:noFill/>
        </p:spPr>
        <p:txBody>
          <a:bodyPr wrap="square" rtlCol="0">
            <a:spAutoFit/>
          </a:bodyPr>
          <a:p>
            <a:r>
              <a:rPr lang="x-none" altLang="zh-CN" sz="3600" b="1" dirty="0">
                <a:latin typeface="宋体" pitchFamily="2" charset="-122"/>
                <a:ea typeface="宋体" pitchFamily="2" charset="-122"/>
              </a:rPr>
              <a:t>b.辅助检查</a:t>
            </a:r>
            <a:endParaRPr lang="x-none" altLang="zh-CN" sz="3600" b="1" dirty="0">
              <a:latin typeface="宋体" pitchFamily="2" charset="-122"/>
              <a:ea typeface="宋体" pitchFamily="2" charset="-122"/>
            </a:endParaRPr>
          </a:p>
          <a:p>
            <a:endParaRPr lang="zh-CN" altLang="en-US" dirty="0"/>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869315" y="1390650"/>
            <a:ext cx="10179050" cy="3969385"/>
          </a:xfrm>
          <a:prstGeom prst="rect">
            <a:avLst/>
          </a:prstGeom>
        </p:spPr>
        <p:txBody>
          <a:bodyPr wrap="square">
            <a:spAutoFit/>
          </a:bodyPr>
          <a:lstStyle/>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PID 的临床诊断准确度不高，然而延迟诊治 又可能增加一系列后遗症的风险。因此，</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诊断 PID 仍 然依靠最低的诊断标准</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且需同时考虑以下因素。</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1. </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PID 诊断的最低标准</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:在</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性活跃妇女及其他 患 STI 的高危妇女</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，如</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排除其他病因且满足以下条 件之一者</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，应诊断 PID 并给予 PID 经验性治疗。</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(1)子宫压痛;或(2)附件压痛;或(3)子宫颈举痛。</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下腹疼痛同时</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伴有下生殖道感染征象，诊断PID 的准确性增加。</a:t>
            </a:r>
            <a:endPar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332243" y="103465"/>
            <a:ext cx="4927600" cy="922020"/>
          </a:xfrm>
          <a:prstGeom prst="rect">
            <a:avLst/>
          </a:prstGeom>
          <a:noFill/>
        </p:spPr>
        <p:txBody>
          <a:bodyPr wrap="square" rtlCol="0">
            <a:spAutoFit/>
          </a:bodyPr>
          <a:p>
            <a:r>
              <a:rPr lang="x-none" altLang="zh-CN" sz="3600" b="1" dirty="0">
                <a:latin typeface="宋体" pitchFamily="2" charset="-122"/>
                <a:ea typeface="宋体" pitchFamily="2" charset="-122"/>
              </a:rPr>
              <a:t>c.诊断标准</a:t>
            </a:r>
            <a:endParaRPr lang="x-none" altLang="zh-CN" sz="3600" b="1" dirty="0">
              <a:latin typeface="宋体" pitchFamily="2" charset="-122"/>
              <a:ea typeface="宋体" pitchFamily="2" charset="-122"/>
            </a:endParaRPr>
          </a:p>
          <a:p>
            <a:endParaRPr lang="zh-CN" altLang="en-US" dirty="0"/>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869315" y="1390650"/>
            <a:ext cx="10179050" cy="4220845"/>
          </a:xfrm>
          <a:prstGeom prst="rect">
            <a:avLst/>
          </a:prstGeom>
        </p:spPr>
        <p:txBody>
          <a:bodyPr wrap="square">
            <a:spAutoFit/>
          </a:bodyPr>
          <a:lstStyle/>
          <a:p>
            <a:pPr marL="0" marR="0" lvl="0" indent="-457200" algn="just" defTabSz="914400" fontAlgn="auto">
              <a:lnSpc>
                <a:spcPct val="60000"/>
              </a:lnSpc>
              <a:spcBef>
                <a:spcPts val="0"/>
              </a:spcBef>
              <a:spcAft>
                <a:spcPts val="0"/>
              </a:spcAft>
              <a:buClrTx/>
              <a:buSzTx/>
              <a:buFontTx/>
              <a:buNone/>
              <a:defRPr/>
            </a:pPr>
            <a:r>
              <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2. PID 诊断的附加标准:</a:t>
            </a: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r>
              <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(1)口腔温度≥38.3 °C;</a:t>
            </a: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r>
              <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(2)子宫颈或阴道黏液脓性分泌物;</a:t>
            </a: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r>
              <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(3)阴道分泌物显微镜检查白细胞增多;</a:t>
            </a: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r>
              <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(4)红细胞沉降率升高;</a:t>
            </a: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r>
              <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(5)C‐反应蛋白水平升高;</a:t>
            </a: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60000"/>
              </a:lnSpc>
              <a:spcBef>
                <a:spcPts val="0"/>
              </a:spcBef>
              <a:spcAft>
                <a:spcPts val="0"/>
              </a:spcAft>
              <a:buClrTx/>
              <a:buSzTx/>
              <a:buFontTx/>
              <a:buNone/>
              <a:defRPr/>
            </a:pPr>
            <a:r>
              <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(6)实验室检查证实有子宫颈淋病奈瑟菌或沙眼衣原体感染。</a:t>
            </a: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332243" y="103465"/>
            <a:ext cx="4927600" cy="922020"/>
          </a:xfrm>
          <a:prstGeom prst="rect">
            <a:avLst/>
          </a:prstGeom>
          <a:noFill/>
        </p:spPr>
        <p:txBody>
          <a:bodyPr wrap="square" rtlCol="0">
            <a:spAutoFit/>
          </a:bodyPr>
          <a:p>
            <a:r>
              <a:rPr lang="x-none" altLang="zh-CN" sz="3600" b="1" dirty="0">
                <a:latin typeface="宋体" pitchFamily="2" charset="-122"/>
                <a:ea typeface="宋体" pitchFamily="2" charset="-122"/>
              </a:rPr>
              <a:t>c.2.诊断标准</a:t>
            </a:r>
            <a:endParaRPr lang="x-none" altLang="zh-CN" sz="3600" b="1" dirty="0">
              <a:latin typeface="宋体" pitchFamily="2" charset="-122"/>
              <a:ea typeface="宋体" pitchFamily="2" charset="-122"/>
            </a:endParaRPr>
          </a:p>
          <a:p>
            <a:endParaRPr lang="zh-CN" altLang="en-US" dirty="0"/>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869315" y="1390650"/>
            <a:ext cx="10179050" cy="4521835"/>
          </a:xfrm>
          <a:prstGeom prst="rect">
            <a:avLst/>
          </a:prstGeom>
        </p:spPr>
        <p:txBody>
          <a:bodyPr wrap="square">
            <a:spAutoFit/>
          </a:bodyPr>
          <a:lstStyle/>
          <a:p>
            <a:pPr marL="0" marR="0" lvl="0" indent="-457200" algn="just" defTabSz="914400" fontAlgn="auto">
              <a:lnSpc>
                <a:spcPct val="90000"/>
              </a:lnSpc>
              <a:spcBef>
                <a:spcPts val="0"/>
              </a:spcBef>
              <a:spcAft>
                <a:spcPts val="0"/>
              </a:spcAft>
              <a:buClrTx/>
              <a:buSzTx/>
              <a:buFontTx/>
              <a:buNone/>
              <a:defRPr/>
            </a:pPr>
            <a:r>
              <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3. PID 诊断的特异性标准:</a:t>
            </a: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90000"/>
              </a:lnSpc>
              <a:spcBef>
                <a:spcPts val="0"/>
              </a:spcBef>
              <a:spcAft>
                <a:spcPts val="0"/>
              </a:spcAft>
              <a:buClrTx/>
              <a:buSzTx/>
              <a:buFontTx/>
              <a:buNone/>
              <a:defRPr/>
            </a:pP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90000"/>
              </a:lnSpc>
              <a:spcBef>
                <a:spcPts val="0"/>
              </a:spcBef>
              <a:spcAft>
                <a:spcPts val="0"/>
              </a:spcAft>
              <a:buClrTx/>
              <a:buSzTx/>
              <a:buFontTx/>
              <a:buNone/>
              <a:defRPr/>
            </a:pPr>
            <a:r>
              <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(1)子宫内膜活检显示有子宫内膜炎的组织病理学证据;</a:t>
            </a: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90000"/>
              </a:lnSpc>
              <a:spcBef>
                <a:spcPts val="0"/>
              </a:spcBef>
              <a:spcAft>
                <a:spcPts val="0"/>
              </a:spcAft>
              <a:buClrTx/>
              <a:buSzTx/>
              <a:buFontTx/>
              <a:buNone/>
              <a:defRPr/>
            </a:pP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90000"/>
              </a:lnSpc>
              <a:spcBef>
                <a:spcPts val="0"/>
              </a:spcBef>
              <a:spcAft>
                <a:spcPts val="0"/>
              </a:spcAft>
              <a:buClrTx/>
              <a:buSzTx/>
              <a:buFontTx/>
              <a:buNone/>
              <a:defRPr/>
            </a:pPr>
            <a:r>
              <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(2)经阴道超声检查或 MRI 检查显示输卵管管壁增厚、管腔积液，可伴有盆腔游离液体或输卵管 卵巢包块;</a:t>
            </a: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90000"/>
              </a:lnSpc>
              <a:spcBef>
                <a:spcPts val="0"/>
              </a:spcBef>
              <a:spcAft>
                <a:spcPts val="0"/>
              </a:spcAft>
              <a:buClrTx/>
              <a:buSzTx/>
              <a:buFontTx/>
              <a:buNone/>
              <a:defRPr/>
            </a:pP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90000"/>
              </a:lnSpc>
              <a:spcBef>
                <a:spcPts val="0"/>
              </a:spcBef>
              <a:spcAft>
                <a:spcPts val="0"/>
              </a:spcAft>
              <a:buClrTx/>
              <a:buSzTx/>
              <a:buFontTx/>
              <a:buNone/>
              <a:defRPr/>
            </a:pPr>
            <a:r>
              <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(3)腹腔镜检查见输卵管表面明显充血、输卵 管水肿、输卵管伞端或浆膜层有脓性渗出物等。</a:t>
            </a: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90000"/>
              </a:lnSpc>
              <a:spcBef>
                <a:spcPts val="0"/>
              </a:spcBef>
              <a:spcAft>
                <a:spcPts val="0"/>
              </a:spcAft>
              <a:buClrTx/>
              <a:buSzTx/>
              <a:buFontTx/>
              <a:buNone/>
              <a:defRPr/>
            </a:pPr>
            <a:endParaRPr sz="32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332243" y="103465"/>
            <a:ext cx="4927600" cy="922020"/>
          </a:xfrm>
          <a:prstGeom prst="rect">
            <a:avLst/>
          </a:prstGeom>
          <a:noFill/>
        </p:spPr>
        <p:txBody>
          <a:bodyPr wrap="square" rtlCol="0">
            <a:spAutoFit/>
          </a:bodyPr>
          <a:p>
            <a:r>
              <a:rPr lang="x-none" altLang="zh-CN" sz="3600" b="1" dirty="0">
                <a:latin typeface="宋体" pitchFamily="2" charset="-122"/>
                <a:ea typeface="宋体" pitchFamily="2" charset="-122"/>
              </a:rPr>
              <a:t>c.3.诊断标准</a:t>
            </a:r>
            <a:endParaRPr lang="x-none" altLang="zh-CN" sz="3600" b="1" dirty="0">
              <a:latin typeface="宋体" pitchFamily="2" charset="-122"/>
              <a:ea typeface="宋体" pitchFamily="2" charset="-122"/>
            </a:endParaRPr>
          </a:p>
          <a:p>
            <a:endParaRPr lang="zh-CN" altLang="en-US" dirty="0"/>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062730" y="1924050"/>
            <a:ext cx="4318635" cy="1835150"/>
            <a:chOff x="6200" y="3807"/>
            <a:chExt cx="6801" cy="2890"/>
          </a:xfrm>
        </p:grpSpPr>
        <p:sp>
          <p:nvSpPr>
            <p:cNvPr id="2" name="文本框 1"/>
            <p:cNvSpPr txBox="true"/>
            <p:nvPr/>
          </p:nvSpPr>
          <p:spPr>
            <a:xfrm>
              <a:off x="6764" y="5166"/>
              <a:ext cx="5673" cy="1529"/>
            </a:xfrm>
            <a:prstGeom prst="rect">
              <a:avLst/>
            </a:prstGeom>
            <a:noFill/>
          </p:spPr>
          <p:txBody>
            <a:bodyPr wrap="square" rtlCol="0">
              <a:spAutoFit/>
            </a:bodyPr>
            <a:lstStyle/>
            <a:p>
              <a:pPr algn="ctr" defTabSz="609600">
                <a:lnSpc>
                  <a:spcPct val="130000"/>
                </a:lnSpc>
              </a:pPr>
              <a:r>
                <a:rPr lang="x-none" altLang="en-US" sz="4400" b="1" dirty="0">
                  <a:latin typeface="宋体" pitchFamily="2" charset="-122"/>
                  <a:ea typeface="宋体" pitchFamily="2" charset="-122"/>
                  <a:cs typeface="Monaco" panose="020B0509030404040204" charset="0"/>
                </a:rPr>
                <a:t>Treatment</a:t>
              </a:r>
              <a:endParaRPr lang="x-none" altLang="en-US" sz="4400" b="1" dirty="0">
                <a:latin typeface="宋体" pitchFamily="2" charset="-122"/>
                <a:ea typeface="宋体" pitchFamily="2" charset="-122"/>
                <a:cs typeface="Monaco" panose="020B0509030404040204" charset="0"/>
              </a:endParaRPr>
            </a:p>
          </p:txBody>
        </p:sp>
        <p:sp>
          <p:nvSpPr>
            <p:cNvPr id="3" name="文本框 2"/>
            <p:cNvSpPr txBox="true"/>
            <p:nvPr/>
          </p:nvSpPr>
          <p:spPr>
            <a:xfrm>
              <a:off x="6200" y="3807"/>
              <a:ext cx="6801" cy="2034"/>
            </a:xfrm>
            <a:prstGeom prst="rect">
              <a:avLst/>
            </a:prstGeom>
            <a:noFill/>
          </p:spPr>
          <p:txBody>
            <a:bodyPr wrap="square" rtlCol="0">
              <a:spAutoFit/>
            </a:bodyPr>
            <a:lstStyle/>
            <a:p>
              <a:pPr algn="ctr" defTabSz="609600">
                <a:lnSpc>
                  <a:spcPct val="130000"/>
                </a:lnSpc>
              </a:pPr>
              <a:endParaRPr lang="zh-CN" altLang="en-US" sz="6000" dirty="0">
                <a:latin typeface="宋体" pitchFamily="2" charset="-122"/>
                <a:ea typeface="宋体" pitchFamily="2" charset="-122"/>
                <a:cs typeface="DejaVu Sans" panose="020B0603030804020204" charset="0"/>
              </a:endParaRPr>
            </a:p>
          </p:txBody>
        </p:sp>
        <p:sp>
          <p:nvSpPr>
            <p:cNvPr id="4" name="矩形 3"/>
            <p:cNvSpPr/>
            <p:nvPr/>
          </p:nvSpPr>
          <p:spPr>
            <a:xfrm>
              <a:off x="7700" y="6519"/>
              <a:ext cx="3799" cy="17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7" name="组合 6"/>
          <p:cNvGrpSpPr/>
          <p:nvPr/>
        </p:nvGrpSpPr>
        <p:grpSpPr>
          <a:xfrm>
            <a:off x="125095" y="375920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01085" y="1924050"/>
            <a:ext cx="5241290" cy="1835150"/>
            <a:chOff x="5474" y="3807"/>
            <a:chExt cx="8254" cy="2890"/>
          </a:xfrm>
        </p:grpSpPr>
        <p:sp>
          <p:nvSpPr>
            <p:cNvPr id="2" name="文本框 1"/>
            <p:cNvSpPr txBox="true"/>
            <p:nvPr/>
          </p:nvSpPr>
          <p:spPr>
            <a:xfrm>
              <a:off x="5474" y="5168"/>
              <a:ext cx="8254" cy="1529"/>
            </a:xfrm>
            <a:prstGeom prst="rect">
              <a:avLst/>
            </a:prstGeom>
            <a:noFill/>
          </p:spPr>
          <p:txBody>
            <a:bodyPr wrap="square" rtlCol="0">
              <a:spAutoFit/>
            </a:bodyPr>
            <a:lstStyle/>
            <a:p>
              <a:pPr algn="ctr" defTabSz="609600">
                <a:lnSpc>
                  <a:spcPct val="130000"/>
                </a:lnSpc>
              </a:pPr>
              <a:r>
                <a:rPr lang="en-US" altLang="zh-CN" sz="4400" b="1" dirty="0">
                  <a:latin typeface="宋体" pitchFamily="2" charset="-122"/>
                  <a:ea typeface="宋体" pitchFamily="2" charset="-122"/>
                  <a:cs typeface="Monaco" panose="020B0509030404040204" charset="0"/>
                </a:rPr>
                <a:t>Definition</a:t>
              </a:r>
              <a:endParaRPr lang="en-US" altLang="zh-CN" sz="4400" b="1" dirty="0">
                <a:latin typeface="宋体" pitchFamily="2" charset="-122"/>
                <a:ea typeface="宋体" pitchFamily="2" charset="-122"/>
                <a:cs typeface="Monaco" panose="020B0509030404040204" charset="0"/>
              </a:endParaRPr>
            </a:p>
          </p:txBody>
        </p:sp>
        <p:sp>
          <p:nvSpPr>
            <p:cNvPr id="3" name="文本框 2"/>
            <p:cNvSpPr txBox="true"/>
            <p:nvPr/>
          </p:nvSpPr>
          <p:spPr>
            <a:xfrm>
              <a:off x="6200" y="3807"/>
              <a:ext cx="6801" cy="2034"/>
            </a:xfrm>
            <a:prstGeom prst="rect">
              <a:avLst/>
            </a:prstGeom>
            <a:noFill/>
          </p:spPr>
          <p:txBody>
            <a:bodyPr wrap="square" rtlCol="0">
              <a:spAutoFit/>
            </a:bodyPr>
            <a:lstStyle/>
            <a:p>
              <a:pPr algn="ctr" defTabSz="609600">
                <a:lnSpc>
                  <a:spcPct val="130000"/>
                </a:lnSpc>
              </a:pPr>
              <a:endParaRPr lang="x-none" altLang="zh-CN" sz="6000" dirty="0">
                <a:latin typeface="宋体" pitchFamily="2" charset="-122"/>
                <a:ea typeface="宋体" pitchFamily="2" charset="-122"/>
                <a:cs typeface="DejaVu Sans" panose="020B0603030804020204" charset="0"/>
              </a:endParaRPr>
            </a:p>
          </p:txBody>
        </p:sp>
        <p:sp>
          <p:nvSpPr>
            <p:cNvPr id="4" name="矩形 3"/>
            <p:cNvSpPr/>
            <p:nvPr/>
          </p:nvSpPr>
          <p:spPr>
            <a:xfrm>
              <a:off x="7700" y="6519"/>
              <a:ext cx="3799" cy="1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7" name="组合 6"/>
          <p:cNvGrpSpPr/>
          <p:nvPr/>
        </p:nvGrpSpPr>
        <p:grpSpPr>
          <a:xfrm>
            <a:off x="125095" y="375920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a.治疗相关</a:t>
            </a:r>
            <a:endParaRPr lang="x-none" altLang="zh-CN" sz="3600" b="1" dirty="0">
              <a:latin typeface="宋体" pitchFamily="2" charset="-122"/>
              <a:ea typeface="宋体" pitchFamily="2" charset="-122"/>
            </a:endParaRPr>
          </a:p>
          <a:p>
            <a:endParaRPr lang="zh-CN" altLang="en-US" dirty="0"/>
          </a:p>
        </p:txBody>
      </p:sp>
      <p:sp>
        <p:nvSpPr>
          <p:cNvPr id="5" name="文本框 4"/>
          <p:cNvSpPr txBox="true"/>
          <p:nvPr/>
        </p:nvSpPr>
        <p:spPr>
          <a:xfrm>
            <a:off x="913765" y="1852295"/>
            <a:ext cx="10687050" cy="4523105"/>
          </a:xfrm>
          <a:prstGeom prst="rect">
            <a:avLst/>
          </a:prstGeom>
          <a:noFill/>
        </p:spPr>
        <p:txBody>
          <a:bodyPr wrap="square" rtlCol="0">
            <a:spAutoFit/>
          </a:bodyPr>
          <a:lstStyle/>
          <a:p>
            <a:pPr indent="-457200">
              <a:lnSpc>
                <a:spcPct val="150000"/>
              </a:lnSpc>
              <a:defRPr/>
            </a:pPr>
            <a:r>
              <a:rPr lang="x-none" sz="2400" dirty="0">
                <a:latin typeface="宋体" pitchFamily="2" charset="-122"/>
                <a:ea typeface="宋体" pitchFamily="2" charset="-122"/>
              </a:rPr>
              <a:t>1.</a:t>
            </a:r>
            <a:r>
              <a:rPr sz="2400" dirty="0">
                <a:latin typeface="宋体" pitchFamily="2" charset="-122"/>
                <a:ea typeface="宋体" pitchFamily="2" charset="-122"/>
              </a:rPr>
              <a:t>以抗菌药物治疗为主,正确、规范使用抗菌药 物可使 90% 以上的 PID 患者治愈,必要时行手术治疗。</a:t>
            </a:r>
            <a:endParaRPr sz="2400" dirty="0">
              <a:latin typeface="宋体" pitchFamily="2" charset="-122"/>
              <a:ea typeface="宋体" pitchFamily="2" charset="-122"/>
            </a:endParaRPr>
          </a:p>
          <a:p>
            <a:pPr indent="-457200">
              <a:lnSpc>
                <a:spcPct val="150000"/>
              </a:lnSpc>
              <a:defRPr/>
            </a:pPr>
            <a:r>
              <a:rPr lang="x-none" sz="2400" dirty="0">
                <a:latin typeface="宋体" pitchFamily="2" charset="-122"/>
                <a:ea typeface="宋体" pitchFamily="2" charset="-122"/>
              </a:rPr>
              <a:t>2</a:t>
            </a:r>
            <a:r>
              <a:rPr sz="2400" dirty="0">
                <a:latin typeface="宋体" pitchFamily="2" charset="-122"/>
                <a:ea typeface="宋体" pitchFamily="2" charset="-122"/>
              </a:rPr>
              <a:t>.</a:t>
            </a:r>
            <a:r>
              <a:rPr sz="2400" dirty="0">
                <a:latin typeface="宋体" pitchFamily="2" charset="-122"/>
                <a:ea typeface="宋体" pitchFamily="2" charset="-122"/>
                <a:sym typeface="+mn-ea"/>
              </a:rPr>
              <a:t>治疗时应注意 : 根据经验选择广谱抗菌药物 覆盖可能的病原体。</a:t>
            </a:r>
            <a:endParaRPr sz="2400" dirty="0">
              <a:latin typeface="宋体" pitchFamily="2" charset="-122"/>
              <a:ea typeface="宋体" pitchFamily="2" charset="-122"/>
            </a:endParaRPr>
          </a:p>
          <a:p>
            <a:pPr indent="-457200">
              <a:lnSpc>
                <a:spcPct val="150000"/>
              </a:lnSpc>
              <a:defRPr/>
            </a:pPr>
            <a:r>
              <a:rPr sz="2400" dirty="0">
                <a:latin typeface="宋体" pitchFamily="2" charset="-122"/>
                <a:ea typeface="宋体" pitchFamily="2" charset="-122"/>
              </a:rPr>
              <a:t>2. 诊断后立即开始治疗,及时、合理地应用抗 菌药物与远期预后直接相关。</a:t>
            </a:r>
            <a:endParaRPr sz="2400" dirty="0">
              <a:latin typeface="宋体" pitchFamily="2" charset="-122"/>
              <a:ea typeface="宋体" pitchFamily="2" charset="-122"/>
            </a:endParaRPr>
          </a:p>
          <a:p>
            <a:pPr indent="-457200">
              <a:lnSpc>
                <a:spcPct val="150000"/>
              </a:lnSpc>
              <a:defRPr/>
            </a:pPr>
            <a:r>
              <a:rPr sz="2400" dirty="0">
                <a:latin typeface="宋体" pitchFamily="2" charset="-122"/>
                <a:ea typeface="宋体" pitchFamily="2" charset="-122"/>
              </a:rPr>
              <a:t>3. 给药方法 : 根据 PID 的严重程度决定静脉给 药或非静脉给药以及是否需要住院治疗。以下情 况可以考虑住院治疗 : 不除外需急诊手术者,输卵 管卵巢脓肿者,妊娠者,眩晕、呕吐、高热者,依从性 差、药物耐受性差者。</a:t>
            </a:r>
            <a:endParaRPr sz="2400" dirty="0">
              <a:latin typeface="宋体" pitchFamily="2" charset="-122"/>
              <a:ea typeface="宋体" pitchFamily="2" charset="-122"/>
            </a:endParaRPr>
          </a:p>
          <a:p>
            <a:pPr indent="-457200">
              <a:lnSpc>
                <a:spcPct val="150000"/>
              </a:lnSpc>
              <a:defRPr/>
            </a:pPr>
            <a:r>
              <a:rPr sz="2400" dirty="0">
                <a:latin typeface="宋体" pitchFamily="2" charset="-122"/>
                <a:ea typeface="宋体" pitchFamily="2" charset="-122"/>
              </a:rPr>
              <a:t>4.抗菌药物治疗至少持续 14 d</a:t>
            </a:r>
            <a:endParaRPr sz="2400" dirty="0">
              <a:latin typeface="宋体" pitchFamily="2" charset="-122"/>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869315" y="1390650"/>
            <a:ext cx="10179050" cy="6369685"/>
          </a:xfrm>
          <a:prstGeom prst="rect">
            <a:avLst/>
          </a:prstGeom>
        </p:spPr>
        <p:txBody>
          <a:bodyPr wrap="square">
            <a:spAutoFit/>
          </a:bodyPr>
          <a:lstStyle/>
          <a:p>
            <a:pPr marL="0" marR="0" lvl="0" indent="-457200" algn="just" defTabSz="914400" fontAlgn="auto">
              <a:lnSpc>
                <a:spcPct val="100000"/>
              </a:lnSpc>
              <a:spcBef>
                <a:spcPts val="0"/>
              </a:spcBef>
              <a:spcAft>
                <a:spcPts val="0"/>
              </a:spcAft>
              <a:buClrTx/>
              <a:buSzTx/>
              <a:buFontTx/>
              <a:buNone/>
              <a:defRPr/>
            </a:pPr>
            <a:r>
              <a:rPr lang="x-none" sz="2800" b="1" kern="0" noProof="0" dirty="0">
                <a:ln>
                  <a:noFill/>
                </a:ln>
                <a:solidFill>
                  <a:sysClr val="windowText" lastClr="000000"/>
                </a:solidFill>
                <a:effectLst/>
                <a:uLnTx/>
                <a:uFillTx/>
                <a:latin typeface="Arial" panose="020B0604020202020204" pitchFamily="34" charset="0"/>
                <a:ea typeface="宋体" pitchFamily="2" charset="-122"/>
                <a:cs typeface="Arial" panose="020B0604020202020204" pitchFamily="34" charset="0"/>
                <a:sym typeface="+mn-ea"/>
              </a:rPr>
              <a:t>方案A：</a:t>
            </a:r>
            <a:endParaRPr lang="x-none" sz="2800" b="1" kern="0" noProof="0" dirty="0">
              <a:ln>
                <a:noFill/>
              </a:ln>
              <a:solidFill>
                <a:sysClr val="windowText" lastClr="000000"/>
              </a:solidFill>
              <a:effectLst/>
              <a:uLnTx/>
              <a:uFillTx/>
              <a:latin typeface="Arial" panose="020B0604020202020204" pitchFamily="34" charset="0"/>
              <a:ea typeface="宋体" pitchFamily="2" charset="-122"/>
              <a:cs typeface="Arial" panose="020B0604020202020204" pitchFamily="34" charset="0"/>
              <a:sym typeface="+mn-ea"/>
            </a:endParaRPr>
          </a:p>
          <a:p>
            <a:pPr marL="0" marR="0" lvl="0" indent="-457200" algn="just" defTabSz="914400" fontAlgn="auto">
              <a:lnSpc>
                <a:spcPct val="100000"/>
              </a:lnSpc>
              <a:spcBef>
                <a:spcPts val="0"/>
              </a:spcBef>
              <a:spcAft>
                <a:spcPts val="0"/>
              </a:spcAft>
              <a:buClrTx/>
              <a:buSzTx/>
              <a:buFontTx/>
              <a:buNone/>
              <a:defRPr/>
            </a:pPr>
            <a:endParaRPr lang="x-none" sz="2800" b="1" kern="0" noProof="0" dirty="0">
              <a:ln>
                <a:noFill/>
              </a:ln>
              <a:solidFill>
                <a:sysClr val="windowText" lastClr="000000"/>
              </a:solidFill>
              <a:effectLst/>
              <a:uLnTx/>
              <a:uFillTx/>
              <a:latin typeface="Arial" panose="020B0604020202020204" pitchFamily="34" charset="0"/>
              <a:ea typeface="宋体" pitchFamily="2" charset="-122"/>
              <a:cs typeface="Arial" panose="020B0604020202020204" pitchFamily="34" charset="0"/>
              <a:sym typeface="+mn-ea"/>
            </a:endParaRPr>
          </a:p>
          <a:p>
            <a:pPr marL="0" marR="0" lvl="0" indent="-457200" algn="just" defTabSz="914400" fontAlgn="auto">
              <a:lnSpc>
                <a:spcPct val="100000"/>
              </a:lnSpc>
              <a:spcBef>
                <a:spcPts val="0"/>
              </a:spcBef>
              <a:spcAft>
                <a:spcPts val="0"/>
              </a:spcAft>
              <a:buClrTx/>
              <a:buSzTx/>
              <a:buFontTx/>
              <a:buNone/>
              <a:defRPr/>
            </a:pPr>
            <a:r>
              <a:rPr sz="2800" b="1" kern="0" noProof="0" dirty="0">
                <a:ln>
                  <a:noFill/>
                </a:ln>
                <a:solidFill>
                  <a:sysClr val="windowText" lastClr="000000"/>
                </a:solidFill>
                <a:effectLst/>
                <a:uLnTx/>
                <a:uFillTx/>
                <a:latin typeface="Arial" panose="020B0604020202020204" pitchFamily="34" charset="0"/>
                <a:ea typeface="宋体" pitchFamily="2" charset="-122"/>
                <a:cs typeface="Arial" panose="020B0604020202020204" pitchFamily="34" charset="0"/>
                <a:sym typeface="+mn-ea"/>
              </a:rPr>
              <a:t>β</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‐内酰胺类抗菌药物 : 头孢曲松 250 mg ,</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IM</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,单次给药 </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lang="x-none" sz="3600" b="1" kern="0" noProof="0" dirty="0">
                <a:ln>
                  <a:noFill/>
                </a:ln>
                <a:solidFill>
                  <a:srgbClr val="FF0000"/>
                </a:solidFill>
                <a:effectLst/>
                <a:uLnTx/>
                <a:uFillTx/>
                <a:latin typeface="宋体" pitchFamily="2" charset="-122"/>
                <a:ea typeface="宋体" pitchFamily="2" charset="-122"/>
                <a:cs typeface=".萍方-简" panose="020B0600000000000000" charset="-122"/>
                <a:sym typeface="+mn-ea"/>
              </a:rPr>
              <a:t>+ </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多西环素 0.1 g ,口服, bid，使用14天(治疗非典型病原微生物)</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lang="x-none" sz="3600" b="1" kern="0" noProof="0" dirty="0">
                <a:ln>
                  <a:noFill/>
                </a:ln>
                <a:solidFill>
                  <a:srgbClr val="FF0000"/>
                </a:solidFill>
                <a:effectLst/>
                <a:uLnTx/>
                <a:uFillTx/>
                <a:latin typeface="宋体" pitchFamily="2" charset="-122"/>
                <a:ea typeface="宋体" pitchFamily="2" charset="-122"/>
                <a:cs typeface=".萍方-简" panose="020B0600000000000000" charset="-122"/>
                <a:sym typeface="+mn-ea"/>
              </a:rPr>
              <a:t>+/- </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硝基咪唑类药物,如甲硝唑0.4 g ,口服,</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bid(</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覆盖厌氧菌</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方案B：</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喹诺酮类抗菌药物：左氧氟沙星 0.5 g ,口服, qd </a:t>
            </a:r>
            <a:r>
              <a:rPr lang="x-none" sz="2800" b="1" kern="0" noProof="0" dirty="0">
                <a:ln>
                  <a:noFill/>
                </a:ln>
                <a:solidFill>
                  <a:srgbClr val="FF0000"/>
                </a:solidFill>
                <a:effectLst/>
                <a:uLnTx/>
                <a:uFillTx/>
                <a:latin typeface="宋体" pitchFamily="2" charset="-122"/>
                <a:ea typeface="宋体" pitchFamily="2" charset="-122"/>
                <a:cs typeface=".萍方-简" panose="020B0600000000000000" charset="-122"/>
                <a:sym typeface="+mn-ea"/>
              </a:rPr>
              <a:t>+ </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甲硝唑0.4 g ,口服,</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bid</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332105" y="103505"/>
            <a:ext cx="6134100" cy="922020"/>
          </a:xfrm>
          <a:prstGeom prst="rect">
            <a:avLst/>
          </a:prstGeom>
          <a:noFill/>
        </p:spPr>
        <p:txBody>
          <a:bodyPr wrap="square" rtlCol="0">
            <a:spAutoFit/>
          </a:bodyPr>
          <a:p>
            <a:r>
              <a:rPr lang="x-none" altLang="zh-CN" sz="3600" b="1" dirty="0">
                <a:latin typeface="宋体" pitchFamily="2" charset="-122"/>
                <a:ea typeface="宋体" pitchFamily="2" charset="-122"/>
              </a:rPr>
              <a:t>b.门诊治疗：非静脉给药</a:t>
            </a:r>
            <a:endParaRPr lang="x-none" altLang="zh-CN" sz="3600" b="1" dirty="0">
              <a:latin typeface="宋体" pitchFamily="2" charset="-122"/>
              <a:ea typeface="宋体" pitchFamily="2" charset="-122"/>
            </a:endParaRPr>
          </a:p>
          <a:p>
            <a:endParaRPr lang="zh-CN" altLang="en-US" dirty="0"/>
          </a:p>
        </p:txBody>
      </p:sp>
    </p:spTree>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869315" y="1390650"/>
            <a:ext cx="10179050" cy="4831080"/>
          </a:xfrm>
          <a:prstGeom prst="rect">
            <a:avLst/>
          </a:prstGeom>
        </p:spPr>
        <p:txBody>
          <a:bodyPr wrap="square">
            <a:spAutoFit/>
          </a:bodyPr>
          <a:lstStyle/>
          <a:p>
            <a:pPr marL="0" marR="0" lvl="0" indent="-457200" algn="just" defTabSz="914400" fontAlgn="auto">
              <a:lnSpc>
                <a:spcPct val="100000"/>
              </a:lnSpc>
              <a:spcBef>
                <a:spcPts val="0"/>
              </a:spcBef>
              <a:spcAft>
                <a:spcPts val="0"/>
              </a:spcAft>
              <a:buClrTx/>
              <a:buSzTx/>
              <a:buFontTx/>
              <a:buNone/>
              <a:defRPr/>
            </a:pPr>
            <a:r>
              <a:rPr lang="x-none" sz="2800" b="1" kern="0" noProof="0" dirty="0">
                <a:ln>
                  <a:noFill/>
                </a:ln>
                <a:solidFill>
                  <a:sysClr val="windowText" lastClr="000000"/>
                </a:solidFill>
                <a:effectLst/>
                <a:uLnTx/>
                <a:uFillTx/>
                <a:latin typeface="Arial" panose="020B0604020202020204" pitchFamily="34" charset="0"/>
                <a:ea typeface="宋体" pitchFamily="2" charset="-122"/>
                <a:cs typeface="Arial" panose="020B0604020202020204" pitchFamily="34" charset="0"/>
                <a:sym typeface="+mn-ea"/>
              </a:rPr>
              <a:t>方案A：</a:t>
            </a:r>
            <a:endParaRPr lang="x-none" sz="2800" b="1" kern="0" noProof="0" dirty="0">
              <a:ln>
                <a:noFill/>
              </a:ln>
              <a:solidFill>
                <a:sysClr val="windowText" lastClr="000000"/>
              </a:solidFill>
              <a:effectLst/>
              <a:uLnTx/>
              <a:uFillTx/>
              <a:latin typeface="Arial" panose="020B0604020202020204" pitchFamily="34" charset="0"/>
              <a:ea typeface="宋体" pitchFamily="2" charset="-122"/>
              <a:cs typeface="Arial" panose="020B0604020202020204" pitchFamily="34" charset="0"/>
              <a:sym typeface="+mn-ea"/>
            </a:endParaRPr>
          </a:p>
          <a:p>
            <a:pPr marL="0" marR="0" lvl="0" indent="-457200" algn="just" defTabSz="914400" fontAlgn="auto">
              <a:lnSpc>
                <a:spcPct val="100000"/>
              </a:lnSpc>
              <a:spcBef>
                <a:spcPts val="0"/>
              </a:spcBef>
              <a:spcAft>
                <a:spcPts val="0"/>
              </a:spcAft>
              <a:buClrTx/>
              <a:buSzTx/>
              <a:buFontTx/>
              <a:buNone/>
              <a:defRPr/>
            </a:pPr>
            <a:endParaRPr lang="x-none" sz="2800" b="1" kern="0" noProof="0" dirty="0">
              <a:ln>
                <a:noFill/>
              </a:ln>
              <a:solidFill>
                <a:sysClr val="windowText" lastClr="000000"/>
              </a:solidFill>
              <a:effectLst/>
              <a:uLnTx/>
              <a:uFillTx/>
              <a:latin typeface="Arial" panose="020B0604020202020204" pitchFamily="34" charset="0"/>
              <a:ea typeface="宋体" pitchFamily="2" charset="-122"/>
              <a:cs typeface="Arial" panose="020B0604020202020204" pitchFamily="34" charset="0"/>
              <a:sym typeface="+mn-ea"/>
            </a:endParaRPr>
          </a:p>
          <a:p>
            <a:pPr marL="0" marR="0" lvl="0" indent="-457200" algn="just" defTabSz="914400" fontAlgn="auto">
              <a:lnSpc>
                <a:spcPct val="100000"/>
              </a:lnSpc>
              <a:spcBef>
                <a:spcPts val="0"/>
              </a:spcBef>
              <a:spcAft>
                <a:spcPts val="0"/>
              </a:spcAft>
              <a:buClrTx/>
              <a:buSzTx/>
              <a:buFontTx/>
              <a:buNone/>
              <a:defRPr/>
            </a:pPr>
            <a:r>
              <a:rPr sz="2800" b="1" kern="0" noProof="0" dirty="0">
                <a:ln>
                  <a:noFill/>
                </a:ln>
                <a:solidFill>
                  <a:sysClr val="windowText" lastClr="000000"/>
                </a:solidFill>
                <a:effectLst/>
                <a:uLnTx/>
                <a:uFillTx/>
                <a:latin typeface="Arial" panose="020B0604020202020204" pitchFamily="34" charset="0"/>
                <a:ea typeface="宋体" pitchFamily="2" charset="-122"/>
                <a:cs typeface="Arial" panose="020B0604020202020204" pitchFamily="34" charset="0"/>
                <a:sym typeface="+mn-ea"/>
              </a:rPr>
              <a:t>β</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‐内酰胺类抗菌药物 : 头孢曲松 </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1g</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IV</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qd</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lang="x-none" sz="2800" b="1" kern="0" noProof="0" dirty="0">
                <a:ln>
                  <a:noFill/>
                </a:ln>
                <a:solidFill>
                  <a:srgbClr val="FF0000"/>
                </a:solidFill>
                <a:effectLst/>
                <a:uLnTx/>
                <a:uFillTx/>
                <a:latin typeface="宋体" pitchFamily="2" charset="-122"/>
                <a:ea typeface="宋体" pitchFamily="2" charset="-122"/>
                <a:cs typeface=".萍方-简" panose="020B0600000000000000" charset="-122"/>
                <a:sym typeface="+mn-ea"/>
              </a:rPr>
              <a:t>+ </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多西环素 0.1 g ,口服, bid，使用14天(治疗非典型病原微生物)</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lang="x-none" sz="2800" b="1" kern="0" noProof="0" dirty="0">
                <a:ln>
                  <a:noFill/>
                </a:ln>
                <a:solidFill>
                  <a:srgbClr val="FF0000"/>
                </a:solidFill>
                <a:effectLst/>
                <a:uLnTx/>
                <a:uFillTx/>
                <a:latin typeface="宋体" pitchFamily="2" charset="-122"/>
                <a:ea typeface="宋体" pitchFamily="2" charset="-122"/>
                <a:cs typeface=".萍方-简" panose="020B0600000000000000" charset="-122"/>
                <a:sym typeface="+mn-ea"/>
              </a:rPr>
              <a:t>+/- </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硝基咪唑类药物,如甲硝唑0.</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5</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g ,</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IV</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bid(</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覆盖厌氧菌</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方案B：</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喹诺酮类抗菌药物：左氧氟沙星 0.5 g ,IV, qd </a:t>
            </a:r>
            <a:r>
              <a:rPr lang="x-none" sz="2800" b="1" kern="0" noProof="0" dirty="0">
                <a:ln>
                  <a:noFill/>
                </a:ln>
                <a:solidFill>
                  <a:srgbClr val="FF0000"/>
                </a:solidFill>
                <a:effectLst/>
                <a:uLnTx/>
                <a:uFillTx/>
                <a:latin typeface="宋体" pitchFamily="2" charset="-122"/>
                <a:ea typeface="宋体" pitchFamily="2" charset="-122"/>
                <a:cs typeface=".萍方-简" panose="020B0600000000000000" charset="-122"/>
                <a:sym typeface="+mn-ea"/>
              </a:rPr>
              <a:t>+ </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甲硝唑0.4 g ,</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IV</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bid</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332243" y="103465"/>
            <a:ext cx="4927600" cy="922020"/>
          </a:xfrm>
          <a:prstGeom prst="rect">
            <a:avLst/>
          </a:prstGeom>
          <a:noFill/>
        </p:spPr>
        <p:txBody>
          <a:bodyPr wrap="square" rtlCol="0">
            <a:spAutoFit/>
          </a:bodyPr>
          <a:p>
            <a:r>
              <a:rPr lang="x-none" altLang="zh-CN" sz="3600" b="1" dirty="0">
                <a:latin typeface="宋体" pitchFamily="2" charset="-122"/>
                <a:ea typeface="宋体" pitchFamily="2" charset="-122"/>
              </a:rPr>
              <a:t>c.住院治疗：静脉给药</a:t>
            </a:r>
            <a:endParaRPr lang="x-none" altLang="zh-CN" sz="3600" b="1" dirty="0">
              <a:latin typeface="宋体" pitchFamily="2" charset="-122"/>
              <a:ea typeface="宋体" pitchFamily="2" charset="-122"/>
            </a:endParaRPr>
          </a:p>
          <a:p>
            <a:endParaRPr lang="zh-CN" altLang="en-US" dirty="0"/>
          </a:p>
        </p:txBody>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800735" y="1952625"/>
            <a:ext cx="10179050" cy="3538220"/>
          </a:xfrm>
          <a:prstGeom prst="rect">
            <a:avLst/>
          </a:prstGeom>
        </p:spPr>
        <p:txBody>
          <a:bodyPr wrap="square">
            <a:spAutoFit/>
          </a:bodyPr>
          <a:lstStyle/>
          <a:p>
            <a:pPr marL="0" marR="0" lvl="0" indent="-457200" algn="just" defTabSz="914400" fontAlgn="auto">
              <a:lnSpc>
                <a:spcPct val="100000"/>
              </a:lnSpc>
              <a:spcBef>
                <a:spcPts val="0"/>
              </a:spcBef>
              <a:spcAft>
                <a:spcPts val="0"/>
              </a:spcAft>
              <a:buClrTx/>
              <a:buSzTx/>
              <a:buFontTx/>
              <a:buNone/>
              <a:defRPr/>
            </a:pP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紧 急 手 术</a:t>
            </a:r>
            <a:r>
              <a:rPr 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指标</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( 1 ) 药 物 治 疗 无 效 : 输 卵 管 卵 巢 脓肿或盆腔脓肿经药物治疗48~72 h ,体温持续不 降、感染中毒症状未改善或包块增大者,应及时手 术。</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(2) 脓肿破裂 :腹痛突然加剧,寒战、高热、恶心、 呕吐、腹胀,检查腹部拒按或有感染中毒性休克表现,应怀疑脓肿破裂。若脓肿破裂未及时诊治,死 亡率高。因此,一旦怀疑脓肿破裂,需立即在抗菌 药物治疗的同时行手术探查。</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332105" y="103505"/>
            <a:ext cx="7244715" cy="922020"/>
          </a:xfrm>
          <a:prstGeom prst="rect">
            <a:avLst/>
          </a:prstGeom>
          <a:noFill/>
        </p:spPr>
        <p:txBody>
          <a:bodyPr wrap="square" rtlCol="0">
            <a:spAutoFit/>
          </a:bodyPr>
          <a:p>
            <a:r>
              <a:rPr lang="x-none" altLang="zh-CN" sz="3600" b="1" dirty="0">
                <a:latin typeface="宋体" pitchFamily="2" charset="-122"/>
                <a:ea typeface="宋体" pitchFamily="2" charset="-122"/>
              </a:rPr>
              <a:t>d.手术治疗：原则以切除病灶为主。</a:t>
            </a:r>
            <a:endParaRPr lang="x-none" altLang="zh-CN" sz="3600" b="1" dirty="0">
              <a:latin typeface="宋体" pitchFamily="2" charset="-122"/>
              <a:ea typeface="宋体" pitchFamily="2" charset="-122"/>
            </a:endParaRPr>
          </a:p>
          <a:p>
            <a:endParaRPr lang="zh-CN" altLang="en-US" dirty="0"/>
          </a:p>
        </p:txBody>
      </p:sp>
    </p:spTree>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773430" y="2468245"/>
            <a:ext cx="10179050" cy="2245360"/>
          </a:xfrm>
          <a:prstGeom prst="rect">
            <a:avLst/>
          </a:prstGeom>
        </p:spPr>
        <p:txBody>
          <a:bodyPr wrap="square">
            <a:spAutoFit/>
          </a:bodyPr>
          <a:lstStyle/>
          <a:p>
            <a:pPr marL="0" marR="0" lvl="0" indent="-457200" algn="just" defTabSz="914400" fontAlgn="auto">
              <a:lnSpc>
                <a:spcPct val="100000"/>
              </a:lnSpc>
              <a:spcBef>
                <a:spcPts val="0"/>
              </a:spcBef>
              <a:spcAft>
                <a:spcPts val="0"/>
              </a:spcAft>
              <a:buClrTx/>
              <a:buSzTx/>
              <a:buFontTx/>
              <a:buNone/>
              <a:defRPr/>
            </a:pPr>
            <a:r>
              <a:rPr lang="x-none" sz="2800" b="1" kern="0" noProof="0" dirty="0">
                <a:ln>
                  <a:noFill/>
                </a:ln>
                <a:solidFill>
                  <a:sysClr val="windowText" lastClr="000000"/>
                </a:solidFill>
                <a:effectLst/>
                <a:uLnTx/>
                <a:uFillTx/>
                <a:latin typeface="Arial" panose="020B0604020202020204" pitchFamily="34" charset="0"/>
                <a:ea typeface="宋体" pitchFamily="2" charset="-122"/>
                <a:cs typeface="Arial" panose="020B0604020202020204" pitchFamily="34" charset="0"/>
                <a:sym typeface="+mn-ea"/>
              </a:rPr>
              <a:t>1.患者出现症状前 60 d 内接触过的性伴很 可能感染淋病奈瑟菌或沙眼衣原体,应对性伴进行检查及相应治疗。</a:t>
            </a:r>
            <a:endParaRPr lang="x-none" sz="2800" b="1" kern="0" noProof="0" dirty="0">
              <a:ln>
                <a:noFill/>
              </a:ln>
              <a:solidFill>
                <a:sysClr val="windowText" lastClr="000000"/>
              </a:solidFill>
              <a:effectLst/>
              <a:uLnTx/>
              <a:uFillTx/>
              <a:latin typeface="Arial" panose="020B0604020202020204" pitchFamily="34" charset="0"/>
              <a:ea typeface="宋体" pitchFamily="2" charset="-122"/>
              <a:cs typeface="Arial" panose="020B0604020202020204" pitchFamily="34" charset="0"/>
              <a:sym typeface="+mn-ea"/>
            </a:endParaRPr>
          </a:p>
          <a:p>
            <a:pPr marL="0" marR="0" lvl="0" indent="-457200" algn="just" defTabSz="914400" fontAlgn="auto">
              <a:lnSpc>
                <a:spcPct val="100000"/>
              </a:lnSpc>
              <a:spcBef>
                <a:spcPts val="0"/>
              </a:spcBef>
              <a:spcAft>
                <a:spcPts val="0"/>
              </a:spcAft>
              <a:buClrTx/>
              <a:buSzTx/>
              <a:buFontTx/>
              <a:buNone/>
              <a:defRPr/>
            </a:pPr>
            <a:endParaRPr lang="x-none" sz="2800" b="1" kern="0" noProof="0" dirty="0">
              <a:ln>
                <a:noFill/>
              </a:ln>
              <a:solidFill>
                <a:sysClr val="windowText" lastClr="000000"/>
              </a:solidFill>
              <a:effectLst/>
              <a:uLnTx/>
              <a:uFillTx/>
              <a:latin typeface="Arial" panose="020B0604020202020204" pitchFamily="34" charset="0"/>
              <a:ea typeface="宋体" pitchFamily="2" charset="-122"/>
              <a:cs typeface="Arial" panose="020B0604020202020204" pitchFamily="34" charset="0"/>
              <a:sym typeface="+mn-ea"/>
            </a:endParaRPr>
          </a:p>
          <a:p>
            <a:pPr marL="0" marR="0" lvl="0" indent="-457200" algn="just" defTabSz="914400" fontAlgn="auto">
              <a:lnSpc>
                <a:spcPct val="100000"/>
              </a:lnSpc>
              <a:spcBef>
                <a:spcPts val="0"/>
              </a:spcBef>
              <a:spcAft>
                <a:spcPts val="0"/>
              </a:spcAft>
              <a:buClrTx/>
              <a:buSzTx/>
              <a:buFontTx/>
              <a:buNone/>
              <a:defRPr/>
            </a:pP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2.PID患者治疗期间须避免无保护性交。</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endPar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332243" y="103465"/>
            <a:ext cx="4927600" cy="922020"/>
          </a:xfrm>
          <a:prstGeom prst="rect">
            <a:avLst/>
          </a:prstGeom>
          <a:noFill/>
        </p:spPr>
        <p:txBody>
          <a:bodyPr wrap="square" rtlCol="0">
            <a:spAutoFit/>
          </a:bodyPr>
          <a:p>
            <a:r>
              <a:rPr lang="x-none" altLang="zh-CN" sz="3600" b="1" dirty="0">
                <a:latin typeface="宋体" pitchFamily="2" charset="-122"/>
                <a:ea typeface="宋体" pitchFamily="2" charset="-122"/>
              </a:rPr>
              <a:t>e.PID患者性伴的处理</a:t>
            </a:r>
            <a:endParaRPr lang="x-none" altLang="zh-CN" sz="3600" b="1" dirty="0">
              <a:latin typeface="宋体" pitchFamily="2" charset="-122"/>
              <a:ea typeface="宋体" pitchFamily="2" charset="-122"/>
            </a:endParaRPr>
          </a:p>
          <a:p>
            <a:endParaRPr lang="zh-CN" altLang="en-US" dirty="0"/>
          </a:p>
        </p:txBody>
      </p:sp>
    </p:spTree>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874770" y="25400"/>
            <a:ext cx="4443095" cy="1896110"/>
            <a:chOff x="5904" y="3711"/>
            <a:chExt cx="6997" cy="2986"/>
          </a:xfrm>
        </p:grpSpPr>
        <p:sp>
          <p:nvSpPr>
            <p:cNvPr id="2" name="文本框 1"/>
            <p:cNvSpPr txBox="true"/>
            <p:nvPr/>
          </p:nvSpPr>
          <p:spPr>
            <a:xfrm>
              <a:off x="5904" y="4990"/>
              <a:ext cx="6997" cy="1529"/>
            </a:xfrm>
            <a:prstGeom prst="rect">
              <a:avLst/>
            </a:prstGeom>
            <a:noFill/>
          </p:spPr>
          <p:txBody>
            <a:bodyPr wrap="square" rtlCol="0">
              <a:spAutoFit/>
            </a:bodyPr>
            <a:lstStyle/>
            <a:p>
              <a:pPr algn="ctr" defTabSz="609600">
                <a:lnSpc>
                  <a:spcPct val="130000"/>
                </a:lnSpc>
              </a:pPr>
              <a:r>
                <a:rPr lang="x-none" altLang="en-US" sz="4400" b="1" dirty="0">
                  <a:latin typeface="宋体" pitchFamily="2" charset="-122"/>
                  <a:ea typeface="宋体" pitchFamily="2" charset="-122"/>
                </a:rPr>
                <a:t>reference</a:t>
              </a:r>
              <a:endParaRPr lang="x-none" altLang="en-US" sz="4400" b="1" dirty="0">
                <a:latin typeface="宋体" pitchFamily="2" charset="-122"/>
                <a:ea typeface="宋体" pitchFamily="2" charset="-122"/>
              </a:endParaRPr>
            </a:p>
          </p:txBody>
        </p:sp>
        <p:sp>
          <p:nvSpPr>
            <p:cNvPr id="3" name="文本框 2"/>
            <p:cNvSpPr txBox="true"/>
            <p:nvPr/>
          </p:nvSpPr>
          <p:spPr>
            <a:xfrm>
              <a:off x="6001" y="3711"/>
              <a:ext cx="6801" cy="2034"/>
            </a:xfrm>
            <a:prstGeom prst="rect">
              <a:avLst/>
            </a:prstGeom>
            <a:noFill/>
          </p:spPr>
          <p:txBody>
            <a:bodyPr wrap="square" rtlCol="0">
              <a:spAutoFit/>
            </a:bodyPr>
            <a:lstStyle/>
            <a:p>
              <a:pPr algn="ctr" defTabSz="609600">
                <a:lnSpc>
                  <a:spcPct val="130000"/>
                </a:lnSpc>
              </a:pPr>
              <a:r>
                <a:rPr lang="x-none" altLang="zh-CN" sz="6000" dirty="0">
                  <a:latin typeface="宋体" pitchFamily="2" charset="-122"/>
                  <a:ea typeface="宋体" pitchFamily="2" charset="-122"/>
                </a:rPr>
                <a:t>参考文献</a:t>
              </a:r>
              <a:endParaRPr lang="x-none" altLang="zh-CN" sz="6000" dirty="0">
                <a:latin typeface="宋体" pitchFamily="2" charset="-122"/>
                <a:ea typeface="宋体" pitchFamily="2" charset="-122"/>
              </a:endParaRPr>
            </a:p>
          </p:txBody>
        </p:sp>
        <p:sp>
          <p:nvSpPr>
            <p:cNvPr id="4" name="矩形 3"/>
            <p:cNvSpPr/>
            <p:nvPr/>
          </p:nvSpPr>
          <p:spPr>
            <a:xfrm>
              <a:off x="7700" y="6519"/>
              <a:ext cx="3799" cy="17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7" name="组合 6"/>
          <p:cNvGrpSpPr/>
          <p:nvPr/>
        </p:nvGrpSpPr>
        <p:grpSpPr>
          <a:xfrm>
            <a:off x="358775" y="184785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
        <p:nvSpPr>
          <p:cNvPr id="20" name="矩形 19"/>
          <p:cNvSpPr/>
          <p:nvPr/>
        </p:nvSpPr>
        <p:spPr>
          <a:xfrm>
            <a:off x="5015865" y="1808480"/>
            <a:ext cx="2411730" cy="1130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dirty="0">
              <a:latin typeface="宋体" pitchFamily="2" charset="-122"/>
              <a:ea typeface="宋体" pitchFamily="2" charset="-122"/>
              <a:cs typeface="DejaVu Sans" panose="020B0603030804020204" charset="0"/>
            </a:endParaRPr>
          </a:p>
        </p:txBody>
      </p:sp>
      <p:sp>
        <p:nvSpPr>
          <p:cNvPr id="6" name="文本框 5"/>
          <p:cNvSpPr txBox="true"/>
          <p:nvPr/>
        </p:nvSpPr>
        <p:spPr>
          <a:xfrm>
            <a:off x="1188085" y="1603375"/>
            <a:ext cx="11275060" cy="4523105"/>
          </a:xfrm>
          <a:prstGeom prst="rect">
            <a:avLst/>
          </a:prstGeom>
          <a:noFill/>
        </p:spPr>
        <p:txBody>
          <a:bodyPr wrap="square" rtlCol="0">
            <a:spAutoFit/>
          </a:bodyPr>
          <a:p>
            <a:pPr fontAlgn="auto">
              <a:lnSpc>
                <a:spcPct val="150000"/>
              </a:lnSpc>
            </a:pPr>
            <a:endParaRPr lang="zh-CN" altLang="en-US" sz="2400" dirty="0">
              <a:latin typeface="宋体" pitchFamily="2" charset="-122"/>
              <a:ea typeface="宋体" pitchFamily="2" charset="-122"/>
              <a:cs typeface="Monaco" panose="020B0509030404040204" charset="0"/>
            </a:endParaRPr>
          </a:p>
          <a:p>
            <a:pPr fontAlgn="auto">
              <a:lnSpc>
                <a:spcPct val="150000"/>
              </a:lnSpc>
            </a:pPr>
            <a:r>
              <a:rPr lang="zh-CN" altLang="en-US" sz="2400" dirty="0">
                <a:latin typeface="宋体" pitchFamily="2" charset="-122"/>
                <a:ea typeface="宋体" pitchFamily="2" charset="-122"/>
                <a:cs typeface="宋体" pitchFamily="2" charset="-122"/>
              </a:rPr>
              <a:t>1. Robbins and Cotran pathologic basis of disease,9e,p994-995</a:t>
            </a:r>
            <a:endParaRPr lang="zh-CN" altLang="en-US" sz="2400" dirty="0">
              <a:latin typeface="宋体" pitchFamily="2" charset="-122"/>
              <a:ea typeface="宋体" pitchFamily="2" charset="-122"/>
              <a:cs typeface="宋体" pitchFamily="2" charset="-122"/>
            </a:endParaRPr>
          </a:p>
          <a:p>
            <a:pPr fontAlgn="auto">
              <a:lnSpc>
                <a:spcPct val="150000"/>
              </a:lnSpc>
            </a:pPr>
            <a:r>
              <a:rPr lang="zh-CN" altLang="en-US" sz="2400" dirty="0">
                <a:latin typeface="宋体" pitchFamily="2" charset="-122"/>
                <a:ea typeface="宋体" pitchFamily="2" charset="-122"/>
                <a:cs typeface="宋体" pitchFamily="2" charset="-122"/>
              </a:rPr>
              <a:t>2. Gojian's Rapid review pathology,p639-640</a:t>
            </a:r>
            <a:endParaRPr lang="zh-CN" altLang="en-US" sz="2400" dirty="0">
              <a:latin typeface="宋体" pitchFamily="2" charset="-122"/>
              <a:ea typeface="宋体" pitchFamily="2" charset="-122"/>
              <a:cs typeface="宋体" pitchFamily="2" charset="-122"/>
            </a:endParaRPr>
          </a:p>
          <a:p>
            <a:pPr fontAlgn="auto">
              <a:lnSpc>
                <a:spcPct val="150000"/>
              </a:lnSpc>
            </a:pPr>
            <a:r>
              <a:rPr lang="zh-CN" altLang="en-US" sz="2400" dirty="0">
                <a:latin typeface="宋体" pitchFamily="2" charset="-122"/>
                <a:ea typeface="宋体" pitchFamily="2" charset="-122"/>
                <a:cs typeface="宋体" pitchFamily="2" charset="-122"/>
              </a:rPr>
              <a:t>3. 妇产科学，人民卫生出版社，9e，p251-258</a:t>
            </a:r>
            <a:endParaRPr lang="zh-CN" altLang="en-US" sz="2400" dirty="0">
              <a:latin typeface="宋体" pitchFamily="2" charset="-122"/>
              <a:ea typeface="宋体" pitchFamily="2" charset="-122"/>
              <a:cs typeface="宋体" pitchFamily="2" charset="-122"/>
            </a:endParaRPr>
          </a:p>
          <a:p>
            <a:pPr fontAlgn="auto">
              <a:lnSpc>
                <a:spcPct val="150000"/>
              </a:lnSpc>
            </a:pPr>
            <a:r>
              <a:rPr lang="zh-CN" altLang="en-US" sz="2400" dirty="0">
                <a:latin typeface="宋体" pitchFamily="2" charset="-122"/>
                <a:ea typeface="宋体" pitchFamily="2" charset="-122"/>
                <a:cs typeface="宋体" pitchFamily="2" charset="-122"/>
              </a:rPr>
              <a:t>4. Case files obsterics and gynecology,p349-355</a:t>
            </a:r>
            <a:endParaRPr lang="zh-CN" altLang="en-US" sz="2400" dirty="0">
              <a:latin typeface="宋体" pitchFamily="2" charset="-122"/>
              <a:ea typeface="宋体" pitchFamily="2" charset="-122"/>
              <a:cs typeface="宋体" pitchFamily="2" charset="-122"/>
            </a:endParaRPr>
          </a:p>
          <a:p>
            <a:pPr fontAlgn="auto">
              <a:lnSpc>
                <a:spcPct val="150000"/>
              </a:lnSpc>
            </a:pPr>
            <a:r>
              <a:rPr lang="zh-CN" altLang="en-US" sz="2400" dirty="0">
                <a:latin typeface="宋体" pitchFamily="2" charset="-122"/>
                <a:ea typeface="宋体" pitchFamily="2" charset="-122"/>
                <a:cs typeface="宋体" pitchFamily="2" charset="-122"/>
              </a:rPr>
              <a:t>5. First AID cases for the USMLE Step1,4e,p394</a:t>
            </a:r>
            <a:endParaRPr lang="zh-CN" altLang="en-US" sz="2400" dirty="0">
              <a:latin typeface="宋体" pitchFamily="2" charset="-122"/>
              <a:ea typeface="宋体" pitchFamily="2" charset="-122"/>
              <a:cs typeface="宋体" pitchFamily="2" charset="-122"/>
            </a:endParaRPr>
          </a:p>
          <a:p>
            <a:pPr fontAlgn="auto">
              <a:lnSpc>
                <a:spcPct val="150000"/>
              </a:lnSpc>
            </a:pPr>
            <a:r>
              <a:rPr lang="zh-CN" altLang="en-US" sz="2400" dirty="0">
                <a:latin typeface="宋体" pitchFamily="2" charset="-122"/>
                <a:ea typeface="宋体" pitchFamily="2" charset="-122"/>
                <a:cs typeface="宋体" pitchFamily="2" charset="-122"/>
              </a:rPr>
              <a:t>6. Beckmann and Ling's obsterics and gynecology,p628-631</a:t>
            </a:r>
            <a:endParaRPr lang="zh-CN" altLang="en-US" sz="2400" dirty="0">
              <a:latin typeface="宋体" pitchFamily="2" charset="-122"/>
              <a:ea typeface="宋体" pitchFamily="2" charset="-122"/>
              <a:cs typeface="宋体" pitchFamily="2" charset="-122"/>
            </a:endParaRPr>
          </a:p>
          <a:p>
            <a:pPr fontAlgn="auto">
              <a:lnSpc>
                <a:spcPct val="150000"/>
              </a:lnSpc>
            </a:pPr>
            <a:r>
              <a:rPr lang="x-none" altLang="zh-CN" sz="2400" dirty="0">
                <a:latin typeface="宋体" pitchFamily="2" charset="-122"/>
                <a:ea typeface="宋体" pitchFamily="2" charset="-122"/>
                <a:cs typeface="宋体" pitchFamily="2" charset="-122"/>
              </a:rPr>
              <a:t>7</a:t>
            </a:r>
            <a:r>
              <a:rPr lang="zh-CN" altLang="en-US" sz="2400" dirty="0">
                <a:latin typeface="宋体" pitchFamily="2" charset="-122"/>
                <a:ea typeface="宋体" pitchFamily="2" charset="-122"/>
                <a:cs typeface="宋体" pitchFamily="2" charset="-122"/>
              </a:rPr>
              <a:t>. 盆腔炎症性疾病诊治规范(2019修订版)[J].中华妇产科杂志,2019(07):433-437.</a:t>
            </a:r>
            <a:endParaRPr lang="zh-CN" altLang="en-US" sz="2400" dirty="0">
              <a:latin typeface="宋体" pitchFamily="2" charset="-122"/>
              <a:ea typeface="宋体" pitchFamily="2" charset="-122"/>
              <a:cs typeface="宋体" pitchFamily="2" charset="-122"/>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60960" y="1476375"/>
            <a:ext cx="12070080" cy="3684905"/>
            <a:chOff x="96" y="2325"/>
            <a:chExt cx="19008" cy="5803"/>
          </a:xfrm>
        </p:grpSpPr>
        <p:sp>
          <p:nvSpPr>
            <p:cNvPr id="4" name="矩形 3"/>
            <p:cNvSpPr/>
            <p:nvPr/>
          </p:nvSpPr>
          <p:spPr>
            <a:xfrm>
              <a:off x="96" y="2325"/>
              <a:ext cx="19008" cy="5803"/>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itchFamily="2" charset="-122"/>
                <a:ea typeface="宋体" pitchFamily="2" charset="-122"/>
                <a:cs typeface="DejaVu Sans" panose="020B0603030804020204" charset="0"/>
              </a:endParaRPr>
            </a:p>
          </p:txBody>
        </p:sp>
        <p:sp>
          <p:nvSpPr>
            <p:cNvPr id="8" name="矩形 7"/>
            <p:cNvSpPr/>
            <p:nvPr/>
          </p:nvSpPr>
          <p:spPr>
            <a:xfrm>
              <a:off x="96" y="4573"/>
              <a:ext cx="19008" cy="3052"/>
            </a:xfrm>
            <a:prstGeom prst="rect">
              <a:avLst/>
            </a:prstGeom>
          </p:spPr>
          <p:txBody>
            <a:bodyPr wrap="square">
              <a:spAutoFit/>
            </a:bodyPr>
            <a:lstStyle/>
            <a:p>
              <a:pPr algn="ctr"/>
              <a:r>
                <a:rPr lang="x-none" altLang="zh-CN" sz="6000" b="1" dirty="0">
                  <a:latin typeface="宋体" pitchFamily="2" charset="-122"/>
                  <a:ea typeface="宋体" pitchFamily="2" charset="-122"/>
                  <a:cs typeface=".萍方-简" panose="020B0600000000000000" charset="-122"/>
                </a:rPr>
                <a:t>Thank you</a:t>
              </a:r>
              <a:endParaRPr lang="x-none" altLang="zh-CN" sz="6000" b="1" dirty="0">
                <a:latin typeface="宋体" pitchFamily="2" charset="-122"/>
                <a:ea typeface="宋体" pitchFamily="2" charset="-122"/>
                <a:cs typeface=".萍方-简" panose="020B0600000000000000" charset="-122"/>
              </a:endParaRPr>
            </a:p>
            <a:p>
              <a:pPr algn="ctr"/>
              <a:r>
                <a:rPr lang="zh-CN" altLang="en-US" sz="6000" b="1" dirty="0">
                  <a:latin typeface="宋体" pitchFamily="2" charset="-122"/>
                  <a:ea typeface="宋体" pitchFamily="2" charset="-122"/>
                  <a:cs typeface=".萍方-简" panose="020B0600000000000000" charset="-122"/>
                </a:rPr>
                <a:t>敬请批评指正 </a:t>
              </a:r>
              <a:endParaRPr lang="zh-CN" altLang="en-US" sz="6000" b="1" dirty="0">
                <a:latin typeface="宋体" pitchFamily="2" charset="-122"/>
                <a:ea typeface="宋体" pitchFamily="2" charset="-122"/>
                <a:cs typeface=".萍方-简" panose="020B0600000000000000" charset="-122"/>
              </a:endParaRPr>
            </a:p>
          </p:txBody>
        </p:sp>
      </p:grpSp>
      <p:sp>
        <p:nvSpPr>
          <p:cNvPr id="2" name="椭圆 1"/>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itchFamily="2" charset="-122"/>
              <a:ea typeface="宋体" pitchFamily="2" charset="-122"/>
              <a:cs typeface="DejaVu Sans" panose="020B0603030804020204" charset="0"/>
            </a:endParaRPr>
          </a:p>
        </p:txBody>
      </p:sp>
      <p:pic>
        <p:nvPicPr>
          <p:cNvPr id="39" name="图片 38" descr="ic_expand_more_white_48dp"/>
          <p:cNvPicPr>
            <a:picLocks noChangeAspect="true"/>
          </p:cNvPicPr>
          <p:nvPr/>
        </p:nvPicPr>
        <p:blipFill>
          <a:blip r:embed="rId1"/>
          <a:stretch>
            <a:fillRect/>
          </a:stretch>
        </p:blipFill>
        <p:spPr>
          <a:xfrm rot="10440000">
            <a:off x="11087735" y="6068060"/>
            <a:ext cx="528955" cy="528955"/>
          </a:xfrm>
          <a:prstGeom prst="ellipse">
            <a:avLst/>
          </a:prstGeom>
          <a:solidFill>
            <a:schemeClr val="accent1"/>
          </a:solidFill>
          <a:effectLst>
            <a:outerShdw blurRad="63500" sx="112000" sy="112000" algn="c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p14:dur="100">
        <p:push dir="u"/>
      </p:transition>
    </mc:Choice>
    <mc:Fallback>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1006475" y="2737485"/>
            <a:ext cx="10179050" cy="1814830"/>
          </a:xfrm>
          <a:prstGeom prst="rect">
            <a:avLst/>
          </a:prstGeom>
        </p:spPr>
        <p:txBody>
          <a:bodyPr wrap="square">
            <a:spAutoFit/>
          </a:bodyPr>
          <a:lstStyle/>
          <a:p>
            <a:pPr marL="0" marR="0" lvl="0" indent="-457200" algn="just" defTabSz="914400" fontAlgn="auto">
              <a:lnSpc>
                <a:spcPct val="100000"/>
              </a:lnSpc>
              <a:spcBef>
                <a:spcPts val="0"/>
              </a:spcBef>
              <a:spcAft>
                <a:spcPts val="0"/>
              </a:spcAft>
              <a:buClrTx/>
              <a:buSzTx/>
              <a:buFontTx/>
              <a:buNone/>
              <a:defRPr/>
            </a:pPr>
            <a:r>
              <a:rPr lang="en-US" altLang="zh-CN"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盆腔炎症性疾病(pelvic inflammatory disease，PID)是女性上生殖道感染引起的一组疾病，包括子宫内膜炎</a:t>
            </a:r>
            <a:r>
              <a:rPr lang="x-none" altLang="en-US"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lang="en-US" altLang="zh-CN"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endometritis</a:t>
            </a:r>
            <a:r>
              <a:rPr lang="x-none" altLang="en-US"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lang="en-US" altLang="zh-CN"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、输卵管炎( salpingitis )、输卵管卵巢脓肿( tubo-ovarian abscess, TOA )和盆腔腹膜炎( peritonitis ) 。</a:t>
            </a:r>
            <a:endParaRPr lang="en-US" altLang="zh-CN"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01085" y="1924050"/>
            <a:ext cx="5241290" cy="1835150"/>
            <a:chOff x="5474" y="3807"/>
            <a:chExt cx="8254" cy="2890"/>
          </a:xfrm>
        </p:grpSpPr>
        <p:sp>
          <p:nvSpPr>
            <p:cNvPr id="2" name="文本框 1"/>
            <p:cNvSpPr txBox="true"/>
            <p:nvPr/>
          </p:nvSpPr>
          <p:spPr>
            <a:xfrm>
              <a:off x="5474" y="5168"/>
              <a:ext cx="8254" cy="1529"/>
            </a:xfrm>
            <a:prstGeom prst="rect">
              <a:avLst/>
            </a:prstGeom>
            <a:noFill/>
          </p:spPr>
          <p:txBody>
            <a:bodyPr wrap="square" rtlCol="0">
              <a:spAutoFit/>
            </a:bodyPr>
            <a:lstStyle/>
            <a:p>
              <a:pPr algn="ctr" defTabSz="609600">
                <a:lnSpc>
                  <a:spcPct val="130000"/>
                </a:lnSpc>
              </a:pPr>
              <a:r>
                <a:rPr lang="en-US" altLang="zh-CN" sz="4400" b="1" dirty="0">
                  <a:latin typeface="宋体" pitchFamily="2" charset="-122"/>
                  <a:ea typeface="宋体" pitchFamily="2" charset="-122"/>
                </a:rPr>
                <a:t>Epidemiology</a:t>
              </a:r>
              <a:endParaRPr lang="en-US" altLang="zh-CN" sz="4400" b="1" dirty="0">
                <a:latin typeface="宋体" pitchFamily="2" charset="-122"/>
                <a:ea typeface="宋体" pitchFamily="2" charset="-122"/>
              </a:endParaRPr>
            </a:p>
          </p:txBody>
        </p:sp>
        <p:sp>
          <p:nvSpPr>
            <p:cNvPr id="3" name="文本框 2"/>
            <p:cNvSpPr txBox="true"/>
            <p:nvPr/>
          </p:nvSpPr>
          <p:spPr>
            <a:xfrm>
              <a:off x="6200" y="3807"/>
              <a:ext cx="6801" cy="2034"/>
            </a:xfrm>
            <a:prstGeom prst="rect">
              <a:avLst/>
            </a:prstGeom>
            <a:noFill/>
          </p:spPr>
          <p:txBody>
            <a:bodyPr wrap="square" rtlCol="0">
              <a:spAutoFit/>
            </a:bodyPr>
            <a:lstStyle/>
            <a:p>
              <a:pPr algn="ctr" defTabSz="609600">
                <a:lnSpc>
                  <a:spcPct val="130000"/>
                </a:lnSpc>
              </a:pPr>
              <a:endParaRPr lang="zh-CN" altLang="en-US" sz="6000" dirty="0">
                <a:latin typeface="宋体" pitchFamily="2" charset="-122"/>
                <a:ea typeface="宋体" pitchFamily="2" charset="-122"/>
                <a:cs typeface="DejaVu Sans" panose="020B0603030804020204" charset="0"/>
              </a:endParaRPr>
            </a:p>
          </p:txBody>
        </p:sp>
        <p:sp>
          <p:nvSpPr>
            <p:cNvPr id="4" name="矩形 3"/>
            <p:cNvSpPr/>
            <p:nvPr/>
          </p:nvSpPr>
          <p:spPr>
            <a:xfrm>
              <a:off x="7700" y="6519"/>
              <a:ext cx="3799" cy="1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6" name="组合 6"/>
          <p:cNvGrpSpPr/>
          <p:nvPr/>
        </p:nvGrpSpPr>
        <p:grpSpPr>
          <a:xfrm>
            <a:off x="125095" y="375920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
        <p:nvSpPr>
          <p:cNvPr id="28" name="矩形 27"/>
          <p:cNvSpPr/>
          <p:nvPr/>
        </p:nvSpPr>
        <p:spPr>
          <a:xfrm flipV="true">
            <a:off x="5014595" y="3646170"/>
            <a:ext cx="2412365" cy="11366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dirty="0">
              <a:latin typeface="宋体" pitchFamily="2" charset="-122"/>
              <a:ea typeface="宋体" pitchFamily="2" charset="-122"/>
              <a:cs typeface="DejaVu Sans" panose="020B0603030804020204"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1006475" y="2737485"/>
            <a:ext cx="10179050" cy="953135"/>
          </a:xfrm>
          <a:prstGeom prst="rect">
            <a:avLst/>
          </a:prstGeom>
        </p:spPr>
        <p:txBody>
          <a:bodyPr wrap="square">
            <a:spAutoFit/>
          </a:bodyPr>
          <a:lstStyle/>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 </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STD门诊中</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2</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5%</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女性确诊</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b. </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最通常的引起女性不孕和异位妊娠的原因(由于瘢痕组织生成）</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c.causes</a:t>
            </a:r>
            <a:endParaRPr lang="zh-CN" altLang="en-US" sz="3600" b="1" dirty="0">
              <a:latin typeface="宋体" pitchFamily="2" charset="-122"/>
              <a:ea typeface="宋体" pitchFamily="2" charset="-122"/>
            </a:endParaRPr>
          </a:p>
          <a:p>
            <a:endParaRPr lang="zh-CN" altLang="en-US" dirty="0"/>
          </a:p>
        </p:txBody>
      </p:sp>
      <p:sp>
        <p:nvSpPr>
          <p:cNvPr id="5" name="文本框 4"/>
          <p:cNvSpPr txBox="true"/>
          <p:nvPr/>
        </p:nvSpPr>
        <p:spPr>
          <a:xfrm>
            <a:off x="831850" y="1851660"/>
            <a:ext cx="11335385" cy="3969385"/>
          </a:xfrm>
          <a:prstGeom prst="rect">
            <a:avLst/>
          </a:prstGeom>
          <a:noFill/>
        </p:spPr>
        <p:txBody>
          <a:bodyPr wrap="square" rtlCol="0">
            <a:spAutoFit/>
          </a:bodyPr>
          <a:lstStyle/>
          <a:p>
            <a:pPr indent="-457200">
              <a:lnSpc>
                <a:spcPct val="150000"/>
              </a:lnSpc>
              <a:defRPr/>
            </a:pPr>
            <a:r>
              <a:rPr sz="2800" dirty="0">
                <a:latin typeface="宋体" pitchFamily="2" charset="-122"/>
                <a:ea typeface="宋体" pitchFamily="2" charset="-122"/>
              </a:rPr>
              <a:t>(1) Most often caused by </a:t>
            </a:r>
            <a:r>
              <a:rPr sz="2800" b="1" dirty="0">
                <a:latin typeface="宋体" pitchFamily="2" charset="-122"/>
                <a:ea typeface="宋体" pitchFamily="2" charset="-122"/>
              </a:rPr>
              <a:t>N. gonorrhoeae or C. trachomatis</a:t>
            </a:r>
            <a:r>
              <a:rPr lang="x-none" sz="2800" dirty="0">
                <a:latin typeface="宋体" pitchFamily="2" charset="-122"/>
                <a:ea typeface="宋体" pitchFamily="2" charset="-122"/>
              </a:rPr>
              <a:t> -&gt; </a:t>
            </a:r>
            <a:r>
              <a:rPr sz="2800" dirty="0">
                <a:latin typeface="宋体" pitchFamily="2" charset="-122"/>
                <a:ea typeface="宋体" pitchFamily="2" charset="-122"/>
                <a:sym typeface="+mn-ea"/>
              </a:rPr>
              <a:t>Coexisting infection in 45% of cases</a:t>
            </a:r>
            <a:r>
              <a:rPr lang="x-none" sz="2800" dirty="0">
                <a:latin typeface="宋体" pitchFamily="2" charset="-122"/>
                <a:ea typeface="宋体" pitchFamily="2" charset="-122"/>
                <a:sym typeface="+mn-ea"/>
              </a:rPr>
              <a:t> -&gt; </a:t>
            </a:r>
            <a:r>
              <a:rPr sz="2800" dirty="0">
                <a:latin typeface="宋体" pitchFamily="2" charset="-122"/>
                <a:ea typeface="宋体" pitchFamily="2" charset="-122"/>
                <a:sym typeface="+mn-ea"/>
              </a:rPr>
              <a:t>typically </a:t>
            </a:r>
            <a:r>
              <a:rPr sz="2800" b="1" dirty="0">
                <a:latin typeface="宋体" pitchFamily="2" charset="-122"/>
                <a:ea typeface="宋体" pitchFamily="2" charset="-122"/>
                <a:sym typeface="+mn-ea"/>
              </a:rPr>
              <a:t>polymicrobial</a:t>
            </a:r>
            <a:endParaRPr sz="2800" b="1"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(2) Other </a:t>
            </a:r>
            <a:r>
              <a:rPr sz="2800" b="1" dirty="0">
                <a:latin typeface="宋体" pitchFamily="2" charset="-122"/>
                <a:ea typeface="宋体" pitchFamily="2" charset="-122"/>
              </a:rPr>
              <a:t>nonsexually transmitted</a:t>
            </a:r>
            <a:r>
              <a:rPr sz="2800" dirty="0">
                <a:latin typeface="宋体" pitchFamily="2" charset="-122"/>
                <a:ea typeface="宋体" pitchFamily="2" charset="-122"/>
              </a:rPr>
              <a:t> pathogens: </a:t>
            </a:r>
            <a:r>
              <a:rPr sz="2800" b="1" dirty="0">
                <a:latin typeface="宋体" pitchFamily="2" charset="-122"/>
                <a:ea typeface="宋体" pitchFamily="2" charset="-122"/>
              </a:rPr>
              <a:t>B. fragilis</a:t>
            </a:r>
            <a:r>
              <a:rPr lang="x-none" sz="2800" b="1" dirty="0">
                <a:latin typeface="宋体" pitchFamily="2" charset="-122"/>
                <a:ea typeface="宋体" pitchFamily="2" charset="-122"/>
              </a:rPr>
              <a:t>(脆弱拟杆菌)</a:t>
            </a:r>
            <a:r>
              <a:rPr sz="2800" b="1" dirty="0">
                <a:latin typeface="宋体" pitchFamily="2" charset="-122"/>
                <a:ea typeface="宋体" pitchFamily="2" charset="-122"/>
              </a:rPr>
              <a:t>, streptococci, C. perfringens</a:t>
            </a:r>
            <a:r>
              <a:rPr lang="x-none" sz="2800" b="1" dirty="0">
                <a:latin typeface="宋体" pitchFamily="2" charset="-122"/>
                <a:ea typeface="宋体" pitchFamily="2" charset="-122"/>
              </a:rPr>
              <a:t>(产气荚膜杆菌)</a:t>
            </a:r>
            <a:r>
              <a:rPr sz="2800" b="1" dirty="0">
                <a:latin typeface="宋体" pitchFamily="2" charset="-122"/>
                <a:ea typeface="宋体" pitchFamily="2" charset="-122"/>
              </a:rPr>
              <a:t>, Mycobacterium tuberculosis, and cytomegalovirus (CMV)</a:t>
            </a:r>
            <a:r>
              <a:rPr lang="x-none" sz="2800" b="1" dirty="0">
                <a:latin typeface="宋体" pitchFamily="2" charset="-122"/>
                <a:ea typeface="宋体" pitchFamily="2" charset="-122"/>
              </a:rPr>
              <a:t> </a:t>
            </a:r>
            <a:r>
              <a:rPr lang="x-none" sz="2800" dirty="0">
                <a:latin typeface="宋体" pitchFamily="2" charset="-122"/>
                <a:ea typeface="宋体" pitchFamily="2" charset="-122"/>
              </a:rPr>
              <a:t>-&gt;</a:t>
            </a:r>
            <a:r>
              <a:rPr lang="x-none" sz="2800" b="1" dirty="0">
                <a:latin typeface="宋体" pitchFamily="2" charset="-122"/>
                <a:ea typeface="宋体" pitchFamily="2" charset="-122"/>
              </a:rPr>
              <a:t> </a:t>
            </a:r>
            <a:r>
              <a:rPr sz="2800" b="1" dirty="0">
                <a:latin typeface="宋体" pitchFamily="2" charset="-122"/>
                <a:ea typeface="宋体" pitchFamily="2" charset="-122"/>
                <a:sym typeface="+mn-ea"/>
              </a:rPr>
              <a:t>puerperal infections</a:t>
            </a:r>
            <a:endParaRPr sz="2800" b="1" dirty="0">
              <a:latin typeface="宋体" pitchFamily="2" charset="-122"/>
              <a:ea typeface="宋体" pitchFamily="2" charset="-122"/>
              <a:sym typeface="+mn-ea"/>
            </a:endParaRPr>
          </a:p>
          <a:p>
            <a:pPr indent="-457200">
              <a:lnSpc>
                <a:spcPct val="150000"/>
              </a:lnSpc>
              <a:defRPr/>
            </a:pPr>
            <a:r>
              <a:rPr lang="x-none" sz="2800" b="1" dirty="0">
                <a:solidFill>
                  <a:srgbClr val="FF0000"/>
                </a:solidFill>
                <a:latin typeface="宋体" pitchFamily="2" charset="-122"/>
                <a:ea typeface="宋体" pitchFamily="2" charset="-122"/>
                <a:sym typeface="+mn-ea"/>
              </a:rPr>
              <a:t>!!! Most but not all cases of PID are STDs.</a:t>
            </a:r>
            <a:endParaRPr lang="x-none" sz="2800" b="1" dirty="0">
              <a:solidFill>
                <a:srgbClr val="FF0000"/>
              </a:solidFill>
              <a:latin typeface="宋体" pitchFamily="2" charset="-122"/>
              <a:ea typeface="宋体" pitchFamily="2"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d.Risk factors</a:t>
            </a:r>
            <a:endParaRPr lang="x-none" altLang="zh-CN" sz="3600" b="1" dirty="0">
              <a:latin typeface="宋体" pitchFamily="2" charset="-122"/>
              <a:ea typeface="宋体" pitchFamily="2" charset="-122"/>
            </a:endParaRPr>
          </a:p>
          <a:p>
            <a:endParaRPr lang="zh-CN" altLang="en-US" dirty="0"/>
          </a:p>
        </p:txBody>
      </p:sp>
      <p:sp>
        <p:nvSpPr>
          <p:cNvPr id="5" name="文本框 4"/>
          <p:cNvSpPr txBox="true"/>
          <p:nvPr/>
        </p:nvSpPr>
        <p:spPr>
          <a:xfrm>
            <a:off x="831215" y="1323340"/>
            <a:ext cx="11335385" cy="5908040"/>
          </a:xfrm>
          <a:prstGeom prst="rect">
            <a:avLst/>
          </a:prstGeom>
          <a:noFill/>
        </p:spPr>
        <p:txBody>
          <a:bodyPr wrap="square" rtlCol="0">
            <a:spAutoFit/>
          </a:bodyPr>
          <a:lstStyle/>
          <a:p>
            <a:pPr indent="-457200">
              <a:lnSpc>
                <a:spcPct val="150000"/>
              </a:lnSpc>
              <a:defRPr/>
            </a:pPr>
            <a:r>
              <a:rPr sz="2800" dirty="0">
                <a:latin typeface="宋体" pitchFamily="2" charset="-122"/>
                <a:ea typeface="宋体" pitchFamily="2" charset="-122"/>
              </a:rPr>
              <a:t>(1) Young age; </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(2) unprotected sex;multiple sexual partners; high-risk sexual partners (men with gonorrhea or Chlamydia infections); </a:t>
            </a:r>
            <a:endParaRPr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(3)Recent history of douching(冲洗)</a:t>
            </a:r>
            <a:endParaRPr lang="x-none"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(4)Use of an intrauterine device: in the first 3 weeks after insertion </a:t>
            </a:r>
            <a:endParaRPr lang="x-none"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(5)bacterial vaginosis</a:t>
            </a:r>
            <a:endParaRPr lang="x-none"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(6)</a:t>
            </a:r>
            <a:r>
              <a:rPr lang="x-none" sz="2800" b="1" dirty="0">
                <a:latin typeface="宋体" pitchFamily="2" charset="-122"/>
                <a:ea typeface="宋体" pitchFamily="2" charset="-122"/>
              </a:rPr>
              <a:t>The greatest risk factor:Previous episodes of PID</a:t>
            </a:r>
            <a:r>
              <a:rPr lang="x-none" sz="2800" dirty="0">
                <a:latin typeface="宋体" pitchFamily="2" charset="-122"/>
                <a:ea typeface="宋体" pitchFamily="2" charset="-122"/>
              </a:rPr>
              <a:t>; damaged fallopian tubes increase the risk; </a:t>
            </a:r>
            <a:endParaRPr lang="x-none" sz="2800" dirty="0">
              <a:latin typeface="宋体" pitchFamily="2" charset="-122"/>
              <a:ea typeface="宋体" pitchFamily="2" charset="-122"/>
            </a:endParaRPr>
          </a:p>
          <a:p>
            <a:pPr indent="-457200">
              <a:lnSpc>
                <a:spcPct val="150000"/>
              </a:lnSpc>
              <a:defRPr/>
            </a:pPr>
            <a:endParaRPr lang="x-none" sz="2800" dirty="0">
              <a:latin typeface="宋体" pitchFamily="2" charset="-122"/>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home/zyh/下载/2020-10-19_19-33-17.jpg2020-10-19_19-33-17"/>
          <p:cNvPicPr>
            <a:picLocks noChangeAspect="true"/>
          </p:cNvPicPr>
          <p:nvPr/>
        </p:nvPicPr>
        <p:blipFill>
          <a:blip r:embed="rId1"/>
          <a:srcRect/>
          <a:stretch>
            <a:fillRect/>
          </a:stretch>
        </p:blipFill>
        <p:spPr>
          <a:xfrm>
            <a:off x="4058920" y="151765"/>
            <a:ext cx="8072755" cy="6463030"/>
          </a:xfrm>
          <a:prstGeom prst="rect">
            <a:avLst/>
          </a:prstGeom>
        </p:spPr>
      </p:pic>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grpSp>
      </p:grpSp>
      <p:grpSp>
        <p:nvGrpSpPr>
          <p:cNvPr id="11" name="组合 10"/>
          <p:cNvGrpSpPr/>
          <p:nvPr/>
        </p:nvGrpSpPr>
        <p:grpSpPr>
          <a:xfrm>
            <a:off x="151200" y="721251"/>
            <a:ext cx="3780000" cy="5743289"/>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sp>
        <p:nvSpPr>
          <p:cNvPr id="409" name="矩形 408"/>
          <p:cNvSpPr/>
          <p:nvPr/>
        </p:nvSpPr>
        <p:spPr>
          <a:xfrm>
            <a:off x="150495" y="1820545"/>
            <a:ext cx="3522345" cy="4615815"/>
          </a:xfrm>
          <a:prstGeom prst="rect">
            <a:avLst/>
          </a:prstGeom>
        </p:spPr>
        <p:txBody>
          <a:bodyPr wrap="square">
            <a:spAutoFit/>
          </a:bodyPr>
          <a:lstStyle/>
          <a:p>
            <a:pPr indent="-457200">
              <a:lnSpc>
                <a:spcPct val="150000"/>
              </a:lnSpc>
              <a:defRPr/>
            </a:pPr>
            <a:r>
              <a:rPr sz="2800" dirty="0">
                <a:latin typeface="宋体" pitchFamily="2" charset="-122"/>
                <a:ea typeface="宋体" pitchFamily="2" charset="-122"/>
                <a:sym typeface="+mn-ea"/>
              </a:rPr>
              <a:t>(1) 沿生殖道</a:t>
            </a:r>
            <a:r>
              <a:rPr lang="x-none" sz="2800" dirty="0">
                <a:latin typeface="宋体" pitchFamily="2" charset="-122"/>
                <a:ea typeface="宋体" pitchFamily="2" charset="-122"/>
                <a:sym typeface="+mn-ea"/>
              </a:rPr>
              <a:t>粘</a:t>
            </a:r>
            <a:r>
              <a:rPr sz="2800" dirty="0">
                <a:latin typeface="宋体" pitchFamily="2" charset="-122"/>
                <a:ea typeface="宋体" pitchFamily="2" charset="-122"/>
                <a:sym typeface="+mn-ea"/>
              </a:rPr>
              <a:t>膜上行蔓延</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sym typeface="+mn-ea"/>
              </a:rPr>
              <a:t>(2) 经淋巴系统蔓延</a:t>
            </a:r>
            <a:endParaRPr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sym typeface="+mn-ea"/>
              </a:rPr>
              <a:t>(3)经血液循环传播</a:t>
            </a:r>
            <a:endParaRPr lang="x-none"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sym typeface="+mn-ea"/>
              </a:rPr>
              <a:t>(4)直接蔓延</a:t>
            </a:r>
            <a:endParaRPr lang="x-none" sz="2800" dirty="0">
              <a:latin typeface="宋体" pitchFamily="2" charset="-122"/>
              <a:ea typeface="宋体" pitchFamily="2" charset="-122"/>
            </a:endParaRPr>
          </a:p>
          <a:p>
            <a:pPr indent="-457200" algn="just" fontAlgn="auto">
              <a:lnSpc>
                <a:spcPct val="150000"/>
              </a:lnSpc>
              <a:defRPr/>
            </a:pPr>
            <a:endParaRPr lang="zh-CN" altLang="en-US" sz="2800" kern="0" noProof="0" dirty="0">
              <a:ln>
                <a:noFill/>
              </a:ln>
              <a:solidFill>
                <a:sysClr val="windowText" lastClr="000000"/>
              </a:solidFill>
              <a:effectLst/>
              <a:uLnTx/>
              <a:uFillTx/>
              <a:latin typeface="宋体" pitchFamily="2" charset="-122"/>
              <a:ea typeface="宋体" pitchFamily="2" charset="-122"/>
              <a:cs typeface="文泉驿微米黑" panose="020B0606030804020204" charset="-122"/>
              <a:sym typeface="+mn-ea"/>
            </a:endParaRPr>
          </a:p>
          <a:p>
            <a:pPr marL="0" marR="0" lvl="0" indent="-457200" algn="just" defTabSz="914400" fontAlgn="auto">
              <a:lnSpc>
                <a:spcPct val="150000"/>
              </a:lnSpc>
              <a:spcBef>
                <a:spcPts val="0"/>
              </a:spcBef>
              <a:spcAft>
                <a:spcPts val="0"/>
              </a:spcAft>
              <a:buClrTx/>
              <a:buSzTx/>
              <a:buFontTx/>
              <a:buNone/>
              <a:defRPr/>
            </a:pPr>
            <a:endParaRPr lang="zh-CN" altLang="en-US" sz="2800" kern="0" noProof="0" dirty="0">
              <a:ln>
                <a:noFill/>
              </a:ln>
              <a:solidFill>
                <a:sysClr val="windowText" lastClr="000000"/>
              </a:solidFill>
              <a:effectLst/>
              <a:uLnTx/>
              <a:uFillTx/>
              <a:latin typeface="宋体" pitchFamily="2" charset="-122"/>
              <a:ea typeface="宋体" pitchFamily="2" charset="-122"/>
              <a:cs typeface="文泉驿微米黑" panose="020B0606030804020204" charset="-122"/>
              <a:sym typeface="+mn-ea"/>
            </a:endParaRPr>
          </a:p>
        </p:txBody>
      </p:sp>
      <p:grpSp>
        <p:nvGrpSpPr>
          <p:cNvPr id="8" name="组合 7"/>
          <p:cNvGrpSpPr/>
          <p:nvPr/>
        </p:nvGrpSpPr>
        <p:grpSpPr>
          <a:xfrm>
            <a:off x="3672950" y="1025710"/>
            <a:ext cx="529200" cy="529200"/>
            <a:chOff x="5566800" y="2899800"/>
            <a:chExt cx="1058400" cy="1058400"/>
          </a:xfrm>
          <a:effectLst>
            <a:outerShdw blurRad="63500" sx="104000" sy="104000" algn="ctr" rotWithShape="0">
              <a:prstClr val="black">
                <a:alpha val="81000"/>
              </a:prstClr>
            </a:outerShdw>
          </a:effectLst>
        </p:grpSpPr>
        <p:sp>
          <p:nvSpPr>
            <p:cNvPr id="9" name="椭圆 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sp>
          <p:nvSpPr>
            <p:cNvPr id="10" name="椭圆 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grpSp>
      <p:pic>
        <p:nvPicPr>
          <p:cNvPr id="19" name="图片 18" descr="ic_chevron_right_white_48dp"/>
          <p:cNvPicPr>
            <a:picLocks noChangeAspect="true"/>
          </p:cNvPicPr>
          <p:nvPr/>
        </p:nvPicPr>
        <p:blipFill>
          <a:blip r:embed="rId2"/>
          <a:stretch>
            <a:fillRect/>
          </a:stretch>
        </p:blipFill>
        <p:spPr>
          <a:xfrm>
            <a:off x="367284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497205" y="62230"/>
            <a:ext cx="4585335" cy="1076325"/>
          </a:xfrm>
          <a:prstGeom prst="rect">
            <a:avLst/>
          </a:prstGeom>
          <a:noFill/>
        </p:spPr>
        <p:txBody>
          <a:bodyPr wrap="square" rtlCol="0">
            <a:spAutoFit/>
          </a:bodyPr>
          <a:p>
            <a:r>
              <a:rPr lang="x-none" altLang="zh-CN" sz="3200" b="1" u="sng" dirty="0">
                <a:latin typeface="宋体" pitchFamily="2" charset="-122"/>
                <a:ea typeface="宋体" pitchFamily="2" charset="-122"/>
              </a:rPr>
              <a:t>e.Spread of PID</a:t>
            </a:r>
            <a:endParaRPr lang="x-none" altLang="zh-CN" sz="3200" b="1" dirty="0">
              <a:latin typeface="宋体" pitchFamily="2" charset="-122"/>
              <a:ea typeface="宋体" pitchFamily="2" charset="-122"/>
            </a:endParaRPr>
          </a:p>
          <a:p>
            <a:endParaRPr lang="x-none" altLang="zh-CN" sz="3200" b="1" dirty="0">
              <a:latin typeface="宋体" pitchFamily="2" charset="-122"/>
              <a:ea typeface="宋体"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01085" y="1924050"/>
            <a:ext cx="5241290" cy="1835150"/>
            <a:chOff x="5474" y="3807"/>
            <a:chExt cx="8254" cy="2890"/>
          </a:xfrm>
        </p:grpSpPr>
        <p:sp>
          <p:nvSpPr>
            <p:cNvPr id="2" name="文本框 1"/>
            <p:cNvSpPr txBox="true"/>
            <p:nvPr/>
          </p:nvSpPr>
          <p:spPr>
            <a:xfrm>
              <a:off x="5474" y="5168"/>
              <a:ext cx="8254" cy="1529"/>
            </a:xfrm>
            <a:prstGeom prst="rect">
              <a:avLst/>
            </a:prstGeom>
            <a:noFill/>
          </p:spPr>
          <p:txBody>
            <a:bodyPr wrap="square" rtlCol="0">
              <a:spAutoFit/>
            </a:bodyPr>
            <a:lstStyle/>
            <a:p>
              <a:pPr algn="ctr" defTabSz="609600">
                <a:lnSpc>
                  <a:spcPct val="130000"/>
                </a:lnSpc>
              </a:pPr>
              <a:r>
                <a:rPr lang="x-none" altLang="en-US" sz="4400" b="1" dirty="0">
                  <a:latin typeface="宋体" pitchFamily="2" charset="-122"/>
                  <a:ea typeface="宋体" pitchFamily="2" charset="-122"/>
                  <a:cs typeface="Monaco" panose="020B0509030404040204" charset="0"/>
                </a:rPr>
                <a:t>Clinical Features</a:t>
              </a:r>
              <a:endParaRPr lang="x-none" altLang="en-US" sz="4400" b="1" dirty="0">
                <a:latin typeface="宋体" pitchFamily="2" charset="-122"/>
                <a:ea typeface="宋体" pitchFamily="2" charset="-122"/>
                <a:cs typeface="Monaco" panose="020B0509030404040204" charset="0"/>
              </a:endParaRPr>
            </a:p>
          </p:txBody>
        </p:sp>
        <p:sp>
          <p:nvSpPr>
            <p:cNvPr id="3" name="文本框 2"/>
            <p:cNvSpPr txBox="true"/>
            <p:nvPr/>
          </p:nvSpPr>
          <p:spPr>
            <a:xfrm>
              <a:off x="6200" y="3807"/>
              <a:ext cx="6801" cy="2034"/>
            </a:xfrm>
            <a:prstGeom prst="rect">
              <a:avLst/>
            </a:prstGeom>
            <a:noFill/>
          </p:spPr>
          <p:txBody>
            <a:bodyPr wrap="square" rtlCol="0">
              <a:spAutoFit/>
            </a:bodyPr>
            <a:lstStyle/>
            <a:p>
              <a:pPr algn="ctr" defTabSz="609600">
                <a:lnSpc>
                  <a:spcPct val="130000"/>
                </a:lnSpc>
              </a:pPr>
              <a:endParaRPr lang="zh-CN" altLang="en-US" sz="6000" dirty="0">
                <a:latin typeface="宋体" pitchFamily="2" charset="-122"/>
                <a:ea typeface="宋体" pitchFamily="2" charset="-122"/>
                <a:cs typeface="DejaVu Sans" panose="020B0603030804020204" charset="0"/>
              </a:endParaRPr>
            </a:p>
          </p:txBody>
        </p:sp>
        <p:sp>
          <p:nvSpPr>
            <p:cNvPr id="4" name="矩形 3"/>
            <p:cNvSpPr/>
            <p:nvPr/>
          </p:nvSpPr>
          <p:spPr>
            <a:xfrm>
              <a:off x="7700" y="6519"/>
              <a:ext cx="3799" cy="1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6" name="组合 6"/>
          <p:cNvGrpSpPr/>
          <p:nvPr/>
        </p:nvGrpSpPr>
        <p:grpSpPr>
          <a:xfrm>
            <a:off x="125095" y="375920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
        <p:nvSpPr>
          <p:cNvPr id="37" name="矩形 36"/>
          <p:cNvSpPr/>
          <p:nvPr/>
        </p:nvSpPr>
        <p:spPr>
          <a:xfrm>
            <a:off x="5014595" y="3645535"/>
            <a:ext cx="2412365" cy="10604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dirty="0">
              <a:latin typeface="宋体" pitchFamily="2" charset="-122"/>
              <a:ea typeface="宋体" pitchFamily="2" charset="-122"/>
              <a:cs typeface="DejaVu Sans" panose="020B0603030804020204" charset="0"/>
            </a:endParaRPr>
          </a:p>
        </p:txBody>
      </p:sp>
    </p:spTree>
  </p:cSld>
  <p:clrMapOvr>
    <a:masterClrMapping/>
  </p:clrMapOvr>
  <p:transition spd="slow">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3738</Words>
  <Application>WPS 演示</Application>
  <PresentationFormat>宽屏</PresentationFormat>
  <Paragraphs>212</Paragraphs>
  <Slides>26</Slides>
  <Notes>10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26</vt:i4>
      </vt:variant>
    </vt:vector>
  </HeadingPairs>
  <TitlesOfParts>
    <vt:vector size="49" baseType="lpstr">
      <vt:lpstr>Arial</vt:lpstr>
      <vt:lpstr>宋体</vt:lpstr>
      <vt:lpstr>Wingdings</vt:lpstr>
      <vt:lpstr>文泉驿微米黑</vt:lpstr>
      <vt:lpstr>Segoe UI Light</vt:lpstr>
      <vt:lpstr>Noto Music</vt:lpstr>
      <vt:lpstr>.萍方-简</vt:lpstr>
      <vt:lpstr>DejaVu Sans</vt:lpstr>
      <vt:lpstr>Monaco</vt:lpstr>
      <vt:lpstr>思源黑体 HW</vt:lpstr>
      <vt:lpstr>仿宋</vt:lpstr>
      <vt:lpstr>微软雅黑</vt:lpstr>
      <vt:lpstr>宋体</vt:lpstr>
      <vt:lpstr>Arial Unicode MS</vt:lpstr>
      <vt:lpstr>Segoe UI</vt:lpstr>
      <vt:lpstr>Gubbi</vt:lpstr>
      <vt:lpstr>Noto Sans CJK HK</vt:lpstr>
      <vt:lpstr>Noto Sans Mono</vt:lpstr>
      <vt:lpstr>Standard Symbols PS [URW ]</vt:lpstr>
      <vt:lpstr>Times New Roman</vt:lpstr>
      <vt:lpstr>AR PL UKai CN</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霜冷長橋</cp:lastModifiedBy>
  <cp:revision>125</cp:revision>
  <dcterms:created xsi:type="dcterms:W3CDTF">2020-10-19T14:07:51Z</dcterms:created>
  <dcterms:modified xsi:type="dcterms:W3CDTF">2020-10-19T14:07:51Z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