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30"/>
  </p:handoutMasterIdLst>
  <p:sldIdLst>
    <p:sldId id="259" r:id="rId3"/>
    <p:sldId id="298" r:id="rId4"/>
    <p:sldId id="381" r:id="rId6"/>
    <p:sldId id="425" r:id="rId7"/>
    <p:sldId id="427" r:id="rId8"/>
    <p:sldId id="468" r:id="rId9"/>
    <p:sldId id="470" r:id="rId10"/>
    <p:sldId id="469" r:id="rId11"/>
    <p:sldId id="429" r:id="rId12"/>
    <p:sldId id="472" r:id="rId13"/>
    <p:sldId id="471" r:id="rId14"/>
    <p:sldId id="432" r:id="rId15"/>
    <p:sldId id="452" r:id="rId16"/>
    <p:sldId id="473" r:id="rId17"/>
    <p:sldId id="474" r:id="rId18"/>
    <p:sldId id="476" r:id="rId19"/>
    <p:sldId id="475" r:id="rId20"/>
    <p:sldId id="454" r:id="rId21"/>
    <p:sldId id="477" r:id="rId22"/>
    <p:sldId id="430" r:id="rId23"/>
    <p:sldId id="478" r:id="rId24"/>
    <p:sldId id="479" r:id="rId25"/>
    <p:sldId id="458" r:id="rId26"/>
    <p:sldId id="459" r:id="rId27"/>
    <p:sldId id="400" r:id="rId28"/>
    <p:sldId id="32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63" d="100"/>
          <a:sy n="63" d="100"/>
        </p:scale>
        <p:origin x="752" y="60"/>
      </p:cViewPr>
      <p:guideLst>
        <p:guide orient="horz" pos="2106"/>
        <p:guide orient="horz" pos="262"/>
        <p:guide orient="horz" pos="4148"/>
        <p:guide pos="3754"/>
        <p:guide pos="68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itchFamily="2" charset="-122"/>
            </a:endParaRPr>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itchFamily="2" charset="-122"/>
              </a:rPr>
            </a:fld>
            <a:endParaRPr lang="zh-CN" altLang="en-US" dirty="0">
              <a:latin typeface="宋体" pitchFamily="2" charset="-122"/>
            </a:endParaRPr>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itchFamily="2" charset="-122"/>
            </a:endParaRPr>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itchFamily="2" charset="-122"/>
              </a:rPr>
            </a:fld>
            <a:endParaRPr lang="zh-CN" altLang="en-US" dirty="0">
              <a:latin typeface="宋体"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itchFamily="2" charset="-122"/>
                <a:ea typeface="宋体" pitchFamily="2" charset="-122"/>
                <a:cs typeface="宋体" pitchFamily="2" charset="-122"/>
              </a:defRPr>
            </a:lvl1pPr>
          </a:lstStyle>
          <a:p>
            <a:endParaRPr lang="zh-CN" altLang="en-US" dirty="0"/>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itchFamily="2" charset="-122"/>
                <a:ea typeface="宋体" pitchFamily="2" charset="-122"/>
                <a:cs typeface="宋体" pitchFamily="2" charset="-122"/>
              </a:defRPr>
            </a:lvl1pPr>
          </a:lstStyle>
          <a:p>
            <a:fld id="{D2A48B96-639E-45A3-A0BA-2464DFDB1FAA}" type="datetimeFigureOut">
              <a:rPr lang="zh-CN" altLang="en-US" smtClean="0"/>
            </a:fld>
            <a:endParaRPr lang="zh-CN" altLang="en-US" dirty="0"/>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itchFamily="2" charset="-122"/>
                <a:ea typeface="宋体" pitchFamily="2" charset="-122"/>
                <a:cs typeface="宋体" pitchFamily="2" charset="-122"/>
              </a:defRPr>
            </a:lvl1pPr>
          </a:lstStyle>
          <a:p>
            <a:endParaRPr lang="zh-CN" altLang="en-US" dirty="0"/>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itchFamily="2" charset="-122"/>
                <a:ea typeface="宋体" pitchFamily="2" charset="-122"/>
                <a:cs typeface="宋体" pitchFamily="2"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itchFamily="2" charset="-122"/>
        <a:ea typeface="宋体" pitchFamily="2" charset="-122"/>
        <a:cs typeface="宋体" pitchFamily="2" charset="-122"/>
      </a:defRPr>
    </a:lvl1pPr>
    <a:lvl2pPr marL="457200" algn="l" defTabSz="914400" rtl="0" eaLnBrk="1" latinLnBrk="0" hangingPunct="1">
      <a:defRPr sz="1200" kern="1200">
        <a:solidFill>
          <a:schemeClr val="tx1"/>
        </a:solidFill>
        <a:latin typeface="宋体" pitchFamily="2" charset="-122"/>
        <a:ea typeface="宋体" pitchFamily="2" charset="-122"/>
        <a:cs typeface="宋体" pitchFamily="2" charset="-122"/>
      </a:defRPr>
    </a:lvl2pPr>
    <a:lvl3pPr marL="914400" algn="l" defTabSz="914400" rtl="0" eaLnBrk="1" latinLnBrk="0" hangingPunct="1">
      <a:defRPr sz="1200" kern="1200">
        <a:solidFill>
          <a:schemeClr val="tx1"/>
        </a:solidFill>
        <a:latin typeface="宋体" pitchFamily="2" charset="-122"/>
        <a:ea typeface="宋体" pitchFamily="2" charset="-122"/>
        <a:cs typeface="宋体" pitchFamily="2" charset="-122"/>
      </a:defRPr>
    </a:lvl3pPr>
    <a:lvl4pPr marL="1371600" algn="l" defTabSz="914400" rtl="0" eaLnBrk="1" latinLnBrk="0" hangingPunct="1">
      <a:defRPr sz="1200" kern="1200">
        <a:solidFill>
          <a:schemeClr val="tx1"/>
        </a:solidFill>
        <a:latin typeface="宋体" pitchFamily="2" charset="-122"/>
        <a:ea typeface="宋体" pitchFamily="2" charset="-122"/>
        <a:cs typeface="宋体" pitchFamily="2" charset="-122"/>
      </a:defRPr>
    </a:lvl4pPr>
    <a:lvl5pPr marL="1828800" algn="l" defTabSz="914400" rtl="0" eaLnBrk="1" latinLnBrk="0" hangingPunct="1">
      <a:defRPr sz="1200" kern="1200">
        <a:solidFill>
          <a:schemeClr val="tx1"/>
        </a:solidFill>
        <a:latin typeface="宋体" pitchFamily="2" charset="-122"/>
        <a:ea typeface="宋体" pitchFamily="2" charset="-122"/>
        <a:cs typeface="宋体"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r>
              <a:rPr lang="zh-CN" altLang="en-US" dirty="0"/>
              <a:t>he presence of motile sperm or strings from an intrauterine contraceptive device (IUD) can facilitate penetration of organisms through this protective barrier. The very small increased risk of PID with an IUD exists primarily in the first 3 weeks after IUD insertion and the risk drops</a:t>
            </a:r>
            <a:endParaRPr lang="zh-CN" altLang="en-US" dirty="0"/>
          </a:p>
          <a:p>
            <a:r>
              <a:rPr lang="zh-CN" altLang="en-US" dirty="0"/>
              <a:t>to the baseline population risk for the following years after insertion.</a:t>
            </a:r>
            <a:endParaRPr lang="zh-CN" altLang="en-US" dirty="0"/>
          </a:p>
          <a:p>
            <a:endParaRPr lang="zh-CN" altLang="en-US" dirty="0"/>
          </a:p>
          <a:p>
            <a:r>
              <a:rPr lang="zh-CN" altLang="en-US" dirty="0"/>
              <a:t>&gt;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endocarditis,</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meningitis, and suppurative arthritis. The chronic</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sequelae of PID include infertility and tubal obstruction,</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ectopic pregnancy, pelvic pain, and intestinal obstruction</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r>
              <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rPr>
              <a:t>due to adhesions between the bowel and pelvic organs.</a:t>
            </a: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仿宋" panose="02010609060101010101"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r>
              <a:rPr lang="zh-CN" altLang="en-US" dirty="0"/>
              <a:t> Criteria for outpatient management include low-grade fever, tolerance of oral medication, and the absence of peritoneal signs.</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l" defTabSz="914400" fontAlgn="auto">
              <a:lnSpc>
                <a:spcPct val="100000"/>
              </a:lnSpc>
              <a:spcBef>
                <a:spcPts val="0"/>
              </a:spcBef>
              <a:spcAft>
                <a:spcPts val="0"/>
              </a:spcAft>
              <a:buClrTx/>
              <a:buSzTx/>
              <a:buFontTx/>
              <a:buNone/>
              <a:defRPr/>
            </a:pPr>
            <a:endParaRPr lang="zh-CN" altLang="en-US" kern="0" noProof="0" dirty="0">
              <a:ln>
                <a:noFill/>
              </a:ln>
              <a:solidFill>
                <a:sysClr val="windowText" lastClr="000000"/>
              </a:solidFill>
              <a:effectLst/>
              <a:uLnTx/>
              <a:uFillTx/>
              <a:latin typeface="宋体" pitchFamily="2" charset="-122"/>
              <a:ea typeface="宋体" pitchFamily="2" charset="-122"/>
              <a:cs typeface="思源黑体 HW" panose="020B0500000000000000" charset="-122"/>
              <a:sym typeface="+mn-ea"/>
            </a:endParaRPr>
          </a:p>
          <a:p>
            <a:pPr marL="0" marR="0" lvl="0" indent="-457200" algn="l"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r>
              <a:rPr lang="zh-CN" altLang="en-US" dirty="0"/>
              <a:t>he presence of motile sperm or strings from an intrauterine contraceptive device (IUD) can facilitate penetration of organisms through this protective barrier. The very small increased risk of PID with an IUD exists primarily in the first 3 weeks after IUD insertion and the risk drops</a:t>
            </a:r>
            <a:endParaRPr lang="zh-CN" altLang="en-US" dirty="0"/>
          </a:p>
          <a:p>
            <a:r>
              <a:rPr lang="zh-CN" altLang="en-US" dirty="0"/>
              <a:t>to the baseline population risk for the following years after insertion.</a:t>
            </a:r>
            <a:endParaRPr lang="zh-CN" altLang="en-US" dirty="0"/>
          </a:p>
          <a:p>
            <a:endParaRPr lang="zh-CN" altLang="en-US" dirty="0"/>
          </a:p>
          <a:p>
            <a:r>
              <a:rPr lang="zh-CN" altLang="en-US" dirty="0"/>
              <a:t>&gt;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idx="2"/>
          </p:nvPr>
        </p:nvSpPr>
        <p:spPr/>
      </p:sp>
      <p:sp>
        <p:nvSpPr>
          <p:cNvPr id="3" name="文本占位符 2"/>
          <p:cNvSpPr>
            <a:spLocks noGrp="true"/>
          </p:cNvSpPr>
          <p:nvPr>
            <p:ph type="body" idx="3"/>
          </p:nvPr>
        </p:nvSpPr>
        <p:spPr/>
        <p:txBody>
          <a:bodyPr/>
          <a:lstStyle/>
          <a:p>
            <a:pPr marL="0" marR="0" lvl="0" indent="-457200" algn="just" defTabSz="914400" fontAlgn="auto">
              <a:lnSpc>
                <a:spcPct val="100000"/>
              </a:lnSpc>
              <a:spcBef>
                <a:spcPts val="0"/>
              </a:spcBef>
              <a:spcAft>
                <a:spcPts val="0"/>
              </a:spcAft>
              <a:buClrTx/>
              <a:buSzTx/>
              <a:buFontTx/>
              <a:buNone/>
              <a:defRPr/>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true"/>
          <p:nvPr userDrawn="true"/>
        </p:nvSpPr>
        <p:spPr>
          <a:xfrm>
            <a:off x="4423910" y="4458724"/>
            <a:ext cx="3344185" cy="297774"/>
          </a:xfrm>
          <a:prstGeom prst="rect">
            <a:avLst/>
          </a:prstGeom>
          <a:noFill/>
        </p:spPr>
        <p:txBody>
          <a:bodyPr wrap="none" rtlCol="0">
            <a:spAutoFit/>
          </a:bodyPr>
          <a:lstStyle/>
          <a:p>
            <a:pPr algn="ctr" defTabSz="609600"/>
            <a:r>
              <a:rPr kumimoji="1" lang="zh-CN" altLang="en-US" sz="1335" dirty="0">
                <a:solidFill>
                  <a:srgbClr val="000000"/>
                </a:solidFill>
                <a:latin typeface="宋体" pitchFamily="2" charset="-122"/>
                <a:ea typeface="宋体" pitchFamily="2" charset="-122"/>
                <a:cs typeface="DejaVu Sans" panose="020B0603030804020204" charset="0"/>
              </a:rPr>
              <a:t>点击</a:t>
            </a:r>
            <a:r>
              <a:rPr kumimoji="1" lang="en-US" altLang="zh-CN" sz="1335" dirty="0">
                <a:solidFill>
                  <a:srgbClr val="000000"/>
                </a:solidFill>
                <a:latin typeface="宋体" pitchFamily="2" charset="-122"/>
                <a:ea typeface="宋体" pitchFamily="2" charset="-122"/>
                <a:cs typeface=".萍方-简" panose="020B0600000000000000" charset="-122"/>
              </a:rPr>
              <a:t>Logo</a:t>
            </a:r>
            <a:r>
              <a:rPr kumimoji="1" lang="zh-CN" altLang="en-US" sz="1335" dirty="0">
                <a:solidFill>
                  <a:srgbClr val="000000"/>
                </a:solidFill>
                <a:latin typeface="宋体" pitchFamily="2" charset="-122"/>
                <a:ea typeface="宋体" pitchFamily="2" charset="-122"/>
                <a:cs typeface="DejaVu Sans" panose="020B0603030804020204" charset="0"/>
              </a:rPr>
              <a:t>获取更多优质模板（放映模式）</a:t>
            </a:r>
            <a:endParaRPr kumimoji="1" lang="zh-CN" altLang="en-US" sz="1335" dirty="0">
              <a:solidFill>
                <a:srgbClr val="000000"/>
              </a:solidFill>
              <a:latin typeface="宋体" pitchFamily="2" charset="-122"/>
              <a:ea typeface="宋体" pitchFamily="2" charset="-122"/>
              <a:cs typeface="DejaVu Sans" panose="020B0603030804020204" charset="0"/>
            </a:endParaRPr>
          </a:p>
        </p:txBody>
      </p:sp>
      <p:pic>
        <p:nvPicPr>
          <p:cNvPr id="4" name="图片 3">
            <a:hlinkClick r:id="rId2"/>
          </p:cNvPr>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true"/>
          </p:cNvPicPr>
          <p:nvPr userDrawn="true"/>
        </p:nvPicPr>
        <p:blipFill rotWithShape="true">
          <a:blip r:embed="rId2"/>
          <a:srcRect t="15838" r="78197" b="16675"/>
          <a:stretch>
            <a:fillRect/>
          </a:stretch>
        </p:blipFill>
        <p:spPr>
          <a:xfrm flipH="true">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true"/>
          </p:cNvPicPr>
          <p:nvPr userDrawn="true"/>
        </p:nvPicPr>
        <p:blipFill rotWithShape="true">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true"/>
          </p:cNvSpPr>
          <p:nvPr>
            <p:ph type="body" sz="quarter" idx="10" hasCustomPrompt="true"/>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宋体" pitchFamily="2" charset="-122"/>
                <a:ea typeface="宋体" pitchFamily="2" charset="-122"/>
                <a:cs typeface="宋体" pitchFamily="2"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true"/>
          </p:cNvSpPr>
          <p:nvPr>
            <p:ph type="body" sz="quarter" idx="13" hasCustomPrompt="true"/>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宋体" pitchFamily="2" charset="-122"/>
                <a:ea typeface="宋体" pitchFamily="2" charset="-122"/>
                <a:cs typeface="宋体" pitchFamily="2" charset="-122"/>
              </a:defRPr>
            </a:lvl1pPr>
          </a:lstStyle>
          <a:p>
            <a:pPr lvl="0"/>
            <a:r>
              <a:rPr kumimoji="1" lang="en-US" altLang="zh-CN" dirty="0"/>
              <a:t>01</a:t>
            </a:r>
            <a:endParaRPr kumimoji="1" lang="zh-CN" altLang="en-US" dirty="0"/>
          </a:p>
        </p:txBody>
      </p:sp>
      <p:sp>
        <p:nvSpPr>
          <p:cNvPr id="4" name="图片占位符 8"/>
          <p:cNvSpPr>
            <a:spLocks noGrp="true"/>
          </p:cNvSpPr>
          <p:nvPr>
            <p:ph type="pic" sz="quarter" idx="14" hasCustomPrompt="true"/>
          </p:nvPr>
        </p:nvSpPr>
        <p:spPr>
          <a:xfrm>
            <a:off x="376768" y="5989475"/>
            <a:ext cx="1960033" cy="533400"/>
          </a:xfrm>
          <a:prstGeom prst="rect">
            <a:avLst/>
          </a:prstGeom>
        </p:spPr>
        <p:txBody>
          <a:bodyPr vert="horz" anchor="ctr"/>
          <a:lstStyle>
            <a:lvl1pPr marL="0" indent="0" algn="ctr">
              <a:buNone/>
              <a:defRPr sz="1600" b="1">
                <a:latin typeface="宋体" pitchFamily="2" charset="-122"/>
                <a:ea typeface="宋体" pitchFamily="2" charset="-122"/>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true"/>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宋体" pitchFamily="2" charset="-122"/>
                <a:ea typeface="宋体" pitchFamily="2" charset="-122"/>
                <a:cs typeface=".萍方-简" panose="020B0600000000000000" charset="-122"/>
              </a:rPr>
              <a:t>背景图片素材</a:t>
            </a:r>
            <a:endParaRPr lang="zh-CN" altLang="en-US" sz="1800" dirty="0">
              <a:solidFill>
                <a:schemeClr val="tx1">
                  <a:lumMod val="75000"/>
                  <a:lumOff val="25000"/>
                </a:schemeClr>
              </a:solidFill>
              <a:latin typeface="宋体" pitchFamily="2" charset="-122"/>
              <a:ea typeface="宋体" pitchFamily="2" charset="-122"/>
              <a:cs typeface=".萍方-简" panose="020B0600000000000000" charset="-122"/>
            </a:endParaRPr>
          </a:p>
        </p:txBody>
      </p:sp>
      <p:sp>
        <p:nvSpPr>
          <p:cNvPr id="5" name="矩形 4"/>
          <p:cNvSpPr/>
          <p:nvPr userDrawn="true"/>
        </p:nvSpPr>
        <p:spPr>
          <a:xfrm>
            <a:off x="440603" y="182445"/>
            <a:ext cx="82586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宋体" pitchFamily="2" charset="-122"/>
                <a:ea typeface="宋体" pitchFamily="2" charset="-122"/>
                <a:cs typeface=".萍方-简" panose="020B0600000000000000" charset="-122"/>
              </a:rPr>
              <a:t>OfficePLUS</a:t>
            </a:r>
            <a:endParaRPr lang="zh-CN" altLang="en-US" sz="1000" dirty="0">
              <a:solidFill>
                <a:schemeClr val="tx1">
                  <a:lumMod val="75000"/>
                  <a:lumOff val="25000"/>
                </a:schemeClr>
              </a:solidFill>
              <a:latin typeface="宋体" pitchFamily="2" charset="-122"/>
              <a:ea typeface="宋体" pitchFamily="2" charset="-122"/>
              <a:cs typeface=".萍方-简" panose="020B0600000000000000"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true"/>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宋体" pitchFamily="2" charset="-122"/>
                <a:ea typeface="宋体" pitchFamily="2" charset="-122"/>
                <a:cs typeface=".萍方-简" panose="020B0600000000000000" charset="-122"/>
              </a:rPr>
              <a:t>标注</a:t>
            </a:r>
            <a:endParaRPr lang="zh-CN" altLang="en-US" sz="1800" dirty="0">
              <a:solidFill>
                <a:srgbClr val="FFFFFF"/>
              </a:solidFill>
              <a:latin typeface="宋体" pitchFamily="2" charset="-122"/>
              <a:ea typeface="宋体" pitchFamily="2" charset="-122"/>
              <a:cs typeface=".萍方-简" panose="020B0600000000000000" charset="-122"/>
            </a:endParaRPr>
          </a:p>
        </p:txBody>
      </p:sp>
      <p:sp>
        <p:nvSpPr>
          <p:cNvPr id="11" name="矩形 10"/>
          <p:cNvSpPr/>
          <p:nvPr userDrawn="true"/>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字体使用 </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行距</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背景图片出处</a:t>
            </a: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声明</a:t>
            </a:r>
            <a:endParaRPr lang="en-US" altLang="zh-CN" sz="1400" dirty="0">
              <a:solidFill>
                <a:srgbClr val="FFFFFF"/>
              </a:solidFill>
              <a:latin typeface="宋体" pitchFamily="2" charset="-122"/>
              <a:ea typeface="宋体" pitchFamily="2" charset="-122"/>
              <a:cs typeface=".萍方-简" panose="020B0600000000000000" charset="-122"/>
            </a:endParaRPr>
          </a:p>
        </p:txBody>
      </p:sp>
      <p:sp>
        <p:nvSpPr>
          <p:cNvPr id="12" name="矩形 11"/>
          <p:cNvSpPr/>
          <p:nvPr userDrawn="true"/>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宋体" pitchFamily="2" charset="-122"/>
                <a:ea typeface="宋体" pitchFamily="2" charset="-122"/>
                <a:cs typeface=".萍方-简" panose="020B0600000000000000" charset="-122"/>
              </a:rPr>
              <a:t>英文 </a:t>
            </a:r>
            <a:r>
              <a:rPr lang="en-US" altLang="zh-CN" sz="1400" dirty="0">
                <a:solidFill>
                  <a:srgbClr val="FFFFFF"/>
                </a:solidFill>
                <a:latin typeface="宋体" pitchFamily="2" charset="-122"/>
                <a:ea typeface="宋体" pitchFamily="2" charset="-122"/>
                <a:cs typeface=".萍方-简" panose="020B0600000000000000" charset="-122"/>
              </a:rPr>
              <a:t>Segoe UI</a:t>
            </a:r>
            <a:endParaRPr lang="zh-CN" altLang="en-US" sz="1400" dirty="0">
              <a:solidFill>
                <a:srgbClr val="FFFFFF"/>
              </a:solidFill>
              <a:latin typeface="宋体" pitchFamily="2" charset="-122"/>
              <a:ea typeface="宋体" pitchFamily="2" charset="-122"/>
              <a:cs typeface=".萍方-简" panose="020B0600000000000000" charset="-122"/>
            </a:endParaRPr>
          </a:p>
          <a:p>
            <a:pPr>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中文 微软雅黑</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zh-CN" altLang="en-US" sz="1400" dirty="0">
                <a:solidFill>
                  <a:srgbClr val="FFFFFF"/>
                </a:solidFill>
                <a:latin typeface="宋体" pitchFamily="2" charset="-122"/>
                <a:ea typeface="宋体" pitchFamily="2" charset="-122"/>
                <a:cs typeface=".萍方-简" panose="020B0600000000000000" charset="-122"/>
              </a:rPr>
              <a:t>正文 </a:t>
            </a:r>
            <a:r>
              <a:rPr lang="en-US" altLang="zh-CN" sz="1400" dirty="0">
                <a:solidFill>
                  <a:srgbClr val="FFFFFF"/>
                </a:solidFill>
                <a:latin typeface="宋体" pitchFamily="2" charset="-122"/>
                <a:ea typeface="宋体" pitchFamily="2" charset="-122"/>
                <a:cs typeface=".萍方-简" panose="020B0600000000000000" charset="-122"/>
              </a:rPr>
              <a:t>1.3</a:t>
            </a: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en-US" altLang="zh-CN"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r>
              <a:rPr lang="en-US" altLang="zh-CN" sz="1400" dirty="0" err="1">
                <a:solidFill>
                  <a:srgbClr val="FFFFFF"/>
                </a:solidFill>
                <a:latin typeface="宋体" pitchFamily="2" charset="-122"/>
                <a:ea typeface="宋体" pitchFamily="2" charset="-122"/>
                <a:cs typeface=".萍方-简" panose="020B0600000000000000" charset="-122"/>
              </a:rPr>
              <a:t>cn.bing.com</a:t>
            </a: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defTabSz="609600">
              <a:lnSpc>
                <a:spcPct val="130000"/>
              </a:lnSpc>
            </a:pPr>
            <a:endParaRPr lang="zh-CN" altLang="en-US" sz="1400" dirty="0">
              <a:solidFill>
                <a:srgbClr val="FFFFFF"/>
              </a:solidFill>
              <a:latin typeface="宋体" pitchFamily="2" charset="-122"/>
              <a:ea typeface="宋体" pitchFamily="2" charset="-122"/>
              <a:cs typeface=".萍方-简" panose="020B0600000000000000" charset="-122"/>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PPT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模板、</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Word</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文档、</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Excel</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萍方-简" panose="020B0600000000000000" charset="-122"/>
              </a:rPr>
              <a:t> </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图表、图片素材等）均受</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中华人民共和国著作权法</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信息网络传播权保护条例</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包括图片或图表</a:t>
            </a:r>
            <a:r>
              <a:rPr kumimoji="0" lang="en-US" altLang="zh-CN"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a:t>
            </a:r>
            <a:r>
              <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宋体" pitchFamily="2" charset="-122"/>
              <a:ea typeface="宋体" pitchFamily="2" charset="-122"/>
              <a:cs typeface="DejaVu Sans" panose="020B0603030804020204" charset="0"/>
            </a:endParaRPr>
          </a:p>
        </p:txBody>
      </p:sp>
      <p:sp>
        <p:nvSpPr>
          <p:cNvPr id="13" name="矩形 12"/>
          <p:cNvSpPr/>
          <p:nvPr userDrawn="true"/>
        </p:nvSpPr>
        <p:spPr>
          <a:xfrm>
            <a:off x="440603" y="182445"/>
            <a:ext cx="825867" cy="246221"/>
          </a:xfrm>
          <a:prstGeom prst="rect">
            <a:avLst/>
          </a:prstGeom>
        </p:spPr>
        <p:txBody>
          <a:bodyPr wrap="none">
            <a:spAutoFit/>
          </a:bodyPr>
          <a:lstStyle/>
          <a:p>
            <a:pPr defTabSz="609600"/>
            <a:r>
              <a:rPr kumimoji="1" lang="en-US" altLang="zh-CN" sz="1000" dirty="0">
                <a:solidFill>
                  <a:prstClr val="white"/>
                </a:solidFill>
                <a:latin typeface="宋体" pitchFamily="2" charset="-122"/>
                <a:ea typeface="宋体" pitchFamily="2" charset="-122"/>
                <a:cs typeface=".萍方-简" panose="020B0600000000000000" charset="-122"/>
              </a:rPr>
              <a:t>OfficePLUS</a:t>
            </a:r>
            <a:endParaRPr lang="zh-CN" altLang="en-US" sz="1000" dirty="0">
              <a:solidFill>
                <a:prstClr val="white"/>
              </a:solidFill>
              <a:latin typeface="宋体" pitchFamily="2" charset="-122"/>
              <a:ea typeface="宋体" pitchFamily="2" charset="-122"/>
              <a:cs typeface=".萍方-简" panose="020B0600000000000000"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0960" y="1476375"/>
            <a:ext cx="12070080" cy="3684905"/>
            <a:chOff x="96" y="2325"/>
            <a:chExt cx="19008" cy="5803"/>
          </a:xfrm>
        </p:grpSpPr>
        <p:sp>
          <p:nvSpPr>
            <p:cNvPr id="4" name="矩形 3"/>
            <p:cNvSpPr/>
            <p:nvPr/>
          </p:nvSpPr>
          <p:spPr>
            <a:xfrm>
              <a:off x="96" y="2325"/>
              <a:ext cx="19008" cy="5803"/>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sp>
          <p:nvSpPr>
            <p:cNvPr id="8" name="矩形 7"/>
            <p:cNvSpPr/>
            <p:nvPr/>
          </p:nvSpPr>
          <p:spPr>
            <a:xfrm>
              <a:off x="96" y="3991"/>
              <a:ext cx="19008" cy="3924"/>
            </a:xfrm>
            <a:prstGeom prst="rect">
              <a:avLst/>
            </a:prstGeom>
          </p:spPr>
          <p:txBody>
            <a:bodyPr wrap="square">
              <a:spAutoFit/>
            </a:bodyPr>
            <a:lstStyle/>
            <a:p>
              <a:pPr algn="ctr"/>
              <a:r>
                <a:rPr lang="zh-CN" altLang="x-none" sz="4800" b="1" dirty="0">
                  <a:latin typeface="宋体" pitchFamily="2" charset="-122"/>
                  <a:ea typeface="宋体" pitchFamily="2" charset="-122"/>
                  <a:cs typeface="宋体" pitchFamily="2" charset="-122"/>
                </a:rPr>
                <a:t>地中海贫血导读</a:t>
              </a:r>
              <a:endParaRPr lang="x-none" altLang="zh-CN" sz="4800" b="1" dirty="0">
                <a:latin typeface="宋体" pitchFamily="2" charset="-122"/>
                <a:ea typeface="宋体" pitchFamily="2" charset="-122"/>
                <a:cs typeface="宋体" pitchFamily="2" charset="-122"/>
              </a:endParaRPr>
            </a:p>
            <a:p>
              <a:pPr algn="ctr"/>
              <a:r>
                <a:rPr lang="en-US" altLang="zh-CN" sz="4800" b="1" dirty="0">
                  <a:latin typeface="宋体" pitchFamily="2" charset="-122"/>
                  <a:ea typeface="宋体" pitchFamily="2" charset="-122"/>
                  <a:cs typeface="文泉驿微米黑" panose="020B0606030804020204" charset="-122"/>
                </a:rPr>
                <a:t>introduction to thalassemias</a:t>
              </a:r>
              <a:r>
                <a:rPr lang="zh-CN" altLang="en-US" sz="4800" b="1" dirty="0">
                  <a:latin typeface="宋体" pitchFamily="2" charset="-122"/>
                  <a:ea typeface="宋体" pitchFamily="2" charset="-122"/>
                  <a:cs typeface="文泉驿微米黑" panose="020B0606030804020204" charset="-122"/>
                </a:rPr>
                <a:t> </a:t>
              </a:r>
              <a:endParaRPr lang="zh-CN" altLang="en-US" sz="4800" b="1" dirty="0">
                <a:latin typeface="宋体" pitchFamily="2" charset="-122"/>
                <a:ea typeface="宋体" pitchFamily="2" charset="-122"/>
                <a:cs typeface="文泉驿微米黑" panose="020B0606030804020204" charset="-122"/>
              </a:endParaRPr>
            </a:p>
            <a:p>
              <a:pPr algn="ctr"/>
              <a:r>
                <a:rPr lang="x-none" altLang="zh-CN" sz="3200" b="1" dirty="0">
                  <a:latin typeface="宋体" pitchFamily="2" charset="-122"/>
                  <a:ea typeface="宋体" pitchFamily="2" charset="-122"/>
                  <a:cs typeface="文泉驿微米黑" panose="020B0606030804020204" charset="-122"/>
                </a:rPr>
                <a:t>by 郑焱华</a:t>
              </a:r>
              <a:endParaRPr lang="x-none" altLang="zh-CN" sz="3200" b="1" dirty="0">
                <a:latin typeface="宋体" pitchFamily="2" charset="-122"/>
                <a:ea typeface="宋体" pitchFamily="2" charset="-122"/>
                <a:cs typeface="文泉驿微米黑" panose="020B0606030804020204" charset="-122"/>
              </a:endParaRPr>
            </a:p>
            <a:p>
              <a:pPr algn="ctr"/>
              <a:r>
                <a:rPr lang="x-none" altLang="zh-CN" sz="2800" b="1" dirty="0">
                  <a:latin typeface="宋体" pitchFamily="2" charset="-122"/>
                  <a:ea typeface="宋体" pitchFamily="2" charset="-122"/>
                  <a:cs typeface="文泉驿微米黑" panose="020B0606030804020204" charset="-122"/>
                </a:rPr>
                <a:t>3171003453</a:t>
              </a:r>
              <a:endParaRPr lang="x-none" altLang="zh-CN" sz="2800" b="1" dirty="0">
                <a:latin typeface="宋体" pitchFamily="2" charset="-122"/>
                <a:ea typeface="宋体" pitchFamily="2" charset="-122"/>
                <a:cs typeface="文泉驿微米黑" panose="020B0606030804020204" charset="-122"/>
              </a:endParaRPr>
            </a:p>
          </p:txBody>
        </p:sp>
      </p:grpSp>
      <p:pic>
        <p:nvPicPr>
          <p:cNvPr id="11" name="图片 10" descr="ic_chevron_right_white_48dp"/>
          <p:cNvPicPr>
            <a:picLocks noChangeAspect="true"/>
          </p:cNvPicPr>
          <p:nvPr/>
        </p:nvPicPr>
        <p:blipFill>
          <a:blip r:embed="rId1"/>
          <a:stretch>
            <a:fillRect/>
          </a:stretch>
        </p:blipFill>
        <p:spPr>
          <a:xfrm rot="5400000">
            <a:off x="11102975" y="6068060"/>
            <a:ext cx="528955" cy="528955"/>
          </a:xfrm>
          <a:prstGeom prst="ellipse">
            <a:avLst/>
          </a:prstGeom>
          <a:solidFill>
            <a:schemeClr val="accent1"/>
          </a:solidFill>
          <a:effectLst>
            <a:outerShdw blurRad="190500" dist="12700" sx="106000" sy="106000" algn="ctr" rotWithShape="0">
              <a:prstClr val="black">
                <a:alpha val="40000"/>
              </a:prstClr>
            </a:outerShdw>
          </a:effec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图片/2020-10-28 19-41-47屏幕截图.png2020-10-28 19-41-47屏幕截图"/>
          <p:cNvPicPr>
            <a:picLocks noChangeAspect="true"/>
          </p:cNvPicPr>
          <p:nvPr/>
        </p:nvPicPr>
        <p:blipFill>
          <a:blip r:embed="rId1"/>
          <a:srcRect/>
          <a:stretch>
            <a:fillRect/>
          </a:stretch>
        </p:blipFill>
        <p:spPr>
          <a:xfrm>
            <a:off x="4058920" y="62230"/>
            <a:ext cx="8580755" cy="6830060"/>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721251"/>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67945" y="604520"/>
            <a:ext cx="4420235" cy="5262245"/>
          </a:xfrm>
          <a:prstGeom prst="rect">
            <a:avLst/>
          </a:prstGeom>
        </p:spPr>
        <p:txBody>
          <a:bodyPr wrap="square">
            <a:spAutoFit/>
          </a:bodyPr>
          <a:lstStyle/>
          <a:p>
            <a:pPr indent="-457200" fontAlgn="auto">
              <a:lnSpc>
                <a:spcPct val="100000"/>
              </a:lnSpc>
              <a:defRPr/>
            </a:pPr>
            <a:r>
              <a:rPr sz="2800" b="1" dirty="0">
                <a:latin typeface="宋体" pitchFamily="2" charset="-122"/>
                <a:ea typeface="宋体" pitchFamily="2" charset="-122"/>
                <a:sym typeface="+mn-ea"/>
              </a:rPr>
              <a:t>(1) inadequate HbA formation</a:t>
            </a:r>
            <a:r>
              <a:rPr lang="en-US" sz="2800" b="1" dirty="0">
                <a:latin typeface="宋体" pitchFamily="2" charset="-122"/>
                <a:ea typeface="宋体" pitchFamily="2" charset="-122"/>
                <a:sym typeface="+mn-ea"/>
              </a:rPr>
              <a:t>&gt;</a:t>
            </a:r>
            <a:r>
              <a:rPr sz="2800" dirty="0">
                <a:latin typeface="宋体" pitchFamily="2" charset="-122"/>
                <a:ea typeface="宋体" pitchFamily="2" charset="-122"/>
                <a:sym typeface="+mn-ea"/>
              </a:rPr>
              <a:t>microcytic,hypochromic red cells</a:t>
            </a:r>
            <a:endParaRPr sz="2800" dirty="0">
              <a:latin typeface="宋体" pitchFamily="2" charset="-122"/>
              <a:ea typeface="宋体" pitchFamily="2" charset="-122"/>
              <a:sym typeface="+mn-ea"/>
            </a:endParaRPr>
          </a:p>
          <a:p>
            <a:pPr indent="-457200" fontAlgn="auto">
              <a:lnSpc>
                <a:spcPct val="100000"/>
              </a:lnSpc>
              <a:defRPr/>
            </a:pPr>
            <a:r>
              <a:rPr sz="2800" b="1" dirty="0">
                <a:latin typeface="宋体" pitchFamily="2" charset="-122"/>
                <a:ea typeface="宋体" pitchFamily="2" charset="-122"/>
                <a:sym typeface="+mn-ea"/>
              </a:rPr>
              <a:t>(2) accumulation of unpaired α-globin</a:t>
            </a:r>
            <a:endParaRPr sz="2800" b="1" dirty="0">
              <a:latin typeface="宋体" pitchFamily="2" charset="-122"/>
              <a:ea typeface="宋体" pitchFamily="2" charset="-122"/>
              <a:sym typeface="+mn-ea"/>
            </a:endParaRPr>
          </a:p>
          <a:p>
            <a:pPr indent="-457200" fontAlgn="auto">
              <a:lnSpc>
                <a:spcPct val="100000"/>
              </a:lnSpc>
              <a:defRPr/>
            </a:pPr>
            <a:r>
              <a:rPr sz="2800" b="1" dirty="0">
                <a:latin typeface="宋体" pitchFamily="2" charset="-122"/>
                <a:ea typeface="宋体" pitchFamily="2" charset="-122"/>
                <a:sym typeface="+mn-ea"/>
              </a:rPr>
              <a:t>chains</a:t>
            </a:r>
            <a:r>
              <a:rPr lang="en-US" sz="2800" dirty="0">
                <a:latin typeface="宋体" pitchFamily="2" charset="-122"/>
                <a:ea typeface="宋体" pitchFamily="2" charset="-122"/>
                <a:sym typeface="+mn-ea"/>
              </a:rPr>
              <a:t>-&gt;</a:t>
            </a:r>
            <a:r>
              <a:rPr sz="2800" dirty="0">
                <a:latin typeface="宋体" pitchFamily="2" charset="-122"/>
                <a:ea typeface="宋体" pitchFamily="2" charset="-122"/>
                <a:sym typeface="+mn-ea"/>
              </a:rPr>
              <a:t>damage the membranes of red cells and erythroid precursors.</a:t>
            </a:r>
            <a:endParaRPr sz="2800" dirty="0">
              <a:latin typeface="宋体" pitchFamily="2" charset="-122"/>
              <a:ea typeface="宋体" pitchFamily="2" charset="-122"/>
              <a:sym typeface="+mn-ea"/>
            </a:endParaRPr>
          </a:p>
          <a:p>
            <a:pPr indent="-457200" fontAlgn="auto">
              <a:lnSpc>
                <a:spcPct val="100000"/>
              </a:lnSpc>
              <a:defRPr/>
            </a:pPr>
            <a:r>
              <a:rPr lang="en-US" sz="2800" dirty="0">
                <a:latin typeface="宋体" pitchFamily="2" charset="-122"/>
                <a:ea typeface="宋体" pitchFamily="2" charset="-122"/>
                <a:sym typeface="+mn-ea"/>
              </a:rPr>
              <a:t>(3)RBCs with α-chain inclusions are removed by splenic MPs.-&gt;Teardrop RBCs&amp;(UCB)jaundice</a:t>
            </a:r>
            <a:endParaRPr lang="en-US" sz="2800" dirty="0">
              <a:latin typeface="宋体" pitchFamily="2" charset="-122"/>
              <a:ea typeface="宋体" pitchFamily="2"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2"/>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645160"/>
          </a:xfrm>
          <a:prstGeom prst="rect">
            <a:avLst/>
          </a:prstGeom>
          <a:noFill/>
        </p:spPr>
        <p:txBody>
          <a:bodyPr wrap="square" rtlCol="0">
            <a:spAutoFit/>
          </a:bodyPr>
          <a:lstStyle/>
          <a:p>
            <a:r>
              <a:rPr lang="x-none" altLang="zh-CN" sz="3600" b="1" dirty="0">
                <a:latin typeface="宋体" pitchFamily="2" charset="-122"/>
                <a:ea typeface="宋体" pitchFamily="2" charset="-122"/>
              </a:rPr>
              <a:t>α-Thalassemia</a:t>
            </a:r>
            <a:endParaRPr lang="x-none" altLang="zh-CN" sz="3600" b="1" dirty="0">
              <a:latin typeface="宋体" pitchFamily="2" charset="-122"/>
              <a:ea typeface="宋体" pitchFamily="2" charset="-122"/>
            </a:endParaRPr>
          </a:p>
        </p:txBody>
      </p:sp>
      <p:sp>
        <p:nvSpPr>
          <p:cNvPr id="5" name="文本框 4"/>
          <p:cNvSpPr txBox="true"/>
          <p:nvPr/>
        </p:nvSpPr>
        <p:spPr>
          <a:xfrm>
            <a:off x="831215" y="1852295"/>
            <a:ext cx="11143615" cy="5908040"/>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deletions</a:t>
            </a:r>
            <a:r>
              <a:rPr lang="en-US" sz="2800" dirty="0">
                <a:latin typeface="宋体" pitchFamily="2" charset="-122"/>
                <a:ea typeface="宋体" pitchFamily="2" charset="-122"/>
              </a:rPr>
              <a:t>-&gt;</a:t>
            </a:r>
            <a:r>
              <a:rPr sz="2800" dirty="0">
                <a:latin typeface="宋体" pitchFamily="2" charset="-122"/>
                <a:ea typeface="宋体" pitchFamily="2" charset="-122"/>
              </a:rPr>
              <a:t> involving one or more of the α-globin</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genes.</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重型</a:t>
            </a:r>
            <a:r>
              <a:rPr lang="en-US" sz="2800" dirty="0">
                <a:latin typeface="宋体" pitchFamily="2" charset="-122"/>
                <a:ea typeface="宋体" pitchFamily="2" charset="-122"/>
              </a:rPr>
              <a:t>:</a:t>
            </a:r>
            <a:r>
              <a:rPr sz="2800" dirty="0">
                <a:latin typeface="宋体" pitchFamily="2" charset="-122"/>
                <a:ea typeface="宋体" pitchFamily="2" charset="-122"/>
                <a:sym typeface="+mn-ea"/>
              </a:rPr>
              <a:t>loss of </a:t>
            </a:r>
            <a:r>
              <a:rPr lang="en-US" sz="2800" dirty="0">
                <a:latin typeface="宋体" pitchFamily="2" charset="-122"/>
                <a:ea typeface="宋体" pitchFamily="2" charset="-122"/>
                <a:sym typeface="+mn-ea"/>
              </a:rPr>
              <a:t>4</a:t>
            </a:r>
            <a:r>
              <a:rPr sz="2800" dirty="0">
                <a:latin typeface="宋体" pitchFamily="2" charset="-122"/>
                <a:ea typeface="宋体" pitchFamily="2" charset="-122"/>
                <a:sym typeface="+mn-ea"/>
              </a:rPr>
              <a:t> single α-globin gene</a:t>
            </a:r>
            <a:r>
              <a:rPr lang="en-US" sz="2800" dirty="0">
                <a:latin typeface="宋体" pitchFamily="2" charset="-122"/>
                <a:ea typeface="宋体" pitchFamily="2" charset="-122"/>
                <a:sym typeface="+mn-ea"/>
              </a:rPr>
              <a:t>s</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(3)</a:t>
            </a:r>
            <a:r>
              <a:rPr lang="zh-CN" altLang="x-none" sz="2800" dirty="0">
                <a:latin typeface="宋体" pitchFamily="2" charset="-122"/>
                <a:ea typeface="宋体" pitchFamily="2" charset="-122"/>
              </a:rPr>
              <a:t>中间型：</a:t>
            </a:r>
            <a:r>
              <a:rPr sz="2800" dirty="0">
                <a:latin typeface="宋体" pitchFamily="2" charset="-122"/>
                <a:ea typeface="宋体" pitchFamily="2" charset="-122"/>
                <a:sym typeface="+mn-ea"/>
              </a:rPr>
              <a:t>loss of </a:t>
            </a:r>
            <a:r>
              <a:rPr lang="en-US" sz="2800" dirty="0">
                <a:latin typeface="宋体" pitchFamily="2" charset="-122"/>
                <a:ea typeface="宋体" pitchFamily="2" charset="-122"/>
                <a:sym typeface="+mn-ea"/>
              </a:rPr>
              <a:t>3</a:t>
            </a:r>
            <a:r>
              <a:rPr sz="2800" dirty="0">
                <a:latin typeface="宋体" pitchFamily="2" charset="-122"/>
                <a:ea typeface="宋体" pitchFamily="2" charset="-122"/>
                <a:sym typeface="+mn-ea"/>
              </a:rPr>
              <a:t> single α-globin gene</a:t>
            </a:r>
            <a:r>
              <a:rPr lang="en-US" sz="2800" dirty="0">
                <a:latin typeface="宋体" pitchFamily="2" charset="-122"/>
                <a:ea typeface="宋体" pitchFamily="2" charset="-122"/>
                <a:sym typeface="+mn-ea"/>
              </a:rPr>
              <a:t>s</a:t>
            </a:r>
            <a:r>
              <a:rPr lang="zh-CN" altLang="en-US" sz="2800" dirty="0">
                <a:latin typeface="宋体" pitchFamily="2" charset="-122"/>
                <a:ea typeface="宋体" pitchFamily="2" charset="-122"/>
                <a:sym typeface="+mn-ea"/>
              </a:rPr>
              <a:t>；excess of β-globin or (early in</a:t>
            </a:r>
            <a:r>
              <a:rPr sz="2800" dirty="0">
                <a:latin typeface="宋体" pitchFamily="2" charset="-122"/>
                <a:ea typeface="宋体" pitchFamily="2" charset="-122"/>
              </a:rPr>
              <a:t>life) γ-globin chains</a:t>
            </a:r>
            <a:r>
              <a:rPr lang="en-US" sz="2800" dirty="0">
                <a:latin typeface="宋体" pitchFamily="2" charset="-122"/>
                <a:ea typeface="宋体" pitchFamily="2" charset="-122"/>
              </a:rPr>
              <a:t>-&gt;</a:t>
            </a:r>
            <a:r>
              <a:rPr sz="2800" dirty="0">
                <a:latin typeface="宋体" pitchFamily="2" charset="-122"/>
                <a:ea typeface="宋体" pitchFamily="2" charset="-122"/>
              </a:rPr>
              <a:t> form relatively stable β4 and γ4 </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(4)</a:t>
            </a:r>
            <a:r>
              <a:rPr lang="zh-CN" altLang="x-none" sz="2800" dirty="0">
                <a:latin typeface="宋体" pitchFamily="2" charset="-122"/>
                <a:ea typeface="宋体" pitchFamily="2" charset="-122"/>
              </a:rPr>
              <a:t>轻型：</a:t>
            </a:r>
            <a:r>
              <a:rPr sz="2800" dirty="0">
                <a:latin typeface="宋体" pitchFamily="2" charset="-122"/>
                <a:ea typeface="宋体" pitchFamily="2" charset="-122"/>
              </a:rPr>
              <a:t>loss of </a:t>
            </a:r>
            <a:r>
              <a:rPr lang="en-US" sz="2800" dirty="0">
                <a:latin typeface="宋体" pitchFamily="2" charset="-122"/>
                <a:ea typeface="宋体" pitchFamily="2" charset="-122"/>
              </a:rPr>
              <a:t>2</a:t>
            </a:r>
            <a:r>
              <a:rPr sz="2800" dirty="0">
                <a:latin typeface="宋体" pitchFamily="2" charset="-122"/>
                <a:ea typeface="宋体" pitchFamily="2" charset="-122"/>
              </a:rPr>
              <a:t> single α-globin gene</a:t>
            </a:r>
            <a:r>
              <a:rPr lang="en-US" sz="2800" dirty="0">
                <a:latin typeface="宋体" pitchFamily="2" charset="-122"/>
                <a:ea typeface="宋体" pitchFamily="2" charset="-122"/>
              </a:rPr>
              <a:t>s</a:t>
            </a:r>
            <a:endParaRPr sz="2800" dirty="0">
              <a:latin typeface="宋体" pitchFamily="2" charset="-122"/>
              <a:ea typeface="宋体" pitchFamily="2" charset="-122"/>
            </a:endParaRPr>
          </a:p>
          <a:p>
            <a:pPr indent="-457200">
              <a:lnSpc>
                <a:spcPct val="150000"/>
              </a:lnSpc>
              <a:defRPr/>
            </a:pPr>
            <a:r>
              <a:rPr lang="en-US" altLang="x-none" sz="2800" dirty="0">
                <a:latin typeface="宋体" pitchFamily="2" charset="-122"/>
                <a:ea typeface="宋体" pitchFamily="2" charset="-122"/>
              </a:rPr>
              <a:t>(5)</a:t>
            </a:r>
            <a:r>
              <a:rPr lang="zh-CN" altLang="en-US" sz="2800" dirty="0">
                <a:latin typeface="宋体" pitchFamily="2" charset="-122"/>
                <a:ea typeface="宋体" pitchFamily="2" charset="-122"/>
                <a:sym typeface="+mn-ea"/>
              </a:rPr>
              <a:t>静止型</a:t>
            </a:r>
            <a:r>
              <a:rPr lang="zh-CN" altLang="en-US" sz="2800" dirty="0">
                <a:latin typeface="宋体" pitchFamily="2" charset="-122"/>
                <a:ea typeface="宋体" pitchFamily="2" charset="-122"/>
              </a:rPr>
              <a:t>：loss of a single α-globin gene</a:t>
            </a:r>
            <a:endParaRPr lang="zh-CN" altLang="en-US" sz="2800" dirty="0">
              <a:latin typeface="宋体" pitchFamily="2" charset="-122"/>
              <a:ea typeface="宋体" pitchFamily="2" charset="-122"/>
            </a:endParaRPr>
          </a:p>
          <a:p>
            <a:pPr indent="-457200">
              <a:lnSpc>
                <a:spcPct val="150000"/>
              </a:lnSpc>
              <a:defRPr/>
            </a:pPr>
            <a:endParaRPr lang="x-none" sz="2800" dirty="0">
              <a:latin typeface="宋体" pitchFamily="2" charset="-122"/>
              <a:ea typeface="宋体" pitchFamily="2" charset="-122"/>
            </a:endParaRPr>
          </a:p>
          <a:p>
            <a:pPr indent="-457200">
              <a:lnSpc>
                <a:spcPct val="150000"/>
              </a:lnSpc>
              <a:defRPr/>
            </a:pPr>
            <a:endParaRPr lang="x-none" sz="2800" dirty="0">
              <a:latin typeface="宋体" pitchFamily="2"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cs typeface="Monaco" panose="020B0509030404040204" charset="0"/>
                </a:rPr>
                <a:t>Clinical Features</a:t>
              </a:r>
              <a:endParaRPr lang="x-none" altLang="en-US"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6"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37" name="矩形 36"/>
          <p:cNvSpPr/>
          <p:nvPr/>
        </p:nvSpPr>
        <p:spPr>
          <a:xfrm>
            <a:off x="5014595" y="3645535"/>
            <a:ext cx="2412365" cy="1060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a:t>
            </a:r>
            <a:r>
              <a:rPr lang="x-none" altLang="zh-CN" sz="2400" b="1" dirty="0">
                <a:latin typeface="宋体" pitchFamily="2" charset="-122"/>
                <a:ea typeface="宋体" pitchFamily="2" charset="-122"/>
                <a:sym typeface="+mn-ea"/>
              </a:rPr>
              <a:t>β-Thalassemia</a:t>
            </a:r>
            <a:r>
              <a:rPr lang="en-US" altLang="x-none" sz="2400" b="1" dirty="0">
                <a:latin typeface="宋体" pitchFamily="2" charset="-122"/>
                <a:ea typeface="宋体" pitchFamily="2" charset="-122"/>
                <a:sym typeface="+mn-ea"/>
              </a:rPr>
              <a:t> </a:t>
            </a:r>
            <a:endParaRPr lang="x-none" altLang="zh-CN" b="1" dirty="0">
              <a:latin typeface="宋体" pitchFamily="2" charset="-122"/>
              <a:ea typeface="宋体" pitchFamily="2" charset="-122"/>
            </a:endParaRPr>
          </a:p>
          <a:p>
            <a:endParaRPr lang="zh-CN" altLang="en-US" dirty="0"/>
          </a:p>
        </p:txBody>
      </p:sp>
      <p:sp>
        <p:nvSpPr>
          <p:cNvPr id="5" name="文本框 4"/>
          <p:cNvSpPr txBox="true"/>
          <p:nvPr/>
        </p:nvSpPr>
        <p:spPr>
          <a:xfrm>
            <a:off x="831215" y="1323340"/>
            <a:ext cx="11335385" cy="526224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a:t>
            </a:r>
            <a:r>
              <a:rPr sz="2800" b="1" dirty="0">
                <a:latin typeface="宋体" pitchFamily="2" charset="-122"/>
                <a:ea typeface="宋体" pitchFamily="2" charset="-122"/>
              </a:rPr>
              <a:t>轻</a:t>
            </a:r>
            <a:r>
              <a:rPr lang="zh-CN" sz="2800" b="1" dirty="0">
                <a:latin typeface="宋体" pitchFamily="2" charset="-122"/>
                <a:ea typeface="宋体" pitchFamily="2" charset="-122"/>
              </a:rPr>
              <a:t>型</a:t>
            </a:r>
            <a:r>
              <a:rPr sz="2800" b="1" dirty="0">
                <a:latin typeface="宋体" pitchFamily="2" charset="-122"/>
                <a:ea typeface="宋体" pitchFamily="2" charset="-122"/>
              </a:rPr>
              <a:t>患者</a:t>
            </a:r>
            <a:r>
              <a:rPr sz="2800" dirty="0">
                <a:latin typeface="宋体" pitchFamily="2" charset="-122"/>
                <a:ea typeface="宋体" pitchFamily="2" charset="-122"/>
              </a:rPr>
              <a:t>无症状或</a:t>
            </a:r>
            <a:r>
              <a:rPr sz="2800" b="1" dirty="0">
                <a:latin typeface="宋体" pitchFamily="2" charset="-122"/>
                <a:ea typeface="宋体" pitchFamily="2" charset="-122"/>
              </a:rPr>
              <a:t>轻度贫血</a:t>
            </a:r>
            <a:r>
              <a:rPr sz="2800" dirty="0">
                <a:latin typeface="宋体" pitchFamily="2" charset="-122"/>
                <a:ea typeface="宋体" pitchFamily="2" charset="-122"/>
              </a:rPr>
              <a:t>,</a:t>
            </a:r>
            <a:r>
              <a:rPr sz="2800" b="1" dirty="0">
                <a:latin typeface="宋体" pitchFamily="2" charset="-122"/>
                <a:ea typeface="宋体" pitchFamily="2" charset="-122"/>
              </a:rPr>
              <a:t>脾不大或轻度大</a:t>
            </a:r>
            <a:r>
              <a:rPr sz="2800" dirty="0">
                <a:latin typeface="宋体" pitchFamily="2" charset="-122"/>
                <a:ea typeface="宋体" pitchFamily="2" charset="-122"/>
              </a:rPr>
              <a:t>。病程经过良好,能存活至老年。</a:t>
            </a:r>
            <a:r>
              <a:rPr sz="2800" b="1" dirty="0">
                <a:latin typeface="宋体" pitchFamily="2" charset="-122"/>
                <a:ea typeface="宋体" pitchFamily="2" charset="-122"/>
              </a:rPr>
              <a:t>成熟红细胞有轻度形态改变</a:t>
            </a:r>
            <a:r>
              <a:rPr sz="2800" dirty="0">
                <a:latin typeface="宋体" pitchFamily="2" charset="-122"/>
                <a:ea typeface="宋体" pitchFamily="2" charset="-122"/>
              </a:rPr>
              <a:t>,</a:t>
            </a:r>
            <a:r>
              <a:rPr sz="2800" b="1" dirty="0">
                <a:latin typeface="宋体" pitchFamily="2" charset="-122"/>
                <a:ea typeface="宋体" pitchFamily="2" charset="-122"/>
              </a:rPr>
              <a:t>红细胞渗透脆性正常或减低</a:t>
            </a:r>
            <a:r>
              <a:rPr sz="2800" dirty="0">
                <a:latin typeface="宋体" pitchFamily="2" charset="-122"/>
                <a:ea typeface="宋体" pitchFamily="2" charset="-122"/>
              </a:rPr>
              <a:t>,</a:t>
            </a:r>
            <a:r>
              <a:rPr sz="2800" b="1" dirty="0">
                <a:latin typeface="宋体" pitchFamily="2" charset="-122"/>
                <a:ea typeface="宋体" pitchFamily="2" charset="-122"/>
              </a:rPr>
              <a:t>HbA2含量增高 (0. 035 -0. 060), 这是本型的特点。 HbF 含量正常</a:t>
            </a:r>
            <a:r>
              <a:rPr sz="2800" dirty="0">
                <a:latin typeface="宋体" pitchFamily="2" charset="-122"/>
                <a:ea typeface="宋体" pitchFamily="2" charset="-122"/>
              </a:rPr>
              <a:t>。</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a:t>
            </a:r>
            <a:r>
              <a:rPr lang="zh-CN" sz="2800" b="1" dirty="0">
                <a:latin typeface="宋体" pitchFamily="2" charset="-122"/>
                <a:ea typeface="宋体" pitchFamily="2" charset="-122"/>
              </a:rPr>
              <a:t>中型患者</a:t>
            </a:r>
            <a:r>
              <a:rPr sz="2800" dirty="0">
                <a:latin typeface="宋体" pitchFamily="2" charset="-122"/>
                <a:ea typeface="宋体" pitchFamily="2" charset="-122"/>
              </a:rPr>
              <a:t>多于</a:t>
            </a:r>
            <a:r>
              <a:rPr sz="2800" b="1" dirty="0">
                <a:latin typeface="宋体" pitchFamily="2" charset="-122"/>
                <a:ea typeface="宋体" pitchFamily="2" charset="-122"/>
              </a:rPr>
              <a:t>幼童期出现症状</a:t>
            </a:r>
            <a:r>
              <a:rPr sz="2800" dirty="0">
                <a:latin typeface="宋体" pitchFamily="2" charset="-122"/>
                <a:ea typeface="宋体" pitchFamily="2" charset="-122"/>
              </a:rPr>
              <a:t>,其临床表现介于轻型和重型之间,</a:t>
            </a:r>
            <a:r>
              <a:rPr sz="2800" b="1" dirty="0">
                <a:latin typeface="宋体" pitchFamily="2" charset="-122"/>
                <a:ea typeface="宋体" pitchFamily="2" charset="-122"/>
              </a:rPr>
              <a:t>中度贫血</a:t>
            </a:r>
            <a:r>
              <a:rPr sz="2800" dirty="0">
                <a:latin typeface="宋体" pitchFamily="2" charset="-122"/>
                <a:ea typeface="宋体" pitchFamily="2" charset="-122"/>
              </a:rPr>
              <a:t>,</a:t>
            </a:r>
            <a:r>
              <a:rPr sz="2800" b="1" dirty="0">
                <a:latin typeface="宋体" pitchFamily="2" charset="-122"/>
                <a:ea typeface="宋体" pitchFamily="2" charset="-122"/>
              </a:rPr>
              <a:t>脾脏轻度或中度大</a:t>
            </a:r>
            <a:r>
              <a:rPr sz="2800" dirty="0">
                <a:latin typeface="宋体" pitchFamily="2" charset="-122"/>
                <a:ea typeface="宋体" pitchFamily="2" charset="-122"/>
              </a:rPr>
              <a:t>,</a:t>
            </a:r>
            <a:r>
              <a:rPr sz="2800" b="1" dirty="0">
                <a:latin typeface="宋体" pitchFamily="2" charset="-122"/>
                <a:ea typeface="宋体" pitchFamily="2" charset="-122"/>
              </a:rPr>
              <a:t>黄疽可有可无</a:t>
            </a:r>
            <a:r>
              <a:rPr sz="2800" dirty="0">
                <a:latin typeface="宋体" pitchFamily="2" charset="-122"/>
                <a:ea typeface="宋体" pitchFamily="2" charset="-122"/>
              </a:rPr>
              <a:t>,</a:t>
            </a:r>
            <a:r>
              <a:rPr sz="2800" b="1" dirty="0">
                <a:latin typeface="宋体" pitchFamily="2" charset="-122"/>
                <a:ea typeface="宋体" pitchFamily="2" charset="-122"/>
              </a:rPr>
              <a:t>骨骼改变较轻</a:t>
            </a:r>
            <a:r>
              <a:rPr sz="2800" dirty="0">
                <a:latin typeface="宋体" pitchFamily="2" charset="-122"/>
                <a:ea typeface="宋体" pitchFamily="2" charset="-122"/>
              </a:rPr>
              <a:t>。</a:t>
            </a:r>
            <a:r>
              <a:rPr sz="2800" b="1" dirty="0">
                <a:latin typeface="宋体" pitchFamily="2" charset="-122"/>
                <a:ea typeface="宋体" pitchFamily="2" charset="-122"/>
              </a:rPr>
              <a:t>小细胞低色素性贫血</a:t>
            </a:r>
            <a:r>
              <a:rPr sz="2800" dirty="0">
                <a:latin typeface="宋体" pitchFamily="2" charset="-122"/>
                <a:ea typeface="宋体" pitchFamily="2" charset="-122"/>
              </a:rPr>
              <a:t>,红细胞大小不等,</a:t>
            </a:r>
            <a:r>
              <a:rPr sz="2800" b="1" dirty="0">
                <a:latin typeface="宋体" pitchFamily="2" charset="-122"/>
                <a:ea typeface="宋体" pitchFamily="2" charset="-122"/>
              </a:rPr>
              <a:t>中央浅染区扩大,出现异形、靶形、碎片红细胞</a:t>
            </a:r>
            <a:r>
              <a:rPr lang="zh-CN" sz="2800" b="1" dirty="0">
                <a:latin typeface="宋体" pitchFamily="2" charset="-122"/>
                <a:ea typeface="宋体" pitchFamily="2" charset="-122"/>
              </a:rPr>
              <a:t>、</a:t>
            </a:r>
            <a:r>
              <a:rPr sz="2800" b="1" dirty="0">
                <a:latin typeface="宋体" pitchFamily="2" charset="-122"/>
                <a:ea typeface="宋体" pitchFamily="2" charset="-122"/>
              </a:rPr>
              <a:t>豪-周小体等</a:t>
            </a:r>
            <a:r>
              <a:rPr sz="2800" dirty="0">
                <a:latin typeface="宋体" pitchFamily="2" charset="-122"/>
                <a:ea typeface="宋体" pitchFamily="2" charset="-122"/>
              </a:rPr>
              <a:t>;网织红细胞正常或增高。</a:t>
            </a:r>
            <a:r>
              <a:rPr sz="2800" b="1" dirty="0">
                <a:latin typeface="宋体" pitchFamily="2" charset="-122"/>
                <a:ea typeface="宋体" pitchFamily="2" charset="-122"/>
              </a:rPr>
              <a:t>红细胞渗透脆性减低</a:t>
            </a:r>
            <a:r>
              <a:rPr sz="2800" dirty="0">
                <a:latin typeface="宋体" pitchFamily="2" charset="-122"/>
                <a:ea typeface="宋体" pitchFamily="2" charset="-122"/>
              </a:rPr>
              <a:t>, </a:t>
            </a:r>
            <a:r>
              <a:rPr sz="2800" b="1" dirty="0">
                <a:latin typeface="宋体" pitchFamily="2" charset="-122"/>
                <a:ea typeface="宋体" pitchFamily="2" charset="-122"/>
              </a:rPr>
              <a:t>HbF 含量约为 0. 40 -0. 80,</a:t>
            </a:r>
            <a:r>
              <a:rPr lang="x-none" sz="2800" b="1" dirty="0">
                <a:latin typeface="宋体" pitchFamily="2" charset="-122"/>
                <a:ea typeface="宋体" pitchFamily="2" charset="-122"/>
              </a:rPr>
              <a:t>HbA2 含量正常或增高。</a:t>
            </a:r>
            <a:endParaRPr lang="x-none" sz="2800" b="1" dirty="0">
              <a:latin typeface="宋体" pitchFamily="2" charset="-122"/>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a:t>
            </a:r>
            <a:r>
              <a:rPr lang="x-none" altLang="zh-CN" sz="2400" b="1" dirty="0">
                <a:latin typeface="宋体" pitchFamily="2" charset="-122"/>
                <a:ea typeface="宋体" pitchFamily="2" charset="-122"/>
                <a:sym typeface="+mn-ea"/>
              </a:rPr>
              <a:t>β-Thalassemia</a:t>
            </a:r>
            <a:r>
              <a:rPr lang="en-US" altLang="x-none" sz="2400" b="1" dirty="0">
                <a:latin typeface="宋体" pitchFamily="2" charset="-122"/>
                <a:ea typeface="宋体" pitchFamily="2" charset="-122"/>
                <a:sym typeface="+mn-ea"/>
              </a:rPr>
              <a:t> </a:t>
            </a:r>
            <a:r>
              <a:rPr lang="zh-CN" altLang="en-US" sz="2400" b="1" dirty="0">
                <a:latin typeface="宋体" pitchFamily="2" charset="-122"/>
                <a:ea typeface="宋体" pitchFamily="2" charset="-122"/>
                <a:sym typeface="+mn-ea"/>
              </a:rPr>
              <a:t>重型</a:t>
            </a:r>
            <a:endParaRPr lang="x-none" altLang="zh-CN" b="1" dirty="0">
              <a:latin typeface="宋体" pitchFamily="2" charset="-122"/>
              <a:ea typeface="宋体" pitchFamily="2" charset="-122"/>
            </a:endParaRPr>
          </a:p>
          <a:p>
            <a:endParaRPr lang="zh-CN" altLang="en-US" dirty="0"/>
          </a:p>
        </p:txBody>
      </p:sp>
      <p:sp>
        <p:nvSpPr>
          <p:cNvPr id="5" name="文本框 4"/>
          <p:cNvSpPr txBox="true"/>
          <p:nvPr/>
        </p:nvSpPr>
        <p:spPr>
          <a:xfrm>
            <a:off x="428625" y="1852295"/>
            <a:ext cx="11335385" cy="3969385"/>
          </a:xfrm>
          <a:prstGeom prst="rect">
            <a:avLst/>
          </a:prstGeom>
          <a:noFill/>
        </p:spPr>
        <p:txBody>
          <a:bodyPr wrap="square" rtlCol="0">
            <a:spAutoFit/>
          </a:bodyPr>
          <a:lstStyle/>
          <a:p>
            <a:pPr indent="-457200" fontAlgn="auto">
              <a:lnSpc>
                <a:spcPct val="100000"/>
              </a:lnSpc>
              <a:defRPr/>
            </a:pPr>
            <a:r>
              <a:rPr sz="2800" dirty="0">
                <a:latin typeface="宋体" pitchFamily="2" charset="-122"/>
                <a:ea typeface="宋体" pitchFamily="2" charset="-122"/>
              </a:rPr>
              <a:t>(1) 患儿</a:t>
            </a:r>
            <a:r>
              <a:rPr sz="2800" b="1" dirty="0">
                <a:latin typeface="宋体" pitchFamily="2" charset="-122"/>
                <a:ea typeface="宋体" pitchFamily="2" charset="-122"/>
              </a:rPr>
              <a:t>出生时无症状,至3 -12个月开始发病</a:t>
            </a:r>
            <a:r>
              <a:rPr sz="2800" dirty="0">
                <a:latin typeface="宋体" pitchFamily="2" charset="-122"/>
                <a:ea typeface="宋体" pitchFamily="2" charset="-122"/>
              </a:rPr>
              <a:t>,呈慢性进行性贫血,面</a:t>
            </a:r>
            <a:endParaRPr sz="2800" dirty="0">
              <a:latin typeface="宋体" pitchFamily="2" charset="-122"/>
              <a:ea typeface="宋体" pitchFamily="2" charset="-122"/>
            </a:endParaRPr>
          </a:p>
          <a:p>
            <a:pPr indent="-457200" fontAlgn="auto">
              <a:lnSpc>
                <a:spcPct val="100000"/>
              </a:lnSpc>
              <a:defRPr/>
            </a:pPr>
            <a:r>
              <a:rPr sz="2800" dirty="0">
                <a:latin typeface="宋体" pitchFamily="2" charset="-122"/>
                <a:ea typeface="宋体" pitchFamily="2" charset="-122"/>
              </a:rPr>
              <a:t>色苍白,</a:t>
            </a:r>
            <a:r>
              <a:rPr sz="2800" b="1" dirty="0">
                <a:latin typeface="宋体" pitchFamily="2" charset="-122"/>
                <a:ea typeface="宋体" pitchFamily="2" charset="-122"/>
              </a:rPr>
              <a:t>肝脾大</a:t>
            </a:r>
            <a:r>
              <a:rPr sz="2800" dirty="0">
                <a:latin typeface="宋体" pitchFamily="2" charset="-122"/>
                <a:ea typeface="宋体" pitchFamily="2" charset="-122"/>
              </a:rPr>
              <a:t>,发育不良,常有</a:t>
            </a:r>
            <a:r>
              <a:rPr sz="2800" b="1" dirty="0">
                <a:latin typeface="宋体" pitchFamily="2" charset="-122"/>
                <a:ea typeface="宋体" pitchFamily="2" charset="-122"/>
              </a:rPr>
              <a:t>轻度黄疽,症状随年龄增长而日益明显</a:t>
            </a:r>
            <a:endParaRPr sz="2800" dirty="0">
              <a:latin typeface="宋体" pitchFamily="2" charset="-122"/>
              <a:ea typeface="宋体" pitchFamily="2" charset="-122"/>
            </a:endParaRPr>
          </a:p>
          <a:p>
            <a:pPr indent="-457200" fontAlgn="auto">
              <a:lnSpc>
                <a:spcPct val="100000"/>
              </a:lnSpc>
              <a:defRPr/>
            </a:pPr>
            <a:r>
              <a:rPr sz="2800" dirty="0">
                <a:latin typeface="宋体" pitchFamily="2" charset="-122"/>
                <a:ea typeface="宋体" pitchFamily="2" charset="-122"/>
              </a:rPr>
              <a:t>(2) </a:t>
            </a:r>
            <a:r>
              <a:rPr sz="2800" b="1" dirty="0">
                <a:latin typeface="宋体" pitchFamily="2" charset="-122"/>
                <a:ea typeface="宋体" pitchFamily="2" charset="-122"/>
              </a:rPr>
              <a:t>骨髓代偿性增生</a:t>
            </a:r>
            <a:r>
              <a:rPr sz="2800" dirty="0">
                <a:latin typeface="宋体" pitchFamily="2" charset="-122"/>
                <a:ea typeface="宋体" pitchFamily="2" charset="-122"/>
              </a:rPr>
              <a:t>,将导致骨骼变大、髓腔增宽,先发生</a:t>
            </a:r>
            <a:r>
              <a:rPr lang="zh-CN" sz="2800" dirty="0">
                <a:latin typeface="宋体" pitchFamily="2" charset="-122"/>
                <a:ea typeface="宋体" pitchFamily="2" charset="-122"/>
              </a:rPr>
              <a:t>于</a:t>
            </a:r>
            <a:r>
              <a:rPr sz="2800" b="1" dirty="0">
                <a:latin typeface="宋体" pitchFamily="2" charset="-122"/>
                <a:ea typeface="宋体" pitchFamily="2" charset="-122"/>
              </a:rPr>
              <a:t>掌骨,以后为长骨和肋骨;1岁后颅骨改变明显,表现为头颅变大、额部隆起、额高、鼻梁塌陷,两眼距增宽,形成地中海贫血特殊面容</a:t>
            </a:r>
            <a:endParaRPr sz="2800" dirty="0">
              <a:latin typeface="宋体" pitchFamily="2" charset="-122"/>
              <a:ea typeface="宋体" pitchFamily="2" charset="-122"/>
            </a:endParaRPr>
          </a:p>
          <a:p>
            <a:pPr indent="-457200" fontAlgn="auto">
              <a:lnSpc>
                <a:spcPct val="100000"/>
              </a:lnSpc>
              <a:defRPr/>
            </a:pPr>
            <a:r>
              <a:rPr lang="en-US" sz="2800" dirty="0">
                <a:latin typeface="宋体" pitchFamily="2" charset="-122"/>
                <a:ea typeface="宋体" pitchFamily="2" charset="-122"/>
              </a:rPr>
              <a:t>(3)</a:t>
            </a:r>
            <a:r>
              <a:rPr lang="zh-CN" altLang="en-US" sz="2800" b="1" dirty="0">
                <a:latin typeface="宋体" pitchFamily="2" charset="-122"/>
                <a:ea typeface="宋体" pitchFamily="2" charset="-122"/>
              </a:rPr>
              <a:t>并发症</a:t>
            </a:r>
            <a:r>
              <a:rPr lang="zh-CN" altLang="en-US" sz="2800" dirty="0">
                <a:latin typeface="宋体" pitchFamily="2" charset="-122"/>
                <a:ea typeface="宋体" pitchFamily="2" charset="-122"/>
              </a:rPr>
              <a:t>：易并发</a:t>
            </a:r>
            <a:r>
              <a:rPr lang="zh-CN" altLang="en-US" sz="2800" b="1" dirty="0">
                <a:latin typeface="宋体" pitchFamily="2" charset="-122"/>
                <a:ea typeface="宋体" pitchFamily="2" charset="-122"/>
              </a:rPr>
              <a:t>支气管炎或肺炎</a:t>
            </a:r>
            <a:r>
              <a:rPr lang="zh-CN" altLang="en-US" sz="2800" dirty="0">
                <a:latin typeface="宋体" pitchFamily="2" charset="-122"/>
                <a:ea typeface="宋体" pitchFamily="2" charset="-122"/>
              </a:rPr>
              <a:t>；易并发</a:t>
            </a:r>
            <a:r>
              <a:rPr lang="zh-CN" altLang="en-US" sz="2800" b="1" dirty="0">
                <a:latin typeface="宋体" pitchFamily="2" charset="-122"/>
                <a:ea typeface="宋体" pitchFamily="2" charset="-122"/>
              </a:rPr>
              <a:t>含铁血黄素沉着症</a:t>
            </a:r>
            <a:r>
              <a:rPr lang="zh-CN" altLang="en-US" sz="2800" dirty="0">
                <a:latin typeface="宋体" pitchFamily="2" charset="-122"/>
                <a:ea typeface="宋体" pitchFamily="2" charset="-122"/>
              </a:rPr>
              <a:t>:</a:t>
            </a:r>
            <a:endParaRPr lang="zh-CN" altLang="en-US" sz="2800" dirty="0">
              <a:latin typeface="宋体" pitchFamily="2" charset="-122"/>
              <a:ea typeface="宋体" pitchFamily="2" charset="-122"/>
            </a:endParaRPr>
          </a:p>
          <a:p>
            <a:pPr indent="-457200" fontAlgn="auto">
              <a:lnSpc>
                <a:spcPct val="100000"/>
              </a:lnSpc>
              <a:defRPr/>
            </a:pPr>
            <a:r>
              <a:rPr lang="en-US" altLang="zh-CN" sz="2800" dirty="0">
                <a:latin typeface="宋体" pitchFamily="2" charset="-122"/>
                <a:ea typeface="宋体" pitchFamily="2" charset="-122"/>
              </a:rPr>
              <a:t>(4)</a:t>
            </a:r>
            <a:r>
              <a:rPr lang="en-US" altLang="zh-CN" sz="2800" b="1" dirty="0">
                <a:latin typeface="宋体" pitchFamily="2" charset="-122"/>
                <a:ea typeface="宋体" pitchFamily="2" charset="-122"/>
              </a:rPr>
              <a:t>外周血象和骨髓象的改变如</a:t>
            </a:r>
            <a:r>
              <a:rPr lang="zh-CN" altLang="en-US" sz="2800" b="1" dirty="0">
                <a:latin typeface="宋体" pitchFamily="2" charset="-122"/>
                <a:ea typeface="宋体" pitchFamily="2" charset="-122"/>
              </a:rPr>
              <a:t>中间</a:t>
            </a:r>
            <a:r>
              <a:rPr lang="en-US" altLang="zh-CN" sz="2800" b="1" dirty="0">
                <a:latin typeface="宋体" pitchFamily="2" charset="-122"/>
                <a:ea typeface="宋体" pitchFamily="2" charset="-122"/>
              </a:rPr>
              <a:t>型</a:t>
            </a:r>
            <a:r>
              <a:rPr lang="zh-CN" altLang="en-US" sz="2800" dirty="0">
                <a:latin typeface="宋体" pitchFamily="2" charset="-122"/>
                <a:ea typeface="宋体" pitchFamily="2" charset="-122"/>
              </a:rPr>
              <a:t>，</a:t>
            </a:r>
            <a:r>
              <a:rPr lang="zh-CN" altLang="en-US" sz="2800" b="1" dirty="0">
                <a:latin typeface="宋体" pitchFamily="2" charset="-122"/>
                <a:ea typeface="宋体" pitchFamily="2" charset="-122"/>
              </a:rPr>
              <a:t>红细胞渗透脆性明显减低</a:t>
            </a:r>
            <a:r>
              <a:rPr lang="zh-CN" altLang="en-US" sz="2800" dirty="0">
                <a:latin typeface="宋体" pitchFamily="2" charset="-122"/>
                <a:ea typeface="宋体" pitchFamily="2" charset="-122"/>
              </a:rPr>
              <a:t>。 </a:t>
            </a:r>
            <a:r>
              <a:rPr lang="zh-CN" altLang="en-US" sz="2800" b="1" dirty="0">
                <a:latin typeface="宋体" pitchFamily="2" charset="-122"/>
                <a:ea typeface="宋体" pitchFamily="2" charset="-122"/>
              </a:rPr>
              <a:t>HbF 含量明显增高,大多 &gt;0.40</a:t>
            </a:r>
            <a:r>
              <a:rPr lang="zh-CN" altLang="en-US" sz="2800" dirty="0">
                <a:latin typeface="宋体" pitchFamily="2" charset="-122"/>
                <a:ea typeface="宋体" pitchFamily="2" charset="-122"/>
              </a:rPr>
              <a:t>, 颅骨 X线片可见颅骨内外 板变薄,板障增宽,在骨皮质间出现</a:t>
            </a:r>
            <a:r>
              <a:rPr lang="zh-CN" altLang="en-US" sz="2800" b="1" dirty="0">
                <a:latin typeface="宋体" pitchFamily="2" charset="-122"/>
                <a:ea typeface="宋体" pitchFamily="2" charset="-122"/>
              </a:rPr>
              <a:t>垂直短发样骨刺</a:t>
            </a:r>
            <a:r>
              <a:rPr lang="zh-CN" altLang="en-US"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a:t>
            </a:r>
            <a:r>
              <a:rPr lang="x-none" altLang="zh-CN" sz="2400" b="1" dirty="0">
                <a:latin typeface="宋体" pitchFamily="2" charset="-122"/>
                <a:ea typeface="宋体" pitchFamily="2" charset="-122"/>
                <a:sym typeface="+mn-ea"/>
              </a:rPr>
              <a:t>α-Thalassemia</a:t>
            </a:r>
            <a:r>
              <a:rPr lang="en-US" altLang="x-none" sz="2400" b="1" dirty="0">
                <a:latin typeface="宋体" pitchFamily="2" charset="-122"/>
                <a:ea typeface="宋体" pitchFamily="2" charset="-122"/>
                <a:sym typeface="+mn-ea"/>
              </a:rPr>
              <a:t> </a:t>
            </a:r>
            <a:endParaRPr lang="x-none" altLang="zh-CN" b="1" dirty="0">
              <a:latin typeface="宋体" pitchFamily="2" charset="-122"/>
              <a:ea typeface="宋体" pitchFamily="2" charset="-122"/>
            </a:endParaRPr>
          </a:p>
          <a:p>
            <a:endParaRPr lang="zh-CN" altLang="en-US" dirty="0"/>
          </a:p>
        </p:txBody>
      </p:sp>
      <p:sp>
        <p:nvSpPr>
          <p:cNvPr id="5" name="文本框 4"/>
          <p:cNvSpPr txBox="true"/>
          <p:nvPr/>
        </p:nvSpPr>
        <p:spPr>
          <a:xfrm>
            <a:off x="831215" y="1323340"/>
            <a:ext cx="11335385" cy="461581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a:t>
            </a:r>
            <a:r>
              <a:rPr sz="2800" b="1" dirty="0">
                <a:latin typeface="宋体" pitchFamily="2" charset="-122"/>
                <a:ea typeface="宋体" pitchFamily="2" charset="-122"/>
              </a:rPr>
              <a:t>静止型</a:t>
            </a:r>
            <a:r>
              <a:rPr sz="2800" dirty="0">
                <a:latin typeface="宋体" pitchFamily="2" charset="-122"/>
                <a:ea typeface="宋体" pitchFamily="2" charset="-122"/>
              </a:rPr>
              <a:t>:</a:t>
            </a:r>
            <a:r>
              <a:rPr sz="2800" b="1" dirty="0">
                <a:latin typeface="宋体" pitchFamily="2" charset="-122"/>
                <a:ea typeface="宋体" pitchFamily="2" charset="-122"/>
              </a:rPr>
              <a:t>患者无症状,也可呈现正常血红蛋白量;红细胞形态正常,甚至没有红细胞体积的变小,</a:t>
            </a:r>
            <a:r>
              <a:rPr sz="2800" dirty="0">
                <a:latin typeface="宋体" pitchFamily="2" charset="-122"/>
                <a:ea typeface="宋体" pitchFamily="2" charset="-122"/>
              </a:rPr>
              <a:t>出生时跻带血中 </a:t>
            </a:r>
            <a:r>
              <a:rPr sz="2800" b="1" dirty="0">
                <a:latin typeface="宋体" pitchFamily="2" charset="-122"/>
                <a:ea typeface="宋体" pitchFamily="2" charset="-122"/>
              </a:rPr>
              <a:t>Hb Bart 含量为 0. 01 -0. 02, 但 3 个月后即消失</a:t>
            </a:r>
            <a:endParaRPr sz="2800" b="1"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a:t>
            </a:r>
            <a:r>
              <a:rPr sz="2800" b="1" dirty="0">
                <a:latin typeface="宋体" pitchFamily="2" charset="-122"/>
                <a:ea typeface="宋体" pitchFamily="2" charset="-122"/>
              </a:rPr>
              <a:t>轻型:患者无症状</a:t>
            </a:r>
            <a:r>
              <a:rPr sz="2800" dirty="0">
                <a:latin typeface="宋体" pitchFamily="2" charset="-122"/>
                <a:ea typeface="宋体" pitchFamily="2" charset="-122"/>
              </a:rPr>
              <a:t>。红细胞</a:t>
            </a:r>
            <a:r>
              <a:rPr sz="2800" b="1" dirty="0">
                <a:latin typeface="宋体" pitchFamily="2" charset="-122"/>
                <a:ea typeface="宋体" pitchFamily="2" charset="-122"/>
              </a:rPr>
              <a:t>形态有轻度改变</a:t>
            </a:r>
            <a:r>
              <a:rPr sz="2800" dirty="0">
                <a:latin typeface="宋体" pitchFamily="2" charset="-122"/>
                <a:ea typeface="宋体" pitchFamily="2" charset="-122"/>
              </a:rPr>
              <a:t>,如大小不等、中央浅染、异形等;红细胞</a:t>
            </a:r>
            <a:r>
              <a:rPr sz="2800" b="1" dirty="0">
                <a:latin typeface="宋体" pitchFamily="2" charset="-122"/>
                <a:ea typeface="宋体" pitchFamily="2" charset="-122"/>
              </a:rPr>
              <a:t>渗透脆性正常/降低</a:t>
            </a:r>
            <a:r>
              <a:rPr sz="2800" dirty="0">
                <a:latin typeface="宋体" pitchFamily="2" charset="-122"/>
                <a:ea typeface="宋体" pitchFamily="2" charset="-122"/>
              </a:rPr>
              <a:t>;</a:t>
            </a:r>
            <a:r>
              <a:rPr sz="2800" b="1" dirty="0">
                <a:latin typeface="宋体" pitchFamily="2" charset="-122"/>
                <a:ea typeface="宋体" pitchFamily="2" charset="-122"/>
              </a:rPr>
              <a:t>变性珠蛋白小体阳性</a:t>
            </a:r>
            <a:r>
              <a:rPr sz="2800" dirty="0">
                <a:latin typeface="宋体" pitchFamily="2" charset="-122"/>
                <a:ea typeface="宋体" pitchFamily="2" charset="-122"/>
              </a:rPr>
              <a:t>; HbA2 和 HbF 含量正常或稍低。患儿跻血 </a:t>
            </a:r>
            <a:r>
              <a:rPr sz="2800" b="1" dirty="0">
                <a:latin typeface="宋体" pitchFamily="2" charset="-122"/>
                <a:ea typeface="宋体" pitchFamily="2" charset="-122"/>
              </a:rPr>
              <a:t>Hb Bart 含量为 0. 034 -0. 140,</a:t>
            </a:r>
            <a:endParaRPr sz="2800" b="1"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千生后</a:t>
            </a:r>
            <a:r>
              <a:rPr sz="2800" b="1" dirty="0">
                <a:latin typeface="宋体" pitchFamily="2" charset="-122"/>
                <a:ea typeface="宋体" pitchFamily="2" charset="-122"/>
              </a:rPr>
              <a:t>6个月时完全消失。</a:t>
            </a:r>
            <a:endParaRPr sz="2800" b="1" dirty="0">
              <a:latin typeface="宋体" pitchFamily="2" charset="-122"/>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a:t>
            </a:r>
            <a:r>
              <a:rPr lang="x-none" altLang="zh-CN" sz="2400" b="1" dirty="0">
                <a:latin typeface="宋体" pitchFamily="2" charset="-122"/>
                <a:ea typeface="宋体" pitchFamily="2" charset="-122"/>
                <a:sym typeface="+mn-ea"/>
              </a:rPr>
              <a:t>α-Thalassemia</a:t>
            </a:r>
            <a:r>
              <a:rPr lang="en-US" altLang="x-none" sz="2400" b="1" dirty="0">
                <a:latin typeface="宋体" pitchFamily="2" charset="-122"/>
                <a:ea typeface="宋体" pitchFamily="2" charset="-122"/>
                <a:sym typeface="+mn-ea"/>
              </a:rPr>
              <a:t> 中间型  </a:t>
            </a:r>
            <a:endParaRPr lang="x-none" altLang="zh-CN" b="1" dirty="0">
              <a:latin typeface="宋体" pitchFamily="2" charset="-122"/>
              <a:ea typeface="宋体" pitchFamily="2" charset="-122"/>
            </a:endParaRPr>
          </a:p>
          <a:p>
            <a:endParaRPr lang="zh-CN" altLang="en-US" dirty="0"/>
          </a:p>
        </p:txBody>
      </p:sp>
      <p:sp>
        <p:nvSpPr>
          <p:cNvPr id="5" name="文本框 4"/>
          <p:cNvSpPr txBox="true"/>
          <p:nvPr/>
        </p:nvSpPr>
        <p:spPr>
          <a:xfrm>
            <a:off x="831215" y="1323340"/>
            <a:ext cx="11335385" cy="332295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出生时</a:t>
            </a:r>
            <a:r>
              <a:rPr sz="2800" b="1" dirty="0">
                <a:latin typeface="宋体" pitchFamily="2" charset="-122"/>
                <a:ea typeface="宋体" pitchFamily="2" charset="-122"/>
              </a:rPr>
              <a:t>无明显症状</a:t>
            </a:r>
            <a:r>
              <a:rPr sz="2800" dirty="0">
                <a:latin typeface="宋体" pitchFamily="2" charset="-122"/>
                <a:ea typeface="宋体" pitchFamily="2" charset="-122"/>
              </a:rPr>
              <a:t>;</a:t>
            </a:r>
            <a:r>
              <a:rPr sz="2800" b="1" dirty="0">
                <a:latin typeface="宋体" pitchFamily="2" charset="-122"/>
                <a:ea typeface="宋体" pitchFamily="2" charset="-122"/>
              </a:rPr>
              <a:t>婴儿期以后逐渐出现贫血、疲乏无力、</a:t>
            </a:r>
            <a:endParaRPr sz="2800" b="1" dirty="0">
              <a:latin typeface="宋体" pitchFamily="2" charset="-122"/>
              <a:ea typeface="宋体" pitchFamily="2" charset="-122"/>
            </a:endParaRPr>
          </a:p>
          <a:p>
            <a:pPr indent="-457200">
              <a:lnSpc>
                <a:spcPct val="150000"/>
              </a:lnSpc>
              <a:defRPr/>
            </a:pPr>
            <a:r>
              <a:rPr sz="2800" b="1" dirty="0">
                <a:latin typeface="宋体" pitchFamily="2" charset="-122"/>
                <a:ea typeface="宋体" pitchFamily="2" charset="-122"/>
              </a:rPr>
              <a:t>肝脾大、轻度黄疽</a:t>
            </a:r>
            <a:r>
              <a:rPr sz="2800" dirty="0">
                <a:latin typeface="宋体" pitchFamily="2" charset="-122"/>
                <a:ea typeface="宋体" pitchFamily="2" charset="-122"/>
              </a:rPr>
              <a:t>;</a:t>
            </a:r>
            <a:r>
              <a:rPr sz="2800" b="1" dirty="0">
                <a:latin typeface="宋体" pitchFamily="2" charset="-122"/>
                <a:ea typeface="宋体" pitchFamily="2" charset="-122"/>
              </a:rPr>
              <a:t>学龄期后可出现类似重型B地中海贫血的特殊面容。</a:t>
            </a:r>
            <a:r>
              <a:rPr sz="2800" dirty="0">
                <a:latin typeface="宋体" pitchFamily="2" charset="-122"/>
                <a:ea typeface="宋体" pitchFamily="2" charset="-122"/>
              </a:rPr>
              <a:t>(2) </a:t>
            </a:r>
            <a:r>
              <a:rPr sz="2800" b="1" dirty="0">
                <a:latin typeface="宋体" pitchFamily="2" charset="-122"/>
                <a:ea typeface="宋体" pitchFamily="2" charset="-122"/>
              </a:rPr>
              <a:t>外周血象和骨髓象的改变类似重型B地中海贫血;红细胞渗透脆性减低;变性珠蛋白小体阳性</a:t>
            </a:r>
            <a:r>
              <a:rPr sz="2800" dirty="0">
                <a:latin typeface="宋体" pitchFamily="2" charset="-122"/>
                <a:ea typeface="宋体" pitchFamily="2" charset="-122"/>
              </a:rPr>
              <a:t>; HbA2 及 HbF 含量正常。</a:t>
            </a:r>
            <a:r>
              <a:rPr sz="2800" b="1" dirty="0">
                <a:latin typeface="宋体" pitchFamily="2" charset="-122"/>
                <a:ea typeface="宋体" pitchFamily="2" charset="-122"/>
              </a:rPr>
              <a:t>出生时血液中含有 约 0. 25Hb Bart 及少量 HbH;包涵体生成试验阳性。</a:t>
            </a:r>
            <a:endParaRPr sz="2800" b="1" dirty="0">
              <a:latin typeface="宋体" pitchFamily="2" charset="-122"/>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d.</a:t>
            </a:r>
            <a:r>
              <a:rPr lang="x-none" altLang="zh-CN" sz="2400" b="1" dirty="0">
                <a:latin typeface="宋体" pitchFamily="2" charset="-122"/>
                <a:ea typeface="宋体" pitchFamily="2" charset="-122"/>
                <a:sym typeface="+mn-ea"/>
              </a:rPr>
              <a:t>α-Thalassemia</a:t>
            </a:r>
            <a:r>
              <a:rPr lang="en-US" altLang="x-none" sz="2400" b="1" dirty="0">
                <a:latin typeface="宋体" pitchFamily="2" charset="-122"/>
                <a:ea typeface="宋体" pitchFamily="2" charset="-122"/>
                <a:sym typeface="+mn-ea"/>
              </a:rPr>
              <a:t> </a:t>
            </a:r>
            <a:r>
              <a:rPr lang="zh-CN" altLang="en-US" sz="2400" b="1" dirty="0">
                <a:latin typeface="宋体" pitchFamily="2" charset="-122"/>
                <a:ea typeface="宋体" pitchFamily="2" charset="-122"/>
                <a:sym typeface="+mn-ea"/>
              </a:rPr>
              <a:t>重型</a:t>
            </a:r>
            <a:endParaRPr lang="x-none" altLang="zh-CN" b="1" dirty="0">
              <a:latin typeface="宋体" pitchFamily="2" charset="-122"/>
              <a:ea typeface="宋体" pitchFamily="2" charset="-122"/>
            </a:endParaRPr>
          </a:p>
          <a:p>
            <a:endParaRPr lang="zh-CN" altLang="en-US" dirty="0"/>
          </a:p>
        </p:txBody>
      </p:sp>
      <p:sp>
        <p:nvSpPr>
          <p:cNvPr id="5" name="文本框 4"/>
          <p:cNvSpPr txBox="true"/>
          <p:nvPr/>
        </p:nvSpPr>
        <p:spPr>
          <a:xfrm>
            <a:off x="428625" y="1852295"/>
            <a:ext cx="11335385" cy="2676525"/>
          </a:xfrm>
          <a:prstGeom prst="rect">
            <a:avLst/>
          </a:prstGeom>
          <a:noFill/>
        </p:spPr>
        <p:txBody>
          <a:bodyPr wrap="square" rtlCol="0">
            <a:spAutoFit/>
          </a:bodyPr>
          <a:lstStyle/>
          <a:p>
            <a:pPr indent="-457200" fontAlgn="auto">
              <a:lnSpc>
                <a:spcPct val="100000"/>
              </a:lnSpc>
              <a:defRPr/>
            </a:pPr>
            <a:r>
              <a:rPr sz="2800" dirty="0">
                <a:latin typeface="宋体" pitchFamily="2" charset="-122"/>
                <a:ea typeface="宋体" pitchFamily="2" charset="-122"/>
              </a:rPr>
              <a:t>(1) 胎儿常于</a:t>
            </a:r>
            <a:r>
              <a:rPr sz="2800" b="1" dirty="0">
                <a:latin typeface="宋体" pitchFamily="2" charset="-122"/>
                <a:ea typeface="宋体" pitchFamily="2" charset="-122"/>
              </a:rPr>
              <a:t> 30 -40 周时流产</a:t>
            </a:r>
            <a:r>
              <a:rPr sz="2800" dirty="0">
                <a:latin typeface="宋体" pitchFamily="2" charset="-122"/>
                <a:ea typeface="宋体" pitchFamily="2" charset="-122"/>
              </a:rPr>
              <a:t>、死胎或挽出后半小时内死</a:t>
            </a:r>
            <a:endParaRPr sz="2800" dirty="0">
              <a:latin typeface="宋体" pitchFamily="2" charset="-122"/>
              <a:ea typeface="宋体" pitchFamily="2" charset="-122"/>
            </a:endParaRPr>
          </a:p>
          <a:p>
            <a:pPr indent="-457200" fontAlgn="auto">
              <a:lnSpc>
                <a:spcPct val="100000"/>
              </a:lnSpc>
              <a:defRPr/>
            </a:pPr>
            <a:r>
              <a:rPr sz="2800" dirty="0">
                <a:latin typeface="宋体" pitchFamily="2" charset="-122"/>
                <a:ea typeface="宋体" pitchFamily="2" charset="-122"/>
              </a:rPr>
              <a:t>亡,胎儿呈</a:t>
            </a:r>
            <a:r>
              <a:rPr sz="2800" b="1" dirty="0">
                <a:latin typeface="宋体" pitchFamily="2" charset="-122"/>
                <a:ea typeface="宋体" pitchFamily="2" charset="-122"/>
              </a:rPr>
              <a:t>重度贫血、黄疽、水肿、肝脾大</a:t>
            </a:r>
            <a:r>
              <a:rPr sz="2800" dirty="0">
                <a:latin typeface="宋体" pitchFamily="2" charset="-122"/>
                <a:ea typeface="宋体" pitchFamily="2" charset="-122"/>
              </a:rPr>
              <a:t>、腹腔积液、胸腔积液。胎盘巨大且质脆。</a:t>
            </a:r>
            <a:endParaRPr sz="2800" dirty="0">
              <a:latin typeface="宋体" pitchFamily="2" charset="-122"/>
              <a:ea typeface="宋体" pitchFamily="2" charset="-122"/>
            </a:endParaRPr>
          </a:p>
          <a:p>
            <a:pPr indent="-457200" fontAlgn="auto">
              <a:lnSpc>
                <a:spcPct val="100000"/>
              </a:lnSpc>
              <a:defRPr/>
            </a:pPr>
            <a:r>
              <a:rPr sz="2800" dirty="0">
                <a:latin typeface="宋体" pitchFamily="2" charset="-122"/>
                <a:ea typeface="宋体" pitchFamily="2" charset="-122"/>
              </a:rPr>
              <a:t>(2) 外周血</a:t>
            </a:r>
            <a:r>
              <a:rPr sz="2800" b="1" dirty="0">
                <a:latin typeface="宋体" pitchFamily="2" charset="-122"/>
                <a:ea typeface="宋体" pitchFamily="2" charset="-122"/>
              </a:rPr>
              <a:t>成熟红细胞形态改变如重型B地中海贫血</a:t>
            </a:r>
            <a:r>
              <a:rPr sz="2800" dirty="0">
                <a:latin typeface="宋体" pitchFamily="2" charset="-122"/>
                <a:ea typeface="宋体" pitchFamily="2" charset="-122"/>
              </a:rPr>
              <a:t>,有核红细胞和网织红细胞明显增高。</a:t>
            </a:r>
            <a:r>
              <a:rPr sz="2800" b="1" dirty="0">
                <a:latin typeface="宋体" pitchFamily="2" charset="-122"/>
                <a:ea typeface="宋体" pitchFamily="2" charset="-122"/>
              </a:rPr>
              <a:t>血红蛋白中几乎全是 Hb Bart 或同时有少量 HbH, 无 HbA 、 HbA2 和 HbF 。</a:t>
            </a:r>
            <a:endParaRPr sz="2800" b="1" dirty="0">
              <a:latin typeface="宋体" pitchFamily="2" charset="-122"/>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62730" y="1924050"/>
            <a:ext cx="4318635" cy="1835150"/>
            <a:chOff x="6200" y="3807"/>
            <a:chExt cx="6801" cy="2890"/>
          </a:xfrm>
        </p:grpSpPr>
        <p:sp>
          <p:nvSpPr>
            <p:cNvPr id="2" name="文本框 1"/>
            <p:cNvSpPr txBox="true"/>
            <p:nvPr/>
          </p:nvSpPr>
          <p:spPr>
            <a:xfrm>
              <a:off x="6764" y="5166"/>
              <a:ext cx="5673"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cs typeface="Monaco" panose="020B0509030404040204" charset="0"/>
                </a:rPr>
                <a:t>Diagnosis</a:t>
              </a:r>
              <a:endParaRPr lang="en-US" altLang="zh-CN"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802005" y="2797175"/>
            <a:ext cx="10179050" cy="95313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根据临床特点和实验室检查,结合阳性家族史,一般可作出诊断。有条件时,可进行基因诊断。</a:t>
            </a: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332243" y="103465"/>
            <a:ext cx="4927600" cy="922020"/>
          </a:xfrm>
          <a:prstGeom prst="rect">
            <a:avLst/>
          </a:prstGeom>
          <a:noFill/>
        </p:spPr>
        <p:txBody>
          <a:bodyPr wrap="square" rtlCol="0">
            <a:spAutoFit/>
          </a:bodyPr>
          <a:p>
            <a:r>
              <a:rPr lang="x-none" altLang="zh-CN" sz="3600" b="1" dirty="0">
                <a:latin typeface="宋体" pitchFamily="2" charset="-122"/>
                <a:ea typeface="宋体" pitchFamily="2" charset="-122"/>
              </a:rPr>
              <a:t>c.诊断标准</a:t>
            </a:r>
            <a:endParaRPr lang="x-none" altLang="zh-CN" sz="3600" b="1" dirty="0">
              <a:latin typeface="宋体" pitchFamily="2" charset="-122"/>
              <a:ea typeface="宋体" pitchFamily="2" charset="-122"/>
            </a:endParaRPr>
          </a:p>
          <a:p>
            <a:endParaRPr lang="zh-CN" altLang="en-US" dirty="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cs typeface="Monaco" panose="020B0509030404040204" charset="0"/>
                </a:rPr>
                <a:t>Definition</a:t>
              </a:r>
              <a:endParaRPr lang="en-US" altLang="zh-CN"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x-none" altLang="zh-CN"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a.鉴别诊断</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1120140" y="1851660"/>
            <a:ext cx="8893175" cy="526224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缺铁性贫血 </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轻型地中海贫血的临床表现和红细胞的形态改变与缺铁性贫血有相似之处,故易被误诊。</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但缺铁性贫血常有缺铁诱因,血清铁蛋白含量减低,骨髓外铁粒幼红细胞减少,红细胞游离原叶琳升高,铁剂治疗有效等可资鉴别。对可疑病例可借助血红蛋白碱变性试验和血红蛋白电泳鉴别。</a:t>
            </a:r>
            <a:endParaRPr sz="2800" dirty="0">
              <a:latin typeface="宋体" pitchFamily="2" charset="-122"/>
              <a:ea typeface="宋体" pitchFamily="2" charset="-122"/>
            </a:endParaRPr>
          </a:p>
          <a:p>
            <a:pPr indent="-457200">
              <a:lnSpc>
                <a:spcPct val="150000"/>
              </a:lnSpc>
              <a:defRPr/>
            </a:pPr>
            <a:endParaRPr sz="2800" dirty="0">
              <a:latin typeface="宋体" pitchFamily="2" charset="-122"/>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a.鉴别诊断</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1120140" y="1851660"/>
            <a:ext cx="8893175" cy="332295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2. 遗传性球形红细胞增多症</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贫血、</a:t>
            </a:r>
            <a:r>
              <a:rPr lang="zh-CN" sz="2800" dirty="0">
                <a:latin typeface="宋体" pitchFamily="2" charset="-122"/>
                <a:ea typeface="宋体" pitchFamily="2" charset="-122"/>
              </a:rPr>
              <a:t>黄疸</a:t>
            </a:r>
            <a:r>
              <a:rPr sz="2800" dirty="0">
                <a:latin typeface="宋体" pitchFamily="2" charset="-122"/>
                <a:ea typeface="宋体" pitchFamily="2" charset="-122"/>
              </a:rPr>
              <a:t>、脾大等临床表现</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但</a:t>
            </a:r>
            <a:r>
              <a:rPr lang="zh-CN" sz="2800" dirty="0">
                <a:latin typeface="宋体" pitchFamily="2" charset="-122"/>
                <a:ea typeface="宋体" pitchFamily="2" charset="-122"/>
              </a:rPr>
              <a:t>其球形红细胞增多,红细胞渗透脆性增加或孵育后红细胞渗透脆</a:t>
            </a:r>
            <a:r>
              <a:rPr sz="2800" dirty="0">
                <a:latin typeface="宋体" pitchFamily="2" charset="-122"/>
                <a:ea typeface="宋体" pitchFamily="2" charset="-122"/>
              </a:rPr>
              <a:t>性试验增加可资鉴别。</a:t>
            </a:r>
            <a:endParaRPr sz="2800" dirty="0">
              <a:latin typeface="宋体" pitchFamily="2" charset="-122"/>
              <a:ea typeface="宋体" pitchFamily="2" charset="-122"/>
            </a:endParaRPr>
          </a:p>
          <a:p>
            <a:pPr indent="-457200">
              <a:lnSpc>
                <a:spcPct val="150000"/>
              </a:lnSpc>
              <a:defRPr/>
            </a:pPr>
            <a:endParaRPr sz="2800" dirty="0">
              <a:latin typeface="宋体" pitchFamily="2" charset="-122"/>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a.鉴别诊断</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1120140" y="1851660"/>
            <a:ext cx="8893175" cy="332295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3. 传染性肝炎或肝硬化 </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因 HbH 病贫血较轻,还伴有肝脾大、黄疽,少数病例还可有肝功能损害,故易被误诊为黄疽型肝炎或肝硬化。但通过病史询问、家族调查以及红细胞形态观察、血红蛋白</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电泳检查即可鉴别。</a:t>
            </a:r>
            <a:endParaRPr sz="2800" dirty="0">
              <a:latin typeface="宋体" pitchFamily="2" charset="-122"/>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062730" y="1924050"/>
            <a:ext cx="4318635" cy="1835150"/>
            <a:chOff x="6200" y="3807"/>
            <a:chExt cx="6801" cy="2890"/>
          </a:xfrm>
        </p:grpSpPr>
        <p:sp>
          <p:nvSpPr>
            <p:cNvPr id="2" name="文本框 1"/>
            <p:cNvSpPr txBox="true"/>
            <p:nvPr/>
          </p:nvSpPr>
          <p:spPr>
            <a:xfrm>
              <a:off x="6764" y="5166"/>
              <a:ext cx="5673"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cs typeface="Monaco" panose="020B0509030404040204" charset="0"/>
                </a:rPr>
                <a:t>Treatment</a:t>
              </a:r>
              <a:endParaRPr lang="x-none" altLang="en-US"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922020"/>
          </a:xfrm>
          <a:prstGeom prst="rect">
            <a:avLst/>
          </a:prstGeom>
          <a:noFill/>
        </p:spPr>
        <p:txBody>
          <a:bodyPr wrap="square" rtlCol="0">
            <a:spAutoFit/>
          </a:bodyPr>
          <a:lstStyle/>
          <a:p>
            <a:r>
              <a:rPr lang="x-none" altLang="zh-CN" sz="3600" b="1" dirty="0">
                <a:latin typeface="宋体" pitchFamily="2" charset="-122"/>
                <a:ea typeface="宋体" pitchFamily="2" charset="-122"/>
              </a:rPr>
              <a:t>a.治疗相关</a:t>
            </a:r>
            <a:endParaRPr lang="x-none" altLang="zh-CN" sz="3600" b="1" dirty="0">
              <a:latin typeface="宋体" pitchFamily="2" charset="-122"/>
              <a:ea typeface="宋体" pitchFamily="2" charset="-122"/>
            </a:endParaRPr>
          </a:p>
          <a:p>
            <a:endParaRPr lang="zh-CN" altLang="en-US" dirty="0"/>
          </a:p>
        </p:txBody>
      </p:sp>
      <p:sp>
        <p:nvSpPr>
          <p:cNvPr id="5" name="文本框 4"/>
          <p:cNvSpPr txBox="true"/>
          <p:nvPr/>
        </p:nvSpPr>
        <p:spPr>
          <a:xfrm>
            <a:off x="831215" y="1587500"/>
            <a:ext cx="10687050" cy="5492750"/>
          </a:xfrm>
          <a:prstGeom prst="rect">
            <a:avLst/>
          </a:prstGeom>
          <a:noFill/>
        </p:spPr>
        <p:txBody>
          <a:bodyPr wrap="square" rtlCol="0">
            <a:spAutoFit/>
          </a:bodyPr>
          <a:lstStyle/>
          <a:p>
            <a:pPr indent="-457200">
              <a:lnSpc>
                <a:spcPct val="150000"/>
              </a:lnSpc>
              <a:defRPr/>
            </a:pPr>
            <a:r>
              <a:rPr lang="x-none" sz="2400" dirty="0">
                <a:latin typeface="宋体" pitchFamily="2" charset="-122"/>
                <a:ea typeface="宋体" pitchFamily="2" charset="-122"/>
              </a:rPr>
              <a:t>1.</a:t>
            </a:r>
            <a:r>
              <a:rPr sz="2400" b="1" dirty="0">
                <a:latin typeface="宋体" pitchFamily="2" charset="-122"/>
                <a:ea typeface="宋体" pitchFamily="2" charset="-122"/>
              </a:rPr>
              <a:t>静止型/轻型地中海贫血无须特殊治疗。</a:t>
            </a:r>
            <a:r>
              <a:rPr sz="2400" dirty="0">
                <a:latin typeface="宋体" pitchFamily="2" charset="-122"/>
                <a:ea typeface="宋体" pitchFamily="2" charset="-122"/>
              </a:rPr>
              <a:t>中间型和重型地中海贫血应采取下列一种或数种方法给予治疗。</a:t>
            </a:r>
            <a:endParaRPr sz="2400" dirty="0">
              <a:latin typeface="宋体" pitchFamily="2" charset="-122"/>
              <a:ea typeface="宋体" pitchFamily="2" charset="-122"/>
            </a:endParaRPr>
          </a:p>
          <a:p>
            <a:pPr indent="-457200">
              <a:lnSpc>
                <a:spcPct val="150000"/>
              </a:lnSpc>
              <a:defRPr/>
            </a:pPr>
            <a:r>
              <a:rPr lang="x-none" sz="2400" dirty="0">
                <a:latin typeface="宋体" pitchFamily="2" charset="-122"/>
                <a:ea typeface="宋体" pitchFamily="2" charset="-122"/>
              </a:rPr>
              <a:t>2</a:t>
            </a:r>
            <a:r>
              <a:rPr sz="2400" dirty="0">
                <a:latin typeface="宋体" pitchFamily="2" charset="-122"/>
                <a:ea typeface="宋体" pitchFamily="2" charset="-122"/>
              </a:rPr>
              <a:t>.</a:t>
            </a:r>
            <a:r>
              <a:rPr sz="2400" b="1" dirty="0">
                <a:latin typeface="宋体" pitchFamily="2" charset="-122"/>
                <a:ea typeface="宋体" pitchFamily="2" charset="-122"/>
                <a:sym typeface="+mn-ea"/>
              </a:rPr>
              <a:t>一般治疗</a:t>
            </a:r>
            <a:r>
              <a:rPr lang="zh-CN" sz="2400" b="1" dirty="0">
                <a:latin typeface="宋体" pitchFamily="2" charset="-122"/>
                <a:ea typeface="宋体" pitchFamily="2" charset="-122"/>
                <a:sym typeface="+mn-ea"/>
              </a:rPr>
              <a:t>：</a:t>
            </a:r>
            <a:r>
              <a:rPr sz="2400" dirty="0">
                <a:latin typeface="宋体" pitchFamily="2" charset="-122"/>
                <a:ea typeface="宋体" pitchFamily="2" charset="-122"/>
                <a:sym typeface="+mn-ea"/>
              </a:rPr>
              <a:t> 注意休息和营养,积极预防感染。适当补充叶酸和维生素E。</a:t>
            </a:r>
            <a:endParaRPr sz="2400" dirty="0">
              <a:latin typeface="宋体" pitchFamily="2" charset="-122"/>
              <a:ea typeface="宋体" pitchFamily="2" charset="-122"/>
            </a:endParaRPr>
          </a:p>
          <a:p>
            <a:pPr indent="-457200">
              <a:lnSpc>
                <a:spcPct val="150000"/>
              </a:lnSpc>
              <a:defRPr/>
            </a:pPr>
            <a:r>
              <a:rPr sz="2400" dirty="0">
                <a:latin typeface="宋体" pitchFamily="2" charset="-122"/>
                <a:ea typeface="宋体" pitchFamily="2" charset="-122"/>
              </a:rPr>
              <a:t>3. </a:t>
            </a:r>
            <a:r>
              <a:rPr sz="2400" b="1" dirty="0">
                <a:latin typeface="宋体" pitchFamily="2" charset="-122"/>
                <a:ea typeface="宋体" pitchFamily="2" charset="-122"/>
                <a:sym typeface="+mn-ea"/>
              </a:rPr>
              <a:t>基础治疗</a:t>
            </a:r>
            <a:r>
              <a:rPr lang="zh-CN" sz="2400" b="1" dirty="0">
                <a:latin typeface="宋体" pitchFamily="2" charset="-122"/>
                <a:ea typeface="宋体" pitchFamily="2" charset="-122"/>
                <a:sym typeface="+mn-ea"/>
              </a:rPr>
              <a:t>：</a:t>
            </a:r>
            <a:r>
              <a:rPr sz="2400" dirty="0">
                <a:latin typeface="宋体" pitchFamily="2" charset="-122"/>
                <a:ea typeface="宋体" pitchFamily="2" charset="-122"/>
              </a:rPr>
              <a:t>输血和祛铁治疗</a:t>
            </a:r>
            <a:r>
              <a:rPr lang="zh-CN" sz="2400" dirty="0">
                <a:latin typeface="宋体" pitchFamily="2" charset="-122"/>
                <a:ea typeface="宋体" pitchFamily="2" charset="-122"/>
              </a:rPr>
              <a:t>，</a:t>
            </a:r>
            <a:r>
              <a:rPr lang="en-US" altLang="zh-CN" dirty="0">
                <a:latin typeface="宋体" pitchFamily="2" charset="-122"/>
                <a:ea typeface="宋体" pitchFamily="2" charset="-122"/>
              </a:rPr>
              <a:t>(建议在规则输注红细胞1年或1 0单位后进行铁负荷评估,如有铁过载(SF&gt;lOOO μ g/L), 则开始应用铁鳌合剂。)</a:t>
            </a:r>
            <a:r>
              <a:rPr dirty="0">
                <a:latin typeface="宋体" pitchFamily="2" charset="-122"/>
                <a:ea typeface="宋体" pitchFamily="2" charset="-122"/>
              </a:rPr>
              <a:t> </a:t>
            </a:r>
            <a:endParaRPr dirty="0">
              <a:latin typeface="宋体" pitchFamily="2" charset="-122"/>
              <a:ea typeface="宋体" pitchFamily="2" charset="-122"/>
            </a:endParaRPr>
          </a:p>
          <a:p>
            <a:pPr indent="-457200">
              <a:lnSpc>
                <a:spcPct val="150000"/>
              </a:lnSpc>
              <a:defRPr/>
            </a:pPr>
            <a:r>
              <a:rPr sz="2400" dirty="0">
                <a:latin typeface="宋体" pitchFamily="2" charset="-122"/>
                <a:ea typeface="宋体" pitchFamily="2" charset="-122"/>
              </a:rPr>
              <a:t>4.</a:t>
            </a:r>
            <a:r>
              <a:rPr sz="2400" b="1" dirty="0">
                <a:latin typeface="宋体" pitchFamily="2" charset="-122"/>
                <a:ea typeface="宋体" pitchFamily="2" charset="-122"/>
              </a:rPr>
              <a:t>脾切除</a:t>
            </a:r>
            <a:r>
              <a:rPr sz="2400" dirty="0">
                <a:latin typeface="宋体" pitchFamily="2" charset="-122"/>
                <a:ea typeface="宋体" pitchFamily="2" charset="-122"/>
              </a:rPr>
              <a:t> 对中间型地中海贫血的疗效较好,对重型 B 地中海贫血效果差。脾切除应在 5 -6 岁以后施行并严格掌握适应证。</a:t>
            </a:r>
            <a:endParaRPr sz="2400" dirty="0">
              <a:latin typeface="宋体" pitchFamily="2" charset="-122"/>
              <a:ea typeface="宋体" pitchFamily="2" charset="-122"/>
            </a:endParaRPr>
          </a:p>
          <a:p>
            <a:pPr indent="-457200">
              <a:lnSpc>
                <a:spcPct val="150000"/>
              </a:lnSpc>
              <a:defRPr/>
            </a:pPr>
            <a:r>
              <a:rPr lang="en-US" sz="2400" dirty="0">
                <a:latin typeface="宋体" pitchFamily="2" charset="-122"/>
                <a:ea typeface="宋体" pitchFamily="2" charset="-122"/>
              </a:rPr>
              <a:t>5.</a:t>
            </a:r>
            <a:r>
              <a:rPr lang="en-US" sz="2400" b="1" dirty="0">
                <a:latin typeface="宋体" pitchFamily="2" charset="-122"/>
                <a:ea typeface="宋体" pitchFamily="2" charset="-122"/>
              </a:rPr>
              <a:t>造血干细胞移植</a:t>
            </a:r>
            <a:r>
              <a:rPr lang="en-US" sz="2400" dirty="0">
                <a:latin typeface="宋体" pitchFamily="2" charset="-122"/>
                <a:ea typeface="宋体" pitchFamily="2" charset="-122"/>
              </a:rPr>
              <a:t> 异基因造血干细胞移植是目前能根治重型B地中海贫血的方法。</a:t>
            </a:r>
            <a:endParaRPr lang="en-US" sz="2400" dirty="0">
              <a:latin typeface="宋体" pitchFamily="2" charset="-122"/>
              <a:ea typeface="宋体" pitchFamily="2" charset="-122"/>
            </a:endParaRPr>
          </a:p>
          <a:p>
            <a:pPr indent="-457200">
              <a:lnSpc>
                <a:spcPct val="150000"/>
              </a:lnSpc>
              <a:defRPr/>
            </a:pPr>
            <a:r>
              <a:rPr lang="en-US" sz="2400" dirty="0">
                <a:latin typeface="宋体" pitchFamily="2" charset="-122"/>
                <a:ea typeface="宋体" pitchFamily="2" charset="-122"/>
              </a:rPr>
              <a:t>6.</a:t>
            </a:r>
            <a:r>
              <a:rPr lang="en-US" sz="2400" b="1" dirty="0">
                <a:latin typeface="宋体" pitchFamily="2" charset="-122"/>
                <a:ea typeface="宋体" pitchFamily="2" charset="-122"/>
              </a:rPr>
              <a:t>基因活化治疗 </a:t>
            </a:r>
            <a:endParaRPr lang="en-US" sz="2400" b="1" dirty="0">
              <a:latin typeface="宋体" pitchFamily="2" charset="-122"/>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74770" y="25400"/>
            <a:ext cx="4443095" cy="1896110"/>
            <a:chOff x="5904" y="3711"/>
            <a:chExt cx="6997" cy="2986"/>
          </a:xfrm>
        </p:grpSpPr>
        <p:sp>
          <p:nvSpPr>
            <p:cNvPr id="2" name="文本框 1"/>
            <p:cNvSpPr txBox="true"/>
            <p:nvPr/>
          </p:nvSpPr>
          <p:spPr>
            <a:xfrm>
              <a:off x="5904" y="4990"/>
              <a:ext cx="6997"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rPr>
                <a:t>reference</a:t>
              </a:r>
              <a:endParaRPr lang="x-none" altLang="en-US" sz="4400" b="1" dirty="0">
                <a:latin typeface="宋体" pitchFamily="2" charset="-122"/>
                <a:ea typeface="宋体" pitchFamily="2" charset="-122"/>
              </a:endParaRPr>
            </a:p>
          </p:txBody>
        </p:sp>
        <p:sp>
          <p:nvSpPr>
            <p:cNvPr id="3" name="文本框 2"/>
            <p:cNvSpPr txBox="true"/>
            <p:nvPr/>
          </p:nvSpPr>
          <p:spPr>
            <a:xfrm>
              <a:off x="6001" y="3711"/>
              <a:ext cx="6801" cy="2034"/>
            </a:xfrm>
            <a:prstGeom prst="rect">
              <a:avLst/>
            </a:prstGeom>
            <a:noFill/>
          </p:spPr>
          <p:txBody>
            <a:bodyPr wrap="square" rtlCol="0">
              <a:spAutoFit/>
            </a:bodyPr>
            <a:lstStyle/>
            <a:p>
              <a:pPr algn="ctr" defTabSz="609600">
                <a:lnSpc>
                  <a:spcPct val="130000"/>
                </a:lnSpc>
              </a:pPr>
              <a:r>
                <a:rPr lang="x-none" altLang="zh-CN" sz="6000" dirty="0">
                  <a:latin typeface="宋体" pitchFamily="2" charset="-122"/>
                  <a:ea typeface="宋体" pitchFamily="2" charset="-122"/>
                </a:rPr>
                <a:t>参考文献</a:t>
              </a:r>
              <a:endParaRPr lang="x-none" altLang="zh-CN" sz="6000" dirty="0">
                <a:latin typeface="宋体" pitchFamily="2" charset="-122"/>
                <a:ea typeface="宋体" pitchFamily="2" charset="-122"/>
              </a:endParaRPr>
            </a:p>
          </p:txBody>
        </p:sp>
        <p:sp>
          <p:nvSpPr>
            <p:cNvPr id="4" name="矩形 3"/>
            <p:cNvSpPr/>
            <p:nvPr/>
          </p:nvSpPr>
          <p:spPr>
            <a:xfrm>
              <a:off x="7700" y="6519"/>
              <a:ext cx="3799" cy="1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7" name="组合 6"/>
          <p:cNvGrpSpPr/>
          <p:nvPr/>
        </p:nvGrpSpPr>
        <p:grpSpPr>
          <a:xfrm>
            <a:off x="358775" y="184785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20" name="矩形 19"/>
          <p:cNvSpPr/>
          <p:nvPr/>
        </p:nvSpPr>
        <p:spPr>
          <a:xfrm>
            <a:off x="5015865" y="1808480"/>
            <a:ext cx="2411730" cy="1130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
        <p:nvSpPr>
          <p:cNvPr id="6" name="文本框 5"/>
          <p:cNvSpPr txBox="true"/>
          <p:nvPr/>
        </p:nvSpPr>
        <p:spPr>
          <a:xfrm>
            <a:off x="1188085" y="1603375"/>
            <a:ext cx="11275060" cy="3415030"/>
          </a:xfrm>
          <a:prstGeom prst="rect">
            <a:avLst/>
          </a:prstGeom>
          <a:noFill/>
        </p:spPr>
        <p:txBody>
          <a:bodyPr wrap="square" rtlCol="0">
            <a:spAutoFit/>
          </a:bodyPr>
          <a:p>
            <a:pPr fontAlgn="auto">
              <a:lnSpc>
                <a:spcPct val="150000"/>
              </a:lnSpc>
            </a:pPr>
            <a:endParaRPr lang="zh-CN" altLang="en-US" sz="2400" dirty="0">
              <a:latin typeface="宋体" pitchFamily="2" charset="-122"/>
              <a:ea typeface="宋体" pitchFamily="2" charset="-122"/>
              <a:cs typeface="Monaco" panose="020B0509030404040204" charset="0"/>
            </a:endParaRPr>
          </a:p>
          <a:p>
            <a:pPr fontAlgn="auto">
              <a:lnSpc>
                <a:spcPct val="150000"/>
              </a:lnSpc>
            </a:pPr>
            <a:r>
              <a:rPr lang="zh-CN" altLang="en-US" sz="2400" dirty="0">
                <a:latin typeface="宋体" pitchFamily="2" charset="-122"/>
                <a:ea typeface="宋体" pitchFamily="2" charset="-122"/>
                <a:cs typeface="宋体" pitchFamily="2" charset="-122"/>
              </a:rPr>
              <a:t>1. Robbins </a:t>
            </a:r>
            <a:r>
              <a:rPr lang="en-US" altLang="zh-CN" sz="2400" dirty="0">
                <a:latin typeface="宋体" pitchFamily="2" charset="-122"/>
                <a:ea typeface="宋体" pitchFamily="2" charset="-122"/>
                <a:cs typeface="宋体" pitchFamily="2" charset="-122"/>
              </a:rPr>
              <a:t>basic pathology</a:t>
            </a:r>
            <a:r>
              <a:rPr lang="zh-CN" altLang="en-US" sz="2400" dirty="0">
                <a:latin typeface="宋体" pitchFamily="2" charset="-122"/>
                <a:ea typeface="宋体" pitchFamily="2" charset="-122"/>
                <a:cs typeface="宋体" pitchFamily="2" charset="-122"/>
              </a:rPr>
              <a:t>,</a:t>
            </a:r>
            <a:r>
              <a:rPr lang="en-US" altLang="zh-CN" sz="2400" dirty="0">
                <a:latin typeface="宋体" pitchFamily="2" charset="-122"/>
                <a:ea typeface="宋体" pitchFamily="2" charset="-122"/>
                <a:cs typeface="宋体" pitchFamily="2" charset="-122"/>
              </a:rPr>
              <a:t>10</a:t>
            </a:r>
            <a:r>
              <a:rPr lang="zh-CN" altLang="en-US" sz="2400" dirty="0">
                <a:latin typeface="宋体" pitchFamily="2" charset="-122"/>
                <a:ea typeface="宋体" pitchFamily="2" charset="-122"/>
                <a:cs typeface="宋体" pitchFamily="2" charset="-122"/>
              </a:rPr>
              <a:t>e,</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2. Gojian's Rapid review pathology</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3. 儿科学，人民卫生出版社，9e</a:t>
            </a:r>
            <a:endParaRPr lang="zh-CN" altLang="en-US" sz="2400" dirty="0">
              <a:latin typeface="宋体" pitchFamily="2" charset="-122"/>
              <a:ea typeface="宋体" pitchFamily="2" charset="-122"/>
              <a:cs typeface="宋体" pitchFamily="2" charset="-122"/>
            </a:endParaRPr>
          </a:p>
          <a:p>
            <a:pPr fontAlgn="auto">
              <a:lnSpc>
                <a:spcPct val="150000"/>
              </a:lnSpc>
            </a:pPr>
            <a:r>
              <a:rPr lang="zh-CN" altLang="en-US" sz="2400" dirty="0">
                <a:latin typeface="宋体" pitchFamily="2" charset="-122"/>
                <a:ea typeface="宋体" pitchFamily="2" charset="-122"/>
                <a:cs typeface="宋体" pitchFamily="2" charset="-122"/>
              </a:rPr>
              <a:t>4. </a:t>
            </a:r>
            <a:r>
              <a:rPr lang="en-US" altLang="zh-CN" sz="2400" dirty="0">
                <a:latin typeface="宋体" pitchFamily="2" charset="-122"/>
                <a:ea typeface="宋体" pitchFamily="2" charset="-122"/>
                <a:cs typeface="宋体" pitchFamily="2" charset="-122"/>
              </a:rPr>
              <a:t>BRS pathology</a:t>
            </a:r>
            <a:r>
              <a:rPr lang="zh-CN" altLang="en-US" sz="2400" dirty="0">
                <a:latin typeface="宋体" pitchFamily="2" charset="-122"/>
                <a:ea typeface="宋体" pitchFamily="2" charset="-122"/>
                <a:cs typeface="宋体" pitchFamily="2" charset="-122"/>
              </a:rPr>
              <a:t>，</a:t>
            </a:r>
            <a:r>
              <a:rPr lang="en-US" altLang="zh-CN" sz="2400" dirty="0">
                <a:latin typeface="宋体" pitchFamily="2" charset="-122"/>
                <a:ea typeface="宋体" pitchFamily="2" charset="-122"/>
                <a:cs typeface="宋体" pitchFamily="2" charset="-122"/>
              </a:rPr>
              <a:t>5e</a:t>
            </a:r>
            <a:endParaRPr lang="en-US" altLang="zh-CN" sz="2400" dirty="0">
              <a:latin typeface="宋体" pitchFamily="2" charset="-122"/>
              <a:ea typeface="宋体" pitchFamily="2" charset="-122"/>
              <a:cs typeface="宋体" pitchFamily="2" charset="-122"/>
            </a:endParaRPr>
          </a:p>
          <a:p>
            <a:pPr fontAlgn="auto">
              <a:lnSpc>
                <a:spcPct val="150000"/>
              </a:lnSpc>
            </a:pPr>
            <a:r>
              <a:rPr lang="en-US" altLang="zh-CN" sz="2400" dirty="0">
                <a:latin typeface="宋体" pitchFamily="2" charset="-122"/>
                <a:ea typeface="宋体" pitchFamily="2" charset="-122"/>
                <a:cs typeface="宋体" pitchFamily="2" charset="-122"/>
              </a:rPr>
              <a:t>5.鞠君毅,赵权.γ-珠蛋白基因表达调控机制与临床应用[J].遗传,2018,40(06):429-444.</a:t>
            </a:r>
            <a:endParaRPr lang="en-US" altLang="zh-CN" sz="2400" dirty="0">
              <a:latin typeface="宋体" pitchFamily="2" charset="-122"/>
              <a:ea typeface="宋体" pitchFamily="2" charset="-122"/>
              <a:cs typeface="宋体" pitchFamily="2"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0960" y="1476375"/>
            <a:ext cx="12070080" cy="3684905"/>
            <a:chOff x="96" y="2325"/>
            <a:chExt cx="19008" cy="5803"/>
          </a:xfrm>
        </p:grpSpPr>
        <p:sp>
          <p:nvSpPr>
            <p:cNvPr id="4" name="矩形 3"/>
            <p:cNvSpPr/>
            <p:nvPr/>
          </p:nvSpPr>
          <p:spPr>
            <a:xfrm>
              <a:off x="96" y="2325"/>
              <a:ext cx="19008" cy="5803"/>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sp>
          <p:nvSpPr>
            <p:cNvPr id="8" name="矩形 7"/>
            <p:cNvSpPr/>
            <p:nvPr/>
          </p:nvSpPr>
          <p:spPr>
            <a:xfrm>
              <a:off x="96" y="4573"/>
              <a:ext cx="19008" cy="1598"/>
            </a:xfrm>
            <a:prstGeom prst="rect">
              <a:avLst/>
            </a:prstGeom>
          </p:spPr>
          <p:txBody>
            <a:bodyPr wrap="square">
              <a:spAutoFit/>
            </a:bodyPr>
            <a:lstStyle/>
            <a:p>
              <a:pPr algn="ctr"/>
              <a:r>
                <a:rPr lang="x-none" altLang="zh-CN" sz="6000" b="1" dirty="0">
                  <a:latin typeface="宋体" pitchFamily="2" charset="-122"/>
                  <a:ea typeface="宋体" pitchFamily="2" charset="-122"/>
                  <a:cs typeface=".萍方-简" panose="020B0600000000000000" charset="-122"/>
                </a:rPr>
                <a:t>Thank you</a:t>
              </a:r>
              <a:r>
                <a:rPr lang="zh-CN" altLang="en-US" sz="6000" b="1" dirty="0">
                  <a:latin typeface="宋体" pitchFamily="2" charset="-122"/>
                  <a:ea typeface="宋体" pitchFamily="2" charset="-122"/>
                  <a:cs typeface=".萍方-简" panose="020B0600000000000000" charset="-122"/>
                </a:rPr>
                <a:t> </a:t>
              </a:r>
              <a:endParaRPr lang="zh-CN" altLang="en-US" sz="6000" b="1" dirty="0">
                <a:latin typeface="宋体" pitchFamily="2" charset="-122"/>
                <a:ea typeface="宋体" pitchFamily="2" charset="-122"/>
                <a:cs typeface=".萍方-简" panose="020B0600000000000000" charset="-122"/>
              </a:endParaRPr>
            </a:p>
          </p:txBody>
        </p:sp>
      </p:grpSp>
      <p:sp>
        <p:nvSpPr>
          <p:cNvPr id="2" name="椭圆 1"/>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itchFamily="2" charset="-122"/>
              <a:ea typeface="宋体" pitchFamily="2" charset="-122"/>
              <a:cs typeface="DejaVu Sans" panose="020B0603030804020204" charset="0"/>
            </a:endParaRPr>
          </a:p>
        </p:txBody>
      </p:sp>
      <p:pic>
        <p:nvPicPr>
          <p:cNvPr id="39" name="图片 38" descr="ic_expand_more_white_48dp"/>
          <p:cNvPicPr>
            <a:picLocks noChangeAspect="true"/>
          </p:cNvPicPr>
          <p:nvPr/>
        </p:nvPicPr>
        <p:blipFill>
          <a:blip r:embed="rId1"/>
          <a:stretch>
            <a:fillRect/>
          </a:stretch>
        </p:blipFill>
        <p:spPr>
          <a:xfrm rot="10440000">
            <a:off x="11087735" y="6068060"/>
            <a:ext cx="528955" cy="528955"/>
          </a:xfrm>
          <a:prstGeom prst="ellipse">
            <a:avLst/>
          </a:prstGeom>
          <a:solidFill>
            <a:schemeClr val="accent1"/>
          </a:solidFill>
          <a:effectLst>
            <a:outerShdw blurRad="63500" sx="112000" sy="11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100">
        <p:push dir="u"/>
      </p:transition>
    </mc:Choice>
    <mc:Fallback>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964565" y="1791335"/>
            <a:ext cx="10179050" cy="396938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地中海贫血</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又称海洋性贫血(thalassemia</a:t>
            </a:r>
            <a:r>
              <a:rPr 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s)</a:t>
            </a:r>
            <a:r>
              <a:rPr lang="zh-CN" alt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珠蛋白生成障碍性贫血</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,是遗传性溶血性贫血的一组疾病。其共同特点是</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珠蛋白基因的缺陷</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使一种或几种</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珠蛋白肤链</a:t>
            </a:r>
            <a:r>
              <a:rPr 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zh-CN" alt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主要是β和α</a:t>
            </a:r>
            <a:r>
              <a:rPr 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合成减少或不能合成</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,导致血红蛋白的组成成分改变。</a:t>
            </a:r>
            <a:r>
              <a:rPr 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(results not only in a </a:t>
            </a:r>
            <a:r>
              <a:rPr 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deficiency of Hb</a:t>
            </a:r>
            <a:r>
              <a:rPr 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but also in </a:t>
            </a:r>
            <a:r>
              <a:rPr 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red cell damage</a:t>
            </a:r>
            <a:r>
              <a:rPr 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that is caused by precipitates formed from </a:t>
            </a:r>
            <a:r>
              <a:rPr 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excess unpaired “normal” globin chains</a:t>
            </a:r>
            <a:r>
              <a:rPr lang="en-US"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 typeface="Arial" panose="020B0604020202020204" pitchFamily="34" charset="0"/>
              <a:buChar char="•"/>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β-Thalassemia</a:t>
            </a: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 typeface="Arial" panose="020B0604020202020204" pitchFamily="34" charset="0"/>
              <a:buChar char="•"/>
              <a:defRPr/>
            </a:pP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α-Thalassemias</a:t>
            </a:r>
            <a:endPar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en-US" altLang="zh-CN" sz="4400" b="1" dirty="0">
                  <a:latin typeface="宋体" pitchFamily="2" charset="-122"/>
                  <a:ea typeface="宋体" pitchFamily="2" charset="-122"/>
                </a:rPr>
                <a:t>Epidemiology</a:t>
              </a:r>
              <a:endParaRPr lang="en-US" altLang="zh-CN" sz="4400" b="1" dirty="0">
                <a:latin typeface="宋体" pitchFamily="2" charset="-122"/>
                <a:ea typeface="宋体" pitchFamily="2" charset="-122"/>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6"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28" name="矩形 27"/>
          <p:cNvSpPr/>
          <p:nvPr/>
        </p:nvSpPr>
        <p:spPr>
          <a:xfrm flipV="true">
            <a:off x="5014595" y="3646170"/>
            <a:ext cx="2412365" cy="11366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grpSp>
        <p:nvGrpSpPr>
          <p:cNvPr id="11" name="组合 10"/>
          <p:cNvGrpSpPr/>
          <p:nvPr/>
        </p:nvGrpSpPr>
        <p:grpSpPr>
          <a:xfrm>
            <a:off x="151130" y="718820"/>
            <a:ext cx="11899900" cy="5743575"/>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sp>
        <p:nvSpPr>
          <p:cNvPr id="409" name="矩形 408"/>
          <p:cNvSpPr/>
          <p:nvPr/>
        </p:nvSpPr>
        <p:spPr>
          <a:xfrm>
            <a:off x="1011555" y="1941830"/>
            <a:ext cx="10179050" cy="2676525"/>
          </a:xfrm>
          <a:prstGeom prst="rect">
            <a:avLst/>
          </a:prstGeom>
        </p:spPr>
        <p:txBody>
          <a:bodyPr wrap="square">
            <a:spAutoFit/>
          </a:bodyPr>
          <a:lstStyle/>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 Autosomal recessive (</a:t>
            </a:r>
            <a:r>
              <a:rPr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AR</a:t>
            </a: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disorder</a:t>
            </a:r>
            <a:endPar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 </a:t>
            </a: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α-Thalassemia</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is common in </a:t>
            </a: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Southeast Asians,</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people who live on the </a:t>
            </a: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African westcoast</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and in the </a:t>
            </a:r>
            <a:r>
              <a:rPr 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black population</a:t>
            </a:r>
            <a:r>
              <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(prevalence of 5%)</a:t>
            </a:r>
            <a:endParaRPr 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a:p>
            <a:pPr marL="0" marR="0" lvl="0" indent="-457200" algn="just" defTabSz="914400" fontAlgn="auto">
              <a:lnSpc>
                <a:spcPct val="100000"/>
              </a:lnSpc>
              <a:spcBef>
                <a:spcPts val="0"/>
              </a:spcBef>
              <a:spcAft>
                <a:spcPts val="0"/>
              </a:spcAft>
              <a:buClrTx/>
              <a:buSzTx/>
              <a:buFontTx/>
              <a:buNone/>
              <a:defRPr/>
            </a:pPr>
            <a:r>
              <a:rPr lang="en-US" alt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c.</a:t>
            </a:r>
            <a:r>
              <a:rPr lang="en-US" alt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β-Thalassemia</a:t>
            </a:r>
            <a:r>
              <a:rPr lang="en-US" altLang="x-none" sz="2800"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 is common in blacks, Greeks (prevalence, 15%–30%), and Italians.</a:t>
            </a:r>
            <a:r>
              <a:rPr lang="en-US" alt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r>
              <a:rPr lang="zh-CN" altLang="en-US"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即地中海沿岸</a:t>
            </a:r>
            <a:r>
              <a:rPr lang="en-US" alt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rPr>
              <a:t>)</a:t>
            </a:r>
            <a:endParaRPr lang="en-US" altLang="x-none" sz="2800" b="1" kern="0" noProof="0" dirty="0">
              <a:ln>
                <a:noFill/>
              </a:ln>
              <a:solidFill>
                <a:sysClr val="windowText" lastClr="000000"/>
              </a:solidFill>
              <a:effectLst/>
              <a:uLnTx/>
              <a:uFillTx/>
              <a:latin typeface="宋体" pitchFamily="2" charset="-122"/>
              <a:ea typeface="宋体" pitchFamily="2" charset="-122"/>
              <a:cs typeface=".萍方-简" panose="020B0600000000000000" charset="-122"/>
              <a:sym typeface="+mn-ea"/>
            </a:endParaRPr>
          </a:p>
        </p:txBody>
      </p:sp>
      <p:cxnSp>
        <p:nvCxnSpPr>
          <p:cNvPr id="47" name="直接连接符 46"/>
          <p:cNvCxnSpPr/>
          <p:nvPr/>
        </p:nvCxnSpPr>
        <p:spPr>
          <a:xfrm>
            <a:off x="56515" y="1290320"/>
            <a:ext cx="1199451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pic>
        <p:nvPicPr>
          <p:cNvPr id="19" name="图片 18" descr="ic_chevron_right_white_48dp"/>
          <p:cNvPicPr>
            <a:picLocks noChangeAspect="true"/>
          </p:cNvPicPr>
          <p:nvPr/>
        </p:nvPicPr>
        <p:blipFill>
          <a:blip r:embed="rId1"/>
          <a:stretch>
            <a:fillRect/>
          </a:stretch>
        </p:blipFill>
        <p:spPr>
          <a:xfrm>
            <a:off x="10261600" y="1025525"/>
            <a:ext cx="528955" cy="528955"/>
          </a:xfrm>
          <a:prstGeom prst="ellipse">
            <a:avLst/>
          </a:prstGeom>
          <a:solidFill>
            <a:schemeClr val="accent1"/>
          </a:solidFill>
          <a:effectLst>
            <a:outerShdw blurRad="63500" sx="111000" sy="111000" algn="ctr" rotWithShape="0">
              <a:prstClr val="black">
                <a:alpha val="40000"/>
              </a:prstClr>
            </a:outerShdw>
          </a:effectLst>
        </p:spPr>
      </p:pic>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01085" y="1924050"/>
            <a:ext cx="5241290" cy="1835150"/>
            <a:chOff x="5474" y="3807"/>
            <a:chExt cx="8254" cy="2890"/>
          </a:xfrm>
        </p:grpSpPr>
        <p:sp>
          <p:nvSpPr>
            <p:cNvPr id="2" name="文本框 1"/>
            <p:cNvSpPr txBox="true"/>
            <p:nvPr/>
          </p:nvSpPr>
          <p:spPr>
            <a:xfrm>
              <a:off x="5474" y="5168"/>
              <a:ext cx="8254" cy="1529"/>
            </a:xfrm>
            <a:prstGeom prst="rect">
              <a:avLst/>
            </a:prstGeom>
            <a:noFill/>
          </p:spPr>
          <p:txBody>
            <a:bodyPr wrap="square" rtlCol="0">
              <a:spAutoFit/>
            </a:bodyPr>
            <a:lstStyle/>
            <a:p>
              <a:pPr algn="ctr" defTabSz="609600">
                <a:lnSpc>
                  <a:spcPct val="130000"/>
                </a:lnSpc>
              </a:pPr>
              <a:r>
                <a:rPr lang="x-none" altLang="en-US" sz="4400" b="1" dirty="0">
                  <a:latin typeface="宋体" pitchFamily="2" charset="-122"/>
                  <a:ea typeface="宋体" pitchFamily="2" charset="-122"/>
                  <a:cs typeface="Monaco" panose="020B0509030404040204" charset="0"/>
                </a:rPr>
                <a:t>Pathogenesis</a:t>
              </a:r>
              <a:endParaRPr lang="x-none" altLang="en-US" sz="4400" b="1" dirty="0">
                <a:latin typeface="宋体" pitchFamily="2" charset="-122"/>
                <a:ea typeface="宋体" pitchFamily="2" charset="-122"/>
                <a:cs typeface="Monaco" panose="020B0509030404040204" charset="0"/>
              </a:endParaRPr>
            </a:p>
          </p:txBody>
        </p:sp>
        <p:sp>
          <p:nvSpPr>
            <p:cNvPr id="3" name="文本框 2"/>
            <p:cNvSpPr txBox="true"/>
            <p:nvPr/>
          </p:nvSpPr>
          <p:spPr>
            <a:xfrm>
              <a:off x="6200" y="3807"/>
              <a:ext cx="6801" cy="2034"/>
            </a:xfrm>
            <a:prstGeom prst="rect">
              <a:avLst/>
            </a:prstGeom>
            <a:noFill/>
          </p:spPr>
          <p:txBody>
            <a:bodyPr wrap="square" rtlCol="0">
              <a:spAutoFit/>
            </a:bodyPr>
            <a:lstStyle/>
            <a:p>
              <a:pPr algn="ctr" defTabSz="609600">
                <a:lnSpc>
                  <a:spcPct val="130000"/>
                </a:lnSpc>
              </a:pPr>
              <a:endParaRPr lang="zh-CN" altLang="en-US" sz="6000" dirty="0">
                <a:latin typeface="宋体" pitchFamily="2" charset="-122"/>
                <a:ea typeface="宋体" pitchFamily="2" charset="-122"/>
                <a:cs typeface="DejaVu Sans" panose="020B0603030804020204" charset="0"/>
              </a:endParaRPr>
            </a:p>
          </p:txBody>
        </p:sp>
        <p:sp>
          <p:nvSpPr>
            <p:cNvPr id="4" name="矩形 3"/>
            <p:cNvSpPr/>
            <p:nvPr/>
          </p:nvSpPr>
          <p:spPr>
            <a:xfrm>
              <a:off x="7700" y="6519"/>
              <a:ext cx="3799"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sz="4400" dirty="0">
                <a:latin typeface="宋体" pitchFamily="2" charset="-122"/>
                <a:ea typeface="宋体" pitchFamily="2" charset="-122"/>
                <a:cs typeface="DejaVu Sans" panose="020B0603030804020204" charset="0"/>
              </a:endParaRPr>
            </a:p>
          </p:txBody>
        </p:sp>
      </p:grpSp>
      <p:grpSp>
        <p:nvGrpSpPr>
          <p:cNvPr id="6" name="组合 6"/>
          <p:cNvGrpSpPr/>
          <p:nvPr/>
        </p:nvGrpSpPr>
        <p:grpSpPr>
          <a:xfrm>
            <a:off x="125095" y="3759200"/>
            <a:ext cx="12193270" cy="528320"/>
            <a:chOff x="197" y="5920"/>
            <a:chExt cx="19202" cy="832"/>
          </a:xfrm>
        </p:grpSpPr>
        <p:cxnSp>
          <p:nvCxnSpPr>
            <p:cNvPr id="47" name="直接连接符 46"/>
            <p:cNvCxnSpPr/>
            <p:nvPr/>
          </p:nvCxnSpPr>
          <p:spPr>
            <a:xfrm>
              <a:off x="197" y="6336"/>
              <a:ext cx="19202" cy="0"/>
            </a:xfrm>
            <a:prstGeom prst="line">
              <a:avLst/>
            </a:prstGeom>
            <a:ln w="19050">
              <a:solidFill>
                <a:schemeClr val="tx1">
                  <a:alpha val="24000"/>
                </a:schemeClr>
              </a:solidFill>
            </a:ln>
          </p:spPr>
          <p:style>
            <a:lnRef idx="1">
              <a:schemeClr val="accent1"/>
            </a:lnRef>
            <a:fillRef idx="0">
              <a:schemeClr val="accent1"/>
            </a:fillRef>
            <a:effectRef idx="0">
              <a:schemeClr val="accent1"/>
            </a:effectRef>
            <a:fontRef idx="minor">
              <a:schemeClr val="tx1"/>
            </a:fontRef>
          </p:style>
        </p:cxnSp>
        <p:pic>
          <p:nvPicPr>
            <p:cNvPr id="11" name="图片 10" descr="ic_chevron_right_white_48dp"/>
            <p:cNvPicPr>
              <a:picLocks noChangeAspect="true"/>
            </p:cNvPicPr>
            <p:nvPr/>
          </p:nvPicPr>
          <p:blipFill>
            <a:blip r:embed="rId1"/>
            <a:stretch>
              <a:fillRect/>
            </a:stretch>
          </p:blipFill>
          <p:spPr>
            <a:xfrm>
              <a:off x="14118" y="5920"/>
              <a:ext cx="833" cy="833"/>
            </a:xfrm>
            <a:prstGeom prst="ellipse">
              <a:avLst/>
            </a:prstGeom>
            <a:solidFill>
              <a:schemeClr val="accent1"/>
            </a:solidFill>
            <a:effectLst>
              <a:outerShdw blurRad="63500" sx="111000" sy="111000" algn="ctr" rotWithShape="0">
                <a:prstClr val="black">
                  <a:alpha val="40000"/>
                </a:prstClr>
              </a:outerShdw>
            </a:effectLst>
          </p:spPr>
        </p:pic>
      </p:grpSp>
      <p:sp>
        <p:nvSpPr>
          <p:cNvPr id="37" name="矩形 36"/>
          <p:cNvSpPr/>
          <p:nvPr/>
        </p:nvSpPr>
        <p:spPr>
          <a:xfrm>
            <a:off x="5014595" y="3645535"/>
            <a:ext cx="2412365" cy="1060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zh-CN" altLang="en-US" dirty="0">
              <a:latin typeface="宋体" pitchFamily="2" charset="-122"/>
              <a:ea typeface="宋体" pitchFamily="2" charset="-122"/>
              <a:cs typeface="DejaVu Sans" panose="020B0603030804020204"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图片/2020-10-28 18-55-31屏幕截图.png2020-10-28 18-55-31屏幕截图"/>
          <p:cNvPicPr>
            <a:picLocks noChangeAspect="true"/>
          </p:cNvPicPr>
          <p:nvPr/>
        </p:nvPicPr>
        <p:blipFill>
          <a:blip r:embed="rId1"/>
          <a:srcRect/>
          <a:stretch>
            <a:fillRect/>
          </a:stretch>
        </p:blipFill>
        <p:spPr>
          <a:xfrm>
            <a:off x="4027170" y="604520"/>
            <a:ext cx="8072755" cy="5725160"/>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721251"/>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150495" y="1820545"/>
            <a:ext cx="3522345" cy="4615815"/>
          </a:xfrm>
          <a:prstGeom prst="rect">
            <a:avLst/>
          </a:prstGeom>
        </p:spPr>
        <p:txBody>
          <a:bodyPr wrap="square">
            <a:spAutoFit/>
          </a:bodyPr>
          <a:lstStyle/>
          <a:p>
            <a:pPr indent="-457200">
              <a:lnSpc>
                <a:spcPct val="150000"/>
              </a:lnSpc>
              <a:defRPr/>
            </a:pPr>
            <a:r>
              <a:rPr sz="2800" dirty="0">
                <a:latin typeface="宋体" pitchFamily="2" charset="-122"/>
                <a:ea typeface="宋体" pitchFamily="2" charset="-122"/>
                <a:sym typeface="+mn-ea"/>
              </a:rPr>
              <a:t>(1)珠蛋白含</a:t>
            </a:r>
            <a:r>
              <a:rPr lang="en-US" sz="2800" dirty="0">
                <a:latin typeface="宋体" pitchFamily="2" charset="-122"/>
                <a:ea typeface="宋体" pitchFamily="2" charset="-122"/>
                <a:sym typeface="+mn-ea"/>
              </a:rPr>
              <a:t>5</a:t>
            </a:r>
            <a:r>
              <a:rPr sz="2800" dirty="0">
                <a:latin typeface="宋体" pitchFamily="2" charset="-122"/>
                <a:ea typeface="宋体" pitchFamily="2" charset="-122"/>
                <a:sym typeface="+mn-ea"/>
              </a:rPr>
              <a:t>种</a:t>
            </a:r>
            <a:r>
              <a:rPr lang="zh-CN" sz="2800" dirty="0">
                <a:latin typeface="宋体" pitchFamily="2" charset="-122"/>
                <a:ea typeface="宋体" pitchFamily="2" charset="-122"/>
                <a:sym typeface="+mn-ea"/>
              </a:rPr>
              <a:t>肽</a:t>
            </a:r>
            <a:r>
              <a:rPr sz="2800" dirty="0">
                <a:latin typeface="宋体" pitchFamily="2" charset="-122"/>
                <a:ea typeface="宋体" pitchFamily="2" charset="-122"/>
                <a:sym typeface="+mn-ea"/>
              </a:rPr>
              <a:t>链</a:t>
            </a:r>
            <a:r>
              <a:rPr lang="zh-CN" sz="2800" dirty="0">
                <a:latin typeface="宋体" pitchFamily="2" charset="-122"/>
                <a:ea typeface="宋体" pitchFamily="2" charset="-122"/>
                <a:sym typeface="+mn-ea"/>
              </a:rPr>
              <a:t>及其对应的基因</a:t>
            </a:r>
            <a:r>
              <a:rPr sz="2800" dirty="0">
                <a:latin typeface="宋体" pitchFamily="2" charset="-122"/>
                <a:ea typeface="宋体" pitchFamily="2" charset="-122"/>
                <a:sym typeface="+mn-ea"/>
              </a:rPr>
              <a:t>,即</a:t>
            </a:r>
            <a:r>
              <a:rPr sz="2800" dirty="0">
                <a:latin typeface="Arial" panose="020B0604020202020204" pitchFamily="34" charset="0"/>
                <a:ea typeface="宋体" pitchFamily="2" charset="-122"/>
                <a:cs typeface="Arial" panose="020B0604020202020204" pitchFamily="34" charset="0"/>
                <a:sym typeface="+mn-ea"/>
              </a:rPr>
              <a:t>α</a:t>
            </a:r>
            <a:r>
              <a:rPr lang="zh-CN" sz="2800" dirty="0">
                <a:latin typeface="Arial" panose="020B0604020202020204" pitchFamily="34" charset="0"/>
                <a:ea typeface="宋体" pitchFamily="2" charset="-122"/>
                <a:cs typeface="Arial" panose="020B0604020202020204" pitchFamily="34" charset="0"/>
                <a:sym typeface="+mn-ea"/>
              </a:rPr>
              <a:t>、β、γ、δ、ε</a:t>
            </a:r>
            <a:r>
              <a:rPr sz="2800" dirty="0">
                <a:latin typeface="宋体" pitchFamily="2" charset="-122"/>
                <a:ea typeface="宋体" pitchFamily="2" charset="-122"/>
                <a:sym typeface="+mn-ea"/>
              </a:rPr>
              <a:t>。</a:t>
            </a:r>
            <a:r>
              <a:rPr lang="zh-CN" altLang="en-US" sz="2800" dirty="0">
                <a:latin typeface="宋体" pitchFamily="2" charset="-122"/>
                <a:ea typeface="宋体" pitchFamily="2" charset="-122"/>
                <a:sym typeface="+mn-ea"/>
              </a:rPr>
              <a:t>表达调控的不同、</a:t>
            </a:r>
            <a:r>
              <a:rPr sz="2800" dirty="0">
                <a:latin typeface="宋体" pitchFamily="2" charset="-122"/>
                <a:ea typeface="宋体" pitchFamily="2" charset="-122"/>
                <a:sym typeface="+mn-ea"/>
              </a:rPr>
              <a:t>组合的不同,</a:t>
            </a:r>
            <a:r>
              <a:rPr lang="zh-CN" sz="2800" dirty="0">
                <a:latin typeface="宋体" pitchFamily="2" charset="-122"/>
                <a:ea typeface="宋体" pitchFamily="2" charset="-122"/>
                <a:sym typeface="+mn-ea"/>
              </a:rPr>
              <a:t>不同时期</a:t>
            </a:r>
            <a:r>
              <a:rPr sz="2800" dirty="0">
                <a:latin typeface="宋体" pitchFamily="2" charset="-122"/>
                <a:ea typeface="宋体" pitchFamily="2" charset="-122"/>
                <a:sym typeface="+mn-ea"/>
              </a:rPr>
              <a:t>形成</a:t>
            </a:r>
            <a:r>
              <a:rPr lang="zh-CN" sz="2800" dirty="0">
                <a:latin typeface="宋体" pitchFamily="2" charset="-122"/>
                <a:ea typeface="宋体" pitchFamily="2" charset="-122"/>
                <a:sym typeface="+mn-ea"/>
              </a:rPr>
              <a:t>不同</a:t>
            </a:r>
            <a:r>
              <a:rPr sz="2800" dirty="0">
                <a:latin typeface="宋体" pitchFamily="2" charset="-122"/>
                <a:ea typeface="宋体" pitchFamily="2" charset="-122"/>
                <a:sym typeface="+mn-ea"/>
              </a:rPr>
              <a:t>种血红蛋白</a:t>
            </a:r>
            <a:r>
              <a:rPr lang="zh-CN" sz="2800" dirty="0">
                <a:latin typeface="宋体" pitchFamily="2" charset="-122"/>
                <a:ea typeface="宋体" pitchFamily="2" charset="-122"/>
                <a:sym typeface="+mn-ea"/>
              </a:rPr>
              <a:t>。</a:t>
            </a:r>
            <a:endParaRPr sz="2800" dirty="0">
              <a:latin typeface="宋体" pitchFamily="2" charset="-122"/>
              <a:ea typeface="宋体" pitchFamily="2" charset="-122"/>
            </a:endParaRPr>
          </a:p>
          <a:p>
            <a:pPr indent="-457200">
              <a:lnSpc>
                <a:spcPct val="150000"/>
              </a:lnSpc>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2"/>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r>
              <a:rPr lang="en-US" altLang="x-none" sz="3200" b="1" u="sng" dirty="0">
                <a:latin typeface="宋体" pitchFamily="2" charset="-122"/>
                <a:ea typeface="宋体" pitchFamily="2" charset="-122"/>
              </a:rPr>
              <a:t>a1</a:t>
            </a:r>
            <a:r>
              <a:rPr lang="x-none" altLang="zh-CN" sz="3200" b="1" u="sng" dirty="0">
                <a:latin typeface="宋体" pitchFamily="2" charset="-122"/>
                <a:ea typeface="宋体" pitchFamily="2" charset="-122"/>
              </a:rPr>
              <a:t>.</a:t>
            </a:r>
            <a:r>
              <a:rPr lang="en-US" altLang="x-none" sz="3200" b="1" u="sng" dirty="0">
                <a:latin typeface="宋体" pitchFamily="2" charset="-122"/>
                <a:ea typeface="宋体" pitchFamily="2" charset="-122"/>
              </a:rPr>
              <a:t>Hb gentic</a:t>
            </a:r>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home/zyh/图片/2020-10-28 19-05-29屏幕截图.png2020-10-28 19-05-29屏幕截图"/>
          <p:cNvPicPr>
            <a:picLocks noChangeAspect="true"/>
          </p:cNvPicPr>
          <p:nvPr/>
        </p:nvPicPr>
        <p:blipFill>
          <a:blip r:embed="rId1"/>
          <a:srcRect/>
          <a:stretch>
            <a:fillRect/>
          </a:stretch>
        </p:blipFill>
        <p:spPr>
          <a:xfrm>
            <a:off x="3041650" y="-47625"/>
            <a:ext cx="8839835" cy="6227445"/>
          </a:xfrm>
          <a:prstGeom prst="rect">
            <a:avLst/>
          </a:prstGeom>
        </p:spPr>
      </p:pic>
      <p:grpSp>
        <p:nvGrpSpPr>
          <p:cNvPr id="2" name="组合 1"/>
          <p:cNvGrpSpPr/>
          <p:nvPr/>
        </p:nvGrpSpPr>
        <p:grpSpPr>
          <a:xfrm>
            <a:off x="151200" y="151200"/>
            <a:ext cx="3780000" cy="453600"/>
            <a:chOff x="151200" y="151200"/>
            <a:chExt cx="3780000" cy="453600"/>
          </a:xfrm>
        </p:grpSpPr>
        <p:grpSp>
          <p:nvGrpSpPr>
            <p:cNvPr id="5" name="组合 4"/>
            <p:cNvGrpSpPr/>
            <p:nvPr/>
          </p:nvGrpSpPr>
          <p:grpSpPr>
            <a:xfrm>
              <a:off x="151200" y="151200"/>
              <a:ext cx="3780000" cy="453600"/>
              <a:chOff x="4296000" y="1629000"/>
              <a:chExt cx="3600000" cy="3600000"/>
            </a:xfrm>
          </p:grpSpPr>
          <p:sp>
            <p:nvSpPr>
              <p:cNvPr id="6" name="矩形: 圆角 5"/>
              <p:cNvSpPr/>
              <p:nvPr/>
            </p:nvSpPr>
            <p:spPr>
              <a:xfrm>
                <a:off x="4296000" y="1629000"/>
                <a:ext cx="3600000" cy="3600000"/>
              </a:xfrm>
              <a:prstGeom prst="roundRect">
                <a:avLst>
                  <a:gd name="adj" fmla="val 23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7" name="矩形: 圆角 6"/>
              <p:cNvSpPr/>
              <p:nvPr/>
            </p:nvSpPr>
            <p:spPr>
              <a:xfrm>
                <a:off x="4296000" y="1629000"/>
                <a:ext cx="3600000" cy="3600000"/>
              </a:xfrm>
              <a:prstGeom prst="roundRect">
                <a:avLst>
                  <a:gd name="adj" fmla="val 22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grpSp>
          <p:nvGrpSpPr>
            <p:cNvPr id="14" name="Group 4"/>
            <p:cNvGrpSpPr>
              <a:grpSpLocks noChangeAspect="true"/>
            </p:cNvGrpSpPr>
            <p:nvPr/>
          </p:nvGrpSpPr>
          <p:grpSpPr bwMode="auto">
            <a:xfrm>
              <a:off x="303213" y="265113"/>
              <a:ext cx="227012" cy="227012"/>
              <a:chOff x="191" y="167"/>
              <a:chExt cx="143" cy="143"/>
            </a:xfrm>
          </p:grpSpPr>
          <p:sp>
            <p:nvSpPr>
              <p:cNvPr id="15" name="AutoShape 3"/>
              <p:cNvSpPr>
                <a:spLocks noChangeAspect="true" noChangeArrowheads="true" noTextEdit="true"/>
              </p:cNvSpPr>
              <p:nvPr/>
            </p:nvSpPr>
            <p:spPr bwMode="auto">
              <a:xfrm>
                <a:off x="191" y="167"/>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sp>
            <p:nvSpPr>
              <p:cNvPr id="16" name="Freeform 5"/>
              <p:cNvSpPr>
                <a:spLocks noEditPoints="true"/>
              </p:cNvSpPr>
              <p:nvPr/>
            </p:nvSpPr>
            <p:spPr bwMode="auto">
              <a:xfrm>
                <a:off x="209" y="185"/>
                <a:ext cx="104" cy="104"/>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DejaVu Sans" panose="020B0603030804020204" charset="0"/>
                </a:endParaRPr>
              </a:p>
            </p:txBody>
          </p:sp>
        </p:grpSp>
      </p:grpSp>
      <p:grpSp>
        <p:nvGrpSpPr>
          <p:cNvPr id="11" name="组合 10"/>
          <p:cNvGrpSpPr/>
          <p:nvPr/>
        </p:nvGrpSpPr>
        <p:grpSpPr>
          <a:xfrm>
            <a:off x="151200" y="721251"/>
            <a:ext cx="3780000" cy="5743289"/>
            <a:chOff x="4296000" y="1629000"/>
            <a:chExt cx="3600000" cy="3600000"/>
          </a:xfrm>
        </p:grpSpPr>
        <p:sp>
          <p:nvSpPr>
            <p:cNvPr id="12" name="矩形: 圆角 11"/>
            <p:cNvSpPr/>
            <p:nvPr/>
          </p:nvSpPr>
          <p:spPr>
            <a:xfrm>
              <a:off x="4296000" y="1629000"/>
              <a:ext cx="3600000" cy="3600000"/>
            </a:xfrm>
            <a:prstGeom prst="roundRect">
              <a:avLst>
                <a:gd name="adj" fmla="val 328"/>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sp>
          <p:nvSpPr>
            <p:cNvPr id="13" name="矩形: 圆角 12"/>
            <p:cNvSpPr/>
            <p:nvPr/>
          </p:nvSpPr>
          <p:spPr>
            <a:xfrm>
              <a:off x="4296000" y="1629000"/>
              <a:ext cx="3600000" cy="3600000"/>
            </a:xfrm>
            <a:prstGeom prst="roundRect">
              <a:avLst>
                <a:gd name="adj" fmla="val 33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DejaVu Sans" panose="020B0603030804020204" charset="0"/>
              </a:endParaRPr>
            </a:p>
          </p:txBody>
        </p:sp>
      </p:grpSp>
      <p:sp>
        <p:nvSpPr>
          <p:cNvPr id="409" name="矩形 408"/>
          <p:cNvSpPr/>
          <p:nvPr/>
        </p:nvSpPr>
        <p:spPr>
          <a:xfrm>
            <a:off x="151130" y="604520"/>
            <a:ext cx="3876040" cy="7200900"/>
          </a:xfrm>
          <a:prstGeom prst="rect">
            <a:avLst/>
          </a:prstGeom>
        </p:spPr>
        <p:txBody>
          <a:bodyPr wrap="square">
            <a:spAutoFit/>
          </a:bodyPr>
          <a:lstStyle/>
          <a:p>
            <a:pPr indent="-457200">
              <a:lnSpc>
                <a:spcPct val="150000"/>
              </a:lnSpc>
              <a:defRPr/>
            </a:pPr>
            <a:r>
              <a:rPr lang="en-US" sz="2800" dirty="0">
                <a:latin typeface="宋体" pitchFamily="2" charset="-122"/>
                <a:ea typeface="宋体" pitchFamily="2" charset="-122"/>
                <a:sym typeface="+mn-ea"/>
              </a:rPr>
              <a:t>(1)胎儿血红蛋白(fetal hemoglobin, HbF)</a:t>
            </a:r>
            <a:r>
              <a:rPr lang="en-US" sz="2800" b="1" dirty="0">
                <a:latin typeface="宋体" pitchFamily="2" charset="-122"/>
                <a:ea typeface="宋体" pitchFamily="2" charset="-122"/>
                <a:sym typeface="+mn-ea"/>
              </a:rPr>
              <a:t>:</a:t>
            </a:r>
            <a:r>
              <a:rPr sz="2800" dirty="0">
                <a:latin typeface="Arial" panose="020B0604020202020204" pitchFamily="34" charset="0"/>
                <a:ea typeface="宋体" pitchFamily="2" charset="-122"/>
                <a:cs typeface="Arial" panose="020B0604020202020204" pitchFamily="34" charset="0"/>
                <a:sym typeface="+mn-ea"/>
              </a:rPr>
              <a:t>α</a:t>
            </a:r>
            <a:r>
              <a:rPr lang="en-US" sz="2800" dirty="0">
                <a:latin typeface="Arial" panose="020B0604020202020204" pitchFamily="34" charset="0"/>
                <a:ea typeface="宋体" pitchFamily="2" charset="-122"/>
                <a:cs typeface="Arial" panose="020B0604020202020204" pitchFamily="34" charset="0"/>
                <a:sym typeface="+mn-ea"/>
              </a:rPr>
              <a:t>2</a:t>
            </a:r>
            <a:r>
              <a:rPr lang="zh-CN" sz="2800" dirty="0">
                <a:latin typeface="Arial" panose="020B0604020202020204" pitchFamily="34" charset="0"/>
                <a:ea typeface="宋体" pitchFamily="2" charset="-122"/>
                <a:cs typeface="Arial" panose="020B0604020202020204" pitchFamily="34" charset="0"/>
                <a:sym typeface="+mn-ea"/>
              </a:rPr>
              <a:t>γ</a:t>
            </a:r>
            <a:r>
              <a:rPr lang="en-US" altLang="zh-CN" sz="2800" dirty="0">
                <a:latin typeface="Arial" panose="020B0604020202020204" pitchFamily="34" charset="0"/>
                <a:ea typeface="宋体" pitchFamily="2" charset="-122"/>
                <a:cs typeface="Arial" panose="020B0604020202020204" pitchFamily="34" charset="0"/>
                <a:sym typeface="+mn-ea"/>
              </a:rPr>
              <a:t>2 </a:t>
            </a:r>
            <a:r>
              <a:rPr lang="zh-CN" altLang="en-US" sz="2800" dirty="0">
                <a:latin typeface="Arial" panose="020B0604020202020204" pitchFamily="34" charset="0"/>
                <a:ea typeface="宋体" pitchFamily="2" charset="-122"/>
                <a:cs typeface="Arial" panose="020B0604020202020204" pitchFamily="34" charset="0"/>
                <a:sym typeface="+mn-ea"/>
              </a:rPr>
              <a:t>怀孕后12 周到胎儿出生</a:t>
            </a:r>
            <a:endParaRPr lang="zh-CN" altLang="en-US" sz="2800" dirty="0">
              <a:latin typeface="Arial" panose="020B0604020202020204" pitchFamily="34" charset="0"/>
              <a:ea typeface="宋体" pitchFamily="2" charset="-122"/>
              <a:cs typeface="Arial" panose="020B0604020202020204" pitchFamily="34" charset="0"/>
              <a:sym typeface="+mn-ea"/>
            </a:endParaRPr>
          </a:p>
          <a:p>
            <a:pPr indent="-457200">
              <a:lnSpc>
                <a:spcPct val="150000"/>
              </a:lnSpc>
              <a:defRPr/>
            </a:pPr>
            <a:r>
              <a:rPr sz="2800" dirty="0">
                <a:latin typeface="宋体" pitchFamily="2" charset="-122"/>
                <a:ea typeface="宋体" pitchFamily="2" charset="-122"/>
                <a:sym typeface="+mn-ea"/>
              </a:rPr>
              <a:t>(</a:t>
            </a:r>
            <a:r>
              <a:rPr lang="en-US" sz="2800" dirty="0">
                <a:latin typeface="宋体" pitchFamily="2" charset="-122"/>
                <a:ea typeface="宋体" pitchFamily="2" charset="-122"/>
                <a:sym typeface="+mn-ea"/>
              </a:rPr>
              <a:t>2</a:t>
            </a:r>
            <a:r>
              <a:rPr sz="2800" dirty="0">
                <a:latin typeface="宋体" pitchFamily="2" charset="-122"/>
                <a:ea typeface="宋体" pitchFamily="2" charset="-122"/>
                <a:sym typeface="+mn-ea"/>
              </a:rPr>
              <a:t>) </a:t>
            </a:r>
            <a:r>
              <a:rPr lang="zh-CN" sz="2800" dirty="0">
                <a:latin typeface="宋体" pitchFamily="2" charset="-122"/>
                <a:ea typeface="宋体" pitchFamily="2" charset="-122"/>
                <a:sym typeface="+mn-ea"/>
              </a:rPr>
              <a:t>成人血红</a:t>
            </a:r>
            <a:r>
              <a:rPr lang="zh-CN" altLang="en-US" sz="2800" dirty="0">
                <a:latin typeface="宋体" pitchFamily="2" charset="-122"/>
                <a:ea typeface="宋体" pitchFamily="2" charset="-122"/>
                <a:sym typeface="+mn-ea"/>
              </a:rPr>
              <a:t>蛋白</a:t>
            </a:r>
            <a:r>
              <a:rPr lang="en-US" altLang="zh-CN" sz="2800" dirty="0">
                <a:latin typeface="宋体" pitchFamily="2" charset="-122"/>
                <a:ea typeface="宋体" pitchFamily="2" charset="-122"/>
                <a:sym typeface="+mn-ea"/>
              </a:rPr>
              <a:t>(</a:t>
            </a:r>
            <a:r>
              <a:rPr lang="en-US" sz="2800" b="1" dirty="0">
                <a:latin typeface="宋体" pitchFamily="2" charset="-122"/>
                <a:ea typeface="宋体" pitchFamily="2" charset="-122"/>
                <a:sym typeface="+mn-ea"/>
              </a:rPr>
              <a:t>adult hemoglo</a:t>
            </a:r>
            <a:r>
              <a:rPr sz="2800" b="1" dirty="0">
                <a:latin typeface="宋体" pitchFamily="2" charset="-122"/>
                <a:ea typeface="宋体" pitchFamily="2" charset="-122"/>
                <a:sym typeface="+mn-ea"/>
              </a:rPr>
              <a:t>bin, HbA</a:t>
            </a:r>
            <a:r>
              <a:rPr lang="en-US" sz="2800" b="1" dirty="0">
                <a:latin typeface="宋体" pitchFamily="2" charset="-122"/>
                <a:ea typeface="宋体" pitchFamily="2" charset="-122"/>
                <a:sym typeface="+mn-ea"/>
              </a:rPr>
              <a:t>)</a:t>
            </a:r>
            <a:r>
              <a:rPr lang="en-US" sz="2800" dirty="0">
                <a:latin typeface="宋体" pitchFamily="2" charset="-122"/>
                <a:ea typeface="宋体" pitchFamily="2" charset="-122"/>
                <a:sym typeface="+mn-ea"/>
              </a:rPr>
              <a:t>:97%</a:t>
            </a:r>
            <a:r>
              <a:rPr sz="2800" dirty="0">
                <a:latin typeface="宋体" pitchFamily="2" charset="-122"/>
                <a:ea typeface="宋体" pitchFamily="2" charset="-122"/>
                <a:sym typeface="+mn-ea"/>
              </a:rPr>
              <a:t>HbA</a:t>
            </a:r>
            <a:r>
              <a:rPr lang="en-US" sz="2800" dirty="0">
                <a:latin typeface="宋体" pitchFamily="2" charset="-122"/>
                <a:ea typeface="宋体" pitchFamily="2" charset="-122"/>
                <a:sym typeface="+mn-ea"/>
              </a:rPr>
              <a:t>1</a:t>
            </a:r>
            <a:r>
              <a:rPr sz="2800" dirty="0">
                <a:latin typeface="宋体" pitchFamily="2" charset="-122"/>
                <a:ea typeface="宋体" pitchFamily="2" charset="-122"/>
                <a:sym typeface="+mn-ea"/>
              </a:rPr>
              <a:t> (</a:t>
            </a:r>
            <a:r>
              <a:rPr sz="2800" dirty="0">
                <a:latin typeface="Arial" panose="020B0604020202020204" pitchFamily="34" charset="0"/>
                <a:ea typeface="宋体" pitchFamily="2" charset="-122"/>
                <a:cs typeface="Arial" panose="020B0604020202020204" pitchFamily="34" charset="0"/>
                <a:sym typeface="+mn-ea"/>
              </a:rPr>
              <a:t>α</a:t>
            </a:r>
            <a:r>
              <a:rPr lang="en-US" sz="2800" dirty="0">
                <a:latin typeface="Arial" panose="020B0604020202020204" pitchFamily="34" charset="0"/>
                <a:ea typeface="宋体" pitchFamily="2" charset="-122"/>
                <a:cs typeface="Arial" panose="020B0604020202020204" pitchFamily="34" charset="0"/>
                <a:sym typeface="+mn-ea"/>
              </a:rPr>
              <a:t>2</a:t>
            </a:r>
            <a:r>
              <a:rPr lang="zh-CN" sz="2800" dirty="0">
                <a:latin typeface="Arial" panose="020B0604020202020204" pitchFamily="34" charset="0"/>
                <a:ea typeface="宋体" pitchFamily="2" charset="-122"/>
                <a:cs typeface="Arial" panose="020B0604020202020204" pitchFamily="34" charset="0"/>
                <a:sym typeface="+mn-ea"/>
              </a:rPr>
              <a:t>β</a:t>
            </a:r>
            <a:r>
              <a:rPr lang="en-US" altLang="zh-CN" sz="2800" dirty="0">
                <a:latin typeface="Arial" panose="020B0604020202020204" pitchFamily="34" charset="0"/>
                <a:ea typeface="宋体" pitchFamily="2" charset="-122"/>
                <a:cs typeface="Arial" panose="020B0604020202020204" pitchFamily="34" charset="0"/>
                <a:sym typeface="+mn-ea"/>
              </a:rPr>
              <a:t>2</a:t>
            </a:r>
            <a:r>
              <a:rPr sz="2800" dirty="0">
                <a:latin typeface="宋体" pitchFamily="2" charset="-122"/>
                <a:ea typeface="宋体" pitchFamily="2" charset="-122"/>
                <a:sym typeface="+mn-ea"/>
              </a:rPr>
              <a:t>)、</a:t>
            </a:r>
            <a:r>
              <a:rPr lang="en-US" sz="2800" dirty="0">
                <a:latin typeface="宋体" pitchFamily="2" charset="-122"/>
                <a:ea typeface="宋体" pitchFamily="2" charset="-122"/>
                <a:sym typeface="+mn-ea"/>
              </a:rPr>
              <a:t>2%</a:t>
            </a:r>
            <a:r>
              <a:rPr sz="2800" dirty="0">
                <a:latin typeface="宋体" pitchFamily="2" charset="-122"/>
                <a:ea typeface="宋体" pitchFamily="2" charset="-122"/>
                <a:sym typeface="+mn-ea"/>
              </a:rPr>
              <a:t>HbA2 (</a:t>
            </a:r>
            <a:r>
              <a:rPr sz="2800" dirty="0">
                <a:latin typeface="Arial" panose="020B0604020202020204" pitchFamily="34" charset="0"/>
                <a:ea typeface="宋体" pitchFamily="2" charset="-122"/>
                <a:cs typeface="Arial" panose="020B0604020202020204" pitchFamily="34" charset="0"/>
                <a:sym typeface="+mn-ea"/>
              </a:rPr>
              <a:t>α</a:t>
            </a:r>
            <a:r>
              <a:rPr lang="en-US" sz="2800" dirty="0">
                <a:latin typeface="Arial" panose="020B0604020202020204" pitchFamily="34" charset="0"/>
                <a:ea typeface="宋体" pitchFamily="2" charset="-122"/>
                <a:cs typeface="Arial" panose="020B0604020202020204" pitchFamily="34" charset="0"/>
                <a:sym typeface="+mn-ea"/>
              </a:rPr>
              <a:t>2</a:t>
            </a:r>
            <a:r>
              <a:rPr lang="zh-CN" sz="2800" dirty="0">
                <a:latin typeface="Arial" panose="020B0604020202020204" pitchFamily="34" charset="0"/>
                <a:ea typeface="宋体" pitchFamily="2" charset="-122"/>
                <a:cs typeface="Arial" panose="020B0604020202020204" pitchFamily="34" charset="0"/>
                <a:sym typeface="+mn-ea"/>
              </a:rPr>
              <a:t>δ</a:t>
            </a:r>
            <a:r>
              <a:rPr lang="en-US" altLang="zh-CN" sz="2800" dirty="0">
                <a:latin typeface="Arial" panose="020B0604020202020204" pitchFamily="34" charset="0"/>
                <a:ea typeface="宋体" pitchFamily="2" charset="-122"/>
                <a:cs typeface="Arial" panose="020B0604020202020204" pitchFamily="34" charset="0"/>
                <a:sym typeface="+mn-ea"/>
              </a:rPr>
              <a:t>2</a:t>
            </a:r>
            <a:r>
              <a:rPr sz="2800" dirty="0">
                <a:latin typeface="宋体" pitchFamily="2" charset="-122"/>
                <a:ea typeface="宋体" pitchFamily="2" charset="-122"/>
                <a:sym typeface="+mn-ea"/>
              </a:rPr>
              <a:t>)</a:t>
            </a:r>
            <a:endParaRPr sz="2800" dirty="0">
              <a:latin typeface="宋体" pitchFamily="2" charset="-122"/>
              <a:ea typeface="宋体" pitchFamily="2" charset="-122"/>
            </a:endParaRPr>
          </a:p>
          <a:p>
            <a:pPr indent="-457200">
              <a:lnSpc>
                <a:spcPct val="150000"/>
              </a:lnSpc>
              <a:defRPr/>
            </a:pPr>
            <a:r>
              <a:rPr lang="en-US" sz="2800" dirty="0">
                <a:latin typeface="宋体" pitchFamily="2" charset="-122"/>
                <a:ea typeface="宋体" pitchFamily="2" charset="-122"/>
                <a:sym typeface="+mn-ea"/>
              </a:rPr>
              <a:t>(3)</a:t>
            </a:r>
            <a:r>
              <a:rPr sz="2800" b="1" dirty="0">
                <a:latin typeface="宋体" pitchFamily="2" charset="-122"/>
                <a:ea typeface="宋体" pitchFamily="2" charset="-122"/>
                <a:sym typeface="+mn-ea"/>
              </a:rPr>
              <a:t>Hb Bart</a:t>
            </a:r>
            <a:r>
              <a:rPr lang="en-US" sz="2800" dirty="0">
                <a:latin typeface="宋体" pitchFamily="2" charset="-122"/>
                <a:ea typeface="宋体" pitchFamily="2" charset="-122"/>
                <a:sym typeface="+mn-ea"/>
              </a:rPr>
              <a:t>:γ4;</a:t>
            </a:r>
            <a:r>
              <a:rPr lang="en-US" sz="2800" b="1" dirty="0">
                <a:latin typeface="宋体" pitchFamily="2" charset="-122"/>
                <a:ea typeface="宋体" pitchFamily="2" charset="-122"/>
                <a:sym typeface="+mn-ea"/>
              </a:rPr>
              <a:t>HbH:β4</a:t>
            </a:r>
            <a:endParaRPr lang="en-US" sz="2800" b="1" dirty="0">
              <a:latin typeface="宋体" pitchFamily="2" charset="-122"/>
              <a:ea typeface="宋体" pitchFamily="2" charset="-122"/>
            </a:endParaRPr>
          </a:p>
          <a:p>
            <a:pPr indent="-457200">
              <a:lnSpc>
                <a:spcPct val="150000"/>
              </a:lnSpc>
              <a:defRPr/>
            </a:pPr>
            <a:endParaRPr sz="2800" dirty="0">
              <a:latin typeface="宋体" pitchFamily="2" charset="-122"/>
              <a:ea typeface="宋体" pitchFamily="2" charset="-122"/>
            </a:endParaRPr>
          </a:p>
          <a:p>
            <a:pPr indent="-457200">
              <a:lnSpc>
                <a:spcPct val="150000"/>
              </a:lnSpc>
              <a:defRPr/>
            </a:pPr>
            <a:endParaRPr lang="zh-CN" altLang="en-US" sz="2800" kern="0" noProof="0" dirty="0">
              <a:ln>
                <a:noFill/>
              </a:ln>
              <a:solidFill>
                <a:sysClr val="windowText" lastClr="000000"/>
              </a:solidFill>
              <a:effectLst/>
              <a:uLnTx/>
              <a:uFillTx/>
              <a:latin typeface="宋体" pitchFamily="2" charset="-122"/>
              <a:ea typeface="宋体" pitchFamily="2" charset="-122"/>
              <a:cs typeface="文泉驿微米黑" panose="020B0606030804020204" charset="-122"/>
              <a:sym typeface="+mn-ea"/>
            </a:endParaRPr>
          </a:p>
        </p:txBody>
      </p:sp>
      <p:grpSp>
        <p:nvGrpSpPr>
          <p:cNvPr id="8" name="组合 7"/>
          <p:cNvGrpSpPr/>
          <p:nvPr/>
        </p:nvGrpSpPr>
        <p:grpSpPr>
          <a:xfrm>
            <a:off x="3672950" y="1025710"/>
            <a:ext cx="529200" cy="529200"/>
            <a:chOff x="5566800" y="2899800"/>
            <a:chExt cx="1058400" cy="1058400"/>
          </a:xfrm>
          <a:effectLst>
            <a:outerShdw blurRad="63500" sx="104000" sy="104000" algn="ctr" rotWithShape="0">
              <a:prstClr val="black">
                <a:alpha val="81000"/>
              </a:prstClr>
            </a:outerShdw>
          </a:effectLst>
        </p:grpSpPr>
        <p:sp>
          <p:nvSpPr>
            <p:cNvPr id="9" name="椭圆 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sp>
          <p:nvSpPr>
            <p:cNvPr id="10" name="椭圆 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DejaVu Sans" panose="020B0603030804020204" charset="0"/>
              </a:endParaRPr>
            </a:p>
          </p:txBody>
        </p:sp>
      </p:grpSp>
      <p:pic>
        <p:nvPicPr>
          <p:cNvPr id="19" name="图片 18" descr="ic_chevron_right_white_48dp"/>
          <p:cNvPicPr>
            <a:picLocks noChangeAspect="true"/>
          </p:cNvPicPr>
          <p:nvPr/>
        </p:nvPicPr>
        <p:blipFill>
          <a:blip r:embed="rId2"/>
          <a:stretch>
            <a:fillRect/>
          </a:stretch>
        </p:blipFill>
        <p:spPr>
          <a:xfrm>
            <a:off x="3672840" y="1025525"/>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497205" y="62230"/>
            <a:ext cx="4585335" cy="1076325"/>
          </a:xfrm>
          <a:prstGeom prst="rect">
            <a:avLst/>
          </a:prstGeom>
          <a:noFill/>
        </p:spPr>
        <p:txBody>
          <a:bodyPr wrap="square" rtlCol="0">
            <a:spAutoFit/>
          </a:bodyPr>
          <a:p>
            <a:r>
              <a:rPr lang="en-US" altLang="x-none" sz="3200" b="1" u="sng" dirty="0">
                <a:latin typeface="宋体" pitchFamily="2" charset="-122"/>
                <a:ea typeface="宋体" pitchFamily="2" charset="-122"/>
              </a:rPr>
              <a:t>a2</a:t>
            </a:r>
            <a:r>
              <a:rPr lang="x-none" altLang="zh-CN" sz="3200" b="1" u="sng" dirty="0">
                <a:latin typeface="宋体" pitchFamily="2" charset="-122"/>
                <a:ea typeface="宋体" pitchFamily="2" charset="-122"/>
              </a:rPr>
              <a:t>.</a:t>
            </a:r>
            <a:r>
              <a:rPr lang="en-US" altLang="x-none" sz="3200" b="1" u="sng" dirty="0">
                <a:latin typeface="宋体" pitchFamily="2" charset="-122"/>
                <a:ea typeface="宋体" pitchFamily="2" charset="-122"/>
              </a:rPr>
              <a:t>Hbs</a:t>
            </a:r>
            <a:endParaRPr lang="x-none" altLang="zh-CN" sz="3200" b="1" dirty="0">
              <a:latin typeface="宋体" pitchFamily="2" charset="-122"/>
              <a:ea typeface="宋体" pitchFamily="2" charset="-122"/>
            </a:endParaRPr>
          </a:p>
          <a:p>
            <a:endParaRPr lang="x-none" altLang="zh-CN" sz="3200" b="1" dirty="0">
              <a:latin typeface="宋体" pitchFamily="2" charset="-122"/>
              <a:ea typeface="宋体" pitchFamily="2" charset="-122"/>
            </a:endParaRPr>
          </a:p>
        </p:txBody>
      </p:sp>
      <p:sp>
        <p:nvSpPr>
          <p:cNvPr id="4" name="文本框 3"/>
          <p:cNvSpPr txBox="true"/>
          <p:nvPr/>
        </p:nvSpPr>
        <p:spPr>
          <a:xfrm>
            <a:off x="3931285" y="6059805"/>
            <a:ext cx="9030970" cy="1014730"/>
          </a:xfrm>
          <a:prstGeom prst="rect">
            <a:avLst/>
          </a:prstGeom>
          <a:noFill/>
        </p:spPr>
        <p:txBody>
          <a:bodyPr wrap="square" rtlCol="0">
            <a:spAutoFit/>
          </a:bodyPr>
          <a:p>
            <a:pPr indent="-457200">
              <a:lnSpc>
                <a:spcPct val="150000"/>
              </a:lnSpc>
              <a:defRPr/>
            </a:pPr>
            <a:r>
              <a:rPr lang="x-none" sz="2000" b="1" dirty="0">
                <a:solidFill>
                  <a:srgbClr val="FF0000"/>
                </a:solidFill>
                <a:latin typeface="宋体" pitchFamily="2" charset="-122"/>
                <a:ea typeface="宋体" pitchFamily="2" charset="-122"/>
                <a:sym typeface="+mn-ea"/>
              </a:rPr>
              <a:t>!!! 基因表达切换</a:t>
            </a:r>
            <a:r>
              <a:rPr lang="zh-CN" altLang="x-none" sz="2000" b="1" dirty="0">
                <a:solidFill>
                  <a:srgbClr val="FF0000"/>
                </a:solidFill>
                <a:latin typeface="宋体" pitchFamily="2" charset="-122"/>
                <a:ea typeface="宋体" pitchFamily="2" charset="-122"/>
                <a:sym typeface="+mn-ea"/>
              </a:rPr>
              <a:t>发</a:t>
            </a:r>
            <a:r>
              <a:rPr lang="x-none" sz="2000" b="1" dirty="0">
                <a:solidFill>
                  <a:srgbClr val="FF0000"/>
                </a:solidFill>
                <a:latin typeface="宋体" pitchFamily="2" charset="-122"/>
                <a:ea typeface="宋体" pitchFamily="2" charset="-122"/>
                <a:sym typeface="+mn-ea"/>
              </a:rPr>
              <a:t>生在出生后：</a:t>
            </a:r>
            <a:r>
              <a:rPr lang="zh-CN" sz="2000" dirty="0">
                <a:latin typeface="Arial" panose="020B0604020202020204" pitchFamily="34" charset="0"/>
                <a:ea typeface="宋体" pitchFamily="2" charset="-122"/>
                <a:cs typeface="Arial" panose="020B0604020202020204" pitchFamily="34" charset="0"/>
                <a:sym typeface="+mn-ea"/>
              </a:rPr>
              <a:t>γ</a:t>
            </a:r>
            <a:r>
              <a:rPr lang="x-none" sz="2000" b="1" dirty="0">
                <a:solidFill>
                  <a:srgbClr val="FF0000"/>
                </a:solidFill>
                <a:latin typeface="宋体" pitchFamily="2" charset="-122"/>
                <a:ea typeface="宋体" pitchFamily="2" charset="-122"/>
                <a:sym typeface="+mn-ea"/>
              </a:rPr>
              <a:t>-珠蛋白基因表达被逐渐关闭，</a:t>
            </a:r>
            <a:r>
              <a:rPr lang="zh-CN" sz="2000" dirty="0">
                <a:latin typeface="Arial" panose="020B0604020202020204" pitchFamily="34" charset="0"/>
                <a:ea typeface="宋体" pitchFamily="2" charset="-122"/>
                <a:cs typeface="Arial" panose="020B0604020202020204" pitchFamily="34" charset="0"/>
                <a:sym typeface="+mn-ea"/>
              </a:rPr>
              <a:t>β</a:t>
            </a:r>
            <a:r>
              <a:rPr lang="x-none" sz="2000" b="1" dirty="0">
                <a:solidFill>
                  <a:srgbClr val="FF0000"/>
                </a:solidFill>
                <a:latin typeface="宋体" pitchFamily="2" charset="-122"/>
                <a:ea typeface="宋体" pitchFamily="2" charset="-122"/>
                <a:sym typeface="+mn-ea"/>
              </a:rPr>
              <a:t>-珠蛋白基因开始表达。</a:t>
            </a:r>
            <a:endParaRPr lang="x-none" sz="2000" b="1" dirty="0">
              <a:solidFill>
                <a:srgbClr val="FF0000"/>
              </a:solidFill>
              <a:latin typeface="宋体" pitchFamily="2" charset="-122"/>
              <a:ea typeface="宋体" pitchFamily="2" charset="-122"/>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a:xfrm>
            <a:off x="10160" y="-17145"/>
            <a:ext cx="12176759" cy="6901814"/>
            <a:chOff x="4296000" y="1629000"/>
            <a:chExt cx="3603006" cy="3385238"/>
          </a:xfrm>
        </p:grpSpPr>
        <p:sp>
          <p:nvSpPr>
            <p:cNvPr id="10" name="矩形: 圆角 9"/>
            <p:cNvSpPr/>
            <p:nvPr/>
          </p:nvSpPr>
          <p:spPr>
            <a:xfrm>
              <a:off x="4296000" y="1629000"/>
              <a:ext cx="3498647" cy="3380255"/>
            </a:xfrm>
            <a:prstGeom prst="roundRect">
              <a:avLst>
                <a:gd name="adj" fmla="val 244"/>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sp>
          <p:nvSpPr>
            <p:cNvPr id="11" name="矩形: 圆角 10"/>
            <p:cNvSpPr/>
            <p:nvPr/>
          </p:nvSpPr>
          <p:spPr>
            <a:xfrm>
              <a:off x="4299006" y="1633983"/>
              <a:ext cx="3600000" cy="3380255"/>
            </a:xfrm>
            <a:prstGeom prst="roundRect">
              <a:avLst>
                <a:gd name="adj" fmla="val 122"/>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itchFamily="2" charset="-122"/>
                <a:ea typeface="宋体" pitchFamily="2" charset="-122"/>
                <a:cs typeface="Monaco" panose="020B0509030404040204" charset="0"/>
              </a:endParaRPr>
            </a:p>
          </p:txBody>
        </p:sp>
      </p:grpSp>
      <p:cxnSp>
        <p:nvCxnSpPr>
          <p:cNvPr id="47" name="直接连接符 46"/>
          <p:cNvCxnSpPr/>
          <p:nvPr/>
        </p:nvCxnSpPr>
        <p:spPr>
          <a:xfrm>
            <a:off x="0" y="1587500"/>
            <a:ext cx="12167235" cy="0"/>
          </a:xfrm>
          <a:prstGeom prst="line">
            <a:avLst/>
          </a:prstGeom>
          <a:ln>
            <a:solidFill>
              <a:schemeClr val="tx1">
                <a:alpha val="12000"/>
              </a:schemeClr>
            </a:solidFill>
          </a:ln>
        </p:spPr>
        <p:style>
          <a:lnRef idx="1">
            <a:schemeClr val="accent1"/>
          </a:lnRef>
          <a:fillRef idx="0">
            <a:schemeClr val="accent1"/>
          </a:fillRef>
          <a:effectRef idx="0">
            <a:schemeClr val="accent1"/>
          </a:effectRef>
          <a:fontRef idx="minor">
            <a:schemeClr val="tx1"/>
          </a:fontRef>
        </p:style>
      </p:cxnSp>
      <p:grpSp>
        <p:nvGrpSpPr>
          <p:cNvPr id="6" name="Group 99"/>
          <p:cNvGrpSpPr>
            <a:grpSpLocks noChangeAspect="true"/>
          </p:cNvGrpSpPr>
          <p:nvPr/>
        </p:nvGrpSpPr>
        <p:grpSpPr bwMode="auto">
          <a:xfrm>
            <a:off x="227013" y="188913"/>
            <a:ext cx="227012" cy="227012"/>
            <a:chOff x="143" y="119"/>
            <a:chExt cx="143" cy="143"/>
          </a:xfrm>
        </p:grpSpPr>
        <p:sp>
          <p:nvSpPr>
            <p:cNvPr id="42" name="AutoShape 98"/>
            <p:cNvSpPr>
              <a:spLocks noChangeAspect="true" noChangeArrowheads="true" noTextEdit="true"/>
            </p:cNvSpPr>
            <p:nvPr/>
          </p:nvSpPr>
          <p:spPr bwMode="auto">
            <a:xfrm>
              <a:off x="143" y="119"/>
              <a:ext cx="14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sp>
          <p:nvSpPr>
            <p:cNvPr id="43" name="Freeform 100"/>
            <p:cNvSpPr>
              <a:spLocks noEditPoints="true"/>
            </p:cNvSpPr>
            <p:nvPr/>
          </p:nvSpPr>
          <p:spPr bwMode="auto">
            <a:xfrm>
              <a:off x="161" y="155"/>
              <a:ext cx="107" cy="71"/>
            </a:xfrm>
            <a:custGeom>
              <a:avLst/>
              <a:gdLst>
                <a:gd name="T0" fmla="*/ 0 w 107"/>
                <a:gd name="T1" fmla="*/ 71 h 71"/>
                <a:gd name="T2" fmla="*/ 107 w 107"/>
                <a:gd name="T3" fmla="*/ 71 h 71"/>
                <a:gd name="T4" fmla="*/ 107 w 107"/>
                <a:gd name="T5" fmla="*/ 59 h 71"/>
                <a:gd name="T6" fmla="*/ 0 w 107"/>
                <a:gd name="T7" fmla="*/ 59 h 71"/>
                <a:gd name="T8" fmla="*/ 0 w 107"/>
                <a:gd name="T9" fmla="*/ 71 h 71"/>
                <a:gd name="T10" fmla="*/ 0 w 107"/>
                <a:gd name="T11" fmla="*/ 41 h 71"/>
                <a:gd name="T12" fmla="*/ 107 w 107"/>
                <a:gd name="T13" fmla="*/ 41 h 71"/>
                <a:gd name="T14" fmla="*/ 107 w 107"/>
                <a:gd name="T15" fmla="*/ 30 h 71"/>
                <a:gd name="T16" fmla="*/ 0 w 107"/>
                <a:gd name="T17" fmla="*/ 30 h 71"/>
                <a:gd name="T18" fmla="*/ 0 w 107"/>
                <a:gd name="T19" fmla="*/ 41 h 71"/>
                <a:gd name="T20" fmla="*/ 0 w 107"/>
                <a:gd name="T21" fmla="*/ 0 h 71"/>
                <a:gd name="T22" fmla="*/ 0 w 107"/>
                <a:gd name="T23" fmla="*/ 12 h 71"/>
                <a:gd name="T24" fmla="*/ 107 w 107"/>
                <a:gd name="T25" fmla="*/ 12 h 71"/>
                <a:gd name="T26" fmla="*/ 107 w 107"/>
                <a:gd name="T27" fmla="*/ 0 h 71"/>
                <a:gd name="T28" fmla="*/ 0 w 107"/>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71">
                  <a:moveTo>
                    <a:pt x="0" y="71"/>
                  </a:moveTo>
                  <a:lnTo>
                    <a:pt x="107" y="71"/>
                  </a:lnTo>
                  <a:lnTo>
                    <a:pt x="107" y="59"/>
                  </a:lnTo>
                  <a:lnTo>
                    <a:pt x="0" y="59"/>
                  </a:lnTo>
                  <a:lnTo>
                    <a:pt x="0" y="71"/>
                  </a:lnTo>
                  <a:close/>
                  <a:moveTo>
                    <a:pt x="0" y="41"/>
                  </a:moveTo>
                  <a:lnTo>
                    <a:pt x="107" y="41"/>
                  </a:lnTo>
                  <a:lnTo>
                    <a:pt x="107" y="30"/>
                  </a:lnTo>
                  <a:lnTo>
                    <a:pt x="0" y="30"/>
                  </a:lnTo>
                  <a:lnTo>
                    <a:pt x="0" y="41"/>
                  </a:lnTo>
                  <a:close/>
                  <a:moveTo>
                    <a:pt x="0" y="0"/>
                  </a:moveTo>
                  <a:lnTo>
                    <a:pt x="0" y="12"/>
                  </a:lnTo>
                  <a:lnTo>
                    <a:pt x="107" y="12"/>
                  </a:lnTo>
                  <a:lnTo>
                    <a:pt x="107" y="0"/>
                  </a:lnTo>
                  <a:lnTo>
                    <a:pt x="0" y="0"/>
                  </a:lnTo>
                  <a:close/>
                </a:path>
              </a:pathLst>
            </a:custGeom>
            <a:solidFill>
              <a:srgbClr val="000000">
                <a:alpha val="54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dirty="0">
                <a:latin typeface="宋体" pitchFamily="2" charset="-122"/>
                <a:ea typeface="宋体" pitchFamily="2" charset="-122"/>
                <a:cs typeface="Monaco" panose="020B0509030404040204" charset="0"/>
              </a:endParaRPr>
            </a:p>
          </p:txBody>
        </p:sp>
      </p:grpSp>
      <p:grpSp>
        <p:nvGrpSpPr>
          <p:cNvPr id="7" name="组合 747"/>
          <p:cNvGrpSpPr/>
          <p:nvPr/>
        </p:nvGrpSpPr>
        <p:grpSpPr>
          <a:xfrm>
            <a:off x="302400" y="1323000"/>
            <a:ext cx="529200" cy="529200"/>
            <a:chOff x="5566800" y="2899800"/>
            <a:chExt cx="1058400" cy="1058400"/>
          </a:xfrm>
        </p:grpSpPr>
        <p:sp>
          <p:nvSpPr>
            <p:cNvPr id="749" name="椭圆 748"/>
            <p:cNvSpPr/>
            <p:nvPr/>
          </p:nvSpPr>
          <p:spPr>
            <a:xfrm>
              <a:off x="5566800" y="2899800"/>
              <a:ext cx="1058400" cy="1058400"/>
            </a:xfrm>
            <a:prstGeom prst="ellipse">
              <a:avLst/>
            </a:prstGeom>
            <a:solidFill>
              <a:schemeClr val="bg1"/>
            </a:solidFill>
            <a:ln>
              <a:noFill/>
            </a:ln>
            <a:effectLst>
              <a:outerShdw blurRad="254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sp>
          <p:nvSpPr>
            <p:cNvPr id="750" name="椭圆 749"/>
            <p:cNvSpPr/>
            <p:nvPr/>
          </p:nvSpPr>
          <p:spPr>
            <a:xfrm>
              <a:off x="5566800" y="2899800"/>
              <a:ext cx="1058400" cy="1058400"/>
            </a:xfrm>
            <a:prstGeom prst="ellipse">
              <a:avLst/>
            </a:prstGeom>
            <a:solidFill>
              <a:srgbClr val="FAFAFA"/>
            </a:solidFill>
            <a:ln>
              <a:noFill/>
            </a:ln>
            <a:effectLst>
              <a:outerShdw blurRad="76200" dist="127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kern="0" dirty="0">
                <a:solidFill>
                  <a:sysClr val="windowText" lastClr="000000"/>
                </a:solidFill>
                <a:latin typeface="宋体" pitchFamily="2" charset="-122"/>
                <a:ea typeface="宋体" pitchFamily="2" charset="-122"/>
                <a:cs typeface="Monaco" panose="020B0509030404040204" charset="0"/>
              </a:endParaRPr>
            </a:p>
          </p:txBody>
        </p:sp>
      </p:grpSp>
      <p:sp>
        <p:nvSpPr>
          <p:cNvPr id="409" name="矩形 408"/>
          <p:cNvSpPr/>
          <p:nvPr/>
        </p:nvSpPr>
        <p:spPr>
          <a:xfrm>
            <a:off x="1565035" y="697321"/>
            <a:ext cx="9062234" cy="2154436"/>
          </a:xfrm>
          <a:prstGeom prst="rect">
            <a:avLst/>
          </a:prstGeom>
        </p:spPr>
        <p:txBody>
          <a:bodyPr wrap="square">
            <a:spAutoFit/>
          </a:bodyPr>
          <a:lstStyle/>
          <a:p>
            <a:pPr indent="-457200" algn="ctr">
              <a:defRPr/>
            </a:pPr>
            <a:endParaRPr lang="zh-CN" altLang="en-US" sz="3200" b="1" dirty="0">
              <a:latin typeface="宋体" pitchFamily="2" charset="-122"/>
              <a:ea typeface="宋体" pitchFamily="2" charset="-122"/>
              <a:cs typeface="宋体" pitchFamily="2" charset="-122"/>
            </a:endParaRPr>
          </a:p>
          <a:p>
            <a:pPr indent="-457200" algn="l">
              <a:lnSpc>
                <a:spcPct val="150000"/>
              </a:lnSpc>
              <a:defRPr/>
            </a:pPr>
            <a:endParaRPr lang="en-US" altLang="zh-CN" sz="3200" b="1" dirty="0">
              <a:latin typeface="宋体" pitchFamily="2" charset="-122"/>
              <a:ea typeface="宋体" pitchFamily="2" charset="-122"/>
              <a:cs typeface="宋体" pitchFamily="2" charset="-122"/>
            </a:endParaRPr>
          </a:p>
          <a:p>
            <a:pPr indent="-457200" algn="ctr">
              <a:defRPr/>
            </a:pPr>
            <a:endParaRPr lang="zh-CN" altLang="en-US" sz="5400" dirty="0"/>
          </a:p>
        </p:txBody>
      </p:sp>
      <p:pic>
        <p:nvPicPr>
          <p:cNvPr id="2" name="图片 1" descr="ic_chevron_right_white_48dp"/>
          <p:cNvPicPr>
            <a:picLocks noChangeAspect="true"/>
          </p:cNvPicPr>
          <p:nvPr/>
        </p:nvPicPr>
        <p:blipFill>
          <a:blip r:embed="rId1"/>
          <a:stretch>
            <a:fillRect/>
          </a:stretch>
        </p:blipFill>
        <p:spPr>
          <a:xfrm>
            <a:off x="302260" y="1323340"/>
            <a:ext cx="528955" cy="528955"/>
          </a:xfrm>
          <a:prstGeom prst="ellipse">
            <a:avLst/>
          </a:prstGeom>
          <a:solidFill>
            <a:schemeClr val="accent1"/>
          </a:solidFill>
          <a:effectLst>
            <a:outerShdw blurRad="63500" sx="111000" sy="111000" algn="ctr" rotWithShape="0">
              <a:prstClr val="black">
                <a:alpha val="40000"/>
              </a:prstClr>
            </a:outerShdw>
          </a:effectLst>
        </p:spPr>
      </p:pic>
      <p:sp>
        <p:nvSpPr>
          <p:cNvPr id="3" name="文本框 2"/>
          <p:cNvSpPr txBox="true"/>
          <p:nvPr/>
        </p:nvSpPr>
        <p:spPr>
          <a:xfrm>
            <a:off x="597673" y="930235"/>
            <a:ext cx="4927600" cy="645160"/>
          </a:xfrm>
          <a:prstGeom prst="rect">
            <a:avLst/>
          </a:prstGeom>
          <a:noFill/>
        </p:spPr>
        <p:txBody>
          <a:bodyPr wrap="square" rtlCol="0">
            <a:spAutoFit/>
          </a:bodyPr>
          <a:lstStyle/>
          <a:p>
            <a:r>
              <a:rPr lang="x-none" altLang="zh-CN" sz="3600" b="1" dirty="0">
                <a:latin typeface="宋体" pitchFamily="2" charset="-122"/>
                <a:ea typeface="宋体" pitchFamily="2" charset="-122"/>
              </a:rPr>
              <a:t>β-Thalassemia</a:t>
            </a:r>
            <a:endParaRPr lang="x-none" altLang="zh-CN" sz="3600" b="1" dirty="0">
              <a:latin typeface="宋体" pitchFamily="2" charset="-122"/>
              <a:ea typeface="宋体" pitchFamily="2" charset="-122"/>
            </a:endParaRPr>
          </a:p>
        </p:txBody>
      </p:sp>
      <p:sp>
        <p:nvSpPr>
          <p:cNvPr id="5" name="文本框 4"/>
          <p:cNvSpPr txBox="true"/>
          <p:nvPr/>
        </p:nvSpPr>
        <p:spPr>
          <a:xfrm>
            <a:off x="831215" y="1852295"/>
            <a:ext cx="11143615" cy="4615815"/>
          </a:xfrm>
          <a:prstGeom prst="rect">
            <a:avLst/>
          </a:prstGeom>
          <a:noFill/>
        </p:spPr>
        <p:txBody>
          <a:bodyPr wrap="square" rtlCol="0">
            <a:spAutoFit/>
          </a:bodyPr>
          <a:lstStyle/>
          <a:p>
            <a:pPr indent="-457200">
              <a:lnSpc>
                <a:spcPct val="150000"/>
              </a:lnSpc>
              <a:defRPr/>
            </a:pPr>
            <a:r>
              <a:rPr sz="2800" dirty="0">
                <a:latin typeface="宋体" pitchFamily="2" charset="-122"/>
                <a:ea typeface="宋体" pitchFamily="2" charset="-122"/>
              </a:rPr>
              <a:t>(1) Mutations</a:t>
            </a:r>
            <a:r>
              <a:rPr lang="en-US" sz="2800" dirty="0">
                <a:latin typeface="宋体" pitchFamily="2" charset="-122"/>
                <a:ea typeface="宋体" pitchFamily="2" charset="-122"/>
              </a:rPr>
              <a:t>-&gt;</a:t>
            </a:r>
            <a:r>
              <a:rPr sz="2800" dirty="0">
                <a:latin typeface="宋体" pitchFamily="2" charset="-122"/>
                <a:ea typeface="宋体" pitchFamily="2" charset="-122"/>
              </a:rPr>
              <a:t> β0 , no β-globin chains</a:t>
            </a:r>
            <a:r>
              <a:rPr lang="en-US" sz="2800" dirty="0">
                <a:latin typeface="宋体" pitchFamily="2" charset="-122"/>
                <a:ea typeface="宋体" pitchFamily="2" charset="-122"/>
              </a:rPr>
              <a:t> </a:t>
            </a:r>
            <a:r>
              <a:rPr sz="2800" dirty="0">
                <a:latin typeface="宋体" pitchFamily="2" charset="-122"/>
                <a:ea typeface="宋体" pitchFamily="2" charset="-122"/>
              </a:rPr>
              <a:t>produced</a:t>
            </a:r>
            <a:r>
              <a:rPr lang="en-US" sz="2800" dirty="0">
                <a:latin typeface="宋体" pitchFamily="2" charset="-122"/>
                <a:ea typeface="宋体" pitchFamily="2" charset="-122"/>
              </a:rPr>
              <a:t>/β + , reduced s</a:t>
            </a:r>
            <a:r>
              <a:rPr sz="2800" dirty="0">
                <a:latin typeface="宋体" pitchFamily="2" charset="-122"/>
                <a:ea typeface="宋体" pitchFamily="2" charset="-122"/>
              </a:rPr>
              <a:t>ynthesis.</a:t>
            </a:r>
            <a:endParaRPr sz="2800" dirty="0">
              <a:latin typeface="宋体" pitchFamily="2" charset="-122"/>
              <a:ea typeface="宋体" pitchFamily="2" charset="-122"/>
            </a:endParaRPr>
          </a:p>
          <a:p>
            <a:pPr indent="-457200">
              <a:lnSpc>
                <a:spcPct val="150000"/>
              </a:lnSpc>
              <a:defRPr/>
            </a:pPr>
            <a:r>
              <a:rPr sz="2800" dirty="0">
                <a:latin typeface="宋体" pitchFamily="2" charset="-122"/>
                <a:ea typeface="宋体" pitchFamily="2" charset="-122"/>
              </a:rPr>
              <a:t>(2) 重型</a:t>
            </a:r>
            <a:r>
              <a:rPr lang="en-US" sz="2800" dirty="0">
                <a:latin typeface="宋体" pitchFamily="2" charset="-122"/>
                <a:ea typeface="宋体" pitchFamily="2" charset="-122"/>
              </a:rPr>
              <a:t>:</a:t>
            </a:r>
            <a:r>
              <a:rPr lang="en-US" altLang="x-none" sz="2800" dirty="0">
                <a:latin typeface="宋体" pitchFamily="2" charset="-122"/>
                <a:ea typeface="宋体" pitchFamily="2" charset="-122"/>
                <a:sym typeface="+mn-ea"/>
              </a:rPr>
              <a:t>(β0/β 0),(β0/β + )</a:t>
            </a:r>
            <a:endParaRPr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(3)</a:t>
            </a:r>
            <a:r>
              <a:rPr lang="zh-CN" altLang="x-none" sz="2800" dirty="0">
                <a:latin typeface="宋体" pitchFamily="2" charset="-122"/>
                <a:ea typeface="宋体" pitchFamily="2" charset="-122"/>
              </a:rPr>
              <a:t>中间型</a:t>
            </a:r>
            <a:r>
              <a:rPr lang="en-US" altLang="zh-CN" sz="2800" dirty="0">
                <a:latin typeface="宋体" pitchFamily="2" charset="-122"/>
                <a:ea typeface="宋体" pitchFamily="2" charset="-122"/>
              </a:rPr>
              <a:t>:</a:t>
            </a:r>
            <a:r>
              <a:rPr lang="en-US" altLang="x-none" sz="2800" dirty="0">
                <a:latin typeface="宋体" pitchFamily="2" charset="-122"/>
                <a:ea typeface="宋体" pitchFamily="2" charset="-122"/>
                <a:sym typeface="+mn-ea"/>
              </a:rPr>
              <a:t>(β+/β + )</a:t>
            </a:r>
            <a:endParaRPr lang="x-none" sz="2800" dirty="0">
              <a:latin typeface="宋体" pitchFamily="2" charset="-122"/>
              <a:ea typeface="宋体" pitchFamily="2" charset="-122"/>
            </a:endParaRPr>
          </a:p>
          <a:p>
            <a:pPr indent="-457200">
              <a:lnSpc>
                <a:spcPct val="150000"/>
              </a:lnSpc>
              <a:defRPr/>
            </a:pPr>
            <a:r>
              <a:rPr lang="x-none" sz="2800" dirty="0">
                <a:latin typeface="宋体" pitchFamily="2" charset="-122"/>
                <a:ea typeface="宋体" pitchFamily="2" charset="-122"/>
              </a:rPr>
              <a:t>(4)</a:t>
            </a:r>
            <a:r>
              <a:rPr lang="zh-CN" altLang="x-none" sz="2800" dirty="0">
                <a:latin typeface="宋体" pitchFamily="2" charset="-122"/>
                <a:ea typeface="宋体" pitchFamily="2" charset="-122"/>
              </a:rPr>
              <a:t>轻型：</a:t>
            </a:r>
            <a:r>
              <a:rPr lang="en-US" altLang="x-none" sz="2800" dirty="0">
                <a:latin typeface="宋体" pitchFamily="2" charset="-122"/>
                <a:ea typeface="宋体" pitchFamily="2" charset="-122"/>
              </a:rPr>
              <a:t>(β/β + )</a:t>
            </a:r>
            <a:r>
              <a:rPr lang="zh-CN" altLang="en-US" sz="2800" dirty="0">
                <a:latin typeface="宋体" pitchFamily="2" charset="-122"/>
                <a:ea typeface="宋体" pitchFamily="2" charset="-122"/>
              </a:rPr>
              <a:t>，</a:t>
            </a:r>
            <a:r>
              <a:rPr lang="en-US" altLang="x-none" sz="2800" dirty="0">
                <a:latin typeface="宋体" pitchFamily="2" charset="-122"/>
                <a:ea typeface="宋体" pitchFamily="2" charset="-122"/>
                <a:sym typeface="+mn-ea"/>
              </a:rPr>
              <a:t>(β0/β  )</a:t>
            </a:r>
            <a:endParaRPr lang="en-US" altLang="x-none" sz="2800" dirty="0">
              <a:latin typeface="宋体" pitchFamily="2" charset="-122"/>
              <a:ea typeface="宋体" pitchFamily="2" charset="-122"/>
            </a:endParaRPr>
          </a:p>
          <a:p>
            <a:pPr indent="-457200">
              <a:lnSpc>
                <a:spcPct val="150000"/>
              </a:lnSpc>
              <a:defRPr/>
            </a:pPr>
            <a:endParaRPr lang="x-none" sz="2800" dirty="0">
              <a:latin typeface="宋体" pitchFamily="2" charset="-122"/>
              <a:ea typeface="宋体" pitchFamily="2" charset="-122"/>
            </a:endParaRPr>
          </a:p>
          <a:p>
            <a:pPr indent="-457200">
              <a:lnSpc>
                <a:spcPct val="150000"/>
              </a:lnSpc>
              <a:defRPr/>
            </a:pPr>
            <a:endParaRPr lang="x-none" sz="2800" dirty="0">
              <a:latin typeface="宋体" pitchFamily="2" charset="-122"/>
              <a:ea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3653</Words>
  <Application>WPS 演示</Application>
  <PresentationFormat>宽屏</PresentationFormat>
  <Paragraphs>187</Paragraphs>
  <Slides>26</Slides>
  <Notes>10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26</vt:i4>
      </vt:variant>
    </vt:vector>
  </HeadingPairs>
  <TitlesOfParts>
    <vt:vector size="45" baseType="lpstr">
      <vt:lpstr>Arial</vt:lpstr>
      <vt:lpstr>宋体</vt:lpstr>
      <vt:lpstr>Wingdings</vt:lpstr>
      <vt:lpstr>文泉驿微米黑</vt:lpstr>
      <vt:lpstr>Segoe UI Light</vt:lpstr>
      <vt:lpstr>Noto Music</vt:lpstr>
      <vt:lpstr>.萍方-简</vt:lpstr>
      <vt:lpstr>DejaVu Sans</vt:lpstr>
      <vt:lpstr>Monaco</vt:lpstr>
      <vt:lpstr>思源黑体 HW</vt:lpstr>
      <vt:lpstr>仿宋</vt:lpstr>
      <vt:lpstr>微软雅黑</vt:lpstr>
      <vt:lpstr>宋体</vt:lpstr>
      <vt:lpstr>Arial Unicode MS</vt:lpstr>
      <vt:lpstr>Segoe UI</vt:lpstr>
      <vt:lpstr>Gubbi</vt:lpstr>
      <vt:lpstr>Noto Sans CJK HK</vt:lpstr>
      <vt:lpstr>Noto Sans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霜冷長橋</cp:lastModifiedBy>
  <cp:revision>130</cp:revision>
  <dcterms:created xsi:type="dcterms:W3CDTF">2020-10-28T14:39:11Z</dcterms:created>
  <dcterms:modified xsi:type="dcterms:W3CDTF">2020-10-28T14:39:11Z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