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2" r:id="rId4"/>
    <p:sldId id="261" r:id="rId5"/>
    <p:sldId id="259" r:id="rId6"/>
    <p:sldId id="260" r:id="rId7"/>
    <p:sldId id="268" r:id="rId8"/>
    <p:sldId id="286" r:id="rId9"/>
    <p:sldId id="270" r:id="rId10"/>
    <p:sldId id="272" r:id="rId11"/>
    <p:sldId id="273" r:id="rId12"/>
    <p:sldId id="287" r:id="rId13"/>
    <p:sldId id="288" r:id="rId14"/>
    <p:sldId id="289" r:id="rId15"/>
    <p:sldId id="290" r:id="rId16"/>
    <p:sldId id="29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" initials="f" lastIdx="1" clrIdx="0">
    <p:extLst>
      <p:ext uri="{19B8F6BF-5375-455C-9EA6-DF929625EA0E}">
        <p15:presenceInfo xmlns:p15="http://schemas.microsoft.com/office/powerpoint/2012/main" userId="f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3525" autoAdjust="0"/>
  </p:normalViewPr>
  <p:slideViewPr>
    <p:cSldViewPr snapToGrid="0">
      <p:cViewPr varScale="1">
        <p:scale>
          <a:sx n="39" d="100"/>
          <a:sy n="39" d="100"/>
        </p:scale>
        <p:origin x="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DD8F4-94C0-4EF7-A821-2DC392F747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A8074-0A2A-465B-84D1-7AA00A37F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6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8074-0A2A-465B-84D1-7AA00A37FE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6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A8074-0A2A-465B-84D1-7AA00A37FE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9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Ecoder</a:t>
            </a:r>
            <a:r>
              <a:rPr lang="en-US" altLang="zh-CN" dirty="0"/>
              <a:t> decoder</a:t>
            </a:r>
            <a:r>
              <a:rPr lang="en-US" altLang="zh-CN" baseline="0" dirty="0"/>
              <a:t> model</a:t>
            </a:r>
            <a:r>
              <a:rPr lang="zh-CN" altLang="en-US" baseline="0" dirty="0"/>
              <a:t>：它编码历史信息只用到前一句的对话，用没用</a:t>
            </a:r>
            <a:r>
              <a:rPr lang="en-US" altLang="zh-CN" baseline="0" dirty="0"/>
              <a:t>DR</a:t>
            </a:r>
            <a:r>
              <a:rPr lang="zh-CN" altLang="en-US" baseline="0" dirty="0"/>
              <a:t>方法表现都是最差的。</a:t>
            </a:r>
            <a:r>
              <a:rPr lang="zh-CN" altLang="en-US" dirty="0"/>
              <a:t>解释：对于多领域的对话理解，只用到前一句话作为历史信息是不够的</a:t>
            </a:r>
            <a:endParaRPr lang="en-US" altLang="zh-CN" dirty="0"/>
          </a:p>
          <a:p>
            <a:r>
              <a:rPr lang="en-US" altLang="zh-CN" dirty="0"/>
              <a:t>Memory network</a:t>
            </a:r>
            <a:r>
              <a:rPr lang="zh-CN" altLang="en-US" dirty="0"/>
              <a:t>：在没有用</a:t>
            </a:r>
            <a:r>
              <a:rPr lang="en-US" altLang="zh-CN" dirty="0"/>
              <a:t>DR</a:t>
            </a:r>
            <a:r>
              <a:rPr lang="zh-CN" altLang="en-US" dirty="0"/>
              <a:t>方法，它是表现最好的。说明用它来编码额外的历史信息来帮助对话理解的是非常有效的，并且在只有很少的多领域数据集时也是很有效的</a:t>
            </a:r>
            <a:endParaRPr lang="en-US" altLang="zh-CN" dirty="0"/>
          </a:p>
          <a:p>
            <a:r>
              <a:rPr lang="en-US" altLang="zh-CN" dirty="0"/>
              <a:t>SDEN</a:t>
            </a:r>
            <a:r>
              <a:rPr lang="zh-CN" altLang="en-US" dirty="0"/>
              <a:t>：在没有用</a:t>
            </a:r>
            <a:r>
              <a:rPr lang="en-US" altLang="zh-CN" dirty="0"/>
              <a:t>DR</a:t>
            </a:r>
            <a:r>
              <a:rPr lang="zh-CN" altLang="en-US" dirty="0"/>
              <a:t>方法时，比</a:t>
            </a:r>
            <a:r>
              <a:rPr lang="en-US" altLang="zh-CN" dirty="0"/>
              <a:t>MN</a:t>
            </a:r>
            <a:r>
              <a:rPr lang="zh-CN" altLang="en-US" dirty="0"/>
              <a:t>差一点点。解释：模型在单领域训练导致过拟合，而不能在多领域数据集中有效利用历史信息。</a:t>
            </a:r>
            <a:endParaRPr lang="en-US" altLang="zh-CN" dirty="0"/>
          </a:p>
          <a:p>
            <a:r>
              <a:rPr lang="zh-CN" altLang="en-US" dirty="0"/>
              <a:t>当模型复杂度提升时，需要提供更多的数据，才能使模型的表现更好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8074-0A2A-465B-84D1-7AA00A37FE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3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最右边一列是历史信息的</a:t>
            </a:r>
            <a:r>
              <a:rPr lang="en-US" altLang="zh-CN" dirty="0"/>
              <a:t>attention</a:t>
            </a:r>
            <a:r>
              <a:rPr lang="en-US" altLang="zh-CN" baseline="0" dirty="0"/>
              <a:t> </a:t>
            </a:r>
            <a:r>
              <a:rPr lang="zh-CN" altLang="en-US" baseline="0" dirty="0"/>
              <a:t>分布</a:t>
            </a:r>
            <a:endParaRPr lang="en-US" altLang="zh-CN" baseline="0" dirty="0"/>
          </a:p>
          <a:p>
            <a:r>
              <a:rPr lang="zh-CN" altLang="en-US" dirty="0"/>
              <a:t>我们注意到</a:t>
            </a:r>
            <a:r>
              <a:rPr lang="en-US" altLang="zh-CN" baseline="0" dirty="0"/>
              <a:t> MN attention </a:t>
            </a:r>
            <a:r>
              <a:rPr lang="zh-CN" altLang="en-US" baseline="0" dirty="0"/>
              <a:t>分布是扩散的，然而</a:t>
            </a:r>
            <a:r>
              <a:rPr lang="en-US" altLang="zh-CN" baseline="0" dirty="0"/>
              <a:t>SDEN</a:t>
            </a:r>
            <a:r>
              <a:rPr lang="zh-CN" altLang="en-US" baseline="0" dirty="0"/>
              <a:t>是集中在最近的两次对话，它是直接与领域还有“</a:t>
            </a:r>
            <a:r>
              <a:rPr lang="en-US" altLang="zh-CN" baseline="0" dirty="0"/>
              <a:t>movie</a:t>
            </a:r>
            <a:r>
              <a:rPr lang="zh-CN" altLang="en-US" baseline="0" dirty="0"/>
              <a:t>”这个槽是相关的</a:t>
            </a:r>
            <a:endParaRPr lang="en-US" altLang="zh-CN" dirty="0"/>
          </a:p>
          <a:p>
            <a:r>
              <a:rPr lang="zh-CN" altLang="en-US" dirty="0"/>
              <a:t>这是一个来自测试集的例子：可以看到</a:t>
            </a:r>
            <a:r>
              <a:rPr lang="en-US" altLang="zh-CN" dirty="0"/>
              <a:t>ED</a:t>
            </a:r>
            <a:r>
              <a:rPr lang="zh-CN" altLang="en-US" dirty="0"/>
              <a:t>、</a:t>
            </a:r>
            <a:r>
              <a:rPr lang="en-US" altLang="zh-CN" dirty="0"/>
              <a:t>MN</a:t>
            </a:r>
            <a:r>
              <a:rPr lang="zh-CN" altLang="en-US" dirty="0"/>
              <a:t>、</a:t>
            </a:r>
            <a:r>
              <a:rPr lang="en-US" altLang="zh-CN" dirty="0"/>
              <a:t>SDEN</a:t>
            </a:r>
            <a:r>
              <a:rPr lang="zh-CN" altLang="en-US" dirty="0"/>
              <a:t>都能正确识别领域、意图和槽，但是</a:t>
            </a:r>
            <a:r>
              <a:rPr lang="en-US" altLang="zh-CN" dirty="0"/>
              <a:t>MN</a:t>
            </a:r>
            <a:r>
              <a:rPr lang="zh-CN" altLang="en-US" dirty="0"/>
              <a:t>没能识别电影名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8074-0A2A-465B-84D1-7AA00A37FE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7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这是另一个例子：</a:t>
            </a:r>
            <a:r>
              <a:rPr lang="en-US" altLang="zh-CN" dirty="0"/>
              <a:t>SDEN</a:t>
            </a:r>
            <a:r>
              <a:rPr lang="zh-CN" altLang="en-US" dirty="0"/>
              <a:t>比</a:t>
            </a:r>
            <a:r>
              <a:rPr lang="en-US" altLang="zh-CN" dirty="0"/>
              <a:t>ED</a:t>
            </a:r>
            <a:r>
              <a:rPr lang="zh-CN" altLang="en-US" dirty="0"/>
              <a:t>和</a:t>
            </a:r>
            <a:r>
              <a:rPr lang="en-US" altLang="zh-CN" dirty="0"/>
              <a:t>MN</a:t>
            </a:r>
            <a:r>
              <a:rPr lang="zh-CN" altLang="en-US" dirty="0"/>
              <a:t>表现的都要好</a:t>
            </a:r>
            <a:endParaRPr lang="en-US" altLang="zh-CN" dirty="0"/>
          </a:p>
          <a:p>
            <a:r>
              <a:rPr lang="en-US" altLang="zh-CN" dirty="0"/>
              <a:t>ED </a:t>
            </a:r>
            <a:r>
              <a:rPr lang="zh-CN" altLang="en-US" dirty="0"/>
              <a:t>由于只能利用前一句话历史信息的限制，所以不能正确的识别领域</a:t>
            </a:r>
            <a:endParaRPr lang="en-US" altLang="zh-CN" dirty="0"/>
          </a:p>
          <a:p>
            <a:r>
              <a:rPr lang="en-US" altLang="zh-CN" dirty="0"/>
              <a:t>MN </a:t>
            </a:r>
            <a:r>
              <a:rPr lang="zh-CN" altLang="en-US" dirty="0"/>
              <a:t>正确识别领域，但是没有辨别出对话中的餐馆名，这就是它融合多轮历史信息的缺点</a:t>
            </a:r>
            <a:endParaRPr lang="en-US" altLang="zh-CN" dirty="0"/>
          </a:p>
          <a:p>
            <a:r>
              <a:rPr lang="zh-CN" altLang="en-US" dirty="0"/>
              <a:t>观察 最后两句话的</a:t>
            </a:r>
            <a:r>
              <a:rPr lang="en-US" altLang="zh-CN" dirty="0"/>
              <a:t>attention</a:t>
            </a:r>
            <a:r>
              <a:rPr lang="zh-CN" altLang="en-US" dirty="0"/>
              <a:t>分布 </a:t>
            </a:r>
            <a:r>
              <a:rPr lang="en-US" altLang="zh-CN" dirty="0"/>
              <a:t>SDEN </a:t>
            </a:r>
            <a:r>
              <a:rPr lang="zh-CN" altLang="en-US" dirty="0"/>
              <a:t>能够成功的融合历史信息来辨别 领域还有餐馆名，即使是字典中不存在的词</a:t>
            </a:r>
            <a:endParaRPr lang="en-US" altLang="zh-CN" dirty="0"/>
          </a:p>
          <a:p>
            <a:r>
              <a:rPr lang="zh-CN" altLang="en-US" dirty="0"/>
              <a:t>以上两个例子表明</a:t>
            </a:r>
            <a:r>
              <a:rPr lang="en-US" altLang="zh-CN" dirty="0"/>
              <a:t>SDEN</a:t>
            </a:r>
            <a:r>
              <a:rPr lang="zh-CN" altLang="en-US" dirty="0"/>
              <a:t>能够在拥有多样历史信息的情况下表现的更好</a:t>
            </a:r>
            <a:endParaRPr lang="en-US" altLang="zh-CN" dirty="0"/>
          </a:p>
          <a:p>
            <a:r>
              <a:rPr lang="zh-CN" altLang="en-US" dirty="0"/>
              <a:t>我们也看到在没有使用</a:t>
            </a:r>
            <a:r>
              <a:rPr lang="en-US" altLang="zh-CN" dirty="0"/>
              <a:t>DR</a:t>
            </a:r>
            <a:r>
              <a:rPr lang="zh-CN" altLang="en-US" dirty="0"/>
              <a:t>方法时，</a:t>
            </a:r>
            <a:r>
              <a:rPr lang="en-US" altLang="zh-CN" dirty="0"/>
              <a:t>SDEN</a:t>
            </a:r>
            <a:r>
              <a:rPr lang="zh-CN" altLang="en-US" dirty="0"/>
              <a:t>表现并不好，由于</a:t>
            </a:r>
            <a:r>
              <a:rPr lang="en-US" altLang="zh-CN" dirty="0"/>
              <a:t>SDEN</a:t>
            </a:r>
            <a:r>
              <a:rPr lang="zh-CN" altLang="en-US" dirty="0"/>
              <a:t>复杂的结构有更多的参数，更有可能在数据较少的情况下产生过拟合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8074-0A2A-465B-84D1-7AA00A37FE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9F001-B5DF-41EC-B4B6-3CF45B320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cap="none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Sequential Dialogue Context Modeling for Spoken Language Understanding</a:t>
            </a:r>
            <a:endParaRPr lang="zh-CN" altLang="en-US" sz="4400" cap="none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7298B-C0D7-4E3B-A6E9-AE6B58C72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组员：周文继 邓露 曾虹 范瑞</a:t>
            </a:r>
          </a:p>
        </p:txBody>
      </p:sp>
    </p:spTree>
    <p:extLst>
      <p:ext uri="{BB962C8B-B14F-4D97-AF65-F5344CB8AC3E}">
        <p14:creationId xmlns:p14="http://schemas.microsoft.com/office/powerpoint/2010/main" val="418844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Encoder Architectures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01329"/>
            <a:ext cx="9601200" cy="3581400"/>
          </a:xfrm>
        </p:spPr>
        <p:txBody>
          <a:bodyPr/>
          <a:lstStyle/>
          <a:p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Dialogue Encoder Network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基于记忆网络，将得到的</a:t>
            </a:r>
            <a:r>
              <a:rPr lang="en-US" altLang="zh-CN" dirty="0" err="1"/>
              <a:t>m</a:t>
            </a:r>
            <a:r>
              <a:rPr lang="en-US" altLang="zh-CN" baseline="-10000" dirty="0" err="1"/>
              <a:t>k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进行直接拼接，然后经过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一层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，得到</a:t>
            </a:r>
            <a:r>
              <a:rPr lang="nb-NO" altLang="zh-CN" dirty="0"/>
              <a:t>{g</a:t>
            </a:r>
            <a:r>
              <a:rPr lang="nb-NO" altLang="zh-CN" baseline="-10000" dirty="0"/>
              <a:t>1</a:t>
            </a:r>
            <a:r>
              <a:rPr lang="nb-NO" altLang="zh-CN" dirty="0"/>
              <a:t>, g</a:t>
            </a:r>
            <a:r>
              <a:rPr lang="nb-NO" altLang="zh-CN" baseline="-10000" dirty="0"/>
              <a:t>2</a:t>
            </a:r>
            <a:r>
              <a:rPr lang="nb-NO" altLang="zh-CN" dirty="0"/>
              <a:t>...g</a:t>
            </a:r>
            <a:r>
              <a:rPr lang="nb-NO" altLang="zh-CN" baseline="-10000" dirty="0"/>
              <a:t>t−1</a:t>
            </a:r>
            <a:r>
              <a:rPr lang="nb-NO" altLang="zh-CN" dirty="0"/>
              <a:t>} </a:t>
            </a:r>
          </a:p>
          <a:p>
            <a:endParaRPr lang="nb-NO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g</a:t>
            </a:r>
            <a:r>
              <a:rPr lang="en-US" altLang="zh-CN" baseline="-10000" dirty="0" err="1"/>
              <a:t>k</a:t>
            </a:r>
            <a:r>
              <a:rPr lang="zh-CN" altLang="en-US" dirty="0"/>
              <a:t>喂入</a:t>
            </a:r>
            <a:r>
              <a:rPr lang="en-US" altLang="zh-CN" dirty="0" err="1"/>
              <a:t>BiGRU</a:t>
            </a:r>
            <a:r>
              <a:rPr lang="zh-CN" altLang="en-US" dirty="0"/>
              <a:t>中编码：</a:t>
            </a:r>
            <a:endParaRPr lang="en-US" altLang="zh-CN" dirty="0"/>
          </a:p>
          <a:p>
            <a:endParaRPr lang="en-US" altLang="zh-CN" dirty="0"/>
          </a:p>
          <a:p>
            <a:endParaRPr lang="mr-I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6" y="2392061"/>
            <a:ext cx="2859104" cy="2956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3739180"/>
            <a:ext cx="5374675" cy="3013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49" y="4698351"/>
            <a:ext cx="3328796" cy="3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Tagger Architecture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18745"/>
            <a:ext cx="9601200" cy="4638774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 err="1"/>
              <a:t>BiRNN</a:t>
            </a:r>
            <a:r>
              <a:rPr kumimoji="1" lang="zh-CN" altLang="en-US" dirty="0"/>
              <a:t>去完成</a:t>
            </a:r>
            <a:r>
              <a:rPr lang="en-US" altLang="zh-CN" dirty="0"/>
              <a:t>domain classification, intent classification and slot-filling </a:t>
            </a:r>
          </a:p>
          <a:p>
            <a:r>
              <a:rPr kumimoji="1" lang="zh-CN" altLang="en-US" dirty="0"/>
              <a:t>第一层</a:t>
            </a:r>
            <a:r>
              <a:rPr kumimoji="1" lang="en-US" altLang="zh-CN" dirty="0" err="1"/>
              <a:t>BiGRU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 err="1"/>
              <a:t>BiLSTM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baseline="30000" dirty="0"/>
              <a:t>2</a:t>
            </a:r>
            <a:r>
              <a:rPr lang="zh-CN" altLang="en-US" dirty="0"/>
              <a:t>用来做领域和意图识别：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O2</a:t>
            </a:r>
            <a:r>
              <a:rPr lang="zh-CN" altLang="en-US" dirty="0"/>
              <a:t>用来做槽标签：</a:t>
            </a:r>
            <a:endParaRPr lang="en-US" altLang="zh-CN" dirty="0"/>
          </a:p>
          <a:p>
            <a:pPr marL="0" indent="0">
              <a:buNone/>
            </a:pPr>
            <a:endParaRPr lang="mr-IN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69" y="1978962"/>
            <a:ext cx="6241074" cy="3746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72" y="2377153"/>
            <a:ext cx="1805056" cy="391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72" y="3257724"/>
            <a:ext cx="2702461" cy="3443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72" y="4352390"/>
            <a:ext cx="2659597" cy="8226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872" y="5887477"/>
            <a:ext cx="3514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4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18745"/>
            <a:ext cx="9601200" cy="4638774"/>
          </a:xfrm>
        </p:spPr>
        <p:txBody>
          <a:bodyPr/>
          <a:lstStyle/>
          <a:p>
            <a:r>
              <a:rPr lang="zh-CN" altLang="en-US" dirty="0"/>
              <a:t>单领域数据集：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1319 dialogues for restaurant reservation</a:t>
            </a:r>
          </a:p>
          <a:p>
            <a:pPr marL="0" indent="0">
              <a:buNone/>
            </a:pPr>
            <a:r>
              <a:rPr lang="en-US" altLang="zh-CN" dirty="0"/>
              <a:t>	976 dialogues for finding restaurants</a:t>
            </a:r>
          </a:p>
          <a:p>
            <a:pPr marL="0" indent="0">
              <a:buNone/>
            </a:pPr>
            <a:r>
              <a:rPr lang="en-US" altLang="zh-CN" dirty="0"/>
              <a:t>	1048 dialogues for buying movie tickets</a:t>
            </a:r>
            <a:endParaRPr lang="fr-FR" altLang="zh-CN" dirty="0"/>
          </a:p>
          <a:p>
            <a:r>
              <a:rPr lang="zh-CN" altLang="en-US" dirty="0"/>
              <a:t>多领域数据集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	467 dialogues for training, 50 </a:t>
            </a:r>
            <a:r>
              <a:rPr lang="en-US" altLang="zh-CN" dirty="0"/>
              <a:t>for validation and 273 for the test set</a:t>
            </a:r>
            <a:endParaRPr lang="mr-IN" altLang="zh-CN" dirty="0"/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11" y="4177999"/>
            <a:ext cx="7429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Dialogue Recombination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18745"/>
            <a:ext cx="9601200" cy="4638774"/>
          </a:xfrm>
        </p:spPr>
        <p:txBody>
          <a:bodyPr/>
          <a:lstStyle/>
          <a:p>
            <a:r>
              <a:rPr kumimoji="1" lang="zh-CN" altLang="en-US" dirty="0"/>
              <a:t>通过单领域数据集产生多领域数据集：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来自</a:t>
            </a:r>
            <a:r>
              <a:rPr kumimoji="1" lang="en-US" altLang="zh-CN" dirty="0"/>
              <a:t>dataset1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dataset2</a:t>
            </a:r>
            <a:r>
              <a:rPr kumimoji="1" lang="zh-CN" altLang="en-US" dirty="0"/>
              <a:t>，然后在对话</a:t>
            </a:r>
            <a:r>
              <a:rPr kumimoji="1" lang="en-US" altLang="zh-CN" dirty="0"/>
              <a:t>x</a:t>
            </a:r>
            <a:r>
              <a:rPr kumimoji="1" lang="zh-CN" altLang="en-US" dirty="0"/>
              <a:t>中找到一个插入点，替换成</a:t>
            </a:r>
            <a:r>
              <a:rPr kumimoji="1" lang="en-US" altLang="zh-CN" dirty="0"/>
              <a:t>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74" y="2427997"/>
            <a:ext cx="6346052" cy="3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3985819"/>
          </a:xfrm>
        </p:spPr>
        <p:txBody>
          <a:bodyPr/>
          <a:lstStyle/>
          <a:p>
            <a:r>
              <a:rPr kumimoji="1" lang="zh-CN" altLang="en-US" dirty="0"/>
              <a:t>测试集在</a:t>
            </a:r>
            <a:r>
              <a:rPr kumimoji="1" lang="en-US" altLang="zh-CN" dirty="0"/>
              <a:t>encoder decoder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ED</a:t>
            </a:r>
            <a:r>
              <a:rPr kumimoji="1" lang="zh-CN" altLang="en-US" dirty="0"/>
              <a:t>）模型、</a:t>
            </a:r>
            <a:r>
              <a:rPr kumimoji="1" lang="en-US" altLang="zh-CN" dirty="0"/>
              <a:t>Memory Network(MN)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Sequential Dialogue Encoder Network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SDEN</a:t>
            </a:r>
            <a:r>
              <a:rPr kumimoji="1" lang="zh-CN" altLang="en-US" dirty="0"/>
              <a:t>）的表现</a:t>
            </a:r>
            <a:endParaRPr kumimoji="1" lang="en-US" altLang="zh-CN" dirty="0"/>
          </a:p>
          <a:p>
            <a:r>
              <a:rPr kumimoji="1" lang="en-US" altLang="zh-CN" dirty="0"/>
              <a:t>DR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recombined data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3714017"/>
            <a:ext cx="7248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5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Dicussion</a:t>
            </a:r>
            <a:r>
              <a:rPr lang="en-US" altLang="zh-CN" dirty="0"/>
              <a:t> and </a:t>
            </a:r>
            <a:r>
              <a:rPr lang="en-US" altLang="zh-CN" dirty="0" err="1"/>
              <a:t>Coclusions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398581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391449"/>
            <a:ext cx="8858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2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Dicussion</a:t>
            </a:r>
            <a:r>
              <a:rPr lang="en-US" altLang="zh-CN" dirty="0"/>
              <a:t> and </a:t>
            </a:r>
            <a:r>
              <a:rPr lang="en-US" altLang="zh-CN" dirty="0" err="1"/>
              <a:t>Coclusions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3908" y="1320595"/>
            <a:ext cx="7364324" cy="52061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2054979" y="4306531"/>
            <a:ext cx="648929" cy="22614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6983" y="4234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领域跳转</a:t>
            </a:r>
          </a:p>
        </p:txBody>
      </p:sp>
    </p:spTree>
    <p:extLst>
      <p:ext uri="{BB962C8B-B14F-4D97-AF65-F5344CB8AC3E}">
        <p14:creationId xmlns:p14="http://schemas.microsoft.com/office/powerpoint/2010/main" val="69205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8178" y="2795314"/>
            <a:ext cx="9601200" cy="1485900"/>
          </a:xfrm>
        </p:spPr>
        <p:txBody>
          <a:bodyPr/>
          <a:lstStyle/>
          <a:p>
            <a:r>
              <a:rPr kumimoji="1" lang="zh-CN" altLang="en-US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F8BB5-D25B-4325-BF63-A0375589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FE27-D54D-4A86-81A7-72A38C1C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97" y="2354825"/>
            <a:ext cx="6125498" cy="2630130"/>
          </a:xfrm>
        </p:spPr>
        <p:txBody>
          <a:bodyPr/>
          <a:lstStyle/>
          <a:p>
            <a:pPr algn="ctr"/>
            <a:r>
              <a:rPr lang="zh-CN" altLang="en-US" dirty="0"/>
              <a:t>任务介绍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模型讲解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实验结果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DE40-D688-4A05-A7B0-D2E0EAE1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任务型对话系统构成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2BBD7-42C0-40F6-B5D2-7F8CC8C1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28750"/>
            <a:ext cx="9283700" cy="50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5C02-17D5-46B7-9894-6C142C30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SLU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B2B8B-28AC-49F2-84DE-0D44C395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SLU</a:t>
            </a:r>
            <a:r>
              <a:rPr lang="zh-CN" altLang="en-US" dirty="0"/>
              <a:t>：</a:t>
            </a:r>
            <a:r>
              <a:rPr lang="en-US" altLang="zh-CN" dirty="0"/>
              <a:t>Spoken Language Understanding</a:t>
            </a:r>
          </a:p>
          <a:p>
            <a:r>
              <a:rPr lang="zh-CN" altLang="en-US" dirty="0"/>
              <a:t>目的：让计算机从用户的讲话中理解他们的意图</a:t>
            </a:r>
            <a:endParaRPr lang="en-US" altLang="zh-CN" dirty="0"/>
          </a:p>
          <a:p>
            <a:r>
              <a:rPr lang="en-US" altLang="zh-CN" dirty="0"/>
              <a:t>SLU</a:t>
            </a:r>
            <a:r>
              <a:rPr lang="zh-CN" altLang="en-US" dirty="0"/>
              <a:t>的子任务：领域识别、用户意图检测、语意槽填充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例：用户输入“播放周杰伦的稻香”，首先通过</a:t>
            </a:r>
            <a:r>
              <a:rPr lang="zh-CN" altLang="en-US" dirty="0">
                <a:solidFill>
                  <a:srgbClr val="FF0000"/>
                </a:solidFill>
              </a:rPr>
              <a:t>领域识别模块</a:t>
            </a:r>
            <a:r>
              <a:rPr lang="zh-CN" altLang="en-US" dirty="0"/>
              <a:t>识别为</a:t>
            </a:r>
            <a:r>
              <a:rPr lang="en-US" altLang="zh-CN" dirty="0"/>
              <a:t>"music"</a:t>
            </a:r>
            <a:r>
              <a:rPr lang="zh-CN" altLang="en-US" dirty="0"/>
              <a:t>领域，再通过</a:t>
            </a:r>
            <a:r>
              <a:rPr lang="zh-CN" altLang="en-US" dirty="0">
                <a:solidFill>
                  <a:srgbClr val="FF0000"/>
                </a:solidFill>
              </a:rPr>
              <a:t>用户意图检测模块</a:t>
            </a:r>
            <a:r>
              <a:rPr lang="zh-CN" altLang="en-US" dirty="0"/>
              <a:t>识别出用户意图为</a:t>
            </a:r>
            <a:r>
              <a:rPr lang="en-US" altLang="zh-CN" dirty="0"/>
              <a:t>"</a:t>
            </a:r>
            <a:r>
              <a:rPr lang="en-US" altLang="zh-CN" dirty="0" err="1"/>
              <a:t>play_music</a:t>
            </a:r>
            <a:r>
              <a:rPr lang="en-US" altLang="zh-CN" dirty="0"/>
              <a:t>"</a:t>
            </a:r>
            <a:r>
              <a:rPr lang="zh-CN" altLang="en-US" dirty="0"/>
              <a:t>（而不是</a:t>
            </a:r>
            <a:r>
              <a:rPr lang="en-US" altLang="zh-CN" dirty="0"/>
              <a:t>"</a:t>
            </a:r>
            <a:r>
              <a:rPr lang="en-US" altLang="zh-CN" dirty="0" err="1"/>
              <a:t>find_lyrics</a:t>
            </a:r>
            <a:r>
              <a:rPr lang="en-US" altLang="zh-CN" dirty="0"/>
              <a:t>" </a:t>
            </a:r>
            <a:r>
              <a:rPr lang="zh-CN" altLang="en-US" dirty="0"/>
              <a:t>），最后通过</a:t>
            </a:r>
            <a:r>
              <a:rPr lang="zh-CN" altLang="en-US" dirty="0">
                <a:solidFill>
                  <a:srgbClr val="FF0000"/>
                </a:solidFill>
              </a:rPr>
              <a:t>槽填充</a:t>
            </a:r>
            <a:r>
              <a:rPr lang="zh-CN" altLang="en-US" dirty="0"/>
              <a:t>对将每个词填充到对应的槽中：</a:t>
            </a:r>
            <a:r>
              <a:rPr lang="en-US" altLang="zh-CN" dirty="0"/>
              <a:t>"</a:t>
            </a:r>
            <a:r>
              <a:rPr lang="zh-CN" altLang="en-US" dirty="0"/>
              <a:t>播放</a:t>
            </a:r>
            <a:r>
              <a:rPr lang="en-US" altLang="zh-CN" dirty="0"/>
              <a:t>[O] / </a:t>
            </a:r>
            <a:r>
              <a:rPr lang="zh-CN" altLang="en-US" dirty="0"/>
              <a:t>周杰伦</a:t>
            </a:r>
            <a:r>
              <a:rPr lang="en-US" altLang="zh-CN" dirty="0"/>
              <a:t>[B-singer] / </a:t>
            </a:r>
            <a:r>
              <a:rPr lang="zh-CN" altLang="en-US" dirty="0"/>
              <a:t>的</a:t>
            </a:r>
            <a:r>
              <a:rPr lang="en-US" altLang="zh-CN" dirty="0"/>
              <a:t>[O] / </a:t>
            </a:r>
            <a:r>
              <a:rPr lang="zh-CN" altLang="en-US" dirty="0"/>
              <a:t>稻香</a:t>
            </a:r>
            <a:r>
              <a:rPr lang="en-US" altLang="zh-CN" dirty="0"/>
              <a:t>[B-song]"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72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02446-72B0-45E4-90F7-F8C8EA0C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BF68F-E971-4089-BC56-F693E03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意图识别的本质就是分类问题。</a:t>
            </a:r>
            <a:endParaRPr lang="en-US" altLang="zh-CN" dirty="0"/>
          </a:p>
          <a:p>
            <a:r>
              <a:rPr lang="zh-CN" altLang="en-US" dirty="0"/>
              <a:t>用于分类的方法：</a:t>
            </a:r>
            <a:r>
              <a:rPr lang="en-US" altLang="zh-CN" dirty="0"/>
              <a:t>SVM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B2F2D-2B47-4652-B091-CDED5380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97528"/>
            <a:ext cx="6832600" cy="35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42C6-4D1C-4720-BEE0-5AA313AF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槽填充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6074F-3020-410B-9273-22673A0C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通常把槽填充当做序列标注任务。</a:t>
            </a:r>
          </a:p>
        </p:txBody>
      </p:sp>
      <p:pic>
        <p:nvPicPr>
          <p:cNvPr id="1026" name="Picture 2" descr="https://upload-images.jianshu.io/upload_images/1060404-6f96e93a05bcc9ca.png?imageMogr2/auto-orient/strip%7CimageView2/2/w/689">
            <a:extLst>
              <a:ext uri="{FF2B5EF4-FFF2-40B4-BE49-F238E27FC236}">
                <a16:creationId xmlns:a16="http://schemas.microsoft.com/office/drawing/2014/main" id="{49238517-9B26-4104-882E-0355B662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65363"/>
            <a:ext cx="65627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D7E0-A175-45EE-8546-EDF927A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2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CD78D-77B8-48D0-9025-51C69BB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330"/>
            <a:ext cx="9601200" cy="4228070"/>
          </a:xfrm>
        </p:spPr>
        <p:txBody>
          <a:bodyPr/>
          <a:lstStyle/>
          <a:p>
            <a:r>
              <a:rPr lang="zh-CN" altLang="en-US" dirty="0"/>
              <a:t>做的是</a:t>
            </a:r>
            <a:r>
              <a:rPr lang="en-US" altLang="zh-CN" dirty="0"/>
              <a:t>SLU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包括意图识别、槽填充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21" y="3005095"/>
            <a:ext cx="5080000" cy="2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42" y="3753365"/>
            <a:ext cx="5168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D7E0-A175-45EE-8546-EDF927A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20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CD78D-77B8-48D0-9025-51C69BB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84" y="2207741"/>
            <a:ext cx="9601200" cy="4228070"/>
          </a:xfrm>
        </p:spPr>
        <p:txBody>
          <a:bodyPr/>
          <a:lstStyle/>
          <a:p>
            <a:r>
              <a:rPr lang="en-US" altLang="zh-CN" dirty="0"/>
              <a:t>Context encoder</a:t>
            </a:r>
            <a:r>
              <a:rPr lang="zh-CN" altLang="en-US" dirty="0"/>
              <a:t>：编码历史信息用</a:t>
            </a:r>
            <a:r>
              <a:rPr lang="en-US" altLang="zh-CN" dirty="0" err="1"/>
              <a:t>h</a:t>
            </a:r>
            <a:r>
              <a:rPr lang="en-US" altLang="zh-CN" baseline="-10000" dirty="0" err="1"/>
              <a:t>t</a:t>
            </a:r>
            <a:r>
              <a:rPr lang="zh-CN" altLang="en-US" dirty="0"/>
              <a:t>表示，历史信息来自前面的人机对话，通过上下文语境能够帮助对话理解任务</a:t>
            </a:r>
            <a:endParaRPr lang="en-US" altLang="zh-CN" dirty="0"/>
          </a:p>
          <a:p>
            <a:r>
              <a:rPr lang="en-US" altLang="zh-CN" dirty="0"/>
              <a:t>Tagger</a:t>
            </a:r>
            <a:r>
              <a:rPr lang="zh-CN" altLang="en-US" dirty="0"/>
              <a:t>：利用</a:t>
            </a:r>
            <a:r>
              <a:rPr lang="en-US" altLang="zh-CN" dirty="0" err="1"/>
              <a:t>h</a:t>
            </a:r>
            <a:r>
              <a:rPr lang="en-US" altLang="zh-CN" baseline="-10000" dirty="0" err="1"/>
              <a:t>t</a:t>
            </a:r>
            <a:r>
              <a:rPr lang="zh-CN" altLang="en-US" dirty="0"/>
              <a:t>和当前句</a:t>
            </a:r>
            <a:r>
              <a:rPr lang="en-US" altLang="zh-CN" dirty="0" err="1"/>
              <a:t>u</a:t>
            </a:r>
            <a:r>
              <a:rPr lang="en-US" altLang="zh-CN" baseline="-10000" dirty="0" err="1"/>
              <a:t>t</a:t>
            </a:r>
            <a:r>
              <a:rPr lang="zh-CN" altLang="en-US" dirty="0"/>
              <a:t>作为输入，得到领域、意图、和槽标签。</a:t>
            </a:r>
          </a:p>
        </p:txBody>
      </p:sp>
    </p:spTree>
    <p:extLst>
      <p:ext uri="{BB962C8B-B14F-4D97-AF65-F5344CB8AC3E}">
        <p14:creationId xmlns:p14="http://schemas.microsoft.com/office/powerpoint/2010/main" val="63933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Encoder Architectures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441623"/>
            <a:ext cx="9873049" cy="511569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Previous Utterance Encoder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将上一句进行编码：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</a:t>
            </a:r>
            <a:r>
              <a:rPr lang="mr-IN" altLang="zh-CN" dirty="0"/>
              <a:t>u</a:t>
            </a:r>
            <a:r>
              <a:rPr lang="mr-IN" altLang="zh-CN" baseline="-10000" dirty="0"/>
              <a:t>t−1 </a:t>
            </a:r>
            <a:r>
              <a:rPr lang="mr-IN" altLang="zh-CN" dirty="0"/>
              <a:t>={x</a:t>
            </a:r>
            <a:r>
              <a:rPr lang="en-US" altLang="zh-CN" sz="1800" baseline="-25000" dirty="0"/>
              <a:t>1</a:t>
            </a:r>
            <a:r>
              <a:rPr lang="mr-IN" altLang="zh-CN" sz="1800" baseline="36000" dirty="0"/>
              <a:t>t−1 </a:t>
            </a:r>
            <a:r>
              <a:rPr lang="mr-IN" altLang="zh-CN" dirty="0"/>
              <a:t>, x</a:t>
            </a:r>
            <a:r>
              <a:rPr lang="en-US" altLang="zh-CN" sz="1800" baseline="-25000" dirty="0"/>
              <a:t>2</a:t>
            </a:r>
            <a:r>
              <a:rPr lang="mr-IN" altLang="zh-CN" sz="1800" baseline="30000" dirty="0"/>
              <a:t>t−1 </a:t>
            </a:r>
            <a:r>
              <a:rPr lang="mr-IN" altLang="zh-CN" dirty="0"/>
              <a:t>...x</a:t>
            </a:r>
            <a:r>
              <a:rPr lang="en-US" altLang="zh-CN" baseline="-25000" dirty="0"/>
              <a:t>n</a:t>
            </a:r>
            <a:r>
              <a:rPr lang="mr-IN" altLang="zh-CN" sz="1800" baseline="30000" dirty="0"/>
              <a:t>t−1</a:t>
            </a:r>
            <a:r>
              <a:rPr lang="mr-IN" altLang="zh-CN" dirty="0"/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然后经过一层</a:t>
            </a:r>
            <a:r>
              <a:rPr lang="en-US" altLang="zh-CN" dirty="0" err="1"/>
              <a:t>BiGRU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Memory Network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dirty="0"/>
              <a:t>先用一个</a:t>
            </a:r>
            <a:r>
              <a:rPr kumimoji="1" lang="en-US" altLang="zh-CN" dirty="0" err="1"/>
              <a:t>BiGRU</a:t>
            </a:r>
            <a:r>
              <a:rPr kumimoji="1" lang="en-US" altLang="zh-CN" baseline="-10000" dirty="0" err="1"/>
              <a:t>m</a:t>
            </a:r>
            <a:r>
              <a:rPr kumimoji="1" lang="zh-CN" altLang="en-US" dirty="0"/>
              <a:t>编码了所有的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：</a:t>
            </a:r>
            <a:r>
              <a:rPr lang="pt-BR" altLang="zh-CN" dirty="0"/>
              <a:t>{u</a:t>
            </a:r>
            <a:r>
              <a:rPr lang="pt-BR" altLang="zh-CN" baseline="-10000" dirty="0"/>
              <a:t>1</a:t>
            </a:r>
            <a:r>
              <a:rPr lang="pt-BR" altLang="zh-CN" dirty="0"/>
              <a:t>, u</a:t>
            </a:r>
            <a:r>
              <a:rPr lang="pt-BR" altLang="zh-CN" baseline="-10000" dirty="0"/>
              <a:t>2</a:t>
            </a:r>
            <a:r>
              <a:rPr lang="pt-BR" altLang="zh-CN" dirty="0"/>
              <a:t>...u</a:t>
            </a:r>
            <a:r>
              <a:rPr lang="pt-BR" altLang="zh-CN" baseline="-10000" dirty="0"/>
              <a:t>t−1</a:t>
            </a:r>
            <a:r>
              <a:rPr lang="pt-BR" altLang="zh-CN" dirty="0"/>
              <a:t>} </a:t>
            </a:r>
            <a:r>
              <a:rPr lang="en-US" altLang="zh-CN" dirty="0"/>
              <a:t>-------&gt;</a:t>
            </a:r>
            <a:r>
              <a:rPr lang="zh-CN" altLang="en-US" dirty="0"/>
              <a:t> </a:t>
            </a:r>
            <a:r>
              <a:rPr lang="es-ES_tradnl" altLang="zh-CN" dirty="0"/>
              <a:t>{m</a:t>
            </a:r>
            <a:r>
              <a:rPr lang="es-ES_tradnl" altLang="zh-CN" baseline="-10000" dirty="0"/>
              <a:t>1</a:t>
            </a:r>
            <a:r>
              <a:rPr lang="es-ES_tradnl" altLang="zh-CN" dirty="0"/>
              <a:t> , m</a:t>
            </a:r>
            <a:r>
              <a:rPr lang="es-ES_tradnl" altLang="zh-CN" baseline="-10000" dirty="0"/>
              <a:t>2</a:t>
            </a:r>
            <a:r>
              <a:rPr lang="es-ES_tradnl" altLang="zh-CN" dirty="0"/>
              <a:t> , ...m</a:t>
            </a:r>
            <a:r>
              <a:rPr lang="es-ES_tradnl" altLang="zh-CN" baseline="-10000" dirty="0"/>
              <a:t>t−1</a:t>
            </a:r>
            <a:r>
              <a:rPr lang="es-ES_tradnl" altLang="zh-CN" dirty="0"/>
              <a:t>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zh-CN" dirty="0"/>
              <a:t>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然后将当前句子用另一个</a:t>
            </a:r>
            <a:r>
              <a:rPr lang="en-US" altLang="zh-CN" dirty="0" err="1"/>
              <a:t>BiGRUc</a:t>
            </a:r>
            <a:r>
              <a:rPr lang="zh-CN" altLang="en-US" dirty="0"/>
              <a:t>编码：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将</a:t>
            </a:r>
            <a:r>
              <a:rPr lang="en-US" altLang="zh-CN" dirty="0" err="1"/>
              <a:t>m</a:t>
            </a:r>
            <a:r>
              <a:rPr lang="en-US" altLang="zh-CN" baseline="-10000" dirty="0" err="1"/>
              <a:t>k</a:t>
            </a:r>
            <a:r>
              <a:rPr lang="zh-CN" altLang="en-US" dirty="0"/>
              <a:t>拼成矩阵</a:t>
            </a:r>
            <a:r>
              <a:rPr lang="en-US" altLang="zh-CN" dirty="0"/>
              <a:t>M</a:t>
            </a:r>
            <a:r>
              <a:rPr lang="zh-CN" altLang="en-US" dirty="0"/>
              <a:t>并与</a:t>
            </a:r>
            <a:r>
              <a:rPr lang="en-US" altLang="zh-CN" dirty="0"/>
              <a:t>c</a:t>
            </a:r>
            <a:r>
              <a:rPr lang="zh-CN" altLang="en-US" dirty="0"/>
              <a:t>做相似度计算：</a:t>
            </a:r>
            <a:endParaRPr lang="es-ES_tradnl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28" y="2790593"/>
            <a:ext cx="2228272" cy="406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73" y="4038985"/>
            <a:ext cx="4310387" cy="325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373" y="4983402"/>
            <a:ext cx="2060943" cy="32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373" y="5770362"/>
            <a:ext cx="2092239" cy="7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572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2086</TotalTime>
  <Words>794</Words>
  <Application>Microsoft Office PowerPoint</Application>
  <PresentationFormat>宽屏</PresentationFormat>
  <Paragraphs>93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 Unicode MS</vt:lpstr>
      <vt:lpstr>Calibri</vt:lpstr>
      <vt:lpstr>Franklin Gothic Book</vt:lpstr>
      <vt:lpstr>裁剪</vt:lpstr>
      <vt:lpstr>Sequential Dialogue Context Modeling for Spoken Language Understanding</vt:lpstr>
      <vt:lpstr>主要内容</vt:lpstr>
      <vt:lpstr>任务型对话系统构成</vt:lpstr>
      <vt:lpstr>SLU任务</vt:lpstr>
      <vt:lpstr>意图识别</vt:lpstr>
      <vt:lpstr>槽填充</vt:lpstr>
      <vt:lpstr>论文  </vt:lpstr>
      <vt:lpstr>Model  </vt:lpstr>
      <vt:lpstr>Context Encoder Architectures  </vt:lpstr>
      <vt:lpstr>Context Encoder Architectures  </vt:lpstr>
      <vt:lpstr>Tagger Architecture  </vt:lpstr>
      <vt:lpstr>Dataset </vt:lpstr>
      <vt:lpstr>Dialogue Recombination </vt:lpstr>
      <vt:lpstr>Result </vt:lpstr>
      <vt:lpstr>Dicussion and Coclusions </vt:lpstr>
      <vt:lpstr>Dicussion and Coclusions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小组讨论屁屁踢</dc:title>
  <dc:creator>Misaka</dc:creator>
  <cp:lastModifiedBy>虹 曾</cp:lastModifiedBy>
  <cp:revision>128</cp:revision>
  <dcterms:created xsi:type="dcterms:W3CDTF">2018-11-07T01:28:43Z</dcterms:created>
  <dcterms:modified xsi:type="dcterms:W3CDTF">2018-12-17T13:52:47Z</dcterms:modified>
</cp:coreProperties>
</file>