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men" initials="S" lastIdx="1" clrIdx="0">
    <p:extLst>
      <p:ext uri="{19B8F6BF-5375-455C-9EA6-DF929625EA0E}">
        <p15:presenceInfo xmlns:p15="http://schemas.microsoft.com/office/powerpoint/2012/main" userId="Sem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619"/>
    <a:srgbClr val="273490"/>
    <a:srgbClr val="E3AE3C"/>
    <a:srgbClr val="2788C5"/>
    <a:srgbClr val="112E4C"/>
    <a:srgbClr val="605AD6"/>
    <a:srgbClr val="547BFE"/>
    <a:srgbClr val="587384"/>
    <a:srgbClr val="F07877"/>
    <a:srgbClr val="006F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3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0120-34BC-4D2D-A004-D755CDB5BD4A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FA45-C57A-445D-B033-07741907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24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0120-34BC-4D2D-A004-D755CDB5BD4A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FA45-C57A-445D-B033-07741907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0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0120-34BC-4D2D-A004-D755CDB5BD4A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FA45-C57A-445D-B033-07741907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73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0120-34BC-4D2D-A004-D755CDB5BD4A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FA45-C57A-445D-B033-07741907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9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0120-34BC-4D2D-A004-D755CDB5BD4A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FA45-C57A-445D-B033-07741907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0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0120-34BC-4D2D-A004-D755CDB5BD4A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FA45-C57A-445D-B033-07741907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49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0120-34BC-4D2D-A004-D755CDB5BD4A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FA45-C57A-445D-B033-07741907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0120-34BC-4D2D-A004-D755CDB5BD4A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FA45-C57A-445D-B033-07741907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36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0120-34BC-4D2D-A004-D755CDB5BD4A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FA45-C57A-445D-B033-07741907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62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0120-34BC-4D2D-A004-D755CDB5BD4A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FA45-C57A-445D-B033-07741907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39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0120-34BC-4D2D-A004-D755CDB5BD4A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FA45-C57A-445D-B033-07741907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66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B0120-34BC-4D2D-A004-D755CDB5BD4A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6FA45-C57A-445D-B033-07741907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68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889854">
            <a:off x="1719072" y="1723889"/>
            <a:ext cx="5682802" cy="1772603"/>
          </a:xfrm>
        </p:spPr>
        <p:txBody>
          <a:bodyPr>
            <a:noAutofit/>
          </a:bodyPr>
          <a:lstStyle/>
          <a:p>
            <a:r>
              <a:rPr lang="en-US" sz="6600" b="1" dirty="0" err="1" smtClean="0">
                <a:solidFill>
                  <a:srgbClr val="2788C5"/>
                </a:solidFill>
                <a:latin typeface="Comic Sans MS" panose="030F0702030302020204" pitchFamily="66" charset="0"/>
              </a:rPr>
              <a:t>POtt</a:t>
            </a:r>
            <a:r>
              <a:rPr lang="ru-RU" sz="6600" b="1" dirty="0" smtClean="0">
                <a:solidFill>
                  <a:srgbClr val="2788C5"/>
                </a:solidFill>
                <a:latin typeface="Comic Sans MS" panose="030F0702030302020204" pitchFamily="66" charset="0"/>
              </a:rPr>
              <a:t>Е</a:t>
            </a:r>
            <a:r>
              <a:rPr lang="en-US" sz="6600" b="1" dirty="0" smtClean="0">
                <a:solidFill>
                  <a:srgbClr val="2788C5"/>
                </a:solidFill>
                <a:latin typeface="Comic Sans MS" panose="030F0702030302020204" pitchFamily="66" charset="0"/>
              </a:rPr>
              <a:t>TRY</a:t>
            </a:r>
            <a:endParaRPr lang="en-US" sz="6600" b="1" dirty="0">
              <a:solidFill>
                <a:srgbClr val="2788C5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0830314">
            <a:off x="3492871" y="3911720"/>
            <a:ext cx="5682802" cy="353530"/>
          </a:xfrm>
        </p:spPr>
        <p:txBody>
          <a:bodyPr>
            <a:normAutofit/>
          </a:bodyPr>
          <a:lstStyle/>
          <a:p>
            <a:r>
              <a:rPr lang="ru-RU" sz="1800" dirty="0" smtClean="0">
                <a:solidFill>
                  <a:srgbClr val="E3AE3C"/>
                </a:solidFill>
                <a:latin typeface="Comic Sans MS" panose="030F0702030302020204" pitchFamily="66" charset="0"/>
              </a:rPr>
              <a:t>Цифровой переводчик</a:t>
            </a:r>
            <a:endParaRPr lang="en-US" sz="1800" dirty="0">
              <a:solidFill>
                <a:srgbClr val="E3AE3C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0" y="4960456"/>
            <a:ext cx="7605419" cy="1897544"/>
            <a:chOff x="21438" y="4960456"/>
            <a:chExt cx="7605419" cy="1897544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438" y="4960456"/>
              <a:ext cx="7605419" cy="1897544"/>
            </a:xfrm>
            <a:prstGeom prst="rect">
              <a:avLst/>
            </a:prstGeom>
          </p:spPr>
        </p:pic>
        <p:sp>
          <p:nvSpPr>
            <p:cNvPr id="6" name="Прямоугольник 5"/>
            <p:cNvSpPr/>
            <p:nvPr/>
          </p:nvSpPr>
          <p:spPr>
            <a:xfrm flipV="1">
              <a:off x="235132" y="5097958"/>
              <a:ext cx="3701142" cy="902247"/>
            </a:xfrm>
            <a:prstGeom prst="rect">
              <a:avLst/>
            </a:prstGeom>
            <a:solidFill>
              <a:srgbClr val="FEC619"/>
            </a:solidFill>
            <a:ln>
              <a:solidFill>
                <a:srgbClr val="FEC6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028" name="Picture 4" descr="https://sun1-15.userapi.com/c852120/v852120804/da4d1/QmcSPz0kEg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172" b="100000" l="0" r="99393">
                        <a14:foregroundMark x1="27730" y1="40918" x2="27730" y2="40918"/>
                        <a14:foregroundMark x1="35615" y1="40723" x2="35615" y2="407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79430"/>
            <a:ext cx="3840480" cy="340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22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4520" y="-121920"/>
            <a:ext cx="7269480" cy="987552"/>
          </a:xfrm>
        </p:spPr>
        <p:txBody>
          <a:bodyPr>
            <a:normAutofit/>
          </a:bodyPr>
          <a:lstStyle/>
          <a:p>
            <a:pPr algn="r"/>
            <a:r>
              <a:rPr lang="ru-RU" sz="4000" dirty="0" smtClean="0">
                <a:solidFill>
                  <a:srgbClr val="E3AE3C"/>
                </a:solidFill>
                <a:latin typeface="Comic Sans MS" panose="030F0702030302020204" pitchFamily="66" charset="0"/>
              </a:rPr>
              <a:t>Постановка задачи</a:t>
            </a:r>
            <a:endParaRPr lang="en-US" sz="4000" dirty="0">
              <a:solidFill>
                <a:srgbClr val="E3AE3C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8937" y="1628503"/>
            <a:ext cx="81773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err="1" smtClean="0">
                <a:latin typeface="Comic Sans MS" panose="030F0702030302020204" pitchFamily="66" charset="0"/>
              </a:rPr>
              <a:t>Цифропоэт</a:t>
            </a:r>
            <a:r>
              <a:rPr lang="en-US" sz="2000" b="1" dirty="0" smtClean="0">
                <a:latin typeface="Comic Sans MS" panose="030F0702030302020204" pitchFamily="66" charset="0"/>
              </a:rPr>
              <a:t>.</a:t>
            </a:r>
            <a:r>
              <a:rPr lang="ru-RU" sz="2000" dirty="0" smtClean="0">
                <a:latin typeface="Comic Sans MS" panose="030F0702030302020204" pitchFamily="66" charset="0"/>
              </a:rPr>
              <a:t/>
            </a:r>
            <a:br>
              <a:rPr lang="ru-RU" sz="2000" dirty="0" smtClean="0">
                <a:latin typeface="Comic Sans MS" panose="030F0702030302020204" pitchFamily="66" charset="0"/>
              </a:rPr>
            </a:br>
            <a:endParaRPr lang="ru-RU" sz="2000" dirty="0" smtClean="0">
              <a:latin typeface="Comic Sans MS" panose="030F0702030302020204" pitchFamily="66" charset="0"/>
            </a:endParaRPr>
          </a:p>
          <a:p>
            <a:r>
              <a:rPr lang="ru-RU" sz="2000" dirty="0" smtClean="0">
                <a:latin typeface="Comic Sans MS" panose="030F0702030302020204" pitchFamily="66" charset="0"/>
              </a:rPr>
              <a:t>Современные </a:t>
            </a:r>
            <a:r>
              <a:rPr lang="ru-RU" sz="2000" dirty="0" err="1">
                <a:latin typeface="Comic Sans MS" panose="030F0702030302020204" pitchFamily="66" charset="0"/>
              </a:rPr>
              <a:t>нейросети</a:t>
            </a:r>
            <a:r>
              <a:rPr lang="ru-RU" sz="2000" dirty="0">
                <a:latin typeface="Comic Sans MS" panose="030F0702030302020204" pitchFamily="66" charset="0"/>
              </a:rPr>
              <a:t> уже вовсю пишут тексты. </a:t>
            </a:r>
            <a:r>
              <a:rPr lang="ru-RU" sz="2000" dirty="0" smtClean="0">
                <a:latin typeface="Comic Sans MS" panose="030F0702030302020204" pitchFamily="66" charset="0"/>
              </a:rPr>
              <a:t>Любезно приняли предложение написать </a:t>
            </a:r>
            <a:r>
              <a:rPr lang="ru-RU" sz="2000" dirty="0">
                <a:latin typeface="Comic Sans MS" panose="030F0702030302020204" pitchFamily="66" charset="0"/>
              </a:rPr>
              <a:t>генератор числовых стихотворений в </a:t>
            </a:r>
            <a:r>
              <a:rPr lang="ru-RU" sz="2000" dirty="0" smtClean="0">
                <a:latin typeface="Comic Sans MS" panose="030F0702030302020204" pitchFamily="66" charset="0"/>
              </a:rPr>
              <a:t>определенных </a:t>
            </a:r>
          </a:p>
          <a:p>
            <a:r>
              <a:rPr lang="ru-RU" sz="2000" dirty="0" smtClean="0">
                <a:latin typeface="Comic Sans MS" panose="030F0702030302020204" pitchFamily="66" charset="0"/>
              </a:rPr>
              <a:t>стилях</a:t>
            </a:r>
            <a:r>
              <a:rPr lang="en-US" sz="2000" dirty="0" smtClean="0">
                <a:latin typeface="Comic Sans MS" panose="030F0702030302020204" pitchFamily="66" charset="0"/>
              </a:rPr>
              <a:t>.</a:t>
            </a:r>
            <a:endParaRPr lang="ru-RU" sz="2000" dirty="0" smtClean="0">
              <a:latin typeface="Comic Sans MS" panose="030F0702030302020204" pitchFamily="66" charset="0"/>
            </a:endParaRPr>
          </a:p>
          <a:p>
            <a:endParaRPr lang="ru-RU" sz="2000" dirty="0" smtClean="0">
              <a:latin typeface="Comic Sans MS" panose="030F0702030302020204" pitchFamily="66" charset="0"/>
            </a:endParaRPr>
          </a:p>
          <a:p>
            <a:r>
              <a:rPr lang="ru-RU" sz="2000" dirty="0" smtClean="0">
                <a:latin typeface="Comic Sans MS" panose="030F0702030302020204" pitchFamily="66" charset="0"/>
              </a:rPr>
              <a:t>Поразмыслив дальше</a:t>
            </a:r>
            <a:r>
              <a:rPr lang="en-US" sz="2000" dirty="0" smtClean="0">
                <a:latin typeface="Comic Sans MS" panose="030F0702030302020204" pitchFamily="66" charset="0"/>
              </a:rPr>
              <a:t>, </a:t>
            </a:r>
            <a:r>
              <a:rPr lang="ru-RU" sz="2000" dirty="0" smtClean="0">
                <a:latin typeface="Comic Sans MS" panose="030F0702030302020204" pitchFamily="66" charset="0"/>
              </a:rPr>
              <a:t>пришло озарение на другую прекрасну</a:t>
            </a:r>
            <a:r>
              <a:rPr lang="ru-RU" sz="2000" dirty="0">
                <a:latin typeface="Comic Sans MS" panose="030F0702030302020204" pitchFamily="66" charset="0"/>
              </a:rPr>
              <a:t>ю</a:t>
            </a:r>
            <a:r>
              <a:rPr lang="ru-RU" sz="2000" dirty="0" smtClean="0">
                <a:latin typeface="Comic Sans MS" panose="030F0702030302020204" pitchFamily="66" charset="0"/>
              </a:rPr>
              <a:t> идею</a:t>
            </a:r>
            <a:r>
              <a:rPr lang="en-US" sz="2000" dirty="0" smtClean="0">
                <a:latin typeface="Comic Sans MS" panose="030F0702030302020204" pitchFamily="66" charset="0"/>
              </a:rPr>
              <a:t>.</a:t>
            </a:r>
            <a:endParaRPr lang="ru-RU" sz="2000" dirty="0" smtClean="0">
              <a:latin typeface="Comic Sans MS" panose="030F0702030302020204" pitchFamily="66" charset="0"/>
            </a:endParaRPr>
          </a:p>
          <a:p>
            <a:endParaRPr lang="ru-RU" sz="2000" dirty="0" smtClean="0">
              <a:latin typeface="Comic Sans MS" panose="030F0702030302020204" pitchFamily="66" charset="0"/>
            </a:endParaRPr>
          </a:p>
          <a:p>
            <a:r>
              <a:rPr lang="ru-RU" sz="2000" dirty="0" smtClean="0">
                <a:latin typeface="Comic Sans MS" panose="030F0702030302020204" pitchFamily="66" charset="0"/>
              </a:rPr>
              <a:t>Так и родился проект </a:t>
            </a:r>
            <a:r>
              <a:rPr lang="en-US" sz="2000" dirty="0" smtClean="0">
                <a:latin typeface="Comic Sans MS" panose="030F0702030302020204" pitchFamily="66" charset="0"/>
              </a:rPr>
              <a:t> </a:t>
            </a:r>
            <a:r>
              <a:rPr lang="en-US" sz="2000" i="1" dirty="0" err="1" smtClean="0">
                <a:latin typeface="Comic Sans MS" panose="030F0702030302020204" pitchFamily="66" charset="0"/>
              </a:rPr>
              <a:t>POttERY</a:t>
            </a:r>
            <a:r>
              <a:rPr lang="en-US" sz="2000" dirty="0" smtClean="0">
                <a:latin typeface="Comic Sans MS" panose="030F0702030302020204" pitchFamily="66" charset="0"/>
              </a:rPr>
              <a:t>,</a:t>
            </a:r>
            <a:r>
              <a:rPr lang="ru-RU" sz="2000" dirty="0" smtClean="0">
                <a:latin typeface="Comic Sans MS" panose="030F0702030302020204" pitchFamily="66" charset="0"/>
              </a:rPr>
              <a:t> чья суть есть перевод стихотворений на язык чисел</a:t>
            </a:r>
            <a:r>
              <a:rPr lang="en-US" sz="2000" dirty="0" smtClean="0">
                <a:latin typeface="Comic Sans MS" panose="030F0702030302020204" pitchFamily="66" charset="0"/>
              </a:rPr>
              <a:t>.</a:t>
            </a:r>
            <a:endParaRPr lang="ru-RU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47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897" y="-148046"/>
            <a:ext cx="7269480" cy="987552"/>
          </a:xfrm>
        </p:spPr>
        <p:txBody>
          <a:bodyPr/>
          <a:lstStyle/>
          <a:p>
            <a:pPr algn="r"/>
            <a:r>
              <a:rPr lang="ru-RU" dirty="0" smtClean="0">
                <a:solidFill>
                  <a:srgbClr val="E3AE3C"/>
                </a:solidFill>
                <a:latin typeface="Comic Sans MS" panose="030F0702030302020204" pitchFamily="66" charset="0"/>
              </a:rPr>
              <a:t>Формализация задачи</a:t>
            </a:r>
            <a:endParaRPr lang="en-US" dirty="0">
              <a:solidFill>
                <a:srgbClr val="E3AE3C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7943" y="1672045"/>
            <a:ext cx="76322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Comic Sans MS" panose="030F0702030302020204" pitchFamily="66" charset="0"/>
              </a:rPr>
              <a:t>Для сохранения первоначальной идеи стихотворения</a:t>
            </a:r>
            <a:r>
              <a:rPr lang="en-US" sz="2000" dirty="0" smtClean="0">
                <a:latin typeface="Comic Sans MS" panose="030F0702030302020204" pitchFamily="66" charset="0"/>
              </a:rPr>
              <a:t>, </a:t>
            </a:r>
            <a:r>
              <a:rPr lang="ru-RU" sz="2000" dirty="0" smtClean="0">
                <a:latin typeface="Comic Sans MS" panose="030F0702030302020204" pitchFamily="66" charset="0"/>
              </a:rPr>
              <a:t>а именно</a:t>
            </a:r>
            <a:r>
              <a:rPr lang="en-US" sz="2000" dirty="0" smtClean="0">
                <a:latin typeface="Comic Sans MS" panose="030F0702030302020204" pitchFamily="66" charset="0"/>
              </a:rPr>
              <a:t>, </a:t>
            </a:r>
            <a:r>
              <a:rPr lang="ru-RU" sz="2000" dirty="0" smtClean="0">
                <a:latin typeface="Comic Sans MS" panose="030F0702030302020204" pitchFamily="66" charset="0"/>
              </a:rPr>
              <a:t>его ритма и рифмы</a:t>
            </a:r>
            <a:r>
              <a:rPr lang="en-US" sz="2000" dirty="0" smtClean="0">
                <a:latin typeface="Comic Sans MS" panose="030F0702030302020204" pitchFamily="66" charset="0"/>
              </a:rPr>
              <a:t>.</a:t>
            </a:r>
            <a:endParaRPr lang="ru-RU" sz="2000" dirty="0" smtClean="0">
              <a:latin typeface="Comic Sans MS" panose="030F0702030302020204" pitchFamily="66" charset="0"/>
            </a:endParaRPr>
          </a:p>
          <a:p>
            <a:endParaRPr lang="ru-RU" sz="2000" dirty="0" smtClean="0">
              <a:latin typeface="Comic Sans MS" panose="030F0702030302020204" pitchFamily="66" charset="0"/>
            </a:endParaRPr>
          </a:p>
          <a:p>
            <a:pPr marL="342900" indent="-342900">
              <a:buAutoNum type="arabicParenR"/>
            </a:pPr>
            <a:r>
              <a:rPr lang="ru-RU" sz="2000" dirty="0">
                <a:latin typeface="Comic Sans MS" panose="030F0702030302020204" pitchFamily="66" charset="0"/>
              </a:rPr>
              <a:t>Р</a:t>
            </a:r>
            <a:r>
              <a:rPr lang="ru-RU" sz="2000" dirty="0" smtClean="0">
                <a:latin typeface="Comic Sans MS" panose="030F0702030302020204" pitchFamily="66" charset="0"/>
              </a:rPr>
              <a:t>азделение слов на слоги</a:t>
            </a:r>
          </a:p>
          <a:p>
            <a:pPr marL="342900" indent="-342900">
              <a:buAutoNum type="arabicParenR"/>
            </a:pPr>
            <a:r>
              <a:rPr lang="ru-RU" sz="2000" dirty="0" smtClean="0">
                <a:latin typeface="Comic Sans MS" panose="030F0702030302020204" pitchFamily="66" charset="0"/>
              </a:rPr>
              <a:t>Расставление ударений в словах</a:t>
            </a:r>
          </a:p>
          <a:p>
            <a:pPr marL="342900" indent="-342900">
              <a:buAutoNum type="arabicParenR"/>
            </a:pPr>
            <a:r>
              <a:rPr lang="ru-RU" sz="2000" dirty="0" smtClean="0">
                <a:latin typeface="Comic Sans MS" panose="030F0702030302020204" pitchFamily="66" charset="0"/>
              </a:rPr>
              <a:t>Преобразование число цифрами </a:t>
            </a:r>
            <a:r>
              <a:rPr lang="en-US" sz="2000" dirty="0" smtClean="0">
                <a:latin typeface="Comic Sans MS" panose="030F0702030302020204" pitchFamily="66" charset="0"/>
              </a:rPr>
              <a:t>-&gt;</a:t>
            </a:r>
            <a:r>
              <a:rPr lang="ru-RU" sz="2000" dirty="0" smtClean="0">
                <a:latin typeface="Comic Sans MS" panose="030F0702030302020204" pitchFamily="66" charset="0"/>
              </a:rPr>
              <a:t> число буквами</a:t>
            </a:r>
            <a:r>
              <a:rPr lang="en-US" sz="2000" dirty="0" smtClean="0">
                <a:latin typeface="Comic Sans MS" panose="030F0702030302020204" pitchFamily="66" charset="0"/>
              </a:rPr>
              <a:t>.</a:t>
            </a:r>
            <a:endParaRPr lang="ru-RU" sz="2000" dirty="0" smtClean="0">
              <a:latin typeface="Comic Sans MS" panose="030F0702030302020204" pitchFamily="66" charset="0"/>
            </a:endParaRPr>
          </a:p>
          <a:p>
            <a:pPr marL="342900" indent="-342900">
              <a:buAutoNum type="arabicParenR"/>
            </a:pPr>
            <a:r>
              <a:rPr lang="ru-RU" sz="2000" dirty="0" smtClean="0">
                <a:latin typeface="Comic Sans MS" panose="030F0702030302020204" pitchFamily="66" charset="0"/>
              </a:rPr>
              <a:t>Учет специфики частей речи</a:t>
            </a:r>
          </a:p>
          <a:p>
            <a:pPr marL="342900" indent="-342900">
              <a:buAutoNum type="arabicParenR"/>
            </a:pPr>
            <a:r>
              <a:rPr lang="ru-RU" sz="2000" dirty="0" smtClean="0">
                <a:latin typeface="Comic Sans MS" panose="030F0702030302020204" pitchFamily="66" charset="0"/>
              </a:rPr>
              <a:t>Проверка на тавтологию</a:t>
            </a:r>
            <a:br>
              <a:rPr lang="ru-RU" sz="2000" dirty="0" smtClean="0">
                <a:latin typeface="Comic Sans MS" panose="030F0702030302020204" pitchFamily="66" charset="0"/>
              </a:rPr>
            </a:br>
            <a:endParaRPr lang="ru-RU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61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4520" y="-165463"/>
            <a:ext cx="7269480" cy="987552"/>
          </a:xfrm>
        </p:spPr>
        <p:txBody>
          <a:bodyPr/>
          <a:lstStyle/>
          <a:p>
            <a:pPr algn="r"/>
            <a:r>
              <a:rPr lang="ru-RU" dirty="0" smtClean="0">
                <a:solidFill>
                  <a:srgbClr val="E3AE3C"/>
                </a:solidFill>
                <a:latin typeface="Comic Sans MS" panose="030F0702030302020204" pitchFamily="66" charset="0"/>
              </a:rPr>
              <a:t>Немного информации</a:t>
            </a:r>
            <a:endParaRPr lang="en-US" dirty="0">
              <a:solidFill>
                <a:srgbClr val="E3AE3C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39931" y="1859341"/>
            <a:ext cx="830797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Comic Sans MS" panose="030F0702030302020204" pitchFamily="66" charset="0"/>
              </a:rPr>
              <a:t>Для решения поставленных задач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ru-RU" dirty="0" smtClean="0">
                <a:latin typeface="Comic Sans MS" panose="030F0702030302020204" pitchFamily="66" charset="0"/>
              </a:rPr>
              <a:t>понадобились сторонние библиотеки</a:t>
            </a:r>
            <a:r>
              <a:rPr lang="en-US" dirty="0" smtClean="0">
                <a:latin typeface="Comic Sans MS" panose="030F0702030302020204" pitchFamily="66" charset="0"/>
              </a:rPr>
              <a:t>.</a:t>
            </a:r>
            <a:endParaRPr lang="ru-RU" dirty="0" smtClean="0">
              <a:latin typeface="Comic Sans MS" panose="030F0702030302020204" pitchFamily="66" charset="0"/>
            </a:endParaRPr>
          </a:p>
          <a:p>
            <a:endParaRPr lang="ru-RU" dirty="0" smtClean="0">
              <a:latin typeface="Comic Sans MS" panose="030F0702030302020204" pitchFamily="66" charset="0"/>
            </a:endParaRPr>
          </a:p>
          <a:p>
            <a:r>
              <a:rPr lang="ru-RU" dirty="0" smtClean="0">
                <a:latin typeface="Comic Sans MS" panose="030F0702030302020204" pitchFamily="66" charset="0"/>
              </a:rPr>
              <a:t>Стоит заметить</a:t>
            </a:r>
            <a:r>
              <a:rPr lang="en-US" dirty="0" smtClean="0">
                <a:latin typeface="Comic Sans MS" panose="030F0702030302020204" pitchFamily="66" charset="0"/>
              </a:rPr>
              <a:t>, </a:t>
            </a:r>
            <a:r>
              <a:rPr lang="ru-RU" dirty="0" smtClean="0">
                <a:latin typeface="Comic Sans MS" panose="030F0702030302020204" pitchFamily="66" charset="0"/>
              </a:rPr>
              <a:t>что на понимание произведений оказывает большое влияние интонация</a:t>
            </a:r>
            <a:r>
              <a:rPr lang="en-US" dirty="0" smtClean="0">
                <a:latin typeface="Comic Sans MS" panose="030F0702030302020204" pitchFamily="66" charset="0"/>
              </a:rPr>
              <a:t>.</a:t>
            </a:r>
            <a:r>
              <a:rPr lang="ru-RU" dirty="0" smtClean="0">
                <a:latin typeface="Comic Sans MS" panose="030F0702030302020204" pitchFamily="66" charset="0"/>
              </a:rPr>
              <a:t> </a:t>
            </a:r>
          </a:p>
          <a:p>
            <a:r>
              <a:rPr lang="ru-RU" dirty="0" smtClean="0">
                <a:latin typeface="Comic Sans MS" panose="030F0702030302020204" pitchFamily="66" charset="0"/>
              </a:rPr>
              <a:t>Касательно числовых</a:t>
            </a:r>
            <a:r>
              <a:rPr lang="en-US" dirty="0" smtClean="0">
                <a:latin typeface="Comic Sans MS" panose="030F0702030302020204" pitchFamily="66" charset="0"/>
              </a:rPr>
              <a:t>,</a:t>
            </a:r>
            <a:r>
              <a:rPr lang="ru-RU" dirty="0" smtClean="0">
                <a:latin typeface="Comic Sans MS" panose="030F0702030302020204" pitchFamily="66" charset="0"/>
              </a:rPr>
              <a:t> интонация буквенных стихотворений</a:t>
            </a:r>
            <a:r>
              <a:rPr lang="en-US" dirty="0" smtClean="0">
                <a:latin typeface="Comic Sans MS" panose="030F0702030302020204" pitchFamily="66" charset="0"/>
              </a:rPr>
              <a:t>, </a:t>
            </a:r>
            <a:r>
              <a:rPr lang="ru-RU" dirty="0" smtClean="0">
                <a:latin typeface="Comic Sans MS" panose="030F0702030302020204" pitchFamily="66" charset="0"/>
              </a:rPr>
              <a:t>выбранных для перевода</a:t>
            </a:r>
            <a:r>
              <a:rPr lang="en-US" dirty="0" smtClean="0">
                <a:latin typeface="Comic Sans MS" panose="030F0702030302020204" pitchFamily="66" charset="0"/>
              </a:rPr>
              <a:t>,</a:t>
            </a:r>
            <a:r>
              <a:rPr lang="ru-RU" dirty="0" smtClean="0">
                <a:latin typeface="Comic Sans MS" panose="030F0702030302020204" pitchFamily="66" charset="0"/>
              </a:rPr>
              <a:t> играет ключевую роль в прочтении результата программы</a:t>
            </a:r>
            <a:r>
              <a:rPr lang="en-US" dirty="0" smtClean="0">
                <a:latin typeface="Comic Sans MS" panose="030F0702030302020204" pitchFamily="66" charset="0"/>
              </a:rPr>
              <a:t>.</a:t>
            </a:r>
            <a:r>
              <a:rPr lang="ru-RU" dirty="0" smtClean="0">
                <a:latin typeface="Comic Sans MS" panose="030F0702030302020204" pitchFamily="66" charset="0"/>
              </a:rPr>
              <a:t> </a:t>
            </a:r>
          </a:p>
          <a:p>
            <a:endParaRPr lang="ru-RU" dirty="0">
              <a:latin typeface="Comic Sans MS" panose="030F0702030302020204" pitchFamily="66" charset="0"/>
            </a:endParaRPr>
          </a:p>
          <a:p>
            <a:r>
              <a:rPr lang="ru-RU" dirty="0" smtClean="0">
                <a:latin typeface="Comic Sans MS" panose="030F0702030302020204" pitchFamily="66" charset="0"/>
              </a:rPr>
              <a:t>Ход решения позволяет формировать разные переводы одного и того </a:t>
            </a:r>
          </a:p>
          <a:p>
            <a:r>
              <a:rPr lang="ru-RU" dirty="0" smtClean="0">
                <a:latin typeface="Comic Sans MS" panose="030F0702030302020204" pitchFamily="66" charset="0"/>
              </a:rPr>
              <a:t>же стихотворения</a:t>
            </a:r>
            <a:r>
              <a:rPr lang="en-US" dirty="0" smtClean="0">
                <a:latin typeface="Comic Sans MS" panose="030F0702030302020204" pitchFamily="66" charset="0"/>
              </a:rPr>
              <a:t>, </a:t>
            </a:r>
            <a:r>
              <a:rPr lang="ru-RU" dirty="0" smtClean="0">
                <a:latin typeface="Comic Sans MS" panose="030F0702030302020204" pitchFamily="66" charset="0"/>
              </a:rPr>
              <a:t>что добавляет вариативность</a:t>
            </a:r>
            <a:r>
              <a:rPr lang="en-US" dirty="0" smtClean="0">
                <a:latin typeface="Comic Sans MS" panose="030F0702030302020204" pitchFamily="66" charset="0"/>
              </a:rPr>
              <a:t>.</a:t>
            </a:r>
            <a:endParaRPr lang="ru-RU" dirty="0" smtClean="0">
              <a:latin typeface="Comic Sans MS" panose="030F0702030302020204" pitchFamily="66" charset="0"/>
            </a:endParaRPr>
          </a:p>
          <a:p>
            <a:endParaRPr lang="ru-RU" dirty="0" smtClean="0">
              <a:latin typeface="Comic Sans MS" panose="030F0702030302020204" pitchFamily="66" charset="0"/>
            </a:endParaRPr>
          </a:p>
          <a:p>
            <a:r>
              <a:rPr lang="ru-RU" dirty="0" smtClean="0">
                <a:latin typeface="Comic Sans MS" panose="030F0702030302020204" pitchFamily="66" charset="0"/>
              </a:rPr>
              <a:t>Вследствие этого</a:t>
            </a:r>
            <a:r>
              <a:rPr lang="en-US" dirty="0" smtClean="0">
                <a:latin typeface="Comic Sans MS" panose="030F0702030302020204" pitchFamily="66" charset="0"/>
              </a:rPr>
              <a:t>, </a:t>
            </a:r>
            <a:r>
              <a:rPr lang="ru-RU" dirty="0" smtClean="0">
                <a:latin typeface="Comic Sans MS" panose="030F0702030302020204" pitchFamily="66" charset="0"/>
              </a:rPr>
              <a:t>перевод не является </a:t>
            </a:r>
            <a:r>
              <a:rPr lang="ru-RU" dirty="0" err="1" smtClean="0">
                <a:latin typeface="Comic Sans MS" panose="030F0702030302020204" pitchFamily="66" charset="0"/>
              </a:rPr>
              <a:t>биективным</a:t>
            </a:r>
            <a:r>
              <a:rPr lang="en-US" dirty="0">
                <a:latin typeface="Comic Sans MS" panose="030F0702030302020204" pitchFamily="66" charset="0"/>
              </a:rPr>
              <a:t>.</a:t>
            </a:r>
            <a:endParaRPr lang="ru-RU" dirty="0" smtClean="0">
              <a:latin typeface="Comic Sans MS" panose="030F0702030302020204" pitchFamily="66" charset="0"/>
            </a:endParaRPr>
          </a:p>
          <a:p>
            <a:r>
              <a:rPr lang="ru-RU" dirty="0" smtClean="0">
                <a:latin typeface="Comic Sans MS" panose="030F0702030302020204" pitchFamily="66" charset="0"/>
              </a:rPr>
              <a:t>К счастью</a:t>
            </a:r>
            <a:r>
              <a:rPr lang="en-US" dirty="0" smtClean="0">
                <a:latin typeface="Comic Sans MS" panose="030F0702030302020204" pitchFamily="66" charset="0"/>
              </a:rPr>
              <a:t>, </a:t>
            </a:r>
            <a:r>
              <a:rPr lang="ru-RU" dirty="0" smtClean="0">
                <a:latin typeface="Comic Sans MS" panose="030F0702030302020204" pitchFamily="66" charset="0"/>
              </a:rPr>
              <a:t>на данной стадии разработки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ru-RU" dirty="0" smtClean="0">
                <a:latin typeface="Comic Sans MS" panose="030F0702030302020204" pitchFamily="66" charset="0"/>
              </a:rPr>
              <a:t>не предусмотрен обратный перевод</a:t>
            </a:r>
            <a:r>
              <a:rPr lang="en-US" dirty="0" smtClean="0">
                <a:latin typeface="Comic Sans MS" panose="030F0702030302020204" pitchFamily="66" charset="0"/>
              </a:rPr>
              <a:t>: </a:t>
            </a:r>
            <a:r>
              <a:rPr lang="ru-RU" dirty="0" smtClean="0">
                <a:latin typeface="Comic Sans MS" panose="030F0702030302020204" pitchFamily="66" charset="0"/>
              </a:rPr>
              <a:t>из чисел в слова</a:t>
            </a:r>
            <a:r>
              <a:rPr lang="en-US" dirty="0" smtClean="0">
                <a:latin typeface="Comic Sans MS" panose="030F0702030302020204" pitchFamily="66" charset="0"/>
              </a:rPr>
              <a:t>.</a:t>
            </a:r>
            <a:endParaRPr lang="ru-RU" dirty="0" smtClean="0">
              <a:latin typeface="Comic Sans MS" panose="030F0702030302020204" pitchFamily="66" charset="0"/>
            </a:endParaRPr>
          </a:p>
          <a:p>
            <a:endParaRPr lang="ru-RU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18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4520" y="-165463"/>
            <a:ext cx="7269480" cy="987552"/>
          </a:xfrm>
        </p:spPr>
        <p:txBody>
          <a:bodyPr/>
          <a:lstStyle/>
          <a:p>
            <a:pPr algn="r"/>
            <a:r>
              <a:rPr lang="ru-RU" dirty="0" smtClean="0">
                <a:solidFill>
                  <a:srgbClr val="E3AE3C"/>
                </a:solidFill>
                <a:latin typeface="Comic Sans MS" panose="030F0702030302020204" pitchFamily="66" charset="0"/>
              </a:rPr>
              <a:t>Демонстрация работы</a:t>
            </a:r>
            <a:endParaRPr lang="en-US" dirty="0">
              <a:solidFill>
                <a:srgbClr val="E3AE3C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1202" y="1864248"/>
            <a:ext cx="513805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ru-RU" dirty="0" smtClean="0">
                <a:latin typeface="Comic Sans MS" panose="030F0702030302020204" pitchFamily="66" charset="0"/>
              </a:rPr>
              <a:t>Ноль </a:t>
            </a:r>
            <a:r>
              <a:rPr lang="ru-RU" dirty="0">
                <a:latin typeface="Comic Sans MS" panose="030F0702030302020204" pitchFamily="66" charset="0"/>
              </a:rPr>
              <a:t>восемь </a:t>
            </a:r>
            <a:r>
              <a:rPr lang="ru-RU" dirty="0" err="1">
                <a:latin typeface="Comic Sans MS" panose="030F0702030302020204" pitchFamily="66" charset="0"/>
              </a:rPr>
              <a:t>восемь</a:t>
            </a:r>
            <a:r>
              <a:rPr lang="ru-RU" dirty="0">
                <a:latin typeface="Comic Sans MS" panose="030F0702030302020204" pitchFamily="66" charset="0"/>
              </a:rPr>
              <a:t> два </a:t>
            </a:r>
            <a:r>
              <a:rPr lang="ru-RU" dirty="0" smtClean="0">
                <a:latin typeface="Comic Sans MS" panose="030F0702030302020204" pitchFamily="66" charset="0"/>
              </a:rPr>
              <a:t>семнадцать, </a:t>
            </a:r>
            <a:endParaRPr lang="ru-RU" dirty="0">
              <a:latin typeface="Comic Sans MS" panose="030F0702030302020204" pitchFamily="66" charset="0"/>
            </a:endParaRPr>
          </a:p>
          <a:p>
            <a:pPr>
              <a:spcBef>
                <a:spcPts val="600"/>
              </a:spcBef>
            </a:pPr>
            <a:r>
              <a:rPr lang="ru-RU" dirty="0">
                <a:latin typeface="Comic Sans MS" panose="030F0702030302020204" pitchFamily="66" charset="0"/>
              </a:rPr>
              <a:t>один десять </a:t>
            </a:r>
            <a:r>
              <a:rPr lang="ru-RU" dirty="0" smtClean="0">
                <a:latin typeface="Comic Sans MS" panose="030F0702030302020204" pitchFamily="66" charset="0"/>
              </a:rPr>
              <a:t>девятнадцать, </a:t>
            </a:r>
            <a:endParaRPr lang="ru-RU" dirty="0">
              <a:latin typeface="Comic Sans MS" panose="030F0702030302020204" pitchFamily="66" charset="0"/>
            </a:endParaRPr>
          </a:p>
          <a:p>
            <a:pPr>
              <a:spcBef>
                <a:spcPts val="600"/>
              </a:spcBef>
            </a:pPr>
            <a:r>
              <a:rPr lang="ru-RU" dirty="0">
                <a:latin typeface="Comic Sans MS" panose="030F0702030302020204" pitchFamily="66" charset="0"/>
              </a:rPr>
              <a:t>шесть </a:t>
            </a:r>
            <a:r>
              <a:rPr lang="ru-RU" dirty="0" err="1">
                <a:latin typeface="Comic Sans MS" panose="030F0702030302020204" pitchFamily="66" charset="0"/>
              </a:rPr>
              <a:t>шесть</a:t>
            </a:r>
            <a:r>
              <a:rPr lang="ru-RU" dirty="0">
                <a:latin typeface="Comic Sans MS" panose="030F0702030302020204" pitchFamily="66" charset="0"/>
              </a:rPr>
              <a:t> - ноль два - два три - пять ноль </a:t>
            </a:r>
          </a:p>
          <a:p>
            <a:pPr>
              <a:spcBef>
                <a:spcPts val="600"/>
              </a:spcBef>
            </a:pPr>
            <a:r>
              <a:rPr lang="ru-RU" dirty="0" smtClean="0">
                <a:latin typeface="Comic Sans MS" panose="030F0702030302020204" pitchFamily="66" charset="0"/>
              </a:rPr>
              <a:t>три, </a:t>
            </a:r>
            <a:r>
              <a:rPr lang="ru-RU" dirty="0">
                <a:latin typeface="Comic Sans MS" panose="030F0702030302020204" pitchFamily="66" charset="0"/>
              </a:rPr>
              <a:t>семнадцать три </a:t>
            </a:r>
            <a:r>
              <a:rPr lang="ru-RU" dirty="0" smtClean="0">
                <a:latin typeface="Comic Sans MS" panose="030F0702030302020204" pitchFamily="66" charset="0"/>
              </a:rPr>
              <a:t>четыре, </a:t>
            </a:r>
            <a:endParaRPr lang="ru-RU" dirty="0">
              <a:latin typeface="Comic Sans MS" panose="030F0702030302020204" pitchFamily="66" charset="0"/>
            </a:endParaRPr>
          </a:p>
          <a:p>
            <a:pPr>
              <a:spcBef>
                <a:spcPts val="600"/>
              </a:spcBef>
            </a:pPr>
            <a:r>
              <a:rPr lang="ru-RU" dirty="0">
                <a:latin typeface="Comic Sans MS" panose="030F0702030302020204" pitchFamily="66" charset="0"/>
              </a:rPr>
              <a:t>семнадцать </a:t>
            </a:r>
            <a:r>
              <a:rPr lang="ru-RU" dirty="0" smtClean="0">
                <a:latin typeface="Comic Sans MS" panose="030F0702030302020204" pitchFamily="66" charset="0"/>
              </a:rPr>
              <a:t>восемнадцать? – четыре.</a:t>
            </a:r>
            <a:endParaRPr lang="ru-RU" dirty="0">
              <a:latin typeface="Comic Sans MS" panose="030F0702030302020204" pitchFamily="66" charset="0"/>
            </a:endParaRP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71202" y="4612402"/>
            <a:ext cx="384919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ru-RU" dirty="0" smtClean="0">
                <a:latin typeface="Comic Sans MS" panose="030F0702030302020204" pitchFamily="66" charset="0"/>
              </a:rPr>
              <a:t>Один, тринадцать, десять: </a:t>
            </a:r>
            <a:endParaRPr lang="ru-RU" dirty="0">
              <a:latin typeface="Comic Sans MS" panose="030F0702030302020204" pitchFamily="66" charset="0"/>
            </a:endParaRPr>
          </a:p>
          <a:p>
            <a:pPr>
              <a:spcBef>
                <a:spcPts val="600"/>
              </a:spcBef>
            </a:pPr>
            <a:r>
              <a:rPr lang="ru-RU" dirty="0">
                <a:latin typeface="Comic Sans MS" panose="030F0702030302020204" pitchFamily="66" charset="0"/>
              </a:rPr>
              <a:t>девять шестнадцать десять один </a:t>
            </a:r>
          </a:p>
          <a:p>
            <a:pPr>
              <a:spcBef>
                <a:spcPts val="600"/>
              </a:spcBef>
            </a:pPr>
            <a:r>
              <a:rPr lang="ru-RU" dirty="0">
                <a:latin typeface="Comic Sans MS" panose="030F0702030302020204" pitchFamily="66" charset="0"/>
              </a:rPr>
              <a:t>семнадцать шестнадцать </a:t>
            </a:r>
            <a:r>
              <a:rPr lang="ru-RU" dirty="0" smtClean="0">
                <a:latin typeface="Comic Sans MS" panose="030F0702030302020204" pitchFamily="66" charset="0"/>
              </a:rPr>
              <a:t>четыре, </a:t>
            </a:r>
            <a:endParaRPr lang="ru-RU" dirty="0">
              <a:latin typeface="Comic Sans MS" panose="030F0702030302020204" pitchFamily="66" charset="0"/>
            </a:endParaRPr>
          </a:p>
          <a:p>
            <a:pPr>
              <a:spcBef>
                <a:spcPts val="600"/>
              </a:spcBef>
            </a:pPr>
            <a:r>
              <a:rPr lang="ru-RU" dirty="0">
                <a:latin typeface="Comic Sans MS" panose="030F0702030302020204" pitchFamily="66" charset="0"/>
              </a:rPr>
              <a:t>десять семнадцать </a:t>
            </a:r>
            <a:r>
              <a:rPr lang="ru-RU" dirty="0" smtClean="0">
                <a:latin typeface="Comic Sans MS" panose="030F0702030302020204" pitchFamily="66" charset="0"/>
              </a:rPr>
              <a:t>один!</a:t>
            </a:r>
            <a:endParaRPr lang="ru-RU" dirty="0">
              <a:latin typeface="Comic Sans MS" panose="030F0702030302020204" pitchFamily="66" charset="0"/>
            </a:endParaRP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799908" y="2015801"/>
            <a:ext cx="3100251" cy="1384995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rgbClr val="273490"/>
                </a:solidFill>
                <a:latin typeface="Comic Sans MS" panose="030F0702030302020204" pitchFamily="66" charset="0"/>
              </a:rPr>
              <a:t>Державин Григорий Романович</a:t>
            </a:r>
            <a:endParaRPr lang="ru-RU" sz="2800" dirty="0">
              <a:solidFill>
                <a:srgbClr val="273490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99907" y="4686898"/>
            <a:ext cx="3100251" cy="1384995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rgbClr val="273490"/>
                </a:solidFill>
                <a:latin typeface="Comic Sans MS" panose="030F0702030302020204" pitchFamily="66" charset="0"/>
              </a:rPr>
              <a:t>Пушкин Александр Сергеевич</a:t>
            </a:r>
            <a:endParaRPr lang="ru-RU" sz="2800" dirty="0">
              <a:solidFill>
                <a:srgbClr val="27349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32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4520" y="-165463"/>
            <a:ext cx="7269480" cy="987552"/>
          </a:xfrm>
        </p:spPr>
        <p:txBody>
          <a:bodyPr/>
          <a:lstStyle/>
          <a:p>
            <a:pPr algn="r"/>
            <a:r>
              <a:rPr lang="ru-RU" dirty="0" smtClean="0">
                <a:solidFill>
                  <a:srgbClr val="E3AE3C"/>
                </a:solidFill>
                <a:latin typeface="Comic Sans MS" panose="030F0702030302020204" pitchFamily="66" charset="0"/>
              </a:rPr>
              <a:t>Демонстрация работы</a:t>
            </a:r>
            <a:endParaRPr lang="en-US" dirty="0">
              <a:solidFill>
                <a:srgbClr val="E3AE3C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7382" y="1429625"/>
            <a:ext cx="492905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ru-RU" dirty="0">
                <a:latin typeface="Comic Sans MS" panose="030F0702030302020204" pitchFamily="66" charset="0"/>
              </a:rPr>
              <a:t>- </a:t>
            </a:r>
            <a:r>
              <a:rPr lang="ru-RU" dirty="0" smtClean="0">
                <a:latin typeface="Comic Sans MS" panose="030F0702030302020204" pitchFamily="66" charset="0"/>
              </a:rPr>
              <a:t>Десять </a:t>
            </a:r>
            <a:r>
              <a:rPr lang="ru-RU" dirty="0">
                <a:latin typeface="Comic Sans MS" panose="030F0702030302020204" pitchFamily="66" charset="0"/>
              </a:rPr>
              <a:t>- </a:t>
            </a:r>
            <a:r>
              <a:rPr lang="ru-RU" dirty="0" smtClean="0">
                <a:latin typeface="Comic Sans MS" panose="030F0702030302020204" pitchFamily="66" charset="0"/>
              </a:rPr>
              <a:t>ноль, восемь, </a:t>
            </a:r>
            <a:r>
              <a:rPr lang="ru-RU" dirty="0">
                <a:latin typeface="Comic Sans MS" panose="030F0702030302020204" pitchFamily="66" charset="0"/>
              </a:rPr>
              <a:t>пять три восемь </a:t>
            </a:r>
          </a:p>
          <a:p>
            <a:pPr>
              <a:spcBef>
                <a:spcPts val="600"/>
              </a:spcBef>
            </a:pPr>
            <a:r>
              <a:rPr lang="ru-RU" dirty="0" smtClean="0">
                <a:latin typeface="Comic Sans MS" panose="030F0702030302020204" pitchFamily="66" charset="0"/>
              </a:rPr>
              <a:t>один, </a:t>
            </a:r>
            <a:r>
              <a:rPr lang="ru-RU" dirty="0">
                <a:latin typeface="Comic Sans MS" panose="030F0702030302020204" pitchFamily="66" charset="0"/>
              </a:rPr>
              <a:t>двенадцать </a:t>
            </a:r>
            <a:r>
              <a:rPr lang="ru-RU" dirty="0" smtClean="0">
                <a:latin typeface="Comic Sans MS" panose="030F0702030302020204" pitchFamily="66" charset="0"/>
              </a:rPr>
              <a:t>четыре, </a:t>
            </a:r>
            <a:endParaRPr lang="ru-RU" dirty="0">
              <a:latin typeface="Comic Sans MS" panose="030F0702030302020204" pitchFamily="66" charset="0"/>
            </a:endParaRPr>
          </a:p>
          <a:p>
            <a:pPr>
              <a:spcBef>
                <a:spcPts val="600"/>
              </a:spcBef>
            </a:pPr>
            <a:r>
              <a:rPr lang="ru-RU" dirty="0">
                <a:latin typeface="Comic Sans MS" panose="030F0702030302020204" pitchFamily="66" charset="0"/>
              </a:rPr>
              <a:t>шестнадцать </a:t>
            </a:r>
            <a:r>
              <a:rPr lang="ru-RU" dirty="0" smtClean="0">
                <a:latin typeface="Comic Sans MS" panose="030F0702030302020204" pitchFamily="66" charset="0"/>
              </a:rPr>
              <a:t>восемнадцать? </a:t>
            </a:r>
            <a:endParaRPr lang="ru-RU" dirty="0">
              <a:latin typeface="Comic Sans MS" panose="030F0702030302020204" pitchFamily="66" charset="0"/>
            </a:endParaRPr>
          </a:p>
          <a:p>
            <a:pPr>
              <a:spcBef>
                <a:spcPts val="600"/>
              </a:spcBef>
            </a:pPr>
            <a:r>
              <a:rPr lang="ru-RU" dirty="0">
                <a:latin typeface="Comic Sans MS" panose="030F0702030302020204" pitchFamily="66" charset="0"/>
              </a:rPr>
              <a:t>С</a:t>
            </a:r>
            <a:r>
              <a:rPr lang="ru-RU" dirty="0" smtClean="0">
                <a:latin typeface="Comic Sans MS" panose="030F0702030302020204" pitchFamily="66" charset="0"/>
              </a:rPr>
              <a:t>то </a:t>
            </a:r>
            <a:r>
              <a:rPr lang="ru-RU" dirty="0">
                <a:latin typeface="Comic Sans MS" panose="030F0702030302020204" pitchFamily="66" charset="0"/>
              </a:rPr>
              <a:t>восемь </a:t>
            </a:r>
            <a:r>
              <a:rPr lang="ru-RU" dirty="0" err="1">
                <a:latin typeface="Comic Sans MS" panose="030F0702030302020204" pitchFamily="66" charset="0"/>
              </a:rPr>
              <a:t>восемь</a:t>
            </a:r>
            <a:r>
              <a:rPr lang="ru-RU" dirty="0">
                <a:latin typeface="Comic Sans MS" panose="030F0702030302020204" pitchFamily="66" charset="0"/>
              </a:rPr>
              <a:t> десять </a:t>
            </a:r>
            <a:r>
              <a:rPr lang="ru-RU" dirty="0" smtClean="0">
                <a:latin typeface="Comic Sans MS" panose="030F0702030302020204" pitchFamily="66" charset="0"/>
              </a:rPr>
              <a:t>девятнадцать, </a:t>
            </a:r>
            <a:endParaRPr lang="ru-RU" dirty="0">
              <a:latin typeface="Comic Sans MS" panose="030F0702030302020204" pitchFamily="66" charset="0"/>
            </a:endParaRPr>
          </a:p>
          <a:p>
            <a:pPr>
              <a:spcBef>
                <a:spcPts val="600"/>
              </a:spcBef>
            </a:pPr>
            <a:r>
              <a:rPr lang="ru-RU" dirty="0" smtClean="0">
                <a:latin typeface="Comic Sans MS" panose="030F0702030302020204" pitchFamily="66" charset="0"/>
              </a:rPr>
              <a:t>три, шестнадцать, </a:t>
            </a:r>
            <a:r>
              <a:rPr lang="ru-RU" dirty="0">
                <a:latin typeface="Comic Sans MS" panose="030F0702030302020204" pitchFamily="66" charset="0"/>
              </a:rPr>
              <a:t>десять </a:t>
            </a:r>
            <a:r>
              <a:rPr lang="ru-RU" dirty="0" smtClean="0">
                <a:latin typeface="Comic Sans MS" panose="030F0702030302020204" pitchFamily="66" charset="0"/>
              </a:rPr>
              <a:t>четыре! </a:t>
            </a:r>
            <a:endParaRPr lang="ru-RU" dirty="0">
              <a:latin typeface="Comic Sans MS" panose="030F0702030302020204" pitchFamily="66" charset="0"/>
            </a:endParaRPr>
          </a:p>
          <a:p>
            <a:pPr>
              <a:spcBef>
                <a:spcPts val="600"/>
              </a:spcBef>
            </a:pPr>
            <a:r>
              <a:rPr lang="ru-RU" dirty="0">
                <a:latin typeface="Comic Sans MS" panose="030F0702030302020204" pitchFamily="66" charset="0"/>
              </a:rPr>
              <a:t>семнадцать восемь пять двенадцать </a:t>
            </a:r>
          </a:p>
          <a:p>
            <a:pPr>
              <a:spcBef>
                <a:spcPts val="600"/>
              </a:spcBef>
            </a:pPr>
            <a:r>
              <a:rPr lang="ru-RU" dirty="0">
                <a:latin typeface="Comic Sans MS" panose="030F0702030302020204" pitchFamily="66" charset="0"/>
              </a:rPr>
              <a:t>семь два </a:t>
            </a:r>
            <a:r>
              <a:rPr lang="ru-RU" dirty="0" smtClean="0">
                <a:latin typeface="Comic Sans MS" panose="030F0702030302020204" pitchFamily="66" charset="0"/>
              </a:rPr>
              <a:t>девятнадцать!</a:t>
            </a:r>
            <a:endParaRPr lang="ru-RU" dirty="0">
              <a:latin typeface="Comic Sans MS" panose="030F0702030302020204" pitchFamily="66" charset="0"/>
            </a:endParaRP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2547" y="4807150"/>
            <a:ext cx="435428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ru-RU" dirty="0" smtClean="0">
                <a:latin typeface="Comic Sans MS" panose="030F0702030302020204" pitchFamily="66" charset="0"/>
              </a:rPr>
              <a:t>Два </a:t>
            </a:r>
            <a:r>
              <a:rPr lang="ru-RU" dirty="0">
                <a:latin typeface="Comic Sans MS" panose="030F0702030302020204" pitchFamily="66" charset="0"/>
              </a:rPr>
              <a:t>десять шесть семнадцать </a:t>
            </a:r>
            <a:r>
              <a:rPr lang="ru-RU" dirty="0" smtClean="0">
                <a:latin typeface="Comic Sans MS" panose="030F0702030302020204" pitchFamily="66" charset="0"/>
              </a:rPr>
              <a:t>десять, </a:t>
            </a:r>
            <a:endParaRPr lang="ru-RU" dirty="0">
              <a:latin typeface="Comic Sans MS" panose="030F0702030302020204" pitchFamily="66" charset="0"/>
            </a:endParaRPr>
          </a:p>
          <a:p>
            <a:pPr>
              <a:spcBef>
                <a:spcPts val="600"/>
              </a:spcBef>
            </a:pPr>
            <a:r>
              <a:rPr lang="ru-RU" dirty="0">
                <a:latin typeface="Comic Sans MS" panose="030F0702030302020204" pitchFamily="66" charset="0"/>
              </a:rPr>
              <a:t>сто двенадцать </a:t>
            </a:r>
            <a:r>
              <a:rPr lang="ru-RU" dirty="0" smtClean="0">
                <a:latin typeface="Comic Sans MS" panose="030F0702030302020204" pitchFamily="66" charset="0"/>
              </a:rPr>
              <a:t>один, два три, </a:t>
            </a:r>
            <a:endParaRPr lang="ru-RU" dirty="0">
              <a:latin typeface="Comic Sans MS" panose="030F0702030302020204" pitchFamily="66" charset="0"/>
            </a:endParaRPr>
          </a:p>
          <a:p>
            <a:pPr>
              <a:spcBef>
                <a:spcPts val="600"/>
              </a:spcBef>
            </a:pPr>
            <a:r>
              <a:rPr lang="ru-RU" dirty="0">
                <a:latin typeface="Comic Sans MS" panose="030F0702030302020204" pitchFamily="66" charset="0"/>
              </a:rPr>
              <a:t>семнадцать шестнадцать десять </a:t>
            </a:r>
          </a:p>
          <a:p>
            <a:pPr>
              <a:spcBef>
                <a:spcPts val="600"/>
              </a:spcBef>
            </a:pPr>
            <a:r>
              <a:rPr lang="ru-RU" dirty="0">
                <a:latin typeface="Comic Sans MS" panose="030F0702030302020204" pitchFamily="66" charset="0"/>
              </a:rPr>
              <a:t>семь три один семнадцать десять .</a:t>
            </a:r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808616" y="1911298"/>
            <a:ext cx="3100251" cy="1384995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rgbClr val="273490"/>
                </a:solidFill>
                <a:latin typeface="Comic Sans MS" panose="030F0702030302020204" pitchFamily="66" charset="0"/>
              </a:rPr>
              <a:t>Лермонтов Михаил Юрьевич</a:t>
            </a:r>
            <a:endParaRPr lang="ru-RU" sz="2800" dirty="0">
              <a:solidFill>
                <a:srgbClr val="27349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08615" y="4807150"/>
            <a:ext cx="3100251" cy="1384995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rgbClr val="273490"/>
                </a:solidFill>
                <a:latin typeface="Comic Sans MS" panose="030F0702030302020204" pitchFamily="66" charset="0"/>
              </a:rPr>
              <a:t>Брюсов </a:t>
            </a:r>
          </a:p>
          <a:p>
            <a:pPr algn="ctr"/>
            <a:r>
              <a:rPr lang="ru-RU" sz="2800" dirty="0" smtClean="0">
                <a:solidFill>
                  <a:srgbClr val="273490"/>
                </a:solidFill>
                <a:latin typeface="Comic Sans MS" panose="030F0702030302020204" pitchFamily="66" charset="0"/>
              </a:rPr>
              <a:t>Валерий Яковлевич</a:t>
            </a:r>
            <a:endParaRPr lang="ru-RU" sz="2800" dirty="0">
              <a:solidFill>
                <a:srgbClr val="27349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5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4520" y="-165463"/>
            <a:ext cx="7269480" cy="987552"/>
          </a:xfrm>
        </p:spPr>
        <p:txBody>
          <a:bodyPr/>
          <a:lstStyle/>
          <a:p>
            <a:pPr algn="r"/>
            <a:r>
              <a:rPr lang="ru-RU" dirty="0" smtClean="0">
                <a:solidFill>
                  <a:srgbClr val="E3AE3C"/>
                </a:solidFill>
                <a:latin typeface="Comic Sans MS" panose="030F0702030302020204" pitchFamily="66" charset="0"/>
              </a:rPr>
              <a:t>Демонстрация работы</a:t>
            </a:r>
            <a:endParaRPr lang="en-US" dirty="0">
              <a:solidFill>
                <a:srgbClr val="E3AE3C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7383" y="1449173"/>
            <a:ext cx="303929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ru-RU" dirty="0" smtClean="0">
                <a:latin typeface="Comic Sans MS" panose="030F0702030302020204" pitchFamily="66" charset="0"/>
              </a:rPr>
              <a:t>Восемь четыре, </a:t>
            </a:r>
            <a:endParaRPr lang="ru-RU" dirty="0">
              <a:latin typeface="Comic Sans MS" panose="030F0702030302020204" pitchFamily="66" charset="0"/>
            </a:endParaRPr>
          </a:p>
          <a:p>
            <a:pPr>
              <a:spcBef>
                <a:spcPts val="600"/>
              </a:spcBef>
            </a:pPr>
            <a:r>
              <a:rPr lang="ru-RU" dirty="0">
                <a:latin typeface="Comic Sans MS" panose="030F0702030302020204" pitchFamily="66" charset="0"/>
              </a:rPr>
              <a:t>восемь </a:t>
            </a:r>
            <a:r>
              <a:rPr lang="ru-RU" dirty="0" smtClean="0">
                <a:latin typeface="Comic Sans MS" panose="030F0702030302020204" pitchFamily="66" charset="0"/>
              </a:rPr>
              <a:t>девять: </a:t>
            </a:r>
            <a:endParaRPr lang="ru-RU" dirty="0">
              <a:latin typeface="Comic Sans MS" panose="030F0702030302020204" pitchFamily="66" charset="0"/>
            </a:endParaRPr>
          </a:p>
          <a:p>
            <a:pPr>
              <a:spcBef>
                <a:spcPts val="600"/>
              </a:spcBef>
            </a:pPr>
            <a:r>
              <a:rPr lang="ru-RU" dirty="0">
                <a:latin typeface="Comic Sans MS" panose="030F0702030302020204" pitchFamily="66" charset="0"/>
              </a:rPr>
              <a:t>- С</a:t>
            </a:r>
            <a:r>
              <a:rPr lang="ru-RU" dirty="0" smtClean="0">
                <a:latin typeface="Comic Sans MS" panose="030F0702030302020204" pitchFamily="66" charset="0"/>
              </a:rPr>
              <a:t>то. </a:t>
            </a:r>
            <a:endParaRPr lang="ru-RU" dirty="0">
              <a:latin typeface="Comic Sans MS" panose="030F0702030302020204" pitchFamily="66" charset="0"/>
            </a:endParaRPr>
          </a:p>
          <a:p>
            <a:pPr>
              <a:spcBef>
                <a:spcPts val="600"/>
              </a:spcBef>
            </a:pPr>
            <a:r>
              <a:rPr lang="ru-RU" dirty="0">
                <a:latin typeface="Comic Sans MS" panose="030F0702030302020204" pitchFamily="66" charset="0"/>
              </a:rPr>
              <a:t>П</a:t>
            </a:r>
            <a:r>
              <a:rPr lang="ru-RU" dirty="0" smtClean="0">
                <a:latin typeface="Comic Sans MS" panose="030F0702030302020204" pitchFamily="66" charset="0"/>
              </a:rPr>
              <a:t>ять. </a:t>
            </a:r>
            <a:endParaRPr lang="ru-RU" dirty="0">
              <a:latin typeface="Comic Sans MS" panose="030F0702030302020204" pitchFamily="66" charset="0"/>
            </a:endParaRPr>
          </a:p>
          <a:p>
            <a:pPr>
              <a:spcBef>
                <a:spcPts val="600"/>
              </a:spcBef>
            </a:pPr>
            <a:r>
              <a:rPr lang="ru-RU" dirty="0">
                <a:latin typeface="Comic Sans MS" panose="030F0702030302020204" pitchFamily="66" charset="0"/>
              </a:rPr>
              <a:t>П</a:t>
            </a:r>
            <a:r>
              <a:rPr lang="ru-RU" dirty="0" smtClean="0">
                <a:latin typeface="Comic Sans MS" panose="030F0702030302020204" pitchFamily="66" charset="0"/>
              </a:rPr>
              <a:t>ять. </a:t>
            </a:r>
            <a:endParaRPr lang="ru-RU" dirty="0">
              <a:latin typeface="Comic Sans MS" panose="030F0702030302020204" pitchFamily="66" charset="0"/>
            </a:endParaRPr>
          </a:p>
          <a:p>
            <a:pPr>
              <a:spcBef>
                <a:spcPts val="600"/>
              </a:spcBef>
            </a:pPr>
            <a:r>
              <a:rPr lang="ru-RU" dirty="0">
                <a:latin typeface="Comic Sans MS" panose="030F0702030302020204" pitchFamily="66" charset="0"/>
              </a:rPr>
              <a:t>Ш</a:t>
            </a:r>
            <a:r>
              <a:rPr lang="ru-RU" dirty="0" smtClean="0">
                <a:latin typeface="Comic Sans MS" panose="030F0702030302020204" pitchFamily="66" charset="0"/>
              </a:rPr>
              <a:t>есть. </a:t>
            </a:r>
            <a:r>
              <a:rPr lang="ru-RU" dirty="0">
                <a:latin typeface="Comic Sans MS" panose="030F0702030302020204" pitchFamily="66" charset="0"/>
              </a:rPr>
              <a:t>- </a:t>
            </a:r>
          </a:p>
          <a:p>
            <a:pPr>
              <a:spcBef>
                <a:spcPts val="600"/>
              </a:spcBef>
            </a:pPr>
            <a:r>
              <a:rPr lang="ru-RU" dirty="0" smtClean="0">
                <a:latin typeface="Comic Sans MS" panose="030F0702030302020204" pitchFamily="66" charset="0"/>
              </a:rPr>
              <a:t>Восемь семнадцать, </a:t>
            </a:r>
            <a:endParaRPr lang="ru-RU" dirty="0">
              <a:latin typeface="Comic Sans MS" panose="030F0702030302020204" pitchFamily="66" charset="0"/>
            </a:endParaRPr>
          </a:p>
          <a:p>
            <a:pPr>
              <a:spcBef>
                <a:spcPts val="600"/>
              </a:spcBef>
            </a:pPr>
            <a:r>
              <a:rPr lang="ru-RU" dirty="0">
                <a:latin typeface="Comic Sans MS" panose="030F0702030302020204" pitchFamily="66" charset="0"/>
              </a:rPr>
              <a:t>два девятнадцать </a:t>
            </a:r>
          </a:p>
          <a:p>
            <a:pPr>
              <a:spcBef>
                <a:spcPts val="600"/>
              </a:spcBef>
            </a:pPr>
            <a:r>
              <a:rPr lang="ru-RU" dirty="0">
                <a:latin typeface="Comic Sans MS" panose="030F0702030302020204" pitchFamily="66" charset="0"/>
              </a:rPr>
              <a:t>шестнадцать </a:t>
            </a:r>
            <a:r>
              <a:rPr lang="ru-RU" dirty="0" smtClean="0">
                <a:latin typeface="Comic Sans MS" panose="030F0702030302020204" pitchFamily="66" charset="0"/>
              </a:rPr>
              <a:t>семнадцать.</a:t>
            </a:r>
            <a:endParaRPr lang="ru-RU" dirty="0">
              <a:latin typeface="Comic Sans MS" panose="030F0702030302020204" pitchFamily="66" charset="0"/>
            </a:endParaRP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249782" y="5026273"/>
            <a:ext cx="4815842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ru-RU" dirty="0">
                <a:latin typeface="Comic Sans MS" panose="030F0702030302020204" pitchFamily="66" charset="0"/>
              </a:rPr>
              <a:t>П</a:t>
            </a:r>
            <a:r>
              <a:rPr lang="ru-RU" dirty="0" smtClean="0">
                <a:latin typeface="Comic Sans MS" panose="030F0702030302020204" pitchFamily="66" charset="0"/>
              </a:rPr>
              <a:t>ять, шестнадцать, семнадцать! </a:t>
            </a:r>
            <a:endParaRPr lang="ru-RU" dirty="0">
              <a:latin typeface="Comic Sans MS" panose="030F0702030302020204" pitchFamily="66" charset="0"/>
            </a:endParaRPr>
          </a:p>
          <a:p>
            <a:pPr>
              <a:spcBef>
                <a:spcPts val="600"/>
              </a:spcBef>
            </a:pPr>
            <a:r>
              <a:rPr lang="ru-RU" dirty="0" smtClean="0">
                <a:latin typeface="Comic Sans MS" panose="030F0702030302020204" pitchFamily="66" charset="0"/>
              </a:rPr>
              <a:t>два, двенадцать, семнадцать! </a:t>
            </a:r>
            <a:endParaRPr lang="ru-RU" dirty="0">
              <a:latin typeface="Comic Sans MS" panose="030F0702030302020204" pitchFamily="66" charset="0"/>
            </a:endParaRPr>
          </a:p>
          <a:p>
            <a:pPr>
              <a:spcBef>
                <a:spcPts val="600"/>
              </a:spcBef>
            </a:pPr>
            <a:r>
              <a:rPr lang="ru-RU" dirty="0">
                <a:latin typeface="Comic Sans MS" panose="030F0702030302020204" pitchFamily="66" charset="0"/>
              </a:rPr>
              <a:t>шесть десять </a:t>
            </a:r>
            <a:r>
              <a:rPr lang="ru-RU" dirty="0" smtClean="0">
                <a:latin typeface="Comic Sans MS" panose="030F0702030302020204" pitchFamily="66" charset="0"/>
              </a:rPr>
              <a:t>семнадцать, </a:t>
            </a:r>
            <a:r>
              <a:rPr lang="ru-RU" dirty="0">
                <a:latin typeface="Comic Sans MS" panose="030F0702030302020204" pitchFamily="66" charset="0"/>
              </a:rPr>
              <a:t>шесть четыре </a:t>
            </a:r>
            <a:r>
              <a:rPr lang="ru-RU" dirty="0" smtClean="0">
                <a:latin typeface="Comic Sans MS" panose="030F0702030302020204" pitchFamily="66" charset="0"/>
              </a:rPr>
              <a:t>семнадцать, </a:t>
            </a:r>
            <a:endParaRPr lang="ru-RU" dirty="0">
              <a:latin typeface="Comic Sans MS" panose="030F0702030302020204" pitchFamily="66" charset="0"/>
            </a:endParaRPr>
          </a:p>
          <a:p>
            <a:pPr>
              <a:spcBef>
                <a:spcPts val="600"/>
              </a:spcBef>
            </a:pPr>
            <a:r>
              <a:rPr lang="ru-RU" dirty="0" smtClean="0">
                <a:latin typeface="Comic Sans MS" panose="030F0702030302020204" pitchFamily="66" charset="0"/>
              </a:rPr>
              <a:t>пять, </a:t>
            </a:r>
            <a:r>
              <a:rPr lang="ru-RU" dirty="0">
                <a:latin typeface="Comic Sans MS" panose="030F0702030302020204" pitchFamily="66" charset="0"/>
              </a:rPr>
              <a:t>двенадцать </a:t>
            </a:r>
            <a:r>
              <a:rPr lang="ru-RU" dirty="0" smtClean="0">
                <a:latin typeface="Comic Sans MS" panose="030F0702030302020204" pitchFamily="66" charset="0"/>
              </a:rPr>
              <a:t>девятнадцать!</a:t>
            </a:r>
            <a:endParaRPr lang="ru-RU" dirty="0">
              <a:latin typeface="Comic Sans MS" panose="030F0702030302020204" pitchFamily="66" charset="0"/>
            </a:endParaRPr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762499" y="2742654"/>
            <a:ext cx="3037115" cy="2246769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wrap="square" rtlCol="0">
            <a:spAutoFit/>
          </a:bodyPr>
          <a:lstStyle/>
          <a:p>
            <a:r>
              <a:rPr lang="ru-RU" sz="2800" dirty="0" smtClean="0">
                <a:solidFill>
                  <a:srgbClr val="273490"/>
                </a:solidFill>
                <a:latin typeface="Comic Sans MS" panose="030F0702030302020204" pitchFamily="66" charset="0"/>
              </a:rPr>
              <a:t>Маяк</a:t>
            </a:r>
          </a:p>
          <a:p>
            <a:r>
              <a:rPr lang="ru-RU" sz="2800" dirty="0" err="1" smtClean="0">
                <a:solidFill>
                  <a:srgbClr val="273490"/>
                </a:solidFill>
                <a:latin typeface="Comic Sans MS" panose="030F0702030302020204" pitchFamily="66" charset="0"/>
              </a:rPr>
              <a:t>овский</a:t>
            </a:r>
            <a:r>
              <a:rPr lang="ru-RU" sz="2800" dirty="0" smtClean="0">
                <a:solidFill>
                  <a:srgbClr val="273490"/>
                </a:solidFill>
                <a:latin typeface="Comic Sans MS" panose="030F0702030302020204" pitchFamily="66" charset="0"/>
              </a:rPr>
              <a:t> </a:t>
            </a:r>
            <a:r>
              <a:rPr lang="ru-RU" sz="2800" dirty="0" err="1" smtClean="0">
                <a:solidFill>
                  <a:srgbClr val="273490"/>
                </a:solidFill>
                <a:latin typeface="Comic Sans MS" panose="030F0702030302020204" pitchFamily="66" charset="0"/>
              </a:rPr>
              <a:t>Вла</a:t>
            </a:r>
            <a:endParaRPr lang="ru-RU" sz="2800" dirty="0" smtClean="0">
              <a:solidFill>
                <a:srgbClr val="273490"/>
              </a:solidFill>
              <a:latin typeface="Comic Sans MS" panose="030F0702030302020204" pitchFamily="66" charset="0"/>
            </a:endParaRPr>
          </a:p>
          <a:p>
            <a:r>
              <a:rPr lang="ru-RU" sz="2800" dirty="0" smtClean="0">
                <a:solidFill>
                  <a:srgbClr val="273490"/>
                </a:solidFill>
                <a:latin typeface="Comic Sans MS" panose="030F0702030302020204" pitchFamily="66" charset="0"/>
              </a:rPr>
              <a:t>	</a:t>
            </a:r>
            <a:r>
              <a:rPr lang="ru-RU" sz="2800" dirty="0" err="1" smtClean="0">
                <a:solidFill>
                  <a:srgbClr val="273490"/>
                </a:solidFill>
                <a:latin typeface="Comic Sans MS" panose="030F0702030302020204" pitchFamily="66" charset="0"/>
              </a:rPr>
              <a:t>димир</a:t>
            </a:r>
            <a:r>
              <a:rPr lang="ru-RU" sz="2800" dirty="0" smtClean="0">
                <a:solidFill>
                  <a:srgbClr val="273490"/>
                </a:solidFill>
                <a:latin typeface="Comic Sans MS" panose="030F0702030302020204" pitchFamily="66" charset="0"/>
              </a:rPr>
              <a:t> </a:t>
            </a:r>
            <a:r>
              <a:rPr lang="ru-RU" sz="2800" dirty="0" err="1" smtClean="0">
                <a:solidFill>
                  <a:srgbClr val="273490"/>
                </a:solidFill>
                <a:latin typeface="Comic Sans MS" panose="030F0702030302020204" pitchFamily="66" charset="0"/>
              </a:rPr>
              <a:t>Владимиро</a:t>
            </a:r>
            <a:endParaRPr lang="ru-RU" sz="2800" dirty="0" smtClean="0">
              <a:solidFill>
                <a:srgbClr val="273490"/>
              </a:solidFill>
              <a:latin typeface="Comic Sans MS" panose="030F0702030302020204" pitchFamily="66" charset="0"/>
            </a:endParaRPr>
          </a:p>
          <a:p>
            <a:r>
              <a:rPr lang="ru-RU" sz="2800" dirty="0" smtClean="0">
                <a:solidFill>
                  <a:srgbClr val="273490"/>
                </a:solidFill>
                <a:latin typeface="Comic Sans MS" panose="030F0702030302020204" pitchFamily="66" charset="0"/>
              </a:rPr>
              <a:t>		</a:t>
            </a:r>
            <a:r>
              <a:rPr lang="ru-RU" sz="2800" dirty="0" err="1" smtClean="0">
                <a:solidFill>
                  <a:srgbClr val="273490"/>
                </a:solidFill>
                <a:latin typeface="Comic Sans MS" panose="030F0702030302020204" pitchFamily="66" charset="0"/>
              </a:rPr>
              <a:t>вич</a:t>
            </a:r>
            <a:endParaRPr lang="ru-RU" sz="2800" dirty="0" smtClean="0">
              <a:solidFill>
                <a:srgbClr val="27349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7596" y="2424890"/>
            <a:ext cx="2746466" cy="947876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err="1" smtClean="0">
                <a:solidFill>
                  <a:srgbClr val="273490"/>
                </a:solidFill>
                <a:latin typeface="Comic Sans MS" panose="030F0702030302020204" pitchFamily="66" charset="0"/>
              </a:rPr>
              <a:t>Велимир</a:t>
            </a:r>
            <a:r>
              <a:rPr lang="ru-RU" sz="2800" dirty="0" smtClean="0">
                <a:solidFill>
                  <a:srgbClr val="273490"/>
                </a:solidFill>
                <a:latin typeface="Comic Sans MS" panose="030F0702030302020204" pitchFamily="66" charset="0"/>
              </a:rPr>
              <a:t> Хлебников</a:t>
            </a:r>
            <a:endParaRPr lang="ru-RU" sz="2800" dirty="0">
              <a:solidFill>
                <a:srgbClr val="27349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249782" y="1311493"/>
            <a:ext cx="4572000" cy="143116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ru-RU" dirty="0" smtClean="0">
                <a:latin typeface="Comic Sans MS" panose="030F0702030302020204" pitchFamily="66" charset="0"/>
              </a:rPr>
              <a:t>Десять </a:t>
            </a:r>
            <a:r>
              <a:rPr lang="ru-RU" dirty="0">
                <a:latin typeface="Comic Sans MS" panose="030F0702030302020204" pitchFamily="66" charset="0"/>
              </a:rPr>
              <a:t>двенадцать шесть </a:t>
            </a:r>
            <a:r>
              <a:rPr lang="ru-RU" dirty="0" smtClean="0">
                <a:latin typeface="Comic Sans MS" panose="030F0702030302020204" pitchFamily="66" charset="0"/>
              </a:rPr>
              <a:t>семнадцать, </a:t>
            </a:r>
            <a:endParaRPr lang="ru-RU" dirty="0">
              <a:latin typeface="Comic Sans MS" panose="030F0702030302020204" pitchFamily="66" charset="0"/>
            </a:endParaRPr>
          </a:p>
          <a:p>
            <a:pPr>
              <a:spcBef>
                <a:spcPts val="600"/>
              </a:spcBef>
            </a:pPr>
            <a:r>
              <a:rPr lang="ru-RU" dirty="0">
                <a:latin typeface="Comic Sans MS" panose="030F0702030302020204" pitchFamily="66" charset="0"/>
              </a:rPr>
              <a:t>ноль пять десять девять </a:t>
            </a:r>
            <a:r>
              <a:rPr lang="ru-RU" dirty="0" smtClean="0">
                <a:latin typeface="Comic Sans MS" panose="030F0702030302020204" pitchFamily="66" charset="0"/>
              </a:rPr>
              <a:t>шестнадцать, </a:t>
            </a:r>
            <a:endParaRPr lang="ru-RU" dirty="0">
              <a:latin typeface="Comic Sans MS" panose="030F0702030302020204" pitchFamily="66" charset="0"/>
            </a:endParaRPr>
          </a:p>
          <a:p>
            <a:pPr>
              <a:spcBef>
                <a:spcPts val="600"/>
              </a:spcBef>
            </a:pPr>
            <a:r>
              <a:rPr lang="ru-RU" dirty="0" smtClean="0">
                <a:latin typeface="Comic Sans MS" panose="030F0702030302020204" pitchFamily="66" charset="0"/>
              </a:rPr>
              <a:t>шесть, </a:t>
            </a:r>
            <a:r>
              <a:rPr lang="ru-RU" dirty="0">
                <a:latin typeface="Comic Sans MS" panose="030F0702030302020204" pitchFamily="66" charset="0"/>
              </a:rPr>
              <a:t>три два пять восемь </a:t>
            </a:r>
            <a:r>
              <a:rPr lang="ru-RU" dirty="0" smtClean="0">
                <a:latin typeface="Comic Sans MS" panose="030F0702030302020204" pitchFamily="66" charset="0"/>
              </a:rPr>
              <a:t>четыре, </a:t>
            </a:r>
            <a:endParaRPr lang="ru-RU" dirty="0">
              <a:latin typeface="Comic Sans MS" panose="030F0702030302020204" pitchFamily="66" charset="0"/>
            </a:endParaRPr>
          </a:p>
          <a:p>
            <a:pPr>
              <a:spcBef>
                <a:spcPts val="600"/>
              </a:spcBef>
            </a:pPr>
            <a:r>
              <a:rPr lang="ru-RU" dirty="0">
                <a:latin typeface="Comic Sans MS" panose="030F0702030302020204" pitchFamily="66" charset="0"/>
              </a:rPr>
              <a:t>десять девять семнадцать 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4949" y="5026273"/>
            <a:ext cx="3100251" cy="1384995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rgbClr val="273490"/>
                </a:solidFill>
                <a:latin typeface="Comic Sans MS" panose="030F0702030302020204" pitchFamily="66" charset="0"/>
              </a:rPr>
              <a:t>Введенский</a:t>
            </a:r>
          </a:p>
          <a:p>
            <a:pPr algn="ctr"/>
            <a:r>
              <a:rPr lang="ru-RU" sz="2800" dirty="0" smtClean="0">
                <a:solidFill>
                  <a:srgbClr val="273490"/>
                </a:solidFill>
                <a:latin typeface="Comic Sans MS" panose="030F0702030302020204" pitchFamily="66" charset="0"/>
              </a:rPr>
              <a:t>Александр</a:t>
            </a:r>
          </a:p>
          <a:p>
            <a:pPr algn="ctr"/>
            <a:r>
              <a:rPr lang="ru-RU" sz="2800" dirty="0" smtClean="0">
                <a:solidFill>
                  <a:srgbClr val="273490"/>
                </a:solidFill>
                <a:latin typeface="Comic Sans MS" panose="030F0702030302020204" pitchFamily="66" charset="0"/>
              </a:rPr>
              <a:t>Иванович</a:t>
            </a:r>
            <a:endParaRPr lang="ru-RU" sz="2800" dirty="0">
              <a:solidFill>
                <a:srgbClr val="27349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21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4520" y="-165463"/>
            <a:ext cx="7269480" cy="987552"/>
          </a:xfrm>
        </p:spPr>
        <p:txBody>
          <a:bodyPr/>
          <a:lstStyle/>
          <a:p>
            <a:pPr algn="r"/>
            <a:r>
              <a:rPr lang="ru-RU" dirty="0" smtClean="0">
                <a:solidFill>
                  <a:srgbClr val="E3AE3C"/>
                </a:solidFill>
                <a:latin typeface="Comic Sans MS" panose="030F0702030302020204" pitchFamily="66" charset="0"/>
              </a:rPr>
              <a:t>Перспективы</a:t>
            </a:r>
            <a:endParaRPr lang="en-US" dirty="0">
              <a:solidFill>
                <a:srgbClr val="E3AE3C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48935" y="2191059"/>
            <a:ext cx="8159933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Tx/>
              <a:buAutoNum type="arabicParenR"/>
            </a:pPr>
            <a:r>
              <a:rPr lang="ru-RU" dirty="0">
                <a:latin typeface="Comic Sans MS" panose="030F0702030302020204" pitchFamily="66" charset="0"/>
              </a:rPr>
              <a:t>Задача оптимизации работы </a:t>
            </a:r>
            <a:r>
              <a:rPr lang="ru-RU" dirty="0" smtClean="0">
                <a:latin typeface="Comic Sans MS" panose="030F0702030302020204" pitchFamily="66" charset="0"/>
              </a:rPr>
              <a:t>переводчик</a:t>
            </a:r>
          </a:p>
          <a:p>
            <a:pPr marL="342900" indent="-342900">
              <a:spcBef>
                <a:spcPts val="600"/>
              </a:spcBef>
              <a:buFontTx/>
              <a:buAutoNum type="arabicParenR"/>
            </a:pPr>
            <a:r>
              <a:rPr lang="ru-RU" dirty="0" smtClean="0">
                <a:latin typeface="Comic Sans MS" panose="030F0702030302020204" pitchFamily="66" charset="0"/>
              </a:rPr>
              <a:t>Повышение функционала</a:t>
            </a:r>
            <a:r>
              <a:rPr lang="en-US" dirty="0" smtClean="0">
                <a:latin typeface="Comic Sans MS" panose="030F0702030302020204" pitchFamily="66" charset="0"/>
              </a:rPr>
              <a:t>: </a:t>
            </a:r>
            <a:r>
              <a:rPr lang="ru-RU" dirty="0" smtClean="0">
                <a:latin typeface="Comic Sans MS" panose="030F0702030302020204" pitchFamily="66" charset="0"/>
              </a:rPr>
              <a:t>диапазон генерируемых чисел</a:t>
            </a:r>
            <a:r>
              <a:rPr lang="en-US" dirty="0" smtClean="0">
                <a:latin typeface="Comic Sans MS" panose="030F0702030302020204" pitchFamily="66" charset="0"/>
              </a:rPr>
              <a:t>,</a:t>
            </a:r>
            <a:r>
              <a:rPr lang="ru-RU" dirty="0" smtClean="0">
                <a:latin typeface="Comic Sans MS" panose="030F0702030302020204" pitchFamily="66" charset="0"/>
              </a:rPr>
              <a:t> а так же</a:t>
            </a:r>
            <a:r>
              <a:rPr lang="en-US" dirty="0" smtClean="0">
                <a:latin typeface="Comic Sans MS" panose="030F0702030302020204" pitchFamily="66" charset="0"/>
              </a:rPr>
              <a:t>,</a:t>
            </a:r>
            <a:r>
              <a:rPr lang="ru-RU" dirty="0" smtClean="0">
                <a:latin typeface="Comic Sans MS" panose="030F0702030302020204" pitchFamily="66" charset="0"/>
              </a:rPr>
              <a:t> формат вывода</a:t>
            </a:r>
            <a:endParaRPr lang="ru-RU" dirty="0">
              <a:latin typeface="Comic Sans MS" panose="030F0702030302020204" pitchFamily="66" charset="0"/>
            </a:endParaRPr>
          </a:p>
          <a:p>
            <a:pPr marL="342900" indent="-342900">
              <a:spcBef>
                <a:spcPts val="600"/>
              </a:spcBef>
              <a:buAutoNum type="arabicParenR"/>
            </a:pPr>
            <a:r>
              <a:rPr lang="ru-RU" dirty="0" smtClean="0">
                <a:latin typeface="Comic Sans MS" panose="030F0702030302020204" pitchFamily="66" charset="0"/>
              </a:rPr>
              <a:t>Возможность перевода в две стороны</a:t>
            </a:r>
          </a:p>
          <a:p>
            <a:pPr marL="342900" indent="-342900">
              <a:spcBef>
                <a:spcPts val="600"/>
              </a:spcBef>
              <a:buAutoNum type="arabicParenR"/>
            </a:pPr>
            <a:r>
              <a:rPr lang="ru-RU" dirty="0" smtClean="0">
                <a:latin typeface="Comic Sans MS" panose="030F0702030302020204" pitchFamily="66" charset="0"/>
              </a:rPr>
              <a:t>Удобный сайт с понятным интерфейсом</a:t>
            </a:r>
          </a:p>
          <a:p>
            <a:pPr marL="342900" indent="-342900">
              <a:spcBef>
                <a:spcPts val="600"/>
              </a:spcBef>
              <a:buAutoNum type="arabicParenR"/>
            </a:pPr>
            <a:r>
              <a:rPr lang="ru-RU" dirty="0" smtClean="0">
                <a:latin typeface="Comic Sans MS" panose="030F0702030302020204" pitchFamily="66" charset="0"/>
              </a:rPr>
              <a:t>Добавление численного символизма</a:t>
            </a:r>
          </a:p>
          <a:p>
            <a:pPr marL="342900" indent="-342900">
              <a:spcBef>
                <a:spcPts val="600"/>
              </a:spcBef>
              <a:buAutoNum type="arabicParenR"/>
            </a:pPr>
            <a:endParaRPr lang="ru-RU" dirty="0" smtClean="0">
              <a:latin typeface="Comic Sans MS" panose="030F0702030302020204" pitchFamily="66" charset="0"/>
            </a:endParaRPr>
          </a:p>
          <a:p>
            <a:pPr marL="342900" indent="-342900">
              <a:spcBef>
                <a:spcPts val="600"/>
              </a:spcBef>
              <a:buAutoNum type="arabicParenR"/>
            </a:pPr>
            <a:endParaRPr lang="ru-RU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13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</TotalTime>
  <Words>370</Words>
  <Application>Microsoft Office PowerPoint</Application>
  <PresentationFormat>Экран (4:3)</PresentationFormat>
  <Paragraphs>88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Comic Sans MS</vt:lpstr>
      <vt:lpstr>Office Theme</vt:lpstr>
      <vt:lpstr>POttЕTRY</vt:lpstr>
      <vt:lpstr>Постановка задачи</vt:lpstr>
      <vt:lpstr>Формализация задачи</vt:lpstr>
      <vt:lpstr>Немного информации</vt:lpstr>
      <vt:lpstr>Демонстрация работы</vt:lpstr>
      <vt:lpstr>Демонстрация работы</vt:lpstr>
      <vt:lpstr>Демонстрация работы</vt:lpstr>
      <vt:lpstr>Перспективы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 Т3</dc:title>
  <dc:creator>User</dc:creator>
  <cp:lastModifiedBy>Semen</cp:lastModifiedBy>
  <cp:revision>23</cp:revision>
  <dcterms:created xsi:type="dcterms:W3CDTF">2019-10-28T08:40:00Z</dcterms:created>
  <dcterms:modified xsi:type="dcterms:W3CDTF">2020-08-23T13:53:41Z</dcterms:modified>
</cp:coreProperties>
</file>