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88" r:id="rId4"/>
    <p:sldId id="289" r:id="rId5"/>
    <p:sldId id="290" r:id="rId6"/>
    <p:sldId id="283" r:id="rId7"/>
    <p:sldId id="291" r:id="rId8"/>
    <p:sldId id="292" r:id="rId9"/>
    <p:sldId id="293" r:id="rId10"/>
    <p:sldId id="284" r:id="rId11"/>
    <p:sldId id="285" r:id="rId12"/>
    <p:sldId id="286" r:id="rId13"/>
    <p:sldId id="287" r:id="rId14"/>
    <p:sldId id="294" r:id="rId15"/>
    <p:sldId id="296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719EAD3-7DBF-4AE6-A6D0-E7B5614B1D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E37A14-4D8C-4FF1-9A72-F52A9DE488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95633EB5-BBEA-4F74-9343-34BEE04B3C60}" type="datetimeFigureOut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DC0A5B-564F-4AF3-9FBA-883558B67E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213BD8-C5AE-4647-8D6D-F9DE2DB977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05220C4B-9599-44EF-BA63-3CEB871B60ED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563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186953CC-3C95-4679-A0A7-500931DC505D}" type="datetimeFigureOut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zh-CN" alt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22E1E65F-C8F6-4FDD-B61E-847D01224380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234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1E65F-C8F6-4FDD-B61E-847D01224380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367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1E65F-C8F6-4FDD-B61E-847D01224380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022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altLang="zh-CN" dirty="0"/>
              <a:t>Cyclic shift diversity</a:t>
            </a:r>
            <a:r>
              <a:rPr lang="zh-CN" altLang="zh-CN" dirty="0"/>
              <a:t>又称</a:t>
            </a:r>
            <a:r>
              <a:rPr lang="en-US" altLang="zh-CN" dirty="0"/>
              <a:t>Cyclic Delay Diversity</a:t>
            </a:r>
            <a:r>
              <a:rPr lang="zh-CN" altLang="zh-CN" dirty="0"/>
              <a:t>技术，将空间分集转换为频率分集，避免码间串扰，从而降低误码率，有效减少信号失真。</a:t>
            </a:r>
            <a:endParaRPr lang="en-US" altLang="zh-CN" dirty="0"/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qi, j and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ζi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 are the amplitude attenuation and phase shift of the beamforming matrix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fld id="{22E1E65F-C8F6-4FDD-B61E-847D01224380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886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altLang="zh-CN" dirty="0"/>
              <a:t>Cyclic shift diversity</a:t>
            </a:r>
            <a:r>
              <a:rPr lang="zh-CN" altLang="zh-CN" dirty="0"/>
              <a:t>又称</a:t>
            </a:r>
            <a:r>
              <a:rPr lang="en-US" altLang="zh-CN" dirty="0"/>
              <a:t>Cyclic Delay Diversity</a:t>
            </a:r>
            <a:r>
              <a:rPr lang="zh-CN" altLang="zh-CN" dirty="0"/>
              <a:t>技术，将空间分集转换为频率分集，避免码间串扰，从而降低误码率，有效减少信号失真。</a:t>
            </a:r>
            <a:endParaRPr lang="en-US" altLang="zh-CN" dirty="0"/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qi, j and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ζi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 are the amplitude attenuation and phase shift of the beamforming matrix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fld id="{22E1E65F-C8F6-4FDD-B61E-847D01224380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586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numCol="1" anchor="ctr" anchorCtr="1">
            <a:normAutofit/>
          </a:bodyPr>
          <a:lstStyle>
            <a:lvl1pPr algn="ctr">
              <a:defRPr sz="3800" cap="none" baseline="0">
                <a:solidFill>
                  <a:srgbClr val="262626"/>
                </a:solidFill>
              </a:defRPr>
            </a:lvl1pPr>
          </a:lstStyle>
          <a:p>
            <a:r>
              <a:rPr lang="zh-CN" altLang="zh-CN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numCol="1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zh-CN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D231F35-8C93-4063-96A5-1B25DD987C3C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1311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 altLang="zh-CN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605AC16-1C52-4250-8DA9-377983D26DBB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964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numCol="1"/>
          <a:lstStyle/>
          <a:p>
            <a:r>
              <a:rPr lang="zh-CN" altLang="zh-CN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numCol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D8AC8AE-5E01-4509-998F-7B4C40D66646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737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zh-CN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二级</a:t>
            </a:r>
          </a:p>
          <a:p>
            <a:pPr lvl="2"/>
            <a:r>
              <a:rPr lang="zh-CN" altLang="zh-CN" dirty="0"/>
              <a:t>三级</a:t>
            </a:r>
          </a:p>
          <a:p>
            <a:pPr lvl="3"/>
            <a:r>
              <a:rPr lang="zh-CN" altLang="zh-CN" dirty="0"/>
              <a:t>四级</a:t>
            </a:r>
          </a:p>
          <a:p>
            <a:pPr lvl="4"/>
            <a:r>
              <a:rPr lang="zh-CN" altLang="zh-CN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3991" y="6238816"/>
            <a:ext cx="2753746" cy="323968"/>
          </a:xfrm>
        </p:spPr>
        <p:txBody>
          <a:bodyPr numCol="1"/>
          <a:lstStyle/>
          <a:p>
            <a:fld id="{47F2D631-6793-4200-88BD-C927F8A6A1F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0689" y="6190488"/>
            <a:ext cx="365760" cy="365760"/>
          </a:xfrm>
        </p:spPr>
        <p:txBody>
          <a:bodyPr numCol="1"/>
          <a:lstStyle/>
          <a:p>
            <a:fld id="{967E64DB-CEF4-4763-B408-84975F9994A6}" type="slidenum">
              <a:rPr lang="zh-CN" altLang="zh-CN" smtClean="0"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499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numCol="1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zh-CN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numCol="1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64D6551-5E8B-4132-9067-205202BB556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538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 altLang="zh-CN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1704109"/>
            <a:ext cx="4271771" cy="4035917"/>
          </a:xfrm>
        </p:spPr>
        <p:txBody>
          <a:bodyPr numCol="1"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二级</a:t>
            </a:r>
          </a:p>
          <a:p>
            <a:pPr lvl="2"/>
            <a:r>
              <a:rPr lang="zh-CN" altLang="zh-CN" dirty="0"/>
              <a:t>三级</a:t>
            </a:r>
          </a:p>
          <a:p>
            <a:pPr lvl="3"/>
            <a:r>
              <a:rPr lang="zh-CN" altLang="zh-CN" dirty="0"/>
              <a:t>四级</a:t>
            </a:r>
          </a:p>
          <a:p>
            <a:pPr lvl="4"/>
            <a:r>
              <a:rPr lang="zh-CN" altLang="zh-CN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704109"/>
            <a:ext cx="4270247" cy="4035917"/>
          </a:xfrm>
        </p:spPr>
        <p:txBody>
          <a:bodyPr numCol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F415C552-CB62-4C74-A768-E24F7FAC2829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682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1609346"/>
            <a:ext cx="4270248" cy="704087"/>
          </a:xfrm>
        </p:spPr>
        <p:txBody>
          <a:bodyPr numCol="1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2488719"/>
            <a:ext cx="4270248" cy="3251307"/>
          </a:xfrm>
        </p:spPr>
        <p:txBody>
          <a:bodyPr numCol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2488719"/>
            <a:ext cx="4253484" cy="3251307"/>
          </a:xfrm>
        </p:spPr>
        <p:txBody>
          <a:bodyPr numCol="1"/>
          <a:lstStyle>
            <a:lvl5pPr>
              <a:defRPr/>
            </a:lvl5pPr>
          </a:lstStyle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二级</a:t>
            </a:r>
          </a:p>
          <a:p>
            <a:pPr lvl="2"/>
            <a:r>
              <a:rPr lang="zh-CN" altLang="zh-CN" dirty="0"/>
              <a:t>三级</a:t>
            </a:r>
          </a:p>
          <a:p>
            <a:pPr lvl="3"/>
            <a:r>
              <a:rPr lang="zh-CN" altLang="zh-CN" dirty="0"/>
              <a:t>四级</a:t>
            </a:r>
          </a:p>
          <a:p>
            <a:pPr lvl="4"/>
            <a:r>
              <a:rPr lang="zh-CN" altLang="zh-CN" dirty="0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1609346"/>
            <a:ext cx="4270248" cy="704087"/>
          </a:xfrm>
        </p:spPr>
        <p:txBody>
          <a:bodyPr numCol="1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45AF4C6F-2711-41B1-A7B9-377A905D192E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 altLang="zh-CN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9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 altLang="zh-CN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AA48D4E-5DD1-48F0-B426-AED8BE8FB66C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561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7939425-E0E2-4745-9693-2CDBDBCA05F3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953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numCol="1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zh-CN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numCol="1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numCol="1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475210D-F281-4AB2-A3E0-DFA63292D8EA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numCol="1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441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numCol="1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zh-CN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numCol="1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zh-CN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numCol="1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56B0C0-1F1C-4E97-864A-1C6EE404F1C8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numCol="1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98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295216"/>
            <a:ext cx="7729728" cy="11388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numCol="1" rtlCol="0" anchor="ctr">
            <a:normAutofit/>
          </a:bodyPr>
          <a:lstStyle/>
          <a:p>
            <a:r>
              <a:rPr lang="zh-CN" altLang="zh-CN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1604356"/>
            <a:ext cx="7729728" cy="413567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二级</a:t>
            </a:r>
          </a:p>
          <a:p>
            <a:pPr lvl="2"/>
            <a:r>
              <a:rPr lang="zh-CN" altLang="zh-CN" dirty="0"/>
              <a:t>三级</a:t>
            </a:r>
          </a:p>
          <a:p>
            <a:pPr lvl="3"/>
            <a:r>
              <a:rPr lang="zh-CN" altLang="zh-CN" dirty="0"/>
              <a:t>四级</a:t>
            </a:r>
          </a:p>
          <a:p>
            <a:pPr lvl="4"/>
            <a:r>
              <a:rPr lang="zh-CN" altLang="zh-CN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335C0A-05BB-4E01-8609-AA7F895A3E0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numCol="1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67E64DB-CEF4-4763-B408-84975F9994A6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318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etector_(radio)" TargetMode="External"/><Relationship Id="rId3" Type="http://schemas.openxmlformats.org/officeDocument/2006/relationships/hyperlink" Target="https://en.wikipedia.org/wiki/Frequency_mixer" TargetMode="External"/><Relationship Id="rId7" Type="http://schemas.openxmlformats.org/officeDocument/2006/relationships/hyperlink" Target="https://en.wikipedia.org/wiki/Demodulator" TargetMode="External"/><Relationship Id="rId2" Type="http://schemas.openxmlformats.org/officeDocument/2006/relationships/hyperlink" Target="https://en.wikipedia.org/wiki/Ra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dulator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en.wikipedia.org/wiki/Amplifier" TargetMode="External"/><Relationship Id="rId10" Type="http://schemas.openxmlformats.org/officeDocument/2006/relationships/hyperlink" Target="https://en.wikipedia.org/wiki/Software-defined_radio#cite_note-1" TargetMode="External"/><Relationship Id="rId4" Type="http://schemas.openxmlformats.org/officeDocument/2006/relationships/hyperlink" Target="https://en.wikipedia.org/wiki/Filter_(signal_processing)" TargetMode="External"/><Relationship Id="rId9" Type="http://schemas.openxmlformats.org/officeDocument/2006/relationships/hyperlink" Target="https://en.wikipedia.org/wiki/Embedded_syste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bJel_qxk5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894DF-88FF-4411-B219-0BA165245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altLang="zh-CN"/>
              <a:t>WiFi </a:t>
            </a:r>
            <a:r>
              <a:rPr lang="en-US" altLang="zh-CN" smtClean="0"/>
              <a:t>Sensing</a:t>
            </a:r>
            <a:endParaRPr lang="zh-CN" alt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F4040B-A2F8-489D-A8C1-558BDA515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altLang="zh-CN" dirty="0"/>
              <a:t>xxy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C20D7-3897-4662-A337-A4E33875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98C13B3-3645-4B2B-9FAF-0CC391B0A583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2F4944-AB91-4579-AA33-7EBED801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7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无线</a:t>
            </a:r>
            <a:r>
              <a:rPr lang="zh-CN" altLang="en-US" smtClean="0"/>
              <a:t>感知应用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D631-6793-4200-88BD-C927F8A6A1F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64DB-CEF4-4763-B408-84975F9994A6}" type="slidenum">
              <a:rPr lang="zh-CN" altLang="zh-CN" smtClean="0"/>
              <a:t>10</a:t>
            </a:fld>
            <a:endParaRPr lang="zh-CN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274" y="1569730"/>
            <a:ext cx="10530295" cy="2414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939" y="2895599"/>
            <a:ext cx="9224963" cy="20004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876" y="4119595"/>
            <a:ext cx="9463088" cy="21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1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无线感知应用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270" y="1604963"/>
            <a:ext cx="6803460" cy="413543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D631-6793-4200-88BD-C927F8A6A1F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64DB-CEF4-4763-B408-84975F9994A6}" type="slidenum">
              <a:rPr lang="zh-CN" altLang="zh-CN" smtClean="0"/>
              <a:t>11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993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无线感知应用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020689"/>
            <a:ext cx="7731125" cy="330398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D631-6793-4200-88BD-C927F8A6A1F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64DB-CEF4-4763-B408-84975F9994A6}" type="slidenum">
              <a:rPr lang="zh-CN" altLang="zh-CN" smtClean="0"/>
              <a:t>12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379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无线感知应用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105833"/>
            <a:ext cx="7731125" cy="313369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D631-6793-4200-88BD-C927F8A6A1F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64DB-CEF4-4763-B408-84975F9994A6}" type="slidenum">
              <a:rPr lang="zh-CN" altLang="zh-CN" smtClean="0"/>
              <a:t>13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080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Software Defined Radio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1936865"/>
            <a:ext cx="7729728" cy="1480589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Software-defined radio (SDR) is a </a:t>
            </a:r>
            <a:r>
              <a:rPr lang="en-US" altLang="zh-CN">
                <a:hlinkClick r:id="rId2" tooltip="Radio"/>
              </a:rPr>
              <a:t>radio</a:t>
            </a:r>
            <a:r>
              <a:rPr lang="en-US" altLang="zh-CN"/>
              <a:t> communication system where components that have been traditionally implemented in hardware </a:t>
            </a:r>
            <a:r>
              <a:rPr lang="en-US" altLang="zh-CN"/>
              <a:t>(e.g</a:t>
            </a:r>
            <a:r>
              <a:rPr lang="en-US" altLang="zh-CN"/>
              <a:t>. </a:t>
            </a:r>
            <a:r>
              <a:rPr lang="en-US" altLang="zh-CN">
                <a:hlinkClick r:id="rId3" tooltip="Frequency mixer"/>
              </a:rPr>
              <a:t>mixers</a:t>
            </a:r>
            <a:r>
              <a:rPr lang="en-US" altLang="zh-CN"/>
              <a:t>, </a:t>
            </a:r>
            <a:r>
              <a:rPr lang="en-US" altLang="zh-CN">
                <a:hlinkClick r:id="rId4" tooltip="Filter (signal processing)"/>
              </a:rPr>
              <a:t>filters</a:t>
            </a:r>
            <a:r>
              <a:rPr lang="en-US" altLang="zh-CN"/>
              <a:t>, </a:t>
            </a:r>
            <a:r>
              <a:rPr lang="en-US" altLang="zh-CN">
                <a:hlinkClick r:id="rId5" tooltip="Amplifier"/>
              </a:rPr>
              <a:t>amplifiers</a:t>
            </a:r>
            <a:r>
              <a:rPr lang="en-US" altLang="zh-CN"/>
              <a:t>, </a:t>
            </a:r>
            <a:r>
              <a:rPr lang="en-US" altLang="zh-CN">
                <a:hlinkClick r:id="rId6" tooltip="Modulator"/>
              </a:rPr>
              <a:t>modulators</a:t>
            </a:r>
            <a:r>
              <a:rPr lang="en-US" altLang="zh-CN"/>
              <a:t>/</a:t>
            </a:r>
            <a:r>
              <a:rPr lang="en-US" altLang="zh-CN">
                <a:hlinkClick r:id="rId7" tooltip="Demodulator"/>
              </a:rPr>
              <a:t>demodulators</a:t>
            </a:r>
            <a:r>
              <a:rPr lang="en-US" altLang="zh-CN"/>
              <a:t>, </a:t>
            </a:r>
            <a:r>
              <a:rPr lang="en-US" altLang="zh-CN">
                <a:hlinkClick r:id="rId8" tooltip="Detector (radio)"/>
              </a:rPr>
              <a:t>detectors</a:t>
            </a:r>
            <a:r>
              <a:rPr lang="en-US" altLang="zh-CN"/>
              <a:t>, etc.) are instead implemented by means of software on a personal computer or </a:t>
            </a:r>
            <a:r>
              <a:rPr lang="en-US" altLang="zh-CN">
                <a:hlinkClick r:id="rId9" tooltip="Embedded system"/>
              </a:rPr>
              <a:t>embedded system</a:t>
            </a:r>
            <a:r>
              <a:rPr lang="en-US" altLang="zh-CN"/>
              <a:t>.</a:t>
            </a:r>
            <a:r>
              <a:rPr lang="en-US" altLang="zh-CN">
                <a:hlinkClick r:id="rId10"/>
              </a:rPr>
              <a:t>[1]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D631-6793-4200-88BD-C927F8A6A1F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64DB-CEF4-4763-B408-84975F9994A6}" type="slidenum">
              <a:rPr lang="zh-CN" altLang="zh-CN" smtClean="0"/>
              <a:t>14</a:t>
            </a:fld>
            <a:endParaRPr lang="zh-CN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1055" y="3417454"/>
            <a:ext cx="3389889" cy="33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Software Defined Radio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D631-6793-4200-88BD-C927F8A6A1F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64DB-CEF4-4763-B408-84975F9994A6}" type="slidenum">
              <a:rPr lang="zh-CN" altLang="zh-CN" smtClean="0"/>
              <a:t>15</a:t>
            </a:fld>
            <a:endParaRPr lang="zh-CN" altLang="zh-CN" dirty="0"/>
          </a:p>
        </p:txBody>
      </p:sp>
      <p:pic>
        <p:nvPicPr>
          <p:cNvPr id="7170" name="Picture 2" descr="UHD - Ettus Knowledge Ba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03" y="1862858"/>
            <a:ext cx="8262194" cy="41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1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Software Defined Radio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D631-6793-4200-88BD-C927F8A6A1F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64DB-CEF4-4763-B408-84975F9994A6}" type="slidenum">
              <a:rPr lang="zh-CN" altLang="zh-CN" smtClean="0"/>
              <a:t>16</a:t>
            </a:fld>
            <a:endParaRPr lang="zh-CN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231136" y="1696720"/>
            <a:ext cx="7729728" cy="917172"/>
          </a:xfrm>
        </p:spPr>
        <p:txBody>
          <a:bodyPr/>
          <a:lstStyle/>
          <a:p>
            <a:r>
              <a:rPr lang="zh-CN" altLang="en-US">
                <a:hlinkClick r:id="rId2"/>
              </a:rPr>
              <a:t>https://www.youtube.com/watch?v=vbJel_qxk5E</a:t>
            </a:r>
            <a:endParaRPr lang="en-US" altLang="zh-CN"/>
          </a:p>
          <a:p>
            <a:r>
              <a:rPr lang="en-US" altLang="zh-CN"/>
              <a:t>https://www.youtube.com/watch?v=cygDXeZaiOM&amp;t=525s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DA696-BA30-4481-9DDD-BFED02FF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/>
              <a:t>Contents</a:t>
            </a:r>
            <a:endParaRPr lang="zh-CN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02B0E-8E2F-4BB7-AE9D-C971F6AD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42E23C1-CB45-41EF-9E65-2EE763403BD7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24944-FB6E-4A26-BD5F-4F27A736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2</a:t>
            </a:fld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无线感知</a:t>
            </a:r>
            <a:r>
              <a:rPr lang="en-US" altLang="zh-CN" smtClean="0"/>
              <a:t>(CSI&amp;</a:t>
            </a:r>
            <a:r>
              <a:rPr lang="zh-CN" altLang="en-US" smtClean="0"/>
              <a:t>应用</a:t>
            </a:r>
            <a:r>
              <a:rPr lang="en-US" altLang="zh-CN" smtClean="0"/>
              <a:t>)</a:t>
            </a:r>
          </a:p>
          <a:p>
            <a:r>
              <a:rPr lang="en-US" altLang="zh-CN"/>
              <a:t>SDR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Human sensing, recognition, and detection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555701"/>
            <a:ext cx="7729728" cy="1480589"/>
          </a:xfrm>
        </p:spPr>
        <p:txBody>
          <a:bodyPr/>
          <a:lstStyle/>
          <a:p>
            <a:r>
              <a:rPr lang="zh-CN" altLang="en-US" smtClean="0"/>
              <a:t>基于视觉</a:t>
            </a:r>
            <a:endParaRPr lang="en-US" altLang="zh-CN" smtClean="0"/>
          </a:p>
          <a:p>
            <a:r>
              <a:rPr lang="zh-CN" altLang="en-US"/>
              <a:t>基于</a:t>
            </a:r>
            <a:r>
              <a:rPr lang="zh-CN" altLang="en-US" smtClean="0"/>
              <a:t>传感器</a:t>
            </a:r>
            <a:endParaRPr lang="en-US" altLang="zh-CN" smtClean="0"/>
          </a:p>
          <a:p>
            <a:r>
              <a:rPr lang="zh-CN" altLang="en-US" smtClean="0"/>
              <a:t>基于</a:t>
            </a:r>
            <a:r>
              <a:rPr lang="en-US" altLang="zh-CN" smtClean="0"/>
              <a:t>Radio Frequency(RF)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D631-6793-4200-88BD-C927F8A6A1F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64DB-CEF4-4763-B408-84975F9994A6}" type="slidenum">
              <a:rPr lang="zh-CN" altLang="zh-CN" smtClean="0"/>
              <a:t>3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910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基于视觉</a:t>
            </a:r>
            <a:endParaRPr lang="zh-CN" altLang="en-US"/>
          </a:p>
        </p:txBody>
      </p:sp>
      <p:pic>
        <p:nvPicPr>
          <p:cNvPr id="1026" name="Picture 2" descr="https://cdn.hk01.com/di/media/images/2684111/org/da3295459174b9a591634e7db85e9b9f.jpg/aQmVdrv6C7DadUEoMR_upZW6SuIg3RwJIhvg1CIb4NQ?v=w192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72" y="1743030"/>
            <a:ext cx="5922711" cy="395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7063178" y="2869866"/>
            <a:ext cx="4270247" cy="1704056"/>
          </a:xfrm>
        </p:spPr>
        <p:txBody>
          <a:bodyPr/>
          <a:lstStyle/>
          <a:p>
            <a:r>
              <a:rPr lang="zh-CN" altLang="en-US"/>
              <a:t>缺点</a:t>
            </a:r>
            <a:r>
              <a:rPr lang="en-US" altLang="zh-CN"/>
              <a:t>:</a:t>
            </a:r>
          </a:p>
          <a:p>
            <a:pPr marL="285750" indent="-285750"/>
            <a:r>
              <a:rPr lang="en-US" altLang="zh-CN"/>
              <a:t>Line-of-Sight(LOS), no obstacles.</a:t>
            </a:r>
          </a:p>
          <a:p>
            <a:pPr marL="285750" indent="-285750"/>
            <a:r>
              <a:rPr lang="en-US" altLang="zh-CN"/>
              <a:t>Lighting.</a:t>
            </a:r>
          </a:p>
          <a:p>
            <a:pPr marL="285750" indent="-285750"/>
            <a:r>
              <a:rPr lang="en-US" altLang="zh-CN"/>
              <a:t>Privacy intrusion.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D631-6793-4200-88BD-C927F8A6A1F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64DB-CEF4-4763-B408-84975F9994A6}" type="slidenum">
              <a:rPr lang="zh-CN" altLang="zh-CN" smtClean="0"/>
              <a:t>4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620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zh-CN" altLang="en-US"/>
              <a:t>可</a:t>
            </a:r>
            <a:r>
              <a:rPr lang="zh-CN" altLang="en-US" smtClean="0"/>
              <a:t>穿戴传感设备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D631-6793-4200-88BD-C927F8A6A1F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64DB-CEF4-4763-B408-84975F9994A6}" type="slidenum">
              <a:rPr lang="zh-CN" altLang="zh-CN" smtClean="0"/>
              <a:t>5</a:t>
            </a:fld>
            <a:endParaRPr lang="zh-CN" altLang="zh-CN" dirty="0"/>
          </a:p>
        </p:txBody>
      </p:sp>
      <p:pic>
        <p:nvPicPr>
          <p:cNvPr id="7" name="Picture 2" descr="medical sensors and wearables, what are the applications?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70" y="2484582"/>
            <a:ext cx="4760367" cy="267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New Device Powers Wearable Sensors Through Human Motion | www.caltech.edu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367" y="2497779"/>
            <a:ext cx="4365191" cy="267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030589" y="5840493"/>
            <a:ext cx="41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缺点</a:t>
            </a:r>
            <a:r>
              <a:rPr lang="en-US" altLang="zh-CN" smtClean="0"/>
              <a:t>: wearing </a:t>
            </a:r>
            <a:r>
              <a:rPr lang="en-US" altLang="zh-CN"/>
              <a:t>a device all the 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smtClean="0"/>
              <a:t>Radio-Frequency</a:t>
            </a:r>
            <a:endParaRPr lang="zh-CN" altLang="en-US" cap="none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304928" y="3283165"/>
            <a:ext cx="4270247" cy="877455"/>
          </a:xfrm>
        </p:spPr>
        <p:txBody>
          <a:bodyPr>
            <a:noAutofit/>
          </a:bodyPr>
          <a:lstStyle/>
          <a:p>
            <a:r>
              <a:rPr lang="en-US" altLang="zh-CN" sz="2000"/>
              <a:t>C</a:t>
            </a:r>
            <a:r>
              <a:rPr lang="en-US" altLang="zh-CN" sz="2000" smtClean="0"/>
              <a:t>ontactless</a:t>
            </a:r>
          </a:p>
          <a:p>
            <a:r>
              <a:rPr lang="en-US" altLang="zh-CN" sz="2000" smtClean="0"/>
              <a:t>non-LOS nature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D631-6793-4200-88BD-C927F8A6A1F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64DB-CEF4-4763-B408-84975F9994A6}" type="slidenum">
              <a:rPr lang="zh-CN" altLang="zh-CN" smtClean="0"/>
              <a:t>6</a:t>
            </a:fld>
            <a:endParaRPr lang="zh-CN" altLang="zh-CN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8259" y="2124364"/>
            <a:ext cx="4806851" cy="319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smtClean="0"/>
              <a:t>Radio-Frequency</a:t>
            </a:r>
            <a:endParaRPr lang="zh-CN" altLang="en-US" cap="none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304928" y="1953309"/>
            <a:ext cx="4270247" cy="2609635"/>
          </a:xfrm>
        </p:spPr>
        <p:txBody>
          <a:bodyPr>
            <a:noAutofit/>
          </a:bodyPr>
          <a:lstStyle/>
          <a:p>
            <a:r>
              <a:rPr lang="en-US" altLang="zh-CN" sz="2000"/>
              <a:t>The main </a:t>
            </a:r>
            <a:r>
              <a:rPr lang="en-US" altLang="zh-CN" sz="2000"/>
              <a:t>benefits </a:t>
            </a:r>
            <a:r>
              <a:rPr lang="en-US" altLang="zh-CN" sz="2000" smtClean="0"/>
              <a:t>: </a:t>
            </a:r>
          </a:p>
          <a:p>
            <a:r>
              <a:rPr lang="en-US" altLang="zh-CN" sz="2000" smtClean="0"/>
              <a:t>1</a:t>
            </a:r>
            <a:r>
              <a:rPr lang="en-US" altLang="zh-CN" sz="2000"/>
              <a:t>) ubiquitously available due to the widely deployed </a:t>
            </a:r>
            <a:r>
              <a:rPr lang="en-US" altLang="zh-CN" sz="2000"/>
              <a:t>WiFi </a:t>
            </a:r>
            <a:r>
              <a:rPr lang="en-US" altLang="zh-CN" sz="2000" smtClean="0"/>
              <a:t>infrastructure.</a:t>
            </a:r>
          </a:p>
          <a:p>
            <a:r>
              <a:rPr lang="en-US" altLang="zh-CN" sz="2000" smtClean="0"/>
              <a:t>2</a:t>
            </a:r>
            <a:r>
              <a:rPr lang="en-US" altLang="zh-CN" sz="2000"/>
              <a:t>) cost effective without hardware modification and redeployment.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D631-6793-4200-88BD-C927F8A6A1F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64DB-CEF4-4763-B408-84975F9994A6}" type="slidenum">
              <a:rPr lang="zh-CN" altLang="zh-CN" smtClean="0"/>
              <a:t>7</a:t>
            </a:fld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1563439" y="1953309"/>
            <a:ext cx="4271771" cy="3108036"/>
          </a:xfrm>
        </p:spPr>
        <p:txBody>
          <a:bodyPr>
            <a:normAutofit/>
          </a:bodyPr>
          <a:lstStyle/>
          <a:p>
            <a:r>
              <a:rPr lang="en-US" altLang="zh-CN"/>
              <a:t>Bluetooth, and UWB, </a:t>
            </a:r>
            <a:r>
              <a:rPr lang="en-US" altLang="zh-CN">
                <a:solidFill>
                  <a:srgbClr val="00B0F0"/>
                </a:solidFill>
              </a:rPr>
              <a:t>WiFi</a:t>
            </a:r>
            <a:r>
              <a:rPr lang="en-US" altLang="zh-CN"/>
              <a:t> </a:t>
            </a:r>
            <a:endParaRPr lang="en-US" altLang="zh-CN" smtClean="0"/>
          </a:p>
          <a:p>
            <a:r>
              <a:rPr lang="en-US" altLang="zh-CN"/>
              <a:t>WiFi </a:t>
            </a:r>
            <a:r>
              <a:rPr lang="en-US" altLang="zh-CN" smtClean="0"/>
              <a:t>is </a:t>
            </a:r>
            <a:r>
              <a:rPr lang="en-US" altLang="zh-CN"/>
              <a:t>much more widely used in our daily lives. </a:t>
            </a:r>
            <a:r>
              <a:rPr lang="en-US" altLang="zh-CN"/>
              <a:t>Besides </a:t>
            </a:r>
            <a:r>
              <a:rPr lang="en-US" altLang="zh-CN" smtClean="0"/>
              <a:t>communications</a:t>
            </a:r>
            <a:r>
              <a:rPr lang="en-US" altLang="zh-CN"/>
              <a:t>, it is found that WiFi signals are sensitive to environmental dynamics caused by human motion. Therefore, WiFi provides a desirable solution for indoor human sensing, recognition, and detection</a:t>
            </a:r>
            <a:r>
              <a:rPr lang="en-US" altLang="zh-CN"/>
              <a:t>. 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4829175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56DAD-7D00-4890-BA2C-BB1BCB98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/>
              <a:t>Background of CSI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B3F83-508D-4F4C-87DF-FFD89564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F9FBEF46-8791-4BC2-8509-219C558B7C4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D95462-B0D7-4B1D-8391-62AA0AC0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8</a:t>
            </a:fld>
            <a:endParaRPr lang="zh-CN" altLang="zh-CN"/>
          </a:p>
        </p:txBody>
      </p:sp>
      <p:pic>
        <p:nvPicPr>
          <p:cNvPr id="11" name="内容占位符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44" y="1780374"/>
            <a:ext cx="3933825" cy="3305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72447" y="17803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More specifically, </a:t>
            </a:r>
            <a:r>
              <a:rPr lang="en-US" altLang="zh-CN"/>
              <a:t>the </a:t>
            </a:r>
            <a:r>
              <a:rPr lang="en-US" altLang="zh-CN" smtClean="0">
                <a:solidFill>
                  <a:srgbClr val="00B0F0"/>
                </a:solidFill>
              </a:rPr>
              <a:t>Channel State Information </a:t>
            </a:r>
            <a:r>
              <a:rPr lang="en-US" altLang="zh-CN" smtClean="0"/>
              <a:t>(CSI )reveals </a:t>
            </a:r>
            <a:r>
              <a:rPr lang="en-US" altLang="zh-CN"/>
              <a:t>how the signal </a:t>
            </a:r>
            <a:r>
              <a:rPr lang="en-US" altLang="zh-CN">
                <a:solidFill>
                  <a:srgbClr val="00B0F0"/>
                </a:solidFill>
              </a:rPr>
              <a:t>propagates</a:t>
            </a:r>
            <a:r>
              <a:rPr lang="en-US" altLang="zh-CN"/>
              <a:t> through the </a:t>
            </a:r>
            <a:r>
              <a:rPr lang="en-US" altLang="zh-CN">
                <a:solidFill>
                  <a:srgbClr val="00B0F0"/>
                </a:solidFill>
              </a:rPr>
              <a:t>channel</a:t>
            </a:r>
            <a:r>
              <a:rPr lang="en-US" altLang="zh-CN"/>
              <a:t>. The </a:t>
            </a:r>
            <a:r>
              <a:rPr lang="en-US" altLang="zh-CN">
                <a:solidFill>
                  <a:srgbClr val="00B0F0"/>
                </a:solidFill>
              </a:rPr>
              <a:t>impairments</a:t>
            </a:r>
            <a:r>
              <a:rPr lang="en-US" altLang="zh-CN"/>
              <a:t> that the signal undergoes due to the multipath, shadowing, and scattering, are embedded in </a:t>
            </a:r>
            <a:r>
              <a:rPr lang="en-US" altLang="zh-CN"/>
              <a:t>the </a:t>
            </a:r>
            <a:r>
              <a:rPr lang="en-US" altLang="zh-CN" smtClean="0"/>
              <a:t>CSI</a:t>
            </a:r>
          </a:p>
          <a:p>
            <a:endParaRPr lang="en-US" altLang="zh-CN"/>
          </a:p>
          <a:p>
            <a:r>
              <a:rPr lang="en-US" altLang="zh-CN">
                <a:solidFill>
                  <a:srgbClr val="00B0F0"/>
                </a:solidFill>
              </a:rPr>
              <a:t>OFDM</a:t>
            </a:r>
            <a:r>
              <a:rPr lang="en-US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MIMO</a:t>
            </a:r>
            <a:r>
              <a:rPr lang="en-US" altLang="zh-CN"/>
              <a:t> </a:t>
            </a:r>
            <a:r>
              <a:rPr lang="en-US" altLang="zh-CN" smtClean="0"/>
              <a:t>provide fine-grained </a:t>
            </a:r>
            <a:r>
              <a:rPr lang="en-US" altLang="zh-CN"/>
              <a:t>channel measurements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47" y="4249320"/>
            <a:ext cx="4972050" cy="9906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33909" y="5869484"/>
            <a:ext cx="2375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/>
              <a:t>y = Hx + n</a:t>
            </a: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19462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56DAD-7D00-4890-BA2C-BB1BCB98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/>
              <a:t>Background of CSI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B3F83-508D-4F4C-87DF-FFD89564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F9FBEF46-8791-4BC2-8509-219C558B7C41}" type="datetime1">
              <a:rPr lang="zh-CN" altLang="zh-CN" smtClean="0"/>
              <a:t>2021/8/29</a:t>
            </a:fld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D95462-B0D7-4B1D-8391-62AA0AC0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967E64DB-CEF4-4763-B408-84975F9994A6}" type="slidenum">
              <a:rPr lang="zh-CN" altLang="zh-CN" smtClean="0"/>
              <a:t>9</a:t>
            </a:fld>
            <a:endParaRPr lang="zh-CN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C077C2E-F9B2-41D3-B4D0-4E4F98FAC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3486" y="1686756"/>
            <a:ext cx="9445027" cy="45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包裹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软雅黑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631</TotalTime>
  <Words>371</Words>
  <Application>Microsoft Office PowerPoint</Application>
  <PresentationFormat>宽屏</PresentationFormat>
  <Paragraphs>81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Microsoft YaHei UI</vt:lpstr>
      <vt:lpstr>等线</vt:lpstr>
      <vt:lpstr>Arial</vt:lpstr>
      <vt:lpstr>包裹</vt:lpstr>
      <vt:lpstr>WiFi Sensing</vt:lpstr>
      <vt:lpstr>Contents</vt:lpstr>
      <vt:lpstr>Human sensing, recognition, and detection</vt:lpstr>
      <vt:lpstr>基于视觉</vt:lpstr>
      <vt:lpstr>基于可穿戴传感设备</vt:lpstr>
      <vt:lpstr>Radio-Frequency</vt:lpstr>
      <vt:lpstr>Radio-Frequency</vt:lpstr>
      <vt:lpstr>Background of CSI</vt:lpstr>
      <vt:lpstr>Background of CSI</vt:lpstr>
      <vt:lpstr>无线感知应用</vt:lpstr>
      <vt:lpstr>无线感知应用</vt:lpstr>
      <vt:lpstr>无线感知应用</vt:lpstr>
      <vt:lpstr>无线感知应用</vt:lpstr>
      <vt:lpstr>Software Defined Radio</vt:lpstr>
      <vt:lpstr>Software Defined Radio</vt:lpstr>
      <vt:lpstr>Software Defined Radio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XinYu</dc:creator>
  <cp:lastModifiedBy>xiao xinyu</cp:lastModifiedBy>
  <cp:revision>57</cp:revision>
  <dcterms:created xsi:type="dcterms:W3CDTF">2020-11-17T01:37:57Z</dcterms:created>
  <dcterms:modified xsi:type="dcterms:W3CDTF">2021-08-29T15:54:27Z</dcterms:modified>
</cp:coreProperties>
</file>