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6" r:id="rId5"/>
    <p:sldId id="824" r:id="rId7"/>
    <p:sldId id="258" r:id="rId8"/>
    <p:sldId id="817" r:id="rId9"/>
    <p:sldId id="819" r:id="rId10"/>
    <p:sldId id="816" r:id="rId11"/>
    <p:sldId id="815" r:id="rId12"/>
    <p:sldId id="822" r:id="rId13"/>
    <p:sldId id="823" r:id="rId14"/>
    <p:sldId id="825" r:id="rId15"/>
    <p:sldId id="826" r:id="rId16"/>
    <p:sldId id="827" r:id="rId17"/>
    <p:sldId id="828" r:id="rId18"/>
    <p:sldId id="829" r:id="rId19"/>
    <p:sldId id="830" r:id="rId20"/>
    <p:sldId id="8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FD2"/>
    <a:srgbClr val="87C2A9"/>
    <a:srgbClr val="C3E0D3"/>
    <a:srgbClr val="A8E48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63C8-D726-4D8C-9A36-F5E3CC486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EA2-1937-4863-9820-D82479E9C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A792-B249-4DFA-9BEF-E33A7B68D6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8D63-59F0-4224-9A5F-F3D0BD2B15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CB10-DCB7-489F-A692-65910054D7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544-3353-4B8A-BDF9-8BA847236F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EB8F-7BB9-4A20-A457-4B1424C4BD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0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1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8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9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3484" y="-56515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71570" y="2603500"/>
            <a:ext cx="51384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-3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vue.js</a:t>
            </a: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组件通信</a:t>
            </a:r>
            <a:endParaRPr kumimoji="0" lang="zh-CN" altLang="en-US" sz="6600" b="1" i="0" u="none" strike="noStrike" kern="1200" cap="none" spc="-300" normalizeH="0" baseline="0" noProof="0" dirty="0">
              <a:ln>
                <a:noFill/>
              </a:ln>
              <a:solidFill>
                <a:srgbClr val="87C2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74665" y="4569910"/>
            <a:ext cx="338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noProof="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汇报人</a:t>
            </a:r>
            <a:r>
              <a:rPr lang="zh-CN" altLang="en-US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：胡晶   </a:t>
            </a:r>
            <a:r>
              <a:rPr lang="zh-CN" altLang="en-US" sz="1200" noProof="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时间：</a:t>
            </a:r>
            <a:r>
              <a:rPr lang="en-US" altLang="zh-CN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2019.3.1</a:t>
            </a:r>
            <a:endParaRPr kumimoji="0" lang="en-US" altLang="zh-CN" sz="1200" i="0" u="none" strike="noStrike" kern="1200" cap="none" spc="0" normalizeH="0" baseline="0" noProof="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702446" y="254128"/>
            <a:ext cx="55225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3.3.1 </a:t>
            </a:r>
            <a:r>
              <a:rPr lang="en-US" altLang="zh-CN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</a:rPr>
              <a:t>findComponentUpward</a:t>
            </a:r>
            <a:r>
              <a:rPr lang="en-US" sz="3200">
                <a:sym typeface="+mn-ea"/>
              </a:rPr>
              <a:t> 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" y="1158240"/>
            <a:ext cx="11278870" cy="4618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627833" y="254128"/>
            <a:ext cx="567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3.3.1 </a:t>
            </a:r>
            <a:r>
              <a:rPr lang="en-US" altLang="zh-CN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</a:rPr>
              <a:t>findComponentsUpward</a:t>
            </a:r>
            <a:r>
              <a:rPr lang="en-US" sz="3200">
                <a:sym typeface="+mn-ea"/>
              </a:rPr>
              <a:t> 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1052830"/>
            <a:ext cx="11156315" cy="484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448763" y="254128"/>
            <a:ext cx="60299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3.3.1 </a:t>
            </a:r>
            <a:r>
              <a:rPr lang="en-US" altLang="zh-CN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</a:rPr>
              <a:t>findComponentDownward</a:t>
            </a:r>
            <a:r>
              <a:rPr lang="en-US" sz="3200">
                <a:sym typeface="+mn-ea"/>
              </a:rPr>
              <a:t> 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0" y="913765"/>
            <a:ext cx="9309735" cy="551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374151" y="254128"/>
            <a:ext cx="61791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3.3.1 </a:t>
            </a:r>
            <a:r>
              <a:rPr lang="en-US" altLang="zh-CN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</a:rPr>
              <a:t>findComponentsDownward</a:t>
            </a:r>
            <a:r>
              <a:rPr lang="en-US" sz="3200">
                <a:sym typeface="+mn-ea"/>
              </a:rPr>
              <a:t> 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" y="1158240"/>
            <a:ext cx="11911330" cy="4112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583383" y="254128"/>
            <a:ext cx="5760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3.3.1 </a:t>
            </a:r>
            <a:r>
              <a:rPr lang="en-US" altLang="zh-CN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</a:rPr>
              <a:t>findBrothersComponents</a:t>
            </a:r>
            <a:r>
              <a:rPr lang="en-US" sz="3200">
                <a:sym typeface="+mn-ea"/>
              </a:rPr>
              <a:t> 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1066800"/>
            <a:ext cx="11261725" cy="551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254885" y="2821305"/>
            <a:ext cx="7681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更多应用场景需要在实践中去发掘</a:t>
            </a:r>
            <a:r>
              <a:rPr lang="en-US" altLang="zh-CN" sz="3600"/>
              <a:t>......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38170" y="2807970"/>
            <a:ext cx="4396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未完待续</a:t>
            </a:r>
            <a:r>
              <a:rPr lang="en-US" altLang="zh-CN" sz="3600"/>
              <a:t>......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51000" y="927735"/>
            <a:ext cx="8890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/>
              <a:t>【组名】Node.js 小组</a:t>
            </a:r>
            <a:endParaRPr sz="3600"/>
          </a:p>
          <a:p>
            <a:r>
              <a:rPr sz="3600"/>
              <a:t>【研究方向】使用 Node.js 开发团队提效工具</a:t>
            </a:r>
            <a:endParaRPr sz="3600"/>
          </a:p>
          <a:p>
            <a:r>
              <a:rPr sz="3600"/>
              <a:t>【本期主题】Node.js 事件循环机制解析</a:t>
            </a:r>
            <a:endParaRPr sz="3600"/>
          </a:p>
          <a:p>
            <a:r>
              <a:rPr sz="3600"/>
              <a:t>【主讲人】胡晶</a:t>
            </a:r>
            <a:endParaRPr sz="3600"/>
          </a:p>
          <a:p>
            <a:r>
              <a:rPr sz="3600"/>
              <a:t>【内容概要】</a:t>
            </a:r>
            <a:endParaRPr sz="3600"/>
          </a:p>
          <a:p>
            <a:r>
              <a:rPr sz="3600"/>
              <a:t>      讲解Node.js事件循环机制 以及与浏览器事件循环的对比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794408" y="1599674"/>
            <a:ext cx="967107" cy="9177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2611822"/>
            <a:ext cx="967107" cy="91771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3652693"/>
            <a:ext cx="967107" cy="91771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54410" y="637319"/>
            <a:ext cx="4767246" cy="5583361"/>
            <a:chOff x="-322450" y="168871"/>
            <a:chExt cx="5413655" cy="634043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65119">
              <a:off x="-618408" y="3066073"/>
              <a:ext cx="2942875" cy="235096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-237411" y="168871"/>
              <a:ext cx="5328616" cy="6340430"/>
              <a:chOff x="-237411" y="168871"/>
              <a:chExt cx="5328616" cy="634043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947025" y="4583954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969" y="3163758"/>
                <a:ext cx="2660207" cy="334554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49833">
                <a:off x="2491839" y="2556761"/>
                <a:ext cx="2350495" cy="186508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61528">
                <a:off x="2114473" y="366144"/>
                <a:ext cx="2976732" cy="23780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366" y="244975"/>
                <a:ext cx="2031433" cy="2673808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315199">
                <a:off x="390854" y="3108774"/>
                <a:ext cx="2765153" cy="3345543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0">
                <a:off x="2745222" y="1976022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589177">
                <a:off x="2482345" y="3694120"/>
                <a:ext cx="2455705" cy="159873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11981" y="1331738"/>
                <a:ext cx="3724570" cy="2975429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510184">
                <a:off x="1097483" y="597357"/>
                <a:ext cx="2455705" cy="159873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1226671" y="1660073"/>
                <a:ext cx="2290125" cy="3818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4000" sy="104000" algn="c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725700" y="2820872"/>
            <a:ext cx="4542373" cy="624202"/>
            <a:chOff x="2395255" y="1752018"/>
            <a:chExt cx="2932716" cy="624202"/>
          </a:xfrm>
        </p:grpSpPr>
        <p:sp>
          <p:nvSpPr>
            <p:cNvPr id="25" name="TextBox 17"/>
            <p:cNvSpPr txBox="1"/>
            <p:nvPr/>
          </p:nvSpPr>
          <p:spPr>
            <a:xfrm>
              <a:off x="2395256" y="1752018"/>
              <a:ext cx="83266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id-ID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通信</a:t>
              </a:r>
              <a:r>
                <a:rPr kumimoji="0" lang="en-US" altLang="zh-CN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API</a:t>
              </a:r>
              <a:endParaRPr kumimoji="0" lang="en-US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TextBox 18"/>
            <p:cNvSpPr txBox="1"/>
            <p:nvPr/>
          </p:nvSpPr>
          <p:spPr>
            <a:xfrm>
              <a:off x="2395255" y="2100630"/>
              <a:ext cx="293271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en-US" altLang="zh-CN" dirty="0">
                  <a:sym typeface="站酷快乐体2016修订版" panose="02010600030101010101" pitchFamily="2" charset="-122"/>
                </a:rPr>
                <a:t>prop event slot</a:t>
              </a:r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25700" y="3821447"/>
            <a:ext cx="4633635" cy="1007304"/>
            <a:chOff x="2360484" y="1738486"/>
            <a:chExt cx="2991638" cy="1007304"/>
          </a:xfrm>
        </p:grpSpPr>
        <p:sp>
          <p:nvSpPr>
            <p:cNvPr id="28" name="TextBox 17"/>
            <p:cNvSpPr txBox="1"/>
            <p:nvPr/>
          </p:nvSpPr>
          <p:spPr>
            <a:xfrm>
              <a:off x="2360485" y="1738486"/>
              <a:ext cx="2008074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组件关系以及通信方式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2360484" y="2100630"/>
              <a:ext cx="299163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父子 兄弟 隔代 </a:t>
              </a:r>
              <a:endParaRPr lang="zh-CN" altLang="en-US" dirty="0">
                <a:sym typeface="站酷快乐体2016修订版" panose="02010600030101010101" pitchFamily="2" charset="-122"/>
              </a:endParaRPr>
            </a:p>
            <a:p>
              <a:r>
                <a:rPr lang="en-US" altLang="zh-CN" dirty="0">
                  <a:sym typeface="站酷快乐体2016修订版" panose="02010600030101010101" pitchFamily="2" charset="-122"/>
                </a:rPr>
                <a:t>$refs $parent $children</a:t>
              </a:r>
              <a:endParaRPr lang="en-US" altLang="zh-CN" dirty="0">
                <a:sym typeface="站酷快乐体2016修订版" panose="02010600030101010101" pitchFamily="2" charset="-122"/>
              </a:endParaRPr>
            </a:p>
            <a:p>
              <a:r>
                <a:rPr lang="en-US" altLang="zh-CN" dirty="0">
                  <a:sym typeface="站酷快乐体2016修订版" panose="02010600030101010101" pitchFamily="2" charset="-122"/>
                </a:rPr>
                <a:t>provide/inject(v2.2.0)</a:t>
              </a:r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25702" y="1795109"/>
            <a:ext cx="4633635" cy="609104"/>
            <a:chOff x="1944688" y="1770288"/>
            <a:chExt cx="2991638" cy="609104"/>
          </a:xfrm>
        </p:grpSpPr>
        <p:sp>
          <p:nvSpPr>
            <p:cNvPr id="31" name="TextBox 17"/>
            <p:cNvSpPr txBox="1"/>
            <p:nvPr/>
          </p:nvSpPr>
          <p:spPr>
            <a:xfrm>
              <a:off x="1944688" y="1770288"/>
              <a:ext cx="1063074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id-ID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组件的分类</a:t>
              </a:r>
              <a:endParaRPr kumimoji="0" lang="zh-CN" altLang="id-ID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1959217" y="2103802"/>
              <a:ext cx="2977109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页面组件 功能组件 业务复用组件</a:t>
              </a:r>
              <a:endParaRPr kumimoji="0" lang="zh-CN" altLang="en-US" sz="1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91740" y="179510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1740" y="279458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91740" y="38375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098439" y="2099518"/>
            <a:ext cx="411514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6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目录</a:t>
            </a:r>
            <a:endParaRPr lang="zh-CN" altLang="en-US" sz="6600" b="1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091416" y="2547989"/>
            <a:ext cx="613410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CONTENTS</a:t>
            </a:r>
            <a:endParaRPr lang="en-US" altLang="zh-CN" sz="2800" b="1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05960" y="60039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145357" y="252858"/>
            <a:ext cx="23393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1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组件分类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99868" y="1627020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8" name="菱形 7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18526" y="1992535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06497" y="2977661"/>
            <a:ext cx="1053545" cy="1119809"/>
            <a:chOff x="5758072" y="954157"/>
            <a:chExt cx="1053545" cy="1119809"/>
          </a:xfrm>
          <a:solidFill>
            <a:srgbClr val="C3E0D3"/>
          </a:solidFill>
        </p:grpSpPr>
        <p:sp>
          <p:nvSpPr>
            <p:cNvPr id="12" name="菱形 11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25155" y="3343176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99868" y="4359162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16" name="菱形 15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18526" y="4724677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3336629" y="1473096"/>
            <a:ext cx="351546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页面组件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3379470" y="1860626"/>
            <a:ext cx="8118475" cy="11169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由 vue-router 产生的每个页面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algn="l" defTabSz="1218565" fontAlgn="auto">
              <a:lnSpc>
                <a:spcPts val="2000"/>
              </a:lnSpc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主要是还原设计稿，完成需求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algn="l" defTabSz="1218565" fontAlgn="auto">
              <a:lnSpc>
                <a:spcPts val="2000"/>
              </a:lnSpc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一般不会有 props 选项和 自定义事件，因为它作为路由的渲染，不会被复用，因此也不会对外提供接口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379365" y="2977766"/>
            <a:ext cx="351546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独立功能组件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379279" y="3397355"/>
            <a:ext cx="8322945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无状态基础控件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,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会被多处使用</a:t>
            </a: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通过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api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高度抽象，对外提供各种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api</a:t>
            </a:r>
            <a:endParaRPr lang="en-US" alt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可以通过不同配置实现不同的功能</a:t>
            </a:r>
            <a:endParaRPr lang="en-US" alt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3336925" y="4432300"/>
            <a:ext cx="792099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业务组件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336925" y="4875403"/>
            <a:ext cx="8099425" cy="60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介于第一类和第二类之间</a:t>
            </a:r>
            <a:endParaRPr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algn="l" defTabSz="1218565" fontAlgn="auto">
              <a:lnSpc>
                <a:spcPts val="2000"/>
              </a:lnSpc>
            </a:pPr>
            <a:r>
              <a:rPr 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项目内复用，通常会包含一些业务，比如数据请求</a:t>
            </a:r>
            <a:endParaRPr 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14" y="2033724"/>
            <a:ext cx="824730" cy="72863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02" y="3463234"/>
            <a:ext cx="824730" cy="72863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54" y="4820827"/>
            <a:ext cx="824730" cy="728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762135" y="252858"/>
            <a:ext cx="31057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2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常规通信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api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23870" y="3007995"/>
            <a:ext cx="61753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 dirty="0">
                <a:sym typeface="站酷快乐体2016修订版" panose="02010600030101010101" pitchFamily="2" charset="-122"/>
              </a:rPr>
              <a:t>prop event slot</a:t>
            </a:r>
            <a:endParaRPr lang="en-US" altLang="zh-CN" sz="6000" dirty="0">
              <a:sym typeface="站酷快乐体2016修订版" panose="02010600030101010101" pitchFamily="2" charset="-122"/>
            </a:endParaRPr>
          </a:p>
          <a:p>
            <a:endParaRPr 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864688" y="254128"/>
            <a:ext cx="5535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稍微高档一点点通信方式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99868" y="1627020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8" name="菱形 7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18526" y="1992535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06497" y="2977661"/>
            <a:ext cx="1053545" cy="1119809"/>
            <a:chOff x="5758072" y="954157"/>
            <a:chExt cx="1053545" cy="1119809"/>
          </a:xfrm>
          <a:solidFill>
            <a:srgbClr val="C3E0D3"/>
          </a:solidFill>
        </p:grpSpPr>
        <p:sp>
          <p:nvSpPr>
            <p:cNvPr id="12" name="菱形 11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25155" y="3343176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99868" y="4359162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16" name="菱形 15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18526" y="4724677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3330279" y="1875686"/>
            <a:ext cx="351546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provide/inject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3336925" y="2337511"/>
            <a:ext cx="8118475" cy="3473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祖先组件向子孙组件注入数据（非响应式）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372380" y="3232401"/>
            <a:ext cx="351546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dispatch/broadcast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379279" y="3693900"/>
            <a:ext cx="8322945" cy="3473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适用于独立组件开发（组件一般层级并不会很复杂，并且剥离了业务，不会变的难以维护）</a:t>
            </a: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3349625" y="4618990"/>
            <a:ext cx="792099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findComponents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系列（共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个方法）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355975" y="5080508"/>
            <a:ext cx="8099425" cy="3473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通过组件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name360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无死角查找组件实例</a:t>
            </a: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14" y="2033724"/>
            <a:ext cx="824730" cy="72863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02" y="3463234"/>
            <a:ext cx="824730" cy="72863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54" y="4820827"/>
            <a:ext cx="824730" cy="728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644978" y="252858"/>
            <a:ext cx="33401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3.1 </a:t>
            </a:r>
            <a:r>
              <a:rPr lang="en-US" altLang="zh-CN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provide/inject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30" y="1158240"/>
            <a:ext cx="8289290" cy="5186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57298" y="252858"/>
            <a:ext cx="431546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3.2 </a:t>
            </a:r>
            <a:r>
              <a:rPr lang="en-US" altLang="zh-CN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dispatch/broadcast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80" y="252730"/>
            <a:ext cx="5883910" cy="64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301443" y="254128"/>
            <a:ext cx="7298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3.3 </a:t>
            </a:r>
            <a:r>
              <a:rPr lang="en-US" altLang="zh-CN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findComponents</a:t>
            </a:r>
            <a:r>
              <a:rPr lang="zh-CN" altLang="en-US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系列（共</a:t>
            </a:r>
            <a:r>
              <a:rPr lang="en-US" altLang="zh-CN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sz="32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个方法）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488440" y="1337945"/>
            <a:ext cx="7806690" cy="4182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14350" indent="-514350" algn="l">
              <a:lnSpc>
                <a:spcPct val="190000"/>
              </a:lnSpc>
              <a:buFont typeface="Arial" panose="020B0604020202090204" pitchFamily="34" charset="0"/>
              <a:buAutoNum type="arabicPeriod"/>
            </a:pPr>
            <a:r>
              <a:rPr lang="en-US" sz="2800">
                <a:solidFill>
                  <a:srgbClr val="FFC000"/>
                </a:solidFill>
              </a:rPr>
              <a:t>findComponentUpward</a:t>
            </a:r>
            <a:r>
              <a:rPr lang="en-US" sz="2800"/>
              <a:t> </a:t>
            </a:r>
            <a:r>
              <a:rPr lang="zh-CN" altLang="en-US" sz="2000"/>
              <a:t>向上查找单个组件实例</a:t>
            </a:r>
            <a:endParaRPr lang="en-US" sz="2800"/>
          </a:p>
          <a:p>
            <a:pPr marL="514350" indent="-514350" algn="l">
              <a:lnSpc>
                <a:spcPct val="190000"/>
              </a:lnSpc>
              <a:buFont typeface="Arial" panose="020B0604020202090204" pitchFamily="34" charset="0"/>
              <a:buAutoNum type="arabicPeriod"/>
            </a:pPr>
            <a:r>
              <a:rPr lang="en-US" sz="2800">
                <a:solidFill>
                  <a:srgbClr val="FFC000"/>
                </a:solidFill>
              </a:rPr>
              <a:t>findComponentsUpward</a:t>
            </a:r>
            <a:r>
              <a:rPr lang="en-US" sz="2800"/>
              <a:t> </a:t>
            </a:r>
            <a:r>
              <a:rPr lang="zh-CN" altLang="en-US" sz="2000">
                <a:sym typeface="+mn-ea"/>
              </a:rPr>
              <a:t>向上查找多个组件实例</a:t>
            </a:r>
            <a:endParaRPr lang="en-US" sz="2800"/>
          </a:p>
          <a:p>
            <a:pPr marL="514350" indent="-514350" algn="l">
              <a:lnSpc>
                <a:spcPct val="190000"/>
              </a:lnSpc>
              <a:buFont typeface="Arial" panose="020B0604020202090204" pitchFamily="34" charset="0"/>
              <a:buAutoNum type="arabicPeriod"/>
            </a:pPr>
            <a:r>
              <a:rPr lang="en-US" sz="2800">
                <a:solidFill>
                  <a:srgbClr val="FFC000"/>
                </a:solidFill>
              </a:rPr>
              <a:t>findComponentDownward</a:t>
            </a:r>
            <a:r>
              <a:rPr lang="en-US" sz="2800"/>
              <a:t> </a:t>
            </a:r>
            <a:r>
              <a:rPr lang="zh-CN" altLang="en-US" sz="2000">
                <a:sym typeface="+mn-ea"/>
              </a:rPr>
              <a:t>向下查找单个组件实例</a:t>
            </a:r>
            <a:endParaRPr lang="en-US" sz="2800"/>
          </a:p>
          <a:p>
            <a:pPr marL="514350" indent="-514350" algn="l">
              <a:lnSpc>
                <a:spcPct val="190000"/>
              </a:lnSpc>
              <a:buFont typeface="Arial" panose="020B0604020202090204" pitchFamily="34" charset="0"/>
              <a:buAutoNum type="arabicPeriod"/>
            </a:pPr>
            <a:r>
              <a:rPr lang="en-US" sz="2800">
                <a:solidFill>
                  <a:srgbClr val="FFC000"/>
                </a:solidFill>
              </a:rPr>
              <a:t>findComponentsDownward</a:t>
            </a:r>
            <a:r>
              <a:rPr lang="en-US" sz="2800"/>
              <a:t> </a:t>
            </a:r>
            <a:r>
              <a:rPr lang="zh-CN" altLang="en-US" sz="2000">
                <a:sym typeface="+mn-ea"/>
              </a:rPr>
              <a:t>向下查找多个组件实例</a:t>
            </a:r>
            <a:endParaRPr lang="en-US" sz="2800"/>
          </a:p>
          <a:p>
            <a:pPr marL="514350" indent="-514350" algn="l">
              <a:lnSpc>
                <a:spcPct val="190000"/>
              </a:lnSpc>
              <a:buFont typeface="Arial" panose="020B0604020202090204" pitchFamily="34" charset="0"/>
              <a:buAutoNum type="arabicPeriod"/>
            </a:pPr>
            <a:r>
              <a:rPr lang="en-US" sz="2800">
                <a:solidFill>
                  <a:srgbClr val="FFC000"/>
                </a:solidFill>
              </a:rPr>
              <a:t>findBrothersComponents</a:t>
            </a:r>
            <a:r>
              <a:rPr lang="en-US" sz="2800"/>
              <a:t> </a:t>
            </a:r>
            <a:r>
              <a:rPr lang="zh-CN" altLang="en-US" sz="2000"/>
              <a:t>查找兄弟组件实例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014">
      <a:dk1>
        <a:srgbClr val="3F3F3F"/>
      </a:dk1>
      <a:lt1>
        <a:srgbClr val="FFFFFF"/>
      </a:lt1>
      <a:dk2>
        <a:srgbClr val="778495"/>
      </a:dk2>
      <a:lt2>
        <a:srgbClr val="F0F0F0"/>
      </a:lt2>
      <a:accent1>
        <a:srgbClr val="3F3F3F"/>
      </a:accent1>
      <a:accent2>
        <a:srgbClr val="D8D8D8"/>
      </a:accent2>
      <a:accent3>
        <a:srgbClr val="7B7B7B"/>
      </a:accent3>
      <a:accent4>
        <a:srgbClr val="A5A5A5"/>
      </a:accent4>
      <a:accent5>
        <a:srgbClr val="7F7F7F"/>
      </a:accent5>
      <a:accent6>
        <a:srgbClr val="595959"/>
      </a:accent6>
      <a:hlink>
        <a:srgbClr val="424242"/>
      </a:hlink>
      <a:folHlink>
        <a:srgbClr val="BFBFBF"/>
      </a:folHlink>
    </a:clrScheme>
    <a:fontScheme name="Temp">
      <a:majorFont>
        <a:latin typeface="迷你简卡通"/>
        <a:ea typeface="迷你简卡通"/>
        <a:cs typeface=""/>
      </a:majorFont>
      <a:minorFont>
        <a:latin typeface="迷你简卡通"/>
        <a:ea typeface="迷你简卡通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文字</Application>
  <PresentationFormat>宽屏</PresentationFormat>
  <Paragraphs>113</Paragraphs>
  <Slides>16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方正书宋_GBK</vt:lpstr>
      <vt:lpstr>Wingdings</vt:lpstr>
      <vt:lpstr>汉仪家书简</vt:lpstr>
      <vt:lpstr>站酷快乐体2016修订版</vt:lpstr>
      <vt:lpstr>Calibri</vt:lpstr>
      <vt:lpstr>宋体</vt:lpstr>
      <vt:lpstr>微软雅黑</vt:lpstr>
      <vt:lpstr>华文宋体</vt:lpstr>
      <vt:lpstr>等线</vt:lpstr>
      <vt:lpstr>汉仪中等线KW</vt:lpstr>
      <vt:lpstr>汉仪旗黑KW</vt:lpstr>
      <vt:lpstr>宋体</vt:lpstr>
      <vt:lpstr>Arial Unicode MS</vt:lpstr>
      <vt:lpstr>等线 Light</vt:lpstr>
      <vt:lpstr>迷你简卡通</vt:lpstr>
      <vt:lpstr>苹方-简</vt:lpstr>
      <vt:lpstr>Helvetica Neue</vt:lpstr>
      <vt:lpstr>汉仪书宋二KW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rainwalker</cp:lastModifiedBy>
  <cp:revision>31</cp:revision>
  <dcterms:created xsi:type="dcterms:W3CDTF">2019-08-30T06:06:16Z</dcterms:created>
  <dcterms:modified xsi:type="dcterms:W3CDTF">2019-08-30T06:06:16Z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