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4" r:id="rId3"/>
    <p:sldId id="257" r:id="rId4"/>
    <p:sldId id="266" r:id="rId5"/>
    <p:sldId id="267" r:id="rId6"/>
    <p:sldId id="268" r:id="rId7"/>
    <p:sldId id="269" r:id="rId8"/>
    <p:sldId id="270" r:id="rId9"/>
    <p:sldId id="265" r:id="rId10"/>
    <p:sldId id="258" r:id="rId11"/>
    <p:sldId id="259" r:id="rId12"/>
    <p:sldId id="260" r:id="rId13"/>
    <p:sldId id="261" r:id="rId14"/>
    <p:sldId id="262"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1C48-79F5-4BAD-8B53-D4AFE2610AD0}" type="datetimeFigureOut">
              <a:rPr lang="en-GB" smtClean="0"/>
              <a:t>03/03/2018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04725-540B-452D-B0FD-93B33E055DA6}" type="slidenum">
              <a:rPr lang="en-GB" smtClean="0"/>
              <a:t>‹#›</a:t>
            </a:fld>
            <a:endParaRPr lang="en-GB"/>
          </a:p>
        </p:txBody>
      </p:sp>
    </p:spTree>
    <p:extLst>
      <p:ext uri="{BB962C8B-B14F-4D97-AF65-F5344CB8AC3E}">
        <p14:creationId xmlns:p14="http://schemas.microsoft.com/office/powerpoint/2010/main" val="353363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E6C9CD-7379-441C-A6A8-29C9B7334156}" type="datetime1">
              <a:rPr lang="en-GB" smtClean="0"/>
              <a:t>03/03/2018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395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0197C0-B356-47C3-9791-41E3470C4812}" type="datetime1">
              <a:rPr lang="en-GB" smtClean="0"/>
              <a:t>03/03/2018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99455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CCBD52-4404-4679-AD0E-5B1A181093B3}" type="datetime1">
              <a:rPr lang="en-GB" smtClean="0"/>
              <a:t>03/03/2018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6623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CAAF4C-DA43-4B0B-B89D-B6BA7DD681AB}" type="datetime1">
              <a:rPr lang="en-GB" smtClean="0"/>
              <a:t>03/03/2018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6416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F6306-0CCA-4980-82C6-D3068F6305C7}" type="datetime1">
              <a:rPr lang="en-GB" smtClean="0"/>
              <a:t>03/03/2018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5914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3696CE2-01E0-4DF1-A106-95799929B187}" type="datetime1">
              <a:rPr lang="en-GB" smtClean="0"/>
              <a:t>03/03/2018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31442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2090FD3-D285-4179-92BD-591F158C5418}" type="datetime1">
              <a:rPr lang="en-GB" smtClean="0"/>
              <a:t>03/03/2018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684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4E45B7-A622-4222-A80E-196BC8CCA7F7}" type="datetime1">
              <a:rPr lang="en-GB" smtClean="0"/>
              <a:t>03/03/2018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75160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7BAF0-324E-4D1E-AA07-C2DCEDCFE6FC}" type="datetime1">
              <a:rPr lang="en-GB" smtClean="0"/>
              <a:t>03/03/2018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04824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207E2-AE5D-4291-9605-29BA914D2E47}" type="datetime1">
              <a:rPr lang="en-GB" smtClean="0"/>
              <a:t>03/03/2018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8452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477EFB-93AB-4F72-AA71-BF558E1492A4}" type="datetime1">
              <a:rPr lang="en-GB" smtClean="0"/>
              <a:t>03/03/2018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7315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8BB12-A9A3-46E3-AA03-D86BBABF0BA4}" type="datetime1">
              <a:rPr lang="en-GB" smtClean="0"/>
              <a:t>03/03/2018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26D4-4E0B-403F-918B-E82125F5E912}" type="slidenum">
              <a:rPr lang="en-GB" smtClean="0"/>
              <a:t>‹#›</a:t>
            </a:fld>
            <a:endParaRPr lang="en-GB"/>
          </a:p>
        </p:txBody>
      </p:sp>
    </p:spTree>
    <p:extLst>
      <p:ext uri="{BB962C8B-B14F-4D97-AF65-F5344CB8AC3E}">
        <p14:creationId xmlns:p14="http://schemas.microsoft.com/office/powerpoint/2010/main" val="322345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uilder_pattern" TargetMode="External"/><Relationship Id="rId2" Type="http://schemas.openxmlformats.org/officeDocument/2006/relationships/hyperlink" Target="https://en.wikipedia.org/wiki/Abstract_factory_pattern" TargetMode="External"/><Relationship Id="rId1" Type="http://schemas.openxmlformats.org/officeDocument/2006/relationships/slideLayout" Target="../slideLayouts/slideLayout2.xml"/><Relationship Id="rId6" Type="http://schemas.openxmlformats.org/officeDocument/2006/relationships/hyperlink" Target="https://en.wikipedia.org/wiki/Singleton_pattern" TargetMode="External"/><Relationship Id="rId5" Type="http://schemas.openxmlformats.org/officeDocument/2006/relationships/hyperlink" Target="https://en.wikipedia.org/wiki/Prototype_pattern" TargetMode="External"/><Relationship Id="rId4" Type="http://schemas.openxmlformats.org/officeDocument/2006/relationships/hyperlink" Target="https://en.wikipedia.org/wiki/Factory_method_patter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Bridge_pattern" TargetMode="External"/><Relationship Id="rId2" Type="http://schemas.openxmlformats.org/officeDocument/2006/relationships/hyperlink" Target="https://en.wikipedia.org/wiki/Adapter_pattern" TargetMode="External"/><Relationship Id="rId1" Type="http://schemas.openxmlformats.org/officeDocument/2006/relationships/slideLayout" Target="../slideLayouts/slideLayout2.xml"/><Relationship Id="rId5" Type="http://schemas.openxmlformats.org/officeDocument/2006/relationships/hyperlink" Target="https://en.wikipedia.org/wiki/Decorator_pattern" TargetMode="External"/><Relationship Id="rId4" Type="http://schemas.openxmlformats.org/officeDocument/2006/relationships/hyperlink" Target="https://en.wikipedia.org/wiki/Composite_patter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Flyweight_pattern" TargetMode="External"/><Relationship Id="rId2" Type="http://schemas.openxmlformats.org/officeDocument/2006/relationships/hyperlink" Target="https://en.wikipedia.org/wiki/Facade_pattern" TargetMode="External"/><Relationship Id="rId1" Type="http://schemas.openxmlformats.org/officeDocument/2006/relationships/slideLayout" Target="../slideLayouts/slideLayout2.xml"/><Relationship Id="rId4" Type="http://schemas.openxmlformats.org/officeDocument/2006/relationships/hyperlink" Target="https://en.wikipedia.org/wiki/Proxy_pattern"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Memento_pattern" TargetMode="External"/><Relationship Id="rId3" Type="http://schemas.openxmlformats.org/officeDocument/2006/relationships/hyperlink" Target="https://en.wikipedia.org/wiki/Command_pattern" TargetMode="External"/><Relationship Id="rId7" Type="http://schemas.openxmlformats.org/officeDocument/2006/relationships/hyperlink" Target="https://en.wikipedia.org/wiki/Loose_coupling" TargetMode="External"/><Relationship Id="rId2" Type="http://schemas.openxmlformats.org/officeDocument/2006/relationships/hyperlink" Target="https://en.wikipedia.org/wiki/Chain-of-responsibility_pattern" TargetMode="External"/><Relationship Id="rId1" Type="http://schemas.openxmlformats.org/officeDocument/2006/relationships/slideLayout" Target="../slideLayouts/slideLayout2.xml"/><Relationship Id="rId6" Type="http://schemas.openxmlformats.org/officeDocument/2006/relationships/hyperlink" Target="https://en.wikipedia.org/wiki/Mediator_pattern" TargetMode="External"/><Relationship Id="rId5" Type="http://schemas.openxmlformats.org/officeDocument/2006/relationships/hyperlink" Target="https://en.wikipedia.org/wiki/Iterator_pattern" TargetMode="External"/><Relationship Id="rId4" Type="http://schemas.openxmlformats.org/officeDocument/2006/relationships/hyperlink" Target="https://en.wikipedia.org/wiki/Interpreter_patter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tate_pattern" TargetMode="External"/><Relationship Id="rId2" Type="http://schemas.openxmlformats.org/officeDocument/2006/relationships/hyperlink" Target="https://en.wikipedia.org/wiki/Observer_pattern" TargetMode="External"/><Relationship Id="rId1" Type="http://schemas.openxmlformats.org/officeDocument/2006/relationships/slideLayout" Target="../slideLayouts/slideLayout2.xml"/><Relationship Id="rId6" Type="http://schemas.openxmlformats.org/officeDocument/2006/relationships/hyperlink" Target="https://en.wikipedia.org/wiki/Visitor_pattern" TargetMode="External"/><Relationship Id="rId5" Type="http://schemas.openxmlformats.org/officeDocument/2006/relationships/hyperlink" Target="https://en.wikipedia.org/wiki/Template_method_pattern" TargetMode="External"/><Relationship Id="rId4" Type="http://schemas.openxmlformats.org/officeDocument/2006/relationships/hyperlink" Target="https://en.wikipedia.org/wiki/Strategy_patter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a:t>
            </a:r>
            <a:endParaRPr lang="en-GB" dirty="0"/>
          </a:p>
        </p:txBody>
      </p:sp>
      <p:sp>
        <p:nvSpPr>
          <p:cNvPr id="3" name="Subtitle 2"/>
          <p:cNvSpPr>
            <a:spLocks noGrp="1"/>
          </p:cNvSpPr>
          <p:nvPr>
            <p:ph type="subTitle" idx="1"/>
          </p:nvPr>
        </p:nvSpPr>
        <p:spPr/>
        <p:txBody>
          <a:bodyPr/>
          <a:lstStyle/>
          <a:p>
            <a:r>
              <a:rPr lang="en-US" dirty="0"/>
              <a:t>Some </a:t>
            </a:r>
            <a:r>
              <a:rPr lang="en-US"/>
              <a:t>Patterns Overview</a:t>
            </a:r>
            <a:endParaRPr lang="en-US" dirty="0"/>
          </a:p>
        </p:txBody>
      </p:sp>
      <p:sp>
        <p:nvSpPr>
          <p:cNvPr id="4" name="Slide Number Placeholder 3"/>
          <p:cNvSpPr>
            <a:spLocks noGrp="1"/>
          </p:cNvSpPr>
          <p:nvPr>
            <p:ph type="sldNum" sz="quarter" idx="12"/>
          </p:nvPr>
        </p:nvSpPr>
        <p:spPr/>
        <p:txBody>
          <a:bodyPr/>
          <a:lstStyle/>
          <a:p>
            <a:fld id="{AD0626D4-4E0B-403F-918B-E82125F5E912}" type="slidenum">
              <a:rPr lang="en-GB" smtClean="0"/>
              <a:t>1</a:t>
            </a:fld>
            <a:endParaRPr lang="en-GB"/>
          </a:p>
        </p:txBody>
      </p:sp>
    </p:spTree>
    <p:extLst>
      <p:ext uri="{BB962C8B-B14F-4D97-AF65-F5344CB8AC3E}">
        <p14:creationId xmlns:p14="http://schemas.microsoft.com/office/powerpoint/2010/main" val="122364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Adapter pattern converts the interface of a class into another interface clients expect. Adapter lets classes work together that couldn't otherwise because of incompatible interfaces.</a:t>
            </a:r>
          </a:p>
          <a:p>
            <a:r>
              <a:rPr lang="en-GB" dirty="0"/>
              <a:t>The pre-</a:t>
            </a:r>
            <a:r>
              <a:rPr lang="en-GB" dirty="0" err="1"/>
              <a:t>condiction</a:t>
            </a:r>
            <a:r>
              <a:rPr lang="en-GB" dirty="0"/>
              <a:t> is that do not change the existing interface/class, but leverage (inherit/composite) an existing object to implement a new interface. </a:t>
            </a:r>
          </a:p>
        </p:txBody>
      </p:sp>
      <p:sp>
        <p:nvSpPr>
          <p:cNvPr id="5" name="Slide Number Placeholder 4"/>
          <p:cNvSpPr>
            <a:spLocks noGrp="1"/>
          </p:cNvSpPr>
          <p:nvPr>
            <p:ph type="sldNum" sz="quarter" idx="12"/>
          </p:nvPr>
        </p:nvSpPr>
        <p:spPr/>
        <p:txBody>
          <a:bodyPr/>
          <a:lstStyle/>
          <a:p>
            <a:fld id="{AD0626D4-4E0B-403F-918B-E82125F5E912}" type="slidenum">
              <a:rPr lang="en-GB" smtClean="0"/>
              <a:t>10</a:t>
            </a:fld>
            <a:endParaRPr lang="en-GB" dirty="0"/>
          </a:p>
        </p:txBody>
      </p:sp>
      <p:pic>
        <p:nvPicPr>
          <p:cNvPr id="6" name="Picture 5"/>
          <p:cNvPicPr>
            <a:picLocks noChangeAspect="1"/>
          </p:cNvPicPr>
          <p:nvPr/>
        </p:nvPicPr>
        <p:blipFill>
          <a:blip r:embed="rId2"/>
          <a:stretch>
            <a:fillRect/>
          </a:stretch>
        </p:blipFill>
        <p:spPr>
          <a:xfrm>
            <a:off x="3390892" y="3941189"/>
            <a:ext cx="7663426" cy="2780285"/>
          </a:xfrm>
          <a:prstGeom prst="rect">
            <a:avLst/>
          </a:prstGeom>
        </p:spPr>
      </p:pic>
    </p:spTree>
    <p:extLst>
      <p:ext uri="{BB962C8B-B14F-4D97-AF65-F5344CB8AC3E}">
        <p14:creationId xmlns:p14="http://schemas.microsoft.com/office/powerpoint/2010/main" val="311389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Decorator attaches additional responsibilities to an object dynamically. Decorators provide a flexible alternative to </a:t>
            </a:r>
            <a:r>
              <a:rPr lang="en-GB" dirty="0" err="1"/>
              <a:t>subclassing</a:t>
            </a:r>
            <a:r>
              <a:rPr lang="en-GB" dirty="0"/>
              <a:t> for extending functionality.</a:t>
            </a:r>
          </a:p>
          <a:p>
            <a:r>
              <a:rPr lang="en-GB" dirty="0"/>
              <a:t>The pre-</a:t>
            </a:r>
            <a:r>
              <a:rPr lang="en-GB" dirty="0" err="1"/>
              <a:t>condiction</a:t>
            </a:r>
            <a:r>
              <a:rPr lang="en-GB" dirty="0"/>
              <a:t> is that existing interface should not be changed, and it's required to supplement functions to existing implementations.</a:t>
            </a:r>
          </a:p>
        </p:txBody>
      </p:sp>
      <p:sp>
        <p:nvSpPr>
          <p:cNvPr id="5" name="Slide Number Placeholder 4"/>
          <p:cNvSpPr>
            <a:spLocks noGrp="1"/>
          </p:cNvSpPr>
          <p:nvPr>
            <p:ph type="sldNum" sz="quarter" idx="12"/>
          </p:nvPr>
        </p:nvSpPr>
        <p:spPr/>
        <p:txBody>
          <a:bodyPr/>
          <a:lstStyle/>
          <a:p>
            <a:fld id="{AD0626D4-4E0B-403F-918B-E82125F5E912}" type="slidenum">
              <a:rPr lang="en-GB" smtClean="0"/>
              <a:t>11</a:t>
            </a:fld>
            <a:endParaRPr lang="en-GB" dirty="0"/>
          </a:p>
        </p:txBody>
      </p:sp>
      <p:pic>
        <p:nvPicPr>
          <p:cNvPr id="6" name="Picture 5"/>
          <p:cNvPicPr>
            <a:picLocks noChangeAspect="1"/>
          </p:cNvPicPr>
          <p:nvPr/>
        </p:nvPicPr>
        <p:blipFill>
          <a:blip r:embed="rId2"/>
          <a:stretch>
            <a:fillRect/>
          </a:stretch>
        </p:blipFill>
        <p:spPr>
          <a:xfrm>
            <a:off x="4439070" y="3957597"/>
            <a:ext cx="6255091" cy="2763878"/>
          </a:xfrm>
          <a:prstGeom prst="rect">
            <a:avLst/>
          </a:prstGeom>
        </p:spPr>
      </p:pic>
    </p:spTree>
    <p:extLst>
      <p:ext uri="{BB962C8B-B14F-4D97-AF65-F5344CB8AC3E}">
        <p14:creationId xmlns:p14="http://schemas.microsoft.com/office/powerpoint/2010/main" val="33832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lstStyle/>
          <a:p>
            <a:r>
              <a:rPr lang="en-GB" dirty="0"/>
              <a:t>Proxy pattern provides a surrogate or placeholder for another object to control access to it.</a:t>
            </a:r>
          </a:p>
        </p:txBody>
      </p:sp>
      <p:sp>
        <p:nvSpPr>
          <p:cNvPr id="5" name="Slide Number Placeholder 4"/>
          <p:cNvSpPr>
            <a:spLocks noGrp="1"/>
          </p:cNvSpPr>
          <p:nvPr>
            <p:ph type="sldNum" sz="quarter" idx="12"/>
          </p:nvPr>
        </p:nvSpPr>
        <p:spPr/>
        <p:txBody>
          <a:bodyPr/>
          <a:lstStyle/>
          <a:p>
            <a:fld id="{AD0626D4-4E0B-403F-918B-E82125F5E912}" type="slidenum">
              <a:rPr lang="en-GB" smtClean="0"/>
              <a:t>12</a:t>
            </a:fld>
            <a:endParaRPr lang="en-GB" dirty="0"/>
          </a:p>
        </p:txBody>
      </p:sp>
      <p:pic>
        <p:nvPicPr>
          <p:cNvPr id="6" name="Picture 5"/>
          <p:cNvPicPr>
            <a:picLocks noChangeAspect="1"/>
          </p:cNvPicPr>
          <p:nvPr/>
        </p:nvPicPr>
        <p:blipFill>
          <a:blip r:embed="rId2"/>
          <a:stretch>
            <a:fillRect/>
          </a:stretch>
        </p:blipFill>
        <p:spPr>
          <a:xfrm>
            <a:off x="3097904" y="2841675"/>
            <a:ext cx="7969272" cy="3335288"/>
          </a:xfrm>
          <a:prstGeom prst="rect">
            <a:avLst/>
          </a:prstGeom>
        </p:spPr>
      </p:pic>
    </p:spTree>
    <p:extLst>
      <p:ext uri="{BB962C8B-B14F-4D97-AF65-F5344CB8AC3E}">
        <p14:creationId xmlns:p14="http://schemas.microsoft.com/office/powerpoint/2010/main" val="1171909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lstStyle/>
          <a:p>
            <a:r>
              <a:rPr lang="en-GB" dirty="0"/>
              <a:t>Provide a unified interface to a set of interfaces in a subsystem. Facade defines a higher-level interface that makes the subsystem easier to use.</a:t>
            </a:r>
          </a:p>
          <a:p>
            <a:r>
              <a:rPr lang="en-GB" dirty="0"/>
              <a:t>The pre-</a:t>
            </a:r>
            <a:r>
              <a:rPr lang="en-GB" dirty="0" err="1"/>
              <a:t>condiction</a:t>
            </a:r>
            <a:r>
              <a:rPr lang="en-GB" dirty="0"/>
              <a:t> is that not changing the existing several </a:t>
            </a:r>
            <a:r>
              <a:rPr lang="en-GB" dirty="0" err="1"/>
              <a:t>intefaces</a:t>
            </a:r>
            <a:r>
              <a:rPr lang="en-GB" dirty="0"/>
              <a:t>, but build a new one and consolidate/simplify the interface to caller.</a:t>
            </a:r>
          </a:p>
        </p:txBody>
      </p:sp>
      <p:sp>
        <p:nvSpPr>
          <p:cNvPr id="5" name="Slide Number Placeholder 4"/>
          <p:cNvSpPr>
            <a:spLocks noGrp="1"/>
          </p:cNvSpPr>
          <p:nvPr>
            <p:ph type="sldNum" sz="quarter" idx="12"/>
          </p:nvPr>
        </p:nvSpPr>
        <p:spPr/>
        <p:txBody>
          <a:bodyPr/>
          <a:lstStyle/>
          <a:p>
            <a:fld id="{AD0626D4-4E0B-403F-918B-E82125F5E912}" type="slidenum">
              <a:rPr lang="en-GB" smtClean="0"/>
              <a:t>13</a:t>
            </a:fld>
            <a:endParaRPr lang="en-GB" dirty="0"/>
          </a:p>
        </p:txBody>
      </p:sp>
      <p:pic>
        <p:nvPicPr>
          <p:cNvPr id="6" name="Picture 5"/>
          <p:cNvPicPr>
            <a:picLocks noChangeAspect="1"/>
          </p:cNvPicPr>
          <p:nvPr/>
        </p:nvPicPr>
        <p:blipFill>
          <a:blip r:embed="rId2"/>
          <a:stretch>
            <a:fillRect/>
          </a:stretch>
        </p:blipFill>
        <p:spPr>
          <a:xfrm>
            <a:off x="3086868" y="3896751"/>
            <a:ext cx="6873057" cy="2671251"/>
          </a:xfrm>
          <a:prstGeom prst="rect">
            <a:avLst/>
          </a:prstGeom>
        </p:spPr>
      </p:pic>
    </p:spTree>
    <p:extLst>
      <p:ext uri="{BB962C8B-B14F-4D97-AF65-F5344CB8AC3E}">
        <p14:creationId xmlns:p14="http://schemas.microsoft.com/office/powerpoint/2010/main" val="355642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lstStyle/>
          <a:p>
            <a:r>
              <a:rPr lang="en-GB" dirty="0"/>
              <a:t>Strategy define a family of algorithms, encapsulate each one, and make them interchangeable. Strategy lets the algorithm vary independently from clients that use it.</a:t>
            </a:r>
          </a:p>
        </p:txBody>
      </p:sp>
      <p:sp>
        <p:nvSpPr>
          <p:cNvPr id="5" name="Slide Number Placeholder 4"/>
          <p:cNvSpPr>
            <a:spLocks noGrp="1"/>
          </p:cNvSpPr>
          <p:nvPr>
            <p:ph type="sldNum" sz="quarter" idx="12"/>
          </p:nvPr>
        </p:nvSpPr>
        <p:spPr/>
        <p:txBody>
          <a:bodyPr/>
          <a:lstStyle/>
          <a:p>
            <a:fld id="{AD0626D4-4E0B-403F-918B-E82125F5E912}" type="slidenum">
              <a:rPr lang="en-GB" smtClean="0"/>
              <a:t>14</a:t>
            </a:fld>
            <a:endParaRPr lang="en-GB" dirty="0"/>
          </a:p>
        </p:txBody>
      </p:sp>
      <p:pic>
        <p:nvPicPr>
          <p:cNvPr id="7" name="Picture 6"/>
          <p:cNvPicPr>
            <a:picLocks noChangeAspect="1"/>
          </p:cNvPicPr>
          <p:nvPr/>
        </p:nvPicPr>
        <p:blipFill>
          <a:blip r:embed="rId2"/>
          <a:stretch>
            <a:fillRect/>
          </a:stretch>
        </p:blipFill>
        <p:spPr>
          <a:xfrm>
            <a:off x="2649985" y="3544063"/>
            <a:ext cx="7832070" cy="2702718"/>
          </a:xfrm>
          <a:prstGeom prst="rect">
            <a:avLst/>
          </a:prstGeom>
        </p:spPr>
      </p:pic>
    </p:spTree>
    <p:extLst>
      <p:ext uri="{BB962C8B-B14F-4D97-AF65-F5344CB8AC3E}">
        <p14:creationId xmlns:p14="http://schemas.microsoft.com/office/powerpoint/2010/main" val="256486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lstStyle/>
          <a:p>
            <a:r>
              <a:rPr lang="en-GB" dirty="0"/>
              <a:t>Template Method Pattern defines the skeleton of an algorithm in an operation, deferring some steps to subclasses. Template Method lets subclasses redefine certain steps of an algorithm without changing the algorithm's structure.</a:t>
            </a:r>
          </a:p>
        </p:txBody>
      </p:sp>
      <p:sp>
        <p:nvSpPr>
          <p:cNvPr id="5" name="Slide Number Placeholder 4"/>
          <p:cNvSpPr>
            <a:spLocks noGrp="1"/>
          </p:cNvSpPr>
          <p:nvPr>
            <p:ph type="sldNum" sz="quarter" idx="12"/>
          </p:nvPr>
        </p:nvSpPr>
        <p:spPr/>
        <p:txBody>
          <a:bodyPr/>
          <a:lstStyle/>
          <a:p>
            <a:fld id="{AD0626D4-4E0B-403F-918B-E82125F5E912}" type="slidenum">
              <a:rPr lang="en-GB" smtClean="0"/>
              <a:t>15</a:t>
            </a:fld>
            <a:endParaRPr lang="en-GB" dirty="0"/>
          </a:p>
        </p:txBody>
      </p:sp>
      <p:pic>
        <p:nvPicPr>
          <p:cNvPr id="6" name="Picture 5"/>
          <p:cNvPicPr>
            <a:picLocks noChangeAspect="1"/>
          </p:cNvPicPr>
          <p:nvPr/>
        </p:nvPicPr>
        <p:blipFill>
          <a:blip r:embed="rId2"/>
          <a:stretch>
            <a:fillRect/>
          </a:stretch>
        </p:blipFill>
        <p:spPr>
          <a:xfrm>
            <a:off x="4116338" y="3568889"/>
            <a:ext cx="5182407" cy="2952004"/>
          </a:xfrm>
          <a:prstGeom prst="rect">
            <a:avLst/>
          </a:prstGeom>
        </p:spPr>
      </p:pic>
    </p:spTree>
    <p:extLst>
      <p:ext uri="{BB962C8B-B14F-4D97-AF65-F5344CB8AC3E}">
        <p14:creationId xmlns:p14="http://schemas.microsoft.com/office/powerpoint/2010/main" val="121605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a:t>
            </a:r>
            <a:endParaRPr lang="en-GB" dirty="0"/>
          </a:p>
        </p:txBody>
      </p:sp>
      <p:sp>
        <p:nvSpPr>
          <p:cNvPr id="3" name="Subtitle 2"/>
          <p:cNvSpPr>
            <a:spLocks noGrp="1"/>
          </p:cNvSpPr>
          <p:nvPr>
            <p:ph type="subTitle" idx="1"/>
          </p:nvPr>
        </p:nvSpPr>
        <p:spPr/>
        <p:txBody>
          <a:bodyPr/>
          <a:lstStyle/>
          <a:p>
            <a:r>
              <a:rPr lang="en-US" dirty="0"/>
              <a:t>Some Patterns Overview</a:t>
            </a:r>
          </a:p>
          <a:p>
            <a:r>
              <a:rPr lang="en-US" sz="1600" dirty="0"/>
              <a:t>Dec 2016, Wesley</a:t>
            </a:r>
            <a:endParaRPr lang="en-GB" sz="1600" dirty="0"/>
          </a:p>
        </p:txBody>
      </p:sp>
      <p:sp>
        <p:nvSpPr>
          <p:cNvPr id="4" name="Slide Number Placeholder 3"/>
          <p:cNvSpPr>
            <a:spLocks noGrp="1"/>
          </p:cNvSpPr>
          <p:nvPr>
            <p:ph type="sldNum" sz="quarter" idx="12"/>
          </p:nvPr>
        </p:nvSpPr>
        <p:spPr/>
        <p:txBody>
          <a:bodyPr/>
          <a:lstStyle/>
          <a:p>
            <a:fld id="{AD0626D4-4E0B-403F-918B-E82125F5E912}" type="slidenum">
              <a:rPr lang="en-GB" smtClean="0"/>
              <a:t>2</a:t>
            </a:fld>
            <a:endParaRPr lang="en-GB"/>
          </a:p>
        </p:txBody>
      </p:sp>
    </p:spTree>
    <p:extLst>
      <p:ext uri="{BB962C8B-B14F-4D97-AF65-F5344CB8AC3E}">
        <p14:creationId xmlns:p14="http://schemas.microsoft.com/office/powerpoint/2010/main" val="82874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Patterns by Type</a:t>
            </a:r>
          </a:p>
        </p:txBody>
      </p:sp>
      <p:sp>
        <p:nvSpPr>
          <p:cNvPr id="3" name="Content Placeholder 2"/>
          <p:cNvSpPr>
            <a:spLocks noGrp="1"/>
          </p:cNvSpPr>
          <p:nvPr>
            <p:ph idx="1"/>
          </p:nvPr>
        </p:nvSpPr>
        <p:spPr/>
        <p:txBody>
          <a:bodyPr/>
          <a:lstStyle/>
          <a:p>
            <a:r>
              <a:rPr lang="en-GB" b="1" dirty="0"/>
              <a:t>Creational</a:t>
            </a:r>
          </a:p>
          <a:p>
            <a:pPr lvl="1"/>
            <a:r>
              <a:rPr lang="en-GB" dirty="0"/>
              <a:t>Creational patterns are ones that create objects for you, rather than having you instantiate objects directly. This gives your program more flexibility in deciding which objects need to be created for a given case</a:t>
            </a:r>
            <a:endParaRPr lang="en-GB" b="1" dirty="0"/>
          </a:p>
          <a:p>
            <a:r>
              <a:rPr lang="en-GB" b="1" dirty="0"/>
              <a:t>Structural</a:t>
            </a:r>
          </a:p>
          <a:p>
            <a:pPr lvl="1"/>
            <a:r>
              <a:rPr lang="en-GB" dirty="0"/>
              <a:t>These concern class and object composition. They use inheritance to compose interfaces and define ways to compose objects to obtain new functionality.</a:t>
            </a:r>
            <a:endParaRPr lang="en-GB" b="1" dirty="0"/>
          </a:p>
          <a:p>
            <a:r>
              <a:rPr lang="en-GB" b="1" dirty="0" err="1"/>
              <a:t>Behavioral</a:t>
            </a:r>
            <a:endParaRPr lang="en-GB" b="1" dirty="0"/>
          </a:p>
          <a:p>
            <a:pPr lvl="1"/>
            <a:r>
              <a:rPr lang="en-GB" dirty="0"/>
              <a:t>Most of these design patterns are specifically concerned with communication between </a:t>
            </a:r>
            <a:r>
              <a:rPr lang="en-GB" b="1" dirty="0"/>
              <a:t>objects</a:t>
            </a:r>
            <a:r>
              <a:rPr lang="en-GB" dirty="0"/>
              <a:t>.</a:t>
            </a:r>
            <a:endParaRPr lang="en-GB" b="1" dirty="0"/>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3</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Creational</a:t>
            </a:r>
          </a:p>
        </p:txBody>
      </p:sp>
      <p:sp>
        <p:nvSpPr>
          <p:cNvPr id="3" name="Content Placeholder 2"/>
          <p:cNvSpPr>
            <a:spLocks noGrp="1"/>
          </p:cNvSpPr>
          <p:nvPr>
            <p:ph idx="1"/>
          </p:nvPr>
        </p:nvSpPr>
        <p:spPr/>
        <p:txBody>
          <a:bodyPr/>
          <a:lstStyle/>
          <a:p>
            <a:r>
              <a:rPr lang="en-GB" dirty="0">
                <a:hlinkClick r:id="rId2" tooltip="Abstract factory pattern"/>
              </a:rPr>
              <a:t>Abstract factory pattern</a:t>
            </a:r>
            <a:r>
              <a:rPr lang="en-GB" dirty="0"/>
              <a:t> groups object factories that have a common theme.</a:t>
            </a:r>
          </a:p>
          <a:p>
            <a:r>
              <a:rPr lang="en-GB" dirty="0">
                <a:hlinkClick r:id="rId3" tooltip="Builder pattern"/>
              </a:rPr>
              <a:t>Builder pattern</a:t>
            </a:r>
            <a:r>
              <a:rPr lang="en-GB" dirty="0"/>
              <a:t> constructs complex objects by separating construction and representation.</a:t>
            </a:r>
          </a:p>
          <a:p>
            <a:r>
              <a:rPr lang="en-GB" dirty="0">
                <a:hlinkClick r:id="rId4" tooltip="Factory method pattern"/>
              </a:rPr>
              <a:t>Factory method pattern</a:t>
            </a:r>
            <a:r>
              <a:rPr lang="en-GB" dirty="0"/>
              <a:t> creates objects without specifying the exact class to create.</a:t>
            </a:r>
          </a:p>
          <a:p>
            <a:r>
              <a:rPr lang="en-GB" dirty="0">
                <a:hlinkClick r:id="rId5" tooltip="Prototype pattern"/>
              </a:rPr>
              <a:t>Prototype pattern</a:t>
            </a:r>
            <a:r>
              <a:rPr lang="en-GB" dirty="0"/>
              <a:t> creates objects by cloning an existing object.</a:t>
            </a:r>
          </a:p>
          <a:p>
            <a:r>
              <a:rPr lang="en-GB" dirty="0">
                <a:hlinkClick r:id="rId6" tooltip="Singleton pattern"/>
              </a:rPr>
              <a:t>Singleton pattern</a:t>
            </a:r>
            <a:r>
              <a:rPr lang="en-GB" dirty="0"/>
              <a:t> restricts object creation for a class to only one instance</a:t>
            </a:r>
          </a:p>
        </p:txBody>
      </p:sp>
      <p:sp>
        <p:nvSpPr>
          <p:cNvPr id="5" name="Slide Number Placeholder 4"/>
          <p:cNvSpPr>
            <a:spLocks noGrp="1"/>
          </p:cNvSpPr>
          <p:nvPr>
            <p:ph type="sldNum" sz="quarter" idx="12"/>
          </p:nvPr>
        </p:nvSpPr>
        <p:spPr/>
        <p:txBody>
          <a:bodyPr/>
          <a:lstStyle/>
          <a:p>
            <a:fld id="{AD0626D4-4E0B-403F-918B-E82125F5E912}" type="slidenum">
              <a:rPr lang="en-GB" smtClean="0"/>
              <a:t>4</a:t>
            </a:fld>
            <a:endParaRPr lang="en-GB" dirty="0"/>
          </a:p>
        </p:txBody>
      </p:sp>
    </p:spTree>
    <p:extLst>
      <p:ext uri="{BB962C8B-B14F-4D97-AF65-F5344CB8AC3E}">
        <p14:creationId xmlns:p14="http://schemas.microsoft.com/office/powerpoint/2010/main" val="207214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2" tooltip="Adapter pattern"/>
              </a:rPr>
              <a:t>Adapter</a:t>
            </a:r>
            <a:r>
              <a:rPr lang="en-GB" dirty="0"/>
              <a:t> allows classes with incompatible interfaces to work together by wrapping its own interface around that of an already existing class.</a:t>
            </a:r>
          </a:p>
          <a:p>
            <a:r>
              <a:rPr lang="en-GB" dirty="0">
                <a:hlinkClick r:id="rId3" tooltip="Bridge pattern"/>
              </a:rPr>
              <a:t>Bridge</a:t>
            </a:r>
            <a:r>
              <a:rPr lang="en-GB" dirty="0"/>
              <a:t> decouples an abstraction from its implementation so that the two can vary independently.</a:t>
            </a:r>
          </a:p>
          <a:p>
            <a:r>
              <a:rPr lang="en-GB" dirty="0">
                <a:hlinkClick r:id="rId4" tooltip="Composite pattern"/>
              </a:rPr>
              <a:t>Composite</a:t>
            </a:r>
            <a:r>
              <a:rPr lang="en-GB" dirty="0"/>
              <a:t> composes zero-or-more similar objects so that they can be manipulated as one object.</a:t>
            </a:r>
          </a:p>
          <a:p>
            <a:r>
              <a:rPr lang="en-GB" dirty="0">
                <a:hlinkClick r:id="rId5" tooltip="Decorator pattern"/>
              </a:rPr>
              <a:t>Decorator</a:t>
            </a:r>
            <a:r>
              <a:rPr lang="en-GB" dirty="0"/>
              <a:t> dynamically adds/overrides behaviour in an existing method of an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t>5</a:t>
            </a:fld>
            <a:endParaRPr lang="en-GB" dirty="0"/>
          </a:p>
        </p:txBody>
      </p:sp>
    </p:spTree>
    <p:extLst>
      <p:ext uri="{BB962C8B-B14F-4D97-AF65-F5344CB8AC3E}">
        <p14:creationId xmlns:p14="http://schemas.microsoft.com/office/powerpoint/2010/main" val="56356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2" tooltip="Facade pattern"/>
              </a:rPr>
              <a:t>Facade</a:t>
            </a:r>
            <a:r>
              <a:rPr lang="en-GB" dirty="0"/>
              <a:t> provides a simplified interface to a large body of code.</a:t>
            </a:r>
          </a:p>
          <a:p>
            <a:r>
              <a:rPr lang="en-GB" dirty="0">
                <a:hlinkClick r:id="rId3" tooltip="Flyweight pattern"/>
              </a:rPr>
              <a:t>Flyweight</a:t>
            </a:r>
            <a:r>
              <a:rPr lang="en-GB" dirty="0"/>
              <a:t> reduces the cost of creating and manipulating a large number of similar objects.</a:t>
            </a:r>
          </a:p>
          <a:p>
            <a:r>
              <a:rPr lang="en-GB" dirty="0">
                <a:hlinkClick r:id="rId4" tooltip="Proxy pattern"/>
              </a:rPr>
              <a:t>Proxy</a:t>
            </a:r>
            <a:r>
              <a:rPr lang="en-GB" dirty="0"/>
              <a:t> provides a placeholder for another object to control access, reduce cost, and reduce complexity.</a:t>
            </a:r>
          </a:p>
        </p:txBody>
      </p:sp>
      <p:sp>
        <p:nvSpPr>
          <p:cNvPr id="5" name="Slide Number Placeholder 4"/>
          <p:cNvSpPr>
            <a:spLocks noGrp="1"/>
          </p:cNvSpPr>
          <p:nvPr>
            <p:ph type="sldNum" sz="quarter" idx="12"/>
          </p:nvPr>
        </p:nvSpPr>
        <p:spPr/>
        <p:txBody>
          <a:bodyPr/>
          <a:lstStyle/>
          <a:p>
            <a:fld id="{AD0626D4-4E0B-403F-918B-E82125F5E912}" type="slidenum">
              <a:rPr lang="en-GB" smtClean="0"/>
              <a:t>6</a:t>
            </a:fld>
            <a:endParaRPr lang="en-GB" dirty="0"/>
          </a:p>
        </p:txBody>
      </p:sp>
    </p:spTree>
    <p:extLst>
      <p:ext uri="{BB962C8B-B14F-4D97-AF65-F5344CB8AC3E}">
        <p14:creationId xmlns:p14="http://schemas.microsoft.com/office/powerpoint/2010/main" val="287319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2" tooltip="Chain-of-responsibility pattern"/>
              </a:rPr>
              <a:t>Chain of responsibility</a:t>
            </a:r>
            <a:r>
              <a:rPr lang="en-GB" dirty="0"/>
              <a:t> delegates commands to a chain of processing objects.</a:t>
            </a:r>
          </a:p>
          <a:p>
            <a:r>
              <a:rPr lang="en-GB" dirty="0">
                <a:hlinkClick r:id="rId3" tooltip="Command pattern"/>
              </a:rPr>
              <a:t>Command</a:t>
            </a:r>
            <a:r>
              <a:rPr lang="en-GB" dirty="0"/>
              <a:t> creates objects which encapsulate actions and parameters.</a:t>
            </a:r>
          </a:p>
          <a:p>
            <a:r>
              <a:rPr lang="en-GB" dirty="0">
                <a:hlinkClick r:id="rId4" tooltip="Interpreter pattern"/>
              </a:rPr>
              <a:t>Interpreter</a:t>
            </a:r>
            <a:r>
              <a:rPr lang="en-GB" dirty="0"/>
              <a:t> implements a specialized language.</a:t>
            </a:r>
          </a:p>
          <a:p>
            <a:r>
              <a:rPr lang="en-GB" dirty="0">
                <a:hlinkClick r:id="rId5" tooltip="Iterator pattern"/>
              </a:rPr>
              <a:t>Iterator</a:t>
            </a:r>
            <a:r>
              <a:rPr lang="en-GB" dirty="0"/>
              <a:t> accesses the elements of an object sequentially without exposing its underlying representation.</a:t>
            </a:r>
          </a:p>
          <a:p>
            <a:r>
              <a:rPr lang="en-GB" dirty="0">
                <a:hlinkClick r:id="rId6" tooltip="Mediator pattern"/>
              </a:rPr>
              <a:t>Mediator</a:t>
            </a:r>
            <a:r>
              <a:rPr lang="en-GB" dirty="0"/>
              <a:t> allows </a:t>
            </a:r>
            <a:r>
              <a:rPr lang="en-GB" dirty="0">
                <a:hlinkClick r:id="rId7" tooltip="Loose coupling"/>
              </a:rPr>
              <a:t>loose coupling</a:t>
            </a:r>
            <a:r>
              <a:rPr lang="en-GB" dirty="0"/>
              <a:t> between classes by being the only class that has detailed knowledge of their methods.</a:t>
            </a:r>
          </a:p>
          <a:p>
            <a:r>
              <a:rPr lang="en-GB" dirty="0">
                <a:hlinkClick r:id="rId8" tooltip="Memento pattern"/>
              </a:rPr>
              <a:t>Memento</a:t>
            </a:r>
            <a:r>
              <a:rPr lang="en-GB" dirty="0"/>
              <a:t> provides the ability to restore an object to its previous state (undo).</a:t>
            </a:r>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7</a:t>
            </a:fld>
            <a:endParaRPr lang="en-GB" dirty="0"/>
          </a:p>
        </p:txBody>
      </p:sp>
    </p:spTree>
    <p:extLst>
      <p:ext uri="{BB962C8B-B14F-4D97-AF65-F5344CB8AC3E}">
        <p14:creationId xmlns:p14="http://schemas.microsoft.com/office/powerpoint/2010/main" val="54987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2" tooltip="Observer pattern"/>
              </a:rPr>
              <a:t>Observer</a:t>
            </a:r>
            <a:r>
              <a:rPr lang="en-GB" dirty="0"/>
              <a:t> is a publish/subscribe pattern which allows a number of observer objects to see an event.</a:t>
            </a:r>
          </a:p>
          <a:p>
            <a:r>
              <a:rPr lang="en-GB" dirty="0">
                <a:hlinkClick r:id="rId3" tooltip="State pattern"/>
              </a:rPr>
              <a:t>State</a:t>
            </a:r>
            <a:r>
              <a:rPr lang="en-GB" dirty="0"/>
              <a:t> allows an object to alter its behavior when its internal state changes.</a:t>
            </a:r>
          </a:p>
          <a:p>
            <a:r>
              <a:rPr lang="en-GB" dirty="0">
                <a:hlinkClick r:id="rId4" tooltip="Strategy pattern"/>
              </a:rPr>
              <a:t>Strategy</a:t>
            </a:r>
            <a:r>
              <a:rPr lang="en-GB" dirty="0"/>
              <a:t> allows one of a family of algorithms to be selected on-the-fly at runtime.</a:t>
            </a:r>
          </a:p>
          <a:p>
            <a:r>
              <a:rPr lang="en-GB" dirty="0">
                <a:hlinkClick r:id="rId5" tooltip="Template method pattern"/>
              </a:rPr>
              <a:t>Template method</a:t>
            </a:r>
            <a:r>
              <a:rPr lang="en-GB" dirty="0"/>
              <a:t> defines the skeleton of an algorithm as an abstract class, allowing its subclasses to provide concrete behavior.</a:t>
            </a:r>
          </a:p>
          <a:p>
            <a:r>
              <a:rPr lang="en-GB" dirty="0">
                <a:hlinkClick r:id="rId6" tooltip="Visitor pattern"/>
              </a:rPr>
              <a:t>Visitor</a:t>
            </a:r>
            <a:r>
              <a:rPr lang="en-GB" dirty="0"/>
              <a:t> separates an algorithm from an object structure by moving the hierarchy of methods into one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t>8</a:t>
            </a:fld>
            <a:endParaRPr lang="en-GB" dirty="0"/>
          </a:p>
        </p:txBody>
      </p:sp>
    </p:spTree>
    <p:extLst>
      <p:ext uri="{BB962C8B-B14F-4D97-AF65-F5344CB8AC3E}">
        <p14:creationId xmlns:p14="http://schemas.microsoft.com/office/powerpoint/2010/main" val="424995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Abstract Factory pattern provides an interface for creating families of related or dependent objects without specifying their concrete classes.</a:t>
            </a:r>
          </a:p>
        </p:txBody>
      </p:sp>
      <p:pic>
        <p:nvPicPr>
          <p:cNvPr id="4" name="Picture 3"/>
          <p:cNvPicPr>
            <a:picLocks noChangeAspect="1"/>
          </p:cNvPicPr>
          <p:nvPr/>
        </p:nvPicPr>
        <p:blipFill>
          <a:blip r:embed="rId2"/>
          <a:stretch>
            <a:fillRect/>
          </a:stretch>
        </p:blipFill>
        <p:spPr>
          <a:xfrm>
            <a:off x="2821056" y="2811280"/>
            <a:ext cx="8058979" cy="3589651"/>
          </a:xfrm>
          <a:prstGeom prst="rect">
            <a:avLst/>
          </a:prstGeom>
        </p:spPr>
      </p:pic>
      <p:sp>
        <p:nvSpPr>
          <p:cNvPr id="5" name="Slide Number Placeholder 4"/>
          <p:cNvSpPr>
            <a:spLocks noGrp="1"/>
          </p:cNvSpPr>
          <p:nvPr>
            <p:ph type="sldNum" sz="quarter" idx="12"/>
          </p:nvPr>
        </p:nvSpPr>
        <p:spPr/>
        <p:txBody>
          <a:bodyPr/>
          <a:lstStyle/>
          <a:p>
            <a:fld id="{AD0626D4-4E0B-403F-918B-E82125F5E912}" type="slidenum">
              <a:rPr lang="en-GB" smtClean="0"/>
              <a:t>9</a:t>
            </a:fld>
            <a:endParaRPr lang="en-GB" dirty="0"/>
          </a:p>
        </p:txBody>
      </p:sp>
    </p:spTree>
    <p:extLst>
      <p:ext uri="{BB962C8B-B14F-4D97-AF65-F5344CB8AC3E}">
        <p14:creationId xmlns:p14="http://schemas.microsoft.com/office/powerpoint/2010/main" val="861589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305</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Design Patterns</vt:lpstr>
      <vt:lpstr>Design Patterns</vt:lpstr>
      <vt:lpstr>Patterns by Type</vt:lpstr>
      <vt:lpstr>Creational</vt:lpstr>
      <vt:lpstr>Structural</vt:lpstr>
      <vt:lpstr>Structural</vt:lpstr>
      <vt:lpstr>Behavioral</vt:lpstr>
      <vt:lpstr>Behavioral</vt:lpstr>
      <vt:lpstr>Abstract Factory</vt:lpstr>
      <vt:lpstr>Adaptor</vt:lpstr>
      <vt:lpstr>Decorator</vt:lpstr>
      <vt:lpstr>Proxy</vt:lpstr>
      <vt:lpstr>Facade</vt:lpstr>
      <vt:lpstr>Strategy</vt:lpstr>
      <vt:lpstr>Template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祝志伟</dc:creator>
  <cp:lastModifiedBy>叶嘉智</cp:lastModifiedBy>
  <cp:revision>22</cp:revision>
  <dcterms:created xsi:type="dcterms:W3CDTF">2017-01-06T01:35:54Z</dcterms:created>
  <dcterms:modified xsi:type="dcterms:W3CDTF">2018-03-03T07:37:48Z</dcterms:modified>
</cp:coreProperties>
</file>