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6"/>
  </p:notesMasterIdLst>
  <p:sldIdLst>
    <p:sldId id="256" r:id="rId2"/>
    <p:sldId id="257" r:id="rId3"/>
    <p:sldId id="354" r:id="rId4"/>
    <p:sldId id="355" r:id="rId5"/>
    <p:sldId id="356" r:id="rId6"/>
    <p:sldId id="357" r:id="rId7"/>
    <p:sldId id="358" r:id="rId8"/>
    <p:sldId id="352" r:id="rId9"/>
    <p:sldId id="353" r:id="rId10"/>
    <p:sldId id="266" r:id="rId11"/>
    <p:sldId id="267" r:id="rId12"/>
    <p:sldId id="268" r:id="rId13"/>
    <p:sldId id="269" r:id="rId14"/>
    <p:sldId id="270" r:id="rId15"/>
    <p:sldId id="265" r:id="rId16"/>
    <p:sldId id="273" r:id="rId17"/>
    <p:sldId id="271" r:id="rId18"/>
    <p:sldId id="272" r:id="rId19"/>
    <p:sldId id="274" r:id="rId20"/>
    <p:sldId id="275" r:id="rId21"/>
    <p:sldId id="276" r:id="rId22"/>
    <p:sldId id="277" r:id="rId23"/>
    <p:sldId id="278" r:id="rId24"/>
    <p:sldId id="279" r:id="rId25"/>
    <p:sldId id="280" r:id="rId26"/>
    <p:sldId id="281" r:id="rId27"/>
    <p:sldId id="282" r:id="rId28"/>
    <p:sldId id="284" r:id="rId29"/>
    <p:sldId id="283" r:id="rId30"/>
    <p:sldId id="287" r:id="rId31"/>
    <p:sldId id="258" r:id="rId32"/>
    <p:sldId id="286" r:id="rId33"/>
    <p:sldId id="285" r:id="rId34"/>
    <p:sldId id="288" r:id="rId35"/>
    <p:sldId id="289" r:id="rId36"/>
    <p:sldId id="290" r:id="rId37"/>
    <p:sldId id="292" r:id="rId38"/>
    <p:sldId id="291" r:id="rId39"/>
    <p:sldId id="293" r:id="rId40"/>
    <p:sldId id="296" r:id="rId41"/>
    <p:sldId id="294" r:id="rId42"/>
    <p:sldId id="295" r:id="rId43"/>
    <p:sldId id="259" r:id="rId44"/>
    <p:sldId id="298" r:id="rId45"/>
    <p:sldId id="297" r:id="rId46"/>
    <p:sldId id="299" r:id="rId47"/>
    <p:sldId id="261" r:id="rId48"/>
    <p:sldId id="300" r:id="rId49"/>
    <p:sldId id="301" r:id="rId50"/>
    <p:sldId id="304" r:id="rId51"/>
    <p:sldId id="305" r:id="rId52"/>
    <p:sldId id="306" r:id="rId53"/>
    <p:sldId id="307" r:id="rId54"/>
    <p:sldId id="260" r:id="rId55"/>
    <p:sldId id="302" r:id="rId56"/>
    <p:sldId id="303" r:id="rId57"/>
    <p:sldId id="308" r:id="rId58"/>
    <p:sldId id="309" r:id="rId59"/>
    <p:sldId id="310" r:id="rId60"/>
    <p:sldId id="311" r:id="rId61"/>
    <p:sldId id="312" r:id="rId62"/>
    <p:sldId id="313" r:id="rId63"/>
    <p:sldId id="314" r:id="rId64"/>
    <p:sldId id="315" r:id="rId65"/>
    <p:sldId id="316" r:id="rId66"/>
    <p:sldId id="318" r:id="rId67"/>
    <p:sldId id="321" r:id="rId68"/>
    <p:sldId id="317" r:id="rId69"/>
    <p:sldId id="319" r:id="rId70"/>
    <p:sldId id="322" r:id="rId71"/>
    <p:sldId id="323" r:id="rId72"/>
    <p:sldId id="320" r:id="rId73"/>
    <p:sldId id="324" r:id="rId74"/>
    <p:sldId id="326" r:id="rId75"/>
    <p:sldId id="327" r:id="rId76"/>
    <p:sldId id="325" r:id="rId77"/>
    <p:sldId id="328" r:id="rId78"/>
    <p:sldId id="331" r:id="rId79"/>
    <p:sldId id="329" r:id="rId80"/>
    <p:sldId id="330" r:id="rId81"/>
    <p:sldId id="332" r:id="rId82"/>
    <p:sldId id="334" r:id="rId83"/>
    <p:sldId id="333" r:id="rId84"/>
    <p:sldId id="335" r:id="rId85"/>
    <p:sldId id="344" r:id="rId86"/>
    <p:sldId id="346" r:id="rId87"/>
    <p:sldId id="345" r:id="rId88"/>
    <p:sldId id="347" r:id="rId89"/>
    <p:sldId id="337" r:id="rId90"/>
    <p:sldId id="338" r:id="rId91"/>
    <p:sldId id="339" r:id="rId92"/>
    <p:sldId id="336" r:id="rId93"/>
    <p:sldId id="340" r:id="rId94"/>
    <p:sldId id="342" r:id="rId95"/>
    <p:sldId id="343" r:id="rId96"/>
    <p:sldId id="341" r:id="rId97"/>
    <p:sldId id="348" r:id="rId98"/>
    <p:sldId id="349" r:id="rId99"/>
    <p:sldId id="351" r:id="rId100"/>
    <p:sldId id="350" r:id="rId101"/>
    <p:sldId id="359" r:id="rId102"/>
    <p:sldId id="360" r:id="rId103"/>
    <p:sldId id="361" r:id="rId104"/>
    <p:sldId id="362" r:id="rId10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1F1C48-79F5-4BAD-8B53-D4AFE2610AD0}" type="datetimeFigureOut">
              <a:rPr lang="en-GB" smtClean="0"/>
              <a:pPr/>
              <a:t>13/03/2018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04725-540B-452D-B0FD-93B33E055DA6}" type="slidenum">
              <a:rPr lang="en-GB" smtClean="0"/>
              <a:pPr/>
              <a:t>‹#›</a:t>
            </a:fld>
            <a:endParaRPr lang="en-GB"/>
          </a:p>
        </p:txBody>
      </p:sp>
    </p:spTree>
    <p:extLst>
      <p:ext uri="{BB962C8B-B14F-4D97-AF65-F5344CB8AC3E}">
        <p14:creationId xmlns:p14="http://schemas.microsoft.com/office/powerpoint/2010/main" val="3533634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7E6C9CD-7379-441C-A6A8-29C9B7334156}" type="datetime1">
              <a:rPr lang="en-GB" smtClean="0"/>
              <a:pPr/>
              <a:t>13/03/2018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pPr/>
              <a:t>‹#›</a:t>
            </a:fld>
            <a:endParaRPr lang="en-GB"/>
          </a:p>
        </p:txBody>
      </p:sp>
    </p:spTree>
    <p:extLst>
      <p:ext uri="{BB962C8B-B14F-4D97-AF65-F5344CB8AC3E}">
        <p14:creationId xmlns:p14="http://schemas.microsoft.com/office/powerpoint/2010/main" val="253953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60197C0-B356-47C3-9791-41E3470C4812}" type="datetime1">
              <a:rPr lang="en-GB" smtClean="0"/>
              <a:pPr/>
              <a:t>13/03/2018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pPr/>
              <a:t>‹#›</a:t>
            </a:fld>
            <a:endParaRPr lang="en-GB"/>
          </a:p>
        </p:txBody>
      </p:sp>
    </p:spTree>
    <p:extLst>
      <p:ext uri="{BB962C8B-B14F-4D97-AF65-F5344CB8AC3E}">
        <p14:creationId xmlns:p14="http://schemas.microsoft.com/office/powerpoint/2010/main" val="1994550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1CCBD52-4404-4679-AD0E-5B1A181093B3}" type="datetime1">
              <a:rPr lang="en-GB" smtClean="0"/>
              <a:pPr/>
              <a:t>13/03/2018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pPr/>
              <a:t>‹#›</a:t>
            </a:fld>
            <a:endParaRPr lang="en-GB"/>
          </a:p>
        </p:txBody>
      </p:sp>
    </p:spTree>
    <p:extLst>
      <p:ext uri="{BB962C8B-B14F-4D97-AF65-F5344CB8AC3E}">
        <p14:creationId xmlns:p14="http://schemas.microsoft.com/office/powerpoint/2010/main" val="1662345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9CAAF4C-DA43-4B0B-B89D-B6BA7DD681AB}" type="datetime1">
              <a:rPr lang="en-GB" smtClean="0"/>
              <a:pPr/>
              <a:t>13/03/2018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pPr/>
              <a:t>‹#›</a:t>
            </a:fld>
            <a:endParaRPr lang="en-GB"/>
          </a:p>
        </p:txBody>
      </p:sp>
    </p:spTree>
    <p:extLst>
      <p:ext uri="{BB962C8B-B14F-4D97-AF65-F5344CB8AC3E}">
        <p14:creationId xmlns:p14="http://schemas.microsoft.com/office/powerpoint/2010/main" val="2564167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8F6306-0CCA-4980-82C6-D3068F6305C7}" type="datetime1">
              <a:rPr lang="en-GB" smtClean="0"/>
              <a:pPr/>
              <a:t>13/03/2018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pPr/>
              <a:t>‹#›</a:t>
            </a:fld>
            <a:endParaRPr lang="en-GB"/>
          </a:p>
        </p:txBody>
      </p:sp>
    </p:spTree>
    <p:extLst>
      <p:ext uri="{BB962C8B-B14F-4D97-AF65-F5344CB8AC3E}">
        <p14:creationId xmlns:p14="http://schemas.microsoft.com/office/powerpoint/2010/main" val="591460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3696CE2-01E0-4DF1-A106-95799929B187}" type="datetime1">
              <a:rPr lang="en-GB" smtClean="0"/>
              <a:pPr/>
              <a:t>13/03/2018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0626D4-4E0B-403F-918B-E82125F5E912}" type="slidenum">
              <a:rPr lang="en-GB" smtClean="0"/>
              <a:pPr/>
              <a:t>‹#›</a:t>
            </a:fld>
            <a:endParaRPr lang="en-GB"/>
          </a:p>
        </p:txBody>
      </p:sp>
    </p:spTree>
    <p:extLst>
      <p:ext uri="{BB962C8B-B14F-4D97-AF65-F5344CB8AC3E}">
        <p14:creationId xmlns:p14="http://schemas.microsoft.com/office/powerpoint/2010/main" val="3314429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2090FD3-D285-4179-92BD-591F158C5418}" type="datetime1">
              <a:rPr lang="en-GB" smtClean="0"/>
              <a:pPr/>
              <a:t>13/03/2018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D0626D4-4E0B-403F-918B-E82125F5E912}" type="slidenum">
              <a:rPr lang="en-GB" smtClean="0"/>
              <a:pPr/>
              <a:t>‹#›</a:t>
            </a:fld>
            <a:endParaRPr lang="en-GB"/>
          </a:p>
        </p:txBody>
      </p:sp>
    </p:spTree>
    <p:extLst>
      <p:ext uri="{BB962C8B-B14F-4D97-AF65-F5344CB8AC3E}">
        <p14:creationId xmlns:p14="http://schemas.microsoft.com/office/powerpoint/2010/main" val="68490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544E45B7-A622-4222-A80E-196BC8CCA7F7}" type="datetime1">
              <a:rPr lang="en-GB" smtClean="0"/>
              <a:pPr/>
              <a:t>13/03/2018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D0626D4-4E0B-403F-918B-E82125F5E912}" type="slidenum">
              <a:rPr lang="en-GB" smtClean="0"/>
              <a:pPr/>
              <a:t>‹#›</a:t>
            </a:fld>
            <a:endParaRPr lang="en-GB"/>
          </a:p>
        </p:txBody>
      </p:sp>
    </p:spTree>
    <p:extLst>
      <p:ext uri="{BB962C8B-B14F-4D97-AF65-F5344CB8AC3E}">
        <p14:creationId xmlns:p14="http://schemas.microsoft.com/office/powerpoint/2010/main" val="375160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B7BAF0-324E-4D1E-AA07-C2DCEDCFE6FC}" type="datetime1">
              <a:rPr lang="en-GB" smtClean="0"/>
              <a:pPr/>
              <a:t>13/03/2018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D0626D4-4E0B-403F-918B-E82125F5E912}" type="slidenum">
              <a:rPr lang="en-GB" smtClean="0"/>
              <a:pPr/>
              <a:t>‹#›</a:t>
            </a:fld>
            <a:endParaRPr lang="en-GB"/>
          </a:p>
        </p:txBody>
      </p:sp>
    </p:spTree>
    <p:extLst>
      <p:ext uri="{BB962C8B-B14F-4D97-AF65-F5344CB8AC3E}">
        <p14:creationId xmlns:p14="http://schemas.microsoft.com/office/powerpoint/2010/main" val="2048243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B207E2-AE5D-4291-9605-29BA914D2E47}" type="datetime1">
              <a:rPr lang="en-GB" smtClean="0"/>
              <a:pPr/>
              <a:t>13/03/2018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0626D4-4E0B-403F-918B-E82125F5E912}" type="slidenum">
              <a:rPr lang="en-GB" smtClean="0"/>
              <a:pPr/>
              <a:t>‹#›</a:t>
            </a:fld>
            <a:endParaRPr lang="en-GB"/>
          </a:p>
        </p:txBody>
      </p:sp>
    </p:spTree>
    <p:extLst>
      <p:ext uri="{BB962C8B-B14F-4D97-AF65-F5344CB8AC3E}">
        <p14:creationId xmlns:p14="http://schemas.microsoft.com/office/powerpoint/2010/main" val="2845267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477EFB-93AB-4F72-AA71-BF558E1492A4}" type="datetime1">
              <a:rPr lang="en-GB" smtClean="0"/>
              <a:pPr/>
              <a:t>13/03/2018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0626D4-4E0B-403F-918B-E82125F5E912}" type="slidenum">
              <a:rPr lang="en-GB" smtClean="0"/>
              <a:pPr/>
              <a:t>‹#›</a:t>
            </a:fld>
            <a:endParaRPr lang="en-GB"/>
          </a:p>
        </p:txBody>
      </p:sp>
    </p:spTree>
    <p:extLst>
      <p:ext uri="{BB962C8B-B14F-4D97-AF65-F5344CB8AC3E}">
        <p14:creationId xmlns:p14="http://schemas.microsoft.com/office/powerpoint/2010/main" val="1731599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48BB12-A9A3-46E3-AA03-D86BBABF0BA4}" type="datetime1">
              <a:rPr lang="en-GB" smtClean="0"/>
              <a:pPr/>
              <a:t>13/03/2018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626D4-4E0B-403F-918B-E82125F5E912}" type="slidenum">
              <a:rPr lang="en-GB" smtClean="0"/>
              <a:pPr/>
              <a:t>‹#›</a:t>
            </a:fld>
            <a:endParaRPr lang="en-GB"/>
          </a:p>
        </p:txBody>
      </p:sp>
    </p:spTree>
    <p:extLst>
      <p:ext uri="{BB962C8B-B14F-4D97-AF65-F5344CB8AC3E}">
        <p14:creationId xmlns:p14="http://schemas.microsoft.com/office/powerpoint/2010/main" val="3223456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rainyheart/bjc-protoss-design_patten-demo.git"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Abstract_factory_pattern" TargetMode="External"/><Relationship Id="rId7" Type="http://schemas.openxmlformats.org/officeDocument/2006/relationships/hyperlink" Target="https://en.wikipedia.org/wiki/Singleton_pattern"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en.wikipedia.org/wiki/Prototype_pattern" TargetMode="External"/><Relationship Id="rId5" Type="http://schemas.openxmlformats.org/officeDocument/2006/relationships/hyperlink" Target="https://en.wikipedia.org/wiki/Factory_method_pattern" TargetMode="External"/><Relationship Id="rId4" Type="http://schemas.openxmlformats.org/officeDocument/2006/relationships/hyperlink" Target="https://en.wikipedia.org/wiki/Builder_pattern"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en.wikipedia.org/wiki/Decorator_pattern" TargetMode="External"/><Relationship Id="rId5" Type="http://schemas.openxmlformats.org/officeDocument/2006/relationships/hyperlink" Target="https://en.wikipedia.org/wiki/Composite_pattern" TargetMode="External"/><Relationship Id="rId4" Type="http://schemas.openxmlformats.org/officeDocument/2006/relationships/hyperlink" Target="https://en.wikipedia.org/wiki/Bridge_pattern"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Facade_pattern"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en.wikipedia.org/wiki/Proxy_pattern" TargetMode="External"/><Relationship Id="rId4" Type="http://schemas.openxmlformats.org/officeDocument/2006/relationships/hyperlink" Target="https://en.wikipedia.org/wiki/Flyweight_pattern"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en.wikipedia.org/wiki/Loose_coupling" TargetMode="External"/><Relationship Id="rId3" Type="http://schemas.openxmlformats.org/officeDocument/2006/relationships/hyperlink" Target="https://en.wikipedia.org/wiki/Chain-of-responsibility_pattern" TargetMode="External"/><Relationship Id="rId7" Type="http://schemas.openxmlformats.org/officeDocument/2006/relationships/hyperlink" Target="https://en.wikipedia.org/wiki/Mediator_pattern"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en.wikipedia.org/wiki/Iterator_pattern" TargetMode="External"/><Relationship Id="rId5" Type="http://schemas.openxmlformats.org/officeDocument/2006/relationships/hyperlink" Target="https://en.wikipedia.org/wiki/Interpreter_pattern" TargetMode="External"/><Relationship Id="rId4" Type="http://schemas.openxmlformats.org/officeDocument/2006/relationships/hyperlink" Target="https://en.wikipedia.org/wiki/Command_pattern" TargetMode="External"/><Relationship Id="rId9" Type="http://schemas.openxmlformats.org/officeDocument/2006/relationships/hyperlink" Target="https://en.wikipedia.org/wiki/Memento_pattern"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Observer_pattern" TargetMode="External"/><Relationship Id="rId7" Type="http://schemas.openxmlformats.org/officeDocument/2006/relationships/hyperlink" Target="https://en.wikipedia.org/wiki/Visitor_pattern"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en.wikipedia.org/wiki/Template_method_pattern" TargetMode="External"/><Relationship Id="rId5" Type="http://schemas.openxmlformats.org/officeDocument/2006/relationships/hyperlink" Target="https://en.wikipedia.org/wiki/Strategy_pattern" TargetMode="External"/><Relationship Id="rId4" Type="http://schemas.openxmlformats.org/officeDocument/2006/relationships/hyperlink" Target="https://en.wikipedia.org/wiki/State_pattern"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Design Principles</a:t>
            </a:r>
            <a:endParaRPr lang="en-GB" dirty="0"/>
          </a:p>
        </p:txBody>
      </p:sp>
      <p:sp>
        <p:nvSpPr>
          <p:cNvPr id="3" name="Subtitle 2"/>
          <p:cNvSpPr>
            <a:spLocks noGrp="1"/>
          </p:cNvSpPr>
          <p:nvPr>
            <p:ph type="subTitle" idx="1"/>
          </p:nvPr>
        </p:nvSpPr>
        <p:spPr/>
        <p:txBody>
          <a:bodyPr/>
          <a:lstStyle/>
          <a:p>
            <a:r>
              <a:rPr lang="en-US"/>
              <a:t>Ken Ye</a:t>
            </a:r>
          </a:p>
          <a:p>
            <a:endParaRPr lang="en-US" dirty="0"/>
          </a:p>
          <a:p>
            <a:r>
              <a:rPr lang="en-US" u="sng" dirty="0">
                <a:hlinkClick r:id="rId3"/>
              </a:rPr>
              <a:t>https://github.com/rainyheart/bjc-protoss-design_patten-demo.git</a:t>
            </a:r>
            <a:endParaRPr lang="en-US" u="sng" dirty="0"/>
          </a:p>
        </p:txBody>
      </p:sp>
      <p:sp>
        <p:nvSpPr>
          <p:cNvPr id="4" name="Slide Number Placeholder 3"/>
          <p:cNvSpPr>
            <a:spLocks noGrp="1"/>
          </p:cNvSpPr>
          <p:nvPr>
            <p:ph type="sldNum" sz="quarter" idx="12"/>
          </p:nvPr>
        </p:nvSpPr>
        <p:spPr/>
        <p:txBody>
          <a:bodyPr/>
          <a:lstStyle/>
          <a:p>
            <a:fld id="{AD0626D4-4E0B-403F-918B-E82125F5E912}" type="slidenum">
              <a:rPr lang="en-GB" smtClean="0"/>
              <a:pPr/>
              <a:t>1</a:t>
            </a:fld>
            <a:endParaRPr lang="en-GB"/>
          </a:p>
        </p:txBody>
      </p:sp>
    </p:spTree>
    <p:extLst>
      <p:ext uri="{BB962C8B-B14F-4D97-AF65-F5344CB8AC3E}">
        <p14:creationId xmlns:p14="http://schemas.microsoft.com/office/powerpoint/2010/main" val="1223645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Creational</a:t>
            </a:r>
          </a:p>
        </p:txBody>
      </p:sp>
      <p:sp>
        <p:nvSpPr>
          <p:cNvPr id="3" name="Content Placeholder 2"/>
          <p:cNvSpPr>
            <a:spLocks noGrp="1"/>
          </p:cNvSpPr>
          <p:nvPr>
            <p:ph idx="1"/>
          </p:nvPr>
        </p:nvSpPr>
        <p:spPr/>
        <p:txBody>
          <a:bodyPr/>
          <a:lstStyle/>
          <a:p>
            <a:r>
              <a:rPr lang="en-GB" dirty="0">
                <a:hlinkClick r:id="rId3" tooltip="Abstract factory pattern"/>
              </a:rPr>
              <a:t>Abstract factory pattern</a:t>
            </a:r>
            <a:r>
              <a:rPr lang="en-GB" dirty="0"/>
              <a:t> groups object factories that have a common theme.</a:t>
            </a:r>
          </a:p>
          <a:p>
            <a:r>
              <a:rPr lang="en-GB" dirty="0">
                <a:hlinkClick r:id="rId4" tooltip="Builder pattern"/>
              </a:rPr>
              <a:t>Builder pattern</a:t>
            </a:r>
            <a:r>
              <a:rPr lang="en-GB" dirty="0"/>
              <a:t> constructs complex objects by separating construction and representation.</a:t>
            </a:r>
          </a:p>
          <a:p>
            <a:r>
              <a:rPr lang="en-GB" dirty="0">
                <a:hlinkClick r:id="rId5" tooltip="Factory method pattern"/>
              </a:rPr>
              <a:t>Factory method pattern</a:t>
            </a:r>
            <a:r>
              <a:rPr lang="en-GB" dirty="0"/>
              <a:t> creates objects without specifying the exact class to create.</a:t>
            </a:r>
          </a:p>
          <a:p>
            <a:r>
              <a:rPr lang="en-GB" dirty="0">
                <a:hlinkClick r:id="rId6" tooltip="Prototype pattern"/>
              </a:rPr>
              <a:t>Prototype pattern</a:t>
            </a:r>
            <a:r>
              <a:rPr lang="en-GB" dirty="0"/>
              <a:t> creates objects by cloning an existing object.</a:t>
            </a:r>
          </a:p>
          <a:p>
            <a:r>
              <a:rPr lang="en-GB" dirty="0">
                <a:hlinkClick r:id="rId7" tooltip="Singleton pattern"/>
              </a:rPr>
              <a:t>Singleton pattern</a:t>
            </a:r>
            <a:r>
              <a:rPr lang="en-GB" dirty="0"/>
              <a:t> restricts object creation for a class to only one instance</a:t>
            </a:r>
          </a:p>
        </p:txBody>
      </p:sp>
      <p:sp>
        <p:nvSpPr>
          <p:cNvPr id="5" name="Slide Number Placeholder 4"/>
          <p:cNvSpPr>
            <a:spLocks noGrp="1"/>
          </p:cNvSpPr>
          <p:nvPr>
            <p:ph type="sldNum" sz="quarter" idx="12"/>
          </p:nvPr>
        </p:nvSpPr>
        <p:spPr/>
        <p:txBody>
          <a:bodyPr/>
          <a:lstStyle/>
          <a:p>
            <a:fld id="{AD0626D4-4E0B-403F-918B-E82125F5E912}" type="slidenum">
              <a:rPr lang="en-GB" smtClean="0"/>
              <a:pPr/>
              <a:t>10</a:t>
            </a:fld>
            <a:endParaRPr lang="en-GB" dirty="0"/>
          </a:p>
        </p:txBody>
      </p:sp>
    </p:spTree>
    <p:extLst>
      <p:ext uri="{BB962C8B-B14F-4D97-AF65-F5344CB8AC3E}">
        <p14:creationId xmlns:p14="http://schemas.microsoft.com/office/powerpoint/2010/main" val="207214212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b="1">
                <a:solidFill>
                  <a:srgbClr val="FF0000"/>
                </a:solidFill>
              </a:rPr>
              <a:t>Visitor</a:t>
            </a:r>
            <a:endParaRPr lang="en-GB" b="1" dirty="0">
              <a:solidFill>
                <a:srgbClr val="FF0000"/>
              </a:solidFill>
            </a:endParaRPr>
          </a:p>
        </p:txBody>
      </p:sp>
      <p:sp>
        <p:nvSpPr>
          <p:cNvPr id="3" name="Content Placeholder 2"/>
          <p:cNvSpPr>
            <a:spLocks noGrp="1"/>
          </p:cNvSpPr>
          <p:nvPr>
            <p:ph idx="1"/>
          </p:nvPr>
        </p:nvSpPr>
        <p:spPr>
          <a:xfrm>
            <a:off x="838200" y="1825625"/>
            <a:ext cx="10515600" cy="4351338"/>
          </a:xfrm>
        </p:spPr>
        <p:txBody>
          <a:bodyPr>
            <a:normAutofit/>
          </a:bodyPr>
          <a:lstStyle/>
          <a:p>
            <a:r>
              <a:rPr lang="en-GB"/>
              <a:t>C</a:t>
            </a:r>
            <a:r>
              <a:rPr lang="en-US"/>
              <a:t>an you think out a scenario to use </a:t>
            </a:r>
            <a:r>
              <a:rPr lang="en-GB"/>
              <a:t>visitor</a:t>
            </a:r>
            <a:r>
              <a:rPr lang="en-US"/>
              <a:t> pattern in your previous coding task</a:t>
            </a:r>
            <a:r>
              <a:rPr lang="en-US" altLang="zh-CN"/>
              <a:t>?</a:t>
            </a:r>
            <a:endParaRPr lang="en-US" altLang="zh-CN" dirty="0"/>
          </a:p>
        </p:txBody>
      </p:sp>
      <p:sp>
        <p:nvSpPr>
          <p:cNvPr id="5" name="Slide Number Placeholder 4"/>
          <p:cNvSpPr>
            <a:spLocks noGrp="1"/>
          </p:cNvSpPr>
          <p:nvPr>
            <p:ph type="sldNum" sz="quarter" idx="12"/>
          </p:nvPr>
        </p:nvSpPr>
        <p:spPr>
          <a:xfrm>
            <a:off x="8610600" y="6356350"/>
            <a:ext cx="2743200" cy="365125"/>
          </a:xfrm>
        </p:spPr>
        <p:txBody>
          <a:bodyPr/>
          <a:lstStyle/>
          <a:p>
            <a:fld id="{AD0626D4-4E0B-403F-918B-E82125F5E912}" type="slidenum">
              <a:rPr lang="en-GB" smtClean="0"/>
              <a:pPr/>
              <a:t>100</a:t>
            </a:fld>
            <a:endParaRPr lang="en-GB" dirty="0"/>
          </a:p>
        </p:txBody>
      </p:sp>
    </p:spTree>
    <p:extLst>
      <p:ext uri="{BB962C8B-B14F-4D97-AF65-F5344CB8AC3E}">
        <p14:creationId xmlns:p14="http://schemas.microsoft.com/office/powerpoint/2010/main" val="424831020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When should you use design pattern?</a:t>
            </a:r>
          </a:p>
        </p:txBody>
      </p:sp>
      <p:sp>
        <p:nvSpPr>
          <p:cNvPr id="3" name="Content Placeholder 2"/>
          <p:cNvSpPr>
            <a:spLocks noGrp="1"/>
          </p:cNvSpPr>
          <p:nvPr>
            <p:ph idx="1"/>
          </p:nvPr>
        </p:nvSpPr>
        <p:spPr/>
        <p:txBody>
          <a:bodyPr>
            <a:normAutofit/>
          </a:bodyPr>
          <a:lstStyle/>
          <a:p>
            <a:r>
              <a:rPr lang="en-US" altLang="zh-CN" dirty="0"/>
              <a:t>Requirement</a:t>
            </a:r>
          </a:p>
          <a:p>
            <a:r>
              <a:rPr lang="en-US" altLang="zh-CN" dirty="0"/>
              <a:t>Requirement</a:t>
            </a:r>
          </a:p>
          <a:p>
            <a:r>
              <a:rPr lang="en-US" altLang="zh-CN" dirty="0"/>
              <a:t>Requirement</a:t>
            </a:r>
          </a:p>
          <a:p>
            <a:endParaRPr lang="en-US" altLang="zh-CN" dirty="0"/>
          </a:p>
          <a:p>
            <a:pPr marL="0" indent="0" algn="ctr">
              <a:buNone/>
            </a:pPr>
            <a:r>
              <a:rPr lang="en-US" altLang="zh-CN" b="1" dirty="0">
                <a:solidFill>
                  <a:srgbClr val="FF0000"/>
                </a:solidFill>
              </a:rPr>
              <a:t>Do not use design pattern for design pattern!</a:t>
            </a:r>
          </a:p>
        </p:txBody>
      </p:sp>
      <p:sp>
        <p:nvSpPr>
          <p:cNvPr id="5" name="Slide Number Placeholder 4"/>
          <p:cNvSpPr>
            <a:spLocks noGrp="1"/>
          </p:cNvSpPr>
          <p:nvPr>
            <p:ph type="sldNum" sz="quarter" idx="12"/>
          </p:nvPr>
        </p:nvSpPr>
        <p:spPr/>
        <p:txBody>
          <a:bodyPr/>
          <a:lstStyle/>
          <a:p>
            <a:fld id="{AD0626D4-4E0B-403F-918B-E82125F5E912}" type="slidenum">
              <a:rPr lang="en-GB" smtClean="0"/>
              <a:pPr/>
              <a:t>101</a:t>
            </a:fld>
            <a:endParaRPr lang="en-GB" dirty="0"/>
          </a:p>
        </p:txBody>
      </p:sp>
    </p:spTree>
    <p:extLst>
      <p:ext uri="{BB962C8B-B14F-4D97-AF65-F5344CB8AC3E}">
        <p14:creationId xmlns:p14="http://schemas.microsoft.com/office/powerpoint/2010/main" val="405123392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R</a:t>
            </a:r>
            <a:r>
              <a:rPr lang="en-US" altLang="zh-CN" b="1" dirty="0" err="1">
                <a:solidFill>
                  <a:srgbClr val="FF0000"/>
                </a:solidFill>
              </a:rPr>
              <a:t>elax</a:t>
            </a:r>
            <a:endParaRPr lang="en-GB" b="1" dirty="0">
              <a:solidFill>
                <a:srgbClr val="FF0000"/>
              </a:solidFill>
            </a:endParaRPr>
          </a:p>
        </p:txBody>
      </p:sp>
      <p:sp>
        <p:nvSpPr>
          <p:cNvPr id="3" name="Content Placeholder 2"/>
          <p:cNvSpPr>
            <a:spLocks noGrp="1"/>
          </p:cNvSpPr>
          <p:nvPr>
            <p:ph idx="1"/>
          </p:nvPr>
        </p:nvSpPr>
        <p:spPr/>
        <p:txBody>
          <a:bodyPr>
            <a:normAutofit/>
          </a:bodyPr>
          <a:lstStyle/>
          <a:p>
            <a:pPr marL="0" indent="0">
              <a:buNone/>
            </a:pPr>
            <a:r>
              <a:rPr lang="en-US" altLang="zh-CN" b="1" dirty="0">
                <a:solidFill>
                  <a:srgbClr val="FF0000"/>
                </a:solidFill>
              </a:rPr>
              <a:t>https://www.bilibili.com/video/av14539601/</a:t>
            </a:r>
          </a:p>
        </p:txBody>
      </p:sp>
      <p:sp>
        <p:nvSpPr>
          <p:cNvPr id="5" name="Slide Number Placeholder 4"/>
          <p:cNvSpPr>
            <a:spLocks noGrp="1"/>
          </p:cNvSpPr>
          <p:nvPr>
            <p:ph type="sldNum" sz="quarter" idx="12"/>
          </p:nvPr>
        </p:nvSpPr>
        <p:spPr/>
        <p:txBody>
          <a:bodyPr/>
          <a:lstStyle/>
          <a:p>
            <a:fld id="{AD0626D4-4E0B-403F-918B-E82125F5E912}" type="slidenum">
              <a:rPr lang="en-GB" smtClean="0"/>
              <a:pPr/>
              <a:t>102</a:t>
            </a:fld>
            <a:endParaRPr lang="en-GB" dirty="0"/>
          </a:p>
        </p:txBody>
      </p:sp>
    </p:spTree>
    <p:extLst>
      <p:ext uri="{BB962C8B-B14F-4D97-AF65-F5344CB8AC3E}">
        <p14:creationId xmlns:p14="http://schemas.microsoft.com/office/powerpoint/2010/main" val="363834206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1" dirty="0">
                <a:solidFill>
                  <a:srgbClr val="FF0000"/>
                </a:solidFill>
              </a:rPr>
              <a:t>五剑境界</a:t>
            </a:r>
          </a:p>
        </p:txBody>
      </p:sp>
      <p:sp>
        <p:nvSpPr>
          <p:cNvPr id="3" name="Content Placeholder 2"/>
          <p:cNvSpPr>
            <a:spLocks noGrp="1"/>
          </p:cNvSpPr>
          <p:nvPr>
            <p:ph idx="1"/>
          </p:nvPr>
        </p:nvSpPr>
        <p:spPr/>
        <p:txBody>
          <a:bodyPr>
            <a:normAutofit/>
          </a:bodyPr>
          <a:lstStyle/>
          <a:p>
            <a:r>
              <a:rPr lang="zh-CN" altLang="en-US" dirty="0"/>
              <a:t>利剑无意</a:t>
            </a:r>
            <a:endParaRPr lang="en-GB" altLang="zh-CN" dirty="0"/>
          </a:p>
          <a:p>
            <a:r>
              <a:rPr lang="zh-CN" altLang="en-US" dirty="0"/>
              <a:t>软剑无常</a:t>
            </a:r>
          </a:p>
          <a:p>
            <a:r>
              <a:rPr lang="zh-CN" altLang="en-US" dirty="0"/>
              <a:t>重剑无锋</a:t>
            </a:r>
          </a:p>
          <a:p>
            <a:r>
              <a:rPr lang="zh-CN" altLang="en-US" dirty="0"/>
              <a:t>木剑无俦</a:t>
            </a:r>
          </a:p>
          <a:p>
            <a:r>
              <a:rPr lang="zh-CN" altLang="en-US" dirty="0"/>
              <a:t>无剑无招</a:t>
            </a:r>
            <a:endParaRPr lang="en-GB" altLang="zh-CN" dirty="0"/>
          </a:p>
          <a:p>
            <a:pPr marL="0" indent="0" algn="ctr">
              <a:buNone/>
            </a:pPr>
            <a:r>
              <a:rPr lang="zh-CN" altLang="en-US" dirty="0"/>
              <a:t>手中无剑，心中有剑！</a:t>
            </a:r>
            <a:br>
              <a:rPr lang="zh-CN" altLang="en-US" dirty="0"/>
            </a:br>
            <a:br>
              <a:rPr lang="zh-CN" altLang="en-US" dirty="0"/>
            </a:br>
            <a:br>
              <a:rPr lang="zh-CN" altLang="en-US" dirty="0"/>
            </a:br>
            <a:endParaRPr lang="zh-CN" altLang="en-US"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103</a:t>
            </a:fld>
            <a:endParaRPr lang="en-GB" dirty="0"/>
          </a:p>
        </p:txBody>
      </p:sp>
    </p:spTree>
    <p:extLst>
      <p:ext uri="{BB962C8B-B14F-4D97-AF65-F5344CB8AC3E}">
        <p14:creationId xmlns:p14="http://schemas.microsoft.com/office/powerpoint/2010/main" val="56028745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marL="0" indent="0" algn="ctr">
              <a:buNone/>
            </a:pPr>
            <a:endParaRPr lang="en-GB" altLang="zh-CN" b="1" dirty="0"/>
          </a:p>
          <a:p>
            <a:pPr marL="0" indent="0" algn="ctr">
              <a:buNone/>
            </a:pPr>
            <a:endParaRPr lang="en-GB" altLang="zh-CN" sz="6000" b="1" dirty="0">
              <a:solidFill>
                <a:srgbClr val="0070C0"/>
              </a:solidFill>
            </a:endParaRPr>
          </a:p>
          <a:p>
            <a:pPr marL="0" indent="0" algn="ctr">
              <a:buNone/>
            </a:pPr>
            <a:r>
              <a:rPr lang="en-GB" altLang="zh-CN" sz="6000" b="1" dirty="0">
                <a:solidFill>
                  <a:srgbClr val="0070C0"/>
                </a:solidFill>
              </a:rPr>
              <a:t>Thank you !</a:t>
            </a:r>
          </a:p>
          <a:p>
            <a:pPr marL="0" indent="0" algn="ctr">
              <a:buNone/>
            </a:pPr>
            <a:endParaRPr lang="en-GB" altLang="zh-CN" b="1" dirty="0"/>
          </a:p>
          <a:p>
            <a:pPr marL="0" indent="0" algn="ctr">
              <a:buNone/>
            </a:pPr>
            <a:r>
              <a:rPr lang="en-US" altLang="zh-CN" b="1" dirty="0"/>
              <a:t>Lecturer: Ken Ye</a:t>
            </a:r>
          </a:p>
          <a:p>
            <a:pPr marL="0" indent="0" algn="ctr">
              <a:buNone/>
            </a:pPr>
            <a:r>
              <a:rPr lang="en-US" altLang="zh-CN" b="1" dirty="0" err="1"/>
              <a:t>Wechat</a:t>
            </a:r>
            <a:r>
              <a:rPr lang="en-US" altLang="zh-CN" b="1" dirty="0"/>
              <a:t>: </a:t>
            </a:r>
            <a:r>
              <a:rPr lang="en-US" altLang="zh-CN" b="1" dirty="0" err="1"/>
              <a:t>kenjzyip</a:t>
            </a:r>
            <a:endParaRPr lang="en-GB" altLang="zh-CN" b="1" dirty="0"/>
          </a:p>
          <a:p>
            <a:pPr marL="0" indent="0" algn="ctr">
              <a:buNone/>
            </a:pPr>
            <a:r>
              <a:rPr lang="en-US" altLang="zh-CN" b="1" dirty="0"/>
              <a:t>Mobile: 13570548910</a:t>
            </a:r>
          </a:p>
          <a:p>
            <a:pPr marL="0" indent="0" algn="ctr">
              <a:buNone/>
            </a:pPr>
            <a:br>
              <a:rPr lang="zh-CN" altLang="en-US" b="1" dirty="0"/>
            </a:br>
            <a:br>
              <a:rPr lang="zh-CN" altLang="en-US" b="1" dirty="0"/>
            </a:br>
            <a:br>
              <a:rPr lang="zh-CN" altLang="en-US" b="1" dirty="0"/>
            </a:br>
            <a:endParaRPr lang="zh-CN" altLang="en-US" b="1"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104</a:t>
            </a:fld>
            <a:endParaRPr lang="en-GB" dirty="0"/>
          </a:p>
        </p:txBody>
      </p:sp>
    </p:spTree>
    <p:extLst>
      <p:ext uri="{BB962C8B-B14F-4D97-AF65-F5344CB8AC3E}">
        <p14:creationId xmlns:p14="http://schemas.microsoft.com/office/powerpoint/2010/main" val="621900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Structural</a:t>
            </a:r>
          </a:p>
        </p:txBody>
      </p:sp>
      <p:sp>
        <p:nvSpPr>
          <p:cNvPr id="3" name="Content Placeholder 2"/>
          <p:cNvSpPr>
            <a:spLocks noGrp="1"/>
          </p:cNvSpPr>
          <p:nvPr>
            <p:ph idx="1"/>
          </p:nvPr>
        </p:nvSpPr>
        <p:spPr/>
        <p:txBody>
          <a:bodyPr>
            <a:normAutofit/>
          </a:bodyPr>
          <a:lstStyle/>
          <a:p>
            <a:r>
              <a:rPr lang="en-GB" dirty="0">
                <a:hlinkClick r:id="rId3" tooltip="Adapter pattern"/>
              </a:rPr>
              <a:t>Adapter</a:t>
            </a:r>
            <a:r>
              <a:rPr lang="en-GB" dirty="0"/>
              <a:t> allows classes with incompatible interfaces to work together by wrapping its own interface around that of an already existing class.</a:t>
            </a:r>
          </a:p>
          <a:p>
            <a:r>
              <a:rPr lang="en-GB" dirty="0">
                <a:hlinkClick r:id="rId4" tooltip="Bridge pattern"/>
              </a:rPr>
              <a:t>Bridge</a:t>
            </a:r>
            <a:r>
              <a:rPr lang="en-GB" dirty="0"/>
              <a:t> decouples an abstraction from its implementation so that the two can vary independently.</a:t>
            </a:r>
          </a:p>
          <a:p>
            <a:r>
              <a:rPr lang="en-GB" dirty="0">
                <a:hlinkClick r:id="rId5" tooltip="Composite pattern"/>
              </a:rPr>
              <a:t>Composite</a:t>
            </a:r>
            <a:r>
              <a:rPr lang="en-GB" dirty="0"/>
              <a:t> composes zero-or-more similar objects so that they can be manipulated as one object.</a:t>
            </a:r>
          </a:p>
          <a:p>
            <a:r>
              <a:rPr lang="en-GB" dirty="0">
                <a:hlinkClick r:id="rId6" tooltip="Decorator pattern"/>
              </a:rPr>
              <a:t>Decorator</a:t>
            </a:r>
            <a:r>
              <a:rPr lang="en-GB" dirty="0"/>
              <a:t> dynamically adds/overrides behaviour in an existing method of an object.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11</a:t>
            </a:fld>
            <a:endParaRPr lang="en-GB" dirty="0"/>
          </a:p>
        </p:txBody>
      </p:sp>
    </p:spTree>
    <p:extLst>
      <p:ext uri="{BB962C8B-B14F-4D97-AF65-F5344CB8AC3E}">
        <p14:creationId xmlns:p14="http://schemas.microsoft.com/office/powerpoint/2010/main" val="563566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Structural</a:t>
            </a:r>
          </a:p>
        </p:txBody>
      </p:sp>
      <p:sp>
        <p:nvSpPr>
          <p:cNvPr id="3" name="Content Placeholder 2"/>
          <p:cNvSpPr>
            <a:spLocks noGrp="1"/>
          </p:cNvSpPr>
          <p:nvPr>
            <p:ph idx="1"/>
          </p:nvPr>
        </p:nvSpPr>
        <p:spPr/>
        <p:txBody>
          <a:bodyPr>
            <a:normAutofit/>
          </a:bodyPr>
          <a:lstStyle/>
          <a:p>
            <a:r>
              <a:rPr lang="en-GB" dirty="0">
                <a:hlinkClick r:id="rId3" tooltip="Facade pattern"/>
              </a:rPr>
              <a:t>Facade</a:t>
            </a:r>
            <a:r>
              <a:rPr lang="en-GB" dirty="0"/>
              <a:t> provides a simplified interface to a large body of code.</a:t>
            </a:r>
          </a:p>
          <a:p>
            <a:r>
              <a:rPr lang="en-GB" dirty="0">
                <a:hlinkClick r:id="rId4" tooltip="Flyweight pattern"/>
              </a:rPr>
              <a:t>Flyweight</a:t>
            </a:r>
            <a:r>
              <a:rPr lang="en-GB" dirty="0"/>
              <a:t> reduces the cost of creating and manipulating a large number of similar objects.</a:t>
            </a:r>
          </a:p>
          <a:p>
            <a:r>
              <a:rPr lang="en-GB" dirty="0">
                <a:hlinkClick r:id="rId5" tooltip="Proxy pattern"/>
              </a:rPr>
              <a:t>Proxy</a:t>
            </a:r>
            <a:r>
              <a:rPr lang="en-GB" dirty="0"/>
              <a:t> provides a placeholder for another object to control access, reduce cost, and reduce complexity.</a:t>
            </a:r>
          </a:p>
        </p:txBody>
      </p:sp>
      <p:sp>
        <p:nvSpPr>
          <p:cNvPr id="5" name="Slide Number Placeholder 4"/>
          <p:cNvSpPr>
            <a:spLocks noGrp="1"/>
          </p:cNvSpPr>
          <p:nvPr>
            <p:ph type="sldNum" sz="quarter" idx="12"/>
          </p:nvPr>
        </p:nvSpPr>
        <p:spPr/>
        <p:txBody>
          <a:bodyPr/>
          <a:lstStyle/>
          <a:p>
            <a:fld id="{AD0626D4-4E0B-403F-918B-E82125F5E912}" type="slidenum">
              <a:rPr lang="en-GB" smtClean="0"/>
              <a:pPr/>
              <a:t>12</a:t>
            </a:fld>
            <a:endParaRPr lang="en-GB" dirty="0"/>
          </a:p>
        </p:txBody>
      </p:sp>
    </p:spTree>
    <p:extLst>
      <p:ext uri="{BB962C8B-B14F-4D97-AF65-F5344CB8AC3E}">
        <p14:creationId xmlns:p14="http://schemas.microsoft.com/office/powerpoint/2010/main" val="2873196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a:solidFill>
                  <a:srgbClr val="FF0000"/>
                </a:solidFill>
              </a:rPr>
              <a:t>Behavioral</a:t>
            </a:r>
            <a:endParaRPr lang="en-GB"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GB" dirty="0">
                <a:hlinkClick r:id="rId3" tooltip="Chain-of-responsibility pattern"/>
              </a:rPr>
              <a:t>Chain of responsibility</a:t>
            </a:r>
            <a:r>
              <a:rPr lang="en-GB" dirty="0"/>
              <a:t> delegates commands to a chain of processing objects.</a:t>
            </a:r>
          </a:p>
          <a:p>
            <a:r>
              <a:rPr lang="en-GB" dirty="0">
                <a:hlinkClick r:id="rId4" tooltip="Command pattern"/>
              </a:rPr>
              <a:t>Command</a:t>
            </a:r>
            <a:r>
              <a:rPr lang="en-GB" dirty="0"/>
              <a:t> creates objects which encapsulate actions and parameters.</a:t>
            </a:r>
          </a:p>
          <a:p>
            <a:r>
              <a:rPr lang="en-GB" dirty="0">
                <a:hlinkClick r:id="rId5" tooltip="Interpreter pattern"/>
              </a:rPr>
              <a:t>Interpreter</a:t>
            </a:r>
            <a:r>
              <a:rPr lang="en-GB" dirty="0"/>
              <a:t> implements a specialized language.</a:t>
            </a:r>
          </a:p>
          <a:p>
            <a:r>
              <a:rPr lang="en-GB" dirty="0">
                <a:hlinkClick r:id="rId6" tooltip="Iterator pattern"/>
              </a:rPr>
              <a:t>Iterator</a:t>
            </a:r>
            <a:r>
              <a:rPr lang="en-GB" dirty="0"/>
              <a:t> accesses the elements of an object sequentially without exposing its underlying representation.</a:t>
            </a:r>
          </a:p>
          <a:p>
            <a:r>
              <a:rPr lang="en-GB" dirty="0">
                <a:hlinkClick r:id="rId7" tooltip="Mediator pattern"/>
              </a:rPr>
              <a:t>Mediator</a:t>
            </a:r>
            <a:r>
              <a:rPr lang="en-GB" dirty="0"/>
              <a:t> allows </a:t>
            </a:r>
            <a:r>
              <a:rPr lang="en-GB" dirty="0">
                <a:hlinkClick r:id="rId8" tooltip="Loose coupling"/>
              </a:rPr>
              <a:t>loose coupling</a:t>
            </a:r>
            <a:r>
              <a:rPr lang="en-GB" dirty="0"/>
              <a:t> between classes by being the only class that has detailed knowledge of their methods.</a:t>
            </a:r>
          </a:p>
          <a:p>
            <a:r>
              <a:rPr lang="en-GB" dirty="0">
                <a:hlinkClick r:id="rId9" tooltip="Memento pattern"/>
              </a:rPr>
              <a:t>Memento</a:t>
            </a:r>
            <a:r>
              <a:rPr lang="en-GB" dirty="0"/>
              <a:t> provides the ability to restore an object to its previous state (undo).</a:t>
            </a:r>
          </a:p>
          <a:p>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13</a:t>
            </a:fld>
            <a:endParaRPr lang="en-GB" dirty="0"/>
          </a:p>
        </p:txBody>
      </p:sp>
    </p:spTree>
    <p:extLst>
      <p:ext uri="{BB962C8B-B14F-4D97-AF65-F5344CB8AC3E}">
        <p14:creationId xmlns:p14="http://schemas.microsoft.com/office/powerpoint/2010/main" val="549879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a:solidFill>
                  <a:srgbClr val="FF0000"/>
                </a:solidFill>
              </a:rPr>
              <a:t>Behavioral</a:t>
            </a:r>
            <a:endParaRPr lang="en-GB"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GB" dirty="0">
                <a:hlinkClick r:id="rId3" tooltip="Observer pattern"/>
              </a:rPr>
              <a:t>Observer</a:t>
            </a:r>
            <a:r>
              <a:rPr lang="en-GB" dirty="0"/>
              <a:t> is a publish/subscribe pattern which allows a number of observer objects to see an event.</a:t>
            </a:r>
          </a:p>
          <a:p>
            <a:r>
              <a:rPr lang="en-GB" dirty="0">
                <a:hlinkClick r:id="rId4" tooltip="State pattern"/>
              </a:rPr>
              <a:t>State</a:t>
            </a:r>
            <a:r>
              <a:rPr lang="en-GB" dirty="0"/>
              <a:t> allows an object to alter its behavior when its internal state changes.</a:t>
            </a:r>
          </a:p>
          <a:p>
            <a:r>
              <a:rPr lang="en-GB" dirty="0">
                <a:hlinkClick r:id="rId5" tooltip="Strategy pattern"/>
              </a:rPr>
              <a:t>Strategy</a:t>
            </a:r>
            <a:r>
              <a:rPr lang="en-GB" dirty="0"/>
              <a:t> allows one of a family of algorithms to be selected on-the-fly at runtime.</a:t>
            </a:r>
          </a:p>
          <a:p>
            <a:r>
              <a:rPr lang="en-GB" dirty="0">
                <a:hlinkClick r:id="rId6" tooltip="Template method pattern"/>
              </a:rPr>
              <a:t>Template method</a:t>
            </a:r>
            <a:r>
              <a:rPr lang="en-GB" dirty="0"/>
              <a:t> defines the skeleton of an algorithm as an abstract class, allowing its subclasses to provide concrete behavior.</a:t>
            </a:r>
          </a:p>
          <a:p>
            <a:r>
              <a:rPr lang="en-GB" dirty="0">
                <a:hlinkClick r:id="rId7" tooltip="Visitor pattern"/>
              </a:rPr>
              <a:t>Visitor</a:t>
            </a:r>
            <a:r>
              <a:rPr lang="en-GB" dirty="0"/>
              <a:t> separates an algorithm from an object structure by moving the hierarchy of methods into one object.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14</a:t>
            </a:fld>
            <a:endParaRPr lang="en-GB" dirty="0"/>
          </a:p>
        </p:txBody>
      </p:sp>
    </p:spTree>
    <p:extLst>
      <p:ext uri="{BB962C8B-B14F-4D97-AF65-F5344CB8AC3E}">
        <p14:creationId xmlns:p14="http://schemas.microsoft.com/office/powerpoint/2010/main" val="4249957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Abstract Factory</a:t>
            </a:r>
            <a:endParaRPr lang="en-GB" b="1" dirty="0">
              <a:solidFill>
                <a:srgbClr val="FF0000"/>
              </a:solidFill>
            </a:endParaRPr>
          </a:p>
        </p:txBody>
      </p:sp>
      <p:sp>
        <p:nvSpPr>
          <p:cNvPr id="3" name="Content Placeholder 2"/>
          <p:cNvSpPr>
            <a:spLocks noGrp="1"/>
          </p:cNvSpPr>
          <p:nvPr>
            <p:ph idx="1"/>
          </p:nvPr>
        </p:nvSpPr>
        <p:spPr/>
        <p:txBody>
          <a:bodyPr/>
          <a:lstStyle/>
          <a:p>
            <a:r>
              <a:rPr lang="en-GB" dirty="0"/>
              <a:t>Abstract Factory pattern provides an interface for creating families of related or dependent objects without specifying their concrete classes.</a:t>
            </a:r>
          </a:p>
        </p:txBody>
      </p:sp>
      <p:pic>
        <p:nvPicPr>
          <p:cNvPr id="4" name="Picture 3"/>
          <p:cNvPicPr>
            <a:picLocks noChangeAspect="1"/>
          </p:cNvPicPr>
          <p:nvPr/>
        </p:nvPicPr>
        <p:blipFill>
          <a:blip r:embed="rId2"/>
          <a:stretch>
            <a:fillRect/>
          </a:stretch>
        </p:blipFill>
        <p:spPr>
          <a:xfrm>
            <a:off x="3294821" y="2722249"/>
            <a:ext cx="8058979" cy="3589651"/>
          </a:xfrm>
          <a:prstGeom prst="rect">
            <a:avLst/>
          </a:prstGeom>
        </p:spPr>
      </p:pic>
      <p:sp>
        <p:nvSpPr>
          <p:cNvPr id="5" name="Slide Number Placeholder 4"/>
          <p:cNvSpPr>
            <a:spLocks noGrp="1"/>
          </p:cNvSpPr>
          <p:nvPr>
            <p:ph type="sldNum" sz="quarter" idx="12"/>
          </p:nvPr>
        </p:nvSpPr>
        <p:spPr/>
        <p:txBody>
          <a:bodyPr/>
          <a:lstStyle/>
          <a:p>
            <a:fld id="{AD0626D4-4E0B-403F-918B-E82125F5E912}" type="slidenum">
              <a:rPr lang="en-GB" smtClean="0"/>
              <a:pPr/>
              <a:t>15</a:t>
            </a:fld>
            <a:endParaRPr lang="en-GB" dirty="0"/>
          </a:p>
        </p:txBody>
      </p:sp>
    </p:spTree>
    <p:extLst>
      <p:ext uri="{BB962C8B-B14F-4D97-AF65-F5344CB8AC3E}">
        <p14:creationId xmlns:p14="http://schemas.microsoft.com/office/powerpoint/2010/main" val="861589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Abstract Factory</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The Abstract Factory design pattern solves problems like:</a:t>
            </a:r>
          </a:p>
          <a:p>
            <a:pPr lvl="1"/>
            <a:r>
              <a:rPr lang="en-GB" dirty="0"/>
              <a:t>How can an application be independent of how its objects are created?</a:t>
            </a:r>
          </a:p>
          <a:p>
            <a:pPr lvl="1"/>
            <a:r>
              <a:rPr lang="en-GB" dirty="0"/>
              <a:t>How can a class be independent of how the objects it requires are created?</a:t>
            </a:r>
          </a:p>
          <a:p>
            <a:pPr lvl="1"/>
            <a:r>
              <a:rPr lang="en-GB" dirty="0"/>
              <a:t>How can families of related or dependent objects be created?</a:t>
            </a:r>
          </a:p>
          <a:p>
            <a:pPr marL="228600" lvl="1">
              <a:spcBef>
                <a:spcPts val="1000"/>
              </a:spcBef>
            </a:pPr>
            <a:r>
              <a:rPr lang="en-GB" sz="2800" dirty="0"/>
              <a:t>The Abstract Factory design pattern describes how to solve such problems:</a:t>
            </a:r>
          </a:p>
          <a:p>
            <a:pPr marL="685800" lvl="2">
              <a:spcBef>
                <a:spcPts val="1000"/>
              </a:spcBef>
            </a:pPr>
            <a:r>
              <a:rPr lang="en-GB" sz="2400" dirty="0"/>
              <a:t>Encapsulate object creation in a separate (factory) object. That is, define an interface (</a:t>
            </a:r>
            <a:r>
              <a:rPr lang="en-GB" sz="2400" dirty="0" err="1"/>
              <a:t>AbstractFactory</a:t>
            </a:r>
            <a:r>
              <a:rPr lang="en-GB" sz="2400" dirty="0"/>
              <a:t>) for creating objects, and implement the interface.</a:t>
            </a:r>
          </a:p>
          <a:p>
            <a:pPr lvl="1"/>
            <a:r>
              <a:rPr lang="en-GB" dirty="0"/>
              <a:t>A class delegates object creation to a factory object instead of creating objects directly.</a:t>
            </a:r>
          </a:p>
        </p:txBody>
      </p:sp>
      <p:sp>
        <p:nvSpPr>
          <p:cNvPr id="5" name="Slide Number Placeholder 4"/>
          <p:cNvSpPr>
            <a:spLocks noGrp="1"/>
          </p:cNvSpPr>
          <p:nvPr>
            <p:ph type="sldNum" sz="quarter" idx="12"/>
          </p:nvPr>
        </p:nvSpPr>
        <p:spPr/>
        <p:txBody>
          <a:bodyPr/>
          <a:lstStyle/>
          <a:p>
            <a:fld id="{AD0626D4-4E0B-403F-918B-E82125F5E912}" type="slidenum">
              <a:rPr lang="en-GB" smtClean="0"/>
              <a:pPr/>
              <a:t>16</a:t>
            </a:fld>
            <a:endParaRPr lang="en-GB" dirty="0"/>
          </a:p>
        </p:txBody>
      </p:sp>
    </p:spTree>
    <p:extLst>
      <p:ext uri="{BB962C8B-B14F-4D97-AF65-F5344CB8AC3E}">
        <p14:creationId xmlns:p14="http://schemas.microsoft.com/office/powerpoint/2010/main" val="1738276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Abstract Factory</a:t>
            </a:r>
            <a:endParaRPr lang="en-GB" b="1" dirty="0">
              <a:solidFill>
                <a:srgbClr val="FF0000"/>
              </a:solidFill>
            </a:endParaRPr>
          </a:p>
        </p:txBody>
      </p:sp>
      <p:sp>
        <p:nvSpPr>
          <p:cNvPr id="3" name="Content Placeholder 2"/>
          <p:cNvSpPr>
            <a:spLocks noGrp="1"/>
          </p:cNvSpPr>
          <p:nvPr>
            <p:ph idx="1"/>
          </p:nvPr>
        </p:nvSpPr>
        <p:spPr/>
        <p:txBody>
          <a:bodyPr/>
          <a:lstStyle/>
          <a:p>
            <a:r>
              <a:rPr lang="en-GB" dirty="0"/>
              <a:t>C</a:t>
            </a:r>
            <a:r>
              <a:rPr lang="en-US" dirty="0"/>
              <a:t>an you think out a scenario to use abstract factory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17</a:t>
            </a:fld>
            <a:endParaRPr lang="en-GB" dirty="0"/>
          </a:p>
        </p:txBody>
      </p:sp>
    </p:spTree>
    <p:extLst>
      <p:ext uri="{BB962C8B-B14F-4D97-AF65-F5344CB8AC3E}">
        <p14:creationId xmlns:p14="http://schemas.microsoft.com/office/powerpoint/2010/main" val="3510177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Factory Method</a:t>
            </a:r>
            <a:endParaRPr lang="en-GB" b="1" dirty="0">
              <a:solidFill>
                <a:srgbClr val="FF0000"/>
              </a:solidFill>
            </a:endParaRPr>
          </a:p>
        </p:txBody>
      </p:sp>
      <p:sp>
        <p:nvSpPr>
          <p:cNvPr id="3" name="Content Placeholder 2"/>
          <p:cNvSpPr>
            <a:spLocks noGrp="1"/>
          </p:cNvSpPr>
          <p:nvPr>
            <p:ph idx="1"/>
          </p:nvPr>
        </p:nvSpPr>
        <p:spPr/>
        <p:txBody>
          <a:bodyPr/>
          <a:lstStyle/>
          <a:p>
            <a:r>
              <a:rPr lang="en-GB" dirty="0"/>
              <a:t>Define an interface for creating an object, but let subclasses decide which class to instantiate. The Factory method lets a class defer instantiation it uses to subclasses</a:t>
            </a:r>
          </a:p>
        </p:txBody>
      </p:sp>
      <p:sp>
        <p:nvSpPr>
          <p:cNvPr id="5" name="Slide Number Placeholder 4"/>
          <p:cNvSpPr>
            <a:spLocks noGrp="1"/>
          </p:cNvSpPr>
          <p:nvPr>
            <p:ph type="sldNum" sz="quarter" idx="12"/>
          </p:nvPr>
        </p:nvSpPr>
        <p:spPr/>
        <p:txBody>
          <a:bodyPr/>
          <a:lstStyle/>
          <a:p>
            <a:fld id="{AD0626D4-4E0B-403F-918B-E82125F5E912}" type="slidenum">
              <a:rPr lang="en-GB" smtClean="0"/>
              <a:pPr/>
              <a:t>18</a:t>
            </a:fld>
            <a:endParaRPr lang="en-GB" dirty="0"/>
          </a:p>
        </p:txBody>
      </p:sp>
      <p:pic>
        <p:nvPicPr>
          <p:cNvPr id="2050" name="Picture 2" descr="https://upload.wikimedia.org/wikipedia/commons/4/43/W3sDesign_Factory_Method_Design_Pattern_UML.jpg">
            <a:extLst>
              <a:ext uri="{FF2B5EF4-FFF2-40B4-BE49-F238E27FC236}">
                <a16:creationId xmlns:a16="http://schemas.microsoft.com/office/drawing/2014/main" id="{6B658869-7A9F-40EE-9B98-5B21EFD762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2172" y="3101331"/>
            <a:ext cx="7161628" cy="3437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338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Factory Method</a:t>
            </a:r>
            <a:endParaRPr lang="en-GB" b="1" dirty="0">
              <a:solidFill>
                <a:srgbClr val="FF0000"/>
              </a:solidFill>
            </a:endParaRPr>
          </a:p>
        </p:txBody>
      </p:sp>
      <p:sp>
        <p:nvSpPr>
          <p:cNvPr id="3" name="Content Placeholder 2"/>
          <p:cNvSpPr>
            <a:spLocks noGrp="1"/>
          </p:cNvSpPr>
          <p:nvPr>
            <p:ph idx="1"/>
          </p:nvPr>
        </p:nvSpPr>
        <p:spPr/>
        <p:txBody>
          <a:bodyPr/>
          <a:lstStyle/>
          <a:p>
            <a:r>
              <a:rPr lang="en-GB" dirty="0"/>
              <a:t>The Factory Method design pattern solves problems like:</a:t>
            </a:r>
          </a:p>
          <a:p>
            <a:pPr lvl="1"/>
            <a:r>
              <a:rPr lang="en-GB" dirty="0"/>
              <a:t>How can an object be created so that subclasses can redefine which class to instantiate?</a:t>
            </a:r>
          </a:p>
          <a:p>
            <a:pPr lvl="1"/>
            <a:r>
              <a:rPr lang="en-GB" dirty="0"/>
              <a:t>How can a class defer instantiation to subclasses?</a:t>
            </a:r>
          </a:p>
          <a:p>
            <a:r>
              <a:rPr lang="en-GB" dirty="0"/>
              <a:t>The Factory Method design pattern describes how to solve such problems:</a:t>
            </a:r>
          </a:p>
          <a:p>
            <a:pPr lvl="1"/>
            <a:r>
              <a:rPr lang="en-GB" dirty="0"/>
              <a:t>Define a separate operation (</a:t>
            </a:r>
            <a:r>
              <a:rPr lang="en-GB" i="1" dirty="0"/>
              <a:t>factory method</a:t>
            </a:r>
            <a:r>
              <a:rPr lang="en-GB" dirty="0"/>
              <a:t>) for creating an object.</a:t>
            </a:r>
          </a:p>
          <a:p>
            <a:pPr lvl="1"/>
            <a:r>
              <a:rPr lang="en-GB" dirty="0"/>
              <a:t>Create an object by calling a </a:t>
            </a:r>
            <a:r>
              <a:rPr lang="en-GB" i="1" dirty="0"/>
              <a:t>factory method</a:t>
            </a:r>
            <a:r>
              <a:rPr lang="en-GB" dirty="0"/>
              <a:t>.</a:t>
            </a:r>
          </a:p>
          <a:p>
            <a:pPr lvl="1"/>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19</a:t>
            </a:fld>
            <a:endParaRPr lang="en-GB" dirty="0"/>
          </a:p>
        </p:txBody>
      </p:sp>
    </p:spTree>
    <p:extLst>
      <p:ext uri="{BB962C8B-B14F-4D97-AF65-F5344CB8AC3E}">
        <p14:creationId xmlns:p14="http://schemas.microsoft.com/office/powerpoint/2010/main" val="3014271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What are Software Design Principles?</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US" dirty="0"/>
              <a:t>Software design principles represent a set of guidelines that helps us to avoid having a bad design. The design principles are associated to Robert Martin who gathered them in "Agile Software Development: Principles, Patterns, and Practices". According to Robert Martin there are 3 important characteristics of a bad design that should be avoided:</a:t>
            </a:r>
          </a:p>
          <a:p>
            <a:pPr lvl="1"/>
            <a:r>
              <a:rPr lang="en-US" dirty="0"/>
              <a:t>Rigidity - It is hard to change because every change affects too many other parts of the system.</a:t>
            </a:r>
          </a:p>
          <a:p>
            <a:pPr lvl="1"/>
            <a:r>
              <a:rPr lang="en-US" dirty="0"/>
              <a:t>Fragility - When you make a change, unexpected parts of the system break.</a:t>
            </a:r>
          </a:p>
          <a:p>
            <a:pPr lvl="1"/>
            <a:r>
              <a:rPr lang="en-US" dirty="0"/>
              <a:t>Immobility - It is hard to reuse in another application because it cannot be disentangled from the current application.</a:t>
            </a:r>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2</a:t>
            </a:fld>
            <a:endParaRPr lang="en-GB" dirty="0"/>
          </a:p>
        </p:txBody>
      </p:sp>
    </p:spTree>
    <p:extLst>
      <p:ext uri="{BB962C8B-B14F-4D97-AF65-F5344CB8AC3E}">
        <p14:creationId xmlns:p14="http://schemas.microsoft.com/office/powerpoint/2010/main" val="2208283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Factory Method</a:t>
            </a:r>
            <a:endParaRPr lang="en-GB" b="1" dirty="0">
              <a:solidFill>
                <a:srgbClr val="FF0000"/>
              </a:solidFill>
            </a:endParaRPr>
          </a:p>
        </p:txBody>
      </p:sp>
      <p:sp>
        <p:nvSpPr>
          <p:cNvPr id="3" name="Content Placeholder 2"/>
          <p:cNvSpPr>
            <a:spLocks noGrp="1"/>
          </p:cNvSpPr>
          <p:nvPr>
            <p:ph idx="1"/>
          </p:nvPr>
        </p:nvSpPr>
        <p:spPr/>
        <p:txBody>
          <a:bodyPr/>
          <a:lstStyle/>
          <a:p>
            <a:r>
              <a:rPr lang="en-GB" dirty="0"/>
              <a:t>C</a:t>
            </a:r>
            <a:r>
              <a:rPr lang="en-US" dirty="0"/>
              <a:t>an you think out a scenario to use </a:t>
            </a:r>
            <a:r>
              <a:rPr lang="en-US" altLang="zh-CN" dirty="0"/>
              <a:t>f</a:t>
            </a:r>
            <a:r>
              <a:rPr lang="en-US" dirty="0"/>
              <a:t>actory method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20</a:t>
            </a:fld>
            <a:endParaRPr lang="en-GB" dirty="0"/>
          </a:p>
        </p:txBody>
      </p:sp>
    </p:spTree>
    <p:extLst>
      <p:ext uri="{BB962C8B-B14F-4D97-AF65-F5344CB8AC3E}">
        <p14:creationId xmlns:p14="http://schemas.microsoft.com/office/powerpoint/2010/main" val="3173946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Singleton</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altLang="zh-CN" dirty="0"/>
              <a:t>The key idea in this pattern is to make the class itself responsible for controlling its instantiation (that it is instantiated only once).</a:t>
            </a:r>
          </a:p>
          <a:p>
            <a:r>
              <a:rPr lang="en-GB" altLang="zh-CN" dirty="0"/>
              <a:t>The hidden constructor (declared private) ensures that the class can never be instantiated from outside the class.</a:t>
            </a:r>
          </a:p>
          <a:p>
            <a:r>
              <a:rPr lang="en-GB" altLang="zh-CN" dirty="0"/>
              <a:t>The public static operation can be accessed easily by using the class name and operation name (</a:t>
            </a:r>
            <a:r>
              <a:rPr lang="en-GB" altLang="zh-CN" dirty="0" err="1"/>
              <a:t>Singleton.getInstance</a:t>
            </a:r>
            <a:r>
              <a:rPr lang="en-GB" altLang="zh-CN" dirty="0"/>
              <a:t>()).</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21</a:t>
            </a:fld>
            <a:endParaRPr lang="en-GB" dirty="0"/>
          </a:p>
        </p:txBody>
      </p:sp>
    </p:spTree>
    <p:extLst>
      <p:ext uri="{BB962C8B-B14F-4D97-AF65-F5344CB8AC3E}">
        <p14:creationId xmlns:p14="http://schemas.microsoft.com/office/powerpoint/2010/main" val="717504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Singleton</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altLang="zh-CN" dirty="0"/>
              <a:t>The singleton design pattern solves problems like:</a:t>
            </a:r>
          </a:p>
          <a:p>
            <a:pPr lvl="1"/>
            <a:r>
              <a:rPr lang="en-GB" altLang="zh-CN" dirty="0"/>
              <a:t>How can it be ensured that a class has only one instance?</a:t>
            </a:r>
          </a:p>
          <a:p>
            <a:pPr lvl="1"/>
            <a:r>
              <a:rPr lang="en-GB" altLang="zh-CN" dirty="0"/>
              <a:t>How can the sole instance of a class be accessed easily?</a:t>
            </a:r>
          </a:p>
          <a:p>
            <a:pPr lvl="1"/>
            <a:r>
              <a:rPr lang="en-GB" altLang="zh-CN" dirty="0"/>
              <a:t>How can a class control its instantiation?</a:t>
            </a:r>
          </a:p>
          <a:p>
            <a:pPr lvl="1"/>
            <a:r>
              <a:rPr lang="en-GB" altLang="zh-CN" dirty="0"/>
              <a:t>How can the number of instances of a class be restricted?</a:t>
            </a:r>
          </a:p>
          <a:p>
            <a:r>
              <a:rPr lang="en-GB" altLang="zh-CN" dirty="0"/>
              <a:t>The singleton design pattern describes how to solve such problems:</a:t>
            </a:r>
          </a:p>
          <a:p>
            <a:pPr lvl="1"/>
            <a:r>
              <a:rPr lang="en-GB" altLang="zh-CN" dirty="0"/>
              <a:t>Hide the constructor of the class.</a:t>
            </a:r>
          </a:p>
          <a:p>
            <a:pPr lvl="1"/>
            <a:r>
              <a:rPr lang="en-GB" altLang="zh-CN" dirty="0"/>
              <a:t>Define a public static operation (</a:t>
            </a:r>
            <a:r>
              <a:rPr lang="en-GB" altLang="zh-CN" dirty="0" err="1"/>
              <a:t>getInstance</a:t>
            </a:r>
            <a:r>
              <a:rPr lang="en-GB" altLang="zh-CN" dirty="0"/>
              <a:t>()) that returns the sole instance of the class.</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22</a:t>
            </a:fld>
            <a:endParaRPr lang="en-GB" dirty="0"/>
          </a:p>
        </p:txBody>
      </p:sp>
    </p:spTree>
    <p:extLst>
      <p:ext uri="{BB962C8B-B14F-4D97-AF65-F5344CB8AC3E}">
        <p14:creationId xmlns:p14="http://schemas.microsoft.com/office/powerpoint/2010/main" val="3931057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Singleton</a:t>
            </a:r>
            <a:endParaRPr lang="en-GB" b="1" dirty="0">
              <a:solidFill>
                <a:srgbClr val="FF0000"/>
              </a:solidFill>
            </a:endParaRPr>
          </a:p>
        </p:txBody>
      </p:sp>
      <p:sp>
        <p:nvSpPr>
          <p:cNvPr id="3" name="Content Placeholder 2"/>
          <p:cNvSpPr>
            <a:spLocks noGrp="1"/>
          </p:cNvSpPr>
          <p:nvPr>
            <p:ph idx="1"/>
          </p:nvPr>
        </p:nvSpPr>
        <p:spPr/>
        <p:txBody>
          <a:bodyPr/>
          <a:lstStyle/>
          <a:p>
            <a:r>
              <a:rPr lang="en-GB" dirty="0"/>
              <a:t>C</a:t>
            </a:r>
            <a:r>
              <a:rPr lang="en-US" dirty="0"/>
              <a:t>an you think out a scenario to use </a:t>
            </a:r>
            <a:r>
              <a:rPr lang="en-US" altLang="zh-CN" dirty="0"/>
              <a:t>singleton</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23</a:t>
            </a:fld>
            <a:endParaRPr lang="en-GB" dirty="0"/>
          </a:p>
        </p:txBody>
      </p:sp>
    </p:spTree>
    <p:extLst>
      <p:ext uri="{BB962C8B-B14F-4D97-AF65-F5344CB8AC3E}">
        <p14:creationId xmlns:p14="http://schemas.microsoft.com/office/powerpoint/2010/main" val="2934620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Builder</a:t>
            </a:r>
            <a:endParaRPr lang="en-GB" b="1" dirty="0">
              <a:solidFill>
                <a:srgbClr val="FF0000"/>
              </a:solidFill>
            </a:endParaRPr>
          </a:p>
        </p:txBody>
      </p:sp>
      <p:sp>
        <p:nvSpPr>
          <p:cNvPr id="3" name="Content Placeholder 2"/>
          <p:cNvSpPr>
            <a:spLocks noGrp="1"/>
          </p:cNvSpPr>
          <p:nvPr>
            <p:ph idx="1"/>
          </p:nvPr>
        </p:nvSpPr>
        <p:spPr/>
        <p:txBody>
          <a:bodyPr/>
          <a:lstStyle/>
          <a:p>
            <a:r>
              <a:rPr lang="en-GB" dirty="0"/>
              <a:t>The intent of the Builder design pattern is to separate the construction of a complex object from its representation. By doing so the same construction process can create different representations</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24</a:t>
            </a:fld>
            <a:endParaRPr lang="en-GB" dirty="0"/>
          </a:p>
        </p:txBody>
      </p:sp>
      <p:pic>
        <p:nvPicPr>
          <p:cNvPr id="1026" name="Picture 2" descr="https://upload.wikimedia.org/wikipedia/commons/8/87/W3sDesign_Builder_Design_Pattern_UML.jpg">
            <a:extLst>
              <a:ext uri="{FF2B5EF4-FFF2-40B4-BE49-F238E27FC236}">
                <a16:creationId xmlns:a16="http://schemas.microsoft.com/office/drawing/2014/main" id="{421F499C-8DE9-43C1-BDB2-4BBA038924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113" y="3033486"/>
            <a:ext cx="9691687" cy="3322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1554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Builder</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The Builder design pattern solves problems like:</a:t>
            </a:r>
          </a:p>
          <a:p>
            <a:pPr lvl="1"/>
            <a:r>
              <a:rPr lang="en-GB" dirty="0"/>
              <a:t>How can a class (the same construction process) create different representations of a complex object?</a:t>
            </a:r>
          </a:p>
          <a:p>
            <a:pPr lvl="1"/>
            <a:r>
              <a:rPr lang="en-GB" dirty="0"/>
              <a:t>How can a class that includes creating a complex object be simplified?</a:t>
            </a:r>
            <a:endParaRPr lang="en-US" dirty="0"/>
          </a:p>
          <a:p>
            <a:r>
              <a:rPr lang="en-GB" dirty="0"/>
              <a:t>The Builder design pattern describes how to solve such problems:</a:t>
            </a:r>
          </a:p>
          <a:p>
            <a:pPr lvl="1"/>
            <a:r>
              <a:rPr lang="en-GB" dirty="0"/>
              <a:t>Encapsulate creating and assembling the parts of a complex object in a separate Builder object.</a:t>
            </a:r>
          </a:p>
          <a:p>
            <a:pPr lvl="1"/>
            <a:r>
              <a:rPr lang="en-GB" dirty="0"/>
              <a:t>A class delegates object creation to a Builder object instead of creating the objects directly.</a:t>
            </a:r>
          </a:p>
        </p:txBody>
      </p:sp>
      <p:sp>
        <p:nvSpPr>
          <p:cNvPr id="5" name="Slide Number Placeholder 4"/>
          <p:cNvSpPr>
            <a:spLocks noGrp="1"/>
          </p:cNvSpPr>
          <p:nvPr>
            <p:ph type="sldNum" sz="quarter" idx="12"/>
          </p:nvPr>
        </p:nvSpPr>
        <p:spPr/>
        <p:txBody>
          <a:bodyPr/>
          <a:lstStyle/>
          <a:p>
            <a:fld id="{AD0626D4-4E0B-403F-918B-E82125F5E912}" type="slidenum">
              <a:rPr lang="en-GB" smtClean="0"/>
              <a:pPr/>
              <a:t>25</a:t>
            </a:fld>
            <a:endParaRPr lang="en-GB" dirty="0"/>
          </a:p>
        </p:txBody>
      </p:sp>
    </p:spTree>
    <p:extLst>
      <p:ext uri="{BB962C8B-B14F-4D97-AF65-F5344CB8AC3E}">
        <p14:creationId xmlns:p14="http://schemas.microsoft.com/office/powerpoint/2010/main" val="922231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Builder</a:t>
            </a:r>
            <a:endParaRPr lang="en-GB" b="1" dirty="0">
              <a:solidFill>
                <a:srgbClr val="FF0000"/>
              </a:solidFill>
            </a:endParaRPr>
          </a:p>
        </p:txBody>
      </p:sp>
      <p:sp>
        <p:nvSpPr>
          <p:cNvPr id="3" name="Content Placeholder 2"/>
          <p:cNvSpPr>
            <a:spLocks noGrp="1"/>
          </p:cNvSpPr>
          <p:nvPr>
            <p:ph idx="1"/>
          </p:nvPr>
        </p:nvSpPr>
        <p:spPr/>
        <p:txBody>
          <a:bodyPr/>
          <a:lstStyle/>
          <a:p>
            <a:r>
              <a:rPr lang="en-GB" dirty="0"/>
              <a:t>C</a:t>
            </a:r>
            <a:r>
              <a:rPr lang="en-US" dirty="0"/>
              <a:t>an you think out a scenario to use builder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26</a:t>
            </a:fld>
            <a:endParaRPr lang="en-GB" dirty="0"/>
          </a:p>
        </p:txBody>
      </p:sp>
    </p:spTree>
    <p:extLst>
      <p:ext uri="{BB962C8B-B14F-4D97-AF65-F5344CB8AC3E}">
        <p14:creationId xmlns:p14="http://schemas.microsoft.com/office/powerpoint/2010/main" val="3485370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Prototype</a:t>
            </a:r>
            <a:endParaRPr lang="en-GB" b="1" dirty="0">
              <a:solidFill>
                <a:srgbClr val="FF0000"/>
              </a:solidFill>
            </a:endParaRPr>
          </a:p>
        </p:txBody>
      </p:sp>
      <p:sp>
        <p:nvSpPr>
          <p:cNvPr id="3" name="Content Placeholder 2"/>
          <p:cNvSpPr>
            <a:spLocks noGrp="1"/>
          </p:cNvSpPr>
          <p:nvPr>
            <p:ph idx="1"/>
          </p:nvPr>
        </p:nvSpPr>
        <p:spPr/>
        <p:txBody>
          <a:bodyPr/>
          <a:lstStyle/>
          <a:p>
            <a:r>
              <a:rPr lang="en-GB" dirty="0"/>
              <a:t>The prototype pattern is a creational design pattern in software development. It is used when the type of objects to create is determined by a prototypical instance, which is cloned to produce new objects. This pattern is used to:</a:t>
            </a:r>
          </a:p>
          <a:p>
            <a:pPr lvl="1"/>
            <a:r>
              <a:rPr lang="en-GB" dirty="0"/>
              <a:t>avoid subclasses of an object creator in the client application, like the factory method pattern does.</a:t>
            </a:r>
          </a:p>
          <a:p>
            <a:pPr lvl="1"/>
            <a:r>
              <a:rPr lang="en-GB" dirty="0"/>
              <a:t>avoid the inherent cost of creating a new object in the standard way (e.g., using the 'new' keyword) when it is prohibitively expensive for a given application.</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27</a:t>
            </a:fld>
            <a:endParaRPr lang="en-GB" dirty="0"/>
          </a:p>
        </p:txBody>
      </p:sp>
    </p:spTree>
    <p:extLst>
      <p:ext uri="{BB962C8B-B14F-4D97-AF65-F5344CB8AC3E}">
        <p14:creationId xmlns:p14="http://schemas.microsoft.com/office/powerpoint/2010/main" val="2957235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Prototype</a:t>
            </a:r>
            <a:endParaRPr lang="en-GB" b="1" dirty="0">
              <a:solidFill>
                <a:srgbClr val="FF0000"/>
              </a:solidFill>
            </a:endParaRPr>
          </a:p>
        </p:txBody>
      </p:sp>
      <p:sp>
        <p:nvSpPr>
          <p:cNvPr id="5" name="Slide Number Placeholder 4"/>
          <p:cNvSpPr>
            <a:spLocks noGrp="1"/>
          </p:cNvSpPr>
          <p:nvPr>
            <p:ph type="sldNum" sz="quarter" idx="12"/>
          </p:nvPr>
        </p:nvSpPr>
        <p:spPr/>
        <p:txBody>
          <a:bodyPr/>
          <a:lstStyle/>
          <a:p>
            <a:fld id="{AD0626D4-4E0B-403F-918B-E82125F5E912}" type="slidenum">
              <a:rPr lang="en-GB" smtClean="0"/>
              <a:pPr/>
              <a:t>28</a:t>
            </a:fld>
            <a:endParaRPr lang="en-GB" dirty="0"/>
          </a:p>
        </p:txBody>
      </p:sp>
      <p:pic>
        <p:nvPicPr>
          <p:cNvPr id="2050" name="Picture 2" descr="https://upload.wikimedia.org/wikipedia/commons/c/c4/W3sDesign_Prototype_Design_Pattern_UML.jpg">
            <a:extLst>
              <a:ext uri="{FF2B5EF4-FFF2-40B4-BE49-F238E27FC236}">
                <a16:creationId xmlns:a16="http://schemas.microsoft.com/office/drawing/2014/main" id="{D9AB4284-A966-4DB5-B05A-DCBE2CA7E3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9899053" cy="3655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584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Prototype</a:t>
            </a:r>
            <a:endParaRPr lang="en-GB" b="1" dirty="0">
              <a:solidFill>
                <a:srgbClr val="FF0000"/>
              </a:solidFill>
            </a:endParaRPr>
          </a:p>
        </p:txBody>
      </p:sp>
      <p:sp>
        <p:nvSpPr>
          <p:cNvPr id="3" name="Content Placeholder 2"/>
          <p:cNvSpPr>
            <a:spLocks noGrp="1"/>
          </p:cNvSpPr>
          <p:nvPr>
            <p:ph idx="1"/>
          </p:nvPr>
        </p:nvSpPr>
        <p:spPr/>
        <p:txBody>
          <a:bodyPr/>
          <a:lstStyle/>
          <a:p>
            <a:r>
              <a:rPr lang="en-GB" dirty="0"/>
              <a:t>The Prototype design pattern solves problems like:</a:t>
            </a:r>
          </a:p>
          <a:p>
            <a:pPr lvl="1"/>
            <a:r>
              <a:rPr lang="en-GB" dirty="0"/>
              <a:t>How can objects be created so that which objects to create can be specified at run-time?</a:t>
            </a:r>
          </a:p>
          <a:p>
            <a:pPr lvl="1"/>
            <a:r>
              <a:rPr lang="en-GB" dirty="0"/>
              <a:t>How can dynamically loaded classes be instantiated?</a:t>
            </a:r>
          </a:p>
          <a:p>
            <a:pPr lvl="1"/>
            <a:endParaRPr lang="en-US" altLang="zh-CN" dirty="0"/>
          </a:p>
          <a:p>
            <a:r>
              <a:rPr lang="en-GB" altLang="zh-CN" dirty="0"/>
              <a:t>The Prototype design pattern describes how to solve such problems:</a:t>
            </a:r>
          </a:p>
          <a:p>
            <a:pPr lvl="1"/>
            <a:r>
              <a:rPr lang="en-GB" altLang="zh-CN" dirty="0"/>
              <a:t>Define a Prototype object that returns a copy of itself.</a:t>
            </a:r>
          </a:p>
          <a:p>
            <a:pPr lvl="1"/>
            <a:r>
              <a:rPr lang="en-GB" altLang="zh-CN" dirty="0"/>
              <a:t>Create new objects by copying a Prototype object.</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29</a:t>
            </a:fld>
            <a:endParaRPr lang="en-GB" dirty="0"/>
          </a:p>
        </p:txBody>
      </p:sp>
    </p:spTree>
    <p:extLst>
      <p:ext uri="{BB962C8B-B14F-4D97-AF65-F5344CB8AC3E}">
        <p14:creationId xmlns:p14="http://schemas.microsoft.com/office/powerpoint/2010/main" val="2898330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Open Close Principle (OCP)</a:t>
            </a:r>
            <a:endParaRPr lang="en-GB" b="1"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r>
              <a:rPr lang="en-US" dirty="0"/>
              <a:t>Software entities like classes, modules and functions should be </a:t>
            </a:r>
            <a:r>
              <a:rPr lang="en-US" dirty="0">
                <a:solidFill>
                  <a:srgbClr val="0070C0"/>
                </a:solidFill>
              </a:rPr>
              <a:t>open for extension but closed for modifications</a:t>
            </a:r>
            <a:r>
              <a:rPr lang="en-US" dirty="0"/>
              <a:t>.</a:t>
            </a:r>
          </a:p>
          <a:p>
            <a:r>
              <a:rPr lang="en-US" dirty="0"/>
              <a:t>OPC is a generic principle. You can consider it when writing your classes to make sure that when you need to extend their behavior you don’t have to change the class but to extend it. The same principle can be applied for modules, packages, libraries. If you have a library containing a set of classes there are many reasons for which you’ll prefer to extend it without changing the code that was already written (backward compatibility, regression testing, etc). This is why we have to make sure our modules follow Open Closed Principle.</a:t>
            </a:r>
          </a:p>
          <a:p>
            <a:r>
              <a:rPr lang="en-US" dirty="0"/>
              <a:t>When referring to the classes Open Close Principle can be ensured by use of Abstract Classes and concrete classes for implementing their behavior. This will enforce having Concrete Classes extending Abstract Classes instead of changing them. Some particular cases of this are Template Pattern and Strategy Pattern.</a:t>
            </a:r>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3</a:t>
            </a:fld>
            <a:endParaRPr lang="en-GB" dirty="0"/>
          </a:p>
        </p:txBody>
      </p:sp>
    </p:spTree>
    <p:extLst>
      <p:ext uri="{BB962C8B-B14F-4D97-AF65-F5344CB8AC3E}">
        <p14:creationId xmlns:p14="http://schemas.microsoft.com/office/powerpoint/2010/main" val="2208283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Prototype</a:t>
            </a:r>
            <a:endParaRPr lang="en-GB" b="1" dirty="0">
              <a:solidFill>
                <a:srgbClr val="FF0000"/>
              </a:solidFill>
            </a:endParaRPr>
          </a:p>
        </p:txBody>
      </p:sp>
      <p:sp>
        <p:nvSpPr>
          <p:cNvPr id="3" name="Content Placeholder 2"/>
          <p:cNvSpPr>
            <a:spLocks noGrp="1"/>
          </p:cNvSpPr>
          <p:nvPr>
            <p:ph idx="1"/>
          </p:nvPr>
        </p:nvSpPr>
        <p:spPr/>
        <p:txBody>
          <a:bodyPr/>
          <a:lstStyle/>
          <a:p>
            <a:r>
              <a:rPr lang="en-GB" dirty="0"/>
              <a:t>C</a:t>
            </a:r>
            <a:r>
              <a:rPr lang="en-US" dirty="0"/>
              <a:t>an you think out a scenario to use prototype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30</a:t>
            </a:fld>
            <a:endParaRPr lang="en-GB" dirty="0"/>
          </a:p>
        </p:txBody>
      </p:sp>
    </p:spTree>
    <p:extLst>
      <p:ext uri="{BB962C8B-B14F-4D97-AF65-F5344CB8AC3E}">
        <p14:creationId xmlns:p14="http://schemas.microsoft.com/office/powerpoint/2010/main" val="1856150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Adaptor</a:t>
            </a:r>
            <a:endParaRPr lang="en-GB" b="1" dirty="0">
              <a:solidFill>
                <a:srgbClr val="FF0000"/>
              </a:solidFill>
            </a:endParaRPr>
          </a:p>
        </p:txBody>
      </p:sp>
      <p:sp>
        <p:nvSpPr>
          <p:cNvPr id="3" name="Content Placeholder 2"/>
          <p:cNvSpPr>
            <a:spLocks noGrp="1"/>
          </p:cNvSpPr>
          <p:nvPr>
            <p:ph idx="1"/>
          </p:nvPr>
        </p:nvSpPr>
        <p:spPr/>
        <p:txBody>
          <a:bodyPr/>
          <a:lstStyle/>
          <a:p>
            <a:r>
              <a:rPr lang="en-GB" dirty="0"/>
              <a:t>Adapter pattern converts the interface of a class into another interface clients expect. Adapter lets classes work together that couldn't otherwise because of incompatible interfaces.</a:t>
            </a:r>
          </a:p>
          <a:p>
            <a:r>
              <a:rPr lang="en-GB" dirty="0"/>
              <a:t>The pre-</a:t>
            </a:r>
            <a:r>
              <a:rPr lang="en-GB" dirty="0" err="1"/>
              <a:t>condiction</a:t>
            </a:r>
            <a:r>
              <a:rPr lang="en-GB" dirty="0"/>
              <a:t> is that do not change the existing interface/class, but leverage (inherit/composite) an existing object to implement a new interface. </a:t>
            </a:r>
          </a:p>
        </p:txBody>
      </p:sp>
      <p:sp>
        <p:nvSpPr>
          <p:cNvPr id="5" name="Slide Number Placeholder 4"/>
          <p:cNvSpPr>
            <a:spLocks noGrp="1"/>
          </p:cNvSpPr>
          <p:nvPr>
            <p:ph type="sldNum" sz="quarter" idx="12"/>
          </p:nvPr>
        </p:nvSpPr>
        <p:spPr/>
        <p:txBody>
          <a:bodyPr/>
          <a:lstStyle/>
          <a:p>
            <a:fld id="{AD0626D4-4E0B-403F-918B-E82125F5E912}" type="slidenum">
              <a:rPr lang="en-GB" smtClean="0"/>
              <a:pPr/>
              <a:t>31</a:t>
            </a:fld>
            <a:endParaRPr lang="en-GB" dirty="0"/>
          </a:p>
        </p:txBody>
      </p:sp>
    </p:spTree>
    <p:extLst>
      <p:ext uri="{BB962C8B-B14F-4D97-AF65-F5344CB8AC3E}">
        <p14:creationId xmlns:p14="http://schemas.microsoft.com/office/powerpoint/2010/main" val="3113895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Adaptor</a:t>
            </a:r>
            <a:endParaRPr lang="en-GB" b="1" dirty="0">
              <a:solidFill>
                <a:srgbClr val="FF0000"/>
              </a:solidFill>
            </a:endParaRPr>
          </a:p>
        </p:txBody>
      </p:sp>
      <p:sp>
        <p:nvSpPr>
          <p:cNvPr id="5" name="Slide Number Placeholder 4"/>
          <p:cNvSpPr>
            <a:spLocks noGrp="1"/>
          </p:cNvSpPr>
          <p:nvPr>
            <p:ph type="sldNum" sz="quarter" idx="12"/>
          </p:nvPr>
        </p:nvSpPr>
        <p:spPr/>
        <p:txBody>
          <a:bodyPr/>
          <a:lstStyle/>
          <a:p>
            <a:fld id="{AD0626D4-4E0B-403F-918B-E82125F5E912}" type="slidenum">
              <a:rPr lang="en-GB" smtClean="0"/>
              <a:pPr/>
              <a:t>32</a:t>
            </a:fld>
            <a:endParaRPr lang="en-GB" dirty="0"/>
          </a:p>
        </p:txBody>
      </p:sp>
      <p:pic>
        <p:nvPicPr>
          <p:cNvPr id="3074" name="Picture 2" descr="https://upload.wikimedia.org/wikipedia/commons/e/e5/W3sDesign_Adapter_Design_Pattern_UML.jpg">
            <a:extLst>
              <a:ext uri="{FF2B5EF4-FFF2-40B4-BE49-F238E27FC236}">
                <a16:creationId xmlns:a16="http://schemas.microsoft.com/office/drawing/2014/main" id="{89FD5D5B-0B44-41C4-AC7E-31D0284BD0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0459525" cy="392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6262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Adaptor</a:t>
            </a:r>
            <a:endParaRPr lang="en-GB"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GB" dirty="0"/>
              <a:t>The Adapter design pattern solves problems like:</a:t>
            </a:r>
          </a:p>
          <a:p>
            <a:pPr lvl="1"/>
            <a:r>
              <a:rPr lang="en-GB" dirty="0"/>
              <a:t>How can a class be reused that does not have an interface that a client requires?</a:t>
            </a:r>
          </a:p>
          <a:p>
            <a:pPr lvl="1"/>
            <a:r>
              <a:rPr lang="en-GB" dirty="0"/>
              <a:t>How can classes that have incompatible interfaces work together?</a:t>
            </a:r>
          </a:p>
          <a:p>
            <a:pPr lvl="1"/>
            <a:r>
              <a:rPr lang="en-GB" dirty="0"/>
              <a:t>How can an alternative interface be provided for a class?</a:t>
            </a:r>
          </a:p>
          <a:p>
            <a:pPr marL="0" indent="0">
              <a:buNone/>
            </a:pPr>
            <a:endParaRPr lang="en-GB" dirty="0"/>
          </a:p>
          <a:p>
            <a:r>
              <a:rPr lang="en-GB" dirty="0"/>
              <a:t>The Adapter design pattern describes how to solve such problems:</a:t>
            </a:r>
          </a:p>
          <a:p>
            <a:pPr lvl="1"/>
            <a:r>
              <a:rPr lang="en-GB" dirty="0"/>
              <a:t>Define a separate Adapter class that converts the (incompatible) interface of a class (</a:t>
            </a:r>
            <a:r>
              <a:rPr lang="en-GB" dirty="0" err="1"/>
              <a:t>Adaptee</a:t>
            </a:r>
            <a:r>
              <a:rPr lang="en-GB" dirty="0"/>
              <a:t>) into another interface (Target) clients require.</a:t>
            </a:r>
          </a:p>
          <a:p>
            <a:pPr lvl="1"/>
            <a:r>
              <a:rPr lang="en-GB" dirty="0"/>
              <a:t>Work through an Adapter to work with (reuse) classes that do not have the required interface.</a:t>
            </a:r>
          </a:p>
        </p:txBody>
      </p:sp>
      <p:sp>
        <p:nvSpPr>
          <p:cNvPr id="5" name="Slide Number Placeholder 4"/>
          <p:cNvSpPr>
            <a:spLocks noGrp="1"/>
          </p:cNvSpPr>
          <p:nvPr>
            <p:ph type="sldNum" sz="quarter" idx="12"/>
          </p:nvPr>
        </p:nvSpPr>
        <p:spPr/>
        <p:txBody>
          <a:bodyPr/>
          <a:lstStyle/>
          <a:p>
            <a:fld id="{AD0626D4-4E0B-403F-918B-E82125F5E912}" type="slidenum">
              <a:rPr lang="en-GB" smtClean="0"/>
              <a:pPr/>
              <a:t>33</a:t>
            </a:fld>
            <a:endParaRPr lang="en-GB" dirty="0"/>
          </a:p>
        </p:txBody>
      </p:sp>
    </p:spTree>
    <p:extLst>
      <p:ext uri="{BB962C8B-B14F-4D97-AF65-F5344CB8AC3E}">
        <p14:creationId xmlns:p14="http://schemas.microsoft.com/office/powerpoint/2010/main" val="179683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Adapter</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adapter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34</a:t>
            </a:fld>
            <a:endParaRPr lang="en-GB" dirty="0"/>
          </a:p>
        </p:txBody>
      </p:sp>
    </p:spTree>
    <p:extLst>
      <p:ext uri="{BB962C8B-B14F-4D97-AF65-F5344CB8AC3E}">
        <p14:creationId xmlns:p14="http://schemas.microsoft.com/office/powerpoint/2010/main" val="16440895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Bridge</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The bridge pattern is a design pattern used in software engineering that is meant to "decouple an abstraction from its implementation so that the two can vary independently", introduced by the Gang of Four. The bridge uses encapsulation, aggregation, and can use inheritance to separate responsibilities into different classes.</a:t>
            </a:r>
          </a:p>
        </p:txBody>
      </p:sp>
      <p:sp>
        <p:nvSpPr>
          <p:cNvPr id="5" name="Slide Number Placeholder 4"/>
          <p:cNvSpPr>
            <a:spLocks noGrp="1"/>
          </p:cNvSpPr>
          <p:nvPr>
            <p:ph type="sldNum" sz="quarter" idx="12"/>
          </p:nvPr>
        </p:nvSpPr>
        <p:spPr/>
        <p:txBody>
          <a:bodyPr/>
          <a:lstStyle/>
          <a:p>
            <a:fld id="{AD0626D4-4E0B-403F-918B-E82125F5E912}" type="slidenum">
              <a:rPr lang="en-GB" smtClean="0"/>
              <a:pPr/>
              <a:t>35</a:t>
            </a:fld>
            <a:endParaRPr lang="en-GB" dirty="0"/>
          </a:p>
        </p:txBody>
      </p:sp>
    </p:spTree>
    <p:extLst>
      <p:ext uri="{BB962C8B-B14F-4D97-AF65-F5344CB8AC3E}">
        <p14:creationId xmlns:p14="http://schemas.microsoft.com/office/powerpoint/2010/main" val="40414699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Bridge</a:t>
            </a:r>
            <a:endParaRPr lang="en-GB" b="1" dirty="0">
              <a:solidFill>
                <a:srgbClr val="FF0000"/>
              </a:solidFill>
            </a:endParaRPr>
          </a:p>
        </p:txBody>
      </p:sp>
      <p:sp>
        <p:nvSpPr>
          <p:cNvPr id="5" name="Slide Number Placeholder 4"/>
          <p:cNvSpPr>
            <a:spLocks noGrp="1"/>
          </p:cNvSpPr>
          <p:nvPr>
            <p:ph type="sldNum" sz="quarter" idx="12"/>
          </p:nvPr>
        </p:nvSpPr>
        <p:spPr/>
        <p:txBody>
          <a:bodyPr/>
          <a:lstStyle/>
          <a:p>
            <a:fld id="{AD0626D4-4E0B-403F-918B-E82125F5E912}" type="slidenum">
              <a:rPr lang="en-GB" smtClean="0"/>
              <a:pPr/>
              <a:t>36</a:t>
            </a:fld>
            <a:endParaRPr lang="en-GB" dirty="0"/>
          </a:p>
        </p:txBody>
      </p:sp>
      <p:pic>
        <p:nvPicPr>
          <p:cNvPr id="4098" name="Picture 2" descr="https://upload.wikimedia.org/wikipedia/commons/f/fd/W3sDesign_Bridge_Design_Pattern_UML.jpg">
            <a:extLst>
              <a:ext uri="{FF2B5EF4-FFF2-40B4-BE49-F238E27FC236}">
                <a16:creationId xmlns:a16="http://schemas.microsoft.com/office/drawing/2014/main" id="{A289CB1E-7A51-4E68-ACA5-2923EF24A48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294870" cy="4259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8062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Bridge</a:t>
            </a:r>
            <a:endParaRPr lang="en-GB" b="1" dirty="0">
              <a:solidFill>
                <a:srgbClr val="FF0000"/>
              </a:solidFill>
            </a:endParaRPr>
          </a:p>
        </p:txBody>
      </p:sp>
      <p:sp>
        <p:nvSpPr>
          <p:cNvPr id="5" name="Slide Number Placeholder 4"/>
          <p:cNvSpPr>
            <a:spLocks noGrp="1"/>
          </p:cNvSpPr>
          <p:nvPr>
            <p:ph type="sldNum" sz="quarter" idx="12"/>
          </p:nvPr>
        </p:nvSpPr>
        <p:spPr/>
        <p:txBody>
          <a:bodyPr/>
          <a:lstStyle/>
          <a:p>
            <a:fld id="{AD0626D4-4E0B-403F-918B-E82125F5E912}" type="slidenum">
              <a:rPr lang="en-GB" smtClean="0"/>
              <a:pPr/>
              <a:t>37</a:t>
            </a:fld>
            <a:endParaRPr lang="en-GB" dirty="0"/>
          </a:p>
        </p:txBody>
      </p:sp>
      <p:sp>
        <p:nvSpPr>
          <p:cNvPr id="4" name="Content Placeholder 3">
            <a:extLst>
              <a:ext uri="{FF2B5EF4-FFF2-40B4-BE49-F238E27FC236}">
                <a16:creationId xmlns:a16="http://schemas.microsoft.com/office/drawing/2014/main" id="{16C89977-B87C-45BF-8105-414E49C071E8}"/>
              </a:ext>
            </a:extLst>
          </p:cNvPr>
          <p:cNvSpPr>
            <a:spLocks noGrp="1"/>
          </p:cNvSpPr>
          <p:nvPr>
            <p:ph idx="1"/>
          </p:nvPr>
        </p:nvSpPr>
        <p:spPr/>
        <p:txBody>
          <a:bodyPr>
            <a:normAutofit lnSpcReduction="10000"/>
          </a:bodyPr>
          <a:lstStyle/>
          <a:p>
            <a:r>
              <a:rPr lang="en-GB" dirty="0"/>
              <a:t>What problems can the Bridge design pattern solve?</a:t>
            </a:r>
          </a:p>
          <a:p>
            <a:pPr lvl="1"/>
            <a:r>
              <a:rPr lang="en-GB" dirty="0"/>
              <a:t>An abstraction and its implementation should be defined and extended independently from each other.</a:t>
            </a:r>
          </a:p>
          <a:p>
            <a:pPr lvl="1"/>
            <a:r>
              <a:rPr lang="en-GB" dirty="0"/>
              <a:t>A compile-time binding between an abstraction and its implementation should be avoided so that an implementation can be selected at run-time.</a:t>
            </a:r>
          </a:p>
          <a:p>
            <a:endParaRPr lang="en-GB" dirty="0"/>
          </a:p>
          <a:p>
            <a:r>
              <a:rPr lang="en-GB" dirty="0"/>
              <a:t>What solution does the Bridge design pattern describe?</a:t>
            </a:r>
          </a:p>
          <a:p>
            <a:pPr lvl="1"/>
            <a:r>
              <a:rPr lang="en-GB" dirty="0"/>
              <a:t>Separate an abstraction (Abstraction) from its implementation (Implementor) by putting them in separate class hierarchies.</a:t>
            </a:r>
          </a:p>
          <a:p>
            <a:pPr lvl="1"/>
            <a:r>
              <a:rPr lang="en-GB" dirty="0"/>
              <a:t>Implement the Abstraction in terms of (by delegating to) an Implementor object.</a:t>
            </a:r>
          </a:p>
        </p:txBody>
      </p:sp>
    </p:spTree>
    <p:extLst>
      <p:ext uri="{BB962C8B-B14F-4D97-AF65-F5344CB8AC3E}">
        <p14:creationId xmlns:p14="http://schemas.microsoft.com/office/powerpoint/2010/main" val="20211112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Bridge</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C</a:t>
            </a:r>
            <a:r>
              <a:rPr lang="en-US" dirty="0"/>
              <a:t>an you think out a scenario to use bridge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38</a:t>
            </a:fld>
            <a:endParaRPr lang="en-GB" dirty="0"/>
          </a:p>
        </p:txBody>
      </p:sp>
    </p:spTree>
    <p:extLst>
      <p:ext uri="{BB962C8B-B14F-4D97-AF65-F5344CB8AC3E}">
        <p14:creationId xmlns:p14="http://schemas.microsoft.com/office/powerpoint/2010/main" val="5269103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Composite</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The composite pattern describes a group of objects that is treated the same way as a single instance of the same type of object. The intent of a composite is to "compose" objects into tree structures to represent part-whole hierarchies. Implementing the composite pattern lets clients treat individual objects and compositions uniformly</a:t>
            </a:r>
          </a:p>
        </p:txBody>
      </p:sp>
      <p:sp>
        <p:nvSpPr>
          <p:cNvPr id="5" name="Slide Number Placeholder 4"/>
          <p:cNvSpPr>
            <a:spLocks noGrp="1"/>
          </p:cNvSpPr>
          <p:nvPr>
            <p:ph type="sldNum" sz="quarter" idx="12"/>
          </p:nvPr>
        </p:nvSpPr>
        <p:spPr/>
        <p:txBody>
          <a:bodyPr/>
          <a:lstStyle/>
          <a:p>
            <a:fld id="{AD0626D4-4E0B-403F-918B-E82125F5E912}" type="slidenum">
              <a:rPr lang="en-GB" smtClean="0"/>
              <a:pPr/>
              <a:t>39</a:t>
            </a:fld>
            <a:endParaRPr lang="en-GB" dirty="0"/>
          </a:p>
        </p:txBody>
      </p:sp>
    </p:spTree>
    <p:extLst>
      <p:ext uri="{BB962C8B-B14F-4D97-AF65-F5344CB8AC3E}">
        <p14:creationId xmlns:p14="http://schemas.microsoft.com/office/powerpoint/2010/main" val="2383033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Dependency Inversion Principle (DIP)</a:t>
            </a:r>
            <a:endParaRPr lang="en-GB" b="1"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r>
              <a:rPr lang="en-US" dirty="0">
                <a:solidFill>
                  <a:srgbClr val="0070C0"/>
                </a:solidFill>
              </a:rPr>
              <a:t>High-level modules should not depend on low-level modules. Both should depend on abstractions.</a:t>
            </a:r>
          </a:p>
          <a:p>
            <a:r>
              <a:rPr lang="en-US" dirty="0"/>
              <a:t>Abstractions should not depend on details. Details should depend on abstractions.</a:t>
            </a:r>
          </a:p>
          <a:p>
            <a:r>
              <a:rPr lang="en-US" dirty="0"/>
              <a:t>Dependency Inversion Principle states that we should decouple high level modules from low level modules, introducing an abstraction layer between the high level classes and low level classes. Further more it inverts the dependency: instead of writing our abstractions based on details, the we should write the details based on abstractions.</a:t>
            </a:r>
          </a:p>
          <a:p>
            <a:r>
              <a:rPr lang="en-US" dirty="0"/>
              <a:t>Dependency Inversion or Inversion of Control are better know terms referring to the way in which the dependencies are realized. In the classical way when a software module(class, framework, etc) need some other module, it initializes and holds a direct reference to it. This will make the 2 modules tight coupled. In order to decouple them the first module will provide a hook(a property, parameter, etc) and an external module controlling the dependencies will inject the reference to the second one.</a:t>
            </a:r>
          </a:p>
          <a:p>
            <a:r>
              <a:rPr lang="en-US" dirty="0"/>
              <a:t>By applying the Dependency Inversion the modules can be easily changed by other modules just changing the dependency module. Factories and Abstract Factories can be used as dependency frameworks, but there are specialized frameworks for that, known as Inversion of Control Container.</a:t>
            </a:r>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4</a:t>
            </a:fld>
            <a:endParaRPr lang="en-GB" dirty="0"/>
          </a:p>
        </p:txBody>
      </p:sp>
    </p:spTree>
    <p:extLst>
      <p:ext uri="{BB962C8B-B14F-4D97-AF65-F5344CB8AC3E}">
        <p14:creationId xmlns:p14="http://schemas.microsoft.com/office/powerpoint/2010/main" val="22082836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Composite</a:t>
            </a:r>
            <a:endParaRPr lang="en-GB" b="1" dirty="0">
              <a:solidFill>
                <a:srgbClr val="FF0000"/>
              </a:solidFill>
            </a:endParaRPr>
          </a:p>
        </p:txBody>
      </p:sp>
      <p:sp>
        <p:nvSpPr>
          <p:cNvPr id="5" name="Slide Number Placeholder 4"/>
          <p:cNvSpPr>
            <a:spLocks noGrp="1"/>
          </p:cNvSpPr>
          <p:nvPr>
            <p:ph type="sldNum" sz="quarter" idx="12"/>
          </p:nvPr>
        </p:nvSpPr>
        <p:spPr/>
        <p:txBody>
          <a:bodyPr/>
          <a:lstStyle/>
          <a:p>
            <a:fld id="{AD0626D4-4E0B-403F-918B-E82125F5E912}" type="slidenum">
              <a:rPr lang="en-GB" smtClean="0"/>
              <a:pPr/>
              <a:t>40</a:t>
            </a:fld>
            <a:endParaRPr lang="en-GB" dirty="0"/>
          </a:p>
        </p:txBody>
      </p:sp>
      <p:pic>
        <p:nvPicPr>
          <p:cNvPr id="1026" name="Picture 2" descr="https://upload.wikimedia.org/wikipedia/commons/6/65/W3sDesign_Composite_Design_Pattern_UML.jpg">
            <a:extLst>
              <a:ext uri="{FF2B5EF4-FFF2-40B4-BE49-F238E27FC236}">
                <a16:creationId xmlns:a16="http://schemas.microsoft.com/office/drawing/2014/main" id="{24D1A555-2C09-49BC-ACEF-C610901E20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0333343" cy="4133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7460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Composite</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What problems can the Composite design pattern solve?</a:t>
            </a:r>
          </a:p>
          <a:p>
            <a:pPr lvl="1"/>
            <a:r>
              <a:rPr lang="en-GB" dirty="0"/>
              <a:t>A part-whole hierarchy should be represented so that clients can treat part and whole objects uniformly.</a:t>
            </a:r>
          </a:p>
          <a:p>
            <a:pPr lvl="1"/>
            <a:r>
              <a:rPr lang="en-GB" dirty="0"/>
              <a:t>A part-whole hierarchy should be represented as tree structure.</a:t>
            </a:r>
          </a:p>
          <a:p>
            <a:endParaRPr lang="en-GB" dirty="0"/>
          </a:p>
          <a:p>
            <a:r>
              <a:rPr lang="en-GB" dirty="0"/>
              <a:t>What solution does the Composite design pattern describe?</a:t>
            </a:r>
          </a:p>
          <a:p>
            <a:pPr lvl="1"/>
            <a:r>
              <a:rPr lang="en-GB" dirty="0"/>
              <a:t>Define a unified Component interface for both part (Leaf) objects and whole (Composite) objects.</a:t>
            </a:r>
          </a:p>
          <a:p>
            <a:pPr lvl="1"/>
            <a:r>
              <a:rPr lang="en-GB" dirty="0"/>
              <a:t>Individual Leaf objects implement the Component interface directly, and Composite objects forward requests to their child components.</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41</a:t>
            </a:fld>
            <a:endParaRPr lang="en-GB" dirty="0"/>
          </a:p>
        </p:txBody>
      </p:sp>
    </p:spTree>
    <p:extLst>
      <p:ext uri="{BB962C8B-B14F-4D97-AF65-F5344CB8AC3E}">
        <p14:creationId xmlns:p14="http://schemas.microsoft.com/office/powerpoint/2010/main" val="40577958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Composite</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C</a:t>
            </a:r>
            <a:r>
              <a:rPr lang="en-US" dirty="0"/>
              <a:t>an you think out a scenario to use composite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42</a:t>
            </a:fld>
            <a:endParaRPr lang="en-GB" dirty="0"/>
          </a:p>
        </p:txBody>
      </p:sp>
    </p:spTree>
    <p:extLst>
      <p:ext uri="{BB962C8B-B14F-4D97-AF65-F5344CB8AC3E}">
        <p14:creationId xmlns:p14="http://schemas.microsoft.com/office/powerpoint/2010/main" val="7329852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Decorator</a:t>
            </a:r>
            <a:endParaRPr lang="en-GB" b="1" dirty="0">
              <a:solidFill>
                <a:srgbClr val="FF0000"/>
              </a:solidFill>
            </a:endParaRPr>
          </a:p>
        </p:txBody>
      </p:sp>
      <p:sp>
        <p:nvSpPr>
          <p:cNvPr id="3" name="Content Placeholder 2"/>
          <p:cNvSpPr>
            <a:spLocks noGrp="1"/>
          </p:cNvSpPr>
          <p:nvPr>
            <p:ph idx="1"/>
          </p:nvPr>
        </p:nvSpPr>
        <p:spPr/>
        <p:txBody>
          <a:bodyPr/>
          <a:lstStyle/>
          <a:p>
            <a:r>
              <a:rPr lang="en-GB" dirty="0"/>
              <a:t>Decorator pattern allows behavior to be added to an individual object, either statically or dynamically, without affecting the behavior of other objects from the same class.</a:t>
            </a:r>
          </a:p>
          <a:p>
            <a:r>
              <a:rPr lang="en-GB" dirty="0"/>
              <a:t>The decorator pattern is often useful for adhering to the Single Responsibility Principle, as it allows functionality to be divided between classes with unique areas of concern. </a:t>
            </a:r>
          </a:p>
          <a:p>
            <a:r>
              <a:rPr lang="en-GB" dirty="0"/>
              <a:t>The decorator pattern is structurally nearly identical to the chain of responsibility pattern, the difference being that in a chain of responsibility, exactly one of the classes handles the request, while for the decorator, all classes handle the request.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43</a:t>
            </a:fld>
            <a:endParaRPr lang="en-GB" dirty="0"/>
          </a:p>
        </p:txBody>
      </p:sp>
    </p:spTree>
    <p:extLst>
      <p:ext uri="{BB962C8B-B14F-4D97-AF65-F5344CB8AC3E}">
        <p14:creationId xmlns:p14="http://schemas.microsoft.com/office/powerpoint/2010/main" val="3383265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Decorator</a:t>
            </a:r>
            <a:endParaRPr lang="en-GB" b="1" dirty="0">
              <a:solidFill>
                <a:srgbClr val="FF0000"/>
              </a:solidFill>
            </a:endParaRPr>
          </a:p>
        </p:txBody>
      </p:sp>
      <p:sp>
        <p:nvSpPr>
          <p:cNvPr id="5" name="Slide Number Placeholder 4"/>
          <p:cNvSpPr>
            <a:spLocks noGrp="1"/>
          </p:cNvSpPr>
          <p:nvPr>
            <p:ph type="sldNum" sz="quarter" idx="12"/>
          </p:nvPr>
        </p:nvSpPr>
        <p:spPr/>
        <p:txBody>
          <a:bodyPr/>
          <a:lstStyle/>
          <a:p>
            <a:fld id="{AD0626D4-4E0B-403F-918B-E82125F5E912}" type="slidenum">
              <a:rPr lang="en-GB" smtClean="0"/>
              <a:pPr/>
              <a:t>44</a:t>
            </a:fld>
            <a:endParaRPr lang="en-GB" dirty="0"/>
          </a:p>
        </p:txBody>
      </p:sp>
      <p:pic>
        <p:nvPicPr>
          <p:cNvPr id="1026" name="Picture 2" descr="https://upload.wikimedia.org/wikipedia/commons/8/83/W3sDesign_Decorator_Design_Pattern_UML.jpg">
            <a:extLst>
              <a:ext uri="{FF2B5EF4-FFF2-40B4-BE49-F238E27FC236}">
                <a16:creationId xmlns:a16="http://schemas.microsoft.com/office/drawing/2014/main" id="{99A7585E-EBD2-4718-BBB7-D37C388D18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406876" cy="3964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188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Decorator</a:t>
            </a:r>
            <a:endParaRPr lang="en-GB"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GB" dirty="0"/>
              <a:t>What problems can the Decorator design pattern solve?</a:t>
            </a:r>
          </a:p>
          <a:p>
            <a:pPr lvl="1"/>
            <a:r>
              <a:rPr lang="en-GB" dirty="0"/>
              <a:t>Responsibilities should be added to (and removed from) an object dynamically at run-time.</a:t>
            </a:r>
          </a:p>
          <a:p>
            <a:pPr lvl="1"/>
            <a:r>
              <a:rPr lang="en-GB" dirty="0"/>
              <a:t>A flexible alternative to </a:t>
            </a:r>
            <a:r>
              <a:rPr lang="en-GB" dirty="0" err="1"/>
              <a:t>subclassing</a:t>
            </a:r>
            <a:r>
              <a:rPr lang="en-GB" dirty="0"/>
              <a:t> for extending functionality should be provided.</a:t>
            </a:r>
          </a:p>
          <a:p>
            <a:endParaRPr lang="en-GB" dirty="0"/>
          </a:p>
          <a:p>
            <a:r>
              <a:rPr lang="en-GB" dirty="0"/>
              <a:t>What solution does the Decorator design pattern describe?</a:t>
            </a:r>
          </a:p>
          <a:p>
            <a:pPr marL="457200" lvl="1" indent="0">
              <a:buNone/>
            </a:pPr>
            <a:r>
              <a:rPr lang="en-GB" dirty="0"/>
              <a:t>   Define Decorator objects that</a:t>
            </a:r>
          </a:p>
          <a:p>
            <a:pPr lvl="1"/>
            <a:r>
              <a:rPr lang="en-GB" dirty="0"/>
              <a:t>implement the interface of the extended (decorated) object (Component) transparently by forwarding all requests to it and</a:t>
            </a:r>
          </a:p>
          <a:p>
            <a:pPr lvl="1"/>
            <a:r>
              <a:rPr lang="en-GB" dirty="0"/>
              <a:t>perform additional functionality before/after forwarding a request.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45</a:t>
            </a:fld>
            <a:endParaRPr lang="en-GB" dirty="0"/>
          </a:p>
        </p:txBody>
      </p:sp>
    </p:spTree>
    <p:extLst>
      <p:ext uri="{BB962C8B-B14F-4D97-AF65-F5344CB8AC3E}">
        <p14:creationId xmlns:p14="http://schemas.microsoft.com/office/powerpoint/2010/main" val="26163589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Decorator</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US" altLang="zh-CN" dirty="0"/>
              <a:t>decorator</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46</a:t>
            </a:fld>
            <a:endParaRPr lang="en-GB" dirty="0"/>
          </a:p>
        </p:txBody>
      </p:sp>
    </p:spTree>
    <p:extLst>
      <p:ext uri="{BB962C8B-B14F-4D97-AF65-F5344CB8AC3E}">
        <p14:creationId xmlns:p14="http://schemas.microsoft.com/office/powerpoint/2010/main" val="21536519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Facade</a:t>
            </a:r>
          </a:p>
        </p:txBody>
      </p:sp>
      <p:sp>
        <p:nvSpPr>
          <p:cNvPr id="3" name="Content Placeholder 2"/>
          <p:cNvSpPr>
            <a:spLocks noGrp="1"/>
          </p:cNvSpPr>
          <p:nvPr>
            <p:ph idx="1"/>
          </p:nvPr>
        </p:nvSpPr>
        <p:spPr/>
        <p:txBody>
          <a:bodyPr/>
          <a:lstStyle/>
          <a:p>
            <a:r>
              <a:rPr lang="en-GB" dirty="0"/>
              <a:t>Provide a unified interface to a set of interfaces in a subsystem. Facade defines a higher-level interface that makes the subsystem easier to use.</a:t>
            </a:r>
          </a:p>
          <a:p>
            <a:r>
              <a:rPr lang="en-GB" dirty="0"/>
              <a:t>The pre-</a:t>
            </a:r>
            <a:r>
              <a:rPr lang="en-GB" dirty="0" err="1"/>
              <a:t>condiction</a:t>
            </a:r>
            <a:r>
              <a:rPr lang="en-GB" dirty="0"/>
              <a:t> is that not changing the existing several </a:t>
            </a:r>
            <a:r>
              <a:rPr lang="en-GB" dirty="0" err="1"/>
              <a:t>intefaces</a:t>
            </a:r>
            <a:r>
              <a:rPr lang="en-GB" dirty="0"/>
              <a:t>, but build a new one and consolidate/simplify the interface to caller.</a:t>
            </a:r>
          </a:p>
        </p:txBody>
      </p:sp>
      <p:sp>
        <p:nvSpPr>
          <p:cNvPr id="5" name="Slide Number Placeholder 4"/>
          <p:cNvSpPr>
            <a:spLocks noGrp="1"/>
          </p:cNvSpPr>
          <p:nvPr>
            <p:ph type="sldNum" sz="quarter" idx="12"/>
          </p:nvPr>
        </p:nvSpPr>
        <p:spPr/>
        <p:txBody>
          <a:bodyPr/>
          <a:lstStyle/>
          <a:p>
            <a:fld id="{AD0626D4-4E0B-403F-918B-E82125F5E912}" type="slidenum">
              <a:rPr lang="en-GB" smtClean="0"/>
              <a:pPr/>
              <a:t>47</a:t>
            </a:fld>
            <a:endParaRPr lang="en-GB" dirty="0"/>
          </a:p>
        </p:txBody>
      </p:sp>
    </p:spTree>
    <p:extLst>
      <p:ext uri="{BB962C8B-B14F-4D97-AF65-F5344CB8AC3E}">
        <p14:creationId xmlns:p14="http://schemas.microsoft.com/office/powerpoint/2010/main" val="35564205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Facade</a:t>
            </a:r>
          </a:p>
        </p:txBody>
      </p:sp>
      <p:sp>
        <p:nvSpPr>
          <p:cNvPr id="5" name="Slide Number Placeholder 4"/>
          <p:cNvSpPr>
            <a:spLocks noGrp="1"/>
          </p:cNvSpPr>
          <p:nvPr>
            <p:ph type="sldNum" sz="quarter" idx="12"/>
          </p:nvPr>
        </p:nvSpPr>
        <p:spPr/>
        <p:txBody>
          <a:bodyPr/>
          <a:lstStyle/>
          <a:p>
            <a:fld id="{AD0626D4-4E0B-403F-918B-E82125F5E912}" type="slidenum">
              <a:rPr lang="en-GB" smtClean="0"/>
              <a:pPr/>
              <a:t>48</a:t>
            </a:fld>
            <a:endParaRPr lang="en-GB" dirty="0"/>
          </a:p>
        </p:txBody>
      </p:sp>
      <p:pic>
        <p:nvPicPr>
          <p:cNvPr id="2050" name="Picture 2" descr="https://upload.wikimedia.org/wikipedia/commons/9/96/W3sDesign_Facade_Design_Pattern_UML.jpg">
            <a:extLst>
              <a:ext uri="{FF2B5EF4-FFF2-40B4-BE49-F238E27FC236}">
                <a16:creationId xmlns:a16="http://schemas.microsoft.com/office/drawing/2014/main" id="{3AB10537-469C-4CF4-936A-362A36743E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0906703" cy="3739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8333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Facade</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US" altLang="zh-CN" dirty="0"/>
              <a:t>facade</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49</a:t>
            </a:fld>
            <a:endParaRPr lang="en-GB" dirty="0"/>
          </a:p>
        </p:txBody>
      </p:sp>
    </p:spTree>
    <p:extLst>
      <p:ext uri="{BB962C8B-B14F-4D97-AF65-F5344CB8AC3E}">
        <p14:creationId xmlns:p14="http://schemas.microsoft.com/office/powerpoint/2010/main" val="2059059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Interface Segregation Principle (ISP)</a:t>
            </a:r>
            <a:endParaRPr lang="en-GB"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a:solidFill>
                  <a:srgbClr val="0070C0"/>
                </a:solidFill>
              </a:rPr>
              <a:t>Clients should not be forced to depend upon interfaces that they don't use.</a:t>
            </a:r>
          </a:p>
          <a:p>
            <a:r>
              <a:rPr lang="en-US" dirty="0"/>
              <a:t>This principle teaches us to take care how we write our interfaces. When we write our interfaces we should take care to add only methods that should be there. If we add methods that should not be there the classes implementing the interface will have to implement those methods as well. For example if we create an interface called Worker and add a method lunch break, all the workers will have to implement it. What if the worker is a robot?</a:t>
            </a:r>
          </a:p>
          <a:p>
            <a:r>
              <a:rPr lang="en-US" dirty="0"/>
              <a:t>As a conclusion Interfaces containing methods that are not specific to it are called polluted or fat interfaces. We should avoid them.</a:t>
            </a:r>
          </a:p>
        </p:txBody>
      </p:sp>
      <p:sp>
        <p:nvSpPr>
          <p:cNvPr id="5" name="Slide Number Placeholder 4"/>
          <p:cNvSpPr>
            <a:spLocks noGrp="1"/>
          </p:cNvSpPr>
          <p:nvPr>
            <p:ph type="sldNum" sz="quarter" idx="12"/>
          </p:nvPr>
        </p:nvSpPr>
        <p:spPr/>
        <p:txBody>
          <a:bodyPr/>
          <a:lstStyle/>
          <a:p>
            <a:fld id="{AD0626D4-4E0B-403F-918B-E82125F5E912}" type="slidenum">
              <a:rPr lang="en-GB" smtClean="0"/>
              <a:pPr/>
              <a:t>5</a:t>
            </a:fld>
            <a:endParaRPr lang="en-GB" dirty="0"/>
          </a:p>
        </p:txBody>
      </p:sp>
    </p:spTree>
    <p:extLst>
      <p:ext uri="{BB962C8B-B14F-4D97-AF65-F5344CB8AC3E}">
        <p14:creationId xmlns:p14="http://schemas.microsoft.com/office/powerpoint/2010/main" val="22082836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Flyweight</a:t>
            </a:r>
          </a:p>
        </p:txBody>
      </p:sp>
      <p:sp>
        <p:nvSpPr>
          <p:cNvPr id="3" name="Content Placeholder 2"/>
          <p:cNvSpPr>
            <a:spLocks noGrp="1"/>
          </p:cNvSpPr>
          <p:nvPr>
            <p:ph idx="1"/>
          </p:nvPr>
        </p:nvSpPr>
        <p:spPr/>
        <p:txBody>
          <a:bodyPr>
            <a:normAutofit/>
          </a:bodyPr>
          <a:lstStyle/>
          <a:p>
            <a:r>
              <a:rPr lang="en-GB" dirty="0"/>
              <a:t>A flyweight is an object that minimizes memory usage by sharing as much data as possible with other similar objects; it is a way to use objects in large numbers when a simple repeated representation would use an unacceptable amount of memory. Often some parts of the object state can be shared, and it is common practice to hold them in external data structures and pass them to the objects temporarily when they are used.</a:t>
            </a:r>
          </a:p>
        </p:txBody>
      </p:sp>
      <p:sp>
        <p:nvSpPr>
          <p:cNvPr id="5" name="Slide Number Placeholder 4"/>
          <p:cNvSpPr>
            <a:spLocks noGrp="1"/>
          </p:cNvSpPr>
          <p:nvPr>
            <p:ph type="sldNum" sz="quarter" idx="12"/>
          </p:nvPr>
        </p:nvSpPr>
        <p:spPr/>
        <p:txBody>
          <a:bodyPr/>
          <a:lstStyle/>
          <a:p>
            <a:fld id="{AD0626D4-4E0B-403F-918B-E82125F5E912}" type="slidenum">
              <a:rPr lang="en-GB" smtClean="0"/>
              <a:pPr/>
              <a:t>50</a:t>
            </a:fld>
            <a:endParaRPr lang="en-GB" dirty="0"/>
          </a:p>
        </p:txBody>
      </p:sp>
    </p:spTree>
    <p:extLst>
      <p:ext uri="{BB962C8B-B14F-4D97-AF65-F5344CB8AC3E}">
        <p14:creationId xmlns:p14="http://schemas.microsoft.com/office/powerpoint/2010/main" val="15074860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Flyweight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51</a:t>
            </a:fld>
            <a:endParaRPr lang="en-GB" dirty="0"/>
          </a:p>
        </p:txBody>
      </p:sp>
      <p:pic>
        <p:nvPicPr>
          <p:cNvPr id="4098" name="Picture 2" descr="https://upload.wikimedia.org/wikipedia/commons/4/4e/W3sDesign_Flyweight_Design_Pattern_UML.jpg">
            <a:extLst>
              <a:ext uri="{FF2B5EF4-FFF2-40B4-BE49-F238E27FC236}">
                <a16:creationId xmlns:a16="http://schemas.microsoft.com/office/drawing/2014/main" id="{7D90825B-560F-49F1-BEA1-5D937BA448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0711887" cy="3570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5571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Flyweight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52</a:t>
            </a:fld>
            <a:endParaRPr lang="en-GB" dirty="0"/>
          </a:p>
        </p:txBody>
      </p:sp>
      <p:sp>
        <p:nvSpPr>
          <p:cNvPr id="4" name="Content Placeholder 3">
            <a:extLst>
              <a:ext uri="{FF2B5EF4-FFF2-40B4-BE49-F238E27FC236}">
                <a16:creationId xmlns:a16="http://schemas.microsoft.com/office/drawing/2014/main" id="{2D04FDAD-D29B-4FD3-A667-5363AB858A42}"/>
              </a:ext>
            </a:extLst>
          </p:cNvPr>
          <p:cNvSpPr>
            <a:spLocks noGrp="1"/>
          </p:cNvSpPr>
          <p:nvPr>
            <p:ph idx="1"/>
          </p:nvPr>
        </p:nvSpPr>
        <p:spPr/>
        <p:txBody>
          <a:bodyPr>
            <a:normAutofit/>
          </a:bodyPr>
          <a:lstStyle/>
          <a:p>
            <a:r>
              <a:rPr lang="en-GB" dirty="0"/>
              <a:t>What problems can the Flyweight design pattern solve? </a:t>
            </a:r>
          </a:p>
          <a:p>
            <a:pPr lvl="1"/>
            <a:r>
              <a:rPr lang="en-GB" dirty="0"/>
              <a:t>Large numbers of objects should be supported efficiently.</a:t>
            </a:r>
          </a:p>
          <a:p>
            <a:pPr lvl="1"/>
            <a:r>
              <a:rPr lang="en-GB" dirty="0"/>
              <a:t>Creating large numbers of objects should be avoided.</a:t>
            </a:r>
          </a:p>
          <a:p>
            <a:endParaRPr lang="en-GB" dirty="0"/>
          </a:p>
          <a:p>
            <a:r>
              <a:rPr lang="en-GB" dirty="0"/>
              <a:t>What solution does the Flyweight design pattern describe?</a:t>
            </a:r>
          </a:p>
          <a:p>
            <a:pPr marL="457200" lvl="1" indent="0">
              <a:buNone/>
            </a:pPr>
            <a:r>
              <a:rPr lang="en-GB" dirty="0"/>
              <a:t>   Define Flyweight objects that</a:t>
            </a:r>
          </a:p>
          <a:p>
            <a:pPr lvl="1"/>
            <a:r>
              <a:rPr lang="en-GB" dirty="0"/>
              <a:t>store intrinsic (invariant) state that can be shared and</a:t>
            </a:r>
          </a:p>
          <a:p>
            <a:pPr lvl="1"/>
            <a:r>
              <a:rPr lang="en-GB" dirty="0"/>
              <a:t>provide an interface through which extrinsic (variant) state can be passed in.</a:t>
            </a:r>
          </a:p>
        </p:txBody>
      </p:sp>
    </p:spTree>
    <p:extLst>
      <p:ext uri="{BB962C8B-B14F-4D97-AF65-F5344CB8AC3E}">
        <p14:creationId xmlns:p14="http://schemas.microsoft.com/office/powerpoint/2010/main" val="16528337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Flyweight</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flyweight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53</a:t>
            </a:fld>
            <a:endParaRPr lang="en-GB" dirty="0"/>
          </a:p>
        </p:txBody>
      </p:sp>
    </p:spTree>
    <p:extLst>
      <p:ext uri="{BB962C8B-B14F-4D97-AF65-F5344CB8AC3E}">
        <p14:creationId xmlns:p14="http://schemas.microsoft.com/office/powerpoint/2010/main" val="10723834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Proxy</a:t>
            </a:r>
            <a:endParaRPr lang="en-GB" b="1" dirty="0">
              <a:solidFill>
                <a:srgbClr val="FF0000"/>
              </a:solidFill>
            </a:endParaRPr>
          </a:p>
        </p:txBody>
      </p:sp>
      <p:sp>
        <p:nvSpPr>
          <p:cNvPr id="3" name="Content Placeholder 2"/>
          <p:cNvSpPr>
            <a:spLocks noGrp="1"/>
          </p:cNvSpPr>
          <p:nvPr>
            <p:ph idx="1"/>
          </p:nvPr>
        </p:nvSpPr>
        <p:spPr/>
        <p:txBody>
          <a:bodyPr/>
          <a:lstStyle/>
          <a:p>
            <a:r>
              <a:rPr lang="en-GB" dirty="0"/>
              <a:t>Proxy pattern provides a surrogate or placeholder for another object to control access to it.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54</a:t>
            </a:fld>
            <a:endParaRPr lang="en-GB" dirty="0"/>
          </a:p>
        </p:txBody>
      </p:sp>
      <p:pic>
        <p:nvPicPr>
          <p:cNvPr id="3074" name="Picture 2" descr="https://upload.wikimedia.org/wikipedia/commons/6/6e/W3sDesign_Proxy_Design_Pattern_UML.jpg">
            <a:extLst>
              <a:ext uri="{FF2B5EF4-FFF2-40B4-BE49-F238E27FC236}">
                <a16:creationId xmlns:a16="http://schemas.microsoft.com/office/drawing/2014/main" id="{7E26F250-4657-4BA1-9007-0D69892C4D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2858294"/>
            <a:ext cx="9009185" cy="348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9096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Proxy</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What problems can the Proxy design pattern solve?</a:t>
            </a:r>
          </a:p>
          <a:p>
            <a:pPr lvl="1"/>
            <a:r>
              <a:rPr lang="en-GB" dirty="0"/>
              <a:t>The access to an object should be controlled.</a:t>
            </a:r>
          </a:p>
          <a:p>
            <a:pPr lvl="1"/>
            <a:r>
              <a:rPr lang="en-GB" dirty="0"/>
              <a:t>Additional functionality should be provided when accessing an object.</a:t>
            </a:r>
          </a:p>
          <a:p>
            <a:endParaRPr lang="en-GB" dirty="0"/>
          </a:p>
          <a:p>
            <a:r>
              <a:rPr lang="en-GB" dirty="0"/>
              <a:t>What solution does the Proxy design pattern describe?</a:t>
            </a:r>
          </a:p>
          <a:p>
            <a:pPr marL="457200" lvl="1" indent="0">
              <a:buNone/>
            </a:pPr>
            <a:r>
              <a:rPr lang="en-GB" dirty="0"/>
              <a:t>   Define a separate Proxy object that</a:t>
            </a:r>
          </a:p>
          <a:p>
            <a:pPr lvl="1"/>
            <a:r>
              <a:rPr lang="en-GB" dirty="0"/>
              <a:t>can be used as substitute for another object (Subject) and</a:t>
            </a:r>
          </a:p>
          <a:p>
            <a:pPr lvl="1"/>
            <a:r>
              <a:rPr lang="en-GB" dirty="0"/>
              <a:t>implements additional functionality to control the access to this subject.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55</a:t>
            </a:fld>
            <a:endParaRPr lang="en-GB" dirty="0"/>
          </a:p>
        </p:txBody>
      </p:sp>
    </p:spTree>
    <p:extLst>
      <p:ext uri="{BB962C8B-B14F-4D97-AF65-F5344CB8AC3E}">
        <p14:creationId xmlns:p14="http://schemas.microsoft.com/office/powerpoint/2010/main" val="6532346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Proxy</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US" altLang="zh-CN" dirty="0"/>
              <a:t>proxy</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56</a:t>
            </a:fld>
            <a:endParaRPr lang="en-GB" dirty="0"/>
          </a:p>
        </p:txBody>
      </p:sp>
    </p:spTree>
    <p:extLst>
      <p:ext uri="{BB962C8B-B14F-4D97-AF65-F5344CB8AC3E}">
        <p14:creationId xmlns:p14="http://schemas.microsoft.com/office/powerpoint/2010/main" val="27099057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Chain-of-responsibility</a:t>
            </a:r>
          </a:p>
        </p:txBody>
      </p:sp>
      <p:sp>
        <p:nvSpPr>
          <p:cNvPr id="3" name="Content Placeholder 2"/>
          <p:cNvSpPr>
            <a:spLocks noGrp="1"/>
          </p:cNvSpPr>
          <p:nvPr>
            <p:ph idx="1"/>
          </p:nvPr>
        </p:nvSpPr>
        <p:spPr/>
        <p:txBody>
          <a:bodyPr>
            <a:normAutofit/>
          </a:bodyPr>
          <a:lstStyle/>
          <a:p>
            <a:r>
              <a:rPr lang="en-GB" dirty="0"/>
              <a:t>Chain-of-responsibility pattern is a design pattern consisting of a source of command objects and a series of processing objects.</a:t>
            </a:r>
          </a:p>
          <a:p>
            <a:r>
              <a:rPr lang="en-GB" dirty="0"/>
              <a:t>Each processing object contains logic that defines the types of command objects that it can handle; the rest are passed to the next processing object in the chain. </a:t>
            </a:r>
          </a:p>
        </p:txBody>
      </p:sp>
      <p:sp>
        <p:nvSpPr>
          <p:cNvPr id="5" name="Slide Number Placeholder 4"/>
          <p:cNvSpPr>
            <a:spLocks noGrp="1"/>
          </p:cNvSpPr>
          <p:nvPr>
            <p:ph type="sldNum" sz="quarter" idx="12"/>
          </p:nvPr>
        </p:nvSpPr>
        <p:spPr/>
        <p:txBody>
          <a:bodyPr/>
          <a:lstStyle/>
          <a:p>
            <a:fld id="{AD0626D4-4E0B-403F-918B-E82125F5E912}" type="slidenum">
              <a:rPr lang="en-GB" smtClean="0"/>
              <a:pPr/>
              <a:t>57</a:t>
            </a:fld>
            <a:endParaRPr lang="en-GB" dirty="0"/>
          </a:p>
        </p:txBody>
      </p:sp>
    </p:spTree>
    <p:extLst>
      <p:ext uri="{BB962C8B-B14F-4D97-AF65-F5344CB8AC3E}">
        <p14:creationId xmlns:p14="http://schemas.microsoft.com/office/powerpoint/2010/main" val="39099753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Chain-of-responsibility</a:t>
            </a:r>
          </a:p>
        </p:txBody>
      </p:sp>
      <p:sp>
        <p:nvSpPr>
          <p:cNvPr id="5" name="Slide Number Placeholder 4"/>
          <p:cNvSpPr>
            <a:spLocks noGrp="1"/>
          </p:cNvSpPr>
          <p:nvPr>
            <p:ph type="sldNum" sz="quarter" idx="12"/>
          </p:nvPr>
        </p:nvSpPr>
        <p:spPr/>
        <p:txBody>
          <a:bodyPr/>
          <a:lstStyle/>
          <a:p>
            <a:fld id="{AD0626D4-4E0B-403F-918B-E82125F5E912}" type="slidenum">
              <a:rPr lang="en-GB" smtClean="0"/>
              <a:pPr/>
              <a:t>58</a:t>
            </a:fld>
            <a:endParaRPr lang="en-GB" dirty="0"/>
          </a:p>
        </p:txBody>
      </p:sp>
      <p:pic>
        <p:nvPicPr>
          <p:cNvPr id="1026" name="Picture 2" descr="https://upload.wikimedia.org/wikipedia/commons/6/6a/W3sDesign_Chain_of_Responsibility_Design_Pattern_UML.jpg">
            <a:extLst>
              <a:ext uri="{FF2B5EF4-FFF2-40B4-BE49-F238E27FC236}">
                <a16:creationId xmlns:a16="http://schemas.microsoft.com/office/drawing/2014/main" id="{CFD9A966-0B77-4B7D-BF52-F10C951F77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690688"/>
            <a:ext cx="10824643" cy="3711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51332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Chain-of-responsibility</a:t>
            </a:r>
          </a:p>
        </p:txBody>
      </p:sp>
      <p:sp>
        <p:nvSpPr>
          <p:cNvPr id="5" name="Slide Number Placeholder 4"/>
          <p:cNvSpPr>
            <a:spLocks noGrp="1"/>
          </p:cNvSpPr>
          <p:nvPr>
            <p:ph type="sldNum" sz="quarter" idx="12"/>
          </p:nvPr>
        </p:nvSpPr>
        <p:spPr/>
        <p:txBody>
          <a:bodyPr/>
          <a:lstStyle/>
          <a:p>
            <a:fld id="{AD0626D4-4E0B-403F-918B-E82125F5E912}" type="slidenum">
              <a:rPr lang="en-GB" smtClean="0"/>
              <a:pPr/>
              <a:t>59</a:t>
            </a:fld>
            <a:endParaRPr lang="en-GB" dirty="0"/>
          </a:p>
        </p:txBody>
      </p:sp>
      <p:sp>
        <p:nvSpPr>
          <p:cNvPr id="4" name="Content Placeholder 3">
            <a:extLst>
              <a:ext uri="{FF2B5EF4-FFF2-40B4-BE49-F238E27FC236}">
                <a16:creationId xmlns:a16="http://schemas.microsoft.com/office/drawing/2014/main" id="{B1F59A73-6378-407A-B223-F09C3D92CFA6}"/>
              </a:ext>
            </a:extLst>
          </p:cNvPr>
          <p:cNvSpPr>
            <a:spLocks noGrp="1"/>
          </p:cNvSpPr>
          <p:nvPr>
            <p:ph idx="1"/>
          </p:nvPr>
        </p:nvSpPr>
        <p:spPr/>
        <p:txBody>
          <a:bodyPr>
            <a:normAutofit/>
          </a:bodyPr>
          <a:lstStyle/>
          <a:p>
            <a:r>
              <a:rPr lang="en-GB" dirty="0"/>
              <a:t>What problems can the Chain of Responsibility design pattern solve?</a:t>
            </a:r>
          </a:p>
          <a:p>
            <a:pPr lvl="1"/>
            <a:r>
              <a:rPr lang="en-GB" dirty="0"/>
              <a:t>Coupling the sender of a request to its receiver should be avoided.</a:t>
            </a:r>
          </a:p>
          <a:p>
            <a:pPr lvl="1"/>
            <a:r>
              <a:rPr lang="en-GB" dirty="0"/>
              <a:t>It should be possible that more than one receiver can handle a request.</a:t>
            </a:r>
          </a:p>
          <a:p>
            <a:endParaRPr lang="en-GB" dirty="0"/>
          </a:p>
          <a:p>
            <a:r>
              <a:rPr lang="en-GB" dirty="0"/>
              <a:t>What solution does the Chain of Responsibility design pattern describe?</a:t>
            </a:r>
          </a:p>
          <a:p>
            <a:pPr lvl="1"/>
            <a:r>
              <a:rPr lang="en-GB" dirty="0"/>
              <a:t>Define a chain of receiver objects having the responsibility, depending on run-time conditions, to either handle a request or forward it to the next receiver on the chain (if any).</a:t>
            </a:r>
          </a:p>
        </p:txBody>
      </p:sp>
    </p:spTree>
    <p:extLst>
      <p:ext uri="{BB962C8B-B14F-4D97-AF65-F5344CB8AC3E}">
        <p14:creationId xmlns:p14="http://schemas.microsoft.com/office/powerpoint/2010/main" val="1595687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Single Responsibility Principle (SRP)</a:t>
            </a:r>
            <a:endParaRPr lang="en-GB" b="1"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dirty="0">
                <a:solidFill>
                  <a:srgbClr val="0070C0"/>
                </a:solidFill>
              </a:rPr>
              <a:t>A class should have only one reason to change.</a:t>
            </a:r>
          </a:p>
          <a:p>
            <a:r>
              <a:rPr lang="en-US" dirty="0"/>
              <a:t>In this context a responsibility is considered to be one reason to change. This principle states that if we have 2 reasons to change for a class, we have to split the functionality in two classes. Each class will handle only one responsibility and on future if we need to make one change we are going to make it in the class which handle it. When we need to make a change in a class having more responsibilities the change might affect the other functionality of the classes.</a:t>
            </a:r>
          </a:p>
          <a:p>
            <a:r>
              <a:rPr lang="en-US" dirty="0"/>
              <a:t>Single Responsibility Principle was introduced Tom </a:t>
            </a:r>
            <a:r>
              <a:rPr lang="en-US" dirty="0" err="1"/>
              <a:t>DeMarco</a:t>
            </a:r>
            <a:r>
              <a:rPr lang="en-US" dirty="0"/>
              <a:t> in his book Structured Analysis and Systems Specification, 1979. Robert Martin reinterpreted the concept and defined the responsibility as a reason to change.</a:t>
            </a:r>
          </a:p>
        </p:txBody>
      </p:sp>
      <p:sp>
        <p:nvSpPr>
          <p:cNvPr id="5" name="Slide Number Placeholder 4"/>
          <p:cNvSpPr>
            <a:spLocks noGrp="1"/>
          </p:cNvSpPr>
          <p:nvPr>
            <p:ph type="sldNum" sz="quarter" idx="12"/>
          </p:nvPr>
        </p:nvSpPr>
        <p:spPr/>
        <p:txBody>
          <a:bodyPr/>
          <a:lstStyle/>
          <a:p>
            <a:fld id="{AD0626D4-4E0B-403F-918B-E82125F5E912}" type="slidenum">
              <a:rPr lang="en-GB" smtClean="0"/>
              <a:pPr/>
              <a:t>6</a:t>
            </a:fld>
            <a:endParaRPr lang="en-GB" dirty="0"/>
          </a:p>
        </p:txBody>
      </p:sp>
    </p:spTree>
    <p:extLst>
      <p:ext uri="{BB962C8B-B14F-4D97-AF65-F5344CB8AC3E}">
        <p14:creationId xmlns:p14="http://schemas.microsoft.com/office/powerpoint/2010/main" val="22082836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Chain-of-responsibility</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Chain-of-responsibility</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60</a:t>
            </a:fld>
            <a:endParaRPr lang="en-GB" dirty="0"/>
          </a:p>
        </p:txBody>
      </p:sp>
    </p:spTree>
    <p:extLst>
      <p:ext uri="{BB962C8B-B14F-4D97-AF65-F5344CB8AC3E}">
        <p14:creationId xmlns:p14="http://schemas.microsoft.com/office/powerpoint/2010/main" val="10552136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Command</a:t>
            </a:r>
          </a:p>
        </p:txBody>
      </p:sp>
      <p:sp>
        <p:nvSpPr>
          <p:cNvPr id="3" name="Content Placeholder 2"/>
          <p:cNvSpPr>
            <a:spLocks noGrp="1"/>
          </p:cNvSpPr>
          <p:nvPr>
            <p:ph idx="1"/>
          </p:nvPr>
        </p:nvSpPr>
        <p:spPr/>
        <p:txBody>
          <a:bodyPr>
            <a:normAutofit/>
          </a:bodyPr>
          <a:lstStyle/>
          <a:p>
            <a:r>
              <a:rPr lang="en-GB" dirty="0"/>
              <a:t>Command pattern is a </a:t>
            </a:r>
            <a:r>
              <a:rPr lang="en-GB" dirty="0" err="1"/>
              <a:t>behavioral</a:t>
            </a:r>
            <a:r>
              <a:rPr lang="en-GB" dirty="0"/>
              <a:t> design pattern in which an object is used to encapsulate all information needed to perform an action or trigger an event at a later time. This information includes the method name, the object that owns the method and values for the method parameters.</a:t>
            </a:r>
          </a:p>
        </p:txBody>
      </p:sp>
      <p:sp>
        <p:nvSpPr>
          <p:cNvPr id="5" name="Slide Number Placeholder 4"/>
          <p:cNvSpPr>
            <a:spLocks noGrp="1"/>
          </p:cNvSpPr>
          <p:nvPr>
            <p:ph type="sldNum" sz="quarter" idx="12"/>
          </p:nvPr>
        </p:nvSpPr>
        <p:spPr/>
        <p:txBody>
          <a:bodyPr/>
          <a:lstStyle/>
          <a:p>
            <a:fld id="{AD0626D4-4E0B-403F-918B-E82125F5E912}" type="slidenum">
              <a:rPr lang="en-GB" smtClean="0"/>
              <a:pPr/>
              <a:t>61</a:t>
            </a:fld>
            <a:endParaRPr lang="en-GB" dirty="0"/>
          </a:p>
        </p:txBody>
      </p:sp>
    </p:spTree>
    <p:extLst>
      <p:ext uri="{BB962C8B-B14F-4D97-AF65-F5344CB8AC3E}">
        <p14:creationId xmlns:p14="http://schemas.microsoft.com/office/powerpoint/2010/main" val="2314173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Command</a:t>
            </a:r>
          </a:p>
        </p:txBody>
      </p:sp>
      <p:sp>
        <p:nvSpPr>
          <p:cNvPr id="5" name="Slide Number Placeholder 4"/>
          <p:cNvSpPr>
            <a:spLocks noGrp="1"/>
          </p:cNvSpPr>
          <p:nvPr>
            <p:ph type="sldNum" sz="quarter" idx="12"/>
          </p:nvPr>
        </p:nvSpPr>
        <p:spPr/>
        <p:txBody>
          <a:bodyPr/>
          <a:lstStyle/>
          <a:p>
            <a:fld id="{AD0626D4-4E0B-403F-918B-E82125F5E912}" type="slidenum">
              <a:rPr lang="en-GB" smtClean="0"/>
              <a:pPr/>
              <a:t>62</a:t>
            </a:fld>
            <a:endParaRPr lang="en-GB" dirty="0"/>
          </a:p>
        </p:txBody>
      </p:sp>
      <p:pic>
        <p:nvPicPr>
          <p:cNvPr id="2050" name="Picture 2" descr="https://upload.wikimedia.org/wikipedia/commons/c/c8/W3sDesign_Command_Design_Pattern_UML.jpg">
            <a:extLst>
              <a:ext uri="{FF2B5EF4-FFF2-40B4-BE49-F238E27FC236}">
                <a16:creationId xmlns:a16="http://schemas.microsoft.com/office/drawing/2014/main" id="{275BAC8B-5F08-418D-A86E-5718E1E2CD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0786383" cy="3922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599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Command</a:t>
            </a:r>
          </a:p>
        </p:txBody>
      </p:sp>
      <p:sp>
        <p:nvSpPr>
          <p:cNvPr id="5" name="Slide Number Placeholder 4"/>
          <p:cNvSpPr>
            <a:spLocks noGrp="1"/>
          </p:cNvSpPr>
          <p:nvPr>
            <p:ph type="sldNum" sz="quarter" idx="12"/>
          </p:nvPr>
        </p:nvSpPr>
        <p:spPr/>
        <p:txBody>
          <a:bodyPr/>
          <a:lstStyle/>
          <a:p>
            <a:fld id="{AD0626D4-4E0B-403F-918B-E82125F5E912}" type="slidenum">
              <a:rPr lang="en-GB" smtClean="0"/>
              <a:pPr/>
              <a:t>63</a:t>
            </a:fld>
            <a:endParaRPr lang="en-GB" dirty="0"/>
          </a:p>
        </p:txBody>
      </p:sp>
      <p:sp>
        <p:nvSpPr>
          <p:cNvPr id="4" name="Content Placeholder 3">
            <a:extLst>
              <a:ext uri="{FF2B5EF4-FFF2-40B4-BE49-F238E27FC236}">
                <a16:creationId xmlns:a16="http://schemas.microsoft.com/office/drawing/2014/main" id="{C98332A2-70DD-494A-8166-D7D469A3EFEC}"/>
              </a:ext>
            </a:extLst>
          </p:cNvPr>
          <p:cNvSpPr>
            <a:spLocks noGrp="1"/>
          </p:cNvSpPr>
          <p:nvPr>
            <p:ph idx="1"/>
          </p:nvPr>
        </p:nvSpPr>
        <p:spPr/>
        <p:txBody>
          <a:bodyPr>
            <a:normAutofit/>
          </a:bodyPr>
          <a:lstStyle/>
          <a:p>
            <a:r>
              <a:rPr lang="en-GB" dirty="0"/>
              <a:t>What problems can the Command design pattern solve?</a:t>
            </a:r>
          </a:p>
          <a:p>
            <a:pPr lvl="1"/>
            <a:r>
              <a:rPr lang="en-GB" dirty="0"/>
              <a:t>Coupling the invoker of a request to a particular request should be avoided. That is, hard-wired requests should be avoided.</a:t>
            </a:r>
          </a:p>
          <a:p>
            <a:pPr lvl="1"/>
            <a:r>
              <a:rPr lang="en-GB" dirty="0"/>
              <a:t>It should be possible to configure an object (that invokes a request) with a request.</a:t>
            </a:r>
          </a:p>
          <a:p>
            <a:endParaRPr lang="en-GB" dirty="0"/>
          </a:p>
          <a:p>
            <a:r>
              <a:rPr lang="en-GB" dirty="0"/>
              <a:t>What solution does the Command design pattern describe?</a:t>
            </a:r>
          </a:p>
          <a:p>
            <a:pPr lvl="1"/>
            <a:r>
              <a:rPr lang="en-GB" dirty="0"/>
              <a:t>Define separate (command) objects that encapsulate a request.</a:t>
            </a:r>
          </a:p>
          <a:p>
            <a:pPr lvl="1"/>
            <a:r>
              <a:rPr lang="en-GB" dirty="0"/>
              <a:t>A class delegates a request to a command object instead of implementing a particular request directly.</a:t>
            </a:r>
          </a:p>
        </p:txBody>
      </p:sp>
    </p:spTree>
    <p:extLst>
      <p:ext uri="{BB962C8B-B14F-4D97-AF65-F5344CB8AC3E}">
        <p14:creationId xmlns:p14="http://schemas.microsoft.com/office/powerpoint/2010/main" val="14277785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Command</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command</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64</a:t>
            </a:fld>
            <a:endParaRPr lang="en-GB" dirty="0"/>
          </a:p>
        </p:txBody>
      </p:sp>
    </p:spTree>
    <p:extLst>
      <p:ext uri="{BB962C8B-B14F-4D97-AF65-F5344CB8AC3E}">
        <p14:creationId xmlns:p14="http://schemas.microsoft.com/office/powerpoint/2010/main" val="15282047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Interpreter</a:t>
            </a:r>
          </a:p>
        </p:txBody>
      </p:sp>
      <p:sp>
        <p:nvSpPr>
          <p:cNvPr id="3" name="Content Placeholder 2"/>
          <p:cNvSpPr>
            <a:spLocks noGrp="1"/>
          </p:cNvSpPr>
          <p:nvPr>
            <p:ph idx="1"/>
          </p:nvPr>
        </p:nvSpPr>
        <p:spPr/>
        <p:txBody>
          <a:bodyPr>
            <a:normAutofit/>
          </a:bodyPr>
          <a:lstStyle/>
          <a:p>
            <a:r>
              <a:rPr lang="en-GB" dirty="0"/>
              <a:t>Interpreter pattern is a design pattern that specifies how to evaluate sentences in a language. The basic idea is to have a class for each symbol (terminal or nonterminal) in a specialized computer language. The syntax tree of a sentence in the language is an instance of the composite pattern and is used to evaluate (interpret) the sentence for a client.</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65</a:t>
            </a:fld>
            <a:endParaRPr lang="en-GB" dirty="0"/>
          </a:p>
        </p:txBody>
      </p:sp>
    </p:spTree>
    <p:extLst>
      <p:ext uri="{BB962C8B-B14F-4D97-AF65-F5344CB8AC3E}">
        <p14:creationId xmlns:p14="http://schemas.microsoft.com/office/powerpoint/2010/main" val="40176444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Interpreter</a:t>
            </a:r>
          </a:p>
        </p:txBody>
      </p:sp>
      <p:sp>
        <p:nvSpPr>
          <p:cNvPr id="5" name="Slide Number Placeholder 4"/>
          <p:cNvSpPr>
            <a:spLocks noGrp="1"/>
          </p:cNvSpPr>
          <p:nvPr>
            <p:ph type="sldNum" sz="quarter" idx="12"/>
          </p:nvPr>
        </p:nvSpPr>
        <p:spPr/>
        <p:txBody>
          <a:bodyPr/>
          <a:lstStyle/>
          <a:p>
            <a:fld id="{AD0626D4-4E0B-403F-918B-E82125F5E912}" type="slidenum">
              <a:rPr lang="en-GB" smtClean="0"/>
              <a:pPr/>
              <a:t>66</a:t>
            </a:fld>
            <a:endParaRPr lang="en-GB" dirty="0"/>
          </a:p>
        </p:txBody>
      </p:sp>
      <p:pic>
        <p:nvPicPr>
          <p:cNvPr id="4098" name="Picture 2" descr="https://upload.wikimedia.org/wikipedia/commons/3/33/W3sDesign_Interpreter_Design_Pattern_UML.jpg">
            <a:extLst>
              <a:ext uri="{FF2B5EF4-FFF2-40B4-BE49-F238E27FC236}">
                <a16:creationId xmlns:a16="http://schemas.microsoft.com/office/drawing/2014/main" id="{972D7907-A914-4EB7-9F88-B8FE168F75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786812" cy="4175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454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Interpreter</a:t>
            </a:r>
          </a:p>
        </p:txBody>
      </p:sp>
      <p:sp>
        <p:nvSpPr>
          <p:cNvPr id="5" name="Slide Number Placeholder 4"/>
          <p:cNvSpPr>
            <a:spLocks noGrp="1"/>
          </p:cNvSpPr>
          <p:nvPr>
            <p:ph type="sldNum" sz="quarter" idx="12"/>
          </p:nvPr>
        </p:nvSpPr>
        <p:spPr/>
        <p:txBody>
          <a:bodyPr/>
          <a:lstStyle/>
          <a:p>
            <a:fld id="{AD0626D4-4E0B-403F-918B-E82125F5E912}" type="slidenum">
              <a:rPr lang="en-GB" smtClean="0"/>
              <a:pPr/>
              <a:t>67</a:t>
            </a:fld>
            <a:endParaRPr lang="en-GB" dirty="0"/>
          </a:p>
        </p:txBody>
      </p:sp>
      <p:sp>
        <p:nvSpPr>
          <p:cNvPr id="4" name="Content Placeholder 3">
            <a:extLst>
              <a:ext uri="{FF2B5EF4-FFF2-40B4-BE49-F238E27FC236}">
                <a16:creationId xmlns:a16="http://schemas.microsoft.com/office/drawing/2014/main" id="{EEC63B42-21DC-46B7-84E9-637236785123}"/>
              </a:ext>
            </a:extLst>
          </p:cNvPr>
          <p:cNvSpPr>
            <a:spLocks noGrp="1"/>
          </p:cNvSpPr>
          <p:nvPr>
            <p:ph idx="1"/>
          </p:nvPr>
        </p:nvSpPr>
        <p:spPr/>
        <p:txBody>
          <a:bodyPr>
            <a:normAutofit/>
          </a:bodyPr>
          <a:lstStyle/>
          <a:p>
            <a:r>
              <a:rPr lang="en-GB" dirty="0"/>
              <a:t>What problems can the Interpreter design pattern solve?</a:t>
            </a:r>
          </a:p>
          <a:p>
            <a:pPr lvl="1"/>
            <a:r>
              <a:rPr lang="en-GB" dirty="0"/>
              <a:t>A grammar for a simple language should be defined</a:t>
            </a:r>
          </a:p>
          <a:p>
            <a:pPr lvl="1"/>
            <a:r>
              <a:rPr lang="en-GB" dirty="0"/>
              <a:t>so that sentences in the language can be interpreted.</a:t>
            </a:r>
          </a:p>
          <a:p>
            <a:endParaRPr lang="en-GB" dirty="0"/>
          </a:p>
          <a:p>
            <a:r>
              <a:rPr lang="en-GB" dirty="0"/>
              <a:t>What solution does the Interpreter design pattern describe?</a:t>
            </a:r>
          </a:p>
          <a:p>
            <a:pPr lvl="1"/>
            <a:r>
              <a:rPr lang="en-GB" dirty="0"/>
              <a:t>Define a grammar for a simple language by defining an Expression class hierarchy and implementing an interpret() operation.</a:t>
            </a:r>
          </a:p>
          <a:p>
            <a:pPr lvl="1"/>
            <a:r>
              <a:rPr lang="en-GB" dirty="0"/>
              <a:t>Represent a sentence in the language by an abstract syntax tree (AST) made up of Expression instances.</a:t>
            </a:r>
          </a:p>
          <a:p>
            <a:pPr lvl="1"/>
            <a:r>
              <a:rPr lang="en-GB" dirty="0"/>
              <a:t>Interpret a sentence by calling interpret() on the AST.</a:t>
            </a:r>
          </a:p>
        </p:txBody>
      </p:sp>
    </p:spTree>
    <p:extLst>
      <p:ext uri="{BB962C8B-B14F-4D97-AF65-F5344CB8AC3E}">
        <p14:creationId xmlns:p14="http://schemas.microsoft.com/office/powerpoint/2010/main" val="37381156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Interpreter</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interpreter</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68</a:t>
            </a:fld>
            <a:endParaRPr lang="en-GB" dirty="0"/>
          </a:p>
        </p:txBody>
      </p:sp>
    </p:spTree>
    <p:extLst>
      <p:ext uri="{BB962C8B-B14F-4D97-AF65-F5344CB8AC3E}">
        <p14:creationId xmlns:p14="http://schemas.microsoft.com/office/powerpoint/2010/main" val="25410985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Iterator</a:t>
            </a:r>
          </a:p>
        </p:txBody>
      </p:sp>
      <p:sp>
        <p:nvSpPr>
          <p:cNvPr id="3" name="Content Placeholder 2"/>
          <p:cNvSpPr>
            <a:spLocks noGrp="1"/>
          </p:cNvSpPr>
          <p:nvPr>
            <p:ph idx="1"/>
          </p:nvPr>
        </p:nvSpPr>
        <p:spPr/>
        <p:txBody>
          <a:bodyPr>
            <a:normAutofit/>
          </a:bodyPr>
          <a:lstStyle/>
          <a:p>
            <a:r>
              <a:rPr lang="en-GB" dirty="0"/>
              <a:t>Iterator pattern is a design pattern in which an iterator is used to traverse a container and access the container's elements. The iterator pattern decouples algorithms from containers; in some cases, algorithms are necessarily container-specific and thus cannot be decoupled.</a:t>
            </a:r>
          </a:p>
        </p:txBody>
      </p:sp>
      <p:sp>
        <p:nvSpPr>
          <p:cNvPr id="5" name="Slide Number Placeholder 4"/>
          <p:cNvSpPr>
            <a:spLocks noGrp="1"/>
          </p:cNvSpPr>
          <p:nvPr>
            <p:ph type="sldNum" sz="quarter" idx="12"/>
          </p:nvPr>
        </p:nvSpPr>
        <p:spPr/>
        <p:txBody>
          <a:bodyPr/>
          <a:lstStyle/>
          <a:p>
            <a:fld id="{AD0626D4-4E0B-403F-918B-E82125F5E912}" type="slidenum">
              <a:rPr lang="en-GB" smtClean="0"/>
              <a:pPr/>
              <a:t>69</a:t>
            </a:fld>
            <a:endParaRPr lang="en-GB" dirty="0"/>
          </a:p>
        </p:txBody>
      </p:sp>
    </p:spTree>
    <p:extLst>
      <p:ext uri="{BB962C8B-B14F-4D97-AF65-F5344CB8AC3E}">
        <p14:creationId xmlns:p14="http://schemas.microsoft.com/office/powerpoint/2010/main" val="743580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solidFill>
                  <a:srgbClr val="FF0000"/>
                </a:solidFill>
              </a:rPr>
              <a:t>Liskov's</a:t>
            </a:r>
            <a:r>
              <a:rPr lang="en-US" b="1" dirty="0">
                <a:solidFill>
                  <a:srgbClr val="FF0000"/>
                </a:solidFill>
              </a:rPr>
              <a:t> Substitution Principle (LSV)</a:t>
            </a:r>
            <a:endParaRPr lang="en-GB" b="1" dirty="0">
              <a:solidFill>
                <a:srgbClr val="FF0000"/>
              </a:solidFill>
            </a:endParaRPr>
          </a:p>
        </p:txBody>
      </p:sp>
      <p:sp>
        <p:nvSpPr>
          <p:cNvPr id="3" name="Content Placeholder 2"/>
          <p:cNvSpPr>
            <a:spLocks noGrp="1"/>
          </p:cNvSpPr>
          <p:nvPr>
            <p:ph idx="1"/>
          </p:nvPr>
        </p:nvSpPr>
        <p:spPr/>
        <p:txBody>
          <a:bodyPr>
            <a:normAutofit/>
          </a:bodyPr>
          <a:lstStyle/>
          <a:p>
            <a:r>
              <a:rPr lang="en-US" dirty="0">
                <a:solidFill>
                  <a:srgbClr val="0070C0"/>
                </a:solidFill>
              </a:rPr>
              <a:t>Derived types must be completely substitutable for their base types</a:t>
            </a:r>
            <a:r>
              <a:rPr lang="en-US" dirty="0"/>
              <a:t>.</a:t>
            </a:r>
          </a:p>
          <a:p>
            <a:r>
              <a:rPr lang="en-US" dirty="0"/>
              <a:t>This principle is just an extension of the Open Close Principle in terms of behavior meaning that we must make sure that new derived classes are extending the base classes without changing their behavior. The new derived classes should be able to replace the base classes without any change in the code.</a:t>
            </a:r>
          </a:p>
          <a:p>
            <a:r>
              <a:rPr lang="en-US" dirty="0" err="1"/>
              <a:t>Liskov's</a:t>
            </a:r>
            <a:r>
              <a:rPr lang="en-US" dirty="0"/>
              <a:t> Substitution Principle was introduced by Barbara </a:t>
            </a:r>
            <a:r>
              <a:rPr lang="en-US" dirty="0" err="1"/>
              <a:t>Liskov</a:t>
            </a:r>
            <a:r>
              <a:rPr lang="en-US" dirty="0"/>
              <a:t> in a 1987 Conference on Object Oriented Programming Systems Languages and Applications, in Data abstraction </a:t>
            </a:r>
            <a:r>
              <a:rPr lang="en-US"/>
              <a:t>and hierarchy.</a:t>
            </a:r>
            <a:endParaRPr lang="en-US"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7</a:t>
            </a:fld>
            <a:endParaRPr lang="en-GB" dirty="0"/>
          </a:p>
        </p:txBody>
      </p:sp>
    </p:spTree>
    <p:extLst>
      <p:ext uri="{BB962C8B-B14F-4D97-AF65-F5344CB8AC3E}">
        <p14:creationId xmlns:p14="http://schemas.microsoft.com/office/powerpoint/2010/main" val="22082836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Iterator</a:t>
            </a:r>
          </a:p>
        </p:txBody>
      </p:sp>
      <p:sp>
        <p:nvSpPr>
          <p:cNvPr id="5" name="Slide Number Placeholder 4"/>
          <p:cNvSpPr>
            <a:spLocks noGrp="1"/>
          </p:cNvSpPr>
          <p:nvPr>
            <p:ph type="sldNum" sz="quarter" idx="12"/>
          </p:nvPr>
        </p:nvSpPr>
        <p:spPr/>
        <p:txBody>
          <a:bodyPr/>
          <a:lstStyle/>
          <a:p>
            <a:fld id="{AD0626D4-4E0B-403F-918B-E82125F5E912}" type="slidenum">
              <a:rPr lang="en-GB" smtClean="0"/>
              <a:pPr/>
              <a:t>70</a:t>
            </a:fld>
            <a:endParaRPr lang="en-GB" dirty="0"/>
          </a:p>
        </p:txBody>
      </p:sp>
      <p:pic>
        <p:nvPicPr>
          <p:cNvPr id="6146" name="Picture 2" descr="https://upload.wikimedia.org/wikipedia/commons/c/c5/W3sDesign_Iterator_Design_Pattern_UML.jpg">
            <a:extLst>
              <a:ext uri="{FF2B5EF4-FFF2-40B4-BE49-F238E27FC236}">
                <a16:creationId xmlns:a16="http://schemas.microsoft.com/office/drawing/2014/main" id="{73CF20FA-616A-4E20-AB01-88BBEE6D6E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87171"/>
            <a:ext cx="10515600" cy="4277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5088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Iterator</a:t>
            </a:r>
          </a:p>
        </p:txBody>
      </p:sp>
      <p:sp>
        <p:nvSpPr>
          <p:cNvPr id="5" name="Slide Number Placeholder 4"/>
          <p:cNvSpPr>
            <a:spLocks noGrp="1"/>
          </p:cNvSpPr>
          <p:nvPr>
            <p:ph type="sldNum" sz="quarter" idx="12"/>
          </p:nvPr>
        </p:nvSpPr>
        <p:spPr/>
        <p:txBody>
          <a:bodyPr/>
          <a:lstStyle/>
          <a:p>
            <a:fld id="{AD0626D4-4E0B-403F-918B-E82125F5E912}" type="slidenum">
              <a:rPr lang="en-GB" smtClean="0"/>
              <a:pPr/>
              <a:t>71</a:t>
            </a:fld>
            <a:endParaRPr lang="en-GB" dirty="0"/>
          </a:p>
        </p:txBody>
      </p:sp>
      <p:sp>
        <p:nvSpPr>
          <p:cNvPr id="4" name="Content Placeholder 3">
            <a:extLst>
              <a:ext uri="{FF2B5EF4-FFF2-40B4-BE49-F238E27FC236}">
                <a16:creationId xmlns:a16="http://schemas.microsoft.com/office/drawing/2014/main" id="{B0D449F4-BE6C-4196-B1D7-5942B96FEC4B}"/>
              </a:ext>
            </a:extLst>
          </p:cNvPr>
          <p:cNvSpPr>
            <a:spLocks noGrp="1"/>
          </p:cNvSpPr>
          <p:nvPr>
            <p:ph idx="1"/>
          </p:nvPr>
        </p:nvSpPr>
        <p:spPr/>
        <p:txBody>
          <a:bodyPr>
            <a:normAutofit lnSpcReduction="10000"/>
          </a:bodyPr>
          <a:lstStyle/>
          <a:p>
            <a:r>
              <a:rPr lang="en-GB" dirty="0"/>
              <a:t>What problems can the Iterator design pattern solve?</a:t>
            </a:r>
          </a:p>
          <a:p>
            <a:pPr lvl="1"/>
            <a:r>
              <a:rPr lang="en-GB" dirty="0"/>
              <a:t>The elements of an aggregate object should be accessed and traversed without exposing its representation (data structures).</a:t>
            </a:r>
          </a:p>
          <a:p>
            <a:pPr lvl="1"/>
            <a:r>
              <a:rPr lang="en-GB" dirty="0"/>
              <a:t>New traversal operations should be defined for an aggregate object without changing its interface.</a:t>
            </a:r>
          </a:p>
          <a:p>
            <a:endParaRPr lang="en-GB" dirty="0"/>
          </a:p>
          <a:p>
            <a:r>
              <a:rPr lang="en-GB" dirty="0"/>
              <a:t>What solution does the Iterator design pattern describe?</a:t>
            </a:r>
          </a:p>
          <a:p>
            <a:pPr lvl="1"/>
            <a:r>
              <a:rPr lang="en-GB" dirty="0"/>
              <a:t>Define a separate (iterator) object that encapsulates accessing and traversing an aggregate object.</a:t>
            </a:r>
          </a:p>
          <a:p>
            <a:pPr lvl="1"/>
            <a:r>
              <a:rPr lang="en-GB" dirty="0"/>
              <a:t>Clients use an iterator to access and traverse an aggregate without knowing its representation (data structures).</a:t>
            </a:r>
          </a:p>
        </p:txBody>
      </p:sp>
    </p:spTree>
    <p:extLst>
      <p:ext uri="{BB962C8B-B14F-4D97-AF65-F5344CB8AC3E}">
        <p14:creationId xmlns:p14="http://schemas.microsoft.com/office/powerpoint/2010/main" val="10824693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Iterator</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iterator</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72</a:t>
            </a:fld>
            <a:endParaRPr lang="en-GB" dirty="0"/>
          </a:p>
        </p:txBody>
      </p:sp>
    </p:spTree>
    <p:extLst>
      <p:ext uri="{BB962C8B-B14F-4D97-AF65-F5344CB8AC3E}">
        <p14:creationId xmlns:p14="http://schemas.microsoft.com/office/powerpoint/2010/main" val="37795014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Mediator</a:t>
            </a:r>
          </a:p>
        </p:txBody>
      </p:sp>
      <p:sp>
        <p:nvSpPr>
          <p:cNvPr id="3" name="Content Placeholder 2"/>
          <p:cNvSpPr>
            <a:spLocks noGrp="1"/>
          </p:cNvSpPr>
          <p:nvPr>
            <p:ph idx="1"/>
          </p:nvPr>
        </p:nvSpPr>
        <p:spPr/>
        <p:txBody>
          <a:bodyPr>
            <a:normAutofit/>
          </a:bodyPr>
          <a:lstStyle/>
          <a:p>
            <a:r>
              <a:rPr lang="en-GB" altLang="zh-CN" dirty="0"/>
              <a:t>Mediator pattern defines an object that encapsulates how a set of objects interact. This pattern is considered to be a </a:t>
            </a:r>
            <a:r>
              <a:rPr lang="en-GB" altLang="zh-CN" dirty="0" err="1"/>
              <a:t>behavioral</a:t>
            </a:r>
            <a:r>
              <a:rPr lang="en-GB" altLang="zh-CN" dirty="0"/>
              <a:t> pattern due to the way it can alter the program's running behavior.</a:t>
            </a:r>
          </a:p>
          <a:p>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73</a:t>
            </a:fld>
            <a:endParaRPr lang="en-GB" dirty="0"/>
          </a:p>
        </p:txBody>
      </p:sp>
    </p:spTree>
    <p:extLst>
      <p:ext uri="{BB962C8B-B14F-4D97-AF65-F5344CB8AC3E}">
        <p14:creationId xmlns:p14="http://schemas.microsoft.com/office/powerpoint/2010/main" val="18390639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Mediator</a:t>
            </a:r>
          </a:p>
        </p:txBody>
      </p:sp>
      <p:sp>
        <p:nvSpPr>
          <p:cNvPr id="5" name="Slide Number Placeholder 4"/>
          <p:cNvSpPr>
            <a:spLocks noGrp="1"/>
          </p:cNvSpPr>
          <p:nvPr>
            <p:ph type="sldNum" sz="quarter" idx="12"/>
          </p:nvPr>
        </p:nvSpPr>
        <p:spPr/>
        <p:txBody>
          <a:bodyPr/>
          <a:lstStyle/>
          <a:p>
            <a:fld id="{AD0626D4-4E0B-403F-918B-E82125F5E912}" type="slidenum">
              <a:rPr lang="en-GB" smtClean="0"/>
              <a:pPr/>
              <a:t>74</a:t>
            </a:fld>
            <a:endParaRPr lang="en-GB" dirty="0"/>
          </a:p>
        </p:txBody>
      </p:sp>
      <p:pic>
        <p:nvPicPr>
          <p:cNvPr id="8194" name="Picture 2" descr="https://upload.wikimedia.org/wikipedia/commons/9/92/W3sDesign_Mediator_Design_Pattern_UML.jpg">
            <a:extLst>
              <a:ext uri="{FF2B5EF4-FFF2-40B4-BE49-F238E27FC236}">
                <a16:creationId xmlns:a16="http://schemas.microsoft.com/office/drawing/2014/main" id="{E938D238-EE26-4DEF-9A7E-D942560F11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690687"/>
            <a:ext cx="10755373" cy="4302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29772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Mediator</a:t>
            </a:r>
          </a:p>
        </p:txBody>
      </p:sp>
      <p:sp>
        <p:nvSpPr>
          <p:cNvPr id="5" name="Slide Number Placeholder 4"/>
          <p:cNvSpPr>
            <a:spLocks noGrp="1"/>
          </p:cNvSpPr>
          <p:nvPr>
            <p:ph type="sldNum" sz="quarter" idx="12"/>
          </p:nvPr>
        </p:nvSpPr>
        <p:spPr/>
        <p:txBody>
          <a:bodyPr/>
          <a:lstStyle/>
          <a:p>
            <a:fld id="{AD0626D4-4E0B-403F-918B-E82125F5E912}" type="slidenum">
              <a:rPr lang="en-GB" smtClean="0"/>
              <a:pPr/>
              <a:t>75</a:t>
            </a:fld>
            <a:endParaRPr lang="en-GB" dirty="0"/>
          </a:p>
        </p:txBody>
      </p:sp>
      <p:sp>
        <p:nvSpPr>
          <p:cNvPr id="4" name="Content Placeholder 3">
            <a:extLst>
              <a:ext uri="{FF2B5EF4-FFF2-40B4-BE49-F238E27FC236}">
                <a16:creationId xmlns:a16="http://schemas.microsoft.com/office/drawing/2014/main" id="{BF7ED462-293F-4291-B3E2-51F1782B775F}"/>
              </a:ext>
            </a:extLst>
          </p:cNvPr>
          <p:cNvSpPr>
            <a:spLocks noGrp="1"/>
          </p:cNvSpPr>
          <p:nvPr>
            <p:ph idx="1"/>
          </p:nvPr>
        </p:nvSpPr>
        <p:spPr/>
        <p:txBody>
          <a:bodyPr>
            <a:normAutofit/>
          </a:bodyPr>
          <a:lstStyle/>
          <a:p>
            <a:r>
              <a:rPr lang="en-GB" dirty="0"/>
              <a:t>What problems can the Mediator design pattern solve?</a:t>
            </a:r>
          </a:p>
          <a:p>
            <a:pPr lvl="1"/>
            <a:r>
              <a:rPr lang="en-GB" dirty="0"/>
              <a:t>Tight coupling between a set of interacting objects should be avoided.</a:t>
            </a:r>
          </a:p>
          <a:p>
            <a:pPr lvl="1"/>
            <a:r>
              <a:rPr lang="en-GB" dirty="0"/>
              <a:t>It should be possible to change the interaction between a set of objects independently.</a:t>
            </a:r>
          </a:p>
          <a:p>
            <a:endParaRPr lang="en-GB" dirty="0"/>
          </a:p>
          <a:p>
            <a:r>
              <a:rPr lang="en-GB" dirty="0"/>
              <a:t>What solution does the Mediator design pattern describe?</a:t>
            </a:r>
          </a:p>
          <a:p>
            <a:pPr lvl="1"/>
            <a:r>
              <a:rPr lang="en-GB" dirty="0"/>
              <a:t>Define a separate (mediator) object that encapsulates the interaction between a set of objects.</a:t>
            </a:r>
          </a:p>
          <a:p>
            <a:pPr lvl="1"/>
            <a:r>
              <a:rPr lang="en-GB" dirty="0"/>
              <a:t>Objects delegate their interaction to a mediator object instead of interacting with each other directly.</a:t>
            </a:r>
          </a:p>
        </p:txBody>
      </p:sp>
    </p:spTree>
    <p:extLst>
      <p:ext uri="{BB962C8B-B14F-4D97-AF65-F5344CB8AC3E}">
        <p14:creationId xmlns:p14="http://schemas.microsoft.com/office/powerpoint/2010/main" val="20656979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Mediator</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mediator</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76</a:t>
            </a:fld>
            <a:endParaRPr lang="en-GB" dirty="0"/>
          </a:p>
        </p:txBody>
      </p:sp>
    </p:spTree>
    <p:extLst>
      <p:ext uri="{BB962C8B-B14F-4D97-AF65-F5344CB8AC3E}">
        <p14:creationId xmlns:p14="http://schemas.microsoft.com/office/powerpoint/2010/main" val="41659750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Memento</a:t>
            </a:r>
          </a:p>
        </p:txBody>
      </p:sp>
      <p:sp>
        <p:nvSpPr>
          <p:cNvPr id="3" name="Content Placeholder 2"/>
          <p:cNvSpPr>
            <a:spLocks noGrp="1"/>
          </p:cNvSpPr>
          <p:nvPr>
            <p:ph idx="1"/>
          </p:nvPr>
        </p:nvSpPr>
        <p:spPr>
          <a:xfrm>
            <a:off x="838200" y="1825625"/>
            <a:ext cx="10515600" cy="4351338"/>
          </a:xfrm>
        </p:spPr>
        <p:txBody>
          <a:bodyPr>
            <a:normAutofit/>
          </a:bodyPr>
          <a:lstStyle/>
          <a:p>
            <a:r>
              <a:rPr lang="en-GB" dirty="0"/>
              <a:t>The memento pattern is a software design pattern that provides the ability to restore an object to its previous state (undo via rollback).</a:t>
            </a:r>
          </a:p>
        </p:txBody>
      </p:sp>
      <p:sp>
        <p:nvSpPr>
          <p:cNvPr id="5" name="Slide Number Placeholder 4"/>
          <p:cNvSpPr>
            <a:spLocks noGrp="1"/>
          </p:cNvSpPr>
          <p:nvPr>
            <p:ph type="sldNum" sz="quarter" idx="12"/>
          </p:nvPr>
        </p:nvSpPr>
        <p:spPr/>
        <p:txBody>
          <a:bodyPr/>
          <a:lstStyle/>
          <a:p>
            <a:fld id="{AD0626D4-4E0B-403F-918B-E82125F5E912}" type="slidenum">
              <a:rPr lang="en-GB" smtClean="0"/>
              <a:pPr/>
              <a:t>77</a:t>
            </a:fld>
            <a:endParaRPr lang="en-GB" dirty="0"/>
          </a:p>
        </p:txBody>
      </p:sp>
    </p:spTree>
    <p:extLst>
      <p:ext uri="{BB962C8B-B14F-4D97-AF65-F5344CB8AC3E}">
        <p14:creationId xmlns:p14="http://schemas.microsoft.com/office/powerpoint/2010/main" val="27207960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Memento</a:t>
            </a:r>
          </a:p>
        </p:txBody>
      </p:sp>
      <p:sp>
        <p:nvSpPr>
          <p:cNvPr id="5" name="Slide Number Placeholder 4"/>
          <p:cNvSpPr>
            <a:spLocks noGrp="1"/>
          </p:cNvSpPr>
          <p:nvPr>
            <p:ph type="sldNum" sz="quarter" idx="12"/>
          </p:nvPr>
        </p:nvSpPr>
        <p:spPr/>
        <p:txBody>
          <a:bodyPr/>
          <a:lstStyle/>
          <a:p>
            <a:fld id="{AD0626D4-4E0B-403F-918B-E82125F5E912}" type="slidenum">
              <a:rPr lang="en-GB" smtClean="0"/>
              <a:pPr/>
              <a:t>78</a:t>
            </a:fld>
            <a:endParaRPr lang="en-GB" dirty="0"/>
          </a:p>
        </p:txBody>
      </p:sp>
      <p:pic>
        <p:nvPicPr>
          <p:cNvPr id="12290" name="Picture 2" descr="https://upload.wikimedia.org/wikipedia/commons/3/38/W3sDesign_Memento_Design_Pattern_UML.jpg">
            <a:extLst>
              <a:ext uri="{FF2B5EF4-FFF2-40B4-BE49-F238E27FC236}">
                <a16:creationId xmlns:a16="http://schemas.microsoft.com/office/drawing/2014/main" id="{2629CFD5-F667-4DEE-B405-967CDB29E0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690688"/>
            <a:ext cx="10794377" cy="3809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3910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Memento</a:t>
            </a:r>
          </a:p>
        </p:txBody>
      </p:sp>
      <p:sp>
        <p:nvSpPr>
          <p:cNvPr id="3" name="Content Placeholder 2"/>
          <p:cNvSpPr>
            <a:spLocks noGrp="1"/>
          </p:cNvSpPr>
          <p:nvPr>
            <p:ph idx="1"/>
          </p:nvPr>
        </p:nvSpPr>
        <p:spPr/>
        <p:txBody>
          <a:bodyPr>
            <a:normAutofit/>
          </a:bodyPr>
          <a:lstStyle/>
          <a:p>
            <a:r>
              <a:rPr lang="en-GB" dirty="0"/>
              <a:t>What problems can the Memento design pattern solve?</a:t>
            </a:r>
          </a:p>
          <a:p>
            <a:pPr lvl="1"/>
            <a:r>
              <a:rPr lang="en-GB" dirty="0"/>
              <a:t>The internal state of an object should be saved externally so that the object can be restored to this state later.</a:t>
            </a:r>
          </a:p>
          <a:p>
            <a:pPr lvl="1"/>
            <a:r>
              <a:rPr lang="en-GB" dirty="0"/>
              <a:t>The object's encapsulation must not be violated.</a:t>
            </a:r>
          </a:p>
          <a:p>
            <a:endParaRPr lang="en-GB" dirty="0"/>
          </a:p>
          <a:p>
            <a:r>
              <a:rPr lang="en-GB" dirty="0"/>
              <a:t>What solution does the Memento design pattern describe?</a:t>
            </a:r>
          </a:p>
          <a:p>
            <a:pPr marL="457200" lvl="1" indent="0">
              <a:buNone/>
            </a:pPr>
            <a:r>
              <a:rPr lang="en-GB" dirty="0"/>
              <a:t>   Make an object (originator) itself responsible for</a:t>
            </a:r>
          </a:p>
          <a:p>
            <a:pPr lvl="1"/>
            <a:r>
              <a:rPr lang="en-GB" dirty="0"/>
              <a:t>saving its internal state to a (memento) object and</a:t>
            </a:r>
          </a:p>
          <a:p>
            <a:pPr lvl="1"/>
            <a:r>
              <a:rPr lang="en-GB" dirty="0"/>
              <a:t>restoring to a previous state from a (memento) object.</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79</a:t>
            </a:fld>
            <a:endParaRPr lang="en-GB" dirty="0"/>
          </a:p>
        </p:txBody>
      </p:sp>
    </p:spTree>
    <p:extLst>
      <p:ext uri="{BB962C8B-B14F-4D97-AF65-F5344CB8AC3E}">
        <p14:creationId xmlns:p14="http://schemas.microsoft.com/office/powerpoint/2010/main" val="3566794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Design Patterns</a:t>
            </a:r>
            <a:endParaRPr lang="en-GB" dirty="0"/>
          </a:p>
        </p:txBody>
      </p:sp>
      <p:sp>
        <p:nvSpPr>
          <p:cNvPr id="4" name="Slide Number Placeholder 3"/>
          <p:cNvSpPr>
            <a:spLocks noGrp="1"/>
          </p:cNvSpPr>
          <p:nvPr>
            <p:ph type="sldNum" sz="quarter" idx="12"/>
          </p:nvPr>
        </p:nvSpPr>
        <p:spPr/>
        <p:txBody>
          <a:bodyPr/>
          <a:lstStyle/>
          <a:p>
            <a:fld id="{AD0626D4-4E0B-403F-918B-E82125F5E912}" type="slidenum">
              <a:rPr lang="en-GB" smtClean="0"/>
              <a:pPr/>
              <a:t>8</a:t>
            </a:fld>
            <a:endParaRPr lang="en-GB"/>
          </a:p>
        </p:txBody>
      </p:sp>
    </p:spTree>
    <p:extLst>
      <p:ext uri="{BB962C8B-B14F-4D97-AF65-F5344CB8AC3E}">
        <p14:creationId xmlns:p14="http://schemas.microsoft.com/office/powerpoint/2010/main" val="122364528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Memento</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memento</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80</a:t>
            </a:fld>
            <a:endParaRPr lang="en-GB" dirty="0"/>
          </a:p>
        </p:txBody>
      </p:sp>
    </p:spTree>
    <p:extLst>
      <p:ext uri="{BB962C8B-B14F-4D97-AF65-F5344CB8AC3E}">
        <p14:creationId xmlns:p14="http://schemas.microsoft.com/office/powerpoint/2010/main" val="1355961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Observer</a:t>
            </a:r>
          </a:p>
        </p:txBody>
      </p:sp>
      <p:sp>
        <p:nvSpPr>
          <p:cNvPr id="3" name="Content Placeholder 2"/>
          <p:cNvSpPr>
            <a:spLocks noGrp="1"/>
          </p:cNvSpPr>
          <p:nvPr>
            <p:ph idx="1"/>
          </p:nvPr>
        </p:nvSpPr>
        <p:spPr/>
        <p:txBody>
          <a:bodyPr>
            <a:normAutofit/>
          </a:bodyPr>
          <a:lstStyle/>
          <a:p>
            <a:r>
              <a:rPr lang="en-GB" dirty="0"/>
              <a:t>The observer pattern is a software design pattern in which an object, called the subject, maintains a list of its dependents, called observers, and notifies them automatically of any state changes, usually by calling one of their methods.</a:t>
            </a:r>
          </a:p>
        </p:txBody>
      </p:sp>
      <p:sp>
        <p:nvSpPr>
          <p:cNvPr id="5" name="Slide Number Placeholder 4"/>
          <p:cNvSpPr>
            <a:spLocks noGrp="1"/>
          </p:cNvSpPr>
          <p:nvPr>
            <p:ph type="sldNum" sz="quarter" idx="12"/>
          </p:nvPr>
        </p:nvSpPr>
        <p:spPr/>
        <p:txBody>
          <a:bodyPr/>
          <a:lstStyle/>
          <a:p>
            <a:fld id="{AD0626D4-4E0B-403F-918B-E82125F5E912}" type="slidenum">
              <a:rPr lang="en-GB" smtClean="0"/>
              <a:pPr/>
              <a:t>81</a:t>
            </a:fld>
            <a:endParaRPr lang="en-GB" dirty="0"/>
          </a:p>
        </p:txBody>
      </p:sp>
    </p:spTree>
    <p:extLst>
      <p:ext uri="{BB962C8B-B14F-4D97-AF65-F5344CB8AC3E}">
        <p14:creationId xmlns:p14="http://schemas.microsoft.com/office/powerpoint/2010/main" val="2414601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Observer</a:t>
            </a:r>
          </a:p>
        </p:txBody>
      </p:sp>
      <p:sp>
        <p:nvSpPr>
          <p:cNvPr id="3" name="Content Placeholder 2"/>
          <p:cNvSpPr>
            <a:spLocks noGrp="1"/>
          </p:cNvSpPr>
          <p:nvPr>
            <p:ph idx="1"/>
          </p:nvPr>
        </p:nvSpPr>
        <p:spPr/>
        <p:txBody>
          <a:bodyPr>
            <a:normAutofit/>
          </a:bodyPr>
          <a:lstStyle/>
          <a:p>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82</a:t>
            </a:fld>
            <a:endParaRPr lang="en-GB" dirty="0"/>
          </a:p>
        </p:txBody>
      </p:sp>
      <p:pic>
        <p:nvPicPr>
          <p:cNvPr id="1026" name="Picture 2" descr="https://upload.wikimedia.org/wikipedia/commons/0/01/W3sDesign_Observer_Design_Pattern_UML.jpg">
            <a:extLst>
              <a:ext uri="{FF2B5EF4-FFF2-40B4-BE49-F238E27FC236}">
                <a16:creationId xmlns:a16="http://schemas.microsoft.com/office/drawing/2014/main" id="{1C61D647-226A-42D5-A500-A6F26B684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825625"/>
            <a:ext cx="1087834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67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Observer</a:t>
            </a:r>
          </a:p>
        </p:txBody>
      </p:sp>
      <p:sp>
        <p:nvSpPr>
          <p:cNvPr id="3" name="Content Placeholder 2"/>
          <p:cNvSpPr>
            <a:spLocks noGrp="1"/>
          </p:cNvSpPr>
          <p:nvPr>
            <p:ph idx="1"/>
          </p:nvPr>
        </p:nvSpPr>
        <p:spPr/>
        <p:txBody>
          <a:bodyPr>
            <a:normAutofit fontScale="92500" lnSpcReduction="10000"/>
          </a:bodyPr>
          <a:lstStyle/>
          <a:p>
            <a:r>
              <a:rPr lang="en-GB" dirty="0"/>
              <a:t>The Observer pattern addresses the following problems:</a:t>
            </a:r>
          </a:p>
          <a:p>
            <a:pPr lvl="1"/>
            <a:r>
              <a:rPr lang="en-GB" dirty="0"/>
              <a:t>A one-to-many dependency between objects should be defined without making the objects tightly coupled.</a:t>
            </a:r>
          </a:p>
          <a:p>
            <a:pPr lvl="1"/>
            <a:r>
              <a:rPr lang="en-GB" dirty="0"/>
              <a:t>It should be ensured that when one object changes state an open-ended number of dependent objects are updated automatically.</a:t>
            </a:r>
          </a:p>
          <a:p>
            <a:pPr lvl="1"/>
            <a:r>
              <a:rPr lang="en-GB" dirty="0"/>
              <a:t>It should be possible that one object can notify an open-ended number of other objects.</a:t>
            </a:r>
          </a:p>
          <a:p>
            <a:endParaRPr lang="en-GB" dirty="0"/>
          </a:p>
          <a:p>
            <a:r>
              <a:rPr lang="en-GB" dirty="0"/>
              <a:t>What solution does the Observer design pattern describe?</a:t>
            </a:r>
          </a:p>
          <a:p>
            <a:pPr lvl="1"/>
            <a:r>
              <a:rPr lang="en-GB" dirty="0"/>
              <a:t>Define Subject and Observer objects</a:t>
            </a:r>
          </a:p>
          <a:p>
            <a:pPr lvl="1"/>
            <a:r>
              <a:rPr lang="en-GB" dirty="0"/>
              <a:t>so that when a subject changes state, all registered observers are notified and updated automatically.</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83</a:t>
            </a:fld>
            <a:endParaRPr lang="en-GB" dirty="0"/>
          </a:p>
        </p:txBody>
      </p:sp>
    </p:spTree>
    <p:extLst>
      <p:ext uri="{BB962C8B-B14F-4D97-AF65-F5344CB8AC3E}">
        <p14:creationId xmlns:p14="http://schemas.microsoft.com/office/powerpoint/2010/main" val="38895845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Observer</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observer</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84</a:t>
            </a:fld>
            <a:endParaRPr lang="en-GB" dirty="0"/>
          </a:p>
        </p:txBody>
      </p:sp>
    </p:spTree>
    <p:extLst>
      <p:ext uri="{BB962C8B-B14F-4D97-AF65-F5344CB8AC3E}">
        <p14:creationId xmlns:p14="http://schemas.microsoft.com/office/powerpoint/2010/main" val="184164021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State</a:t>
            </a:r>
          </a:p>
        </p:txBody>
      </p:sp>
      <p:sp>
        <p:nvSpPr>
          <p:cNvPr id="3" name="Content Placeholder 2"/>
          <p:cNvSpPr>
            <a:spLocks noGrp="1"/>
          </p:cNvSpPr>
          <p:nvPr>
            <p:ph idx="1"/>
          </p:nvPr>
        </p:nvSpPr>
        <p:spPr/>
        <p:txBody>
          <a:bodyPr>
            <a:normAutofit lnSpcReduction="10000"/>
          </a:bodyPr>
          <a:lstStyle/>
          <a:p>
            <a:r>
              <a:rPr lang="en-US" dirty="0"/>
              <a:t>The state pattern is a behavioral software design pattern that implements a state machine in an object-oriented way. With the state pattern, a state machine is implemented by implementing each individual state as a derived class of the state pattern interface, and implementing state transitions by invoking methods defined by the pattern's </a:t>
            </a:r>
            <a:r>
              <a:rPr lang="en-US" dirty="0" err="1"/>
              <a:t>superclass</a:t>
            </a:r>
            <a:r>
              <a:rPr lang="en-US" dirty="0"/>
              <a:t>.</a:t>
            </a:r>
          </a:p>
          <a:p>
            <a:r>
              <a:rPr lang="en-US" dirty="0"/>
              <a:t>This pattern is used in computer programming to encapsulate varying behavior for the same object based on its internal state. This can be a cleaner way for an object to change its behavior at runtime without resorting to large monolithic conditional statements and thus improve maintainability.</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85</a:t>
            </a:fld>
            <a:endParaRPr lang="en-GB" dirty="0"/>
          </a:p>
        </p:txBody>
      </p:sp>
    </p:spTree>
    <p:extLst>
      <p:ext uri="{BB962C8B-B14F-4D97-AF65-F5344CB8AC3E}">
        <p14:creationId xmlns:p14="http://schemas.microsoft.com/office/powerpoint/2010/main" val="18416402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State</a:t>
            </a:r>
          </a:p>
        </p:txBody>
      </p:sp>
      <p:pic>
        <p:nvPicPr>
          <p:cNvPr id="6" name="内容占位符 5" descr="W3sDesign_State_Design_Pattern_UML.jpg"/>
          <p:cNvPicPr>
            <a:picLocks noGrp="1" noChangeAspect="1"/>
          </p:cNvPicPr>
          <p:nvPr>
            <p:ph idx="1"/>
          </p:nvPr>
        </p:nvPicPr>
        <p:blipFill>
          <a:blip r:embed="rId2"/>
          <a:stretch>
            <a:fillRect/>
          </a:stretch>
        </p:blipFill>
        <p:spPr>
          <a:xfrm>
            <a:off x="876650" y="1537726"/>
            <a:ext cx="9735423" cy="3894169"/>
          </a:xfrm>
        </p:spPr>
      </p:pic>
      <p:sp>
        <p:nvSpPr>
          <p:cNvPr id="5" name="Slide Number Placeholder 4"/>
          <p:cNvSpPr>
            <a:spLocks noGrp="1"/>
          </p:cNvSpPr>
          <p:nvPr>
            <p:ph type="sldNum" sz="quarter" idx="12"/>
          </p:nvPr>
        </p:nvSpPr>
        <p:spPr/>
        <p:txBody>
          <a:bodyPr/>
          <a:lstStyle/>
          <a:p>
            <a:fld id="{AD0626D4-4E0B-403F-918B-E82125F5E912}" type="slidenum">
              <a:rPr lang="en-GB" smtClean="0"/>
              <a:pPr/>
              <a:t>86</a:t>
            </a:fld>
            <a:endParaRPr lang="en-GB" dirty="0"/>
          </a:p>
        </p:txBody>
      </p:sp>
    </p:spTree>
    <p:extLst>
      <p:ext uri="{BB962C8B-B14F-4D97-AF65-F5344CB8AC3E}">
        <p14:creationId xmlns:p14="http://schemas.microsoft.com/office/powerpoint/2010/main" val="18416402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State</a:t>
            </a:r>
          </a:p>
        </p:txBody>
      </p:sp>
      <p:sp>
        <p:nvSpPr>
          <p:cNvPr id="3" name="Content Placeholder 2"/>
          <p:cNvSpPr>
            <a:spLocks noGrp="1"/>
          </p:cNvSpPr>
          <p:nvPr>
            <p:ph idx="1"/>
          </p:nvPr>
        </p:nvSpPr>
        <p:spPr/>
        <p:txBody>
          <a:bodyPr>
            <a:normAutofit/>
          </a:bodyPr>
          <a:lstStyle/>
          <a:p>
            <a:r>
              <a:rPr lang="en-US" altLang="zh-CN" dirty="0"/>
              <a:t>What problems can the State design pattern solve? </a:t>
            </a:r>
          </a:p>
          <a:p>
            <a:pPr lvl="1"/>
            <a:r>
              <a:rPr lang="en-US" altLang="zh-CN" dirty="0"/>
              <a:t>An object should change its behavior when its internal state changes.</a:t>
            </a:r>
          </a:p>
          <a:p>
            <a:pPr lvl="1"/>
            <a:r>
              <a:rPr lang="en-US" altLang="zh-CN" dirty="0"/>
              <a:t>State-specific behavior should be defined independently. That is, new states should be added and the behavior of existing states should be changed independently.</a:t>
            </a:r>
          </a:p>
          <a:p>
            <a:r>
              <a:rPr lang="en-US" altLang="zh-CN" dirty="0"/>
              <a:t>What solution does the State design pattern describe?</a:t>
            </a:r>
          </a:p>
          <a:p>
            <a:pPr lvl="1"/>
            <a:r>
              <a:rPr lang="en-US" altLang="zh-CN" dirty="0"/>
              <a:t>Define separate (state) objects that encapsulate state-specific behavior for each state. That is, define an interface (State) for performing state-specific behavior, and define classes that implement the interface for each state.</a:t>
            </a:r>
          </a:p>
          <a:p>
            <a:pPr lvl="1"/>
            <a:r>
              <a:rPr lang="en-US" altLang="zh-CN" dirty="0"/>
              <a:t>A class delegates state-specific behavior to its current state object instead of implementing state-specific behavior directly.</a:t>
            </a:r>
          </a:p>
        </p:txBody>
      </p:sp>
      <p:sp>
        <p:nvSpPr>
          <p:cNvPr id="5" name="Slide Number Placeholder 4"/>
          <p:cNvSpPr>
            <a:spLocks noGrp="1"/>
          </p:cNvSpPr>
          <p:nvPr>
            <p:ph type="sldNum" sz="quarter" idx="12"/>
          </p:nvPr>
        </p:nvSpPr>
        <p:spPr/>
        <p:txBody>
          <a:bodyPr/>
          <a:lstStyle/>
          <a:p>
            <a:fld id="{AD0626D4-4E0B-403F-918B-E82125F5E912}" type="slidenum">
              <a:rPr lang="en-GB" smtClean="0"/>
              <a:pPr/>
              <a:t>87</a:t>
            </a:fld>
            <a:endParaRPr lang="en-GB" dirty="0"/>
          </a:p>
        </p:txBody>
      </p:sp>
    </p:spTree>
    <p:extLst>
      <p:ext uri="{BB962C8B-B14F-4D97-AF65-F5344CB8AC3E}">
        <p14:creationId xmlns:p14="http://schemas.microsoft.com/office/powerpoint/2010/main" val="18416402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State</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state </a:t>
            </a:r>
            <a:r>
              <a:rPr lang="en-US" dirty="0"/>
              <a:t>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88</a:t>
            </a:fld>
            <a:endParaRPr lang="en-GB" dirty="0"/>
          </a:p>
        </p:txBody>
      </p:sp>
    </p:spTree>
    <p:extLst>
      <p:ext uri="{BB962C8B-B14F-4D97-AF65-F5344CB8AC3E}">
        <p14:creationId xmlns:p14="http://schemas.microsoft.com/office/powerpoint/2010/main" val="18416402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Strategy</a:t>
            </a:r>
          </a:p>
        </p:txBody>
      </p:sp>
      <p:sp>
        <p:nvSpPr>
          <p:cNvPr id="3" name="Content Placeholder 2"/>
          <p:cNvSpPr>
            <a:spLocks noGrp="1"/>
          </p:cNvSpPr>
          <p:nvPr>
            <p:ph idx="1"/>
          </p:nvPr>
        </p:nvSpPr>
        <p:spPr/>
        <p:txBody>
          <a:bodyPr>
            <a:normAutofit/>
          </a:bodyPr>
          <a:lstStyle/>
          <a:p>
            <a:r>
              <a:rPr lang="en-GB" dirty="0"/>
              <a:t>In computer programming, the strategy pattern (also known as the policy pattern) is a </a:t>
            </a:r>
            <a:r>
              <a:rPr lang="en-GB" dirty="0" err="1"/>
              <a:t>behavioral</a:t>
            </a:r>
            <a:r>
              <a:rPr lang="en-GB" dirty="0"/>
              <a:t> software design pattern that enables selecting an algorithm at runtime. The strategy pattern</a:t>
            </a:r>
          </a:p>
          <a:p>
            <a:pPr lvl="1"/>
            <a:r>
              <a:rPr lang="en-GB" dirty="0"/>
              <a:t>defines a family of algorithms,</a:t>
            </a:r>
          </a:p>
          <a:p>
            <a:pPr lvl="1"/>
            <a:r>
              <a:rPr lang="en-GB" dirty="0"/>
              <a:t>encapsulates each algorithm, and</a:t>
            </a:r>
          </a:p>
          <a:p>
            <a:pPr lvl="1"/>
            <a:r>
              <a:rPr lang="en-GB" dirty="0"/>
              <a:t>makes the algorithms interchangeable within that family.</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89</a:t>
            </a:fld>
            <a:endParaRPr lang="en-GB" dirty="0"/>
          </a:p>
        </p:txBody>
      </p:sp>
    </p:spTree>
    <p:extLst>
      <p:ext uri="{BB962C8B-B14F-4D97-AF65-F5344CB8AC3E}">
        <p14:creationId xmlns:p14="http://schemas.microsoft.com/office/powerpoint/2010/main" val="1478442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Patterns by Type</a:t>
            </a:r>
          </a:p>
        </p:txBody>
      </p:sp>
      <p:sp>
        <p:nvSpPr>
          <p:cNvPr id="3" name="Content Placeholder 2"/>
          <p:cNvSpPr>
            <a:spLocks noGrp="1"/>
          </p:cNvSpPr>
          <p:nvPr>
            <p:ph idx="1"/>
          </p:nvPr>
        </p:nvSpPr>
        <p:spPr/>
        <p:txBody>
          <a:bodyPr/>
          <a:lstStyle/>
          <a:p>
            <a:r>
              <a:rPr lang="en-GB" b="1" dirty="0"/>
              <a:t>Creational</a:t>
            </a:r>
          </a:p>
          <a:p>
            <a:pPr lvl="1"/>
            <a:r>
              <a:rPr lang="en-GB" dirty="0"/>
              <a:t>Creational patterns are ones that create objects for you, rather than having you instantiate objects directly. This gives your program more flexibility in deciding which objects need to be created for a given case.</a:t>
            </a:r>
            <a:endParaRPr lang="en-GB" b="1" dirty="0"/>
          </a:p>
          <a:p>
            <a:r>
              <a:rPr lang="en-GB" b="1" dirty="0"/>
              <a:t>Structural</a:t>
            </a:r>
          </a:p>
          <a:p>
            <a:pPr lvl="1"/>
            <a:r>
              <a:rPr lang="en-GB" dirty="0"/>
              <a:t>These concern class and object composition. They use inheritance to compose interfaces and define ways to compose objects to obtain new functionality.</a:t>
            </a:r>
            <a:endParaRPr lang="en-GB" b="1" dirty="0"/>
          </a:p>
          <a:p>
            <a:r>
              <a:rPr lang="en-GB" b="1" dirty="0" err="1"/>
              <a:t>Behavioral</a:t>
            </a:r>
            <a:endParaRPr lang="en-GB" b="1" dirty="0"/>
          </a:p>
          <a:p>
            <a:pPr lvl="1"/>
            <a:r>
              <a:rPr lang="en-GB" dirty="0"/>
              <a:t>Most of these design patterns are specifically concerned with communication between </a:t>
            </a:r>
            <a:r>
              <a:rPr lang="en-GB" b="1" dirty="0"/>
              <a:t>objects</a:t>
            </a:r>
            <a:r>
              <a:rPr lang="en-GB" dirty="0"/>
              <a:t>.</a:t>
            </a:r>
            <a:endParaRPr lang="en-GB" b="1" dirty="0"/>
          </a:p>
          <a:p>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9</a:t>
            </a:fld>
            <a:endParaRPr lang="en-GB" dirty="0"/>
          </a:p>
        </p:txBody>
      </p:sp>
    </p:spTree>
    <p:extLst>
      <p:ext uri="{BB962C8B-B14F-4D97-AF65-F5344CB8AC3E}">
        <p14:creationId xmlns:p14="http://schemas.microsoft.com/office/powerpoint/2010/main" val="220828365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Strategy</a:t>
            </a:r>
          </a:p>
        </p:txBody>
      </p:sp>
      <p:sp>
        <p:nvSpPr>
          <p:cNvPr id="5" name="Slide Number Placeholder 4"/>
          <p:cNvSpPr>
            <a:spLocks noGrp="1"/>
          </p:cNvSpPr>
          <p:nvPr>
            <p:ph type="sldNum" sz="quarter" idx="12"/>
          </p:nvPr>
        </p:nvSpPr>
        <p:spPr/>
        <p:txBody>
          <a:bodyPr/>
          <a:lstStyle/>
          <a:p>
            <a:fld id="{AD0626D4-4E0B-403F-918B-E82125F5E912}" type="slidenum">
              <a:rPr lang="en-GB" smtClean="0"/>
              <a:pPr/>
              <a:t>90</a:t>
            </a:fld>
            <a:endParaRPr lang="en-GB" dirty="0"/>
          </a:p>
        </p:txBody>
      </p:sp>
      <p:pic>
        <p:nvPicPr>
          <p:cNvPr id="2050" name="Picture 2" descr="https://upload.wikimedia.org/wikipedia/commons/4/45/W3sDesign_Strategy_Design_Pattern_UML.jpg">
            <a:extLst>
              <a:ext uri="{FF2B5EF4-FFF2-40B4-BE49-F238E27FC236}">
                <a16:creationId xmlns:a16="http://schemas.microsoft.com/office/drawing/2014/main" id="{532F9975-1AB8-4053-B399-9A8EE965CA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965852" cy="4048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35452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Strategy</a:t>
            </a:r>
          </a:p>
        </p:txBody>
      </p:sp>
      <p:sp>
        <p:nvSpPr>
          <p:cNvPr id="5" name="Slide Number Placeholder 4"/>
          <p:cNvSpPr>
            <a:spLocks noGrp="1"/>
          </p:cNvSpPr>
          <p:nvPr>
            <p:ph type="sldNum" sz="quarter" idx="12"/>
          </p:nvPr>
        </p:nvSpPr>
        <p:spPr/>
        <p:txBody>
          <a:bodyPr/>
          <a:lstStyle/>
          <a:p>
            <a:fld id="{AD0626D4-4E0B-403F-918B-E82125F5E912}" type="slidenum">
              <a:rPr lang="en-GB" smtClean="0"/>
              <a:pPr/>
              <a:t>91</a:t>
            </a:fld>
            <a:endParaRPr lang="en-GB" dirty="0"/>
          </a:p>
        </p:txBody>
      </p:sp>
      <p:sp>
        <p:nvSpPr>
          <p:cNvPr id="4" name="Content Placeholder 3">
            <a:extLst>
              <a:ext uri="{FF2B5EF4-FFF2-40B4-BE49-F238E27FC236}">
                <a16:creationId xmlns:a16="http://schemas.microsoft.com/office/drawing/2014/main" id="{D84B5803-A885-4E6F-84FA-031FB117A874}"/>
              </a:ext>
            </a:extLst>
          </p:cNvPr>
          <p:cNvSpPr>
            <a:spLocks noGrp="1"/>
          </p:cNvSpPr>
          <p:nvPr>
            <p:ph idx="1"/>
          </p:nvPr>
        </p:nvSpPr>
        <p:spPr/>
        <p:txBody>
          <a:bodyPr>
            <a:normAutofit fontScale="92500" lnSpcReduction="10000"/>
          </a:bodyPr>
          <a:lstStyle/>
          <a:p>
            <a:r>
              <a:rPr lang="en-GB" dirty="0"/>
              <a:t>What problems can the Strategy design pattern solve?</a:t>
            </a:r>
          </a:p>
          <a:p>
            <a:pPr lvl="1"/>
            <a:r>
              <a:rPr lang="en-GB" dirty="0"/>
              <a:t>A class should be configured with an algorithm instead of implementing an algorithm directly.</a:t>
            </a:r>
          </a:p>
          <a:p>
            <a:pPr lvl="1"/>
            <a:r>
              <a:rPr lang="en-GB" dirty="0"/>
              <a:t>An algorithm should be selected and exchanged at run-time.</a:t>
            </a:r>
          </a:p>
          <a:p>
            <a:endParaRPr lang="en-GB" dirty="0"/>
          </a:p>
          <a:p>
            <a:r>
              <a:rPr lang="en-GB" dirty="0"/>
              <a:t>What solution does the Strategy design pattern describe?</a:t>
            </a:r>
          </a:p>
          <a:p>
            <a:pPr lvl="1"/>
            <a:r>
              <a:rPr lang="en-GB" dirty="0"/>
              <a:t>Define a separate (strategy) object that encapsulates an algorithm. That is, define an interface (Strategy) for performing an algorithm, and define classes that implement the interface (algorithm) in different ways.</a:t>
            </a:r>
          </a:p>
          <a:p>
            <a:pPr lvl="1"/>
            <a:r>
              <a:rPr lang="en-GB" dirty="0"/>
              <a:t>A class delegates an algorithm to a strategy object at run-time instead of implementing an algorithm directly (that is, instead of committing to an algorithm at compile-time).</a:t>
            </a:r>
          </a:p>
        </p:txBody>
      </p:sp>
    </p:spTree>
    <p:extLst>
      <p:ext uri="{BB962C8B-B14F-4D97-AF65-F5344CB8AC3E}">
        <p14:creationId xmlns:p14="http://schemas.microsoft.com/office/powerpoint/2010/main" val="97111200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Strategy</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strategy</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92</a:t>
            </a:fld>
            <a:endParaRPr lang="en-GB" dirty="0"/>
          </a:p>
        </p:txBody>
      </p:sp>
    </p:spTree>
    <p:extLst>
      <p:ext uri="{BB962C8B-B14F-4D97-AF65-F5344CB8AC3E}">
        <p14:creationId xmlns:p14="http://schemas.microsoft.com/office/powerpoint/2010/main" val="226586420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Template Method</a:t>
            </a:r>
          </a:p>
        </p:txBody>
      </p:sp>
      <p:sp>
        <p:nvSpPr>
          <p:cNvPr id="3" name="Content Placeholder 2"/>
          <p:cNvSpPr>
            <a:spLocks noGrp="1"/>
          </p:cNvSpPr>
          <p:nvPr>
            <p:ph idx="1"/>
          </p:nvPr>
        </p:nvSpPr>
        <p:spPr/>
        <p:txBody>
          <a:bodyPr>
            <a:normAutofit/>
          </a:bodyPr>
          <a:lstStyle/>
          <a:p>
            <a:r>
              <a:rPr lang="en-GB" dirty="0"/>
              <a:t>Template method pattern is a </a:t>
            </a:r>
            <a:r>
              <a:rPr lang="en-GB" dirty="0" err="1"/>
              <a:t>behavioral</a:t>
            </a:r>
            <a:r>
              <a:rPr lang="en-GB" dirty="0"/>
              <a:t> design pattern that defines the program skeleton of an algorithm in an operation, deferring some steps to subclasses. It lets one redefine certain steps of an algorithm without changing the algorithm's structure.</a:t>
            </a:r>
          </a:p>
        </p:txBody>
      </p:sp>
      <p:sp>
        <p:nvSpPr>
          <p:cNvPr id="5" name="Slide Number Placeholder 4"/>
          <p:cNvSpPr>
            <a:spLocks noGrp="1"/>
          </p:cNvSpPr>
          <p:nvPr>
            <p:ph type="sldNum" sz="quarter" idx="12"/>
          </p:nvPr>
        </p:nvSpPr>
        <p:spPr/>
        <p:txBody>
          <a:bodyPr/>
          <a:lstStyle/>
          <a:p>
            <a:fld id="{AD0626D4-4E0B-403F-918B-E82125F5E912}" type="slidenum">
              <a:rPr lang="en-GB" smtClean="0"/>
              <a:pPr/>
              <a:t>93</a:t>
            </a:fld>
            <a:endParaRPr lang="en-GB" dirty="0"/>
          </a:p>
        </p:txBody>
      </p:sp>
    </p:spTree>
    <p:extLst>
      <p:ext uri="{BB962C8B-B14F-4D97-AF65-F5344CB8AC3E}">
        <p14:creationId xmlns:p14="http://schemas.microsoft.com/office/powerpoint/2010/main" val="325411436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Template Method</a:t>
            </a:r>
          </a:p>
        </p:txBody>
      </p:sp>
      <p:sp>
        <p:nvSpPr>
          <p:cNvPr id="5" name="Slide Number Placeholder 4"/>
          <p:cNvSpPr>
            <a:spLocks noGrp="1"/>
          </p:cNvSpPr>
          <p:nvPr>
            <p:ph type="sldNum" sz="quarter" idx="12"/>
          </p:nvPr>
        </p:nvSpPr>
        <p:spPr/>
        <p:txBody>
          <a:bodyPr/>
          <a:lstStyle/>
          <a:p>
            <a:fld id="{AD0626D4-4E0B-403F-918B-E82125F5E912}" type="slidenum">
              <a:rPr lang="en-GB" smtClean="0"/>
              <a:pPr/>
              <a:t>94</a:t>
            </a:fld>
            <a:endParaRPr lang="en-GB" dirty="0"/>
          </a:p>
        </p:txBody>
      </p:sp>
      <p:pic>
        <p:nvPicPr>
          <p:cNvPr id="3074" name="Picture 2" descr="https://upload.wikimedia.org/wikipedia/commons/2/2a/W3sDesign_Template_Method_Design_Pattern_UML.jpg">
            <a:extLst>
              <a:ext uri="{FF2B5EF4-FFF2-40B4-BE49-F238E27FC236}">
                <a16:creationId xmlns:a16="http://schemas.microsoft.com/office/drawing/2014/main" id="{E0CEF9D6-FC7C-467C-ACD4-5476DC0E5A6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8683305" cy="4167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11180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Template Method</a:t>
            </a:r>
          </a:p>
        </p:txBody>
      </p:sp>
      <p:sp>
        <p:nvSpPr>
          <p:cNvPr id="5" name="Slide Number Placeholder 4"/>
          <p:cNvSpPr>
            <a:spLocks noGrp="1"/>
          </p:cNvSpPr>
          <p:nvPr>
            <p:ph type="sldNum" sz="quarter" idx="12"/>
          </p:nvPr>
        </p:nvSpPr>
        <p:spPr/>
        <p:txBody>
          <a:bodyPr/>
          <a:lstStyle/>
          <a:p>
            <a:fld id="{AD0626D4-4E0B-403F-918B-E82125F5E912}" type="slidenum">
              <a:rPr lang="en-GB" smtClean="0"/>
              <a:pPr/>
              <a:t>95</a:t>
            </a:fld>
            <a:endParaRPr lang="en-GB" dirty="0"/>
          </a:p>
        </p:txBody>
      </p:sp>
      <p:sp>
        <p:nvSpPr>
          <p:cNvPr id="4" name="Content Placeholder 3">
            <a:extLst>
              <a:ext uri="{FF2B5EF4-FFF2-40B4-BE49-F238E27FC236}">
                <a16:creationId xmlns:a16="http://schemas.microsoft.com/office/drawing/2014/main" id="{B0D5D456-0033-4F71-A30B-6ACE0481CAFA}"/>
              </a:ext>
            </a:extLst>
          </p:cNvPr>
          <p:cNvSpPr>
            <a:spLocks noGrp="1"/>
          </p:cNvSpPr>
          <p:nvPr>
            <p:ph idx="1"/>
          </p:nvPr>
        </p:nvSpPr>
        <p:spPr/>
        <p:txBody>
          <a:bodyPr>
            <a:normAutofit fontScale="92500" lnSpcReduction="10000"/>
          </a:bodyPr>
          <a:lstStyle/>
          <a:p>
            <a:endParaRPr lang="en-GB" dirty="0"/>
          </a:p>
          <a:p>
            <a:r>
              <a:rPr lang="en-GB" dirty="0"/>
              <a:t>What problems can the Template Method design pattern solve?</a:t>
            </a:r>
          </a:p>
          <a:p>
            <a:pPr lvl="1"/>
            <a:r>
              <a:rPr lang="en-GB" dirty="0"/>
              <a:t>The invariant parts of a behavior should be implemented only once so that subclasses can implement the variant parts.</a:t>
            </a:r>
          </a:p>
          <a:p>
            <a:pPr lvl="1"/>
            <a:r>
              <a:rPr lang="en-GB" dirty="0"/>
              <a:t>Subclasses should redefine only certain parts of a behavior without changing the other parts.</a:t>
            </a:r>
          </a:p>
          <a:p>
            <a:endParaRPr lang="en-GB" dirty="0"/>
          </a:p>
          <a:p>
            <a:r>
              <a:rPr lang="en-GB" dirty="0"/>
              <a:t>What solution does the Template Method design pattern describe?</a:t>
            </a:r>
          </a:p>
          <a:p>
            <a:pPr lvl="1"/>
            <a:r>
              <a:rPr lang="en-GB" dirty="0"/>
              <a:t>Define abstract operations (primitives) for the variant parts of a behavior.</a:t>
            </a:r>
          </a:p>
          <a:p>
            <a:pPr marL="457200" lvl="1" indent="0">
              <a:buNone/>
            </a:pPr>
            <a:r>
              <a:rPr lang="en-GB"/>
              <a:t>    Define </a:t>
            </a:r>
            <a:r>
              <a:rPr lang="en-GB" dirty="0"/>
              <a:t>a template method that</a:t>
            </a:r>
          </a:p>
          <a:p>
            <a:pPr lvl="1"/>
            <a:r>
              <a:rPr lang="en-GB" dirty="0"/>
              <a:t>implements the invariant parts of a behavior and</a:t>
            </a:r>
          </a:p>
          <a:p>
            <a:pPr lvl="1"/>
            <a:r>
              <a:rPr lang="en-GB" dirty="0"/>
              <a:t>calls abstract operations (primitives) that subclasses implement.</a:t>
            </a:r>
          </a:p>
        </p:txBody>
      </p:sp>
    </p:spTree>
    <p:extLst>
      <p:ext uri="{BB962C8B-B14F-4D97-AF65-F5344CB8AC3E}">
        <p14:creationId xmlns:p14="http://schemas.microsoft.com/office/powerpoint/2010/main" val="527037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Template Method</a:t>
            </a:r>
          </a:p>
        </p:txBody>
      </p:sp>
      <p:sp>
        <p:nvSpPr>
          <p:cNvPr id="3" name="Content Placeholder 2"/>
          <p:cNvSpPr>
            <a:spLocks noGrp="1"/>
          </p:cNvSpPr>
          <p:nvPr>
            <p:ph idx="1"/>
          </p:nvPr>
        </p:nvSpPr>
        <p:spPr/>
        <p:txBody>
          <a:bodyPr>
            <a:normAutofit/>
          </a:bodyPr>
          <a:lstStyle/>
          <a:p>
            <a:r>
              <a:rPr lang="en-GB" dirty="0"/>
              <a:t>C</a:t>
            </a:r>
            <a:r>
              <a:rPr lang="en-US" dirty="0"/>
              <a:t>an you think out a scenario to use </a:t>
            </a:r>
            <a:r>
              <a:rPr lang="en-GB" dirty="0"/>
              <a:t>template method</a:t>
            </a:r>
            <a:r>
              <a:rPr lang="en-US" dirty="0"/>
              <a:t> pattern in your previous coding task</a:t>
            </a:r>
            <a:r>
              <a:rPr lang="en-US" altLang="zh-CN" dirty="0"/>
              <a: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96</a:t>
            </a:fld>
            <a:endParaRPr lang="en-GB" dirty="0"/>
          </a:p>
        </p:txBody>
      </p:sp>
    </p:spTree>
    <p:extLst>
      <p:ext uri="{BB962C8B-B14F-4D97-AF65-F5344CB8AC3E}">
        <p14:creationId xmlns:p14="http://schemas.microsoft.com/office/powerpoint/2010/main" val="424831020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Visitor</a:t>
            </a:r>
          </a:p>
        </p:txBody>
      </p:sp>
      <p:sp>
        <p:nvSpPr>
          <p:cNvPr id="3" name="Content Placeholder 2"/>
          <p:cNvSpPr>
            <a:spLocks noGrp="1"/>
          </p:cNvSpPr>
          <p:nvPr>
            <p:ph idx="1"/>
          </p:nvPr>
        </p:nvSpPr>
        <p:spPr/>
        <p:txBody>
          <a:bodyPr>
            <a:normAutofit/>
          </a:bodyPr>
          <a:lstStyle/>
          <a:p>
            <a:r>
              <a:rPr lang="en-US" dirty="0"/>
              <a:t>Visitor design pattern is a way of separating an algorithm from an object structure on which it operates. A practical result of this separation is the ability to add new operations to existent object structures without modifying the structures. It is one way to follow the open/closed principle.</a:t>
            </a:r>
            <a:endParaRPr lang="en-US" altLang="zh-CN" dirty="0"/>
          </a:p>
        </p:txBody>
      </p:sp>
      <p:sp>
        <p:nvSpPr>
          <p:cNvPr id="5" name="Slide Number Placeholder 4"/>
          <p:cNvSpPr>
            <a:spLocks noGrp="1"/>
          </p:cNvSpPr>
          <p:nvPr>
            <p:ph type="sldNum" sz="quarter" idx="12"/>
          </p:nvPr>
        </p:nvSpPr>
        <p:spPr/>
        <p:txBody>
          <a:bodyPr/>
          <a:lstStyle/>
          <a:p>
            <a:fld id="{AD0626D4-4E0B-403F-918B-E82125F5E912}" type="slidenum">
              <a:rPr lang="en-GB" smtClean="0"/>
              <a:pPr/>
              <a:t>97</a:t>
            </a:fld>
            <a:endParaRPr lang="en-GB" dirty="0"/>
          </a:p>
        </p:txBody>
      </p:sp>
    </p:spTree>
    <p:extLst>
      <p:ext uri="{BB962C8B-B14F-4D97-AF65-F5344CB8AC3E}">
        <p14:creationId xmlns:p14="http://schemas.microsoft.com/office/powerpoint/2010/main" val="424831020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Visitor</a:t>
            </a:r>
          </a:p>
        </p:txBody>
      </p:sp>
      <p:pic>
        <p:nvPicPr>
          <p:cNvPr id="6" name="内容占位符 5" descr="W3sDesign_Visitor_Design_Pattern_UML.jpg"/>
          <p:cNvPicPr>
            <a:picLocks noGrp="1" noChangeAspect="1"/>
          </p:cNvPicPr>
          <p:nvPr>
            <p:ph idx="1"/>
          </p:nvPr>
        </p:nvPicPr>
        <p:blipFill>
          <a:blip r:embed="rId2"/>
          <a:stretch>
            <a:fillRect/>
          </a:stretch>
        </p:blipFill>
        <p:spPr>
          <a:xfrm>
            <a:off x="880494" y="1671950"/>
            <a:ext cx="10058847" cy="3218831"/>
          </a:xfrm>
        </p:spPr>
      </p:pic>
      <p:sp>
        <p:nvSpPr>
          <p:cNvPr id="5" name="Slide Number Placeholder 4"/>
          <p:cNvSpPr>
            <a:spLocks noGrp="1"/>
          </p:cNvSpPr>
          <p:nvPr>
            <p:ph type="sldNum" sz="quarter" idx="12"/>
          </p:nvPr>
        </p:nvSpPr>
        <p:spPr/>
        <p:txBody>
          <a:bodyPr/>
          <a:lstStyle/>
          <a:p>
            <a:fld id="{AD0626D4-4E0B-403F-918B-E82125F5E912}" type="slidenum">
              <a:rPr lang="en-GB" smtClean="0"/>
              <a:pPr/>
              <a:t>98</a:t>
            </a:fld>
            <a:endParaRPr lang="en-GB" dirty="0"/>
          </a:p>
        </p:txBody>
      </p:sp>
    </p:spTree>
    <p:extLst>
      <p:ext uri="{BB962C8B-B14F-4D97-AF65-F5344CB8AC3E}">
        <p14:creationId xmlns:p14="http://schemas.microsoft.com/office/powerpoint/2010/main" val="424831020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Visitor</a:t>
            </a:r>
          </a:p>
        </p:txBody>
      </p:sp>
      <p:sp>
        <p:nvSpPr>
          <p:cNvPr id="3" name="Content Placeholder 2"/>
          <p:cNvSpPr>
            <a:spLocks noGrp="1"/>
          </p:cNvSpPr>
          <p:nvPr>
            <p:ph idx="1"/>
          </p:nvPr>
        </p:nvSpPr>
        <p:spPr/>
        <p:txBody>
          <a:bodyPr>
            <a:normAutofit/>
          </a:bodyPr>
          <a:lstStyle/>
          <a:p>
            <a:r>
              <a:rPr lang="en-US" altLang="zh-CN" dirty="0"/>
              <a:t>What problems can the Visitor design pattern solve?</a:t>
            </a:r>
          </a:p>
          <a:p>
            <a:pPr lvl="1"/>
            <a:r>
              <a:rPr lang="en-US" altLang="zh-CN" dirty="0"/>
              <a:t>It should be possible to define a new operation for (some) classes of an object structure without changing the classes.</a:t>
            </a:r>
          </a:p>
          <a:p>
            <a:endParaRPr lang="en-US" altLang="zh-CN" dirty="0"/>
          </a:p>
          <a:p>
            <a:r>
              <a:rPr lang="en-US" altLang="zh-CN" dirty="0"/>
              <a:t>What solution does the Visitor design pattern describe?</a:t>
            </a:r>
          </a:p>
          <a:p>
            <a:pPr lvl="1"/>
            <a:r>
              <a:rPr lang="en-US" altLang="zh-CN" dirty="0"/>
              <a:t>Define a separate (visitor) object that implements an operation to be performed on elements of an object structure.</a:t>
            </a:r>
          </a:p>
          <a:p>
            <a:pPr lvl="1"/>
            <a:r>
              <a:rPr lang="en-US" altLang="zh-CN" dirty="0"/>
              <a:t>Clients traverse the object structure and call a dispatching operation accept(visitor) on an element — that "dispatches" (delegates) the request to the "accepted visitor object". The visitor object then performs the operation on the element ("visits the element").</a:t>
            </a:r>
          </a:p>
        </p:txBody>
      </p:sp>
      <p:sp>
        <p:nvSpPr>
          <p:cNvPr id="5" name="Slide Number Placeholder 4"/>
          <p:cNvSpPr>
            <a:spLocks noGrp="1"/>
          </p:cNvSpPr>
          <p:nvPr>
            <p:ph type="sldNum" sz="quarter" idx="12"/>
          </p:nvPr>
        </p:nvSpPr>
        <p:spPr/>
        <p:txBody>
          <a:bodyPr/>
          <a:lstStyle/>
          <a:p>
            <a:fld id="{AD0626D4-4E0B-403F-918B-E82125F5E912}" type="slidenum">
              <a:rPr lang="en-GB" smtClean="0"/>
              <a:pPr/>
              <a:t>99</a:t>
            </a:fld>
            <a:endParaRPr lang="en-GB" dirty="0"/>
          </a:p>
        </p:txBody>
      </p:sp>
    </p:spTree>
    <p:extLst>
      <p:ext uri="{BB962C8B-B14F-4D97-AF65-F5344CB8AC3E}">
        <p14:creationId xmlns:p14="http://schemas.microsoft.com/office/powerpoint/2010/main" val="4248310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2205</TotalTime>
  <Words>4748</Words>
  <Application>Microsoft Office PowerPoint</Application>
  <PresentationFormat>Widescreen</PresentationFormat>
  <Paragraphs>499</Paragraphs>
  <Slides>104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104</vt:i4>
      </vt:variant>
    </vt:vector>
  </HeadingPairs>
  <TitlesOfParts>
    <vt:vector size="110" baseType="lpstr">
      <vt:lpstr>等线</vt:lpstr>
      <vt:lpstr>等线 Light</vt:lpstr>
      <vt:lpstr>Arial</vt:lpstr>
      <vt:lpstr>Calibri</vt:lpstr>
      <vt:lpstr>Calibri Light</vt:lpstr>
      <vt:lpstr>Office Theme</vt:lpstr>
      <vt:lpstr>Software Design Principles</vt:lpstr>
      <vt:lpstr>What are Software Design Principles?</vt:lpstr>
      <vt:lpstr>Open Close Principle (OCP)</vt:lpstr>
      <vt:lpstr>Dependency Inversion Principle (DIP)</vt:lpstr>
      <vt:lpstr>Interface Segregation Principle (ISP)</vt:lpstr>
      <vt:lpstr>Single Responsibility Principle (SRP)</vt:lpstr>
      <vt:lpstr>Liskov's Substitution Principle (LSV)</vt:lpstr>
      <vt:lpstr>Software Design Patterns</vt:lpstr>
      <vt:lpstr>Patterns by Type</vt:lpstr>
      <vt:lpstr>Creational</vt:lpstr>
      <vt:lpstr>Structural</vt:lpstr>
      <vt:lpstr>Structural</vt:lpstr>
      <vt:lpstr>Behavioral</vt:lpstr>
      <vt:lpstr>Behavioral</vt:lpstr>
      <vt:lpstr>Abstract Factory</vt:lpstr>
      <vt:lpstr>Abstract Factory</vt:lpstr>
      <vt:lpstr>Abstract Factory</vt:lpstr>
      <vt:lpstr>Factory Method</vt:lpstr>
      <vt:lpstr>Factory Method</vt:lpstr>
      <vt:lpstr>Factory Method</vt:lpstr>
      <vt:lpstr>Singleton</vt:lpstr>
      <vt:lpstr>Singleton</vt:lpstr>
      <vt:lpstr>Singleton</vt:lpstr>
      <vt:lpstr>Builder</vt:lpstr>
      <vt:lpstr>Builder</vt:lpstr>
      <vt:lpstr>Builder</vt:lpstr>
      <vt:lpstr>Prototype</vt:lpstr>
      <vt:lpstr>Prototype</vt:lpstr>
      <vt:lpstr>Prototype</vt:lpstr>
      <vt:lpstr>Prototype</vt:lpstr>
      <vt:lpstr>Adaptor</vt:lpstr>
      <vt:lpstr>Adaptor</vt:lpstr>
      <vt:lpstr>Adaptor</vt:lpstr>
      <vt:lpstr>Adapter</vt:lpstr>
      <vt:lpstr>Bridge</vt:lpstr>
      <vt:lpstr>Bridge</vt:lpstr>
      <vt:lpstr>Bridge</vt:lpstr>
      <vt:lpstr>Bridge</vt:lpstr>
      <vt:lpstr>Composite</vt:lpstr>
      <vt:lpstr>Composite</vt:lpstr>
      <vt:lpstr>Composite</vt:lpstr>
      <vt:lpstr>Composite</vt:lpstr>
      <vt:lpstr>Decorator</vt:lpstr>
      <vt:lpstr>Decorator</vt:lpstr>
      <vt:lpstr>Decorator</vt:lpstr>
      <vt:lpstr>Decorator</vt:lpstr>
      <vt:lpstr>Facade</vt:lpstr>
      <vt:lpstr>Facade</vt:lpstr>
      <vt:lpstr>Facade</vt:lpstr>
      <vt:lpstr>Flyweight</vt:lpstr>
      <vt:lpstr>Flyweight</vt:lpstr>
      <vt:lpstr>Flyweight</vt:lpstr>
      <vt:lpstr>Flyweight</vt:lpstr>
      <vt:lpstr>Proxy</vt:lpstr>
      <vt:lpstr>Proxy</vt:lpstr>
      <vt:lpstr>Proxy</vt:lpstr>
      <vt:lpstr>Chain-of-responsibility</vt:lpstr>
      <vt:lpstr>Chain-of-responsibility</vt:lpstr>
      <vt:lpstr>Chain-of-responsibility</vt:lpstr>
      <vt:lpstr>Chain-of-responsibility</vt:lpstr>
      <vt:lpstr>Command</vt:lpstr>
      <vt:lpstr>Command</vt:lpstr>
      <vt:lpstr>Command</vt:lpstr>
      <vt:lpstr>Command</vt:lpstr>
      <vt:lpstr>Interpreter</vt:lpstr>
      <vt:lpstr>Interpreter</vt:lpstr>
      <vt:lpstr>Interpreter</vt:lpstr>
      <vt:lpstr>Interpreter</vt:lpstr>
      <vt:lpstr>Iterator</vt:lpstr>
      <vt:lpstr>Iterator</vt:lpstr>
      <vt:lpstr>Iterator</vt:lpstr>
      <vt:lpstr>Iterator</vt:lpstr>
      <vt:lpstr>Mediator</vt:lpstr>
      <vt:lpstr>Mediator</vt:lpstr>
      <vt:lpstr>Mediator</vt:lpstr>
      <vt:lpstr>Mediator</vt:lpstr>
      <vt:lpstr>Memento</vt:lpstr>
      <vt:lpstr>Memento</vt:lpstr>
      <vt:lpstr>Memento</vt:lpstr>
      <vt:lpstr>Memento</vt:lpstr>
      <vt:lpstr>Observer</vt:lpstr>
      <vt:lpstr>Observer</vt:lpstr>
      <vt:lpstr>Observer</vt:lpstr>
      <vt:lpstr>Observer</vt:lpstr>
      <vt:lpstr>State</vt:lpstr>
      <vt:lpstr>State</vt:lpstr>
      <vt:lpstr>State</vt:lpstr>
      <vt:lpstr>State</vt:lpstr>
      <vt:lpstr>Strategy</vt:lpstr>
      <vt:lpstr>Strategy</vt:lpstr>
      <vt:lpstr>Strategy</vt:lpstr>
      <vt:lpstr>Strategy</vt:lpstr>
      <vt:lpstr>Template Method</vt:lpstr>
      <vt:lpstr>Template Method</vt:lpstr>
      <vt:lpstr>Template Method</vt:lpstr>
      <vt:lpstr>Template Method</vt:lpstr>
      <vt:lpstr>Visitor</vt:lpstr>
      <vt:lpstr>Visitor</vt:lpstr>
      <vt:lpstr>Visitor</vt:lpstr>
      <vt:lpstr>Visitor</vt:lpstr>
      <vt:lpstr>When should you use design pattern?</vt:lpstr>
      <vt:lpstr>Relax</vt:lpstr>
      <vt:lpstr>五剑境界</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祝志伟</dc:creator>
  <cp:lastModifiedBy>叶嘉智</cp:lastModifiedBy>
  <cp:revision>191</cp:revision>
  <dcterms:created xsi:type="dcterms:W3CDTF">2017-01-06T01:35:54Z</dcterms:created>
  <dcterms:modified xsi:type="dcterms:W3CDTF">2018-03-13T03:38:38Z</dcterms:modified>
</cp:coreProperties>
</file>