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6" r:id="rId4"/>
    <p:sldId id="267" r:id="rId5"/>
    <p:sldId id="268" r:id="rId6"/>
    <p:sldId id="269" r:id="rId7"/>
    <p:sldId id="270" r:id="rId8"/>
    <p:sldId id="265" r:id="rId9"/>
    <p:sldId id="273" r:id="rId10"/>
    <p:sldId id="271" r:id="rId11"/>
    <p:sldId id="272" r:id="rId12"/>
    <p:sldId id="274" r:id="rId13"/>
    <p:sldId id="275" r:id="rId14"/>
    <p:sldId id="276" r:id="rId15"/>
    <p:sldId id="277" r:id="rId16"/>
    <p:sldId id="278" r:id="rId17"/>
    <p:sldId id="279" r:id="rId18"/>
    <p:sldId id="280" r:id="rId19"/>
    <p:sldId id="281" r:id="rId20"/>
    <p:sldId id="282" r:id="rId21"/>
    <p:sldId id="284" r:id="rId22"/>
    <p:sldId id="283" r:id="rId23"/>
    <p:sldId id="287" r:id="rId24"/>
    <p:sldId id="258" r:id="rId25"/>
    <p:sldId id="286" r:id="rId26"/>
    <p:sldId id="285" r:id="rId27"/>
    <p:sldId id="288" r:id="rId28"/>
    <p:sldId id="289" r:id="rId29"/>
    <p:sldId id="290" r:id="rId30"/>
    <p:sldId id="292" r:id="rId31"/>
    <p:sldId id="291" r:id="rId32"/>
    <p:sldId id="259" r:id="rId33"/>
    <p:sldId id="260" r:id="rId34"/>
    <p:sldId id="261" r:id="rId35"/>
    <p:sldId id="262"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t>08/03/2018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t>‹#›</a:t>
            </a:fld>
            <a:endParaRPr lang="en-GB"/>
          </a:p>
        </p:txBody>
      </p:sp>
    </p:spTree>
    <p:extLst>
      <p:ext uri="{BB962C8B-B14F-4D97-AF65-F5344CB8AC3E}">
        <p14:creationId xmlns:p14="http://schemas.microsoft.com/office/powerpoint/2010/main"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t>08/03/2018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t>08/03/2018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t>08/03/2018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t>08/03/2018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t>‹#›</a:t>
            </a:fld>
            <a:endParaRPr lang="en-GB"/>
          </a:p>
        </p:txBody>
      </p:sp>
    </p:spTree>
    <p:extLst>
      <p:ext uri="{BB962C8B-B14F-4D97-AF65-F5344CB8AC3E}">
        <p14:creationId xmlns:p14="http://schemas.microsoft.com/office/powerpoint/2010/main"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acade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en.wikipedia.org/wiki/Proxy_pattern" TargetMode="External"/><Relationship Id="rId4" Type="http://schemas.openxmlformats.org/officeDocument/2006/relationships/hyperlink" Target="https://en.wikipedia.org/wiki/Flyweight_pattern"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Iterator_pattern" TargetMode="External"/><Relationship Id="rId5" Type="http://schemas.openxmlformats.org/officeDocument/2006/relationships/hyperlink" Target="https://en.wikipedia.org/wiki/Interpret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bserver_pattern" TargetMode="External"/><Relationship Id="rId7" Type="http://schemas.openxmlformats.org/officeDocument/2006/relationships/hyperlink" Target="https://en.wikipedia.org/wiki/Visi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Template_method_pattern" TargetMode="External"/><Relationship Id="rId5" Type="http://schemas.openxmlformats.org/officeDocument/2006/relationships/hyperlink" Target="https://en.wikipedia.org/wiki/Strategy_pattern" TargetMode="External"/><Relationship Id="rId4" Type="http://schemas.openxmlformats.org/officeDocument/2006/relationships/hyperlink" Target="https://en.wikipedia.org/wiki/State_patter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a:t>
            </a:r>
            <a:endParaRPr lang="en-GB" dirty="0"/>
          </a:p>
        </p:txBody>
      </p:sp>
      <p:sp>
        <p:nvSpPr>
          <p:cNvPr id="3" name="Subtitle 2"/>
          <p:cNvSpPr>
            <a:spLocks noGrp="1"/>
          </p:cNvSpPr>
          <p:nvPr>
            <p:ph type="subTitle" idx="1"/>
          </p:nvPr>
        </p:nvSpPr>
        <p:spPr/>
        <p:txBody>
          <a:bodyPr/>
          <a:lstStyle/>
          <a:p>
            <a:r>
              <a:rPr lang="en-US" dirty="0"/>
              <a:t>Some </a:t>
            </a:r>
            <a:r>
              <a:rPr lang="en-US"/>
              <a:t>Patterns Overview</a:t>
            </a:r>
            <a:endParaRPr lang="en-US" dirty="0"/>
          </a:p>
        </p:txBody>
      </p:sp>
      <p:sp>
        <p:nvSpPr>
          <p:cNvPr id="4" name="Slide Number Placeholder 3"/>
          <p:cNvSpPr>
            <a:spLocks noGrp="1"/>
          </p:cNvSpPr>
          <p:nvPr>
            <p:ph type="sldNum" sz="quarter" idx="12"/>
          </p:nvPr>
        </p:nvSpPr>
        <p:spPr/>
        <p:txBody>
          <a:bodyPr/>
          <a:lstStyle/>
          <a:p>
            <a:fld id="{AD0626D4-4E0B-403F-918B-E82125F5E912}" type="slidenum">
              <a:rPr lang="en-GB" smtClean="0"/>
              <a:t>1</a:t>
            </a:fld>
            <a:endParaRPr lang="en-GB"/>
          </a:p>
        </p:txBody>
      </p:sp>
    </p:spTree>
    <p:extLst>
      <p:ext uri="{BB962C8B-B14F-4D97-AF65-F5344CB8AC3E}">
        <p14:creationId xmlns:p14="http://schemas.microsoft.com/office/powerpoint/2010/main" val="122364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abstract factory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10</a:t>
            </a:fld>
            <a:endParaRPr lang="en-GB" dirty="0"/>
          </a:p>
        </p:txBody>
      </p:sp>
    </p:spTree>
    <p:extLst>
      <p:ext uri="{BB962C8B-B14F-4D97-AF65-F5344CB8AC3E}">
        <p14:creationId xmlns:p14="http://schemas.microsoft.com/office/powerpoint/2010/main" val="351017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Define an interface for creating an object, but let subclasses decide which class to instantiate. The Factory method lets a class defer instantiation it uses to subclasses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t>11</a:t>
            </a:fld>
            <a:endParaRPr lang="en-GB" dirty="0"/>
          </a:p>
        </p:txBody>
      </p:sp>
      <p:pic>
        <p:nvPicPr>
          <p:cNvPr id="2050" name="Picture 2" descr="https://upload.wikimedia.org/wikipedia/commons/4/43/W3sDesign_Factory_Method_Design_Pattern_UML.jpg">
            <a:extLst>
              <a:ext uri="{FF2B5EF4-FFF2-40B4-BE49-F238E27FC236}">
                <a16:creationId xmlns:a16="http://schemas.microsoft.com/office/drawing/2014/main" id="{6B658869-7A9F-40EE-9B98-5B21EFD76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72" y="3101331"/>
            <a:ext cx="7161628" cy="343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33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Factory Method design pattern solves problems like:</a:t>
            </a:r>
          </a:p>
          <a:p>
            <a:pPr lvl="1"/>
            <a:r>
              <a:rPr lang="en-GB" dirty="0"/>
              <a:t>How can an object be created so that subclasses can redefine which class to instantiate?</a:t>
            </a:r>
          </a:p>
          <a:p>
            <a:pPr lvl="1"/>
            <a:r>
              <a:rPr lang="en-GB" dirty="0"/>
              <a:t>How can a class defer instantiation to subclasses?</a:t>
            </a:r>
          </a:p>
          <a:p>
            <a:r>
              <a:rPr lang="en-GB" dirty="0"/>
              <a:t>The Factory Method design pattern describes how to solve such problems:</a:t>
            </a:r>
          </a:p>
          <a:p>
            <a:pPr lvl="1"/>
            <a:r>
              <a:rPr lang="en-GB" dirty="0"/>
              <a:t>Define a separate operation (</a:t>
            </a:r>
            <a:r>
              <a:rPr lang="en-GB" i="1" dirty="0"/>
              <a:t>factory method</a:t>
            </a:r>
            <a:r>
              <a:rPr lang="en-GB" dirty="0"/>
              <a:t>) for creating an object.</a:t>
            </a:r>
          </a:p>
          <a:p>
            <a:pPr lvl="1"/>
            <a:r>
              <a:rPr lang="en-GB" dirty="0"/>
              <a:t>Create an object by calling a </a:t>
            </a:r>
            <a:r>
              <a:rPr lang="en-GB" i="1" dirty="0"/>
              <a:t>factory method</a:t>
            </a:r>
            <a:r>
              <a:rPr lang="en-GB" dirty="0"/>
              <a:t>.</a:t>
            </a:r>
          </a:p>
          <a:p>
            <a:pPr lvl="1"/>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12</a:t>
            </a:fld>
            <a:endParaRPr lang="en-GB" dirty="0"/>
          </a:p>
        </p:txBody>
      </p:sp>
    </p:spTree>
    <p:extLst>
      <p:ext uri="{BB962C8B-B14F-4D97-AF65-F5344CB8AC3E}">
        <p14:creationId xmlns:p14="http://schemas.microsoft.com/office/powerpoint/2010/main" val="301427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f</a:t>
            </a:r>
            <a:r>
              <a:rPr lang="en-US" dirty="0"/>
              <a:t>actory method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13</a:t>
            </a:fld>
            <a:endParaRPr lang="en-GB" dirty="0"/>
          </a:p>
        </p:txBody>
      </p:sp>
    </p:spTree>
    <p:extLst>
      <p:ext uri="{BB962C8B-B14F-4D97-AF65-F5344CB8AC3E}">
        <p14:creationId xmlns:p14="http://schemas.microsoft.com/office/powerpoint/2010/main" val="31739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key idea in this pattern is to make the class itself responsible for controlling its instantiation (that it is instantiated only once).</a:t>
            </a:r>
          </a:p>
          <a:p>
            <a:r>
              <a:rPr lang="en-GB" altLang="zh-CN" dirty="0"/>
              <a:t>The hidden constructor (declared private) ensures that the class can never be instantiated from outside the class.</a:t>
            </a:r>
          </a:p>
          <a:p>
            <a:r>
              <a:rPr lang="en-GB" altLang="zh-CN" dirty="0"/>
              <a:t>The public static operation can be accessed easily by using the class name and operation name (</a:t>
            </a:r>
            <a:r>
              <a:rPr lang="en-GB" altLang="zh-CN" dirty="0" err="1"/>
              <a:t>Singleton.getInstance</a:t>
            </a:r>
            <a:r>
              <a:rPr lang="en-GB" altLang="zh-CN" dirty="0"/>
              <a: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14</a:t>
            </a:fld>
            <a:endParaRPr lang="en-GB" dirty="0"/>
          </a:p>
        </p:txBody>
      </p:sp>
    </p:spTree>
    <p:extLst>
      <p:ext uri="{BB962C8B-B14F-4D97-AF65-F5344CB8AC3E}">
        <p14:creationId xmlns:p14="http://schemas.microsoft.com/office/powerpoint/2010/main" val="71750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singleton design pattern solves problems like:</a:t>
            </a:r>
          </a:p>
          <a:p>
            <a:pPr lvl="1"/>
            <a:r>
              <a:rPr lang="en-GB" altLang="zh-CN" dirty="0"/>
              <a:t>How can it be ensured that a class has only one instance?</a:t>
            </a:r>
          </a:p>
          <a:p>
            <a:pPr lvl="1"/>
            <a:r>
              <a:rPr lang="en-GB" altLang="zh-CN" dirty="0"/>
              <a:t>How can the sole instance of a class be accessed easily?</a:t>
            </a:r>
          </a:p>
          <a:p>
            <a:pPr lvl="1"/>
            <a:r>
              <a:rPr lang="en-GB" altLang="zh-CN" dirty="0"/>
              <a:t>How can a class control its instantiation?</a:t>
            </a:r>
          </a:p>
          <a:p>
            <a:pPr lvl="1"/>
            <a:r>
              <a:rPr lang="en-GB" altLang="zh-CN" dirty="0"/>
              <a:t>How can the number of instances of a class be restricted?</a:t>
            </a:r>
          </a:p>
          <a:p>
            <a:r>
              <a:rPr lang="en-GB" altLang="zh-CN" dirty="0"/>
              <a:t>The singleton design pattern describes how to solve such problems:</a:t>
            </a:r>
          </a:p>
          <a:p>
            <a:pPr lvl="1"/>
            <a:r>
              <a:rPr lang="en-GB" altLang="zh-CN" dirty="0"/>
              <a:t>Hide the constructor of the class.</a:t>
            </a:r>
          </a:p>
          <a:p>
            <a:pPr lvl="1"/>
            <a:r>
              <a:rPr lang="en-GB" altLang="zh-CN" dirty="0"/>
              <a:t>Define a public static operation (</a:t>
            </a:r>
            <a:r>
              <a:rPr lang="en-GB" altLang="zh-CN" dirty="0" err="1"/>
              <a:t>getInstance</a:t>
            </a:r>
            <a:r>
              <a:rPr lang="en-GB" altLang="zh-CN" dirty="0"/>
              <a:t>()) that returns the sole instance of the class.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15</a:t>
            </a:fld>
            <a:endParaRPr lang="en-GB" dirty="0"/>
          </a:p>
        </p:txBody>
      </p:sp>
    </p:spTree>
    <p:extLst>
      <p:ext uri="{BB962C8B-B14F-4D97-AF65-F5344CB8AC3E}">
        <p14:creationId xmlns:p14="http://schemas.microsoft.com/office/powerpoint/2010/main" val="393105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singleton</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16</a:t>
            </a:fld>
            <a:endParaRPr lang="en-GB" dirty="0"/>
          </a:p>
        </p:txBody>
      </p:sp>
    </p:spTree>
    <p:extLst>
      <p:ext uri="{BB962C8B-B14F-4D97-AF65-F5344CB8AC3E}">
        <p14:creationId xmlns:p14="http://schemas.microsoft.com/office/powerpoint/2010/main" val="293462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intent of the Builder design pattern is to separate the construction of a complex object from its representation. By doing so the same construction process can create different representations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17</a:t>
            </a:fld>
            <a:endParaRPr lang="en-GB" dirty="0"/>
          </a:p>
        </p:txBody>
      </p:sp>
      <p:pic>
        <p:nvPicPr>
          <p:cNvPr id="1026" name="Picture 2" descr="https://upload.wikimedia.org/wikipedia/commons/8/87/W3sDesign_Builder_Design_Pattern_UML.jpg">
            <a:extLst>
              <a:ext uri="{FF2B5EF4-FFF2-40B4-BE49-F238E27FC236}">
                <a16:creationId xmlns:a16="http://schemas.microsoft.com/office/drawing/2014/main" id="{421F499C-8DE9-43C1-BDB2-4BBA03892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3033486"/>
            <a:ext cx="9691687" cy="332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5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Builder design pattern solves problems like:</a:t>
            </a:r>
          </a:p>
          <a:p>
            <a:pPr lvl="1"/>
            <a:r>
              <a:rPr lang="en-GB" dirty="0"/>
              <a:t>How can a class (the same construction process) create different representations of a complex object?</a:t>
            </a:r>
          </a:p>
          <a:p>
            <a:pPr lvl="1"/>
            <a:r>
              <a:rPr lang="en-GB" dirty="0"/>
              <a:t>How can a class that includes creating a complex object be simplified?</a:t>
            </a:r>
            <a:endParaRPr lang="en-US" dirty="0"/>
          </a:p>
          <a:p>
            <a:r>
              <a:rPr lang="en-GB" dirty="0"/>
              <a:t>The Builder design pattern describes how to solve such problems:</a:t>
            </a:r>
          </a:p>
          <a:p>
            <a:pPr lvl="1"/>
            <a:r>
              <a:rPr lang="en-GB" dirty="0"/>
              <a:t>Encapsulate creating and assembling the parts of a complex object in a separate Builder object.</a:t>
            </a:r>
          </a:p>
          <a:p>
            <a:pPr lvl="1"/>
            <a:r>
              <a:rPr lang="en-GB" dirty="0"/>
              <a:t>A class delegates object creation to a Builder object instead of creating the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t>18</a:t>
            </a:fld>
            <a:endParaRPr lang="en-GB" dirty="0"/>
          </a:p>
        </p:txBody>
      </p:sp>
    </p:spTree>
    <p:extLst>
      <p:ext uri="{BB962C8B-B14F-4D97-AF65-F5344CB8AC3E}">
        <p14:creationId xmlns:p14="http://schemas.microsoft.com/office/powerpoint/2010/main" val="922231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builder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19</a:t>
            </a:fld>
            <a:endParaRPr lang="en-GB" dirty="0"/>
          </a:p>
        </p:txBody>
      </p:sp>
    </p:spTree>
    <p:extLst>
      <p:ext uri="{BB962C8B-B14F-4D97-AF65-F5344CB8AC3E}">
        <p14:creationId xmlns:p14="http://schemas.microsoft.com/office/powerpoint/2010/main" val="348537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Patterns by Type</a:t>
            </a:r>
          </a:p>
        </p:txBody>
      </p:sp>
      <p:sp>
        <p:nvSpPr>
          <p:cNvPr id="3" name="Content Placeholder 2"/>
          <p:cNvSpPr>
            <a:spLocks noGrp="1"/>
          </p:cNvSpPr>
          <p:nvPr>
            <p:ph idx="1"/>
          </p:nvPr>
        </p:nvSpPr>
        <p:spPr/>
        <p:txBody>
          <a:bodyPr/>
          <a:lstStyle/>
          <a:p>
            <a:r>
              <a:rPr lang="en-GB" b="1" dirty="0"/>
              <a:t>Creational</a:t>
            </a:r>
          </a:p>
          <a:p>
            <a:pPr lvl="1"/>
            <a:r>
              <a:rPr lang="en-GB" dirty="0"/>
              <a:t>Creational patterns are ones that create objects for you, rather than having you instantiate objects directly. This gives your program more flexibility in deciding which objects need to be created for a given case</a:t>
            </a:r>
            <a:endParaRPr lang="en-GB" b="1" dirty="0"/>
          </a:p>
          <a:p>
            <a:r>
              <a:rPr lang="en-GB" b="1" dirty="0"/>
              <a:t>Structural</a:t>
            </a:r>
          </a:p>
          <a:p>
            <a:pPr lvl="1"/>
            <a:r>
              <a:rPr lang="en-GB" dirty="0"/>
              <a:t>These concern class and object composition. They use inheritance to compose interfaces and define ways to compose objects to obtain new functionality.</a:t>
            </a:r>
            <a:endParaRPr lang="en-GB" b="1" dirty="0"/>
          </a:p>
          <a:p>
            <a:r>
              <a:rPr lang="en-GB" b="1" dirty="0" err="1"/>
              <a:t>Behavioral</a:t>
            </a:r>
            <a:endParaRPr lang="en-GB" b="1" dirty="0"/>
          </a:p>
          <a:p>
            <a:pPr lvl="1"/>
            <a:r>
              <a:rPr lang="en-GB" dirty="0"/>
              <a:t>Most of these design patterns are specifically concerned with communication between </a:t>
            </a:r>
            <a:r>
              <a:rPr lang="en-GB" b="1" dirty="0"/>
              <a:t>objects</a:t>
            </a:r>
            <a:r>
              <a:rPr lang="en-GB" dirty="0"/>
              <a:t>.</a:t>
            </a:r>
            <a:endParaRPr lang="en-GB" b="1" dirty="0"/>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2</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pattern is a creational design pattern in software development. It is used when the type of objects to create is determined by a prototypical instance, which is cloned to produce new objects. This pattern is used to:</a:t>
            </a:r>
          </a:p>
          <a:p>
            <a:pPr lvl="1"/>
            <a:r>
              <a:rPr lang="en-GB" dirty="0"/>
              <a:t>avoid subclasses of an object creator in the client application, like the factory method pattern does.</a:t>
            </a:r>
          </a:p>
          <a:p>
            <a:pPr lvl="1"/>
            <a:r>
              <a:rPr lang="en-GB" dirty="0"/>
              <a:t>avoid the inherent cost of creating a new object in the standard way (e.g., using the 'new' keyword) when it is prohibitively expensive for a given application.</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20</a:t>
            </a:fld>
            <a:endParaRPr lang="en-GB" dirty="0"/>
          </a:p>
        </p:txBody>
      </p:sp>
    </p:spTree>
    <p:extLst>
      <p:ext uri="{BB962C8B-B14F-4D97-AF65-F5344CB8AC3E}">
        <p14:creationId xmlns:p14="http://schemas.microsoft.com/office/powerpoint/2010/main" val="295723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21</a:t>
            </a:fld>
            <a:endParaRPr lang="en-GB" dirty="0"/>
          </a:p>
        </p:txBody>
      </p:sp>
      <p:pic>
        <p:nvPicPr>
          <p:cNvPr id="2050" name="Picture 2" descr="https://upload.wikimedia.org/wikipedia/commons/c/c4/W3sDesign_Prototype_Design_Pattern_UML.jpg">
            <a:extLst>
              <a:ext uri="{FF2B5EF4-FFF2-40B4-BE49-F238E27FC236}">
                <a16:creationId xmlns:a16="http://schemas.microsoft.com/office/drawing/2014/main" id="{D9AB4284-A966-4DB5-B05A-DCBE2CA7E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899053" cy="365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84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design pattern solves problems like:</a:t>
            </a:r>
          </a:p>
          <a:p>
            <a:pPr lvl="1"/>
            <a:r>
              <a:rPr lang="en-GB" dirty="0"/>
              <a:t>How can objects be created so that which objects to create can be specified at run-time?</a:t>
            </a:r>
          </a:p>
          <a:p>
            <a:pPr lvl="1"/>
            <a:r>
              <a:rPr lang="en-GB" dirty="0"/>
              <a:t>How can dynamically loaded classes be instantiated?</a:t>
            </a:r>
          </a:p>
          <a:p>
            <a:pPr lvl="1"/>
            <a:endParaRPr lang="en-US" altLang="zh-CN" dirty="0"/>
          </a:p>
          <a:p>
            <a:r>
              <a:rPr lang="en-GB" altLang="zh-CN" dirty="0"/>
              <a:t>The Prototype design pattern describes how to solve such problems:</a:t>
            </a:r>
          </a:p>
          <a:p>
            <a:pPr lvl="1"/>
            <a:r>
              <a:rPr lang="en-GB" altLang="zh-CN" dirty="0"/>
              <a:t>Define a Prototype object that returns a copy of itself.</a:t>
            </a:r>
          </a:p>
          <a:p>
            <a:pPr lvl="1"/>
            <a:r>
              <a:rPr lang="en-GB" altLang="zh-CN" dirty="0"/>
              <a:t>Create new objects by copying a Prototype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22</a:t>
            </a:fld>
            <a:endParaRPr lang="en-GB" dirty="0"/>
          </a:p>
        </p:txBody>
      </p:sp>
    </p:spTree>
    <p:extLst>
      <p:ext uri="{BB962C8B-B14F-4D97-AF65-F5344CB8AC3E}">
        <p14:creationId xmlns:p14="http://schemas.microsoft.com/office/powerpoint/2010/main" val="289833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prototype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23</a:t>
            </a:fld>
            <a:endParaRPr lang="en-GB" dirty="0"/>
          </a:p>
        </p:txBody>
      </p:sp>
    </p:spTree>
    <p:extLst>
      <p:ext uri="{BB962C8B-B14F-4D97-AF65-F5344CB8AC3E}">
        <p14:creationId xmlns:p14="http://schemas.microsoft.com/office/powerpoint/2010/main" val="185615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p>
        </p:txBody>
      </p:sp>
      <p:sp>
        <p:nvSpPr>
          <p:cNvPr id="5" name="Slide Number Placeholder 4"/>
          <p:cNvSpPr>
            <a:spLocks noGrp="1"/>
          </p:cNvSpPr>
          <p:nvPr>
            <p:ph type="sldNum" sz="quarter" idx="12"/>
          </p:nvPr>
        </p:nvSpPr>
        <p:spPr/>
        <p:txBody>
          <a:bodyPr/>
          <a:lstStyle/>
          <a:p>
            <a:fld id="{AD0626D4-4E0B-403F-918B-E82125F5E912}" type="slidenum">
              <a:rPr lang="en-GB" smtClean="0"/>
              <a:t>24</a:t>
            </a:fld>
            <a:endParaRPr lang="en-GB" dirty="0"/>
          </a:p>
        </p:txBody>
      </p:sp>
    </p:spTree>
    <p:extLst>
      <p:ext uri="{BB962C8B-B14F-4D97-AF65-F5344CB8AC3E}">
        <p14:creationId xmlns:p14="http://schemas.microsoft.com/office/powerpoint/2010/main" val="311389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25</a:t>
            </a:fld>
            <a:endParaRPr lang="en-GB" dirty="0"/>
          </a:p>
        </p:txBody>
      </p:sp>
      <p:pic>
        <p:nvPicPr>
          <p:cNvPr id="3074" name="Picture 2" descr="https://upload.wikimedia.org/wikipedia/commons/e/e5/W3sDesign_Adapter_Design_Pattern_UML.jpg">
            <a:extLst>
              <a:ext uri="{FF2B5EF4-FFF2-40B4-BE49-F238E27FC236}">
                <a16:creationId xmlns:a16="http://schemas.microsoft.com/office/drawing/2014/main" id="{89FD5D5B-0B44-41C4-AC7E-31D0284BD0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459525" cy="392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26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The Adapter design pattern solves problems like:</a:t>
            </a:r>
          </a:p>
          <a:p>
            <a:pPr lvl="1"/>
            <a:r>
              <a:rPr lang="en-GB" dirty="0"/>
              <a:t>How can a class be reused that does not have an interface that a client requires?</a:t>
            </a:r>
          </a:p>
          <a:p>
            <a:pPr lvl="1"/>
            <a:r>
              <a:rPr lang="en-GB" dirty="0"/>
              <a:t>How can classes that have incompatible interfaces work together?</a:t>
            </a:r>
          </a:p>
          <a:p>
            <a:pPr lvl="1"/>
            <a:r>
              <a:rPr lang="en-GB" dirty="0"/>
              <a:t>How can an alternative interface be provided for a class?</a:t>
            </a:r>
          </a:p>
          <a:p>
            <a:pPr marL="0" indent="0">
              <a:buNone/>
            </a:pPr>
            <a:endParaRPr lang="en-GB" dirty="0"/>
          </a:p>
          <a:p>
            <a:r>
              <a:rPr lang="en-GB" dirty="0"/>
              <a:t>The Adapter design pattern describes how to solve such problems:</a:t>
            </a:r>
          </a:p>
          <a:p>
            <a:pPr lvl="1"/>
            <a:r>
              <a:rPr lang="en-GB" dirty="0"/>
              <a:t>Define a separate Adapter class that converts the (incompatible) interface of a class (</a:t>
            </a:r>
            <a:r>
              <a:rPr lang="en-GB" dirty="0" err="1"/>
              <a:t>Adaptee</a:t>
            </a:r>
            <a:r>
              <a:rPr lang="en-GB" dirty="0"/>
              <a:t>) into another interface (Target) clients require.</a:t>
            </a:r>
          </a:p>
          <a:p>
            <a:pPr lvl="1"/>
            <a:r>
              <a:rPr lang="en-GB" dirty="0"/>
              <a:t>Work through an Adapter to work with (reuse) classes that do not have the required interface.</a:t>
            </a:r>
          </a:p>
        </p:txBody>
      </p:sp>
      <p:sp>
        <p:nvSpPr>
          <p:cNvPr id="5" name="Slide Number Placeholder 4"/>
          <p:cNvSpPr>
            <a:spLocks noGrp="1"/>
          </p:cNvSpPr>
          <p:nvPr>
            <p:ph type="sldNum" sz="quarter" idx="12"/>
          </p:nvPr>
        </p:nvSpPr>
        <p:spPr/>
        <p:txBody>
          <a:bodyPr/>
          <a:lstStyle/>
          <a:p>
            <a:fld id="{AD0626D4-4E0B-403F-918B-E82125F5E912}" type="slidenum">
              <a:rPr lang="en-GB" smtClean="0"/>
              <a:t>26</a:t>
            </a:fld>
            <a:endParaRPr lang="en-GB" dirty="0"/>
          </a:p>
        </p:txBody>
      </p:sp>
    </p:spTree>
    <p:extLst>
      <p:ext uri="{BB962C8B-B14F-4D97-AF65-F5344CB8AC3E}">
        <p14:creationId xmlns:p14="http://schemas.microsoft.com/office/powerpoint/2010/main" val="179683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adapter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27</a:t>
            </a:fld>
            <a:endParaRPr lang="en-GB" dirty="0"/>
          </a:p>
        </p:txBody>
      </p:sp>
    </p:spTree>
    <p:extLst>
      <p:ext uri="{BB962C8B-B14F-4D97-AF65-F5344CB8AC3E}">
        <p14:creationId xmlns:p14="http://schemas.microsoft.com/office/powerpoint/2010/main" val="1644089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bridge pattern is a design pattern used in software engineering that is meant to "decouple an abstraction from its implementation so that the two can vary independently", introduced by the Gang of Four. The bridge uses encapsulation, aggregation, and can use inheritance to separate responsibilities into different 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t>28</a:t>
            </a:fld>
            <a:endParaRPr lang="en-GB" dirty="0"/>
          </a:p>
        </p:txBody>
      </p:sp>
    </p:spTree>
    <p:extLst>
      <p:ext uri="{BB962C8B-B14F-4D97-AF65-F5344CB8AC3E}">
        <p14:creationId xmlns:p14="http://schemas.microsoft.com/office/powerpoint/2010/main" val="404146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29</a:t>
            </a:fld>
            <a:endParaRPr lang="en-GB" dirty="0"/>
          </a:p>
        </p:txBody>
      </p:sp>
      <p:pic>
        <p:nvPicPr>
          <p:cNvPr id="4098" name="Picture 2" descr="https://upload.wikimedia.org/wikipedia/commons/f/fd/W3sDesign_Bridge_Design_Pattern_UML.jpg">
            <a:extLst>
              <a:ext uri="{FF2B5EF4-FFF2-40B4-BE49-F238E27FC236}">
                <a16:creationId xmlns:a16="http://schemas.microsoft.com/office/drawing/2014/main" id="{A289CB1E-7A51-4E68-ACA5-2923EF24A4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94870" cy="425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0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Creational</a:t>
            </a:r>
          </a:p>
        </p:txBody>
      </p:sp>
      <p:sp>
        <p:nvSpPr>
          <p:cNvPr id="3" name="Content Placeholder 2"/>
          <p:cNvSpPr>
            <a:spLocks noGrp="1"/>
          </p:cNvSpPr>
          <p:nvPr>
            <p:ph idx="1"/>
          </p:nvPr>
        </p:nvSpPr>
        <p:spPr/>
        <p:txBody>
          <a:bodyPr/>
          <a:lstStyle/>
          <a:p>
            <a:r>
              <a:rPr lang="en-GB" dirty="0">
                <a:hlinkClick r:id="rId3" tooltip="Abstract factory pattern"/>
              </a:rPr>
              <a:t>Abstract factory pattern</a:t>
            </a:r>
            <a:r>
              <a:rPr lang="en-GB" dirty="0"/>
              <a:t> groups object factories that have a common theme.</a:t>
            </a:r>
          </a:p>
          <a:p>
            <a:r>
              <a:rPr lang="en-GB" dirty="0">
                <a:hlinkClick r:id="rId4" tooltip="Builder pattern"/>
              </a:rPr>
              <a:t>Builder pattern</a:t>
            </a:r>
            <a:r>
              <a:rPr lang="en-GB" dirty="0"/>
              <a:t> constructs complex objects by separating construction and representation.</a:t>
            </a:r>
          </a:p>
          <a:p>
            <a:r>
              <a:rPr lang="en-GB" dirty="0">
                <a:hlinkClick r:id="rId5" tooltip="Factory method pattern"/>
              </a:rPr>
              <a:t>Factory method pattern</a:t>
            </a:r>
            <a:r>
              <a:rPr lang="en-GB" dirty="0"/>
              <a:t> creates objects without specifying the exact class to create.</a:t>
            </a:r>
          </a:p>
          <a:p>
            <a:r>
              <a:rPr lang="en-GB" dirty="0">
                <a:hlinkClick r:id="rId6" tooltip="Prototype pattern"/>
              </a:rPr>
              <a:t>Prototype pattern</a:t>
            </a:r>
            <a:r>
              <a:rPr lang="en-GB" dirty="0"/>
              <a:t> creates objects by cloning an existing object.</a:t>
            </a:r>
          </a:p>
          <a:p>
            <a:r>
              <a:rPr lang="en-GB" dirty="0">
                <a:hlinkClick r:id="rId7" tooltip="Singleton pattern"/>
              </a:rPr>
              <a:t>Singleton pattern</a:t>
            </a:r>
            <a:r>
              <a:rPr lang="en-GB" dirty="0"/>
              <a:t> restricts object creation for a class to only one instance</a:t>
            </a:r>
          </a:p>
        </p:txBody>
      </p:sp>
      <p:sp>
        <p:nvSpPr>
          <p:cNvPr id="5" name="Slide Number Placeholder 4"/>
          <p:cNvSpPr>
            <a:spLocks noGrp="1"/>
          </p:cNvSpPr>
          <p:nvPr>
            <p:ph type="sldNum" sz="quarter" idx="12"/>
          </p:nvPr>
        </p:nvSpPr>
        <p:spPr/>
        <p:txBody>
          <a:bodyPr/>
          <a:lstStyle/>
          <a:p>
            <a:fld id="{AD0626D4-4E0B-403F-918B-E82125F5E912}" type="slidenum">
              <a:rPr lang="en-GB" smtClean="0"/>
              <a:t>3</a:t>
            </a:fld>
            <a:endParaRPr lang="en-GB" dirty="0"/>
          </a:p>
        </p:txBody>
      </p:sp>
    </p:spTree>
    <p:extLst>
      <p:ext uri="{BB962C8B-B14F-4D97-AF65-F5344CB8AC3E}">
        <p14:creationId xmlns:p14="http://schemas.microsoft.com/office/powerpoint/2010/main" val="2072142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30</a:t>
            </a:fld>
            <a:endParaRPr lang="en-GB" dirty="0"/>
          </a:p>
        </p:txBody>
      </p:sp>
      <p:sp>
        <p:nvSpPr>
          <p:cNvPr id="4" name="Content Placeholder 3">
            <a:extLst>
              <a:ext uri="{FF2B5EF4-FFF2-40B4-BE49-F238E27FC236}">
                <a16:creationId xmlns:a16="http://schemas.microsoft.com/office/drawing/2014/main" id="{16C89977-B87C-45BF-8105-414E49C071E8}"/>
              </a:ext>
            </a:extLst>
          </p:cNvPr>
          <p:cNvSpPr>
            <a:spLocks noGrp="1"/>
          </p:cNvSpPr>
          <p:nvPr>
            <p:ph idx="1"/>
          </p:nvPr>
        </p:nvSpPr>
        <p:spPr/>
        <p:txBody>
          <a:bodyPr>
            <a:normAutofit lnSpcReduction="10000"/>
          </a:bodyPr>
          <a:lstStyle/>
          <a:p>
            <a:r>
              <a:rPr lang="en-GB" dirty="0"/>
              <a:t>What problems can the Bridge design pattern solve?</a:t>
            </a:r>
          </a:p>
          <a:p>
            <a:pPr lvl="1"/>
            <a:r>
              <a:rPr lang="en-GB" dirty="0"/>
              <a:t>An abstraction and its implementation should be defined and extended independently from each other.</a:t>
            </a:r>
          </a:p>
          <a:p>
            <a:pPr lvl="1"/>
            <a:r>
              <a:rPr lang="en-GB" dirty="0"/>
              <a:t>A compile-time binding between an abstraction and its implementation should be avoided so that an implementation can be selected at run-time.</a:t>
            </a:r>
          </a:p>
          <a:p>
            <a:endParaRPr lang="en-GB" dirty="0"/>
          </a:p>
          <a:p>
            <a:r>
              <a:rPr lang="en-GB" dirty="0"/>
              <a:t>What solution does the Bridge design pattern describe?</a:t>
            </a:r>
          </a:p>
          <a:p>
            <a:pPr lvl="1"/>
            <a:r>
              <a:rPr lang="en-GB" dirty="0"/>
              <a:t>Separate an abstraction (Abstraction) from its implementation (Implementor) by putting them in separate class hierarchies.</a:t>
            </a:r>
          </a:p>
          <a:p>
            <a:pPr lvl="1"/>
            <a:r>
              <a:rPr lang="en-GB" dirty="0"/>
              <a:t>Implement the Abstraction in terms of (by delegating to) an Implementor object.</a:t>
            </a:r>
          </a:p>
        </p:txBody>
      </p:sp>
    </p:spTree>
    <p:extLst>
      <p:ext uri="{BB962C8B-B14F-4D97-AF65-F5344CB8AC3E}">
        <p14:creationId xmlns:p14="http://schemas.microsoft.com/office/powerpoint/2010/main" val="2021111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bridge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31</a:t>
            </a:fld>
            <a:endParaRPr lang="en-GB" dirty="0"/>
          </a:p>
        </p:txBody>
      </p:sp>
    </p:spTree>
    <p:extLst>
      <p:ext uri="{BB962C8B-B14F-4D97-AF65-F5344CB8AC3E}">
        <p14:creationId xmlns:p14="http://schemas.microsoft.com/office/powerpoint/2010/main" val="526910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attaches additional responsibilities to an object dynamically. Decorators provide a flexible alternative to </a:t>
            </a:r>
            <a:r>
              <a:rPr lang="en-GB" dirty="0" err="1"/>
              <a:t>subclassing</a:t>
            </a:r>
            <a:r>
              <a:rPr lang="en-GB" dirty="0"/>
              <a:t> for extending functionality.</a:t>
            </a:r>
          </a:p>
          <a:p>
            <a:r>
              <a:rPr lang="en-GB" dirty="0"/>
              <a:t>The pre-</a:t>
            </a:r>
            <a:r>
              <a:rPr lang="en-GB" dirty="0" err="1"/>
              <a:t>condiction</a:t>
            </a:r>
            <a:r>
              <a:rPr lang="en-GB" dirty="0"/>
              <a:t> is that existing interface should not be changed, and it's required to supplement functions to existing implementations.</a:t>
            </a:r>
          </a:p>
        </p:txBody>
      </p:sp>
      <p:sp>
        <p:nvSpPr>
          <p:cNvPr id="5" name="Slide Number Placeholder 4"/>
          <p:cNvSpPr>
            <a:spLocks noGrp="1"/>
          </p:cNvSpPr>
          <p:nvPr>
            <p:ph type="sldNum" sz="quarter" idx="12"/>
          </p:nvPr>
        </p:nvSpPr>
        <p:spPr/>
        <p:txBody>
          <a:bodyPr/>
          <a:lstStyle/>
          <a:p>
            <a:fld id="{AD0626D4-4E0B-403F-918B-E82125F5E912}" type="slidenum">
              <a:rPr lang="en-GB" smtClean="0"/>
              <a:t>32</a:t>
            </a:fld>
            <a:endParaRPr lang="en-GB" dirty="0"/>
          </a:p>
        </p:txBody>
      </p:sp>
      <p:pic>
        <p:nvPicPr>
          <p:cNvPr id="6" name="Picture 5"/>
          <p:cNvPicPr>
            <a:picLocks noChangeAspect="1"/>
          </p:cNvPicPr>
          <p:nvPr/>
        </p:nvPicPr>
        <p:blipFill>
          <a:blip r:embed="rId2"/>
          <a:stretch>
            <a:fillRect/>
          </a:stretch>
        </p:blipFill>
        <p:spPr>
          <a:xfrm>
            <a:off x="4439070" y="3957597"/>
            <a:ext cx="6255091" cy="2763878"/>
          </a:xfrm>
          <a:prstGeom prst="rect">
            <a:avLst/>
          </a:prstGeom>
        </p:spPr>
      </p:pic>
    </p:spTree>
    <p:extLst>
      <p:ext uri="{BB962C8B-B14F-4D97-AF65-F5344CB8AC3E}">
        <p14:creationId xmlns:p14="http://schemas.microsoft.com/office/powerpoint/2010/main" val="338326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p>
        </p:txBody>
      </p:sp>
      <p:sp>
        <p:nvSpPr>
          <p:cNvPr id="5" name="Slide Number Placeholder 4"/>
          <p:cNvSpPr>
            <a:spLocks noGrp="1"/>
          </p:cNvSpPr>
          <p:nvPr>
            <p:ph type="sldNum" sz="quarter" idx="12"/>
          </p:nvPr>
        </p:nvSpPr>
        <p:spPr/>
        <p:txBody>
          <a:bodyPr/>
          <a:lstStyle/>
          <a:p>
            <a:fld id="{AD0626D4-4E0B-403F-918B-E82125F5E912}" type="slidenum">
              <a:rPr lang="en-GB" smtClean="0"/>
              <a:t>33</a:t>
            </a:fld>
            <a:endParaRPr lang="en-GB" dirty="0"/>
          </a:p>
        </p:txBody>
      </p:sp>
      <p:pic>
        <p:nvPicPr>
          <p:cNvPr id="6" name="Picture 5"/>
          <p:cNvPicPr>
            <a:picLocks noChangeAspect="1"/>
          </p:cNvPicPr>
          <p:nvPr/>
        </p:nvPicPr>
        <p:blipFill>
          <a:blip r:embed="rId2"/>
          <a:stretch>
            <a:fillRect/>
          </a:stretch>
        </p:blipFill>
        <p:spPr>
          <a:xfrm>
            <a:off x="3097904" y="2841675"/>
            <a:ext cx="7969272" cy="3335288"/>
          </a:xfrm>
          <a:prstGeom prst="rect">
            <a:avLst/>
          </a:prstGeom>
        </p:spPr>
      </p:pic>
    </p:spTree>
    <p:extLst>
      <p:ext uri="{BB962C8B-B14F-4D97-AF65-F5344CB8AC3E}">
        <p14:creationId xmlns:p14="http://schemas.microsoft.com/office/powerpoint/2010/main" val="1171909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p>
        </p:txBody>
      </p:sp>
      <p:sp>
        <p:nvSpPr>
          <p:cNvPr id="5" name="Slide Number Placeholder 4"/>
          <p:cNvSpPr>
            <a:spLocks noGrp="1"/>
          </p:cNvSpPr>
          <p:nvPr>
            <p:ph type="sldNum" sz="quarter" idx="12"/>
          </p:nvPr>
        </p:nvSpPr>
        <p:spPr/>
        <p:txBody>
          <a:bodyPr/>
          <a:lstStyle/>
          <a:p>
            <a:fld id="{AD0626D4-4E0B-403F-918B-E82125F5E912}" type="slidenum">
              <a:rPr lang="en-GB" smtClean="0"/>
              <a:t>34</a:t>
            </a:fld>
            <a:endParaRPr lang="en-GB" dirty="0"/>
          </a:p>
        </p:txBody>
      </p:sp>
      <p:pic>
        <p:nvPicPr>
          <p:cNvPr id="6" name="Picture 5"/>
          <p:cNvPicPr>
            <a:picLocks noChangeAspect="1"/>
          </p:cNvPicPr>
          <p:nvPr/>
        </p:nvPicPr>
        <p:blipFill>
          <a:blip r:embed="rId2"/>
          <a:stretch>
            <a:fillRect/>
          </a:stretch>
        </p:blipFill>
        <p:spPr>
          <a:xfrm>
            <a:off x="3086868" y="3896751"/>
            <a:ext cx="6873057" cy="2671251"/>
          </a:xfrm>
          <a:prstGeom prst="rect">
            <a:avLst/>
          </a:prstGeom>
        </p:spPr>
      </p:pic>
    </p:spTree>
    <p:extLst>
      <p:ext uri="{BB962C8B-B14F-4D97-AF65-F5344CB8AC3E}">
        <p14:creationId xmlns:p14="http://schemas.microsoft.com/office/powerpoint/2010/main" val="3556420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lstStyle/>
          <a:p>
            <a:r>
              <a:rPr lang="en-GB" dirty="0"/>
              <a:t>Strategy define a family of algorithms, encapsulate each one, and make them interchangeable. Strategy lets the algorithm vary independently from clients that use it.</a:t>
            </a:r>
          </a:p>
        </p:txBody>
      </p:sp>
      <p:sp>
        <p:nvSpPr>
          <p:cNvPr id="5" name="Slide Number Placeholder 4"/>
          <p:cNvSpPr>
            <a:spLocks noGrp="1"/>
          </p:cNvSpPr>
          <p:nvPr>
            <p:ph type="sldNum" sz="quarter" idx="12"/>
          </p:nvPr>
        </p:nvSpPr>
        <p:spPr/>
        <p:txBody>
          <a:bodyPr/>
          <a:lstStyle/>
          <a:p>
            <a:fld id="{AD0626D4-4E0B-403F-918B-E82125F5E912}" type="slidenum">
              <a:rPr lang="en-GB" smtClean="0"/>
              <a:t>35</a:t>
            </a:fld>
            <a:endParaRPr lang="en-GB" dirty="0"/>
          </a:p>
        </p:txBody>
      </p:sp>
      <p:pic>
        <p:nvPicPr>
          <p:cNvPr id="7" name="Picture 6"/>
          <p:cNvPicPr>
            <a:picLocks noChangeAspect="1"/>
          </p:cNvPicPr>
          <p:nvPr/>
        </p:nvPicPr>
        <p:blipFill>
          <a:blip r:embed="rId2"/>
          <a:stretch>
            <a:fillRect/>
          </a:stretch>
        </p:blipFill>
        <p:spPr>
          <a:xfrm>
            <a:off x="2649985" y="3544063"/>
            <a:ext cx="7832070" cy="2702718"/>
          </a:xfrm>
          <a:prstGeom prst="rect">
            <a:avLst/>
          </a:prstGeom>
        </p:spPr>
      </p:pic>
    </p:spTree>
    <p:extLst>
      <p:ext uri="{BB962C8B-B14F-4D97-AF65-F5344CB8AC3E}">
        <p14:creationId xmlns:p14="http://schemas.microsoft.com/office/powerpoint/2010/main" val="256486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lstStyle/>
          <a:p>
            <a:r>
              <a:rPr lang="en-GB" dirty="0"/>
              <a:t>Template Method Pattern defines the skeleton of an algorithm in an operation, deferring some steps to subclasses. Template Method lets subclasses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t>36</a:t>
            </a:fld>
            <a:endParaRPr lang="en-GB" dirty="0"/>
          </a:p>
        </p:txBody>
      </p:sp>
      <p:pic>
        <p:nvPicPr>
          <p:cNvPr id="6" name="Picture 5"/>
          <p:cNvPicPr>
            <a:picLocks noChangeAspect="1"/>
          </p:cNvPicPr>
          <p:nvPr/>
        </p:nvPicPr>
        <p:blipFill>
          <a:blip r:embed="rId2"/>
          <a:stretch>
            <a:fillRect/>
          </a:stretch>
        </p:blipFill>
        <p:spPr>
          <a:xfrm>
            <a:off x="4116338" y="3568889"/>
            <a:ext cx="5182407" cy="2952004"/>
          </a:xfrm>
          <a:prstGeom prst="rect">
            <a:avLst/>
          </a:prstGeom>
        </p:spPr>
      </p:pic>
    </p:spTree>
    <p:extLst>
      <p:ext uri="{BB962C8B-B14F-4D97-AF65-F5344CB8AC3E}">
        <p14:creationId xmlns:p14="http://schemas.microsoft.com/office/powerpoint/2010/main" val="121605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Adapter pattern"/>
              </a:rPr>
              <a:t>Adapter</a:t>
            </a:r>
            <a:r>
              <a:rPr lang="en-GB" dirty="0"/>
              <a:t> allows classes with incompatible interfaces to work together by wrapping its own interface around that of an already existing class.</a:t>
            </a:r>
          </a:p>
          <a:p>
            <a:r>
              <a:rPr lang="en-GB" dirty="0">
                <a:hlinkClick r:id="rId4" tooltip="Bridge pattern"/>
              </a:rPr>
              <a:t>Bridge</a:t>
            </a:r>
            <a:r>
              <a:rPr lang="en-GB" dirty="0"/>
              <a:t> decouples an abstraction from its implementation so that the two can vary independently.</a:t>
            </a:r>
          </a:p>
          <a:p>
            <a:r>
              <a:rPr lang="en-GB" dirty="0">
                <a:hlinkClick r:id="rId5" tooltip="Composite pattern"/>
              </a:rPr>
              <a:t>Composite</a:t>
            </a:r>
            <a:r>
              <a:rPr lang="en-GB" dirty="0"/>
              <a:t> composes zero-or-more similar objects so that they can be manipulated as one object.</a:t>
            </a:r>
          </a:p>
          <a:p>
            <a:r>
              <a:rPr lang="en-GB" dirty="0">
                <a:hlinkClick r:id="rId6" tooltip="Decorator pattern"/>
              </a:rPr>
              <a:t>Decorator</a:t>
            </a:r>
            <a:r>
              <a:rPr lang="en-GB" dirty="0"/>
              <a:t> dynamically adds/overrides behaviour in an existing method of an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4</a:t>
            </a:fld>
            <a:endParaRPr lang="en-GB" dirty="0"/>
          </a:p>
        </p:txBody>
      </p:sp>
    </p:spTree>
    <p:extLst>
      <p:ext uri="{BB962C8B-B14F-4D97-AF65-F5344CB8AC3E}">
        <p14:creationId xmlns:p14="http://schemas.microsoft.com/office/powerpoint/2010/main" val="56356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Facade pattern"/>
              </a:rPr>
              <a:t>Facade</a:t>
            </a:r>
            <a:r>
              <a:rPr lang="en-GB" dirty="0"/>
              <a:t> provides a simplified interface to a large body of code.</a:t>
            </a:r>
          </a:p>
          <a:p>
            <a:r>
              <a:rPr lang="en-GB" dirty="0">
                <a:hlinkClick r:id="rId4" tooltip="Flyweight pattern"/>
              </a:rPr>
              <a:t>Flyweight</a:t>
            </a:r>
            <a:r>
              <a:rPr lang="en-GB" dirty="0"/>
              <a:t> reduces the cost of creating and manipulating a large number of similar objects.</a:t>
            </a:r>
          </a:p>
          <a:p>
            <a:r>
              <a:rPr lang="en-GB" dirty="0">
                <a:hlinkClick r:id="rId5" tooltip="Proxy pattern"/>
              </a:rPr>
              <a:t>Proxy</a:t>
            </a:r>
            <a:r>
              <a:rPr lang="en-GB" dirty="0"/>
              <a:t> provides a placeholder for another object to control access, reduce cost, and reduce complexity.</a:t>
            </a:r>
          </a:p>
        </p:txBody>
      </p:sp>
      <p:sp>
        <p:nvSpPr>
          <p:cNvPr id="5" name="Slide Number Placeholder 4"/>
          <p:cNvSpPr>
            <a:spLocks noGrp="1"/>
          </p:cNvSpPr>
          <p:nvPr>
            <p:ph type="sldNum" sz="quarter" idx="12"/>
          </p:nvPr>
        </p:nvSpPr>
        <p:spPr/>
        <p:txBody>
          <a:bodyPr/>
          <a:lstStyle/>
          <a:p>
            <a:fld id="{AD0626D4-4E0B-403F-918B-E82125F5E912}" type="slidenum">
              <a:rPr lang="en-GB" smtClean="0"/>
              <a:t>5</a:t>
            </a:fld>
            <a:endParaRPr lang="en-GB" dirty="0"/>
          </a:p>
        </p:txBody>
      </p:sp>
    </p:spTree>
    <p:extLst>
      <p:ext uri="{BB962C8B-B14F-4D97-AF65-F5344CB8AC3E}">
        <p14:creationId xmlns:p14="http://schemas.microsoft.com/office/powerpoint/2010/main" val="287319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Chain-of-responsibility pattern"/>
              </a:rPr>
              <a:t>Chain of responsibility</a:t>
            </a:r>
            <a:r>
              <a:rPr lang="en-GB" dirty="0"/>
              <a:t> delegates commands to a chain of processing objects.</a:t>
            </a:r>
          </a:p>
          <a:p>
            <a:r>
              <a:rPr lang="en-GB" dirty="0">
                <a:hlinkClick r:id="rId4" tooltip="Command pattern"/>
              </a:rPr>
              <a:t>Command</a:t>
            </a:r>
            <a:r>
              <a:rPr lang="en-GB" dirty="0"/>
              <a:t> creates objects which encapsulate actions and parameters.</a:t>
            </a:r>
          </a:p>
          <a:p>
            <a:r>
              <a:rPr lang="en-GB" dirty="0">
                <a:hlinkClick r:id="rId5" tooltip="Interpreter pattern"/>
              </a:rPr>
              <a:t>Interpreter</a:t>
            </a:r>
            <a:r>
              <a:rPr lang="en-GB" dirty="0"/>
              <a:t> implements a specialized language.</a:t>
            </a:r>
          </a:p>
          <a:p>
            <a:r>
              <a:rPr lang="en-GB" dirty="0">
                <a:hlinkClick r:id="rId6" tooltip="Iterator pattern"/>
              </a:rPr>
              <a:t>Iterator</a:t>
            </a:r>
            <a:r>
              <a:rPr lang="en-GB" dirty="0"/>
              <a:t> accesses the elements of an object sequentially without exposing its underlying representation.</a:t>
            </a:r>
          </a:p>
          <a:p>
            <a:r>
              <a:rPr lang="en-GB" dirty="0">
                <a:hlinkClick r:id="rId7" tooltip="Mediator pattern"/>
              </a:rPr>
              <a:t>Mediator</a:t>
            </a:r>
            <a:r>
              <a:rPr lang="en-GB" dirty="0"/>
              <a:t> allows </a:t>
            </a:r>
            <a:r>
              <a:rPr lang="en-GB" dirty="0">
                <a:hlinkClick r:id="rId8" tooltip="Loose coupling"/>
              </a:rPr>
              <a:t>loose coupling</a:t>
            </a:r>
            <a:r>
              <a:rPr lang="en-GB" dirty="0"/>
              <a:t> between classes by being the only class that has detailed knowledge of their methods.</a:t>
            </a:r>
          </a:p>
          <a:p>
            <a:r>
              <a:rPr lang="en-GB" dirty="0">
                <a:hlinkClick r:id="rId9" tooltip="Memento pattern"/>
              </a:rPr>
              <a:t>Memento</a:t>
            </a:r>
            <a:r>
              <a:rPr lang="en-GB" dirty="0"/>
              <a:t> provides the ability to restore an object to its previous state (undo).</a:t>
            </a:r>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6</a:t>
            </a:fld>
            <a:endParaRPr lang="en-GB" dirty="0"/>
          </a:p>
        </p:txBody>
      </p:sp>
    </p:spTree>
    <p:extLst>
      <p:ext uri="{BB962C8B-B14F-4D97-AF65-F5344CB8AC3E}">
        <p14:creationId xmlns:p14="http://schemas.microsoft.com/office/powerpoint/2010/main" val="54987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Observer pattern"/>
              </a:rPr>
              <a:t>Observer</a:t>
            </a:r>
            <a:r>
              <a:rPr lang="en-GB" dirty="0"/>
              <a:t> is a publish/subscribe pattern which allows a number of observer objects to see an event.</a:t>
            </a:r>
          </a:p>
          <a:p>
            <a:r>
              <a:rPr lang="en-GB" dirty="0">
                <a:hlinkClick r:id="rId4" tooltip="State pattern"/>
              </a:rPr>
              <a:t>State</a:t>
            </a:r>
            <a:r>
              <a:rPr lang="en-GB" dirty="0"/>
              <a:t> allows an object to alter its behavior when its internal state changes.</a:t>
            </a:r>
          </a:p>
          <a:p>
            <a:r>
              <a:rPr lang="en-GB" dirty="0">
                <a:hlinkClick r:id="rId5" tooltip="Strategy pattern"/>
              </a:rPr>
              <a:t>Strategy</a:t>
            </a:r>
            <a:r>
              <a:rPr lang="en-GB" dirty="0"/>
              <a:t> allows one of a family of algorithms to be selected on-the-fly at runtime.</a:t>
            </a:r>
          </a:p>
          <a:p>
            <a:r>
              <a:rPr lang="en-GB" dirty="0">
                <a:hlinkClick r:id="rId6" tooltip="Template method pattern"/>
              </a:rPr>
              <a:t>Template method</a:t>
            </a:r>
            <a:r>
              <a:rPr lang="en-GB" dirty="0"/>
              <a:t> defines the skeleton of an algorithm as an abstract class, allowing its subclasses to provide concrete behavior.</a:t>
            </a:r>
          </a:p>
          <a:p>
            <a:r>
              <a:rPr lang="en-GB" dirty="0">
                <a:hlinkClick r:id="rId7" tooltip="Visitor pattern"/>
              </a:rPr>
              <a:t>Visitor</a:t>
            </a:r>
            <a:r>
              <a:rPr lang="en-GB" dirty="0"/>
              <a:t> separates an algorithm from an object structure by moving the hierarchy of methods into one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7</a:t>
            </a:fld>
            <a:endParaRPr lang="en-GB" dirty="0"/>
          </a:p>
        </p:txBody>
      </p:sp>
    </p:spTree>
    <p:extLst>
      <p:ext uri="{BB962C8B-B14F-4D97-AF65-F5344CB8AC3E}">
        <p14:creationId xmlns:p14="http://schemas.microsoft.com/office/powerpoint/2010/main" val="424995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p>
        </p:txBody>
      </p:sp>
      <p:pic>
        <p:nvPicPr>
          <p:cNvPr id="4" name="Picture 3"/>
          <p:cNvPicPr>
            <a:picLocks noChangeAspect="1"/>
          </p:cNvPicPr>
          <p:nvPr/>
        </p:nvPicPr>
        <p:blipFill>
          <a:blip r:embed="rId2"/>
          <a:stretch>
            <a:fillRect/>
          </a:stretch>
        </p:blipFill>
        <p:spPr>
          <a:xfrm>
            <a:off x="3294821" y="2722249"/>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t>8</a:t>
            </a:fld>
            <a:endParaRPr lang="en-GB" dirty="0"/>
          </a:p>
        </p:txBody>
      </p:sp>
    </p:spTree>
    <p:extLst>
      <p:ext uri="{BB962C8B-B14F-4D97-AF65-F5344CB8AC3E}">
        <p14:creationId xmlns:p14="http://schemas.microsoft.com/office/powerpoint/2010/main" val="86158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Abstract Factory design pattern solves problems like:</a:t>
            </a:r>
          </a:p>
          <a:p>
            <a:pPr lvl="1"/>
            <a:r>
              <a:rPr lang="en-GB" dirty="0"/>
              <a:t>How can an application be independent of how its objects are created?</a:t>
            </a:r>
          </a:p>
          <a:p>
            <a:pPr lvl="1"/>
            <a:r>
              <a:rPr lang="en-GB" dirty="0"/>
              <a:t>How can a class be independent of how the objects it requires are created?</a:t>
            </a:r>
          </a:p>
          <a:p>
            <a:pPr lvl="1"/>
            <a:r>
              <a:rPr lang="en-GB" dirty="0"/>
              <a:t>How can families of related or dependent objects be created?</a:t>
            </a:r>
          </a:p>
          <a:p>
            <a:pPr marL="228600" lvl="1">
              <a:spcBef>
                <a:spcPts val="1000"/>
              </a:spcBef>
            </a:pPr>
            <a:r>
              <a:rPr lang="en-GB" sz="2800" dirty="0"/>
              <a:t>The Abstract Factory design pattern describes how to solve such problems:</a:t>
            </a:r>
          </a:p>
          <a:p>
            <a:pPr marL="685800" lvl="2">
              <a:spcBef>
                <a:spcPts val="1000"/>
              </a:spcBef>
            </a:pPr>
            <a:r>
              <a:rPr lang="en-GB" sz="2400" dirty="0"/>
              <a:t>Encapsulate object creation in a separate (factory) object. That is, define an interface (</a:t>
            </a:r>
            <a:r>
              <a:rPr lang="en-GB" sz="2400" dirty="0" err="1"/>
              <a:t>AbstractFactory</a:t>
            </a:r>
            <a:r>
              <a:rPr lang="en-GB" sz="2400" dirty="0"/>
              <a:t>) for creating objects, and implement the interface.</a:t>
            </a:r>
          </a:p>
          <a:p>
            <a:pPr lvl="1"/>
            <a:r>
              <a:rPr lang="en-GB" dirty="0"/>
              <a:t>A class delegates object creation to a factory object instead of creating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t>9</a:t>
            </a:fld>
            <a:endParaRPr lang="en-GB" dirty="0"/>
          </a:p>
        </p:txBody>
      </p:sp>
    </p:spTree>
    <p:extLst>
      <p:ext uri="{BB962C8B-B14F-4D97-AF65-F5344CB8AC3E}">
        <p14:creationId xmlns:p14="http://schemas.microsoft.com/office/powerpoint/2010/main" val="1738276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1337</Words>
  <Application>Microsoft Office PowerPoint</Application>
  <PresentationFormat>Widescreen</PresentationFormat>
  <Paragraphs>177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等线</vt:lpstr>
      <vt:lpstr>Arial</vt:lpstr>
      <vt:lpstr>Calibri</vt:lpstr>
      <vt:lpstr>Calibri Light</vt:lpstr>
      <vt:lpstr>Office Theme</vt:lpstr>
      <vt:lpstr>Design Patterns</vt:lpstr>
      <vt:lpstr>Patterns by Type</vt:lpstr>
      <vt:lpstr>Creational</vt:lpstr>
      <vt:lpstr>Structural</vt:lpstr>
      <vt:lpstr>Structural</vt:lpstr>
      <vt:lpstr>Behavioral</vt:lpstr>
      <vt:lpstr>Behavioral</vt:lpstr>
      <vt:lpstr>Abstract Factory</vt:lpstr>
      <vt:lpstr>Abstract Factory</vt:lpstr>
      <vt:lpstr>Abstract Factory</vt:lpstr>
      <vt:lpstr>Factory Method</vt:lpstr>
      <vt:lpstr>Factory Method</vt:lpstr>
      <vt:lpstr>Factory Method</vt:lpstr>
      <vt:lpstr>Singleton</vt:lpstr>
      <vt:lpstr>Singleton</vt:lpstr>
      <vt:lpstr>Singleton</vt:lpstr>
      <vt:lpstr>Builder</vt:lpstr>
      <vt:lpstr>Builder</vt:lpstr>
      <vt:lpstr>Builder</vt:lpstr>
      <vt:lpstr>Prototype</vt:lpstr>
      <vt:lpstr>Prototype</vt:lpstr>
      <vt:lpstr>Prototype</vt:lpstr>
      <vt:lpstr>Prototype</vt:lpstr>
      <vt:lpstr>Adaptor</vt:lpstr>
      <vt:lpstr>Adaptor</vt:lpstr>
      <vt:lpstr>Adaptor</vt:lpstr>
      <vt:lpstr>Adapter</vt:lpstr>
      <vt:lpstr>Bridge</vt:lpstr>
      <vt:lpstr>Bridge</vt:lpstr>
      <vt:lpstr>Bridge</vt:lpstr>
      <vt:lpstr>Bridge</vt:lpstr>
      <vt:lpstr>Decorator</vt:lpstr>
      <vt:lpstr>Proxy</vt:lpstr>
      <vt:lpstr>Facade</vt:lpstr>
      <vt:lpstr>Strategy</vt:lpstr>
      <vt:lpstr>Template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叶嘉智</cp:lastModifiedBy>
  <cp:revision>62</cp:revision>
  <dcterms:created xsi:type="dcterms:W3CDTF">2017-01-06T01:35:54Z</dcterms:created>
  <dcterms:modified xsi:type="dcterms:W3CDTF">2018-03-08T09:35:56Z</dcterms:modified>
</cp:coreProperties>
</file>