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6" r:id="rId2"/>
    <p:sldId id="269" r:id="rId3"/>
    <p:sldId id="280" r:id="rId4"/>
    <p:sldId id="276" r:id="rId5"/>
    <p:sldId id="275" r:id="rId6"/>
    <p:sldId id="259" r:id="rId7"/>
    <p:sldId id="279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1" r:id="rId42"/>
    <p:sldId id="312" r:id="rId43"/>
    <p:sldId id="313" r:id="rId44"/>
    <p:sldId id="314" r:id="rId45"/>
    <p:sldId id="315" r:id="rId46"/>
    <p:sldId id="282" r:id="rId47"/>
    <p:sldId id="283" r:id="rId48"/>
    <p:sldId id="284" r:id="rId49"/>
    <p:sldId id="285" r:id="rId50"/>
    <p:sldId id="286" r:id="rId51"/>
    <p:sldId id="287" r:id="rId52"/>
    <p:sldId id="27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3A8"/>
    <a:srgbClr val="3C6EAA"/>
    <a:srgbClr val="FE8294"/>
    <a:srgbClr val="FE4D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8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48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BF06-C0F1-4EEA-9161-94E5AE50D86A}" type="datetimeFigureOut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358CC-A703-4029-B39F-0A33770C7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0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6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7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18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68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8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在讲解固有品质因数时有讲到这个式子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8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以前的知识可以知道电势差是场强的积分，选定起止点后，在这里是</a:t>
            </a:r>
            <a:r>
              <a:rPr lang="en-US" altLang="zh-CN" dirty="0"/>
              <a:t>M,N</a:t>
            </a:r>
            <a:r>
              <a:rPr lang="zh-CN" altLang="en-US" dirty="0"/>
              <a:t>点，即可知道此参考面上电压的值。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358CC-A703-4029-B39F-0A33770C7D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27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1358CC-A703-4029-B39F-0A33770C7D5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49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4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58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7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4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4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358CC-A703-4029-B39F-0A33770C7D5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2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0B568-70E1-45DA-AF4F-3FACE6C9CBF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906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838C-BFF6-44EE-AD8D-5776E64BEE18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9CA9-6F5A-421B-95A9-7871EC999B68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7A39-82AA-4E11-A7C9-5F620A269A31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1022-6ACA-4F55-B3A0-0BD25C3254E5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8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879A-9CBE-4B28-AD8B-12F5DF23C6A9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92DD-C6AF-4BE5-B518-78EF51980AF8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006E-3573-49D4-BEA0-7B5B64C8EDFE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3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5F6B-40D9-4ED2-9306-49B62633A4C2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0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36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FE52-2D3F-4BD5-AFD2-08925509856C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C7CF-6A18-4EBB-9944-CC735FF06DA2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0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C4C6-D029-4A02-8D8A-374C012F707B}" type="datetime1">
              <a:rPr lang="zh-CN" altLang="en-US" smtClean="0"/>
              <a:pPr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A764-9A3F-4F6A-B636-243E8D961E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4.png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8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78.jpg"/><Relationship Id="rId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21.bin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5.xml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NUL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10178" y="-954668"/>
            <a:ext cx="3559556" cy="3542489"/>
            <a:chOff x="5588764" y="391169"/>
            <a:chExt cx="2614564" cy="2602028"/>
          </a:xfrm>
        </p:grpSpPr>
        <p:sp>
          <p:nvSpPr>
            <p:cNvPr id="64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796411" y="3645643"/>
            <a:ext cx="5817870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200" dirty="0">
                <a:solidFill>
                  <a:srgbClr val="3563A8"/>
                </a:solidFill>
              </a:rPr>
              <a:t>【</a:t>
            </a:r>
            <a:r>
              <a:rPr lang="zh-CN" altLang="en-US" sz="3200" dirty="0">
                <a:solidFill>
                  <a:srgbClr val="3563A8"/>
                </a:solidFill>
              </a:rPr>
              <a:t>微波谐振器</a:t>
            </a:r>
            <a:r>
              <a:rPr lang="en-US" altLang="zh-CN" sz="3200" dirty="0">
                <a:solidFill>
                  <a:srgbClr val="3563A8"/>
                </a:solidFill>
              </a:rPr>
              <a:t>】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82432" y="4536557"/>
            <a:ext cx="6466114" cy="166257"/>
            <a:chOff x="2233239" y="4536372"/>
            <a:chExt cx="6466114" cy="192986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2233239" y="4536372"/>
              <a:ext cx="6466114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212953" y="4729358"/>
              <a:ext cx="5486400" cy="0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 rot="619297">
            <a:off x="-2209912" y="-1844306"/>
            <a:ext cx="6484691" cy="6452906"/>
            <a:chOff x="6940262" y="3251983"/>
            <a:chExt cx="971550" cy="966788"/>
          </a:xfrm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 rot="619297">
            <a:off x="7962830" y="3043578"/>
            <a:ext cx="6484691" cy="6452906"/>
            <a:chOff x="6940262" y="3251983"/>
            <a:chExt cx="971550" cy="966788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1970" y="5254440"/>
            <a:ext cx="2490176" cy="2478236"/>
            <a:chOff x="5588764" y="391169"/>
            <a:chExt cx="2614564" cy="2602028"/>
          </a:xfrm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 rot="619297">
              <a:off x="5641282" y="391169"/>
              <a:ext cx="2499217" cy="2601749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619297">
              <a:off x="5631554" y="404266"/>
              <a:ext cx="2520576" cy="2588931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 rot="619297">
              <a:off x="5631554" y="412810"/>
              <a:ext cx="2520576" cy="2571843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 rot="619297">
              <a:off x="5619922" y="412531"/>
              <a:ext cx="2541939" cy="2559027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 rot="619297">
              <a:off x="5610612" y="421007"/>
              <a:ext cx="2559027" cy="2550483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/>
            </p:cNvSpPr>
            <p:nvPr/>
          </p:nvSpPr>
          <p:spPr bwMode="auto">
            <a:xfrm rot="619297">
              <a:off x="5611378" y="421076"/>
              <a:ext cx="2559027" cy="2541939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/>
            </p:cNvSpPr>
            <p:nvPr/>
          </p:nvSpPr>
          <p:spPr bwMode="auto">
            <a:xfrm rot="619297">
              <a:off x="5602416" y="434239"/>
              <a:ext cx="2580387" cy="2520577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2"/>
            <p:cNvSpPr>
              <a:spLocks/>
            </p:cNvSpPr>
            <p:nvPr/>
          </p:nvSpPr>
          <p:spPr bwMode="auto">
            <a:xfrm rot="619297">
              <a:off x="5602799" y="442818"/>
              <a:ext cx="2580387" cy="2499217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 rot="619297">
              <a:off x="5590016" y="442435"/>
              <a:ext cx="2601749" cy="2499217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4"/>
            <p:cNvSpPr>
              <a:spLocks/>
            </p:cNvSpPr>
            <p:nvPr/>
          </p:nvSpPr>
          <p:spPr bwMode="auto">
            <a:xfrm rot="619297">
              <a:off x="5588764" y="443479"/>
              <a:ext cx="2614564" cy="2512032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EBACFEA8-39DD-4CFD-B84F-07126826DE4E}"/>
              </a:ext>
            </a:extLst>
          </p:cNvPr>
          <p:cNvSpPr txBox="1"/>
          <p:nvPr/>
        </p:nvSpPr>
        <p:spPr>
          <a:xfrm>
            <a:off x="2585539" y="4808483"/>
            <a:ext cx="5729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563A8"/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rPr>
              <a:t>小组成员</a:t>
            </a:r>
            <a:endParaRPr lang="en-US" altLang="zh-CN" sz="2000" dirty="0">
              <a:solidFill>
                <a:srgbClr val="3563A8"/>
              </a:solidFill>
              <a:latin typeface="方正兰亭纤黑简体" panose="03000509000000000000" pitchFamily="65" charset="-122"/>
              <a:ea typeface="方正兰亭纤黑简体" panose="03000509000000000000" pitchFamily="65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563A8"/>
                </a:solidFill>
                <a:latin typeface="方正兰亭纤黑简体" panose="03000509000000000000" pitchFamily="65" charset="-122"/>
                <a:ea typeface="方正兰亭纤黑简体" panose="03000509000000000000" pitchFamily="65" charset="-122"/>
              </a:rPr>
              <a:t>夏可为 王碧杉 李鑫茂 高懿凝 邓惠 张瑞祥 肖阳</a:t>
            </a:r>
            <a:endParaRPr lang="en-US" altLang="zh-CN" sz="2000" dirty="0">
              <a:solidFill>
                <a:srgbClr val="3563A8"/>
              </a:solidFill>
              <a:latin typeface="方正兰亭纤黑简体" panose="03000509000000000000" pitchFamily="65" charset="-122"/>
              <a:ea typeface="方正兰亭纤黑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5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954802" y="3340460"/>
                <a:ext cx="5496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每个</a:t>
                </a:r>
                <a:r>
                  <a:rPr lang="en-US" altLang="zh-CN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对应一种模式的谐振频率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rgbClr val="3563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802" y="3340460"/>
                <a:ext cx="5496949" cy="523220"/>
              </a:xfrm>
              <a:prstGeom prst="rect">
                <a:avLst/>
              </a:prstGeom>
              <a:blipFill>
                <a:blip r:embed="rId2"/>
                <a:stretch>
                  <a:fillRect l="-233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137098" y="2083004"/>
                <a:ext cx="6471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得到一系列离散本征值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k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(</m:t>
                    </m:r>
                    <m:r>
                      <a:rPr lang="en-US" altLang="zh-CN" sz="2800" b="0" i="1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=1,2,3,…)</m:t>
                    </m:r>
                  </m:oMath>
                </a14:m>
                <a:endParaRPr lang="zh-CN" altLang="en-US" sz="2800" dirty="0">
                  <a:solidFill>
                    <a:srgbClr val="3563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98" y="2083004"/>
                <a:ext cx="6471138" cy="523220"/>
              </a:xfrm>
              <a:prstGeom prst="rect">
                <a:avLst/>
              </a:prstGeom>
              <a:blipFill>
                <a:blip r:embed="rId3"/>
                <a:stretch>
                  <a:fillRect l="-1979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407899" y="810988"/>
            <a:ext cx="4855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求解满足边界条件的波动方程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32873" y="4612476"/>
                <a:ext cx="5573149" cy="7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𝜈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zh-CN" altLang="en-US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zh-CN" altLang="en-US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sz="2800" i="1" smtClean="0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 smtClean="0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𝜀𝜇</m:t>
                            </m:r>
                          </m:e>
                        </m:rad>
                      </m:den>
                    </m:f>
                    <m:r>
                      <a:rPr lang="en-US" altLang="zh-CN" sz="2800" b="0" i="0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,</m:t>
                    </m:r>
                  </m:oMath>
                </a14:m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800" i="1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=1,2,3,…</m:t>
                    </m:r>
                  </m:oMath>
                </a14:m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873" y="4612476"/>
                <a:ext cx="5573149" cy="779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箭头 3"/>
          <p:cNvSpPr/>
          <p:nvPr/>
        </p:nvSpPr>
        <p:spPr>
          <a:xfrm>
            <a:off x="5555566" y="1501151"/>
            <a:ext cx="295422" cy="385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555566" y="2779090"/>
            <a:ext cx="295422" cy="385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540325" y="4039260"/>
            <a:ext cx="295422" cy="385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76578" y="2701490"/>
                <a:ext cx="35403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谐振腔的谐振频率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f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>
                  <a:solidFill>
                    <a:srgbClr val="3563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78" y="2701490"/>
                <a:ext cx="3540369" cy="523220"/>
              </a:xfrm>
              <a:prstGeom prst="rect">
                <a:avLst/>
              </a:prstGeom>
              <a:blipFill>
                <a:blip r:embed="rId2"/>
                <a:stretch>
                  <a:fillRect l="-362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270992" y="1444787"/>
            <a:ext cx="142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几何尺寸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76445" y="634331"/>
            <a:ext cx="142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工作模式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30592" y="1444786"/>
            <a:ext cx="142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填充介质</a:t>
            </a:r>
          </a:p>
        </p:txBody>
      </p:sp>
      <p:sp>
        <p:nvSpPr>
          <p:cNvPr id="2" name="下箭头 1"/>
          <p:cNvSpPr/>
          <p:nvPr/>
        </p:nvSpPr>
        <p:spPr>
          <a:xfrm rot="18470774">
            <a:off x="2926080" y="1886941"/>
            <a:ext cx="464234" cy="81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455919" y="1453765"/>
            <a:ext cx="464234" cy="81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 rot="2418126">
            <a:off x="8006947" y="1886941"/>
            <a:ext cx="464234" cy="81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58197" y="4071275"/>
            <a:ext cx="43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很多模式均能产生谐振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158197" y="4830204"/>
            <a:ext cx="5831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不同模式对应着不同的谐振频率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01149" y="5749086"/>
            <a:ext cx="3593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微博谐振腔の多谱性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645243" y="5766910"/>
            <a:ext cx="2680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C6E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低频谐振回路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454682" y="5803472"/>
            <a:ext cx="530782" cy="541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8479575" y="5829723"/>
            <a:ext cx="530782" cy="5748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1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82929" y="1977390"/>
            <a:ext cx="811530" cy="811530"/>
            <a:chOff x="173624" y="2446020"/>
            <a:chExt cx="811530" cy="811530"/>
          </a:xfrm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194439" y="3343275"/>
            <a:ext cx="811530" cy="811530"/>
            <a:chOff x="5558278" y="3474720"/>
            <a:chExt cx="811530" cy="811530"/>
          </a:xfrm>
        </p:grpSpPr>
        <p:sp>
          <p:nvSpPr>
            <p:cNvPr id="61" name="椭圆 60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05948" y="4709160"/>
            <a:ext cx="811530" cy="811530"/>
            <a:chOff x="9410188" y="4572000"/>
            <a:chExt cx="811530" cy="811530"/>
          </a:xfrm>
        </p:grpSpPr>
        <p:sp>
          <p:nvSpPr>
            <p:cNvPr id="62" name="椭圆 61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405889" y="2387523"/>
            <a:ext cx="3234691" cy="955751"/>
            <a:chOff x="3677392" y="2605986"/>
            <a:chExt cx="6289568" cy="924356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5005969" y="3749040"/>
            <a:ext cx="3234691" cy="955751"/>
            <a:chOff x="3677392" y="2605986"/>
            <a:chExt cx="6289568" cy="924356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8617478" y="5114925"/>
            <a:ext cx="3075411" cy="1743075"/>
            <a:chOff x="3677392" y="2605986"/>
            <a:chExt cx="6289568" cy="924356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1377943" y="193943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01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905652" y="1925857"/>
            <a:ext cx="286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谐振腔内电场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011090" y="32838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02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620776" y="46280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03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754088" y="1377629"/>
            <a:ext cx="2683823" cy="47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8" name="组合 37"/>
          <p:cNvGrpSpPr/>
          <p:nvPr/>
        </p:nvGrpSpPr>
        <p:grpSpPr>
          <a:xfrm>
            <a:off x="173624" y="147812"/>
            <a:ext cx="2474763" cy="320040"/>
            <a:chOff x="173624" y="147812"/>
            <a:chExt cx="2474763" cy="32004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173624" y="169333"/>
              <a:ext cx="1438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YOUR COMPANY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636572" y="169333"/>
              <a:ext cx="1011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600204" y="711145"/>
            <a:ext cx="319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假定为矩形波导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538799" y="3299377"/>
            <a:ext cx="286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谐振腔内磁场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48485" y="4653259"/>
            <a:ext cx="304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谐振腔内本征频率</a:t>
            </a:r>
          </a:p>
        </p:txBody>
      </p:sp>
    </p:spTree>
    <p:extLst>
      <p:ext uri="{BB962C8B-B14F-4D97-AF65-F5344CB8AC3E}">
        <p14:creationId xmlns:p14="http://schemas.microsoft.com/office/powerpoint/2010/main" val="17890687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80595" y="792169"/>
            <a:ext cx="635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谐振腔内为自由空间，时谐电磁波满足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233128" y="4315500"/>
                <a:ext cx="2050946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128" y="4315500"/>
                <a:ext cx="2050946" cy="713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6258601" y="3147801"/>
            <a:ext cx="317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--Helmholtz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958933" y="2126260"/>
                <a:ext cx="4599336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33" y="2126260"/>
                <a:ext cx="4599336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3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805977" y="727929"/>
            <a:ext cx="9139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将谐振腔电场的三个分量都仿照波导中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横向边界</a:t>
            </a:r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373053" y="3315314"/>
                <a:ext cx="4952701" cy="777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600" b="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53" y="3315314"/>
                <a:ext cx="4952701" cy="7773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225723" y="3315314"/>
                <a:ext cx="45328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723" y="3315314"/>
                <a:ext cx="453284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73053" y="2334146"/>
                <a:ext cx="4966552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53" y="2334146"/>
                <a:ext cx="4966552" cy="713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59202" y="4360217"/>
                <a:ext cx="4966552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02" y="4360217"/>
                <a:ext cx="4966552" cy="7136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/>
          <p:cNvSpPr/>
          <p:nvPr/>
        </p:nvSpPr>
        <p:spPr>
          <a:xfrm>
            <a:off x="6375534" y="2441659"/>
            <a:ext cx="374073" cy="2524702"/>
          </a:xfrm>
          <a:prstGeom prst="rightBrace">
            <a:avLst>
              <a:gd name="adj1" fmla="val 8333"/>
              <a:gd name="adj2" fmla="val 49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25723" y="2524583"/>
            <a:ext cx="19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统一形式：</a:t>
            </a:r>
          </a:p>
        </p:txBody>
      </p:sp>
      <p:sp>
        <p:nvSpPr>
          <p:cNvPr id="3" name="矩形 2"/>
          <p:cNvSpPr/>
          <p:nvPr/>
        </p:nvSpPr>
        <p:spPr>
          <a:xfrm>
            <a:off x="7225723" y="3181349"/>
            <a:ext cx="4532843" cy="780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0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805977" y="893109"/>
            <a:ext cx="674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分离变量法</a:t>
            </a:r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求解电场的任意一个分量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29727" y="1568342"/>
                <a:ext cx="39999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zh-CN" altLang="en-US" sz="36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600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zh-CN" sz="3600" dirty="0">
                    <a:latin typeface="Adobe Devanagari" panose="02040503050201020203" pitchFamily="18" charset="0"/>
                    <a:ea typeface="微软雅黑" panose="020B0503020204020204" pitchFamily="34" charset="-122"/>
                    <a:cs typeface="Adobe Devanagari" panose="02040503050201020203" pitchFamily="18" charset="0"/>
                  </a:rPr>
                  <a:t>(x)Y(y)Z(z)</a:t>
                </a:r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727" y="1568342"/>
                <a:ext cx="3999941" cy="646331"/>
              </a:xfrm>
              <a:prstGeom prst="rect">
                <a:avLst/>
              </a:prstGeom>
              <a:blipFill>
                <a:blip r:embed="rId2"/>
                <a:stretch>
                  <a:fillRect t="-10377" r="-3659" b="-38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039858" y="2822990"/>
                <a:ext cx="2697769" cy="56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zh-CN" alt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58" y="2822990"/>
                <a:ext cx="2697769" cy="565861"/>
              </a:xfrm>
              <a:prstGeom prst="rect">
                <a:avLst/>
              </a:prstGeom>
              <a:blipFill>
                <a:blip r:embed="rId3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805977" y="2528646"/>
                <a:ext cx="3025444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zh-CN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  <m:sup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32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sz="32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sz="1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77" y="2528646"/>
                <a:ext cx="3025444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05977" y="5191527"/>
                <a:ext cx="3074303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sz="3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𝑍</m:t>
                          </m:r>
                        </m:num>
                        <m:den>
                          <m:sSup>
                            <m:sSupPr>
                              <m:ctrlPr>
                                <a:rPr lang="zh-CN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32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3200" b="0" i="0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sz="32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sz="1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77" y="5191527"/>
                <a:ext cx="3074303" cy="1080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805977" y="3818024"/>
                <a:ext cx="3011081" cy="1164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sz="32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num>
                        <m:den>
                          <m:sSup>
                            <m:sSupPr>
                              <m:ctrlPr>
                                <a:rPr lang="zh-CN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sz="32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3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sz="3200" b="0" i="0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en-US" sz="3200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sz="1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77" y="3818024"/>
                <a:ext cx="3011081" cy="1164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70705" y="3950641"/>
                <a:ext cx="46360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</m:t>
                      </m:r>
                      <m:func>
                        <m:funcPr>
                          <m:ctrlPr>
                            <a:rPr lang="zh-CN" altLang="zh-CN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d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func>
                            <m:func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sz="3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705" y="3950641"/>
                <a:ext cx="463607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029668" y="3816676"/>
            <a:ext cx="4532843" cy="780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47016" y="4971634"/>
            <a:ext cx="121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特解</a:t>
            </a:r>
            <a:endParaRPr lang="zh-CN" altLang="en-US" sz="2800" dirty="0">
              <a:solidFill>
                <a:srgbClr val="3563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088641" y="2214673"/>
            <a:ext cx="609600" cy="43486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68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080595" y="792169"/>
            <a:ext cx="635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理想导体与介质分界面电磁场边值关系：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278912" y="2475298"/>
                <a:ext cx="1547988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36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12" y="2475298"/>
                <a:ext cx="1547988" cy="713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3389437" y="1721337"/>
            <a:ext cx="573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导体表面外侧电场切向分量为零：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389434" y="4528570"/>
            <a:ext cx="573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磁感应强度场的法向分量为零：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438310" y="5354818"/>
                <a:ext cx="1640577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10" y="5354818"/>
                <a:ext cx="1640577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485668" y="3237006"/>
                <a:ext cx="3906839" cy="906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zh-CN" alt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zh-CN" altLang="en-US" sz="3600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zh-CN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3600" dirty="0">
                    <a:latin typeface="Adobe Devanagari" panose="02040503050201020203" pitchFamily="18" charset="0"/>
                    <a:ea typeface="微软雅黑" panose="020B0503020204020204" pitchFamily="34" charset="-122"/>
                    <a:cs typeface="Adobe Devanagari" panose="02040503050201020203" pitchFamily="18" charset="0"/>
                  </a:rPr>
                  <a:t> = 0</a:t>
                </a:r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68" y="3237006"/>
                <a:ext cx="3906839" cy="906915"/>
              </a:xfrm>
              <a:prstGeom prst="rect">
                <a:avLst/>
              </a:prstGeom>
              <a:blipFill>
                <a:blip r:embed="rId4"/>
                <a:stretch>
                  <a:fillRect r="-3744" b="-20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62517" y="650601"/>
            <a:ext cx="674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考虑电场沿</a:t>
            </a:r>
            <a:r>
              <a:rPr lang="en-US" altLang="zh-CN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轴方向上分量的特解形式为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61236" y="1538728"/>
                <a:ext cx="6077369" cy="645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36" y="1538728"/>
                <a:ext cx="6077369" cy="645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03972" y="2260784"/>
                <a:ext cx="538403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32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2" y="2260784"/>
                <a:ext cx="5384038" cy="658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204100" y="2990599"/>
                <a:ext cx="52936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32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00" y="2990599"/>
                <a:ext cx="52936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174832" y="3759541"/>
            <a:ext cx="277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六个边界面：</a:t>
            </a:r>
            <a:endParaRPr lang="en-US" altLang="zh-CN" sz="2800" dirty="0">
              <a:solidFill>
                <a:srgbClr val="3563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711134" y="4466928"/>
                <a:ext cx="4096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前、后：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34" y="4466928"/>
                <a:ext cx="4096135" cy="523220"/>
              </a:xfrm>
              <a:prstGeom prst="rect">
                <a:avLst/>
              </a:prstGeom>
              <a:blipFill>
                <a:blip r:embed="rId5"/>
                <a:stretch>
                  <a:fillRect l="-312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711134" y="5174315"/>
                <a:ext cx="4096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左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、右：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34" y="5174315"/>
                <a:ext cx="4096135" cy="523220"/>
              </a:xfrm>
              <a:prstGeom prst="rect">
                <a:avLst/>
              </a:prstGeom>
              <a:blipFill>
                <a:blip r:embed="rId6"/>
                <a:stretch>
                  <a:fillRect l="-312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711134" y="5881702"/>
                <a:ext cx="40961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及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134" y="5881702"/>
                <a:ext cx="4096135" cy="523220"/>
              </a:xfrm>
              <a:prstGeom prst="rect">
                <a:avLst/>
              </a:prstGeom>
              <a:blipFill>
                <a:blip r:embed="rId7"/>
                <a:stretch>
                  <a:fillRect l="-3125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立方体 1"/>
          <p:cNvSpPr/>
          <p:nvPr/>
        </p:nvSpPr>
        <p:spPr>
          <a:xfrm>
            <a:off x="9027886" y="1973943"/>
            <a:ext cx="1770743" cy="346198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493250" y="1436914"/>
            <a:ext cx="16329" cy="3553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466943" y="4990148"/>
            <a:ext cx="19739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733972" y="4990148"/>
            <a:ext cx="732971" cy="7073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9466943" y="1544602"/>
                <a:ext cx="479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943" y="1544602"/>
                <a:ext cx="4795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0834624" y="4550246"/>
                <a:ext cx="4795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624" y="4550246"/>
                <a:ext cx="4795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8790770" y="5412770"/>
                <a:ext cx="474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770" y="5412770"/>
                <a:ext cx="4742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59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162517" y="650601"/>
                <a:ext cx="78938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3C6EA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800" i="1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zh-CN" altLang="en-US" sz="2800" i="1" smtClean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800" i="1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zh-CN" altLang="en-US" sz="2800" i="1" smtClean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sz="2800" i="1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solidFill>
                      <a:srgbClr val="3C6EA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三个面上的边界条件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17" y="650601"/>
                <a:ext cx="7893814" cy="523220"/>
              </a:xfrm>
              <a:prstGeom prst="rect">
                <a:avLst/>
              </a:prstGeom>
              <a:blipFill>
                <a:blip r:embed="rId2"/>
                <a:stretch>
                  <a:fillRect l="-1622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361236" y="1538728"/>
                <a:ext cx="6077369" cy="645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36" y="1538728"/>
                <a:ext cx="6077369" cy="645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03972" y="2260784"/>
                <a:ext cx="538403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32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2" y="2260784"/>
                <a:ext cx="5384038" cy="65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204100" y="2990599"/>
                <a:ext cx="52936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32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00" y="2990599"/>
                <a:ext cx="529362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立方体 1"/>
          <p:cNvSpPr/>
          <p:nvPr/>
        </p:nvSpPr>
        <p:spPr>
          <a:xfrm>
            <a:off x="9027886" y="1973943"/>
            <a:ext cx="1770743" cy="346198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9493250" y="1436914"/>
            <a:ext cx="16329" cy="35532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466943" y="4990148"/>
            <a:ext cx="19739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8733972" y="4990148"/>
            <a:ext cx="732971" cy="7073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下箭头 22"/>
          <p:cNvSpPr/>
          <p:nvPr/>
        </p:nvSpPr>
        <p:spPr>
          <a:xfrm>
            <a:off x="4399920" y="3704934"/>
            <a:ext cx="464234" cy="814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304537" y="4572143"/>
                <a:ext cx="6873356" cy="694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37" y="4572143"/>
                <a:ext cx="6873356" cy="694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505826" y="5683021"/>
            <a:ext cx="40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661979" y="1458686"/>
            <a:ext cx="40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1228582" y="4620816"/>
            <a:ext cx="40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9435647" y="2808671"/>
            <a:ext cx="388713" cy="587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603035" y="3197402"/>
                <a:ext cx="4952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035" y="3197402"/>
                <a:ext cx="4952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8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204484" y="1293825"/>
            <a:ext cx="185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C6E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类似可得：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913417" y="3256112"/>
                <a:ext cx="6873356" cy="694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acc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417" y="3256112"/>
                <a:ext cx="6873356" cy="694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913417" y="2362861"/>
                <a:ext cx="6873356" cy="694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417" y="2362861"/>
                <a:ext cx="6873356" cy="694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057687" y="4149363"/>
                <a:ext cx="6584816" cy="694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32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func>
                        <m:funcPr>
                          <m:ctrlPr>
                            <a:rPr lang="zh-CN" altLang="zh-CN" sz="32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320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zh-CN" sz="32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32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  <m:func>
                            <m:funcPr>
                              <m:ctrlPr>
                                <a:rPr lang="zh-CN" altLang="zh-CN" sz="3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200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sz="3200" b="0" i="1" kern="100" smtClean="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sz="32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87" y="4149363"/>
                <a:ext cx="6584816" cy="694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1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349664" y="997676"/>
            <a:ext cx="811530" cy="811530"/>
            <a:chOff x="173624" y="2446020"/>
            <a:chExt cx="811530" cy="811530"/>
          </a:xfrm>
        </p:grpSpPr>
        <p:sp>
          <p:nvSpPr>
            <p:cNvPr id="7" name="椭圆 6"/>
            <p:cNvSpPr/>
            <p:nvPr/>
          </p:nvSpPr>
          <p:spPr>
            <a:xfrm>
              <a:off x="173624" y="24460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Freeform 80"/>
            <p:cNvSpPr>
              <a:spLocks noEditPoints="1"/>
            </p:cNvSpPr>
            <p:nvPr/>
          </p:nvSpPr>
          <p:spPr bwMode="auto">
            <a:xfrm>
              <a:off x="416595" y="2605986"/>
              <a:ext cx="337018" cy="496986"/>
            </a:xfrm>
            <a:custGeom>
              <a:avLst/>
              <a:gdLst>
                <a:gd name="T0" fmla="*/ 273 w 280"/>
                <a:gd name="T1" fmla="*/ 0 h 413"/>
                <a:gd name="T2" fmla="*/ 7 w 280"/>
                <a:gd name="T3" fmla="*/ 0 h 413"/>
                <a:gd name="T4" fmla="*/ 0 w 280"/>
                <a:gd name="T5" fmla="*/ 7 h 413"/>
                <a:gd name="T6" fmla="*/ 0 w 280"/>
                <a:gd name="T7" fmla="*/ 406 h 413"/>
                <a:gd name="T8" fmla="*/ 7 w 280"/>
                <a:gd name="T9" fmla="*/ 413 h 413"/>
                <a:gd name="T10" fmla="*/ 273 w 280"/>
                <a:gd name="T11" fmla="*/ 413 h 413"/>
                <a:gd name="T12" fmla="*/ 280 w 280"/>
                <a:gd name="T13" fmla="*/ 406 h 413"/>
                <a:gd name="T14" fmla="*/ 280 w 280"/>
                <a:gd name="T15" fmla="*/ 7 h 413"/>
                <a:gd name="T16" fmla="*/ 273 w 280"/>
                <a:gd name="T17" fmla="*/ 0 h 413"/>
                <a:gd name="T18" fmla="*/ 266 w 280"/>
                <a:gd name="T19" fmla="*/ 398 h 413"/>
                <a:gd name="T20" fmla="*/ 14 w 280"/>
                <a:gd name="T21" fmla="*/ 398 h 413"/>
                <a:gd name="T22" fmla="*/ 14 w 280"/>
                <a:gd name="T23" fmla="*/ 14 h 413"/>
                <a:gd name="T24" fmla="*/ 266 w 280"/>
                <a:gd name="T25" fmla="*/ 14 h 413"/>
                <a:gd name="T26" fmla="*/ 266 w 280"/>
                <a:gd name="T27" fmla="*/ 398 h 413"/>
                <a:gd name="T28" fmla="*/ 108 w 280"/>
                <a:gd name="T29" fmla="*/ 81 h 413"/>
                <a:gd name="T30" fmla="*/ 174 w 280"/>
                <a:gd name="T31" fmla="*/ 81 h 413"/>
                <a:gd name="T32" fmla="*/ 198 w 280"/>
                <a:gd name="T33" fmla="*/ 57 h 413"/>
                <a:gd name="T34" fmla="*/ 174 w 280"/>
                <a:gd name="T35" fmla="*/ 33 h 413"/>
                <a:gd name="T36" fmla="*/ 108 w 280"/>
                <a:gd name="T37" fmla="*/ 33 h 413"/>
                <a:gd name="T38" fmla="*/ 84 w 280"/>
                <a:gd name="T39" fmla="*/ 57 h 413"/>
                <a:gd name="T40" fmla="*/ 108 w 280"/>
                <a:gd name="T41" fmla="*/ 81 h 413"/>
                <a:gd name="T42" fmla="*/ 108 w 280"/>
                <a:gd name="T43" fmla="*/ 48 h 413"/>
                <a:gd name="T44" fmla="*/ 174 w 280"/>
                <a:gd name="T45" fmla="*/ 48 h 413"/>
                <a:gd name="T46" fmla="*/ 184 w 280"/>
                <a:gd name="T47" fmla="*/ 57 h 413"/>
                <a:gd name="T48" fmla="*/ 174 w 280"/>
                <a:gd name="T49" fmla="*/ 66 h 413"/>
                <a:gd name="T50" fmla="*/ 108 w 280"/>
                <a:gd name="T51" fmla="*/ 66 h 413"/>
                <a:gd name="T52" fmla="*/ 99 w 280"/>
                <a:gd name="T53" fmla="*/ 57 h 413"/>
                <a:gd name="T54" fmla="*/ 108 w 280"/>
                <a:gd name="T55" fmla="*/ 48 h 413"/>
                <a:gd name="T56" fmla="*/ 140 w 280"/>
                <a:gd name="T57" fmla="*/ 207 h 413"/>
                <a:gd name="T58" fmla="*/ 73 w 280"/>
                <a:gd name="T59" fmla="*/ 207 h 413"/>
                <a:gd name="T60" fmla="*/ 73 w 280"/>
                <a:gd name="T61" fmla="*/ 140 h 413"/>
                <a:gd name="T62" fmla="*/ 140 w 280"/>
                <a:gd name="T63" fmla="*/ 140 h 413"/>
                <a:gd name="T64" fmla="*/ 140 w 280"/>
                <a:gd name="T65" fmla="*/ 207 h 413"/>
                <a:gd name="T66" fmla="*/ 206 w 280"/>
                <a:gd name="T67" fmla="*/ 280 h 413"/>
                <a:gd name="T68" fmla="*/ 74 w 280"/>
                <a:gd name="T69" fmla="*/ 280 h 413"/>
                <a:gd name="T70" fmla="*/ 74 w 280"/>
                <a:gd name="T71" fmla="*/ 266 h 413"/>
                <a:gd name="T72" fmla="*/ 206 w 280"/>
                <a:gd name="T73" fmla="*/ 266 h 413"/>
                <a:gd name="T74" fmla="*/ 206 w 280"/>
                <a:gd name="T75" fmla="*/ 280 h 413"/>
                <a:gd name="T76" fmla="*/ 75 w 280"/>
                <a:gd name="T77" fmla="*/ 232 h 413"/>
                <a:gd name="T78" fmla="*/ 207 w 280"/>
                <a:gd name="T79" fmla="*/ 232 h 413"/>
                <a:gd name="T80" fmla="*/ 207 w 280"/>
                <a:gd name="T81" fmla="*/ 247 h 413"/>
                <a:gd name="T82" fmla="*/ 75 w 280"/>
                <a:gd name="T83" fmla="*/ 247 h 413"/>
                <a:gd name="T84" fmla="*/ 75 w 280"/>
                <a:gd name="T85" fmla="*/ 232 h 413"/>
                <a:gd name="T86" fmla="*/ 74 w 280"/>
                <a:gd name="T87" fmla="*/ 313 h 413"/>
                <a:gd name="T88" fmla="*/ 74 w 280"/>
                <a:gd name="T89" fmla="*/ 299 h 413"/>
                <a:gd name="T90" fmla="*/ 206 w 280"/>
                <a:gd name="T91" fmla="*/ 299 h 413"/>
                <a:gd name="T92" fmla="*/ 206 w 280"/>
                <a:gd name="T93" fmla="*/ 313 h 413"/>
                <a:gd name="T94" fmla="*/ 74 w 280"/>
                <a:gd name="T95" fmla="*/ 313 h 413"/>
                <a:gd name="T96" fmla="*/ 206 w 280"/>
                <a:gd name="T97" fmla="*/ 347 h 413"/>
                <a:gd name="T98" fmla="*/ 73 w 280"/>
                <a:gd name="T99" fmla="*/ 347 h 413"/>
                <a:gd name="T100" fmla="*/ 73 w 280"/>
                <a:gd name="T101" fmla="*/ 332 h 413"/>
                <a:gd name="T102" fmla="*/ 206 w 280"/>
                <a:gd name="T103" fmla="*/ 332 h 413"/>
                <a:gd name="T104" fmla="*/ 206 w 280"/>
                <a:gd name="T105" fmla="*/ 34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413">
                  <a:moveTo>
                    <a:pt x="27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10"/>
                    <a:pt x="3" y="413"/>
                    <a:pt x="7" y="413"/>
                  </a:cubicBezTo>
                  <a:cubicBezTo>
                    <a:pt x="273" y="413"/>
                    <a:pt x="273" y="413"/>
                    <a:pt x="273" y="413"/>
                  </a:cubicBezTo>
                  <a:cubicBezTo>
                    <a:pt x="277" y="413"/>
                    <a:pt x="280" y="410"/>
                    <a:pt x="280" y="406"/>
                  </a:cubicBezTo>
                  <a:cubicBezTo>
                    <a:pt x="280" y="7"/>
                    <a:pt x="280" y="7"/>
                    <a:pt x="280" y="7"/>
                  </a:cubicBezTo>
                  <a:cubicBezTo>
                    <a:pt x="280" y="3"/>
                    <a:pt x="277" y="0"/>
                    <a:pt x="273" y="0"/>
                  </a:cubicBezTo>
                  <a:close/>
                  <a:moveTo>
                    <a:pt x="266" y="398"/>
                  </a:moveTo>
                  <a:cubicBezTo>
                    <a:pt x="14" y="398"/>
                    <a:pt x="14" y="398"/>
                    <a:pt x="14" y="39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66" y="14"/>
                    <a:pt x="266" y="14"/>
                    <a:pt x="266" y="14"/>
                  </a:cubicBezTo>
                  <a:lnTo>
                    <a:pt x="266" y="398"/>
                  </a:lnTo>
                  <a:close/>
                  <a:moveTo>
                    <a:pt x="108" y="81"/>
                  </a:moveTo>
                  <a:cubicBezTo>
                    <a:pt x="174" y="81"/>
                    <a:pt x="174" y="81"/>
                    <a:pt x="174" y="81"/>
                  </a:cubicBezTo>
                  <a:cubicBezTo>
                    <a:pt x="187" y="81"/>
                    <a:pt x="198" y="70"/>
                    <a:pt x="198" y="57"/>
                  </a:cubicBezTo>
                  <a:cubicBezTo>
                    <a:pt x="198" y="44"/>
                    <a:pt x="187" y="33"/>
                    <a:pt x="174" y="33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95" y="33"/>
                    <a:pt x="84" y="44"/>
                    <a:pt x="84" y="57"/>
                  </a:cubicBezTo>
                  <a:cubicBezTo>
                    <a:pt x="84" y="70"/>
                    <a:pt x="95" y="81"/>
                    <a:pt x="108" y="81"/>
                  </a:cubicBezTo>
                  <a:close/>
                  <a:moveTo>
                    <a:pt x="108" y="48"/>
                  </a:moveTo>
                  <a:cubicBezTo>
                    <a:pt x="174" y="48"/>
                    <a:pt x="174" y="48"/>
                    <a:pt x="174" y="48"/>
                  </a:cubicBezTo>
                  <a:cubicBezTo>
                    <a:pt x="179" y="48"/>
                    <a:pt x="184" y="52"/>
                    <a:pt x="184" y="57"/>
                  </a:cubicBezTo>
                  <a:cubicBezTo>
                    <a:pt x="184" y="62"/>
                    <a:pt x="179" y="66"/>
                    <a:pt x="174" y="66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3" y="66"/>
                    <a:pt x="99" y="62"/>
                    <a:pt x="99" y="57"/>
                  </a:cubicBezTo>
                  <a:cubicBezTo>
                    <a:pt x="99" y="52"/>
                    <a:pt x="103" y="48"/>
                    <a:pt x="108" y="48"/>
                  </a:cubicBezTo>
                  <a:close/>
                  <a:moveTo>
                    <a:pt x="140" y="207"/>
                  </a:moveTo>
                  <a:cubicBezTo>
                    <a:pt x="73" y="207"/>
                    <a:pt x="73" y="207"/>
                    <a:pt x="73" y="207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140" y="140"/>
                    <a:pt x="140" y="140"/>
                    <a:pt x="140" y="140"/>
                  </a:cubicBezTo>
                  <a:lnTo>
                    <a:pt x="140" y="207"/>
                  </a:lnTo>
                  <a:close/>
                  <a:moveTo>
                    <a:pt x="206" y="280"/>
                  </a:moveTo>
                  <a:cubicBezTo>
                    <a:pt x="74" y="280"/>
                    <a:pt x="74" y="280"/>
                    <a:pt x="74" y="280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206" y="266"/>
                    <a:pt x="206" y="266"/>
                    <a:pt x="206" y="266"/>
                  </a:cubicBezTo>
                  <a:lnTo>
                    <a:pt x="206" y="280"/>
                  </a:lnTo>
                  <a:close/>
                  <a:moveTo>
                    <a:pt x="75" y="232"/>
                  </a:moveTo>
                  <a:cubicBezTo>
                    <a:pt x="207" y="232"/>
                    <a:pt x="207" y="232"/>
                    <a:pt x="207" y="232"/>
                  </a:cubicBezTo>
                  <a:cubicBezTo>
                    <a:pt x="207" y="247"/>
                    <a:pt x="207" y="247"/>
                    <a:pt x="207" y="247"/>
                  </a:cubicBezTo>
                  <a:cubicBezTo>
                    <a:pt x="75" y="247"/>
                    <a:pt x="75" y="247"/>
                    <a:pt x="75" y="247"/>
                  </a:cubicBezTo>
                  <a:lnTo>
                    <a:pt x="75" y="232"/>
                  </a:lnTo>
                  <a:close/>
                  <a:moveTo>
                    <a:pt x="74" y="313"/>
                  </a:moveTo>
                  <a:cubicBezTo>
                    <a:pt x="74" y="299"/>
                    <a:pt x="74" y="299"/>
                    <a:pt x="74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313"/>
                    <a:pt x="206" y="313"/>
                    <a:pt x="206" y="313"/>
                  </a:cubicBezTo>
                  <a:lnTo>
                    <a:pt x="74" y="313"/>
                  </a:lnTo>
                  <a:close/>
                  <a:moveTo>
                    <a:pt x="206" y="347"/>
                  </a:moveTo>
                  <a:cubicBezTo>
                    <a:pt x="73" y="347"/>
                    <a:pt x="73" y="347"/>
                    <a:pt x="73" y="347"/>
                  </a:cubicBezTo>
                  <a:cubicBezTo>
                    <a:pt x="73" y="332"/>
                    <a:pt x="73" y="332"/>
                    <a:pt x="73" y="332"/>
                  </a:cubicBezTo>
                  <a:cubicBezTo>
                    <a:pt x="206" y="332"/>
                    <a:pt x="206" y="332"/>
                    <a:pt x="206" y="332"/>
                  </a:cubicBezTo>
                  <a:lnTo>
                    <a:pt x="206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57314" y="2156702"/>
            <a:ext cx="811530" cy="811530"/>
            <a:chOff x="5558278" y="3474720"/>
            <a:chExt cx="811530" cy="811530"/>
          </a:xfrm>
        </p:grpSpPr>
        <p:sp>
          <p:nvSpPr>
            <p:cNvPr id="61" name="椭圆 60"/>
            <p:cNvSpPr/>
            <p:nvPr/>
          </p:nvSpPr>
          <p:spPr>
            <a:xfrm>
              <a:off x="5558278" y="347472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Freeform 77"/>
            <p:cNvSpPr>
              <a:spLocks noEditPoints="1"/>
            </p:cNvSpPr>
            <p:nvPr/>
          </p:nvSpPr>
          <p:spPr bwMode="auto">
            <a:xfrm>
              <a:off x="5681591" y="3686731"/>
              <a:ext cx="564904" cy="387509"/>
            </a:xfrm>
            <a:custGeom>
              <a:avLst/>
              <a:gdLst>
                <a:gd name="T0" fmla="*/ 340 w 413"/>
                <a:gd name="T1" fmla="*/ 283 h 283"/>
                <a:gd name="T2" fmla="*/ 73 w 413"/>
                <a:gd name="T3" fmla="*/ 283 h 283"/>
                <a:gd name="T4" fmla="*/ 72 w 413"/>
                <a:gd name="T5" fmla="*/ 283 h 283"/>
                <a:gd name="T6" fmla="*/ 0 w 413"/>
                <a:gd name="T7" fmla="*/ 209 h 283"/>
                <a:gd name="T8" fmla="*/ 70 w 413"/>
                <a:gd name="T9" fmla="*/ 135 h 283"/>
                <a:gd name="T10" fmla="*/ 66 w 413"/>
                <a:gd name="T11" fmla="*/ 107 h 283"/>
                <a:gd name="T12" fmla="*/ 173 w 413"/>
                <a:gd name="T13" fmla="*/ 0 h 283"/>
                <a:gd name="T14" fmla="*/ 273 w 413"/>
                <a:gd name="T15" fmla="*/ 69 h 283"/>
                <a:gd name="T16" fmla="*/ 273 w 413"/>
                <a:gd name="T17" fmla="*/ 69 h 283"/>
                <a:gd name="T18" fmla="*/ 346 w 413"/>
                <a:gd name="T19" fmla="*/ 135 h 283"/>
                <a:gd name="T20" fmla="*/ 413 w 413"/>
                <a:gd name="T21" fmla="*/ 209 h 283"/>
                <a:gd name="T22" fmla="*/ 341 w 413"/>
                <a:gd name="T23" fmla="*/ 283 h 283"/>
                <a:gd name="T24" fmla="*/ 340 w 413"/>
                <a:gd name="T25" fmla="*/ 283 h 283"/>
                <a:gd name="T26" fmla="*/ 73 w 413"/>
                <a:gd name="T27" fmla="*/ 268 h 283"/>
                <a:gd name="T28" fmla="*/ 339 w 413"/>
                <a:gd name="T29" fmla="*/ 268 h 283"/>
                <a:gd name="T30" fmla="*/ 340 w 413"/>
                <a:gd name="T31" fmla="*/ 268 h 283"/>
                <a:gd name="T32" fmla="*/ 398 w 413"/>
                <a:gd name="T33" fmla="*/ 209 h 283"/>
                <a:gd name="T34" fmla="*/ 339 w 413"/>
                <a:gd name="T35" fmla="*/ 150 h 283"/>
                <a:gd name="T36" fmla="*/ 332 w 413"/>
                <a:gd name="T37" fmla="*/ 142 h 283"/>
                <a:gd name="T38" fmla="*/ 273 w 413"/>
                <a:gd name="T39" fmla="*/ 83 h 283"/>
                <a:gd name="T40" fmla="*/ 268 w 413"/>
                <a:gd name="T41" fmla="*/ 84 h 283"/>
                <a:gd name="T42" fmla="*/ 261 w 413"/>
                <a:gd name="T43" fmla="*/ 79 h 283"/>
                <a:gd name="T44" fmla="*/ 173 w 413"/>
                <a:gd name="T45" fmla="*/ 15 h 283"/>
                <a:gd name="T46" fmla="*/ 81 w 413"/>
                <a:gd name="T47" fmla="*/ 107 h 283"/>
                <a:gd name="T48" fmla="*/ 87 w 413"/>
                <a:gd name="T49" fmla="*/ 140 h 283"/>
                <a:gd name="T50" fmla="*/ 86 w 413"/>
                <a:gd name="T51" fmla="*/ 147 h 283"/>
                <a:gd name="T52" fmla="*/ 79 w 413"/>
                <a:gd name="T53" fmla="*/ 150 h 283"/>
                <a:gd name="T54" fmla="*/ 73 w 413"/>
                <a:gd name="T55" fmla="*/ 150 h 283"/>
                <a:gd name="T56" fmla="*/ 14 w 413"/>
                <a:gd name="T57" fmla="*/ 209 h 283"/>
                <a:gd name="T58" fmla="*/ 73 w 413"/>
                <a:gd name="T59" fmla="*/ 268 h 283"/>
                <a:gd name="T60" fmla="*/ 73 w 413"/>
                <a:gd name="T61" fmla="*/ 26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3" h="283">
                  <a:moveTo>
                    <a:pt x="340" y="283"/>
                  </a:moveTo>
                  <a:cubicBezTo>
                    <a:pt x="73" y="283"/>
                    <a:pt x="73" y="283"/>
                    <a:pt x="73" y="283"/>
                  </a:cubicBezTo>
                  <a:cubicBezTo>
                    <a:pt x="73" y="283"/>
                    <a:pt x="72" y="283"/>
                    <a:pt x="72" y="283"/>
                  </a:cubicBezTo>
                  <a:cubicBezTo>
                    <a:pt x="32" y="282"/>
                    <a:pt x="0" y="249"/>
                    <a:pt x="0" y="209"/>
                  </a:cubicBezTo>
                  <a:cubicBezTo>
                    <a:pt x="0" y="169"/>
                    <a:pt x="31" y="137"/>
                    <a:pt x="70" y="135"/>
                  </a:cubicBezTo>
                  <a:cubicBezTo>
                    <a:pt x="67" y="126"/>
                    <a:pt x="66" y="117"/>
                    <a:pt x="66" y="107"/>
                  </a:cubicBezTo>
                  <a:cubicBezTo>
                    <a:pt x="66" y="48"/>
                    <a:pt x="114" y="0"/>
                    <a:pt x="173" y="0"/>
                  </a:cubicBezTo>
                  <a:cubicBezTo>
                    <a:pt x="217" y="0"/>
                    <a:pt x="257" y="27"/>
                    <a:pt x="273" y="69"/>
                  </a:cubicBezTo>
                  <a:cubicBezTo>
                    <a:pt x="273" y="69"/>
                    <a:pt x="273" y="69"/>
                    <a:pt x="273" y="69"/>
                  </a:cubicBezTo>
                  <a:cubicBezTo>
                    <a:pt x="311" y="69"/>
                    <a:pt x="343" y="98"/>
                    <a:pt x="346" y="135"/>
                  </a:cubicBezTo>
                  <a:cubicBezTo>
                    <a:pt x="384" y="139"/>
                    <a:pt x="413" y="171"/>
                    <a:pt x="413" y="209"/>
                  </a:cubicBezTo>
                  <a:cubicBezTo>
                    <a:pt x="413" y="249"/>
                    <a:pt x="381" y="282"/>
                    <a:pt x="341" y="283"/>
                  </a:cubicBezTo>
                  <a:cubicBezTo>
                    <a:pt x="340" y="283"/>
                    <a:pt x="340" y="283"/>
                    <a:pt x="340" y="283"/>
                  </a:cubicBezTo>
                  <a:close/>
                  <a:moveTo>
                    <a:pt x="73" y="268"/>
                  </a:moveTo>
                  <a:cubicBezTo>
                    <a:pt x="339" y="268"/>
                    <a:pt x="339" y="268"/>
                    <a:pt x="339" y="268"/>
                  </a:cubicBezTo>
                  <a:cubicBezTo>
                    <a:pt x="339" y="268"/>
                    <a:pt x="340" y="268"/>
                    <a:pt x="340" y="268"/>
                  </a:cubicBezTo>
                  <a:cubicBezTo>
                    <a:pt x="372" y="268"/>
                    <a:pt x="398" y="241"/>
                    <a:pt x="398" y="209"/>
                  </a:cubicBezTo>
                  <a:cubicBezTo>
                    <a:pt x="398" y="176"/>
                    <a:pt x="372" y="150"/>
                    <a:pt x="339" y="150"/>
                  </a:cubicBezTo>
                  <a:cubicBezTo>
                    <a:pt x="335" y="150"/>
                    <a:pt x="332" y="146"/>
                    <a:pt x="332" y="142"/>
                  </a:cubicBezTo>
                  <a:cubicBezTo>
                    <a:pt x="332" y="110"/>
                    <a:pt x="305" y="83"/>
                    <a:pt x="273" y="83"/>
                  </a:cubicBezTo>
                  <a:cubicBezTo>
                    <a:pt x="271" y="83"/>
                    <a:pt x="270" y="83"/>
                    <a:pt x="268" y="84"/>
                  </a:cubicBezTo>
                  <a:cubicBezTo>
                    <a:pt x="265" y="84"/>
                    <a:pt x="262" y="82"/>
                    <a:pt x="261" y="79"/>
                  </a:cubicBezTo>
                  <a:cubicBezTo>
                    <a:pt x="248" y="40"/>
                    <a:pt x="213" y="15"/>
                    <a:pt x="173" y="15"/>
                  </a:cubicBezTo>
                  <a:cubicBezTo>
                    <a:pt x="122" y="15"/>
                    <a:pt x="81" y="56"/>
                    <a:pt x="81" y="107"/>
                  </a:cubicBezTo>
                  <a:cubicBezTo>
                    <a:pt x="81" y="118"/>
                    <a:pt x="83" y="129"/>
                    <a:pt x="87" y="140"/>
                  </a:cubicBezTo>
                  <a:cubicBezTo>
                    <a:pt x="88" y="142"/>
                    <a:pt x="87" y="145"/>
                    <a:pt x="86" y="147"/>
                  </a:cubicBezTo>
                  <a:cubicBezTo>
                    <a:pt x="84" y="149"/>
                    <a:pt x="82" y="150"/>
                    <a:pt x="79" y="150"/>
                  </a:cubicBezTo>
                  <a:cubicBezTo>
                    <a:pt x="77" y="150"/>
                    <a:pt x="75" y="150"/>
                    <a:pt x="73" y="150"/>
                  </a:cubicBezTo>
                  <a:cubicBezTo>
                    <a:pt x="41" y="150"/>
                    <a:pt x="14" y="176"/>
                    <a:pt x="14" y="209"/>
                  </a:cubicBezTo>
                  <a:cubicBezTo>
                    <a:pt x="14" y="241"/>
                    <a:pt x="41" y="268"/>
                    <a:pt x="73" y="268"/>
                  </a:cubicBezTo>
                  <a:cubicBezTo>
                    <a:pt x="73" y="268"/>
                    <a:pt x="73" y="268"/>
                    <a:pt x="73" y="26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56347" y="4411967"/>
            <a:ext cx="811530" cy="811530"/>
            <a:chOff x="9410188" y="4572000"/>
            <a:chExt cx="811530" cy="811530"/>
          </a:xfrm>
        </p:grpSpPr>
        <p:sp>
          <p:nvSpPr>
            <p:cNvPr id="62" name="椭圆 61"/>
            <p:cNvSpPr/>
            <p:nvPr/>
          </p:nvSpPr>
          <p:spPr>
            <a:xfrm>
              <a:off x="9410188" y="457200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Freeform 75"/>
            <p:cNvSpPr>
              <a:spLocks noEditPoints="1"/>
            </p:cNvSpPr>
            <p:nvPr/>
          </p:nvSpPr>
          <p:spPr bwMode="auto">
            <a:xfrm>
              <a:off x="9571033" y="4717103"/>
              <a:ext cx="489841" cy="521324"/>
            </a:xfrm>
            <a:custGeom>
              <a:avLst/>
              <a:gdLst>
                <a:gd name="T0" fmla="*/ 145 w 413"/>
                <a:gd name="T1" fmla="*/ 290 h 440"/>
                <a:gd name="T2" fmla="*/ 104 w 413"/>
                <a:gd name="T3" fmla="*/ 330 h 440"/>
                <a:gd name="T4" fmla="*/ 145 w 413"/>
                <a:gd name="T5" fmla="*/ 371 h 440"/>
                <a:gd name="T6" fmla="*/ 185 w 413"/>
                <a:gd name="T7" fmla="*/ 330 h 440"/>
                <a:gd name="T8" fmla="*/ 145 w 413"/>
                <a:gd name="T9" fmla="*/ 290 h 440"/>
                <a:gd name="T10" fmla="*/ 145 w 413"/>
                <a:gd name="T11" fmla="*/ 356 h 440"/>
                <a:gd name="T12" fmla="*/ 119 w 413"/>
                <a:gd name="T13" fmla="*/ 330 h 440"/>
                <a:gd name="T14" fmla="*/ 145 w 413"/>
                <a:gd name="T15" fmla="*/ 305 h 440"/>
                <a:gd name="T16" fmla="*/ 171 w 413"/>
                <a:gd name="T17" fmla="*/ 330 h 440"/>
                <a:gd name="T18" fmla="*/ 145 w 413"/>
                <a:gd name="T19" fmla="*/ 356 h 440"/>
                <a:gd name="T20" fmla="*/ 222 w 413"/>
                <a:gd name="T21" fmla="*/ 358 h 440"/>
                <a:gd name="T22" fmla="*/ 182 w 413"/>
                <a:gd name="T23" fmla="*/ 399 h 440"/>
                <a:gd name="T24" fmla="*/ 222 w 413"/>
                <a:gd name="T25" fmla="*/ 440 h 440"/>
                <a:gd name="T26" fmla="*/ 263 w 413"/>
                <a:gd name="T27" fmla="*/ 399 h 440"/>
                <a:gd name="T28" fmla="*/ 222 w 413"/>
                <a:gd name="T29" fmla="*/ 358 h 440"/>
                <a:gd name="T30" fmla="*/ 222 w 413"/>
                <a:gd name="T31" fmla="*/ 425 h 440"/>
                <a:gd name="T32" fmla="*/ 197 w 413"/>
                <a:gd name="T33" fmla="*/ 399 h 440"/>
                <a:gd name="T34" fmla="*/ 222 w 413"/>
                <a:gd name="T35" fmla="*/ 373 h 440"/>
                <a:gd name="T36" fmla="*/ 248 w 413"/>
                <a:gd name="T37" fmla="*/ 399 h 440"/>
                <a:gd name="T38" fmla="*/ 222 w 413"/>
                <a:gd name="T39" fmla="*/ 425 h 440"/>
                <a:gd name="T40" fmla="*/ 339 w 413"/>
                <a:gd name="T41" fmla="*/ 0 h 440"/>
                <a:gd name="T42" fmla="*/ 74 w 413"/>
                <a:gd name="T43" fmla="*/ 0 h 440"/>
                <a:gd name="T44" fmla="*/ 0 w 413"/>
                <a:gd name="T45" fmla="*/ 74 h 440"/>
                <a:gd name="T46" fmla="*/ 0 w 413"/>
                <a:gd name="T47" fmla="*/ 204 h 440"/>
                <a:gd name="T48" fmla="*/ 74 w 413"/>
                <a:gd name="T49" fmla="*/ 278 h 440"/>
                <a:gd name="T50" fmla="*/ 339 w 413"/>
                <a:gd name="T51" fmla="*/ 278 h 440"/>
                <a:gd name="T52" fmla="*/ 413 w 413"/>
                <a:gd name="T53" fmla="*/ 204 h 440"/>
                <a:gd name="T54" fmla="*/ 413 w 413"/>
                <a:gd name="T55" fmla="*/ 74 h 440"/>
                <a:gd name="T56" fmla="*/ 339 w 413"/>
                <a:gd name="T57" fmla="*/ 0 h 440"/>
                <a:gd name="T58" fmla="*/ 398 w 413"/>
                <a:gd name="T59" fmla="*/ 204 h 440"/>
                <a:gd name="T60" fmla="*/ 339 w 413"/>
                <a:gd name="T61" fmla="*/ 263 h 440"/>
                <a:gd name="T62" fmla="*/ 74 w 413"/>
                <a:gd name="T63" fmla="*/ 263 h 440"/>
                <a:gd name="T64" fmla="*/ 14 w 413"/>
                <a:gd name="T65" fmla="*/ 204 h 440"/>
                <a:gd name="T66" fmla="*/ 14 w 413"/>
                <a:gd name="T67" fmla="*/ 74 h 440"/>
                <a:gd name="T68" fmla="*/ 74 w 413"/>
                <a:gd name="T69" fmla="*/ 15 h 440"/>
                <a:gd name="T70" fmla="*/ 339 w 413"/>
                <a:gd name="T71" fmla="*/ 15 h 440"/>
                <a:gd name="T72" fmla="*/ 398 w 413"/>
                <a:gd name="T73" fmla="*/ 74 h 440"/>
                <a:gd name="T74" fmla="*/ 398 w 413"/>
                <a:gd name="T75" fmla="*/ 204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13" h="440">
                  <a:moveTo>
                    <a:pt x="145" y="290"/>
                  </a:moveTo>
                  <a:cubicBezTo>
                    <a:pt x="122" y="290"/>
                    <a:pt x="104" y="308"/>
                    <a:pt x="104" y="330"/>
                  </a:cubicBezTo>
                  <a:cubicBezTo>
                    <a:pt x="104" y="353"/>
                    <a:pt x="122" y="371"/>
                    <a:pt x="145" y="371"/>
                  </a:cubicBezTo>
                  <a:cubicBezTo>
                    <a:pt x="167" y="371"/>
                    <a:pt x="185" y="353"/>
                    <a:pt x="185" y="330"/>
                  </a:cubicBezTo>
                  <a:cubicBezTo>
                    <a:pt x="185" y="308"/>
                    <a:pt x="167" y="290"/>
                    <a:pt x="145" y="290"/>
                  </a:cubicBezTo>
                  <a:close/>
                  <a:moveTo>
                    <a:pt x="145" y="356"/>
                  </a:moveTo>
                  <a:cubicBezTo>
                    <a:pt x="131" y="356"/>
                    <a:pt x="119" y="345"/>
                    <a:pt x="119" y="330"/>
                  </a:cubicBezTo>
                  <a:cubicBezTo>
                    <a:pt x="119" y="316"/>
                    <a:pt x="131" y="305"/>
                    <a:pt x="145" y="305"/>
                  </a:cubicBezTo>
                  <a:cubicBezTo>
                    <a:pt x="159" y="305"/>
                    <a:pt x="171" y="316"/>
                    <a:pt x="171" y="330"/>
                  </a:cubicBezTo>
                  <a:cubicBezTo>
                    <a:pt x="171" y="345"/>
                    <a:pt x="159" y="356"/>
                    <a:pt x="145" y="356"/>
                  </a:cubicBezTo>
                  <a:close/>
                  <a:moveTo>
                    <a:pt x="222" y="358"/>
                  </a:moveTo>
                  <a:cubicBezTo>
                    <a:pt x="200" y="358"/>
                    <a:pt x="182" y="377"/>
                    <a:pt x="182" y="399"/>
                  </a:cubicBezTo>
                  <a:cubicBezTo>
                    <a:pt x="182" y="421"/>
                    <a:pt x="200" y="440"/>
                    <a:pt x="222" y="440"/>
                  </a:cubicBezTo>
                  <a:cubicBezTo>
                    <a:pt x="245" y="440"/>
                    <a:pt x="263" y="421"/>
                    <a:pt x="263" y="399"/>
                  </a:cubicBezTo>
                  <a:cubicBezTo>
                    <a:pt x="263" y="377"/>
                    <a:pt x="245" y="358"/>
                    <a:pt x="222" y="358"/>
                  </a:cubicBezTo>
                  <a:close/>
                  <a:moveTo>
                    <a:pt x="222" y="425"/>
                  </a:moveTo>
                  <a:cubicBezTo>
                    <a:pt x="208" y="425"/>
                    <a:pt x="197" y="413"/>
                    <a:pt x="197" y="399"/>
                  </a:cubicBezTo>
                  <a:cubicBezTo>
                    <a:pt x="197" y="385"/>
                    <a:pt x="208" y="373"/>
                    <a:pt x="222" y="373"/>
                  </a:cubicBezTo>
                  <a:cubicBezTo>
                    <a:pt x="237" y="373"/>
                    <a:pt x="248" y="385"/>
                    <a:pt x="248" y="399"/>
                  </a:cubicBezTo>
                  <a:cubicBezTo>
                    <a:pt x="248" y="413"/>
                    <a:pt x="237" y="425"/>
                    <a:pt x="222" y="425"/>
                  </a:cubicBezTo>
                  <a:close/>
                  <a:moveTo>
                    <a:pt x="33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45"/>
                    <a:pt x="33" y="278"/>
                    <a:pt x="74" y="278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80" y="278"/>
                    <a:pt x="413" y="245"/>
                    <a:pt x="413" y="204"/>
                  </a:cubicBezTo>
                  <a:cubicBezTo>
                    <a:pt x="413" y="74"/>
                    <a:pt x="413" y="74"/>
                    <a:pt x="413" y="74"/>
                  </a:cubicBezTo>
                  <a:cubicBezTo>
                    <a:pt x="413" y="33"/>
                    <a:pt x="380" y="0"/>
                    <a:pt x="339" y="0"/>
                  </a:cubicBezTo>
                  <a:close/>
                  <a:moveTo>
                    <a:pt x="398" y="204"/>
                  </a:moveTo>
                  <a:cubicBezTo>
                    <a:pt x="398" y="237"/>
                    <a:pt x="372" y="263"/>
                    <a:pt x="339" y="263"/>
                  </a:cubicBezTo>
                  <a:cubicBezTo>
                    <a:pt x="74" y="263"/>
                    <a:pt x="74" y="263"/>
                    <a:pt x="74" y="263"/>
                  </a:cubicBezTo>
                  <a:cubicBezTo>
                    <a:pt x="41" y="263"/>
                    <a:pt x="14" y="237"/>
                    <a:pt x="14" y="204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41"/>
                    <a:pt x="41" y="15"/>
                    <a:pt x="74" y="15"/>
                  </a:cubicBezTo>
                  <a:cubicBezTo>
                    <a:pt x="339" y="15"/>
                    <a:pt x="339" y="15"/>
                    <a:pt x="339" y="15"/>
                  </a:cubicBezTo>
                  <a:cubicBezTo>
                    <a:pt x="372" y="15"/>
                    <a:pt x="398" y="41"/>
                    <a:pt x="398" y="74"/>
                  </a:cubicBezTo>
                  <a:lnTo>
                    <a:pt x="398" y="20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71" tIns="34286" rIns="68571" bIns="34286" numCol="1" anchor="t" anchorCtr="0" compatLnSpc="1">
              <a:prstTxWarp prst="textNoShape">
                <a:avLst/>
              </a:prstTxWarp>
            </a:bodyPr>
            <a:lstStyle/>
            <a:p>
              <a:pPr defTabSz="685487"/>
              <a:endParaRPr lang="en-US" sz="1400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72625" y="1407809"/>
            <a:ext cx="1990454" cy="700909"/>
            <a:chOff x="3677392" y="2605986"/>
            <a:chExt cx="6289568" cy="924356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1144678" y="9597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01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567037" y="983708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谐振腔的作用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573965" y="209726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02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058578" y="2114196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谐振腔的来源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974956" y="32152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03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499495" y="3234715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谐振腔的优点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94519D-3580-4FA4-AB85-23BE5E990E82}"/>
              </a:ext>
            </a:extLst>
          </p:cNvPr>
          <p:cNvGrpSpPr/>
          <p:nvPr/>
        </p:nvGrpSpPr>
        <p:grpSpPr>
          <a:xfrm>
            <a:off x="3575439" y="2558929"/>
            <a:ext cx="1990454" cy="700909"/>
            <a:chOff x="3677392" y="2605986"/>
            <a:chExt cx="6289568" cy="924356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C46DADF-202B-4E0E-AB5E-1E8AFDC8C804}"/>
                </a:ext>
              </a:extLst>
            </p:cNvPr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1D0F627-E54A-4668-BCBF-0F272C026F6E}"/>
                </a:ext>
              </a:extLst>
            </p:cNvPr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2CCB6AF-E153-4523-B570-6C0B0CC4EA8E}"/>
              </a:ext>
            </a:extLst>
          </p:cNvPr>
          <p:cNvGrpSpPr/>
          <p:nvPr/>
        </p:nvGrpSpPr>
        <p:grpSpPr>
          <a:xfrm>
            <a:off x="5971658" y="3676878"/>
            <a:ext cx="1990454" cy="700909"/>
            <a:chOff x="3677392" y="2605986"/>
            <a:chExt cx="6289568" cy="924356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5CFD53F-8361-4003-8FE3-690ABFAA83A8}"/>
                </a:ext>
              </a:extLst>
            </p:cNvPr>
            <p:cNvCxnSpPr/>
            <p:nvPr/>
          </p:nvCxnSpPr>
          <p:spPr>
            <a:xfrm>
              <a:off x="3677392" y="2605986"/>
              <a:ext cx="628956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3495E70-75D8-4580-8655-97DD5A4C4A2E}"/>
                </a:ext>
              </a:extLst>
            </p:cNvPr>
            <p:cNvCxnSpPr/>
            <p:nvPr/>
          </p:nvCxnSpPr>
          <p:spPr>
            <a:xfrm>
              <a:off x="9966960" y="2605986"/>
              <a:ext cx="0" cy="9243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A7529E4-02EC-4601-9898-C784DEFB4144}"/>
              </a:ext>
            </a:extLst>
          </p:cNvPr>
          <p:cNvGrpSpPr/>
          <p:nvPr/>
        </p:nvGrpSpPr>
        <p:grpSpPr>
          <a:xfrm>
            <a:off x="5151665" y="3321393"/>
            <a:ext cx="811530" cy="811530"/>
            <a:chOff x="582929" y="1977390"/>
            <a:chExt cx="811530" cy="811530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07BCF63-309F-468E-B3C4-37A97960C5ED}"/>
                </a:ext>
              </a:extLst>
            </p:cNvPr>
            <p:cNvSpPr/>
            <p:nvPr/>
          </p:nvSpPr>
          <p:spPr>
            <a:xfrm>
              <a:off x="582929" y="1977390"/>
              <a:ext cx="811530" cy="811530"/>
            </a:xfrm>
            <a:prstGeom prst="ellipse">
              <a:avLst/>
            </a:prstGeom>
            <a:noFill/>
            <a:ln w="6350"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002194B1-5BFA-443D-B6FC-33FCB427B0D9}"/>
                </a:ext>
              </a:extLst>
            </p:cNvPr>
            <p:cNvSpPr>
              <a:spLocks noEditPoints="1"/>
            </p:cNvSpPr>
            <p:nvPr/>
          </p:nvSpPr>
          <p:spPr bwMode="black">
            <a:xfrm>
              <a:off x="803616" y="2119684"/>
              <a:ext cx="398438" cy="429718"/>
            </a:xfrm>
            <a:custGeom>
              <a:avLst/>
              <a:gdLst>
                <a:gd name="T0" fmla="*/ 135 w 140"/>
                <a:gd name="T1" fmla="*/ 85 h 151"/>
                <a:gd name="T2" fmla="*/ 140 w 140"/>
                <a:gd name="T3" fmla="*/ 96 h 151"/>
                <a:gd name="T4" fmla="*/ 134 w 140"/>
                <a:gd name="T5" fmla="*/ 106 h 151"/>
                <a:gd name="T6" fmla="*/ 137 w 140"/>
                <a:gd name="T7" fmla="*/ 117 h 151"/>
                <a:gd name="T8" fmla="*/ 129 w 140"/>
                <a:gd name="T9" fmla="*/ 128 h 151"/>
                <a:gd name="T10" fmla="*/ 128 w 140"/>
                <a:gd name="T11" fmla="*/ 137 h 151"/>
                <a:gd name="T12" fmla="*/ 116 w 140"/>
                <a:gd name="T13" fmla="*/ 148 h 151"/>
                <a:gd name="T14" fmla="*/ 65 w 140"/>
                <a:gd name="T15" fmla="*/ 148 h 151"/>
                <a:gd name="T16" fmla="*/ 33 w 140"/>
                <a:gd name="T17" fmla="*/ 142 h 151"/>
                <a:gd name="T18" fmla="*/ 33 w 140"/>
                <a:gd name="T19" fmla="*/ 82 h 151"/>
                <a:gd name="T20" fmla="*/ 34 w 140"/>
                <a:gd name="T21" fmla="*/ 82 h 151"/>
                <a:gd name="T22" fmla="*/ 34 w 140"/>
                <a:gd name="T23" fmla="*/ 82 h 151"/>
                <a:gd name="T24" fmla="*/ 37 w 140"/>
                <a:gd name="T25" fmla="*/ 82 h 151"/>
                <a:gd name="T26" fmla="*/ 60 w 140"/>
                <a:gd name="T27" fmla="*/ 48 h 151"/>
                <a:gd name="T28" fmla="*/ 68 w 140"/>
                <a:gd name="T29" fmla="*/ 39 h 151"/>
                <a:gd name="T30" fmla="*/ 81 w 140"/>
                <a:gd name="T31" fmla="*/ 3 h 151"/>
                <a:gd name="T32" fmla="*/ 97 w 140"/>
                <a:gd name="T33" fmla="*/ 8 h 151"/>
                <a:gd name="T34" fmla="*/ 99 w 140"/>
                <a:gd name="T35" fmla="*/ 35 h 151"/>
                <a:gd name="T36" fmla="*/ 90 w 140"/>
                <a:gd name="T37" fmla="*/ 60 h 151"/>
                <a:gd name="T38" fmla="*/ 130 w 140"/>
                <a:gd name="T39" fmla="*/ 62 h 151"/>
                <a:gd name="T40" fmla="*/ 140 w 140"/>
                <a:gd name="T41" fmla="*/ 77 h 151"/>
                <a:gd name="T42" fmla="*/ 135 w 140"/>
                <a:gd name="T43" fmla="*/ 85 h 151"/>
                <a:gd name="T44" fmla="*/ 30 w 140"/>
                <a:gd name="T45" fmla="*/ 137 h 151"/>
                <a:gd name="T46" fmla="*/ 30 w 140"/>
                <a:gd name="T47" fmla="*/ 137 h 151"/>
                <a:gd name="T48" fmla="*/ 30 w 140"/>
                <a:gd name="T49" fmla="*/ 82 h 151"/>
                <a:gd name="T50" fmla="*/ 23 w 140"/>
                <a:gd name="T51" fmla="*/ 76 h 151"/>
                <a:gd name="T52" fmla="*/ 7 w 140"/>
                <a:gd name="T53" fmla="*/ 76 h 151"/>
                <a:gd name="T54" fmla="*/ 0 w 140"/>
                <a:gd name="T55" fmla="*/ 82 h 151"/>
                <a:gd name="T56" fmla="*/ 0 w 140"/>
                <a:gd name="T57" fmla="*/ 137 h 151"/>
                <a:gd name="T58" fmla="*/ 7 w 140"/>
                <a:gd name="T59" fmla="*/ 144 h 151"/>
                <a:gd name="T60" fmla="*/ 23 w 140"/>
                <a:gd name="T61" fmla="*/ 144 h 151"/>
                <a:gd name="T62" fmla="*/ 30 w 140"/>
                <a:gd name="T63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0" h="151">
                  <a:moveTo>
                    <a:pt x="135" y="85"/>
                  </a:moveTo>
                  <a:cubicBezTo>
                    <a:pt x="135" y="88"/>
                    <a:pt x="140" y="93"/>
                    <a:pt x="140" y="96"/>
                  </a:cubicBezTo>
                  <a:cubicBezTo>
                    <a:pt x="140" y="99"/>
                    <a:pt x="134" y="103"/>
                    <a:pt x="134" y="106"/>
                  </a:cubicBezTo>
                  <a:cubicBezTo>
                    <a:pt x="133" y="109"/>
                    <a:pt x="137" y="114"/>
                    <a:pt x="137" y="117"/>
                  </a:cubicBezTo>
                  <a:cubicBezTo>
                    <a:pt x="137" y="121"/>
                    <a:pt x="130" y="125"/>
                    <a:pt x="129" y="128"/>
                  </a:cubicBezTo>
                  <a:cubicBezTo>
                    <a:pt x="128" y="130"/>
                    <a:pt x="129" y="135"/>
                    <a:pt x="128" y="137"/>
                  </a:cubicBezTo>
                  <a:cubicBezTo>
                    <a:pt x="127" y="141"/>
                    <a:pt x="120" y="147"/>
                    <a:pt x="116" y="148"/>
                  </a:cubicBezTo>
                  <a:cubicBezTo>
                    <a:pt x="104" y="151"/>
                    <a:pt x="65" y="148"/>
                    <a:pt x="65" y="148"/>
                  </a:cubicBezTo>
                  <a:cubicBezTo>
                    <a:pt x="65" y="148"/>
                    <a:pt x="65" y="148"/>
                    <a:pt x="33" y="142"/>
                  </a:cubicBezTo>
                  <a:cubicBezTo>
                    <a:pt x="33" y="142"/>
                    <a:pt x="33" y="142"/>
                    <a:pt x="33" y="82"/>
                  </a:cubicBezTo>
                  <a:cubicBezTo>
                    <a:pt x="33" y="82"/>
                    <a:pt x="33" y="82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2"/>
                    <a:pt x="34" y="82"/>
                    <a:pt x="37" y="82"/>
                  </a:cubicBezTo>
                  <a:cubicBezTo>
                    <a:pt x="41" y="81"/>
                    <a:pt x="49" y="75"/>
                    <a:pt x="60" y="48"/>
                  </a:cubicBezTo>
                  <a:cubicBezTo>
                    <a:pt x="61" y="44"/>
                    <a:pt x="65" y="42"/>
                    <a:pt x="68" y="39"/>
                  </a:cubicBezTo>
                  <a:cubicBezTo>
                    <a:pt x="75" y="34"/>
                    <a:pt x="79" y="27"/>
                    <a:pt x="81" y="3"/>
                  </a:cubicBezTo>
                  <a:cubicBezTo>
                    <a:pt x="81" y="0"/>
                    <a:pt x="91" y="1"/>
                    <a:pt x="97" y="8"/>
                  </a:cubicBezTo>
                  <a:cubicBezTo>
                    <a:pt x="102" y="14"/>
                    <a:pt x="102" y="26"/>
                    <a:pt x="99" y="35"/>
                  </a:cubicBezTo>
                  <a:cubicBezTo>
                    <a:pt x="96" y="41"/>
                    <a:pt x="87" y="55"/>
                    <a:pt x="90" y="60"/>
                  </a:cubicBezTo>
                  <a:cubicBezTo>
                    <a:pt x="90" y="60"/>
                    <a:pt x="124" y="59"/>
                    <a:pt x="130" y="62"/>
                  </a:cubicBezTo>
                  <a:cubicBezTo>
                    <a:pt x="134" y="63"/>
                    <a:pt x="140" y="72"/>
                    <a:pt x="140" y="77"/>
                  </a:cubicBezTo>
                  <a:cubicBezTo>
                    <a:pt x="140" y="79"/>
                    <a:pt x="136" y="83"/>
                    <a:pt x="135" y="85"/>
                  </a:cubicBezTo>
                  <a:close/>
                  <a:moveTo>
                    <a:pt x="30" y="137"/>
                  </a:moveTo>
                  <a:cubicBezTo>
                    <a:pt x="30" y="137"/>
                    <a:pt x="30" y="137"/>
                    <a:pt x="30" y="137"/>
                  </a:cubicBezTo>
                  <a:cubicBezTo>
                    <a:pt x="30" y="137"/>
                    <a:pt x="30" y="137"/>
                    <a:pt x="30" y="82"/>
                  </a:cubicBezTo>
                  <a:cubicBezTo>
                    <a:pt x="30" y="79"/>
                    <a:pt x="27" y="76"/>
                    <a:pt x="23" y="76"/>
                  </a:cubicBezTo>
                  <a:cubicBezTo>
                    <a:pt x="23" y="76"/>
                    <a:pt x="23" y="76"/>
                    <a:pt x="7" y="76"/>
                  </a:cubicBezTo>
                  <a:cubicBezTo>
                    <a:pt x="3" y="76"/>
                    <a:pt x="0" y="79"/>
                    <a:pt x="0" y="82"/>
                  </a:cubicBezTo>
                  <a:cubicBezTo>
                    <a:pt x="0" y="82"/>
                    <a:pt x="0" y="82"/>
                    <a:pt x="0" y="137"/>
                  </a:cubicBezTo>
                  <a:cubicBezTo>
                    <a:pt x="0" y="141"/>
                    <a:pt x="3" y="144"/>
                    <a:pt x="7" y="144"/>
                  </a:cubicBezTo>
                  <a:cubicBezTo>
                    <a:pt x="7" y="144"/>
                    <a:pt x="7" y="144"/>
                    <a:pt x="23" y="144"/>
                  </a:cubicBezTo>
                  <a:cubicBezTo>
                    <a:pt x="27" y="144"/>
                    <a:pt x="30" y="141"/>
                    <a:pt x="30" y="13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68568" tIns="34285" rIns="68568" bIns="34285" numCol="1" anchor="t" anchorCtr="0" compatLnSpc="1">
              <a:prstTxWarp prst="textNoShape">
                <a:avLst/>
              </a:prstTxWarp>
            </a:bodyPr>
            <a:lstStyle/>
            <a:p>
              <a:pPr defTabSz="685664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A504559-329F-4D0C-97E7-7806E2671F84}"/>
              </a:ext>
            </a:extLst>
          </p:cNvPr>
          <p:cNvSpPr txBox="1"/>
          <p:nvPr/>
        </p:nvSpPr>
        <p:spPr>
          <a:xfrm>
            <a:off x="8367877" y="441196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</a:rPr>
              <a:t>04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FE2B5FD-3403-447A-AC7B-F4960ADDE34E}"/>
              </a:ext>
            </a:extLst>
          </p:cNvPr>
          <p:cNvSpPr txBox="1"/>
          <p:nvPr/>
        </p:nvSpPr>
        <p:spPr>
          <a:xfrm>
            <a:off x="8792949" y="4431469"/>
            <a:ext cx="290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563A8"/>
                </a:solidFill>
              </a:rPr>
              <a:t>谐振腔的分类</a:t>
            </a:r>
          </a:p>
        </p:txBody>
      </p:sp>
    </p:spTree>
    <p:extLst>
      <p:ext uri="{BB962C8B-B14F-4D97-AF65-F5344CB8AC3E}">
        <p14:creationId xmlns:p14="http://schemas.microsoft.com/office/powerpoint/2010/main" val="3391394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9" grpId="0"/>
      <p:bldP spid="91" grpId="0"/>
      <p:bldP spid="92" grpId="0"/>
      <p:bldP spid="94" grpId="0"/>
      <p:bldP spid="95" grpId="0"/>
      <p:bldP spid="6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162516" y="650601"/>
                <a:ext cx="8237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3C6EA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再考虑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sz="2800" i="1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800" i="1" smtClean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altLang="zh-CN" sz="2800" i="1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smtClean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sz="2800" i="1">
                        <a:solidFill>
                          <a:srgbClr val="3C6EA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3C6EA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3C6EA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三个面上的边界条件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516" y="650601"/>
                <a:ext cx="8237277" cy="523220"/>
              </a:xfrm>
              <a:prstGeom prst="rect">
                <a:avLst/>
              </a:prstGeom>
              <a:blipFill>
                <a:blip r:embed="rId2"/>
                <a:stretch>
                  <a:fillRect l="-155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42934" y="1719798"/>
                <a:ext cx="2990323" cy="10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zh-CN" altLang="zh-CN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34" y="1719798"/>
                <a:ext cx="2990323" cy="102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842933" y="3052362"/>
                <a:ext cx="2990323" cy="1132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320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zh-CN" altLang="zh-CN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33" y="3052362"/>
                <a:ext cx="2990323" cy="1132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842932" y="4488929"/>
                <a:ext cx="2990323" cy="102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sSub>
                        <m:sSubPr>
                          <m:ctrlPr>
                            <a:rPr lang="zh-CN" altLang="zh-CN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32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3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sz="32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32" y="4488929"/>
                <a:ext cx="2990323" cy="1028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550085" y="3800460"/>
                <a:ext cx="52624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=1,2,3,…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85" y="3800460"/>
                <a:ext cx="52624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400798" y="4385235"/>
                <a:ext cx="5262467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32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=1,2,3,…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4385235"/>
                <a:ext cx="5262467" cy="6236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400798" y="4921123"/>
                <a:ext cx="52624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32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l</m:t>
                      </m:r>
                      <m:r>
                        <a:rPr lang="en-US" altLang="zh-CN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=1,2,3,…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8" y="4921123"/>
                <a:ext cx="52624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6851836" y="3143946"/>
            <a:ext cx="254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C6E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求得：</a:t>
            </a:r>
          </a:p>
        </p:txBody>
      </p:sp>
    </p:spTree>
    <p:extLst>
      <p:ext uri="{BB962C8B-B14F-4D97-AF65-F5344CB8AC3E}">
        <p14:creationId xmlns:p14="http://schemas.microsoft.com/office/powerpoint/2010/main" val="34835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162516" y="650601"/>
            <a:ext cx="823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C6E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作为电磁场的解，还要求：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74749" y="1504630"/>
                <a:ext cx="2106602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zh-CN" altLang="en-US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49" y="1504630"/>
                <a:ext cx="2106602" cy="713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150053" y="2876905"/>
                <a:ext cx="5662596" cy="630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CN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altLang="zh-CN" sz="3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sub>
                    </m:sSub>
                    <m:sSub>
                      <m:sSubPr>
                        <m:ctrlPr>
                          <a:rPr lang="zh-CN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  <m:sSub>
                      <m:sSubPr>
                        <m:ctrlPr>
                          <a:rPr lang="zh-CN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53" y="2876905"/>
                <a:ext cx="5662596" cy="630044"/>
              </a:xfrm>
              <a:prstGeom prst="rect">
                <a:avLst/>
              </a:prstGeom>
              <a:blipFill>
                <a:blip r:embed="rId3"/>
                <a:stretch>
                  <a:fillRect t="-13592" b="-23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740367" y="2925993"/>
                <a:ext cx="9462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67" y="2925993"/>
                <a:ext cx="94628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下箭头 13"/>
          <p:cNvSpPr/>
          <p:nvPr/>
        </p:nvSpPr>
        <p:spPr>
          <a:xfrm>
            <a:off x="5662664" y="2412453"/>
            <a:ext cx="265386" cy="460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599429" y="4294747"/>
                <a:ext cx="8237277" cy="5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z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中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只有两个分量是独立的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29" y="4294747"/>
                <a:ext cx="8237277" cy="562846"/>
              </a:xfrm>
              <a:prstGeom prst="rect">
                <a:avLst/>
              </a:prstGeom>
              <a:blipFill>
                <a:blip r:embed="rId5"/>
                <a:stretch>
                  <a:fillRect l="-1479" t="-11957" b="-2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11" grpId="0"/>
      <p:bldP spid="4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23644" y="1381534"/>
                <a:ext cx="3074047" cy="1103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44" y="1381534"/>
                <a:ext cx="3074047" cy="11038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22821" y="2940796"/>
                <a:ext cx="6356292" cy="1099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32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3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32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21" y="2940796"/>
                <a:ext cx="6356292" cy="1099083"/>
              </a:xfrm>
              <a:prstGeom prst="rect">
                <a:avLst/>
              </a:prstGeom>
              <a:blipFill>
                <a:blip r:embed="rId3"/>
                <a:stretch>
                  <a:fillRect l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14392" y="4495313"/>
                <a:ext cx="5573149" cy="7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𝜈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zh-CN" altLang="en-US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</m:den>
                    </m:f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r>
                          <a:rPr lang="zh-CN" altLang="en-US" sz="2800" i="1">
                            <a:solidFill>
                              <a:srgbClr val="3563A8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sz="2800" i="1" smtClean="0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 smtClean="0">
                                <a:solidFill>
                                  <a:srgbClr val="3563A8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𝜀𝜇</m:t>
                            </m:r>
                          </m:e>
                        </m:rad>
                      </m:den>
                    </m:f>
                    <m:r>
                      <a:rPr lang="en-US" altLang="zh-CN" sz="2800" b="0" i="0" smtClean="0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 ,</m:t>
                    </m:r>
                  </m:oMath>
                </a14:m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800" i="1">
                        <a:solidFill>
                          <a:srgbClr val="3563A8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=1,2,3,…</m:t>
                    </m:r>
                  </m:oMath>
                </a14:m>
                <a:r>
                  <a:rPr lang="zh-CN" altLang="en-US" sz="2800" dirty="0">
                    <a:solidFill>
                      <a:srgbClr val="3563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392" y="4495313"/>
                <a:ext cx="5573149" cy="779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6235" y="1393054"/>
            <a:ext cx="4405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电纳法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1047136" y="2199056"/>
            <a:ext cx="11144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zh-CN" altLang="en-US" sz="2400" dirty="0"/>
              <a:t>取谐振腔在某一参考面上的等效电路，在谐振时，此参考面上的总电纳应为零。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endParaRPr lang="zh-CN" altLang="en-US" sz="2400" dirty="0"/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4874600" y="3418093"/>
          <a:ext cx="2141522" cy="71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4" imgW="799920" imgH="253800" progId="Equation.3">
                  <p:embed/>
                </p:oleObj>
              </mc:Choice>
              <mc:Fallback>
                <p:oleObj name="公式" r:id="rId4" imgW="799920" imgH="253800" progId="Equation.3">
                  <p:embed/>
                  <p:pic>
                    <p:nvPicPr>
                      <p:cNvPr id="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4600" y="3418093"/>
                        <a:ext cx="2141522" cy="717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1047136" y="4666953"/>
            <a:ext cx="6445045" cy="388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zh-CN" altLang="en-US" sz="2400" dirty="0"/>
              <a:t>通过对此式的求解可得谐振频率。</a:t>
            </a:r>
          </a:p>
        </p:txBody>
      </p:sp>
    </p:spTree>
    <p:extLst>
      <p:ext uri="{BB962C8B-B14F-4D97-AF65-F5344CB8AC3E}">
        <p14:creationId xmlns:p14="http://schemas.microsoft.com/office/powerpoint/2010/main" val="68917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6235" y="1393054"/>
            <a:ext cx="4405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等效电路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397" y="2026981"/>
            <a:ext cx="991465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单模工作的微波谐振腔可等效成下图所示的</a:t>
            </a:r>
            <a:r>
              <a:rPr kumimoji="1" lang="en-US" altLang="zh-CN" sz="2400" i="1" dirty="0">
                <a:latin typeface="Times New Roman" pitchFamily="18" charset="0"/>
                <a:ea typeface="宋体" charset="-122"/>
              </a:rPr>
              <a:t>RLC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串联谐振回路或</a:t>
            </a:r>
            <a:r>
              <a:rPr kumimoji="1" lang="en-US" altLang="zh-CN" sz="2400" i="1" dirty="0">
                <a:latin typeface="Times New Roman" pitchFamily="18" charset="0"/>
                <a:ea typeface="宋体" charset="-122"/>
              </a:rPr>
              <a:t>GLC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并联谐振回路。</a:t>
            </a:r>
          </a:p>
        </p:txBody>
      </p:sp>
      <p:pic>
        <p:nvPicPr>
          <p:cNvPr id="10" name="Picture 4" descr="T054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901187" y="3215406"/>
            <a:ext cx="6242050" cy="2603500"/>
          </a:xfrm>
          <a:prstGeom prst="rect">
            <a:avLst/>
          </a:prstGeom>
          <a:solidFill>
            <a:srgbClr val="E7EDE3">
              <a:alpha val="50000"/>
            </a:srgbClr>
          </a:solidFill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275024" y="4022930"/>
            <a:ext cx="3479441" cy="52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3563A8"/>
                </a:solidFill>
              </a:rPr>
              <a:t>串联？并联？</a:t>
            </a:r>
          </a:p>
        </p:txBody>
      </p:sp>
    </p:spTree>
    <p:extLst>
      <p:ext uri="{BB962C8B-B14F-4D97-AF65-F5344CB8AC3E}">
        <p14:creationId xmlns:p14="http://schemas.microsoft.com/office/powerpoint/2010/main" val="950346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6235" y="1393054"/>
            <a:ext cx="4405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并联谐振电路特性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488730" y="2447793"/>
            <a:ext cx="3060700" cy="1584325"/>
            <a:chOff x="3470" y="2160"/>
            <a:chExt cx="1541" cy="681"/>
          </a:xfrm>
        </p:grpSpPr>
        <p:sp>
          <p:nvSpPr>
            <p:cNvPr id="12" name="Freeform 3"/>
            <p:cNvSpPr>
              <a:spLocks/>
            </p:cNvSpPr>
            <p:nvPr/>
          </p:nvSpPr>
          <p:spPr bwMode="auto">
            <a:xfrm>
              <a:off x="4152" y="2387"/>
              <a:ext cx="64" cy="262"/>
            </a:xfrm>
            <a:custGeom>
              <a:avLst/>
              <a:gdLst/>
              <a:ahLst/>
              <a:cxnLst>
                <a:cxn ang="0">
                  <a:pos x="138" y="27"/>
                </a:cxn>
                <a:cxn ang="0">
                  <a:pos x="83" y="9"/>
                </a:cxn>
                <a:cxn ang="0">
                  <a:pos x="55" y="0"/>
                </a:cxn>
                <a:cxn ang="0">
                  <a:pos x="19" y="9"/>
                </a:cxn>
                <a:cxn ang="0">
                  <a:pos x="19" y="91"/>
                </a:cxn>
                <a:cxn ang="0">
                  <a:pos x="101" y="128"/>
                </a:cxn>
                <a:cxn ang="0">
                  <a:pos x="46" y="146"/>
                </a:cxn>
                <a:cxn ang="0">
                  <a:pos x="19" y="155"/>
                </a:cxn>
                <a:cxn ang="0">
                  <a:pos x="92" y="219"/>
                </a:cxn>
                <a:cxn ang="0">
                  <a:pos x="46" y="228"/>
                </a:cxn>
                <a:cxn ang="0">
                  <a:pos x="19" y="237"/>
                </a:cxn>
                <a:cxn ang="0">
                  <a:pos x="83" y="301"/>
                </a:cxn>
                <a:cxn ang="0">
                  <a:pos x="37" y="311"/>
                </a:cxn>
                <a:cxn ang="0">
                  <a:pos x="28" y="365"/>
                </a:cxn>
                <a:cxn ang="0">
                  <a:pos x="92" y="375"/>
                </a:cxn>
              </a:cxnLst>
              <a:rect l="0" t="0" r="r" b="b"/>
              <a:pathLst>
                <a:path w="138" h="379">
                  <a:moveTo>
                    <a:pt x="138" y="27"/>
                  </a:moveTo>
                  <a:cubicBezTo>
                    <a:pt x="120" y="21"/>
                    <a:pt x="101" y="15"/>
                    <a:pt x="83" y="9"/>
                  </a:cubicBezTo>
                  <a:cubicBezTo>
                    <a:pt x="74" y="6"/>
                    <a:pt x="55" y="0"/>
                    <a:pt x="55" y="0"/>
                  </a:cubicBezTo>
                  <a:cubicBezTo>
                    <a:pt x="43" y="3"/>
                    <a:pt x="29" y="1"/>
                    <a:pt x="19" y="9"/>
                  </a:cubicBezTo>
                  <a:cubicBezTo>
                    <a:pt x="0" y="24"/>
                    <a:pt x="16" y="85"/>
                    <a:pt x="19" y="91"/>
                  </a:cubicBezTo>
                  <a:cubicBezTo>
                    <a:pt x="32" y="118"/>
                    <a:pt x="101" y="128"/>
                    <a:pt x="101" y="128"/>
                  </a:cubicBezTo>
                  <a:cubicBezTo>
                    <a:pt x="83" y="134"/>
                    <a:pt x="64" y="140"/>
                    <a:pt x="46" y="146"/>
                  </a:cubicBezTo>
                  <a:cubicBezTo>
                    <a:pt x="37" y="149"/>
                    <a:pt x="19" y="155"/>
                    <a:pt x="19" y="155"/>
                  </a:cubicBezTo>
                  <a:cubicBezTo>
                    <a:pt x="32" y="210"/>
                    <a:pt x="38" y="206"/>
                    <a:pt x="92" y="219"/>
                  </a:cubicBezTo>
                  <a:cubicBezTo>
                    <a:pt x="77" y="222"/>
                    <a:pt x="61" y="224"/>
                    <a:pt x="46" y="228"/>
                  </a:cubicBezTo>
                  <a:cubicBezTo>
                    <a:pt x="37" y="230"/>
                    <a:pt x="22" y="228"/>
                    <a:pt x="19" y="237"/>
                  </a:cubicBezTo>
                  <a:cubicBezTo>
                    <a:pt x="3" y="278"/>
                    <a:pt x="59" y="293"/>
                    <a:pt x="83" y="301"/>
                  </a:cubicBezTo>
                  <a:cubicBezTo>
                    <a:pt x="68" y="304"/>
                    <a:pt x="51" y="303"/>
                    <a:pt x="37" y="311"/>
                  </a:cubicBezTo>
                  <a:cubicBezTo>
                    <a:pt x="18" y="322"/>
                    <a:pt x="12" y="349"/>
                    <a:pt x="28" y="365"/>
                  </a:cubicBezTo>
                  <a:cubicBezTo>
                    <a:pt x="42" y="379"/>
                    <a:pt x="77" y="375"/>
                    <a:pt x="92" y="37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 flipV="1">
              <a:off x="4195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4195" y="265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4195" y="216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195" y="284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4649" y="2342"/>
              <a:ext cx="91" cy="27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4694" y="261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V="1">
              <a:off x="4694" y="216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4331" y="243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4331" y="2523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4422" y="216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4422" y="252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3968" y="2387"/>
              <a:ext cx="18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L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422" y="2251"/>
              <a:ext cx="182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694" y="2387"/>
              <a:ext cx="317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G</a:t>
              </a:r>
              <a:r>
                <a:rPr lang="en-US" altLang="zh-CN" baseline="-25000"/>
                <a:t>0</a:t>
              </a:r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>
              <a:off x="3696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>
              <a:off x="3696" y="284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3787" y="2160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470" y="2341"/>
              <a:ext cx="317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U</a:t>
              </a:r>
              <a:r>
                <a:rPr lang="en-US" altLang="zh-CN" baseline="-25000"/>
                <a:t>m</a:t>
              </a:r>
            </a:p>
          </p:txBody>
        </p: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4580809" y="2162637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charset="-122"/>
                <a:ea typeface="宋体" charset="-122"/>
              </a:rPr>
              <a:t>    </a:t>
            </a:r>
            <a:r>
              <a:rPr lang="zh-CN" altLang="en-US" sz="2400" dirty="0">
                <a:latin typeface="宋体" charset="-122"/>
                <a:ea typeface="宋体" charset="-122"/>
              </a:rPr>
              <a:t>该回路的</a:t>
            </a:r>
            <a:r>
              <a:rPr lang="zh-CN" altLang="en-US" sz="2400" dirty="0">
                <a:solidFill>
                  <a:srgbClr val="0000FF"/>
                </a:solidFill>
                <a:latin typeface="宋体" charset="-122"/>
                <a:ea typeface="宋体" charset="-122"/>
              </a:rPr>
              <a:t>导纳</a:t>
            </a:r>
            <a:r>
              <a:rPr lang="zh-CN" altLang="en-US" sz="2400" dirty="0">
                <a:latin typeface="宋体" charset="-122"/>
                <a:ea typeface="宋体" charset="-122"/>
              </a:rPr>
              <a:t>为：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5270807" y="3168190"/>
          <a:ext cx="3816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4" imgW="1841400" imgH="393480" progId="Equation.3">
                  <p:embed/>
                </p:oleObj>
              </mc:Choice>
              <mc:Fallback>
                <p:oleObj name="公式" r:id="rId4" imgW="1841400" imgH="393480" progId="Equation.3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807" y="3168190"/>
                        <a:ext cx="381635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471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719667" y="1043089"/>
            <a:ext cx="101769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charset="-122"/>
                <a:ea typeface="宋体" charset="-122"/>
              </a:rPr>
              <a:t>进一步可将回路</a:t>
            </a:r>
            <a:r>
              <a:rPr lang="zh-CN" altLang="en-US" sz="2400" dirty="0">
                <a:solidFill>
                  <a:srgbClr val="0000FF"/>
                </a:solidFill>
                <a:latin typeface="宋体" charset="-122"/>
                <a:ea typeface="宋体" charset="-122"/>
              </a:rPr>
              <a:t>并联电纳</a:t>
            </a:r>
            <a:r>
              <a:rPr lang="zh-CN" altLang="en-US" sz="2400" dirty="0">
                <a:latin typeface="宋体" charset="-122"/>
                <a:ea typeface="宋体" charset="-122"/>
              </a:rPr>
              <a:t>表示为：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2120833" y="1665187"/>
          <a:ext cx="596688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3" imgW="2158920" imgH="393480" progId="Equation.3">
                  <p:embed/>
                </p:oleObj>
              </mc:Choice>
              <mc:Fallback>
                <p:oleObj name="公式" r:id="rId3" imgW="2158920" imgH="393480" progId="Equation.3">
                  <p:embed/>
                  <p:pic>
                    <p:nvPicPr>
                      <p:cNvPr id="202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833" y="1665187"/>
                        <a:ext cx="596688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580173" y="2934927"/>
            <a:ext cx="1094316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charset="-122"/>
                <a:ea typeface="宋体" charset="-122"/>
              </a:rPr>
              <a:t>因此：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charset="-122"/>
                <a:ea typeface="宋体" charset="-122"/>
              </a:rPr>
              <a:t>且有：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endParaRPr lang="en-US" altLang="zh-CN" sz="2400" dirty="0">
              <a:latin typeface="宋体" charset="-122"/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宋体" charset="-122"/>
                <a:ea typeface="宋体" charset="-122"/>
              </a:rPr>
              <a:t>另外：由于</a:t>
            </a:r>
            <a:r>
              <a:rPr lang="en-US" altLang="zh-CN" sz="2400" dirty="0" err="1">
                <a:latin typeface="宋体" charset="-122"/>
                <a:ea typeface="宋体" charset="-122"/>
              </a:rPr>
              <a:t>ω</a:t>
            </a:r>
            <a:r>
              <a:rPr lang="en-US" altLang="zh-CN" sz="2400" baseline="-25000" dirty="0" err="1">
                <a:latin typeface="宋体" charset="-122"/>
                <a:ea typeface="宋体" charset="-122"/>
              </a:rPr>
              <a:t>r</a:t>
            </a:r>
            <a:r>
              <a:rPr lang="zh-CN" altLang="en-US" sz="2400" dirty="0">
                <a:latin typeface="宋体" charset="-122"/>
                <a:ea typeface="宋体" charset="-122"/>
              </a:rPr>
              <a:t>附近较窄的频带内，由趋肤效应引起的</a:t>
            </a:r>
            <a:r>
              <a:rPr lang="en-US" altLang="zh-CN" sz="2400" dirty="0">
                <a:latin typeface="宋体" charset="-122"/>
                <a:ea typeface="宋体" charset="-122"/>
              </a:rPr>
              <a:t>G</a:t>
            </a:r>
            <a:r>
              <a:rPr lang="zh-CN" altLang="en-US" sz="2400" dirty="0">
                <a:latin typeface="宋体" charset="-122"/>
                <a:ea typeface="宋体" charset="-122"/>
              </a:rPr>
              <a:t>的变化很小，因此可以近似认为</a:t>
            </a:r>
            <a:r>
              <a:rPr lang="en-US" altLang="zh-CN" sz="2400" dirty="0">
                <a:latin typeface="宋体" charset="-122"/>
                <a:ea typeface="宋体" charset="-122"/>
              </a:rPr>
              <a:t>G</a:t>
            </a:r>
            <a:r>
              <a:rPr lang="zh-CN" altLang="en-US" sz="2400" dirty="0">
                <a:latin typeface="宋体" charset="-122"/>
                <a:ea typeface="宋体" charset="-122"/>
              </a:rPr>
              <a:t>为常数。</a:t>
            </a:r>
          </a:p>
        </p:txBody>
      </p:sp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7352686" y="2482237"/>
          <a:ext cx="2139949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5" imgW="774360" imgH="215640" progId="Equation.3">
                  <p:embed/>
                </p:oleObj>
              </mc:Choice>
              <mc:Fallback>
                <p:oleObj name="公式" r:id="rId5" imgW="774360" imgH="215640" progId="Equation.3">
                  <p:embed/>
                  <p:pic>
                    <p:nvPicPr>
                      <p:cNvPr id="202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686" y="2482237"/>
                        <a:ext cx="2139949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2159000" y="3348039"/>
          <a:ext cx="4032251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7" imgW="1244520" imgH="241200" progId="Equation.3">
                  <p:embed/>
                </p:oleObj>
              </mc:Choice>
              <mc:Fallback>
                <p:oleObj name="公式" r:id="rId7" imgW="1244520" imgH="241200" progId="Equation.3">
                  <p:embed/>
                  <p:pic>
                    <p:nvPicPr>
                      <p:cNvPr id="202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348039"/>
                        <a:ext cx="4032251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2159000" y="4314826"/>
          <a:ext cx="259291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9" imgW="863280" imgH="469800" progId="Equation.3">
                  <p:embed/>
                </p:oleObj>
              </mc:Choice>
              <mc:Fallback>
                <p:oleObj name="公式" r:id="rId9" imgW="863280" imgH="469800" progId="Equation.3">
                  <p:embed/>
                  <p:pic>
                    <p:nvPicPr>
                      <p:cNvPr id="202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314826"/>
                        <a:ext cx="2592917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9" name="矩形 8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4179" y="2462981"/>
            <a:ext cx="5073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charset="-122"/>
                <a:ea typeface="宋体" charset="-122"/>
              </a:rPr>
              <a:t>当工作频率范围较窄时可近似认为：</a:t>
            </a:r>
          </a:p>
        </p:txBody>
      </p:sp>
    </p:spTree>
    <p:extLst>
      <p:ext uri="{BB962C8B-B14F-4D97-AF65-F5344CB8AC3E}">
        <p14:creationId xmlns:p14="http://schemas.microsoft.com/office/powerpoint/2010/main" val="29231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675422" y="1205326"/>
            <a:ext cx="10945284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宋体" charset="-122"/>
                <a:ea typeface="宋体" charset="-122"/>
              </a:rPr>
              <a:t>    </a:t>
            </a:r>
            <a:r>
              <a:rPr lang="zh-CN" altLang="en-US" sz="2400" dirty="0">
                <a:latin typeface="宋体" charset="-122"/>
                <a:ea typeface="宋体" charset="-122"/>
              </a:rPr>
              <a:t>由以上分析可知，集中参数的</a:t>
            </a:r>
            <a:r>
              <a:rPr lang="zh-CN" altLang="en-US" sz="2400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并联谐振回路</a:t>
            </a:r>
            <a:r>
              <a:rPr lang="zh-CN" altLang="en-US" sz="2400" dirty="0">
                <a:latin typeface="宋体" charset="-122"/>
                <a:ea typeface="宋体" charset="-122"/>
              </a:rPr>
              <a:t>在谐振频率附近的窄频带内由如下三个特性：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400" dirty="0">
                <a:latin typeface="宋体" charset="-122"/>
                <a:ea typeface="宋体" charset="-122"/>
              </a:rPr>
              <a:t>。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电纳曲线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B =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）与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成线性关系，而且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dB/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dω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&gt;0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。电纳曲线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B =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）当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ω</a:t>
            </a:r>
            <a:r>
              <a:rPr lang="en-US" altLang="zh-CN" sz="2400" baseline="-25000" dirty="0" err="1"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时通过零点；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。电导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G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近似等于常数。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       </a:t>
            </a:r>
          </a:p>
        </p:txBody>
      </p:sp>
      <p:sp>
        <p:nvSpPr>
          <p:cNvPr id="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4" name="矩形 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4181" y="4424516"/>
            <a:ext cx="1081056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charset="-122"/>
                <a:ea typeface="宋体" charset="-122"/>
              </a:rPr>
              <a:t>    对于一个工作于某一模式的谐振腔，在很窄的频率范围内，如果也具有上述的集中参数并联谐振回路的三个特性，那么就可以将它等效为一个集中参数的并联谐振回路。</a:t>
            </a:r>
          </a:p>
        </p:txBody>
      </p:sp>
    </p:spTree>
    <p:extLst>
      <p:ext uri="{BB962C8B-B14F-4D97-AF65-F5344CB8AC3E}">
        <p14:creationId xmlns:p14="http://schemas.microsoft.com/office/powerpoint/2010/main" val="19507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90170" y="1264317"/>
            <a:ext cx="10945284" cy="419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宋体" charset="-122"/>
                <a:ea typeface="宋体" charset="-122"/>
              </a:rPr>
              <a:t>    </a:t>
            </a:r>
            <a:r>
              <a:rPr lang="zh-CN" altLang="en-US" sz="2400" dirty="0">
                <a:latin typeface="宋体" charset="-122"/>
                <a:ea typeface="宋体" charset="-122"/>
              </a:rPr>
              <a:t>集中参数的</a:t>
            </a:r>
            <a:r>
              <a:rPr lang="zh-CN" altLang="en-US" sz="2400" dirty="0">
                <a:solidFill>
                  <a:schemeClr val="accent1"/>
                </a:solidFill>
                <a:latin typeface="宋体" charset="-122"/>
                <a:ea typeface="宋体" charset="-122"/>
              </a:rPr>
              <a:t>串联谐振回路</a:t>
            </a:r>
            <a:r>
              <a:rPr lang="zh-CN" altLang="en-US" sz="2400" dirty="0">
                <a:latin typeface="宋体" charset="-122"/>
                <a:ea typeface="宋体" charset="-122"/>
              </a:rPr>
              <a:t>在谐振频率附近的窄频带内由如下三个特性：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400" dirty="0">
                <a:latin typeface="宋体" charset="-122"/>
                <a:ea typeface="宋体" charset="-122"/>
              </a:rPr>
              <a:t>。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电抗曲线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X =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）与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成线性关系，而且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dX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/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dω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&gt;0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。电抗曲线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X = </a:t>
            </a:r>
            <a:r>
              <a:rPr lang="en-US" altLang="zh-CN" sz="2400" i="1" dirty="0">
                <a:latin typeface="Times New Roman" pitchFamily="18" charset="0"/>
                <a:ea typeface="宋体" charset="-122"/>
              </a:rPr>
              <a:t>f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）当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ω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ω</a:t>
            </a:r>
            <a:r>
              <a:rPr lang="en-US" altLang="zh-CN" sz="2400" baseline="-25000" dirty="0" err="1"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时通过零点；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。电阻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R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近似等于常数。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charset="-122"/>
              </a:rPr>
              <a:t>       对于一个工作于某一模式的谐振腔，在很窄的频率范围内，如果也具有上述的集中参数串联谐振回路的三个特性，那么就可以将它等效为一个集中参数的串联谐振回路。</a:t>
            </a:r>
          </a:p>
        </p:txBody>
      </p:sp>
      <p:sp>
        <p:nvSpPr>
          <p:cNvPr id="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4" name="矩形 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670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ext Box 2"/>
          <p:cNvSpPr txBox="1">
            <a:spLocks noChangeArrowheads="1"/>
          </p:cNvSpPr>
          <p:nvPr/>
        </p:nvSpPr>
        <p:spPr bwMode="auto">
          <a:xfrm>
            <a:off x="749164" y="467903"/>
            <a:ext cx="10945284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latin typeface="宋体" charset="-122"/>
                <a:ea typeface="宋体" charset="-122"/>
              </a:rPr>
              <a:t>等效回路的参数可由谐振腔的已知基本参量来计算谐振状态下，等效回路的参数于谐振腔的参数之间的关系为：</a:t>
            </a:r>
          </a:p>
        </p:txBody>
      </p:sp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3024718" y="1606550"/>
          <a:ext cx="268816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3" imgW="812520" imgH="241200" progId="Equation.3">
                  <p:embed/>
                </p:oleObj>
              </mc:Choice>
              <mc:Fallback>
                <p:oleObj name="公式" r:id="rId3" imgW="812520" imgH="241200" progId="Equation.3">
                  <p:embed/>
                  <p:pic>
                    <p:nvPicPr>
                      <p:cNvPr id="204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718" y="1606550"/>
                        <a:ext cx="2688167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3041651" y="2417763"/>
          <a:ext cx="2478616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5" imgW="774360" imgH="241200" progId="Equation.3">
                  <p:embed/>
                </p:oleObj>
              </mc:Choice>
              <mc:Fallback>
                <p:oleObj name="公式" r:id="rId5" imgW="774360" imgH="241200" progId="Equation.3">
                  <p:embed/>
                  <p:pic>
                    <p:nvPicPr>
                      <p:cNvPr id="204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2417763"/>
                        <a:ext cx="2478616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3014133" y="3167064"/>
          <a:ext cx="2601384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公式" r:id="rId7" imgW="812520" imgH="228600" progId="Equation.3">
                  <p:embed/>
                </p:oleObj>
              </mc:Choice>
              <mc:Fallback>
                <p:oleObj name="公式" r:id="rId7" imgW="812520" imgH="228600" progId="Equation.3">
                  <p:embed/>
                  <p:pic>
                    <p:nvPicPr>
                      <p:cNvPr id="204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133" y="3167064"/>
                        <a:ext cx="2601384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719667" y="3789364"/>
            <a:ext cx="6212075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dirty="0">
                <a:latin typeface="宋体" charset="-122"/>
                <a:ea typeface="宋体" charset="-122"/>
              </a:rPr>
              <a:t>    </a:t>
            </a:r>
            <a:r>
              <a:rPr lang="zh-CN" altLang="en-US" sz="2400" dirty="0">
                <a:latin typeface="宋体" charset="-122"/>
                <a:ea typeface="宋体" charset="-122"/>
              </a:rPr>
              <a:t>由上面三个式子可以得到：</a:t>
            </a: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3310467" y="4508501"/>
          <a:ext cx="30734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公式" r:id="rId9" imgW="876240" imgH="228600" progId="Equation.3">
                  <p:embed/>
                </p:oleObj>
              </mc:Choice>
              <mc:Fallback>
                <p:oleObj name="公式" r:id="rId9" imgW="876240" imgH="228600" progId="Equation.3">
                  <p:embed/>
                  <p:pic>
                    <p:nvPicPr>
                      <p:cNvPr id="20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467" y="4508501"/>
                        <a:ext cx="30734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/>
        </p:nvGraphicFramePr>
        <p:xfrm>
          <a:off x="3304118" y="5229226"/>
          <a:ext cx="29845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公式" r:id="rId11" imgW="850680" imgH="228600" progId="Equation.3">
                  <p:embed/>
                </p:oleObj>
              </mc:Choice>
              <mc:Fallback>
                <p:oleObj name="公式" r:id="rId11" imgW="850680" imgH="228600" progId="Equation.3">
                  <p:embed/>
                  <p:pic>
                    <p:nvPicPr>
                      <p:cNvPr id="204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118" y="5229226"/>
                        <a:ext cx="29845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3312585" y="5949951"/>
          <a:ext cx="160443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公式" r:id="rId13" imgW="457200" imgH="228600" progId="Equation.3">
                  <p:embed/>
                </p:oleObj>
              </mc:Choice>
              <mc:Fallback>
                <p:oleObj name="公式" r:id="rId13" imgW="457200" imgH="228600" progId="Equation.3">
                  <p:embed/>
                  <p:pic>
                    <p:nvPicPr>
                      <p:cNvPr id="204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585" y="5949951"/>
                        <a:ext cx="160443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5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719698B3-EA83-49B0-A597-D9024D657620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42F723-8129-46BF-879A-E94E3AE3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13" y="2336421"/>
            <a:ext cx="2014800" cy="1482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28B864C-FBE4-4206-A4B1-C96A66E4C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75" y="2217883"/>
            <a:ext cx="2482010" cy="17441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A78F95-FDEC-4EC8-9B96-976F57BB31ED}"/>
              </a:ext>
            </a:extLst>
          </p:cNvPr>
          <p:cNvSpPr/>
          <p:nvPr/>
        </p:nvSpPr>
        <p:spPr>
          <a:xfrm>
            <a:off x="3439916" y="808515"/>
            <a:ext cx="39980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LC</a:t>
            </a:r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谐振器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D16440-C2AC-4799-81F1-A4D5494A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2432"/>
              </p:ext>
            </p:extLst>
          </p:nvPr>
        </p:nvGraphicFramePr>
        <p:xfrm>
          <a:off x="2006082" y="4989705"/>
          <a:ext cx="81279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719687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11810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6237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选频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滤波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倍频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830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6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785421" y="2078858"/>
            <a:ext cx="10945283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4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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r/4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型同轴谐振腔</a:t>
            </a:r>
          </a:p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400" i="1" dirty="0">
                <a:latin typeface="Times New Roman" pitchFamily="18" charset="0"/>
                <a:ea typeface="宋体" charset="-122"/>
                <a:sym typeface="Symbol" pitchFamily="18" charset="2"/>
              </a:rPr>
              <a:t>        </a:t>
            </a:r>
            <a:r>
              <a:rPr kumimoji="1" lang="en-US" altLang="zh-CN" sz="2400" i="1" baseline="-25000" dirty="0">
                <a:latin typeface="Times New Roman" pitchFamily="18" charset="0"/>
                <a:ea typeface="宋体" charset="-122"/>
                <a:sym typeface="Symbol" pitchFamily="18" charset="2"/>
              </a:rPr>
              <a:t>r</a:t>
            </a:r>
            <a:r>
              <a:rPr kumimoji="1" lang="en-US" altLang="zh-CN" sz="2400" dirty="0">
                <a:latin typeface="宋体" charset="-122"/>
                <a:ea typeface="宋体" charset="-122"/>
              </a:rPr>
              <a:t>/4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型同轴谐振腔也是传输线型谐振腔，由一端短路、一端开路的一段同轴线构成。可由电纳法求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谐振频率</a:t>
            </a:r>
            <a:r>
              <a:rPr kumimoji="1" lang="en-US" altLang="zh-CN" sz="2400" i="1" dirty="0"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400" i="1" baseline="-25000" dirty="0"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：</a:t>
            </a:r>
            <a:r>
              <a:rPr kumimoji="1" lang="zh-CN" altLang="en-US" sz="2400" b="1" dirty="0">
                <a:solidFill>
                  <a:srgbClr val="0066FF"/>
                </a:solidFill>
                <a:latin typeface="宋体" charset="-122"/>
                <a:ea typeface="宋体" charset="-122"/>
              </a:rPr>
              <a:t>取某一参考面，求出该参考面的总的等效电纳，谐振条件下，该总电纳为</a:t>
            </a:r>
            <a:r>
              <a:rPr kumimoji="1" lang="en-US" altLang="zh-CN" sz="2400" b="1" dirty="0">
                <a:solidFill>
                  <a:srgbClr val="0066FF"/>
                </a:solidFill>
                <a:latin typeface="宋体" charset="-122"/>
                <a:ea typeface="宋体" charset="-122"/>
              </a:rPr>
              <a:t>0</a:t>
            </a:r>
            <a:r>
              <a:rPr kumimoji="1" lang="zh-CN" altLang="en-US" sz="2400" b="1" dirty="0">
                <a:solidFill>
                  <a:srgbClr val="0066FF"/>
                </a:solidFill>
                <a:latin typeface="宋体" charset="-122"/>
                <a:ea typeface="宋体" charset="-122"/>
              </a:rPr>
              <a:t>。</a:t>
            </a:r>
          </a:p>
        </p:txBody>
      </p:sp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6096000" y="4441826"/>
          <a:ext cx="60960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位图图像" r:id="rId4" imgW="3333333" imgH="1762371" progId="Paint.Picture">
                  <p:embed/>
                </p:oleObj>
              </mc:Choice>
              <mc:Fallback>
                <p:oleObj name="位图图像" r:id="rId4" imgW="3333333" imgH="1762371" progId="Paint.Picture">
                  <p:embed/>
                  <p:pic>
                    <p:nvPicPr>
                      <p:cNvPr id="1894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41826"/>
                        <a:ext cx="60960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912284" y="4365626"/>
            <a:ext cx="48006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</a:pP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根据长线理论研究结果，从腔的开路端向短路端观察的输入阻抗为：</a:t>
            </a:r>
          </a:p>
        </p:txBody>
      </p:sp>
      <p:sp>
        <p:nvSpPr>
          <p:cNvPr id="6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7" name="矩形 6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46235" y="1393054"/>
            <a:ext cx="4405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电纳法的应用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689561" y="5587898"/>
          <a:ext cx="40322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公式" r:id="rId6" imgW="1130040" imgH="228600" progId="Equation.3">
                  <p:embed/>
                </p:oleObj>
              </mc:Choice>
              <mc:Fallback>
                <p:oleObj name="公式" r:id="rId6" imgW="1130040" imgH="228600" progId="Equation.3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561" y="5587898"/>
                        <a:ext cx="40322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  <p:bldP spid="1894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527051" y="2222885"/>
            <a:ext cx="11330516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10000"/>
              </a:spcBef>
            </a:pP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由此得：</a:t>
            </a:r>
          </a:p>
          <a:p>
            <a:pPr>
              <a:lnSpc>
                <a:spcPct val="125000"/>
              </a:lnSpc>
              <a:spcBef>
                <a:spcPct val="10000"/>
              </a:spcBef>
            </a:pP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endParaRPr kumimoji="1" lang="zh-CN" altLang="en-US" sz="1600" dirty="0">
              <a:latin typeface="Times New Roman" pitchFamily="18" charset="0"/>
              <a:ea typeface="宋体" charset="-122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endParaRPr kumimoji="1" lang="zh-CN" altLang="en-US" sz="1600" dirty="0">
              <a:latin typeface="Times New Roman" pitchFamily="18" charset="0"/>
              <a:ea typeface="宋体" charset="-122"/>
            </a:endParaRPr>
          </a:p>
          <a:p>
            <a:pPr>
              <a:lnSpc>
                <a:spcPct val="125000"/>
              </a:lnSpc>
              <a:spcBef>
                <a:spcPct val="10000"/>
              </a:spcBef>
            </a:pP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可见，当腔的长度</a:t>
            </a:r>
            <a:r>
              <a:rPr kumimoji="1" lang="en-US" altLang="zh-CN" sz="2400" i="1" dirty="0">
                <a:latin typeface="Times New Roman" pitchFamily="18" charset="0"/>
                <a:ea typeface="宋体" charset="-122"/>
              </a:rPr>
              <a:t>l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等于</a:t>
            </a:r>
            <a:r>
              <a:rPr kumimoji="1" lang="en-US" altLang="zh-CN" sz="2400" dirty="0" err="1">
                <a:latin typeface="Times New Roman" pitchFamily="18" charset="0"/>
                <a:ea typeface="宋体" charset="-122"/>
              </a:rPr>
              <a:t>λ</a:t>
            </a:r>
            <a:r>
              <a:rPr kumimoji="1" lang="en-US" altLang="zh-CN" sz="2400" baseline="-25000" dirty="0" err="1">
                <a:latin typeface="Times New Roman" pitchFamily="18" charset="0"/>
                <a:ea typeface="宋体" charset="-122"/>
              </a:rPr>
              <a:t>r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/4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的奇数倍时，腔将产生谐振，因此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这类腔称为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四分之一（谐振）波长型（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宋体" charset="-122"/>
                <a:ea typeface="宋体" charset="-122"/>
              </a:rPr>
              <a:t>λ</a:t>
            </a:r>
            <a:r>
              <a:rPr kumimoji="1" lang="en-US" altLang="zh-CN" sz="2400" b="1" baseline="-25000" dirty="0" err="1">
                <a:solidFill>
                  <a:srgbClr val="0000FF"/>
                </a:solidFill>
                <a:latin typeface="宋体" charset="-122"/>
                <a:ea typeface="宋体" charset="-122"/>
              </a:rPr>
              <a:t>r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/4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charset="-122"/>
                <a:ea typeface="宋体" charset="-122"/>
              </a:rPr>
              <a:t>）同轴谐振腔；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同样，此类腔具有</a:t>
            </a:r>
            <a:r>
              <a:rPr kumimoji="1" lang="zh-CN" altLang="en-US" sz="2400" dirty="0">
                <a:solidFill>
                  <a:srgbClr val="A50021"/>
                </a:solidFill>
                <a:latin typeface="宋体" charset="-122"/>
                <a:ea typeface="宋体" charset="-122"/>
              </a:rPr>
              <a:t>多谐性</a:t>
            </a:r>
            <a:r>
              <a:rPr kumimoji="1" lang="zh-CN" altLang="en-US" sz="2400" dirty="0">
                <a:latin typeface="宋体" charset="-122"/>
                <a:ea typeface="宋体" charset="-122"/>
              </a:rPr>
              <a:t>。实际结构上常把开路端外导体适当延长构成截止圆波导，甚至末端用导体封盖，起衰减器作用。</a:t>
            </a:r>
            <a:endParaRPr kumimoji="1" lang="zh-CN" altLang="en-US" sz="2400" dirty="0"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2439988" y="1946275"/>
          <a:ext cx="714216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4" imgW="2133360" imgH="431640" progId="Equation.3">
                  <p:embed/>
                </p:oleObj>
              </mc:Choice>
              <mc:Fallback>
                <p:oleObj name="公式" r:id="rId4" imgW="2133360" imgH="431640" progId="Equation.3">
                  <p:embed/>
                  <p:pic>
                    <p:nvPicPr>
                      <p:cNvPr id="191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1946275"/>
                        <a:ext cx="7142162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2573338" y="2954338"/>
          <a:ext cx="5570537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6" imgW="1663560" imgH="812520" progId="Equation.3">
                  <p:embed/>
                </p:oleObj>
              </mc:Choice>
              <mc:Fallback>
                <p:oleObj name="公式" r:id="rId6" imgW="1663560" imgH="812520" progId="Equation.3">
                  <p:embed/>
                  <p:pic>
                    <p:nvPicPr>
                      <p:cNvPr id="191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2954338"/>
                        <a:ext cx="5570537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7" name="矩形 6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7705" y="1297858"/>
            <a:ext cx="942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由于谐振时，</a:t>
            </a:r>
            <a:r>
              <a:rPr kumimoji="1" lang="en-US" altLang="zh-CN" sz="2400" dirty="0" err="1">
                <a:latin typeface="Times New Roman" pitchFamily="18" charset="0"/>
                <a:ea typeface="宋体" charset="-122"/>
              </a:rPr>
              <a:t>Zin</a:t>
            </a:r>
            <a:r>
              <a:rPr kumimoji="1" lang="en-US" altLang="zh-CN" sz="2400" dirty="0">
                <a:latin typeface="Times New Roman" pitchFamily="18" charset="0"/>
                <a:ea typeface="宋体" charset="-122"/>
              </a:rPr>
              <a:t>(l) </a:t>
            </a:r>
            <a:r>
              <a:rPr kumimoji="1" lang="zh-CN" altLang="en-US" sz="2400" dirty="0">
                <a:latin typeface="Times New Roman" pitchFamily="18" charset="0"/>
                <a:ea typeface="宋体" charset="-122"/>
              </a:rPr>
              <a:t>趋向于无穷大（即电纳趋于零），因此：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2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谐振频率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6235" y="1393054"/>
            <a:ext cx="4405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集中参数法</a:t>
            </a:r>
            <a:endParaRPr lang="zh-CN" altLang="en-US" sz="3200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089281" y="2111682"/>
            <a:ext cx="10075247" cy="168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zh-CN" altLang="en-US" sz="2400" dirty="0"/>
              <a:t>对于某些相对来说电场与磁场分别集中在腔内空间不同部位，而谐振腔的几何尺寸又小于谐振波长</a:t>
            </a:r>
            <a:r>
              <a:rPr lang="el-GR" altLang="zh-CN" sz="2400" i="1" dirty="0"/>
              <a:t>λ</a:t>
            </a:r>
            <a:r>
              <a:rPr kumimoji="1" lang="en-US" altLang="zh-CN" sz="2400" i="1" baseline="-25000" dirty="0">
                <a:latin typeface="Times New Roman" pitchFamily="18" charset="0"/>
                <a:ea typeface="宋体" charset="-122"/>
              </a:rPr>
              <a:t>0</a:t>
            </a:r>
            <a:r>
              <a:rPr lang="zh-CN" altLang="en-US" sz="2400" dirty="0"/>
              <a:t>，则可以按集中参数法直接计算</a:t>
            </a:r>
            <a:r>
              <a:rPr lang="en-US" altLang="zh-CN" sz="2400" dirty="0"/>
              <a:t>L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，然后根据公式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761425" y="3759046"/>
          <a:ext cx="2005701" cy="97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4" imgW="863280" imgH="419040" progId="Equation.3">
                  <p:embed/>
                </p:oleObj>
              </mc:Choice>
              <mc:Fallback>
                <p:oleObj name="公式" r:id="rId4" imgW="863280" imgH="419040" progId="Equation.3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425" y="3759046"/>
                        <a:ext cx="2005701" cy="975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1118984" y="4893546"/>
            <a:ext cx="25266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/>
              <a:t>计算谐振频率</a:t>
            </a:r>
            <a:r>
              <a:rPr kumimoji="1" lang="en-US" altLang="zh-CN" sz="2400" i="1" dirty="0"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400" i="1" baseline="-25000" dirty="0">
                <a:latin typeface="Times New Roman" pitchFamily="18" charset="0"/>
                <a:ea typeface="宋体" charset="-122"/>
              </a:rPr>
              <a:t>0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1095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44761" y="955150"/>
                <a:ext cx="6096000" cy="53823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谐振电路的品质因数有两种定义：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以功率定义：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2000" dirty="0"/>
                  <a:t>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000" dirty="0"/>
                  <a:t>以能量定义：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腔体的总储能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腔体在一个周期中的损耗能量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761" y="955150"/>
                <a:ext cx="6096000" cy="5382371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116" y="2045006"/>
            <a:ext cx="2231101" cy="1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22644" y="2693415"/>
                <a:ext cx="4621971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腔体的总储能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腔体在一个周期中的损耗能量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44" y="2693415"/>
                <a:ext cx="4621971" cy="6984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47999" y="12610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（一）固有品质因数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谐振器不与任何外电路相连接（空载）时的品质因数。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    固有品质因数的定义为谐振时：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220131" y="3900911"/>
                <a:ext cx="5426998" cy="919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∵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𝑃𝑇</m:t>
                            </m:r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一周期内谐振器中的平均损耗功率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∴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𝑃𝑇</m:t>
                                </m:r>
                              </m:den>
                            </m:f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131" y="3900911"/>
                <a:ext cx="5426998" cy="9191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047999" y="51910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：表征谐振器的损耗的大小、频率选择性的强弱、工作稳定度的三个重要参数。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58771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4535" y="10292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微波谐振腔的</a:t>
            </a:r>
            <a:r>
              <a:rPr lang="en-US" altLang="zh-CN" dirty="0">
                <a:latin typeface="Times New Roman" panose="02020603050405020304" pitchFamily="18" charset="0"/>
              </a:rPr>
              <a:t>Q0:</a:t>
            </a:r>
            <a:r>
              <a:rPr lang="zh-CN" altLang="en-US" dirty="0">
                <a:latin typeface="Times New Roman" panose="02020603050405020304" pitchFamily="18" charset="0"/>
              </a:rPr>
              <a:t>几千～几万之间，比集总</a:t>
            </a:r>
            <a:r>
              <a:rPr lang="en-US" altLang="zh-CN" dirty="0">
                <a:latin typeface="Times New Roman" panose="02020603050405020304" pitchFamily="18" charset="0"/>
              </a:rPr>
              <a:t>LC</a:t>
            </a:r>
            <a:r>
              <a:rPr lang="zh-CN" altLang="en-US" dirty="0">
                <a:latin typeface="Times New Roman" panose="02020603050405020304" pitchFamily="18" charset="0"/>
              </a:rPr>
              <a:t>回路高很多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谐振腔的总储能为：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042869" y="1675538"/>
                <a:ext cx="7181646" cy="34635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∵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腔内为纯驻波场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电场与磁场随时间在相位上相差</m:t>
                            </m:r>
                            <m:f>
                              <m:fPr>
                                <m:type m:val="li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∴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当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同理</m:t>
                                      </m:r>
                                    </m:e>
                                  </m:mr>
                                </m:m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limLoc m:val="subSup"/>
                                <m:grow m:val="on"/>
                                <m:sup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groupChr>
                                          <m:groupChrPr>
                                            <m:chr m:val="⇀"/>
                                            <m:pos m:val="top"/>
                                            <m:vertJc m:val="bot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</m:groupChr>
                                      </m:e>
                                    </m:acc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groupChr>
                                              <m:groupChrPr>
                                                <m:chr m:val="⇀"/>
                                                <m:pos m:val="top"/>
                                                <m:vertJc m:val="bot"/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</m:groupCh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limLoc m:val="subSup"/>
                                    <m:grow m:val="on"/>
                                    <m:supHide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eqArr>
                                  <m:eqArr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groupChr>
                                                    <m:groupChrPr>
                                                      <m:chr m:val="⇀"/>
                                                      <m:pos m:val="top"/>
                                                      <m:vertJc m:val="bot"/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groupChr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</m:groupChr>
                                                </m:e>
                                              </m:acc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为磁场强度的复振幅矢量，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acc>
                                                    <m:accPr>
                                                      <m:chr m:val="̇"/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groupChr>
                                                        <m:groupChrPr>
                                                          <m:chr m:val="⇀"/>
                                                          <m:pos m:val="top"/>
                                                          <m:vertJc m:val="bot"/>
                                                          <m:ctrlP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groupChrPr>
                                                        <m:e>
                                                          <m:r>
                                                            <a:rPr lang="zh-CN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e>
                                                      </m:groupChr>
                                                    </m:e>
                                                  </m:acc>
                                                </m:e>
                                                <m:sup>
                                                  <m:r>
                                                    <a:rPr lang="zh-CN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为</m:t>
                                              </m:r>
                                              <m:acc>
                                                <m:accPr>
                                                  <m:chr m:val="̇"/>
                                                  <m:ctrlP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groupChr>
                                                    <m:groupChrPr>
                                                      <m:chr m:val="⇀"/>
                                                      <m:pos m:val="top"/>
                                                      <m:vertJc m:val="bot"/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groupChrPr>
                                                    <m:e>
                                                      <m: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e>
                                                  </m:groupChr>
                                                </m:e>
                                              </m:acc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的共轭复矢量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9" y="1675538"/>
                <a:ext cx="7181646" cy="34635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759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88179" y="14479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谐振器的平均损耗主要由导体损耗引起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设导体表面电阻为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</a:p>
        </p:txBody>
      </p:sp>
      <p:sp>
        <p:nvSpPr>
          <p:cNvPr id="4" name="矩形 3"/>
          <p:cNvSpPr/>
          <p:nvPr/>
        </p:nvSpPr>
        <p:spPr>
          <a:xfrm>
            <a:off x="3056546" y="31973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式中</a:t>
            </a:r>
            <a:r>
              <a:rPr kumimoji="1" lang="en-US" altLang="zh-CN" dirty="0">
                <a:latin typeface="Times New Roman" panose="02020603050405020304" pitchFamily="18" charset="0"/>
              </a:rPr>
              <a:t>,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H</a:t>
            </a:r>
            <a:r>
              <a:rPr kumimoji="1" lang="en-US" altLang="zh-CN" baseline="-25000" dirty="0" err="1">
                <a:latin typeface="Times New Roman" panose="02020603050405020304" pitchFamily="18" charset="0"/>
              </a:rPr>
              <a:t>t</a:t>
            </a:r>
            <a:r>
              <a:rPr kumimoji="1" lang="zh-CN" altLang="en-US" dirty="0">
                <a:latin typeface="Times New Roman" panose="02020603050405020304" pitchFamily="18" charset="0"/>
              </a:rPr>
              <a:t>为导体内壁切向磁场，而</a:t>
            </a:r>
            <a:r>
              <a:rPr kumimoji="1" lang="en-US" altLang="zh-CN" dirty="0">
                <a:latin typeface="Times New Roman" panose="02020603050405020304" pitchFamily="18" charset="0"/>
              </a:rPr>
              <a:t>J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</a:rPr>
              <a:t>=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n×H</a:t>
            </a:r>
            <a:r>
              <a:rPr kumimoji="1" lang="en-US" altLang="zh-CN" baseline="-25000" dirty="0" err="1">
                <a:latin typeface="Times New Roman" panose="02020603050405020304" pitchFamily="18" charset="0"/>
              </a:rPr>
              <a:t>t</a:t>
            </a:r>
            <a:r>
              <a:rPr kumimoji="1" lang="en-US" altLang="zh-CN" dirty="0">
                <a:latin typeface="Times New Roman" panose="02020603050405020304" pitchFamily="18" charset="0"/>
              </a:rPr>
              <a:t>, n</a:t>
            </a:r>
            <a:r>
              <a:rPr kumimoji="1" lang="zh-CN" altLang="en-US" dirty="0">
                <a:latin typeface="Times New Roman" panose="02020603050405020304" pitchFamily="18" charset="0"/>
              </a:rPr>
              <a:t>为法向矢量。</a:t>
            </a:r>
          </a:p>
          <a:p>
            <a:pPr>
              <a:buFont typeface="Wingdings" panose="05000000000000000000" pitchFamily="2" charset="2"/>
              <a:buNone/>
            </a:pPr>
            <a:endParaRPr kumimoji="1" lang="zh-CN" altLang="en-US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564744" y="3984130"/>
                <a:ext cx="4583947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𝜎𝛿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𝜇𝜎</m:t>
                              </m:r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趋肤深度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744" y="3984130"/>
                <a:ext cx="4583947" cy="910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564744" y="54747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于是有：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23" y="2337915"/>
            <a:ext cx="3741788" cy="6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0576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4733" y="47722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因此只要求得谐振器内场分布</a:t>
            </a:r>
            <a:r>
              <a:rPr kumimoji="1" lang="en-US" altLang="zh-CN" dirty="0">
                <a:latin typeface="Times New Roman" panose="02020603050405020304" pitchFamily="18" charset="0"/>
              </a:rPr>
              <a:t>, </a:t>
            </a:r>
            <a:r>
              <a:rPr kumimoji="1" lang="zh-CN" altLang="en-US" dirty="0">
                <a:latin typeface="Times New Roman" panose="02020603050405020304" pitchFamily="18" charset="0"/>
              </a:rPr>
              <a:t>以及知道工作频率范围、腔体形状、尺寸和材料即可求得品质因数</a:t>
            </a:r>
            <a:r>
              <a:rPr kumimoji="1" lang="en-US" altLang="zh-CN" dirty="0">
                <a:latin typeface="Times New Roman" panose="02020603050405020304" pitchFamily="18" charset="0"/>
              </a:rPr>
              <a:t>Q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53" y="1366226"/>
            <a:ext cx="7150783" cy="31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9760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8000" y="16445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为粗略估计谐振器内的</a:t>
            </a:r>
            <a:r>
              <a:rPr kumimoji="1" lang="en-US" altLang="zh-CN" dirty="0">
                <a:latin typeface="Times New Roman" panose="02020603050405020304" pitchFamily="18" charset="0"/>
              </a:rPr>
              <a:t>Q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</a:rPr>
              <a:t>值，大致看出</a:t>
            </a:r>
            <a:r>
              <a:rPr kumimoji="1" lang="en-US" altLang="zh-CN" dirty="0">
                <a:latin typeface="Times New Roman" panose="02020603050405020304" pitchFamily="18" charset="0"/>
              </a:rPr>
              <a:t>Q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</a:rPr>
              <a:t>与</a:t>
            </a:r>
            <a:r>
              <a:rPr kumimoji="1" lang="en-US" altLang="zh-CN" dirty="0">
                <a:latin typeface="Times New Roman" panose="02020603050405020304" pitchFamily="18" charset="0"/>
              </a:rPr>
              <a:t>V</a:t>
            </a:r>
            <a:r>
              <a:rPr kumimoji="1" lang="zh-CN" altLang="en-US" dirty="0">
                <a:latin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</a:rPr>
              <a:t>S</a:t>
            </a:r>
            <a:r>
              <a:rPr kumimoji="1" lang="zh-CN" altLang="en-US" dirty="0">
                <a:latin typeface="Times New Roman" panose="02020603050405020304" pitchFamily="18" charset="0"/>
              </a:rPr>
              <a:t>之间的关系，可以令：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24912" y="440980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这样就得到：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zh-CN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    当工作模式一定的时候                      为一常数，用</a:t>
            </a:r>
            <a:r>
              <a:rPr kumimoji="1" lang="en-US" altLang="zh-CN" dirty="0">
                <a:latin typeface="Times New Roman" panose="02020603050405020304" pitchFamily="18" charset="0"/>
              </a:rPr>
              <a:t>2A</a:t>
            </a:r>
            <a:r>
              <a:rPr kumimoji="1" lang="zh-CN" altLang="en-US" dirty="0">
                <a:latin typeface="Times New Roman" panose="02020603050405020304" pitchFamily="18" charset="0"/>
              </a:rPr>
              <a:t>表示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01" y="4734827"/>
            <a:ext cx="2043005" cy="10407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201" y="2253013"/>
            <a:ext cx="1946912" cy="18162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495" y="5999640"/>
            <a:ext cx="855778" cy="3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5744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000" y="1997839"/>
            <a:ext cx="74120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</a:rPr>
              <a:t>可见</a:t>
            </a:r>
            <a:r>
              <a:rPr kumimoji="1" lang="en-US" altLang="zh-CN" dirty="0">
                <a:latin typeface="Times New Roman" panose="02020603050405020304" pitchFamily="18" charset="0"/>
              </a:rPr>
              <a:t>: ① Q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</a:rPr>
              <a:t> ∝ V/S</a:t>
            </a:r>
            <a:r>
              <a:rPr kumimoji="1" lang="zh-CN" altLang="en-US" dirty="0">
                <a:latin typeface="Times New Roman" panose="02020603050405020304" pitchFamily="18" charset="0"/>
              </a:rPr>
              <a:t>， 应选择谐振器形状使其</a:t>
            </a:r>
            <a:r>
              <a:rPr kumimoji="1" lang="en-US" altLang="zh-CN" dirty="0">
                <a:latin typeface="Times New Roman" panose="02020603050405020304" pitchFamily="18" charset="0"/>
              </a:rPr>
              <a:t>V/S</a:t>
            </a:r>
            <a:r>
              <a:rPr kumimoji="1" lang="zh-CN" altLang="en-US" dirty="0">
                <a:latin typeface="Times New Roman" panose="02020603050405020304" pitchFamily="18" charset="0"/>
              </a:rPr>
              <a:t>大</a:t>
            </a:r>
            <a:r>
              <a:rPr kumimoji="1" lang="en-US" altLang="zh-CN" dirty="0">
                <a:latin typeface="Times New Roman" panose="02020603050405020304" pitchFamily="18" charset="0"/>
              </a:rPr>
              <a:t>;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/>
              <a:t>         ② </a:t>
            </a:r>
            <a:r>
              <a:rPr kumimoji="1" lang="zh-CN" altLang="en-US" dirty="0"/>
              <a:t>因谐振器尺寸与工作波长成正比      即                 </a:t>
            </a:r>
            <a:r>
              <a:rPr kumimoji="1" lang="en-US" altLang="zh-CN" dirty="0"/>
              <a:t>,              ,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/>
              <a:t>              </a:t>
            </a:r>
            <a:r>
              <a:rPr kumimoji="1" lang="zh-CN" altLang="en-US" dirty="0"/>
              <a:t>故有                    </a:t>
            </a:r>
            <a:r>
              <a:rPr kumimoji="1" lang="en-US" altLang="zh-CN" dirty="0"/>
              <a:t>, </a:t>
            </a:r>
            <a:r>
              <a:rPr kumimoji="1" lang="zh-CN" altLang="en-US" dirty="0"/>
              <a:t>由于</a:t>
            </a:r>
            <a:r>
              <a:rPr kumimoji="1" lang="en-US" altLang="zh-CN" dirty="0"/>
              <a:t>δ</a:t>
            </a:r>
            <a:r>
              <a:rPr kumimoji="1" lang="zh-CN" altLang="en-US" dirty="0"/>
              <a:t>仅为几微米</a:t>
            </a:r>
            <a:r>
              <a:rPr kumimoji="1" lang="en-US" altLang="zh-CN" dirty="0"/>
              <a:t>, </a:t>
            </a:r>
            <a:r>
              <a:rPr kumimoji="1" lang="zh-CN" altLang="en-US" dirty="0"/>
              <a:t>对厘米波段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/>
              <a:t>              谐振器</a:t>
            </a:r>
            <a:r>
              <a:rPr kumimoji="1" lang="en-US" altLang="zh-CN" dirty="0"/>
              <a:t>,</a:t>
            </a:r>
            <a:r>
              <a:rPr kumimoji="1" lang="zh-CN" altLang="en-US" dirty="0"/>
              <a:t>其</a:t>
            </a:r>
            <a:r>
              <a:rPr kumimoji="1" lang="en-US" altLang="zh-CN" dirty="0"/>
              <a:t>Q</a:t>
            </a:r>
            <a:r>
              <a:rPr kumimoji="1" lang="en-US" altLang="zh-CN" baseline="-25000" dirty="0"/>
              <a:t>0</a:t>
            </a:r>
            <a:r>
              <a:rPr kumimoji="1" lang="zh-CN" altLang="en-US" dirty="0"/>
              <a:t>值将在</a:t>
            </a:r>
            <a:r>
              <a:rPr kumimoji="1" lang="en-US" altLang="zh-CN" dirty="0"/>
              <a:t>10</a:t>
            </a:r>
            <a:r>
              <a:rPr kumimoji="1" lang="en-US" altLang="zh-CN" baseline="30000" dirty="0"/>
              <a:t>4</a:t>
            </a:r>
            <a:r>
              <a:rPr kumimoji="1" lang="en-US" altLang="zh-CN" dirty="0"/>
              <a:t>~10</a:t>
            </a:r>
            <a:r>
              <a:rPr kumimoji="1" lang="en-US" altLang="zh-CN" baseline="30000" dirty="0"/>
              <a:t>5</a:t>
            </a:r>
            <a:r>
              <a:rPr kumimoji="1" lang="zh-CN" altLang="en-US" dirty="0"/>
              <a:t>量级。 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31" y="1895289"/>
            <a:ext cx="2672132" cy="550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60216" y="3109594"/>
                <a:ext cx="915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216" y="3109594"/>
                <a:ext cx="91537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895237" y="3152001"/>
                <a:ext cx="890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237" y="3152001"/>
                <a:ext cx="89011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42906" y="3521333"/>
                <a:ext cx="12795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906" y="3521333"/>
                <a:ext cx="127958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6667" r="-37143" b="-18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5962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1788956" y="2532996"/>
            <a:ext cx="1649600" cy="1649601"/>
            <a:chOff x="1795099" y="2035189"/>
            <a:chExt cx="2602563" cy="2602563"/>
          </a:xfrm>
          <a:noFill/>
        </p:grpSpPr>
        <p:sp>
          <p:nvSpPr>
            <p:cNvPr id="71" name="泪滴形 70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2" name="椭圆 71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495081" y="2532996"/>
            <a:ext cx="1649600" cy="1649601"/>
            <a:chOff x="1795099" y="2035189"/>
            <a:chExt cx="2602563" cy="2602563"/>
          </a:xfrm>
          <a:noFill/>
        </p:grpSpPr>
        <p:sp>
          <p:nvSpPr>
            <p:cNvPr id="65" name="泪滴形 64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C6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80200" y="1030280"/>
            <a:ext cx="174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LC</a:t>
            </a:r>
            <a:r>
              <a:rPr lang="zh-CN" altLang="en-US" sz="2400" b="1" dirty="0"/>
              <a:t>谐振器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6907969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49" name="泪滴形 4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椭圆 4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986899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倍频器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248953" y="2421049"/>
            <a:ext cx="1934179" cy="193418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4" name="泪滴形 53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208151" y="3208965"/>
            <a:ext cx="18045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频率预选器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4802014" y="2367444"/>
            <a:ext cx="2395430" cy="2395430"/>
            <a:chOff x="1795099" y="2035189"/>
            <a:chExt cx="2602563" cy="2602563"/>
          </a:xfrm>
          <a:solidFill>
            <a:schemeClr val="bg1"/>
          </a:solidFill>
        </p:grpSpPr>
        <p:sp>
          <p:nvSpPr>
            <p:cNvPr id="59" name="泪滴形 58"/>
            <p:cNvSpPr/>
            <p:nvPr/>
          </p:nvSpPr>
          <p:spPr>
            <a:xfrm rot="8100000">
              <a:off x="1795099" y="2035189"/>
              <a:ext cx="2602563" cy="2602563"/>
            </a:xfrm>
            <a:prstGeom prst="teardrop">
              <a:avLst>
                <a:gd name="adj" fmla="val 108281"/>
              </a:avLst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0" name="椭圆 59"/>
            <p:cNvSpPr/>
            <p:nvPr/>
          </p:nvSpPr>
          <p:spPr>
            <a:xfrm>
              <a:off x="1936448" y="2176538"/>
              <a:ext cx="2319866" cy="2319866"/>
            </a:xfrm>
            <a:prstGeom prst="ellipse">
              <a:avLst/>
            </a:prstGeom>
            <a:grpFill/>
            <a:ln>
              <a:solidFill>
                <a:srgbClr val="3563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017209" y="3352697"/>
            <a:ext cx="189253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波长计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1693279" y="3208965"/>
            <a:ext cx="1804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雷达回波箱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514608" y="3208965"/>
            <a:ext cx="18045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/>
              <a:t>滤波器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F962DE-E4E0-4349-9C73-A03600089803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58D24B7-1F50-466B-AC2C-20EC1736087D}"/>
              </a:ext>
            </a:extLst>
          </p:cNvPr>
          <p:cNvSpPr/>
          <p:nvPr/>
        </p:nvSpPr>
        <p:spPr>
          <a:xfrm>
            <a:off x="5447025" y="1123743"/>
            <a:ext cx="676040" cy="2747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B3BAB4-4CBA-4FB9-9172-1FD176B423BF}"/>
              </a:ext>
            </a:extLst>
          </p:cNvPr>
          <p:cNvSpPr txBox="1"/>
          <p:nvPr/>
        </p:nvSpPr>
        <p:spPr>
          <a:xfrm>
            <a:off x="6123065" y="1031501"/>
            <a:ext cx="174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微波谐振器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6A1C71-FD4B-493E-9C14-C2DF2756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44" y="622713"/>
            <a:ext cx="4799755" cy="53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8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  <p:bldP spid="53" grpId="0"/>
      <p:bldP spid="58" grpId="0"/>
      <p:bldP spid="73" grpId="0"/>
      <p:bldP spid="74" grpId="0"/>
      <p:bldP spid="2" grpId="0" animBg="1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86" y="4285040"/>
            <a:ext cx="2749096" cy="9473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16" y="1173896"/>
            <a:ext cx="330563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90425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4754087" y="753588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21518" y="1184899"/>
            <a:ext cx="10665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固有品质因子是对一个孤立的谐振腔而言的，在实际应用时，谐振腔总是要与外电路相联系的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与外电路有耦合作用。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677392" y="189247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563A8"/>
                </a:solidFill>
              </a:rPr>
              <a:t>有载品质因数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296B697-4DD9-41A0-A68C-3B6E1A083AC3}"/>
              </a:ext>
            </a:extLst>
          </p:cNvPr>
          <p:cNvSpPr/>
          <p:nvPr/>
        </p:nvSpPr>
        <p:spPr>
          <a:xfrm>
            <a:off x="6054923" y="2607419"/>
            <a:ext cx="519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作为负载时：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外部的电磁能量通过激励的方式送入谐振腔中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DFBF1F-41F2-4716-8823-4C1988A91016}"/>
              </a:ext>
            </a:extLst>
          </p:cNvPr>
          <p:cNvSpPr/>
          <p:nvPr/>
        </p:nvSpPr>
        <p:spPr>
          <a:xfrm>
            <a:off x="6054923" y="4390255"/>
            <a:ext cx="519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作为微波管的振荡回路时：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谐振腔向外部负载以耦合的方式送出能量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8844D8-6AE6-4780-A5E8-85634ED3CD1B}"/>
              </a:ext>
            </a:extLst>
          </p:cNvPr>
          <p:cNvSpPr/>
          <p:nvPr/>
        </p:nvSpPr>
        <p:spPr>
          <a:xfrm>
            <a:off x="821518" y="2607419"/>
            <a:ext cx="4323211" cy="298316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2716F2BB-3983-4984-918F-97BCF19A561D}"/>
              </a:ext>
            </a:extLst>
          </p:cNvPr>
          <p:cNvSpPr/>
          <p:nvPr/>
        </p:nvSpPr>
        <p:spPr>
          <a:xfrm>
            <a:off x="1569217" y="3443411"/>
            <a:ext cx="2827812" cy="1181099"/>
          </a:xfrm>
          <a:prstGeom prst="roundRect">
            <a:avLst/>
          </a:prstGeom>
          <a:solidFill>
            <a:srgbClr val="3F6A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耦合腔系统</a:t>
            </a:r>
          </a:p>
        </p:txBody>
      </p:sp>
    </p:spTree>
    <p:extLst>
      <p:ext uri="{BB962C8B-B14F-4D97-AF65-F5344CB8AC3E}">
        <p14:creationId xmlns:p14="http://schemas.microsoft.com/office/powerpoint/2010/main" val="852111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10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C794D6-3D75-4D4F-A116-B0393E48149F}"/>
                  </a:ext>
                </a:extLst>
              </p:cNvPr>
              <p:cNvSpPr/>
              <p:nvPr/>
            </p:nvSpPr>
            <p:spPr>
              <a:xfrm>
                <a:off x="560035" y="2062339"/>
                <a:ext cx="10943771" cy="893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腔内储存的电磁场总能量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一个周期内整个耦合腔系统中总损耗能量</m:t>
                          </m:r>
                        </m:den>
                      </m:f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│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谐振时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＋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C794D6-3D75-4D4F-A116-B0393E481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35" y="2062339"/>
                <a:ext cx="10943771" cy="89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F9A359-110B-4538-A561-FEB5BD1887F0}"/>
                  </a:ext>
                </a:extLst>
              </p:cNvPr>
              <p:cNvSpPr/>
              <p:nvPr/>
            </p:nvSpPr>
            <p:spPr>
              <a:xfrm>
                <a:off x="2962077" y="4115102"/>
                <a:ext cx="5040867" cy="974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F9A359-110B-4538-A561-FEB5BD188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077" y="4115102"/>
                <a:ext cx="5040867" cy="974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4979C242-448C-4541-BEE9-A9B4D9942E8E}"/>
              </a:ext>
            </a:extLst>
          </p:cNvPr>
          <p:cNvSpPr/>
          <p:nvPr/>
        </p:nvSpPr>
        <p:spPr>
          <a:xfrm>
            <a:off x="605420" y="1024199"/>
            <a:ext cx="10106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在耦合腔系统中，考虑腔内及腔外能量损耗的品质因子称为有载品质因子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定义为：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D7E8C3-8318-46D5-AE25-4519556F5EBB}"/>
              </a:ext>
            </a:extLst>
          </p:cNvPr>
          <p:cNvSpPr/>
          <p:nvPr/>
        </p:nvSpPr>
        <p:spPr>
          <a:xfrm>
            <a:off x="560035" y="3291944"/>
            <a:ext cx="10665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式中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为腔外负载上损耗的功率，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为腔体本身的损耗功率。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上式也可表示为：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A36CE2-28E3-4D20-94D9-9B0663E86761}"/>
              </a:ext>
            </a:extLst>
          </p:cNvPr>
          <p:cNvSpPr/>
          <p:nvPr/>
        </p:nvSpPr>
        <p:spPr>
          <a:xfrm>
            <a:off x="560035" y="5560368"/>
            <a:ext cx="10665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称为外观品质因子。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4D2989-FC9F-477B-A192-F8C10C2F6E60}"/>
              </a:ext>
            </a:extLst>
          </p:cNvPr>
          <p:cNvSpPr/>
          <p:nvPr/>
        </p:nvSpPr>
        <p:spPr>
          <a:xfrm>
            <a:off x="4754087" y="753588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123C7D-EADB-44F1-9A75-F6A3F0ED0EF7}"/>
              </a:ext>
            </a:extLst>
          </p:cNvPr>
          <p:cNvSpPr txBox="1"/>
          <p:nvPr/>
        </p:nvSpPr>
        <p:spPr>
          <a:xfrm>
            <a:off x="3677392" y="189247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563A8"/>
                </a:solidFill>
              </a:rPr>
              <a:t>有载品质因数</a:t>
            </a:r>
          </a:p>
        </p:txBody>
      </p:sp>
    </p:spTree>
    <p:extLst>
      <p:ext uri="{BB962C8B-B14F-4D97-AF65-F5344CB8AC3E}">
        <p14:creationId xmlns:p14="http://schemas.microsoft.com/office/powerpoint/2010/main" val="2113027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C24D0D-D2C2-43F4-B8B3-80ED883728D8}"/>
                  </a:ext>
                </a:extLst>
              </p:cNvPr>
              <p:cNvSpPr/>
              <p:nvPr/>
            </p:nvSpPr>
            <p:spPr>
              <a:xfrm>
                <a:off x="3931757" y="1929058"/>
                <a:ext cx="3294743" cy="974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C24D0D-D2C2-43F4-B8B3-80ED88372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757" y="1929058"/>
                <a:ext cx="3294743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BC6FDA-DD9C-407B-B143-060CDE188D95}"/>
                  </a:ext>
                </a:extLst>
              </p:cNvPr>
              <p:cNvSpPr/>
              <p:nvPr/>
            </p:nvSpPr>
            <p:spPr>
              <a:xfrm>
                <a:off x="4333447" y="3397545"/>
                <a:ext cx="2491362" cy="974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BC6FDA-DD9C-407B-B143-060CDE188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47" y="3397545"/>
                <a:ext cx="2491362" cy="974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C355B4A8-1370-4B91-8333-197538D75644}"/>
              </a:ext>
            </a:extLst>
          </p:cNvPr>
          <p:cNvSpPr/>
          <p:nvPr/>
        </p:nvSpPr>
        <p:spPr>
          <a:xfrm>
            <a:off x="4754087" y="753588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3EF25E-A10C-4AEB-9221-94A866072DD7}"/>
              </a:ext>
            </a:extLst>
          </p:cNvPr>
          <p:cNvSpPr txBox="1"/>
          <p:nvPr/>
        </p:nvSpPr>
        <p:spPr>
          <a:xfrm>
            <a:off x="3677392" y="189247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563A8"/>
                </a:solidFill>
              </a:rPr>
              <a:t>有载品质因数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8BE20C-4DD6-4B8D-BCE3-03BD4AA30C5D}"/>
              </a:ext>
            </a:extLst>
          </p:cNvPr>
          <p:cNvSpPr/>
          <p:nvPr/>
        </p:nvSpPr>
        <p:spPr>
          <a:xfrm>
            <a:off x="526067" y="1148921"/>
            <a:ext cx="1010612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均为耦合谐振腔的特性参量，反映了腔的耦合程度。但是为了直接和定量地表示腔的耦合程度，定义耦合系数为</a:t>
            </a: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B31834-8A74-4C9F-AE3E-2F453A0CEBAA}"/>
              </a:ext>
            </a:extLst>
          </p:cNvPr>
          <p:cNvSpPr/>
          <p:nvPr/>
        </p:nvSpPr>
        <p:spPr>
          <a:xfrm>
            <a:off x="526070" y="4857780"/>
            <a:ext cx="10106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故在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固定的条件下，耦合越强，有载品质因子越低。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F4D68C-5977-4E6F-B102-C83C6B9DB6FF}"/>
              </a:ext>
            </a:extLst>
          </p:cNvPr>
          <p:cNvSpPr/>
          <p:nvPr/>
        </p:nvSpPr>
        <p:spPr>
          <a:xfrm>
            <a:off x="526069" y="5656860"/>
            <a:ext cx="10106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是腔与负载耦合程度的定量表示，其数值与耦合装置的形状、大小和位置有关，耦合愈强，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β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愈大。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A8A492-B5CF-475B-9DD3-4657849D6FEE}"/>
              </a:ext>
            </a:extLst>
          </p:cNvPr>
          <p:cNvSpPr/>
          <p:nvPr/>
        </p:nvSpPr>
        <p:spPr>
          <a:xfrm>
            <a:off x="526068" y="2935880"/>
            <a:ext cx="10106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由上式可得：</a:t>
            </a:r>
          </a:p>
        </p:txBody>
      </p:sp>
    </p:spTree>
    <p:extLst>
      <p:ext uri="{BB962C8B-B14F-4D97-AF65-F5344CB8AC3E}">
        <p14:creationId xmlns:p14="http://schemas.microsoft.com/office/powerpoint/2010/main" val="13648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54B79C-09DE-4A02-B82C-28F8B8648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r="14980" b="76508"/>
          <a:stretch/>
        </p:blipFill>
        <p:spPr>
          <a:xfrm>
            <a:off x="6858230" y="1404175"/>
            <a:ext cx="4683017" cy="20465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15F37F-6B27-4CAA-B982-F26D87FDF4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4" t="78371" r="11441" b="1403"/>
          <a:stretch/>
        </p:blipFill>
        <p:spPr>
          <a:xfrm>
            <a:off x="2193767" y="4942268"/>
            <a:ext cx="2560320" cy="1387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F0CCB5-C4A8-4EFE-B2C9-6B4306618B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5" b="46455"/>
          <a:stretch/>
        </p:blipFill>
        <p:spPr>
          <a:xfrm>
            <a:off x="1760572" y="2565317"/>
            <a:ext cx="5097658" cy="17707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A01ABA-D553-41C2-889C-C7008CEF0418}"/>
              </a:ext>
            </a:extLst>
          </p:cNvPr>
          <p:cNvSpPr txBox="1"/>
          <p:nvPr/>
        </p:nvSpPr>
        <p:spPr>
          <a:xfrm>
            <a:off x="856342" y="855311"/>
            <a:ext cx="963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如图是以小环耦合的谐振腔为例讨论耦合腔系统的等效电路，图中通过同轴线末端的小环与外电路耦合的谐振腔。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D264A0-CECC-45ED-909B-717A75CED56E}"/>
              </a:ext>
            </a:extLst>
          </p:cNvPr>
          <p:cNvSpPr/>
          <p:nvPr/>
        </p:nvSpPr>
        <p:spPr>
          <a:xfrm>
            <a:off x="4754087" y="753588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FDDB9-3B84-4EB7-AC74-689EB2E2B10F}"/>
              </a:ext>
            </a:extLst>
          </p:cNvPr>
          <p:cNvSpPr txBox="1"/>
          <p:nvPr/>
        </p:nvSpPr>
        <p:spPr>
          <a:xfrm>
            <a:off x="3677392" y="189247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563A8"/>
                </a:solidFill>
              </a:rPr>
              <a:t>有载品质因数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4F2409-B4F2-4D4B-9857-F2FAEC7CEB8A}"/>
              </a:ext>
            </a:extLst>
          </p:cNvPr>
          <p:cNvSpPr txBox="1"/>
          <p:nvPr/>
        </p:nvSpPr>
        <p:spPr>
          <a:xfrm>
            <a:off x="856341" y="2103652"/>
            <a:ext cx="298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以</a:t>
            </a:r>
            <a:r>
              <a:rPr lang="en-US" altLang="zh-CN" sz="2400" dirty="0"/>
              <a:t>MN</a:t>
            </a:r>
            <a:r>
              <a:rPr lang="zh-CN" altLang="en-US" sz="2400" dirty="0"/>
              <a:t>为等效参考面：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B43D18-5226-4E27-9A9C-73050D8BC9C9}"/>
              </a:ext>
            </a:extLst>
          </p:cNvPr>
          <p:cNvSpPr txBox="1"/>
          <p:nvPr/>
        </p:nvSpPr>
        <p:spPr>
          <a:xfrm>
            <a:off x="856341" y="4480603"/>
            <a:ext cx="298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腔内等效电路为：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778AAA-3040-4EE2-B1C6-0928C451C9D9}"/>
              </a:ext>
            </a:extLst>
          </p:cNvPr>
          <p:cNvSpPr txBox="1"/>
          <p:nvPr/>
        </p:nvSpPr>
        <p:spPr>
          <a:xfrm>
            <a:off x="5331656" y="4480602"/>
            <a:ext cx="4797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损耗在腔外匹配负载中的功率为：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9361ED7-AF08-4FCB-858B-329FD92A8020}"/>
                  </a:ext>
                </a:extLst>
              </p:cNvPr>
              <p:cNvSpPr/>
              <p:nvPr/>
            </p:nvSpPr>
            <p:spPr>
              <a:xfrm>
                <a:off x="6827742" y="5157360"/>
                <a:ext cx="2371996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𝐿𝑒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9361ED7-AF08-4FCB-858B-329FD92A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742" y="5157360"/>
                <a:ext cx="2371996" cy="956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56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AB49F40-578C-4804-9B47-E3E9FDF89F9F}"/>
                  </a:ext>
                </a:extLst>
              </p:cNvPr>
              <p:cNvSpPr/>
              <p:nvPr/>
            </p:nvSpPr>
            <p:spPr>
              <a:xfrm>
                <a:off x="2955081" y="2322301"/>
                <a:ext cx="2007344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AB49F40-578C-4804-9B47-E3E9FDF89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81" y="2322301"/>
                <a:ext cx="2007344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3EC9B8-9FE9-4817-8B8E-8B46927A938B}"/>
                  </a:ext>
                </a:extLst>
              </p:cNvPr>
              <p:cNvSpPr/>
              <p:nvPr/>
            </p:nvSpPr>
            <p:spPr>
              <a:xfrm>
                <a:off x="2955081" y="3876181"/>
                <a:ext cx="3431580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𝐿𝑒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3EC9B8-9FE9-4817-8B8E-8B46927A9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81" y="3876181"/>
                <a:ext cx="3431580" cy="97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6DBF173-8E67-4116-93F5-547997266CED}"/>
                  </a:ext>
                </a:extLst>
              </p:cNvPr>
              <p:cNvSpPr/>
              <p:nvPr/>
            </p:nvSpPr>
            <p:spPr>
              <a:xfrm>
                <a:off x="2955081" y="5604389"/>
                <a:ext cx="6335965" cy="998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type m:val="li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6DBF173-8E67-4116-93F5-547997266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81" y="5604389"/>
                <a:ext cx="6335965" cy="998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63E52BE8-52F2-4996-931A-C37BA75A96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r="14980" b="76508"/>
          <a:stretch/>
        </p:blipFill>
        <p:spPr>
          <a:xfrm>
            <a:off x="6858230" y="1404175"/>
            <a:ext cx="4683017" cy="204651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E9258A1-17B5-49D0-A5F3-6EEF1B30A50A}"/>
              </a:ext>
            </a:extLst>
          </p:cNvPr>
          <p:cNvSpPr txBox="1"/>
          <p:nvPr/>
        </p:nvSpPr>
        <p:spPr>
          <a:xfrm>
            <a:off x="856342" y="855311"/>
            <a:ext cx="963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如图是以小环耦合的谐振腔为例讨论耦合腔系统的等效电路，图中通过同轴线末端的小环与外电路耦合的谐振腔。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CFC91C-99C5-4B77-8077-3D4B29DA9A99}"/>
              </a:ext>
            </a:extLst>
          </p:cNvPr>
          <p:cNvSpPr/>
          <p:nvPr/>
        </p:nvSpPr>
        <p:spPr>
          <a:xfrm>
            <a:off x="4754087" y="753588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35ED63-376E-4615-92E4-1CF63AAEDA49}"/>
              </a:ext>
            </a:extLst>
          </p:cNvPr>
          <p:cNvSpPr txBox="1"/>
          <p:nvPr/>
        </p:nvSpPr>
        <p:spPr>
          <a:xfrm>
            <a:off x="3677392" y="189247"/>
            <a:ext cx="4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563A8"/>
                </a:solidFill>
              </a:rPr>
              <a:t>有载品质因数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AB51AD-C767-4D9C-9F2E-12DF2BB80E05}"/>
              </a:ext>
            </a:extLst>
          </p:cNvPr>
          <p:cNvSpPr txBox="1"/>
          <p:nvPr/>
        </p:nvSpPr>
        <p:spPr>
          <a:xfrm>
            <a:off x="856342" y="2103652"/>
            <a:ext cx="209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腔内总储能为：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3477D1-7532-48AD-AA9B-5F2E1EFC8E2B}"/>
              </a:ext>
            </a:extLst>
          </p:cNvPr>
          <p:cNvSpPr txBox="1"/>
          <p:nvPr/>
        </p:nvSpPr>
        <p:spPr>
          <a:xfrm>
            <a:off x="856341" y="3414516"/>
            <a:ext cx="319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腔的外部品质因数为：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24EDE9-3660-4B34-9338-52D8F93692C5}"/>
                  </a:ext>
                </a:extLst>
              </p:cNvPr>
              <p:cNvSpPr txBox="1"/>
              <p:nvPr/>
            </p:nvSpPr>
            <p:spPr>
              <a:xfrm>
                <a:off x="666011" y="4961656"/>
                <a:ext cx="6022762" cy="664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再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由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sz="2400" dirty="0"/>
                  <a:t>上式可求出</a:t>
                </a:r>
                <a:r>
                  <a:rPr lang="en-US" altLang="zh-CN" sz="2400" dirty="0"/>
                  <a:t>β</a:t>
                </a:r>
                <a:r>
                  <a:rPr lang="zh-CN" altLang="en-US" sz="2400" dirty="0"/>
                  <a:t>：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624EDE9-3660-4B34-9338-52D8F9369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1" y="4961656"/>
                <a:ext cx="6022762" cy="664797"/>
              </a:xfrm>
              <a:prstGeom prst="rect">
                <a:avLst/>
              </a:prstGeom>
              <a:blipFill>
                <a:blip r:embed="rId6"/>
                <a:stretch>
                  <a:fillRect l="-1518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99051" y="2563581"/>
            <a:ext cx="5575852" cy="3859524"/>
          </a:xfrm>
          <a:prstGeom prst="roundRect">
            <a:avLst/>
          </a:prstGeom>
          <a:ln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等效电导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5228" y="1820757"/>
            <a:ext cx="4405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微波谐振腔的等效电路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7201046" y="2405532"/>
            <a:ext cx="41204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zh-CN" altLang="en-US" sz="2400" dirty="0"/>
              <a:t>借用</a:t>
            </a:r>
            <a:r>
              <a:rPr lang="en-US" altLang="zh-CN" sz="2400" dirty="0"/>
              <a:t>LC</a:t>
            </a:r>
            <a:r>
              <a:rPr lang="zh-CN" altLang="en-US" sz="2400" dirty="0"/>
              <a:t>回路的定义，用等效电导</a:t>
            </a:r>
            <a:r>
              <a:rPr lang="en-US" altLang="zh-CN" sz="2400" i="1" dirty="0"/>
              <a:t>G</a:t>
            </a:r>
            <a:r>
              <a:rPr lang="en-US" altLang="zh-CN" sz="2400" i="1" baseline="-25000" dirty="0"/>
              <a:t>0</a:t>
            </a:r>
            <a:r>
              <a:rPr lang="en-US" altLang="zh-CN" sz="2400" dirty="0"/>
              <a:t> </a:t>
            </a:r>
            <a:r>
              <a:rPr lang="zh-CN" altLang="en-US" sz="2400" dirty="0"/>
              <a:t>来表示谐振腔功率损耗的大小。腔中的损耗功率为</a:t>
            </a:r>
          </a:p>
        </p:txBody>
      </p:sp>
      <p:grpSp>
        <p:nvGrpSpPr>
          <p:cNvPr id="46" name="Group 75"/>
          <p:cNvGrpSpPr>
            <a:grpSpLocks/>
          </p:cNvGrpSpPr>
          <p:nvPr/>
        </p:nvGrpSpPr>
        <p:grpSpPr bwMode="auto">
          <a:xfrm>
            <a:off x="1022694" y="3042629"/>
            <a:ext cx="4570758" cy="3014577"/>
            <a:chOff x="3024" y="1464"/>
            <a:chExt cx="2082" cy="1104"/>
          </a:xfrm>
        </p:grpSpPr>
        <p:sp>
          <p:nvSpPr>
            <p:cNvPr id="47" name="Oval 34"/>
            <p:cNvSpPr>
              <a:spLocks noChangeArrowheads="1"/>
            </p:cNvSpPr>
            <p:nvPr/>
          </p:nvSpPr>
          <p:spPr bwMode="auto">
            <a:xfrm>
              <a:off x="4200" y="1464"/>
              <a:ext cx="48" cy="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8" name="Oval 35"/>
            <p:cNvSpPr>
              <a:spLocks noChangeArrowheads="1"/>
            </p:cNvSpPr>
            <p:nvPr/>
          </p:nvSpPr>
          <p:spPr bwMode="auto">
            <a:xfrm>
              <a:off x="4200" y="2520"/>
              <a:ext cx="48" cy="48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4176" y="1824"/>
              <a:ext cx="96" cy="33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4224" y="1488"/>
              <a:ext cx="0" cy="33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>
              <a:off x="4224" y="2160"/>
              <a:ext cx="0" cy="38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grpSp>
          <p:nvGrpSpPr>
            <p:cNvPr id="52" name="Group 50"/>
            <p:cNvGrpSpPr>
              <a:grpSpLocks noChangeAspect="1"/>
            </p:cNvGrpSpPr>
            <p:nvPr/>
          </p:nvGrpSpPr>
          <p:grpSpPr bwMode="auto">
            <a:xfrm rot="5400000">
              <a:off x="4272" y="1872"/>
              <a:ext cx="1056" cy="288"/>
              <a:chOff x="500" y="8321"/>
              <a:chExt cx="760" cy="295"/>
            </a:xfrm>
          </p:grpSpPr>
          <p:sp>
            <p:nvSpPr>
              <p:cNvPr id="80" name="Line 51"/>
              <p:cNvSpPr>
                <a:spLocks noChangeAspect="1" noChangeShapeType="1"/>
              </p:cNvSpPr>
              <p:nvPr/>
            </p:nvSpPr>
            <p:spPr bwMode="auto">
              <a:xfrm flipV="1">
                <a:off x="500" y="8460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1" name="Line 52"/>
              <p:cNvSpPr>
                <a:spLocks noChangeAspect="1" noChangeShapeType="1"/>
              </p:cNvSpPr>
              <p:nvPr/>
            </p:nvSpPr>
            <p:spPr bwMode="auto">
              <a:xfrm rot="-5400000">
                <a:off x="653" y="8467"/>
                <a:ext cx="295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2" name="Line 53"/>
              <p:cNvSpPr>
                <a:spLocks noChangeAspect="1" noChangeShapeType="1"/>
              </p:cNvSpPr>
              <p:nvPr/>
            </p:nvSpPr>
            <p:spPr bwMode="auto">
              <a:xfrm rot="-5400000">
                <a:off x="754" y="8467"/>
                <a:ext cx="295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83" name="Line 54"/>
              <p:cNvSpPr>
                <a:spLocks noChangeAspect="1" noChangeShapeType="1"/>
              </p:cNvSpPr>
              <p:nvPr/>
            </p:nvSpPr>
            <p:spPr bwMode="auto">
              <a:xfrm>
                <a:off x="900" y="846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1" name="Line 56"/>
            <p:cNvSpPr>
              <a:spLocks noChangeAspect="1" noChangeShapeType="1"/>
            </p:cNvSpPr>
            <p:nvPr/>
          </p:nvSpPr>
          <p:spPr bwMode="auto">
            <a:xfrm>
              <a:off x="3696" y="1488"/>
              <a:ext cx="110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grpSp>
          <p:nvGrpSpPr>
            <p:cNvPr id="62" name="Group 66"/>
            <p:cNvGrpSpPr>
              <a:grpSpLocks/>
            </p:cNvGrpSpPr>
            <p:nvPr/>
          </p:nvGrpSpPr>
          <p:grpSpPr bwMode="auto">
            <a:xfrm rot="-5400000">
              <a:off x="3151" y="1951"/>
              <a:ext cx="1056" cy="130"/>
              <a:chOff x="2862" y="2256"/>
              <a:chExt cx="498" cy="130"/>
            </a:xfrm>
          </p:grpSpPr>
          <p:sp>
            <p:nvSpPr>
              <p:cNvPr id="77" name="Freeform 49"/>
              <p:cNvSpPr>
                <a:spLocks noChangeAspect="1"/>
              </p:cNvSpPr>
              <p:nvPr/>
            </p:nvSpPr>
            <p:spPr bwMode="auto">
              <a:xfrm>
                <a:off x="2992" y="2256"/>
                <a:ext cx="251" cy="130"/>
              </a:xfrm>
              <a:custGeom>
                <a:avLst/>
                <a:gdLst>
                  <a:gd name="T0" fmla="*/ 0 w 1620"/>
                  <a:gd name="T1" fmla="*/ 364 h 546"/>
                  <a:gd name="T2" fmla="*/ 180 w 1620"/>
                  <a:gd name="T3" fmla="*/ 52 h 546"/>
                  <a:gd name="T4" fmla="*/ 360 w 1620"/>
                  <a:gd name="T5" fmla="*/ 52 h 546"/>
                  <a:gd name="T6" fmla="*/ 540 w 1620"/>
                  <a:gd name="T7" fmla="*/ 364 h 546"/>
                  <a:gd name="T8" fmla="*/ 540 w 1620"/>
                  <a:gd name="T9" fmla="*/ 520 h 546"/>
                  <a:gd name="T10" fmla="*/ 360 w 1620"/>
                  <a:gd name="T11" fmla="*/ 520 h 546"/>
                  <a:gd name="T12" fmla="*/ 360 w 1620"/>
                  <a:gd name="T13" fmla="*/ 364 h 546"/>
                  <a:gd name="T14" fmla="*/ 540 w 1620"/>
                  <a:gd name="T15" fmla="*/ 52 h 546"/>
                  <a:gd name="T16" fmla="*/ 720 w 1620"/>
                  <a:gd name="T17" fmla="*/ 52 h 546"/>
                  <a:gd name="T18" fmla="*/ 900 w 1620"/>
                  <a:gd name="T19" fmla="*/ 364 h 546"/>
                  <a:gd name="T20" fmla="*/ 900 w 1620"/>
                  <a:gd name="T21" fmla="*/ 520 h 546"/>
                  <a:gd name="T22" fmla="*/ 720 w 1620"/>
                  <a:gd name="T23" fmla="*/ 520 h 546"/>
                  <a:gd name="T24" fmla="*/ 720 w 1620"/>
                  <a:gd name="T25" fmla="*/ 364 h 546"/>
                  <a:gd name="T26" fmla="*/ 900 w 1620"/>
                  <a:gd name="T27" fmla="*/ 52 h 546"/>
                  <a:gd name="T28" fmla="*/ 1080 w 1620"/>
                  <a:gd name="T29" fmla="*/ 52 h 546"/>
                  <a:gd name="T30" fmla="*/ 1260 w 1620"/>
                  <a:gd name="T31" fmla="*/ 364 h 546"/>
                  <a:gd name="T32" fmla="*/ 1260 w 1620"/>
                  <a:gd name="T33" fmla="*/ 520 h 546"/>
                  <a:gd name="T34" fmla="*/ 1080 w 1620"/>
                  <a:gd name="T35" fmla="*/ 520 h 546"/>
                  <a:gd name="T36" fmla="*/ 1080 w 1620"/>
                  <a:gd name="T37" fmla="*/ 364 h 546"/>
                  <a:gd name="T38" fmla="*/ 1260 w 1620"/>
                  <a:gd name="T39" fmla="*/ 52 h 546"/>
                  <a:gd name="T40" fmla="*/ 1440 w 1620"/>
                  <a:gd name="T41" fmla="*/ 52 h 546"/>
                  <a:gd name="T42" fmla="*/ 1620 w 1620"/>
                  <a:gd name="T43" fmla="*/ 364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20" h="546">
                    <a:moveTo>
                      <a:pt x="0" y="364"/>
                    </a:moveTo>
                    <a:cubicBezTo>
                      <a:pt x="60" y="234"/>
                      <a:pt x="120" y="104"/>
                      <a:pt x="180" y="52"/>
                    </a:cubicBezTo>
                    <a:cubicBezTo>
                      <a:pt x="240" y="0"/>
                      <a:pt x="300" y="0"/>
                      <a:pt x="360" y="52"/>
                    </a:cubicBezTo>
                    <a:cubicBezTo>
                      <a:pt x="420" y="104"/>
                      <a:pt x="510" y="286"/>
                      <a:pt x="540" y="364"/>
                    </a:cubicBezTo>
                    <a:cubicBezTo>
                      <a:pt x="570" y="442"/>
                      <a:pt x="570" y="494"/>
                      <a:pt x="540" y="520"/>
                    </a:cubicBezTo>
                    <a:cubicBezTo>
                      <a:pt x="510" y="546"/>
                      <a:pt x="390" y="546"/>
                      <a:pt x="360" y="520"/>
                    </a:cubicBezTo>
                    <a:cubicBezTo>
                      <a:pt x="330" y="494"/>
                      <a:pt x="330" y="442"/>
                      <a:pt x="360" y="364"/>
                    </a:cubicBezTo>
                    <a:cubicBezTo>
                      <a:pt x="390" y="286"/>
                      <a:pt x="480" y="104"/>
                      <a:pt x="540" y="52"/>
                    </a:cubicBezTo>
                    <a:cubicBezTo>
                      <a:pt x="600" y="0"/>
                      <a:pt x="660" y="0"/>
                      <a:pt x="720" y="52"/>
                    </a:cubicBezTo>
                    <a:cubicBezTo>
                      <a:pt x="780" y="104"/>
                      <a:pt x="870" y="286"/>
                      <a:pt x="900" y="364"/>
                    </a:cubicBezTo>
                    <a:cubicBezTo>
                      <a:pt x="930" y="442"/>
                      <a:pt x="930" y="494"/>
                      <a:pt x="900" y="520"/>
                    </a:cubicBezTo>
                    <a:cubicBezTo>
                      <a:pt x="870" y="546"/>
                      <a:pt x="750" y="546"/>
                      <a:pt x="720" y="520"/>
                    </a:cubicBezTo>
                    <a:cubicBezTo>
                      <a:pt x="690" y="494"/>
                      <a:pt x="690" y="442"/>
                      <a:pt x="720" y="364"/>
                    </a:cubicBezTo>
                    <a:cubicBezTo>
                      <a:pt x="750" y="286"/>
                      <a:pt x="840" y="104"/>
                      <a:pt x="900" y="52"/>
                    </a:cubicBezTo>
                    <a:cubicBezTo>
                      <a:pt x="960" y="0"/>
                      <a:pt x="1020" y="0"/>
                      <a:pt x="1080" y="52"/>
                    </a:cubicBezTo>
                    <a:cubicBezTo>
                      <a:pt x="1140" y="104"/>
                      <a:pt x="1230" y="286"/>
                      <a:pt x="1260" y="364"/>
                    </a:cubicBezTo>
                    <a:cubicBezTo>
                      <a:pt x="1290" y="442"/>
                      <a:pt x="1290" y="494"/>
                      <a:pt x="1260" y="520"/>
                    </a:cubicBezTo>
                    <a:cubicBezTo>
                      <a:pt x="1230" y="546"/>
                      <a:pt x="1110" y="546"/>
                      <a:pt x="1080" y="520"/>
                    </a:cubicBezTo>
                    <a:cubicBezTo>
                      <a:pt x="1050" y="494"/>
                      <a:pt x="1050" y="442"/>
                      <a:pt x="1080" y="364"/>
                    </a:cubicBezTo>
                    <a:cubicBezTo>
                      <a:pt x="1110" y="286"/>
                      <a:pt x="1200" y="104"/>
                      <a:pt x="1260" y="52"/>
                    </a:cubicBezTo>
                    <a:cubicBezTo>
                      <a:pt x="1320" y="0"/>
                      <a:pt x="1380" y="0"/>
                      <a:pt x="1440" y="52"/>
                    </a:cubicBezTo>
                    <a:cubicBezTo>
                      <a:pt x="1500" y="104"/>
                      <a:pt x="1560" y="234"/>
                      <a:pt x="1620" y="364"/>
                    </a:cubicBezTo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8" name="Line 57"/>
              <p:cNvSpPr>
                <a:spLocks noChangeAspect="1" noChangeShapeType="1"/>
              </p:cNvSpPr>
              <p:nvPr/>
            </p:nvSpPr>
            <p:spPr bwMode="auto">
              <a:xfrm>
                <a:off x="2864" y="2329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 panose="020B0604030504040204" pitchFamily="34" charset="0"/>
                </a:endParaRPr>
              </a:p>
            </p:txBody>
          </p:sp>
          <p:sp>
            <p:nvSpPr>
              <p:cNvPr id="79" name="Line 65"/>
              <p:cNvSpPr>
                <a:spLocks noChangeAspect="1" noChangeShapeType="1"/>
              </p:cNvSpPr>
              <p:nvPr/>
            </p:nvSpPr>
            <p:spPr bwMode="auto">
              <a:xfrm>
                <a:off x="3242" y="2328"/>
                <a:ext cx="12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69" name="Line 67"/>
            <p:cNvSpPr>
              <a:spLocks noChangeAspect="1" noChangeShapeType="1"/>
            </p:cNvSpPr>
            <p:nvPr/>
          </p:nvSpPr>
          <p:spPr bwMode="auto">
            <a:xfrm>
              <a:off x="3696" y="2544"/>
              <a:ext cx="110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744" y="1872"/>
              <a:ext cx="143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944" y="1872"/>
              <a:ext cx="16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9" y="1905"/>
                  <a:ext cx="254" cy="1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marL="342900" indent="-342900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342900" marR="0" lvl="0" indent="-342900" defTabSz="91440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FFCC"/>
                    </a:buClr>
                    <a:buSzPct val="60000"/>
                    <a:buFont typeface="Wingdings" panose="05000000000000000000" pitchFamily="2" charset="2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kern="0">
                                <a:solidFill>
                                  <a:srgbClr val="FFFFFF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kern="0">
                                <a:solidFill>
                                  <a:srgbClr val="FFFFFF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altLang="zh-CN" sz="2800" b="1" i="1" kern="0">
                                <a:solidFill>
                                  <a:srgbClr val="FFFFFF"/>
                                </a:solidFill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𝑶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i="1" kern="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Verdan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72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99" y="1905"/>
                  <a:ext cx="254" cy="1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264" y="1488"/>
              <a:ext cx="28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>
              <a:off x="3264" y="2544"/>
              <a:ext cx="28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360" y="1488"/>
              <a:ext cx="0" cy="105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anose="020B0604030504040204" pitchFamily="34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3024" y="1872"/>
              <a:ext cx="33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</p:grpSp>
      <p:graphicFrame>
        <p:nvGraphicFramePr>
          <p:cNvPr id="84" name="Object 6"/>
          <p:cNvGraphicFramePr>
            <a:graphicFrameLocks noChangeAspect="1"/>
          </p:cNvGraphicFramePr>
          <p:nvPr>
            <p:extLst/>
          </p:nvPr>
        </p:nvGraphicFramePr>
        <p:xfrm>
          <a:off x="8083202" y="3578344"/>
          <a:ext cx="2205362" cy="103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5" imgW="812520" imgH="406080" progId="Equation.3">
                  <p:embed/>
                </p:oleObj>
              </mc:Choice>
              <mc:Fallback>
                <p:oleObj name="公式" r:id="rId5" imgW="812520" imgH="406080" progId="Equation.3">
                  <p:embed/>
                  <p:pic>
                    <p:nvPicPr>
                      <p:cNvPr id="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202" y="3578344"/>
                        <a:ext cx="2205362" cy="103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7201046" y="5330915"/>
            <a:ext cx="637850" cy="44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5" name="Object 12"/>
          <p:cNvGraphicFramePr>
            <a:graphicFrameLocks noChangeAspect="1"/>
          </p:cNvGraphicFramePr>
          <p:nvPr>
            <p:extLst/>
          </p:nvPr>
        </p:nvGraphicFramePr>
        <p:xfrm>
          <a:off x="8083202" y="4995426"/>
          <a:ext cx="2429838" cy="111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7" imgW="660240" imgH="444240" progId="Equation.3">
                  <p:embed/>
                </p:oleObj>
              </mc:Choice>
              <mc:Fallback>
                <p:oleObj name="公式" r:id="rId7" imgW="660240" imgH="444240" progId="Equation.3">
                  <p:embed/>
                  <p:pic>
                    <p:nvPicPr>
                      <p:cNvPr id="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202" y="4995426"/>
                        <a:ext cx="2429838" cy="1114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1487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562061" y="1103243"/>
            <a:ext cx="2971800" cy="1351722"/>
          </a:xfrm>
          <a:prstGeom prst="roundRect">
            <a:avLst/>
          </a:prstGeom>
          <a:solidFill>
            <a:srgbClr val="3F6A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563A8"/>
                </a:solidFill>
              </a:rPr>
              <a:t>等效电导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Object 12"/>
          <p:cNvGraphicFramePr>
            <a:graphicFrameLocks noChangeAspect="1"/>
          </p:cNvGraphicFramePr>
          <p:nvPr>
            <p:extLst/>
          </p:nvPr>
        </p:nvGraphicFramePr>
        <p:xfrm>
          <a:off x="1028844" y="4115566"/>
          <a:ext cx="4595191" cy="979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4" imgW="1384200" imgH="406080" progId="Equation.3">
                  <p:embed/>
                </p:oleObj>
              </mc:Choice>
              <mc:Fallback>
                <p:oleObj name="公式" r:id="rId4" imgW="1384200" imgH="40608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844" y="4115566"/>
                        <a:ext cx="4595191" cy="979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1028844" y="3558505"/>
            <a:ext cx="428858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zh-CN" altLang="en-US" sz="2400" dirty="0"/>
              <a:t>腔壁热损耗所引起的损耗功率</a:t>
            </a:r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>
            <p:extLst/>
          </p:nvPr>
        </p:nvGraphicFramePr>
        <p:xfrm>
          <a:off x="4861011" y="1220475"/>
          <a:ext cx="2418362" cy="112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6" imgW="628599" imgH="428760" progId="Equation.3">
                  <p:embed/>
                </p:oleObj>
              </mc:Choice>
              <mc:Fallback>
                <p:oleObj name="公式" r:id="rId6" imgW="628599" imgH="42876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011" y="1220475"/>
                        <a:ext cx="2418362" cy="1125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23"/>
              <p:cNvSpPr>
                <a:spLocks noChangeArrowheads="1"/>
              </p:cNvSpPr>
              <p:nvPr/>
            </p:nvSpPr>
            <p:spPr bwMode="auto">
              <a:xfrm>
                <a:off x="6203330" y="3109543"/>
                <a:ext cx="5640801" cy="2991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/>
                  <a:t>S</a:t>
                </a:r>
                <a:r>
                  <a:rPr lang="zh-CN" altLang="en-US" sz="2400" dirty="0"/>
                  <a:t>为整个腔壁</a:t>
                </a:r>
                <a:endParaRPr lang="en-US" altLang="zh-CN" sz="2400" dirty="0"/>
              </a:p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/>
              </a:p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为腔体内表面的切向磁场</a:t>
                </a:r>
                <a:endParaRPr lang="en-US" altLang="zh-CN" sz="2400" dirty="0"/>
              </a:p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Arial" panose="020B0604020202020204" pitchFamily="34" charset="0"/>
                  <a:buChar char="•"/>
                  <a:defRPr/>
                </a:pPr>
                <a:endParaRPr lang="en-US" altLang="zh-CN" sz="2400" dirty="0"/>
              </a:p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sz="2400" dirty="0"/>
                  <a:t>为腔内壁的表面电阻，且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400" dirty="0"/>
              </a:p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defRPr/>
                </a:pP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342900" indent="-342900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dirty="0"/>
                  <a:t>δ</a:t>
                </a:r>
                <a:r>
                  <a:rPr lang="zh-CN" altLang="en-US" sz="2400" dirty="0"/>
                  <a:t>为腔壁的趋肤深度</a:t>
                </a:r>
              </a:p>
            </p:txBody>
          </p:sp>
        </mc:Choice>
        <mc:Fallback xmlns="">
          <p:sp>
            <p:nvSpPr>
              <p:cNvPr id="3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03330" y="3109543"/>
                <a:ext cx="5640801" cy="2991781"/>
              </a:xfrm>
              <a:prstGeom prst="rect">
                <a:avLst/>
              </a:prstGeom>
              <a:blipFill>
                <a:blip r:embed="rId8"/>
                <a:stretch>
                  <a:fillRect l="-216" t="-3462" b="-40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29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562061" y="1103243"/>
            <a:ext cx="2971800" cy="1351722"/>
          </a:xfrm>
          <a:prstGeom prst="roundRect">
            <a:avLst/>
          </a:prstGeom>
          <a:solidFill>
            <a:srgbClr val="3F6A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63A8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等效电导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3375" y="3922169"/>
            <a:ext cx="4288589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rgbClr val="00B0F0"/>
              </a:buClr>
              <a:buSzPct val="60000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谐振腔是分布参数系统，腔中</a:t>
            </a:r>
            <a:r>
              <a:rPr lang="zh-CN" altLang="en-US" sz="2400" dirty="0">
                <a:solidFill>
                  <a:prstClr val="black"/>
                </a:solidFill>
              </a:rPr>
              <a:t>的电场和磁场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与位置有关</a:t>
            </a:r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4861011" y="1220475"/>
          <a:ext cx="2418362" cy="112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4" imgW="628599" imgH="428760" progId="Equation.3">
                  <p:embed/>
                </p:oleObj>
              </mc:Choice>
              <mc:Fallback>
                <p:oleObj name="公式" r:id="rId4" imgW="628599" imgH="42876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011" y="1220475"/>
                        <a:ext cx="2418362" cy="1125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23"/>
              <p:cNvSpPr>
                <a:spLocks noChangeArrowheads="1"/>
              </p:cNvSpPr>
              <p:nvPr/>
            </p:nvSpPr>
            <p:spPr bwMode="auto">
              <a:xfrm>
                <a:off x="6784851" y="3515913"/>
                <a:ext cx="5640801" cy="4247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B0F0"/>
                  </a:buClr>
                  <a:buSzPct val="60000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/>
                          </a:rPr>
                          <m:t>m</m:t>
                        </m:r>
                      </m:sub>
                    </m:sSub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/>
                      </a:rPr>
                      <m:t>是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Unicode MS"/>
                    <a:ea typeface="宋体"/>
                    <a:cs typeface="+mn-cs"/>
                  </a:rPr>
                  <a:t>多值的，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𝐺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/>
                      </a:rPr>
                      <m:t>也是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Unicode MS"/>
                    <a:ea typeface="宋体"/>
                    <a:cs typeface="+mn-cs"/>
                  </a:rPr>
                  <a:t>多值的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4851" y="3515913"/>
                <a:ext cx="5640801" cy="424732"/>
              </a:xfrm>
              <a:prstGeom prst="rect">
                <a:avLst/>
              </a:prstGeom>
              <a:blipFill>
                <a:blip r:embed="rId6"/>
                <a:stretch>
                  <a:fillRect l="-216" t="-24638" b="-289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3375" y="3109543"/>
                <a:ext cx="4288589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B0F0"/>
                  </a:buClr>
                  <a:buSzPct val="6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/>
                            </a:rPr>
                            <m:t>m</m:t>
                          </m:r>
                        </m:sub>
                      </m:sSub>
                      <m:r>
                        <a:rPr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的</m:t>
                      </m:r>
                      <m:r>
                        <a:rPr lang="zh-CN" alt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值</m:t>
                      </m:r>
                      <m:r>
                        <a:rPr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与</m:t>
                      </m:r>
                      <m:r>
                        <a:rPr lang="zh-CN" alt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参考</m:t>
                      </m:r>
                      <m:r>
                        <a:rPr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面</m:t>
                      </m:r>
                      <m:r>
                        <a:rPr lang="zh-CN" alt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的</m:t>
                      </m:r>
                      <m:r>
                        <a:rPr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选择</m:t>
                      </m:r>
                      <m:r>
                        <a:rPr lang="zh-CN" alt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有关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75" y="3109543"/>
                <a:ext cx="4288589" cy="387798"/>
              </a:xfrm>
              <a:prstGeom prst="rect">
                <a:avLst/>
              </a:prstGeom>
              <a:blipFill>
                <a:blip r:embed="rId7"/>
                <a:stretch>
                  <a:fillRect l="-427" t="-1406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5565480" y="3497341"/>
            <a:ext cx="637850" cy="44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562061" y="5030261"/>
                <a:ext cx="2879230" cy="1296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61" y="5030261"/>
                <a:ext cx="2879230" cy="12960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61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" grpId="0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562061" y="1103243"/>
            <a:ext cx="2971800" cy="1351722"/>
          </a:xfrm>
          <a:prstGeom prst="roundRect">
            <a:avLst/>
          </a:prstGeom>
          <a:solidFill>
            <a:srgbClr val="3F6A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63A8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等效电导</a:t>
            </a:r>
          </a:p>
        </p:txBody>
      </p:sp>
      <p:sp>
        <p:nvSpPr>
          <p:cNvPr id="54" name="矩形 53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4861011" y="1220475"/>
          <a:ext cx="2418362" cy="1125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4" imgW="628599" imgH="428760" progId="Equation.3">
                  <p:embed/>
                </p:oleObj>
              </mc:Choice>
              <mc:Fallback>
                <p:oleObj name="公式" r:id="rId4" imgW="628599" imgH="42876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011" y="1220475"/>
                        <a:ext cx="2418362" cy="1125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/>
          </p:nvPr>
        </p:nvGraphicFramePr>
        <p:xfrm>
          <a:off x="3867147" y="3826911"/>
          <a:ext cx="4352992" cy="2479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6" imgW="1358640" imgH="799920" progId="Equation.3">
                  <p:embed/>
                </p:oleObj>
              </mc:Choice>
              <mc:Fallback>
                <p:oleObj name="公式" r:id="rId6" imgW="1358640" imgH="799920" progId="Equation.3">
                  <p:embed/>
                  <p:pic>
                    <p:nvPicPr>
                      <p:cNvPr id="1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47" y="3826911"/>
                        <a:ext cx="4352992" cy="2479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40001" y="3223160"/>
                <a:ext cx="6356711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defRPr/>
                </a:pPr>
                <a:r>
                  <a:rPr lang="zh-CN" altLang="en-US" sz="2400" dirty="0"/>
                  <a:t>带入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值，即可得等效电导为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01" y="3223160"/>
                <a:ext cx="6356711" cy="387798"/>
              </a:xfrm>
              <a:prstGeom prst="rect">
                <a:avLst/>
              </a:prstGeom>
              <a:blipFill>
                <a:blip r:embed="rId8"/>
                <a:stretch>
                  <a:fillRect l="-1534" t="-36508" b="-31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828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15698" y="1432319"/>
            <a:ext cx="1992263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3563A8"/>
                </a:solidFill>
              </a:rPr>
              <a:t>LC</a:t>
            </a:r>
            <a:r>
              <a:rPr lang="zh-CN" altLang="en-US" sz="2400" dirty="0">
                <a:solidFill>
                  <a:srgbClr val="3563A8"/>
                </a:solidFill>
              </a:rPr>
              <a:t>谐振器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9037365" y="1432319"/>
            <a:ext cx="2013550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微波谐振器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07174" y="1345704"/>
            <a:ext cx="2209312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934734" y="1345704"/>
            <a:ext cx="2218812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2942487" y="147232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34DAEB5-FE42-419D-8CAA-68D8D6BEA1D8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34C5B94-6AD4-4146-A76B-335C69BA417C}"/>
              </a:ext>
            </a:extLst>
          </p:cNvPr>
          <p:cNvSpPr/>
          <p:nvPr/>
        </p:nvSpPr>
        <p:spPr>
          <a:xfrm>
            <a:off x="3279524" y="327183"/>
            <a:ext cx="60152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Where does it come from</a:t>
            </a:r>
            <a:r>
              <a:rPr lang="zh-CN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26" name="圆角矩形 27">
            <a:extLst>
              <a:ext uri="{FF2B5EF4-FFF2-40B4-BE49-F238E27FC236}">
                <a16:creationId xmlns:a16="http://schemas.microsoft.com/office/drawing/2014/main" id="{3BCA20A1-0F7D-463C-A57C-35490D5D8524}"/>
              </a:ext>
            </a:extLst>
          </p:cNvPr>
          <p:cNvSpPr/>
          <p:nvPr/>
        </p:nvSpPr>
        <p:spPr>
          <a:xfrm>
            <a:off x="3715276" y="1432319"/>
            <a:ext cx="1759381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频率升高</a:t>
            </a:r>
          </a:p>
        </p:txBody>
      </p:sp>
      <p:sp>
        <p:nvSpPr>
          <p:cNvPr id="27" name="圆角矩形 30">
            <a:extLst>
              <a:ext uri="{FF2B5EF4-FFF2-40B4-BE49-F238E27FC236}">
                <a16:creationId xmlns:a16="http://schemas.microsoft.com/office/drawing/2014/main" id="{0D5EDD97-33F0-43D1-9B76-073EE9C5A0FB}"/>
              </a:ext>
            </a:extLst>
          </p:cNvPr>
          <p:cNvSpPr/>
          <p:nvPr/>
        </p:nvSpPr>
        <p:spPr>
          <a:xfrm>
            <a:off x="3594268" y="1345704"/>
            <a:ext cx="1972519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8" name="右箭头 35">
            <a:extLst>
              <a:ext uri="{FF2B5EF4-FFF2-40B4-BE49-F238E27FC236}">
                <a16:creationId xmlns:a16="http://schemas.microsoft.com/office/drawing/2014/main" id="{DB3F9021-FF34-4A34-821D-3F8279BD7019}"/>
              </a:ext>
            </a:extLst>
          </p:cNvPr>
          <p:cNvSpPr/>
          <p:nvPr/>
        </p:nvSpPr>
        <p:spPr>
          <a:xfrm>
            <a:off x="5692788" y="147232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9" name="圆角矩形 27">
            <a:extLst>
              <a:ext uri="{FF2B5EF4-FFF2-40B4-BE49-F238E27FC236}">
                <a16:creationId xmlns:a16="http://schemas.microsoft.com/office/drawing/2014/main" id="{08043EF9-EDD5-42B0-AB1E-0773075DAE0D}"/>
              </a:ext>
            </a:extLst>
          </p:cNvPr>
          <p:cNvSpPr/>
          <p:nvPr/>
        </p:nvSpPr>
        <p:spPr>
          <a:xfrm>
            <a:off x="6423775" y="1432319"/>
            <a:ext cx="1746919" cy="59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减小</a:t>
            </a:r>
            <a:r>
              <a:rPr lang="en-US" altLang="zh-CN" sz="2400" dirty="0">
                <a:solidFill>
                  <a:srgbClr val="3563A8"/>
                </a:solidFill>
              </a:rPr>
              <a:t>L</a:t>
            </a:r>
            <a:r>
              <a:rPr lang="zh-CN" altLang="en-US" sz="2400" dirty="0">
                <a:solidFill>
                  <a:srgbClr val="3563A8"/>
                </a:solidFill>
              </a:rPr>
              <a:t>、</a:t>
            </a:r>
            <a:r>
              <a:rPr lang="en-US" altLang="zh-CN" sz="2400" dirty="0">
                <a:solidFill>
                  <a:srgbClr val="3563A8"/>
                </a:solidFill>
              </a:rPr>
              <a:t>C</a:t>
            </a:r>
            <a:endParaRPr lang="zh-CN" altLang="en-US" sz="2400" dirty="0">
              <a:solidFill>
                <a:srgbClr val="3563A8"/>
              </a:solidFill>
            </a:endParaRPr>
          </a:p>
        </p:txBody>
      </p:sp>
      <p:sp>
        <p:nvSpPr>
          <p:cNvPr id="40" name="圆角矩形 30">
            <a:extLst>
              <a:ext uri="{FF2B5EF4-FFF2-40B4-BE49-F238E27FC236}">
                <a16:creationId xmlns:a16="http://schemas.microsoft.com/office/drawing/2014/main" id="{206EED21-FDBD-4AA6-8367-DB594E8C57F8}"/>
              </a:ext>
            </a:extLst>
          </p:cNvPr>
          <p:cNvSpPr/>
          <p:nvPr/>
        </p:nvSpPr>
        <p:spPr>
          <a:xfrm>
            <a:off x="6338976" y="1345704"/>
            <a:ext cx="1916518" cy="76759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41" name="右箭头 35">
            <a:extLst>
              <a:ext uri="{FF2B5EF4-FFF2-40B4-BE49-F238E27FC236}">
                <a16:creationId xmlns:a16="http://schemas.microsoft.com/office/drawing/2014/main" id="{B2392A22-7B04-4A4B-B2F0-FB5DC59573B9}"/>
              </a:ext>
            </a:extLst>
          </p:cNvPr>
          <p:cNvSpPr/>
          <p:nvPr/>
        </p:nvSpPr>
        <p:spPr>
          <a:xfrm>
            <a:off x="8369947" y="147232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EB5B5E3-DCA8-4AA9-8B59-6EC0635B8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27687"/>
              </p:ext>
            </p:extLst>
          </p:nvPr>
        </p:nvGraphicFramePr>
        <p:xfrm>
          <a:off x="6515110" y="2097924"/>
          <a:ext cx="1470273" cy="94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5110" y="2097924"/>
                        <a:ext cx="1470273" cy="949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D33DB21-0964-4538-8641-93BD1A6AD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664091"/>
              </p:ext>
            </p:extLst>
          </p:nvPr>
        </p:nvGraphicFramePr>
        <p:xfrm>
          <a:off x="6579447" y="4332403"/>
          <a:ext cx="1435573" cy="91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5" imgW="660240" imgH="419040" progId="Equation.DSMT4">
                  <p:embed/>
                </p:oleObj>
              </mc:Choice>
              <mc:Fallback>
                <p:oleObj name="Equation" r:id="rId5" imgW="660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9447" y="4332403"/>
                        <a:ext cx="1435573" cy="911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图片 41">
            <a:extLst>
              <a:ext uri="{FF2B5EF4-FFF2-40B4-BE49-F238E27FC236}">
                <a16:creationId xmlns:a16="http://schemas.microsoft.com/office/drawing/2014/main" id="{5CC8A77D-C006-45DE-8929-41B04689F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08" y="3817447"/>
            <a:ext cx="2014800" cy="1482325"/>
          </a:xfrm>
          <a:prstGeom prst="rect">
            <a:avLst/>
          </a:prstGeom>
        </p:spPr>
      </p:pic>
      <p:sp>
        <p:nvSpPr>
          <p:cNvPr id="43" name="右箭头 10">
            <a:extLst>
              <a:ext uri="{FF2B5EF4-FFF2-40B4-BE49-F238E27FC236}">
                <a16:creationId xmlns:a16="http://schemas.microsoft.com/office/drawing/2014/main" id="{BC5A56F6-686C-4981-A885-DFE81122CB6A}"/>
              </a:ext>
            </a:extLst>
          </p:cNvPr>
          <p:cNvSpPr/>
          <p:nvPr/>
        </p:nvSpPr>
        <p:spPr>
          <a:xfrm rot="5400000">
            <a:off x="4251122" y="3829759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49B3017-390C-4F68-9FDD-CBA18BBDC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685294"/>
              </p:ext>
            </p:extLst>
          </p:nvPr>
        </p:nvGraphicFramePr>
        <p:xfrm>
          <a:off x="4086144" y="3275697"/>
          <a:ext cx="787795" cy="545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8" imgW="330120" imgH="228600" progId="Equation.DSMT4">
                  <p:embed/>
                </p:oleObj>
              </mc:Choice>
              <mc:Fallback>
                <p:oleObj name="Equation" r:id="rId8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6144" y="3275697"/>
                        <a:ext cx="787795" cy="545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7C0D664-1B64-41AA-B3BB-5E1FB25F2B38}"/>
              </a:ext>
            </a:extLst>
          </p:cNvPr>
          <p:cNvSpPr txBox="1"/>
          <p:nvPr/>
        </p:nvSpPr>
        <p:spPr>
          <a:xfrm>
            <a:off x="3786864" y="4301434"/>
            <a:ext cx="159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集总参数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0EBA90-E765-4BFF-967E-4FD01FCE411C}"/>
              </a:ext>
            </a:extLst>
          </p:cNvPr>
          <p:cNvSpPr txBox="1"/>
          <p:nvPr/>
        </p:nvSpPr>
        <p:spPr>
          <a:xfrm>
            <a:off x="3786864" y="5243439"/>
            <a:ext cx="159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分布参数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D65D9F-3E84-4D1F-8BCE-02E3F74EAB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8976" y="5037206"/>
            <a:ext cx="1997616" cy="1580552"/>
          </a:xfrm>
          <a:prstGeom prst="rect">
            <a:avLst/>
          </a:prstGeom>
        </p:spPr>
      </p:pic>
      <p:sp>
        <p:nvSpPr>
          <p:cNvPr id="28" name="右箭头 10">
            <a:extLst>
              <a:ext uri="{FF2B5EF4-FFF2-40B4-BE49-F238E27FC236}">
                <a16:creationId xmlns:a16="http://schemas.microsoft.com/office/drawing/2014/main" id="{13A68692-94B1-4AA4-84CF-2F6039991562}"/>
              </a:ext>
            </a:extLst>
          </p:cNvPr>
          <p:cNvSpPr/>
          <p:nvPr/>
        </p:nvSpPr>
        <p:spPr>
          <a:xfrm>
            <a:off x="5421375" y="4361702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1" name="右箭头 10">
            <a:extLst>
              <a:ext uri="{FF2B5EF4-FFF2-40B4-BE49-F238E27FC236}">
                <a16:creationId xmlns:a16="http://schemas.microsoft.com/office/drawing/2014/main" id="{CBC01103-8BD3-4CDC-9718-5969CA105800}"/>
              </a:ext>
            </a:extLst>
          </p:cNvPr>
          <p:cNvSpPr/>
          <p:nvPr/>
        </p:nvSpPr>
        <p:spPr>
          <a:xfrm>
            <a:off x="8671844" y="4421970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5D67C7-BBF9-41AB-9E86-EFDAD7ABEA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1082" y="2996778"/>
            <a:ext cx="2167094" cy="1347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B592EB-6C94-46B0-BB8B-00FCC59EFD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2090" y="3548395"/>
            <a:ext cx="1933009" cy="2200451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61DEEA31-1F4C-455D-8D32-953B8F5C45D3}"/>
              </a:ext>
            </a:extLst>
          </p:cNvPr>
          <p:cNvSpPr/>
          <p:nvPr/>
        </p:nvSpPr>
        <p:spPr>
          <a:xfrm>
            <a:off x="3044652" y="1035069"/>
            <a:ext cx="6410848" cy="71245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10">
            <a:extLst>
              <a:ext uri="{FF2B5EF4-FFF2-40B4-BE49-F238E27FC236}">
                <a16:creationId xmlns:a16="http://schemas.microsoft.com/office/drawing/2014/main" id="{66B874F4-DBD0-4EE1-89C0-C0DCE3148D87}"/>
              </a:ext>
            </a:extLst>
          </p:cNvPr>
          <p:cNvSpPr/>
          <p:nvPr/>
        </p:nvSpPr>
        <p:spPr>
          <a:xfrm rot="5400000">
            <a:off x="4263303" y="4775771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35" name="右箭头 10">
            <a:extLst>
              <a:ext uri="{FF2B5EF4-FFF2-40B4-BE49-F238E27FC236}">
                <a16:creationId xmlns:a16="http://schemas.microsoft.com/office/drawing/2014/main" id="{0C749E0B-90DB-4556-AB4B-476E6A6A3D48}"/>
              </a:ext>
            </a:extLst>
          </p:cNvPr>
          <p:cNvSpPr/>
          <p:nvPr/>
        </p:nvSpPr>
        <p:spPr>
          <a:xfrm>
            <a:off x="2947346" y="4301434"/>
            <a:ext cx="525780" cy="514350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6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0" grpId="0" animBg="1"/>
      <p:bldP spid="32" grpId="0" animBg="1"/>
      <p:bldP spid="11" grpId="0" animBg="1"/>
      <p:bldP spid="25" grpId="0"/>
      <p:bldP spid="26" grpId="0" animBg="1"/>
      <p:bldP spid="2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5" grpId="0"/>
      <p:bldP spid="44" grpId="0"/>
      <p:bldP spid="28" grpId="0" animBg="1"/>
      <p:bldP spid="31" grpId="0" animBg="1"/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1553815" y="1662622"/>
            <a:ext cx="9558133" cy="2700336"/>
            <a:chOff x="3840" y="1742"/>
            <a:chExt cx="5357" cy="17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34"/>
                <p:cNvSpPr>
                  <a:spLocks noChangeArrowheads="1"/>
                </p:cNvSpPr>
                <p:nvPr/>
              </p:nvSpPr>
              <p:spPr bwMode="auto">
                <a:xfrm>
                  <a:off x="5664" y="1742"/>
                  <a:ext cx="3533" cy="170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buChar char="n"/>
                    <a:defRPr sz="32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buClr>
                      <a:schemeClr val="accent2"/>
                    </a:buClr>
                    <a:buChar char="n"/>
                    <a:defRPr sz="24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buClr>
                      <a:schemeClr val="folHlink"/>
                    </a:buClr>
                    <a:buChar char="n"/>
                    <a:defRPr sz="20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None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prstClr val="black"/>
                      </a:solidFill>
                      <a:effectLst/>
                      <a:latin typeface="Cambria Math" panose="02040503050406030204" pitchFamily="18" charset="0"/>
                      <a:ea typeface="宋体"/>
                    </a:rPr>
                    <a:t>是为了应用中的某些需要而定义的，如微波电子管中常用的</a:t>
                  </a:r>
                  <a:r>
                    <a:rPr lang="zh-CN" altLang="en-US" sz="3600" b="1" dirty="0">
                      <a:effectLst/>
                    </a:rPr>
                    <a:t>环形腔</a:t>
                  </a:r>
                  <a:r>
                    <a:rPr lang="zh-CN" altLang="en-US" sz="2400" dirty="0">
                      <a:solidFill>
                        <a:prstClr val="black"/>
                      </a:solidFill>
                      <a:effectLst/>
                      <a:latin typeface="Cambria Math" panose="02040503050406030204" pitchFamily="18" charset="0"/>
                      <a:ea typeface="宋体"/>
                    </a:rPr>
                    <a:t>，通常就选取电子注通过路径</a:t>
                  </a:r>
                  <a:r>
                    <a:rPr lang="en-US" altLang="zh-CN" sz="2400" dirty="0">
                      <a:solidFill>
                        <a:prstClr val="black"/>
                      </a:solidFill>
                      <a:effectLst/>
                      <a:latin typeface="Cambria Math" panose="02040503050406030204" pitchFamily="18" charset="0"/>
                      <a:ea typeface="宋体"/>
                    </a:rPr>
                    <a:t>AB</a:t>
                  </a:r>
                  <a:r>
                    <a:rPr lang="zh-CN" altLang="en-US" sz="2400" dirty="0">
                      <a:solidFill>
                        <a:prstClr val="black"/>
                      </a:solidFill>
                      <a:effectLst/>
                      <a:latin typeface="Cambria Math" panose="02040503050406030204" pitchFamily="18" charset="0"/>
                      <a:ea typeface="宋体"/>
                    </a:rPr>
                    <a:t>来计算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zh-CN" altLang="en-US" sz="2800" dirty="0">
                      <a:effectLst/>
                    </a:rPr>
                    <a:t>，</a:t>
                  </a:r>
                  <a:r>
                    <a:rPr lang="zh-CN" altLang="en-US" sz="2400" dirty="0">
                      <a:solidFill>
                        <a:prstClr val="black"/>
                      </a:solidFill>
                      <a:effectLst/>
                      <a:latin typeface="Cambria Math" panose="02040503050406030204" pitchFamily="18" charset="0"/>
                      <a:ea typeface="宋体"/>
                    </a:rPr>
                    <a:t>进而计算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altLang="zh-CN" sz="2800" dirty="0">
                      <a:effectLst/>
                    </a:rPr>
                    <a:t> </a:t>
                  </a:r>
                  <a:r>
                    <a:rPr lang="zh-CN" altLang="en-US" sz="2800" dirty="0">
                      <a:effectLst/>
                    </a:rPr>
                    <a:t>。</a:t>
                  </a:r>
                  <a:endParaRPr lang="en-US" altLang="zh-CN" sz="2800" dirty="0">
                    <a:effectLst/>
                  </a:endParaRPr>
                </a:p>
                <a:p>
                  <a:pPr eaLnBrk="1" hangingPunct="1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None/>
                    <a:defRPr/>
                  </a:pPr>
                  <a:r>
                    <a:rPr lang="zh-CN" altLang="en-US" sz="2800" dirty="0">
                      <a:effectLst/>
                    </a:rPr>
                    <a:t>      </a:t>
                  </a:r>
                  <a:r>
                    <a:rPr lang="zh-CN" altLang="en-US" sz="2400" dirty="0">
                      <a:solidFill>
                        <a:prstClr val="black"/>
                      </a:solidFill>
                      <a:effectLst/>
                      <a:latin typeface="Cambria Math" panose="02040503050406030204" pitchFamily="18" charset="0"/>
                      <a:ea typeface="宋体"/>
                    </a:rPr>
                    <a:t>右图是速调管用的环形腔的结构图。</a:t>
                  </a:r>
                </a:p>
              </p:txBody>
            </p:sp>
          </mc:Choice>
          <mc:Fallback xmlns="">
            <p:sp>
              <p:nvSpPr>
                <p:cNvPr id="3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64" y="1742"/>
                  <a:ext cx="3533" cy="1701"/>
                </a:xfrm>
                <a:prstGeom prst="rect">
                  <a:avLst/>
                </a:prstGeom>
                <a:blipFill>
                  <a:blip r:embed="rId2"/>
                  <a:stretch>
                    <a:fillRect t="-1129" r="-2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3840" y="1824"/>
              <a:ext cx="1296" cy="1128"/>
              <a:chOff x="3792" y="1728"/>
              <a:chExt cx="1296" cy="1128"/>
            </a:xfrm>
          </p:grpSpPr>
          <p:sp>
            <p:nvSpPr>
              <p:cNvPr id="5" name="Freeform 60"/>
              <p:cNvSpPr>
                <a:spLocks/>
              </p:cNvSpPr>
              <p:nvPr/>
            </p:nvSpPr>
            <p:spPr bwMode="auto">
              <a:xfrm>
                <a:off x="3792" y="1872"/>
                <a:ext cx="1296" cy="768"/>
              </a:xfrm>
              <a:custGeom>
                <a:avLst/>
                <a:gdLst>
                  <a:gd name="T0" fmla="*/ 0 w 1296"/>
                  <a:gd name="T1" fmla="*/ 0 h 768"/>
                  <a:gd name="T2" fmla="*/ 1296 w 1296"/>
                  <a:gd name="T3" fmla="*/ 0 h 768"/>
                  <a:gd name="T4" fmla="*/ 1296 w 1296"/>
                  <a:gd name="T5" fmla="*/ 768 h 768"/>
                  <a:gd name="T6" fmla="*/ 864 w 1296"/>
                  <a:gd name="T7" fmla="*/ 768 h 768"/>
                  <a:gd name="T8" fmla="*/ 864 w 1296"/>
                  <a:gd name="T9" fmla="*/ 192 h 768"/>
                  <a:gd name="T10" fmla="*/ 432 w 1296"/>
                  <a:gd name="T11" fmla="*/ 192 h 768"/>
                  <a:gd name="T12" fmla="*/ 432 w 1296"/>
                  <a:gd name="T13" fmla="*/ 768 h 768"/>
                  <a:gd name="T14" fmla="*/ 0 w 1296"/>
                  <a:gd name="T15" fmla="*/ 768 h 768"/>
                  <a:gd name="T16" fmla="*/ 0 w 1296"/>
                  <a:gd name="T17" fmla="*/ 0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96" h="768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768"/>
                    </a:lnTo>
                    <a:lnTo>
                      <a:pt x="864" y="768"/>
                    </a:lnTo>
                    <a:lnTo>
                      <a:pt x="864" y="192"/>
                    </a:lnTo>
                    <a:lnTo>
                      <a:pt x="432" y="192"/>
                    </a:lnTo>
                    <a:lnTo>
                      <a:pt x="432" y="768"/>
                    </a:lnTo>
                    <a:lnTo>
                      <a:pt x="0" y="76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Line 61"/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Line 62"/>
              <p:cNvSpPr>
                <a:spLocks noChangeShapeType="1"/>
              </p:cNvSpPr>
              <p:nvPr/>
            </p:nvSpPr>
            <p:spPr bwMode="auto">
              <a:xfrm>
                <a:off x="4512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Line 63"/>
              <p:cNvSpPr>
                <a:spLocks noChangeShapeType="1"/>
              </p:cNvSpPr>
              <p:nvPr/>
            </p:nvSpPr>
            <p:spPr bwMode="auto">
              <a:xfrm>
                <a:off x="4560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Line 64"/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Line 65"/>
              <p:cNvSpPr>
                <a:spLocks noChangeShapeType="1"/>
              </p:cNvSpPr>
              <p:nvPr/>
            </p:nvSpPr>
            <p:spPr bwMode="auto">
              <a:xfrm>
                <a:off x="4368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Line 66"/>
              <p:cNvSpPr>
                <a:spLocks noChangeShapeType="1"/>
              </p:cNvSpPr>
              <p:nvPr/>
            </p:nvSpPr>
            <p:spPr bwMode="auto">
              <a:xfrm>
                <a:off x="4464" y="17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9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13" name="Rectangle 68"/>
              <p:cNvSpPr>
                <a:spLocks noChangeArrowheads="1"/>
              </p:cNvSpPr>
              <p:nvPr/>
            </p:nvSpPr>
            <p:spPr bwMode="auto">
              <a:xfrm>
                <a:off x="4368" y="2054"/>
                <a:ext cx="9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16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14" name="Rectangle 69"/>
              <p:cNvSpPr>
                <a:spLocks noChangeArrowheads="1"/>
              </p:cNvSpPr>
              <p:nvPr/>
            </p:nvSpPr>
            <p:spPr bwMode="auto">
              <a:xfrm>
                <a:off x="3807" y="2682"/>
                <a:ext cx="12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r>
                  <a:rPr lang="en-US" altLang="zh-CN" sz="18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Verdana" panose="020B0604030504040204" pitchFamily="34" charset="0"/>
                  </a:rPr>
                  <a:t>  </a:t>
                </a:r>
                <a:r>
                  <a:rPr lang="zh-CN" altLang="en-US" sz="18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Verdana" panose="020B0604030504040204" pitchFamily="34" charset="0"/>
                  </a:rPr>
                  <a:t>速调管中的环形腔</a:t>
                </a: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63A8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等效电导</a:t>
            </a:r>
            <a:r>
              <a:rPr lang="zh-CN" altLang="en-US" sz="3600" b="1" dirty="0">
                <a:solidFill>
                  <a:srgbClr val="3563A8"/>
                </a:solidFill>
                <a:latin typeface="Arial Unicode MS"/>
                <a:ea typeface="宋体"/>
              </a:rPr>
              <a:t>的测量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563A8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53815" y="4964510"/>
            <a:ext cx="3145249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 Unicode MS"/>
                <a:ea typeface="宋体"/>
              </a:rPr>
              <a:t>具有复杂形状的腔体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789444" y="4936757"/>
            <a:ext cx="637850" cy="44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36964" y="4964510"/>
            <a:ext cx="181712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场结构复杂</a:t>
            </a:r>
          </a:p>
        </p:txBody>
      </p:sp>
      <p:sp>
        <p:nvSpPr>
          <p:cNvPr id="20" name="右箭头 19"/>
          <p:cNvSpPr/>
          <p:nvPr/>
        </p:nvSpPr>
        <p:spPr>
          <a:xfrm>
            <a:off x="7463755" y="4953719"/>
            <a:ext cx="637850" cy="44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211275" y="5028540"/>
                <a:ext cx="2361461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B0F0"/>
                  </a:buClr>
                  <a:buSzPct val="6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的</m:t>
                      </m:r>
                      <m:r>
                        <a:rPr lang="zh-CN" altLang="en-US" sz="2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计算</m:t>
                      </m:r>
                      <m:r>
                        <a:rPr lang="zh-CN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/>
                        </a:rPr>
                        <m:t>困难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275" y="5028540"/>
                <a:ext cx="2361461" cy="387798"/>
              </a:xfrm>
              <a:prstGeom prst="rect">
                <a:avLst/>
              </a:prstGeom>
              <a:blipFill>
                <a:blip r:embed="rId3"/>
                <a:stretch>
                  <a:fillRect l="-775" t="-156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726794" y="5953860"/>
            <a:ext cx="162729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Tx/>
              <a:buNone/>
              <a:tabLst/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Arial Unicode MS"/>
                <a:ea typeface="宋体"/>
              </a:rPr>
              <a:t>实验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67272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625036" y="350709"/>
            <a:ext cx="483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563A8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等效电导</a:t>
            </a:r>
            <a:r>
              <a:rPr lang="zh-CN" altLang="en-US" sz="3600" b="1" dirty="0">
                <a:solidFill>
                  <a:srgbClr val="3563A8"/>
                </a:solidFill>
                <a:latin typeface="Arial Unicode MS"/>
                <a:ea typeface="宋体"/>
              </a:rPr>
              <a:t>的应用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563A8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01732" y="930113"/>
            <a:ext cx="2683823" cy="47501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4775" y="1576444"/>
            <a:ext cx="1122941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实际情况下，谐振腔总是要与外部元件联系，此时用等效电路的分析方法较为方便</a:t>
            </a:r>
          </a:p>
        </p:txBody>
      </p:sp>
      <p:sp>
        <p:nvSpPr>
          <p:cNvPr id="24" name="矩形 23"/>
          <p:cNvSpPr/>
          <p:nvPr/>
        </p:nvSpPr>
        <p:spPr>
          <a:xfrm>
            <a:off x="677662" y="2971234"/>
            <a:ext cx="4649712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Arial Unicode MS"/>
                <a:ea typeface="宋体"/>
              </a:rPr>
              <a:t>当参考面选在谐振时电场最大值处，其等效电路是并联形式</a:t>
            </a:r>
            <a:endParaRPr lang="en-US" altLang="zh-CN" sz="2400" dirty="0">
              <a:solidFill>
                <a:prstClr val="black"/>
              </a:solidFill>
              <a:latin typeface="Arial Unicode MS"/>
              <a:ea typeface="宋体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Arial Unicode MS"/>
              <a:ea typeface="宋体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宋体"/>
                <a:cs typeface="+mn-cs"/>
              </a:rPr>
              <a:t>当参考面选在谐振时磁场最大值处，其等效电路是串联形式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16279" r="-1665" b="25480"/>
          <a:stretch/>
        </p:blipFill>
        <p:spPr>
          <a:xfrm>
            <a:off x="6631057" y="2398695"/>
            <a:ext cx="5372100" cy="286247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7604215" y="5261165"/>
            <a:ext cx="322841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Pct val="60000"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Arial Unicode MS"/>
                <a:ea typeface="宋体"/>
              </a:rPr>
              <a:t>GLC</a:t>
            </a:r>
            <a:r>
              <a:rPr lang="zh-CN" altLang="en-US" sz="2400" dirty="0">
                <a:solidFill>
                  <a:prstClr val="black"/>
                </a:solidFill>
                <a:latin typeface="Arial Unicode MS"/>
                <a:ea typeface="宋体"/>
              </a:rPr>
              <a:t>并联谐振回路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05186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24259" y="3058931"/>
            <a:ext cx="2401935" cy="74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3563A8"/>
                </a:solidFill>
              </a:rPr>
              <a:t>THANKS</a:t>
            </a:r>
            <a:r>
              <a:rPr lang="zh-CN" altLang="en-US" sz="3200" dirty="0">
                <a:solidFill>
                  <a:srgbClr val="3563A8"/>
                </a:solidFill>
              </a:rPr>
              <a:t>！</a:t>
            </a:r>
          </a:p>
        </p:txBody>
      </p:sp>
      <p:grpSp>
        <p:nvGrpSpPr>
          <p:cNvPr id="14" name="组合 13"/>
          <p:cNvGrpSpPr/>
          <p:nvPr/>
        </p:nvGrpSpPr>
        <p:grpSpPr>
          <a:xfrm rot="619297">
            <a:off x="2853655" y="202547"/>
            <a:ext cx="6484691" cy="6452906"/>
            <a:chOff x="6940262" y="3251983"/>
            <a:chExt cx="971550" cy="966788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6959312" y="3251983"/>
              <a:ext cx="928688" cy="966788"/>
            </a:xfrm>
            <a:custGeom>
              <a:avLst/>
              <a:gdLst>
                <a:gd name="T0" fmla="*/ 121 w 245"/>
                <a:gd name="T1" fmla="*/ 0 h 255"/>
                <a:gd name="T2" fmla="*/ 158 w 245"/>
                <a:gd name="T3" fmla="*/ 61 h 255"/>
                <a:gd name="T4" fmla="*/ 234 w 245"/>
                <a:gd name="T5" fmla="*/ 65 h 255"/>
                <a:gd name="T6" fmla="*/ 198 w 245"/>
                <a:gd name="T7" fmla="*/ 128 h 255"/>
                <a:gd name="T8" fmla="*/ 233 w 245"/>
                <a:gd name="T9" fmla="*/ 191 h 255"/>
                <a:gd name="T10" fmla="*/ 160 w 245"/>
                <a:gd name="T11" fmla="*/ 193 h 255"/>
                <a:gd name="T12" fmla="*/ 122 w 245"/>
                <a:gd name="T13" fmla="*/ 255 h 255"/>
                <a:gd name="T14" fmla="*/ 87 w 245"/>
                <a:gd name="T15" fmla="*/ 193 h 255"/>
                <a:gd name="T16" fmla="*/ 11 w 245"/>
                <a:gd name="T17" fmla="*/ 190 h 255"/>
                <a:gd name="T18" fmla="*/ 47 w 245"/>
                <a:gd name="T19" fmla="*/ 125 h 255"/>
                <a:gd name="T20" fmla="*/ 11 w 245"/>
                <a:gd name="T21" fmla="*/ 65 h 255"/>
                <a:gd name="T22" fmla="*/ 86 w 245"/>
                <a:gd name="T23" fmla="*/ 62 h 255"/>
                <a:gd name="T24" fmla="*/ 121 w 245"/>
                <a:gd name="T2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5" h="255">
                  <a:moveTo>
                    <a:pt x="121" y="0"/>
                  </a:moveTo>
                  <a:cubicBezTo>
                    <a:pt x="142" y="0"/>
                    <a:pt x="147" y="55"/>
                    <a:pt x="158" y="61"/>
                  </a:cubicBezTo>
                  <a:cubicBezTo>
                    <a:pt x="170" y="67"/>
                    <a:pt x="222" y="43"/>
                    <a:pt x="234" y="65"/>
                  </a:cubicBezTo>
                  <a:cubicBezTo>
                    <a:pt x="245" y="85"/>
                    <a:pt x="198" y="115"/>
                    <a:pt x="198" y="128"/>
                  </a:cubicBezTo>
                  <a:cubicBezTo>
                    <a:pt x="198" y="141"/>
                    <a:pt x="244" y="172"/>
                    <a:pt x="233" y="191"/>
                  </a:cubicBezTo>
                  <a:cubicBezTo>
                    <a:pt x="222" y="211"/>
                    <a:pt x="172" y="186"/>
                    <a:pt x="160" y="193"/>
                  </a:cubicBezTo>
                  <a:cubicBezTo>
                    <a:pt x="148" y="200"/>
                    <a:pt x="143" y="255"/>
                    <a:pt x="122" y="255"/>
                  </a:cubicBezTo>
                  <a:cubicBezTo>
                    <a:pt x="101" y="255"/>
                    <a:pt x="98" y="199"/>
                    <a:pt x="87" y="193"/>
                  </a:cubicBezTo>
                  <a:cubicBezTo>
                    <a:pt x="75" y="187"/>
                    <a:pt x="24" y="212"/>
                    <a:pt x="11" y="190"/>
                  </a:cubicBezTo>
                  <a:cubicBezTo>
                    <a:pt x="0" y="169"/>
                    <a:pt x="47" y="138"/>
                    <a:pt x="47" y="125"/>
                  </a:cubicBezTo>
                  <a:cubicBezTo>
                    <a:pt x="48" y="113"/>
                    <a:pt x="1" y="83"/>
                    <a:pt x="11" y="65"/>
                  </a:cubicBezTo>
                  <a:cubicBezTo>
                    <a:pt x="23" y="45"/>
                    <a:pt x="73" y="69"/>
                    <a:pt x="86" y="62"/>
                  </a:cubicBezTo>
                  <a:cubicBezTo>
                    <a:pt x="97" y="55"/>
                    <a:pt x="100" y="0"/>
                    <a:pt x="121" y="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6956137" y="3256746"/>
              <a:ext cx="936625" cy="962025"/>
            </a:xfrm>
            <a:custGeom>
              <a:avLst/>
              <a:gdLst>
                <a:gd name="T0" fmla="*/ 129 w 247"/>
                <a:gd name="T1" fmla="*/ 1 h 254"/>
                <a:gd name="T2" fmla="*/ 162 w 247"/>
                <a:gd name="T3" fmla="*/ 63 h 254"/>
                <a:gd name="T4" fmla="*/ 237 w 247"/>
                <a:gd name="T5" fmla="*/ 71 h 254"/>
                <a:gd name="T6" fmla="*/ 198 w 247"/>
                <a:gd name="T7" fmla="*/ 131 h 254"/>
                <a:gd name="T8" fmla="*/ 229 w 247"/>
                <a:gd name="T9" fmla="*/ 196 h 254"/>
                <a:gd name="T10" fmla="*/ 156 w 247"/>
                <a:gd name="T11" fmla="*/ 193 h 254"/>
                <a:gd name="T12" fmla="*/ 116 w 247"/>
                <a:gd name="T13" fmla="*/ 252 h 254"/>
                <a:gd name="T14" fmla="*/ 84 w 247"/>
                <a:gd name="T15" fmla="*/ 189 h 254"/>
                <a:gd name="T16" fmla="*/ 11 w 247"/>
                <a:gd name="T17" fmla="*/ 182 h 254"/>
                <a:gd name="T18" fmla="*/ 49 w 247"/>
                <a:gd name="T19" fmla="*/ 121 h 254"/>
                <a:gd name="T20" fmla="*/ 18 w 247"/>
                <a:gd name="T21" fmla="*/ 59 h 254"/>
                <a:gd name="T22" fmla="*/ 91 w 247"/>
                <a:gd name="T23" fmla="*/ 60 h 254"/>
                <a:gd name="T24" fmla="*/ 129 w 247"/>
                <a:gd name="T25" fmla="*/ 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4">
                  <a:moveTo>
                    <a:pt x="129" y="1"/>
                  </a:moveTo>
                  <a:cubicBezTo>
                    <a:pt x="150" y="2"/>
                    <a:pt x="151" y="57"/>
                    <a:pt x="162" y="63"/>
                  </a:cubicBezTo>
                  <a:cubicBezTo>
                    <a:pt x="174" y="70"/>
                    <a:pt x="226" y="49"/>
                    <a:pt x="237" y="71"/>
                  </a:cubicBezTo>
                  <a:cubicBezTo>
                    <a:pt x="247" y="91"/>
                    <a:pt x="199" y="118"/>
                    <a:pt x="198" y="131"/>
                  </a:cubicBezTo>
                  <a:cubicBezTo>
                    <a:pt x="197" y="144"/>
                    <a:pt x="241" y="177"/>
                    <a:pt x="229" y="196"/>
                  </a:cubicBezTo>
                  <a:cubicBezTo>
                    <a:pt x="217" y="214"/>
                    <a:pt x="169" y="187"/>
                    <a:pt x="156" y="193"/>
                  </a:cubicBezTo>
                  <a:cubicBezTo>
                    <a:pt x="144" y="199"/>
                    <a:pt x="137" y="254"/>
                    <a:pt x="116" y="252"/>
                  </a:cubicBezTo>
                  <a:cubicBezTo>
                    <a:pt x="95" y="251"/>
                    <a:pt x="95" y="196"/>
                    <a:pt x="84" y="189"/>
                  </a:cubicBezTo>
                  <a:cubicBezTo>
                    <a:pt x="73" y="182"/>
                    <a:pt x="21" y="204"/>
                    <a:pt x="11" y="182"/>
                  </a:cubicBezTo>
                  <a:cubicBezTo>
                    <a:pt x="0" y="161"/>
                    <a:pt x="48" y="134"/>
                    <a:pt x="49" y="121"/>
                  </a:cubicBezTo>
                  <a:cubicBezTo>
                    <a:pt x="50" y="108"/>
                    <a:pt x="7" y="76"/>
                    <a:pt x="18" y="59"/>
                  </a:cubicBezTo>
                  <a:cubicBezTo>
                    <a:pt x="30" y="40"/>
                    <a:pt x="78" y="66"/>
                    <a:pt x="91" y="60"/>
                  </a:cubicBezTo>
                  <a:cubicBezTo>
                    <a:pt x="103" y="54"/>
                    <a:pt x="109" y="0"/>
                    <a:pt x="129" y="1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956137" y="3259921"/>
              <a:ext cx="936625" cy="955675"/>
            </a:xfrm>
            <a:custGeom>
              <a:avLst/>
              <a:gdLst>
                <a:gd name="T0" fmla="*/ 137 w 247"/>
                <a:gd name="T1" fmla="*/ 2 h 252"/>
                <a:gd name="T2" fmla="*/ 165 w 247"/>
                <a:gd name="T3" fmla="*/ 65 h 252"/>
                <a:gd name="T4" fmla="*/ 239 w 247"/>
                <a:gd name="T5" fmla="*/ 77 h 252"/>
                <a:gd name="T6" fmla="*/ 197 w 247"/>
                <a:gd name="T7" fmla="*/ 134 h 252"/>
                <a:gd name="T8" fmla="*/ 224 w 247"/>
                <a:gd name="T9" fmla="*/ 200 h 252"/>
                <a:gd name="T10" fmla="*/ 152 w 247"/>
                <a:gd name="T11" fmla="*/ 193 h 252"/>
                <a:gd name="T12" fmla="*/ 109 w 247"/>
                <a:gd name="T13" fmla="*/ 250 h 252"/>
                <a:gd name="T14" fmla="*/ 81 w 247"/>
                <a:gd name="T15" fmla="*/ 185 h 252"/>
                <a:gd name="T16" fmla="*/ 9 w 247"/>
                <a:gd name="T17" fmla="*/ 174 h 252"/>
                <a:gd name="T18" fmla="*/ 50 w 247"/>
                <a:gd name="T19" fmla="*/ 116 h 252"/>
                <a:gd name="T20" fmla="*/ 23 w 247"/>
                <a:gd name="T21" fmla="*/ 52 h 252"/>
                <a:gd name="T22" fmla="*/ 95 w 247"/>
                <a:gd name="T23" fmla="*/ 58 h 252"/>
                <a:gd name="T24" fmla="*/ 137 w 247"/>
                <a:gd name="T25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7" h="252">
                  <a:moveTo>
                    <a:pt x="137" y="2"/>
                  </a:moveTo>
                  <a:cubicBezTo>
                    <a:pt x="157" y="4"/>
                    <a:pt x="155" y="58"/>
                    <a:pt x="165" y="65"/>
                  </a:cubicBezTo>
                  <a:cubicBezTo>
                    <a:pt x="177" y="73"/>
                    <a:pt x="229" y="55"/>
                    <a:pt x="239" y="77"/>
                  </a:cubicBezTo>
                  <a:cubicBezTo>
                    <a:pt x="247" y="98"/>
                    <a:pt x="198" y="121"/>
                    <a:pt x="197" y="134"/>
                  </a:cubicBezTo>
                  <a:cubicBezTo>
                    <a:pt x="196" y="147"/>
                    <a:pt x="237" y="182"/>
                    <a:pt x="224" y="200"/>
                  </a:cubicBezTo>
                  <a:cubicBezTo>
                    <a:pt x="210" y="217"/>
                    <a:pt x="164" y="188"/>
                    <a:pt x="152" y="193"/>
                  </a:cubicBezTo>
                  <a:cubicBezTo>
                    <a:pt x="140" y="198"/>
                    <a:pt x="130" y="252"/>
                    <a:pt x="109" y="250"/>
                  </a:cubicBezTo>
                  <a:cubicBezTo>
                    <a:pt x="88" y="247"/>
                    <a:pt x="91" y="192"/>
                    <a:pt x="81" y="185"/>
                  </a:cubicBezTo>
                  <a:cubicBezTo>
                    <a:pt x="70" y="177"/>
                    <a:pt x="18" y="196"/>
                    <a:pt x="9" y="174"/>
                  </a:cubicBezTo>
                  <a:cubicBezTo>
                    <a:pt x="0" y="153"/>
                    <a:pt x="49" y="129"/>
                    <a:pt x="50" y="116"/>
                  </a:cubicBezTo>
                  <a:cubicBezTo>
                    <a:pt x="52" y="104"/>
                    <a:pt x="11" y="69"/>
                    <a:pt x="23" y="52"/>
                  </a:cubicBezTo>
                  <a:cubicBezTo>
                    <a:pt x="37" y="35"/>
                    <a:pt x="83" y="63"/>
                    <a:pt x="95" y="58"/>
                  </a:cubicBezTo>
                  <a:cubicBezTo>
                    <a:pt x="107" y="53"/>
                    <a:pt x="116" y="0"/>
                    <a:pt x="137" y="2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6951375" y="3259921"/>
              <a:ext cx="944563" cy="950913"/>
            </a:xfrm>
            <a:custGeom>
              <a:avLst/>
              <a:gdLst>
                <a:gd name="T0" fmla="*/ 145 w 249"/>
                <a:gd name="T1" fmla="*/ 4 h 251"/>
                <a:gd name="T2" fmla="*/ 170 w 249"/>
                <a:gd name="T3" fmla="*/ 69 h 251"/>
                <a:gd name="T4" fmla="*/ 242 w 249"/>
                <a:gd name="T5" fmla="*/ 84 h 251"/>
                <a:gd name="T6" fmla="*/ 197 w 249"/>
                <a:gd name="T7" fmla="*/ 138 h 251"/>
                <a:gd name="T8" fmla="*/ 219 w 249"/>
                <a:gd name="T9" fmla="*/ 205 h 251"/>
                <a:gd name="T10" fmla="*/ 148 w 249"/>
                <a:gd name="T11" fmla="*/ 194 h 251"/>
                <a:gd name="T12" fmla="*/ 103 w 249"/>
                <a:gd name="T13" fmla="*/ 248 h 251"/>
                <a:gd name="T14" fmla="*/ 79 w 249"/>
                <a:gd name="T15" fmla="*/ 182 h 251"/>
                <a:gd name="T16" fmla="*/ 8 w 249"/>
                <a:gd name="T17" fmla="*/ 168 h 251"/>
                <a:gd name="T18" fmla="*/ 52 w 249"/>
                <a:gd name="T19" fmla="*/ 112 h 251"/>
                <a:gd name="T20" fmla="*/ 30 w 249"/>
                <a:gd name="T21" fmla="*/ 47 h 251"/>
                <a:gd name="T22" fmla="*/ 100 w 249"/>
                <a:gd name="T23" fmla="*/ 56 h 251"/>
                <a:gd name="T24" fmla="*/ 145 w 249"/>
                <a:gd name="T25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251">
                  <a:moveTo>
                    <a:pt x="145" y="4"/>
                  </a:moveTo>
                  <a:cubicBezTo>
                    <a:pt x="165" y="7"/>
                    <a:pt x="160" y="61"/>
                    <a:pt x="170" y="69"/>
                  </a:cubicBezTo>
                  <a:cubicBezTo>
                    <a:pt x="180" y="77"/>
                    <a:pt x="233" y="62"/>
                    <a:pt x="242" y="84"/>
                  </a:cubicBezTo>
                  <a:cubicBezTo>
                    <a:pt x="249" y="105"/>
                    <a:pt x="199" y="126"/>
                    <a:pt x="197" y="138"/>
                  </a:cubicBezTo>
                  <a:cubicBezTo>
                    <a:pt x="195" y="150"/>
                    <a:pt x="234" y="188"/>
                    <a:pt x="219" y="205"/>
                  </a:cubicBezTo>
                  <a:cubicBezTo>
                    <a:pt x="205" y="222"/>
                    <a:pt x="161" y="190"/>
                    <a:pt x="148" y="194"/>
                  </a:cubicBezTo>
                  <a:cubicBezTo>
                    <a:pt x="137" y="199"/>
                    <a:pt x="124" y="251"/>
                    <a:pt x="103" y="248"/>
                  </a:cubicBezTo>
                  <a:cubicBezTo>
                    <a:pt x="83" y="244"/>
                    <a:pt x="88" y="190"/>
                    <a:pt x="79" y="182"/>
                  </a:cubicBezTo>
                  <a:cubicBezTo>
                    <a:pt x="69" y="173"/>
                    <a:pt x="16" y="189"/>
                    <a:pt x="8" y="168"/>
                  </a:cubicBezTo>
                  <a:cubicBezTo>
                    <a:pt x="0" y="147"/>
                    <a:pt x="50" y="125"/>
                    <a:pt x="52" y="112"/>
                  </a:cubicBezTo>
                  <a:cubicBezTo>
                    <a:pt x="55" y="100"/>
                    <a:pt x="16" y="63"/>
                    <a:pt x="30" y="47"/>
                  </a:cubicBezTo>
                  <a:cubicBezTo>
                    <a:pt x="44" y="30"/>
                    <a:pt x="88" y="61"/>
                    <a:pt x="100" y="56"/>
                  </a:cubicBezTo>
                  <a:cubicBezTo>
                    <a:pt x="112" y="52"/>
                    <a:pt x="125" y="0"/>
                    <a:pt x="145" y="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948200" y="3263096"/>
              <a:ext cx="950913" cy="947738"/>
            </a:xfrm>
            <a:custGeom>
              <a:avLst/>
              <a:gdLst>
                <a:gd name="T0" fmla="*/ 153 w 251"/>
                <a:gd name="T1" fmla="*/ 5 h 250"/>
                <a:gd name="T2" fmla="*/ 174 w 251"/>
                <a:gd name="T3" fmla="*/ 71 h 250"/>
                <a:gd name="T4" fmla="*/ 244 w 251"/>
                <a:gd name="T5" fmla="*/ 90 h 250"/>
                <a:gd name="T6" fmla="*/ 197 w 251"/>
                <a:gd name="T7" fmla="*/ 141 h 250"/>
                <a:gd name="T8" fmla="*/ 215 w 251"/>
                <a:gd name="T9" fmla="*/ 209 h 250"/>
                <a:gd name="T10" fmla="*/ 145 w 251"/>
                <a:gd name="T11" fmla="*/ 194 h 250"/>
                <a:gd name="T12" fmla="*/ 97 w 251"/>
                <a:gd name="T13" fmla="*/ 245 h 250"/>
                <a:gd name="T14" fmla="*/ 76 w 251"/>
                <a:gd name="T15" fmla="*/ 177 h 250"/>
                <a:gd name="T16" fmla="*/ 7 w 251"/>
                <a:gd name="T17" fmla="*/ 160 h 250"/>
                <a:gd name="T18" fmla="*/ 54 w 251"/>
                <a:gd name="T19" fmla="*/ 108 h 250"/>
                <a:gd name="T20" fmla="*/ 36 w 251"/>
                <a:gd name="T21" fmla="*/ 40 h 250"/>
                <a:gd name="T22" fmla="*/ 105 w 251"/>
                <a:gd name="T23" fmla="*/ 54 h 250"/>
                <a:gd name="T24" fmla="*/ 153 w 251"/>
                <a:gd name="T25" fmla="*/ 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50">
                  <a:moveTo>
                    <a:pt x="153" y="5"/>
                  </a:moveTo>
                  <a:cubicBezTo>
                    <a:pt x="173" y="9"/>
                    <a:pt x="165" y="62"/>
                    <a:pt x="174" y="71"/>
                  </a:cubicBezTo>
                  <a:cubicBezTo>
                    <a:pt x="184" y="80"/>
                    <a:pt x="238" y="68"/>
                    <a:pt x="244" y="90"/>
                  </a:cubicBezTo>
                  <a:cubicBezTo>
                    <a:pt x="251" y="111"/>
                    <a:pt x="200" y="129"/>
                    <a:pt x="197" y="141"/>
                  </a:cubicBezTo>
                  <a:cubicBezTo>
                    <a:pt x="194" y="153"/>
                    <a:pt x="231" y="193"/>
                    <a:pt x="215" y="209"/>
                  </a:cubicBezTo>
                  <a:cubicBezTo>
                    <a:pt x="199" y="225"/>
                    <a:pt x="158" y="191"/>
                    <a:pt x="145" y="194"/>
                  </a:cubicBezTo>
                  <a:cubicBezTo>
                    <a:pt x="133" y="198"/>
                    <a:pt x="117" y="250"/>
                    <a:pt x="97" y="245"/>
                  </a:cubicBezTo>
                  <a:cubicBezTo>
                    <a:pt x="77" y="240"/>
                    <a:pt x="86" y="186"/>
                    <a:pt x="76" y="177"/>
                  </a:cubicBezTo>
                  <a:cubicBezTo>
                    <a:pt x="67" y="169"/>
                    <a:pt x="14" y="181"/>
                    <a:pt x="7" y="160"/>
                  </a:cubicBezTo>
                  <a:cubicBezTo>
                    <a:pt x="0" y="139"/>
                    <a:pt x="51" y="120"/>
                    <a:pt x="54" y="108"/>
                  </a:cubicBezTo>
                  <a:cubicBezTo>
                    <a:pt x="57" y="95"/>
                    <a:pt x="21" y="56"/>
                    <a:pt x="36" y="40"/>
                  </a:cubicBezTo>
                  <a:cubicBezTo>
                    <a:pt x="51" y="25"/>
                    <a:pt x="93" y="58"/>
                    <a:pt x="105" y="54"/>
                  </a:cubicBezTo>
                  <a:cubicBezTo>
                    <a:pt x="117" y="51"/>
                    <a:pt x="133" y="0"/>
                    <a:pt x="153" y="5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6948200" y="3263096"/>
              <a:ext cx="950913" cy="944563"/>
            </a:xfrm>
            <a:custGeom>
              <a:avLst/>
              <a:gdLst>
                <a:gd name="T0" fmla="*/ 160 w 251"/>
                <a:gd name="T1" fmla="*/ 6 h 249"/>
                <a:gd name="T2" fmla="*/ 178 w 251"/>
                <a:gd name="T3" fmla="*/ 74 h 249"/>
                <a:gd name="T4" fmla="*/ 246 w 251"/>
                <a:gd name="T5" fmla="*/ 97 h 249"/>
                <a:gd name="T6" fmla="*/ 196 w 251"/>
                <a:gd name="T7" fmla="*/ 145 h 249"/>
                <a:gd name="T8" fmla="*/ 209 w 251"/>
                <a:gd name="T9" fmla="*/ 215 h 249"/>
                <a:gd name="T10" fmla="*/ 141 w 251"/>
                <a:gd name="T11" fmla="*/ 195 h 249"/>
                <a:gd name="T12" fmla="*/ 91 w 251"/>
                <a:gd name="T13" fmla="*/ 243 h 249"/>
                <a:gd name="T14" fmla="*/ 73 w 251"/>
                <a:gd name="T15" fmla="*/ 174 h 249"/>
                <a:gd name="T16" fmla="*/ 5 w 251"/>
                <a:gd name="T17" fmla="*/ 153 h 249"/>
                <a:gd name="T18" fmla="*/ 55 w 251"/>
                <a:gd name="T19" fmla="*/ 104 h 249"/>
                <a:gd name="T20" fmla="*/ 42 w 251"/>
                <a:gd name="T21" fmla="*/ 35 h 249"/>
                <a:gd name="T22" fmla="*/ 109 w 251"/>
                <a:gd name="T23" fmla="*/ 53 h 249"/>
                <a:gd name="T24" fmla="*/ 160 w 251"/>
                <a:gd name="T25" fmla="*/ 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249">
                  <a:moveTo>
                    <a:pt x="160" y="6"/>
                  </a:moveTo>
                  <a:cubicBezTo>
                    <a:pt x="181" y="12"/>
                    <a:pt x="169" y="65"/>
                    <a:pt x="178" y="74"/>
                  </a:cubicBezTo>
                  <a:cubicBezTo>
                    <a:pt x="187" y="84"/>
                    <a:pt x="241" y="76"/>
                    <a:pt x="246" y="97"/>
                  </a:cubicBezTo>
                  <a:cubicBezTo>
                    <a:pt x="251" y="118"/>
                    <a:pt x="199" y="133"/>
                    <a:pt x="196" y="145"/>
                  </a:cubicBezTo>
                  <a:cubicBezTo>
                    <a:pt x="192" y="157"/>
                    <a:pt x="226" y="199"/>
                    <a:pt x="209" y="215"/>
                  </a:cubicBezTo>
                  <a:cubicBezTo>
                    <a:pt x="193" y="230"/>
                    <a:pt x="154" y="193"/>
                    <a:pt x="141" y="195"/>
                  </a:cubicBezTo>
                  <a:cubicBezTo>
                    <a:pt x="129" y="198"/>
                    <a:pt x="110" y="249"/>
                    <a:pt x="91" y="243"/>
                  </a:cubicBezTo>
                  <a:cubicBezTo>
                    <a:pt x="70" y="237"/>
                    <a:pt x="82" y="184"/>
                    <a:pt x="73" y="174"/>
                  </a:cubicBezTo>
                  <a:cubicBezTo>
                    <a:pt x="64" y="165"/>
                    <a:pt x="11" y="174"/>
                    <a:pt x="5" y="153"/>
                  </a:cubicBezTo>
                  <a:cubicBezTo>
                    <a:pt x="0" y="132"/>
                    <a:pt x="52" y="116"/>
                    <a:pt x="55" y="104"/>
                  </a:cubicBezTo>
                  <a:cubicBezTo>
                    <a:pt x="59" y="92"/>
                    <a:pt x="25" y="50"/>
                    <a:pt x="42" y="35"/>
                  </a:cubicBezTo>
                  <a:cubicBezTo>
                    <a:pt x="58" y="20"/>
                    <a:pt x="97" y="56"/>
                    <a:pt x="109" y="53"/>
                  </a:cubicBezTo>
                  <a:cubicBezTo>
                    <a:pt x="122" y="50"/>
                    <a:pt x="141" y="0"/>
                    <a:pt x="160" y="6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6945025" y="3267858"/>
              <a:ext cx="958850" cy="936625"/>
            </a:xfrm>
            <a:custGeom>
              <a:avLst/>
              <a:gdLst>
                <a:gd name="T0" fmla="*/ 169 w 253"/>
                <a:gd name="T1" fmla="*/ 7 h 247"/>
                <a:gd name="T2" fmla="*/ 182 w 253"/>
                <a:gd name="T3" fmla="*/ 77 h 247"/>
                <a:gd name="T4" fmla="*/ 249 w 253"/>
                <a:gd name="T5" fmla="*/ 104 h 247"/>
                <a:gd name="T6" fmla="*/ 196 w 253"/>
                <a:gd name="T7" fmla="*/ 148 h 247"/>
                <a:gd name="T8" fmla="*/ 205 w 253"/>
                <a:gd name="T9" fmla="*/ 219 h 247"/>
                <a:gd name="T10" fmla="*/ 137 w 253"/>
                <a:gd name="T11" fmla="*/ 196 h 247"/>
                <a:gd name="T12" fmla="*/ 85 w 253"/>
                <a:gd name="T13" fmla="*/ 240 h 247"/>
                <a:gd name="T14" fmla="*/ 71 w 253"/>
                <a:gd name="T15" fmla="*/ 170 h 247"/>
                <a:gd name="T16" fmla="*/ 5 w 253"/>
                <a:gd name="T17" fmla="*/ 145 h 247"/>
                <a:gd name="T18" fmla="*/ 57 w 253"/>
                <a:gd name="T19" fmla="*/ 100 h 247"/>
                <a:gd name="T20" fmla="*/ 48 w 253"/>
                <a:gd name="T21" fmla="*/ 29 h 247"/>
                <a:gd name="T22" fmla="*/ 115 w 253"/>
                <a:gd name="T23" fmla="*/ 51 h 247"/>
                <a:gd name="T24" fmla="*/ 169 w 253"/>
                <a:gd name="T25" fmla="*/ 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7">
                  <a:moveTo>
                    <a:pt x="169" y="7"/>
                  </a:moveTo>
                  <a:cubicBezTo>
                    <a:pt x="189" y="15"/>
                    <a:pt x="174" y="67"/>
                    <a:pt x="182" y="77"/>
                  </a:cubicBezTo>
                  <a:cubicBezTo>
                    <a:pt x="191" y="87"/>
                    <a:pt x="245" y="82"/>
                    <a:pt x="249" y="104"/>
                  </a:cubicBezTo>
                  <a:cubicBezTo>
                    <a:pt x="253" y="124"/>
                    <a:pt x="200" y="136"/>
                    <a:pt x="196" y="148"/>
                  </a:cubicBezTo>
                  <a:cubicBezTo>
                    <a:pt x="191" y="160"/>
                    <a:pt x="223" y="204"/>
                    <a:pt x="205" y="219"/>
                  </a:cubicBezTo>
                  <a:cubicBezTo>
                    <a:pt x="187" y="233"/>
                    <a:pt x="150" y="193"/>
                    <a:pt x="137" y="196"/>
                  </a:cubicBezTo>
                  <a:cubicBezTo>
                    <a:pt x="125" y="198"/>
                    <a:pt x="104" y="247"/>
                    <a:pt x="85" y="240"/>
                  </a:cubicBezTo>
                  <a:cubicBezTo>
                    <a:pt x="65" y="233"/>
                    <a:pt x="79" y="180"/>
                    <a:pt x="71" y="170"/>
                  </a:cubicBezTo>
                  <a:cubicBezTo>
                    <a:pt x="63" y="160"/>
                    <a:pt x="9" y="166"/>
                    <a:pt x="5" y="145"/>
                  </a:cubicBezTo>
                  <a:cubicBezTo>
                    <a:pt x="0" y="124"/>
                    <a:pt x="53" y="111"/>
                    <a:pt x="57" y="100"/>
                  </a:cubicBezTo>
                  <a:cubicBezTo>
                    <a:pt x="61" y="87"/>
                    <a:pt x="30" y="43"/>
                    <a:pt x="48" y="29"/>
                  </a:cubicBezTo>
                  <a:cubicBezTo>
                    <a:pt x="65" y="15"/>
                    <a:pt x="102" y="54"/>
                    <a:pt x="115" y="51"/>
                  </a:cubicBezTo>
                  <a:cubicBezTo>
                    <a:pt x="127" y="49"/>
                    <a:pt x="149" y="0"/>
                    <a:pt x="169" y="7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6945025" y="3271033"/>
              <a:ext cx="958850" cy="928688"/>
            </a:xfrm>
            <a:custGeom>
              <a:avLst/>
              <a:gdLst>
                <a:gd name="T0" fmla="*/ 176 w 253"/>
                <a:gd name="T1" fmla="*/ 8 h 245"/>
                <a:gd name="T2" fmla="*/ 185 w 253"/>
                <a:gd name="T3" fmla="*/ 79 h 245"/>
                <a:gd name="T4" fmla="*/ 251 w 253"/>
                <a:gd name="T5" fmla="*/ 110 h 245"/>
                <a:gd name="T6" fmla="*/ 195 w 253"/>
                <a:gd name="T7" fmla="*/ 151 h 245"/>
                <a:gd name="T8" fmla="*/ 200 w 253"/>
                <a:gd name="T9" fmla="*/ 223 h 245"/>
                <a:gd name="T10" fmla="*/ 133 w 253"/>
                <a:gd name="T11" fmla="*/ 196 h 245"/>
                <a:gd name="T12" fmla="*/ 78 w 253"/>
                <a:gd name="T13" fmla="*/ 238 h 245"/>
                <a:gd name="T14" fmla="*/ 67 w 253"/>
                <a:gd name="T15" fmla="*/ 166 h 245"/>
                <a:gd name="T16" fmla="*/ 3 w 253"/>
                <a:gd name="T17" fmla="*/ 138 h 245"/>
                <a:gd name="T18" fmla="*/ 58 w 253"/>
                <a:gd name="T19" fmla="*/ 95 h 245"/>
                <a:gd name="T20" fmla="*/ 54 w 253"/>
                <a:gd name="T21" fmla="*/ 22 h 245"/>
                <a:gd name="T22" fmla="*/ 119 w 253"/>
                <a:gd name="T23" fmla="*/ 49 h 245"/>
                <a:gd name="T24" fmla="*/ 176 w 253"/>
                <a:gd name="T25" fmla="*/ 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45">
                  <a:moveTo>
                    <a:pt x="176" y="8"/>
                  </a:moveTo>
                  <a:cubicBezTo>
                    <a:pt x="196" y="17"/>
                    <a:pt x="178" y="68"/>
                    <a:pt x="185" y="79"/>
                  </a:cubicBezTo>
                  <a:cubicBezTo>
                    <a:pt x="193" y="90"/>
                    <a:pt x="248" y="88"/>
                    <a:pt x="251" y="110"/>
                  </a:cubicBezTo>
                  <a:cubicBezTo>
                    <a:pt x="253" y="130"/>
                    <a:pt x="199" y="139"/>
                    <a:pt x="195" y="151"/>
                  </a:cubicBezTo>
                  <a:cubicBezTo>
                    <a:pt x="190" y="163"/>
                    <a:pt x="219" y="210"/>
                    <a:pt x="200" y="223"/>
                  </a:cubicBezTo>
                  <a:cubicBezTo>
                    <a:pt x="181" y="237"/>
                    <a:pt x="146" y="194"/>
                    <a:pt x="133" y="196"/>
                  </a:cubicBezTo>
                  <a:cubicBezTo>
                    <a:pt x="121" y="197"/>
                    <a:pt x="97" y="245"/>
                    <a:pt x="78" y="238"/>
                  </a:cubicBezTo>
                  <a:cubicBezTo>
                    <a:pt x="58" y="229"/>
                    <a:pt x="75" y="177"/>
                    <a:pt x="67" y="166"/>
                  </a:cubicBezTo>
                  <a:cubicBezTo>
                    <a:pt x="60" y="155"/>
                    <a:pt x="6" y="159"/>
                    <a:pt x="3" y="138"/>
                  </a:cubicBezTo>
                  <a:cubicBezTo>
                    <a:pt x="0" y="117"/>
                    <a:pt x="53" y="106"/>
                    <a:pt x="58" y="95"/>
                  </a:cubicBezTo>
                  <a:cubicBezTo>
                    <a:pt x="63" y="82"/>
                    <a:pt x="34" y="36"/>
                    <a:pt x="54" y="22"/>
                  </a:cubicBezTo>
                  <a:cubicBezTo>
                    <a:pt x="72" y="9"/>
                    <a:pt x="106" y="51"/>
                    <a:pt x="119" y="49"/>
                  </a:cubicBezTo>
                  <a:cubicBezTo>
                    <a:pt x="131" y="48"/>
                    <a:pt x="156" y="0"/>
                    <a:pt x="176" y="8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6940262" y="3271033"/>
              <a:ext cx="966788" cy="928688"/>
            </a:xfrm>
            <a:custGeom>
              <a:avLst/>
              <a:gdLst>
                <a:gd name="T0" fmla="*/ 184 w 255"/>
                <a:gd name="T1" fmla="*/ 10 h 245"/>
                <a:gd name="T2" fmla="*/ 190 w 255"/>
                <a:gd name="T3" fmla="*/ 82 h 245"/>
                <a:gd name="T4" fmla="*/ 254 w 255"/>
                <a:gd name="T5" fmla="*/ 117 h 245"/>
                <a:gd name="T6" fmla="*/ 195 w 255"/>
                <a:gd name="T7" fmla="*/ 155 h 245"/>
                <a:gd name="T8" fmla="*/ 195 w 255"/>
                <a:gd name="T9" fmla="*/ 229 h 245"/>
                <a:gd name="T10" fmla="*/ 130 w 255"/>
                <a:gd name="T11" fmla="*/ 197 h 245"/>
                <a:gd name="T12" fmla="*/ 72 w 255"/>
                <a:gd name="T13" fmla="*/ 236 h 245"/>
                <a:gd name="T14" fmla="*/ 65 w 255"/>
                <a:gd name="T15" fmla="*/ 162 h 245"/>
                <a:gd name="T16" fmla="*/ 2 w 255"/>
                <a:gd name="T17" fmla="*/ 131 h 245"/>
                <a:gd name="T18" fmla="*/ 60 w 255"/>
                <a:gd name="T19" fmla="*/ 91 h 245"/>
                <a:gd name="T20" fmla="*/ 60 w 255"/>
                <a:gd name="T21" fmla="*/ 17 h 245"/>
                <a:gd name="T22" fmla="*/ 124 w 255"/>
                <a:gd name="T23" fmla="*/ 48 h 245"/>
                <a:gd name="T24" fmla="*/ 184 w 255"/>
                <a:gd name="T25" fmla="*/ 1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245">
                  <a:moveTo>
                    <a:pt x="184" y="10"/>
                  </a:moveTo>
                  <a:cubicBezTo>
                    <a:pt x="204" y="20"/>
                    <a:pt x="182" y="71"/>
                    <a:pt x="190" y="82"/>
                  </a:cubicBezTo>
                  <a:cubicBezTo>
                    <a:pt x="197" y="94"/>
                    <a:pt x="252" y="95"/>
                    <a:pt x="254" y="117"/>
                  </a:cubicBezTo>
                  <a:cubicBezTo>
                    <a:pt x="255" y="137"/>
                    <a:pt x="200" y="144"/>
                    <a:pt x="195" y="155"/>
                  </a:cubicBezTo>
                  <a:cubicBezTo>
                    <a:pt x="189" y="167"/>
                    <a:pt x="216" y="216"/>
                    <a:pt x="195" y="229"/>
                  </a:cubicBezTo>
                  <a:cubicBezTo>
                    <a:pt x="176" y="241"/>
                    <a:pt x="143" y="196"/>
                    <a:pt x="130" y="197"/>
                  </a:cubicBezTo>
                  <a:cubicBezTo>
                    <a:pt x="118" y="197"/>
                    <a:pt x="91" y="245"/>
                    <a:pt x="72" y="236"/>
                  </a:cubicBezTo>
                  <a:cubicBezTo>
                    <a:pt x="52" y="226"/>
                    <a:pt x="73" y="174"/>
                    <a:pt x="65" y="162"/>
                  </a:cubicBezTo>
                  <a:cubicBezTo>
                    <a:pt x="58" y="152"/>
                    <a:pt x="3" y="152"/>
                    <a:pt x="2" y="131"/>
                  </a:cubicBezTo>
                  <a:cubicBezTo>
                    <a:pt x="0" y="110"/>
                    <a:pt x="55" y="103"/>
                    <a:pt x="60" y="91"/>
                  </a:cubicBezTo>
                  <a:cubicBezTo>
                    <a:pt x="66" y="79"/>
                    <a:pt x="39" y="30"/>
                    <a:pt x="60" y="17"/>
                  </a:cubicBezTo>
                  <a:cubicBezTo>
                    <a:pt x="79" y="5"/>
                    <a:pt x="111" y="49"/>
                    <a:pt x="124" y="48"/>
                  </a:cubicBezTo>
                  <a:cubicBezTo>
                    <a:pt x="137" y="48"/>
                    <a:pt x="165" y="0"/>
                    <a:pt x="184" y="10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940262" y="3271033"/>
              <a:ext cx="971550" cy="933450"/>
            </a:xfrm>
            <a:custGeom>
              <a:avLst/>
              <a:gdLst>
                <a:gd name="T0" fmla="*/ 0 w 256"/>
                <a:gd name="T1" fmla="*/ 124 h 246"/>
                <a:gd name="T2" fmla="*/ 61 w 256"/>
                <a:gd name="T3" fmla="*/ 88 h 246"/>
                <a:gd name="T4" fmla="*/ 65 w 256"/>
                <a:gd name="T5" fmla="*/ 11 h 246"/>
                <a:gd name="T6" fmla="*/ 128 w 256"/>
                <a:gd name="T7" fmla="*/ 47 h 246"/>
                <a:gd name="T8" fmla="*/ 191 w 256"/>
                <a:gd name="T9" fmla="*/ 12 h 246"/>
                <a:gd name="T10" fmla="*/ 193 w 256"/>
                <a:gd name="T11" fmla="*/ 86 h 246"/>
                <a:gd name="T12" fmla="*/ 255 w 256"/>
                <a:gd name="T13" fmla="*/ 124 h 246"/>
                <a:gd name="T14" fmla="*/ 194 w 256"/>
                <a:gd name="T15" fmla="*/ 159 h 246"/>
                <a:gd name="T16" fmla="*/ 190 w 256"/>
                <a:gd name="T17" fmla="*/ 234 h 246"/>
                <a:gd name="T18" fmla="*/ 125 w 256"/>
                <a:gd name="T19" fmla="*/ 198 h 246"/>
                <a:gd name="T20" fmla="*/ 65 w 256"/>
                <a:gd name="T21" fmla="*/ 234 h 246"/>
                <a:gd name="T22" fmla="*/ 62 w 256"/>
                <a:gd name="T23" fmla="*/ 159 h 246"/>
                <a:gd name="T24" fmla="*/ 0 w 256"/>
                <a:gd name="T25" fmla="*/ 12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246">
                  <a:moveTo>
                    <a:pt x="0" y="124"/>
                  </a:moveTo>
                  <a:cubicBezTo>
                    <a:pt x="0" y="103"/>
                    <a:pt x="55" y="99"/>
                    <a:pt x="61" y="88"/>
                  </a:cubicBezTo>
                  <a:cubicBezTo>
                    <a:pt x="67" y="75"/>
                    <a:pt x="43" y="24"/>
                    <a:pt x="65" y="11"/>
                  </a:cubicBezTo>
                  <a:cubicBezTo>
                    <a:pt x="85" y="0"/>
                    <a:pt x="115" y="47"/>
                    <a:pt x="128" y="47"/>
                  </a:cubicBezTo>
                  <a:cubicBezTo>
                    <a:pt x="141" y="47"/>
                    <a:pt x="172" y="1"/>
                    <a:pt x="191" y="12"/>
                  </a:cubicBezTo>
                  <a:cubicBezTo>
                    <a:pt x="211" y="23"/>
                    <a:pt x="186" y="73"/>
                    <a:pt x="193" y="86"/>
                  </a:cubicBezTo>
                  <a:cubicBezTo>
                    <a:pt x="200" y="98"/>
                    <a:pt x="256" y="102"/>
                    <a:pt x="255" y="124"/>
                  </a:cubicBezTo>
                  <a:cubicBezTo>
                    <a:pt x="255" y="145"/>
                    <a:pt x="200" y="148"/>
                    <a:pt x="194" y="159"/>
                  </a:cubicBezTo>
                  <a:cubicBezTo>
                    <a:pt x="187" y="171"/>
                    <a:pt x="212" y="222"/>
                    <a:pt x="190" y="234"/>
                  </a:cubicBezTo>
                  <a:cubicBezTo>
                    <a:pt x="169" y="246"/>
                    <a:pt x="139" y="198"/>
                    <a:pt x="125" y="198"/>
                  </a:cubicBezTo>
                  <a:cubicBezTo>
                    <a:pt x="113" y="197"/>
                    <a:pt x="83" y="244"/>
                    <a:pt x="65" y="234"/>
                  </a:cubicBezTo>
                  <a:cubicBezTo>
                    <a:pt x="46" y="223"/>
                    <a:pt x="69" y="172"/>
                    <a:pt x="62" y="159"/>
                  </a:cubicBezTo>
                  <a:cubicBezTo>
                    <a:pt x="55" y="148"/>
                    <a:pt x="0" y="145"/>
                    <a:pt x="0" y="124"/>
                  </a:cubicBezTo>
                  <a:close/>
                </a:path>
              </a:pathLst>
            </a:custGeom>
            <a:noFill/>
            <a:ln w="3175" cap="flat">
              <a:solidFill>
                <a:srgbClr val="3563A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0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/>
          <p:cNvSpPr/>
          <p:nvPr/>
        </p:nvSpPr>
        <p:spPr>
          <a:xfrm>
            <a:off x="6816436" y="3036775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816436" y="4520726"/>
            <a:ext cx="769221" cy="769221"/>
          </a:xfrm>
          <a:prstGeom prst="ellipse">
            <a:avLst/>
          </a:prstGeom>
          <a:noFill/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72"/>
          <p:cNvSpPr>
            <a:spLocks noEditPoints="1"/>
          </p:cNvSpPr>
          <p:nvPr/>
        </p:nvSpPr>
        <p:spPr bwMode="auto">
          <a:xfrm>
            <a:off x="6999634" y="3207692"/>
            <a:ext cx="450324" cy="451136"/>
          </a:xfrm>
          <a:custGeom>
            <a:avLst/>
            <a:gdLst>
              <a:gd name="T0" fmla="*/ 337 w 411"/>
              <a:gd name="T1" fmla="*/ 198 h 412"/>
              <a:gd name="T2" fmla="*/ 284 w 411"/>
              <a:gd name="T3" fmla="*/ 220 h 412"/>
              <a:gd name="T4" fmla="*/ 249 w 411"/>
              <a:gd name="T5" fmla="*/ 185 h 412"/>
              <a:gd name="T6" fmla="*/ 283 w 411"/>
              <a:gd name="T7" fmla="*/ 107 h 412"/>
              <a:gd name="T8" fmla="*/ 176 w 411"/>
              <a:gd name="T9" fmla="*/ 0 h 412"/>
              <a:gd name="T10" fmla="*/ 68 w 411"/>
              <a:gd name="T11" fmla="*/ 107 h 412"/>
              <a:gd name="T12" fmla="*/ 116 w 411"/>
              <a:gd name="T13" fmla="*/ 196 h 412"/>
              <a:gd name="T14" fmla="*/ 96 w 411"/>
              <a:gd name="T15" fmla="*/ 266 h 412"/>
              <a:gd name="T16" fmla="*/ 74 w 411"/>
              <a:gd name="T17" fmla="*/ 263 h 412"/>
              <a:gd name="T18" fmla="*/ 0 w 411"/>
              <a:gd name="T19" fmla="*/ 337 h 412"/>
              <a:gd name="T20" fmla="*/ 74 w 411"/>
              <a:gd name="T21" fmla="*/ 412 h 412"/>
              <a:gd name="T22" fmla="*/ 149 w 411"/>
              <a:gd name="T23" fmla="*/ 337 h 412"/>
              <a:gd name="T24" fmla="*/ 110 w 411"/>
              <a:gd name="T25" fmla="*/ 272 h 412"/>
              <a:gd name="T26" fmla="*/ 130 w 411"/>
              <a:gd name="T27" fmla="*/ 204 h 412"/>
              <a:gd name="T28" fmla="*/ 176 w 411"/>
              <a:gd name="T29" fmla="*/ 214 h 412"/>
              <a:gd name="T30" fmla="*/ 238 w 411"/>
              <a:gd name="T31" fmla="*/ 195 h 412"/>
              <a:gd name="T32" fmla="*/ 275 w 411"/>
              <a:gd name="T33" fmla="*/ 232 h 412"/>
              <a:gd name="T34" fmla="*/ 262 w 411"/>
              <a:gd name="T35" fmla="*/ 273 h 412"/>
              <a:gd name="T36" fmla="*/ 337 w 411"/>
              <a:gd name="T37" fmla="*/ 347 h 412"/>
              <a:gd name="T38" fmla="*/ 411 w 411"/>
              <a:gd name="T39" fmla="*/ 273 h 412"/>
              <a:gd name="T40" fmla="*/ 337 w 411"/>
              <a:gd name="T41" fmla="*/ 198 h 412"/>
              <a:gd name="T42" fmla="*/ 134 w 411"/>
              <a:gd name="T43" fmla="*/ 337 h 412"/>
              <a:gd name="T44" fmla="*/ 74 w 411"/>
              <a:gd name="T45" fmla="*/ 397 h 412"/>
              <a:gd name="T46" fmla="*/ 14 w 411"/>
              <a:gd name="T47" fmla="*/ 337 h 412"/>
              <a:gd name="T48" fmla="*/ 74 w 411"/>
              <a:gd name="T49" fmla="*/ 278 h 412"/>
              <a:gd name="T50" fmla="*/ 134 w 411"/>
              <a:gd name="T51" fmla="*/ 337 h 412"/>
              <a:gd name="T52" fmla="*/ 83 w 411"/>
              <a:gd name="T53" fmla="*/ 107 h 412"/>
              <a:gd name="T54" fmla="*/ 176 w 411"/>
              <a:gd name="T55" fmla="*/ 14 h 412"/>
              <a:gd name="T56" fmla="*/ 268 w 411"/>
              <a:gd name="T57" fmla="*/ 107 h 412"/>
              <a:gd name="T58" fmla="*/ 176 w 411"/>
              <a:gd name="T59" fmla="*/ 200 h 412"/>
              <a:gd name="T60" fmla="*/ 83 w 411"/>
              <a:gd name="T61" fmla="*/ 107 h 412"/>
              <a:gd name="T62" fmla="*/ 337 w 411"/>
              <a:gd name="T63" fmla="*/ 332 h 412"/>
              <a:gd name="T64" fmla="*/ 277 w 411"/>
              <a:gd name="T65" fmla="*/ 273 h 412"/>
              <a:gd name="T66" fmla="*/ 337 w 411"/>
              <a:gd name="T67" fmla="*/ 213 h 412"/>
              <a:gd name="T68" fmla="*/ 397 w 411"/>
              <a:gd name="T69" fmla="*/ 273 h 412"/>
              <a:gd name="T70" fmla="*/ 337 w 411"/>
              <a:gd name="T71" fmla="*/ 33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11" h="412">
                <a:moveTo>
                  <a:pt x="337" y="198"/>
                </a:moveTo>
                <a:cubicBezTo>
                  <a:pt x="316" y="198"/>
                  <a:pt x="298" y="206"/>
                  <a:pt x="284" y="220"/>
                </a:cubicBezTo>
                <a:cubicBezTo>
                  <a:pt x="249" y="185"/>
                  <a:pt x="249" y="185"/>
                  <a:pt x="249" y="185"/>
                </a:cubicBezTo>
                <a:cubicBezTo>
                  <a:pt x="270" y="166"/>
                  <a:pt x="283" y="138"/>
                  <a:pt x="283" y="107"/>
                </a:cubicBezTo>
                <a:cubicBezTo>
                  <a:pt x="283" y="48"/>
                  <a:pt x="235" y="0"/>
                  <a:pt x="176" y="0"/>
                </a:cubicBezTo>
                <a:cubicBezTo>
                  <a:pt x="117" y="0"/>
                  <a:pt x="68" y="48"/>
                  <a:pt x="68" y="107"/>
                </a:cubicBezTo>
                <a:cubicBezTo>
                  <a:pt x="68" y="144"/>
                  <a:pt x="88" y="177"/>
                  <a:pt x="116" y="196"/>
                </a:cubicBezTo>
                <a:cubicBezTo>
                  <a:pt x="96" y="266"/>
                  <a:pt x="96" y="266"/>
                  <a:pt x="96" y="266"/>
                </a:cubicBezTo>
                <a:cubicBezTo>
                  <a:pt x="89" y="264"/>
                  <a:pt x="82" y="263"/>
                  <a:pt x="74" y="263"/>
                </a:cubicBezTo>
                <a:cubicBezTo>
                  <a:pt x="33" y="263"/>
                  <a:pt x="0" y="296"/>
                  <a:pt x="0" y="337"/>
                </a:cubicBezTo>
                <a:cubicBezTo>
                  <a:pt x="0" y="378"/>
                  <a:pt x="33" y="412"/>
                  <a:pt x="74" y="412"/>
                </a:cubicBezTo>
                <a:cubicBezTo>
                  <a:pt x="115" y="412"/>
                  <a:pt x="149" y="378"/>
                  <a:pt x="149" y="337"/>
                </a:cubicBezTo>
                <a:cubicBezTo>
                  <a:pt x="149" y="309"/>
                  <a:pt x="133" y="284"/>
                  <a:pt x="110" y="272"/>
                </a:cubicBezTo>
                <a:cubicBezTo>
                  <a:pt x="130" y="204"/>
                  <a:pt x="130" y="204"/>
                  <a:pt x="130" y="204"/>
                </a:cubicBezTo>
                <a:cubicBezTo>
                  <a:pt x="144" y="210"/>
                  <a:pt x="159" y="214"/>
                  <a:pt x="176" y="214"/>
                </a:cubicBezTo>
                <a:cubicBezTo>
                  <a:pt x="199" y="214"/>
                  <a:pt x="220" y="207"/>
                  <a:pt x="238" y="195"/>
                </a:cubicBezTo>
                <a:cubicBezTo>
                  <a:pt x="275" y="232"/>
                  <a:pt x="275" y="232"/>
                  <a:pt x="275" y="232"/>
                </a:cubicBezTo>
                <a:cubicBezTo>
                  <a:pt x="267" y="243"/>
                  <a:pt x="262" y="257"/>
                  <a:pt x="262" y="273"/>
                </a:cubicBezTo>
                <a:cubicBezTo>
                  <a:pt x="262" y="314"/>
                  <a:pt x="296" y="347"/>
                  <a:pt x="337" y="347"/>
                </a:cubicBezTo>
                <a:cubicBezTo>
                  <a:pt x="378" y="347"/>
                  <a:pt x="411" y="314"/>
                  <a:pt x="411" y="273"/>
                </a:cubicBezTo>
                <a:cubicBezTo>
                  <a:pt x="411" y="231"/>
                  <a:pt x="378" y="198"/>
                  <a:pt x="337" y="198"/>
                </a:cubicBezTo>
                <a:close/>
                <a:moveTo>
                  <a:pt x="134" y="337"/>
                </a:moveTo>
                <a:cubicBezTo>
                  <a:pt x="134" y="370"/>
                  <a:pt x="107" y="397"/>
                  <a:pt x="74" y="397"/>
                </a:cubicBezTo>
                <a:cubicBezTo>
                  <a:pt x="41" y="397"/>
                  <a:pt x="14" y="370"/>
                  <a:pt x="14" y="337"/>
                </a:cubicBezTo>
                <a:cubicBezTo>
                  <a:pt x="14" y="304"/>
                  <a:pt x="41" y="278"/>
                  <a:pt x="74" y="278"/>
                </a:cubicBezTo>
                <a:cubicBezTo>
                  <a:pt x="107" y="278"/>
                  <a:pt x="134" y="304"/>
                  <a:pt x="134" y="337"/>
                </a:cubicBezTo>
                <a:close/>
                <a:moveTo>
                  <a:pt x="83" y="107"/>
                </a:moveTo>
                <a:cubicBezTo>
                  <a:pt x="83" y="56"/>
                  <a:pt x="125" y="14"/>
                  <a:pt x="176" y="14"/>
                </a:cubicBezTo>
                <a:cubicBezTo>
                  <a:pt x="227" y="14"/>
                  <a:pt x="268" y="56"/>
                  <a:pt x="268" y="107"/>
                </a:cubicBezTo>
                <a:cubicBezTo>
                  <a:pt x="268" y="158"/>
                  <a:pt x="227" y="200"/>
                  <a:pt x="176" y="200"/>
                </a:cubicBezTo>
                <a:cubicBezTo>
                  <a:pt x="125" y="200"/>
                  <a:pt x="83" y="158"/>
                  <a:pt x="83" y="107"/>
                </a:cubicBezTo>
                <a:close/>
                <a:moveTo>
                  <a:pt x="337" y="332"/>
                </a:moveTo>
                <a:cubicBezTo>
                  <a:pt x="304" y="332"/>
                  <a:pt x="277" y="306"/>
                  <a:pt x="277" y="273"/>
                </a:cubicBezTo>
                <a:cubicBezTo>
                  <a:pt x="277" y="240"/>
                  <a:pt x="304" y="213"/>
                  <a:pt x="337" y="213"/>
                </a:cubicBezTo>
                <a:cubicBezTo>
                  <a:pt x="370" y="213"/>
                  <a:pt x="397" y="240"/>
                  <a:pt x="397" y="273"/>
                </a:cubicBezTo>
                <a:cubicBezTo>
                  <a:pt x="397" y="306"/>
                  <a:pt x="370" y="332"/>
                  <a:pt x="337" y="33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4" name="Freeform 73"/>
          <p:cNvSpPr>
            <a:spLocks noEditPoints="1"/>
          </p:cNvSpPr>
          <p:nvPr/>
        </p:nvSpPr>
        <p:spPr bwMode="auto">
          <a:xfrm>
            <a:off x="6998525" y="4756688"/>
            <a:ext cx="429609" cy="359612"/>
          </a:xfrm>
          <a:custGeom>
            <a:avLst/>
            <a:gdLst>
              <a:gd name="T0" fmla="*/ 339 w 411"/>
              <a:gd name="T1" fmla="*/ 344 h 344"/>
              <a:gd name="T2" fmla="*/ 334 w 411"/>
              <a:gd name="T3" fmla="*/ 342 h 344"/>
              <a:gd name="T4" fmla="*/ 270 w 411"/>
              <a:gd name="T5" fmla="*/ 277 h 344"/>
              <a:gd name="T6" fmla="*/ 74 w 411"/>
              <a:gd name="T7" fmla="*/ 277 h 344"/>
              <a:gd name="T8" fmla="*/ 0 w 411"/>
              <a:gd name="T9" fmla="*/ 203 h 344"/>
              <a:gd name="T10" fmla="*/ 0 w 411"/>
              <a:gd name="T11" fmla="*/ 74 h 344"/>
              <a:gd name="T12" fmla="*/ 74 w 411"/>
              <a:gd name="T13" fmla="*/ 0 h 344"/>
              <a:gd name="T14" fmla="*/ 338 w 411"/>
              <a:gd name="T15" fmla="*/ 0 h 344"/>
              <a:gd name="T16" fmla="*/ 411 w 411"/>
              <a:gd name="T17" fmla="*/ 74 h 344"/>
              <a:gd name="T18" fmla="*/ 411 w 411"/>
              <a:gd name="T19" fmla="*/ 203 h 344"/>
              <a:gd name="T20" fmla="*/ 347 w 411"/>
              <a:gd name="T21" fmla="*/ 277 h 344"/>
              <a:gd name="T22" fmla="*/ 347 w 411"/>
              <a:gd name="T23" fmla="*/ 337 h 344"/>
              <a:gd name="T24" fmla="*/ 342 w 411"/>
              <a:gd name="T25" fmla="*/ 344 h 344"/>
              <a:gd name="T26" fmla="*/ 339 w 411"/>
              <a:gd name="T27" fmla="*/ 344 h 344"/>
              <a:gd name="T28" fmla="*/ 74 w 411"/>
              <a:gd name="T29" fmla="*/ 15 h 344"/>
              <a:gd name="T30" fmla="*/ 14 w 411"/>
              <a:gd name="T31" fmla="*/ 74 h 344"/>
              <a:gd name="T32" fmla="*/ 14 w 411"/>
              <a:gd name="T33" fmla="*/ 203 h 344"/>
              <a:gd name="T34" fmla="*/ 74 w 411"/>
              <a:gd name="T35" fmla="*/ 262 h 344"/>
              <a:gd name="T36" fmla="*/ 273 w 411"/>
              <a:gd name="T37" fmla="*/ 262 h 344"/>
              <a:gd name="T38" fmla="*/ 278 w 411"/>
              <a:gd name="T39" fmla="*/ 264 h 344"/>
              <a:gd name="T40" fmla="*/ 332 w 411"/>
              <a:gd name="T41" fmla="*/ 319 h 344"/>
              <a:gd name="T42" fmla="*/ 332 w 411"/>
              <a:gd name="T43" fmla="*/ 270 h 344"/>
              <a:gd name="T44" fmla="*/ 339 w 411"/>
              <a:gd name="T45" fmla="*/ 262 h 344"/>
              <a:gd name="T46" fmla="*/ 397 w 411"/>
              <a:gd name="T47" fmla="*/ 203 h 344"/>
              <a:gd name="T48" fmla="*/ 397 w 411"/>
              <a:gd name="T49" fmla="*/ 74 h 344"/>
              <a:gd name="T50" fmla="*/ 338 w 411"/>
              <a:gd name="T51" fmla="*/ 15 h 344"/>
              <a:gd name="T52" fmla="*/ 74 w 411"/>
              <a:gd name="T53" fmla="*/ 1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1" h="344">
                <a:moveTo>
                  <a:pt x="339" y="344"/>
                </a:moveTo>
                <a:cubicBezTo>
                  <a:pt x="337" y="344"/>
                  <a:pt x="336" y="343"/>
                  <a:pt x="334" y="342"/>
                </a:cubicBezTo>
                <a:cubicBezTo>
                  <a:pt x="270" y="277"/>
                  <a:pt x="270" y="277"/>
                  <a:pt x="270" y="277"/>
                </a:cubicBezTo>
                <a:cubicBezTo>
                  <a:pt x="74" y="277"/>
                  <a:pt x="74" y="277"/>
                  <a:pt x="74" y="277"/>
                </a:cubicBezTo>
                <a:cubicBezTo>
                  <a:pt x="33" y="277"/>
                  <a:pt x="0" y="244"/>
                  <a:pt x="0" y="20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74" y="0"/>
                </a:cubicBezTo>
                <a:cubicBezTo>
                  <a:pt x="338" y="0"/>
                  <a:pt x="338" y="0"/>
                  <a:pt x="338" y="0"/>
                </a:cubicBezTo>
                <a:cubicBezTo>
                  <a:pt x="378" y="0"/>
                  <a:pt x="411" y="33"/>
                  <a:pt x="411" y="74"/>
                </a:cubicBezTo>
                <a:cubicBezTo>
                  <a:pt x="411" y="203"/>
                  <a:pt x="411" y="203"/>
                  <a:pt x="411" y="203"/>
                </a:cubicBezTo>
                <a:cubicBezTo>
                  <a:pt x="411" y="242"/>
                  <a:pt x="384" y="273"/>
                  <a:pt x="347" y="277"/>
                </a:cubicBezTo>
                <a:cubicBezTo>
                  <a:pt x="347" y="337"/>
                  <a:pt x="347" y="337"/>
                  <a:pt x="347" y="337"/>
                </a:cubicBezTo>
                <a:cubicBezTo>
                  <a:pt x="347" y="340"/>
                  <a:pt x="345" y="342"/>
                  <a:pt x="342" y="344"/>
                </a:cubicBezTo>
                <a:cubicBezTo>
                  <a:pt x="341" y="344"/>
                  <a:pt x="340" y="344"/>
                  <a:pt x="339" y="344"/>
                </a:cubicBezTo>
                <a:close/>
                <a:moveTo>
                  <a:pt x="74" y="15"/>
                </a:moveTo>
                <a:cubicBezTo>
                  <a:pt x="41" y="15"/>
                  <a:pt x="14" y="41"/>
                  <a:pt x="14" y="74"/>
                </a:cubicBezTo>
                <a:cubicBezTo>
                  <a:pt x="14" y="203"/>
                  <a:pt x="14" y="203"/>
                  <a:pt x="14" y="203"/>
                </a:cubicBezTo>
                <a:cubicBezTo>
                  <a:pt x="14" y="236"/>
                  <a:pt x="41" y="262"/>
                  <a:pt x="74" y="262"/>
                </a:cubicBezTo>
                <a:cubicBezTo>
                  <a:pt x="273" y="262"/>
                  <a:pt x="273" y="262"/>
                  <a:pt x="273" y="262"/>
                </a:cubicBezTo>
                <a:cubicBezTo>
                  <a:pt x="275" y="262"/>
                  <a:pt x="277" y="263"/>
                  <a:pt x="278" y="264"/>
                </a:cubicBezTo>
                <a:cubicBezTo>
                  <a:pt x="332" y="319"/>
                  <a:pt x="332" y="319"/>
                  <a:pt x="332" y="319"/>
                </a:cubicBezTo>
                <a:cubicBezTo>
                  <a:pt x="332" y="270"/>
                  <a:pt x="332" y="270"/>
                  <a:pt x="332" y="270"/>
                </a:cubicBezTo>
                <a:cubicBezTo>
                  <a:pt x="332" y="266"/>
                  <a:pt x="335" y="262"/>
                  <a:pt x="339" y="262"/>
                </a:cubicBezTo>
                <a:cubicBezTo>
                  <a:pt x="371" y="262"/>
                  <a:pt x="397" y="236"/>
                  <a:pt x="397" y="203"/>
                </a:cubicBezTo>
                <a:cubicBezTo>
                  <a:pt x="397" y="74"/>
                  <a:pt x="397" y="74"/>
                  <a:pt x="397" y="74"/>
                </a:cubicBezTo>
                <a:cubicBezTo>
                  <a:pt x="397" y="41"/>
                  <a:pt x="370" y="15"/>
                  <a:pt x="338" y="15"/>
                </a:cubicBezTo>
                <a:lnTo>
                  <a:pt x="74" y="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/>
          <a:p>
            <a:pPr defTabSz="685487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68855" y="3159775"/>
            <a:ext cx="412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损耗小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（辐射损耗，介质损耗，热损耗）</a:t>
            </a:r>
            <a:endParaRPr lang="zh-CN" altLang="en-US" sz="2000" dirty="0"/>
          </a:p>
        </p:txBody>
      </p:sp>
      <p:sp>
        <p:nvSpPr>
          <p:cNvPr id="57" name="矩形 56"/>
          <p:cNvSpPr/>
          <p:nvPr/>
        </p:nvSpPr>
        <p:spPr>
          <a:xfrm>
            <a:off x="7768855" y="4674884"/>
            <a:ext cx="412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结构坚固，制造方便</a:t>
            </a:r>
            <a:endParaRPr lang="zh-CN" altLang="en-US" sz="2000" dirty="0"/>
          </a:p>
        </p:txBody>
      </p:sp>
      <p:sp>
        <p:nvSpPr>
          <p:cNvPr id="66" name="矩形 65"/>
          <p:cNvSpPr/>
          <p:nvPr/>
        </p:nvSpPr>
        <p:spPr>
          <a:xfrm>
            <a:off x="558278" y="2513888"/>
            <a:ext cx="5400866" cy="321773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DFCD33-3DAF-4C6F-BF81-04FEAA9F5888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69578-E932-40F2-80DA-5E392F9B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76" y="3330576"/>
            <a:ext cx="2302079" cy="1426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669E79-FAFC-4FE6-B998-F6A97C77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55" y="3086022"/>
            <a:ext cx="1682444" cy="191521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31827979-2C5E-4BD4-B0CA-5C2D6767DF97}"/>
              </a:ext>
            </a:extLst>
          </p:cNvPr>
          <p:cNvSpPr/>
          <p:nvPr/>
        </p:nvSpPr>
        <p:spPr>
          <a:xfrm>
            <a:off x="3207585" y="881084"/>
            <a:ext cx="550311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its advantage</a:t>
            </a:r>
            <a:r>
              <a:rPr lang="zh-CN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2A883F-4E12-4FD0-B0BD-7071CEF3613B}"/>
              </a:ext>
            </a:extLst>
          </p:cNvPr>
          <p:cNvSpPr/>
          <p:nvPr/>
        </p:nvSpPr>
        <p:spPr>
          <a:xfrm>
            <a:off x="2876534" y="1570202"/>
            <a:ext cx="5834167" cy="45719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7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 animBg="1"/>
      <p:bldP spid="63" grpId="0" animBg="1"/>
      <p:bldP spid="64" grpId="0" animBg="1"/>
      <p:bldP spid="4" grpId="0"/>
      <p:bldP spid="57" grpId="0"/>
      <p:bldP spid="66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 rot="5400000">
            <a:off x="3227287" y="3735308"/>
            <a:ext cx="5371420" cy="51157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19698B3-EA83-49B0-A597-D9024D657620}"/>
              </a:ext>
            </a:extLst>
          </p:cNvPr>
          <p:cNvSpPr txBox="1"/>
          <p:nvPr/>
        </p:nvSpPr>
        <p:spPr>
          <a:xfrm>
            <a:off x="173624" y="169333"/>
            <a:ext cx="238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4.1 </a:t>
            </a:r>
            <a:r>
              <a:rPr lang="zh-CN" altLang="en-US" sz="24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微波谐振器</a:t>
            </a:r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601E6EE4-5615-411A-A801-9559BF150AD9}"/>
              </a:ext>
            </a:extLst>
          </p:cNvPr>
          <p:cNvSpPr/>
          <p:nvPr/>
        </p:nvSpPr>
        <p:spPr>
          <a:xfrm>
            <a:off x="1634399" y="1236279"/>
            <a:ext cx="2388943" cy="598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传输线型</a:t>
            </a:r>
          </a:p>
        </p:txBody>
      </p:sp>
      <p:sp>
        <p:nvSpPr>
          <p:cNvPr id="5" name="圆角矩形 29">
            <a:extLst>
              <a:ext uri="{FF2B5EF4-FFF2-40B4-BE49-F238E27FC236}">
                <a16:creationId xmlns:a16="http://schemas.microsoft.com/office/drawing/2014/main" id="{C9ED93CD-94AD-4BFA-8418-E4B447C3D9F4}"/>
              </a:ext>
            </a:extLst>
          </p:cNvPr>
          <p:cNvSpPr/>
          <p:nvPr/>
        </p:nvSpPr>
        <p:spPr>
          <a:xfrm>
            <a:off x="1502910" y="1149664"/>
            <a:ext cx="2649209" cy="772345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6" name="圆角矩形 8">
            <a:extLst>
              <a:ext uri="{FF2B5EF4-FFF2-40B4-BE49-F238E27FC236}">
                <a16:creationId xmlns:a16="http://schemas.microsoft.com/office/drawing/2014/main" id="{226560AF-7910-4BE5-B1F5-1A98F512EB0B}"/>
              </a:ext>
            </a:extLst>
          </p:cNvPr>
          <p:cNvSpPr/>
          <p:nvPr/>
        </p:nvSpPr>
        <p:spPr>
          <a:xfrm>
            <a:off x="8270938" y="1236279"/>
            <a:ext cx="2388943" cy="5980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356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563A8"/>
                </a:solidFill>
              </a:rPr>
              <a:t>非传输线型</a:t>
            </a:r>
          </a:p>
        </p:txBody>
      </p:sp>
      <p:sp>
        <p:nvSpPr>
          <p:cNvPr id="7" name="圆角矩形 29">
            <a:extLst>
              <a:ext uri="{FF2B5EF4-FFF2-40B4-BE49-F238E27FC236}">
                <a16:creationId xmlns:a16="http://schemas.microsoft.com/office/drawing/2014/main" id="{32206D51-901B-49E3-9B64-778E7800AD31}"/>
              </a:ext>
            </a:extLst>
          </p:cNvPr>
          <p:cNvSpPr/>
          <p:nvPr/>
        </p:nvSpPr>
        <p:spPr>
          <a:xfrm>
            <a:off x="8140806" y="1149665"/>
            <a:ext cx="2649209" cy="772345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563A8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1F22AC-9D71-41B6-B76C-05319E3611B8}"/>
              </a:ext>
            </a:extLst>
          </p:cNvPr>
          <p:cNvSpPr txBox="1"/>
          <p:nvPr/>
        </p:nvSpPr>
        <p:spPr>
          <a:xfrm>
            <a:off x="939819" y="534644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特征：两端短路或开路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69204B-6121-4041-B74F-5A61FE8B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41031"/>
              </p:ext>
            </p:extLst>
          </p:nvPr>
        </p:nvGraphicFramePr>
        <p:xfrm>
          <a:off x="1073583" y="2440675"/>
          <a:ext cx="3499119" cy="249236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99119">
                  <a:extLst>
                    <a:ext uri="{9D8B030D-6E8A-4147-A177-3AD203B41FA5}">
                      <a16:colId xmlns:a16="http://schemas.microsoft.com/office/drawing/2014/main" val="3486717440"/>
                    </a:ext>
                  </a:extLst>
                </a:gridCol>
              </a:tblGrid>
              <a:tr h="492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矩形腔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847438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圆柱形腔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381168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同轴腔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40867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微带腔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90065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介质谐振器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4962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B7EED15-4196-4EE7-AC52-94CC0E8DD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72312"/>
              </p:ext>
            </p:extLst>
          </p:nvPr>
        </p:nvGraphicFramePr>
        <p:xfrm>
          <a:off x="7705801" y="2792456"/>
          <a:ext cx="3499119" cy="149268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99119">
                  <a:extLst>
                    <a:ext uri="{9D8B030D-6E8A-4147-A177-3AD203B41FA5}">
                      <a16:colId xmlns:a16="http://schemas.microsoft.com/office/drawing/2014/main" val="1176536332"/>
                    </a:ext>
                  </a:extLst>
                </a:gridCol>
              </a:tblGrid>
              <a:tr h="492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环形腔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40453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球形腔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93006"/>
                  </a:ext>
                </a:extLst>
              </a:tr>
              <a:tr h="4998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孔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槽型磁控管腔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81312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705C1DC-6C60-45F2-95AB-CDD50C313A7E}"/>
              </a:ext>
            </a:extLst>
          </p:cNvPr>
          <p:cNvSpPr txBox="1"/>
          <p:nvPr/>
        </p:nvSpPr>
        <p:spPr>
          <a:xfrm>
            <a:off x="7208593" y="4930847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特征：形状复杂，在一个</a:t>
            </a:r>
            <a:endParaRPr lang="en-US" altLang="zh-CN" sz="2800" dirty="0"/>
          </a:p>
          <a:p>
            <a:pPr algn="ctr"/>
            <a:r>
              <a:rPr lang="zh-CN" altLang="en-US" sz="2800" dirty="0"/>
              <a:t>或多个方向上存在不均匀性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13D1DE-E01A-44D4-A219-F49B7BE145FE}"/>
              </a:ext>
            </a:extLst>
          </p:cNvPr>
          <p:cNvSpPr/>
          <p:nvPr/>
        </p:nvSpPr>
        <p:spPr>
          <a:xfrm>
            <a:off x="3369960" y="159287"/>
            <a:ext cx="58041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its classification</a:t>
            </a:r>
            <a:r>
              <a:rPr lang="zh-CN" alt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1844C45-1070-43AE-9795-38D0A31B341B}"/>
              </a:ext>
            </a:extLst>
          </p:cNvPr>
          <p:cNvSpPr/>
          <p:nvPr/>
        </p:nvSpPr>
        <p:spPr>
          <a:xfrm>
            <a:off x="3185328" y="822881"/>
            <a:ext cx="5988818" cy="71243"/>
          </a:xfrm>
          <a:prstGeom prst="rect">
            <a:avLst/>
          </a:prstGeom>
          <a:solidFill>
            <a:srgbClr val="356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10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 animBg="1"/>
      <p:bldP spid="5" grpId="0" animBg="1"/>
      <p:bldP spid="6" grpId="0" animBg="1"/>
      <p:bldP spid="7" grpId="0" animBg="1"/>
      <p:bldP spid="2" grpId="0"/>
      <p:bldP spid="11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2785405" y="1035248"/>
            <a:ext cx="746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导体所封闭的金属腔，腔中电场和磁场满足：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666847" y="1991984"/>
                <a:ext cx="3279231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47" y="1991984"/>
                <a:ext cx="3279231" cy="713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579644" y="3043939"/>
                <a:ext cx="3366434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zh-CN" alt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en-US" sz="36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600" dirty="0">
                  <a:latin typeface="Adobe Devanagari" panose="02040503050201020203" pitchFamily="18" charset="0"/>
                  <a:ea typeface="微软雅黑" panose="020B0503020204020204" pitchFamily="34" charset="-122"/>
                  <a:cs typeface="Adobe Devanagari" panose="02040503050201020203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44" y="3043939"/>
                <a:ext cx="3366434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6357076" y="4095894"/>
            <a:ext cx="1928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波动方程 </a:t>
            </a:r>
          </a:p>
        </p:txBody>
      </p:sp>
    </p:spTree>
    <p:extLst>
      <p:ext uri="{BB962C8B-B14F-4D97-AF65-F5344CB8AC3E}">
        <p14:creationId xmlns:p14="http://schemas.microsoft.com/office/powerpoint/2010/main" val="1596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263706" y="1035248"/>
            <a:ext cx="647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56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假定金属谐振腔的内表面为理想导体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165637" y="1991984"/>
                <a:ext cx="2281650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zh-CN" sz="3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sz="3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zh-CN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3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3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37" y="1991984"/>
                <a:ext cx="2281650" cy="713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200422" y="3043939"/>
                <a:ext cx="2124877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zh-CN" sz="3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sz="3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zh-CN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36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3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22" y="3043939"/>
                <a:ext cx="2124877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6905715" y="4095894"/>
            <a:ext cx="356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边界条件</a:t>
            </a:r>
          </a:p>
        </p:txBody>
      </p:sp>
    </p:spTree>
    <p:extLst>
      <p:ext uri="{BB962C8B-B14F-4D97-AF65-F5344CB8AC3E}">
        <p14:creationId xmlns:p14="http://schemas.microsoft.com/office/powerpoint/2010/main" val="30689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自定义 22">
      <a:majorFont>
        <a:latin typeface="Arial"/>
        <a:ea typeface="宋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2407</Words>
  <Application>Microsoft Office PowerPoint</Application>
  <PresentationFormat>宽屏</PresentationFormat>
  <Paragraphs>341</Paragraphs>
  <Slides>52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70" baseType="lpstr">
      <vt:lpstr>Arial Unicode MS</vt:lpstr>
      <vt:lpstr>等线</vt:lpstr>
      <vt:lpstr>方正兰亭纤黑简体</vt:lpstr>
      <vt:lpstr>宋体</vt:lpstr>
      <vt:lpstr>微软雅黑</vt:lpstr>
      <vt:lpstr>Adobe Devanagari</vt:lpstr>
      <vt:lpstr>Arial</vt:lpstr>
      <vt:lpstr>Calibri</vt:lpstr>
      <vt:lpstr>Cambria Math</vt:lpstr>
      <vt:lpstr>Segoe UI</vt:lpstr>
      <vt:lpstr>Symbol</vt:lpstr>
      <vt:lpstr>Times New Roman</vt:lpstr>
      <vt:lpstr>Verdana</vt:lpstr>
      <vt:lpstr>Wingdings</vt:lpstr>
      <vt:lpstr>Office 主题</vt:lpstr>
      <vt:lpstr>Equation</vt:lpstr>
      <vt:lpstr>公式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hui deng</cp:lastModifiedBy>
  <cp:revision>92</cp:revision>
  <dcterms:created xsi:type="dcterms:W3CDTF">2014-10-17T09:09:05Z</dcterms:created>
  <dcterms:modified xsi:type="dcterms:W3CDTF">2017-11-08T14:54:25Z</dcterms:modified>
</cp:coreProperties>
</file>