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0" r:id="rId3"/>
    <p:sldId id="276" r:id="rId4"/>
    <p:sldId id="275" r:id="rId5"/>
    <p:sldId id="259" r:id="rId6"/>
    <p:sldId id="279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3A8"/>
    <a:srgbClr val="3C6EAA"/>
    <a:srgbClr val="FE8294"/>
    <a:srgbClr val="FE4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4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5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49664" y="997676"/>
            <a:ext cx="811530" cy="811530"/>
            <a:chOff x="173624" y="244602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57314" y="2156702"/>
            <a:ext cx="811530" cy="811530"/>
            <a:chOff x="5558278" y="3474720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56347" y="4411967"/>
            <a:ext cx="811530" cy="811530"/>
            <a:chOff x="9410188" y="457200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72625" y="1407809"/>
            <a:ext cx="1990454" cy="700909"/>
            <a:chOff x="3677392" y="2605986"/>
            <a:chExt cx="6289568" cy="924356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144678" y="9597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01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67037" y="983708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谐振腔的作用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573965" y="209726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02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58578" y="2114196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谐振腔的来源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974956" y="32152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03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99495" y="3234715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谐振腔的优点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4519D-3580-4FA4-AB85-23BE5E990E82}"/>
              </a:ext>
            </a:extLst>
          </p:cNvPr>
          <p:cNvGrpSpPr/>
          <p:nvPr/>
        </p:nvGrpSpPr>
        <p:grpSpPr>
          <a:xfrm>
            <a:off x="3575439" y="2558929"/>
            <a:ext cx="1990454" cy="700909"/>
            <a:chOff x="3677392" y="2605986"/>
            <a:chExt cx="6289568" cy="92435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46DADF-202B-4E0E-AB5E-1E8AFDC8C804}"/>
                </a:ext>
              </a:extLst>
            </p:cNvPr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1D0F627-E54A-4668-BCBF-0F272C026F6E}"/>
                </a:ext>
              </a:extLst>
            </p:cNvPr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2CCB6AF-E153-4523-B570-6C0B0CC4EA8E}"/>
              </a:ext>
            </a:extLst>
          </p:cNvPr>
          <p:cNvGrpSpPr/>
          <p:nvPr/>
        </p:nvGrpSpPr>
        <p:grpSpPr>
          <a:xfrm>
            <a:off x="5971658" y="3676878"/>
            <a:ext cx="1990454" cy="700909"/>
            <a:chOff x="3677392" y="2605986"/>
            <a:chExt cx="6289568" cy="924356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5CFD53F-8361-4003-8FE3-690ABFAA83A8}"/>
                </a:ext>
              </a:extLst>
            </p:cNvPr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3495E70-75D8-4580-8655-97DD5A4C4A2E}"/>
                </a:ext>
              </a:extLst>
            </p:cNvPr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A7529E4-02EC-4601-9898-C784DEFB4144}"/>
              </a:ext>
            </a:extLst>
          </p:cNvPr>
          <p:cNvGrpSpPr/>
          <p:nvPr/>
        </p:nvGrpSpPr>
        <p:grpSpPr>
          <a:xfrm>
            <a:off x="5151665" y="3321393"/>
            <a:ext cx="811530" cy="811530"/>
            <a:chOff x="582929" y="1977390"/>
            <a:chExt cx="811530" cy="81153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07BCF63-309F-468E-B3C4-37A97960C5ED}"/>
                </a:ext>
              </a:extLst>
            </p:cNvPr>
            <p:cNvSpPr/>
            <p:nvPr/>
          </p:nvSpPr>
          <p:spPr>
            <a:xfrm>
              <a:off x="582929" y="197739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02194B1-5BFA-443D-B6FC-33FCB427B0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3616" y="2119684"/>
              <a:ext cx="398438" cy="42971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68568" tIns="34285" rIns="68568" bIns="34285" numCol="1" anchor="t" anchorCtr="0" compatLnSpc="1">
              <a:prstTxWarp prst="textNoShape">
                <a:avLst/>
              </a:prstTxWarp>
            </a:bodyPr>
            <a:lstStyle/>
            <a:p>
              <a:pPr defTabSz="685664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A504559-329F-4D0C-97E7-7806E2671F84}"/>
              </a:ext>
            </a:extLst>
          </p:cNvPr>
          <p:cNvSpPr txBox="1"/>
          <p:nvPr/>
        </p:nvSpPr>
        <p:spPr>
          <a:xfrm>
            <a:off x="8367877" y="44119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04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FE2B5FD-3403-447A-AC7B-F4960ADDE34E}"/>
              </a:ext>
            </a:extLst>
          </p:cNvPr>
          <p:cNvSpPr txBox="1"/>
          <p:nvPr/>
        </p:nvSpPr>
        <p:spPr>
          <a:xfrm>
            <a:off x="8792949" y="4431469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谐振腔的分类</a:t>
            </a:r>
          </a:p>
        </p:txBody>
      </p:sp>
    </p:spTree>
    <p:extLst>
      <p:ext uri="{BB962C8B-B14F-4D97-AF65-F5344CB8AC3E}">
        <p14:creationId xmlns:p14="http://schemas.microsoft.com/office/powerpoint/2010/main" val="339139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9" grpId="0"/>
      <p:bldP spid="91" grpId="0"/>
      <p:bldP spid="92" grpId="0"/>
      <p:bldP spid="94" grpId="0"/>
      <p:bldP spid="95" grpId="0"/>
      <p:bldP spid="60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719698B3-EA83-49B0-A597-D9024D657620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42F723-8129-46BF-879A-E94E3AE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3" y="2336421"/>
            <a:ext cx="2014800" cy="1482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8B864C-FBE4-4206-A4B1-C96A66E4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75" y="2217883"/>
            <a:ext cx="2482010" cy="17441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A78F95-FDEC-4EC8-9B96-976F57BB31ED}"/>
              </a:ext>
            </a:extLst>
          </p:cNvPr>
          <p:cNvSpPr/>
          <p:nvPr/>
        </p:nvSpPr>
        <p:spPr>
          <a:xfrm>
            <a:off x="3439916" y="808515"/>
            <a:ext cx="3998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LC</a:t>
            </a:r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谐振器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16440-C2AC-4799-81F1-A4D5494A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2432"/>
              </p:ext>
            </p:extLst>
          </p:nvPr>
        </p:nvGraphicFramePr>
        <p:xfrm>
          <a:off x="2006082" y="4989705"/>
          <a:ext cx="8127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1968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11810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623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选频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滤波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倍频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6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788956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71" name="泪滴形 70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95081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65" name="泪滴形 64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0200" y="1030280"/>
            <a:ext cx="174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LC</a:t>
            </a:r>
            <a:r>
              <a:rPr lang="zh-CN" altLang="en-US" sz="2400" b="1" dirty="0"/>
              <a:t>谐振器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907969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49" name="泪滴形 4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986899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倍频器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48953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4" name="泪滴形 53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08151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频率预选器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802014" y="2367444"/>
            <a:ext cx="2395430" cy="239543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9" name="泪滴形 5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017209" y="3352697"/>
            <a:ext cx="18925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波长计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693279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雷达回波箱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14608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滤波器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F962DE-E4E0-4349-9C73-A03600089803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58D24B7-1F50-466B-AC2C-20EC1736087D}"/>
              </a:ext>
            </a:extLst>
          </p:cNvPr>
          <p:cNvSpPr/>
          <p:nvPr/>
        </p:nvSpPr>
        <p:spPr>
          <a:xfrm>
            <a:off x="5447025" y="1123743"/>
            <a:ext cx="676040" cy="2747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3BAB4-4CBA-4FB9-9172-1FD176B423BF}"/>
              </a:ext>
            </a:extLst>
          </p:cNvPr>
          <p:cNvSpPr txBox="1"/>
          <p:nvPr/>
        </p:nvSpPr>
        <p:spPr>
          <a:xfrm>
            <a:off x="6123065" y="1031501"/>
            <a:ext cx="174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微波谐振器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A1C71-FD4B-493E-9C14-C2DF275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44" y="622713"/>
            <a:ext cx="4799755" cy="53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8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53" grpId="0"/>
      <p:bldP spid="58" grpId="0"/>
      <p:bldP spid="73" grpId="0"/>
      <p:bldP spid="74" grpId="0"/>
      <p:bldP spid="2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15698" y="1432319"/>
            <a:ext cx="1992263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563A8"/>
                </a:solidFill>
              </a:rPr>
              <a:t>LC</a:t>
            </a:r>
            <a:r>
              <a:rPr lang="zh-CN" altLang="en-US" sz="2400" dirty="0">
                <a:solidFill>
                  <a:srgbClr val="3563A8"/>
                </a:solidFill>
              </a:rPr>
              <a:t>谐振器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9037365" y="1432319"/>
            <a:ext cx="201355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微波谐振器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07174" y="1345704"/>
            <a:ext cx="2209312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34734" y="1345704"/>
            <a:ext cx="2218812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942487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4DAEB5-FE42-419D-8CAA-68D8D6BEA1D8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4C5B94-6AD4-4146-A76B-335C69BA417C}"/>
              </a:ext>
            </a:extLst>
          </p:cNvPr>
          <p:cNvSpPr/>
          <p:nvPr/>
        </p:nvSpPr>
        <p:spPr>
          <a:xfrm>
            <a:off x="3279524" y="327183"/>
            <a:ext cx="60152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Where does it come from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26" name="圆角矩形 27">
            <a:extLst>
              <a:ext uri="{FF2B5EF4-FFF2-40B4-BE49-F238E27FC236}">
                <a16:creationId xmlns:a16="http://schemas.microsoft.com/office/drawing/2014/main" id="{3BCA20A1-0F7D-463C-A57C-35490D5D8524}"/>
              </a:ext>
            </a:extLst>
          </p:cNvPr>
          <p:cNvSpPr/>
          <p:nvPr/>
        </p:nvSpPr>
        <p:spPr>
          <a:xfrm>
            <a:off x="3715276" y="1432319"/>
            <a:ext cx="1759381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频率升高</a:t>
            </a:r>
          </a:p>
        </p:txBody>
      </p:sp>
      <p:sp>
        <p:nvSpPr>
          <p:cNvPr id="27" name="圆角矩形 30">
            <a:extLst>
              <a:ext uri="{FF2B5EF4-FFF2-40B4-BE49-F238E27FC236}">
                <a16:creationId xmlns:a16="http://schemas.microsoft.com/office/drawing/2014/main" id="{0D5EDD97-33F0-43D1-9B76-073EE9C5A0FB}"/>
              </a:ext>
            </a:extLst>
          </p:cNvPr>
          <p:cNvSpPr/>
          <p:nvPr/>
        </p:nvSpPr>
        <p:spPr>
          <a:xfrm>
            <a:off x="3594268" y="1345704"/>
            <a:ext cx="1972519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8" name="右箭头 35">
            <a:extLst>
              <a:ext uri="{FF2B5EF4-FFF2-40B4-BE49-F238E27FC236}">
                <a16:creationId xmlns:a16="http://schemas.microsoft.com/office/drawing/2014/main" id="{DB3F9021-FF34-4A34-821D-3F8279BD7019}"/>
              </a:ext>
            </a:extLst>
          </p:cNvPr>
          <p:cNvSpPr/>
          <p:nvPr/>
        </p:nvSpPr>
        <p:spPr>
          <a:xfrm>
            <a:off x="5692788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9" name="圆角矩形 27">
            <a:extLst>
              <a:ext uri="{FF2B5EF4-FFF2-40B4-BE49-F238E27FC236}">
                <a16:creationId xmlns:a16="http://schemas.microsoft.com/office/drawing/2014/main" id="{08043EF9-EDD5-42B0-AB1E-0773075DAE0D}"/>
              </a:ext>
            </a:extLst>
          </p:cNvPr>
          <p:cNvSpPr/>
          <p:nvPr/>
        </p:nvSpPr>
        <p:spPr>
          <a:xfrm>
            <a:off x="6423775" y="1432319"/>
            <a:ext cx="1746919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减小</a:t>
            </a:r>
            <a:r>
              <a:rPr lang="en-US" altLang="zh-CN" sz="2400" dirty="0">
                <a:solidFill>
                  <a:srgbClr val="3563A8"/>
                </a:solidFill>
              </a:rPr>
              <a:t>L</a:t>
            </a:r>
            <a:r>
              <a:rPr lang="zh-CN" altLang="en-US" sz="2400" dirty="0">
                <a:solidFill>
                  <a:srgbClr val="3563A8"/>
                </a:solidFill>
              </a:rPr>
              <a:t>、</a:t>
            </a:r>
            <a:r>
              <a:rPr lang="en-US" altLang="zh-CN" sz="2400" dirty="0">
                <a:solidFill>
                  <a:srgbClr val="3563A8"/>
                </a:solidFill>
              </a:rPr>
              <a:t>C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40" name="圆角矩形 30">
            <a:extLst>
              <a:ext uri="{FF2B5EF4-FFF2-40B4-BE49-F238E27FC236}">
                <a16:creationId xmlns:a16="http://schemas.microsoft.com/office/drawing/2014/main" id="{206EED21-FDBD-4AA6-8367-DB594E8C57F8}"/>
              </a:ext>
            </a:extLst>
          </p:cNvPr>
          <p:cNvSpPr/>
          <p:nvPr/>
        </p:nvSpPr>
        <p:spPr>
          <a:xfrm>
            <a:off x="6338976" y="1345704"/>
            <a:ext cx="1916518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41" name="右箭头 35">
            <a:extLst>
              <a:ext uri="{FF2B5EF4-FFF2-40B4-BE49-F238E27FC236}">
                <a16:creationId xmlns:a16="http://schemas.microsoft.com/office/drawing/2014/main" id="{B2392A22-7B04-4A4B-B2F0-FB5DC59573B9}"/>
              </a:ext>
            </a:extLst>
          </p:cNvPr>
          <p:cNvSpPr/>
          <p:nvPr/>
        </p:nvSpPr>
        <p:spPr>
          <a:xfrm>
            <a:off x="8369947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EB5B5E3-DCA8-4AA9-8B59-6EC0635B8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27687"/>
              </p:ext>
            </p:extLst>
          </p:nvPr>
        </p:nvGraphicFramePr>
        <p:xfrm>
          <a:off x="6515110" y="2097924"/>
          <a:ext cx="1470273" cy="94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110" y="2097924"/>
                        <a:ext cx="1470273" cy="94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D33DB21-0964-4538-8641-93BD1A6AD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64091"/>
              </p:ext>
            </p:extLst>
          </p:nvPr>
        </p:nvGraphicFramePr>
        <p:xfrm>
          <a:off x="6579447" y="4332403"/>
          <a:ext cx="1435573" cy="9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9447" y="4332403"/>
                        <a:ext cx="1435573" cy="91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图片 41">
            <a:extLst>
              <a:ext uri="{FF2B5EF4-FFF2-40B4-BE49-F238E27FC236}">
                <a16:creationId xmlns:a16="http://schemas.microsoft.com/office/drawing/2014/main" id="{5CC8A77D-C006-45DE-8929-41B04689F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08" y="3817447"/>
            <a:ext cx="2014800" cy="1482325"/>
          </a:xfrm>
          <a:prstGeom prst="rect">
            <a:avLst/>
          </a:prstGeom>
        </p:spPr>
      </p:pic>
      <p:sp>
        <p:nvSpPr>
          <p:cNvPr id="43" name="右箭头 10">
            <a:extLst>
              <a:ext uri="{FF2B5EF4-FFF2-40B4-BE49-F238E27FC236}">
                <a16:creationId xmlns:a16="http://schemas.microsoft.com/office/drawing/2014/main" id="{BC5A56F6-686C-4981-A885-DFE81122CB6A}"/>
              </a:ext>
            </a:extLst>
          </p:cNvPr>
          <p:cNvSpPr/>
          <p:nvPr/>
        </p:nvSpPr>
        <p:spPr>
          <a:xfrm rot="5400000">
            <a:off x="4251122" y="3829759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49B3017-390C-4F68-9FDD-CBA18BBDC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85294"/>
              </p:ext>
            </p:extLst>
          </p:nvPr>
        </p:nvGraphicFramePr>
        <p:xfrm>
          <a:off x="4086144" y="3275697"/>
          <a:ext cx="787795" cy="54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6144" y="3275697"/>
                        <a:ext cx="787795" cy="54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7C0D664-1B64-41AA-B3BB-5E1FB25F2B38}"/>
              </a:ext>
            </a:extLst>
          </p:cNvPr>
          <p:cNvSpPr txBox="1"/>
          <p:nvPr/>
        </p:nvSpPr>
        <p:spPr>
          <a:xfrm>
            <a:off x="3786864" y="4301434"/>
            <a:ext cx="159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集总参数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0EBA90-E765-4BFF-967E-4FD01FCE411C}"/>
              </a:ext>
            </a:extLst>
          </p:cNvPr>
          <p:cNvSpPr txBox="1"/>
          <p:nvPr/>
        </p:nvSpPr>
        <p:spPr>
          <a:xfrm>
            <a:off x="3786864" y="5243439"/>
            <a:ext cx="159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分布参数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D65D9F-3E84-4D1F-8BCE-02E3F74EA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8976" y="5037206"/>
            <a:ext cx="1997616" cy="1580552"/>
          </a:xfrm>
          <a:prstGeom prst="rect">
            <a:avLst/>
          </a:prstGeom>
        </p:spPr>
      </p:pic>
      <p:sp>
        <p:nvSpPr>
          <p:cNvPr id="28" name="右箭头 10">
            <a:extLst>
              <a:ext uri="{FF2B5EF4-FFF2-40B4-BE49-F238E27FC236}">
                <a16:creationId xmlns:a16="http://schemas.microsoft.com/office/drawing/2014/main" id="{13A68692-94B1-4AA4-84CF-2F6039991562}"/>
              </a:ext>
            </a:extLst>
          </p:cNvPr>
          <p:cNvSpPr/>
          <p:nvPr/>
        </p:nvSpPr>
        <p:spPr>
          <a:xfrm>
            <a:off x="5421375" y="4361702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1" name="右箭头 10">
            <a:extLst>
              <a:ext uri="{FF2B5EF4-FFF2-40B4-BE49-F238E27FC236}">
                <a16:creationId xmlns:a16="http://schemas.microsoft.com/office/drawing/2014/main" id="{CBC01103-8BD3-4CDC-9718-5969CA105800}"/>
              </a:ext>
            </a:extLst>
          </p:cNvPr>
          <p:cNvSpPr/>
          <p:nvPr/>
        </p:nvSpPr>
        <p:spPr>
          <a:xfrm>
            <a:off x="8671844" y="4421970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D67C7-BBF9-41AB-9E86-EFDAD7ABEA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1082" y="2996778"/>
            <a:ext cx="2167094" cy="1347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B592EB-6C94-46B0-BB8B-00FCC59E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2090" y="3548395"/>
            <a:ext cx="1933009" cy="2200451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61DEEA31-1F4C-455D-8D32-953B8F5C45D3}"/>
              </a:ext>
            </a:extLst>
          </p:cNvPr>
          <p:cNvSpPr/>
          <p:nvPr/>
        </p:nvSpPr>
        <p:spPr>
          <a:xfrm>
            <a:off x="3044652" y="1035069"/>
            <a:ext cx="6410848" cy="71245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10">
            <a:extLst>
              <a:ext uri="{FF2B5EF4-FFF2-40B4-BE49-F238E27FC236}">
                <a16:creationId xmlns:a16="http://schemas.microsoft.com/office/drawing/2014/main" id="{66B874F4-DBD0-4EE1-89C0-C0DCE3148D87}"/>
              </a:ext>
            </a:extLst>
          </p:cNvPr>
          <p:cNvSpPr/>
          <p:nvPr/>
        </p:nvSpPr>
        <p:spPr>
          <a:xfrm rot="5400000">
            <a:off x="4263303" y="4775771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5" name="右箭头 10">
            <a:extLst>
              <a:ext uri="{FF2B5EF4-FFF2-40B4-BE49-F238E27FC236}">
                <a16:creationId xmlns:a16="http://schemas.microsoft.com/office/drawing/2014/main" id="{0C749E0B-90DB-4556-AB4B-476E6A6A3D48}"/>
              </a:ext>
            </a:extLst>
          </p:cNvPr>
          <p:cNvSpPr/>
          <p:nvPr/>
        </p:nvSpPr>
        <p:spPr>
          <a:xfrm>
            <a:off x="2947346" y="430143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6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 animBg="1"/>
      <p:bldP spid="32" grpId="0" animBg="1"/>
      <p:bldP spid="11" grpId="0" animBg="1"/>
      <p:bldP spid="25" grpId="0"/>
      <p:bldP spid="26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5" grpId="0"/>
      <p:bldP spid="44" grpId="0"/>
      <p:bldP spid="28" grpId="0" animBg="1"/>
      <p:bldP spid="31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6816436" y="3036775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816436" y="452072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72"/>
          <p:cNvSpPr>
            <a:spLocks noEditPoints="1"/>
          </p:cNvSpPr>
          <p:nvPr/>
        </p:nvSpPr>
        <p:spPr bwMode="auto">
          <a:xfrm>
            <a:off x="6999634" y="3207692"/>
            <a:ext cx="450324" cy="451136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Freeform 73"/>
          <p:cNvSpPr>
            <a:spLocks noEditPoints="1"/>
          </p:cNvSpPr>
          <p:nvPr/>
        </p:nvSpPr>
        <p:spPr bwMode="auto">
          <a:xfrm>
            <a:off x="6998525" y="4756688"/>
            <a:ext cx="429609" cy="359612"/>
          </a:xfrm>
          <a:custGeom>
            <a:avLst/>
            <a:gdLst>
              <a:gd name="T0" fmla="*/ 339 w 411"/>
              <a:gd name="T1" fmla="*/ 344 h 344"/>
              <a:gd name="T2" fmla="*/ 334 w 411"/>
              <a:gd name="T3" fmla="*/ 342 h 344"/>
              <a:gd name="T4" fmla="*/ 270 w 411"/>
              <a:gd name="T5" fmla="*/ 277 h 344"/>
              <a:gd name="T6" fmla="*/ 74 w 411"/>
              <a:gd name="T7" fmla="*/ 277 h 344"/>
              <a:gd name="T8" fmla="*/ 0 w 411"/>
              <a:gd name="T9" fmla="*/ 203 h 344"/>
              <a:gd name="T10" fmla="*/ 0 w 411"/>
              <a:gd name="T11" fmla="*/ 74 h 344"/>
              <a:gd name="T12" fmla="*/ 74 w 411"/>
              <a:gd name="T13" fmla="*/ 0 h 344"/>
              <a:gd name="T14" fmla="*/ 338 w 411"/>
              <a:gd name="T15" fmla="*/ 0 h 344"/>
              <a:gd name="T16" fmla="*/ 411 w 411"/>
              <a:gd name="T17" fmla="*/ 74 h 344"/>
              <a:gd name="T18" fmla="*/ 411 w 411"/>
              <a:gd name="T19" fmla="*/ 203 h 344"/>
              <a:gd name="T20" fmla="*/ 347 w 411"/>
              <a:gd name="T21" fmla="*/ 277 h 344"/>
              <a:gd name="T22" fmla="*/ 347 w 411"/>
              <a:gd name="T23" fmla="*/ 337 h 344"/>
              <a:gd name="T24" fmla="*/ 342 w 411"/>
              <a:gd name="T25" fmla="*/ 344 h 344"/>
              <a:gd name="T26" fmla="*/ 339 w 411"/>
              <a:gd name="T27" fmla="*/ 344 h 344"/>
              <a:gd name="T28" fmla="*/ 74 w 411"/>
              <a:gd name="T29" fmla="*/ 15 h 344"/>
              <a:gd name="T30" fmla="*/ 14 w 411"/>
              <a:gd name="T31" fmla="*/ 74 h 344"/>
              <a:gd name="T32" fmla="*/ 14 w 411"/>
              <a:gd name="T33" fmla="*/ 203 h 344"/>
              <a:gd name="T34" fmla="*/ 74 w 411"/>
              <a:gd name="T35" fmla="*/ 262 h 344"/>
              <a:gd name="T36" fmla="*/ 273 w 411"/>
              <a:gd name="T37" fmla="*/ 262 h 344"/>
              <a:gd name="T38" fmla="*/ 278 w 411"/>
              <a:gd name="T39" fmla="*/ 264 h 344"/>
              <a:gd name="T40" fmla="*/ 332 w 411"/>
              <a:gd name="T41" fmla="*/ 319 h 344"/>
              <a:gd name="T42" fmla="*/ 332 w 411"/>
              <a:gd name="T43" fmla="*/ 270 h 344"/>
              <a:gd name="T44" fmla="*/ 339 w 411"/>
              <a:gd name="T45" fmla="*/ 262 h 344"/>
              <a:gd name="T46" fmla="*/ 397 w 411"/>
              <a:gd name="T47" fmla="*/ 203 h 344"/>
              <a:gd name="T48" fmla="*/ 397 w 411"/>
              <a:gd name="T49" fmla="*/ 74 h 344"/>
              <a:gd name="T50" fmla="*/ 338 w 411"/>
              <a:gd name="T51" fmla="*/ 15 h 344"/>
              <a:gd name="T52" fmla="*/ 74 w 411"/>
              <a:gd name="T53" fmla="*/ 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1" h="344">
                <a:moveTo>
                  <a:pt x="339" y="344"/>
                </a:moveTo>
                <a:cubicBezTo>
                  <a:pt x="337" y="344"/>
                  <a:pt x="336" y="343"/>
                  <a:pt x="334" y="342"/>
                </a:cubicBezTo>
                <a:cubicBezTo>
                  <a:pt x="270" y="277"/>
                  <a:pt x="270" y="277"/>
                  <a:pt x="270" y="277"/>
                </a:cubicBezTo>
                <a:cubicBezTo>
                  <a:pt x="74" y="277"/>
                  <a:pt x="74" y="277"/>
                  <a:pt x="74" y="277"/>
                </a:cubicBezTo>
                <a:cubicBezTo>
                  <a:pt x="33" y="277"/>
                  <a:pt x="0" y="244"/>
                  <a:pt x="0" y="20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78" y="0"/>
                  <a:pt x="411" y="33"/>
                  <a:pt x="411" y="74"/>
                </a:cubicBezTo>
                <a:cubicBezTo>
                  <a:pt x="411" y="203"/>
                  <a:pt x="411" y="203"/>
                  <a:pt x="411" y="203"/>
                </a:cubicBezTo>
                <a:cubicBezTo>
                  <a:pt x="411" y="242"/>
                  <a:pt x="384" y="273"/>
                  <a:pt x="347" y="277"/>
                </a:cubicBezTo>
                <a:cubicBezTo>
                  <a:pt x="347" y="337"/>
                  <a:pt x="347" y="337"/>
                  <a:pt x="347" y="337"/>
                </a:cubicBezTo>
                <a:cubicBezTo>
                  <a:pt x="347" y="340"/>
                  <a:pt x="345" y="342"/>
                  <a:pt x="342" y="344"/>
                </a:cubicBezTo>
                <a:cubicBezTo>
                  <a:pt x="341" y="344"/>
                  <a:pt x="340" y="344"/>
                  <a:pt x="339" y="344"/>
                </a:cubicBezTo>
                <a:close/>
                <a:moveTo>
                  <a:pt x="74" y="15"/>
                </a:moveTo>
                <a:cubicBezTo>
                  <a:pt x="41" y="15"/>
                  <a:pt x="14" y="41"/>
                  <a:pt x="14" y="74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4" y="236"/>
                  <a:pt x="41" y="262"/>
                  <a:pt x="74" y="262"/>
                </a:cubicBezTo>
                <a:cubicBezTo>
                  <a:pt x="273" y="262"/>
                  <a:pt x="273" y="262"/>
                  <a:pt x="273" y="262"/>
                </a:cubicBezTo>
                <a:cubicBezTo>
                  <a:pt x="275" y="262"/>
                  <a:pt x="277" y="263"/>
                  <a:pt x="278" y="264"/>
                </a:cubicBezTo>
                <a:cubicBezTo>
                  <a:pt x="332" y="319"/>
                  <a:pt x="332" y="319"/>
                  <a:pt x="332" y="319"/>
                </a:cubicBezTo>
                <a:cubicBezTo>
                  <a:pt x="332" y="270"/>
                  <a:pt x="332" y="270"/>
                  <a:pt x="332" y="270"/>
                </a:cubicBezTo>
                <a:cubicBezTo>
                  <a:pt x="332" y="266"/>
                  <a:pt x="335" y="262"/>
                  <a:pt x="339" y="262"/>
                </a:cubicBezTo>
                <a:cubicBezTo>
                  <a:pt x="371" y="262"/>
                  <a:pt x="397" y="236"/>
                  <a:pt x="397" y="203"/>
                </a:cubicBezTo>
                <a:cubicBezTo>
                  <a:pt x="397" y="74"/>
                  <a:pt x="397" y="74"/>
                  <a:pt x="397" y="74"/>
                </a:cubicBezTo>
                <a:cubicBezTo>
                  <a:pt x="397" y="41"/>
                  <a:pt x="370" y="15"/>
                  <a:pt x="338" y="15"/>
                </a:cubicBezTo>
                <a:lnTo>
                  <a:pt x="74" y="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8855" y="3159775"/>
            <a:ext cx="412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损耗小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（辐射损耗，介质损耗，热损耗）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7768855" y="4674884"/>
            <a:ext cx="412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结构坚固，制造方便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8278" y="2513888"/>
            <a:ext cx="5400866" cy="321773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DFCD33-3DAF-4C6F-BF81-04FEAA9F5888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69578-E932-40F2-80DA-5E392F9B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76" y="3330576"/>
            <a:ext cx="2302079" cy="1426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669E79-FAFC-4FE6-B998-F6A97C77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55" y="3086022"/>
            <a:ext cx="1682444" cy="191521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1827979-2C5E-4BD4-B0CA-5C2D6767DF97}"/>
              </a:ext>
            </a:extLst>
          </p:cNvPr>
          <p:cNvSpPr/>
          <p:nvPr/>
        </p:nvSpPr>
        <p:spPr>
          <a:xfrm>
            <a:off x="3207585" y="881084"/>
            <a:ext cx="55031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its advantage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A883F-4E12-4FD0-B0BD-7071CEF3613B}"/>
              </a:ext>
            </a:extLst>
          </p:cNvPr>
          <p:cNvSpPr/>
          <p:nvPr/>
        </p:nvSpPr>
        <p:spPr>
          <a:xfrm>
            <a:off x="2876534" y="1570202"/>
            <a:ext cx="5834167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7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3" grpId="0" animBg="1"/>
      <p:bldP spid="64" grpId="0" animBg="1"/>
      <p:bldP spid="4" grpId="0"/>
      <p:bldP spid="57" grpId="0"/>
      <p:bldP spid="66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 rot="5400000">
            <a:off x="3227287" y="3735308"/>
            <a:ext cx="5371420" cy="51157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9698B3-EA83-49B0-A597-D9024D657620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601E6EE4-5615-411A-A801-9559BF150AD9}"/>
              </a:ext>
            </a:extLst>
          </p:cNvPr>
          <p:cNvSpPr/>
          <p:nvPr/>
        </p:nvSpPr>
        <p:spPr>
          <a:xfrm>
            <a:off x="1634399" y="1236279"/>
            <a:ext cx="2388943" cy="598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传输线型</a:t>
            </a:r>
          </a:p>
        </p:txBody>
      </p:sp>
      <p:sp>
        <p:nvSpPr>
          <p:cNvPr id="5" name="圆角矩形 29">
            <a:extLst>
              <a:ext uri="{FF2B5EF4-FFF2-40B4-BE49-F238E27FC236}">
                <a16:creationId xmlns:a16="http://schemas.microsoft.com/office/drawing/2014/main" id="{C9ED93CD-94AD-4BFA-8418-E4B447C3D9F4}"/>
              </a:ext>
            </a:extLst>
          </p:cNvPr>
          <p:cNvSpPr/>
          <p:nvPr/>
        </p:nvSpPr>
        <p:spPr>
          <a:xfrm>
            <a:off x="1502910" y="1149664"/>
            <a:ext cx="2649209" cy="772345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226560AF-7910-4BE5-B1F5-1A98F512EB0B}"/>
              </a:ext>
            </a:extLst>
          </p:cNvPr>
          <p:cNvSpPr/>
          <p:nvPr/>
        </p:nvSpPr>
        <p:spPr>
          <a:xfrm>
            <a:off x="8270938" y="1236279"/>
            <a:ext cx="2388943" cy="598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非传输线型</a:t>
            </a:r>
          </a:p>
        </p:txBody>
      </p:sp>
      <p:sp>
        <p:nvSpPr>
          <p:cNvPr id="7" name="圆角矩形 29">
            <a:extLst>
              <a:ext uri="{FF2B5EF4-FFF2-40B4-BE49-F238E27FC236}">
                <a16:creationId xmlns:a16="http://schemas.microsoft.com/office/drawing/2014/main" id="{32206D51-901B-49E3-9B64-778E7800AD31}"/>
              </a:ext>
            </a:extLst>
          </p:cNvPr>
          <p:cNvSpPr/>
          <p:nvPr/>
        </p:nvSpPr>
        <p:spPr>
          <a:xfrm>
            <a:off x="8140806" y="1149665"/>
            <a:ext cx="2649209" cy="772345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1F22AC-9D71-41B6-B76C-05319E3611B8}"/>
              </a:ext>
            </a:extLst>
          </p:cNvPr>
          <p:cNvSpPr txBox="1"/>
          <p:nvPr/>
        </p:nvSpPr>
        <p:spPr>
          <a:xfrm>
            <a:off x="939819" y="534644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特征：两端短路或开路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69204B-6121-4041-B74F-5A61FE8B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41031"/>
              </p:ext>
            </p:extLst>
          </p:nvPr>
        </p:nvGraphicFramePr>
        <p:xfrm>
          <a:off x="1073583" y="2440675"/>
          <a:ext cx="3499119" cy="24923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99119">
                  <a:extLst>
                    <a:ext uri="{9D8B030D-6E8A-4147-A177-3AD203B41FA5}">
                      <a16:colId xmlns:a16="http://schemas.microsoft.com/office/drawing/2014/main" val="3486717440"/>
                    </a:ext>
                  </a:extLst>
                </a:gridCol>
              </a:tblGrid>
              <a:tr h="492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矩形腔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847438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圆柱形腔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381168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同轴腔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40867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微带腔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90065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介质谐振器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4962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B7EED15-4196-4EE7-AC52-94CC0E8D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72312"/>
              </p:ext>
            </p:extLst>
          </p:nvPr>
        </p:nvGraphicFramePr>
        <p:xfrm>
          <a:off x="7705801" y="2792456"/>
          <a:ext cx="3499119" cy="149268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99119">
                  <a:extLst>
                    <a:ext uri="{9D8B030D-6E8A-4147-A177-3AD203B41FA5}">
                      <a16:colId xmlns:a16="http://schemas.microsoft.com/office/drawing/2014/main" val="1176536332"/>
                    </a:ext>
                  </a:extLst>
                </a:gridCol>
              </a:tblGrid>
              <a:tr h="492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环形腔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0453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球形腔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93006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孔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槽型磁控管腔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81312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705C1DC-6C60-45F2-95AB-CDD50C313A7E}"/>
              </a:ext>
            </a:extLst>
          </p:cNvPr>
          <p:cNvSpPr txBox="1"/>
          <p:nvPr/>
        </p:nvSpPr>
        <p:spPr>
          <a:xfrm>
            <a:off x="7208593" y="4930847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特征：形状复杂，在一个</a:t>
            </a:r>
            <a:endParaRPr lang="en-US" altLang="zh-CN" sz="2800" dirty="0"/>
          </a:p>
          <a:p>
            <a:pPr algn="ctr"/>
            <a:r>
              <a:rPr lang="zh-CN" altLang="en-US" sz="2800" dirty="0"/>
              <a:t>或多个方向上存在不均匀性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3D1DE-E01A-44D4-A219-F49B7BE145FE}"/>
              </a:ext>
            </a:extLst>
          </p:cNvPr>
          <p:cNvSpPr/>
          <p:nvPr/>
        </p:nvSpPr>
        <p:spPr>
          <a:xfrm>
            <a:off x="3369960" y="159287"/>
            <a:ext cx="5804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its classification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844C45-1070-43AE-9795-38D0A31B341B}"/>
              </a:ext>
            </a:extLst>
          </p:cNvPr>
          <p:cNvSpPr/>
          <p:nvPr/>
        </p:nvSpPr>
        <p:spPr>
          <a:xfrm>
            <a:off x="3185328" y="822881"/>
            <a:ext cx="5988818" cy="71243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1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 animBg="1"/>
      <p:bldP spid="5" grpId="0" animBg="1"/>
      <p:bldP spid="6" grpId="0" animBg="1"/>
      <p:bldP spid="7" grpId="0" animBg="1"/>
      <p:bldP spid="2" grpId="0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3563A8"/>
                </a:solidFill>
              </a:rPr>
              <a:t>THANKS</a:t>
            </a:r>
            <a:r>
              <a:rPr lang="zh-CN" altLang="en-US" sz="3200" dirty="0">
                <a:solidFill>
                  <a:srgbClr val="3563A8"/>
                </a:solidFill>
              </a:rPr>
              <a:t>！</a:t>
            </a: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0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163</Words>
  <Application>Microsoft Office PowerPoint</Application>
  <PresentationFormat>宽屏</PresentationFormat>
  <Paragraphs>55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Arial</vt:lpstr>
      <vt:lpstr>Calibri</vt:lpstr>
      <vt:lpstr>Segoe UI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kw x</cp:lastModifiedBy>
  <cp:revision>90</cp:revision>
  <dcterms:created xsi:type="dcterms:W3CDTF">2014-10-17T09:09:05Z</dcterms:created>
  <dcterms:modified xsi:type="dcterms:W3CDTF">2017-11-07T12:41:12Z</dcterms:modified>
</cp:coreProperties>
</file>