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Default Extension="vsd" ContentType="application/vnd.visio"/>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9"/>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301" r:id="rId30"/>
    <p:sldId id="302" r:id="rId31"/>
    <p:sldId id="303" r:id="rId32"/>
    <p:sldId id="282" r:id="rId33"/>
    <p:sldId id="286" r:id="rId34"/>
    <p:sldId id="287" r:id="rId35"/>
    <p:sldId id="288" r:id="rId36"/>
    <p:sldId id="289" r:id="rId37"/>
    <p:sldId id="290" r:id="rId38"/>
    <p:sldId id="292" r:id="rId39"/>
    <p:sldId id="285" r:id="rId40"/>
    <p:sldId id="293" r:id="rId41"/>
    <p:sldId id="295" r:id="rId42"/>
    <p:sldId id="304" r:id="rId43"/>
    <p:sldId id="296" r:id="rId44"/>
    <p:sldId id="297" r:id="rId45"/>
    <p:sldId id="298" r:id="rId46"/>
    <p:sldId id="299" r:id="rId47"/>
    <p:sldId id="300" r:id="rId48"/>
    <p:sldId id="294" r:id="rId49"/>
    <p:sldId id="305" r:id="rId50"/>
    <p:sldId id="306" r:id="rId51"/>
    <p:sldId id="307" r:id="rId52"/>
    <p:sldId id="308" r:id="rId53"/>
    <p:sldId id="310" r:id="rId54"/>
    <p:sldId id="309" r:id="rId55"/>
    <p:sldId id="319" r:id="rId56"/>
    <p:sldId id="320" r:id="rId57"/>
    <p:sldId id="321" r:id="rId58"/>
    <p:sldId id="322" r:id="rId59"/>
    <p:sldId id="318" r:id="rId60"/>
    <p:sldId id="311" r:id="rId61"/>
    <p:sldId id="323" r:id="rId62"/>
    <p:sldId id="324" r:id="rId63"/>
    <p:sldId id="312" r:id="rId64"/>
    <p:sldId id="313" r:id="rId65"/>
    <p:sldId id="314" r:id="rId66"/>
    <p:sldId id="315" r:id="rId67"/>
    <p:sldId id="316"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502" autoAdjust="0"/>
  </p:normalViewPr>
  <p:slideViewPr>
    <p:cSldViewPr snapToGrid="0">
      <p:cViewPr varScale="1">
        <p:scale>
          <a:sx n="57" d="100"/>
          <a:sy n="57" d="100"/>
        </p:scale>
        <p:origin x="-1530" y="-4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18.emf"/><Relationship Id="rId4"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F6D3D-F52F-428F-A312-A2BD8C7E3005}" type="datetimeFigureOut">
              <a:rPr lang="zh-CN" altLang="en-US" smtClean="0"/>
              <a:pPr/>
              <a:t>2017/5/31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AFE5C-E297-475D-92ED-7F0E1FB9F128}" type="slidenum">
              <a:rPr lang="zh-CN" altLang="en-US" smtClean="0"/>
              <a:pPr/>
              <a:t>‹#›</a:t>
            </a:fld>
            <a:endParaRPr lang="zh-CN" altLang="en-US"/>
          </a:p>
        </p:txBody>
      </p:sp>
    </p:spTree>
    <p:extLst>
      <p:ext uri="{BB962C8B-B14F-4D97-AF65-F5344CB8AC3E}">
        <p14:creationId xmlns:p14="http://schemas.microsoft.com/office/powerpoint/2010/main" xmlns="" val="295534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Times New Roman" panose="02020603050405020304" pitchFamily="18" charset="0"/>
                <a:cs typeface="Times New Roman" panose="02020603050405020304" pitchFamily="18" charset="0"/>
              </a:rPr>
              <a:t>n</a:t>
            </a:r>
            <a:r>
              <a:rPr lang="en-US" altLang="zh-CN" sz="1200" i="1" baseline="-25000" dirty="0" smtClean="0">
                <a:latin typeface="Times New Roman" panose="02020603050405020304" pitchFamily="18" charset="0"/>
                <a:cs typeface="Times New Roman" panose="02020603050405020304" pitchFamily="18" charset="0"/>
              </a:rPr>
              <a:t>1</a:t>
            </a:r>
            <a:r>
              <a:rPr lang="en-US" altLang="zh-CN" sz="1200" dirty="0" smtClean="0">
                <a:latin typeface="Times New Roman" panose="02020603050405020304" pitchFamily="18" charset="0"/>
                <a:cs typeface="Times New Roman" panose="02020603050405020304" pitchFamily="18" charset="0"/>
              </a:rPr>
              <a:t> =the number of internal nodes that degree is 1,</a:t>
            </a:r>
          </a:p>
          <a:p>
            <a:endParaRPr lang="zh-CN" altLang="en-US" dirty="0"/>
          </a:p>
        </p:txBody>
      </p:sp>
      <p:sp>
        <p:nvSpPr>
          <p:cNvPr id="4" name="灯片编号占位符 3"/>
          <p:cNvSpPr>
            <a:spLocks noGrp="1"/>
          </p:cNvSpPr>
          <p:nvPr>
            <p:ph type="sldNum" sz="quarter" idx="10"/>
          </p:nvPr>
        </p:nvSpPr>
        <p:spPr/>
        <p:txBody>
          <a:bodyPr/>
          <a:lstStyle/>
          <a:p>
            <a:fld id="{F66AFE5C-E297-475D-92ED-7F0E1FB9F128}" type="slidenum">
              <a:rPr lang="zh-CN" altLang="en-US" smtClean="0"/>
              <a:pPr/>
              <a:t>2</a:t>
            </a:fld>
            <a:endParaRPr lang="zh-CN" altLang="en-US"/>
          </a:p>
        </p:txBody>
      </p:sp>
    </p:spTree>
    <p:extLst>
      <p:ext uri="{BB962C8B-B14F-4D97-AF65-F5344CB8AC3E}">
        <p14:creationId xmlns:p14="http://schemas.microsoft.com/office/powerpoint/2010/main" xmlns="" val="94335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Times New Roman" panose="02020603050405020304" pitchFamily="18" charset="0"/>
                <a:cs typeface="Times New Roman" panose="02020603050405020304" pitchFamily="18" charset="0"/>
              </a:rPr>
              <a:t>n</a:t>
            </a:r>
            <a:r>
              <a:rPr lang="en-US" altLang="zh-CN" sz="1200" i="1" baseline="-25000" dirty="0" smtClean="0">
                <a:latin typeface="Times New Roman" panose="02020603050405020304" pitchFamily="18" charset="0"/>
                <a:cs typeface="Times New Roman" panose="02020603050405020304" pitchFamily="18" charset="0"/>
              </a:rPr>
              <a:t>1</a:t>
            </a:r>
            <a:r>
              <a:rPr lang="en-US" altLang="zh-CN" sz="1200" dirty="0" smtClean="0">
                <a:latin typeface="Times New Roman" panose="02020603050405020304" pitchFamily="18" charset="0"/>
                <a:cs typeface="Times New Roman" panose="02020603050405020304" pitchFamily="18" charset="0"/>
              </a:rPr>
              <a:t> =the number of internal nodes that degree is 1,</a:t>
            </a:r>
          </a:p>
          <a:p>
            <a:endParaRPr lang="zh-CN" altLang="en-US" dirty="0"/>
          </a:p>
        </p:txBody>
      </p:sp>
      <p:sp>
        <p:nvSpPr>
          <p:cNvPr id="4" name="灯片编号占位符 3"/>
          <p:cNvSpPr>
            <a:spLocks noGrp="1"/>
          </p:cNvSpPr>
          <p:nvPr>
            <p:ph type="sldNum" sz="quarter" idx="10"/>
          </p:nvPr>
        </p:nvSpPr>
        <p:spPr/>
        <p:txBody>
          <a:bodyPr/>
          <a:lstStyle/>
          <a:p>
            <a:fld id="{F66AFE5C-E297-475D-92ED-7F0E1FB9F128}" type="slidenum">
              <a:rPr lang="zh-CN" altLang="en-US" smtClean="0"/>
              <a:pPr/>
              <a:t>3</a:t>
            </a:fld>
            <a:endParaRPr lang="zh-CN" altLang="en-US"/>
          </a:p>
        </p:txBody>
      </p:sp>
    </p:spTree>
    <p:extLst>
      <p:ext uri="{BB962C8B-B14F-4D97-AF65-F5344CB8AC3E}">
        <p14:creationId xmlns:p14="http://schemas.microsoft.com/office/powerpoint/2010/main" xmlns="" val="176519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8.4 </a:t>
            </a:r>
            <a:r>
              <a:rPr lang="zh-CN" altLang="zh-CN" sz="1200" dirty="0" smtClean="0">
                <a:latin typeface="Times New Roman" panose="02020603050405020304" pitchFamily="18" charset="0"/>
                <a:cs typeface="Times New Roman" panose="02020603050405020304" pitchFamily="18" charset="0"/>
              </a:rPr>
              <a:t>假设在有</a:t>
            </a:r>
            <a:r>
              <a:rPr lang="en-US" altLang="zh-CN" sz="1200" dirty="0" smtClean="0">
                <a:latin typeface="Times New Roman" panose="02020603050405020304" pitchFamily="18" charset="0"/>
                <a:cs typeface="Times New Roman" panose="02020603050405020304" pitchFamily="18" charset="0"/>
              </a:rPr>
              <a:t>20</a:t>
            </a:r>
            <a:r>
              <a:rPr lang="zh-CN" altLang="zh-CN" sz="1200" dirty="0" smtClean="0">
                <a:latin typeface="Times New Roman" panose="02020603050405020304" pitchFamily="18" charset="0"/>
                <a:cs typeface="Times New Roman" panose="02020603050405020304" pitchFamily="18" charset="0"/>
              </a:rPr>
              <a:t>个元素的有序数组</a:t>
            </a:r>
            <a:r>
              <a:rPr lang="en-US" altLang="zh-CN" sz="1200" dirty="0" smtClean="0">
                <a:latin typeface="Times New Roman" panose="02020603050405020304" pitchFamily="18" charset="0"/>
                <a:cs typeface="Times New Roman" panose="02020603050405020304" pitchFamily="18" charset="0"/>
              </a:rPr>
              <a:t>a</a:t>
            </a:r>
            <a:r>
              <a:rPr lang="zh-CN" altLang="zh-CN" sz="1200" dirty="0" smtClean="0">
                <a:latin typeface="Times New Roman" panose="02020603050405020304" pitchFamily="18" charset="0"/>
                <a:cs typeface="Times New Roman" panose="02020603050405020304" pitchFamily="18" charset="0"/>
              </a:rPr>
              <a:t>上进行折半查找，则比较一次查找成功的结点数为 </a:t>
            </a:r>
            <a:r>
              <a:rPr lang="en-US" altLang="zh-CN" sz="1200" u="sng" dirty="0" smtClean="0">
                <a:latin typeface="Times New Roman" panose="02020603050405020304" pitchFamily="18" charset="0"/>
                <a:cs typeface="Times New Roman" panose="02020603050405020304" pitchFamily="18" charset="0"/>
              </a:rPr>
              <a:t> 1 </a:t>
            </a:r>
            <a:r>
              <a:rPr lang="zh-CN" altLang="zh-CN" sz="1200" dirty="0" smtClean="0">
                <a:latin typeface="Times New Roman" panose="02020603050405020304" pitchFamily="18" charset="0"/>
                <a:cs typeface="Times New Roman" panose="02020603050405020304" pitchFamily="18" charset="0"/>
              </a:rPr>
              <a:t>；比较两次查找成功的结点数为</a:t>
            </a:r>
            <a:r>
              <a:rPr lang="en-US" altLang="zh-CN" sz="1200" u="sng" dirty="0" smtClean="0">
                <a:latin typeface="Times New Roman" panose="02020603050405020304" pitchFamily="18" charset="0"/>
                <a:cs typeface="Times New Roman" panose="02020603050405020304" pitchFamily="18" charset="0"/>
              </a:rPr>
              <a:t>  2  </a:t>
            </a:r>
            <a:r>
              <a:rPr lang="zh-CN" altLang="zh-CN" sz="1200" dirty="0" smtClean="0">
                <a:latin typeface="Times New Roman" panose="02020603050405020304" pitchFamily="18" charset="0"/>
                <a:cs typeface="Times New Roman" panose="02020603050405020304" pitchFamily="18" charset="0"/>
              </a:rPr>
              <a:t>；比较四次查找成功的结点数为 </a:t>
            </a:r>
            <a:r>
              <a:rPr lang="en-US" altLang="zh-CN" sz="1200" u="sng" dirty="0" smtClean="0">
                <a:latin typeface="Times New Roman" panose="02020603050405020304" pitchFamily="18" charset="0"/>
                <a:cs typeface="Times New Roman" panose="02020603050405020304" pitchFamily="18" charset="0"/>
              </a:rPr>
              <a:t> 8 </a:t>
            </a:r>
            <a:r>
              <a:rPr lang="zh-CN" altLang="zh-CN" sz="1200" dirty="0" smtClean="0">
                <a:latin typeface="Times New Roman" panose="02020603050405020304" pitchFamily="18" charset="0"/>
                <a:cs typeface="Times New Roman" panose="02020603050405020304" pitchFamily="18" charset="0"/>
              </a:rPr>
              <a:t>；在等概率的情况下查找成功的平均查找长度为</a:t>
            </a:r>
            <a:r>
              <a:rPr lang="en-US" altLang="zh-CN" sz="1200" u="sng" dirty="0" smtClean="0">
                <a:latin typeface="Times New Roman" panose="02020603050405020304" pitchFamily="18" charset="0"/>
                <a:cs typeface="Times New Roman" panose="02020603050405020304" pitchFamily="18" charset="0"/>
              </a:rPr>
              <a:t>   74/20  </a:t>
            </a:r>
            <a:r>
              <a:rPr lang="zh-CN" altLang="zh-CN" sz="1200" dirty="0" smtClean="0">
                <a:latin typeface="Times New Roman" panose="02020603050405020304" pitchFamily="18" charset="0"/>
                <a:cs typeface="Times New Roman" panose="02020603050405020304" pitchFamily="18" charset="0"/>
              </a:rPr>
              <a:t>。设有</a:t>
            </a:r>
            <a:r>
              <a:rPr lang="en-US" altLang="zh-CN" sz="1200" dirty="0" smtClean="0">
                <a:latin typeface="Times New Roman" panose="02020603050405020304" pitchFamily="18" charset="0"/>
                <a:cs typeface="Times New Roman" panose="02020603050405020304" pitchFamily="18" charset="0"/>
              </a:rPr>
              <a:t>100</a:t>
            </a:r>
            <a:r>
              <a:rPr lang="zh-CN" altLang="zh-CN" sz="1200" dirty="0" smtClean="0">
                <a:latin typeface="Times New Roman" panose="02020603050405020304" pitchFamily="18" charset="0"/>
                <a:cs typeface="Times New Roman" panose="02020603050405020304" pitchFamily="18" charset="0"/>
              </a:rPr>
              <a:t>个结点，用折半查找时，最大比较次数是 </a:t>
            </a:r>
            <a:r>
              <a:rPr lang="en-US" altLang="zh-CN" sz="1200" u="sng" dirty="0" smtClean="0">
                <a:latin typeface="Times New Roman" panose="02020603050405020304" pitchFamily="18" charset="0"/>
                <a:cs typeface="Times New Roman" panose="02020603050405020304" pitchFamily="18" charset="0"/>
              </a:rPr>
              <a:t> 7  </a:t>
            </a:r>
            <a:r>
              <a:rPr lang="zh-CN" altLang="zh-CN" sz="1200" dirty="0" smtClean="0">
                <a:latin typeface="Times New Roman" panose="02020603050405020304" pitchFamily="18" charset="0"/>
                <a:cs typeface="Times New Roman" panose="02020603050405020304" pitchFamily="18" charset="0"/>
              </a:rPr>
              <a:t>。设有</a:t>
            </a:r>
            <a:r>
              <a:rPr lang="en-US" altLang="zh-CN" sz="1200" dirty="0" smtClean="0">
                <a:latin typeface="Times New Roman" panose="02020603050405020304" pitchFamily="18" charset="0"/>
                <a:cs typeface="Times New Roman" panose="02020603050405020304" pitchFamily="18" charset="0"/>
              </a:rPr>
              <a:t>22</a:t>
            </a:r>
            <a:r>
              <a:rPr lang="zh-CN" altLang="zh-CN" sz="1200" dirty="0" smtClean="0">
                <a:latin typeface="Times New Roman" panose="02020603050405020304" pitchFamily="18" charset="0"/>
                <a:cs typeface="Times New Roman" panose="02020603050405020304" pitchFamily="18" charset="0"/>
              </a:rPr>
              <a:t>个结点，当查找失败时，至少需要比较</a:t>
            </a:r>
            <a:r>
              <a:rPr lang="en-US" altLang="zh-CN" sz="1200" u="sng" dirty="0" smtClean="0">
                <a:latin typeface="Times New Roman" panose="02020603050405020304" pitchFamily="18" charset="0"/>
                <a:cs typeface="Times New Roman" panose="02020603050405020304" pitchFamily="18" charset="0"/>
              </a:rPr>
              <a:t>   5  </a:t>
            </a:r>
            <a:r>
              <a:rPr lang="zh-CN" altLang="zh-CN" sz="1200" dirty="0" smtClean="0">
                <a:latin typeface="Times New Roman" panose="02020603050405020304" pitchFamily="18" charset="0"/>
                <a:cs typeface="Times New Roman" panose="02020603050405020304" pitchFamily="18" charset="0"/>
              </a:rPr>
              <a:t>次。</a:t>
            </a:r>
          </a:p>
          <a:p>
            <a:endParaRPr lang="zh-CN" altLang="en-US" dirty="0"/>
          </a:p>
        </p:txBody>
      </p:sp>
      <p:sp>
        <p:nvSpPr>
          <p:cNvPr id="4" name="灯片编号占位符 3"/>
          <p:cNvSpPr>
            <a:spLocks noGrp="1"/>
          </p:cNvSpPr>
          <p:nvPr>
            <p:ph type="sldNum" sz="quarter" idx="10"/>
          </p:nvPr>
        </p:nvSpPr>
        <p:spPr/>
        <p:txBody>
          <a:bodyPr/>
          <a:lstStyle/>
          <a:p>
            <a:fld id="{F66AFE5C-E297-475D-92ED-7F0E1FB9F128}" type="slidenum">
              <a:rPr lang="zh-CN" altLang="en-US" smtClean="0"/>
              <a:pPr/>
              <a:t>47</a:t>
            </a:fld>
            <a:endParaRPr lang="zh-CN" altLang="en-US"/>
          </a:p>
        </p:txBody>
      </p:sp>
    </p:spTree>
    <p:extLst>
      <p:ext uri="{BB962C8B-B14F-4D97-AF65-F5344CB8AC3E}">
        <p14:creationId xmlns:p14="http://schemas.microsoft.com/office/powerpoint/2010/main" xmlns="" val="31785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的过程： </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H(63)=63%16=15</a:t>
            </a:r>
            <a:r>
              <a:rPr lang="zh-CN" altLang="zh-CN" sz="1200" kern="1200" dirty="0" smtClean="0">
                <a:solidFill>
                  <a:schemeClr val="tx1"/>
                </a:solidFill>
                <a:effectLst/>
                <a:latin typeface="+mn-lt"/>
                <a:ea typeface="+mn-ea"/>
                <a:cs typeface="+mn-cs"/>
              </a:rPr>
              <a:t>，首先要与</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号单元内容比较，</a:t>
            </a:r>
            <a:r>
              <a:rPr lang="en-US" altLang="zh-CN" sz="1200" kern="1200" dirty="0" smtClean="0">
                <a:solidFill>
                  <a:schemeClr val="tx1"/>
                </a:solidFill>
                <a:effectLst/>
                <a:latin typeface="+mn-lt"/>
                <a:ea typeface="+mn-ea"/>
                <a:cs typeface="+mn-cs"/>
              </a:rPr>
              <a:t>63!=31</a:t>
            </a:r>
            <a:r>
              <a:rPr lang="zh-CN" altLang="zh-CN" sz="1200" kern="1200" dirty="0" smtClean="0">
                <a:solidFill>
                  <a:schemeClr val="tx1"/>
                </a:solidFill>
                <a:effectLst/>
                <a:latin typeface="+mn-lt"/>
                <a:ea typeface="+mn-ea"/>
                <a:cs typeface="+mn-cs"/>
              </a:rPr>
              <a:t>，然后顺移，与</a:t>
            </a:r>
            <a:r>
              <a:rPr lang="en-US" altLang="zh-CN" sz="1200" kern="1200" dirty="0" smtClean="0">
                <a:solidFill>
                  <a:schemeClr val="tx1"/>
                </a:solidFill>
                <a:effectLst/>
                <a:latin typeface="+mn-lt"/>
                <a:ea typeface="+mn-ea"/>
                <a:cs typeface="+mn-cs"/>
              </a:rPr>
              <a:t>46, 47, 32, 17, 63</a:t>
            </a:r>
            <a:r>
              <a:rPr lang="zh-CN" altLang="zh-CN" sz="1200" kern="1200" dirty="0" smtClean="0">
                <a:solidFill>
                  <a:schemeClr val="tx1"/>
                </a:solidFill>
                <a:effectLst/>
                <a:latin typeface="+mn-lt"/>
                <a:ea typeface="+mn-ea"/>
                <a:cs typeface="+mn-cs"/>
              </a:rPr>
              <a:t>比较，一共比较了</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次，查找成功。</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H(60)=60%16=12</a:t>
            </a:r>
            <a:r>
              <a:rPr lang="zh-CN" altLang="zh-CN" sz="1200" kern="1200" dirty="0" smtClean="0">
                <a:solidFill>
                  <a:schemeClr val="tx1"/>
                </a:solidFill>
                <a:effectLst/>
                <a:latin typeface="+mn-lt"/>
                <a:ea typeface="+mn-ea"/>
                <a:cs typeface="+mn-cs"/>
              </a:rPr>
              <a:t>，首先要与</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号单元内容比较，但因为</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号单元为空（应当有空标记），所以只比较这一次即可，查找不成功。</a:t>
            </a:r>
          </a:p>
          <a:p>
            <a:r>
              <a:rPr lang="zh-CN" altLang="zh-CN" sz="1200" kern="1200" dirty="0" smtClean="0">
                <a:solidFill>
                  <a:schemeClr val="tx1"/>
                </a:solidFill>
                <a:effectLst/>
                <a:latin typeface="+mn-lt"/>
                <a:ea typeface="+mn-ea"/>
                <a:cs typeface="+mn-cs"/>
              </a:rPr>
              <a:t>查找过程：</a:t>
            </a:r>
          </a:p>
          <a:p>
            <a:r>
              <a:rPr lang="zh-CN" altLang="zh-CN" sz="1200" kern="1200" dirty="0" smtClean="0">
                <a:solidFill>
                  <a:schemeClr val="tx1"/>
                </a:solidFill>
                <a:effectLst/>
                <a:latin typeface="+mn-lt"/>
                <a:ea typeface="+mn-ea"/>
                <a:cs typeface="+mn-cs"/>
              </a:rPr>
              <a:t>查找关键字为</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的数据元素时，首先计算哈希函数</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=hash(k) = k % 16</a:t>
            </a:r>
            <a:r>
              <a:rPr lang="zh-CN" altLang="zh-CN" sz="1200" kern="1200" dirty="0" smtClean="0">
                <a:solidFill>
                  <a:schemeClr val="tx1"/>
                </a:solidFill>
                <a:effectLst/>
                <a:latin typeface="+mn-lt"/>
                <a:ea typeface="+mn-ea"/>
                <a:cs typeface="+mn-cs"/>
              </a:rPr>
              <a:t>，如果位置</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为空，查找不成功；如果位置</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的值等于</a:t>
            </a:r>
            <a:r>
              <a:rPr lang="en-US" altLang="zh-CN" sz="1200" i="1"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，则查找成功；否则继续向后依次查找直至找到或到一个空位置仍没有找到，前者结果为查找成功，后者为查找不成功。</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）假定每个关键字的查找概率相等，求查找成功时的平均查找长度。 </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17, 24, 10, 30, 31, 32</a:t>
            </a:r>
            <a:r>
              <a:rPr lang="zh-CN" altLang="zh-CN" sz="1200" kern="1200" dirty="0" smtClean="0">
                <a:solidFill>
                  <a:schemeClr val="tx1"/>
                </a:solidFill>
                <a:effectLst/>
                <a:latin typeface="+mn-lt"/>
                <a:ea typeface="+mn-ea"/>
                <a:cs typeface="+mn-cs"/>
              </a:rPr>
              <a:t>元素，各比较</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次，共</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：比较</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46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47</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49</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：比较</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次。</a:t>
            </a:r>
          </a:p>
          <a:p>
            <a:r>
              <a:rPr lang="zh-CN" altLang="zh-CN" sz="1200" kern="1200" dirty="0" smtClean="0">
                <a:solidFill>
                  <a:schemeClr val="tx1"/>
                </a:solidFill>
                <a:effectLst/>
                <a:latin typeface="+mn-lt"/>
                <a:ea typeface="+mn-ea"/>
                <a:cs typeface="+mn-cs"/>
              </a:rPr>
              <a:t>所以</a:t>
            </a:r>
            <a:r>
              <a:rPr lang="en-US" altLang="zh-CN" sz="1200" kern="1200" dirty="0" smtClean="0">
                <a:solidFill>
                  <a:schemeClr val="tx1"/>
                </a:solidFill>
                <a:effectLst/>
                <a:latin typeface="+mn-lt"/>
                <a:ea typeface="+mn-ea"/>
                <a:cs typeface="+mn-cs"/>
              </a:rPr>
              <a:t>ASL</a:t>
            </a:r>
            <a:r>
              <a:rPr lang="zh-CN" altLang="zh-CN" sz="1200" kern="1200" baseline="-25000" dirty="0" smtClean="0">
                <a:solidFill>
                  <a:schemeClr val="tx1"/>
                </a:solidFill>
                <a:effectLst/>
                <a:latin typeface="+mn-lt"/>
                <a:ea typeface="+mn-ea"/>
                <a:cs typeface="+mn-cs"/>
              </a:rPr>
              <a:t>成功</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 + 6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23/11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66AFE5C-E297-475D-92ED-7F0E1FB9F128}" type="slidenum">
              <a:rPr lang="zh-CN" altLang="en-US" smtClean="0"/>
              <a:pPr/>
              <a:t>50</a:t>
            </a:fld>
            <a:endParaRPr lang="zh-CN" altLang="en-US"/>
          </a:p>
        </p:txBody>
      </p:sp>
    </p:spTree>
    <p:extLst>
      <p:ext uri="{BB962C8B-B14F-4D97-AF65-F5344CB8AC3E}">
        <p14:creationId xmlns:p14="http://schemas.microsoft.com/office/powerpoint/2010/main" xmlns="" val="263131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的过程： </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H(63)=63%10=3</a:t>
            </a:r>
            <a:r>
              <a:rPr lang="zh-CN" altLang="zh-CN" sz="1200" kern="1200" dirty="0" smtClean="0">
                <a:solidFill>
                  <a:schemeClr val="tx1"/>
                </a:solidFill>
                <a:effectLst/>
                <a:latin typeface="+mn-lt"/>
                <a:ea typeface="+mn-ea"/>
                <a:cs typeface="+mn-cs"/>
              </a:rPr>
              <a:t>，首先要与</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号单元内容比较，</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，比较了</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次，查找成功。</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）查找</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H(60)=60%10=0</a:t>
            </a:r>
            <a:r>
              <a:rPr lang="zh-CN" altLang="zh-CN" sz="1200" kern="1200" dirty="0" smtClean="0">
                <a:solidFill>
                  <a:schemeClr val="tx1"/>
                </a:solidFill>
                <a:effectLst/>
                <a:latin typeface="+mn-lt"/>
                <a:ea typeface="+mn-ea"/>
                <a:cs typeface="+mn-cs"/>
              </a:rPr>
              <a:t>，首先要与</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号单元内容比较，</a:t>
            </a:r>
            <a:r>
              <a:rPr lang="en-US" altLang="zh-CN" sz="1200" kern="1200" dirty="0" smtClean="0">
                <a:solidFill>
                  <a:schemeClr val="tx1"/>
                </a:solidFill>
                <a:effectLst/>
                <a:latin typeface="+mn-lt"/>
                <a:ea typeface="+mn-ea"/>
                <a:cs typeface="+mn-cs"/>
              </a:rPr>
              <a:t>60!=10</a:t>
            </a:r>
            <a:r>
              <a:rPr lang="zh-CN" altLang="zh-CN" sz="1200" kern="1200" dirty="0" smtClean="0">
                <a:solidFill>
                  <a:schemeClr val="tx1"/>
                </a:solidFill>
                <a:effectLst/>
                <a:latin typeface="+mn-lt"/>
                <a:ea typeface="+mn-ea"/>
                <a:cs typeface="+mn-cs"/>
              </a:rPr>
              <a:t>，然后在链表中查找，依次与</a:t>
            </a:r>
            <a:r>
              <a:rPr lang="en-US" altLang="zh-CN" sz="1200" kern="1200" dirty="0" smtClean="0">
                <a:solidFill>
                  <a:schemeClr val="tx1"/>
                </a:solidFill>
                <a:effectLst/>
                <a:latin typeface="+mn-lt"/>
                <a:ea typeface="+mn-ea"/>
                <a:cs typeface="+mn-cs"/>
              </a:rPr>
              <a:t>40, 30</a:t>
            </a:r>
            <a:r>
              <a:rPr lang="zh-CN" altLang="zh-CN" sz="1200" kern="1200" dirty="0" smtClean="0">
                <a:solidFill>
                  <a:schemeClr val="tx1"/>
                </a:solidFill>
                <a:effectLst/>
                <a:latin typeface="+mn-lt"/>
                <a:ea typeface="+mn-ea"/>
                <a:cs typeface="+mn-cs"/>
              </a:rPr>
              <a:t>比较，一共比较了</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次，查找不成功。</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散列链法的哈希查找算法可分为两步：</a:t>
            </a:r>
          </a:p>
          <a:p>
            <a:pPr lvl="0"/>
            <a:r>
              <a:rPr lang="zh-CN" altLang="zh-CN" sz="1200" kern="1200" dirty="0" smtClean="0">
                <a:solidFill>
                  <a:schemeClr val="tx1"/>
                </a:solidFill>
                <a:effectLst/>
                <a:latin typeface="+mn-lt"/>
                <a:ea typeface="+mn-ea"/>
                <a:cs typeface="+mn-cs"/>
              </a:rPr>
              <a:t>设给定值为 </a:t>
            </a:r>
            <a:r>
              <a:rPr lang="en-US" altLang="zh-CN" sz="1200" i="1"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，计算哈希函数值</a:t>
            </a:r>
            <a:r>
              <a:rPr lang="en-US" altLang="zh-CN" sz="1200" i="1" kern="1200" dirty="0" err="1" smtClean="0">
                <a:solidFill>
                  <a:schemeClr val="tx1"/>
                </a:solidFill>
                <a:effectLst/>
                <a:latin typeface="+mn-lt"/>
                <a:ea typeface="+mn-ea"/>
                <a:cs typeface="+mn-cs"/>
              </a:rPr>
              <a:t>i</a:t>
            </a: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hash(</a:t>
            </a:r>
            <a:r>
              <a:rPr lang="en-US" altLang="zh-CN" sz="1200" i="1" kern="1200" dirty="0" smtClean="0">
                <a:solidFill>
                  <a:schemeClr val="tx1"/>
                </a:solidFill>
                <a:effectLst/>
                <a:latin typeface="+mn-lt"/>
                <a:ea typeface="+mn-ea"/>
                <a:cs typeface="+mn-cs"/>
              </a:rPr>
              <a:t>k</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，若哈希基表中</a:t>
            </a:r>
            <a:r>
              <a:rPr lang="en-US" altLang="zh-CN" sz="1200" kern="1200" dirty="0" err="1" smtClean="0">
                <a:solidFill>
                  <a:schemeClr val="tx1"/>
                </a:solidFill>
                <a:effectLst/>
                <a:latin typeface="+mn-lt"/>
                <a:ea typeface="+mn-ea"/>
                <a:cs typeface="+mn-cs"/>
              </a:rPr>
              <a:t>basetable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元素为空，则查找不成功。</a:t>
            </a:r>
          </a:p>
          <a:p>
            <a:pPr lvl="0"/>
            <a:r>
              <a:rPr lang="zh-CN" altLang="zh-CN" sz="1200" kern="1200" dirty="0" smtClean="0">
                <a:solidFill>
                  <a:schemeClr val="tx1"/>
                </a:solidFill>
                <a:effectLst/>
                <a:latin typeface="+mn-lt"/>
                <a:ea typeface="+mn-ea"/>
                <a:cs typeface="+mn-cs"/>
              </a:rPr>
              <a:t>如果</a:t>
            </a:r>
            <a:r>
              <a:rPr lang="en-US" altLang="zh-CN" sz="1200" kern="1200" dirty="0" err="1" smtClean="0">
                <a:solidFill>
                  <a:schemeClr val="tx1"/>
                </a:solidFill>
                <a:effectLst/>
                <a:latin typeface="+mn-lt"/>
                <a:ea typeface="+mn-ea"/>
                <a:cs typeface="+mn-cs"/>
              </a:rPr>
              <a:t>basetable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元素不为空，将它的关键字与</a:t>
            </a:r>
            <a:r>
              <a:rPr lang="en-US" altLang="zh-CN" sz="1200" i="1"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进行比较，相等则查找成功；不相等则说明产生冲突，在由</a:t>
            </a:r>
            <a:r>
              <a:rPr lang="en-US" altLang="zh-CN" sz="1200" kern="1200" dirty="0" err="1" smtClean="0">
                <a:solidFill>
                  <a:schemeClr val="tx1"/>
                </a:solidFill>
                <a:effectLst/>
                <a:latin typeface="+mn-lt"/>
                <a:ea typeface="+mn-ea"/>
                <a:cs typeface="+mn-cs"/>
              </a:rPr>
              <a:t>basetable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].Next </a:t>
            </a:r>
            <a:r>
              <a:rPr lang="zh-CN" altLang="zh-CN" sz="1200" kern="1200" dirty="0" smtClean="0">
                <a:solidFill>
                  <a:schemeClr val="tx1"/>
                </a:solidFill>
                <a:effectLst/>
                <a:latin typeface="+mn-lt"/>
                <a:ea typeface="+mn-ea"/>
                <a:cs typeface="+mn-cs"/>
              </a:rPr>
              <a:t>指向的哈希链表中按顺序查找。查找该链表进一步确定查找是否成功。</a:t>
            </a:r>
          </a:p>
          <a:p>
            <a:endParaRPr lang="zh-CN" altLang="en-US" dirty="0"/>
          </a:p>
        </p:txBody>
      </p:sp>
      <p:sp>
        <p:nvSpPr>
          <p:cNvPr id="4" name="灯片编号占位符 3"/>
          <p:cNvSpPr>
            <a:spLocks noGrp="1"/>
          </p:cNvSpPr>
          <p:nvPr>
            <p:ph type="sldNum" sz="quarter" idx="10"/>
          </p:nvPr>
        </p:nvSpPr>
        <p:spPr/>
        <p:txBody>
          <a:bodyPr/>
          <a:lstStyle/>
          <a:p>
            <a:fld id="{F66AFE5C-E297-475D-92ED-7F0E1FB9F128}" type="slidenum">
              <a:rPr lang="zh-CN" altLang="en-US" smtClean="0"/>
              <a:pPr/>
              <a:t>51</a:t>
            </a:fld>
            <a:endParaRPr lang="zh-CN" altLang="en-US"/>
          </a:p>
        </p:txBody>
      </p:sp>
    </p:spTree>
    <p:extLst>
      <p:ext uri="{BB962C8B-B14F-4D97-AF65-F5344CB8AC3E}">
        <p14:creationId xmlns:p14="http://schemas.microsoft.com/office/powerpoint/2010/main" xmlns="" val="58357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F0A09-1786-4986-9992-A1B9CE7B70AD}"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9879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386329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411111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A7F0A09-1786-4986-9992-A1B9CE7B70AD}" type="slidenum">
              <a:rPr lang="zh-CN" altLang="en-US" smtClean="0"/>
              <a:pPr/>
              <a:t>‹#›</a:t>
            </a:fld>
            <a:endParaRPr lang="zh-CN" altLang="en-US"/>
          </a:p>
        </p:txBody>
      </p:sp>
      <p:sp>
        <p:nvSpPr>
          <p:cNvPr id="10" name="Content Placeholder 2"/>
          <p:cNvSpPr>
            <a:spLocks noGrp="1"/>
          </p:cNvSpPr>
          <p:nvPr>
            <p:ph idx="1"/>
          </p:nvPr>
        </p:nvSpPr>
        <p:spPr>
          <a:xfrm>
            <a:off x="662553" y="542442"/>
            <a:ext cx="8010299" cy="55229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2110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168835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F0A09-1786-4986-9992-A1B9CE7B70AD}"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022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285502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28667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418391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87172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197859A-B356-498B-97CF-5E1FADB8FF8C}" type="datetimeFigureOut">
              <a:rPr lang="zh-CN" altLang="en-US" smtClean="0"/>
              <a:pPr/>
              <a:t>2017/5/31</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34936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197859A-B356-498B-97CF-5E1FADB8FF8C}" type="datetimeFigureOut">
              <a:rPr lang="zh-CN" altLang="en-US" smtClean="0"/>
              <a:pPr/>
              <a:t>2017/5/31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7F0A09-1786-4986-9992-A1B9CE7B70AD}" type="slidenum">
              <a:rPr lang="zh-CN" altLang="en-US" smtClean="0"/>
              <a:pPr/>
              <a:t>‹#›</a:t>
            </a:fld>
            <a:endParaRPr lang="zh-CN" altLang="en-US"/>
          </a:p>
        </p:txBody>
      </p:sp>
    </p:spTree>
    <p:extLst>
      <p:ext uri="{BB962C8B-B14F-4D97-AF65-F5344CB8AC3E}">
        <p14:creationId xmlns:p14="http://schemas.microsoft.com/office/powerpoint/2010/main" xmlns="" val="322158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197859A-B356-498B-97CF-5E1FADB8FF8C}" type="datetimeFigureOut">
              <a:rPr lang="zh-CN" altLang="en-US" smtClean="0"/>
              <a:pPr/>
              <a:t>2017/5/31</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7F0A09-1786-4986-9992-A1B9CE7B70AD}" type="slidenum">
              <a:rPr lang="zh-CN" altLang="en-US" smtClean="0"/>
              <a:pPr/>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2077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Visio_2003-2010___3.vsd"/><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Microsoft_Visio_2003-2010___4.vsd"/></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Visio_2003-2010___5.vsd"/><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Microsoft_Visio_2003-2010___6.vsd"/></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Visio_2003-2010___7.vsd"/><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Visio_2003-2010___8.vsd"/><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Microsoft_Visio_2003-2010___9.vsd"/></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Visio_2003-2010___10.vsd"/><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Visio_2003-2010___11.vsd"/><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Visio_2003-2010___12.vsd"/><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Microsoft_Visio_2003-2010___14.vsd"/><Relationship Id="rId4" Type="http://schemas.openxmlformats.org/officeDocument/2006/relationships/oleObject" Target="../embeddings/Microsoft_Visio_2003-2010___13.vsd"/></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Visio_2003-2010___15.vsd"/><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Visio_2003-2010___16.vsd"/><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Microsoft_Visio_2003-2010___19.vsd"/><Relationship Id="rId5" Type="http://schemas.openxmlformats.org/officeDocument/2006/relationships/oleObject" Target="../embeddings/Microsoft_Visio_2003-2010___18.vsd"/><Relationship Id="rId4" Type="http://schemas.openxmlformats.org/officeDocument/2006/relationships/oleObject" Target="../embeddings/Microsoft_Visio_2003-2010___17.vsd"/></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Visio_2003-2010___20.vsd"/><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Microsoft_Visio_2003-2010___23.vsd"/><Relationship Id="rId5" Type="http://schemas.openxmlformats.org/officeDocument/2006/relationships/oleObject" Target="../embeddings/Microsoft_Visio_2003-2010___22.vsd"/><Relationship Id="rId4" Type="http://schemas.openxmlformats.org/officeDocument/2006/relationships/oleObject" Target="../embeddings/Microsoft_Visio_2003-2010___21.vsd"/></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Visio_2003-2010___24.vsd"/><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Visio_2003-2010___25.vsd"/><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Visio_2003-2010___26.vsd"/><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Visio_2003-2010___27.vsd"/><Relationship Id="rId2" Type="http://schemas.openxmlformats.org/officeDocument/2006/relationships/slideLayout" Target="../slideLayouts/slideLayout12.xml"/><Relationship Id="rId1" Type="http://schemas.openxmlformats.org/officeDocument/2006/relationships/vmlDrawing" Target="../drawings/vmlDrawing1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Visio_2003-2010___28.vsd"/><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oleObject" Target="../embeddings/Microsoft_Visio_2003-2010___29.vsd"/></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Visio_2003-2010___30.vsd"/><Relationship Id="rId2" Type="http://schemas.openxmlformats.org/officeDocument/2006/relationships/slideLayout" Target="../slideLayouts/slideLayout12.xml"/><Relationship Id="rId1" Type="http://schemas.openxmlformats.org/officeDocument/2006/relationships/vmlDrawing" Target="../drawings/vmlDrawing20.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Visio_2003-2010___31.vsd"/><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Visio_2003-2010___32.vsd"/><Relationship Id="rId2" Type="http://schemas.openxmlformats.org/officeDocument/2006/relationships/slideLayout" Target="../slideLayouts/slideLayout12.xml"/><Relationship Id="rId1" Type="http://schemas.openxmlformats.org/officeDocument/2006/relationships/vmlDrawing" Target="../drawings/vmlDrawing22.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Visio_2003-2010___33.vsd"/><Relationship Id="rId2" Type="http://schemas.openxmlformats.org/officeDocument/2006/relationships/slideLayout" Target="../slideLayouts/slideLayout12.xml"/><Relationship Id="rId1" Type="http://schemas.openxmlformats.org/officeDocument/2006/relationships/vmlDrawing" Target="../drawings/vmlDrawing23.v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Visio_2003-2010___34.vsd"/><Relationship Id="rId2" Type="http://schemas.openxmlformats.org/officeDocument/2006/relationships/slideLayout" Target="../slideLayouts/slideLayout12.xml"/><Relationship Id="rId1" Type="http://schemas.openxmlformats.org/officeDocument/2006/relationships/vmlDrawing" Target="../drawings/vmlDrawing24.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oleObject" Target="../embeddings/Microsoft_Visio_2003-2010___35.vsd"/></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Visio_2003-2010___36.vsd"/><Relationship Id="rId2" Type="http://schemas.openxmlformats.org/officeDocument/2006/relationships/slideLayout" Target="../slideLayouts/slideLayout12.xml"/><Relationship Id="rId1" Type="http://schemas.openxmlformats.org/officeDocument/2006/relationships/vmlDrawing" Target="../drawings/vmlDrawing26.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oleObject" Target="../embeddings/Microsoft_Visio_2003-2010___37.vsd"/></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Visio_2003-2010___2.vsd"/><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254" y="1466548"/>
            <a:ext cx="6858000" cy="1790700"/>
          </a:xfrm>
        </p:spPr>
        <p:txBody>
          <a:bodyPr>
            <a:normAutofit fontScale="90000"/>
          </a:bodyPr>
          <a:lstStyle/>
          <a:p>
            <a:r>
              <a:rPr lang="zh-CN" altLang="en-US" dirty="0" smtClean="0"/>
              <a:t>数据结构与算法</a:t>
            </a:r>
            <a:endParaRPr lang="zh-CN" altLang="en-US" dirty="0"/>
          </a:p>
        </p:txBody>
      </p:sp>
      <p:sp>
        <p:nvSpPr>
          <p:cNvPr id="3" name="副标题 2"/>
          <p:cNvSpPr>
            <a:spLocks noGrp="1"/>
          </p:cNvSpPr>
          <p:nvPr>
            <p:ph type="subTitle" idx="1"/>
          </p:nvPr>
        </p:nvSpPr>
        <p:spPr>
          <a:xfrm>
            <a:off x="1235990" y="3646945"/>
            <a:ext cx="6858000" cy="1021919"/>
          </a:xfrm>
        </p:spPr>
        <p:txBody>
          <a:bodyPr>
            <a:normAutofit/>
          </a:bodyPr>
          <a:lstStyle/>
          <a:p>
            <a:r>
              <a:rPr lang="zh-CN" altLang="en-US" sz="3000" dirty="0"/>
              <a:t>习题课</a:t>
            </a:r>
          </a:p>
        </p:txBody>
      </p:sp>
    </p:spTree>
    <p:extLst>
      <p:ext uri="{BB962C8B-B14F-4D97-AF65-F5344CB8AC3E}">
        <p14:creationId xmlns:p14="http://schemas.microsoft.com/office/powerpoint/2010/main" xmlns="" val="2895772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81127" y="249900"/>
            <a:ext cx="4469769" cy="6008914"/>
          </a:xfrm>
        </p:spPr>
        <p:txBody>
          <a:bodyPr>
            <a:noAutofit/>
          </a:bodyPr>
          <a:lstStyle/>
          <a:p>
            <a:pPr>
              <a:lnSpc>
                <a:spcPct val="100000"/>
              </a:lnSpc>
              <a:spcBef>
                <a:spcPts val="0"/>
              </a:spcBef>
              <a:spcAft>
                <a:spcPts val="0"/>
              </a:spcAft>
            </a:pPr>
            <a:r>
              <a:rPr lang="en-US" altLang="zh-CN" sz="2400" dirty="0" smtClean="0">
                <a:solidFill>
                  <a:srgbClr val="0070C0"/>
                </a:solidFill>
                <a:latin typeface="Times New Roman" panose="02020603050405020304" pitchFamily="18" charset="0"/>
                <a:cs typeface="Times New Roman" panose="02020603050405020304" pitchFamily="18" charset="0"/>
              </a:rPr>
              <a:t>                if(</a:t>
            </a:r>
            <a:r>
              <a:rPr lang="en-US" altLang="zh-CN" sz="2400" dirty="0" err="1" smtClean="0">
                <a:solidFill>
                  <a:srgbClr val="0070C0"/>
                </a:solidFill>
                <a:latin typeface="Times New Roman" panose="02020603050405020304" pitchFamily="18" charset="0"/>
                <a:cs typeface="Times New Roman" panose="02020603050405020304" pitchFamily="18" charset="0"/>
              </a:rPr>
              <a:t>ll</a:t>
            </a:r>
            <a:r>
              <a:rPr lang="en-US" altLang="zh-CN" sz="2400" dirty="0">
                <a:solidFill>
                  <a:srgbClr val="0070C0"/>
                </a:solidFill>
                <a:latin typeface="Times New Roman" panose="02020603050405020304" pitchFamily="18" charset="0"/>
                <a:cs typeface="Times New Roman" panose="02020603050405020304" pitchFamily="18" charset="0"/>
              </a:rPr>
              <a:t>==-1)</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a:solidFill>
                  <a:srgbClr val="0070C0"/>
                </a:solidFill>
                <a:latin typeface="Times New Roman" panose="02020603050405020304" pitchFamily="18" charset="0"/>
                <a:cs typeface="Times New Roman" panose="02020603050405020304" pitchFamily="18" charset="0"/>
              </a:rPr>
              <a:t>rl</a:t>
            </a:r>
            <a:r>
              <a:rPr lang="en-US" altLang="zh-CN" sz="2400" dirty="0">
                <a:solidFill>
                  <a:srgbClr val="0070C0"/>
                </a:solidFill>
                <a:latin typeface="Times New Roman" panose="02020603050405020304" pitchFamily="18" charset="0"/>
                <a:cs typeface="Times New Roman" panose="02020603050405020304" pitchFamily="18" charset="0"/>
              </a:rPr>
              <a:t> = Level(</a:t>
            </a:r>
            <a:r>
              <a:rPr lang="en-US" altLang="zh-CN" sz="2400" dirty="0" err="1">
                <a:solidFill>
                  <a:srgbClr val="0070C0"/>
                </a:solidFill>
                <a:latin typeface="Times New Roman" panose="02020603050405020304" pitchFamily="18" charset="0"/>
                <a:cs typeface="Times New Roman" panose="02020603050405020304" pitchFamily="18" charset="0"/>
              </a:rPr>
              <a:t>k,p.Right,lv</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else</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a:solidFill>
                  <a:srgbClr val="0070C0"/>
                </a:solidFill>
                <a:latin typeface="Times New Roman" panose="02020603050405020304" pitchFamily="18" charset="0"/>
                <a:cs typeface="Times New Roman" panose="02020603050405020304" pitchFamily="18" charset="0"/>
              </a:rPr>
              <a:t>rl</a:t>
            </a:r>
            <a:r>
              <a:rPr lang="en-US" altLang="zh-CN" sz="2400" dirty="0">
                <a:solidFill>
                  <a:srgbClr val="0070C0"/>
                </a:solidFill>
                <a:latin typeface="Times New Roman" panose="02020603050405020304" pitchFamily="18" charset="0"/>
                <a:cs typeface="Times New Roman" panose="02020603050405020304" pitchFamily="18" charset="0"/>
              </a:rPr>
              <a:t> = </a:t>
            </a:r>
            <a:r>
              <a:rPr lang="en-US" altLang="zh-CN" sz="2400" dirty="0" err="1">
                <a:solidFill>
                  <a:srgbClr val="0070C0"/>
                </a:solidFill>
                <a:latin typeface="Times New Roman" panose="02020603050405020304" pitchFamily="18" charset="0"/>
                <a:cs typeface="Times New Roman" panose="02020603050405020304" pitchFamily="18" charset="0"/>
              </a:rPr>
              <a:t>ll</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if (</a:t>
            </a:r>
            <a:r>
              <a:rPr lang="en-US" altLang="zh-CN" sz="2400" dirty="0" err="1">
                <a:solidFill>
                  <a:srgbClr val="0070C0"/>
                </a:solidFill>
                <a:latin typeface="Times New Roman" panose="02020603050405020304" pitchFamily="18" charset="0"/>
                <a:cs typeface="Times New Roman" panose="02020603050405020304" pitchFamily="18" charset="0"/>
              </a:rPr>
              <a:t>rl</a:t>
            </a:r>
            <a:r>
              <a:rPr lang="en-US" altLang="zh-CN" sz="2400" dirty="0">
                <a:solidFill>
                  <a:srgbClr val="0070C0"/>
                </a:solidFill>
                <a:latin typeface="Times New Roman" panose="02020603050405020304" pitchFamily="18" charset="0"/>
                <a:cs typeface="Times New Roman" panose="02020603050405020304" pitchFamily="18" charset="0"/>
              </a:rPr>
              <a:t> &gt;= 0)</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return </a:t>
            </a:r>
            <a:r>
              <a:rPr lang="en-US" altLang="zh-CN" sz="2400" dirty="0" err="1">
                <a:solidFill>
                  <a:srgbClr val="0070C0"/>
                </a:solidFill>
                <a:latin typeface="Times New Roman" panose="02020603050405020304" pitchFamily="18" charset="0"/>
                <a:cs typeface="Times New Roman" panose="02020603050405020304" pitchFamily="18" charset="0"/>
              </a:rPr>
              <a:t>rl</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else</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return -1;</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b="1" dirty="0">
                <a:solidFill>
                  <a:srgbClr val="00B050"/>
                </a:solidFill>
                <a:latin typeface="Times New Roman" panose="02020603050405020304" pitchFamily="18" charset="0"/>
                <a:cs typeface="Times New Roman" panose="02020603050405020304" pitchFamily="18" charset="0"/>
              </a:rPr>
              <a:t>        public </a:t>
            </a:r>
            <a:r>
              <a:rPr lang="en-US" altLang="zh-CN" sz="2400" b="1" dirty="0" err="1">
                <a:solidFill>
                  <a:srgbClr val="00B050"/>
                </a:solidFill>
                <a:latin typeface="Times New Roman" panose="02020603050405020304" pitchFamily="18" charset="0"/>
                <a:cs typeface="Times New Roman" panose="02020603050405020304" pitchFamily="18" charset="0"/>
              </a:rPr>
              <a:t>int</a:t>
            </a:r>
            <a:r>
              <a:rPr lang="en-US" altLang="zh-CN" sz="2400" b="1" dirty="0">
                <a:solidFill>
                  <a:srgbClr val="00B050"/>
                </a:solidFill>
                <a:latin typeface="Times New Roman" panose="02020603050405020304" pitchFamily="18" charset="0"/>
                <a:cs typeface="Times New Roman" panose="02020603050405020304" pitchFamily="18" charset="0"/>
              </a:rPr>
              <a:t> Level(T k) </a:t>
            </a:r>
            <a:r>
              <a:rPr lang="en-US" altLang="zh-CN" sz="2400" dirty="0">
                <a:solidFill>
                  <a:srgbClr val="00B050"/>
                </a:solidFill>
                <a:latin typeface="Times New Roman" panose="02020603050405020304" pitchFamily="18" charset="0"/>
                <a:cs typeface="Times New Roman" panose="02020603050405020304" pitchFamily="18" charset="0"/>
              </a:rPr>
              <a:t>{</a:t>
            </a:r>
            <a:endParaRPr lang="zh-CN" altLang="zh-CN" sz="2400" dirty="0">
              <a:solidFill>
                <a:srgbClr val="00B05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B050"/>
                </a:solidFill>
                <a:latin typeface="Times New Roman" panose="02020603050405020304" pitchFamily="18" charset="0"/>
                <a:cs typeface="Times New Roman" panose="02020603050405020304" pitchFamily="18" charset="0"/>
              </a:rPr>
              <a:t>            </a:t>
            </a:r>
            <a:r>
              <a:rPr lang="en-US" altLang="zh-CN" sz="2400" dirty="0" err="1">
                <a:solidFill>
                  <a:srgbClr val="00B050"/>
                </a:solidFill>
                <a:latin typeface="Times New Roman" panose="02020603050405020304" pitchFamily="18" charset="0"/>
                <a:cs typeface="Times New Roman" panose="02020603050405020304" pitchFamily="18" charset="0"/>
              </a:rPr>
              <a:t>int</a:t>
            </a:r>
            <a:r>
              <a:rPr lang="en-US" altLang="zh-CN" sz="2400" dirty="0">
                <a:solidFill>
                  <a:srgbClr val="00B050"/>
                </a:solidFill>
                <a:latin typeface="Times New Roman" panose="02020603050405020304" pitchFamily="18" charset="0"/>
                <a:cs typeface="Times New Roman" panose="02020603050405020304" pitchFamily="18" charset="0"/>
              </a:rPr>
              <a:t> d = Level(k,root,-1) ;</a:t>
            </a:r>
            <a:endParaRPr lang="zh-CN" altLang="zh-CN" sz="2400" dirty="0">
              <a:solidFill>
                <a:srgbClr val="00B05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B050"/>
                </a:solidFill>
                <a:latin typeface="Times New Roman" panose="02020603050405020304" pitchFamily="18" charset="0"/>
                <a:cs typeface="Times New Roman" panose="02020603050405020304" pitchFamily="18" charset="0"/>
              </a:rPr>
              <a:t>            return d;</a:t>
            </a:r>
            <a:endParaRPr lang="zh-CN" altLang="zh-CN" sz="2400" dirty="0">
              <a:solidFill>
                <a:srgbClr val="00B05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altLang="zh-CN" sz="2400" dirty="0">
                <a:solidFill>
                  <a:srgbClr val="00B050"/>
                </a:solidFill>
                <a:latin typeface="Times New Roman" panose="02020603050405020304" pitchFamily="18" charset="0"/>
                <a:cs typeface="Times New Roman" panose="02020603050405020304" pitchFamily="18" charset="0"/>
              </a:rPr>
              <a:t>        }</a:t>
            </a:r>
            <a:endParaRPr lang="zh-CN" altLang="zh-CN" sz="2400" dirty="0">
              <a:solidFill>
                <a:srgbClr val="00B050"/>
              </a:solidFill>
              <a:latin typeface="Times New Roman" panose="02020603050405020304" pitchFamily="18" charset="0"/>
              <a:cs typeface="Times New Roman" panose="02020603050405020304" pitchFamily="18" charset="0"/>
            </a:endParaRPr>
          </a:p>
        </p:txBody>
      </p:sp>
      <p:sp>
        <p:nvSpPr>
          <p:cNvPr id="3" name="内容占位符 1"/>
          <p:cNvSpPr txBox="1">
            <a:spLocks/>
          </p:cNvSpPr>
          <p:nvPr/>
        </p:nvSpPr>
        <p:spPr>
          <a:xfrm>
            <a:off x="153347" y="249900"/>
            <a:ext cx="4327780" cy="60089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spcBef>
                <a:spcPts val="0"/>
              </a:spcBef>
              <a:spcAft>
                <a:spcPts val="0"/>
              </a:spcAft>
            </a:pPr>
            <a:r>
              <a:rPr lang="en-US" altLang="zh-CN" sz="2400" dirty="0" smtClean="0">
                <a:latin typeface="Times New Roman" panose="02020603050405020304" pitchFamily="18" charset="0"/>
                <a:cs typeface="Times New Roman" panose="02020603050405020304" pitchFamily="18" charset="0"/>
              </a:rPr>
              <a:t>2. </a:t>
            </a:r>
            <a:r>
              <a:rPr lang="zh-CN" altLang="zh-CN" sz="2400" dirty="0" smtClean="0">
                <a:latin typeface="Times New Roman" panose="02020603050405020304" pitchFamily="18" charset="0"/>
                <a:cs typeface="Times New Roman" panose="02020603050405020304" pitchFamily="18" charset="0"/>
              </a:rPr>
              <a:t>求某结点的层次。</a:t>
            </a:r>
          </a:p>
          <a:p>
            <a:pPr>
              <a:lnSpc>
                <a:spcPct val="110000"/>
              </a:lnSpc>
              <a:spcBef>
                <a:spcPts val="0"/>
              </a:spcBef>
              <a:spcAft>
                <a:spcPts val="0"/>
              </a:spcAft>
            </a:pPr>
            <a:r>
              <a:rPr lang="en-US" altLang="zh-CN" sz="2400" b="1" dirty="0" err="1" smtClean="0">
                <a:latin typeface="Times New Roman" panose="02020603050405020304" pitchFamily="18" charset="0"/>
                <a:cs typeface="Times New Roman" panose="02020603050405020304" pitchFamily="18" charset="0"/>
              </a:rPr>
              <a:t>BinaryTree</a:t>
            </a:r>
            <a:r>
              <a:rPr lang="zh-CN" altLang="zh-CN" sz="2400" b="1"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110000"/>
              </a:lnSpc>
              <a:spcBef>
                <a:spcPts val="0"/>
              </a:spcBef>
              <a:spcAft>
                <a:spcPts val="0"/>
              </a:spcAft>
            </a:pPr>
            <a:r>
              <a:rPr lang="en-US" altLang="zh-CN" sz="2400" b="1" dirty="0" smtClean="0">
                <a:solidFill>
                  <a:srgbClr val="0070C0"/>
                </a:solidFill>
                <a:latin typeface="Times New Roman" panose="02020603050405020304" pitchFamily="18" charset="0"/>
                <a:cs typeface="Times New Roman" panose="02020603050405020304" pitchFamily="18" charset="0"/>
              </a:rPr>
              <a:t>public </a:t>
            </a:r>
            <a:r>
              <a:rPr lang="en-US" altLang="zh-CN" sz="2400" b="1" dirty="0" err="1" smtClean="0">
                <a:solidFill>
                  <a:srgbClr val="0070C0"/>
                </a:solidFill>
                <a:latin typeface="Times New Roman" panose="02020603050405020304" pitchFamily="18" charset="0"/>
                <a:cs typeface="Times New Roman" panose="02020603050405020304" pitchFamily="18" charset="0"/>
              </a:rPr>
              <a:t>int</a:t>
            </a:r>
            <a:r>
              <a:rPr lang="en-US" altLang="zh-CN" sz="2400" b="1" dirty="0" smtClean="0">
                <a:solidFill>
                  <a:srgbClr val="0070C0"/>
                </a:solidFill>
                <a:latin typeface="Times New Roman" panose="02020603050405020304" pitchFamily="18" charset="0"/>
                <a:cs typeface="Times New Roman" panose="02020603050405020304" pitchFamily="18" charset="0"/>
              </a:rPr>
              <a:t> Level  (T k, </a:t>
            </a:r>
          </a:p>
          <a:p>
            <a:pPr>
              <a:lnSpc>
                <a:spcPct val="110000"/>
              </a:lnSpc>
              <a:spcBef>
                <a:spcPts val="0"/>
              </a:spcBef>
              <a:spcAft>
                <a:spcPts val="0"/>
              </a:spcAft>
            </a:pPr>
            <a:r>
              <a:rPr lang="en-US" altLang="zh-CN" sz="2400" b="1" dirty="0">
                <a:solidFill>
                  <a:srgbClr val="0070C0"/>
                </a:solidFill>
                <a:latin typeface="Times New Roman" panose="02020603050405020304" pitchFamily="18" charset="0"/>
                <a:cs typeface="Times New Roman" panose="02020603050405020304" pitchFamily="18" charset="0"/>
              </a:rPr>
              <a:t> </a:t>
            </a:r>
            <a:r>
              <a:rPr lang="en-US" altLang="zh-CN" sz="2400" b="1" dirty="0" smtClean="0">
                <a:solidFill>
                  <a:srgbClr val="0070C0"/>
                </a:solidFill>
                <a:latin typeface="Times New Roman" panose="02020603050405020304" pitchFamily="18" charset="0"/>
                <a:cs typeface="Times New Roman" panose="02020603050405020304" pitchFamily="18" charset="0"/>
              </a:rPr>
              <a:t>  </a:t>
            </a:r>
            <a:r>
              <a:rPr lang="en-US" altLang="zh-CN" sz="2400" b="1"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b="1" dirty="0" smtClean="0">
                <a:solidFill>
                  <a:srgbClr val="0070C0"/>
                </a:solidFill>
                <a:latin typeface="Times New Roman" panose="02020603050405020304" pitchFamily="18" charset="0"/>
                <a:cs typeface="Times New Roman" panose="02020603050405020304" pitchFamily="18" charset="0"/>
              </a:rPr>
              <a:t>&lt;T&gt; p,  </a:t>
            </a:r>
            <a:r>
              <a:rPr lang="en-US" altLang="zh-CN" sz="2400" b="1" dirty="0" err="1" smtClean="0">
                <a:solidFill>
                  <a:srgbClr val="0070C0"/>
                </a:solidFill>
                <a:latin typeface="Times New Roman" panose="02020603050405020304" pitchFamily="18" charset="0"/>
                <a:cs typeface="Times New Roman" panose="02020603050405020304" pitchFamily="18" charset="0"/>
              </a:rPr>
              <a:t>int</a:t>
            </a:r>
            <a:r>
              <a:rPr lang="en-US" altLang="zh-CN" sz="2400" b="1" dirty="0" smtClean="0">
                <a:solidFill>
                  <a:srgbClr val="0070C0"/>
                </a:solidFill>
                <a:latin typeface="Times New Roman" panose="02020603050405020304" pitchFamily="18" charset="0"/>
                <a:cs typeface="Times New Roman" panose="02020603050405020304" pitchFamily="18" charset="0"/>
              </a:rPr>
              <a:t> d)</a:t>
            </a:r>
          </a:p>
          <a:p>
            <a:pPr>
              <a:lnSpc>
                <a:spcPct val="110000"/>
              </a:lnSpc>
              <a:spcBef>
                <a:spcPts val="0"/>
              </a:spcBef>
              <a:spcAft>
                <a:spcPts val="0"/>
              </a:spcAft>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384048" lvl="2" indent="0">
              <a:lnSpc>
                <a:spcPct val="110000"/>
              </a:lnSpc>
              <a:spcBef>
                <a:spcPts val="0"/>
              </a:spcBef>
              <a:spcAft>
                <a:spcPts val="0"/>
              </a:spcAft>
              <a:buNone/>
            </a:pPr>
            <a:r>
              <a:rPr lang="en-US" altLang="zh-CN" sz="2400" dirty="0" err="1" smtClean="0">
                <a:solidFill>
                  <a:srgbClr val="0070C0"/>
                </a:solidFill>
                <a:latin typeface="Times New Roman" panose="02020603050405020304" pitchFamily="18" charset="0"/>
                <a:cs typeface="Times New Roman" panose="02020603050405020304" pitchFamily="18" charset="0"/>
              </a:rPr>
              <a:t>int</a:t>
            </a:r>
            <a:r>
              <a:rPr lang="en-US" altLang="zh-CN" sz="2400" dirty="0" smtClean="0">
                <a:solidFill>
                  <a:srgbClr val="0070C0"/>
                </a:solidFill>
                <a:latin typeface="Times New Roman" panose="02020603050405020304" pitchFamily="18" charset="0"/>
                <a:cs typeface="Times New Roman" panose="02020603050405020304" pitchFamily="18" charset="0"/>
              </a:rPr>
              <a:t> lv = d;</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384048" lvl="2" indent="0">
              <a:lnSpc>
                <a:spcPct val="110000"/>
              </a:lnSpc>
              <a:spcBef>
                <a:spcPts val="0"/>
              </a:spcBef>
              <a:spcAft>
                <a:spcPts val="0"/>
              </a:spcAft>
              <a:buNone/>
            </a:pPr>
            <a:r>
              <a:rPr lang="en-US" altLang="zh-CN" sz="2400" dirty="0" err="1" smtClean="0">
                <a:solidFill>
                  <a:srgbClr val="0070C0"/>
                </a:solidFill>
                <a:latin typeface="Times New Roman" panose="02020603050405020304" pitchFamily="18" charset="0"/>
                <a:cs typeface="Times New Roman" panose="02020603050405020304" pitchFamily="18" charset="0"/>
              </a:rPr>
              <a:t>int</a:t>
            </a: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ll</a:t>
            </a:r>
            <a:r>
              <a:rPr lang="en-US" altLang="zh-CN" sz="2400" dirty="0" smtClean="0">
                <a:solidFill>
                  <a:srgbClr val="0070C0"/>
                </a:solidFill>
                <a:latin typeface="Times New Roman" panose="02020603050405020304" pitchFamily="18" charset="0"/>
                <a:cs typeface="Times New Roman" panose="02020603050405020304" pitchFamily="18" charset="0"/>
              </a:rPr>
              <a:t>=0,rl=0;</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384048" lvl="2"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if (p == null)</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566928" lvl="3"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return -1;</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384048" lvl="2"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else {</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566928" lvl="3"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lv++; </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566928" lvl="3"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err="1" smtClean="0">
                <a:solidFill>
                  <a:srgbClr val="0070C0"/>
                </a:solidFill>
                <a:latin typeface="Times New Roman" panose="02020603050405020304" pitchFamily="18" charset="0"/>
                <a:cs typeface="Times New Roman" panose="02020603050405020304" pitchFamily="18" charset="0"/>
              </a:rPr>
              <a:t>p.Data.Equals</a:t>
            </a:r>
            <a:r>
              <a:rPr lang="en-US" altLang="zh-CN" sz="2400" dirty="0" smtClean="0">
                <a:solidFill>
                  <a:srgbClr val="0070C0"/>
                </a:solidFill>
                <a:latin typeface="Times New Roman" panose="02020603050405020304" pitchFamily="18" charset="0"/>
                <a:cs typeface="Times New Roman" panose="02020603050405020304" pitchFamily="18" charset="0"/>
              </a:rPr>
              <a:t>(k))</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566928" lvl="3" indent="0">
              <a:lnSpc>
                <a:spcPct val="110000"/>
              </a:lnSpc>
              <a:spcBef>
                <a:spcPts val="0"/>
              </a:spcBef>
              <a:spcAft>
                <a:spcPts val="0"/>
              </a:spcAft>
              <a:buNone/>
            </a:pPr>
            <a:r>
              <a:rPr lang="en-US" altLang="zh-CN" sz="2400" dirty="0" smtClean="0">
                <a:solidFill>
                  <a:srgbClr val="0070C0"/>
                </a:solidFill>
                <a:latin typeface="Times New Roman" panose="02020603050405020304" pitchFamily="18" charset="0"/>
                <a:cs typeface="Times New Roman" panose="02020603050405020304" pitchFamily="18" charset="0"/>
              </a:rPr>
              <a:t>    return lv;</a:t>
            </a:r>
            <a:endParaRPr lang="zh-CN" altLang="zh-CN" sz="2400" dirty="0" smtClean="0">
              <a:solidFill>
                <a:srgbClr val="0070C0"/>
              </a:solidFill>
              <a:latin typeface="Times New Roman" panose="02020603050405020304" pitchFamily="18" charset="0"/>
              <a:cs typeface="Times New Roman" panose="02020603050405020304" pitchFamily="18" charset="0"/>
            </a:endParaRPr>
          </a:p>
          <a:p>
            <a:pPr marL="566928" lvl="3" indent="0">
              <a:lnSpc>
                <a:spcPct val="110000"/>
              </a:lnSpc>
              <a:spcBef>
                <a:spcPts val="0"/>
              </a:spcBef>
              <a:spcAft>
                <a:spcPts val="0"/>
              </a:spcAft>
              <a:buNone/>
            </a:pPr>
            <a:r>
              <a:rPr lang="en-US" altLang="zh-CN" sz="2400" dirty="0" err="1" smtClean="0">
                <a:solidFill>
                  <a:srgbClr val="0070C0"/>
                </a:solidFill>
                <a:latin typeface="Times New Roman" panose="02020603050405020304" pitchFamily="18" charset="0"/>
                <a:cs typeface="Times New Roman" panose="02020603050405020304" pitchFamily="18" charset="0"/>
              </a:rPr>
              <a:t>ll</a:t>
            </a:r>
            <a:r>
              <a:rPr lang="en-US" altLang="zh-CN" sz="2400" dirty="0" smtClean="0">
                <a:solidFill>
                  <a:srgbClr val="0070C0"/>
                </a:solidFill>
                <a:latin typeface="Times New Roman" panose="02020603050405020304" pitchFamily="18" charset="0"/>
                <a:cs typeface="Times New Roman" panose="02020603050405020304" pitchFamily="18" charset="0"/>
              </a:rPr>
              <a:t> = Level(k, </a:t>
            </a:r>
            <a:r>
              <a:rPr lang="en-US" altLang="zh-CN" sz="2400" dirty="0" err="1" smtClean="0">
                <a:solidFill>
                  <a:srgbClr val="0070C0"/>
                </a:solidFill>
                <a:latin typeface="Times New Roman" panose="02020603050405020304" pitchFamily="18" charset="0"/>
                <a:cs typeface="Times New Roman" panose="02020603050405020304" pitchFamily="18" charset="0"/>
              </a:rPr>
              <a:t>p.Left</a:t>
            </a:r>
            <a:r>
              <a:rPr lang="en-US" altLang="zh-CN" sz="2400" dirty="0" smtClean="0">
                <a:solidFill>
                  <a:srgbClr val="0070C0"/>
                </a:solidFill>
                <a:latin typeface="Times New Roman" panose="02020603050405020304" pitchFamily="18" charset="0"/>
                <a:cs typeface="Times New Roman" panose="02020603050405020304" pitchFamily="18" charset="0"/>
              </a:rPr>
              <a:t>, lv);</a:t>
            </a:r>
            <a:endParaRPr lang="zh-CN" altLang="zh-CN" sz="2400" dirty="0" smtClean="0">
              <a:solidFill>
                <a:srgbClr val="0070C0"/>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flipH="1">
            <a:off x="4713993" y="136308"/>
            <a:ext cx="5680" cy="61225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8587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3. </a:t>
            </a:r>
            <a:r>
              <a:rPr lang="zh-CN" altLang="zh-CN" sz="2400" dirty="0"/>
              <a:t>找出二叉树中值大于</a:t>
            </a:r>
            <a:r>
              <a:rPr lang="en-US" altLang="zh-CN" sz="2400" i="1" dirty="0"/>
              <a:t>k</a:t>
            </a:r>
            <a:r>
              <a:rPr lang="zh-CN" altLang="zh-CN" sz="2400" dirty="0"/>
              <a:t>的结点。</a:t>
            </a:r>
          </a:p>
          <a:p>
            <a:r>
              <a:rPr lang="en-US" altLang="zh-CN" sz="2400" b="1" dirty="0" err="1" smtClean="0">
                <a:solidFill>
                  <a:srgbClr val="0070C0"/>
                </a:solidFill>
              </a:rPr>
              <a:t>BinaryTree</a:t>
            </a:r>
            <a:r>
              <a:rPr lang="zh-CN" altLang="zh-CN" sz="2400" b="1" dirty="0">
                <a:solidFill>
                  <a:srgbClr val="0070C0"/>
                </a:solidFill>
              </a:rPr>
              <a:t>：</a:t>
            </a:r>
            <a:endParaRPr lang="zh-CN" altLang="zh-CN" sz="2400" dirty="0">
              <a:solidFill>
                <a:srgbClr val="0070C0"/>
              </a:solidFill>
            </a:endParaRPr>
          </a:p>
          <a:p>
            <a:r>
              <a:rPr lang="en-US" altLang="zh-CN" sz="2400" dirty="0" smtClean="0">
                <a:solidFill>
                  <a:srgbClr val="0070C0"/>
                </a:solidFill>
              </a:rPr>
              <a:t>//</a:t>
            </a:r>
            <a:r>
              <a:rPr lang="zh-CN" altLang="zh-CN" sz="2400" dirty="0">
                <a:solidFill>
                  <a:srgbClr val="0070C0"/>
                </a:solidFill>
              </a:rPr>
              <a:t>先根次序遍历二叉树，获得结点表</a:t>
            </a:r>
          </a:p>
          <a:p>
            <a:pPr marL="0"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public </a:t>
            </a:r>
            <a:r>
              <a:rPr lang="en-US" altLang="zh-CN" sz="2400" dirty="0" err="1">
                <a:solidFill>
                  <a:srgbClr val="0070C0"/>
                </a:solidFill>
                <a:latin typeface="Times New Roman" panose="02020603050405020304" pitchFamily="18" charset="0"/>
                <a:cs typeface="Times New Roman" panose="02020603050405020304" pitchFamily="18" charset="0"/>
              </a:rPr>
              <a:t>IList</a:t>
            </a:r>
            <a:r>
              <a:rPr lang="en-US" altLang="zh-CN" sz="2400" dirty="0">
                <a:solidFill>
                  <a:srgbClr val="0070C0"/>
                </a:solidFill>
                <a:latin typeface="Times New Roman" panose="02020603050405020304" pitchFamily="18" charset="0"/>
                <a:cs typeface="Times New Roman" panose="02020603050405020304" pitchFamily="18" charset="0"/>
              </a:rPr>
              <a:t>&lt;</a:t>
            </a:r>
            <a:r>
              <a:rPr lang="en-US" altLang="zh-CN" sz="2400" dirty="0" err="1">
                <a:solidFill>
                  <a:srgbClr val="0070C0"/>
                </a:solidFill>
                <a:latin typeface="Times New Roman" panose="02020603050405020304" pitchFamily="18" charset="0"/>
                <a:cs typeface="Times New Roman" panose="02020603050405020304" pitchFamily="18" charset="0"/>
              </a:rPr>
              <a:t>BinaryTreeNode</a:t>
            </a:r>
            <a:r>
              <a:rPr lang="en-US" altLang="zh-CN" sz="2400" dirty="0">
                <a:solidFill>
                  <a:srgbClr val="0070C0"/>
                </a:solidFill>
                <a:latin typeface="Times New Roman" panose="02020603050405020304" pitchFamily="18" charset="0"/>
                <a:cs typeface="Times New Roman" panose="02020603050405020304" pitchFamily="18" charset="0"/>
              </a:rPr>
              <a:t>&lt;T&gt;&gt; </a:t>
            </a:r>
            <a:r>
              <a:rPr lang="en-US" altLang="zh-CN" sz="2400" dirty="0" err="1">
                <a:solidFill>
                  <a:srgbClr val="0070C0"/>
                </a:solidFill>
                <a:latin typeface="Times New Roman" panose="02020603050405020304" pitchFamily="18" charset="0"/>
                <a:cs typeface="Times New Roman" panose="02020603050405020304" pitchFamily="18" charset="0"/>
              </a:rPr>
              <a:t>NodeListPreOrder</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384048" lvl="2"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get </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749808" lvl="4" indent="0">
              <a:buNone/>
            </a:pPr>
            <a:r>
              <a:rPr lang="en-US" altLang="zh-CN" sz="2400" dirty="0" err="1" smtClean="0">
                <a:solidFill>
                  <a:srgbClr val="0070C0"/>
                </a:solidFill>
                <a:latin typeface="Times New Roman" panose="02020603050405020304" pitchFamily="18" charset="0"/>
                <a:cs typeface="Times New Roman" panose="02020603050405020304" pitchFamily="18" charset="0"/>
              </a:rPr>
              <a:t>IList</a:t>
            </a:r>
            <a:r>
              <a:rPr lang="en-US" altLang="zh-CN" sz="2400" dirty="0" smtClean="0">
                <a:solidFill>
                  <a:srgbClr val="0070C0"/>
                </a:solidFill>
                <a:latin typeface="Times New Roman" panose="02020603050405020304" pitchFamily="18" charset="0"/>
                <a:cs typeface="Times New Roman" panose="02020603050405020304" pitchFamily="18" charset="0"/>
              </a:rPr>
              <a:t>&lt;</a:t>
            </a:r>
            <a:r>
              <a:rPr lang="en-US" altLang="zh-CN" sz="2400"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dirty="0" smtClean="0">
                <a:solidFill>
                  <a:srgbClr val="0070C0"/>
                </a:solidFill>
                <a:latin typeface="Times New Roman" panose="02020603050405020304" pitchFamily="18" charset="0"/>
                <a:cs typeface="Times New Roman" panose="02020603050405020304" pitchFamily="18" charset="0"/>
              </a:rPr>
              <a:t>&lt;T</a:t>
            </a:r>
            <a:r>
              <a:rPr lang="en-US" altLang="zh-CN" sz="2400" dirty="0">
                <a:solidFill>
                  <a:srgbClr val="0070C0"/>
                </a:solidFill>
                <a:latin typeface="Times New Roman" panose="02020603050405020304" pitchFamily="18" charset="0"/>
                <a:cs typeface="Times New Roman" panose="02020603050405020304" pitchFamily="18" charset="0"/>
              </a:rPr>
              <a:t>&gt;&gt; </a:t>
            </a:r>
            <a:r>
              <a:rPr lang="en-US" altLang="zh-CN" sz="2400" dirty="0" err="1">
                <a:solidFill>
                  <a:srgbClr val="0070C0"/>
                </a:solidFill>
                <a:latin typeface="Times New Roman" panose="02020603050405020304" pitchFamily="18" charset="0"/>
                <a:cs typeface="Times New Roman" panose="02020603050405020304" pitchFamily="18" charset="0"/>
              </a:rPr>
              <a:t>sql</a:t>
            </a:r>
            <a:r>
              <a:rPr lang="en-US" altLang="zh-CN" sz="2400" dirty="0">
                <a:solidFill>
                  <a:srgbClr val="0070C0"/>
                </a:solidFill>
                <a:latin typeface="Times New Roman" panose="02020603050405020304" pitchFamily="18" charset="0"/>
                <a:cs typeface="Times New Roman" panose="02020603050405020304" pitchFamily="18" charset="0"/>
              </a:rPr>
              <a:t> = new </a:t>
            </a:r>
            <a:endParaRPr lang="en-US" altLang="zh-CN" sz="2400" dirty="0" smtClean="0">
              <a:solidFill>
                <a:srgbClr val="0070C0"/>
              </a:solidFill>
              <a:latin typeface="Times New Roman" panose="02020603050405020304" pitchFamily="18" charset="0"/>
              <a:cs typeface="Times New Roman" panose="02020603050405020304" pitchFamily="18" charset="0"/>
            </a:endParaRPr>
          </a:p>
          <a:p>
            <a:pPr marL="749808" lvl="4" indent="0">
              <a:buNone/>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                      List&lt;</a:t>
            </a:r>
            <a:r>
              <a:rPr lang="en-US" altLang="zh-CN" sz="2400"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dirty="0" smtClean="0">
                <a:solidFill>
                  <a:srgbClr val="0070C0"/>
                </a:solidFill>
                <a:latin typeface="Times New Roman" panose="02020603050405020304" pitchFamily="18" charset="0"/>
                <a:cs typeface="Times New Roman" panose="02020603050405020304" pitchFamily="18" charset="0"/>
              </a:rPr>
              <a:t>&lt;T</a:t>
            </a:r>
            <a:r>
              <a:rPr lang="en-US" altLang="zh-CN" sz="2400" dirty="0">
                <a:solidFill>
                  <a:srgbClr val="0070C0"/>
                </a:solidFill>
                <a:latin typeface="Times New Roman" panose="02020603050405020304" pitchFamily="18" charset="0"/>
                <a:cs typeface="Times New Roman" panose="02020603050405020304" pitchFamily="18" charset="0"/>
              </a:rPr>
              <a:t>&gt;&gt;();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749808" lvl="4"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(root != null)</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917120" lvl="5"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root.TraversalPreOrder</a:t>
            </a:r>
            <a:r>
              <a:rPr lang="en-US" altLang="zh-CN" sz="2400" dirty="0" smtClean="0">
                <a:solidFill>
                  <a:srgbClr val="0070C0"/>
                </a:solidFill>
                <a:latin typeface="Times New Roman" panose="02020603050405020304" pitchFamily="18" charset="0"/>
                <a:cs typeface="Times New Roman" panose="02020603050405020304" pitchFamily="18" charset="0"/>
              </a:rPr>
              <a:t>(</a:t>
            </a:r>
            <a:r>
              <a:rPr lang="en-US" altLang="zh-CN" sz="2400" dirty="0" err="1" smtClean="0">
                <a:solidFill>
                  <a:srgbClr val="0070C0"/>
                </a:solidFill>
                <a:latin typeface="Times New Roman" panose="02020603050405020304" pitchFamily="18" charset="0"/>
                <a:cs typeface="Times New Roman" panose="02020603050405020304" pitchFamily="18" charset="0"/>
              </a:rPr>
              <a:t>sql</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749808" lvl="4"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return </a:t>
            </a:r>
            <a:r>
              <a:rPr lang="en-US" altLang="zh-CN" sz="2400" dirty="0" err="1">
                <a:solidFill>
                  <a:srgbClr val="0070C0"/>
                </a:solidFill>
                <a:latin typeface="Times New Roman" panose="02020603050405020304" pitchFamily="18" charset="0"/>
                <a:cs typeface="Times New Roman" panose="02020603050405020304" pitchFamily="18" charset="0"/>
              </a:rPr>
              <a:t>sql</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384048" lvl="2"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xmlns="" val="3415125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5372" y="761054"/>
            <a:ext cx="8220190" cy="5003340"/>
          </a:xfrm>
        </p:spPr>
        <p:txBody>
          <a:bodyPr>
            <a:normAutofit/>
          </a:bodyPr>
          <a:lstStyle/>
          <a:p>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在测试程序中：</a:t>
            </a:r>
            <a:endParaRPr lang="zh-CN" altLang="zh-CN" sz="2400" dirty="0">
              <a:latin typeface="Times New Roman" panose="02020603050405020304" pitchFamily="18" charset="0"/>
              <a:cs typeface="Times New Roman" panose="02020603050405020304" pitchFamily="18" charset="0"/>
            </a:endParaRPr>
          </a:p>
          <a:p>
            <a:r>
              <a:rPr lang="en-US" altLang="zh-CN" sz="2400" dirty="0" err="1" smtClean="0">
                <a:latin typeface="Times New Roman" panose="02020603050405020304" pitchFamily="18" charset="0"/>
                <a:cs typeface="Times New Roman" panose="02020603050405020304" pitchFamily="18" charset="0"/>
              </a:rPr>
              <a:t>IList</a:t>
            </a:r>
            <a:r>
              <a:rPr lang="en-US" altLang="zh-CN" sz="2400" dirty="0" smtClean="0">
                <a:latin typeface="Times New Roman" panose="02020603050405020304" pitchFamily="18" charset="0"/>
                <a:cs typeface="Times New Roman" panose="02020603050405020304" pitchFamily="18" charset="0"/>
              </a:rPr>
              <a:t>&lt;</a:t>
            </a:r>
            <a:r>
              <a:rPr lang="en-US" altLang="zh-CN" sz="2400" dirty="0" err="1" smtClean="0">
                <a:latin typeface="Times New Roman" panose="02020603050405020304" pitchFamily="18" charset="0"/>
                <a:cs typeface="Times New Roman" panose="02020603050405020304" pitchFamily="18" charset="0"/>
              </a:rPr>
              <a:t>BinaryTreeNode</a:t>
            </a:r>
            <a:r>
              <a:rPr lang="en-US" altLang="zh-CN" sz="2400" dirty="0" smtClean="0">
                <a:latin typeface="Times New Roman" panose="02020603050405020304" pitchFamily="18" charset="0"/>
                <a:cs typeface="Times New Roman" panose="02020603050405020304" pitchFamily="18" charset="0"/>
              </a:rPr>
              <a:t>&lt;</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&gt;&gt; </a:t>
            </a:r>
            <a:r>
              <a:rPr lang="en-US" altLang="zh-CN" sz="2400" dirty="0" err="1">
                <a:latin typeface="Times New Roman" panose="02020603050405020304" pitchFamily="18" charset="0"/>
                <a:cs typeface="Times New Roman" panose="02020603050405020304" pitchFamily="18" charset="0"/>
              </a:rPr>
              <a:t>nodelist</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btree.NodeListPreOrder</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err="1" smtClean="0">
                <a:latin typeface="Times New Roman" panose="02020603050405020304" pitchFamily="18" charset="0"/>
                <a:cs typeface="Times New Roman" panose="02020603050405020304" pitchFamily="18" charset="0"/>
              </a:rPr>
              <a:t>Console.Write</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先序遍历序列</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err="1" smtClean="0">
                <a:latin typeface="Times New Roman" panose="02020603050405020304" pitchFamily="18" charset="0"/>
                <a:cs typeface="Times New Roman" panose="02020603050405020304" pitchFamily="18" charset="0"/>
              </a:rPr>
              <a:t>foreach</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BinaryTreeNode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&gt; node in </a:t>
            </a:r>
            <a:r>
              <a:rPr lang="en-US" altLang="zh-CN" sz="2400" dirty="0" err="1">
                <a:latin typeface="Times New Roman" panose="02020603050405020304" pitchFamily="18" charset="0"/>
                <a:cs typeface="Times New Roman" panose="02020603050405020304" pitchFamily="18" charset="0"/>
              </a:rPr>
              <a:t>nodelist</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Console.Write</a:t>
            </a:r>
            <a:r>
              <a:rPr lang="en-US" altLang="zh-CN" sz="2400" dirty="0">
                <a:latin typeface="Times New Roman" panose="02020603050405020304" pitchFamily="18" charset="0"/>
                <a:cs typeface="Times New Roman" panose="02020603050405020304" pitchFamily="18" charset="0"/>
              </a:rPr>
              <a:t>("{0} ", </a:t>
            </a:r>
            <a:r>
              <a:rPr lang="en-US" altLang="zh-CN" sz="2400" dirty="0" err="1">
                <a:latin typeface="Times New Roman" panose="02020603050405020304" pitchFamily="18" charset="0"/>
                <a:cs typeface="Times New Roman" panose="02020603050405020304" pitchFamily="18" charset="0"/>
              </a:rPr>
              <a:t>node.Data</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Console.Write</a:t>
            </a:r>
            <a:r>
              <a:rPr lang="en-US" altLang="zh-CN" sz="2400" dirty="0">
                <a:latin typeface="Times New Roman" panose="02020603050405020304" pitchFamily="18" charset="0"/>
                <a:cs typeface="Times New Roman" panose="02020603050405020304" pitchFamily="18" charset="0"/>
              </a:rPr>
              <a:t>("&gt; {0}? {1} ", 4, </a:t>
            </a:r>
            <a:r>
              <a:rPr lang="en-US" altLang="zh-CN" sz="2400" dirty="0" err="1">
                <a:latin typeface="Times New Roman" panose="02020603050405020304" pitchFamily="18" charset="0"/>
                <a:cs typeface="Times New Roman" panose="02020603050405020304" pitchFamily="18" charset="0"/>
              </a:rPr>
              <a:t>node.Data</a:t>
            </a:r>
            <a:r>
              <a:rPr lang="en-US" altLang="zh-CN" sz="2400" dirty="0">
                <a:latin typeface="Times New Roman" panose="02020603050405020304" pitchFamily="18" charset="0"/>
                <a:cs typeface="Times New Roman" panose="02020603050405020304" pitchFamily="18" charset="0"/>
              </a:rPr>
              <a:t>&gt;4);</a:t>
            </a:r>
            <a:endParaRPr lang="zh-CN"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49277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a:t>
            </a:r>
            <a:r>
              <a:rPr lang="zh-CN" altLang="zh-CN" sz="2400" dirty="0">
                <a:latin typeface="Times New Roman" panose="02020603050405020304" pitchFamily="18" charset="0"/>
                <a:cs typeface="Times New Roman" panose="02020603050405020304" pitchFamily="18" charset="0"/>
              </a:rPr>
              <a:t>输出二叉树的叶子结点。</a:t>
            </a:r>
          </a:p>
          <a:p>
            <a:r>
              <a:rPr lang="en-US" altLang="zh-CN" sz="2400" dirty="0">
                <a:solidFill>
                  <a:srgbClr val="0070C0"/>
                </a:solidFill>
                <a:latin typeface="Times New Roman" panose="02020603050405020304" pitchFamily="18" charset="0"/>
                <a:cs typeface="Times New Roman" panose="02020603050405020304" pitchFamily="18" charset="0"/>
              </a:rPr>
              <a:t>//</a:t>
            </a:r>
            <a:r>
              <a:rPr lang="zh-CN" altLang="zh-CN" sz="2400" dirty="0">
                <a:solidFill>
                  <a:srgbClr val="0070C0"/>
                </a:solidFill>
                <a:latin typeface="Times New Roman" panose="02020603050405020304" pitchFamily="18" charset="0"/>
                <a:cs typeface="Times New Roman" panose="02020603050405020304" pitchFamily="18" charset="0"/>
              </a:rPr>
              <a:t>输出二叉树上的叶子结点</a:t>
            </a:r>
          </a:p>
          <a:p>
            <a:r>
              <a:rPr lang="en-US" altLang="zh-CN" sz="2400" dirty="0" smtClean="0">
                <a:solidFill>
                  <a:srgbClr val="0070C0"/>
                </a:solidFill>
                <a:latin typeface="Times New Roman" panose="02020603050405020304" pitchFamily="18" charset="0"/>
                <a:cs typeface="Times New Roman" panose="02020603050405020304" pitchFamily="18" charset="0"/>
              </a:rPr>
              <a:t>public </a:t>
            </a:r>
            <a:r>
              <a:rPr lang="en-US" altLang="zh-CN" sz="2400" dirty="0">
                <a:solidFill>
                  <a:srgbClr val="0070C0"/>
                </a:solidFill>
                <a:latin typeface="Times New Roman" panose="02020603050405020304" pitchFamily="18" charset="0"/>
                <a:cs typeface="Times New Roman" panose="02020603050405020304" pitchFamily="18" charset="0"/>
              </a:rPr>
              <a:t>void </a:t>
            </a:r>
            <a:r>
              <a:rPr lang="en-US" altLang="zh-CN" sz="2400" dirty="0" err="1">
                <a:solidFill>
                  <a:srgbClr val="0070C0"/>
                </a:solidFill>
                <a:latin typeface="Times New Roman" panose="02020603050405020304" pitchFamily="18" charset="0"/>
                <a:cs typeface="Times New Roman" panose="02020603050405020304" pitchFamily="18" charset="0"/>
              </a:rPr>
              <a:t>LeafShow</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Console.Write</a:t>
            </a:r>
            <a:r>
              <a:rPr lang="en-US" altLang="zh-CN" sz="2400" dirty="0">
                <a:solidFill>
                  <a:srgbClr val="0070C0"/>
                </a:solidFill>
                <a:latin typeface="Times New Roman" panose="02020603050405020304" pitchFamily="18" charset="0"/>
                <a:cs typeface="Times New Roman" panose="02020603050405020304" pitchFamily="18" charset="0"/>
              </a:rPr>
              <a:t>("</a:t>
            </a:r>
            <a:r>
              <a:rPr lang="zh-CN" altLang="zh-CN" sz="2400" dirty="0">
                <a:solidFill>
                  <a:srgbClr val="0070C0"/>
                </a:solidFill>
                <a:latin typeface="Times New Roman" panose="02020603050405020304" pitchFamily="18" charset="0"/>
                <a:cs typeface="Times New Roman" panose="02020603050405020304" pitchFamily="18" charset="0"/>
              </a:rPr>
              <a:t>本树的叶子结点：</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IList</a:t>
            </a:r>
            <a:r>
              <a:rPr lang="en-US" altLang="zh-CN" sz="2400" dirty="0" smtClean="0">
                <a:solidFill>
                  <a:srgbClr val="0070C0"/>
                </a:solidFill>
                <a:latin typeface="Times New Roman" panose="02020603050405020304" pitchFamily="18" charset="0"/>
                <a:cs typeface="Times New Roman" panose="02020603050405020304" pitchFamily="18" charset="0"/>
              </a:rPr>
              <a:t>&lt;</a:t>
            </a:r>
            <a:r>
              <a:rPr lang="en-US" altLang="zh-CN" sz="2400"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dirty="0" smtClean="0">
                <a:solidFill>
                  <a:srgbClr val="0070C0"/>
                </a:solidFill>
                <a:latin typeface="Times New Roman" panose="02020603050405020304" pitchFamily="18" charset="0"/>
                <a:cs typeface="Times New Roman" panose="02020603050405020304" pitchFamily="18" charset="0"/>
              </a:rPr>
              <a:t>&lt;T</a:t>
            </a:r>
            <a:r>
              <a:rPr lang="en-US" altLang="zh-CN" sz="2400" dirty="0">
                <a:solidFill>
                  <a:srgbClr val="0070C0"/>
                </a:solidFill>
                <a:latin typeface="Times New Roman" panose="02020603050405020304" pitchFamily="18" charset="0"/>
                <a:cs typeface="Times New Roman" panose="02020603050405020304" pitchFamily="18" charset="0"/>
              </a:rPr>
              <a:t>&gt;&gt; </a:t>
            </a:r>
            <a:r>
              <a:rPr lang="en-US" altLang="zh-CN" sz="2400" dirty="0" err="1">
                <a:solidFill>
                  <a:srgbClr val="0070C0"/>
                </a:solidFill>
                <a:latin typeface="Times New Roman" panose="02020603050405020304" pitchFamily="18" charset="0"/>
                <a:cs typeface="Times New Roman" panose="02020603050405020304" pitchFamily="18" charset="0"/>
              </a:rPr>
              <a:t>sql</a:t>
            </a:r>
            <a:r>
              <a:rPr lang="en-US" altLang="zh-CN" sz="2400" dirty="0">
                <a:solidFill>
                  <a:srgbClr val="0070C0"/>
                </a:solidFill>
                <a:latin typeface="Times New Roman" panose="02020603050405020304" pitchFamily="18" charset="0"/>
                <a:cs typeface="Times New Roman" panose="02020603050405020304" pitchFamily="18" charset="0"/>
              </a:rPr>
              <a:t> = </a:t>
            </a:r>
            <a:r>
              <a:rPr lang="en-US" altLang="zh-CN" sz="2400" dirty="0" err="1">
                <a:solidFill>
                  <a:srgbClr val="0070C0"/>
                </a:solidFill>
                <a:latin typeface="Times New Roman" panose="02020603050405020304" pitchFamily="18" charset="0"/>
                <a:cs typeface="Times New Roman" panose="02020603050405020304" pitchFamily="18" charset="0"/>
              </a:rPr>
              <a:t>NodeListPreOrder</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for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int</a:t>
            </a: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a:solidFill>
                  <a:srgbClr val="0070C0"/>
                </a:solidFill>
                <a:latin typeface="Times New Roman" panose="02020603050405020304" pitchFamily="18" charset="0"/>
                <a:cs typeface="Times New Roman" panose="02020603050405020304" pitchFamily="18" charset="0"/>
              </a:rPr>
              <a:t>i</a:t>
            </a:r>
            <a:r>
              <a:rPr lang="en-US" altLang="zh-CN" sz="2400" dirty="0">
                <a:solidFill>
                  <a:srgbClr val="0070C0"/>
                </a:solidFill>
                <a:latin typeface="Times New Roman" panose="02020603050405020304" pitchFamily="18" charset="0"/>
                <a:cs typeface="Times New Roman" panose="02020603050405020304" pitchFamily="18" charset="0"/>
              </a:rPr>
              <a:t> = 0; </a:t>
            </a:r>
            <a:r>
              <a:rPr lang="en-US" altLang="zh-CN" sz="2400" dirty="0" err="1">
                <a:solidFill>
                  <a:srgbClr val="0070C0"/>
                </a:solidFill>
                <a:latin typeface="Times New Roman" panose="02020603050405020304" pitchFamily="18" charset="0"/>
                <a:cs typeface="Times New Roman" panose="02020603050405020304" pitchFamily="18" charset="0"/>
              </a:rPr>
              <a:t>i</a:t>
            </a:r>
            <a:r>
              <a:rPr lang="en-US" altLang="zh-CN" sz="2400" dirty="0">
                <a:solidFill>
                  <a:srgbClr val="0070C0"/>
                </a:solidFill>
                <a:latin typeface="Times New Roman" panose="02020603050405020304" pitchFamily="18" charset="0"/>
                <a:cs typeface="Times New Roman" panose="02020603050405020304" pitchFamily="18" charset="0"/>
              </a:rPr>
              <a:t> &lt; </a:t>
            </a:r>
            <a:r>
              <a:rPr lang="en-US" altLang="zh-CN" sz="2400" dirty="0" err="1">
                <a:solidFill>
                  <a:srgbClr val="0070C0"/>
                </a:solidFill>
                <a:latin typeface="Times New Roman" panose="02020603050405020304" pitchFamily="18" charset="0"/>
                <a:cs typeface="Times New Roman" panose="02020603050405020304" pitchFamily="18" charset="0"/>
              </a:rPr>
              <a:t>sql.Count</a:t>
            </a: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a:solidFill>
                  <a:srgbClr val="0070C0"/>
                </a:solidFill>
                <a:latin typeface="Times New Roman" panose="02020603050405020304" pitchFamily="18" charset="0"/>
                <a:cs typeface="Times New Roman" panose="02020603050405020304" pitchFamily="18" charset="0"/>
              </a:rPr>
              <a:t>i</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sql</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i</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IsLeaf</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Console.Write</a:t>
            </a:r>
            <a:r>
              <a:rPr lang="en-US" altLang="zh-CN" sz="2400" dirty="0" smtClean="0">
                <a:solidFill>
                  <a:srgbClr val="0070C0"/>
                </a:solidFill>
                <a:latin typeface="Times New Roman" panose="02020603050405020304" pitchFamily="18" charset="0"/>
                <a:cs typeface="Times New Roman" panose="02020603050405020304" pitchFamily="18" charset="0"/>
              </a:rPr>
              <a:t>(</a:t>
            </a:r>
            <a:r>
              <a:rPr lang="en-US" altLang="zh-CN" sz="2400" dirty="0" err="1" smtClean="0">
                <a:solidFill>
                  <a:srgbClr val="0070C0"/>
                </a:solidFill>
                <a:latin typeface="Times New Roman" panose="02020603050405020304" pitchFamily="18" charset="0"/>
                <a:cs typeface="Times New Roman" panose="02020603050405020304" pitchFamily="18" charset="0"/>
              </a:rPr>
              <a:t>sql</a:t>
            </a:r>
            <a:r>
              <a:rPr lang="en-US" altLang="zh-CN" sz="2400" dirty="0" smtClean="0">
                <a:solidFill>
                  <a:srgbClr val="0070C0"/>
                </a:solidFill>
                <a:latin typeface="Times New Roman" panose="02020603050405020304" pitchFamily="18" charset="0"/>
                <a:cs typeface="Times New Roman" panose="02020603050405020304" pitchFamily="18" charset="0"/>
              </a:rPr>
              <a:t>[</a:t>
            </a:r>
            <a:r>
              <a:rPr lang="en-US" altLang="zh-CN" sz="2400" dirty="0" err="1" smtClean="0">
                <a:solidFill>
                  <a:srgbClr val="0070C0"/>
                </a:solidFill>
                <a:latin typeface="Times New Roman" panose="02020603050405020304" pitchFamily="18" charset="0"/>
                <a:cs typeface="Times New Roman" panose="02020603050405020304" pitchFamily="18" charset="0"/>
              </a:rPr>
              <a:t>i</a:t>
            </a:r>
            <a:r>
              <a:rPr lang="en-US" altLang="zh-CN" sz="2400" dirty="0">
                <a:solidFill>
                  <a:srgbClr val="0070C0"/>
                </a:solidFill>
                <a:latin typeface="Times New Roman" panose="02020603050405020304" pitchFamily="18" charset="0"/>
                <a:cs typeface="Times New Roman" panose="02020603050405020304" pitchFamily="18" charset="0"/>
              </a:rPr>
              <a:t>].Data + " ");</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Console.WriteLine</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8775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spcBef>
                <a:spcPts val="0"/>
              </a:spcBef>
            </a:pPr>
            <a:r>
              <a:rPr lang="en-US" altLang="zh-CN" sz="2400" dirty="0">
                <a:latin typeface="Times New Roman" panose="02020603050405020304" pitchFamily="18" charset="0"/>
                <a:cs typeface="Times New Roman" panose="02020603050405020304" pitchFamily="18" charset="0"/>
              </a:rPr>
              <a:t>5. </a:t>
            </a:r>
            <a:r>
              <a:rPr lang="zh-CN" altLang="zh-CN" sz="2400" dirty="0">
                <a:latin typeface="Times New Roman" panose="02020603050405020304" pitchFamily="18" charset="0"/>
                <a:cs typeface="Times New Roman" panose="02020603050405020304" pitchFamily="18" charset="0"/>
              </a:rPr>
              <a:t>将二叉树中所有结点的左右子树相互交换。</a:t>
            </a:r>
          </a:p>
          <a:p>
            <a:pPr>
              <a:spcBef>
                <a:spcPts val="0"/>
              </a:spcBef>
            </a:pPr>
            <a:endParaRPr lang="en-US" altLang="zh-CN" sz="2400" b="1" dirty="0" smtClean="0">
              <a:latin typeface="Times New Roman" panose="02020603050405020304" pitchFamily="18" charset="0"/>
              <a:cs typeface="Times New Roman" panose="02020603050405020304" pitchFamily="18" charset="0"/>
            </a:endParaRPr>
          </a:p>
          <a:p>
            <a:pPr>
              <a:spcBef>
                <a:spcPts val="0"/>
              </a:spcBef>
            </a:pPr>
            <a:r>
              <a:rPr lang="en-US" altLang="zh-CN" sz="2400" b="1" dirty="0" err="1" smtClean="0">
                <a:latin typeface="Times New Roman" panose="02020603050405020304" pitchFamily="18" charset="0"/>
                <a:cs typeface="Times New Roman" panose="02020603050405020304" pitchFamily="18" charset="0"/>
              </a:rPr>
              <a:t>BinaryTreeNode</a:t>
            </a:r>
            <a:r>
              <a:rPr lang="zh-CN" altLang="zh-CN" sz="2400" b="1"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zh-CN" altLang="zh-CN" sz="2400" dirty="0">
                <a:solidFill>
                  <a:srgbClr val="0070C0"/>
                </a:solidFill>
                <a:latin typeface="Times New Roman" panose="02020603050405020304" pitchFamily="18" charset="0"/>
                <a:cs typeface="Times New Roman" panose="02020603050405020304" pitchFamily="18" charset="0"/>
              </a:rPr>
              <a:t>递归交换左右子结点</a:t>
            </a: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public </a:t>
            </a:r>
            <a:r>
              <a:rPr lang="en-US" altLang="zh-CN" sz="2400" dirty="0">
                <a:solidFill>
                  <a:srgbClr val="0070C0"/>
                </a:solidFill>
                <a:latin typeface="Times New Roman" panose="02020603050405020304" pitchFamily="18" charset="0"/>
                <a:cs typeface="Times New Roman" panose="02020603050405020304" pitchFamily="18" charset="0"/>
              </a:rPr>
              <a:t>void Left2Right() {</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dirty="0" smtClean="0">
                <a:solidFill>
                  <a:srgbClr val="0070C0"/>
                </a:solidFill>
                <a:latin typeface="Times New Roman" panose="02020603050405020304" pitchFamily="18" charset="0"/>
                <a:cs typeface="Times New Roman" panose="02020603050405020304" pitchFamily="18" charset="0"/>
              </a:rPr>
              <a:t>&lt;T</a:t>
            </a:r>
            <a:r>
              <a:rPr lang="en-US" altLang="zh-CN" sz="2400" dirty="0">
                <a:solidFill>
                  <a:srgbClr val="0070C0"/>
                </a:solidFill>
                <a:latin typeface="Times New Roman" panose="02020603050405020304" pitchFamily="18" charset="0"/>
                <a:cs typeface="Times New Roman" panose="02020603050405020304" pitchFamily="18" charset="0"/>
              </a:rPr>
              <a:t>&gt; q = left;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(q != null)</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q.Left2Right</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q </a:t>
            </a:r>
            <a:r>
              <a:rPr lang="en-US" altLang="zh-CN" sz="2400" dirty="0">
                <a:solidFill>
                  <a:srgbClr val="0070C0"/>
                </a:solidFill>
                <a:latin typeface="Times New Roman" panose="02020603050405020304" pitchFamily="18" charset="0"/>
                <a:cs typeface="Times New Roman" panose="02020603050405020304" pitchFamily="18" charset="0"/>
              </a:rPr>
              <a:t>= right;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(q != null)</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q.Left2Right</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q </a:t>
            </a:r>
            <a:r>
              <a:rPr lang="en-US" altLang="zh-CN" sz="2400" dirty="0">
                <a:solidFill>
                  <a:srgbClr val="0070C0"/>
                </a:solidFill>
                <a:latin typeface="Times New Roman" panose="02020603050405020304" pitchFamily="18" charset="0"/>
                <a:cs typeface="Times New Roman" panose="02020603050405020304" pitchFamily="18" charset="0"/>
              </a:rPr>
              <a:t>= left;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left </a:t>
            </a:r>
            <a:r>
              <a:rPr lang="en-US" altLang="zh-CN" sz="2400" dirty="0">
                <a:solidFill>
                  <a:srgbClr val="0070C0"/>
                </a:solidFill>
                <a:latin typeface="Times New Roman" panose="02020603050405020304" pitchFamily="18" charset="0"/>
                <a:cs typeface="Times New Roman" panose="02020603050405020304" pitchFamily="18" charset="0"/>
              </a:rPr>
              <a:t>= right;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right </a:t>
            </a:r>
            <a:r>
              <a:rPr lang="en-US" altLang="zh-CN" sz="2400" dirty="0">
                <a:solidFill>
                  <a:srgbClr val="0070C0"/>
                </a:solidFill>
                <a:latin typeface="Times New Roman" panose="02020603050405020304" pitchFamily="18" charset="0"/>
                <a:cs typeface="Times New Roman" panose="02020603050405020304" pitchFamily="18" charset="0"/>
              </a:rPr>
              <a:t>= q;</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8840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8682" y="360699"/>
            <a:ext cx="8343190" cy="5881075"/>
          </a:xfrm>
        </p:spPr>
        <p:txBody>
          <a:bodyPr>
            <a:noAutofit/>
          </a:bodyPr>
          <a:lstStyle/>
          <a:p>
            <a:pPr>
              <a:spcBef>
                <a:spcPts val="0"/>
              </a:spcBef>
            </a:pPr>
            <a:r>
              <a:rPr lang="en-US" altLang="zh-CN" sz="2400" dirty="0">
                <a:latin typeface="Times New Roman" panose="02020603050405020304" pitchFamily="18" charset="0"/>
                <a:cs typeface="Times New Roman" panose="02020603050405020304" pitchFamily="18" charset="0"/>
              </a:rPr>
              <a:t>6. </a:t>
            </a:r>
            <a:r>
              <a:rPr lang="zh-CN" altLang="zh-CN" sz="2400" dirty="0">
                <a:latin typeface="Times New Roman" panose="02020603050405020304" pitchFamily="18" charset="0"/>
                <a:cs typeface="Times New Roman" panose="02020603050405020304" pitchFamily="18" charset="0"/>
              </a:rPr>
              <a:t>求一棵二叉树的高度。</a:t>
            </a:r>
          </a:p>
          <a:p>
            <a:pPr>
              <a:spcBef>
                <a:spcPts val="0"/>
              </a:spcBef>
            </a:pPr>
            <a:r>
              <a:rPr lang="en-US" altLang="zh-CN" sz="2400" b="1" dirty="0" err="1" smtClean="0">
                <a:latin typeface="Times New Roman" panose="02020603050405020304" pitchFamily="18" charset="0"/>
                <a:cs typeface="Times New Roman" panose="02020603050405020304" pitchFamily="18" charset="0"/>
              </a:rPr>
              <a:t>BinaryTree</a:t>
            </a:r>
            <a:r>
              <a:rPr lang="zh-CN" altLang="zh-CN" sz="2400" b="1"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public </a:t>
            </a:r>
            <a:r>
              <a:rPr lang="en-US" altLang="zh-CN" sz="2400" dirty="0" err="1">
                <a:solidFill>
                  <a:srgbClr val="0070C0"/>
                </a:solidFill>
                <a:latin typeface="Times New Roman" panose="02020603050405020304" pitchFamily="18" charset="0"/>
                <a:cs typeface="Times New Roman" panose="02020603050405020304" pitchFamily="18" charset="0"/>
              </a:rPr>
              <a:t>int</a:t>
            </a:r>
            <a:r>
              <a:rPr lang="en-US" altLang="zh-CN" sz="2400" dirty="0">
                <a:solidFill>
                  <a:srgbClr val="0070C0"/>
                </a:solidFill>
                <a:latin typeface="Times New Roman" panose="02020603050405020304" pitchFamily="18" charset="0"/>
                <a:cs typeface="Times New Roman" panose="02020603050405020304" pitchFamily="18" charset="0"/>
              </a:rPr>
              <a:t> Depth(</a:t>
            </a:r>
            <a:r>
              <a:rPr lang="en-US" altLang="zh-CN" sz="2400" dirty="0" err="1">
                <a:solidFill>
                  <a:srgbClr val="0070C0"/>
                </a:solidFill>
                <a:latin typeface="Times New Roman" panose="02020603050405020304" pitchFamily="18" charset="0"/>
                <a:cs typeface="Times New Roman" panose="02020603050405020304" pitchFamily="18" charset="0"/>
              </a:rPr>
              <a:t>BinaryTreeNode</a:t>
            </a:r>
            <a:r>
              <a:rPr lang="en-US" altLang="zh-CN" sz="2400" dirty="0">
                <a:solidFill>
                  <a:srgbClr val="0070C0"/>
                </a:solidFill>
                <a:latin typeface="Times New Roman" panose="02020603050405020304" pitchFamily="18" charset="0"/>
                <a:cs typeface="Times New Roman" panose="02020603050405020304" pitchFamily="18" charset="0"/>
              </a:rPr>
              <a:t>&lt;T&gt; p) {</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int</a:t>
            </a: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err="1">
                <a:solidFill>
                  <a:srgbClr val="0070C0"/>
                </a:solidFill>
                <a:latin typeface="Times New Roman" panose="02020603050405020304" pitchFamily="18" charset="0"/>
                <a:cs typeface="Times New Roman" panose="02020603050405020304" pitchFamily="18" charset="0"/>
              </a:rPr>
              <a:t>d,dl,dr</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(p == null || </a:t>
            </a:r>
            <a:r>
              <a:rPr lang="en-US" altLang="zh-CN" sz="2400" dirty="0" err="1">
                <a:solidFill>
                  <a:srgbClr val="0070C0"/>
                </a:solidFill>
                <a:latin typeface="Times New Roman" panose="02020603050405020304" pitchFamily="18" charset="0"/>
                <a:cs typeface="Times New Roman" panose="02020603050405020304" pitchFamily="18" charset="0"/>
              </a:rPr>
              <a:t>p.IsLeaf</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d </a:t>
            </a:r>
            <a:r>
              <a:rPr lang="en-US" altLang="zh-CN" sz="2400" dirty="0">
                <a:solidFill>
                  <a:srgbClr val="0070C0"/>
                </a:solidFill>
                <a:latin typeface="Times New Roman" panose="02020603050405020304" pitchFamily="18" charset="0"/>
                <a:cs typeface="Times New Roman" panose="02020603050405020304" pitchFamily="18" charset="0"/>
              </a:rPr>
              <a:t>= 0;</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else </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dl </a:t>
            </a:r>
            <a:r>
              <a:rPr lang="en-US" altLang="zh-CN" sz="2400" dirty="0">
                <a:solidFill>
                  <a:srgbClr val="0070C0"/>
                </a:solidFill>
                <a:latin typeface="Times New Roman" panose="02020603050405020304" pitchFamily="18" charset="0"/>
                <a:cs typeface="Times New Roman" panose="02020603050405020304" pitchFamily="18" charset="0"/>
              </a:rPr>
              <a:t>= Depth(</a:t>
            </a:r>
            <a:r>
              <a:rPr lang="en-US" altLang="zh-CN" sz="2400" dirty="0" err="1">
                <a:solidFill>
                  <a:srgbClr val="0070C0"/>
                </a:solidFill>
                <a:latin typeface="Times New Roman" panose="02020603050405020304" pitchFamily="18" charset="0"/>
                <a:cs typeface="Times New Roman" panose="02020603050405020304" pitchFamily="18" charset="0"/>
              </a:rPr>
              <a:t>p.Left</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dr</a:t>
            </a: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a:solidFill>
                  <a:srgbClr val="0070C0"/>
                </a:solidFill>
                <a:latin typeface="Times New Roman" panose="02020603050405020304" pitchFamily="18" charset="0"/>
                <a:cs typeface="Times New Roman" panose="02020603050405020304" pitchFamily="18" charset="0"/>
              </a:rPr>
              <a:t>= Depth(</a:t>
            </a:r>
            <a:r>
              <a:rPr lang="en-US" altLang="zh-CN" sz="2400" dirty="0" err="1">
                <a:solidFill>
                  <a:srgbClr val="0070C0"/>
                </a:solidFill>
                <a:latin typeface="Times New Roman" panose="02020603050405020304" pitchFamily="18" charset="0"/>
                <a:cs typeface="Times New Roman" panose="02020603050405020304" pitchFamily="18" charset="0"/>
              </a:rPr>
              <a:t>p.Right</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d </a:t>
            </a:r>
            <a:r>
              <a:rPr lang="en-US" altLang="zh-CN" sz="2400" dirty="0">
                <a:solidFill>
                  <a:srgbClr val="0070C0"/>
                </a:solidFill>
                <a:latin typeface="Times New Roman" panose="02020603050405020304" pitchFamily="18" charset="0"/>
                <a:cs typeface="Times New Roman" panose="02020603050405020304" pitchFamily="18" charset="0"/>
              </a:rPr>
              <a:t>= 1 + (dl &gt;= </a:t>
            </a:r>
            <a:r>
              <a:rPr lang="en-US" altLang="zh-CN" sz="2400" dirty="0" err="1">
                <a:solidFill>
                  <a:srgbClr val="0070C0"/>
                </a:solidFill>
                <a:latin typeface="Times New Roman" panose="02020603050405020304" pitchFamily="18" charset="0"/>
                <a:cs typeface="Times New Roman" panose="02020603050405020304" pitchFamily="18" charset="0"/>
              </a:rPr>
              <a:t>dr</a:t>
            </a:r>
            <a:r>
              <a:rPr lang="en-US" altLang="zh-CN" sz="2400" dirty="0">
                <a:solidFill>
                  <a:srgbClr val="0070C0"/>
                </a:solidFill>
                <a:latin typeface="Times New Roman" panose="02020603050405020304" pitchFamily="18" charset="0"/>
                <a:cs typeface="Times New Roman" panose="02020603050405020304" pitchFamily="18" charset="0"/>
              </a:rPr>
              <a:t> ? dl : </a:t>
            </a:r>
            <a:r>
              <a:rPr lang="en-US" altLang="zh-CN" sz="2400" dirty="0" err="1">
                <a:solidFill>
                  <a:srgbClr val="0070C0"/>
                </a:solidFill>
                <a:latin typeface="Times New Roman" panose="02020603050405020304" pitchFamily="18" charset="0"/>
                <a:cs typeface="Times New Roman" panose="02020603050405020304" pitchFamily="18" charset="0"/>
              </a:rPr>
              <a:t>dr</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return </a:t>
            </a:r>
            <a:r>
              <a:rPr lang="en-US" altLang="zh-CN" sz="2400" dirty="0">
                <a:solidFill>
                  <a:srgbClr val="0070C0"/>
                </a:solidFill>
                <a:latin typeface="Times New Roman" panose="02020603050405020304" pitchFamily="18" charset="0"/>
                <a:cs typeface="Times New Roman" panose="02020603050405020304" pitchFamily="18" charset="0"/>
              </a:rPr>
              <a:t>d;</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B050"/>
                </a:solidFill>
                <a:latin typeface="Times New Roman" panose="02020603050405020304" pitchFamily="18" charset="0"/>
                <a:cs typeface="Times New Roman" panose="02020603050405020304" pitchFamily="18" charset="0"/>
              </a:rPr>
              <a:t>public </a:t>
            </a:r>
            <a:r>
              <a:rPr lang="en-US" altLang="zh-CN" sz="2400" dirty="0" err="1">
                <a:solidFill>
                  <a:srgbClr val="00B050"/>
                </a:solidFill>
                <a:latin typeface="Times New Roman" panose="02020603050405020304" pitchFamily="18" charset="0"/>
                <a:cs typeface="Times New Roman" panose="02020603050405020304" pitchFamily="18" charset="0"/>
              </a:rPr>
              <a:t>int</a:t>
            </a:r>
            <a:r>
              <a:rPr lang="en-US" altLang="zh-CN" sz="2400" dirty="0">
                <a:solidFill>
                  <a:srgbClr val="00B050"/>
                </a:solidFill>
                <a:latin typeface="Times New Roman" panose="02020603050405020304" pitchFamily="18" charset="0"/>
                <a:cs typeface="Times New Roman" panose="02020603050405020304" pitchFamily="18" charset="0"/>
              </a:rPr>
              <a:t> Depth() {</a:t>
            </a:r>
            <a:endParaRPr lang="zh-CN" altLang="zh-CN" sz="2400" dirty="0">
              <a:solidFill>
                <a:srgbClr val="00B05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B050"/>
                </a:solidFill>
                <a:latin typeface="Times New Roman" panose="02020603050405020304" pitchFamily="18" charset="0"/>
                <a:cs typeface="Times New Roman" panose="02020603050405020304" pitchFamily="18" charset="0"/>
              </a:rPr>
              <a:t>	</a:t>
            </a:r>
            <a:r>
              <a:rPr lang="en-US" altLang="zh-CN" sz="2400" dirty="0" smtClean="0">
                <a:solidFill>
                  <a:srgbClr val="00B050"/>
                </a:solidFill>
                <a:latin typeface="Times New Roman" panose="02020603050405020304" pitchFamily="18" charset="0"/>
                <a:cs typeface="Times New Roman" panose="02020603050405020304" pitchFamily="18" charset="0"/>
              </a:rPr>
              <a:t>return </a:t>
            </a:r>
            <a:r>
              <a:rPr lang="en-US" altLang="zh-CN" sz="2400" dirty="0">
                <a:solidFill>
                  <a:srgbClr val="00B050"/>
                </a:solidFill>
                <a:latin typeface="Times New Roman" panose="02020603050405020304" pitchFamily="18" charset="0"/>
                <a:cs typeface="Times New Roman" panose="02020603050405020304" pitchFamily="18" charset="0"/>
              </a:rPr>
              <a:t>Depth(root);</a:t>
            </a:r>
            <a:endParaRPr lang="zh-CN" altLang="zh-CN" sz="2400" dirty="0">
              <a:solidFill>
                <a:srgbClr val="00B050"/>
              </a:solidFill>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B050"/>
                </a:solidFill>
                <a:latin typeface="Times New Roman" panose="02020603050405020304" pitchFamily="18" charset="0"/>
                <a:cs typeface="Times New Roman" panose="02020603050405020304" pitchFamily="18" charset="0"/>
              </a:rPr>
              <a:t>}</a:t>
            </a:r>
            <a:endParaRPr lang="zh-CN" altLang="zh-CN"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2606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553" y="525404"/>
            <a:ext cx="7567047" cy="5522965"/>
          </a:xfrm>
        </p:spPr>
        <p:txBody>
          <a:bodyPr>
            <a:normAutofit/>
          </a:bodyPr>
          <a:lstStyle/>
          <a:p>
            <a:pPr>
              <a:lnSpc>
                <a:spcPct val="100000"/>
              </a:lnSpc>
              <a:spcBef>
                <a:spcPts val="0"/>
              </a:spcBef>
            </a:pPr>
            <a:r>
              <a:rPr lang="en-US" altLang="zh-CN" sz="2400" dirty="0">
                <a:latin typeface="Times New Roman" panose="02020603050405020304" pitchFamily="18" charset="0"/>
                <a:cs typeface="Times New Roman" panose="02020603050405020304" pitchFamily="18" charset="0"/>
              </a:rPr>
              <a:t>7. </a:t>
            </a:r>
            <a:r>
              <a:rPr lang="zh-CN" altLang="zh-CN" sz="2400" dirty="0">
                <a:latin typeface="Times New Roman" panose="02020603050405020304" pitchFamily="18" charset="0"/>
                <a:cs typeface="Times New Roman" panose="02020603050405020304" pitchFamily="18" charset="0"/>
              </a:rPr>
              <a:t>验证二叉树的性质二：</a:t>
            </a:r>
            <a:r>
              <a:rPr lang="en-US" altLang="zh-CN" sz="2400" i="1"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00000"/>
              </a:lnSpc>
              <a:spcBef>
                <a:spcPts val="0"/>
              </a:spcBef>
            </a:pPr>
            <a:endParaRPr lang="zh-CN" altLang="zh-CN"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b="1" dirty="0" err="1" smtClean="0">
                <a:latin typeface="Times New Roman" panose="02020603050405020304" pitchFamily="18" charset="0"/>
                <a:cs typeface="Times New Roman" panose="02020603050405020304" pitchFamily="18" charset="0"/>
              </a:rPr>
              <a:t>BinaryTreeNode</a:t>
            </a:r>
            <a:r>
              <a:rPr lang="zh-CN" altLang="zh-CN" sz="2400" b="1"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public </a:t>
            </a:r>
            <a:r>
              <a:rPr lang="en-US" altLang="zh-CN" sz="2400" dirty="0">
                <a:solidFill>
                  <a:srgbClr val="0070C0"/>
                </a:solidFill>
                <a:latin typeface="Times New Roman" panose="02020603050405020304" pitchFamily="18" charset="0"/>
                <a:cs typeface="Times New Roman" panose="02020603050405020304" pitchFamily="18" charset="0"/>
              </a:rPr>
              <a:t>bool </a:t>
            </a:r>
            <a:r>
              <a:rPr lang="en-US" altLang="zh-CN" sz="2400" dirty="0" err="1">
                <a:solidFill>
                  <a:srgbClr val="0070C0"/>
                </a:solidFill>
                <a:latin typeface="Times New Roman" panose="02020603050405020304" pitchFamily="18" charset="0"/>
                <a:cs typeface="Times New Roman" panose="02020603050405020304" pitchFamily="18" charset="0"/>
              </a:rPr>
              <a:t>HasOneChild</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this.Left</a:t>
            </a:r>
            <a:r>
              <a:rPr lang="en-US" altLang="zh-CN" sz="2400" dirty="0">
                <a:solidFill>
                  <a:srgbClr val="0070C0"/>
                </a:solidFill>
                <a:latin typeface="Times New Roman" panose="02020603050405020304" pitchFamily="18" charset="0"/>
                <a:cs typeface="Times New Roman" panose="02020603050405020304" pitchFamily="18" charset="0"/>
              </a:rPr>
              <a:t> != null &amp;&amp; </a:t>
            </a:r>
            <a:r>
              <a:rPr lang="en-US" altLang="zh-CN" sz="2400" dirty="0" err="1">
                <a:solidFill>
                  <a:srgbClr val="0070C0"/>
                </a:solidFill>
                <a:latin typeface="Times New Roman" panose="02020603050405020304" pitchFamily="18" charset="0"/>
                <a:cs typeface="Times New Roman" panose="02020603050405020304" pitchFamily="18" charset="0"/>
              </a:rPr>
              <a:t>this.Right</a:t>
            </a:r>
            <a:r>
              <a:rPr lang="en-US" altLang="zh-CN" sz="2400" dirty="0">
                <a:solidFill>
                  <a:srgbClr val="0070C0"/>
                </a:solidFill>
                <a:latin typeface="Times New Roman" panose="02020603050405020304" pitchFamily="18" charset="0"/>
                <a:cs typeface="Times New Roman" panose="02020603050405020304" pitchFamily="18" charset="0"/>
              </a:rPr>
              <a:t> == null)</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return </a:t>
            </a:r>
            <a:r>
              <a:rPr lang="en-US" altLang="zh-CN" sz="2400" dirty="0">
                <a:solidFill>
                  <a:srgbClr val="0070C0"/>
                </a:solidFill>
                <a:latin typeface="Times New Roman" panose="02020603050405020304" pitchFamily="18" charset="0"/>
                <a:cs typeface="Times New Roman" panose="02020603050405020304" pitchFamily="18" charset="0"/>
              </a:rPr>
              <a:t>true;</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this.Left</a:t>
            </a:r>
            <a:r>
              <a:rPr lang="en-US" altLang="zh-CN" sz="2400" dirty="0">
                <a:solidFill>
                  <a:srgbClr val="0070C0"/>
                </a:solidFill>
                <a:latin typeface="Times New Roman" panose="02020603050405020304" pitchFamily="18" charset="0"/>
                <a:cs typeface="Times New Roman" panose="02020603050405020304" pitchFamily="18" charset="0"/>
              </a:rPr>
              <a:t> == null &amp;&amp; </a:t>
            </a:r>
            <a:r>
              <a:rPr lang="en-US" altLang="zh-CN" sz="2400" dirty="0" err="1">
                <a:solidFill>
                  <a:srgbClr val="0070C0"/>
                </a:solidFill>
                <a:latin typeface="Times New Roman" panose="02020603050405020304" pitchFamily="18" charset="0"/>
                <a:cs typeface="Times New Roman" panose="02020603050405020304" pitchFamily="18" charset="0"/>
              </a:rPr>
              <a:t>this.Right</a:t>
            </a:r>
            <a:r>
              <a:rPr lang="en-US" altLang="zh-CN" sz="2400" dirty="0">
                <a:solidFill>
                  <a:srgbClr val="0070C0"/>
                </a:solidFill>
                <a:latin typeface="Times New Roman" panose="02020603050405020304" pitchFamily="18" charset="0"/>
                <a:cs typeface="Times New Roman" panose="02020603050405020304" pitchFamily="18" charset="0"/>
              </a:rPr>
              <a:t> != null)</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return </a:t>
            </a:r>
            <a:r>
              <a:rPr lang="en-US" altLang="zh-CN" sz="2400" dirty="0">
                <a:solidFill>
                  <a:srgbClr val="0070C0"/>
                </a:solidFill>
                <a:latin typeface="Times New Roman" panose="02020603050405020304" pitchFamily="18" charset="0"/>
                <a:cs typeface="Times New Roman" panose="02020603050405020304" pitchFamily="18" charset="0"/>
              </a:rPr>
              <a:t>true;</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return </a:t>
            </a:r>
            <a:r>
              <a:rPr lang="en-US" altLang="zh-CN" sz="2400" dirty="0">
                <a:solidFill>
                  <a:srgbClr val="0070C0"/>
                </a:solidFill>
                <a:latin typeface="Times New Roman" panose="02020603050405020304" pitchFamily="18" charset="0"/>
                <a:cs typeface="Times New Roman" panose="02020603050405020304" pitchFamily="18" charset="0"/>
              </a:rPr>
              <a:t>false;</a:t>
            </a:r>
            <a:endParaRPr lang="zh-CN" altLang="zh-CN" sz="24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7206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spcBef>
                <a:spcPts val="0"/>
              </a:spcBef>
            </a:pPr>
            <a:r>
              <a:rPr lang="zh-CN" altLang="zh-CN" sz="2400" b="1" dirty="0">
                <a:latin typeface="Times New Roman" panose="02020603050405020304" pitchFamily="18" charset="0"/>
                <a:cs typeface="Times New Roman" panose="02020603050405020304" pitchFamily="18" charset="0"/>
              </a:rPr>
              <a:t>在测试程序中：</a:t>
            </a:r>
            <a:endParaRPr lang="zh-CN" altLang="zh-CN" sz="2400" dirty="0">
              <a:latin typeface="Times New Roman" panose="02020603050405020304" pitchFamily="18" charset="0"/>
              <a:cs typeface="Times New Roman" panose="02020603050405020304" pitchFamily="18" charset="0"/>
            </a:endParaRPr>
          </a:p>
          <a:p>
            <a:pPr>
              <a:spcBef>
                <a:spcPts val="0"/>
              </a:spcBef>
            </a:pPr>
            <a:r>
              <a:rPr lang="en-US" altLang="zh-CN" sz="2400" dirty="0" err="1" smtClean="0">
                <a:solidFill>
                  <a:srgbClr val="0070C0"/>
                </a:solidFill>
                <a:latin typeface="Times New Roman" panose="02020603050405020304" pitchFamily="18" charset="0"/>
                <a:cs typeface="Times New Roman" panose="02020603050405020304" pitchFamily="18" charset="0"/>
              </a:rPr>
              <a:t>IList</a:t>
            </a:r>
            <a:r>
              <a:rPr lang="en-US" altLang="zh-CN" sz="2400" dirty="0" smtClean="0">
                <a:solidFill>
                  <a:srgbClr val="0070C0"/>
                </a:solidFill>
                <a:latin typeface="Times New Roman" panose="02020603050405020304" pitchFamily="18" charset="0"/>
                <a:cs typeface="Times New Roman" panose="02020603050405020304" pitchFamily="18" charset="0"/>
              </a:rPr>
              <a:t>&lt;</a:t>
            </a:r>
            <a:r>
              <a:rPr lang="en-US" altLang="zh-CN" sz="2400" dirty="0" err="1" smtClean="0">
                <a:solidFill>
                  <a:srgbClr val="0070C0"/>
                </a:solidFill>
                <a:latin typeface="Times New Roman" panose="02020603050405020304" pitchFamily="18" charset="0"/>
                <a:cs typeface="Times New Roman" panose="02020603050405020304" pitchFamily="18" charset="0"/>
              </a:rPr>
              <a:t>BinaryTreeNode</a:t>
            </a:r>
            <a:r>
              <a:rPr lang="en-US" altLang="zh-CN" sz="2400" dirty="0" smtClean="0">
                <a:solidFill>
                  <a:srgbClr val="0070C0"/>
                </a:solidFill>
                <a:latin typeface="Times New Roman" panose="02020603050405020304" pitchFamily="18" charset="0"/>
                <a:cs typeface="Times New Roman" panose="02020603050405020304" pitchFamily="18" charset="0"/>
              </a:rPr>
              <a:t>&lt;</a:t>
            </a:r>
            <a:r>
              <a:rPr lang="en-US" altLang="zh-CN" sz="2400" dirty="0" err="1" smtClean="0">
                <a:solidFill>
                  <a:srgbClr val="0070C0"/>
                </a:solidFill>
                <a:latin typeface="Times New Roman" panose="02020603050405020304" pitchFamily="18" charset="0"/>
                <a:cs typeface="Times New Roman" panose="02020603050405020304" pitchFamily="18" charset="0"/>
              </a:rPr>
              <a:t>int</a:t>
            </a:r>
            <a:r>
              <a:rPr lang="en-US" altLang="zh-CN" sz="2400" dirty="0">
                <a:solidFill>
                  <a:srgbClr val="0070C0"/>
                </a:solidFill>
                <a:latin typeface="Times New Roman" panose="02020603050405020304" pitchFamily="18" charset="0"/>
                <a:cs typeface="Times New Roman" panose="02020603050405020304" pitchFamily="18" charset="0"/>
              </a:rPr>
              <a:t>&gt;&gt; </a:t>
            </a:r>
            <a:r>
              <a:rPr lang="en-US" altLang="zh-CN" sz="2400" dirty="0" err="1">
                <a:solidFill>
                  <a:srgbClr val="0070C0"/>
                </a:solidFill>
                <a:latin typeface="Times New Roman" panose="02020603050405020304" pitchFamily="18" charset="0"/>
                <a:cs typeface="Times New Roman" panose="02020603050405020304" pitchFamily="18" charset="0"/>
              </a:rPr>
              <a:t>nodelist</a:t>
            </a:r>
            <a:r>
              <a:rPr lang="en-US" altLang="zh-CN" sz="2400" dirty="0">
                <a:solidFill>
                  <a:srgbClr val="0070C0"/>
                </a:solidFill>
                <a:latin typeface="Times New Roman" panose="02020603050405020304" pitchFamily="18" charset="0"/>
                <a:cs typeface="Times New Roman" panose="02020603050405020304" pitchFamily="18" charset="0"/>
              </a:rPr>
              <a:t> = </a:t>
            </a:r>
            <a:r>
              <a:rPr lang="en-US" altLang="zh-CN" sz="2400" dirty="0" err="1">
                <a:solidFill>
                  <a:srgbClr val="0070C0"/>
                </a:solidFill>
                <a:latin typeface="Times New Roman" panose="02020603050405020304" pitchFamily="18" charset="0"/>
                <a:cs typeface="Times New Roman" panose="02020603050405020304" pitchFamily="18" charset="0"/>
              </a:rPr>
              <a:t>btree.NodeListPreOrder</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err="1" smtClean="0">
                <a:solidFill>
                  <a:srgbClr val="0070C0"/>
                </a:solidFill>
                <a:latin typeface="Times New Roman" panose="02020603050405020304" pitchFamily="18" charset="0"/>
                <a:cs typeface="Times New Roman" panose="02020603050405020304" pitchFamily="18" charset="0"/>
              </a:rPr>
              <a:t>Console.Write</a:t>
            </a:r>
            <a:r>
              <a:rPr lang="en-US" altLang="zh-CN" sz="2400" dirty="0">
                <a:solidFill>
                  <a:srgbClr val="0070C0"/>
                </a:solidFill>
                <a:latin typeface="Times New Roman" panose="02020603050405020304" pitchFamily="18" charset="0"/>
                <a:cs typeface="Times New Roman" panose="02020603050405020304" pitchFamily="18" charset="0"/>
              </a:rPr>
              <a:t>("</a:t>
            </a:r>
            <a:r>
              <a:rPr lang="zh-CN" altLang="zh-CN" sz="2400" dirty="0">
                <a:solidFill>
                  <a:srgbClr val="0070C0"/>
                </a:solidFill>
                <a:latin typeface="Times New Roman" panose="02020603050405020304" pitchFamily="18" charset="0"/>
                <a:cs typeface="Times New Roman" panose="02020603050405020304" pitchFamily="18" charset="0"/>
              </a:rPr>
              <a:t>先序遍历序列</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err="1" smtClean="0">
                <a:solidFill>
                  <a:srgbClr val="0070C0"/>
                </a:solidFill>
                <a:latin typeface="Times New Roman" panose="02020603050405020304" pitchFamily="18" charset="0"/>
                <a:cs typeface="Times New Roman" panose="02020603050405020304" pitchFamily="18" charset="0"/>
              </a:rPr>
              <a:t>int</a:t>
            </a: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a:solidFill>
                  <a:srgbClr val="0070C0"/>
                </a:solidFill>
                <a:latin typeface="Times New Roman" panose="02020603050405020304" pitchFamily="18" charset="0"/>
                <a:cs typeface="Times New Roman" panose="02020603050405020304" pitchFamily="18" charset="0"/>
              </a:rPr>
              <a:t>n1, n2, n0; 	n1 = n2 = n0 = 0;</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err="1" smtClean="0">
                <a:solidFill>
                  <a:srgbClr val="0070C0"/>
                </a:solidFill>
                <a:latin typeface="Times New Roman" panose="02020603050405020304" pitchFamily="18" charset="0"/>
                <a:cs typeface="Times New Roman" panose="02020603050405020304" pitchFamily="18" charset="0"/>
              </a:rPr>
              <a:t>foreach</a:t>
            </a:r>
            <a:r>
              <a:rPr lang="en-US" altLang="zh-CN" sz="2400" dirty="0" smtClean="0">
                <a:solidFill>
                  <a:srgbClr val="0070C0"/>
                </a:solidFill>
                <a:latin typeface="Times New Roman" panose="02020603050405020304" pitchFamily="18" charset="0"/>
                <a:cs typeface="Times New Roman" panose="02020603050405020304" pitchFamily="18" charset="0"/>
              </a:rPr>
              <a:t>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BinaryTreeNode</a:t>
            </a:r>
            <a:r>
              <a:rPr lang="en-US" altLang="zh-CN" sz="2400" dirty="0">
                <a:solidFill>
                  <a:srgbClr val="0070C0"/>
                </a:solidFill>
                <a:latin typeface="Times New Roman" panose="02020603050405020304" pitchFamily="18" charset="0"/>
                <a:cs typeface="Times New Roman" panose="02020603050405020304" pitchFamily="18" charset="0"/>
              </a:rPr>
              <a:t>&lt;</a:t>
            </a:r>
            <a:r>
              <a:rPr lang="en-US" altLang="zh-CN" sz="2400" dirty="0" err="1">
                <a:solidFill>
                  <a:srgbClr val="0070C0"/>
                </a:solidFill>
                <a:latin typeface="Times New Roman" panose="02020603050405020304" pitchFamily="18" charset="0"/>
                <a:cs typeface="Times New Roman" panose="02020603050405020304" pitchFamily="18" charset="0"/>
              </a:rPr>
              <a:t>int</a:t>
            </a:r>
            <a:r>
              <a:rPr lang="en-US" altLang="zh-CN" sz="2400" dirty="0">
                <a:solidFill>
                  <a:srgbClr val="0070C0"/>
                </a:solidFill>
                <a:latin typeface="Times New Roman" panose="02020603050405020304" pitchFamily="18" charset="0"/>
                <a:cs typeface="Times New Roman" panose="02020603050405020304" pitchFamily="18" charset="0"/>
              </a:rPr>
              <a:t>&gt; node in </a:t>
            </a:r>
            <a:r>
              <a:rPr lang="en-US" altLang="zh-CN" sz="2400" dirty="0" err="1">
                <a:solidFill>
                  <a:srgbClr val="0070C0"/>
                </a:solidFill>
                <a:latin typeface="Times New Roman" panose="02020603050405020304" pitchFamily="18" charset="0"/>
                <a:cs typeface="Times New Roman" panose="02020603050405020304" pitchFamily="18" charset="0"/>
              </a:rPr>
              <a:t>nodelist</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if </a:t>
            </a:r>
            <a:r>
              <a:rPr lang="en-US"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err="1">
                <a:solidFill>
                  <a:srgbClr val="0070C0"/>
                </a:solidFill>
                <a:latin typeface="Times New Roman" panose="02020603050405020304" pitchFamily="18" charset="0"/>
                <a:cs typeface="Times New Roman" panose="02020603050405020304" pitchFamily="18" charset="0"/>
              </a:rPr>
              <a:t>node.IsLeaf</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n0</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else </a:t>
            </a:r>
            <a:r>
              <a:rPr lang="en-US" altLang="zh-CN" sz="2400" dirty="0">
                <a:solidFill>
                  <a:srgbClr val="0070C0"/>
                </a:solidFill>
                <a:latin typeface="Times New Roman" panose="02020603050405020304" pitchFamily="18" charset="0"/>
                <a:cs typeface="Times New Roman" panose="02020603050405020304" pitchFamily="18" charset="0"/>
              </a:rPr>
              <a:t>if (</a:t>
            </a:r>
            <a:r>
              <a:rPr lang="en-US" altLang="zh-CN" sz="2400" dirty="0" err="1">
                <a:solidFill>
                  <a:srgbClr val="0070C0"/>
                </a:solidFill>
                <a:latin typeface="Times New Roman" panose="02020603050405020304" pitchFamily="18" charset="0"/>
                <a:cs typeface="Times New Roman" panose="02020603050405020304" pitchFamily="18" charset="0"/>
              </a:rPr>
              <a:t>node.HasOneChild</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n1</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else</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                n2</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smtClean="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err="1" smtClean="0">
                <a:solidFill>
                  <a:srgbClr val="0070C0"/>
                </a:solidFill>
                <a:latin typeface="Times New Roman" panose="02020603050405020304" pitchFamily="18" charset="0"/>
                <a:cs typeface="Times New Roman" panose="02020603050405020304" pitchFamily="18" charset="0"/>
              </a:rPr>
              <a:t>Console.WriteLine</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zh-CN" sz="2400" dirty="0">
              <a:solidFill>
                <a:srgbClr val="0070C0"/>
              </a:solidFill>
              <a:latin typeface="Times New Roman" panose="02020603050405020304" pitchFamily="18" charset="0"/>
              <a:cs typeface="Times New Roman" panose="02020603050405020304" pitchFamily="18" charset="0"/>
            </a:endParaRPr>
          </a:p>
          <a:p>
            <a:pPr>
              <a:spcBef>
                <a:spcPts val="0"/>
              </a:spcBef>
            </a:pPr>
            <a:r>
              <a:rPr lang="en-US" altLang="zh-CN" sz="2400" dirty="0" err="1">
                <a:solidFill>
                  <a:srgbClr val="0070C0"/>
                </a:solidFill>
                <a:latin typeface="Times New Roman" panose="02020603050405020304" pitchFamily="18" charset="0"/>
                <a:cs typeface="Times New Roman" panose="02020603050405020304" pitchFamily="18" charset="0"/>
              </a:rPr>
              <a:t>Console.WriteLine</a:t>
            </a:r>
            <a:r>
              <a:rPr lang="en-US" altLang="zh-CN" sz="2400" dirty="0">
                <a:solidFill>
                  <a:srgbClr val="0070C0"/>
                </a:solidFill>
                <a:latin typeface="Times New Roman" panose="02020603050405020304" pitchFamily="18" charset="0"/>
                <a:cs typeface="Times New Roman" panose="02020603050405020304" pitchFamily="18" charset="0"/>
              </a:rPr>
              <a:t>("n2={0}, n1={1}, n0={2}", n2, n1, n0);</a:t>
            </a:r>
            <a:endParaRPr lang="zh-CN" alt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8258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5578" y="414604"/>
            <a:ext cx="4586053" cy="5650803"/>
          </a:xfrm>
        </p:spPr>
        <p:txBody>
          <a:bodyPr>
            <a:normAutofit/>
          </a:bodyPr>
          <a:lstStyle/>
          <a:p>
            <a:r>
              <a:rPr lang="x-none" altLang="zh-CN" sz="2400" dirty="0"/>
              <a:t>6.8 把如图6.16所示的树转化成二叉树</a:t>
            </a:r>
            <a:r>
              <a:rPr lang="x-none" altLang="zh-CN" sz="2400" dirty="0" smtClean="0"/>
              <a:t>。</a:t>
            </a:r>
            <a:endParaRPr lang="en-US" altLang="zh-CN" sz="2400" dirty="0" smtClean="0"/>
          </a:p>
          <a:p>
            <a:r>
              <a:rPr lang="zh-CN"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通常，可以用一种所谓的</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孩子</a:t>
            </a:r>
            <a:r>
              <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兄弟存储结构</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将一棵树转换成了一棵二叉树。该二叉树的结点结构有</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个域：</a:t>
            </a:r>
          </a:p>
          <a:p>
            <a:pPr lvl="1"/>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，存放结点数据。</a:t>
            </a:r>
          </a:p>
          <a:p>
            <a:pPr lvl="1"/>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child</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，指向该结点的第一个孩子结点。</a:t>
            </a:r>
          </a:p>
          <a:p>
            <a:pPr lvl="1"/>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brother</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，指向该结点的下一个兄弟结点。</a:t>
            </a:r>
          </a:p>
          <a:p>
            <a:endParaRPr lang="zh-CN" altLang="zh-CN" sz="2400" dirty="0"/>
          </a:p>
        </p:txBody>
      </p:sp>
      <p:sp>
        <p:nvSpPr>
          <p:cNvPr id="3" name="Rectangle 2"/>
          <p:cNvSpPr>
            <a:spLocks noChangeArrowheads="1"/>
          </p:cNvSpPr>
          <p:nvPr/>
        </p:nvSpPr>
        <p:spPr bwMode="auto">
          <a:xfrm>
            <a:off x="2748878" y="4060843"/>
            <a:ext cx="1557296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345290300"/>
              </p:ext>
            </p:extLst>
          </p:nvPr>
        </p:nvGraphicFramePr>
        <p:xfrm>
          <a:off x="5268294" y="441617"/>
          <a:ext cx="3685930" cy="2010507"/>
        </p:xfrm>
        <a:graphic>
          <a:graphicData uri="http://schemas.openxmlformats.org/presentationml/2006/ole">
            <p:oleObj spid="_x0000_s4205" r:id="rId3" imgW="2374743" imgH="1294716" progId="Visio.Drawing.11">
              <p:embed/>
            </p:oleObj>
          </a:graphicData>
        </a:graphic>
      </p:graphicFrame>
      <p:sp>
        <p:nvSpPr>
          <p:cNvPr id="5" name="Rectangle 4"/>
          <p:cNvSpPr>
            <a:spLocks noChangeArrowheads="1"/>
          </p:cNvSpPr>
          <p:nvPr/>
        </p:nvSpPr>
        <p:spPr bwMode="auto">
          <a:xfrm>
            <a:off x="5996352" y="2954214"/>
            <a:ext cx="13570479"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255313572"/>
              </p:ext>
            </p:extLst>
          </p:nvPr>
        </p:nvGraphicFramePr>
        <p:xfrm>
          <a:off x="5996352" y="2954215"/>
          <a:ext cx="2200685" cy="3006970"/>
        </p:xfrm>
        <a:graphic>
          <a:graphicData uri="http://schemas.openxmlformats.org/presentationml/2006/ole">
            <p:oleObj spid="_x0000_s4206" r:id="rId4" imgW="1474693" imgH="2014699" progId="Visio.Drawing.11">
              <p:embed/>
            </p:oleObj>
          </a:graphicData>
        </a:graphic>
      </p:graphicFrame>
      <p:cxnSp>
        <p:nvCxnSpPr>
          <p:cNvPr id="8" name="直接连接符 7"/>
          <p:cNvCxnSpPr/>
          <p:nvPr/>
        </p:nvCxnSpPr>
        <p:spPr>
          <a:xfrm>
            <a:off x="6518031" y="1119554"/>
            <a:ext cx="6623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625862" y="1119554"/>
            <a:ext cx="6623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852744" y="1689111"/>
            <a:ext cx="287216" cy="117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423015" y="1700861"/>
            <a:ext cx="287216" cy="117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565528" y="2275266"/>
            <a:ext cx="287216" cy="117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8349762" y="1712584"/>
            <a:ext cx="287216" cy="117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06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down)">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1642" y="542442"/>
            <a:ext cx="4140357" cy="5371849"/>
          </a:xfrm>
        </p:spPr>
        <p:txBody>
          <a:bodyPr>
            <a:normAutofit/>
          </a:bodyPr>
          <a:lstStyle/>
          <a:p>
            <a:pPr>
              <a:lnSpc>
                <a:spcPct val="100000"/>
              </a:lnSpc>
              <a:spcBef>
                <a:spcPts val="0"/>
              </a:spcBef>
              <a:spcAft>
                <a:spcPts val="600"/>
              </a:spcAft>
            </a:pPr>
            <a:r>
              <a:rPr lang="x-none" altLang="zh-CN" sz="2400" dirty="0"/>
              <a:t>6.9 画出与图6.17所示的二叉树相应的森林。</a:t>
            </a:r>
            <a:endParaRPr lang="zh-CN" altLang="zh-CN" sz="2400" dirty="0"/>
          </a:p>
          <a:p>
            <a:pPr>
              <a:lnSpc>
                <a:spcPct val="100000"/>
              </a:lnSpc>
              <a:spcBef>
                <a:spcPts val="0"/>
              </a:spcBef>
              <a:spcAft>
                <a:spcPts val="600"/>
              </a:spcAft>
            </a:pPr>
            <a:r>
              <a:rPr lang="zh-CN" altLang="zh-CN" sz="2400" b="1" dirty="0">
                <a:solidFill>
                  <a:srgbClr val="0070C0"/>
                </a:solidFill>
                <a:latin typeface="楷体" panose="02010609060101010101" pitchFamily="49" charset="-122"/>
                <a:ea typeface="楷体" panose="02010609060101010101" pitchFamily="49" charset="-122"/>
              </a:rPr>
              <a:t>解答</a:t>
            </a:r>
            <a:r>
              <a:rPr lang="zh-CN" altLang="zh-CN" sz="2400" dirty="0" smtClean="0">
                <a:solidFill>
                  <a:srgbClr val="0070C0"/>
                </a:solidFill>
                <a:latin typeface="楷体" panose="02010609060101010101" pitchFamily="49" charset="-122"/>
                <a:ea typeface="楷体" panose="02010609060101010101" pitchFamily="49" charset="-122"/>
              </a:rPr>
              <a:t>：</a:t>
            </a:r>
            <a:endParaRPr lang="en-US" altLang="zh-CN" sz="2400" dirty="0" smtClean="0">
              <a:solidFill>
                <a:srgbClr val="0070C0"/>
              </a:solidFill>
              <a:latin typeface="楷体" panose="02010609060101010101" pitchFamily="49" charset="-122"/>
              <a:ea typeface="楷体" panose="02010609060101010101" pitchFamily="49" charset="-122"/>
            </a:endParaRPr>
          </a:p>
          <a:p>
            <a:pPr>
              <a:lnSpc>
                <a:spcPct val="100000"/>
              </a:lnSpc>
              <a:spcBef>
                <a:spcPts val="0"/>
              </a:spcBef>
              <a:spcAft>
                <a:spcPts val="600"/>
              </a:spcAft>
            </a:pPr>
            <a:r>
              <a:rPr lang="zh-CN" altLang="zh-CN" sz="2400" dirty="0" smtClean="0">
                <a:solidFill>
                  <a:srgbClr val="0070C0"/>
                </a:solidFill>
                <a:latin typeface="楷体" panose="02010609060101010101" pitchFamily="49" charset="-122"/>
                <a:ea typeface="楷体" panose="02010609060101010101" pitchFamily="49" charset="-122"/>
              </a:rPr>
              <a:t>二叉树</a:t>
            </a:r>
            <a:r>
              <a:rPr lang="zh-CN" altLang="zh-CN" sz="2400" dirty="0">
                <a:solidFill>
                  <a:srgbClr val="0070C0"/>
                </a:solidFill>
                <a:latin typeface="楷体" panose="02010609060101010101" pitchFamily="49" charset="-122"/>
                <a:ea typeface="楷体" panose="02010609060101010101" pitchFamily="49" charset="-122"/>
              </a:rPr>
              <a:t>还原为树的方法：</a:t>
            </a:r>
          </a:p>
          <a:p>
            <a:pPr lvl="1">
              <a:lnSpc>
                <a:spcPct val="100000"/>
              </a:lnSpc>
              <a:spcBef>
                <a:spcPts val="0"/>
              </a:spcBef>
              <a:spcAft>
                <a:spcPts val="600"/>
              </a:spcAft>
            </a:pPr>
            <a:r>
              <a:rPr lang="zh-CN" altLang="zh-CN" sz="2400" dirty="0">
                <a:solidFill>
                  <a:srgbClr val="0070C0"/>
                </a:solidFill>
                <a:latin typeface="楷体" panose="02010609060101010101" pitchFamily="49" charset="-122"/>
                <a:ea typeface="楷体" panose="02010609060101010101" pitchFamily="49" charset="-122"/>
              </a:rPr>
              <a:t>删除原二叉树中所有父结点与右孩子的连线。</a:t>
            </a:r>
          </a:p>
          <a:p>
            <a:pPr lvl="1">
              <a:lnSpc>
                <a:spcPct val="100000"/>
              </a:lnSpc>
              <a:spcBef>
                <a:spcPts val="0"/>
              </a:spcBef>
              <a:spcAft>
                <a:spcPts val="600"/>
              </a:spcAft>
            </a:pPr>
            <a:r>
              <a:rPr lang="zh-CN" altLang="zh-CN" sz="2400" dirty="0">
                <a:solidFill>
                  <a:srgbClr val="0070C0"/>
                </a:solidFill>
                <a:latin typeface="楷体" panose="02010609060101010101" pitchFamily="49" charset="-122"/>
                <a:ea typeface="楷体" panose="02010609060101010101" pitchFamily="49" charset="-122"/>
              </a:rPr>
              <a:t>若某结点是其父结点的左孩子，则把该结点的右孩子、右孩子的右孩子等等都与该结点的父结点用线连起来。</a:t>
            </a:r>
          </a:p>
          <a:p>
            <a:pPr lvl="1">
              <a:lnSpc>
                <a:spcPct val="100000"/>
              </a:lnSpc>
              <a:spcBef>
                <a:spcPts val="0"/>
              </a:spcBef>
              <a:spcAft>
                <a:spcPts val="600"/>
              </a:spcAft>
            </a:pPr>
            <a:r>
              <a:rPr lang="zh-CN" altLang="zh-CN" sz="2400" dirty="0">
                <a:solidFill>
                  <a:srgbClr val="0070C0"/>
                </a:solidFill>
                <a:latin typeface="楷体" panose="02010609060101010101" pitchFamily="49" charset="-122"/>
                <a:ea typeface="楷体" panose="02010609060101010101" pitchFamily="49" charset="-122"/>
              </a:rPr>
              <a:t>整理所有保留的和添加的连线，使每个结点的所有子结点位于同一层次。</a:t>
            </a:r>
          </a:p>
          <a:p>
            <a:pPr>
              <a:lnSpc>
                <a:spcPct val="100000"/>
              </a:lnSpc>
              <a:spcBef>
                <a:spcPts val="0"/>
              </a:spcBef>
              <a:spcAft>
                <a:spcPts val="600"/>
              </a:spcAft>
            </a:pPr>
            <a:endParaRPr lang="zh-CN" altLang="en-US" sz="2400" dirty="0"/>
          </a:p>
        </p:txBody>
      </p:sp>
      <p:sp>
        <p:nvSpPr>
          <p:cNvPr id="3" name="Rectangle 2"/>
          <p:cNvSpPr>
            <a:spLocks noChangeArrowheads="1"/>
          </p:cNvSpPr>
          <p:nvPr/>
        </p:nvSpPr>
        <p:spPr bwMode="auto">
          <a:xfrm>
            <a:off x="5225141" y="295333"/>
            <a:ext cx="13016393"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16098484"/>
              </p:ext>
            </p:extLst>
          </p:nvPr>
        </p:nvGraphicFramePr>
        <p:xfrm>
          <a:off x="5225141" y="295334"/>
          <a:ext cx="3151819" cy="2377528"/>
        </p:xfrm>
        <a:graphic>
          <a:graphicData uri="http://schemas.openxmlformats.org/presentationml/2006/ole">
            <p:oleObj spid="_x0000_s5226" r:id="rId3" imgW="2194776" imgH="1654600" progId="Visio.Drawing.11">
              <p:embed/>
            </p:oleObj>
          </a:graphicData>
        </a:graphic>
      </p:graphicFrame>
      <p:sp>
        <p:nvSpPr>
          <p:cNvPr id="5" name="Rectangle 5"/>
          <p:cNvSpPr>
            <a:spLocks noChangeArrowheads="1"/>
          </p:cNvSpPr>
          <p:nvPr/>
        </p:nvSpPr>
        <p:spPr bwMode="auto">
          <a:xfrm>
            <a:off x="5225140" y="3675183"/>
            <a:ext cx="1123557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691261487"/>
              </p:ext>
            </p:extLst>
          </p:nvPr>
        </p:nvGraphicFramePr>
        <p:xfrm>
          <a:off x="5001614" y="3604845"/>
          <a:ext cx="3598872" cy="2121878"/>
        </p:xfrm>
        <a:graphic>
          <a:graphicData uri="http://schemas.openxmlformats.org/presentationml/2006/ole">
            <p:oleObj spid="_x0000_s5227" r:id="rId4" imgW="2194776" imgH="1294716" progId="Visio.Drawing.11">
              <p:embed/>
            </p:oleObj>
          </a:graphicData>
        </a:graphic>
      </p:graphicFrame>
      <p:cxnSp>
        <p:nvCxnSpPr>
          <p:cNvPr id="8" name="直接连接符 7"/>
          <p:cNvCxnSpPr/>
          <p:nvPr/>
        </p:nvCxnSpPr>
        <p:spPr>
          <a:xfrm flipV="1">
            <a:off x="5673970" y="1669362"/>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884985" y="2179315"/>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307016" y="1185112"/>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795188" y="590203"/>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323574" y="1172260"/>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813431" y="1625400"/>
            <a:ext cx="422031" cy="87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937738" y="1090246"/>
            <a:ext cx="158262" cy="7795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148755" y="1090246"/>
            <a:ext cx="82062" cy="1446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690527" y="569989"/>
            <a:ext cx="42283" cy="70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0215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down)">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down)">
                                      <p:cBhvr>
                                        <p:cTn id="7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20803" y="425964"/>
            <a:ext cx="8310824" cy="2516020"/>
          </a:xfrm>
        </p:spPr>
        <p:txBody>
          <a:bodyPr>
            <a:normAutofit/>
          </a:bodyPr>
          <a:lstStyle/>
          <a:p>
            <a:r>
              <a:rPr lang="x-none" altLang="zh-CN" sz="2400" dirty="0"/>
              <a:t>6.1填空</a:t>
            </a:r>
            <a:endParaRPr lang="zh-CN" altLang="zh-CN" sz="2400" dirty="0"/>
          </a:p>
          <a:p>
            <a:pPr marL="304165" indent="-304165" algn="just">
              <a:spcAft>
                <a:spcPts val="0"/>
              </a:spcAft>
            </a:pP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）一棵深度为</a:t>
            </a:r>
            <a:r>
              <a:rPr lang="en-US" altLang="zh-CN" sz="2400" kern="100" dirty="0">
                <a:latin typeface="Times New Roman" panose="02020603050405020304" pitchFamily="18" charset="0"/>
              </a:rPr>
              <a:t>5</a:t>
            </a:r>
            <a:r>
              <a:rPr lang="zh-CN" altLang="zh-CN" sz="2400" kern="100" dirty="0">
                <a:latin typeface="Times New Roman" panose="02020603050405020304" pitchFamily="18" charset="0"/>
              </a:rPr>
              <a:t>的满二叉树有</a:t>
            </a:r>
            <a:r>
              <a:rPr lang="zh-CN" altLang="zh-CN" sz="2400" u="sng" kern="100" dirty="0">
                <a:latin typeface="Times New Roman" panose="02020603050405020304" pitchFamily="18" charset="0"/>
              </a:rPr>
              <a:t> </a:t>
            </a:r>
            <a:r>
              <a:rPr lang="en-US" altLang="zh-CN" sz="2400" u="sng" kern="100" dirty="0">
                <a:latin typeface="Times New Roman" panose="02020603050405020304" pitchFamily="18" charset="0"/>
              </a:rPr>
              <a:t>31  </a:t>
            </a:r>
            <a:r>
              <a:rPr lang="zh-CN" altLang="zh-CN" sz="2400" kern="100" dirty="0">
                <a:latin typeface="Times New Roman" panose="02020603050405020304" pitchFamily="18" charset="0"/>
              </a:rPr>
              <a:t>分支结点和</a:t>
            </a:r>
            <a:r>
              <a:rPr lang="zh-CN" altLang="zh-CN" sz="2400" u="sng" kern="100" dirty="0">
                <a:latin typeface="Times New Roman" panose="02020603050405020304" pitchFamily="18" charset="0"/>
              </a:rPr>
              <a:t> </a:t>
            </a:r>
            <a:r>
              <a:rPr lang="en-US" altLang="zh-CN" sz="2400" u="sng" kern="100" dirty="0">
                <a:latin typeface="Times New Roman" panose="02020603050405020304" pitchFamily="18" charset="0"/>
              </a:rPr>
              <a:t>32  </a:t>
            </a:r>
            <a:r>
              <a:rPr lang="zh-CN" altLang="zh-CN" sz="2400" kern="100" dirty="0">
                <a:latin typeface="Times New Roman" panose="02020603050405020304" pitchFamily="18" charset="0"/>
              </a:rPr>
              <a:t>个叶子。</a:t>
            </a:r>
          </a:p>
          <a:p>
            <a:pPr marL="304165" indent="-304165" algn="just">
              <a:spcAft>
                <a:spcPts val="0"/>
              </a:spcAft>
            </a:pPr>
            <a:r>
              <a:rPr lang="zh-CN" altLang="zh-CN" sz="2400" kern="100" dirty="0">
                <a:latin typeface="Times New Roman" panose="02020603050405020304" pitchFamily="18" charset="0"/>
              </a:rPr>
              <a:t>解释：</a:t>
            </a:r>
          </a:p>
          <a:p>
            <a:pPr marL="269240" algn="just">
              <a:spcAft>
                <a:spcPts val="0"/>
              </a:spcAft>
            </a:pPr>
            <a:r>
              <a:rPr lang="zh-CN" altLang="zh-CN" sz="2400" kern="100" dirty="0">
                <a:latin typeface="Times New Roman" panose="02020603050405020304" pitchFamily="18" charset="0"/>
              </a:rPr>
              <a:t>分支结点数： </a:t>
            </a:r>
            <a:r>
              <a:rPr lang="en-US" altLang="zh-CN" sz="2400" kern="100" dirty="0">
                <a:latin typeface="Times New Roman" panose="02020603050405020304" pitchFamily="18" charset="0"/>
              </a:rPr>
              <a:t>n</a:t>
            </a:r>
            <a:r>
              <a:rPr lang="en-US" altLang="zh-CN" sz="2400" kern="100" baseline="-25000" dirty="0">
                <a:latin typeface="Times New Roman" panose="02020603050405020304" pitchFamily="18" charset="0"/>
              </a:rPr>
              <a:t>1</a:t>
            </a:r>
            <a:r>
              <a:rPr lang="en-US" altLang="zh-CN" sz="2400" kern="100" dirty="0">
                <a:latin typeface="Times New Roman" panose="02020603050405020304" pitchFamily="18" charset="0"/>
              </a:rPr>
              <a:t> = 0;  n</a:t>
            </a:r>
            <a:r>
              <a:rPr lang="en-US" altLang="zh-CN" sz="2400" kern="100" baseline="-25000" dirty="0">
                <a:latin typeface="Times New Roman" panose="02020603050405020304" pitchFamily="18" charset="0"/>
              </a:rPr>
              <a:t>2</a:t>
            </a:r>
            <a:r>
              <a:rPr lang="en-US" altLang="zh-CN" sz="2400" kern="100" dirty="0">
                <a:latin typeface="Times New Roman" panose="02020603050405020304" pitchFamily="18" charset="0"/>
              </a:rPr>
              <a:t> = 2</a:t>
            </a:r>
            <a:r>
              <a:rPr lang="en-US" altLang="zh-CN" sz="2400" kern="100" baseline="30000" dirty="0">
                <a:latin typeface="Times New Roman" panose="02020603050405020304" pitchFamily="18" charset="0"/>
              </a:rPr>
              <a:t>5+1</a:t>
            </a:r>
            <a:r>
              <a:rPr lang="en-US" altLang="zh-CN" sz="2400" kern="100" dirty="0">
                <a:latin typeface="Times New Roman" panose="02020603050405020304" pitchFamily="18" charset="0"/>
              </a:rPr>
              <a:t> – 1 – n</a:t>
            </a:r>
            <a:r>
              <a:rPr lang="en-US" altLang="zh-CN" sz="2400" kern="100" baseline="-25000" dirty="0">
                <a:latin typeface="Times New Roman" panose="02020603050405020304" pitchFamily="18" charset="0"/>
              </a:rPr>
              <a:t>0</a:t>
            </a:r>
            <a:r>
              <a:rPr lang="en-US" altLang="zh-CN" sz="2400" kern="100" dirty="0">
                <a:latin typeface="Times New Roman" panose="02020603050405020304" pitchFamily="18" charset="0"/>
              </a:rPr>
              <a:t> = 31</a:t>
            </a:r>
            <a:endParaRPr lang="zh-CN" altLang="zh-CN" sz="2400" kern="100" dirty="0">
              <a:latin typeface="Times New Roman" panose="02020603050405020304" pitchFamily="18" charset="0"/>
            </a:endParaRPr>
          </a:p>
          <a:p>
            <a:pPr marL="269240" indent="-2540" algn="just">
              <a:spcAft>
                <a:spcPts val="0"/>
              </a:spcAft>
            </a:pPr>
            <a:r>
              <a:rPr lang="zh-CN" altLang="zh-CN" sz="2400" kern="100" dirty="0">
                <a:latin typeface="Times New Roman" panose="02020603050405020304" pitchFamily="18" charset="0"/>
              </a:rPr>
              <a:t>叶子数：</a:t>
            </a:r>
            <a:r>
              <a:rPr lang="en-US" altLang="zh-CN" sz="2400" kern="100" dirty="0">
                <a:latin typeface="Times New Roman" panose="02020603050405020304" pitchFamily="18" charset="0"/>
              </a:rPr>
              <a:t>n</a:t>
            </a:r>
            <a:r>
              <a:rPr lang="en-US" altLang="zh-CN" sz="2400" kern="100" baseline="-25000" dirty="0">
                <a:latin typeface="Times New Roman" panose="02020603050405020304" pitchFamily="18" charset="0"/>
              </a:rPr>
              <a:t>0 </a:t>
            </a:r>
            <a:r>
              <a:rPr lang="en-US" altLang="zh-CN" sz="2400" kern="100" dirty="0">
                <a:latin typeface="Times New Roman" panose="02020603050405020304" pitchFamily="18" charset="0"/>
              </a:rPr>
              <a:t>= 2</a:t>
            </a:r>
            <a:r>
              <a:rPr lang="en-US" altLang="zh-CN" sz="2400" kern="100" baseline="30000" dirty="0">
                <a:latin typeface="Times New Roman" panose="02020603050405020304" pitchFamily="18" charset="0"/>
              </a:rPr>
              <a:t>5</a:t>
            </a:r>
            <a:r>
              <a:rPr lang="en-US" altLang="zh-CN" sz="2400" kern="100" dirty="0">
                <a:latin typeface="Times New Roman" panose="02020603050405020304" pitchFamily="18" charset="0"/>
              </a:rPr>
              <a:t> =32</a:t>
            </a:r>
            <a:endParaRPr lang="zh-CN" altLang="zh-CN" sz="2400" kern="100" dirty="0">
              <a:latin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20803" y="4112638"/>
            <a:ext cx="7699477" cy="2160541"/>
          </a:xfrm>
          <a:prstGeom prst="rect">
            <a:avLst/>
          </a:prstGeom>
        </p:spPr>
      </p:pic>
      <p:pic>
        <p:nvPicPr>
          <p:cNvPr id="8" name="图片 7"/>
          <p:cNvPicPr>
            <a:picLocks noChangeAspect="1"/>
          </p:cNvPicPr>
          <p:nvPr/>
        </p:nvPicPr>
        <p:blipFill>
          <a:blip r:embed="rId4"/>
          <a:stretch>
            <a:fillRect/>
          </a:stretch>
        </p:blipFill>
        <p:spPr>
          <a:xfrm>
            <a:off x="577598" y="3140694"/>
            <a:ext cx="7872029" cy="921575"/>
          </a:xfrm>
          <a:prstGeom prst="rect">
            <a:avLst/>
          </a:prstGeom>
        </p:spPr>
      </p:pic>
    </p:spTree>
    <p:extLst>
      <p:ext uri="{BB962C8B-B14F-4D97-AF65-F5344CB8AC3E}">
        <p14:creationId xmlns:p14="http://schemas.microsoft.com/office/powerpoint/2010/main" xmlns="" val="15996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8579" y="411814"/>
            <a:ext cx="8390574" cy="3038819"/>
          </a:xfrm>
        </p:spPr>
        <p:txBody>
          <a:bodyPr>
            <a:normAutofit/>
          </a:bodyPr>
          <a:lstStyle/>
          <a:p>
            <a:pPr>
              <a:lnSpc>
                <a:spcPct val="100000"/>
              </a:lnSpc>
              <a:spcBef>
                <a:spcPts val="600"/>
              </a:spcBef>
            </a:pPr>
            <a:r>
              <a:rPr lang="x-none" altLang="zh-CN" sz="2400" dirty="0"/>
              <a:t>6.10 解决问题的策略常用树结构来描述。有8枚硬币，其中恰有一枚假币，假币比真币重。现欲用一架天平称出假币，使称重的次数尽可能地少。试以树结构描述测试假币的称重策略。</a:t>
            </a:r>
            <a:endParaRPr lang="zh-CN" altLang="zh-CN" sz="2400" dirty="0"/>
          </a:p>
          <a:p>
            <a:pPr>
              <a:lnSpc>
                <a:spcPct val="100000"/>
              </a:lnSpc>
              <a:spcBef>
                <a:spcPts val="600"/>
              </a:spcBef>
            </a:pPr>
            <a:r>
              <a:rPr lang="zh-CN" altLang="zh-CN" sz="2400" b="1" dirty="0">
                <a:solidFill>
                  <a:srgbClr val="0070C0"/>
                </a:solidFill>
                <a:latin typeface="楷体" panose="02010609060101010101" pitchFamily="49" charset="-122"/>
                <a:ea typeface="楷体" panose="02010609060101010101" pitchFamily="49" charset="-122"/>
              </a:rPr>
              <a:t>解答</a:t>
            </a:r>
            <a:r>
              <a:rPr lang="zh-CN" altLang="zh-CN" sz="2400" dirty="0">
                <a:solidFill>
                  <a:srgbClr val="0070C0"/>
                </a:solidFill>
                <a:latin typeface="楷体" panose="02010609060101010101" pitchFamily="49" charset="-122"/>
                <a:ea typeface="楷体" panose="02010609060101010101" pitchFamily="49" charset="-122"/>
              </a:rPr>
              <a:t>：</a:t>
            </a:r>
          </a:p>
          <a:p>
            <a:pPr>
              <a:lnSpc>
                <a:spcPct val="100000"/>
              </a:lnSpc>
              <a:spcBef>
                <a:spcPts val="600"/>
              </a:spcBef>
            </a:pPr>
            <a:r>
              <a:rPr lang="zh-CN" altLang="zh-CN" sz="2400" dirty="0">
                <a:solidFill>
                  <a:srgbClr val="0070C0"/>
                </a:solidFill>
                <a:latin typeface="楷体" panose="02010609060101010101" pitchFamily="49" charset="-122"/>
                <a:ea typeface="楷体" panose="02010609060101010101" pitchFamily="49" charset="-122"/>
              </a:rPr>
              <a:t>下图描述了称重的策略。只要称两次便可测出假币。图中</a:t>
            </a:r>
            <a:r>
              <a:rPr lang="en-US" altLang="zh-CN" sz="2400" dirty="0">
                <a:solidFill>
                  <a:srgbClr val="0070C0"/>
                </a:solidFill>
                <a:latin typeface="楷体" panose="02010609060101010101" pitchFamily="49" charset="-122"/>
                <a:ea typeface="楷体" panose="02010609060101010101" pitchFamily="49" charset="-122"/>
              </a:rPr>
              <a:t>8</a:t>
            </a:r>
            <a:r>
              <a:rPr lang="zh-CN" altLang="zh-CN" sz="2400" dirty="0">
                <a:solidFill>
                  <a:srgbClr val="0070C0"/>
                </a:solidFill>
                <a:latin typeface="楷体" panose="02010609060101010101" pitchFamily="49" charset="-122"/>
                <a:ea typeface="楷体" panose="02010609060101010101" pitchFamily="49" charset="-122"/>
              </a:rPr>
              <a:t>个数字表示</a:t>
            </a:r>
            <a:r>
              <a:rPr lang="en-US" altLang="zh-CN" sz="2400" dirty="0">
                <a:solidFill>
                  <a:srgbClr val="0070C0"/>
                </a:solidFill>
                <a:latin typeface="楷体" panose="02010609060101010101" pitchFamily="49" charset="-122"/>
                <a:ea typeface="楷体" panose="02010609060101010101" pitchFamily="49" charset="-122"/>
              </a:rPr>
              <a:t>8</a:t>
            </a:r>
            <a:r>
              <a:rPr lang="zh-CN" altLang="zh-CN" sz="2400" dirty="0">
                <a:solidFill>
                  <a:srgbClr val="0070C0"/>
                </a:solidFill>
                <a:latin typeface="楷体" panose="02010609060101010101" pitchFamily="49" charset="-122"/>
                <a:ea typeface="楷体" panose="02010609060101010101" pitchFamily="49" charset="-122"/>
              </a:rPr>
              <a:t>枚硬币，结点处标记的两个集合为一次称量中两盘所放的硬币，假币一定在一次称量中较低的盘中。</a:t>
            </a:r>
          </a:p>
          <a:p>
            <a:pPr>
              <a:lnSpc>
                <a:spcPct val="100000"/>
              </a:lnSpc>
              <a:spcBef>
                <a:spcPts val="600"/>
              </a:spcBef>
            </a:pPr>
            <a:endParaRPr lang="zh-CN" altLang="en-US" sz="2400" dirty="0"/>
          </a:p>
        </p:txBody>
      </p:sp>
      <p:pic>
        <p:nvPicPr>
          <p:cNvPr id="6146" name="Picture 2" descr="B8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579" y="3450633"/>
            <a:ext cx="5290123" cy="241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952617" y="6017762"/>
            <a:ext cx="4262705" cy="297517"/>
          </a:xfrm>
          <a:prstGeom prst="rect">
            <a:avLst/>
          </a:prstGeom>
        </p:spPr>
        <p:txBody>
          <a:bodyPr wrap="none">
            <a:spAutoFit/>
          </a:bodyPr>
          <a:lstStyle/>
          <a:p>
            <a:pPr indent="266700" algn="ctr">
              <a:lnSpc>
                <a:spcPts val="1560"/>
              </a:lnSpc>
              <a:spcBef>
                <a:spcPts val="300"/>
              </a:spcBef>
              <a:spcAft>
                <a:spcPts val="600"/>
              </a:spcAft>
            </a:pPr>
            <a:r>
              <a:rPr lang="zh-CN" altLang="zh-CN" kern="1050" dirty="0">
                <a:latin typeface="Times New Roman" panose="02020603050405020304" pitchFamily="18" charset="0"/>
              </a:rPr>
              <a:t>图</a:t>
            </a:r>
            <a:r>
              <a:rPr lang="en-US" altLang="zh-CN" kern="1050" dirty="0">
                <a:latin typeface="Times New Roman" panose="02020603050405020304" pitchFamily="18" charset="0"/>
              </a:rPr>
              <a:t>  </a:t>
            </a:r>
            <a:r>
              <a:rPr lang="zh-CN" altLang="zh-CN" kern="1050" dirty="0">
                <a:latin typeface="Times New Roman" panose="02020603050405020304" pitchFamily="18" charset="0"/>
              </a:rPr>
              <a:t>以树结构描述测试假币的称重策略</a:t>
            </a:r>
          </a:p>
        </p:txBody>
      </p:sp>
    </p:spTree>
    <p:extLst>
      <p:ext uri="{BB962C8B-B14F-4D97-AF65-F5344CB8AC3E}">
        <p14:creationId xmlns:p14="http://schemas.microsoft.com/office/powerpoint/2010/main" xmlns="" val="386486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539" y="1754966"/>
            <a:ext cx="8010299" cy="1413894"/>
          </a:xfrm>
        </p:spPr>
        <p:txBody>
          <a:bodyPr/>
          <a:lstStyle/>
          <a:p>
            <a:pPr algn="ctr"/>
            <a:r>
              <a:rPr lang="zh-CN" altLang="en-US" sz="3600" dirty="0" smtClean="0"/>
              <a:t>第七章  图</a:t>
            </a:r>
            <a:endParaRPr lang="en-US" altLang="zh-CN" sz="3600" dirty="0" smtClean="0"/>
          </a:p>
          <a:p>
            <a:pPr algn="ctr"/>
            <a:endParaRPr lang="en-US" altLang="zh-CN" dirty="0"/>
          </a:p>
        </p:txBody>
      </p:sp>
    </p:spTree>
    <p:extLst>
      <p:ext uri="{BB962C8B-B14F-4D97-AF65-F5344CB8AC3E}">
        <p14:creationId xmlns:p14="http://schemas.microsoft.com/office/powerpoint/2010/main" xmlns="" val="2466591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9411" y="306694"/>
            <a:ext cx="8604447" cy="5758714"/>
          </a:xfrm>
        </p:spPr>
        <p:txBody>
          <a:bodyPr>
            <a:normAutofit/>
          </a:bodyPr>
          <a:lstStyle/>
          <a:p>
            <a:pPr>
              <a:lnSpc>
                <a:spcPct val="100000"/>
              </a:lnSpc>
              <a:spcBef>
                <a:spcPts val="600"/>
              </a:spcBef>
            </a:pPr>
            <a:r>
              <a:rPr lang="en-US" altLang="zh-CN" sz="2400" dirty="0" smtClean="0"/>
              <a:t>7.1 </a:t>
            </a:r>
            <a:r>
              <a:rPr lang="zh-CN" altLang="zh-CN" sz="2400" dirty="0"/>
              <a:t>简述图的基于邻接矩阵的存储结构和基于邻接表的存储结构</a:t>
            </a:r>
            <a:r>
              <a:rPr lang="zh-CN" altLang="zh-CN" sz="2400" dirty="0" smtClean="0"/>
              <a:t>。</a:t>
            </a:r>
            <a:endParaRPr lang="en-US" altLang="zh-CN" sz="2400" dirty="0" smtClean="0"/>
          </a:p>
          <a:p>
            <a:pPr>
              <a:lnSpc>
                <a:spcPct val="100000"/>
              </a:lnSpc>
              <a:spcBef>
                <a:spcPts val="600"/>
              </a:spcBef>
            </a:pPr>
            <a:r>
              <a:rPr lang="zh-CN" altLang="zh-CN" dirty="0" smtClean="0">
                <a:solidFill>
                  <a:srgbClr val="0070C0"/>
                </a:solidFill>
                <a:latin typeface="楷体" panose="02010609060101010101" pitchFamily="49" charset="-122"/>
                <a:ea typeface="楷体" panose="02010609060101010101" pitchFamily="49" charset="-122"/>
              </a:rPr>
              <a:t>解答</a:t>
            </a:r>
            <a:r>
              <a:rPr lang="zh-CN" altLang="zh-CN" dirty="0">
                <a:solidFill>
                  <a:srgbClr val="0070C0"/>
                </a:solidFill>
                <a:latin typeface="楷体" panose="02010609060101010101" pitchFamily="49" charset="-122"/>
                <a:ea typeface="楷体" panose="02010609060101010101" pitchFamily="49" charset="-122"/>
              </a:rPr>
              <a:t>：</a:t>
            </a:r>
          </a:p>
          <a:p>
            <a:pPr>
              <a:lnSpc>
                <a:spcPct val="100000"/>
              </a:lnSpc>
              <a:spcBef>
                <a:spcPts val="600"/>
              </a:spcBef>
              <a:buFont typeface="Wingdings" panose="05000000000000000000" pitchFamily="2" charset="2"/>
              <a:buChar char="u"/>
            </a:pPr>
            <a:r>
              <a:rPr lang="zh-CN" altLang="zh-CN" dirty="0">
                <a:solidFill>
                  <a:srgbClr val="0070C0"/>
                </a:solidFill>
                <a:latin typeface="楷体" panose="02010609060101010101" pitchFamily="49" charset="-122"/>
                <a:ea typeface="楷体" panose="02010609060101010101" pitchFamily="49" charset="-122"/>
              </a:rPr>
              <a:t>图的边集可以用邻接矩阵（</a:t>
            </a:r>
            <a:r>
              <a:rPr lang="en-US" altLang="zh-CN" dirty="0">
                <a:solidFill>
                  <a:srgbClr val="0070C0"/>
                </a:solidFill>
                <a:latin typeface="楷体" panose="02010609060101010101" pitchFamily="49" charset="-122"/>
                <a:ea typeface="楷体" panose="02010609060101010101" pitchFamily="49" charset="-122"/>
              </a:rPr>
              <a:t>adjacency matrix</a:t>
            </a:r>
            <a:r>
              <a:rPr lang="zh-CN" altLang="zh-CN" dirty="0">
                <a:solidFill>
                  <a:srgbClr val="0070C0"/>
                </a:solidFill>
                <a:latin typeface="楷体" panose="02010609060101010101" pitchFamily="49" charset="-122"/>
                <a:ea typeface="楷体" panose="02010609060101010101" pitchFamily="49" charset="-122"/>
              </a:rPr>
              <a:t>）或邻接表（</a:t>
            </a:r>
            <a:r>
              <a:rPr lang="en-US" altLang="zh-CN" dirty="0">
                <a:solidFill>
                  <a:srgbClr val="0070C0"/>
                </a:solidFill>
                <a:latin typeface="楷体" panose="02010609060101010101" pitchFamily="49" charset="-122"/>
                <a:ea typeface="楷体" panose="02010609060101010101" pitchFamily="49" charset="-122"/>
              </a:rPr>
              <a:t>adjacency list</a:t>
            </a:r>
            <a:r>
              <a:rPr lang="zh-CN" altLang="zh-CN" dirty="0">
                <a:solidFill>
                  <a:srgbClr val="0070C0"/>
                </a:solidFill>
                <a:latin typeface="楷体" panose="02010609060101010101" pitchFamily="49" charset="-122"/>
                <a:ea typeface="楷体" panose="02010609060101010101" pitchFamily="49" charset="-122"/>
              </a:rPr>
              <a:t>）来表示。邻接矩阵是一种顺序存储结构，而邻接表是一种链式存储结构。</a:t>
            </a:r>
          </a:p>
          <a:p>
            <a:pPr>
              <a:lnSpc>
                <a:spcPct val="100000"/>
              </a:lnSpc>
              <a:spcBef>
                <a:spcPts val="600"/>
              </a:spcBef>
              <a:buFont typeface="Wingdings" panose="05000000000000000000" pitchFamily="2" charset="2"/>
              <a:buChar char="u"/>
            </a:pPr>
            <a:r>
              <a:rPr lang="zh-CN" altLang="zh-CN" dirty="0">
                <a:solidFill>
                  <a:srgbClr val="0070C0"/>
                </a:solidFill>
                <a:latin typeface="楷体" panose="02010609060101010101" pitchFamily="49" charset="-122"/>
                <a:ea typeface="楷体" panose="02010609060101010101" pitchFamily="49" charset="-122"/>
              </a:rPr>
              <a:t>邻接矩阵表示的图结构所占用的存储空间的大小与图中结点的个数有关，而与边的数目无关，用邻接矩阵表示一个有</a:t>
            </a:r>
            <a:r>
              <a:rPr lang="en-US" altLang="zh-CN" i="1" dirty="0">
                <a:solidFill>
                  <a:srgbClr val="0070C0"/>
                </a:solidFill>
                <a:latin typeface="楷体" panose="02010609060101010101" pitchFamily="49" charset="-122"/>
                <a:ea typeface="楷体" panose="02010609060101010101" pitchFamily="49" charset="-122"/>
              </a:rPr>
              <a:t>n</a:t>
            </a:r>
            <a:r>
              <a:rPr lang="zh-CN" altLang="zh-CN" dirty="0">
                <a:solidFill>
                  <a:srgbClr val="0070C0"/>
                </a:solidFill>
                <a:latin typeface="楷体" panose="02010609060101010101" pitchFamily="49" charset="-122"/>
                <a:ea typeface="楷体" panose="02010609060101010101" pitchFamily="49" charset="-122"/>
              </a:rPr>
              <a:t>个结点的图需要</a:t>
            </a:r>
            <a:r>
              <a:rPr lang="en-US" altLang="zh-CN" i="1" dirty="0">
                <a:solidFill>
                  <a:srgbClr val="0070C0"/>
                </a:solidFill>
                <a:latin typeface="楷体" panose="02010609060101010101" pitchFamily="49" charset="-122"/>
                <a:ea typeface="楷体" panose="02010609060101010101" pitchFamily="49" charset="-122"/>
              </a:rPr>
              <a:t>n</a:t>
            </a:r>
            <a:r>
              <a:rPr lang="en-US" altLang="zh-CN" baseline="30000" dirty="0">
                <a:solidFill>
                  <a:srgbClr val="0070C0"/>
                </a:solidFill>
                <a:latin typeface="楷体" panose="02010609060101010101" pitchFamily="49" charset="-122"/>
                <a:ea typeface="楷体" panose="02010609060101010101" pitchFamily="49" charset="-122"/>
              </a:rPr>
              <a:t>2</a:t>
            </a:r>
            <a:r>
              <a:rPr lang="zh-CN" altLang="zh-CN" dirty="0">
                <a:solidFill>
                  <a:srgbClr val="0070C0"/>
                </a:solidFill>
                <a:latin typeface="楷体" panose="02010609060101010101" pitchFamily="49" charset="-122"/>
                <a:ea typeface="楷体" panose="02010609060101010101" pitchFamily="49" charset="-122"/>
              </a:rPr>
              <a:t>个存储单元。对于稀疏图，其边数可能远小于</a:t>
            </a:r>
            <a:r>
              <a:rPr lang="en-US" altLang="zh-CN" i="1" dirty="0">
                <a:solidFill>
                  <a:srgbClr val="0070C0"/>
                </a:solidFill>
                <a:latin typeface="楷体" panose="02010609060101010101" pitchFamily="49" charset="-122"/>
                <a:ea typeface="楷体" panose="02010609060101010101" pitchFamily="49" charset="-122"/>
              </a:rPr>
              <a:t>n</a:t>
            </a:r>
            <a:r>
              <a:rPr lang="en-US" altLang="zh-CN" baseline="30000" dirty="0">
                <a:solidFill>
                  <a:srgbClr val="0070C0"/>
                </a:solidFill>
                <a:latin typeface="楷体" panose="02010609060101010101" pitchFamily="49" charset="-122"/>
                <a:ea typeface="楷体" panose="02010609060101010101" pitchFamily="49" charset="-122"/>
              </a:rPr>
              <a:t>2</a:t>
            </a:r>
            <a:r>
              <a:rPr lang="zh-CN" altLang="zh-CN" dirty="0">
                <a:solidFill>
                  <a:srgbClr val="0070C0"/>
                </a:solidFill>
                <a:latin typeface="楷体" panose="02010609060101010101" pitchFamily="49" charset="-122"/>
                <a:ea typeface="楷体" panose="02010609060101010101" pitchFamily="49" charset="-122"/>
              </a:rPr>
              <a:t>，它的邻接矩阵中就会有很多零元素，这将造成存储空间上的浪费。对于这种情况，可以用结点表和邻接表来存储图，其占用的存储空间不但与图的结点数有关，而且也与边数有关。对于</a:t>
            </a:r>
            <a:r>
              <a:rPr lang="en-US" altLang="zh-CN" i="1" dirty="0">
                <a:solidFill>
                  <a:srgbClr val="0070C0"/>
                </a:solidFill>
                <a:latin typeface="楷体" panose="02010609060101010101" pitchFamily="49" charset="-122"/>
                <a:ea typeface="楷体" panose="02010609060101010101" pitchFamily="49" charset="-122"/>
              </a:rPr>
              <a:t>n</a:t>
            </a:r>
            <a:r>
              <a:rPr lang="zh-CN" altLang="zh-CN" dirty="0">
                <a:solidFill>
                  <a:srgbClr val="0070C0"/>
                </a:solidFill>
                <a:latin typeface="楷体" panose="02010609060101010101" pitchFamily="49" charset="-122"/>
                <a:ea typeface="楷体" panose="02010609060101010101" pitchFamily="49" charset="-122"/>
              </a:rPr>
              <a:t>个结点的图，如果边数</a:t>
            </a:r>
            <a:r>
              <a:rPr lang="en-US" altLang="zh-CN" i="1" dirty="0">
                <a:solidFill>
                  <a:srgbClr val="0070C0"/>
                </a:solidFill>
                <a:latin typeface="楷体" panose="02010609060101010101" pitchFamily="49" charset="-122"/>
                <a:ea typeface="楷体" panose="02010609060101010101" pitchFamily="49" charset="-122"/>
              </a:rPr>
              <a:t>m&lt;&lt;n</a:t>
            </a:r>
            <a:r>
              <a:rPr lang="en-US" altLang="zh-CN" baseline="30000" dirty="0">
                <a:solidFill>
                  <a:srgbClr val="0070C0"/>
                </a:solidFill>
                <a:latin typeface="楷体" panose="02010609060101010101" pitchFamily="49" charset="-122"/>
                <a:ea typeface="楷体" panose="02010609060101010101" pitchFamily="49" charset="-122"/>
              </a:rPr>
              <a:t>2</a:t>
            </a:r>
            <a:r>
              <a:rPr lang="zh-CN" altLang="zh-CN" dirty="0">
                <a:solidFill>
                  <a:srgbClr val="0070C0"/>
                </a:solidFill>
                <a:latin typeface="楷体" panose="02010609060101010101" pitchFamily="49" charset="-122"/>
                <a:ea typeface="楷体" panose="02010609060101010101" pitchFamily="49" charset="-122"/>
              </a:rPr>
              <a:t>，则占用的存储单元较为节省。另外，邻接表保存了与一个结点相邻接的所有结点，这也给图的操作提供了方便。</a:t>
            </a:r>
          </a:p>
          <a:p>
            <a:pPr>
              <a:lnSpc>
                <a:spcPct val="100000"/>
              </a:lnSpc>
              <a:spcBef>
                <a:spcPts val="600"/>
              </a:spcBef>
              <a:buFont typeface="Wingdings" panose="05000000000000000000" pitchFamily="2" charset="2"/>
              <a:buChar char="u"/>
            </a:pPr>
            <a:r>
              <a:rPr lang="zh-CN" altLang="zh-CN" dirty="0">
                <a:solidFill>
                  <a:srgbClr val="0070C0"/>
                </a:solidFill>
                <a:latin typeface="楷体" panose="02010609060101010101" pitchFamily="49" charset="-122"/>
                <a:ea typeface="楷体" panose="02010609060101010101" pitchFamily="49" charset="-122"/>
              </a:rPr>
              <a:t>图的结点表将图中的所有结点保存在一个线性表中，该线性表中的每个元素对应于一个结点。线性表元素的类型是一种重新定义的结点类型，它包括两个基本成员：</a:t>
            </a:r>
            <a:r>
              <a:rPr lang="en-US" altLang="zh-CN" dirty="0">
                <a:solidFill>
                  <a:srgbClr val="0070C0"/>
                </a:solidFill>
                <a:latin typeface="楷体" panose="02010609060101010101" pitchFamily="49" charset="-122"/>
                <a:ea typeface="楷体" panose="02010609060101010101" pitchFamily="49" charset="-122"/>
              </a:rPr>
              <a:t>data</a:t>
            </a:r>
            <a:r>
              <a:rPr lang="zh-CN" altLang="zh-CN" dirty="0">
                <a:solidFill>
                  <a:srgbClr val="0070C0"/>
                </a:solidFill>
                <a:latin typeface="楷体" panose="02010609060101010101" pitchFamily="49" charset="-122"/>
                <a:ea typeface="楷体" panose="02010609060101010101" pitchFamily="49" charset="-122"/>
              </a:rPr>
              <a:t>和</a:t>
            </a:r>
            <a:r>
              <a:rPr lang="en-US" altLang="zh-CN" dirty="0">
                <a:solidFill>
                  <a:srgbClr val="0070C0"/>
                </a:solidFill>
                <a:latin typeface="楷体" panose="02010609060101010101" pitchFamily="49" charset="-122"/>
                <a:ea typeface="楷体" panose="02010609060101010101" pitchFamily="49" charset="-122"/>
              </a:rPr>
              <a:t>neighbors</a:t>
            </a:r>
            <a:r>
              <a:rPr lang="zh-CN" altLang="zh-CN" dirty="0">
                <a:solidFill>
                  <a:srgbClr val="0070C0"/>
                </a:solidFill>
                <a:latin typeface="楷体" panose="02010609060101010101" pitchFamily="49" charset="-122"/>
                <a:ea typeface="楷体" panose="02010609060101010101" pitchFamily="49" charset="-122"/>
              </a:rPr>
              <a:t>。</a:t>
            </a:r>
            <a:r>
              <a:rPr lang="en-US" altLang="zh-CN" dirty="0">
                <a:solidFill>
                  <a:srgbClr val="0070C0"/>
                </a:solidFill>
                <a:latin typeface="楷体" panose="02010609060101010101" pitchFamily="49" charset="-122"/>
                <a:ea typeface="楷体" panose="02010609060101010101" pitchFamily="49" charset="-122"/>
              </a:rPr>
              <a:t>data</a:t>
            </a:r>
            <a:r>
              <a:rPr lang="zh-CN" altLang="zh-CN" dirty="0">
                <a:solidFill>
                  <a:srgbClr val="0070C0"/>
                </a:solidFill>
                <a:latin typeface="楷体" panose="02010609060101010101" pitchFamily="49" charset="-122"/>
                <a:ea typeface="楷体" panose="02010609060101010101" pitchFamily="49" charset="-122"/>
              </a:rPr>
              <a:t>表示结点数据元素信息，</a:t>
            </a:r>
            <a:r>
              <a:rPr lang="en-US" altLang="zh-CN" dirty="0">
                <a:solidFill>
                  <a:srgbClr val="0070C0"/>
                </a:solidFill>
                <a:latin typeface="楷体" panose="02010609060101010101" pitchFamily="49" charset="-122"/>
                <a:ea typeface="楷体" panose="02010609060101010101" pitchFamily="49" charset="-122"/>
              </a:rPr>
              <a:t>neighbors</a:t>
            </a:r>
            <a:r>
              <a:rPr lang="zh-CN" altLang="zh-CN" dirty="0">
                <a:solidFill>
                  <a:srgbClr val="0070C0"/>
                </a:solidFill>
                <a:latin typeface="楷体" panose="02010609060101010101" pitchFamily="49" charset="-122"/>
                <a:ea typeface="楷体" panose="02010609060101010101" pitchFamily="49" charset="-122"/>
              </a:rPr>
              <a:t>指向该结点的</a:t>
            </a:r>
            <a:r>
              <a:rPr lang="zh-CN" altLang="zh-CN" b="1" dirty="0">
                <a:solidFill>
                  <a:srgbClr val="0070C0"/>
                </a:solidFill>
                <a:latin typeface="楷体" panose="02010609060101010101" pitchFamily="49" charset="-122"/>
                <a:ea typeface="楷体" panose="02010609060101010101" pitchFamily="49" charset="-122"/>
              </a:rPr>
              <a:t>邻接结点表</a:t>
            </a:r>
            <a:r>
              <a:rPr lang="zh-CN" altLang="zh-CN" dirty="0">
                <a:solidFill>
                  <a:srgbClr val="0070C0"/>
                </a:solidFill>
                <a:latin typeface="楷体" panose="02010609060101010101" pitchFamily="49" charset="-122"/>
                <a:ea typeface="楷体" panose="02010609060101010101" pitchFamily="49" charset="-122"/>
              </a:rPr>
              <a:t>，简称</a:t>
            </a:r>
            <a:r>
              <a:rPr lang="zh-CN" altLang="zh-CN" b="1" dirty="0">
                <a:solidFill>
                  <a:srgbClr val="0070C0"/>
                </a:solidFill>
                <a:latin typeface="楷体" panose="02010609060101010101" pitchFamily="49" charset="-122"/>
                <a:ea typeface="楷体" panose="02010609060101010101" pitchFamily="49" charset="-122"/>
              </a:rPr>
              <a:t>邻接表</a:t>
            </a:r>
            <a:r>
              <a:rPr lang="zh-CN" altLang="zh-CN" dirty="0">
                <a:solidFill>
                  <a:srgbClr val="0070C0"/>
                </a:solidFill>
                <a:latin typeface="楷体" panose="02010609060101010101" pitchFamily="49" charset="-122"/>
                <a:ea typeface="楷体" panose="02010609060101010101" pitchFamily="49" charset="-122"/>
              </a:rPr>
              <a:t>。</a:t>
            </a:r>
            <a:endParaRPr lang="zh-CN" altLang="en-US"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877314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xmlns="" val="3685954395"/>
              </p:ext>
            </p:extLst>
          </p:nvPr>
        </p:nvGraphicFramePr>
        <p:xfrm>
          <a:off x="1243810" y="690177"/>
          <a:ext cx="6135545" cy="2723204"/>
        </p:xfrm>
        <a:graphic>
          <a:graphicData uri="http://schemas.openxmlformats.org/presentationml/2006/ole">
            <p:oleObj spid="_x0000_s7261" r:id="rId3" imgW="3742620" imgH="1662813" progId="Visio.Drawing.11">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4058860386"/>
              </p:ext>
            </p:extLst>
          </p:nvPr>
        </p:nvGraphicFramePr>
        <p:xfrm>
          <a:off x="3538330" y="3916018"/>
          <a:ext cx="4080154" cy="1275048"/>
        </p:xfrm>
        <a:graphic>
          <a:graphicData uri="http://schemas.openxmlformats.org/presentationml/2006/ole">
            <p:oleObj spid="_x0000_s7262" r:id="rId4" imgW="3009900" imgH="685800" progId="Equation.DSMT4">
              <p:embed/>
            </p:oleObj>
          </a:graphicData>
        </a:graphic>
      </p:graphicFrame>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20129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536575" y="33083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365663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312373" y="185372"/>
            <a:ext cx="8433042"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44588" algn="l"/>
              </a:tabLst>
              <a:defRPr>
                <a:solidFill>
                  <a:schemeClr val="tx1"/>
                </a:solidFill>
                <a:latin typeface="Arial" panose="020B0604020202020204" pitchFamily="34" charset="0"/>
              </a:defRPr>
            </a:lvl1pPr>
            <a:lvl2pPr eaLnBrk="0" fontAlgn="base" hangingPunct="0">
              <a:spcBef>
                <a:spcPct val="0"/>
              </a:spcBef>
              <a:spcAft>
                <a:spcPct val="0"/>
              </a:spcAft>
              <a:tabLst>
                <a:tab pos="1144588" algn="l"/>
              </a:tabLst>
              <a:defRPr>
                <a:solidFill>
                  <a:schemeClr val="tx1"/>
                </a:solidFill>
                <a:latin typeface="Arial" panose="020B0604020202020204" pitchFamily="34" charset="0"/>
              </a:defRPr>
            </a:lvl2pPr>
            <a:lvl3pPr eaLnBrk="0" fontAlgn="base" hangingPunct="0">
              <a:spcBef>
                <a:spcPct val="0"/>
              </a:spcBef>
              <a:spcAft>
                <a:spcPct val="0"/>
              </a:spcAft>
              <a:tabLst>
                <a:tab pos="1144588" algn="l"/>
              </a:tabLst>
              <a:defRPr>
                <a:solidFill>
                  <a:schemeClr val="tx1"/>
                </a:solidFill>
                <a:latin typeface="Arial" panose="020B0604020202020204" pitchFamily="34" charset="0"/>
              </a:defRPr>
            </a:lvl3pPr>
            <a:lvl4pPr eaLnBrk="0" fontAlgn="base" hangingPunct="0">
              <a:spcBef>
                <a:spcPct val="0"/>
              </a:spcBef>
              <a:spcAft>
                <a:spcPct val="0"/>
              </a:spcAft>
              <a:tabLst>
                <a:tab pos="1144588" algn="l"/>
              </a:tabLst>
              <a:defRPr>
                <a:solidFill>
                  <a:schemeClr val="tx1"/>
                </a:solidFill>
                <a:latin typeface="Arial" panose="020B0604020202020204" pitchFamily="34" charset="0"/>
              </a:defRPr>
            </a:lvl4pPr>
            <a:lvl5pPr eaLnBrk="0" fontAlgn="base" hangingPunct="0">
              <a:spcBef>
                <a:spcPct val="0"/>
              </a:spcBef>
              <a:spcAft>
                <a:spcPct val="0"/>
              </a:spcAft>
              <a:tabLst>
                <a:tab pos="1144588" algn="l"/>
              </a:tabLst>
              <a:defRPr>
                <a:solidFill>
                  <a:schemeClr val="tx1"/>
                </a:solidFill>
                <a:latin typeface="Arial" panose="020B0604020202020204" pitchFamily="34" charset="0"/>
              </a:defRPr>
            </a:lvl5pPr>
            <a:lvl6pPr eaLnBrk="0" fontAlgn="base" hangingPunct="0">
              <a:spcBef>
                <a:spcPct val="0"/>
              </a:spcBef>
              <a:spcAft>
                <a:spcPct val="0"/>
              </a:spcAft>
              <a:tabLst>
                <a:tab pos="1144588" algn="l"/>
              </a:tabLst>
              <a:defRPr>
                <a:solidFill>
                  <a:schemeClr val="tx1"/>
                </a:solidFill>
                <a:latin typeface="Arial" panose="020B0604020202020204" pitchFamily="34" charset="0"/>
              </a:defRPr>
            </a:lvl6pPr>
            <a:lvl7pPr eaLnBrk="0" fontAlgn="base" hangingPunct="0">
              <a:spcBef>
                <a:spcPct val="0"/>
              </a:spcBef>
              <a:spcAft>
                <a:spcPct val="0"/>
              </a:spcAft>
              <a:tabLst>
                <a:tab pos="1144588" algn="l"/>
              </a:tabLst>
              <a:defRPr>
                <a:solidFill>
                  <a:schemeClr val="tx1"/>
                </a:solidFill>
                <a:latin typeface="Arial" panose="020B0604020202020204" pitchFamily="34" charset="0"/>
              </a:defRPr>
            </a:lvl7pPr>
            <a:lvl8pPr eaLnBrk="0" fontAlgn="base" hangingPunct="0">
              <a:spcBef>
                <a:spcPct val="0"/>
              </a:spcBef>
              <a:spcAft>
                <a:spcPct val="0"/>
              </a:spcAft>
              <a:tabLst>
                <a:tab pos="1144588" algn="l"/>
              </a:tabLst>
              <a:defRPr>
                <a:solidFill>
                  <a:schemeClr val="tx1"/>
                </a:solidFill>
                <a:latin typeface="Arial" panose="020B0604020202020204" pitchFamily="34" charset="0"/>
              </a:defRPr>
            </a:lvl8pPr>
            <a:lvl9pPr eaLnBrk="0" fontAlgn="base" hangingPunct="0">
              <a:spcBef>
                <a:spcPct val="0"/>
              </a:spcBef>
              <a:spcAft>
                <a:spcPct val="0"/>
              </a:spcAft>
              <a:tabLst>
                <a:tab pos="11445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4588" algn="l"/>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 </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panose="020B0604020202020204" pitchFamily="34" charset="0"/>
              </a:rPr>
              <a:t>对于图</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7.17 (a)</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panose="020B0604020202020204" pitchFamily="34" charset="0"/>
              </a:rPr>
              <a:t>中的无向带权图，请给出：</a:t>
            </a:r>
            <a:endParaRPr kumimoji="0" lang="zh-CN" altLang="en-US" sz="2800" b="0" i="0" u="none" strike="noStrike" cap="none" normalizeH="0" baseline="0" dirty="0" smtClean="0">
              <a:ln>
                <a:noFill/>
              </a:ln>
              <a:solidFill>
                <a:schemeClr val="tx1"/>
              </a:solidFill>
              <a:effectLst/>
            </a:endParaRPr>
          </a:p>
          <a:p>
            <a:pPr marL="292608" lvl="1" indent="0">
              <a:lnSpc>
                <a:spcPct val="100000"/>
              </a:lnSpc>
              <a:buClr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图的邻接矩阵。</a:t>
            </a:r>
            <a:endParaRPr kumimoji="0" lang="zh-CN" altLang="en-US" sz="2800" b="0" i="0" u="none" strike="noStrike" cap="none" normalizeH="0" baseline="0" dirty="0" smtClean="0">
              <a:ln>
                <a:noFill/>
              </a:ln>
              <a:solidFill>
                <a:schemeClr val="tx1"/>
              </a:solidFill>
              <a:effectLst/>
            </a:endParaRPr>
          </a:p>
          <a:p>
            <a:pPr marL="292608" lvl="1" indent="0">
              <a:lnSpc>
                <a:spcPct val="100000"/>
              </a:lnSpc>
              <a:buClr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图中每个结点的度。</a:t>
            </a:r>
            <a:endParaRPr kumimoji="0" lang="zh-CN" altLang="en-US" sz="2800" b="0" i="0" u="none" strike="noStrike" cap="none" normalizeH="0" baseline="0" dirty="0" smtClean="0">
              <a:ln>
                <a:noFill/>
              </a:ln>
              <a:solidFill>
                <a:schemeClr val="tx1"/>
              </a:solidFill>
              <a:effectLst/>
            </a:endParaRPr>
          </a:p>
          <a:p>
            <a:pPr marL="292608" lvl="1" indent="0">
              <a:lnSpc>
                <a:spcPct val="100000"/>
              </a:lnSpc>
              <a:buClr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从结点</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出发，进行深度优先和广度优先遍历所得到路径和结点序列。</a:t>
            </a:r>
            <a:endParaRPr kumimoji="0" lang="zh-CN" altLang="en-US" sz="2800" b="0" i="0" u="none" strike="noStrike" cap="none" normalizeH="0" baseline="0" dirty="0" smtClean="0">
              <a:ln>
                <a:noFill/>
              </a:ln>
              <a:solidFill>
                <a:schemeClr val="tx1"/>
              </a:solidFill>
              <a:effectLst/>
            </a:endParaRPr>
          </a:p>
          <a:p>
            <a:pPr marL="292608" lvl="1" indent="0">
              <a:lnSpc>
                <a:spcPct val="100000"/>
              </a:lnSpc>
              <a:buClr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以结点</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为起点的一棵深度优先生成树和一棵广度优先生成树。</a:t>
            </a:r>
            <a:endParaRPr kumimoji="0" lang="zh-CN" altLang="en-US" sz="2800" b="0" i="0" u="none" strike="noStrike" cap="none" normalizeH="0" baseline="0" dirty="0" smtClean="0">
              <a:ln>
                <a:noFill/>
              </a:ln>
              <a:solidFill>
                <a:schemeClr val="tx1"/>
              </a:solidFill>
              <a:effectLst/>
            </a:endParaRPr>
          </a:p>
          <a:p>
            <a:pPr marL="292608" lvl="1" indent="0">
              <a:lnSpc>
                <a:spcPct val="100000"/>
              </a:lnSpc>
              <a:buClrTx/>
              <a:buFontTx/>
              <a:buNone/>
            </a:pPr>
            <a:r>
              <a:rPr kumimoji="0" lang="en-US"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5. </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分别以</a:t>
            </a:r>
            <a:r>
              <a:rPr kumimoji="0" lang="en-US" altLang="zh-CN" sz="2800" b="0" i="0" u="none" strike="noStrike" cap="none" normalizeH="0" baseline="0" dirty="0" err="1"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Kruskal</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算法和</a:t>
            </a:r>
            <a:r>
              <a:rPr kumimoji="0" lang="en-US"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Prim</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算法构造最小生成树。在</a:t>
            </a:r>
            <a:r>
              <a:rPr kumimoji="0" lang="en-US"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Prim</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算法中假设从结点</a:t>
            </a:r>
            <a:r>
              <a:rPr kumimoji="0" lang="en-US"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开始。（</a:t>
            </a:r>
            <a:r>
              <a:rPr lang="zh-CN" altLang="en-US" sz="28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略）</a:t>
            </a:r>
            <a:endParaRPr kumimoji="0" lang="zh-CN" altLang="en-US" sz="2800" b="0" i="0" u="none" strike="noStrike" cap="none" normalizeH="0" baseline="0" dirty="0" smtClean="0">
              <a:ln>
                <a:noFill/>
              </a:ln>
              <a:solidFill>
                <a:srgbClr val="0070C0"/>
              </a:solidFill>
              <a:effectLst/>
            </a:endParaRPr>
          </a:p>
        </p:txBody>
      </p:sp>
      <p:sp>
        <p:nvSpPr>
          <p:cNvPr id="4" name="Rectangle 3"/>
          <p:cNvSpPr>
            <a:spLocks noChangeArrowheads="1"/>
          </p:cNvSpPr>
          <p:nvPr/>
        </p:nvSpPr>
        <p:spPr bwMode="auto">
          <a:xfrm>
            <a:off x="4378896" y="4498165"/>
            <a:ext cx="1228015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450787626"/>
              </p:ext>
            </p:extLst>
          </p:nvPr>
        </p:nvGraphicFramePr>
        <p:xfrm>
          <a:off x="2362526" y="4281288"/>
          <a:ext cx="3242975" cy="1873326"/>
        </p:xfrm>
        <a:graphic>
          <a:graphicData uri="http://schemas.openxmlformats.org/presentationml/2006/ole">
            <p:oleObj spid="_x0000_s8238" r:id="rId3" imgW="2332692" imgH="1344168" progId="Visio.Drawing.11">
              <p:embed/>
            </p:oleObj>
          </a:graphicData>
        </a:graphic>
      </p:graphicFrame>
    </p:spTree>
    <p:extLst>
      <p:ext uri="{BB962C8B-B14F-4D97-AF65-F5344CB8AC3E}">
        <p14:creationId xmlns:p14="http://schemas.microsoft.com/office/powerpoint/2010/main" xmlns="" val="2409161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567950" y="578292"/>
            <a:ext cx="3101009"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44588" algn="l"/>
              </a:tabLst>
              <a:defRPr>
                <a:solidFill>
                  <a:schemeClr val="tx1"/>
                </a:solidFill>
                <a:latin typeface="Arial" panose="020B0604020202020204" pitchFamily="34" charset="0"/>
              </a:defRPr>
            </a:lvl1pPr>
            <a:lvl2pPr eaLnBrk="0" fontAlgn="base" hangingPunct="0">
              <a:spcBef>
                <a:spcPct val="0"/>
              </a:spcBef>
              <a:spcAft>
                <a:spcPct val="0"/>
              </a:spcAft>
              <a:tabLst>
                <a:tab pos="1144588" algn="l"/>
              </a:tabLst>
              <a:defRPr>
                <a:solidFill>
                  <a:schemeClr val="tx1"/>
                </a:solidFill>
                <a:latin typeface="Arial" panose="020B0604020202020204" pitchFamily="34" charset="0"/>
              </a:defRPr>
            </a:lvl2pPr>
            <a:lvl3pPr eaLnBrk="0" fontAlgn="base" hangingPunct="0">
              <a:spcBef>
                <a:spcPct val="0"/>
              </a:spcBef>
              <a:spcAft>
                <a:spcPct val="0"/>
              </a:spcAft>
              <a:tabLst>
                <a:tab pos="1144588" algn="l"/>
              </a:tabLst>
              <a:defRPr>
                <a:solidFill>
                  <a:schemeClr val="tx1"/>
                </a:solidFill>
                <a:latin typeface="Arial" panose="020B0604020202020204" pitchFamily="34" charset="0"/>
              </a:defRPr>
            </a:lvl3pPr>
            <a:lvl4pPr eaLnBrk="0" fontAlgn="base" hangingPunct="0">
              <a:spcBef>
                <a:spcPct val="0"/>
              </a:spcBef>
              <a:spcAft>
                <a:spcPct val="0"/>
              </a:spcAft>
              <a:tabLst>
                <a:tab pos="1144588" algn="l"/>
              </a:tabLst>
              <a:defRPr>
                <a:solidFill>
                  <a:schemeClr val="tx1"/>
                </a:solidFill>
                <a:latin typeface="Arial" panose="020B0604020202020204" pitchFamily="34" charset="0"/>
              </a:defRPr>
            </a:lvl4pPr>
            <a:lvl5pPr eaLnBrk="0" fontAlgn="base" hangingPunct="0">
              <a:spcBef>
                <a:spcPct val="0"/>
              </a:spcBef>
              <a:spcAft>
                <a:spcPct val="0"/>
              </a:spcAft>
              <a:tabLst>
                <a:tab pos="1144588" algn="l"/>
              </a:tabLst>
              <a:defRPr>
                <a:solidFill>
                  <a:schemeClr val="tx1"/>
                </a:solidFill>
                <a:latin typeface="Arial" panose="020B0604020202020204" pitchFamily="34" charset="0"/>
              </a:defRPr>
            </a:lvl5pPr>
            <a:lvl6pPr eaLnBrk="0" fontAlgn="base" hangingPunct="0">
              <a:spcBef>
                <a:spcPct val="0"/>
              </a:spcBef>
              <a:spcAft>
                <a:spcPct val="0"/>
              </a:spcAft>
              <a:tabLst>
                <a:tab pos="1144588" algn="l"/>
              </a:tabLst>
              <a:defRPr>
                <a:solidFill>
                  <a:schemeClr val="tx1"/>
                </a:solidFill>
                <a:latin typeface="Arial" panose="020B0604020202020204" pitchFamily="34" charset="0"/>
              </a:defRPr>
            </a:lvl6pPr>
            <a:lvl7pPr eaLnBrk="0" fontAlgn="base" hangingPunct="0">
              <a:spcBef>
                <a:spcPct val="0"/>
              </a:spcBef>
              <a:spcAft>
                <a:spcPct val="0"/>
              </a:spcAft>
              <a:tabLst>
                <a:tab pos="1144588" algn="l"/>
              </a:tabLst>
              <a:defRPr>
                <a:solidFill>
                  <a:schemeClr val="tx1"/>
                </a:solidFill>
                <a:latin typeface="Arial" panose="020B0604020202020204" pitchFamily="34" charset="0"/>
              </a:defRPr>
            </a:lvl7pPr>
            <a:lvl8pPr eaLnBrk="0" fontAlgn="base" hangingPunct="0">
              <a:spcBef>
                <a:spcPct val="0"/>
              </a:spcBef>
              <a:spcAft>
                <a:spcPct val="0"/>
              </a:spcAft>
              <a:tabLst>
                <a:tab pos="1144588" algn="l"/>
              </a:tabLst>
              <a:defRPr>
                <a:solidFill>
                  <a:schemeClr val="tx1"/>
                </a:solidFill>
                <a:latin typeface="Arial" panose="020B0604020202020204" pitchFamily="34" charset="0"/>
              </a:defRPr>
            </a:lvl8pPr>
            <a:lvl9pPr eaLnBrk="0" fontAlgn="base" hangingPunct="0">
              <a:spcBef>
                <a:spcPct val="0"/>
              </a:spcBef>
              <a:spcAft>
                <a:spcPct val="0"/>
              </a:spcAft>
              <a:tabLst>
                <a:tab pos="11445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4588" algn="l"/>
              </a:tabLst>
            </a:pPr>
            <a:r>
              <a:rPr kumimoji="0" lang="zh-CN" altLang="zh-CN" sz="28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解答</a:t>
            </a:r>
            <a:r>
              <a:rPr kumimoji="0" lang="zh-CN"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800" b="0"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44588" algn="l"/>
              </a:tabLst>
            </a:pPr>
            <a:r>
              <a:rPr kumimoji="0" lang="en-US" altLang="zh-CN"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图的邻接矩阵。</a:t>
            </a:r>
            <a:endParaRPr kumimoji="0" lang="zh-CN" altLang="en-US" sz="2800" b="0"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44588" algn="l"/>
              </a:tabLst>
            </a:pPr>
            <a:endParaRPr kumimoji="0" lang="zh-CN" altLang="en-US" sz="2800" b="0" i="0" u="none" strike="noStrike" cap="none" normalizeH="0" baseline="0" dirty="0" smtClean="0">
              <a:ln>
                <a:noFill/>
              </a:ln>
              <a:solidFill>
                <a:srgbClr val="0070C0"/>
              </a:solidFill>
              <a:effectLst/>
            </a:endParaRPr>
          </a:p>
        </p:txBody>
      </p:sp>
      <p:graphicFrame>
        <p:nvGraphicFramePr>
          <p:cNvPr id="7" name="对象 6"/>
          <p:cNvGraphicFramePr>
            <a:graphicFrameLocks noChangeAspect="1"/>
          </p:cNvGraphicFramePr>
          <p:nvPr>
            <p:extLst>
              <p:ext uri="{D42A27DB-BD31-4B8C-83A1-F6EECF244321}">
                <p14:modId xmlns:p14="http://schemas.microsoft.com/office/powerpoint/2010/main" xmlns="" val="2999520025"/>
              </p:ext>
            </p:extLst>
          </p:nvPr>
        </p:nvGraphicFramePr>
        <p:xfrm>
          <a:off x="920079" y="3910338"/>
          <a:ext cx="6634856" cy="2109935"/>
        </p:xfrm>
        <a:graphic>
          <a:graphicData uri="http://schemas.openxmlformats.org/presentationml/2006/ole">
            <p:oleObj spid="_x0000_s9305" r:id="rId3" imgW="5003800" imgH="990600" progId="Equation.DSMT4">
              <p:embed/>
            </p:oleObj>
          </a:graphicData>
        </a:graphic>
      </p:graphicFrame>
      <p:sp>
        <p:nvSpPr>
          <p:cNvPr id="8" name="Rectangle 6"/>
          <p:cNvSpPr>
            <a:spLocks noChangeArrowheads="1"/>
          </p:cNvSpPr>
          <p:nvPr/>
        </p:nvSpPr>
        <p:spPr bwMode="auto">
          <a:xfrm>
            <a:off x="1794920" y="3281649"/>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3581432889"/>
              </p:ext>
            </p:extLst>
          </p:nvPr>
        </p:nvGraphicFramePr>
        <p:xfrm>
          <a:off x="3600657" y="469048"/>
          <a:ext cx="4563865" cy="2636347"/>
        </p:xfrm>
        <a:graphic>
          <a:graphicData uri="http://schemas.openxmlformats.org/presentationml/2006/ole">
            <p:oleObj spid="_x0000_s9306" r:id="rId4" imgW="2332692" imgH="1344168" progId="Visio.Drawing.11">
              <p:embed/>
            </p:oleObj>
          </a:graphicData>
        </a:graphic>
      </p:graphicFrame>
    </p:spTree>
    <p:extLst>
      <p:ext uri="{BB962C8B-B14F-4D97-AF65-F5344CB8AC3E}">
        <p14:creationId xmlns:p14="http://schemas.microsoft.com/office/powerpoint/2010/main" xmlns="" val="325060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554" y="542443"/>
            <a:ext cx="7657918" cy="1837270"/>
          </a:xfrm>
        </p:spPr>
        <p:txBody>
          <a:bodyPr>
            <a:normAutofit/>
          </a:bodyPr>
          <a:lstStyle/>
          <a:p>
            <a:r>
              <a:rPr lang="en-US" altLang="zh-CN" sz="2400" dirty="0" smtClean="0">
                <a:latin typeface="Times New Roman" panose="02020603050405020304" pitchFamily="18" charset="0"/>
                <a:cs typeface="Times New Roman" panose="02020603050405020304" pitchFamily="18" charset="0"/>
              </a:rPr>
              <a:t>2.  </a:t>
            </a:r>
            <a:r>
              <a:rPr lang="zh-CN" altLang="zh-CN" sz="2400" dirty="0">
                <a:latin typeface="Times New Roman" panose="02020603050405020304" pitchFamily="18" charset="0"/>
                <a:cs typeface="Times New Roman" panose="02020603050405020304" pitchFamily="18" charset="0"/>
              </a:rPr>
              <a:t>图中每个结点的度。</a:t>
            </a:r>
          </a:p>
          <a:p>
            <a:r>
              <a:rPr lang="en-US" altLang="zh-CN" sz="2400" dirty="0">
                <a:latin typeface="Times New Roman" panose="02020603050405020304" pitchFamily="18" charset="0"/>
                <a:cs typeface="Times New Roman" panose="02020603050405020304" pitchFamily="18" charset="0"/>
              </a:rPr>
              <a:t>TD(a) = 3   	TD(b) = 3	TD(c) = 4	</a:t>
            </a:r>
            <a:r>
              <a:rPr lang="en-US" altLang="zh-CN" sz="2400" dirty="0" smtClean="0">
                <a:latin typeface="Times New Roman" panose="02020603050405020304" pitchFamily="18" charset="0"/>
                <a:cs typeface="Times New Roman" panose="02020603050405020304" pitchFamily="18" charset="0"/>
              </a:rPr>
              <a:t>TD(d</a:t>
            </a: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4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TD(e) = 4		TD(f) = 2</a:t>
            </a:r>
            <a:endParaRPr lang="zh-CN" altLang="zh-CN" sz="2400"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057384292"/>
              </p:ext>
            </p:extLst>
          </p:nvPr>
        </p:nvGraphicFramePr>
        <p:xfrm>
          <a:off x="1044881" y="2849751"/>
          <a:ext cx="4563865" cy="2636347"/>
        </p:xfrm>
        <a:graphic>
          <a:graphicData uri="http://schemas.openxmlformats.org/presentationml/2006/ole">
            <p:oleObj spid="_x0000_s12329" r:id="rId3" imgW="2332692" imgH="1344168" progId="Visio.Drawing.11">
              <p:embed/>
            </p:oleObj>
          </a:graphicData>
        </a:graphic>
      </p:graphicFrame>
    </p:spTree>
    <p:extLst>
      <p:ext uri="{BB962C8B-B14F-4D97-AF65-F5344CB8AC3E}">
        <p14:creationId xmlns:p14="http://schemas.microsoft.com/office/powerpoint/2010/main" xmlns="" val="1668783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2797" y="888893"/>
            <a:ext cx="8095240" cy="1331793"/>
          </a:xfrm>
        </p:spPr>
        <p:txBody>
          <a:bodyPr>
            <a:normAutofit/>
          </a:bodyPr>
          <a:lstStyle/>
          <a:p>
            <a:r>
              <a:rPr lang="en-US" altLang="zh-CN" sz="2800" dirty="0">
                <a:latin typeface="Times New Roman" panose="02020603050405020304" pitchFamily="18" charset="0"/>
                <a:cs typeface="Times New Roman" panose="02020603050405020304" pitchFamily="18" charset="0"/>
              </a:rPr>
              <a:t>3. </a:t>
            </a:r>
            <a:r>
              <a:rPr lang="zh-CN" altLang="zh-CN" sz="2800" dirty="0">
                <a:latin typeface="Times New Roman" panose="02020603050405020304" pitchFamily="18" charset="0"/>
                <a:cs typeface="Times New Roman" panose="02020603050405020304" pitchFamily="18" charset="0"/>
              </a:rPr>
              <a:t>从结点</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出发，深度优先遍历：</a:t>
            </a:r>
            <a:r>
              <a:rPr lang="en-US" altLang="zh-CN" sz="2800" dirty="0">
                <a:latin typeface="Times New Roman" panose="02020603050405020304" pitchFamily="18" charset="0"/>
                <a:cs typeface="Times New Roman" panose="02020603050405020304" pitchFamily="18" charset="0"/>
              </a:rPr>
              <a:t>{ a, b, d, c, e, f }</a:t>
            </a:r>
            <a:endParaRPr lang="zh-CN"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从结点</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出发，广度优先遍历：</a:t>
            </a:r>
            <a:r>
              <a:rPr lang="en-US" altLang="zh-CN" sz="2800" dirty="0">
                <a:latin typeface="Times New Roman" panose="02020603050405020304" pitchFamily="18" charset="0"/>
                <a:cs typeface="Times New Roman" panose="02020603050405020304" pitchFamily="18" charset="0"/>
              </a:rPr>
              <a:t>{ a, b, c, e, d, f }</a:t>
            </a:r>
            <a:endParaRPr lang="zh-CN" altLang="zh-CN" sz="2800"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nvGraphicFramePr>
        <p:xfrm>
          <a:off x="1044881" y="2849751"/>
          <a:ext cx="4563865" cy="2636347"/>
        </p:xfrm>
        <a:graphic>
          <a:graphicData uri="http://schemas.openxmlformats.org/presentationml/2006/ole">
            <p:oleObj spid="_x0000_s11305" r:id="rId3" imgW="2332692" imgH="1344168" progId="Visio.Drawing.11">
              <p:embed/>
            </p:oleObj>
          </a:graphicData>
        </a:graphic>
      </p:graphicFrame>
    </p:spTree>
    <p:extLst>
      <p:ext uri="{BB962C8B-B14F-4D97-AF65-F5344CB8AC3E}">
        <p14:creationId xmlns:p14="http://schemas.microsoft.com/office/powerpoint/2010/main" xmlns="" val="319247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4400" y="798022"/>
            <a:ext cx="7703354" cy="968304"/>
          </a:xfrm>
        </p:spPr>
        <p:txBody>
          <a:bodyPr>
            <a:normAutofit/>
          </a:bodyPr>
          <a:lstStyle/>
          <a:p>
            <a:r>
              <a:rPr lang="en-US" altLang="zh-CN" sz="2800" dirty="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以结点</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为起点的一棵深度优先生成树和一棵广度优先生成树。</a:t>
            </a:r>
            <a:endParaRPr lang="zh-CN" altLang="zh-CN" sz="2800"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3969342230"/>
              </p:ext>
            </p:extLst>
          </p:nvPr>
        </p:nvGraphicFramePr>
        <p:xfrm>
          <a:off x="5095271" y="1510748"/>
          <a:ext cx="3126046" cy="1805781"/>
        </p:xfrm>
        <a:graphic>
          <a:graphicData uri="http://schemas.openxmlformats.org/presentationml/2006/ole">
            <p:oleObj spid="_x0000_s10365" r:id="rId3" imgW="2332692" imgH="1344168" progId="Visio.Drawing.11">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454273090"/>
              </p:ext>
            </p:extLst>
          </p:nvPr>
        </p:nvGraphicFramePr>
        <p:xfrm>
          <a:off x="287691" y="2260441"/>
          <a:ext cx="4158386" cy="2277481"/>
        </p:xfrm>
        <a:graphic>
          <a:graphicData uri="http://schemas.openxmlformats.org/presentationml/2006/ole">
            <p:oleObj spid="_x0000_s10366" r:id="rId4" imgW="2332692" imgH="1276960" progId="Visio.Drawing.11">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1856921771"/>
              </p:ext>
            </p:extLst>
          </p:nvPr>
        </p:nvGraphicFramePr>
        <p:xfrm>
          <a:off x="4782142" y="3951395"/>
          <a:ext cx="3716172" cy="2085917"/>
        </p:xfrm>
        <a:graphic>
          <a:graphicData uri="http://schemas.openxmlformats.org/presentationml/2006/ole">
            <p:oleObj spid="_x0000_s10367" r:id="rId5" imgW="2332692" imgH="1307763" progId="Visio.Drawing.11">
              <p:embed/>
            </p:oleObj>
          </a:graphicData>
        </a:graphic>
      </p:graphicFrame>
      <p:sp>
        <p:nvSpPr>
          <p:cNvPr id="7" name="Rectangle 4"/>
          <p:cNvSpPr>
            <a:spLocks noChangeArrowheads="1"/>
          </p:cNvSpPr>
          <p:nvPr/>
        </p:nvSpPr>
        <p:spPr bwMode="auto">
          <a:xfrm>
            <a:off x="1493709" y="279999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2376262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01228" y="1141427"/>
            <a:ext cx="698941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44588" algn="l"/>
              </a:tabLst>
              <a:defRPr>
                <a:solidFill>
                  <a:schemeClr val="tx1"/>
                </a:solidFill>
                <a:latin typeface="Arial" panose="020B0604020202020204" pitchFamily="34" charset="0"/>
              </a:defRPr>
            </a:lvl1pPr>
            <a:lvl2pPr eaLnBrk="0" fontAlgn="base" hangingPunct="0">
              <a:spcBef>
                <a:spcPct val="0"/>
              </a:spcBef>
              <a:spcAft>
                <a:spcPct val="0"/>
              </a:spcAft>
              <a:tabLst>
                <a:tab pos="1144588" algn="l"/>
              </a:tabLst>
              <a:defRPr>
                <a:solidFill>
                  <a:schemeClr val="tx1"/>
                </a:solidFill>
                <a:latin typeface="Arial" panose="020B0604020202020204" pitchFamily="34" charset="0"/>
              </a:defRPr>
            </a:lvl2pPr>
            <a:lvl3pPr eaLnBrk="0" fontAlgn="base" hangingPunct="0">
              <a:spcBef>
                <a:spcPct val="0"/>
              </a:spcBef>
              <a:spcAft>
                <a:spcPct val="0"/>
              </a:spcAft>
              <a:tabLst>
                <a:tab pos="1144588" algn="l"/>
              </a:tabLst>
              <a:defRPr>
                <a:solidFill>
                  <a:schemeClr val="tx1"/>
                </a:solidFill>
                <a:latin typeface="Arial" panose="020B0604020202020204" pitchFamily="34" charset="0"/>
              </a:defRPr>
            </a:lvl3pPr>
            <a:lvl4pPr eaLnBrk="0" fontAlgn="base" hangingPunct="0">
              <a:spcBef>
                <a:spcPct val="0"/>
              </a:spcBef>
              <a:spcAft>
                <a:spcPct val="0"/>
              </a:spcAft>
              <a:tabLst>
                <a:tab pos="1144588" algn="l"/>
              </a:tabLst>
              <a:defRPr>
                <a:solidFill>
                  <a:schemeClr val="tx1"/>
                </a:solidFill>
                <a:latin typeface="Arial" panose="020B0604020202020204" pitchFamily="34" charset="0"/>
              </a:defRPr>
            </a:lvl4pPr>
            <a:lvl5pPr eaLnBrk="0" fontAlgn="base" hangingPunct="0">
              <a:spcBef>
                <a:spcPct val="0"/>
              </a:spcBef>
              <a:spcAft>
                <a:spcPct val="0"/>
              </a:spcAft>
              <a:tabLst>
                <a:tab pos="1144588" algn="l"/>
              </a:tabLst>
              <a:defRPr>
                <a:solidFill>
                  <a:schemeClr val="tx1"/>
                </a:solidFill>
                <a:latin typeface="Arial" panose="020B0604020202020204" pitchFamily="34" charset="0"/>
              </a:defRPr>
            </a:lvl5pPr>
            <a:lvl6pPr eaLnBrk="0" fontAlgn="base" hangingPunct="0">
              <a:spcBef>
                <a:spcPct val="0"/>
              </a:spcBef>
              <a:spcAft>
                <a:spcPct val="0"/>
              </a:spcAft>
              <a:tabLst>
                <a:tab pos="1144588" algn="l"/>
              </a:tabLst>
              <a:defRPr>
                <a:solidFill>
                  <a:schemeClr val="tx1"/>
                </a:solidFill>
                <a:latin typeface="Arial" panose="020B0604020202020204" pitchFamily="34" charset="0"/>
              </a:defRPr>
            </a:lvl6pPr>
            <a:lvl7pPr eaLnBrk="0" fontAlgn="base" hangingPunct="0">
              <a:spcBef>
                <a:spcPct val="0"/>
              </a:spcBef>
              <a:spcAft>
                <a:spcPct val="0"/>
              </a:spcAft>
              <a:tabLst>
                <a:tab pos="1144588" algn="l"/>
              </a:tabLst>
              <a:defRPr>
                <a:solidFill>
                  <a:schemeClr val="tx1"/>
                </a:solidFill>
                <a:latin typeface="Arial" panose="020B0604020202020204" pitchFamily="34" charset="0"/>
              </a:defRPr>
            </a:lvl7pPr>
            <a:lvl8pPr eaLnBrk="0" fontAlgn="base" hangingPunct="0">
              <a:spcBef>
                <a:spcPct val="0"/>
              </a:spcBef>
              <a:spcAft>
                <a:spcPct val="0"/>
              </a:spcAft>
              <a:tabLst>
                <a:tab pos="1144588" algn="l"/>
              </a:tabLst>
              <a:defRPr>
                <a:solidFill>
                  <a:schemeClr val="tx1"/>
                </a:solidFill>
                <a:latin typeface="Arial" panose="020B0604020202020204" pitchFamily="34" charset="0"/>
              </a:defRPr>
            </a:lvl8pPr>
            <a:lvl9pPr eaLnBrk="0" fontAlgn="base" hangingPunct="0">
              <a:spcBef>
                <a:spcPct val="0"/>
              </a:spcBef>
              <a:spcAft>
                <a:spcPct val="0"/>
              </a:spcAft>
              <a:tabLst>
                <a:tab pos="11445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4588" algn="l"/>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分别以</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Kruskal</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算法和</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Prim</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算法构造最小生成树。</a:t>
            </a:r>
            <a:endParaRPr kumimoji="0" lang="zh-CN"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44588" algn="l"/>
              </a:tabLst>
            </a:pPr>
            <a:endParaRPr kumimoji="0" lang="zh-CN" altLang="en-US" sz="2400" b="0" i="0" u="none" strike="noStrike" cap="none" normalizeH="0" baseline="0" dirty="0" smtClean="0">
              <a:ln>
                <a:noFill/>
              </a:ln>
              <a:solidFill>
                <a:schemeClr val="tx1"/>
              </a:solidFill>
              <a:effectLst/>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657893174"/>
              </p:ext>
            </p:extLst>
          </p:nvPr>
        </p:nvGraphicFramePr>
        <p:xfrm>
          <a:off x="2041780" y="2368013"/>
          <a:ext cx="3958613" cy="2743328"/>
        </p:xfrm>
        <a:graphic>
          <a:graphicData uri="http://schemas.openxmlformats.org/presentationml/2006/ole">
            <p:oleObj spid="_x0000_s22564" r:id="rId3" imgW="2811151" imgH="1948644" progId="Visio.Drawing.11">
              <p:embed/>
            </p:oleObj>
          </a:graphicData>
        </a:graphic>
      </p:graphicFrame>
      <p:sp>
        <p:nvSpPr>
          <p:cNvPr id="5" name="Rectangle 3"/>
          <p:cNvSpPr>
            <a:spLocks noChangeArrowheads="1"/>
          </p:cNvSpPr>
          <p:nvPr/>
        </p:nvSpPr>
        <p:spPr bwMode="auto">
          <a:xfrm>
            <a:off x="539750" y="2444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2296838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93913" y="640545"/>
            <a:ext cx="7303841" cy="2296013"/>
          </a:xfrm>
          <a:prstGeom prst="rect">
            <a:avLst/>
          </a:prstGeom>
          <a:noFill/>
        </p:spPr>
        <p:txBody>
          <a:bodyPr wrap="square">
            <a:spAutoFit/>
          </a:bodyPr>
          <a:lstStyle/>
          <a:p>
            <a:pPr marL="304165" indent="-304165" algn="just">
              <a:lnSpc>
                <a:spcPct val="110000"/>
              </a:lnSpc>
              <a:spcAft>
                <a:spcPts val="0"/>
              </a:spcAft>
            </a:pPr>
            <a:r>
              <a:rPr lang="en-US" altLang="zh-CN" sz="2800" kern="100" dirty="0">
                <a:latin typeface="Times New Roman" panose="02020603050405020304" pitchFamily="18" charset="0"/>
              </a:rPr>
              <a:t>2</a:t>
            </a:r>
            <a:r>
              <a:rPr lang="zh-CN" altLang="zh-CN" sz="2800" kern="100" dirty="0">
                <a:latin typeface="Times New Roman" panose="02020603050405020304" pitchFamily="18" charset="0"/>
              </a:rPr>
              <a:t>） 一棵具有</a:t>
            </a:r>
            <a:r>
              <a:rPr lang="en-US" altLang="zh-CN" sz="2800" kern="100" dirty="0">
                <a:latin typeface="Times New Roman" panose="02020603050405020304" pitchFamily="18" charset="0"/>
              </a:rPr>
              <a:t>257</a:t>
            </a:r>
            <a:r>
              <a:rPr lang="zh-CN" altLang="zh-CN" sz="2800" kern="100" dirty="0">
                <a:latin typeface="Times New Roman" panose="02020603050405020304" pitchFamily="18" charset="0"/>
              </a:rPr>
              <a:t>个结点的完全二叉树，它的深度为 </a:t>
            </a:r>
            <a:r>
              <a:rPr lang="en-US" altLang="zh-CN" sz="2800" u="sng" kern="100" dirty="0">
                <a:latin typeface="Times New Roman" panose="02020603050405020304" pitchFamily="18" charset="0"/>
              </a:rPr>
              <a:t>  8  </a:t>
            </a:r>
            <a:r>
              <a:rPr lang="zh-CN" altLang="zh-CN" sz="2800" kern="100" dirty="0">
                <a:latin typeface="Times New Roman" panose="02020603050405020304" pitchFamily="18" charset="0"/>
              </a:rPr>
              <a:t>。</a:t>
            </a:r>
          </a:p>
          <a:p>
            <a:pPr lvl="1" algn="just">
              <a:lnSpc>
                <a:spcPct val="110000"/>
              </a:lnSpc>
              <a:spcBef>
                <a:spcPts val="1200"/>
              </a:spcBef>
            </a:pPr>
            <a:r>
              <a:rPr lang="zh-CN" altLang="zh-CN" sz="2800" kern="100" dirty="0">
                <a:solidFill>
                  <a:srgbClr val="0070C0"/>
                </a:solidFill>
                <a:latin typeface="Times New Roman" panose="02020603050405020304" pitchFamily="18" charset="0"/>
              </a:rPr>
              <a:t>解释：</a:t>
            </a:r>
          </a:p>
          <a:p>
            <a:pPr lvl="1" algn="just">
              <a:lnSpc>
                <a:spcPct val="110000"/>
              </a:lnSpc>
              <a:spcBef>
                <a:spcPts val="1200"/>
              </a:spcBef>
            </a:pPr>
            <a:r>
              <a:rPr lang="en-US" altLang="zh-CN" sz="2800" kern="100" dirty="0">
                <a:solidFill>
                  <a:srgbClr val="0070C0"/>
                </a:solidFill>
                <a:latin typeface="Times New Roman" panose="02020603050405020304" pitchFamily="18" charset="0"/>
              </a:rPr>
              <a:t>	</a:t>
            </a:r>
            <a:r>
              <a:rPr lang="en-US" altLang="zh-CN" sz="2800" kern="100" dirty="0">
                <a:solidFill>
                  <a:srgbClr val="0070C0"/>
                </a:solidFill>
                <a:latin typeface="Times New Roman" panose="02020603050405020304" pitchFamily="18" charset="0"/>
                <a:sym typeface="Symbol" panose="05050102010706020507" pitchFamily="18" charset="2"/>
              </a:rPr>
              <a:t></a:t>
            </a:r>
            <a:r>
              <a:rPr lang="en-US" altLang="zh-CN" sz="2800" kern="100" dirty="0">
                <a:solidFill>
                  <a:srgbClr val="0070C0"/>
                </a:solidFill>
                <a:latin typeface="Times New Roman" panose="02020603050405020304" pitchFamily="18" charset="0"/>
              </a:rPr>
              <a:t> log</a:t>
            </a:r>
            <a:r>
              <a:rPr lang="en-US" altLang="zh-CN" sz="2800" kern="100" baseline="-25000" dirty="0">
                <a:solidFill>
                  <a:srgbClr val="0070C0"/>
                </a:solidFill>
                <a:latin typeface="Times New Roman" panose="02020603050405020304" pitchFamily="18" charset="0"/>
              </a:rPr>
              <a:t>2</a:t>
            </a:r>
            <a:r>
              <a:rPr lang="en-US" altLang="zh-CN" sz="2800" kern="100" dirty="0">
                <a:solidFill>
                  <a:srgbClr val="0070C0"/>
                </a:solidFill>
                <a:latin typeface="Times New Roman" panose="02020603050405020304" pitchFamily="18" charset="0"/>
              </a:rPr>
              <a:t>(257) </a:t>
            </a:r>
            <a:r>
              <a:rPr lang="en-US" altLang="zh-CN" sz="2800" kern="100" dirty="0">
                <a:solidFill>
                  <a:srgbClr val="0070C0"/>
                </a:solidFill>
                <a:latin typeface="Times New Roman" panose="02020603050405020304" pitchFamily="18" charset="0"/>
                <a:sym typeface="Symbol" panose="05050102010706020507" pitchFamily="18" charset="2"/>
              </a:rPr>
              <a:t></a:t>
            </a:r>
            <a:r>
              <a:rPr lang="en-US" altLang="zh-CN" sz="2800" kern="100" dirty="0">
                <a:solidFill>
                  <a:srgbClr val="0070C0"/>
                </a:solidFill>
                <a:latin typeface="Times New Roman" panose="02020603050405020304" pitchFamily="18" charset="0"/>
              </a:rPr>
              <a:t> = 8</a:t>
            </a:r>
            <a:endParaRPr lang="zh-CN" altLang="zh-CN" sz="2800" kern="100" dirty="0">
              <a:solidFill>
                <a:srgbClr val="0070C0"/>
              </a:solidFill>
              <a:latin typeface="Times New Roman" panose="02020603050405020304" pitchFamily="18" charset="0"/>
            </a:endParaRPr>
          </a:p>
        </p:txBody>
      </p:sp>
      <p:sp>
        <p:nvSpPr>
          <p:cNvPr id="13" name="Rectangle 3"/>
          <p:cNvSpPr txBox="1">
            <a:spLocks noChangeArrowheads="1"/>
          </p:cNvSpPr>
          <p:nvPr/>
        </p:nvSpPr>
        <p:spPr>
          <a:xfrm>
            <a:off x="934886" y="3476759"/>
            <a:ext cx="6925546" cy="897471"/>
          </a:xfrm>
          <a:prstGeom prst="rect">
            <a:avLst/>
          </a:prstGeom>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b="1" dirty="0" smtClean="0">
                <a:solidFill>
                  <a:srgbClr val="FF0000"/>
                </a:solidFill>
                <a:cs typeface="Times New Roman" panose="02020603050405020304" pitchFamily="18" charset="0"/>
              </a:rPr>
              <a:t>Proposition 4 </a:t>
            </a:r>
            <a:r>
              <a:rPr lang="zh-CN" altLang="en-US" sz="2800" dirty="0" smtClean="0">
                <a:cs typeface="Times New Roman" panose="02020603050405020304" pitchFamily="18" charset="0"/>
              </a:rPr>
              <a:t>：</a:t>
            </a:r>
            <a:r>
              <a:rPr lang="en-US" altLang="zh-CN" sz="2800" dirty="0" smtClean="0">
                <a:cs typeface="Times New Roman" panose="02020603050405020304" pitchFamily="18" charset="0"/>
              </a:rPr>
              <a:t>if a complete binary tree has n number of nodes then its depth is :</a:t>
            </a:r>
            <a:endParaRPr lang="zh-CN" altLang="en-US" sz="2800" dirty="0">
              <a:cs typeface="Times New Roman" panose="02020603050405020304" pitchFamily="18" charset="0"/>
            </a:endParaRPr>
          </a:p>
        </p:txBody>
      </p:sp>
      <p:graphicFrame>
        <p:nvGraphicFramePr>
          <p:cNvPr id="14" name="Object 4"/>
          <p:cNvGraphicFramePr>
            <a:graphicFrameLocks noChangeAspect="1"/>
          </p:cNvGraphicFramePr>
          <p:nvPr>
            <p:extLst>
              <p:ext uri="{D42A27DB-BD31-4B8C-83A1-F6EECF244321}">
                <p14:modId xmlns:p14="http://schemas.microsoft.com/office/powerpoint/2010/main" xmlns="" val="3525290352"/>
              </p:ext>
            </p:extLst>
          </p:nvPr>
        </p:nvGraphicFramePr>
        <p:xfrm>
          <a:off x="3416584" y="4725257"/>
          <a:ext cx="1962150" cy="633413"/>
        </p:xfrm>
        <a:graphic>
          <a:graphicData uri="http://schemas.openxmlformats.org/presentationml/2006/ole">
            <p:oleObj spid="_x0000_s1102" name="Equation" r:id="rId4" imgW="774364" imgH="253890" progId="Equation.DSMT4">
              <p:embed/>
            </p:oleObj>
          </a:graphicData>
        </a:graphic>
      </p:graphicFrame>
    </p:spTree>
    <p:extLst>
      <p:ext uri="{BB962C8B-B14F-4D97-AF65-F5344CB8AC3E}">
        <p14:creationId xmlns:p14="http://schemas.microsoft.com/office/powerpoint/2010/main" xmlns="" val="13231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553" y="542443"/>
            <a:ext cx="7169482" cy="530984"/>
          </a:xfrm>
        </p:spPr>
        <p:txBody>
          <a:bodyPr>
            <a:normAutofit/>
          </a:bodyPr>
          <a:lstStyle/>
          <a:p>
            <a:r>
              <a:rPr lang="zh-CN" altLang="zh-CN" sz="2400" dirty="0"/>
              <a:t>以</a:t>
            </a:r>
            <a:r>
              <a:rPr lang="en-US" altLang="zh-CN" sz="2400" dirty="0" err="1"/>
              <a:t>Kruskal</a:t>
            </a:r>
            <a:r>
              <a:rPr lang="zh-CN" altLang="zh-CN" sz="2400" dirty="0"/>
              <a:t>算法构造最小生成树：</a:t>
            </a:r>
          </a:p>
          <a:p>
            <a:pPr marL="0" indent="0">
              <a:buNone/>
            </a:pP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xmlns="" val="700474767"/>
              </p:ext>
            </p:extLst>
          </p:nvPr>
        </p:nvGraphicFramePr>
        <p:xfrm>
          <a:off x="832483" y="1479461"/>
          <a:ext cx="3628148" cy="1982489"/>
        </p:xfrm>
        <a:graphic>
          <a:graphicData uri="http://schemas.openxmlformats.org/presentationml/2006/ole">
            <p:oleObj spid="_x0000_s23683" r:id="rId3" imgW="2396321" imgH="1305523" progId="Visio.Drawing.11">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563359217"/>
              </p:ext>
            </p:extLst>
          </p:nvPr>
        </p:nvGraphicFramePr>
        <p:xfrm>
          <a:off x="766785" y="4230891"/>
          <a:ext cx="3642955" cy="2029232"/>
        </p:xfrm>
        <a:graphic>
          <a:graphicData uri="http://schemas.openxmlformats.org/presentationml/2006/ole">
            <p:oleObj spid="_x0000_s23684" r:id="rId4" imgW="2396321" imgH="1330380" progId="Visio.Drawing.11">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093710687"/>
              </p:ext>
            </p:extLst>
          </p:nvPr>
        </p:nvGraphicFramePr>
        <p:xfrm>
          <a:off x="5083919" y="3634101"/>
          <a:ext cx="3467488" cy="1931492"/>
        </p:xfrm>
        <a:graphic>
          <a:graphicData uri="http://schemas.openxmlformats.org/presentationml/2006/ole">
            <p:oleObj spid="_x0000_s23685" r:id="rId5" imgW="2396321" imgH="1330380" progId="Visio.Drawing.11">
              <p:embed/>
            </p:oleObj>
          </a:graphicData>
        </a:graphic>
      </p:graphicFrame>
      <p:sp>
        <p:nvSpPr>
          <p:cNvPr id="6" name="Rectangle 4"/>
          <p:cNvSpPr>
            <a:spLocks noChangeArrowheads="1"/>
          </p:cNvSpPr>
          <p:nvPr/>
        </p:nvSpPr>
        <p:spPr bwMode="auto">
          <a:xfrm>
            <a:off x="2555776" y="94847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477393493"/>
              </p:ext>
            </p:extLst>
          </p:nvPr>
        </p:nvGraphicFramePr>
        <p:xfrm>
          <a:off x="5083919" y="487291"/>
          <a:ext cx="3958613" cy="2743328"/>
        </p:xfrm>
        <a:graphic>
          <a:graphicData uri="http://schemas.openxmlformats.org/presentationml/2006/ole">
            <p:oleObj spid="_x0000_s23686" r:id="rId6" imgW="2811151" imgH="1948644" progId="Visio.Drawing.11">
              <p:embed/>
            </p:oleObj>
          </a:graphicData>
        </a:graphic>
      </p:graphicFrame>
    </p:spTree>
    <p:extLst>
      <p:ext uri="{BB962C8B-B14F-4D97-AF65-F5344CB8AC3E}">
        <p14:creationId xmlns:p14="http://schemas.microsoft.com/office/powerpoint/2010/main" xmlns="" val="51898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553" y="542443"/>
            <a:ext cx="7169482" cy="530984"/>
          </a:xfrm>
        </p:spPr>
        <p:txBody>
          <a:bodyPr>
            <a:normAutofit/>
          </a:bodyPr>
          <a:lstStyle/>
          <a:p>
            <a:r>
              <a:rPr lang="zh-CN" altLang="zh-CN" sz="2400" dirty="0"/>
              <a:t>以</a:t>
            </a:r>
            <a:r>
              <a:rPr lang="en-US" altLang="zh-CN" sz="2400" dirty="0"/>
              <a:t>Prim</a:t>
            </a:r>
            <a:r>
              <a:rPr lang="zh-CN" altLang="zh-CN" sz="2400" dirty="0"/>
              <a:t>算法构造最小生成树</a:t>
            </a:r>
            <a:r>
              <a:rPr lang="zh-CN" altLang="zh-CN" sz="2400" dirty="0" smtClean="0"/>
              <a:t>：</a:t>
            </a:r>
            <a:endParaRPr lang="zh-CN" altLang="zh-CN" sz="2400" dirty="0"/>
          </a:p>
        </p:txBody>
      </p:sp>
      <p:sp>
        <p:nvSpPr>
          <p:cNvPr id="6" name="Rectangle 4"/>
          <p:cNvSpPr>
            <a:spLocks noChangeArrowheads="1"/>
          </p:cNvSpPr>
          <p:nvPr/>
        </p:nvSpPr>
        <p:spPr bwMode="auto">
          <a:xfrm>
            <a:off x="2555776" y="94847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477393493"/>
              </p:ext>
            </p:extLst>
          </p:nvPr>
        </p:nvGraphicFramePr>
        <p:xfrm>
          <a:off x="5083919" y="487291"/>
          <a:ext cx="3958613" cy="2743328"/>
        </p:xfrm>
        <a:graphic>
          <a:graphicData uri="http://schemas.openxmlformats.org/presentationml/2006/ole">
            <p:oleObj spid="_x0000_s24702" r:id="rId3" imgW="2811151" imgH="1948644" progId="Visio.Drawing.11">
              <p:embed/>
            </p:oleObj>
          </a:graphicData>
        </a:graphic>
      </p:graphicFrame>
      <p:sp>
        <p:nvSpPr>
          <p:cNvPr id="7" name="Rectangle 2"/>
          <p:cNvSpPr>
            <a:spLocks noChangeArrowheads="1"/>
          </p:cNvSpPr>
          <p:nvPr/>
        </p:nvSpPr>
        <p:spPr bwMode="auto">
          <a:xfrm>
            <a:off x="943708" y="1795519"/>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607260461"/>
              </p:ext>
            </p:extLst>
          </p:nvPr>
        </p:nvGraphicFramePr>
        <p:xfrm>
          <a:off x="908535" y="1795518"/>
          <a:ext cx="3057325" cy="1832773"/>
        </p:xfrm>
        <a:graphic>
          <a:graphicData uri="http://schemas.openxmlformats.org/presentationml/2006/ole">
            <p:oleObj spid="_x0000_s24703" r:id="rId4" imgW="2396321" imgH="1432617" progId="Visio.Drawing.11">
              <p:embed/>
            </p:oleObj>
          </a:graphicData>
        </a:graphic>
      </p:graphicFrame>
      <p:sp>
        <p:nvSpPr>
          <p:cNvPr id="11" name="Rectangle 4"/>
          <p:cNvSpPr>
            <a:spLocks noChangeArrowheads="1"/>
          </p:cNvSpPr>
          <p:nvPr/>
        </p:nvSpPr>
        <p:spPr bwMode="auto">
          <a:xfrm>
            <a:off x="943708" y="443132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101760939"/>
              </p:ext>
            </p:extLst>
          </p:nvPr>
        </p:nvGraphicFramePr>
        <p:xfrm>
          <a:off x="908536" y="4431323"/>
          <a:ext cx="3057324" cy="1832772"/>
        </p:xfrm>
        <a:graphic>
          <a:graphicData uri="http://schemas.openxmlformats.org/presentationml/2006/ole">
            <p:oleObj spid="_x0000_s24704" r:id="rId5" imgW="2396321" imgH="1432617" progId="Visio.Drawing.11">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1247010034"/>
              </p:ext>
            </p:extLst>
          </p:nvPr>
        </p:nvGraphicFramePr>
        <p:xfrm>
          <a:off x="4800599" y="3691804"/>
          <a:ext cx="3821529" cy="2128703"/>
        </p:xfrm>
        <a:graphic>
          <a:graphicData uri="http://schemas.openxmlformats.org/presentationml/2006/ole">
            <p:oleObj spid="_x0000_s24705" r:id="rId6" imgW="2396321" imgH="1330380" progId="Visio.Drawing.11">
              <p:embed/>
            </p:oleObj>
          </a:graphicData>
        </a:graphic>
      </p:graphicFrame>
    </p:spTree>
    <p:extLst>
      <p:ext uri="{BB962C8B-B14F-4D97-AF65-F5344CB8AC3E}">
        <p14:creationId xmlns:p14="http://schemas.microsoft.com/office/powerpoint/2010/main" xmlns="" val="10849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8821" y="468609"/>
            <a:ext cx="8049041" cy="3470345"/>
          </a:xfrm>
        </p:spPr>
        <p:txBody>
          <a:bodyPr>
            <a:noAutofit/>
          </a:bodyPr>
          <a:lstStyle/>
          <a:p>
            <a:pPr>
              <a:lnSpc>
                <a:spcPct val="100000"/>
              </a:lnSpc>
              <a:spcBef>
                <a:spcPts val="600"/>
              </a:spcBef>
              <a:spcAft>
                <a:spcPts val="0"/>
              </a:spcAft>
            </a:pPr>
            <a:r>
              <a:rPr lang="en-US" altLang="zh-CN" sz="2400" dirty="0"/>
              <a:t>7.3 </a:t>
            </a:r>
            <a:r>
              <a:rPr lang="zh-CN" altLang="en-US" sz="2400" dirty="0"/>
              <a:t>对于图</a:t>
            </a:r>
            <a:r>
              <a:rPr lang="en-US" altLang="zh-CN" sz="2400" dirty="0"/>
              <a:t>7.17 (b)</a:t>
            </a:r>
            <a:r>
              <a:rPr lang="zh-CN" altLang="en-US" sz="2400" dirty="0"/>
              <a:t>中的有向图</a:t>
            </a:r>
            <a:r>
              <a:rPr lang="en-US" altLang="zh-CN" sz="2400" dirty="0"/>
              <a:t>G10</a:t>
            </a:r>
            <a:r>
              <a:rPr lang="zh-CN" altLang="en-US" sz="2400" dirty="0"/>
              <a:t>，请给出：</a:t>
            </a:r>
          </a:p>
          <a:p>
            <a:pPr marL="201168" lvl="1" indent="0">
              <a:lnSpc>
                <a:spcPct val="100000"/>
              </a:lnSpc>
              <a:spcBef>
                <a:spcPts val="600"/>
              </a:spcBef>
              <a:spcAft>
                <a:spcPts val="0"/>
              </a:spcAft>
              <a:buNone/>
            </a:pPr>
            <a:r>
              <a:rPr lang="en-US" altLang="zh-CN" sz="2400" dirty="0"/>
              <a:t>1. </a:t>
            </a:r>
            <a:r>
              <a:rPr lang="zh-CN" altLang="en-US" sz="2400" dirty="0"/>
              <a:t>图中每个结点的度、入度和出度。</a:t>
            </a:r>
          </a:p>
          <a:p>
            <a:pPr marL="201168" lvl="1" indent="0">
              <a:lnSpc>
                <a:spcPct val="100000"/>
              </a:lnSpc>
              <a:spcBef>
                <a:spcPts val="600"/>
              </a:spcBef>
              <a:spcAft>
                <a:spcPts val="0"/>
              </a:spcAft>
              <a:buNone/>
            </a:pPr>
            <a:r>
              <a:rPr lang="en-US" altLang="zh-CN" sz="2400" dirty="0"/>
              <a:t>2. </a:t>
            </a:r>
            <a:r>
              <a:rPr lang="zh-CN" altLang="en-US" sz="2400" dirty="0"/>
              <a:t>图的邻接矩阵。</a:t>
            </a:r>
          </a:p>
          <a:p>
            <a:pPr marL="201168" lvl="1" indent="0">
              <a:lnSpc>
                <a:spcPct val="100000"/>
              </a:lnSpc>
              <a:spcBef>
                <a:spcPts val="600"/>
              </a:spcBef>
              <a:spcAft>
                <a:spcPts val="0"/>
              </a:spcAft>
              <a:buNone/>
            </a:pPr>
            <a:r>
              <a:rPr lang="en-US" altLang="zh-CN" sz="2400" dirty="0"/>
              <a:t>3. </a:t>
            </a:r>
            <a:r>
              <a:rPr lang="zh-CN" altLang="en-US" sz="2400" dirty="0"/>
              <a:t>图的邻接表。 </a:t>
            </a:r>
          </a:p>
          <a:p>
            <a:pPr marL="201168" lvl="1" indent="0">
              <a:lnSpc>
                <a:spcPct val="100000"/>
              </a:lnSpc>
              <a:spcBef>
                <a:spcPts val="600"/>
              </a:spcBef>
              <a:spcAft>
                <a:spcPts val="0"/>
              </a:spcAft>
              <a:buNone/>
            </a:pPr>
            <a:r>
              <a:rPr lang="en-US" altLang="zh-CN" sz="2400" dirty="0"/>
              <a:t>4. </a:t>
            </a:r>
            <a:r>
              <a:rPr lang="zh-CN" altLang="en-US" sz="2400" dirty="0"/>
              <a:t>图的强连通分支。</a:t>
            </a:r>
          </a:p>
          <a:p>
            <a:pPr marL="201168" lvl="1" indent="0">
              <a:lnSpc>
                <a:spcPct val="100000"/>
              </a:lnSpc>
              <a:spcBef>
                <a:spcPts val="600"/>
              </a:spcBef>
              <a:spcAft>
                <a:spcPts val="0"/>
              </a:spcAft>
              <a:buNone/>
            </a:pPr>
            <a:r>
              <a:rPr lang="en-US" altLang="zh-CN" sz="2400" dirty="0"/>
              <a:t>5. </a:t>
            </a:r>
            <a:r>
              <a:rPr lang="zh-CN" altLang="en-US" sz="2400" dirty="0"/>
              <a:t>从任一结点出发，进行深度优先和广度优先遍历所得到的结点序列和边的序列。</a:t>
            </a:r>
          </a:p>
          <a:p>
            <a:pPr marL="201168" lvl="1" indent="0">
              <a:lnSpc>
                <a:spcPct val="100000"/>
              </a:lnSpc>
              <a:spcBef>
                <a:spcPts val="600"/>
              </a:spcBef>
              <a:spcAft>
                <a:spcPts val="0"/>
              </a:spcAft>
              <a:buNone/>
            </a:pPr>
            <a:r>
              <a:rPr lang="en-US" altLang="zh-CN" sz="2400" dirty="0"/>
              <a:t>6. </a:t>
            </a:r>
            <a:r>
              <a:rPr lang="zh-CN" altLang="en-US" sz="2400" dirty="0"/>
              <a:t>图中所有结点间的最短路径。</a:t>
            </a:r>
          </a:p>
          <a:p>
            <a:pPr>
              <a:lnSpc>
                <a:spcPct val="100000"/>
              </a:lnSpc>
              <a:spcBef>
                <a:spcPts val="600"/>
              </a:spcBef>
              <a:spcAft>
                <a:spcPts val="0"/>
              </a:spcAft>
            </a:pPr>
            <a:endParaRPr lang="zh-CN" altLang="en-US" sz="2400" dirty="0"/>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371991654"/>
              </p:ext>
            </p:extLst>
          </p:nvPr>
        </p:nvGraphicFramePr>
        <p:xfrm>
          <a:off x="4692618" y="3868119"/>
          <a:ext cx="3830060" cy="2331800"/>
        </p:xfrm>
        <a:graphic>
          <a:graphicData uri="http://schemas.openxmlformats.org/presentationml/2006/ole">
            <p:oleObj spid="_x0000_s14378" r:id="rId3" imgW="2302670" imgH="1402573" progId="Visio.Drawing.11">
              <p:embed/>
            </p:oleObj>
          </a:graphicData>
        </a:graphic>
      </p:graphicFrame>
    </p:spTree>
    <p:extLst>
      <p:ext uri="{BB962C8B-B14F-4D97-AF65-F5344CB8AC3E}">
        <p14:creationId xmlns:p14="http://schemas.microsoft.com/office/powerpoint/2010/main" xmlns="" val="2895693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0646" y="568074"/>
            <a:ext cx="7795846" cy="3300045"/>
          </a:xfrm>
        </p:spPr>
        <p:txBody>
          <a:bodyPr>
            <a:noAutofit/>
          </a:bodyPr>
          <a:lstStyle/>
          <a:p>
            <a:pPr>
              <a:lnSpc>
                <a:spcPct val="100000"/>
              </a:lnSpc>
              <a:spcBef>
                <a:spcPts val="600"/>
              </a:spcBef>
              <a:spcAft>
                <a:spcPts val="0"/>
              </a:spcAft>
            </a:pPr>
            <a:r>
              <a:rPr lang="en-US" altLang="zh-CN" sz="2400" dirty="0"/>
              <a:t>1. </a:t>
            </a:r>
            <a:r>
              <a:rPr lang="zh-CN" altLang="en-US" sz="2400" dirty="0"/>
              <a:t>图中每个结点的度、入度和出度。</a:t>
            </a:r>
          </a:p>
          <a:p>
            <a:pPr>
              <a:lnSpc>
                <a:spcPct val="100000"/>
              </a:lnSpc>
              <a:spcBef>
                <a:spcPts val="600"/>
              </a:spcBef>
              <a:spcAft>
                <a:spcPts val="0"/>
              </a:spcAft>
            </a:pPr>
            <a:r>
              <a:rPr lang="en-US" altLang="zh-CN" sz="2400" dirty="0"/>
              <a:t>ID(1) = 3	</a:t>
            </a:r>
            <a:r>
              <a:rPr lang="en-US" altLang="zh-CN" sz="2400" dirty="0" smtClean="0"/>
              <a:t>OD(1</a:t>
            </a:r>
            <a:r>
              <a:rPr lang="en-US" altLang="zh-CN" sz="2400" dirty="0"/>
              <a:t>) = </a:t>
            </a:r>
            <a:r>
              <a:rPr lang="en-US" altLang="zh-CN" sz="2400" dirty="0" smtClean="0"/>
              <a:t>0</a:t>
            </a:r>
            <a:r>
              <a:rPr lang="en-US" altLang="zh-CN" sz="2400" dirty="0"/>
              <a:t>	TD(1) = ID(1)+OD(1) = 3</a:t>
            </a:r>
          </a:p>
          <a:p>
            <a:pPr>
              <a:lnSpc>
                <a:spcPct val="100000"/>
              </a:lnSpc>
              <a:spcBef>
                <a:spcPts val="600"/>
              </a:spcBef>
              <a:spcAft>
                <a:spcPts val="0"/>
              </a:spcAft>
            </a:pPr>
            <a:r>
              <a:rPr lang="en-US" altLang="zh-CN" sz="2400" dirty="0"/>
              <a:t>ID(2) = </a:t>
            </a:r>
            <a:r>
              <a:rPr lang="en-US" altLang="zh-CN" sz="2400" dirty="0" smtClean="0"/>
              <a:t>1</a:t>
            </a:r>
            <a:r>
              <a:rPr lang="en-US" altLang="zh-CN" sz="2400" dirty="0"/>
              <a:t>	OD(2) = </a:t>
            </a:r>
            <a:r>
              <a:rPr lang="en-US" altLang="zh-CN" sz="2400" dirty="0" smtClean="0"/>
              <a:t>2</a:t>
            </a:r>
            <a:r>
              <a:rPr lang="en-US" altLang="zh-CN" sz="2400" dirty="0"/>
              <a:t>	TD(2) = ID(2)+OD(2) = 3</a:t>
            </a:r>
          </a:p>
          <a:p>
            <a:pPr>
              <a:lnSpc>
                <a:spcPct val="100000"/>
              </a:lnSpc>
              <a:spcBef>
                <a:spcPts val="600"/>
              </a:spcBef>
              <a:spcAft>
                <a:spcPts val="0"/>
              </a:spcAft>
            </a:pPr>
            <a:r>
              <a:rPr lang="en-US" altLang="zh-CN" sz="2400" dirty="0"/>
              <a:t>ID(3) = </a:t>
            </a:r>
            <a:r>
              <a:rPr lang="en-US" altLang="zh-CN" sz="2400" dirty="0" smtClean="0"/>
              <a:t>2</a:t>
            </a:r>
            <a:r>
              <a:rPr lang="en-US" altLang="zh-CN" sz="2400" dirty="0"/>
              <a:t>	OD(3) = </a:t>
            </a:r>
            <a:r>
              <a:rPr lang="en-US" altLang="zh-CN" sz="2400" dirty="0" smtClean="0"/>
              <a:t>3</a:t>
            </a:r>
            <a:r>
              <a:rPr lang="en-US" altLang="zh-CN" sz="2400" dirty="0"/>
              <a:t>	TD(3) = ID(3)+OD(3) = 5</a:t>
            </a:r>
          </a:p>
          <a:p>
            <a:pPr>
              <a:lnSpc>
                <a:spcPct val="100000"/>
              </a:lnSpc>
              <a:spcBef>
                <a:spcPts val="600"/>
              </a:spcBef>
              <a:spcAft>
                <a:spcPts val="0"/>
              </a:spcAft>
            </a:pPr>
            <a:r>
              <a:rPr lang="en-US" altLang="zh-CN" sz="2400" dirty="0"/>
              <a:t>ID(4) = </a:t>
            </a:r>
            <a:r>
              <a:rPr lang="en-US" altLang="zh-CN" sz="2400" dirty="0" smtClean="0"/>
              <a:t>2</a:t>
            </a:r>
            <a:r>
              <a:rPr lang="en-US" altLang="zh-CN" sz="2400" dirty="0"/>
              <a:t>	OD(4) = </a:t>
            </a:r>
            <a:r>
              <a:rPr lang="en-US" altLang="zh-CN" sz="2400" dirty="0" smtClean="0"/>
              <a:t>2</a:t>
            </a:r>
            <a:r>
              <a:rPr lang="en-US" altLang="zh-CN" sz="2400" dirty="0"/>
              <a:t>	TD(4) = ID(4)+OD(4) = 4</a:t>
            </a:r>
          </a:p>
          <a:p>
            <a:pPr>
              <a:lnSpc>
                <a:spcPct val="100000"/>
              </a:lnSpc>
              <a:spcBef>
                <a:spcPts val="600"/>
              </a:spcBef>
              <a:spcAft>
                <a:spcPts val="0"/>
              </a:spcAft>
            </a:pPr>
            <a:r>
              <a:rPr lang="en-US" altLang="zh-CN" sz="2400" dirty="0"/>
              <a:t>ID(5) = </a:t>
            </a:r>
            <a:r>
              <a:rPr lang="en-US" altLang="zh-CN" sz="2400" dirty="0" smtClean="0"/>
              <a:t>2</a:t>
            </a:r>
            <a:r>
              <a:rPr lang="en-US" altLang="zh-CN" sz="2400" dirty="0"/>
              <a:t>	OD(5) = </a:t>
            </a:r>
            <a:r>
              <a:rPr lang="en-US" altLang="zh-CN" sz="2400" dirty="0" smtClean="0"/>
              <a:t>2</a:t>
            </a:r>
            <a:r>
              <a:rPr lang="en-US" altLang="zh-CN" sz="2400" dirty="0"/>
              <a:t>	TD(5) = ID(5)+OD(5) = 4</a:t>
            </a:r>
          </a:p>
          <a:p>
            <a:pPr>
              <a:lnSpc>
                <a:spcPct val="100000"/>
              </a:lnSpc>
              <a:spcBef>
                <a:spcPts val="600"/>
              </a:spcBef>
              <a:spcAft>
                <a:spcPts val="0"/>
              </a:spcAft>
            </a:pPr>
            <a:r>
              <a:rPr lang="en-US" altLang="zh-CN" sz="2400" dirty="0"/>
              <a:t>ID(6) = </a:t>
            </a:r>
            <a:r>
              <a:rPr lang="en-US" altLang="zh-CN" sz="2400" dirty="0" smtClean="0"/>
              <a:t>1</a:t>
            </a:r>
            <a:r>
              <a:rPr lang="en-US" altLang="zh-CN" sz="2400" dirty="0"/>
              <a:t>	OD(6) = </a:t>
            </a:r>
            <a:r>
              <a:rPr lang="en-US" altLang="zh-CN" sz="2400" dirty="0" smtClean="0"/>
              <a:t>2</a:t>
            </a:r>
            <a:r>
              <a:rPr lang="en-US" altLang="zh-CN" sz="2400" dirty="0"/>
              <a:t>	TD(6) = ID(6)+OD(6) = 3</a:t>
            </a:r>
          </a:p>
          <a:p>
            <a:pPr>
              <a:lnSpc>
                <a:spcPct val="100000"/>
              </a:lnSpc>
              <a:spcBef>
                <a:spcPts val="600"/>
              </a:spcBef>
              <a:spcAft>
                <a:spcPts val="0"/>
              </a:spcAft>
            </a:pPr>
            <a:endParaRPr lang="zh-CN" altLang="en-US" sz="2400" dirty="0"/>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804840983"/>
              </p:ext>
            </p:extLst>
          </p:nvPr>
        </p:nvGraphicFramePr>
        <p:xfrm>
          <a:off x="2330418" y="3868119"/>
          <a:ext cx="3830060" cy="2331800"/>
        </p:xfrm>
        <a:graphic>
          <a:graphicData uri="http://schemas.openxmlformats.org/presentationml/2006/ole">
            <p:oleObj spid="_x0000_s17447" r:id="rId3" imgW="2302670" imgH="1402573" progId="Visio.Drawing.11">
              <p:embed/>
            </p:oleObj>
          </a:graphicData>
        </a:graphic>
      </p:graphicFrame>
    </p:spTree>
    <p:extLst>
      <p:ext uri="{BB962C8B-B14F-4D97-AF65-F5344CB8AC3E}">
        <p14:creationId xmlns:p14="http://schemas.microsoft.com/office/powerpoint/2010/main" xmlns="" val="1590860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0646" y="568074"/>
            <a:ext cx="3810000" cy="1190387"/>
          </a:xfrm>
        </p:spPr>
        <p:txBody>
          <a:bodyPr>
            <a:noAutofit/>
          </a:bodyPr>
          <a:lstStyle/>
          <a:p>
            <a:pPr>
              <a:lnSpc>
                <a:spcPct val="100000"/>
              </a:lnSpc>
              <a:spcBef>
                <a:spcPts val="600"/>
              </a:spcBef>
              <a:spcAft>
                <a:spcPts val="0"/>
              </a:spcAft>
            </a:pPr>
            <a:r>
              <a:rPr lang="en-US" altLang="zh-CN" sz="2400" dirty="0"/>
              <a:t>2. </a:t>
            </a:r>
            <a:r>
              <a:rPr lang="zh-CN" altLang="en-US" sz="2400" dirty="0"/>
              <a:t>图的邻接矩阵。</a:t>
            </a:r>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4036782142"/>
              </p:ext>
            </p:extLst>
          </p:nvPr>
        </p:nvGraphicFramePr>
        <p:xfrm>
          <a:off x="4534355" y="420827"/>
          <a:ext cx="3830060" cy="2331800"/>
        </p:xfrm>
        <a:graphic>
          <a:graphicData uri="http://schemas.openxmlformats.org/presentationml/2006/ole">
            <p:oleObj spid="_x0000_s16463" r:id="rId3" imgW="2302670" imgH="1402573" progId="Visio.Drawing.11">
              <p:embed/>
            </p:oleObj>
          </a:graphicData>
        </a:graphic>
      </p:graphicFrame>
      <p:sp>
        <p:nvSpPr>
          <p:cNvPr id="3" name="Rectangle 2"/>
          <p:cNvSpPr>
            <a:spLocks noChangeArrowheads="1"/>
          </p:cNvSpPr>
          <p:nvPr/>
        </p:nvSpPr>
        <p:spPr bwMode="auto">
          <a:xfrm>
            <a:off x="4560276" y="3659447"/>
            <a:ext cx="22947930"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681304269"/>
              </p:ext>
            </p:extLst>
          </p:nvPr>
        </p:nvGraphicFramePr>
        <p:xfrm>
          <a:off x="527538" y="2615506"/>
          <a:ext cx="3487616" cy="2833688"/>
        </p:xfrm>
        <a:graphic>
          <a:graphicData uri="http://schemas.openxmlformats.org/presentationml/2006/ole">
            <p:oleObj spid="_x0000_s16464" r:id="rId4" imgW="1257300" imgH="990600" progId="Equation.DSMT4">
              <p:embed/>
            </p:oleObj>
          </a:graphicData>
        </a:graphic>
      </p:graphicFrame>
    </p:spTree>
    <p:extLst>
      <p:ext uri="{BB962C8B-B14F-4D97-AF65-F5344CB8AC3E}">
        <p14:creationId xmlns:p14="http://schemas.microsoft.com/office/powerpoint/2010/main" xmlns="" val="347927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0646" y="568075"/>
            <a:ext cx="4138246" cy="621818"/>
          </a:xfrm>
        </p:spPr>
        <p:txBody>
          <a:bodyPr>
            <a:noAutofit/>
          </a:bodyPr>
          <a:lstStyle/>
          <a:p>
            <a:pPr>
              <a:lnSpc>
                <a:spcPct val="100000"/>
              </a:lnSpc>
              <a:spcBef>
                <a:spcPts val="600"/>
              </a:spcBef>
              <a:spcAft>
                <a:spcPts val="0"/>
              </a:spcAft>
            </a:pPr>
            <a:r>
              <a:rPr lang="en-US" altLang="zh-CN" sz="2400" dirty="0"/>
              <a:t>3. </a:t>
            </a:r>
            <a:r>
              <a:rPr lang="zh-CN" altLang="zh-CN" sz="2400" dirty="0"/>
              <a:t>图的邻接表。</a:t>
            </a:r>
            <a:endParaRPr lang="zh-CN" altLang="en-US" sz="2400" dirty="0"/>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520469929"/>
              </p:ext>
            </p:extLst>
          </p:nvPr>
        </p:nvGraphicFramePr>
        <p:xfrm>
          <a:off x="4422987" y="280874"/>
          <a:ext cx="3830060" cy="2331800"/>
        </p:xfrm>
        <a:graphic>
          <a:graphicData uri="http://schemas.openxmlformats.org/presentationml/2006/ole">
            <p:oleObj spid="_x0000_s15457" r:id="rId3" imgW="2302670" imgH="1402573" progId="Visio.Drawing.11">
              <p:embed/>
            </p:oleObj>
          </a:graphicData>
        </a:graphic>
      </p:graphicFrame>
      <p:sp>
        <p:nvSpPr>
          <p:cNvPr id="3" name="Rectangle 33"/>
          <p:cNvSpPr>
            <a:spLocks noChangeArrowheads="1"/>
          </p:cNvSpPr>
          <p:nvPr/>
        </p:nvSpPr>
        <p:spPr bwMode="auto">
          <a:xfrm>
            <a:off x="978878" y="2866291"/>
            <a:ext cx="9642230"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6" name="Group 1"/>
          <p:cNvGrpSpPr>
            <a:grpSpLocks noChangeAspect="1"/>
          </p:cNvGrpSpPr>
          <p:nvPr/>
        </p:nvGrpSpPr>
        <p:grpSpPr bwMode="auto">
          <a:xfrm>
            <a:off x="305269" y="2221523"/>
            <a:ext cx="5590215" cy="3481754"/>
            <a:chOff x="2362" y="8326"/>
            <a:chExt cx="5009" cy="3125"/>
          </a:xfrm>
        </p:grpSpPr>
        <p:sp>
          <p:nvSpPr>
            <p:cNvPr id="7" name="AutoShape 32"/>
            <p:cNvSpPr>
              <a:spLocks noChangeAspect="1" noChangeArrowheads="1" noTextEdit="1"/>
            </p:cNvSpPr>
            <p:nvPr/>
          </p:nvSpPr>
          <p:spPr bwMode="auto">
            <a:xfrm>
              <a:off x="2362" y="8326"/>
              <a:ext cx="5009" cy="31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1"/>
            <p:cNvSpPr>
              <a:spLocks noChangeArrowheads="1"/>
            </p:cNvSpPr>
            <p:nvPr/>
          </p:nvSpPr>
          <p:spPr bwMode="auto">
            <a:xfrm>
              <a:off x="2988" y="8870"/>
              <a:ext cx="939"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9" name="Rectangle 30"/>
            <p:cNvSpPr>
              <a:spLocks noChangeArrowheads="1"/>
            </p:cNvSpPr>
            <p:nvPr/>
          </p:nvSpPr>
          <p:spPr bwMode="auto">
            <a:xfrm>
              <a:off x="2988" y="9277"/>
              <a:ext cx="939"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0" name="Rectangle 29"/>
            <p:cNvSpPr>
              <a:spLocks noChangeArrowheads="1"/>
            </p:cNvSpPr>
            <p:nvPr/>
          </p:nvSpPr>
          <p:spPr bwMode="auto">
            <a:xfrm>
              <a:off x="2988" y="9685"/>
              <a:ext cx="939"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1" name="Rectangle 28"/>
            <p:cNvSpPr>
              <a:spLocks noChangeArrowheads="1"/>
            </p:cNvSpPr>
            <p:nvPr/>
          </p:nvSpPr>
          <p:spPr bwMode="auto">
            <a:xfrm>
              <a:off x="2988" y="10093"/>
              <a:ext cx="939"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2" name="Rectangle 27"/>
            <p:cNvSpPr>
              <a:spLocks noChangeArrowheads="1"/>
            </p:cNvSpPr>
            <p:nvPr/>
          </p:nvSpPr>
          <p:spPr bwMode="auto">
            <a:xfrm>
              <a:off x="2988" y="10500"/>
              <a:ext cx="939"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3" name="Rectangle 26"/>
            <p:cNvSpPr>
              <a:spLocks noChangeArrowheads="1"/>
            </p:cNvSpPr>
            <p:nvPr/>
          </p:nvSpPr>
          <p:spPr bwMode="auto">
            <a:xfrm>
              <a:off x="2988" y="10908"/>
              <a:ext cx="939"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4" name="Text Box 25"/>
            <p:cNvSpPr txBox="1">
              <a:spLocks noChangeArrowheads="1"/>
            </p:cNvSpPr>
            <p:nvPr/>
          </p:nvSpPr>
          <p:spPr bwMode="auto">
            <a:xfrm>
              <a:off x="2988" y="8326"/>
              <a:ext cx="939" cy="408"/>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Gungsuh" panose="02030600000101010101" pitchFamily="18" charset="-127"/>
                  <a:ea typeface="Gungsuh" panose="02030600000101010101" pitchFamily="18" charset="-127"/>
                  <a:cs typeface="Times New Roman" panose="02020603050405020304" pitchFamily="18" charset="0"/>
                </a:rPr>
                <a:t>nodess</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5" name="Text Box 24"/>
            <p:cNvSpPr txBox="1">
              <a:spLocks noChangeArrowheads="1"/>
            </p:cNvSpPr>
            <p:nvPr/>
          </p:nvSpPr>
          <p:spPr bwMode="auto">
            <a:xfrm>
              <a:off x="2519" y="8870"/>
              <a:ext cx="313" cy="407"/>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6" name="Text Box 23"/>
            <p:cNvSpPr txBox="1">
              <a:spLocks noChangeArrowheads="1"/>
            </p:cNvSpPr>
            <p:nvPr/>
          </p:nvSpPr>
          <p:spPr bwMode="auto">
            <a:xfrm>
              <a:off x="2519" y="9277"/>
              <a:ext cx="313" cy="408"/>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7" name="Text Box 22"/>
            <p:cNvSpPr txBox="1">
              <a:spLocks noChangeArrowheads="1"/>
            </p:cNvSpPr>
            <p:nvPr/>
          </p:nvSpPr>
          <p:spPr bwMode="auto">
            <a:xfrm>
              <a:off x="2519" y="9685"/>
              <a:ext cx="313" cy="407"/>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8" name="Text Box 21"/>
            <p:cNvSpPr txBox="1">
              <a:spLocks noChangeArrowheads="1"/>
            </p:cNvSpPr>
            <p:nvPr/>
          </p:nvSpPr>
          <p:spPr bwMode="auto">
            <a:xfrm>
              <a:off x="2519" y="10092"/>
              <a:ext cx="313" cy="408"/>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9" name="Text Box 20"/>
            <p:cNvSpPr txBox="1">
              <a:spLocks noChangeArrowheads="1"/>
            </p:cNvSpPr>
            <p:nvPr/>
          </p:nvSpPr>
          <p:spPr bwMode="auto">
            <a:xfrm>
              <a:off x="2519" y="10500"/>
              <a:ext cx="313" cy="408"/>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0" name="Text Box 19"/>
            <p:cNvSpPr txBox="1">
              <a:spLocks noChangeArrowheads="1"/>
            </p:cNvSpPr>
            <p:nvPr/>
          </p:nvSpPr>
          <p:spPr bwMode="auto">
            <a:xfrm>
              <a:off x="2519" y="10908"/>
              <a:ext cx="313" cy="407"/>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5023" y="9277"/>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2" name="Rectangle 17"/>
            <p:cNvSpPr>
              <a:spLocks noChangeArrowheads="1"/>
            </p:cNvSpPr>
            <p:nvPr/>
          </p:nvSpPr>
          <p:spPr bwMode="auto">
            <a:xfrm>
              <a:off x="5649" y="9277"/>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3" name="Line 16"/>
            <p:cNvSpPr>
              <a:spLocks noChangeShapeType="1"/>
            </p:cNvSpPr>
            <p:nvPr/>
          </p:nvSpPr>
          <p:spPr bwMode="auto">
            <a:xfrm>
              <a:off x="3927" y="9413"/>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Text Box 15"/>
            <p:cNvSpPr txBox="1">
              <a:spLocks noChangeArrowheads="1"/>
            </p:cNvSpPr>
            <p:nvPr/>
          </p:nvSpPr>
          <p:spPr bwMode="auto">
            <a:xfrm>
              <a:off x="4866" y="8598"/>
              <a:ext cx="1566" cy="407"/>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Gungsuh" panose="02030600000101010101" pitchFamily="18" charset="-127"/>
                  <a:ea typeface="Gungsuh" panose="02030600000101010101" pitchFamily="18" charset="-127"/>
                  <a:cs typeface="Times New Roman" panose="02020603050405020304" pitchFamily="18" charset="0"/>
                </a:rPr>
                <a:t>neighbors</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5" name="Rectangle 14"/>
            <p:cNvSpPr>
              <a:spLocks noChangeArrowheads="1"/>
            </p:cNvSpPr>
            <p:nvPr/>
          </p:nvSpPr>
          <p:spPr bwMode="auto">
            <a:xfrm>
              <a:off x="5023" y="9685"/>
              <a:ext cx="626"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6" name="Rectangle 13"/>
            <p:cNvSpPr>
              <a:spLocks noChangeArrowheads="1"/>
            </p:cNvSpPr>
            <p:nvPr/>
          </p:nvSpPr>
          <p:spPr bwMode="auto">
            <a:xfrm>
              <a:off x="5649" y="9685"/>
              <a:ext cx="626"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7" name="Rectangle 12"/>
            <p:cNvSpPr>
              <a:spLocks noChangeArrowheads="1"/>
            </p:cNvSpPr>
            <p:nvPr/>
          </p:nvSpPr>
          <p:spPr bwMode="auto">
            <a:xfrm>
              <a:off x="6275" y="9685"/>
              <a:ext cx="626"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8" name="Rectangle 11"/>
            <p:cNvSpPr>
              <a:spLocks noChangeArrowheads="1"/>
            </p:cNvSpPr>
            <p:nvPr/>
          </p:nvSpPr>
          <p:spPr bwMode="auto">
            <a:xfrm>
              <a:off x="5023" y="10092"/>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9" name="Rectangle 10"/>
            <p:cNvSpPr>
              <a:spLocks noChangeArrowheads="1"/>
            </p:cNvSpPr>
            <p:nvPr/>
          </p:nvSpPr>
          <p:spPr bwMode="auto">
            <a:xfrm>
              <a:off x="5649" y="10092"/>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0" name="Rectangle 9"/>
            <p:cNvSpPr>
              <a:spLocks noChangeArrowheads="1"/>
            </p:cNvSpPr>
            <p:nvPr/>
          </p:nvSpPr>
          <p:spPr bwMode="auto">
            <a:xfrm>
              <a:off x="5023" y="10500"/>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1" name="Rectangle 8"/>
            <p:cNvSpPr>
              <a:spLocks noChangeArrowheads="1"/>
            </p:cNvSpPr>
            <p:nvPr/>
          </p:nvSpPr>
          <p:spPr bwMode="auto">
            <a:xfrm>
              <a:off x="5649" y="10500"/>
              <a:ext cx="626" cy="4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2" name="Rectangle 7"/>
            <p:cNvSpPr>
              <a:spLocks noChangeArrowheads="1"/>
            </p:cNvSpPr>
            <p:nvPr/>
          </p:nvSpPr>
          <p:spPr bwMode="auto">
            <a:xfrm>
              <a:off x="5023" y="10908"/>
              <a:ext cx="626"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3" name="Rectangle 6"/>
            <p:cNvSpPr>
              <a:spLocks noChangeArrowheads="1"/>
            </p:cNvSpPr>
            <p:nvPr/>
          </p:nvSpPr>
          <p:spPr bwMode="auto">
            <a:xfrm>
              <a:off x="5649" y="10908"/>
              <a:ext cx="626"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4" name="Line 5"/>
            <p:cNvSpPr>
              <a:spLocks noChangeShapeType="1"/>
            </p:cNvSpPr>
            <p:nvPr/>
          </p:nvSpPr>
          <p:spPr bwMode="auto">
            <a:xfrm>
              <a:off x="3927" y="9957"/>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4"/>
            <p:cNvSpPr>
              <a:spLocks noChangeShapeType="1"/>
            </p:cNvSpPr>
            <p:nvPr/>
          </p:nvSpPr>
          <p:spPr bwMode="auto">
            <a:xfrm>
              <a:off x="3927" y="10364"/>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
            <p:cNvSpPr>
              <a:spLocks noChangeShapeType="1"/>
            </p:cNvSpPr>
            <p:nvPr/>
          </p:nvSpPr>
          <p:spPr bwMode="auto">
            <a:xfrm>
              <a:off x="3927" y="10772"/>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
            <p:cNvSpPr>
              <a:spLocks noChangeShapeType="1"/>
            </p:cNvSpPr>
            <p:nvPr/>
          </p:nvSpPr>
          <p:spPr bwMode="auto">
            <a:xfrm>
              <a:off x="3927" y="11179"/>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1271653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2015" y="1127454"/>
            <a:ext cx="4138246" cy="621818"/>
          </a:xfrm>
        </p:spPr>
        <p:txBody>
          <a:bodyPr>
            <a:noAutofit/>
          </a:bodyPr>
          <a:lstStyle/>
          <a:p>
            <a:r>
              <a:rPr lang="en-US" altLang="zh-CN" sz="2400" b="1" dirty="0"/>
              <a:t>4.</a:t>
            </a:r>
            <a:r>
              <a:rPr lang="en-US" altLang="zh-CN" sz="2400" dirty="0"/>
              <a:t> </a:t>
            </a:r>
            <a:r>
              <a:rPr lang="zh-CN" altLang="zh-CN" sz="2400" dirty="0"/>
              <a:t>图的强连通分支为：</a:t>
            </a:r>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2443458292"/>
              </p:ext>
            </p:extLst>
          </p:nvPr>
        </p:nvGraphicFramePr>
        <p:xfrm>
          <a:off x="4730261" y="479135"/>
          <a:ext cx="3830060" cy="2331800"/>
        </p:xfrm>
        <a:graphic>
          <a:graphicData uri="http://schemas.openxmlformats.org/presentationml/2006/ole">
            <p:oleObj spid="_x0000_s18510" r:id="rId3" imgW="2302670" imgH="1402573" progId="Visio.Drawing.11">
              <p:embed/>
            </p:oleObj>
          </a:graphicData>
        </a:graphic>
      </p:graphicFrame>
      <p:sp>
        <p:nvSpPr>
          <p:cNvPr id="3" name="Rectangle 3"/>
          <p:cNvSpPr>
            <a:spLocks noChangeArrowheads="1"/>
          </p:cNvSpPr>
          <p:nvPr/>
        </p:nvSpPr>
        <p:spPr bwMode="auto">
          <a:xfrm>
            <a:off x="1037492" y="1827330"/>
            <a:ext cx="1137041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1320540849"/>
              </p:ext>
            </p:extLst>
          </p:nvPr>
        </p:nvGraphicFramePr>
        <p:xfrm>
          <a:off x="666457" y="2759316"/>
          <a:ext cx="3860408" cy="2350276"/>
        </p:xfrm>
        <a:graphic>
          <a:graphicData uri="http://schemas.openxmlformats.org/presentationml/2006/ole">
            <p:oleObj spid="_x0000_s18511" r:id="rId4" imgW="2302764" imgH="1402690" progId="Visio.Drawing.11">
              <p:embed/>
            </p:oleObj>
          </a:graphicData>
        </a:graphic>
      </p:graphicFrame>
    </p:spTree>
    <p:extLst>
      <p:ext uri="{BB962C8B-B14F-4D97-AF65-F5344CB8AC3E}">
        <p14:creationId xmlns:p14="http://schemas.microsoft.com/office/powerpoint/2010/main" xmlns="" val="3988650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4461" y="1881061"/>
            <a:ext cx="8774723" cy="4150464"/>
          </a:xfrm>
        </p:spPr>
        <p:txBody>
          <a:bodyPr>
            <a:noAutofit/>
          </a:bodyPr>
          <a:lstStyle/>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）、深度优先遍历</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① 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出发，不能达到其他结点</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② 从结点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a:t>
            </a:r>
          </a:p>
          <a:p>
            <a:pPr>
              <a:lnSpc>
                <a:spcPct val="100000"/>
              </a:lnSpc>
              <a:spcBef>
                <a:spcPts val="0"/>
              </a:spcBef>
              <a:spcAft>
                <a:spcPts val="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边</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③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④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⑤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⑥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727076802"/>
              </p:ext>
            </p:extLst>
          </p:nvPr>
        </p:nvGraphicFramePr>
        <p:xfrm>
          <a:off x="5486399" y="316027"/>
          <a:ext cx="3217985" cy="1959159"/>
        </p:xfrm>
        <a:graphic>
          <a:graphicData uri="http://schemas.openxmlformats.org/presentationml/2006/ole">
            <p:oleObj spid="_x0000_s19494" r:id="rId3" imgW="2302670" imgH="1402573" progId="Visio.Drawing.11">
              <p:embed/>
            </p:oleObj>
          </a:graphicData>
        </a:graphic>
      </p:graphicFrame>
    </p:spTree>
    <p:extLst>
      <p:ext uri="{BB962C8B-B14F-4D97-AF65-F5344CB8AC3E}">
        <p14:creationId xmlns:p14="http://schemas.microsoft.com/office/powerpoint/2010/main" xmlns="" val="50891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9293" y="2010015"/>
            <a:ext cx="7778262" cy="4150464"/>
          </a:xfrm>
        </p:spPr>
        <p:txBody>
          <a:bodyPr>
            <a:noAutofit/>
          </a:bodyPr>
          <a:lstStyle/>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）广度</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优先遍历</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① 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②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③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④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⑤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p>
          <a:p>
            <a:pPr>
              <a:lnSpc>
                <a:spcPct val="100000"/>
              </a:lnSpc>
              <a:spcBef>
                <a:spcPts val="0"/>
              </a:spcBef>
              <a:spcAft>
                <a:spcPts val="0"/>
              </a:spcAft>
            </a:pPr>
            <a:r>
              <a:rPr lang="en-US" altLang="zh-CN" dirty="0">
                <a:latin typeface="Times New Roman" panose="02020603050405020304" pitchFamily="18" charset="0"/>
                <a:ea typeface="楷体" panose="02010609060101010101" pitchFamily="49" charset="-122"/>
                <a:cs typeface="Times New Roman" panose="02020603050405020304" pitchFamily="18" charset="0"/>
              </a:rPr>
              <a:t>⑥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从结点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出发，所得到的结点序列为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  </a:t>
            </a:r>
          </a:p>
          <a:p>
            <a:pPr>
              <a:lnSpc>
                <a:spcPct val="100000"/>
              </a:lnSpc>
              <a:spcBef>
                <a:spcPts val="0"/>
              </a:spcBef>
              <a:spcAft>
                <a:spcPts val="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边的序列为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 }</a:t>
            </a:r>
          </a:p>
        </p:txBody>
      </p:sp>
      <p:sp>
        <p:nvSpPr>
          <p:cNvPr id="4" name="Rectangle 3"/>
          <p:cNvSpPr>
            <a:spLocks noChangeArrowheads="1"/>
          </p:cNvSpPr>
          <p:nvPr/>
        </p:nvSpPr>
        <p:spPr bwMode="auto">
          <a:xfrm>
            <a:off x="3186202" y="4131888"/>
            <a:ext cx="151936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960699140"/>
              </p:ext>
            </p:extLst>
          </p:nvPr>
        </p:nvGraphicFramePr>
        <p:xfrm>
          <a:off x="5586045" y="216381"/>
          <a:ext cx="3217985" cy="1959159"/>
        </p:xfrm>
        <a:graphic>
          <a:graphicData uri="http://schemas.openxmlformats.org/presentationml/2006/ole">
            <p:oleObj spid="_x0000_s20519" r:id="rId3" imgW="2302670" imgH="1402573" progId="Visio.Drawing.11">
              <p:embed/>
            </p:oleObj>
          </a:graphicData>
        </a:graphic>
      </p:graphicFrame>
    </p:spTree>
    <p:extLst>
      <p:ext uri="{BB962C8B-B14F-4D97-AF65-F5344CB8AC3E}">
        <p14:creationId xmlns:p14="http://schemas.microsoft.com/office/powerpoint/2010/main" xmlns="" val="29948768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3244" y="306693"/>
            <a:ext cx="8473819" cy="5866926"/>
          </a:xfrm>
        </p:spPr>
        <p:txBody>
          <a:bodyPr>
            <a:noAutofit/>
          </a:bodyPr>
          <a:lstStyle/>
          <a:p>
            <a:r>
              <a:rPr lang="en-US" altLang="zh-CN" sz="2400" dirty="0"/>
              <a:t>7.5 </a:t>
            </a:r>
            <a:r>
              <a:rPr lang="zh-CN" altLang="zh-CN" sz="2400" dirty="0"/>
              <a:t>在邻接矩阵图类</a:t>
            </a:r>
            <a:r>
              <a:rPr lang="en-US" altLang="zh-CN" sz="2400" dirty="0" err="1"/>
              <a:t>AdjacencyMatrixGraph</a:t>
            </a:r>
            <a:r>
              <a:rPr lang="zh-CN" altLang="zh-CN" sz="2400" dirty="0"/>
              <a:t>中实现查找某个特定结点的操作：</a:t>
            </a:r>
            <a:r>
              <a:rPr lang="en-US" altLang="zh-CN" sz="2400" dirty="0"/>
              <a:t/>
            </a:r>
            <a:br>
              <a:rPr lang="en-US" altLang="zh-CN" sz="2400" dirty="0"/>
            </a:br>
            <a:r>
              <a:rPr lang="en-US" altLang="zh-CN" sz="2400" dirty="0"/>
              <a:t>public </a:t>
            </a:r>
            <a:r>
              <a:rPr lang="en-US" altLang="zh-CN" sz="2400" dirty="0" err="1"/>
              <a:t>int</a:t>
            </a:r>
            <a:r>
              <a:rPr lang="en-US" altLang="zh-CN" sz="2400" dirty="0"/>
              <a:t> </a:t>
            </a:r>
            <a:r>
              <a:rPr lang="en-US" altLang="zh-CN" sz="2400" dirty="0" err="1"/>
              <a:t>IndexOf</a:t>
            </a:r>
            <a:r>
              <a:rPr lang="en-US" altLang="zh-CN" sz="2400" dirty="0"/>
              <a:t>(Vertex&lt;T&gt; k)</a:t>
            </a:r>
            <a:r>
              <a:rPr lang="zh-CN" altLang="zh-CN" sz="2400" dirty="0"/>
              <a:t>；</a:t>
            </a:r>
          </a:p>
          <a:p>
            <a:pPr>
              <a:lnSpc>
                <a:spcPct val="100000"/>
              </a:lnSpc>
              <a:spcBef>
                <a:spcPts val="60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600"/>
              </a:spcBef>
            </a:pP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public </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IndexOf</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(Vertex&lt;T&gt; k) {</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 = 0;</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 &lt; count &amp;&amp;  !</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k.Data.Equals</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vertexList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[j].Data) )</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 &gt;= 0 &amp;&amp; j &lt; count)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else</a:t>
            </a: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return -1;</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xmlns="" val="73316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0283" y="281186"/>
            <a:ext cx="8422703" cy="5898114"/>
          </a:xfrm>
        </p:spPr>
        <p:txBody>
          <a:bodyPr>
            <a:noAutofit/>
          </a:bodyPr>
          <a:lstStyle/>
          <a:p>
            <a:pPr>
              <a:lnSpc>
                <a:spcPct val="100000"/>
              </a:lnSpc>
              <a:spcBef>
                <a:spcPts val="600"/>
              </a:spcBef>
              <a:spcAft>
                <a:spcPts val="0"/>
              </a:spcAft>
            </a:pPr>
            <a:r>
              <a:rPr lang="en-US" altLang="zh-CN" sz="2400" dirty="0"/>
              <a:t>3</a:t>
            </a:r>
            <a:r>
              <a:rPr lang="zh-CN" altLang="zh-CN" sz="2400" dirty="0"/>
              <a:t>） 设一棵完全二叉树具有</a:t>
            </a:r>
            <a:r>
              <a:rPr lang="en-US" altLang="zh-CN" sz="2400" dirty="0"/>
              <a:t>1000</a:t>
            </a:r>
            <a:r>
              <a:rPr lang="zh-CN" altLang="zh-CN" sz="2400" dirty="0"/>
              <a:t>个结点，则此完全二叉树有</a:t>
            </a:r>
            <a:r>
              <a:rPr lang="en-US" altLang="zh-CN" sz="2400" u="sng" dirty="0"/>
              <a:t> 500  </a:t>
            </a:r>
            <a:r>
              <a:rPr lang="zh-CN" altLang="zh-CN" sz="2400" dirty="0"/>
              <a:t>个叶子结点，有</a:t>
            </a:r>
            <a:r>
              <a:rPr lang="en-US" altLang="zh-CN" sz="2400" u="sng" dirty="0"/>
              <a:t>  499   </a:t>
            </a:r>
            <a:r>
              <a:rPr lang="zh-CN" altLang="zh-CN" sz="2400" dirty="0"/>
              <a:t>个度为</a:t>
            </a:r>
            <a:r>
              <a:rPr lang="en-US" altLang="zh-CN" sz="2400" dirty="0"/>
              <a:t>2</a:t>
            </a:r>
            <a:r>
              <a:rPr lang="zh-CN" altLang="zh-CN" sz="2400" dirty="0"/>
              <a:t>的结点，有</a:t>
            </a:r>
            <a:r>
              <a:rPr lang="en-US" altLang="zh-CN" sz="2400" u="sng" dirty="0"/>
              <a:t>   1   </a:t>
            </a:r>
            <a:r>
              <a:rPr lang="zh-CN" altLang="zh-CN" sz="2400" dirty="0"/>
              <a:t>个结点只有非空左子树，有</a:t>
            </a:r>
            <a:r>
              <a:rPr lang="en-US" altLang="zh-CN" sz="2400" u="sng" dirty="0"/>
              <a:t>  0  </a:t>
            </a:r>
            <a:r>
              <a:rPr lang="zh-CN" altLang="zh-CN" sz="2400" dirty="0"/>
              <a:t>个结点只有非空右子树。</a:t>
            </a:r>
          </a:p>
          <a:p>
            <a:pPr marL="201168" lvl="1" indent="0">
              <a:lnSpc>
                <a:spcPct val="100000"/>
              </a:lnSpc>
              <a:spcBef>
                <a:spcPts val="600"/>
              </a:spcBef>
              <a:spcAft>
                <a:spcPts val="0"/>
              </a:spcAft>
              <a:buNone/>
            </a:pPr>
            <a:r>
              <a:rPr lang="zh-CN" altLang="zh-CN" sz="2400" dirty="0">
                <a:solidFill>
                  <a:srgbClr val="0070C0"/>
                </a:solidFill>
                <a:latin typeface="楷体" panose="02010609060101010101" pitchFamily="49" charset="-122"/>
                <a:ea typeface="楷体" panose="02010609060101010101" pitchFamily="49" charset="-122"/>
              </a:rPr>
              <a:t>解释：</a:t>
            </a:r>
          </a:p>
          <a:p>
            <a:pPr lvl="2">
              <a:lnSpc>
                <a:spcPct val="100000"/>
              </a:lnSpc>
              <a:spcBef>
                <a:spcPts val="600"/>
              </a:spcBef>
              <a:spcAft>
                <a:spcPts val="0"/>
              </a:spcAft>
              <a:buFont typeface="Wingdings" panose="05000000000000000000" pitchFamily="2" charset="2"/>
              <a:buChar char="l"/>
            </a:pPr>
            <a:r>
              <a:rPr lang="zh-CN" altLang="zh-CN" sz="2400" dirty="0" smtClean="0">
                <a:solidFill>
                  <a:srgbClr val="0070C0"/>
                </a:solidFill>
                <a:latin typeface="楷体" panose="02010609060101010101" pitchFamily="49" charset="-122"/>
                <a:ea typeface="楷体" panose="02010609060101010101" pitchFamily="49" charset="-122"/>
              </a:rPr>
              <a:t>深度</a:t>
            </a:r>
            <a:r>
              <a:rPr lang="zh-CN" altLang="zh-CN" sz="2400" dirty="0">
                <a:solidFill>
                  <a:srgbClr val="0070C0"/>
                </a:solidFill>
                <a:latin typeface="楷体" panose="02010609060101010101" pitchFamily="49" charset="-122"/>
                <a:ea typeface="楷体" panose="02010609060101010101" pitchFamily="49" charset="-122"/>
              </a:rPr>
              <a:t>为</a:t>
            </a:r>
            <a:r>
              <a:rPr lang="en-US" altLang="zh-CN" sz="2400" dirty="0">
                <a:solidFill>
                  <a:srgbClr val="0070C0"/>
                </a:solidFill>
                <a:latin typeface="楷体" panose="02010609060101010101" pitchFamily="49" charset="-122"/>
                <a:ea typeface="楷体" panose="02010609060101010101" pitchFamily="49" charset="-122"/>
              </a:rPr>
              <a:t>: </a:t>
            </a:r>
            <a:r>
              <a:rPr lang="en-US" altLang="zh-CN" sz="2400" dirty="0">
                <a:solidFill>
                  <a:srgbClr val="0070C0"/>
                </a:solidFill>
                <a:latin typeface="楷体" panose="02010609060101010101" pitchFamily="49" charset="-122"/>
                <a:ea typeface="楷体" panose="02010609060101010101" pitchFamily="49" charset="-122"/>
                <a:sym typeface="Symbol" panose="05050102010706020507" pitchFamily="18" charset="2"/>
              </a:rPr>
              <a:t></a:t>
            </a:r>
            <a:r>
              <a:rPr lang="en-US" altLang="zh-CN" sz="2400" dirty="0">
                <a:solidFill>
                  <a:srgbClr val="0070C0"/>
                </a:solidFill>
                <a:latin typeface="楷体" panose="02010609060101010101" pitchFamily="49" charset="-122"/>
                <a:ea typeface="楷体" panose="02010609060101010101" pitchFamily="49" charset="-122"/>
              </a:rPr>
              <a:t> log</a:t>
            </a:r>
            <a:r>
              <a:rPr lang="en-US" altLang="zh-CN" sz="2400" baseline="-25000" dirty="0">
                <a:solidFill>
                  <a:srgbClr val="0070C0"/>
                </a:solidFill>
                <a:latin typeface="楷体" panose="02010609060101010101" pitchFamily="49" charset="-122"/>
                <a:ea typeface="楷体" panose="02010609060101010101" pitchFamily="49" charset="-122"/>
              </a:rPr>
              <a:t>2</a:t>
            </a:r>
            <a:r>
              <a:rPr lang="en-US" altLang="zh-CN" sz="2400" dirty="0">
                <a:solidFill>
                  <a:srgbClr val="0070C0"/>
                </a:solidFill>
                <a:latin typeface="楷体" panose="02010609060101010101" pitchFamily="49" charset="-122"/>
                <a:ea typeface="楷体" panose="02010609060101010101" pitchFamily="49" charset="-122"/>
              </a:rPr>
              <a:t>(1000) </a:t>
            </a:r>
            <a:r>
              <a:rPr lang="en-US" altLang="zh-CN" sz="2400" dirty="0">
                <a:solidFill>
                  <a:srgbClr val="0070C0"/>
                </a:solidFill>
                <a:latin typeface="楷体" panose="02010609060101010101" pitchFamily="49" charset="-122"/>
                <a:ea typeface="楷体" panose="02010609060101010101" pitchFamily="49" charset="-122"/>
                <a:sym typeface="Symbol" panose="05050102010706020507" pitchFamily="18" charset="2"/>
              </a:rPr>
              <a:t></a:t>
            </a:r>
            <a:r>
              <a:rPr lang="en-US" altLang="zh-CN" sz="2400" dirty="0">
                <a:solidFill>
                  <a:srgbClr val="0070C0"/>
                </a:solidFill>
                <a:latin typeface="楷体" panose="02010609060101010101" pitchFamily="49" charset="-122"/>
                <a:ea typeface="楷体" panose="02010609060101010101" pitchFamily="49" charset="-122"/>
              </a:rPr>
              <a:t> = </a:t>
            </a:r>
            <a:r>
              <a:rPr lang="en-US" altLang="zh-CN" sz="2400" dirty="0" smtClean="0">
                <a:solidFill>
                  <a:srgbClr val="0070C0"/>
                </a:solidFill>
                <a:latin typeface="楷体" panose="02010609060101010101" pitchFamily="49" charset="-122"/>
                <a:ea typeface="楷体" panose="02010609060101010101" pitchFamily="49" charset="-122"/>
              </a:rPr>
              <a:t>9, </a:t>
            </a:r>
          </a:p>
          <a:p>
            <a:pPr marL="384048" lvl="2" indent="0">
              <a:lnSpc>
                <a:spcPct val="100000"/>
              </a:lnSpc>
              <a:spcBef>
                <a:spcPts val="600"/>
              </a:spcBef>
              <a:spcAft>
                <a:spcPts val="0"/>
              </a:spcAft>
              <a:buNone/>
            </a:pPr>
            <a:r>
              <a:rPr lang="zh-CN" altLang="zh-CN" sz="2400" dirty="0" smtClean="0">
                <a:solidFill>
                  <a:srgbClr val="0070C0"/>
                </a:solidFill>
                <a:latin typeface="楷体" panose="02010609060101010101" pitchFamily="49" charset="-122"/>
                <a:ea typeface="楷体" panose="02010609060101010101" pitchFamily="49" charset="-122"/>
              </a:rPr>
              <a:t>最后</a:t>
            </a:r>
            <a:r>
              <a:rPr lang="zh-CN" altLang="zh-CN" sz="2400" dirty="0">
                <a:solidFill>
                  <a:srgbClr val="0070C0"/>
                </a:solidFill>
                <a:latin typeface="楷体" panose="02010609060101010101" pitchFamily="49" charset="-122"/>
                <a:ea typeface="楷体" panose="02010609060101010101" pitchFamily="49" charset="-122"/>
              </a:rPr>
              <a:t>一层叶子为：</a:t>
            </a:r>
            <a:r>
              <a:rPr lang="en-US" altLang="zh-CN" sz="2400" dirty="0">
                <a:solidFill>
                  <a:srgbClr val="0070C0"/>
                </a:solidFill>
                <a:latin typeface="楷体" panose="02010609060101010101" pitchFamily="49" charset="-122"/>
                <a:ea typeface="楷体" panose="02010609060101010101" pitchFamily="49" charset="-122"/>
              </a:rPr>
              <a:t>1000 – (2</a:t>
            </a:r>
            <a:r>
              <a:rPr lang="en-US" altLang="zh-CN" sz="2400" baseline="30000" dirty="0">
                <a:solidFill>
                  <a:srgbClr val="0070C0"/>
                </a:solidFill>
                <a:latin typeface="楷体" panose="02010609060101010101" pitchFamily="49" charset="-122"/>
                <a:ea typeface="楷体" panose="02010609060101010101" pitchFamily="49" charset="-122"/>
              </a:rPr>
              <a:t>9 </a:t>
            </a:r>
            <a:r>
              <a:rPr lang="en-US" altLang="zh-CN" sz="2400" dirty="0">
                <a:solidFill>
                  <a:srgbClr val="0070C0"/>
                </a:solidFill>
                <a:latin typeface="楷体" panose="02010609060101010101" pitchFamily="49" charset="-122"/>
                <a:ea typeface="楷体" panose="02010609060101010101" pitchFamily="49" charset="-122"/>
              </a:rPr>
              <a:t>-1)= 489</a:t>
            </a:r>
            <a:r>
              <a:rPr lang="zh-CN" altLang="zh-CN" sz="2400" dirty="0">
                <a:solidFill>
                  <a:srgbClr val="0070C0"/>
                </a:solidFill>
                <a:latin typeface="楷体" panose="02010609060101010101" pitchFamily="49" charset="-122"/>
                <a:ea typeface="楷体" panose="02010609060101010101" pitchFamily="49" charset="-122"/>
              </a:rPr>
              <a:t>。 </a:t>
            </a:r>
            <a:endParaRPr lang="en-US" altLang="zh-CN" sz="2400" dirty="0" smtClean="0">
              <a:solidFill>
                <a:srgbClr val="0070C0"/>
              </a:solidFill>
              <a:latin typeface="楷体" panose="02010609060101010101" pitchFamily="49" charset="-122"/>
              <a:ea typeface="楷体" panose="02010609060101010101" pitchFamily="49" charset="-122"/>
            </a:endParaRPr>
          </a:p>
          <a:p>
            <a:pPr marL="384048" lvl="2" indent="0">
              <a:lnSpc>
                <a:spcPct val="100000"/>
              </a:lnSpc>
              <a:spcBef>
                <a:spcPts val="600"/>
              </a:spcBef>
              <a:spcAft>
                <a:spcPts val="0"/>
              </a:spcAft>
              <a:buNone/>
            </a:pPr>
            <a:r>
              <a:rPr lang="zh-CN" altLang="zh-CN" sz="2400" dirty="0" smtClean="0">
                <a:solidFill>
                  <a:srgbClr val="0070C0"/>
                </a:solidFill>
                <a:latin typeface="楷体" panose="02010609060101010101" pitchFamily="49" charset="-122"/>
                <a:ea typeface="楷体" panose="02010609060101010101" pitchFamily="49" charset="-122"/>
              </a:rPr>
              <a:t>这些</a:t>
            </a:r>
            <a:r>
              <a:rPr lang="zh-CN" altLang="zh-CN" sz="2400" dirty="0">
                <a:solidFill>
                  <a:srgbClr val="0070C0"/>
                </a:solidFill>
                <a:latin typeface="楷体" panose="02010609060101010101" pitchFamily="49" charset="-122"/>
                <a:ea typeface="楷体" panose="02010609060101010101" pitchFamily="49" charset="-122"/>
              </a:rPr>
              <a:t>结点共有</a:t>
            </a:r>
            <a:r>
              <a:rPr lang="en-US" altLang="zh-CN" sz="2400" dirty="0">
                <a:solidFill>
                  <a:srgbClr val="0070C0"/>
                </a:solidFill>
                <a:latin typeface="楷体" panose="02010609060101010101" pitchFamily="49" charset="-122"/>
                <a:ea typeface="楷体" panose="02010609060101010101" pitchFamily="49" charset="-122"/>
              </a:rPr>
              <a:t>245</a:t>
            </a:r>
            <a:r>
              <a:rPr lang="zh-CN" altLang="zh-CN" sz="2400" dirty="0">
                <a:solidFill>
                  <a:srgbClr val="0070C0"/>
                </a:solidFill>
                <a:latin typeface="楷体" panose="02010609060101010101" pitchFamily="49" charset="-122"/>
                <a:ea typeface="楷体" panose="02010609060101010101" pitchFamily="49" charset="-122"/>
              </a:rPr>
              <a:t>双亲，而倒数第二层是</a:t>
            </a:r>
            <a:r>
              <a:rPr lang="en-US" altLang="zh-CN" sz="2400" dirty="0">
                <a:solidFill>
                  <a:srgbClr val="0070C0"/>
                </a:solidFill>
                <a:latin typeface="楷体" panose="02010609060101010101" pitchFamily="49" charset="-122"/>
                <a:ea typeface="楷体" panose="02010609060101010101" pitchFamily="49" charset="-122"/>
              </a:rPr>
              <a:t>2</a:t>
            </a:r>
            <a:r>
              <a:rPr lang="en-US" altLang="zh-CN" sz="2400" baseline="30000" dirty="0">
                <a:solidFill>
                  <a:srgbClr val="0070C0"/>
                </a:solidFill>
                <a:latin typeface="楷体" panose="02010609060101010101" pitchFamily="49" charset="-122"/>
                <a:ea typeface="楷体" panose="02010609060101010101" pitchFamily="49" charset="-122"/>
              </a:rPr>
              <a:t>8</a:t>
            </a:r>
            <a:r>
              <a:rPr lang="en-US" altLang="zh-CN" sz="2400" dirty="0">
                <a:solidFill>
                  <a:srgbClr val="0070C0"/>
                </a:solidFill>
                <a:latin typeface="楷体" panose="02010609060101010101" pitchFamily="49" charset="-122"/>
                <a:ea typeface="楷体" panose="02010609060101010101" pitchFamily="49" charset="-122"/>
              </a:rPr>
              <a:t>=256</a:t>
            </a:r>
            <a:r>
              <a:rPr lang="zh-CN" altLang="zh-CN" sz="2400" dirty="0">
                <a:solidFill>
                  <a:srgbClr val="0070C0"/>
                </a:solidFill>
                <a:latin typeface="楷体" panose="02010609060101010101" pitchFamily="49" charset="-122"/>
                <a:ea typeface="楷体" panose="02010609060101010101" pitchFamily="49" charset="-122"/>
              </a:rPr>
              <a:t>结点，叶子是</a:t>
            </a:r>
            <a:r>
              <a:rPr lang="en-US" altLang="zh-CN" sz="2400" dirty="0">
                <a:solidFill>
                  <a:srgbClr val="0070C0"/>
                </a:solidFill>
                <a:latin typeface="楷体" panose="02010609060101010101" pitchFamily="49" charset="-122"/>
                <a:ea typeface="楷体" panose="02010609060101010101" pitchFamily="49" charset="-122"/>
              </a:rPr>
              <a:t>256-245=11</a:t>
            </a:r>
            <a:r>
              <a:rPr lang="zh-CN" altLang="zh-CN" sz="2400" dirty="0">
                <a:solidFill>
                  <a:srgbClr val="0070C0"/>
                </a:solidFill>
                <a:latin typeface="楷体" panose="02010609060101010101" pitchFamily="49" charset="-122"/>
                <a:ea typeface="楷体" panose="02010609060101010101" pitchFamily="49" charset="-122"/>
              </a:rPr>
              <a:t>。 </a:t>
            </a:r>
            <a:r>
              <a:rPr lang="en-US" altLang="zh-CN" sz="2400" dirty="0" smtClean="0">
                <a:solidFill>
                  <a:srgbClr val="0070C0"/>
                </a:solidFill>
                <a:latin typeface="楷体" panose="02010609060101010101" pitchFamily="49" charset="-122"/>
                <a:ea typeface="楷体" panose="02010609060101010101" pitchFamily="49" charset="-122"/>
              </a:rPr>
              <a:t>n</a:t>
            </a:r>
            <a:r>
              <a:rPr lang="en-US" altLang="zh-CN" sz="2400" baseline="-25000" dirty="0" smtClean="0">
                <a:solidFill>
                  <a:srgbClr val="0070C0"/>
                </a:solidFill>
                <a:latin typeface="楷体" panose="02010609060101010101" pitchFamily="49" charset="-122"/>
                <a:ea typeface="楷体" panose="02010609060101010101" pitchFamily="49" charset="-122"/>
              </a:rPr>
              <a:t>0</a:t>
            </a:r>
            <a:r>
              <a:rPr lang="en-US" altLang="zh-CN" sz="2400" dirty="0" smtClean="0">
                <a:solidFill>
                  <a:srgbClr val="0070C0"/>
                </a:solidFill>
                <a:latin typeface="楷体" panose="02010609060101010101" pitchFamily="49" charset="-122"/>
                <a:ea typeface="楷体" panose="02010609060101010101" pitchFamily="49" charset="-122"/>
              </a:rPr>
              <a:t>=489+11=500</a:t>
            </a:r>
            <a:r>
              <a:rPr lang="en-US" altLang="zh-CN" sz="2400" dirty="0">
                <a:solidFill>
                  <a:srgbClr val="0070C0"/>
                </a:solidFill>
                <a:latin typeface="楷体" panose="02010609060101010101" pitchFamily="49" charset="-122"/>
                <a:ea typeface="楷体" panose="02010609060101010101" pitchFamily="49" charset="-122"/>
              </a:rPr>
              <a:t>; </a:t>
            </a:r>
            <a:endParaRPr lang="en-US" altLang="zh-CN" sz="2400" dirty="0" smtClean="0">
              <a:solidFill>
                <a:srgbClr val="0070C0"/>
              </a:solidFill>
              <a:latin typeface="楷体" panose="02010609060101010101" pitchFamily="49" charset="-122"/>
              <a:ea typeface="楷体" panose="02010609060101010101" pitchFamily="49" charset="-122"/>
            </a:endParaRPr>
          </a:p>
          <a:p>
            <a:pPr lvl="2">
              <a:lnSpc>
                <a:spcPct val="100000"/>
              </a:lnSpc>
              <a:spcBef>
                <a:spcPts val="600"/>
              </a:spcBef>
              <a:spcAft>
                <a:spcPts val="0"/>
              </a:spcAft>
              <a:buFont typeface="Wingdings" panose="05000000000000000000" pitchFamily="2" charset="2"/>
              <a:buChar char="l"/>
            </a:pPr>
            <a:r>
              <a:rPr lang="en-US" altLang="zh-CN" sz="2400" dirty="0" smtClean="0">
                <a:solidFill>
                  <a:srgbClr val="0070C0"/>
                </a:solidFill>
                <a:latin typeface="楷体" panose="02010609060101010101" pitchFamily="49" charset="-122"/>
                <a:ea typeface="楷体" panose="02010609060101010101" pitchFamily="49" charset="-122"/>
              </a:rPr>
              <a:t>n</a:t>
            </a:r>
            <a:r>
              <a:rPr lang="en-US" altLang="zh-CN" sz="2400" baseline="-25000" dirty="0" smtClean="0">
                <a:solidFill>
                  <a:srgbClr val="0070C0"/>
                </a:solidFill>
                <a:latin typeface="楷体" panose="02010609060101010101" pitchFamily="49" charset="-122"/>
                <a:ea typeface="楷体" panose="02010609060101010101" pitchFamily="49" charset="-122"/>
              </a:rPr>
              <a:t>2</a:t>
            </a:r>
            <a:r>
              <a:rPr lang="en-US" altLang="zh-CN" sz="2400" dirty="0" smtClean="0">
                <a:solidFill>
                  <a:srgbClr val="0070C0"/>
                </a:solidFill>
                <a:latin typeface="楷体" panose="02010609060101010101" pitchFamily="49" charset="-122"/>
                <a:ea typeface="楷体" panose="02010609060101010101" pitchFamily="49" charset="-122"/>
              </a:rPr>
              <a:t>=n</a:t>
            </a:r>
            <a:r>
              <a:rPr lang="en-US" altLang="zh-CN" sz="2400" baseline="-25000" dirty="0" smtClean="0">
                <a:solidFill>
                  <a:srgbClr val="0070C0"/>
                </a:solidFill>
                <a:latin typeface="楷体" panose="02010609060101010101" pitchFamily="49" charset="-122"/>
                <a:ea typeface="楷体" panose="02010609060101010101" pitchFamily="49" charset="-122"/>
              </a:rPr>
              <a:t>0</a:t>
            </a:r>
            <a:r>
              <a:rPr lang="en-US" altLang="zh-CN" sz="2400" dirty="0" smtClean="0">
                <a:solidFill>
                  <a:srgbClr val="0070C0"/>
                </a:solidFill>
                <a:latin typeface="楷体" panose="02010609060101010101" pitchFamily="49" charset="-122"/>
                <a:ea typeface="楷体" panose="02010609060101010101" pitchFamily="49" charset="-122"/>
              </a:rPr>
              <a:t>-1=499</a:t>
            </a:r>
            <a:r>
              <a:rPr lang="zh-CN" altLang="zh-CN" sz="2400" dirty="0">
                <a:solidFill>
                  <a:srgbClr val="0070C0"/>
                </a:solidFill>
                <a:latin typeface="楷体" panose="02010609060101010101" pitchFamily="49" charset="-122"/>
                <a:ea typeface="楷体" panose="02010609060101010101" pitchFamily="49" charset="-122"/>
              </a:rPr>
              <a:t>。</a:t>
            </a:r>
            <a:r>
              <a:rPr lang="en-US" altLang="zh-CN" sz="2400" dirty="0">
                <a:solidFill>
                  <a:srgbClr val="0070C0"/>
                </a:solidFill>
                <a:latin typeface="楷体" panose="02010609060101010101" pitchFamily="49" charset="-122"/>
                <a:ea typeface="楷体" panose="02010609060101010101" pitchFamily="49" charset="-122"/>
              </a:rPr>
              <a:t>n</a:t>
            </a:r>
            <a:r>
              <a:rPr lang="en-US" altLang="zh-CN" sz="2400" baseline="-25000" dirty="0">
                <a:solidFill>
                  <a:srgbClr val="0070C0"/>
                </a:solidFill>
                <a:latin typeface="楷体" panose="02010609060101010101" pitchFamily="49" charset="-122"/>
                <a:ea typeface="楷体" panose="02010609060101010101" pitchFamily="49" charset="-122"/>
              </a:rPr>
              <a:t>1</a:t>
            </a:r>
            <a:r>
              <a:rPr lang="en-US" altLang="zh-CN" sz="2400" dirty="0">
                <a:solidFill>
                  <a:srgbClr val="0070C0"/>
                </a:solidFill>
                <a:latin typeface="楷体" panose="02010609060101010101" pitchFamily="49" charset="-122"/>
                <a:ea typeface="楷体" panose="02010609060101010101" pitchFamily="49" charset="-122"/>
              </a:rPr>
              <a:t>=1000-500-499=1</a:t>
            </a:r>
            <a:r>
              <a:rPr lang="zh-CN" altLang="zh-CN" sz="2400" dirty="0">
                <a:solidFill>
                  <a:srgbClr val="0070C0"/>
                </a:solidFill>
                <a:latin typeface="楷体" panose="02010609060101010101" pitchFamily="49" charset="-122"/>
                <a:ea typeface="楷体" panose="02010609060101010101" pitchFamily="49" charset="-122"/>
              </a:rPr>
              <a:t>。</a:t>
            </a:r>
          </a:p>
          <a:p>
            <a:pPr lvl="2">
              <a:lnSpc>
                <a:spcPct val="100000"/>
              </a:lnSpc>
              <a:spcBef>
                <a:spcPts val="600"/>
              </a:spcBef>
              <a:spcAft>
                <a:spcPts val="0"/>
              </a:spcAft>
              <a:buFont typeface="Wingdings" panose="05000000000000000000" pitchFamily="2" charset="2"/>
              <a:buChar char="l"/>
            </a:pPr>
            <a:r>
              <a:rPr lang="zh-CN" altLang="zh-CN" sz="2400" dirty="0">
                <a:solidFill>
                  <a:srgbClr val="0070C0"/>
                </a:solidFill>
                <a:latin typeface="楷体" panose="02010609060101010101" pitchFamily="49" charset="-122"/>
                <a:ea typeface="楷体" panose="02010609060101010101" pitchFamily="49" charset="-122"/>
              </a:rPr>
              <a:t>完全二叉树没有只有非空右子树的这种结点。</a:t>
            </a:r>
          </a:p>
          <a:p>
            <a:pPr>
              <a:lnSpc>
                <a:spcPct val="100000"/>
              </a:lnSpc>
              <a:spcBef>
                <a:spcPts val="1800"/>
              </a:spcBef>
              <a:spcAft>
                <a:spcPts val="0"/>
              </a:spcAft>
            </a:pPr>
            <a:r>
              <a:rPr lang="en-US" altLang="zh-CN" sz="2400" dirty="0"/>
              <a:t>4) </a:t>
            </a:r>
            <a:r>
              <a:rPr lang="zh-CN" altLang="zh-CN" sz="2400" dirty="0"/>
              <a:t>设一棵满二叉树共有</a:t>
            </a:r>
            <a:r>
              <a:rPr lang="en-US" altLang="zh-CN" sz="2400" dirty="0"/>
              <a:t>2</a:t>
            </a:r>
            <a:r>
              <a:rPr lang="en-US" altLang="zh-CN" sz="2400" i="1" dirty="0"/>
              <a:t>N</a:t>
            </a:r>
            <a:r>
              <a:rPr lang="en-US" altLang="zh-CN" sz="2400" dirty="0"/>
              <a:t>-1</a:t>
            </a:r>
            <a:r>
              <a:rPr lang="zh-CN" altLang="zh-CN" sz="2400" dirty="0"/>
              <a:t>个结点，则它的叶结点数</a:t>
            </a:r>
            <a:r>
              <a:rPr lang="en-US" altLang="zh-CN" sz="2400" u="sng" dirty="0"/>
              <a:t>  N    </a:t>
            </a:r>
            <a:r>
              <a:rPr lang="zh-CN" altLang="zh-CN" sz="2400" dirty="0"/>
              <a:t>。</a:t>
            </a:r>
          </a:p>
          <a:p>
            <a:pPr>
              <a:lnSpc>
                <a:spcPct val="100000"/>
              </a:lnSpc>
              <a:spcBef>
                <a:spcPts val="600"/>
              </a:spcBef>
              <a:spcAft>
                <a:spcPts val="0"/>
              </a:spcAft>
            </a:pPr>
            <a:r>
              <a:rPr lang="zh-CN" altLang="zh-CN" sz="2400" dirty="0">
                <a:solidFill>
                  <a:srgbClr val="0070C0"/>
                </a:solidFill>
                <a:latin typeface="楷体" panose="02010609060101010101" pitchFamily="49" charset="-122"/>
                <a:ea typeface="楷体" panose="02010609060101010101" pitchFamily="49" charset="-122"/>
              </a:rPr>
              <a:t>解释：</a:t>
            </a:r>
            <a:r>
              <a:rPr lang="en-US" altLang="zh-CN" sz="2400" dirty="0">
                <a:solidFill>
                  <a:srgbClr val="0070C0"/>
                </a:solidFill>
                <a:latin typeface="楷体" panose="02010609060101010101" pitchFamily="49" charset="-122"/>
                <a:ea typeface="楷体" panose="02010609060101010101" pitchFamily="49" charset="-122"/>
              </a:rPr>
              <a:t>2</a:t>
            </a:r>
            <a:r>
              <a:rPr lang="en-US" altLang="zh-CN" sz="2400" i="1" dirty="0">
                <a:solidFill>
                  <a:srgbClr val="0070C0"/>
                </a:solidFill>
                <a:latin typeface="楷体" panose="02010609060101010101" pitchFamily="49" charset="-122"/>
                <a:ea typeface="楷体" panose="02010609060101010101" pitchFamily="49" charset="-122"/>
              </a:rPr>
              <a:t>N</a:t>
            </a:r>
            <a:r>
              <a:rPr lang="en-US" altLang="zh-CN" sz="2400" dirty="0">
                <a:solidFill>
                  <a:srgbClr val="0070C0"/>
                </a:solidFill>
                <a:latin typeface="楷体" panose="02010609060101010101" pitchFamily="49" charset="-122"/>
                <a:ea typeface="楷体" panose="02010609060101010101" pitchFamily="49" charset="-122"/>
              </a:rPr>
              <a:t>-1 = n</a:t>
            </a:r>
            <a:r>
              <a:rPr lang="en-US" altLang="zh-CN" sz="2400" baseline="-25000" dirty="0">
                <a:solidFill>
                  <a:srgbClr val="0070C0"/>
                </a:solidFill>
                <a:latin typeface="楷体" panose="02010609060101010101" pitchFamily="49" charset="-122"/>
                <a:ea typeface="楷体" panose="02010609060101010101" pitchFamily="49" charset="-122"/>
              </a:rPr>
              <a:t>0</a:t>
            </a:r>
            <a:r>
              <a:rPr lang="en-US" altLang="zh-CN" sz="2400" dirty="0">
                <a:solidFill>
                  <a:srgbClr val="0070C0"/>
                </a:solidFill>
                <a:latin typeface="楷体" panose="02010609060101010101" pitchFamily="49" charset="-122"/>
                <a:ea typeface="楷体" panose="02010609060101010101" pitchFamily="49" charset="-122"/>
              </a:rPr>
              <a:t>+n</a:t>
            </a:r>
            <a:r>
              <a:rPr lang="en-US" altLang="zh-CN" sz="2400" baseline="-25000" dirty="0">
                <a:solidFill>
                  <a:srgbClr val="0070C0"/>
                </a:solidFill>
                <a:latin typeface="楷体" panose="02010609060101010101" pitchFamily="49" charset="-122"/>
                <a:ea typeface="楷体" panose="02010609060101010101" pitchFamily="49" charset="-122"/>
              </a:rPr>
              <a:t>1</a:t>
            </a:r>
            <a:r>
              <a:rPr lang="en-US" altLang="zh-CN" sz="2400" dirty="0">
                <a:solidFill>
                  <a:srgbClr val="0070C0"/>
                </a:solidFill>
                <a:latin typeface="楷体" panose="02010609060101010101" pitchFamily="49" charset="-122"/>
                <a:ea typeface="楷体" panose="02010609060101010101" pitchFamily="49" charset="-122"/>
              </a:rPr>
              <a:t>+n</a:t>
            </a:r>
            <a:r>
              <a:rPr lang="en-US" altLang="zh-CN" sz="2400" baseline="-25000" dirty="0">
                <a:solidFill>
                  <a:srgbClr val="0070C0"/>
                </a:solidFill>
                <a:latin typeface="楷体" panose="02010609060101010101" pitchFamily="49" charset="-122"/>
                <a:ea typeface="楷体" panose="02010609060101010101" pitchFamily="49" charset="-122"/>
              </a:rPr>
              <a:t>2</a:t>
            </a:r>
            <a:r>
              <a:rPr lang="en-US" altLang="zh-CN" sz="2400" dirty="0">
                <a:solidFill>
                  <a:srgbClr val="0070C0"/>
                </a:solidFill>
                <a:latin typeface="楷体" panose="02010609060101010101" pitchFamily="49" charset="-122"/>
                <a:ea typeface="楷体" panose="02010609060101010101" pitchFamily="49" charset="-122"/>
              </a:rPr>
              <a:t> = 2n</a:t>
            </a:r>
            <a:r>
              <a:rPr lang="en-US" altLang="zh-CN" sz="2400" baseline="-25000" dirty="0">
                <a:solidFill>
                  <a:srgbClr val="0070C0"/>
                </a:solidFill>
                <a:latin typeface="楷体" panose="02010609060101010101" pitchFamily="49" charset="-122"/>
                <a:ea typeface="楷体" panose="02010609060101010101" pitchFamily="49" charset="-122"/>
              </a:rPr>
              <a:t>0</a:t>
            </a:r>
            <a:r>
              <a:rPr lang="en-US" altLang="zh-CN" sz="2400" dirty="0">
                <a:solidFill>
                  <a:srgbClr val="0070C0"/>
                </a:solidFill>
                <a:latin typeface="楷体" panose="02010609060101010101" pitchFamily="49" charset="-122"/>
                <a:ea typeface="楷体" panose="02010609060101010101" pitchFamily="49" charset="-122"/>
              </a:rPr>
              <a:t>-1+n</a:t>
            </a:r>
            <a:r>
              <a:rPr lang="en-US" altLang="zh-CN" sz="2400" baseline="-25000" dirty="0">
                <a:solidFill>
                  <a:srgbClr val="0070C0"/>
                </a:solidFill>
                <a:latin typeface="楷体" panose="02010609060101010101" pitchFamily="49" charset="-122"/>
                <a:ea typeface="楷体" panose="02010609060101010101" pitchFamily="49" charset="-122"/>
              </a:rPr>
              <a:t>1</a:t>
            </a:r>
            <a:r>
              <a:rPr lang="en-US" altLang="zh-CN" sz="2400" dirty="0">
                <a:solidFill>
                  <a:srgbClr val="0070C0"/>
                </a:solidFill>
                <a:latin typeface="楷体" panose="02010609060101010101" pitchFamily="49" charset="-122"/>
                <a:ea typeface="楷体" panose="02010609060101010101" pitchFamily="49" charset="-122"/>
              </a:rPr>
              <a:t>= 2n</a:t>
            </a:r>
            <a:r>
              <a:rPr lang="en-US" altLang="zh-CN" sz="2400" baseline="-25000" dirty="0">
                <a:solidFill>
                  <a:srgbClr val="0070C0"/>
                </a:solidFill>
                <a:latin typeface="楷体" panose="02010609060101010101" pitchFamily="49" charset="-122"/>
                <a:ea typeface="楷体" panose="02010609060101010101" pitchFamily="49" charset="-122"/>
              </a:rPr>
              <a:t>0</a:t>
            </a:r>
            <a:r>
              <a:rPr lang="en-US" altLang="zh-CN" sz="2400" dirty="0">
                <a:solidFill>
                  <a:srgbClr val="0070C0"/>
                </a:solidFill>
                <a:latin typeface="楷体" panose="02010609060101010101" pitchFamily="49" charset="-122"/>
                <a:ea typeface="楷体" panose="02010609060101010101" pitchFamily="49" charset="-122"/>
              </a:rPr>
              <a:t>-1</a:t>
            </a:r>
            <a:r>
              <a:rPr lang="zh-CN" altLang="zh-CN" sz="2400" dirty="0">
                <a:solidFill>
                  <a:srgbClr val="0070C0"/>
                </a:solidFill>
                <a:latin typeface="楷体" panose="02010609060101010101" pitchFamily="49" charset="-122"/>
                <a:ea typeface="楷体" panose="02010609060101010101" pitchFamily="49" charset="-122"/>
              </a:rPr>
              <a:t>，</a:t>
            </a:r>
            <a:r>
              <a:rPr lang="en-US" altLang="zh-CN" sz="2400" dirty="0">
                <a:solidFill>
                  <a:srgbClr val="0070C0"/>
                </a:solidFill>
                <a:latin typeface="楷体" panose="02010609060101010101" pitchFamily="49" charset="-122"/>
                <a:ea typeface="楷体" panose="02010609060101010101" pitchFamily="49" charset="-122"/>
              </a:rPr>
              <a:t>n</a:t>
            </a:r>
            <a:r>
              <a:rPr lang="en-US" altLang="zh-CN" sz="2400" baseline="-25000" dirty="0">
                <a:solidFill>
                  <a:srgbClr val="0070C0"/>
                </a:solidFill>
                <a:latin typeface="楷体" panose="02010609060101010101" pitchFamily="49" charset="-122"/>
                <a:ea typeface="楷体" panose="02010609060101010101" pitchFamily="49" charset="-122"/>
              </a:rPr>
              <a:t>0</a:t>
            </a:r>
            <a:r>
              <a:rPr lang="en-US" altLang="zh-CN" sz="2400" dirty="0">
                <a:solidFill>
                  <a:srgbClr val="0070C0"/>
                </a:solidFill>
                <a:latin typeface="楷体" panose="02010609060101010101" pitchFamily="49" charset="-122"/>
                <a:ea typeface="楷体" panose="02010609060101010101" pitchFamily="49" charset="-122"/>
              </a:rPr>
              <a:t>=N</a:t>
            </a:r>
            <a:endParaRPr lang="zh-CN" altLang="zh-CN" sz="2400"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0646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down)">
                                      <p:cBhvr>
                                        <p:cTn id="19" dur="500"/>
                                        <p:tgtEl>
                                          <p:spTgt spid="2">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14887" y="1823122"/>
            <a:ext cx="8010299" cy="828905"/>
          </a:xfrm>
        </p:spPr>
        <p:txBody>
          <a:bodyPr>
            <a:normAutofit/>
          </a:bodyPr>
          <a:lstStyle/>
          <a:p>
            <a:pPr algn="ctr"/>
            <a:r>
              <a:rPr lang="zh-CN" altLang="en-US" sz="4000" dirty="0" smtClean="0"/>
              <a:t>第八章</a:t>
            </a:r>
            <a:endParaRPr lang="zh-CN" altLang="en-US" sz="4000" dirty="0"/>
          </a:p>
        </p:txBody>
      </p:sp>
    </p:spTree>
    <p:extLst>
      <p:ext uri="{BB962C8B-B14F-4D97-AF65-F5344CB8AC3E}">
        <p14:creationId xmlns:p14="http://schemas.microsoft.com/office/powerpoint/2010/main" xmlns="" val="35586203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2654" y="264146"/>
            <a:ext cx="8407613" cy="1984937"/>
          </a:xfrm>
        </p:spPr>
        <p:txBody>
          <a:bodyPr/>
          <a:lstStyle/>
          <a:p>
            <a:r>
              <a:rPr lang="en-US" altLang="zh-CN" sz="2400" dirty="0"/>
              <a:t>8.1 </a:t>
            </a:r>
            <a:r>
              <a:rPr lang="zh-CN" altLang="zh-CN" sz="2400" dirty="0"/>
              <a:t>试分别画出在有序表</a:t>
            </a:r>
            <a:r>
              <a:rPr lang="en-US" altLang="zh-CN" sz="2400" dirty="0"/>
              <a:t>{1, 2, 3, 4, 5, 6, 7, 8}</a:t>
            </a:r>
            <a:r>
              <a:rPr lang="zh-CN" altLang="zh-CN" sz="2400" dirty="0"/>
              <a:t>中查找</a:t>
            </a:r>
            <a:r>
              <a:rPr lang="en-US" altLang="zh-CN" sz="2400" dirty="0"/>
              <a:t>6</a:t>
            </a:r>
            <a:r>
              <a:rPr lang="zh-CN" altLang="zh-CN" sz="2400" dirty="0"/>
              <a:t>和</a:t>
            </a:r>
            <a:r>
              <a:rPr lang="en-US" altLang="zh-CN" sz="2400" dirty="0"/>
              <a:t>10</a:t>
            </a:r>
            <a:r>
              <a:rPr lang="zh-CN" altLang="zh-CN" sz="2400" dirty="0"/>
              <a:t>的折半查找过程。</a:t>
            </a:r>
          </a:p>
          <a:p>
            <a:r>
              <a:rPr lang="zh-CN" altLang="zh-CN" sz="2400" b="1" dirty="0">
                <a:solidFill>
                  <a:srgbClr val="0070C0"/>
                </a:solidFill>
              </a:rPr>
              <a:t>解答</a:t>
            </a:r>
            <a:r>
              <a:rPr lang="zh-CN" altLang="zh-CN" sz="2400" dirty="0">
                <a:solidFill>
                  <a:srgbClr val="0070C0"/>
                </a:solidFill>
              </a:rPr>
              <a:t>：</a:t>
            </a:r>
          </a:p>
          <a:p>
            <a:r>
              <a:rPr lang="zh-CN" altLang="zh-CN" sz="2400" dirty="0">
                <a:solidFill>
                  <a:srgbClr val="0070C0"/>
                </a:solidFill>
              </a:rPr>
              <a:t>查找</a:t>
            </a:r>
            <a:r>
              <a:rPr lang="en-US" altLang="zh-CN" sz="2400" dirty="0">
                <a:solidFill>
                  <a:srgbClr val="0070C0"/>
                </a:solidFill>
              </a:rPr>
              <a:t>6</a:t>
            </a:r>
            <a:r>
              <a:rPr lang="zh-CN" altLang="zh-CN" sz="2400" dirty="0">
                <a:solidFill>
                  <a:srgbClr val="0070C0"/>
                </a:solidFill>
              </a:rPr>
              <a:t>的折半查找过程</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xmlns="" val="2692944928"/>
              </p:ext>
            </p:extLst>
          </p:nvPr>
        </p:nvGraphicFramePr>
        <p:xfrm>
          <a:off x="875444" y="2620070"/>
          <a:ext cx="7590767" cy="2981739"/>
        </p:xfrm>
        <a:graphic>
          <a:graphicData uri="http://schemas.openxmlformats.org/presentationml/2006/ole">
            <p:oleObj spid="_x0000_s25627" r:id="rId3" imgW="4945818" imgH="1942643" progId="Visio.Drawing.11">
              <p:embed/>
            </p:oleObj>
          </a:graphicData>
        </a:graphic>
      </p:graphicFrame>
    </p:spTree>
    <p:extLst>
      <p:ext uri="{BB962C8B-B14F-4D97-AF65-F5344CB8AC3E}">
        <p14:creationId xmlns:p14="http://schemas.microsoft.com/office/powerpoint/2010/main" xmlns="" val="1245479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2654" y="264147"/>
            <a:ext cx="8407613" cy="1687746"/>
          </a:xfrm>
        </p:spPr>
        <p:txBody>
          <a:bodyPr/>
          <a:lstStyle/>
          <a:p>
            <a:pPr>
              <a:lnSpc>
                <a:spcPct val="100000"/>
              </a:lnSpc>
              <a:spcBef>
                <a:spcPts val="0"/>
              </a:spcBef>
            </a:pPr>
            <a:r>
              <a:rPr lang="en-US" altLang="zh-CN" sz="2400" dirty="0"/>
              <a:t>8.1 </a:t>
            </a:r>
            <a:r>
              <a:rPr lang="zh-CN" altLang="zh-CN" sz="2400" dirty="0"/>
              <a:t>试分别画出在有序表</a:t>
            </a:r>
            <a:r>
              <a:rPr lang="en-US" altLang="zh-CN" sz="2400" dirty="0"/>
              <a:t>{1, 2, 3, 4, 5, 6, 7, 8}</a:t>
            </a:r>
            <a:r>
              <a:rPr lang="zh-CN" altLang="zh-CN" sz="2400" dirty="0"/>
              <a:t>中查找</a:t>
            </a:r>
            <a:r>
              <a:rPr lang="en-US" altLang="zh-CN" sz="2400" dirty="0"/>
              <a:t>6</a:t>
            </a:r>
            <a:r>
              <a:rPr lang="zh-CN" altLang="zh-CN" sz="2400" dirty="0"/>
              <a:t>和</a:t>
            </a:r>
            <a:r>
              <a:rPr lang="en-US" altLang="zh-CN" sz="2400" dirty="0"/>
              <a:t>10</a:t>
            </a:r>
            <a:r>
              <a:rPr lang="zh-CN" altLang="zh-CN" sz="2400" dirty="0"/>
              <a:t>的折半查找过程。</a:t>
            </a:r>
          </a:p>
          <a:p>
            <a:pPr>
              <a:lnSpc>
                <a:spcPct val="100000"/>
              </a:lnSpc>
              <a:spcBef>
                <a:spcPts val="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查找</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的折半查找过程</a:t>
            </a:r>
          </a:p>
          <a:p>
            <a:pPr marL="0" indent="0">
              <a:lnSpc>
                <a:spcPct val="100000"/>
              </a:lnSpc>
              <a:spcBef>
                <a:spcPts val="0"/>
              </a:spcBef>
              <a:buNone/>
            </a:pPr>
            <a:endParaRPr lang="zh-CN" altLang="en-US" dirty="0"/>
          </a:p>
        </p:txBody>
      </p:sp>
      <p:sp>
        <p:nvSpPr>
          <p:cNvPr id="3" name="Rectangle 2"/>
          <p:cNvSpPr>
            <a:spLocks noChangeArrowheads="1"/>
          </p:cNvSpPr>
          <p:nvPr/>
        </p:nvSpPr>
        <p:spPr bwMode="auto">
          <a:xfrm>
            <a:off x="1494692" y="1893276"/>
            <a:ext cx="10268718"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796924426"/>
              </p:ext>
            </p:extLst>
          </p:nvPr>
        </p:nvGraphicFramePr>
        <p:xfrm>
          <a:off x="1494692" y="1893276"/>
          <a:ext cx="5761892" cy="4242977"/>
        </p:xfrm>
        <a:graphic>
          <a:graphicData uri="http://schemas.openxmlformats.org/presentationml/2006/ole">
            <p:oleObj spid="_x0000_s26651" r:id="rId3" imgW="5130641" imgH="3778872" progId="Visio.Drawing.11">
              <p:embed/>
            </p:oleObj>
          </a:graphicData>
        </a:graphic>
      </p:graphicFrame>
    </p:spTree>
    <p:extLst>
      <p:ext uri="{BB962C8B-B14F-4D97-AF65-F5344CB8AC3E}">
        <p14:creationId xmlns:p14="http://schemas.microsoft.com/office/powerpoint/2010/main" xmlns="" val="2383870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1989" y="159026"/>
            <a:ext cx="8763472" cy="1385799"/>
          </a:xfrm>
        </p:spPr>
        <p:txBody>
          <a:bodyPr>
            <a:normAutofit lnSpcReduction="10000"/>
          </a:bodyPr>
          <a:lstStyle/>
          <a:p>
            <a:pPr>
              <a:lnSpc>
                <a:spcPct val="120000"/>
              </a:lnSpc>
              <a:spcBef>
                <a:spcPts val="0"/>
              </a:spcBef>
            </a:pPr>
            <a:r>
              <a:rPr lang="en-US" altLang="zh-CN" sz="2400" dirty="0" smtClean="0"/>
              <a:t>8.2 </a:t>
            </a:r>
            <a:r>
              <a:rPr lang="zh-CN" altLang="zh-CN" sz="2400" dirty="0" smtClean="0"/>
              <a:t>试</a:t>
            </a:r>
            <a:r>
              <a:rPr lang="zh-CN" altLang="zh-CN" sz="2400" dirty="0"/>
              <a:t>分别写出对整型有序表数据进行折半查找的非递归与递归算法实现。</a:t>
            </a:r>
          </a:p>
          <a:p>
            <a:pPr>
              <a:lnSpc>
                <a:spcPct val="120000"/>
              </a:lnSpc>
              <a:spcBef>
                <a:spcPts val="0"/>
              </a:spcBef>
            </a:pPr>
            <a:r>
              <a:rPr lang="zh-CN" altLang="zh-CN" sz="2400" b="1" dirty="0">
                <a:solidFill>
                  <a:srgbClr val="0070C0"/>
                </a:solidFill>
                <a:latin typeface="楷体" panose="02010609060101010101" pitchFamily="49" charset="-122"/>
                <a:ea typeface="楷体" panose="02010609060101010101" pitchFamily="49" charset="-122"/>
              </a:rPr>
              <a:t>解答</a:t>
            </a:r>
            <a:r>
              <a:rPr lang="zh-CN" altLang="zh-CN" sz="2400" dirty="0" smtClean="0">
                <a:solidFill>
                  <a:srgbClr val="0070C0"/>
                </a:solidFill>
                <a:latin typeface="楷体" panose="02010609060101010101" pitchFamily="49" charset="-122"/>
                <a:ea typeface="楷体" panose="02010609060101010101" pitchFamily="49" charset="-122"/>
              </a:rPr>
              <a:t>：</a:t>
            </a:r>
            <a:endParaRPr lang="zh-CN" altLang="en-US" sz="2400" dirty="0"/>
          </a:p>
        </p:txBody>
      </p:sp>
      <p:pic>
        <p:nvPicPr>
          <p:cNvPr id="3" name="图片 2"/>
          <p:cNvPicPr>
            <a:picLocks noChangeAspect="1"/>
          </p:cNvPicPr>
          <p:nvPr/>
        </p:nvPicPr>
        <p:blipFill>
          <a:blip r:embed="rId2"/>
          <a:stretch>
            <a:fillRect/>
          </a:stretch>
        </p:blipFill>
        <p:spPr>
          <a:xfrm>
            <a:off x="2374033" y="932176"/>
            <a:ext cx="5281938" cy="5405183"/>
          </a:xfrm>
          <a:prstGeom prst="rect">
            <a:avLst/>
          </a:prstGeom>
        </p:spPr>
      </p:pic>
    </p:spTree>
    <p:extLst>
      <p:ext uri="{BB962C8B-B14F-4D97-AF65-F5344CB8AC3E}">
        <p14:creationId xmlns:p14="http://schemas.microsoft.com/office/powerpoint/2010/main" xmlns="" val="41476362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stretch>
            <a:fillRect/>
          </a:stretch>
        </p:blipFill>
        <p:spPr>
          <a:xfrm>
            <a:off x="1077570" y="202155"/>
            <a:ext cx="5913898" cy="6130426"/>
          </a:xfrm>
          <a:prstGeom prst="rect">
            <a:avLst/>
          </a:prstGeom>
        </p:spPr>
      </p:pic>
    </p:spTree>
    <p:extLst>
      <p:ext uri="{BB962C8B-B14F-4D97-AF65-F5344CB8AC3E}">
        <p14:creationId xmlns:p14="http://schemas.microsoft.com/office/powerpoint/2010/main" xmlns="" val="2966358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9064" y="411813"/>
            <a:ext cx="8492806" cy="1195486"/>
          </a:xfrm>
        </p:spPr>
        <p:txBody>
          <a:bodyPr>
            <a:noAutofit/>
          </a:bodyPr>
          <a:lstStyle/>
          <a:p>
            <a:r>
              <a:rPr lang="en-US" altLang="zh-CN" sz="2800" dirty="0"/>
              <a:t>8.3 </a:t>
            </a:r>
            <a:r>
              <a:rPr lang="zh-CN" altLang="zh-CN" sz="2800" dirty="0"/>
              <a:t>在一棵空的二叉查找树中依次插入关键字序列</a:t>
            </a:r>
            <a:r>
              <a:rPr lang="en-US" altLang="zh-CN" sz="2800" dirty="0"/>
              <a:t>{12</a:t>
            </a:r>
            <a:r>
              <a:rPr lang="zh-CN" altLang="zh-CN" sz="2800" dirty="0"/>
              <a:t>，</a:t>
            </a:r>
            <a:r>
              <a:rPr lang="en-US" altLang="zh-CN" sz="2800" dirty="0"/>
              <a:t>7</a:t>
            </a:r>
            <a:r>
              <a:rPr lang="zh-CN" altLang="zh-CN" sz="2800" dirty="0"/>
              <a:t>，</a:t>
            </a:r>
            <a:r>
              <a:rPr lang="en-US" altLang="zh-CN" sz="2800" dirty="0"/>
              <a:t>17</a:t>
            </a:r>
            <a:r>
              <a:rPr lang="zh-CN" altLang="zh-CN" sz="2800" dirty="0"/>
              <a:t>，</a:t>
            </a:r>
            <a:r>
              <a:rPr lang="en-US" altLang="zh-CN" sz="2800" dirty="0"/>
              <a:t>11</a:t>
            </a:r>
            <a:r>
              <a:rPr lang="zh-CN" altLang="zh-CN" sz="2800" dirty="0"/>
              <a:t>，</a:t>
            </a:r>
            <a:r>
              <a:rPr lang="en-US" altLang="zh-CN" sz="2800" dirty="0"/>
              <a:t>16</a:t>
            </a:r>
            <a:r>
              <a:rPr lang="zh-CN" altLang="zh-CN" sz="2800" dirty="0"/>
              <a:t>，</a:t>
            </a:r>
            <a:r>
              <a:rPr lang="en-US" altLang="zh-CN" sz="2800" dirty="0"/>
              <a:t>2</a:t>
            </a:r>
            <a:r>
              <a:rPr lang="zh-CN" altLang="zh-CN" sz="2800" dirty="0"/>
              <a:t>，</a:t>
            </a:r>
            <a:r>
              <a:rPr lang="en-US" altLang="zh-CN" sz="2800" dirty="0"/>
              <a:t>13</a:t>
            </a:r>
            <a:r>
              <a:rPr lang="zh-CN" altLang="zh-CN" sz="2800" dirty="0"/>
              <a:t>，</a:t>
            </a:r>
            <a:r>
              <a:rPr lang="en-US" altLang="zh-CN" sz="2800" dirty="0"/>
              <a:t>9</a:t>
            </a:r>
            <a:r>
              <a:rPr lang="zh-CN" altLang="zh-CN" sz="2800" dirty="0"/>
              <a:t>，</a:t>
            </a:r>
            <a:r>
              <a:rPr lang="en-US" altLang="zh-CN" sz="2800" dirty="0"/>
              <a:t>21</a:t>
            </a:r>
            <a:r>
              <a:rPr lang="zh-CN" altLang="zh-CN" sz="2800" dirty="0"/>
              <a:t>，</a:t>
            </a:r>
            <a:r>
              <a:rPr lang="en-US" altLang="zh-CN" sz="2800" dirty="0"/>
              <a:t>4}</a:t>
            </a:r>
            <a:r>
              <a:rPr lang="zh-CN" altLang="zh-CN" sz="2800" dirty="0"/>
              <a:t>，请画出所得到的二叉查找树。</a:t>
            </a:r>
          </a:p>
          <a:p>
            <a:endParaRPr lang="zh-CN" altLang="en-US" sz="2800" dirty="0"/>
          </a:p>
        </p:txBody>
      </p:sp>
      <p:sp>
        <p:nvSpPr>
          <p:cNvPr id="3" name="矩形 2"/>
          <p:cNvSpPr/>
          <p:nvPr/>
        </p:nvSpPr>
        <p:spPr>
          <a:xfrm>
            <a:off x="715967" y="1835817"/>
            <a:ext cx="1362731" cy="523220"/>
          </a:xfrm>
          <a:prstGeom prst="rect">
            <a:avLst/>
          </a:prstGeom>
        </p:spPr>
        <p:txBody>
          <a:bodyPr wrap="square">
            <a:spAutoFit/>
          </a:bodyPr>
          <a:lstStyle/>
          <a:p>
            <a:pPr marL="1270" algn="just">
              <a:spcAft>
                <a:spcPts val="0"/>
              </a:spcAft>
            </a:pPr>
            <a:r>
              <a:rPr lang="zh-CN" altLang="zh-CN" sz="2800" b="1" kern="100" dirty="0">
                <a:solidFill>
                  <a:srgbClr val="0070C0"/>
                </a:solidFill>
                <a:latin typeface="楷体" panose="02010609060101010101" pitchFamily="49" charset="-122"/>
                <a:ea typeface="楷体" panose="02010609060101010101" pitchFamily="49" charset="-122"/>
              </a:rPr>
              <a:t>解答</a:t>
            </a:r>
            <a:r>
              <a:rPr lang="zh-CN" altLang="zh-CN" sz="2800" kern="100" dirty="0">
                <a:solidFill>
                  <a:srgbClr val="0070C0"/>
                </a:solidFill>
                <a:latin typeface="楷体" panose="02010609060101010101" pitchFamily="49" charset="-122"/>
                <a:ea typeface="楷体" panose="02010609060101010101" pitchFamily="49" charset="-122"/>
              </a:rPr>
              <a:t>：</a:t>
            </a:r>
          </a:p>
        </p:txBody>
      </p:sp>
      <p:sp>
        <p:nvSpPr>
          <p:cNvPr id="4" name="Rectangle 2"/>
          <p:cNvSpPr>
            <a:spLocks noChangeArrowheads="1"/>
          </p:cNvSpPr>
          <p:nvPr/>
        </p:nvSpPr>
        <p:spPr bwMode="auto">
          <a:xfrm>
            <a:off x="2669367" y="1803077"/>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596352626"/>
              </p:ext>
            </p:extLst>
          </p:nvPr>
        </p:nvGraphicFramePr>
        <p:xfrm>
          <a:off x="2669366" y="1803076"/>
          <a:ext cx="4434421" cy="3454723"/>
        </p:xfrm>
        <a:graphic>
          <a:graphicData uri="http://schemas.openxmlformats.org/presentationml/2006/ole">
            <p:oleObj spid="_x0000_s27671" r:id="rId3" imgW="3274577" imgH="2554633" progId="Visio.Drawing.11">
              <p:embed/>
            </p:oleObj>
          </a:graphicData>
        </a:graphic>
      </p:graphicFrame>
    </p:spTree>
    <p:extLst>
      <p:ext uri="{BB962C8B-B14F-4D97-AF65-F5344CB8AC3E}">
        <p14:creationId xmlns:p14="http://schemas.microsoft.com/office/powerpoint/2010/main" xmlns="" val="2666375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5860" y="839115"/>
            <a:ext cx="8441690" cy="2359783"/>
          </a:xfrm>
        </p:spPr>
        <p:txBody>
          <a:bodyPr>
            <a:noAutofit/>
          </a:bodyPr>
          <a:lstStyle/>
          <a:p>
            <a:pPr>
              <a:lnSpc>
                <a:spcPct val="100000"/>
              </a:lnSpc>
              <a:spcBef>
                <a:spcPts val="0"/>
              </a:spcBef>
            </a:pPr>
            <a:r>
              <a:rPr lang="en-US" altLang="zh-CN" sz="2400" dirty="0">
                <a:latin typeface="Times New Roman" panose="02020603050405020304" pitchFamily="18" charset="0"/>
                <a:cs typeface="Times New Roman" panose="02020603050405020304" pitchFamily="18" charset="0"/>
              </a:rPr>
              <a:t>8.4 </a:t>
            </a:r>
            <a:r>
              <a:rPr lang="zh-CN" altLang="zh-CN" sz="2400" dirty="0">
                <a:latin typeface="Times New Roman" panose="02020603050405020304" pitchFamily="18" charset="0"/>
                <a:cs typeface="Times New Roman" panose="02020603050405020304" pitchFamily="18" charset="0"/>
              </a:rPr>
              <a:t>假设在有</a:t>
            </a:r>
            <a:r>
              <a:rPr lang="en-US" altLang="zh-CN" sz="2400" dirty="0">
                <a:latin typeface="Times New Roman" panose="02020603050405020304" pitchFamily="18" charset="0"/>
                <a:cs typeface="Times New Roman" panose="02020603050405020304" pitchFamily="18" charset="0"/>
              </a:rPr>
              <a:t>20</a:t>
            </a:r>
            <a:r>
              <a:rPr lang="zh-CN" altLang="zh-CN" sz="2400" dirty="0">
                <a:latin typeface="Times New Roman" panose="02020603050405020304" pitchFamily="18" charset="0"/>
                <a:cs typeface="Times New Roman" panose="02020603050405020304" pitchFamily="18" charset="0"/>
              </a:rPr>
              <a:t>个元素的有序数组</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上进行折半查找，则比较一次查找成功的结点数为 </a:t>
            </a:r>
            <a:r>
              <a:rPr lang="en-US" altLang="zh-CN" sz="2400" u="sng" dirty="0">
                <a:latin typeface="Times New Roman" panose="02020603050405020304" pitchFamily="18" charset="0"/>
                <a:cs typeface="Times New Roman" panose="02020603050405020304" pitchFamily="18" charset="0"/>
              </a:rPr>
              <a:t> 1 </a:t>
            </a:r>
            <a:r>
              <a:rPr lang="zh-CN" altLang="zh-CN" sz="2400" dirty="0">
                <a:latin typeface="Times New Roman" panose="02020603050405020304" pitchFamily="18" charset="0"/>
                <a:cs typeface="Times New Roman" panose="02020603050405020304" pitchFamily="18" charset="0"/>
              </a:rPr>
              <a:t>；比较两次查找成功的结点数为</a:t>
            </a:r>
            <a:r>
              <a:rPr lang="en-US" altLang="zh-CN" sz="2400" u="sng" dirty="0">
                <a:latin typeface="Times New Roman" panose="02020603050405020304" pitchFamily="18" charset="0"/>
                <a:cs typeface="Times New Roman" panose="02020603050405020304" pitchFamily="18" charset="0"/>
              </a:rPr>
              <a:t>  2  </a:t>
            </a:r>
            <a:r>
              <a:rPr lang="zh-CN" altLang="zh-CN" sz="2400" dirty="0">
                <a:latin typeface="Times New Roman" panose="02020603050405020304" pitchFamily="18" charset="0"/>
                <a:cs typeface="Times New Roman" panose="02020603050405020304" pitchFamily="18" charset="0"/>
              </a:rPr>
              <a:t>；比较四次查找成功的结点数为 </a:t>
            </a:r>
            <a:r>
              <a:rPr lang="en-US" altLang="zh-CN" sz="2400" u="sng" dirty="0">
                <a:latin typeface="Times New Roman" panose="02020603050405020304" pitchFamily="18" charset="0"/>
                <a:cs typeface="Times New Roman" panose="02020603050405020304" pitchFamily="18" charset="0"/>
              </a:rPr>
              <a:t> 8 </a:t>
            </a:r>
            <a:r>
              <a:rPr lang="zh-CN" altLang="zh-CN" sz="2400" dirty="0">
                <a:latin typeface="Times New Roman" panose="02020603050405020304" pitchFamily="18" charset="0"/>
                <a:cs typeface="Times New Roman" panose="02020603050405020304" pitchFamily="18" charset="0"/>
              </a:rPr>
              <a:t>；在等概率的情况下查找成功的平均查找长度为</a:t>
            </a:r>
            <a:r>
              <a:rPr lang="en-US" altLang="zh-CN" sz="2400" u="sng" dirty="0">
                <a:latin typeface="Times New Roman" panose="02020603050405020304" pitchFamily="18" charset="0"/>
                <a:cs typeface="Times New Roman" panose="02020603050405020304" pitchFamily="18" charset="0"/>
              </a:rPr>
              <a:t>   74/20  </a:t>
            </a:r>
            <a:r>
              <a:rPr lang="zh-CN" altLang="zh-CN" sz="2400" dirty="0">
                <a:latin typeface="Times New Roman" panose="02020603050405020304" pitchFamily="18" charset="0"/>
                <a:cs typeface="Times New Roman" panose="02020603050405020304" pitchFamily="18" charset="0"/>
              </a:rPr>
              <a:t>。设有</a:t>
            </a:r>
            <a:r>
              <a:rPr lang="en-US" altLang="zh-CN" sz="2400" dirty="0">
                <a:latin typeface="Times New Roman" panose="02020603050405020304" pitchFamily="18" charset="0"/>
                <a:cs typeface="Times New Roman" panose="02020603050405020304" pitchFamily="18" charset="0"/>
              </a:rPr>
              <a:t>100</a:t>
            </a:r>
            <a:r>
              <a:rPr lang="zh-CN" altLang="zh-CN" sz="2400" dirty="0">
                <a:latin typeface="Times New Roman" panose="02020603050405020304" pitchFamily="18" charset="0"/>
                <a:cs typeface="Times New Roman" panose="02020603050405020304" pitchFamily="18" charset="0"/>
              </a:rPr>
              <a:t>个结点，用折半查找时，最大比较次数是 </a:t>
            </a:r>
            <a:r>
              <a:rPr lang="en-US" altLang="zh-CN" sz="2400" u="sng" dirty="0">
                <a:latin typeface="Times New Roman" panose="02020603050405020304" pitchFamily="18" charset="0"/>
                <a:cs typeface="Times New Roman" panose="02020603050405020304" pitchFamily="18" charset="0"/>
              </a:rPr>
              <a:t> 7  </a:t>
            </a:r>
            <a:r>
              <a:rPr lang="zh-CN" altLang="zh-CN" sz="2400" dirty="0">
                <a:latin typeface="Times New Roman" panose="02020603050405020304" pitchFamily="18" charset="0"/>
                <a:cs typeface="Times New Roman" panose="02020603050405020304" pitchFamily="18" charset="0"/>
              </a:rPr>
              <a:t>。设有</a:t>
            </a:r>
            <a:r>
              <a:rPr lang="en-US" altLang="zh-CN" sz="2400" dirty="0">
                <a:latin typeface="Times New Roman" panose="02020603050405020304" pitchFamily="18" charset="0"/>
                <a:cs typeface="Times New Roman" panose="02020603050405020304" pitchFamily="18" charset="0"/>
              </a:rPr>
              <a:t>22</a:t>
            </a:r>
            <a:r>
              <a:rPr lang="zh-CN" altLang="zh-CN" sz="2400" dirty="0">
                <a:latin typeface="Times New Roman" panose="02020603050405020304" pitchFamily="18" charset="0"/>
                <a:cs typeface="Times New Roman" panose="02020603050405020304" pitchFamily="18" charset="0"/>
              </a:rPr>
              <a:t>个结点，当查找失败时，至少需要比较</a:t>
            </a:r>
            <a:r>
              <a:rPr lang="en-US" altLang="zh-CN" sz="2400" u="sng" dirty="0">
                <a:latin typeface="Times New Roman" panose="02020603050405020304" pitchFamily="18" charset="0"/>
                <a:cs typeface="Times New Roman" panose="02020603050405020304" pitchFamily="18" charset="0"/>
              </a:rPr>
              <a:t>   5  </a:t>
            </a:r>
            <a:r>
              <a:rPr lang="zh-CN" altLang="zh-CN" sz="2400" dirty="0">
                <a:latin typeface="Times New Roman" panose="02020603050405020304" pitchFamily="18" charset="0"/>
                <a:cs typeface="Times New Roman" panose="02020603050405020304" pitchFamily="18" charset="0"/>
              </a:rPr>
              <a:t>次。</a:t>
            </a:r>
          </a:p>
          <a:p>
            <a:pPr>
              <a:lnSpc>
                <a:spcPct val="100000"/>
              </a:lnSpc>
              <a:spcBef>
                <a:spcPts val="0"/>
              </a:spcBef>
            </a:pP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796937" y="4090580"/>
            <a:ext cx="6073458" cy="461665"/>
          </a:xfrm>
          <a:prstGeom prst="rect">
            <a:avLst/>
          </a:prstGeom>
        </p:spPr>
        <p:txBody>
          <a:bodyPr wrap="none">
            <a:spAutoFit/>
          </a:bodyPr>
          <a:lstStyle/>
          <a:p>
            <a:pPr marL="302895" indent="-33655" algn="just">
              <a:spcAft>
                <a:spcPts val="0"/>
              </a:spcAft>
            </a:pPr>
            <a:r>
              <a:rPr lang="zh-CN" altLang="zh-CN" sz="2400" kern="100" dirty="0">
                <a:solidFill>
                  <a:srgbClr val="FF0000"/>
                </a:solidFill>
                <a:latin typeface="Times New Roman" panose="02020603050405020304" pitchFamily="18" charset="0"/>
              </a:rPr>
              <a:t>画判定树，</a:t>
            </a:r>
            <a:r>
              <a:rPr lang="zh-CN" altLang="zh-CN" sz="2400" kern="100" dirty="0">
                <a:latin typeface="Times New Roman" panose="02020603050405020304" pitchFamily="18" charset="0"/>
              </a:rPr>
              <a:t>可以计算各元素的比较次数：</a:t>
            </a: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xmlns="" val="22773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0229" y="1380008"/>
            <a:ext cx="12169190"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4252103288"/>
              </p:ext>
            </p:extLst>
          </p:nvPr>
        </p:nvGraphicFramePr>
        <p:xfrm>
          <a:off x="182690" y="260454"/>
          <a:ext cx="8400636" cy="4645653"/>
        </p:xfrm>
        <a:graphic>
          <a:graphicData uri="http://schemas.openxmlformats.org/presentationml/2006/ole">
            <p:oleObj spid="_x0000_s28694" r:id="rId4" imgW="7616952" imgH="4213327" progId="Visio.Drawing.11">
              <p:embed/>
            </p:oleObj>
          </a:graphicData>
        </a:graphic>
      </p:graphicFrame>
      <p:sp>
        <p:nvSpPr>
          <p:cNvPr id="5" name="矩形 4"/>
          <p:cNvSpPr/>
          <p:nvPr/>
        </p:nvSpPr>
        <p:spPr>
          <a:xfrm>
            <a:off x="474784" y="5377824"/>
            <a:ext cx="8206154" cy="707886"/>
          </a:xfrm>
          <a:prstGeom prst="rect">
            <a:avLst/>
          </a:prstGeom>
        </p:spPr>
        <p:txBody>
          <a:bodyPr wrap="square">
            <a:spAutoFit/>
          </a:bodyPr>
          <a:lstStyle/>
          <a:p>
            <a:pPr marL="302895" indent="-33655" algn="just">
              <a:spcAft>
                <a:spcPts val="0"/>
              </a:spcAft>
            </a:pPr>
            <a:r>
              <a:rPr lang="zh-CN" altLang="zh-CN" sz="2000" kern="100" dirty="0">
                <a:latin typeface="Times New Roman" panose="02020603050405020304" pitchFamily="18" charset="0"/>
              </a:rPr>
              <a:t>全部元素的查找次数为＝（</a:t>
            </a:r>
            <a:r>
              <a:rPr lang="en-US" altLang="zh-CN" sz="2000" kern="100" dirty="0">
                <a:latin typeface="Times New Roman" panose="02020603050405020304" pitchFamily="18" charset="0"/>
              </a:rPr>
              <a:t>1</a:t>
            </a:r>
            <a:r>
              <a:rPr lang="zh-CN" altLang="zh-CN" sz="2000" kern="100" dirty="0">
                <a:latin typeface="Times New Roman" panose="02020603050405020304" pitchFamily="18" charset="0"/>
              </a:rPr>
              <a:t>×</a:t>
            </a:r>
            <a:r>
              <a:rPr lang="en-US" altLang="zh-CN" sz="2000" kern="100" dirty="0">
                <a:solidFill>
                  <a:srgbClr val="FF0000"/>
                </a:solidFill>
                <a:latin typeface="Times New Roman" panose="02020603050405020304" pitchFamily="18" charset="0"/>
              </a:rPr>
              <a:t>1</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a:t>
            </a:r>
            <a:r>
              <a:rPr lang="zh-CN" altLang="zh-CN" sz="2000" kern="100" dirty="0">
                <a:latin typeface="Times New Roman" panose="02020603050405020304" pitchFamily="18" charset="0"/>
              </a:rPr>
              <a:t>×</a:t>
            </a:r>
            <a:r>
              <a:rPr lang="en-US" altLang="zh-CN" sz="2000" kern="100" dirty="0">
                <a:solidFill>
                  <a:srgbClr val="FF0000"/>
                </a:solidFill>
                <a:latin typeface="Times New Roman" panose="02020603050405020304" pitchFamily="18" charset="0"/>
              </a:rPr>
              <a:t>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4</a:t>
            </a:r>
            <a:r>
              <a:rPr lang="zh-CN" altLang="zh-CN" sz="2000" kern="100" dirty="0">
                <a:latin typeface="Times New Roman" panose="02020603050405020304" pitchFamily="18" charset="0"/>
              </a:rPr>
              <a:t>×</a:t>
            </a:r>
            <a:r>
              <a:rPr lang="en-US" altLang="zh-CN" sz="2000" kern="100" dirty="0">
                <a:solidFill>
                  <a:srgbClr val="FF0000"/>
                </a:solidFill>
                <a:latin typeface="Times New Roman" panose="02020603050405020304" pitchFamily="18" charset="0"/>
              </a:rPr>
              <a:t>3</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8</a:t>
            </a:r>
            <a:r>
              <a:rPr lang="zh-CN" altLang="zh-CN" sz="2000" kern="100" dirty="0">
                <a:latin typeface="Times New Roman" panose="02020603050405020304" pitchFamily="18" charset="0"/>
              </a:rPr>
              <a:t>×</a:t>
            </a:r>
            <a:r>
              <a:rPr lang="en-US" altLang="zh-CN" sz="2000" kern="100" dirty="0">
                <a:solidFill>
                  <a:srgbClr val="FF0000"/>
                </a:solidFill>
                <a:latin typeface="Times New Roman" panose="02020603050405020304" pitchFamily="18" charset="0"/>
              </a:rPr>
              <a:t>4</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5</a:t>
            </a:r>
            <a:r>
              <a:rPr lang="zh-CN" altLang="zh-CN" sz="2000" kern="100" dirty="0">
                <a:latin typeface="Times New Roman" panose="02020603050405020304" pitchFamily="18" charset="0"/>
              </a:rPr>
              <a:t>×</a:t>
            </a:r>
            <a:r>
              <a:rPr lang="en-US" altLang="zh-CN" sz="2000" kern="100" dirty="0">
                <a:solidFill>
                  <a:srgbClr val="FF0000"/>
                </a:solidFill>
                <a:latin typeface="Times New Roman" panose="02020603050405020304" pitchFamily="18" charset="0"/>
              </a:rPr>
              <a:t>5</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74</a:t>
            </a:r>
            <a:r>
              <a:rPr lang="zh-CN" altLang="zh-CN" sz="2000" kern="100" dirty="0">
                <a:latin typeface="Times New Roman" panose="02020603050405020304" pitchFamily="18" charset="0"/>
              </a:rPr>
              <a:t>；</a:t>
            </a:r>
          </a:p>
          <a:p>
            <a:pPr marL="302895" indent="-33655" algn="just">
              <a:spcAft>
                <a:spcPts val="0"/>
              </a:spcAft>
            </a:pPr>
            <a:r>
              <a:rPr lang="en-US" altLang="zh-CN" sz="2000" kern="100" dirty="0">
                <a:latin typeface="Times New Roman" panose="02020603050405020304" pitchFamily="18" charset="0"/>
              </a:rPr>
              <a:t>ASL</a:t>
            </a:r>
            <a:r>
              <a:rPr lang="zh-CN" altLang="zh-CN" sz="2000" kern="100" baseline="-25000" dirty="0">
                <a:solidFill>
                  <a:srgbClr val="FF0000"/>
                </a:solidFill>
                <a:latin typeface="Times New Roman" panose="02020603050405020304" pitchFamily="18" charset="0"/>
              </a:rPr>
              <a:t>成功</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74/20=3.7</a:t>
            </a:r>
            <a:endParaRPr lang="zh-CN" altLang="zh-CN" sz="2000" kern="100" dirty="0">
              <a:latin typeface="Times New Roman" panose="02020603050405020304" pitchFamily="18" charset="0"/>
            </a:endParaRPr>
          </a:p>
        </p:txBody>
      </p:sp>
    </p:spTree>
    <p:extLst>
      <p:ext uri="{BB962C8B-B14F-4D97-AF65-F5344CB8AC3E}">
        <p14:creationId xmlns:p14="http://schemas.microsoft.com/office/powerpoint/2010/main" xmlns="" val="3593916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3975" y="309583"/>
            <a:ext cx="8621486" cy="2320028"/>
          </a:xfrm>
        </p:spPr>
        <p:txBody>
          <a:bodyPr>
            <a:normAutofit/>
          </a:bodyPr>
          <a:lstStyle/>
          <a:p>
            <a:pPr>
              <a:lnSpc>
                <a:spcPct val="100000"/>
              </a:lnSpc>
              <a:spcBef>
                <a:spcPts val="0"/>
              </a:spcBef>
              <a:spcAft>
                <a:spcPts val="600"/>
              </a:spcAft>
            </a:pPr>
            <a:r>
              <a:rPr lang="en-US" altLang="zh-CN" sz="2400" dirty="0"/>
              <a:t>8.5 </a:t>
            </a:r>
            <a:r>
              <a:rPr lang="zh-CN" altLang="zh-CN" sz="2400" dirty="0"/>
              <a:t>假设在有序表</a:t>
            </a:r>
            <a:r>
              <a:rPr lang="en-US" altLang="zh-CN" sz="2400" dirty="0"/>
              <a:t>{2, 8, 13, 16, 27, 36, 78}</a:t>
            </a:r>
            <a:r>
              <a:rPr lang="zh-CN" altLang="zh-CN" sz="2400" dirty="0"/>
              <a:t>中进行二分查找，请画出判定树，并分别给出查找</a:t>
            </a:r>
            <a:r>
              <a:rPr lang="en-US" altLang="zh-CN" sz="2400" dirty="0"/>
              <a:t>16</a:t>
            </a:r>
            <a:r>
              <a:rPr lang="zh-CN" altLang="zh-CN" sz="2400" dirty="0"/>
              <a:t>和</a:t>
            </a:r>
            <a:r>
              <a:rPr lang="en-US" altLang="zh-CN" sz="2400" dirty="0"/>
              <a:t>40</a:t>
            </a:r>
            <a:r>
              <a:rPr lang="zh-CN" altLang="zh-CN" sz="2400" dirty="0"/>
              <a:t>时</a:t>
            </a:r>
            <a:r>
              <a:rPr lang="en-US" altLang="zh-CN" sz="2400" dirty="0" err="1"/>
              <a:t>BinarySearch</a:t>
            </a:r>
            <a:r>
              <a:rPr lang="zh-CN" altLang="zh-CN" sz="2400" dirty="0"/>
              <a:t>方法的返回值。</a:t>
            </a:r>
          </a:p>
          <a:p>
            <a:pPr>
              <a:lnSpc>
                <a:spcPct val="100000"/>
              </a:lnSpc>
              <a:spcBef>
                <a:spcPts val="0"/>
              </a:spcBef>
              <a:spcAft>
                <a:spcPts val="600"/>
              </a:spcAft>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600"/>
              </a:spcAft>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查找</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的返回值：</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0"/>
              </a:spcBef>
              <a:spcAft>
                <a:spcPts val="600"/>
              </a:spcAft>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查找</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的返回值：</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~6</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spcAft>
                <a:spcPts val="600"/>
              </a:spcAft>
            </a:pPr>
            <a:endParaRPr lang="zh-CN" altLang="en-US" sz="2400" dirty="0"/>
          </a:p>
        </p:txBody>
      </p:sp>
      <p:sp>
        <p:nvSpPr>
          <p:cNvPr id="3" name="Rectangle 2"/>
          <p:cNvSpPr>
            <a:spLocks noChangeArrowheads="1"/>
          </p:cNvSpPr>
          <p:nvPr/>
        </p:nvSpPr>
        <p:spPr bwMode="auto">
          <a:xfrm>
            <a:off x="3862061" y="3021495"/>
            <a:ext cx="1194129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2635245092"/>
              </p:ext>
            </p:extLst>
          </p:nvPr>
        </p:nvGraphicFramePr>
        <p:xfrm>
          <a:off x="3862062" y="3021496"/>
          <a:ext cx="4219118" cy="2927966"/>
        </p:xfrm>
        <a:graphic>
          <a:graphicData uri="http://schemas.openxmlformats.org/presentationml/2006/ole">
            <p:oleObj spid="_x0000_s29717" r:id="rId3" imgW="2637130" imgH="1828228" progId="Visio.Drawing.11">
              <p:embed/>
            </p:oleObj>
          </a:graphicData>
        </a:graphic>
      </p:graphicFrame>
      <p:sp>
        <p:nvSpPr>
          <p:cNvPr id="5" name="矩形 4"/>
          <p:cNvSpPr/>
          <p:nvPr/>
        </p:nvSpPr>
        <p:spPr>
          <a:xfrm>
            <a:off x="653714" y="3178584"/>
            <a:ext cx="2877711" cy="461665"/>
          </a:xfrm>
          <a:prstGeom prst="rect">
            <a:avLst/>
          </a:prstGeom>
        </p:spPr>
        <p:txBody>
          <a:bodyPr wrap="none">
            <a:spAutoFit/>
          </a:bodyPr>
          <a:lstStyle/>
          <a:p>
            <a:pPr marL="685800" indent="-457200" algn="just">
              <a:spcAft>
                <a:spcPts val="0"/>
              </a:spcAft>
            </a:pPr>
            <a:r>
              <a:rPr lang="zh-CN" altLang="zh-CN" sz="2400" kern="100" dirty="0">
                <a:solidFill>
                  <a:srgbClr val="0070C0"/>
                </a:solidFill>
                <a:latin typeface="Times New Roman" panose="02020603050405020304" pitchFamily="18" charset="0"/>
              </a:rPr>
              <a:t>二分查找判定树：</a:t>
            </a:r>
          </a:p>
        </p:txBody>
      </p:sp>
    </p:spTree>
    <p:extLst>
      <p:ext uri="{BB962C8B-B14F-4D97-AF65-F5344CB8AC3E}">
        <p14:creationId xmlns:p14="http://schemas.microsoft.com/office/powerpoint/2010/main" xmlns="" val="10815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6937" y="579309"/>
            <a:ext cx="8672601" cy="5651106"/>
          </a:xfrm>
        </p:spPr>
        <p:txBody>
          <a:bodyPr>
            <a:noAutofit/>
          </a:bodyPr>
          <a:lstStyle/>
          <a:p>
            <a:pPr>
              <a:lnSpc>
                <a:spcPct val="100000"/>
              </a:lnSpc>
              <a:spcBef>
                <a:spcPts val="600"/>
              </a:spcBef>
            </a:pPr>
            <a:r>
              <a:rPr lang="en-US" altLang="zh-CN" sz="2400" dirty="0"/>
              <a:t>8.6 </a:t>
            </a:r>
            <a:r>
              <a:rPr lang="zh-CN" altLang="zh-CN" sz="2400" dirty="0"/>
              <a:t>哈希查找的设计思想是什么？哈希技术中的关键问题有哪些？</a:t>
            </a:r>
          </a:p>
          <a:p>
            <a:pPr>
              <a:lnSpc>
                <a:spcPct val="100000"/>
              </a:lnSpc>
              <a:spcBef>
                <a:spcPts val="60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600"/>
              </a:spcBef>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哈希查找技术的设计思想是，由数据元素的关键字决定数据元素的存储位置，即根据数据元素的关键字值</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计算出相应的哈希函数值</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hash(</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，这个值决定该数据元素的存储位置。哈希造表和哈希查找的过程都是基于这个思想实现的。</a:t>
            </a:r>
          </a:p>
          <a:p>
            <a:pPr>
              <a:lnSpc>
                <a:spcPct val="100000"/>
              </a:lnSpc>
              <a:spcBef>
                <a:spcPts val="600"/>
              </a:spcBef>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哈希查找技术的关键问题在于以下两点：</a:t>
            </a:r>
          </a:p>
          <a:p>
            <a:pPr lvl="0">
              <a:lnSpc>
                <a:spcPct val="100000"/>
              </a:lnSpc>
              <a:spcBef>
                <a:spcPts val="60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避免冲突</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collision avoidance</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）：设计一个好的哈希函数，尽可能减少冲突。不同的关键字</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baseline="-25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baseline="-25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，对应相同的哈希函数值，这种现象称为</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冲突</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collision</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lvl="0">
              <a:lnSpc>
                <a:spcPct val="100000"/>
              </a:lnSpc>
              <a:spcBef>
                <a:spcPts val="60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解决冲突</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collision resolution</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）：因为冲突是不可避免的，发生冲突时，使用一种解决冲突的有效方法（</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collision resolution strategy</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0070C0"/>
                </a:solidFill>
              </a:rPr>
              <a:t>。</a:t>
            </a:r>
          </a:p>
          <a:p>
            <a:pPr>
              <a:lnSpc>
                <a:spcPct val="100000"/>
              </a:lnSpc>
              <a:spcBef>
                <a:spcPts val="600"/>
              </a:spcBef>
            </a:pPr>
            <a:endParaRPr lang="zh-CN" altLang="en-US" sz="2400" dirty="0"/>
          </a:p>
        </p:txBody>
      </p:sp>
    </p:spTree>
    <p:extLst>
      <p:ext uri="{BB962C8B-B14F-4D97-AF65-F5344CB8AC3E}">
        <p14:creationId xmlns:p14="http://schemas.microsoft.com/office/powerpoint/2010/main" xmlns="" val="1360296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3527" y="880322"/>
            <a:ext cx="8078202" cy="4861655"/>
          </a:xfrm>
        </p:spPr>
        <p:txBody>
          <a:bodyPr>
            <a:normAutofit/>
          </a:bodyPr>
          <a:lstStyle/>
          <a:p>
            <a:r>
              <a:rPr lang="x-none" altLang="zh-CN" sz="2800" dirty="0"/>
              <a:t>6.2 简述二叉树与度为2的树的差别。</a:t>
            </a:r>
            <a:endParaRPr lang="zh-CN" altLang="zh-CN" sz="2800" dirty="0"/>
          </a:p>
          <a:p>
            <a:r>
              <a:rPr lang="zh-CN" altLang="zh-CN" sz="2800" b="1" dirty="0">
                <a:solidFill>
                  <a:srgbClr val="0070C0"/>
                </a:solidFill>
                <a:latin typeface="楷体" panose="02010609060101010101" pitchFamily="49" charset="-122"/>
                <a:ea typeface="楷体" panose="02010609060101010101" pitchFamily="49" charset="-122"/>
              </a:rPr>
              <a:t>解答</a:t>
            </a:r>
            <a:r>
              <a:rPr lang="zh-CN" altLang="zh-CN" sz="2800" dirty="0">
                <a:solidFill>
                  <a:srgbClr val="0070C0"/>
                </a:solidFill>
                <a:latin typeface="楷体" panose="02010609060101010101" pitchFamily="49" charset="-122"/>
                <a:ea typeface="楷体" panose="02010609060101010101" pitchFamily="49" charset="-122"/>
              </a:rPr>
              <a:t>：</a:t>
            </a:r>
          </a:p>
          <a:p>
            <a:r>
              <a:rPr lang="zh-CN" altLang="zh-CN" sz="2800" dirty="0">
                <a:solidFill>
                  <a:srgbClr val="0070C0"/>
                </a:solidFill>
                <a:latin typeface="楷体" panose="02010609060101010101" pitchFamily="49" charset="-122"/>
                <a:ea typeface="楷体" panose="02010609060101010101" pitchFamily="49" charset="-122"/>
              </a:rPr>
              <a:t>根本区别在于：</a:t>
            </a:r>
            <a:r>
              <a:rPr lang="zh-CN" altLang="zh-CN" sz="2800" u="sng" dirty="0">
                <a:solidFill>
                  <a:srgbClr val="0070C0"/>
                </a:solidFill>
                <a:latin typeface="楷体" panose="02010609060101010101" pitchFamily="49" charset="-122"/>
                <a:ea typeface="楷体" panose="02010609060101010101" pitchFamily="49" charset="-122"/>
              </a:rPr>
              <a:t>二叉树是有序的</a:t>
            </a:r>
            <a:r>
              <a:rPr lang="zh-CN" altLang="zh-CN" sz="2800" dirty="0">
                <a:solidFill>
                  <a:srgbClr val="0070C0"/>
                </a:solidFill>
                <a:latin typeface="楷体" panose="02010609060101010101" pitchFamily="49" charset="-122"/>
                <a:ea typeface="楷体" panose="02010609060101010101" pitchFamily="49" charset="-122"/>
              </a:rPr>
              <a:t>，每个结点的两棵子树有左、右之分；而树一般指的是无序树。</a:t>
            </a:r>
            <a:r>
              <a:rPr lang="zh-CN" altLang="zh-CN" sz="2800" u="sng" dirty="0">
                <a:solidFill>
                  <a:srgbClr val="0070C0"/>
                </a:solidFill>
                <a:latin typeface="楷体" panose="02010609060101010101" pitchFamily="49" charset="-122"/>
                <a:ea typeface="楷体" panose="02010609060101010101" pitchFamily="49" charset="-122"/>
              </a:rPr>
              <a:t>二叉树的度最多为</a:t>
            </a:r>
            <a:r>
              <a:rPr lang="en-US" altLang="zh-CN" sz="2800" u="sng" dirty="0">
                <a:solidFill>
                  <a:srgbClr val="0070C0"/>
                </a:solidFill>
                <a:latin typeface="楷体" panose="02010609060101010101" pitchFamily="49" charset="-122"/>
                <a:ea typeface="楷体" panose="02010609060101010101" pitchFamily="49" charset="-122"/>
              </a:rPr>
              <a:t>2</a:t>
            </a:r>
            <a:r>
              <a:rPr lang="zh-CN" altLang="zh-CN" sz="2800" dirty="0">
                <a:solidFill>
                  <a:srgbClr val="0070C0"/>
                </a:solidFill>
                <a:latin typeface="楷体" panose="02010609060101010101" pitchFamily="49" charset="-122"/>
                <a:ea typeface="楷体" panose="02010609060101010101" pitchFamily="49" charset="-122"/>
              </a:rPr>
              <a:t>，即使二叉树的度为</a:t>
            </a:r>
            <a:r>
              <a:rPr lang="en-US" altLang="zh-CN" sz="2800" dirty="0">
                <a:solidFill>
                  <a:srgbClr val="0070C0"/>
                </a:solidFill>
                <a:latin typeface="楷体" panose="02010609060101010101" pitchFamily="49" charset="-122"/>
                <a:ea typeface="楷体" panose="02010609060101010101" pitchFamily="49" charset="-122"/>
              </a:rPr>
              <a:t>2</a:t>
            </a:r>
            <a:r>
              <a:rPr lang="zh-CN" altLang="zh-CN" sz="2800" dirty="0">
                <a:solidFill>
                  <a:srgbClr val="0070C0"/>
                </a:solidFill>
                <a:latin typeface="楷体" panose="02010609060101010101" pitchFamily="49" charset="-122"/>
                <a:ea typeface="楷体" panose="02010609060101010101" pitchFamily="49" charset="-122"/>
              </a:rPr>
              <a:t>，它与度为</a:t>
            </a:r>
            <a:r>
              <a:rPr lang="en-US" altLang="zh-CN" sz="2800" dirty="0">
                <a:solidFill>
                  <a:srgbClr val="0070C0"/>
                </a:solidFill>
                <a:latin typeface="楷体" panose="02010609060101010101" pitchFamily="49" charset="-122"/>
                <a:ea typeface="楷体" panose="02010609060101010101" pitchFamily="49" charset="-122"/>
              </a:rPr>
              <a:t>2</a:t>
            </a:r>
            <a:r>
              <a:rPr lang="zh-CN" altLang="zh-CN" sz="2800" dirty="0">
                <a:solidFill>
                  <a:srgbClr val="0070C0"/>
                </a:solidFill>
                <a:latin typeface="楷体" panose="02010609060101010101" pitchFamily="49" charset="-122"/>
                <a:ea typeface="楷体" panose="02010609060101010101" pitchFamily="49" charset="-122"/>
              </a:rPr>
              <a:t>的树的结构也是不等价的。</a:t>
            </a:r>
          </a:p>
        </p:txBody>
      </p:sp>
    </p:spTree>
    <p:extLst>
      <p:ext uri="{BB962C8B-B14F-4D97-AF65-F5344CB8AC3E}">
        <p14:creationId xmlns:p14="http://schemas.microsoft.com/office/powerpoint/2010/main" xmlns="" val="2856496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617" y="389096"/>
            <a:ext cx="8453049" cy="2041731"/>
          </a:xfrm>
        </p:spPr>
        <p:txBody>
          <a:bodyPr/>
          <a:lstStyle/>
          <a:p>
            <a:r>
              <a:rPr lang="en-US" altLang="zh-CN" dirty="0"/>
              <a:t>8.7 </a:t>
            </a:r>
            <a:r>
              <a:rPr lang="zh-CN" altLang="zh-CN" dirty="0"/>
              <a:t>设哈希表的地址范围为</a:t>
            </a:r>
            <a:r>
              <a:rPr lang="en-US" altLang="zh-CN" dirty="0"/>
              <a:t>0</a:t>
            </a:r>
            <a:r>
              <a:rPr lang="zh-CN" altLang="zh-CN" dirty="0"/>
              <a:t>～</a:t>
            </a:r>
            <a:r>
              <a:rPr lang="en-US" altLang="zh-CN" dirty="0"/>
              <a:t>17</a:t>
            </a:r>
            <a:r>
              <a:rPr lang="zh-CN" altLang="zh-CN" dirty="0"/>
              <a:t>，哈希函数为：</a:t>
            </a:r>
            <a:r>
              <a:rPr lang="en-US" altLang="zh-CN" dirty="0"/>
              <a:t>H(</a:t>
            </a:r>
            <a:r>
              <a:rPr lang="en-US" altLang="zh-CN" i="1" dirty="0"/>
              <a:t>k</a:t>
            </a:r>
            <a:r>
              <a:rPr lang="en-US" altLang="zh-CN" dirty="0"/>
              <a:t>) </a:t>
            </a:r>
            <a:r>
              <a:rPr lang="zh-CN" altLang="zh-CN" dirty="0"/>
              <a:t>＝ </a:t>
            </a:r>
            <a:r>
              <a:rPr lang="en-US" altLang="zh-CN" i="1" dirty="0"/>
              <a:t>k</a:t>
            </a:r>
            <a:r>
              <a:rPr lang="en-US" altLang="zh-CN" dirty="0"/>
              <a:t> %16</a:t>
            </a:r>
            <a:r>
              <a:rPr lang="zh-CN" altLang="zh-CN" dirty="0"/>
              <a:t>。用线性探测法处理冲突，说明对输入关键字序列</a:t>
            </a:r>
            <a:r>
              <a:rPr lang="en-US" altLang="zh-CN" dirty="0"/>
              <a:t>{10</a:t>
            </a:r>
            <a:r>
              <a:rPr lang="zh-CN" altLang="zh-CN" dirty="0"/>
              <a:t>，</a:t>
            </a:r>
            <a:r>
              <a:rPr lang="en-US" altLang="zh-CN" dirty="0"/>
              <a:t>24</a:t>
            </a:r>
            <a:r>
              <a:rPr lang="zh-CN" altLang="zh-CN" dirty="0"/>
              <a:t>，</a:t>
            </a:r>
            <a:r>
              <a:rPr lang="en-US" altLang="zh-CN" dirty="0"/>
              <a:t>32</a:t>
            </a:r>
            <a:r>
              <a:rPr lang="zh-CN" altLang="zh-CN" dirty="0"/>
              <a:t>，</a:t>
            </a:r>
            <a:r>
              <a:rPr lang="en-US" altLang="zh-CN" dirty="0"/>
              <a:t>17</a:t>
            </a:r>
            <a:r>
              <a:rPr lang="zh-CN" altLang="zh-CN" dirty="0"/>
              <a:t>，</a:t>
            </a:r>
            <a:r>
              <a:rPr lang="en-US" altLang="zh-CN" dirty="0"/>
              <a:t>31</a:t>
            </a:r>
            <a:r>
              <a:rPr lang="zh-CN" altLang="zh-CN" dirty="0"/>
              <a:t>，</a:t>
            </a:r>
            <a:r>
              <a:rPr lang="en-US" altLang="zh-CN" dirty="0"/>
              <a:t>30</a:t>
            </a:r>
            <a:r>
              <a:rPr lang="zh-CN" altLang="zh-CN" dirty="0"/>
              <a:t>，</a:t>
            </a:r>
            <a:r>
              <a:rPr lang="en-US" altLang="zh-CN" dirty="0"/>
              <a:t>46</a:t>
            </a:r>
            <a:r>
              <a:rPr lang="zh-CN" altLang="zh-CN" dirty="0"/>
              <a:t>，</a:t>
            </a:r>
            <a:r>
              <a:rPr lang="en-US" altLang="zh-CN" dirty="0"/>
              <a:t>47</a:t>
            </a:r>
            <a:r>
              <a:rPr lang="zh-CN" altLang="zh-CN" dirty="0"/>
              <a:t>，</a:t>
            </a:r>
            <a:r>
              <a:rPr lang="en-US" altLang="zh-CN" dirty="0"/>
              <a:t>40</a:t>
            </a:r>
            <a:r>
              <a:rPr lang="zh-CN" altLang="zh-CN" dirty="0"/>
              <a:t>，</a:t>
            </a:r>
            <a:r>
              <a:rPr lang="en-US" altLang="zh-CN" dirty="0"/>
              <a:t>63</a:t>
            </a:r>
            <a:r>
              <a:rPr lang="zh-CN" altLang="zh-CN" dirty="0"/>
              <a:t>，</a:t>
            </a:r>
            <a:r>
              <a:rPr lang="en-US" altLang="zh-CN" dirty="0"/>
              <a:t>49}</a:t>
            </a:r>
            <a:r>
              <a:rPr lang="zh-CN" altLang="zh-CN" dirty="0"/>
              <a:t>的哈希造表及查找过程。</a:t>
            </a:r>
          </a:p>
          <a:p>
            <a:r>
              <a:rPr lang="zh-CN" altLang="zh-CN" b="1" dirty="0">
                <a:solidFill>
                  <a:srgbClr val="0070C0"/>
                </a:solidFill>
                <a:latin typeface="楷体" panose="02010609060101010101" pitchFamily="49" charset="-122"/>
                <a:ea typeface="楷体" panose="02010609060101010101" pitchFamily="49" charset="-122"/>
              </a:rPr>
              <a:t>解答</a:t>
            </a:r>
            <a:r>
              <a:rPr lang="zh-CN" altLang="zh-CN" dirty="0">
                <a:solidFill>
                  <a:srgbClr val="0070C0"/>
                </a:solidFill>
                <a:latin typeface="楷体" panose="02010609060101010101" pitchFamily="49" charset="-122"/>
                <a:ea typeface="楷体" panose="02010609060101010101" pitchFamily="49" charset="-122"/>
              </a:rPr>
              <a:t>：</a:t>
            </a:r>
          </a:p>
          <a:p>
            <a:r>
              <a:rPr lang="zh-CN" altLang="zh-CN" dirty="0">
                <a:solidFill>
                  <a:srgbClr val="0070C0"/>
                </a:solidFill>
                <a:latin typeface="楷体" panose="02010609060101010101" pitchFamily="49" charset="-122"/>
                <a:ea typeface="楷体" panose="02010609060101010101" pitchFamily="49" charset="-122"/>
              </a:rPr>
              <a:t>（</a:t>
            </a:r>
            <a:r>
              <a:rPr lang="en-US" altLang="zh-CN" dirty="0">
                <a:solidFill>
                  <a:srgbClr val="0070C0"/>
                </a:solidFill>
                <a:latin typeface="楷体" panose="02010609060101010101" pitchFamily="49" charset="-122"/>
                <a:ea typeface="楷体" panose="02010609060101010101" pitchFamily="49" charset="-122"/>
              </a:rPr>
              <a:t>1</a:t>
            </a:r>
            <a:r>
              <a:rPr lang="zh-CN" altLang="zh-CN" dirty="0">
                <a:solidFill>
                  <a:srgbClr val="0070C0"/>
                </a:solidFill>
                <a:latin typeface="楷体" panose="02010609060101010101" pitchFamily="49" charset="-122"/>
                <a:ea typeface="楷体" panose="02010609060101010101" pitchFamily="49" charset="-122"/>
              </a:rPr>
              <a:t>）哈希造表过程如下：</a:t>
            </a:r>
            <a:endParaRPr lang="zh-CN" altLang="en-US" dirty="0">
              <a:solidFill>
                <a:srgbClr val="0070C0"/>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xmlns="" val="2570831154"/>
              </p:ext>
            </p:extLst>
          </p:nvPr>
        </p:nvGraphicFramePr>
        <p:xfrm>
          <a:off x="335086" y="2430827"/>
          <a:ext cx="8700998" cy="999594"/>
        </p:xfrm>
        <a:graphic>
          <a:graphicData uri="http://schemas.openxmlformats.org/drawingml/2006/table">
            <a:tbl>
              <a:tblPr firstRow="1" firstCol="1" bandRow="1">
                <a:tableStyleId>{5C22544A-7EE6-4342-B048-85BDC9FD1C3A}</a:tableStyleId>
              </a:tblPr>
              <a:tblGrid>
                <a:gridCol w="667478"/>
                <a:gridCol w="445705"/>
                <a:gridCol w="445705"/>
                <a:gridCol w="445705"/>
                <a:gridCol w="445705"/>
                <a:gridCol w="445705"/>
                <a:gridCol w="445705"/>
                <a:gridCol w="445705"/>
                <a:gridCol w="445705"/>
                <a:gridCol w="446788"/>
                <a:gridCol w="446788"/>
                <a:gridCol w="446788"/>
                <a:gridCol w="446788"/>
                <a:gridCol w="446788"/>
                <a:gridCol w="446788"/>
                <a:gridCol w="446788"/>
                <a:gridCol w="446788"/>
                <a:gridCol w="446788"/>
                <a:gridCol w="446788"/>
              </a:tblGrid>
              <a:tr h="499797">
                <a:tc>
                  <a:txBody>
                    <a:bodyPr/>
                    <a:lstStyle/>
                    <a:p>
                      <a:pPr indent="0" algn="ctr">
                        <a:lnSpc>
                          <a:spcPct val="100000"/>
                        </a:lnSpc>
                        <a:spcAft>
                          <a:spcPts val="0"/>
                        </a:spcAft>
                      </a:pPr>
                      <a:r>
                        <a:rPr lang="en-US" sz="1800" kern="100" dirty="0">
                          <a:effectLst/>
                        </a:rPr>
                        <a:t>index</a:t>
                      </a:r>
                      <a:endParaRPr lang="zh-CN" sz="2400" kern="1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0</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1</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2</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3</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4</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5</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6</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7</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8</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9</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10</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11</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12</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13</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14</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15</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16</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17</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9797">
                <a:tc>
                  <a:txBody>
                    <a:bodyPr/>
                    <a:lstStyle/>
                    <a:p>
                      <a:pPr indent="0" algn="ctr">
                        <a:lnSpc>
                          <a:spcPct val="100000"/>
                        </a:lnSpc>
                        <a:spcAft>
                          <a:spcPts val="0"/>
                        </a:spcAft>
                      </a:pPr>
                      <a:r>
                        <a:rPr lang="en-US" sz="1800" kern="100">
                          <a:effectLst/>
                        </a:rPr>
                        <a:t>item</a:t>
                      </a:r>
                      <a:endParaRPr lang="zh-CN" sz="2400" kern="1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32</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17</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63</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49</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24</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40</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10</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a:effectLst/>
                        </a:rPr>
                        <a:t> </a:t>
                      </a:r>
                      <a:endParaRPr lang="zh-CN" sz="200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 </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30</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31</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46</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800" dirty="0">
                          <a:effectLst/>
                        </a:rPr>
                        <a:t>47</a:t>
                      </a:r>
                      <a:endParaRPr lang="zh-CN" sz="2000" dirty="0">
                        <a:solidFill>
                          <a:srgbClr val="99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8838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5859" y="366378"/>
            <a:ext cx="8566640" cy="2450655"/>
          </a:xfrm>
        </p:spPr>
        <p:txBody>
          <a:bodyPr>
            <a:noAutofit/>
          </a:bodyPr>
          <a:lstStyle/>
          <a:p>
            <a:r>
              <a:rPr lang="en-US" altLang="zh-CN" sz="2400" dirty="0"/>
              <a:t>8.8 </a:t>
            </a:r>
            <a:r>
              <a:rPr lang="zh-CN" altLang="zh-CN" sz="2400" dirty="0"/>
              <a:t>设哈希基表的地址范围为</a:t>
            </a:r>
            <a:r>
              <a:rPr lang="en-US" altLang="zh-CN" sz="2400" dirty="0"/>
              <a:t>0</a:t>
            </a:r>
            <a:r>
              <a:rPr lang="zh-CN" altLang="zh-CN" sz="2400" dirty="0"/>
              <a:t>～</a:t>
            </a:r>
            <a:r>
              <a:rPr lang="en-US" altLang="zh-CN" sz="2400" dirty="0"/>
              <a:t>9</a:t>
            </a:r>
            <a:r>
              <a:rPr lang="zh-CN" altLang="zh-CN" sz="2400" dirty="0"/>
              <a:t>，哈希函数为：</a:t>
            </a:r>
            <a:r>
              <a:rPr lang="en-US" altLang="zh-CN" sz="2400" dirty="0"/>
              <a:t>H(</a:t>
            </a:r>
            <a:r>
              <a:rPr lang="en-US" altLang="zh-CN" sz="2400" i="1" dirty="0"/>
              <a:t>k</a:t>
            </a:r>
            <a:r>
              <a:rPr lang="en-US" altLang="zh-CN" sz="2400" dirty="0"/>
              <a:t>) </a:t>
            </a:r>
            <a:r>
              <a:rPr lang="zh-CN" altLang="zh-CN" sz="2400" dirty="0"/>
              <a:t>＝ </a:t>
            </a:r>
            <a:r>
              <a:rPr lang="en-US" altLang="zh-CN" sz="2400" i="1" dirty="0"/>
              <a:t>k</a:t>
            </a:r>
            <a:r>
              <a:rPr lang="en-US" altLang="zh-CN" sz="2400" dirty="0"/>
              <a:t> %10</a:t>
            </a:r>
            <a:r>
              <a:rPr lang="zh-CN" altLang="zh-CN" sz="2400" dirty="0"/>
              <a:t>。用散列链法处理冲突，说明对输入关键字序列</a:t>
            </a:r>
            <a:r>
              <a:rPr lang="en-US" altLang="zh-CN" sz="2400" dirty="0"/>
              <a:t>{10</a:t>
            </a:r>
            <a:r>
              <a:rPr lang="zh-CN" altLang="zh-CN" sz="2400" dirty="0"/>
              <a:t>，</a:t>
            </a:r>
            <a:r>
              <a:rPr lang="en-US" altLang="zh-CN" sz="2400" dirty="0"/>
              <a:t>24</a:t>
            </a:r>
            <a:r>
              <a:rPr lang="zh-CN" altLang="zh-CN" sz="2400" dirty="0"/>
              <a:t>，</a:t>
            </a:r>
            <a:r>
              <a:rPr lang="en-US" altLang="zh-CN" sz="2400" dirty="0"/>
              <a:t>32</a:t>
            </a:r>
            <a:r>
              <a:rPr lang="zh-CN" altLang="zh-CN" sz="2400" dirty="0"/>
              <a:t>，</a:t>
            </a:r>
            <a:r>
              <a:rPr lang="en-US" altLang="zh-CN" sz="2400" dirty="0"/>
              <a:t>17</a:t>
            </a:r>
            <a:r>
              <a:rPr lang="zh-CN" altLang="zh-CN" sz="2400" dirty="0"/>
              <a:t>，</a:t>
            </a:r>
            <a:r>
              <a:rPr lang="en-US" altLang="zh-CN" sz="2400" dirty="0"/>
              <a:t>31</a:t>
            </a:r>
            <a:r>
              <a:rPr lang="zh-CN" altLang="zh-CN" sz="2400" dirty="0"/>
              <a:t>，</a:t>
            </a:r>
            <a:r>
              <a:rPr lang="en-US" altLang="zh-CN" sz="2400" dirty="0"/>
              <a:t>30</a:t>
            </a:r>
            <a:r>
              <a:rPr lang="zh-CN" altLang="zh-CN" sz="2400" dirty="0"/>
              <a:t>，</a:t>
            </a:r>
            <a:r>
              <a:rPr lang="en-US" altLang="zh-CN" sz="2400" dirty="0"/>
              <a:t>46</a:t>
            </a:r>
            <a:r>
              <a:rPr lang="zh-CN" altLang="zh-CN" sz="2400" dirty="0"/>
              <a:t>，</a:t>
            </a:r>
            <a:r>
              <a:rPr lang="en-US" altLang="zh-CN" sz="2400" dirty="0"/>
              <a:t>47</a:t>
            </a:r>
            <a:r>
              <a:rPr lang="zh-CN" altLang="zh-CN" sz="2400" dirty="0"/>
              <a:t>，</a:t>
            </a:r>
            <a:r>
              <a:rPr lang="en-US" altLang="zh-CN" sz="2400" dirty="0"/>
              <a:t>40</a:t>
            </a:r>
            <a:r>
              <a:rPr lang="zh-CN" altLang="zh-CN" sz="2400" dirty="0"/>
              <a:t>，</a:t>
            </a:r>
            <a:r>
              <a:rPr lang="en-US" altLang="zh-CN" sz="2400" dirty="0"/>
              <a:t>63</a:t>
            </a:r>
            <a:r>
              <a:rPr lang="zh-CN" altLang="zh-CN" sz="2400" dirty="0"/>
              <a:t>，</a:t>
            </a:r>
            <a:r>
              <a:rPr lang="en-US" altLang="zh-CN" sz="2400" dirty="0"/>
              <a:t>49}</a:t>
            </a:r>
            <a:r>
              <a:rPr lang="zh-CN" altLang="zh-CN" sz="2400" dirty="0"/>
              <a:t>的哈希造表及查找过程。</a:t>
            </a:r>
          </a:p>
          <a:p>
            <a:r>
              <a:rPr lang="zh-CN" altLang="zh-CN" sz="2400" b="1" dirty="0"/>
              <a:t>解答</a:t>
            </a:r>
            <a:r>
              <a:rPr lang="zh-CN" altLang="zh-CN" sz="2400" dirty="0"/>
              <a:t>：</a:t>
            </a:r>
          </a:p>
          <a:p>
            <a:r>
              <a:rPr lang="zh-CN" altLang="zh-CN" sz="2400" dirty="0"/>
              <a:t>（</a:t>
            </a:r>
            <a:r>
              <a:rPr lang="en-US" altLang="zh-CN" sz="2400" dirty="0"/>
              <a:t>1</a:t>
            </a:r>
            <a:r>
              <a:rPr lang="zh-CN" altLang="zh-CN" sz="2400" dirty="0"/>
              <a:t>）哈希造表过程如下：</a:t>
            </a:r>
          </a:p>
          <a:p>
            <a:endParaRPr lang="zh-CN" altLang="en-US" sz="2400" dirty="0"/>
          </a:p>
        </p:txBody>
      </p:sp>
      <p:sp>
        <p:nvSpPr>
          <p:cNvPr id="3" name="Rectangle 2"/>
          <p:cNvSpPr>
            <a:spLocks noChangeArrowheads="1"/>
          </p:cNvSpPr>
          <p:nvPr/>
        </p:nvSpPr>
        <p:spPr bwMode="auto">
          <a:xfrm>
            <a:off x="1277889" y="2516018"/>
            <a:ext cx="14157450"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529815742"/>
              </p:ext>
            </p:extLst>
          </p:nvPr>
        </p:nvGraphicFramePr>
        <p:xfrm>
          <a:off x="1477181" y="2609803"/>
          <a:ext cx="5527357" cy="3465066"/>
        </p:xfrm>
        <a:graphic>
          <a:graphicData uri="http://schemas.openxmlformats.org/presentationml/2006/ole">
            <p:oleObj spid="_x0000_s31761" r:id="rId4" imgW="3352692" imgH="2102239" progId="Visio.Drawing.11">
              <p:embed/>
            </p:oleObj>
          </a:graphicData>
        </a:graphic>
      </p:graphicFrame>
    </p:spTree>
    <p:extLst>
      <p:ext uri="{BB962C8B-B14F-4D97-AF65-F5344CB8AC3E}">
        <p14:creationId xmlns:p14="http://schemas.microsoft.com/office/powerpoint/2010/main" xmlns="" val="24929352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8964" y="2124134"/>
            <a:ext cx="6662308" cy="971195"/>
          </a:xfrm>
        </p:spPr>
        <p:txBody>
          <a:bodyPr>
            <a:normAutofit/>
          </a:bodyPr>
          <a:lstStyle/>
          <a:p>
            <a:pPr algn="ctr"/>
            <a:r>
              <a:rPr lang="zh-CN" altLang="en-US" sz="4400" dirty="0" smtClean="0"/>
              <a:t>第九章</a:t>
            </a:r>
            <a:endParaRPr lang="zh-CN" altLang="en-US" sz="4400" dirty="0"/>
          </a:p>
        </p:txBody>
      </p:sp>
    </p:spTree>
    <p:extLst>
      <p:ext uri="{BB962C8B-B14F-4D97-AF65-F5344CB8AC3E}">
        <p14:creationId xmlns:p14="http://schemas.microsoft.com/office/powerpoint/2010/main" xmlns="" val="649253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2617" y="323732"/>
            <a:ext cx="8547652" cy="3453138"/>
          </a:xfrm>
        </p:spPr>
        <p:txBody>
          <a:bodyPr>
            <a:noAutofit/>
          </a:bodyPr>
          <a:lstStyle/>
          <a:p>
            <a:r>
              <a:rPr lang="en-US" altLang="zh-CN" sz="2400" dirty="0"/>
              <a:t>9.1 </a:t>
            </a:r>
            <a:r>
              <a:rPr lang="zh-CN" altLang="zh-CN" sz="2400" dirty="0"/>
              <a:t>设要将序列（</a:t>
            </a:r>
            <a:r>
              <a:rPr lang="en-US" altLang="zh-CN" sz="2400" dirty="0"/>
              <a:t>12, 61, 8, 70, 97, 75, 53, 26, 54, 61</a:t>
            </a:r>
            <a:r>
              <a:rPr lang="zh-CN" altLang="zh-CN" sz="2400" dirty="0"/>
              <a:t>）按非递减顺序重新排列，则：</a:t>
            </a:r>
          </a:p>
          <a:p>
            <a:r>
              <a:rPr lang="zh-CN" altLang="zh-CN" sz="2400" dirty="0"/>
              <a:t>冒泡排序一趟的结果是</a:t>
            </a:r>
            <a:r>
              <a:rPr lang="en-US" altLang="zh-CN" sz="2400" u="sng" dirty="0"/>
              <a:t>                                            </a:t>
            </a:r>
            <a:r>
              <a:rPr lang="zh-CN" altLang="zh-CN" sz="2400" dirty="0"/>
              <a:t>；</a:t>
            </a:r>
          </a:p>
          <a:p>
            <a:r>
              <a:rPr lang="zh-CN" altLang="zh-CN" sz="2400" dirty="0"/>
              <a:t>插入排序一趟的结果是</a:t>
            </a:r>
            <a:r>
              <a:rPr lang="en-US" altLang="zh-CN" sz="2400" u="sng" dirty="0"/>
              <a:t>                                            </a:t>
            </a:r>
            <a:r>
              <a:rPr lang="zh-CN" altLang="zh-CN" sz="2400" dirty="0"/>
              <a:t>；</a:t>
            </a:r>
          </a:p>
          <a:p>
            <a:r>
              <a:rPr lang="zh-CN" altLang="zh-CN" sz="2400" dirty="0"/>
              <a:t>二路归并排序一趟的结是</a:t>
            </a:r>
            <a:r>
              <a:rPr lang="en-US" altLang="zh-CN" sz="2400" u="sng" dirty="0"/>
              <a:t>                                          </a:t>
            </a:r>
            <a:r>
              <a:rPr lang="zh-CN" altLang="zh-CN" sz="2400" dirty="0"/>
              <a:t>；</a:t>
            </a:r>
          </a:p>
          <a:p>
            <a:r>
              <a:rPr lang="zh-CN" altLang="zh-CN" sz="2400" dirty="0"/>
              <a:t>快速排序一趟的结果（以原首元素为枢轴）是</a:t>
            </a:r>
            <a:r>
              <a:rPr lang="en-US" altLang="zh-CN" sz="2400" u="sng" dirty="0"/>
              <a:t>                              </a:t>
            </a:r>
            <a:r>
              <a:rPr lang="zh-CN" altLang="zh-CN" sz="2400" dirty="0"/>
              <a:t>；</a:t>
            </a:r>
          </a:p>
          <a:p>
            <a:r>
              <a:rPr lang="zh-CN" altLang="zh-CN" sz="2400" dirty="0"/>
              <a:t>上述算法中稳定的排序算法有</a:t>
            </a:r>
            <a:r>
              <a:rPr lang="en-US" altLang="zh-CN" sz="2400" u="sng" dirty="0"/>
              <a:t>                                      </a:t>
            </a:r>
            <a:r>
              <a:rPr lang="zh-CN" altLang="zh-CN" sz="2400" dirty="0"/>
              <a:t>；</a:t>
            </a:r>
          </a:p>
          <a:p>
            <a:pPr marL="0" indent="0">
              <a:buNone/>
            </a:pPr>
            <a:endParaRPr lang="zh-CN" altLang="en-US" sz="2400" dirty="0"/>
          </a:p>
        </p:txBody>
      </p:sp>
      <p:sp>
        <p:nvSpPr>
          <p:cNvPr id="3" name="矩形 2"/>
          <p:cNvSpPr/>
          <p:nvPr/>
        </p:nvSpPr>
        <p:spPr>
          <a:xfrm>
            <a:off x="105072" y="1215200"/>
            <a:ext cx="8882741" cy="3877985"/>
          </a:xfrm>
          <a:prstGeom prst="rect">
            <a:avLst/>
          </a:prstGeom>
          <a:solidFill>
            <a:schemeClr val="accent2">
              <a:lumMod val="20000"/>
              <a:lumOff val="80000"/>
            </a:schemeClr>
          </a:solidFill>
        </p:spPr>
        <p:txBody>
          <a:bodyPr wrap="square">
            <a:spAutoFit/>
          </a:bodyPr>
          <a:lstStyle/>
          <a:p>
            <a:pPr marL="227965">
              <a:spcAft>
                <a:spcPts val="600"/>
              </a:spcAft>
            </a:pPr>
            <a:r>
              <a:rPr lang="zh-CN" altLang="zh-CN" sz="2400" kern="100" dirty="0">
                <a:latin typeface="Times New Roman" panose="02020603050405020304" pitchFamily="18" charset="0"/>
              </a:rPr>
              <a:t>冒泡排序一趟的结果是</a:t>
            </a:r>
            <a:r>
              <a:rPr lang="zh-CN" altLang="zh-CN" sz="2400" u="sng" kern="100" dirty="0">
                <a:latin typeface="Times New Roman" panose="02020603050405020304" pitchFamily="18" charset="0"/>
              </a:rPr>
              <a:t> </a:t>
            </a:r>
            <a:r>
              <a:rPr lang="en-US" altLang="zh-CN" sz="2400" u="sng" kern="100" dirty="0">
                <a:latin typeface="Times New Roman" panose="02020603050405020304" pitchFamily="18" charset="0"/>
              </a:rPr>
              <a:t>{</a:t>
            </a:r>
            <a:r>
              <a:rPr lang="en-US" altLang="zh-CN" sz="2400" kern="100" dirty="0">
                <a:latin typeface="Times New Roman" panose="02020603050405020304" pitchFamily="18" charset="0"/>
              </a:rPr>
              <a:t>32, 8, 60, 70, 75, 53, 26, 54, 61, 97}</a:t>
            </a:r>
            <a:r>
              <a:rPr lang="en-US" altLang="zh-CN" sz="2400" u="sng" kern="100" dirty="0">
                <a:latin typeface="Times New Roman" panose="02020603050405020304" pitchFamily="18" charset="0"/>
              </a:rPr>
              <a:t> </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插入排序一趟的结果是</a:t>
            </a:r>
            <a:r>
              <a:rPr lang="en-US" altLang="zh-CN" sz="2400" u="sng" kern="100" dirty="0">
                <a:latin typeface="Times New Roman" panose="02020603050405020304" pitchFamily="18" charset="0"/>
              </a:rPr>
              <a:t>  </a:t>
            </a:r>
            <a:r>
              <a:rPr lang="en-US" altLang="zh-CN" sz="2400" kern="100" dirty="0">
                <a:latin typeface="Times New Roman" panose="02020603050405020304" pitchFamily="18" charset="0"/>
              </a:rPr>
              <a:t>{32, 60, 8, 70, 97, 75, 53, 26, 54, 61}</a:t>
            </a:r>
            <a:r>
              <a:rPr lang="en-US" altLang="zh-CN" sz="2400" u="sng" kern="100" dirty="0">
                <a:latin typeface="Times New Roman" panose="02020603050405020304" pitchFamily="18" charset="0"/>
              </a:rPr>
              <a:t> </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二路归并排序一趟的结是</a:t>
            </a:r>
            <a:r>
              <a:rPr lang="en-US" altLang="zh-CN" sz="2400" u="sng" kern="100" dirty="0">
                <a:latin typeface="Times New Roman" panose="02020603050405020304" pitchFamily="18" charset="0"/>
              </a:rPr>
              <a:t>  </a:t>
            </a:r>
            <a:r>
              <a:rPr lang="en-US" altLang="zh-CN" sz="2400" kern="100" dirty="0">
                <a:latin typeface="Times New Roman" panose="02020603050405020304" pitchFamily="18" charset="0"/>
              </a:rPr>
              <a:t>{32, 60, 8, 70, 75, 97, 26, 53, 54, 61}</a:t>
            </a:r>
            <a:r>
              <a:rPr lang="en-US" altLang="zh-CN" sz="2400" u="sng" kern="100" dirty="0">
                <a:latin typeface="Times New Roman" panose="02020603050405020304" pitchFamily="18" charset="0"/>
              </a:rPr>
              <a:t> </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快速排序一趟的结果（以原首元素为枢轴）是</a:t>
            </a:r>
            <a:r>
              <a:rPr lang="zh-CN" altLang="zh-CN" sz="2400" u="sng" kern="100" dirty="0">
                <a:latin typeface="Times New Roman" panose="02020603050405020304" pitchFamily="18" charset="0"/>
              </a:rPr>
              <a:t> </a:t>
            </a:r>
            <a:r>
              <a:rPr lang="en-US" altLang="zh-CN" sz="2400" kern="100" dirty="0">
                <a:latin typeface="Times New Roman" panose="02020603050405020304" pitchFamily="18" charset="0"/>
              </a:rPr>
              <a:t>{</a:t>
            </a:r>
            <a:r>
              <a:rPr lang="en-US" altLang="zh-CN" sz="2400" kern="100" dirty="0">
                <a:solidFill>
                  <a:srgbClr val="FF0000"/>
                </a:solidFill>
                <a:latin typeface="Times New Roman" panose="02020603050405020304" pitchFamily="18" charset="0"/>
              </a:rPr>
              <a:t>8</a:t>
            </a:r>
            <a:r>
              <a:rPr lang="en-US" altLang="zh-CN" sz="2400" kern="100" dirty="0">
                <a:latin typeface="Times New Roman" panose="02020603050405020304" pitchFamily="18" charset="0"/>
              </a:rPr>
              <a:t>, </a:t>
            </a:r>
            <a:r>
              <a:rPr lang="en-US" altLang="zh-CN" sz="2400" kern="100" dirty="0">
                <a:solidFill>
                  <a:srgbClr val="FF0000"/>
                </a:solidFill>
                <a:latin typeface="Times New Roman" panose="02020603050405020304" pitchFamily="18" charset="0"/>
              </a:rPr>
              <a:t>26</a:t>
            </a:r>
            <a:r>
              <a:rPr lang="en-US" altLang="zh-CN" sz="2400" kern="100" dirty="0">
                <a:latin typeface="Times New Roman" panose="02020603050405020304" pitchFamily="18" charset="0"/>
              </a:rPr>
              <a:t>, </a:t>
            </a:r>
            <a:r>
              <a:rPr lang="en-US" altLang="zh-CN" sz="2400" kern="100" dirty="0">
                <a:solidFill>
                  <a:srgbClr val="4472C4"/>
                </a:solidFill>
                <a:latin typeface="Times New Roman" panose="02020603050405020304" pitchFamily="18" charset="0"/>
              </a:rPr>
              <a:t>32</a:t>
            </a:r>
            <a:r>
              <a:rPr lang="en-US" altLang="zh-CN" sz="2400" kern="100" dirty="0">
                <a:latin typeface="Times New Roman" panose="02020603050405020304" pitchFamily="18" charset="0"/>
              </a:rPr>
              <a:t>, 70, 97, 75, 53, </a:t>
            </a:r>
            <a:r>
              <a:rPr lang="en-US" altLang="zh-CN" sz="2400" kern="100" dirty="0">
                <a:solidFill>
                  <a:srgbClr val="FF0000"/>
                </a:solidFill>
                <a:latin typeface="Times New Roman" panose="02020603050405020304" pitchFamily="18" charset="0"/>
              </a:rPr>
              <a:t>60</a:t>
            </a:r>
            <a:r>
              <a:rPr lang="en-US" altLang="zh-CN" sz="2400" kern="100" dirty="0">
                <a:latin typeface="Times New Roman" panose="02020603050405020304" pitchFamily="18" charset="0"/>
              </a:rPr>
              <a:t>, 54, 61}</a:t>
            </a:r>
            <a:r>
              <a:rPr lang="en-US" altLang="zh-CN" sz="2400" u="sng" kern="100" dirty="0">
                <a:latin typeface="Times New Roman" panose="02020603050405020304" pitchFamily="18" charset="0"/>
              </a:rPr>
              <a:t> </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32, </a:t>
            </a:r>
            <a:r>
              <a:rPr lang="en-US" altLang="zh-CN" sz="2400" kern="100" dirty="0">
                <a:solidFill>
                  <a:srgbClr val="FF0000"/>
                </a:solidFill>
                <a:latin typeface="Times New Roman" panose="02020603050405020304" pitchFamily="18" charset="0"/>
              </a:rPr>
              <a:t>60</a:t>
            </a:r>
            <a:r>
              <a:rPr lang="en-US" altLang="zh-CN" sz="2400" kern="100" dirty="0">
                <a:latin typeface="Times New Roman" panose="02020603050405020304" pitchFamily="18" charset="0"/>
              </a:rPr>
              <a:t>, 8, 70, 97, 75, 53, </a:t>
            </a:r>
            <a:r>
              <a:rPr lang="en-US" altLang="zh-CN" sz="2400" kern="100" dirty="0">
                <a:solidFill>
                  <a:srgbClr val="FF0000"/>
                </a:solidFill>
                <a:latin typeface="Times New Roman" panose="02020603050405020304" pitchFamily="18" charset="0"/>
              </a:rPr>
              <a:t>26</a:t>
            </a:r>
            <a:r>
              <a:rPr lang="en-US" altLang="zh-CN" sz="2400" kern="100" dirty="0">
                <a:latin typeface="Times New Roman" panose="02020603050405020304" pitchFamily="18" charset="0"/>
              </a:rPr>
              <a:t>, 54, 61</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a:t>
            </a:r>
            <a:r>
              <a:rPr lang="en-US" altLang="zh-CN" sz="2400" kern="100" dirty="0">
                <a:solidFill>
                  <a:srgbClr val="FF0000"/>
                </a:solidFill>
                <a:latin typeface="Times New Roman" panose="02020603050405020304" pitchFamily="18" charset="0"/>
              </a:rPr>
              <a:t>8</a:t>
            </a:r>
            <a:r>
              <a:rPr lang="en-US" altLang="zh-CN" sz="2400" kern="100" dirty="0">
                <a:latin typeface="Times New Roman" panose="02020603050405020304" pitchFamily="18" charset="0"/>
              </a:rPr>
              <a:t>, </a:t>
            </a:r>
            <a:r>
              <a:rPr lang="en-US" altLang="zh-CN" sz="2400" kern="100" dirty="0">
                <a:solidFill>
                  <a:srgbClr val="FF0000"/>
                </a:solidFill>
                <a:latin typeface="Times New Roman" panose="02020603050405020304" pitchFamily="18" charset="0"/>
              </a:rPr>
              <a:t>26</a:t>
            </a:r>
            <a:r>
              <a:rPr lang="en-US" altLang="zh-CN" sz="2400" kern="100" dirty="0">
                <a:latin typeface="Times New Roman" panose="02020603050405020304" pitchFamily="18" charset="0"/>
              </a:rPr>
              <a:t>, </a:t>
            </a:r>
            <a:r>
              <a:rPr lang="en-US" altLang="zh-CN" sz="2400" kern="100" dirty="0">
                <a:solidFill>
                  <a:srgbClr val="4472C4"/>
                </a:solidFill>
                <a:latin typeface="Times New Roman" panose="02020603050405020304" pitchFamily="18" charset="0"/>
              </a:rPr>
              <a:t>32</a:t>
            </a:r>
            <a:r>
              <a:rPr lang="en-US" altLang="zh-CN" sz="2400" kern="100" dirty="0">
                <a:latin typeface="Times New Roman" panose="02020603050405020304" pitchFamily="18" charset="0"/>
              </a:rPr>
              <a:t>, 70, 97, 75, 53, </a:t>
            </a:r>
            <a:r>
              <a:rPr lang="en-US" altLang="zh-CN" sz="2400" kern="100" dirty="0">
                <a:solidFill>
                  <a:srgbClr val="FF0000"/>
                </a:solidFill>
                <a:latin typeface="Times New Roman" panose="02020603050405020304" pitchFamily="18" charset="0"/>
              </a:rPr>
              <a:t>60</a:t>
            </a:r>
            <a:r>
              <a:rPr lang="en-US" altLang="zh-CN" sz="2400" kern="100" dirty="0">
                <a:latin typeface="Times New Roman" panose="02020603050405020304" pitchFamily="18" charset="0"/>
              </a:rPr>
              <a:t>, 54, 61</a:t>
            </a:r>
            <a:r>
              <a:rPr lang="zh-CN" altLang="zh-CN" sz="2400" kern="100" dirty="0">
                <a:latin typeface="Times New Roman" panose="02020603050405020304" pitchFamily="18" charset="0"/>
              </a:rPr>
              <a:t>）</a:t>
            </a:r>
          </a:p>
          <a:p>
            <a:pPr marL="227965">
              <a:spcAft>
                <a:spcPts val="600"/>
              </a:spcAft>
            </a:pPr>
            <a:r>
              <a:rPr lang="zh-CN" altLang="zh-CN" sz="2400" kern="100" dirty="0">
                <a:latin typeface="Times New Roman" panose="02020603050405020304" pitchFamily="18" charset="0"/>
              </a:rPr>
              <a:t>上述算法中稳定的排序算法有</a:t>
            </a:r>
            <a:r>
              <a:rPr lang="en-US" altLang="zh-CN" sz="2400" u="sng" kern="100" dirty="0">
                <a:latin typeface="Times New Roman" panose="02020603050405020304" pitchFamily="18" charset="0"/>
              </a:rPr>
              <a:t>  </a:t>
            </a:r>
            <a:r>
              <a:rPr lang="zh-CN" altLang="zh-CN" sz="2400" kern="100" dirty="0">
                <a:latin typeface="Times New Roman" panose="02020603050405020304" pitchFamily="18" charset="0"/>
              </a:rPr>
              <a:t>冒泡排序、插入排序、二路归并排序；</a:t>
            </a:r>
          </a:p>
        </p:txBody>
      </p:sp>
    </p:spTree>
    <p:extLst>
      <p:ext uri="{BB962C8B-B14F-4D97-AF65-F5344CB8AC3E}">
        <p14:creationId xmlns:p14="http://schemas.microsoft.com/office/powerpoint/2010/main" xmlns="" val="373931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296" y="502687"/>
            <a:ext cx="8441690" cy="4273776"/>
          </a:xfrm>
        </p:spPr>
        <p:txBody>
          <a:bodyPr>
            <a:normAutofit/>
          </a:bodyPr>
          <a:lstStyle/>
          <a:p>
            <a:r>
              <a:rPr lang="en-US" altLang="zh-CN" sz="2800" dirty="0">
                <a:latin typeface="Times New Roman" panose="02020603050405020304" pitchFamily="18" charset="0"/>
                <a:cs typeface="Times New Roman" panose="02020603050405020304" pitchFamily="18" charset="0"/>
              </a:rPr>
              <a:t>9.2 </a:t>
            </a:r>
            <a:r>
              <a:rPr lang="zh-CN" altLang="zh-CN" sz="2800" dirty="0">
                <a:latin typeface="Times New Roman" panose="02020603050405020304" pitchFamily="18" charset="0"/>
                <a:cs typeface="Times New Roman" panose="02020603050405020304" pitchFamily="18" charset="0"/>
              </a:rPr>
              <a:t>设有一个待排序的数据序列，其关键字序列如下：</a:t>
            </a:r>
            <a:r>
              <a:rPr lang="en-US" altLang="zh-CN" sz="2800" dirty="0">
                <a:latin typeface="Times New Roman" panose="02020603050405020304" pitchFamily="18" charset="0"/>
                <a:cs typeface="Times New Roman" panose="02020603050405020304" pitchFamily="18" charset="0"/>
              </a:rPr>
              <a:t>{3, 17, 12, 61, 8, 70, 97, 75, 53, 26, 54, 61}</a:t>
            </a:r>
            <a:r>
              <a:rPr lang="zh-CN" altLang="zh-CN" sz="2800" dirty="0">
                <a:latin typeface="Times New Roman" panose="02020603050405020304" pitchFamily="18" charset="0"/>
                <a:cs typeface="Times New Roman" panose="02020603050405020304" pitchFamily="18" charset="0"/>
              </a:rPr>
              <a:t>，试写出下列排序算法对这个数据序列进行排序的中间及最终结果：</a:t>
            </a:r>
          </a:p>
          <a:p>
            <a:pPr marL="384048" lvl="2" indent="0">
              <a:buNone/>
            </a:pPr>
            <a:r>
              <a:rPr lang="en-US" altLang="zh-CN" sz="2800" dirty="0" smtClean="0">
                <a:latin typeface="Times New Roman" panose="02020603050405020304" pitchFamily="18" charset="0"/>
                <a:cs typeface="Times New Roman" panose="02020603050405020304" pitchFamily="18" charset="0"/>
              </a:rPr>
              <a:t>1. </a:t>
            </a:r>
            <a:r>
              <a:rPr lang="zh-CN" altLang="zh-CN" sz="2800" dirty="0" smtClean="0">
                <a:latin typeface="Times New Roman" panose="02020603050405020304" pitchFamily="18" charset="0"/>
                <a:cs typeface="Times New Roman" panose="02020603050405020304" pitchFamily="18" charset="0"/>
              </a:rPr>
              <a:t>直接插入排序。</a:t>
            </a:r>
          </a:p>
          <a:p>
            <a:pPr marL="384048" lvl="2" indent="0">
              <a:buNone/>
            </a:pPr>
            <a:r>
              <a:rPr lang="en-US" altLang="zh-CN" sz="2800" dirty="0" smtClean="0">
                <a:latin typeface="Times New Roman" panose="02020603050405020304" pitchFamily="18" charset="0"/>
                <a:cs typeface="Times New Roman" panose="02020603050405020304" pitchFamily="18" charset="0"/>
              </a:rPr>
              <a:t>2. </a:t>
            </a:r>
            <a:r>
              <a:rPr lang="zh-CN" altLang="zh-CN" sz="2800" dirty="0" smtClean="0">
                <a:latin typeface="Times New Roman" panose="02020603050405020304" pitchFamily="18" charset="0"/>
                <a:cs typeface="Times New Roman" panose="02020603050405020304" pitchFamily="18" charset="0"/>
              </a:rPr>
              <a:t>希尔排序。</a:t>
            </a:r>
          </a:p>
          <a:p>
            <a:pPr marL="384048" lvl="2" indent="0">
              <a:buNone/>
            </a:pPr>
            <a:r>
              <a:rPr lang="en-US" altLang="zh-CN" sz="2800" dirty="0" smtClean="0">
                <a:latin typeface="Times New Roman" panose="02020603050405020304" pitchFamily="18" charset="0"/>
                <a:cs typeface="Times New Roman" panose="02020603050405020304" pitchFamily="18" charset="0"/>
              </a:rPr>
              <a:t>3. </a:t>
            </a:r>
            <a:r>
              <a:rPr lang="zh-CN" altLang="zh-CN" sz="2800" dirty="0" smtClean="0">
                <a:latin typeface="Times New Roman" panose="02020603050405020304" pitchFamily="18" charset="0"/>
                <a:cs typeface="Times New Roman" panose="02020603050405020304" pitchFamily="18" charset="0"/>
              </a:rPr>
              <a:t>冒泡排序。</a:t>
            </a:r>
          </a:p>
          <a:p>
            <a:pPr marL="384048" lvl="2" indent="0">
              <a:buNone/>
            </a:pPr>
            <a:r>
              <a:rPr lang="en-US" altLang="zh-CN" sz="2800" dirty="0" smtClean="0">
                <a:latin typeface="Times New Roman" panose="02020603050405020304" pitchFamily="18" charset="0"/>
                <a:cs typeface="Times New Roman" panose="02020603050405020304" pitchFamily="18" charset="0"/>
              </a:rPr>
              <a:t>4. </a:t>
            </a:r>
            <a:r>
              <a:rPr lang="zh-CN" altLang="zh-CN" sz="2800" dirty="0" smtClean="0">
                <a:latin typeface="Times New Roman" panose="02020603050405020304" pitchFamily="18" charset="0"/>
                <a:cs typeface="Times New Roman" panose="02020603050405020304" pitchFamily="18" charset="0"/>
              </a:rPr>
              <a:t>快速排序。</a:t>
            </a:r>
          </a:p>
          <a:p>
            <a:pPr marL="384048" lvl="2" indent="0">
              <a:buNone/>
            </a:pPr>
            <a:r>
              <a:rPr lang="en-US" altLang="zh-CN" sz="2800" dirty="0" smtClean="0">
                <a:latin typeface="Times New Roman" panose="02020603050405020304" pitchFamily="18" charset="0"/>
                <a:cs typeface="Times New Roman" panose="02020603050405020304" pitchFamily="18" charset="0"/>
              </a:rPr>
              <a:t>5. </a:t>
            </a:r>
            <a:r>
              <a:rPr lang="zh-CN" altLang="zh-CN" sz="2800" dirty="0" smtClean="0">
                <a:latin typeface="Times New Roman" panose="02020603050405020304" pitchFamily="18" charset="0"/>
                <a:cs typeface="Times New Roman" panose="02020603050405020304" pitchFamily="18" charset="0"/>
              </a:rPr>
              <a:t>选择排序。</a:t>
            </a:r>
          </a:p>
          <a:p>
            <a:pPr marL="384048" lvl="2" indent="0">
              <a:buNone/>
            </a:pPr>
            <a:r>
              <a:rPr lang="en-US" altLang="zh-CN" sz="2800" dirty="0" smtClean="0">
                <a:latin typeface="Times New Roman" panose="02020603050405020304" pitchFamily="18" charset="0"/>
                <a:cs typeface="Times New Roman" panose="02020603050405020304" pitchFamily="18" charset="0"/>
              </a:rPr>
              <a:t>6. </a:t>
            </a:r>
            <a:r>
              <a:rPr lang="zh-CN" altLang="zh-CN" sz="2800" dirty="0" smtClean="0">
                <a:latin typeface="Times New Roman" panose="02020603050405020304" pitchFamily="18" charset="0"/>
                <a:cs typeface="Times New Roman" panose="02020603050405020304" pitchFamily="18" charset="0"/>
              </a:rPr>
              <a:t>归并排序。</a:t>
            </a:r>
          </a:p>
          <a:p>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2748951" y="1689788"/>
            <a:ext cx="6274278" cy="4624748"/>
          </a:xfrm>
          <a:prstGeom prst="rect">
            <a:avLst/>
          </a:prstGeom>
          <a:solidFill>
            <a:schemeClr val="accent2">
              <a:lumMod val="20000"/>
              <a:lumOff val="80000"/>
            </a:schemeClr>
          </a:solidFill>
        </p:spPr>
        <p:txBody>
          <a:bodyPr lIns="72000">
            <a:noAutofit/>
          </a:bodyPr>
          <a:lstStyle/>
          <a:p>
            <a:pPr marL="180000">
              <a:spcBef>
                <a:spcPts val="300"/>
              </a:spcBef>
              <a:tabLst>
                <a:tab pos="1144270" algn="l"/>
              </a:tabLst>
            </a:pPr>
            <a:r>
              <a:rPr lang="en-US" altLang="zh-CN" sz="2000" kern="1050" dirty="0">
                <a:latin typeface="Times New Roman" panose="02020603050405020304" pitchFamily="18" charset="0"/>
              </a:rPr>
              <a:t>1. </a:t>
            </a:r>
            <a:r>
              <a:rPr lang="zh-CN" altLang="zh-CN" sz="2000" kern="1050" dirty="0">
                <a:latin typeface="Times New Roman" panose="02020603050405020304" pitchFamily="18" charset="0"/>
              </a:rPr>
              <a:t>直接插入排序的过程。</a:t>
            </a:r>
          </a:p>
          <a:p>
            <a:pPr marL="180000">
              <a:spcBef>
                <a:spcPts val="300"/>
              </a:spcBef>
              <a:tabLst>
                <a:tab pos="1144270" algn="l"/>
              </a:tabLst>
            </a:pPr>
            <a:r>
              <a:rPr lang="zh-CN" altLang="zh-CN" sz="2000" kern="1050" dirty="0">
                <a:latin typeface="Times New Roman" panose="02020603050405020304" pitchFamily="18" charset="0"/>
              </a:rPr>
              <a:t>数据序列</a:t>
            </a:r>
            <a:r>
              <a:rPr lang="en-US" altLang="zh-CN" sz="2000" kern="1050" dirty="0">
                <a:latin typeface="Times New Roman" panose="02020603050405020304" pitchFamily="18" charset="0"/>
              </a:rPr>
              <a:t>:    3 17 12 61 8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1</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17 12 61 8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2</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12 17 61 8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3</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12 17 61 8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4</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61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5</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61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6</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61 70 97 75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7</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61 70 75 97 53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8</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53 61 70 75 97 26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9</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26 53 61 70 75 97 54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10</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26 53 54 61 70 75 97 61</a:t>
            </a:r>
            <a:endParaRPr lang="zh-CN" altLang="zh-CN" sz="2000" kern="1050" dirty="0">
              <a:latin typeface="Times New Roman" panose="02020603050405020304" pitchFamily="18" charset="0"/>
            </a:endParaRPr>
          </a:p>
          <a:p>
            <a:pPr marL="180000">
              <a:spcBef>
                <a:spcPts val="300"/>
              </a:spcBef>
              <a:tabLst>
                <a:tab pos="1144270" algn="l"/>
              </a:tabLst>
            </a:pPr>
            <a:r>
              <a:rPr lang="zh-CN" altLang="zh-CN" sz="2000" kern="1050" dirty="0">
                <a:latin typeface="Times New Roman" panose="02020603050405020304" pitchFamily="18" charset="0"/>
              </a:rPr>
              <a:t>第</a:t>
            </a:r>
            <a:r>
              <a:rPr lang="en-US" altLang="zh-CN" sz="2000" kern="1050" dirty="0">
                <a:latin typeface="Times New Roman" panose="02020603050405020304" pitchFamily="18" charset="0"/>
              </a:rPr>
              <a:t>11</a:t>
            </a:r>
            <a:r>
              <a:rPr lang="zh-CN" altLang="zh-CN" sz="2000" kern="1050" dirty="0">
                <a:latin typeface="Times New Roman" panose="02020603050405020304" pitchFamily="18" charset="0"/>
              </a:rPr>
              <a:t>趟排序后</a:t>
            </a:r>
            <a:r>
              <a:rPr lang="en-US" altLang="zh-CN" sz="2000" kern="1050" dirty="0">
                <a:latin typeface="Times New Roman" panose="02020603050405020304" pitchFamily="18" charset="0"/>
              </a:rPr>
              <a:t>: 3 8 12 17 26 53 54 61 61 70 75 97</a:t>
            </a:r>
            <a:endParaRPr lang="zh-CN" altLang="zh-CN" sz="2000" kern="1050" dirty="0">
              <a:latin typeface="Times New Roman" panose="02020603050405020304" pitchFamily="18" charset="0"/>
            </a:endParaRPr>
          </a:p>
        </p:txBody>
      </p:sp>
    </p:spTree>
    <p:extLst>
      <p:ext uri="{BB962C8B-B14F-4D97-AF65-F5344CB8AC3E}">
        <p14:creationId xmlns:p14="http://schemas.microsoft.com/office/powerpoint/2010/main" xmlns="" val="136410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296" y="502687"/>
            <a:ext cx="8441690" cy="4273776"/>
          </a:xfrm>
        </p:spPr>
        <p:txBody>
          <a:bodyPr>
            <a:normAutofit/>
          </a:bodyPr>
          <a:lstStyle/>
          <a:p>
            <a:r>
              <a:rPr lang="en-US" altLang="zh-CN" sz="2800" dirty="0">
                <a:latin typeface="Times New Roman" panose="02020603050405020304" pitchFamily="18" charset="0"/>
                <a:cs typeface="Times New Roman" panose="02020603050405020304" pitchFamily="18" charset="0"/>
              </a:rPr>
              <a:t>9.2 </a:t>
            </a:r>
            <a:r>
              <a:rPr lang="zh-CN" altLang="zh-CN" sz="2800" dirty="0">
                <a:latin typeface="Times New Roman" panose="02020603050405020304" pitchFamily="18" charset="0"/>
                <a:cs typeface="Times New Roman" panose="02020603050405020304" pitchFamily="18" charset="0"/>
              </a:rPr>
              <a:t>设有一个待排序的数据序列，其关键字序列如下：</a:t>
            </a:r>
            <a:r>
              <a:rPr lang="en-US" altLang="zh-CN" sz="2800" dirty="0">
                <a:latin typeface="Times New Roman" panose="02020603050405020304" pitchFamily="18" charset="0"/>
                <a:cs typeface="Times New Roman" panose="02020603050405020304" pitchFamily="18" charset="0"/>
              </a:rPr>
              <a:t>{3, 17, 12, 61, 8, 70, 97, 75, 53, 26, 54, 61}</a:t>
            </a:r>
            <a:r>
              <a:rPr lang="zh-CN" altLang="zh-CN" sz="2800" dirty="0">
                <a:latin typeface="Times New Roman" panose="02020603050405020304" pitchFamily="18" charset="0"/>
                <a:cs typeface="Times New Roman" panose="02020603050405020304" pitchFamily="18" charset="0"/>
              </a:rPr>
              <a:t>，试写出下列排序算法对这个数据序列进行排序的中间及最终结果：</a:t>
            </a:r>
          </a:p>
          <a:p>
            <a:pPr marL="384048" lvl="2" indent="0">
              <a:buNone/>
            </a:pPr>
            <a:r>
              <a:rPr lang="en-US" altLang="zh-CN" sz="2800" dirty="0" smtClean="0">
                <a:latin typeface="Times New Roman" panose="02020603050405020304" pitchFamily="18" charset="0"/>
                <a:cs typeface="Times New Roman" panose="02020603050405020304" pitchFamily="18" charset="0"/>
              </a:rPr>
              <a:t>1. </a:t>
            </a:r>
            <a:r>
              <a:rPr lang="zh-CN" altLang="zh-CN" sz="2800" dirty="0" smtClean="0">
                <a:latin typeface="Times New Roman" panose="02020603050405020304" pitchFamily="18" charset="0"/>
                <a:cs typeface="Times New Roman" panose="02020603050405020304" pitchFamily="18" charset="0"/>
              </a:rPr>
              <a:t>直接插入排序。</a:t>
            </a:r>
          </a:p>
          <a:p>
            <a:pPr marL="384048" lvl="2" indent="0">
              <a:buNone/>
            </a:pPr>
            <a:r>
              <a:rPr lang="en-US" altLang="zh-CN" sz="2800" dirty="0" smtClean="0">
                <a:latin typeface="Times New Roman" panose="02020603050405020304" pitchFamily="18" charset="0"/>
                <a:cs typeface="Times New Roman" panose="02020603050405020304" pitchFamily="18" charset="0"/>
              </a:rPr>
              <a:t>2. </a:t>
            </a:r>
            <a:r>
              <a:rPr lang="zh-CN" altLang="zh-CN" sz="2800" dirty="0" smtClean="0">
                <a:latin typeface="Times New Roman" panose="02020603050405020304" pitchFamily="18" charset="0"/>
                <a:cs typeface="Times New Roman" panose="02020603050405020304" pitchFamily="18" charset="0"/>
              </a:rPr>
              <a:t>希尔排序。</a:t>
            </a:r>
          </a:p>
          <a:p>
            <a:pPr marL="384048" lvl="2" indent="0">
              <a:buNone/>
            </a:pPr>
            <a:r>
              <a:rPr lang="en-US" altLang="zh-CN" sz="2800" dirty="0" smtClean="0">
                <a:latin typeface="Times New Roman" panose="02020603050405020304" pitchFamily="18" charset="0"/>
                <a:cs typeface="Times New Roman" panose="02020603050405020304" pitchFamily="18" charset="0"/>
              </a:rPr>
              <a:t>3. </a:t>
            </a:r>
            <a:r>
              <a:rPr lang="zh-CN" altLang="zh-CN" sz="2800" dirty="0" smtClean="0">
                <a:latin typeface="Times New Roman" panose="02020603050405020304" pitchFamily="18" charset="0"/>
                <a:cs typeface="Times New Roman" panose="02020603050405020304" pitchFamily="18" charset="0"/>
              </a:rPr>
              <a:t>冒泡排序。</a:t>
            </a:r>
          </a:p>
          <a:p>
            <a:pPr marL="384048" lvl="2" indent="0">
              <a:buNone/>
            </a:pPr>
            <a:r>
              <a:rPr lang="en-US" altLang="zh-CN" sz="2800" dirty="0" smtClean="0">
                <a:latin typeface="Times New Roman" panose="02020603050405020304" pitchFamily="18" charset="0"/>
                <a:cs typeface="Times New Roman" panose="02020603050405020304" pitchFamily="18" charset="0"/>
              </a:rPr>
              <a:t>4. </a:t>
            </a:r>
            <a:r>
              <a:rPr lang="zh-CN" altLang="zh-CN" sz="2800" dirty="0" smtClean="0">
                <a:latin typeface="Times New Roman" panose="02020603050405020304" pitchFamily="18" charset="0"/>
                <a:cs typeface="Times New Roman" panose="02020603050405020304" pitchFamily="18" charset="0"/>
              </a:rPr>
              <a:t>快速排序。</a:t>
            </a:r>
          </a:p>
          <a:p>
            <a:pPr marL="384048" lvl="2" indent="0">
              <a:buNone/>
            </a:pPr>
            <a:r>
              <a:rPr lang="en-US" altLang="zh-CN" sz="2800" dirty="0" smtClean="0">
                <a:latin typeface="Times New Roman" panose="02020603050405020304" pitchFamily="18" charset="0"/>
                <a:cs typeface="Times New Roman" panose="02020603050405020304" pitchFamily="18" charset="0"/>
              </a:rPr>
              <a:t>5. </a:t>
            </a:r>
            <a:r>
              <a:rPr lang="zh-CN" altLang="zh-CN" sz="2800" dirty="0" smtClean="0">
                <a:latin typeface="Times New Roman" panose="02020603050405020304" pitchFamily="18" charset="0"/>
                <a:cs typeface="Times New Roman" panose="02020603050405020304" pitchFamily="18" charset="0"/>
              </a:rPr>
              <a:t>选择排序。</a:t>
            </a:r>
          </a:p>
          <a:p>
            <a:pPr marL="384048" lvl="2" indent="0">
              <a:buNone/>
            </a:pPr>
            <a:r>
              <a:rPr lang="en-US" altLang="zh-CN" sz="2800" dirty="0" smtClean="0">
                <a:latin typeface="Times New Roman" panose="02020603050405020304" pitchFamily="18" charset="0"/>
                <a:cs typeface="Times New Roman" panose="02020603050405020304" pitchFamily="18" charset="0"/>
              </a:rPr>
              <a:t>6. </a:t>
            </a:r>
            <a:r>
              <a:rPr lang="zh-CN" altLang="zh-CN" sz="2800" dirty="0" smtClean="0">
                <a:latin typeface="Times New Roman" panose="02020603050405020304" pitchFamily="18" charset="0"/>
                <a:cs typeface="Times New Roman" panose="02020603050405020304" pitchFamily="18" charset="0"/>
              </a:rPr>
              <a:t>归并排序。</a:t>
            </a:r>
          </a:p>
          <a:p>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725877" y="2639575"/>
            <a:ext cx="7792528" cy="2859208"/>
          </a:xfrm>
          <a:prstGeom prst="rect">
            <a:avLst/>
          </a:prstGeom>
          <a:solidFill>
            <a:schemeClr val="accent2">
              <a:lumMod val="20000"/>
              <a:lumOff val="80000"/>
            </a:schemeClr>
          </a:solidFill>
        </p:spPr>
        <p:txBody>
          <a:bodyPr lIns="72000">
            <a:noAutofit/>
          </a:bodyPr>
          <a:lstStyle/>
          <a:p>
            <a:r>
              <a:rPr lang="en-US" altLang="zh-CN" sz="2400" dirty="0">
                <a:latin typeface="Times New Roman" panose="02020603050405020304" pitchFamily="18" charset="0"/>
                <a:cs typeface="Times New Roman" panose="02020603050405020304" pitchFamily="18" charset="0"/>
              </a:rPr>
              <a:t>2. </a:t>
            </a:r>
            <a:r>
              <a:rPr lang="zh-CN" altLang="zh-CN" sz="2400" dirty="0">
                <a:latin typeface="Times New Roman" panose="02020603050405020304" pitchFamily="18" charset="0"/>
                <a:cs typeface="Times New Roman" panose="02020603050405020304" pitchFamily="18" charset="0"/>
              </a:rPr>
              <a:t>希尔排序的过程。</a:t>
            </a:r>
          </a:p>
          <a:p>
            <a:r>
              <a:rPr lang="zh-CN" altLang="zh-CN" sz="2400" dirty="0">
                <a:latin typeface="Times New Roman" panose="02020603050405020304" pitchFamily="18" charset="0"/>
                <a:cs typeface="Times New Roman" panose="02020603050405020304" pitchFamily="18" charset="0"/>
              </a:rPr>
              <a:t>数据序列</a:t>
            </a:r>
            <a:r>
              <a:rPr lang="en-US" altLang="zh-CN" sz="2400" dirty="0">
                <a:latin typeface="Times New Roman" panose="02020603050405020304" pitchFamily="18" charset="0"/>
                <a:cs typeface="Times New Roman" panose="02020603050405020304" pitchFamily="18" charset="0"/>
              </a:rPr>
              <a:t>:            3 17 12 61 8 70 97 75 53 26 54 61</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jump=6 </a:t>
            </a:r>
            <a:r>
              <a:rPr lang="zh-CN" altLang="zh-CN" sz="2400" dirty="0">
                <a:latin typeface="Times New Roman" panose="02020603050405020304" pitchFamily="18" charset="0"/>
                <a:cs typeface="Times New Roman" panose="02020603050405020304" pitchFamily="18" charset="0"/>
              </a:rPr>
              <a:t>第</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趟排序后</a:t>
            </a:r>
            <a:r>
              <a:rPr lang="en-US" altLang="zh-CN" sz="2400" dirty="0">
                <a:latin typeface="Times New Roman" panose="02020603050405020304" pitchFamily="18" charset="0"/>
                <a:cs typeface="Times New Roman" panose="02020603050405020304" pitchFamily="18" charset="0"/>
              </a:rPr>
              <a:t>: 3 17 12 26 8 61 97 75 53 61 54 70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jump=3 </a:t>
            </a:r>
            <a:r>
              <a:rPr lang="zh-CN" altLang="zh-CN" sz="2400" dirty="0">
                <a:latin typeface="Times New Roman" panose="02020603050405020304" pitchFamily="18" charset="0"/>
                <a:cs typeface="Times New Roman" panose="02020603050405020304" pitchFamily="18" charset="0"/>
              </a:rPr>
              <a:t>第</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趟排序后</a:t>
            </a:r>
            <a:r>
              <a:rPr lang="en-US" altLang="zh-CN" sz="2400" dirty="0">
                <a:latin typeface="Times New Roman" panose="02020603050405020304" pitchFamily="18" charset="0"/>
                <a:cs typeface="Times New Roman" panose="02020603050405020304" pitchFamily="18" charset="0"/>
              </a:rPr>
              <a:t>: 3 8 12 26 17 53 61 54 61 97 75 70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jump=1 </a:t>
            </a:r>
            <a:r>
              <a:rPr lang="zh-CN" altLang="zh-CN" sz="2400" dirty="0">
                <a:latin typeface="Times New Roman" panose="02020603050405020304" pitchFamily="18" charset="0"/>
                <a:cs typeface="Times New Roman" panose="02020603050405020304" pitchFamily="18" charset="0"/>
              </a:rPr>
              <a:t>第</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趟排序后</a:t>
            </a:r>
            <a:r>
              <a:rPr lang="en-US" altLang="zh-CN" sz="2400" dirty="0">
                <a:latin typeface="Times New Roman" panose="02020603050405020304" pitchFamily="18" charset="0"/>
                <a:cs typeface="Times New Roman" panose="02020603050405020304" pitchFamily="18" charset="0"/>
              </a:rPr>
              <a:t>: 3 8 12 17 26 53 54 61 61 70 75 97</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9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296" y="502687"/>
            <a:ext cx="8441690" cy="4273776"/>
          </a:xfrm>
        </p:spPr>
        <p:txBody>
          <a:bodyPr>
            <a:normAutofit/>
          </a:bodyPr>
          <a:lstStyle/>
          <a:p>
            <a:r>
              <a:rPr lang="en-US" altLang="zh-CN" sz="2800" dirty="0">
                <a:latin typeface="Times New Roman" panose="02020603050405020304" pitchFamily="18" charset="0"/>
                <a:cs typeface="Times New Roman" panose="02020603050405020304" pitchFamily="18" charset="0"/>
              </a:rPr>
              <a:t>9.2 </a:t>
            </a:r>
            <a:r>
              <a:rPr lang="zh-CN" altLang="zh-CN" sz="2800" dirty="0">
                <a:latin typeface="Times New Roman" panose="02020603050405020304" pitchFamily="18" charset="0"/>
                <a:cs typeface="Times New Roman" panose="02020603050405020304" pitchFamily="18" charset="0"/>
              </a:rPr>
              <a:t>设有一个待排序的数据序列，其关键字序列如下：</a:t>
            </a:r>
            <a:r>
              <a:rPr lang="en-US" altLang="zh-CN" sz="2800" dirty="0">
                <a:latin typeface="Times New Roman" panose="02020603050405020304" pitchFamily="18" charset="0"/>
                <a:cs typeface="Times New Roman" panose="02020603050405020304" pitchFamily="18" charset="0"/>
              </a:rPr>
              <a:t>{3, 17, 12, 61, 8, 70, 97, 75, 53, 26, 54, 61}</a:t>
            </a:r>
            <a:r>
              <a:rPr lang="zh-CN" altLang="zh-CN" sz="2800" dirty="0">
                <a:latin typeface="Times New Roman" panose="02020603050405020304" pitchFamily="18" charset="0"/>
                <a:cs typeface="Times New Roman" panose="02020603050405020304" pitchFamily="18" charset="0"/>
              </a:rPr>
              <a:t>，试写出下列排序算法对这个数据序列进行排序的中间及最终结果：</a:t>
            </a:r>
          </a:p>
          <a:p>
            <a:pPr marL="384048" lvl="2" indent="0">
              <a:buNone/>
            </a:pPr>
            <a:r>
              <a:rPr lang="en-US" altLang="zh-CN" sz="2800" dirty="0" smtClean="0">
                <a:latin typeface="Times New Roman" panose="02020603050405020304" pitchFamily="18" charset="0"/>
                <a:cs typeface="Times New Roman" panose="02020603050405020304" pitchFamily="18" charset="0"/>
              </a:rPr>
              <a:t>1. </a:t>
            </a:r>
            <a:r>
              <a:rPr lang="zh-CN" altLang="zh-CN" sz="2800" dirty="0" smtClean="0">
                <a:latin typeface="Times New Roman" panose="02020603050405020304" pitchFamily="18" charset="0"/>
                <a:cs typeface="Times New Roman" panose="02020603050405020304" pitchFamily="18" charset="0"/>
              </a:rPr>
              <a:t>直接插入排序。</a:t>
            </a:r>
          </a:p>
          <a:p>
            <a:pPr marL="384048" lvl="2" indent="0">
              <a:buNone/>
            </a:pPr>
            <a:r>
              <a:rPr lang="en-US" altLang="zh-CN" sz="2800" dirty="0" smtClean="0">
                <a:latin typeface="Times New Roman" panose="02020603050405020304" pitchFamily="18" charset="0"/>
                <a:cs typeface="Times New Roman" panose="02020603050405020304" pitchFamily="18" charset="0"/>
              </a:rPr>
              <a:t>2. </a:t>
            </a:r>
            <a:r>
              <a:rPr lang="zh-CN" altLang="zh-CN" sz="2800" dirty="0" smtClean="0">
                <a:latin typeface="Times New Roman" panose="02020603050405020304" pitchFamily="18" charset="0"/>
                <a:cs typeface="Times New Roman" panose="02020603050405020304" pitchFamily="18" charset="0"/>
              </a:rPr>
              <a:t>希尔排序。</a:t>
            </a:r>
          </a:p>
          <a:p>
            <a:pPr marL="384048" lvl="2" indent="0">
              <a:buNone/>
            </a:pPr>
            <a:r>
              <a:rPr lang="en-US" altLang="zh-CN" sz="2800" dirty="0" smtClean="0">
                <a:latin typeface="Times New Roman" panose="02020603050405020304" pitchFamily="18" charset="0"/>
                <a:cs typeface="Times New Roman" panose="02020603050405020304" pitchFamily="18" charset="0"/>
              </a:rPr>
              <a:t>3. </a:t>
            </a:r>
            <a:r>
              <a:rPr lang="zh-CN" altLang="zh-CN" sz="2800" dirty="0" smtClean="0">
                <a:latin typeface="Times New Roman" panose="02020603050405020304" pitchFamily="18" charset="0"/>
                <a:cs typeface="Times New Roman" panose="02020603050405020304" pitchFamily="18" charset="0"/>
              </a:rPr>
              <a:t>冒泡排序。</a:t>
            </a:r>
          </a:p>
          <a:p>
            <a:pPr marL="384048" lvl="2" indent="0">
              <a:buNone/>
            </a:pPr>
            <a:r>
              <a:rPr lang="en-US" altLang="zh-CN" sz="2800" dirty="0" smtClean="0">
                <a:latin typeface="Times New Roman" panose="02020603050405020304" pitchFamily="18" charset="0"/>
                <a:cs typeface="Times New Roman" panose="02020603050405020304" pitchFamily="18" charset="0"/>
              </a:rPr>
              <a:t>4. </a:t>
            </a:r>
            <a:r>
              <a:rPr lang="zh-CN" altLang="zh-CN" sz="2800" dirty="0" smtClean="0">
                <a:latin typeface="Times New Roman" panose="02020603050405020304" pitchFamily="18" charset="0"/>
                <a:cs typeface="Times New Roman" panose="02020603050405020304" pitchFamily="18" charset="0"/>
              </a:rPr>
              <a:t>快速排序。</a:t>
            </a:r>
          </a:p>
          <a:p>
            <a:pPr marL="384048" lvl="2" indent="0">
              <a:buNone/>
            </a:pPr>
            <a:r>
              <a:rPr lang="en-US" altLang="zh-CN" sz="2800" dirty="0" smtClean="0">
                <a:latin typeface="Times New Roman" panose="02020603050405020304" pitchFamily="18" charset="0"/>
                <a:cs typeface="Times New Roman" panose="02020603050405020304" pitchFamily="18" charset="0"/>
              </a:rPr>
              <a:t>5. </a:t>
            </a:r>
            <a:r>
              <a:rPr lang="zh-CN" altLang="zh-CN" sz="2800" dirty="0" smtClean="0">
                <a:latin typeface="Times New Roman" panose="02020603050405020304" pitchFamily="18" charset="0"/>
                <a:cs typeface="Times New Roman" panose="02020603050405020304" pitchFamily="18" charset="0"/>
              </a:rPr>
              <a:t>选择排序。</a:t>
            </a:r>
          </a:p>
          <a:p>
            <a:pPr marL="384048" lvl="2" indent="0">
              <a:buNone/>
            </a:pPr>
            <a:r>
              <a:rPr lang="en-US" altLang="zh-CN" sz="2800" dirty="0" smtClean="0">
                <a:latin typeface="Times New Roman" panose="02020603050405020304" pitchFamily="18" charset="0"/>
                <a:cs typeface="Times New Roman" panose="02020603050405020304" pitchFamily="18" charset="0"/>
              </a:rPr>
              <a:t>6. </a:t>
            </a:r>
            <a:r>
              <a:rPr lang="zh-CN" altLang="zh-CN" sz="2800" dirty="0" smtClean="0">
                <a:latin typeface="Times New Roman" panose="02020603050405020304" pitchFamily="18" charset="0"/>
                <a:cs typeface="Times New Roman" panose="02020603050405020304" pitchFamily="18" charset="0"/>
              </a:rPr>
              <a:t>归并排序。</a:t>
            </a:r>
          </a:p>
          <a:p>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180166" y="3157518"/>
            <a:ext cx="8883949" cy="3237889"/>
          </a:xfrm>
          <a:prstGeom prst="rect">
            <a:avLst/>
          </a:prstGeom>
          <a:solidFill>
            <a:schemeClr val="accent2">
              <a:lumMod val="20000"/>
              <a:lumOff val="80000"/>
            </a:schemeClr>
          </a:solidFill>
        </p:spPr>
        <p:txBody>
          <a:bodyPr lIns="72000">
            <a:noAutofit/>
          </a:bodyPr>
          <a:lstStyle/>
          <a:p>
            <a:r>
              <a:rPr lang="en-US" altLang="zh-CN" sz="2400" dirty="0"/>
              <a:t>3. </a:t>
            </a:r>
            <a:r>
              <a:rPr lang="zh-CN" altLang="zh-CN" sz="2400" dirty="0"/>
              <a:t>冒泡排序的过程。</a:t>
            </a:r>
          </a:p>
          <a:p>
            <a:r>
              <a:rPr lang="zh-CN" altLang="zh-CN" sz="2400" dirty="0"/>
              <a:t>数据序列</a:t>
            </a:r>
            <a:r>
              <a:rPr lang="en-US" altLang="zh-CN" sz="2400" dirty="0"/>
              <a:t>:     3 17 12 61 8 70 97 75 53 26 54 61</a:t>
            </a:r>
            <a:endParaRPr lang="zh-CN" altLang="zh-CN" sz="2400" dirty="0"/>
          </a:p>
          <a:p>
            <a:r>
              <a:rPr lang="zh-CN" altLang="zh-CN" sz="2400" dirty="0"/>
              <a:t>第</a:t>
            </a:r>
            <a:r>
              <a:rPr lang="en-US" altLang="zh-CN" sz="2400" dirty="0"/>
              <a:t>1</a:t>
            </a:r>
            <a:r>
              <a:rPr lang="zh-CN" altLang="zh-CN" sz="2400" dirty="0"/>
              <a:t>趟排序后</a:t>
            </a:r>
            <a:r>
              <a:rPr lang="en-US" altLang="zh-CN" sz="2400" dirty="0"/>
              <a:t>: 3 12 17 8 61 70 75 53 26 54 61 97</a:t>
            </a:r>
            <a:endParaRPr lang="zh-CN" altLang="zh-CN" sz="2400" dirty="0"/>
          </a:p>
          <a:p>
            <a:r>
              <a:rPr lang="zh-CN" altLang="zh-CN" sz="2400" dirty="0"/>
              <a:t>第</a:t>
            </a:r>
            <a:r>
              <a:rPr lang="en-US" altLang="zh-CN" sz="2400" dirty="0"/>
              <a:t>2</a:t>
            </a:r>
            <a:r>
              <a:rPr lang="zh-CN" altLang="zh-CN" sz="2400" dirty="0"/>
              <a:t>趟排序后</a:t>
            </a:r>
            <a:r>
              <a:rPr lang="en-US" altLang="zh-CN" sz="2400" dirty="0"/>
              <a:t>: 3 12 8 17 61 70 53 26 54 61 75 97</a:t>
            </a:r>
            <a:endParaRPr lang="zh-CN" altLang="zh-CN" sz="2400" dirty="0"/>
          </a:p>
          <a:p>
            <a:r>
              <a:rPr lang="zh-CN" altLang="zh-CN" sz="2400" dirty="0"/>
              <a:t>第</a:t>
            </a:r>
            <a:r>
              <a:rPr lang="en-US" altLang="zh-CN" sz="2400" dirty="0"/>
              <a:t>3</a:t>
            </a:r>
            <a:r>
              <a:rPr lang="zh-CN" altLang="zh-CN" sz="2400" dirty="0"/>
              <a:t>趟排序后</a:t>
            </a:r>
            <a:r>
              <a:rPr lang="en-US" altLang="zh-CN" sz="2400" dirty="0"/>
              <a:t>: 3 8 12 17 61 53 26 54 61 70 75 97</a:t>
            </a:r>
            <a:endParaRPr lang="zh-CN" altLang="zh-CN" sz="2400" dirty="0"/>
          </a:p>
          <a:p>
            <a:r>
              <a:rPr lang="zh-CN" altLang="zh-CN" sz="2400" dirty="0"/>
              <a:t>第</a:t>
            </a:r>
            <a:r>
              <a:rPr lang="en-US" altLang="zh-CN" sz="2400" dirty="0"/>
              <a:t>4</a:t>
            </a:r>
            <a:r>
              <a:rPr lang="zh-CN" altLang="zh-CN" sz="2400" dirty="0"/>
              <a:t>趟排序后</a:t>
            </a:r>
            <a:r>
              <a:rPr lang="en-US" altLang="zh-CN" sz="2400" dirty="0"/>
              <a:t>: 3 8 12 17 53 26 54 61 61 70 75 97</a:t>
            </a:r>
            <a:endParaRPr lang="zh-CN" altLang="zh-CN" sz="2400" dirty="0"/>
          </a:p>
          <a:p>
            <a:r>
              <a:rPr lang="zh-CN" altLang="zh-CN" sz="2400" dirty="0"/>
              <a:t>第</a:t>
            </a:r>
            <a:r>
              <a:rPr lang="en-US" altLang="zh-CN" sz="2400" dirty="0"/>
              <a:t>5</a:t>
            </a:r>
            <a:r>
              <a:rPr lang="zh-CN" altLang="zh-CN" sz="2400" dirty="0"/>
              <a:t>趟排序后</a:t>
            </a:r>
            <a:r>
              <a:rPr lang="en-US" altLang="zh-CN" sz="2400" dirty="0"/>
              <a:t>: 3 8 12 17 26 53 54 61 61 70 75 97</a:t>
            </a:r>
            <a:endParaRPr lang="zh-CN" altLang="zh-CN" sz="2400" dirty="0"/>
          </a:p>
          <a:p>
            <a:r>
              <a:rPr lang="zh-CN" altLang="zh-CN" sz="2400" dirty="0"/>
              <a:t>第</a:t>
            </a:r>
            <a:r>
              <a:rPr lang="en-US" altLang="zh-CN" sz="2400" dirty="0"/>
              <a:t>6</a:t>
            </a:r>
            <a:r>
              <a:rPr lang="zh-CN" altLang="zh-CN" sz="2400" dirty="0"/>
              <a:t>趟排序后</a:t>
            </a:r>
            <a:r>
              <a:rPr lang="en-US" altLang="zh-CN" sz="2400" dirty="0"/>
              <a:t>: 3 8 12 17 26 53 54 61 61 70 75 97</a:t>
            </a:r>
            <a:endParaRPr lang="zh-CN" altLang="zh-CN" sz="2400" dirty="0"/>
          </a:p>
        </p:txBody>
      </p:sp>
    </p:spTree>
    <p:extLst>
      <p:ext uri="{BB962C8B-B14F-4D97-AF65-F5344CB8AC3E}">
        <p14:creationId xmlns:p14="http://schemas.microsoft.com/office/powerpoint/2010/main" xmlns="" val="90410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296" y="502687"/>
            <a:ext cx="8441690" cy="4273776"/>
          </a:xfrm>
        </p:spPr>
        <p:txBody>
          <a:bodyPr>
            <a:normAutofit/>
          </a:bodyPr>
          <a:lstStyle/>
          <a:p>
            <a:r>
              <a:rPr lang="en-US" altLang="zh-CN" sz="2800" dirty="0">
                <a:latin typeface="Times New Roman" panose="02020603050405020304" pitchFamily="18" charset="0"/>
                <a:cs typeface="Times New Roman" panose="02020603050405020304" pitchFamily="18" charset="0"/>
              </a:rPr>
              <a:t>9.2 </a:t>
            </a:r>
            <a:r>
              <a:rPr lang="zh-CN" altLang="zh-CN" sz="2800" dirty="0">
                <a:latin typeface="Times New Roman" panose="02020603050405020304" pitchFamily="18" charset="0"/>
                <a:cs typeface="Times New Roman" panose="02020603050405020304" pitchFamily="18" charset="0"/>
              </a:rPr>
              <a:t>设有一个待排序的数据序列，其关键字序列如下：</a:t>
            </a:r>
            <a:r>
              <a:rPr lang="en-US" altLang="zh-CN" sz="2800" dirty="0">
                <a:latin typeface="Times New Roman" panose="02020603050405020304" pitchFamily="18" charset="0"/>
                <a:cs typeface="Times New Roman" panose="02020603050405020304" pitchFamily="18" charset="0"/>
              </a:rPr>
              <a:t>{3, 17, 12, 61, 8, 70, 97, 75, 53, 26, 54, 61}</a:t>
            </a:r>
            <a:r>
              <a:rPr lang="zh-CN" altLang="zh-CN" sz="2800" dirty="0">
                <a:latin typeface="Times New Roman" panose="02020603050405020304" pitchFamily="18" charset="0"/>
                <a:cs typeface="Times New Roman" panose="02020603050405020304" pitchFamily="18" charset="0"/>
              </a:rPr>
              <a:t>，试写出下列排序算法对这个数据序列进行排序的中间及最终结果：</a:t>
            </a:r>
          </a:p>
          <a:p>
            <a:pPr marL="384048" lvl="2" indent="0">
              <a:buNone/>
            </a:pPr>
            <a:r>
              <a:rPr lang="en-US" altLang="zh-CN" sz="2800" dirty="0" smtClean="0">
                <a:latin typeface="Times New Roman" panose="02020603050405020304" pitchFamily="18" charset="0"/>
                <a:cs typeface="Times New Roman" panose="02020603050405020304" pitchFamily="18" charset="0"/>
              </a:rPr>
              <a:t>1. </a:t>
            </a:r>
            <a:r>
              <a:rPr lang="zh-CN" altLang="zh-CN" sz="2800" dirty="0" smtClean="0">
                <a:latin typeface="Times New Roman" panose="02020603050405020304" pitchFamily="18" charset="0"/>
                <a:cs typeface="Times New Roman" panose="02020603050405020304" pitchFamily="18" charset="0"/>
              </a:rPr>
              <a:t>直接插入排序。</a:t>
            </a:r>
          </a:p>
          <a:p>
            <a:pPr marL="384048" lvl="2" indent="0">
              <a:buNone/>
            </a:pPr>
            <a:r>
              <a:rPr lang="en-US" altLang="zh-CN" sz="2800" dirty="0" smtClean="0">
                <a:latin typeface="Times New Roman" panose="02020603050405020304" pitchFamily="18" charset="0"/>
                <a:cs typeface="Times New Roman" panose="02020603050405020304" pitchFamily="18" charset="0"/>
              </a:rPr>
              <a:t>2. </a:t>
            </a:r>
            <a:r>
              <a:rPr lang="zh-CN" altLang="zh-CN" sz="2800" dirty="0" smtClean="0">
                <a:latin typeface="Times New Roman" panose="02020603050405020304" pitchFamily="18" charset="0"/>
                <a:cs typeface="Times New Roman" panose="02020603050405020304" pitchFamily="18" charset="0"/>
              </a:rPr>
              <a:t>希尔排序。</a:t>
            </a:r>
          </a:p>
          <a:p>
            <a:pPr marL="384048" lvl="2" indent="0">
              <a:buNone/>
            </a:pPr>
            <a:r>
              <a:rPr lang="en-US" altLang="zh-CN" sz="2800" dirty="0" smtClean="0">
                <a:latin typeface="Times New Roman" panose="02020603050405020304" pitchFamily="18" charset="0"/>
                <a:cs typeface="Times New Roman" panose="02020603050405020304" pitchFamily="18" charset="0"/>
              </a:rPr>
              <a:t>3. </a:t>
            </a:r>
            <a:r>
              <a:rPr lang="zh-CN" altLang="zh-CN" sz="2800" dirty="0" smtClean="0">
                <a:latin typeface="Times New Roman" panose="02020603050405020304" pitchFamily="18" charset="0"/>
                <a:cs typeface="Times New Roman" panose="02020603050405020304" pitchFamily="18" charset="0"/>
              </a:rPr>
              <a:t>冒泡排序。</a:t>
            </a:r>
          </a:p>
          <a:p>
            <a:pPr marL="384048" lvl="2" indent="0">
              <a:buNone/>
            </a:pPr>
            <a:r>
              <a:rPr lang="en-US" altLang="zh-CN" sz="2800" dirty="0" smtClean="0">
                <a:latin typeface="Times New Roman" panose="02020603050405020304" pitchFamily="18" charset="0"/>
                <a:cs typeface="Times New Roman" panose="02020603050405020304" pitchFamily="18" charset="0"/>
              </a:rPr>
              <a:t>4. </a:t>
            </a:r>
            <a:r>
              <a:rPr lang="zh-CN" altLang="zh-CN" sz="2800" dirty="0" smtClean="0">
                <a:latin typeface="Times New Roman" panose="02020603050405020304" pitchFamily="18" charset="0"/>
                <a:cs typeface="Times New Roman" panose="02020603050405020304" pitchFamily="18" charset="0"/>
              </a:rPr>
              <a:t>快速排序。</a:t>
            </a:r>
          </a:p>
          <a:p>
            <a:pPr marL="384048" lvl="2" indent="0">
              <a:buNone/>
            </a:pPr>
            <a:r>
              <a:rPr lang="en-US" altLang="zh-CN" sz="2800" dirty="0" smtClean="0">
                <a:latin typeface="Times New Roman" panose="02020603050405020304" pitchFamily="18" charset="0"/>
                <a:cs typeface="Times New Roman" panose="02020603050405020304" pitchFamily="18" charset="0"/>
              </a:rPr>
              <a:t>5. </a:t>
            </a:r>
            <a:r>
              <a:rPr lang="zh-CN" altLang="zh-CN" sz="2800" dirty="0" smtClean="0">
                <a:latin typeface="Times New Roman" panose="02020603050405020304" pitchFamily="18" charset="0"/>
                <a:cs typeface="Times New Roman" panose="02020603050405020304" pitchFamily="18" charset="0"/>
              </a:rPr>
              <a:t>选择排序。</a:t>
            </a:r>
          </a:p>
          <a:p>
            <a:pPr marL="384048" lvl="2" indent="0">
              <a:buNone/>
            </a:pPr>
            <a:r>
              <a:rPr lang="en-US" altLang="zh-CN" sz="2800" dirty="0" smtClean="0">
                <a:latin typeface="Times New Roman" panose="02020603050405020304" pitchFamily="18" charset="0"/>
                <a:cs typeface="Times New Roman" panose="02020603050405020304" pitchFamily="18" charset="0"/>
              </a:rPr>
              <a:t>6. </a:t>
            </a:r>
            <a:r>
              <a:rPr lang="zh-CN" altLang="zh-CN" sz="2800" dirty="0" smtClean="0">
                <a:latin typeface="Times New Roman" panose="02020603050405020304" pitchFamily="18" charset="0"/>
                <a:cs typeface="Times New Roman" panose="02020603050405020304" pitchFamily="18" charset="0"/>
              </a:rPr>
              <a:t>归并排序。</a:t>
            </a:r>
          </a:p>
          <a:p>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122656" y="2524666"/>
            <a:ext cx="8883949" cy="3743863"/>
          </a:xfrm>
          <a:prstGeom prst="rect">
            <a:avLst/>
          </a:prstGeom>
          <a:solidFill>
            <a:schemeClr val="accent2">
              <a:lumMod val="20000"/>
              <a:lumOff val="80000"/>
            </a:schemeClr>
          </a:solidFill>
        </p:spPr>
        <p:txBody>
          <a:bodyPr lIns="72000">
            <a:noAutofit/>
          </a:bodyPr>
          <a:lstStyle/>
          <a:p>
            <a:r>
              <a:rPr lang="en-US" altLang="zh-CN" sz="2400" dirty="0" smtClean="0"/>
              <a:t>4. </a:t>
            </a:r>
            <a:r>
              <a:rPr lang="zh-CN" altLang="en-US" sz="2400" dirty="0" smtClean="0"/>
              <a:t>快速排序的过程。</a:t>
            </a:r>
          </a:p>
          <a:p>
            <a:r>
              <a:rPr lang="zh-CN" altLang="en-US" sz="2400" dirty="0" smtClean="0"/>
              <a:t>数据序列</a:t>
            </a:r>
            <a:r>
              <a:rPr lang="en-US" altLang="zh-CN" sz="2400" dirty="0" smtClean="0"/>
              <a:t>:                    3 17 12 61 8 70 97 75 53 26 54 61</a:t>
            </a:r>
          </a:p>
          <a:p>
            <a:r>
              <a:rPr lang="en-US" altLang="zh-CN" sz="2400" dirty="0" smtClean="0"/>
              <a:t>left=0 right=11 Pivot=0  </a:t>
            </a:r>
            <a:r>
              <a:rPr lang="zh-CN" altLang="en-US" sz="2400" dirty="0" smtClean="0"/>
              <a:t>数据序列</a:t>
            </a:r>
            <a:r>
              <a:rPr lang="en-US" altLang="zh-CN" sz="2400" dirty="0" smtClean="0"/>
              <a:t>: 3 17 12 61 8 70 97 75 53 26 54 61</a:t>
            </a:r>
          </a:p>
          <a:p>
            <a:r>
              <a:rPr lang="en-US" altLang="zh-CN" sz="2400" dirty="0" smtClean="0"/>
              <a:t>left=1 right=11 Pivot=3  </a:t>
            </a:r>
            <a:r>
              <a:rPr lang="zh-CN" altLang="en-US" sz="2400" dirty="0" smtClean="0"/>
              <a:t>数据序列</a:t>
            </a:r>
            <a:r>
              <a:rPr lang="en-US" altLang="zh-CN" sz="2400" dirty="0" smtClean="0"/>
              <a:t>: 3 8 12 17 61 70 97 75 53 26 54 61</a:t>
            </a:r>
          </a:p>
          <a:p>
            <a:r>
              <a:rPr lang="en-US" altLang="zh-CN" sz="2400" dirty="0" smtClean="0"/>
              <a:t>left=1 right=2 Pivot=1   </a:t>
            </a:r>
            <a:r>
              <a:rPr lang="zh-CN" altLang="en-US" sz="2400" dirty="0" smtClean="0"/>
              <a:t>数据序列</a:t>
            </a:r>
            <a:r>
              <a:rPr lang="en-US" altLang="zh-CN" sz="2400" dirty="0" smtClean="0"/>
              <a:t>: 3 8 12 17 61 70 97 75 53 26 54 61</a:t>
            </a:r>
          </a:p>
          <a:p>
            <a:r>
              <a:rPr lang="en-US" altLang="zh-CN" sz="2400" dirty="0" smtClean="0"/>
              <a:t>left=4 right=11 Pivot=8  </a:t>
            </a:r>
            <a:r>
              <a:rPr lang="zh-CN" altLang="en-US" sz="2400" dirty="0" smtClean="0"/>
              <a:t>数据序列</a:t>
            </a:r>
            <a:r>
              <a:rPr lang="en-US" altLang="zh-CN" sz="2400" dirty="0" smtClean="0"/>
              <a:t>: 3 8 12 17 53 61 54 26 61 75 97 70</a:t>
            </a:r>
          </a:p>
          <a:p>
            <a:r>
              <a:rPr lang="en-US" altLang="zh-CN" sz="2400" dirty="0" smtClean="0"/>
              <a:t>left=4 right=7 Pivot=5   </a:t>
            </a:r>
            <a:r>
              <a:rPr lang="zh-CN" altLang="en-US" sz="2400" dirty="0" smtClean="0"/>
              <a:t>数据序列</a:t>
            </a:r>
            <a:r>
              <a:rPr lang="en-US" altLang="zh-CN" sz="2400" dirty="0" smtClean="0"/>
              <a:t>: 3 8 12 17 26 53 54 61 61 75 97 70</a:t>
            </a:r>
          </a:p>
          <a:p>
            <a:r>
              <a:rPr lang="en-US" altLang="zh-CN" sz="2400" dirty="0" smtClean="0"/>
              <a:t>left=6 right=7 Pivot=6   </a:t>
            </a:r>
            <a:r>
              <a:rPr lang="zh-CN" altLang="en-US" sz="2400" dirty="0" smtClean="0"/>
              <a:t>数据序列</a:t>
            </a:r>
            <a:r>
              <a:rPr lang="en-US" altLang="zh-CN" sz="2400" dirty="0" smtClean="0"/>
              <a:t>: 3 8 12 17 26 53 54 61 61 75 97 70</a:t>
            </a:r>
          </a:p>
          <a:p>
            <a:r>
              <a:rPr lang="en-US" altLang="zh-CN" sz="2400" dirty="0" smtClean="0"/>
              <a:t>left=9 right=11 Pivot=10 </a:t>
            </a:r>
            <a:r>
              <a:rPr lang="zh-CN" altLang="en-US" sz="2400" dirty="0" smtClean="0"/>
              <a:t>数据序列</a:t>
            </a:r>
            <a:r>
              <a:rPr lang="en-US" altLang="zh-CN" sz="2400" dirty="0" smtClean="0"/>
              <a:t>: 3 8 12 17 26 53 54 61 61 70 75 97</a:t>
            </a:r>
            <a:endParaRPr lang="en-US" altLang="zh-CN" sz="2400" dirty="0"/>
          </a:p>
        </p:txBody>
      </p:sp>
    </p:spTree>
    <p:extLst>
      <p:ext uri="{BB962C8B-B14F-4D97-AF65-F5344CB8AC3E}">
        <p14:creationId xmlns:p14="http://schemas.microsoft.com/office/powerpoint/2010/main" xmlns="" val="205397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1526" y="490683"/>
            <a:ext cx="8165145" cy="5576562"/>
          </a:xfrm>
        </p:spPr>
        <p:txBody>
          <a:bodyPr>
            <a:normAutofit lnSpcReduction="10000"/>
          </a:bodyPr>
          <a:lstStyle/>
          <a:p>
            <a:r>
              <a:rPr lang="en-US" altLang="zh-CN" dirty="0"/>
              <a:t>5. </a:t>
            </a:r>
            <a:r>
              <a:rPr lang="zh-CN" altLang="zh-CN" dirty="0"/>
              <a:t>选择排序的过程。</a:t>
            </a:r>
          </a:p>
          <a:p>
            <a:r>
              <a:rPr lang="zh-CN" altLang="zh-CN" dirty="0"/>
              <a:t>数据序列</a:t>
            </a:r>
            <a:r>
              <a:rPr lang="en-US" altLang="zh-CN" dirty="0"/>
              <a:t>:           3 17 12 61 8 70 97 75 53 26 54 61</a:t>
            </a:r>
            <a:endParaRPr lang="zh-CN" altLang="zh-CN" dirty="0"/>
          </a:p>
          <a:p>
            <a:r>
              <a:rPr lang="en-US" altLang="zh-CN" dirty="0"/>
              <a:t>min=0 </a:t>
            </a:r>
            <a:r>
              <a:rPr lang="zh-CN" altLang="zh-CN" dirty="0"/>
              <a:t>第</a:t>
            </a:r>
            <a:r>
              <a:rPr lang="en-US" altLang="zh-CN" dirty="0"/>
              <a:t>1</a:t>
            </a:r>
            <a:r>
              <a:rPr lang="zh-CN" altLang="zh-CN" dirty="0"/>
              <a:t>趟排序后</a:t>
            </a:r>
            <a:r>
              <a:rPr lang="en-US" altLang="zh-CN" dirty="0"/>
              <a:t>: 3 17 12 61 8 70 97 75 53 26 54 61</a:t>
            </a:r>
            <a:endParaRPr lang="zh-CN" altLang="zh-CN" dirty="0"/>
          </a:p>
          <a:p>
            <a:r>
              <a:rPr lang="en-US" altLang="zh-CN" dirty="0"/>
              <a:t>min=4 </a:t>
            </a:r>
            <a:r>
              <a:rPr lang="zh-CN" altLang="zh-CN" dirty="0"/>
              <a:t>第</a:t>
            </a:r>
            <a:r>
              <a:rPr lang="en-US" altLang="zh-CN" dirty="0"/>
              <a:t>2</a:t>
            </a:r>
            <a:r>
              <a:rPr lang="zh-CN" altLang="zh-CN" dirty="0"/>
              <a:t>趟排序后</a:t>
            </a:r>
            <a:r>
              <a:rPr lang="en-US" altLang="zh-CN" dirty="0"/>
              <a:t>: 3 8 12 61 17 70 97 75 53 26 54 61</a:t>
            </a:r>
            <a:endParaRPr lang="zh-CN" altLang="zh-CN" dirty="0"/>
          </a:p>
          <a:p>
            <a:r>
              <a:rPr lang="en-US" altLang="zh-CN" dirty="0"/>
              <a:t>min=2 </a:t>
            </a:r>
            <a:r>
              <a:rPr lang="zh-CN" altLang="zh-CN" dirty="0"/>
              <a:t>第</a:t>
            </a:r>
            <a:r>
              <a:rPr lang="en-US" altLang="zh-CN" dirty="0"/>
              <a:t>3</a:t>
            </a:r>
            <a:r>
              <a:rPr lang="zh-CN" altLang="zh-CN" dirty="0"/>
              <a:t>趟排序后</a:t>
            </a:r>
            <a:r>
              <a:rPr lang="en-US" altLang="zh-CN" dirty="0"/>
              <a:t>: 3 8 12 61 17 70 97 75 53 26 54 61</a:t>
            </a:r>
            <a:endParaRPr lang="zh-CN" altLang="zh-CN" dirty="0"/>
          </a:p>
          <a:p>
            <a:r>
              <a:rPr lang="en-US" altLang="zh-CN" dirty="0"/>
              <a:t>min=4 </a:t>
            </a:r>
            <a:r>
              <a:rPr lang="zh-CN" altLang="zh-CN" dirty="0"/>
              <a:t>第</a:t>
            </a:r>
            <a:r>
              <a:rPr lang="en-US" altLang="zh-CN" dirty="0"/>
              <a:t>4</a:t>
            </a:r>
            <a:r>
              <a:rPr lang="zh-CN" altLang="zh-CN" dirty="0"/>
              <a:t>趟排序后</a:t>
            </a:r>
            <a:r>
              <a:rPr lang="en-US" altLang="zh-CN" dirty="0"/>
              <a:t>: 3 8 12 17 61 70 97 75 53 26 54 61</a:t>
            </a:r>
            <a:endParaRPr lang="zh-CN" altLang="zh-CN" dirty="0"/>
          </a:p>
          <a:p>
            <a:r>
              <a:rPr lang="en-US" altLang="zh-CN" dirty="0"/>
              <a:t>min=9 </a:t>
            </a:r>
            <a:r>
              <a:rPr lang="zh-CN" altLang="zh-CN" dirty="0"/>
              <a:t>第</a:t>
            </a:r>
            <a:r>
              <a:rPr lang="en-US" altLang="zh-CN" dirty="0"/>
              <a:t>5</a:t>
            </a:r>
            <a:r>
              <a:rPr lang="zh-CN" altLang="zh-CN" dirty="0"/>
              <a:t>趟排序后</a:t>
            </a:r>
            <a:r>
              <a:rPr lang="en-US" altLang="zh-CN" dirty="0"/>
              <a:t>: 3 8 12 17 26 70 97 75 53 61 54 61</a:t>
            </a:r>
            <a:endParaRPr lang="zh-CN" altLang="zh-CN" dirty="0"/>
          </a:p>
          <a:p>
            <a:r>
              <a:rPr lang="en-US" altLang="zh-CN" dirty="0"/>
              <a:t>min=8 </a:t>
            </a:r>
            <a:r>
              <a:rPr lang="zh-CN" altLang="zh-CN" dirty="0"/>
              <a:t>第</a:t>
            </a:r>
            <a:r>
              <a:rPr lang="en-US" altLang="zh-CN" dirty="0"/>
              <a:t>6</a:t>
            </a:r>
            <a:r>
              <a:rPr lang="zh-CN" altLang="zh-CN" dirty="0"/>
              <a:t>趟排序后</a:t>
            </a:r>
            <a:r>
              <a:rPr lang="en-US" altLang="zh-CN" dirty="0"/>
              <a:t>: 3 8 12 17 26 53 97 75 70 61 54 61</a:t>
            </a:r>
            <a:endParaRPr lang="zh-CN" altLang="zh-CN" dirty="0"/>
          </a:p>
          <a:p>
            <a:r>
              <a:rPr lang="en-US" altLang="zh-CN" dirty="0"/>
              <a:t>min=10 </a:t>
            </a:r>
            <a:r>
              <a:rPr lang="zh-CN" altLang="zh-CN" dirty="0"/>
              <a:t>第</a:t>
            </a:r>
            <a:r>
              <a:rPr lang="en-US" altLang="zh-CN" dirty="0"/>
              <a:t>7</a:t>
            </a:r>
            <a:r>
              <a:rPr lang="zh-CN" altLang="zh-CN" dirty="0"/>
              <a:t>趟排序后</a:t>
            </a:r>
            <a:r>
              <a:rPr lang="en-US" altLang="zh-CN" dirty="0"/>
              <a:t>: 3 8 12 17 26 53 54 75 70 61 97 61</a:t>
            </a:r>
            <a:endParaRPr lang="zh-CN" altLang="zh-CN" dirty="0"/>
          </a:p>
          <a:p>
            <a:r>
              <a:rPr lang="en-US" altLang="zh-CN" dirty="0"/>
              <a:t>min=9 </a:t>
            </a:r>
            <a:r>
              <a:rPr lang="zh-CN" altLang="zh-CN" dirty="0"/>
              <a:t>第</a:t>
            </a:r>
            <a:r>
              <a:rPr lang="en-US" altLang="zh-CN" dirty="0"/>
              <a:t>8</a:t>
            </a:r>
            <a:r>
              <a:rPr lang="zh-CN" altLang="zh-CN" dirty="0"/>
              <a:t>趟排序后</a:t>
            </a:r>
            <a:r>
              <a:rPr lang="en-US" altLang="zh-CN" dirty="0"/>
              <a:t>: 3 8 12 17 26 53 54 61 70 75 97 61</a:t>
            </a:r>
            <a:endParaRPr lang="zh-CN" altLang="zh-CN" dirty="0"/>
          </a:p>
          <a:p>
            <a:r>
              <a:rPr lang="en-US" altLang="zh-CN" dirty="0"/>
              <a:t>min=11 </a:t>
            </a:r>
            <a:r>
              <a:rPr lang="zh-CN" altLang="zh-CN" dirty="0"/>
              <a:t>第</a:t>
            </a:r>
            <a:r>
              <a:rPr lang="en-US" altLang="zh-CN" dirty="0"/>
              <a:t>9</a:t>
            </a:r>
            <a:r>
              <a:rPr lang="zh-CN" altLang="zh-CN" dirty="0"/>
              <a:t>趟排序后</a:t>
            </a:r>
            <a:r>
              <a:rPr lang="en-US" altLang="zh-CN" dirty="0"/>
              <a:t>: 3 8 12 17 26 53 54 61 61 75 97 70</a:t>
            </a:r>
            <a:endParaRPr lang="zh-CN" altLang="zh-CN" dirty="0"/>
          </a:p>
          <a:p>
            <a:r>
              <a:rPr lang="en-US" altLang="zh-CN" dirty="0"/>
              <a:t>min=11 </a:t>
            </a:r>
            <a:r>
              <a:rPr lang="zh-CN" altLang="zh-CN" dirty="0"/>
              <a:t>第</a:t>
            </a:r>
            <a:r>
              <a:rPr lang="en-US" altLang="zh-CN" dirty="0"/>
              <a:t>10</a:t>
            </a:r>
            <a:r>
              <a:rPr lang="zh-CN" altLang="zh-CN" dirty="0"/>
              <a:t>趟排序后</a:t>
            </a:r>
            <a:r>
              <a:rPr lang="en-US" altLang="zh-CN" dirty="0"/>
              <a:t>: 3 8 12 17 26 53 54 61 61 70 97 75</a:t>
            </a:r>
            <a:endParaRPr lang="zh-CN" altLang="zh-CN" dirty="0"/>
          </a:p>
          <a:p>
            <a:r>
              <a:rPr lang="en-US" altLang="zh-CN" dirty="0"/>
              <a:t>min=11 </a:t>
            </a:r>
            <a:r>
              <a:rPr lang="zh-CN" altLang="zh-CN" dirty="0"/>
              <a:t>第</a:t>
            </a:r>
            <a:r>
              <a:rPr lang="en-US" altLang="zh-CN" dirty="0"/>
              <a:t>11</a:t>
            </a:r>
            <a:r>
              <a:rPr lang="zh-CN" altLang="zh-CN" dirty="0"/>
              <a:t>趟排序后</a:t>
            </a:r>
            <a:r>
              <a:rPr lang="en-US" altLang="zh-CN" dirty="0"/>
              <a:t>: 3 8 12 17 26 53 54 61 61 70 75 97</a:t>
            </a:r>
            <a:endParaRPr lang="zh-CN" altLang="zh-CN" dirty="0"/>
          </a:p>
          <a:p>
            <a:endParaRPr lang="zh-CN" altLang="en-US" dirty="0"/>
          </a:p>
        </p:txBody>
      </p:sp>
    </p:spTree>
    <p:extLst>
      <p:ext uri="{BB962C8B-B14F-4D97-AF65-F5344CB8AC3E}">
        <p14:creationId xmlns:p14="http://schemas.microsoft.com/office/powerpoint/2010/main" xmlns="" val="26401708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296" y="502687"/>
            <a:ext cx="8441690" cy="4273776"/>
          </a:xfrm>
        </p:spPr>
        <p:txBody>
          <a:bodyPr>
            <a:normAutofit/>
          </a:bodyPr>
          <a:lstStyle/>
          <a:p>
            <a:r>
              <a:rPr lang="en-US" altLang="zh-CN" sz="2800" dirty="0">
                <a:latin typeface="Times New Roman" panose="02020603050405020304" pitchFamily="18" charset="0"/>
                <a:cs typeface="Times New Roman" panose="02020603050405020304" pitchFamily="18" charset="0"/>
              </a:rPr>
              <a:t>9.2 </a:t>
            </a:r>
            <a:r>
              <a:rPr lang="zh-CN" altLang="zh-CN" sz="2800" dirty="0">
                <a:latin typeface="Times New Roman" panose="02020603050405020304" pitchFamily="18" charset="0"/>
                <a:cs typeface="Times New Roman" panose="02020603050405020304" pitchFamily="18" charset="0"/>
              </a:rPr>
              <a:t>设有一个待排序的数据序列，其关键字序列如下：</a:t>
            </a:r>
            <a:r>
              <a:rPr lang="en-US" altLang="zh-CN" sz="2800" dirty="0">
                <a:latin typeface="Times New Roman" panose="02020603050405020304" pitchFamily="18" charset="0"/>
                <a:cs typeface="Times New Roman" panose="02020603050405020304" pitchFamily="18" charset="0"/>
              </a:rPr>
              <a:t>{3, 17, 12, 61, 8, 70, 97, 75, 53, 26, 54, 61}</a:t>
            </a:r>
            <a:r>
              <a:rPr lang="zh-CN" altLang="zh-CN" sz="2800" dirty="0">
                <a:latin typeface="Times New Roman" panose="02020603050405020304" pitchFamily="18" charset="0"/>
                <a:cs typeface="Times New Roman" panose="02020603050405020304" pitchFamily="18" charset="0"/>
              </a:rPr>
              <a:t>，试写出下列排序算法对这个数据序列进行排序的中间及最终结果：</a:t>
            </a:r>
          </a:p>
          <a:p>
            <a:pPr marL="384048" lvl="2" indent="0">
              <a:buNone/>
            </a:pPr>
            <a:r>
              <a:rPr lang="en-US" altLang="zh-CN" sz="2800" dirty="0" smtClean="0">
                <a:latin typeface="Times New Roman" panose="02020603050405020304" pitchFamily="18" charset="0"/>
                <a:cs typeface="Times New Roman" panose="02020603050405020304" pitchFamily="18" charset="0"/>
              </a:rPr>
              <a:t>1. </a:t>
            </a:r>
            <a:r>
              <a:rPr lang="zh-CN" altLang="zh-CN" sz="2800" dirty="0" smtClean="0">
                <a:latin typeface="Times New Roman" panose="02020603050405020304" pitchFamily="18" charset="0"/>
                <a:cs typeface="Times New Roman" panose="02020603050405020304" pitchFamily="18" charset="0"/>
              </a:rPr>
              <a:t>直接插入排序。</a:t>
            </a:r>
          </a:p>
          <a:p>
            <a:pPr marL="384048" lvl="2" indent="0">
              <a:buNone/>
            </a:pPr>
            <a:r>
              <a:rPr lang="en-US" altLang="zh-CN" sz="2800" dirty="0" smtClean="0">
                <a:latin typeface="Times New Roman" panose="02020603050405020304" pitchFamily="18" charset="0"/>
                <a:cs typeface="Times New Roman" panose="02020603050405020304" pitchFamily="18" charset="0"/>
              </a:rPr>
              <a:t>2. </a:t>
            </a:r>
            <a:r>
              <a:rPr lang="zh-CN" altLang="zh-CN" sz="2800" dirty="0" smtClean="0">
                <a:latin typeface="Times New Roman" panose="02020603050405020304" pitchFamily="18" charset="0"/>
                <a:cs typeface="Times New Roman" panose="02020603050405020304" pitchFamily="18" charset="0"/>
              </a:rPr>
              <a:t>希尔排序。</a:t>
            </a:r>
          </a:p>
          <a:p>
            <a:pPr marL="384048" lvl="2" indent="0">
              <a:buNone/>
            </a:pPr>
            <a:r>
              <a:rPr lang="en-US" altLang="zh-CN" sz="2800" dirty="0" smtClean="0">
                <a:latin typeface="Times New Roman" panose="02020603050405020304" pitchFamily="18" charset="0"/>
                <a:cs typeface="Times New Roman" panose="02020603050405020304" pitchFamily="18" charset="0"/>
              </a:rPr>
              <a:t>3. </a:t>
            </a:r>
            <a:r>
              <a:rPr lang="zh-CN" altLang="zh-CN" sz="2800" dirty="0" smtClean="0">
                <a:latin typeface="Times New Roman" panose="02020603050405020304" pitchFamily="18" charset="0"/>
                <a:cs typeface="Times New Roman" panose="02020603050405020304" pitchFamily="18" charset="0"/>
              </a:rPr>
              <a:t>冒泡排序。</a:t>
            </a:r>
          </a:p>
          <a:p>
            <a:pPr marL="384048" lvl="2" indent="0">
              <a:buNone/>
            </a:pPr>
            <a:r>
              <a:rPr lang="en-US" altLang="zh-CN" sz="2800" dirty="0" smtClean="0">
                <a:latin typeface="Times New Roman" panose="02020603050405020304" pitchFamily="18" charset="0"/>
                <a:cs typeface="Times New Roman" panose="02020603050405020304" pitchFamily="18" charset="0"/>
              </a:rPr>
              <a:t>4. </a:t>
            </a:r>
            <a:r>
              <a:rPr lang="zh-CN" altLang="zh-CN" sz="2800" dirty="0" smtClean="0">
                <a:latin typeface="Times New Roman" panose="02020603050405020304" pitchFamily="18" charset="0"/>
                <a:cs typeface="Times New Roman" panose="02020603050405020304" pitchFamily="18" charset="0"/>
              </a:rPr>
              <a:t>快速排序。</a:t>
            </a:r>
          </a:p>
          <a:p>
            <a:pPr marL="384048" lvl="2" indent="0">
              <a:buNone/>
            </a:pPr>
            <a:r>
              <a:rPr lang="en-US" altLang="zh-CN" sz="2800" dirty="0" smtClean="0">
                <a:latin typeface="Times New Roman" panose="02020603050405020304" pitchFamily="18" charset="0"/>
                <a:cs typeface="Times New Roman" panose="02020603050405020304" pitchFamily="18" charset="0"/>
              </a:rPr>
              <a:t>5. </a:t>
            </a:r>
            <a:r>
              <a:rPr lang="zh-CN" altLang="zh-CN" sz="2800" dirty="0" smtClean="0">
                <a:latin typeface="Times New Roman" panose="02020603050405020304" pitchFamily="18" charset="0"/>
                <a:cs typeface="Times New Roman" panose="02020603050405020304" pitchFamily="18" charset="0"/>
              </a:rPr>
              <a:t>选择排序。</a:t>
            </a:r>
          </a:p>
          <a:p>
            <a:pPr marL="384048" lvl="2" indent="0">
              <a:buNone/>
            </a:pPr>
            <a:r>
              <a:rPr lang="en-US" altLang="zh-CN" sz="2800" dirty="0" smtClean="0">
                <a:latin typeface="Times New Roman" panose="02020603050405020304" pitchFamily="18" charset="0"/>
                <a:cs typeface="Times New Roman" panose="02020603050405020304" pitchFamily="18" charset="0"/>
              </a:rPr>
              <a:t>6. </a:t>
            </a:r>
            <a:r>
              <a:rPr lang="zh-CN" altLang="zh-CN" sz="2800" dirty="0" smtClean="0">
                <a:latin typeface="Times New Roman" panose="02020603050405020304" pitchFamily="18" charset="0"/>
                <a:cs typeface="Times New Roman" panose="02020603050405020304" pitchFamily="18" charset="0"/>
              </a:rPr>
              <a:t>归并排序。</a:t>
            </a:r>
          </a:p>
          <a:p>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324927" y="3616299"/>
            <a:ext cx="8353247" cy="2500685"/>
          </a:xfrm>
          <a:prstGeom prst="rect">
            <a:avLst/>
          </a:prstGeom>
          <a:solidFill>
            <a:schemeClr val="accent2">
              <a:lumMod val="20000"/>
              <a:lumOff val="80000"/>
            </a:schemeClr>
          </a:solidFill>
        </p:spPr>
        <p:txBody>
          <a:bodyPr wrap="square">
            <a:spAutoFit/>
          </a:bodyPr>
          <a:lstStyle/>
          <a:p>
            <a:pPr marL="360000">
              <a:spcBef>
                <a:spcPts val="300"/>
              </a:spcBef>
              <a:tabLst>
                <a:tab pos="1144270" algn="l"/>
              </a:tabLst>
            </a:pPr>
            <a:r>
              <a:rPr lang="en-US" altLang="zh-CN" sz="2400" kern="1050" dirty="0">
                <a:latin typeface="Times New Roman" panose="02020603050405020304" pitchFamily="18" charset="0"/>
                <a:cs typeface="Times New Roman" panose="02020603050405020304" pitchFamily="18" charset="0"/>
              </a:rPr>
              <a:t>6. </a:t>
            </a:r>
            <a:r>
              <a:rPr lang="zh-CN" altLang="zh-CN" sz="2400" kern="1050" dirty="0">
                <a:latin typeface="Times New Roman" panose="02020603050405020304" pitchFamily="18" charset="0"/>
                <a:cs typeface="Times New Roman" panose="02020603050405020304" pitchFamily="18" charset="0"/>
              </a:rPr>
              <a:t>归并排序的过程。</a:t>
            </a:r>
          </a:p>
          <a:p>
            <a:pPr marL="360000">
              <a:spcBef>
                <a:spcPts val="300"/>
              </a:spcBef>
              <a:tabLst>
                <a:tab pos="1144270" algn="l"/>
              </a:tabLst>
            </a:pPr>
            <a:r>
              <a:rPr lang="zh-CN" altLang="zh-CN" sz="2400" kern="1050" dirty="0">
                <a:latin typeface="Times New Roman" panose="02020603050405020304" pitchFamily="18" charset="0"/>
                <a:cs typeface="Times New Roman" panose="02020603050405020304" pitchFamily="18" charset="0"/>
              </a:rPr>
              <a:t>数据序列</a:t>
            </a:r>
            <a:r>
              <a:rPr lang="en-US" altLang="zh-CN" sz="2400" kern="1050" dirty="0">
                <a:latin typeface="Times New Roman" panose="02020603050405020304" pitchFamily="18" charset="0"/>
                <a:cs typeface="Times New Roman" panose="02020603050405020304" pitchFamily="18" charset="0"/>
              </a:rPr>
              <a:t>:       3 17 12 61 8 70 97 75 53 26 54 61</a:t>
            </a:r>
            <a:endParaRPr lang="zh-CN" altLang="zh-CN" sz="2400" kern="1050" dirty="0">
              <a:latin typeface="Times New Roman" panose="02020603050405020304" pitchFamily="18" charset="0"/>
              <a:cs typeface="Times New Roman" panose="02020603050405020304" pitchFamily="18" charset="0"/>
            </a:endParaRPr>
          </a:p>
          <a:p>
            <a:pPr marL="360000">
              <a:spcBef>
                <a:spcPts val="300"/>
              </a:spcBef>
              <a:tabLst>
                <a:tab pos="1144270" algn="l"/>
              </a:tabLst>
            </a:pPr>
            <a:r>
              <a:rPr lang="en-US" altLang="zh-CN" sz="2400" kern="1050" dirty="0" err="1">
                <a:latin typeface="Times New Roman" panose="02020603050405020304" pitchFamily="18" charset="0"/>
                <a:cs typeface="Times New Roman" panose="02020603050405020304" pitchFamily="18" charset="0"/>
              </a:rPr>
              <a:t>len</a:t>
            </a:r>
            <a:r>
              <a:rPr lang="en-US" altLang="zh-CN" sz="2400" kern="1050" dirty="0">
                <a:latin typeface="Times New Roman" panose="02020603050405020304" pitchFamily="18" charset="0"/>
                <a:cs typeface="Times New Roman" panose="02020603050405020304" pitchFamily="18" charset="0"/>
              </a:rPr>
              <a:t>=1  </a:t>
            </a:r>
            <a:r>
              <a:rPr lang="zh-CN" altLang="zh-CN" sz="2400" kern="1050" dirty="0">
                <a:latin typeface="Times New Roman" panose="02020603050405020304" pitchFamily="18" charset="0"/>
                <a:cs typeface="Times New Roman" panose="02020603050405020304" pitchFamily="18" charset="0"/>
              </a:rPr>
              <a:t>数据序列</a:t>
            </a:r>
            <a:r>
              <a:rPr lang="en-US" altLang="zh-CN" sz="2400" kern="1050" dirty="0">
                <a:latin typeface="Times New Roman" panose="02020603050405020304" pitchFamily="18" charset="0"/>
                <a:cs typeface="Times New Roman" panose="02020603050405020304" pitchFamily="18" charset="0"/>
              </a:rPr>
              <a:t>: 3 17 12 61 8 70 75 97 26 53 54 61</a:t>
            </a:r>
            <a:endParaRPr lang="zh-CN" altLang="zh-CN" sz="2400" kern="1050" dirty="0">
              <a:latin typeface="Times New Roman" panose="02020603050405020304" pitchFamily="18" charset="0"/>
              <a:cs typeface="Times New Roman" panose="02020603050405020304" pitchFamily="18" charset="0"/>
            </a:endParaRPr>
          </a:p>
          <a:p>
            <a:pPr marL="360000">
              <a:spcBef>
                <a:spcPts val="300"/>
              </a:spcBef>
              <a:tabLst>
                <a:tab pos="1144270" algn="l"/>
              </a:tabLst>
            </a:pPr>
            <a:r>
              <a:rPr lang="en-US" altLang="zh-CN" sz="2400" kern="1050" dirty="0" err="1">
                <a:latin typeface="Times New Roman" panose="02020603050405020304" pitchFamily="18" charset="0"/>
                <a:cs typeface="Times New Roman" panose="02020603050405020304" pitchFamily="18" charset="0"/>
              </a:rPr>
              <a:t>len</a:t>
            </a:r>
            <a:r>
              <a:rPr lang="en-US" altLang="zh-CN" sz="2400" kern="1050" dirty="0">
                <a:latin typeface="Times New Roman" panose="02020603050405020304" pitchFamily="18" charset="0"/>
                <a:cs typeface="Times New Roman" panose="02020603050405020304" pitchFamily="18" charset="0"/>
              </a:rPr>
              <a:t>=2  </a:t>
            </a:r>
            <a:r>
              <a:rPr lang="zh-CN" altLang="zh-CN" sz="2400" kern="1050" dirty="0">
                <a:latin typeface="Times New Roman" panose="02020603050405020304" pitchFamily="18" charset="0"/>
                <a:cs typeface="Times New Roman" panose="02020603050405020304" pitchFamily="18" charset="0"/>
              </a:rPr>
              <a:t>数据序列</a:t>
            </a:r>
            <a:r>
              <a:rPr lang="en-US" altLang="zh-CN" sz="2400" kern="1050" dirty="0">
                <a:latin typeface="Times New Roman" panose="02020603050405020304" pitchFamily="18" charset="0"/>
                <a:cs typeface="Times New Roman" panose="02020603050405020304" pitchFamily="18" charset="0"/>
              </a:rPr>
              <a:t>: 3 12 17 61 8 70 75 97 26 53 54 61</a:t>
            </a:r>
            <a:endParaRPr lang="zh-CN" altLang="zh-CN" sz="2400" kern="1050" dirty="0">
              <a:latin typeface="Times New Roman" panose="02020603050405020304" pitchFamily="18" charset="0"/>
              <a:cs typeface="Times New Roman" panose="02020603050405020304" pitchFamily="18" charset="0"/>
            </a:endParaRPr>
          </a:p>
          <a:p>
            <a:pPr marL="360000">
              <a:spcBef>
                <a:spcPts val="300"/>
              </a:spcBef>
              <a:tabLst>
                <a:tab pos="1144270" algn="l"/>
              </a:tabLst>
            </a:pPr>
            <a:r>
              <a:rPr lang="en-US" altLang="zh-CN" sz="2400" kern="1050" dirty="0" err="1">
                <a:latin typeface="Times New Roman" panose="02020603050405020304" pitchFamily="18" charset="0"/>
                <a:cs typeface="Times New Roman" panose="02020603050405020304" pitchFamily="18" charset="0"/>
              </a:rPr>
              <a:t>len</a:t>
            </a:r>
            <a:r>
              <a:rPr lang="en-US" altLang="zh-CN" sz="2400" kern="1050" dirty="0">
                <a:latin typeface="Times New Roman" panose="02020603050405020304" pitchFamily="18" charset="0"/>
                <a:cs typeface="Times New Roman" panose="02020603050405020304" pitchFamily="18" charset="0"/>
              </a:rPr>
              <a:t>=4  </a:t>
            </a:r>
            <a:r>
              <a:rPr lang="zh-CN" altLang="zh-CN" sz="2400" kern="1050" dirty="0">
                <a:latin typeface="Times New Roman" panose="02020603050405020304" pitchFamily="18" charset="0"/>
                <a:cs typeface="Times New Roman" panose="02020603050405020304" pitchFamily="18" charset="0"/>
              </a:rPr>
              <a:t>数据序列</a:t>
            </a:r>
            <a:r>
              <a:rPr lang="en-US" altLang="zh-CN" sz="2400" kern="1050" dirty="0">
                <a:latin typeface="Times New Roman" panose="02020603050405020304" pitchFamily="18" charset="0"/>
                <a:cs typeface="Times New Roman" panose="02020603050405020304" pitchFamily="18" charset="0"/>
              </a:rPr>
              <a:t>: 3 8 12 17 61 70 75 97 26 53 54 61</a:t>
            </a:r>
            <a:endParaRPr lang="zh-CN" altLang="zh-CN" sz="2400" kern="1050" dirty="0">
              <a:latin typeface="Times New Roman" panose="02020603050405020304" pitchFamily="18" charset="0"/>
              <a:cs typeface="Times New Roman" panose="02020603050405020304" pitchFamily="18" charset="0"/>
            </a:endParaRPr>
          </a:p>
          <a:p>
            <a:pPr marL="360000">
              <a:spcBef>
                <a:spcPts val="300"/>
              </a:spcBef>
              <a:tabLst>
                <a:tab pos="1144270" algn="l"/>
              </a:tabLst>
            </a:pPr>
            <a:r>
              <a:rPr lang="en-US" altLang="zh-CN" sz="2400" kern="1050" dirty="0" err="1">
                <a:latin typeface="Times New Roman" panose="02020603050405020304" pitchFamily="18" charset="0"/>
                <a:cs typeface="Times New Roman" panose="02020603050405020304" pitchFamily="18" charset="0"/>
              </a:rPr>
              <a:t>len</a:t>
            </a:r>
            <a:r>
              <a:rPr lang="en-US" altLang="zh-CN" sz="2400" kern="1050" dirty="0">
                <a:latin typeface="Times New Roman" panose="02020603050405020304" pitchFamily="18" charset="0"/>
                <a:cs typeface="Times New Roman" panose="02020603050405020304" pitchFamily="18" charset="0"/>
              </a:rPr>
              <a:t>=8  </a:t>
            </a:r>
            <a:r>
              <a:rPr lang="zh-CN" altLang="zh-CN" sz="2400" kern="1050" dirty="0">
                <a:latin typeface="Times New Roman" panose="02020603050405020304" pitchFamily="18" charset="0"/>
                <a:cs typeface="Times New Roman" panose="02020603050405020304" pitchFamily="18" charset="0"/>
              </a:rPr>
              <a:t>数据序列</a:t>
            </a:r>
            <a:r>
              <a:rPr lang="en-US" altLang="zh-CN" sz="2400" kern="1050" dirty="0">
                <a:latin typeface="Times New Roman" panose="02020603050405020304" pitchFamily="18" charset="0"/>
                <a:cs typeface="Times New Roman" panose="02020603050405020304" pitchFamily="18" charset="0"/>
              </a:rPr>
              <a:t>: 3 8 12 17 26 53 54 61 61 70 75 97</a:t>
            </a:r>
            <a:endParaRPr lang="zh-CN" altLang="zh-CN" sz="2400" kern="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8020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609799" y="514350"/>
            <a:ext cx="777220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 </a:t>
            </a:r>
            <a:r>
              <a:rPr kumimoji="0" lang="zh-CN"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对于如图</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6.15</a:t>
            </a:r>
            <a:r>
              <a:rPr kumimoji="0" lang="zh-CN"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所示的二叉树，求先、中、后三种次序的遍历序列。</a:t>
            </a:r>
            <a:r>
              <a:rPr kumimoji="0" lang="zh-CN" altLang="en-US" sz="2800" b="0" i="0" u="none" strike="noStrike" cap="none" normalizeH="0" baseline="0" smtClean="0">
                <a:ln>
                  <a:noFill/>
                </a:ln>
                <a:solidFill>
                  <a:schemeClr val="tx1"/>
                </a:solidFill>
                <a:effectLst/>
              </a:rPr>
              <a:t> </a:t>
            </a:r>
            <a:endParaRPr kumimoji="0" lang="zh-CN" altLang="en-US" sz="2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1096108" y="199878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847772040"/>
              </p:ext>
            </p:extLst>
          </p:nvPr>
        </p:nvGraphicFramePr>
        <p:xfrm>
          <a:off x="785447" y="1998785"/>
          <a:ext cx="1963004" cy="3475892"/>
        </p:xfrm>
        <a:graphic>
          <a:graphicData uri="http://schemas.openxmlformats.org/presentationml/2006/ole">
            <p:oleObj spid="_x0000_s2128" r:id="rId3" imgW="1114759" imgH="1978603" progId="Visio.Drawing.11">
              <p:embed/>
            </p:oleObj>
          </a:graphicData>
        </a:graphic>
      </p:graphicFrame>
      <p:sp>
        <p:nvSpPr>
          <p:cNvPr id="9" name="矩形 8"/>
          <p:cNvSpPr/>
          <p:nvPr/>
        </p:nvSpPr>
        <p:spPr>
          <a:xfrm>
            <a:off x="3434860" y="2139461"/>
            <a:ext cx="5345725" cy="2246769"/>
          </a:xfrm>
          <a:prstGeom prst="rect">
            <a:avLst/>
          </a:prstGeom>
        </p:spPr>
        <p:txBody>
          <a:bodyPr wrap="square">
            <a:spAutoFit/>
          </a:bodyPr>
          <a:lstStyle/>
          <a:p>
            <a:pPr marL="1270" algn="just">
              <a:spcBef>
                <a:spcPts val="600"/>
              </a:spcBef>
              <a:spcAft>
                <a:spcPts val="0"/>
              </a:spcAft>
            </a:pPr>
            <a:r>
              <a:rPr lang="zh-CN" altLang="zh-CN" sz="2400" b="1" kern="1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kern="1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kern="1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685165" lvl="1" indent="-227965">
              <a:spcBef>
                <a:spcPts val="600"/>
              </a:spcBef>
            </a:pPr>
            <a:r>
              <a:rPr lang="zh-CN"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先根遍历序列为：</a:t>
            </a:r>
            <a:r>
              <a:rPr lang="en-US"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1 2 3 4 5 6 7 8 9</a:t>
            </a:r>
            <a:endParaRPr lang="zh-CN" altLang="zh-CN" sz="2400" kern="1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685165" lvl="1" indent="-227965">
              <a:spcBef>
                <a:spcPts val="600"/>
              </a:spcBef>
            </a:pPr>
            <a:r>
              <a:rPr lang="zh-CN"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中根遍历序列为： </a:t>
            </a:r>
            <a:r>
              <a:rPr lang="en-US"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2 3 4 1 6 7 9 8 5</a:t>
            </a:r>
            <a:endParaRPr lang="zh-CN" altLang="zh-CN" sz="2400" kern="1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685165" lvl="1" indent="-227965">
              <a:spcBef>
                <a:spcPts val="600"/>
              </a:spcBef>
            </a:pPr>
            <a:r>
              <a:rPr lang="zh-CN"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后根遍历序列为： </a:t>
            </a:r>
            <a:r>
              <a:rPr lang="en-US"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4 3 2 9 8 7 6 5 1</a:t>
            </a:r>
            <a:endParaRPr lang="zh-CN" altLang="zh-CN" sz="2400" kern="1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685165" lvl="1" indent="-227965">
              <a:spcBef>
                <a:spcPts val="600"/>
              </a:spcBef>
            </a:pPr>
            <a:r>
              <a:rPr lang="zh-CN"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层次遍历：</a:t>
            </a:r>
            <a:r>
              <a:rPr lang="en-US" altLang="zh-CN" sz="2400" kern="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1 2 5 3 6 4 7 8 9</a:t>
            </a:r>
            <a:endParaRPr lang="zh-CN" altLang="zh-CN" sz="2400" kern="1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11787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8792" y="356558"/>
            <a:ext cx="8735683" cy="5641676"/>
          </a:xfrm>
        </p:spPr>
        <p:txBody>
          <a:bodyPr>
            <a:noAutofit/>
          </a:bodyPr>
          <a:lstStyle/>
          <a:p>
            <a:pPr>
              <a:lnSpc>
                <a:spcPct val="100000"/>
              </a:lnSpc>
              <a:spcBef>
                <a:spcPts val="0"/>
              </a:spcBef>
            </a:pPr>
            <a:r>
              <a:rPr lang="en-US" altLang="zh-CN" sz="2400" dirty="0"/>
              <a:t>9.2 </a:t>
            </a:r>
            <a:r>
              <a:rPr lang="zh-CN" altLang="zh-CN" sz="2400" dirty="0"/>
              <a:t>说明本章介绍的各个排序算法的特点，并比较它们的的时间复杂度与空间复杂度。</a:t>
            </a:r>
          </a:p>
          <a:p>
            <a:pPr>
              <a:lnSpc>
                <a:spcPct val="100000"/>
              </a:lnSpc>
              <a:spcBef>
                <a:spcPts val="0"/>
              </a:spcBef>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spcBef>
                <a:spcPts val="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直接插入排序：</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在第</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趟插入第</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个数据元素</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时，前</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个数据元素已组成有序数据序列</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中各数据元素依次进行比较并插入到适当位置，得到新的序列</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仍是有序的。</a:t>
            </a:r>
          </a:p>
          <a:p>
            <a:pPr>
              <a:lnSpc>
                <a:spcPct val="100000"/>
              </a:lnSpc>
              <a:spcBef>
                <a:spcPts val="0"/>
              </a:spcBef>
            </a:pPr>
            <a:r>
              <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希尔排序：</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先将整个序列分割成若干子序列分别进行直接插入排序，待整个序列基本</a:t>
            </a:r>
          </a:p>
          <a:p>
            <a:pPr>
              <a:lnSpc>
                <a:spcPct val="100000"/>
              </a:lnSpc>
              <a:spcBef>
                <a:spcPts val="0"/>
              </a:spcBef>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有序时，再进行全序列直接插入排序，这样可使排序过程加快。希尔排序算法在排序之初，进行比较的是相隔较远的数据元素，使得数据元素移动时能够跨越多个位置；然后逐渐减少被比较数据元素间的距离（缩小增量），直至距离为</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时，各数据元素都已按序排好</a:t>
            </a:r>
            <a:r>
              <a:rPr lang="zh-CN"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重复第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步，合并更大的有序子序列，直到合并成一个序列，排序完成。</a:t>
            </a:r>
          </a:p>
          <a:p>
            <a:pPr>
              <a:lnSpc>
                <a:spcPct val="100000"/>
              </a:lnSpc>
              <a:spcBef>
                <a:spcPts val="0"/>
              </a:spcBef>
            </a:pPr>
            <a:r>
              <a:rPr lang="en-US" altLang="zh-CN" sz="2400" dirty="0"/>
              <a:t> </a:t>
            </a:r>
            <a:endParaRPr lang="zh-CN" altLang="zh-CN" sz="2400" dirty="0"/>
          </a:p>
          <a:p>
            <a:pPr>
              <a:lnSpc>
                <a:spcPct val="100000"/>
              </a:lnSpc>
              <a:spcBef>
                <a:spcPts val="0"/>
              </a:spcBef>
            </a:pPr>
            <a:endParaRPr lang="zh-CN" altLang="en-US" sz="2400" dirty="0"/>
          </a:p>
        </p:txBody>
      </p:sp>
    </p:spTree>
    <p:extLst>
      <p:ext uri="{BB962C8B-B14F-4D97-AF65-F5344CB8AC3E}">
        <p14:creationId xmlns:p14="http://schemas.microsoft.com/office/powerpoint/2010/main" xmlns="" val="76294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2529" y="184030"/>
            <a:ext cx="8500324" cy="5881377"/>
          </a:xfrm>
        </p:spPr>
        <p:txBody>
          <a:bodyPr>
            <a:noAutofit/>
          </a:bodyPr>
          <a:lstStyle/>
          <a:p>
            <a:pPr>
              <a:lnSpc>
                <a:spcPct val="100000"/>
              </a:lnSpc>
              <a:spcBef>
                <a:spcPts val="600"/>
              </a:spcBef>
              <a:spcAft>
                <a:spcPts val="600"/>
              </a:spcAft>
            </a:pPr>
            <a:r>
              <a:rPr lang="zh-CN"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冒泡排序</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相邻的的两个数据元素按关键字进行比较，如果反序，则交换。对于一个待排序的数据序列，经过一趟排序后，最大值数据元素移到最后位置，值较小的数据元素向最终位置移动一位，此过程又称为一趟起泡。如果在一趟排序中，没有发生一次数据交换（起泡），则说明序列已排好序。</a:t>
            </a:r>
          </a:p>
          <a:p>
            <a:pPr>
              <a:lnSpc>
                <a:spcPct val="100000"/>
              </a:lnSpc>
              <a:spcBef>
                <a:spcPts val="600"/>
              </a:spcBef>
              <a:spcAft>
                <a:spcPts val="600"/>
              </a:spcAft>
            </a:pP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快速排序：</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长序列分成两个独立的子序列，第一个子序列的元素的关键字均比第二个子序列的元素的关键字小，分别对两个子序列继续进行排序，直到整个序列有序。在待排序的数据序列中任意选择一个元素（如第一个元素）作为基准值</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，由序列的两端交替地向中间进行比较、交换，使得所有比</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pivot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小的元素都处于序列的左端，所有比</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pivot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大的元素都处于序列的右端，这样序列就被划分成两个小序列。再对两个子序列分别进行同样的操作，直到子序列的长度为</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t> </a:t>
            </a:r>
            <a:endParaRPr lang="zh-CN" altLang="zh-CN" sz="2400" dirty="0"/>
          </a:p>
          <a:p>
            <a:pPr>
              <a:lnSpc>
                <a:spcPct val="100000"/>
              </a:lnSpc>
              <a:spcBef>
                <a:spcPts val="600"/>
              </a:spcBef>
              <a:spcAft>
                <a:spcPts val="600"/>
              </a:spcAft>
            </a:pPr>
            <a:endParaRPr lang="zh-CN" altLang="en-US" sz="2400" dirty="0"/>
          </a:p>
        </p:txBody>
      </p:sp>
    </p:spTree>
    <p:extLst>
      <p:ext uri="{BB962C8B-B14F-4D97-AF65-F5344CB8AC3E}">
        <p14:creationId xmlns:p14="http://schemas.microsoft.com/office/powerpoint/2010/main" xmlns="" val="21038135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2529" y="184030"/>
            <a:ext cx="8816196" cy="6113253"/>
          </a:xfrm>
        </p:spPr>
        <p:txBody>
          <a:bodyPr>
            <a:noAutofit/>
          </a:bodyPr>
          <a:lstStyle/>
          <a:p>
            <a:pPr>
              <a:lnSpc>
                <a:spcPct val="100000"/>
              </a:lnSpc>
              <a:spcBef>
                <a:spcPts val="600"/>
              </a:spcBef>
            </a:pPr>
            <a:r>
              <a:rPr lang="zh-CN"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直接</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选择排序：</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对于有</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个元素的待排序数据序列，第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趟排序，比较</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个元素，找到关键字最小的元素</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items[min]</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，将其交换到序列的首位置</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items[0]</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趟排序，在余下的</a:t>
            </a:r>
          </a:p>
          <a:p>
            <a:pPr>
              <a:lnSpc>
                <a:spcPct val="100000"/>
              </a:lnSpc>
              <a:spcBef>
                <a:spcPts val="600"/>
              </a:spcBef>
            </a:pP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个元素中选取最小的元素，交换到序列的位置</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；这样经过</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趟排序，完成</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个元素的排序。</a:t>
            </a:r>
          </a:p>
          <a:p>
            <a:pPr>
              <a:lnSpc>
                <a:spcPct val="100000"/>
              </a:lnSpc>
              <a:spcBef>
                <a:spcPts val="600"/>
              </a:spcBef>
            </a:pPr>
            <a:endParaRPr lang="en-US"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zh-CN"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堆</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排序：</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在每次选择最小或最大值时，利用以前的比较结果以提高排序的速度</a:t>
            </a:r>
            <a:r>
              <a:rPr lang="zh-CN"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endParaRPr lang="en-US"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zh-CN" altLang="zh-CN" sz="2400" b="1"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归并排序</a:t>
            </a:r>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将待排序序列看成是</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个长度为</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的已排序子序列。</a:t>
            </a: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依次将两个子序列合并成一个大的有序序列。</a:t>
            </a:r>
          </a:p>
          <a:p>
            <a:pPr>
              <a:lnSpc>
                <a:spcPct val="100000"/>
              </a:lnSpc>
              <a:spcBef>
                <a:spcPts val="600"/>
              </a:spcBef>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重复第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步，合并更大的有序子序列，直到合并成一个序列，排序完成。</a:t>
            </a:r>
          </a:p>
          <a:p>
            <a:pPr>
              <a:lnSpc>
                <a:spcPct val="100000"/>
              </a:lnSpc>
              <a:spcBef>
                <a:spcPts val="600"/>
              </a:spcBef>
            </a:pPr>
            <a:r>
              <a:rPr lang="en-US" altLang="zh-CN" sz="2400" dirty="0"/>
              <a:t> </a:t>
            </a:r>
            <a:endParaRPr lang="zh-CN" altLang="zh-CN" sz="2400" dirty="0"/>
          </a:p>
          <a:p>
            <a:pPr>
              <a:lnSpc>
                <a:spcPct val="100000"/>
              </a:lnSpc>
              <a:spcBef>
                <a:spcPts val="600"/>
              </a:spcBef>
            </a:pPr>
            <a:endParaRPr lang="zh-CN" altLang="en-US" sz="2400" dirty="0"/>
          </a:p>
        </p:txBody>
      </p:sp>
    </p:spTree>
    <p:extLst>
      <p:ext uri="{BB962C8B-B14F-4D97-AF65-F5344CB8AC3E}">
        <p14:creationId xmlns:p14="http://schemas.microsoft.com/office/powerpoint/2010/main" xmlns="" val="88526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xmlns="" val="2242988540"/>
              </p:ext>
            </p:extLst>
          </p:nvPr>
        </p:nvGraphicFramePr>
        <p:xfrm>
          <a:off x="668215" y="1424350"/>
          <a:ext cx="8030308" cy="4519251"/>
        </p:xfrm>
        <a:graphic>
          <a:graphicData uri="http://schemas.openxmlformats.org/drawingml/2006/table">
            <a:tbl>
              <a:tblPr firstRow="1" firstCol="1" lastRow="1" lastCol="1" bandRow="1" bandCol="1">
                <a:tableStyleId>{5C22544A-7EE6-4342-B048-85BDC9FD1C3A}</a:tableStyleId>
              </a:tblPr>
              <a:tblGrid>
                <a:gridCol w="1406290"/>
                <a:gridCol w="1599389"/>
                <a:gridCol w="1599389"/>
                <a:gridCol w="1214201"/>
                <a:gridCol w="1215213"/>
                <a:gridCol w="995826"/>
              </a:tblGrid>
              <a:tr h="502139">
                <a:tc rowSpan="2">
                  <a:txBody>
                    <a:bodyPr/>
                    <a:lstStyle/>
                    <a:p>
                      <a:pPr algn="l">
                        <a:spcAft>
                          <a:spcPts val="0"/>
                        </a:spcAft>
                      </a:pPr>
                      <a:r>
                        <a:rPr lang="en-US" sz="2000" kern="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l">
                        <a:spcAft>
                          <a:spcPts val="0"/>
                        </a:spcAft>
                      </a:pPr>
                      <a:r>
                        <a:rPr lang="en-US" sz="2000" kern="0">
                          <a:effectLst/>
                        </a:rPr>
                        <a:t>       </a:t>
                      </a:r>
                      <a:r>
                        <a:rPr lang="zh-CN" sz="2000" kern="0">
                          <a:effectLst/>
                        </a:rPr>
                        <a:t>时间复杂度</a:t>
                      </a:r>
                      <a:endParaRPr lang="zh-CN" sz="20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l">
                        <a:spcAft>
                          <a:spcPts val="0"/>
                        </a:spcAft>
                      </a:pPr>
                      <a:r>
                        <a:rPr lang="zh-CN" sz="2000" kern="0">
                          <a:effectLst/>
                        </a:rPr>
                        <a:t>空间复杂度</a:t>
                      </a:r>
                      <a:endParaRPr lang="zh-CN" sz="2000" kern="100">
                        <a:effectLst/>
                        <a:latin typeface="Times New Roman" panose="02020603050405020304" pitchFamily="18" charset="0"/>
                        <a:ea typeface="宋体" panose="02010600030101010101" pitchFamily="2" charset="-122"/>
                      </a:endParaRPr>
                    </a:p>
                  </a:txBody>
                  <a:tcPr marL="68580" marR="68580" marT="0" marB="0"/>
                </a:tc>
                <a:tc rowSpan="2">
                  <a:txBody>
                    <a:bodyPr/>
                    <a:lstStyle/>
                    <a:p>
                      <a:pPr algn="l">
                        <a:spcAft>
                          <a:spcPts val="0"/>
                        </a:spcAft>
                      </a:pPr>
                      <a:r>
                        <a:rPr lang="zh-CN" sz="2000" kern="0">
                          <a:effectLst/>
                        </a:rPr>
                        <a:t>稳定性</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vMerge="1">
                  <a:txBody>
                    <a:bodyPr/>
                    <a:lstStyle/>
                    <a:p>
                      <a:endParaRPr lang="zh-CN" altLang="en-US"/>
                    </a:p>
                  </a:txBody>
                  <a:tcPr/>
                </a:tc>
                <a:tc>
                  <a:txBody>
                    <a:bodyPr/>
                    <a:lstStyle/>
                    <a:p>
                      <a:pPr algn="l">
                        <a:spcAft>
                          <a:spcPts val="0"/>
                        </a:spcAft>
                      </a:pPr>
                      <a:r>
                        <a:rPr lang="zh-CN" sz="2000" kern="0">
                          <a:effectLst/>
                        </a:rPr>
                        <a:t>平均情况</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最坏情况</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最好情况</a:t>
                      </a:r>
                      <a:endParaRPr lang="zh-CN" sz="2000" kern="10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zh-CN" altLang="en-US"/>
                    </a:p>
                  </a:txBody>
                  <a:tcPr/>
                </a:tc>
                <a:tc vMerge="1">
                  <a:txBody>
                    <a:bodyPr/>
                    <a:lstStyle/>
                    <a:p>
                      <a:endParaRPr lang="zh-CN" altLang="en-US"/>
                    </a:p>
                  </a:txBody>
                  <a:tcPr/>
                </a:tc>
              </a:tr>
              <a:tr h="502139">
                <a:tc>
                  <a:txBody>
                    <a:bodyPr/>
                    <a:lstStyle/>
                    <a:p>
                      <a:pPr algn="l">
                        <a:spcAft>
                          <a:spcPts val="0"/>
                        </a:spcAft>
                      </a:pPr>
                      <a:r>
                        <a:rPr lang="zh-CN" sz="2000" kern="0">
                          <a:effectLst/>
                        </a:rPr>
                        <a:t>直接插入</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稳定的</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希尔排序</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不稳定</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直接选择</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稳定的</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堆排序</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不稳定</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冒泡排序</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稳定的</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快速排序</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r>
                        <a:rPr lang="en-US" sz="2000" kern="0" baseline="30000">
                          <a:effectLst/>
                        </a:rPr>
                        <a:t>2</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不稳定</a:t>
                      </a:r>
                      <a:endParaRPr lang="zh-CN" sz="2000" kern="100">
                        <a:effectLst/>
                        <a:latin typeface="Times New Roman" panose="02020603050405020304" pitchFamily="18" charset="0"/>
                        <a:ea typeface="宋体" panose="02010600030101010101" pitchFamily="2" charset="-122"/>
                      </a:endParaRPr>
                    </a:p>
                  </a:txBody>
                  <a:tcPr marL="68580" marR="68580" marT="0" marB="0"/>
                </a:tc>
              </a:tr>
              <a:tr h="502139">
                <a:tc>
                  <a:txBody>
                    <a:bodyPr/>
                    <a:lstStyle/>
                    <a:p>
                      <a:pPr algn="l">
                        <a:spcAft>
                          <a:spcPts val="0"/>
                        </a:spcAft>
                      </a:pPr>
                      <a:r>
                        <a:rPr lang="zh-CN" sz="2000" kern="0">
                          <a:effectLst/>
                        </a:rPr>
                        <a:t>归并排序</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O(nlog</a:t>
                      </a:r>
                      <a:r>
                        <a:rPr lang="en-US" sz="2000" kern="0" baseline="-25000">
                          <a:effectLst/>
                        </a:rPr>
                        <a:t>2</a:t>
                      </a:r>
                      <a:r>
                        <a:rPr lang="en-US" sz="2000" kern="0">
                          <a:effectLst/>
                        </a:rPr>
                        <a:t>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effectLst/>
                        </a:rPr>
                        <a:t>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稳定的</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4" name="Rectangle 1"/>
          <p:cNvSpPr>
            <a:spLocks noChangeArrowheads="1"/>
          </p:cNvSpPr>
          <p:nvPr/>
        </p:nvSpPr>
        <p:spPr bwMode="auto">
          <a:xfrm>
            <a:off x="804495" y="759768"/>
            <a:ext cx="509807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34963"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各种排序算法的性能比较</a:t>
            </a:r>
            <a:endParaRPr kumimoji="0" lang="zh-CN" altLang="zh-CN"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1587734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515" y="1232555"/>
            <a:ext cx="8159394" cy="4351611"/>
          </a:xfrm>
        </p:spPr>
        <p:txBody>
          <a:bodyPr>
            <a:normAutofit/>
          </a:bodyPr>
          <a:lstStyle/>
          <a:p>
            <a:r>
              <a:rPr lang="en-US" altLang="zh-CN" sz="2400" dirty="0"/>
              <a:t>9.3 </a:t>
            </a:r>
            <a:r>
              <a:rPr lang="zh-CN" altLang="zh-CN" sz="2400" dirty="0"/>
              <a:t>排序算法的稳定性的含义是什么？说明本章介绍的各个排序算法的稳定性。</a:t>
            </a:r>
          </a:p>
          <a:p>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在数据序列中，如果有两个数据元素</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，它们的关键字</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等于</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，且在未排序时，</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位于</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之前。如果排序后，元素</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仍在</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之前，则称这样的排序算法是稳定的（</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stable</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），否则是不稳定的排序算法。各个排序算法的稳定性见上表</a:t>
            </a:r>
            <a:r>
              <a:rPr lang="zh-CN"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1163240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251" y="1054276"/>
            <a:ext cx="8625221" cy="4518388"/>
          </a:xfrm>
        </p:spPr>
        <p:txBody>
          <a:bodyPr>
            <a:noAutofit/>
          </a:bodyPr>
          <a:lstStyle/>
          <a:p>
            <a:r>
              <a:rPr lang="en-US" altLang="zh-CN" sz="2400" dirty="0"/>
              <a:t>9.4 </a:t>
            </a:r>
            <a:r>
              <a:rPr lang="zh-CN" altLang="zh-CN" sz="2400" dirty="0"/>
              <a:t>排序的关键字不同，排序的结果也不一样。说明</a:t>
            </a:r>
            <a:r>
              <a:rPr lang="en-US" altLang="zh-CN" sz="2400" dirty="0"/>
              <a:t>C#</a:t>
            </a:r>
            <a:r>
              <a:rPr lang="zh-CN" altLang="zh-CN" sz="2400" dirty="0"/>
              <a:t>程序中指定排序关键字的一些方法。</a:t>
            </a:r>
          </a:p>
          <a:p>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C#</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程序中，关键字是通过在被处理的数据类（型）定义中实现由</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IComparable</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接口定义的</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CompareTo</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方法指定的，在该方法中指定一个关键字承接比较功能。调用</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Array.Sort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方法即可完成由这种类型的数据元素组成的序列、按这个指定的关键字的排序。如果要按其他的关键字比较，则需向</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Array.Sort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方法提供一个实现</a:t>
            </a:r>
            <a:r>
              <a:rPr lang="en-US" altLang="zh-CN" sz="24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IComparer</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接口的“比较器”对象，由它（该“比较器”）定义比较的规则（主要是指定比较所需的关键字）。</a:t>
            </a:r>
          </a:p>
          <a:p>
            <a:endParaRPr lang="zh-CN" altLang="en-US" sz="2400" dirty="0"/>
          </a:p>
        </p:txBody>
      </p:sp>
    </p:spTree>
    <p:extLst>
      <p:ext uri="{BB962C8B-B14F-4D97-AF65-F5344CB8AC3E}">
        <p14:creationId xmlns:p14="http://schemas.microsoft.com/office/powerpoint/2010/main" xmlns="" val="15839682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5057" y="540589"/>
            <a:ext cx="8437063" cy="5501815"/>
          </a:xfrm>
        </p:spPr>
        <p:txBody>
          <a:bodyPr>
            <a:normAutofit/>
          </a:bodyPr>
          <a:lstStyle/>
          <a:p>
            <a:r>
              <a:rPr lang="en-US" altLang="zh-CN" sz="2400" dirty="0"/>
              <a:t>9.6 </a:t>
            </a:r>
            <a:r>
              <a:rPr lang="zh-CN" altLang="zh-CN" sz="2400" dirty="0"/>
              <a:t>分析用冒泡排序对数据序列</a:t>
            </a:r>
            <a:r>
              <a:rPr lang="en-US" altLang="zh-CN" sz="2400" dirty="0"/>
              <a:t>items={70, 30, 12, 61, 80, 20, 97, 46}</a:t>
            </a:r>
            <a:r>
              <a:rPr lang="zh-CN" altLang="zh-CN" sz="2400" dirty="0"/>
              <a:t>进行升序排序所需的比较操作的总次数。</a:t>
            </a:r>
          </a:p>
          <a:p>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30 12 61 70 20 80 46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12 30 61 20 70 46 80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12 30 20 61 46 70 80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12 20 30 46 61 70 80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趟排序后</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12 20 30 46 61 70 80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排序后数据序列</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12 20 30 46 61 70 80 97</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可知比较操作的总次数为</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sigma(n-m), m=1,…,5,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7+6+5+4+3=25</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次</a:t>
            </a:r>
            <a:r>
              <a:rPr lang="zh-CN"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xmlns="" val="36672689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6302" y="609601"/>
            <a:ext cx="8465389" cy="5595668"/>
          </a:xfrm>
        </p:spPr>
        <p:txBody>
          <a:bodyPr>
            <a:normAutofit/>
          </a:bodyPr>
          <a:lstStyle/>
          <a:p>
            <a:r>
              <a:rPr lang="en-US" altLang="zh-CN" sz="2400" dirty="0"/>
              <a:t>9.7 </a:t>
            </a:r>
            <a:r>
              <a:rPr lang="zh-CN" altLang="zh-CN" sz="2400" dirty="0"/>
              <a:t>分析快速排序在最好情况和最坏情况下的时间复杂度。</a:t>
            </a:r>
          </a:p>
          <a:p>
            <a:r>
              <a:rPr lang="zh-CN"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快速排序的执行时间与序列的初始排列及基准值的选取有关。最坏情况是，当序列已排序时，例如</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 2, 3, 4, 5, 6, 7, 8}</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，如果选取序列的第一个值作为基准值，那么分成的两个子序列将分别是</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 3, 4, 5, 6, 7, 8}</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，而且它们仍然是已排序的。这样必须经过</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n-1=7 </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趟才能完成最终的排序。在这种情况下，其时间复杂度为</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aseline="30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，排序速度已退化，比冒泡法还慢。</a:t>
            </a:r>
          </a:p>
          <a:p>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快速排序的最好情况是，每趟排序将序列分成两个长度相同的子序列，此时时间复杂度为</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400" baseline="-25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xmlns="" val="4240896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354" y="542443"/>
            <a:ext cx="8170983" cy="4480896"/>
          </a:xfrm>
        </p:spPr>
        <p:txBody>
          <a:bodyPr>
            <a:normAutofit/>
          </a:bodyPr>
          <a:lstStyle/>
          <a:p>
            <a:pPr>
              <a:lnSpc>
                <a:spcPct val="110000"/>
              </a:lnSpc>
            </a:pPr>
            <a:r>
              <a:rPr lang="x-none" altLang="zh-CN" sz="2800" dirty="0"/>
              <a:t>6.4 什么样的非空二叉树，它的先根与后根次序遍历序列相同？</a:t>
            </a:r>
            <a:endParaRPr lang="zh-CN" altLang="zh-CN" sz="2800" dirty="0"/>
          </a:p>
          <a:p>
            <a:pPr>
              <a:lnSpc>
                <a:spcPct val="110000"/>
              </a:lnSpc>
            </a:pPr>
            <a:r>
              <a:rPr lang="zh-CN" altLang="zh-CN"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解答</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10000"/>
              </a:lnSpc>
            </a:pP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设二叉树的先根次序遍历序列为</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RXY</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，后根次序遍历序列为</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XYR</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RXY=XYR</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皆为空序列，或</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相等，可见满足条件的二叉树或仅有一个根结点或结点值相等。</a:t>
            </a:r>
          </a:p>
          <a:p>
            <a:pPr>
              <a:lnSpc>
                <a:spcPct val="110000"/>
              </a:lnSpc>
            </a:pPr>
            <a:r>
              <a:rPr lang="x-none" altLang="zh-CN" sz="2800" dirty="0"/>
              <a:t> </a:t>
            </a:r>
            <a:endParaRPr lang="zh-CN" altLang="zh-CN" sz="2800" dirty="0"/>
          </a:p>
        </p:txBody>
      </p:sp>
    </p:spTree>
    <p:extLst>
      <p:ext uri="{BB962C8B-B14F-4D97-AF65-F5344CB8AC3E}">
        <p14:creationId xmlns:p14="http://schemas.microsoft.com/office/powerpoint/2010/main" xmlns="" val="196178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554" y="542442"/>
            <a:ext cx="7555688" cy="3359377"/>
          </a:xfrm>
        </p:spPr>
        <p:txBody>
          <a:bodyPr>
            <a:normAutofit/>
          </a:bodyPr>
          <a:lstStyle/>
          <a:p>
            <a:pPr>
              <a:lnSpc>
                <a:spcPct val="110000"/>
              </a:lnSpc>
            </a:pPr>
            <a:r>
              <a:rPr lang="x-none" altLang="zh-CN" sz="2800" dirty="0"/>
              <a:t>6.5 二叉树T，已知其先根遍历是1 2 3（数字为结点的编号，以下同），后根遍历是 3 2 1，分析二叉树T所有可能的中根遍历。</a:t>
            </a:r>
            <a:endParaRPr lang="zh-CN" altLang="zh-CN" sz="2800" dirty="0"/>
          </a:p>
          <a:p>
            <a:pPr>
              <a:lnSpc>
                <a:spcPct val="110000"/>
              </a:lnSpc>
            </a:pPr>
            <a:r>
              <a:rPr lang="zh-CN" altLang="zh-CN" sz="2800" b="1" dirty="0">
                <a:solidFill>
                  <a:srgbClr val="0070C0"/>
                </a:solidFill>
                <a:latin typeface="Times New Roman" panose="02020603050405020304" pitchFamily="18" charset="0"/>
                <a:ea typeface="+mj-ea"/>
                <a:cs typeface="Times New Roman" panose="02020603050405020304" pitchFamily="18" charset="0"/>
              </a:rPr>
              <a:t>解答</a:t>
            </a:r>
            <a:r>
              <a:rPr lang="zh-CN" altLang="zh-CN" sz="2800" dirty="0">
                <a:solidFill>
                  <a:srgbClr val="0070C0"/>
                </a:solidFill>
                <a:latin typeface="Times New Roman" panose="02020603050405020304" pitchFamily="18" charset="0"/>
                <a:ea typeface="+mj-ea"/>
                <a:cs typeface="Times New Roman" panose="02020603050405020304" pitchFamily="18" charset="0"/>
              </a:rPr>
              <a:t>：有</a:t>
            </a:r>
            <a:r>
              <a:rPr lang="en-US" altLang="zh-CN" sz="2800" dirty="0">
                <a:solidFill>
                  <a:srgbClr val="0070C0"/>
                </a:solidFill>
                <a:latin typeface="Times New Roman" panose="02020603050405020304" pitchFamily="18" charset="0"/>
                <a:ea typeface="+mj-ea"/>
                <a:cs typeface="Times New Roman" panose="02020603050405020304" pitchFamily="18" charset="0"/>
              </a:rPr>
              <a:t>4</a:t>
            </a:r>
            <a:r>
              <a:rPr lang="zh-CN" altLang="zh-CN" sz="2800" dirty="0">
                <a:solidFill>
                  <a:srgbClr val="0070C0"/>
                </a:solidFill>
                <a:latin typeface="Times New Roman" panose="02020603050405020304" pitchFamily="18" charset="0"/>
                <a:ea typeface="+mj-ea"/>
                <a:cs typeface="Times New Roman" panose="02020603050405020304" pitchFamily="18" charset="0"/>
              </a:rPr>
              <a:t>种可能的中根遍历：</a:t>
            </a:r>
            <a:r>
              <a:rPr lang="en-US" altLang="zh-CN" sz="2800" dirty="0">
                <a:solidFill>
                  <a:srgbClr val="0070C0"/>
                </a:solidFill>
                <a:latin typeface="Times New Roman" panose="02020603050405020304" pitchFamily="18" charset="0"/>
                <a:ea typeface="+mj-ea"/>
                <a:cs typeface="Times New Roman" panose="02020603050405020304" pitchFamily="18" charset="0"/>
              </a:rPr>
              <a:t>2 3 1</a:t>
            </a:r>
            <a:r>
              <a:rPr lang="zh-CN" altLang="zh-CN" sz="2800" dirty="0">
                <a:solidFill>
                  <a:srgbClr val="0070C0"/>
                </a:solidFill>
                <a:latin typeface="Times New Roman" panose="02020603050405020304" pitchFamily="18" charset="0"/>
                <a:ea typeface="+mj-ea"/>
                <a:cs typeface="Times New Roman" panose="02020603050405020304" pitchFamily="18" charset="0"/>
              </a:rPr>
              <a:t>；</a:t>
            </a:r>
            <a:r>
              <a:rPr lang="en-US" altLang="zh-CN" sz="2800" dirty="0">
                <a:solidFill>
                  <a:srgbClr val="0070C0"/>
                </a:solidFill>
                <a:latin typeface="Times New Roman" panose="02020603050405020304" pitchFamily="18" charset="0"/>
                <a:ea typeface="+mj-ea"/>
                <a:cs typeface="Times New Roman" panose="02020603050405020304" pitchFamily="18" charset="0"/>
              </a:rPr>
              <a:t>3 2 1</a:t>
            </a:r>
            <a:r>
              <a:rPr lang="zh-CN" altLang="zh-CN" sz="2800" dirty="0">
                <a:solidFill>
                  <a:srgbClr val="0070C0"/>
                </a:solidFill>
                <a:latin typeface="Times New Roman" panose="02020603050405020304" pitchFamily="18" charset="0"/>
                <a:ea typeface="+mj-ea"/>
                <a:cs typeface="Times New Roman" panose="02020603050405020304" pitchFamily="18" charset="0"/>
              </a:rPr>
              <a:t>；</a:t>
            </a:r>
            <a:r>
              <a:rPr lang="en-US" altLang="zh-CN" sz="2800" dirty="0">
                <a:solidFill>
                  <a:srgbClr val="0070C0"/>
                </a:solidFill>
                <a:latin typeface="Times New Roman" panose="02020603050405020304" pitchFamily="18" charset="0"/>
                <a:ea typeface="+mj-ea"/>
                <a:cs typeface="Times New Roman" panose="02020603050405020304" pitchFamily="18" charset="0"/>
              </a:rPr>
              <a:t> 1 3 2 ; 1 2 3</a:t>
            </a:r>
            <a:r>
              <a:rPr lang="zh-CN" altLang="zh-CN" sz="2800" dirty="0">
                <a:solidFill>
                  <a:srgbClr val="0070C0"/>
                </a:solidFill>
                <a:latin typeface="Times New Roman" panose="02020603050405020304" pitchFamily="18" charset="0"/>
                <a:ea typeface="+mj-ea"/>
                <a:cs typeface="Times New Roman" panose="02020603050405020304" pitchFamily="18" charset="0"/>
              </a:rPr>
              <a:t>；</a:t>
            </a:r>
          </a:p>
          <a:p>
            <a:pPr>
              <a:lnSpc>
                <a:spcPct val="110000"/>
              </a:lnSpc>
            </a:pPr>
            <a:endParaRPr lang="zh-CN" altLang="en-US" sz="2800" dirty="0"/>
          </a:p>
        </p:txBody>
      </p:sp>
      <p:sp>
        <p:nvSpPr>
          <p:cNvPr id="3" name="Rectangle 2"/>
          <p:cNvSpPr>
            <a:spLocks noChangeArrowheads="1"/>
          </p:cNvSpPr>
          <p:nvPr/>
        </p:nvSpPr>
        <p:spPr bwMode="auto">
          <a:xfrm>
            <a:off x="1840159" y="3492893"/>
            <a:ext cx="13669994"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1020689445"/>
              </p:ext>
            </p:extLst>
          </p:nvPr>
        </p:nvGraphicFramePr>
        <p:xfrm>
          <a:off x="1277451" y="3698046"/>
          <a:ext cx="5663548" cy="1709531"/>
        </p:xfrm>
        <a:graphic>
          <a:graphicData uri="http://schemas.openxmlformats.org/presentationml/2006/ole">
            <p:oleObj spid="_x0000_s3140" r:id="rId3" imgW="3094634" imgH="934822" progId="Visio.Drawing.11">
              <p:embed/>
            </p:oleObj>
          </a:graphicData>
        </a:graphic>
      </p:graphicFrame>
    </p:spTree>
    <p:extLst>
      <p:ext uri="{BB962C8B-B14F-4D97-AF65-F5344CB8AC3E}">
        <p14:creationId xmlns:p14="http://schemas.microsoft.com/office/powerpoint/2010/main" xmlns="" val="2417319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7603" y="320942"/>
            <a:ext cx="8117960" cy="4750853"/>
          </a:xfrm>
        </p:spPr>
        <p:txBody>
          <a:bodyPr>
            <a:normAutofit/>
          </a:bodyPr>
          <a:lstStyle/>
          <a:p>
            <a:pPr>
              <a:lnSpc>
                <a:spcPct val="100000"/>
              </a:lnSpc>
              <a:spcBef>
                <a:spcPts val="0"/>
              </a:spcBef>
            </a:pPr>
            <a:r>
              <a:rPr lang="x-none" altLang="zh-CN" sz="2800" dirty="0"/>
              <a:t>6.6 讨论下列关于二叉树的一些操作的实现策略：</a:t>
            </a:r>
            <a:endParaRPr lang="zh-CN" altLang="zh-CN" sz="2800" dirty="0"/>
          </a:p>
          <a:p>
            <a:pPr>
              <a:lnSpc>
                <a:spcPct val="100000"/>
              </a:lnSpc>
              <a:spcBef>
                <a:spcPts val="0"/>
              </a:spcBef>
            </a:pPr>
            <a:r>
              <a:rPr lang="en-US" altLang="zh-CN" sz="2800" dirty="0"/>
              <a:t>1) </a:t>
            </a:r>
            <a:r>
              <a:rPr lang="zh-CN" altLang="zh-CN" sz="2800" dirty="0"/>
              <a:t>统计二叉树的结点个数。</a:t>
            </a:r>
          </a:p>
          <a:p>
            <a:pPr>
              <a:lnSpc>
                <a:spcPct val="100000"/>
              </a:lnSpc>
              <a:spcBef>
                <a:spcPts val="0"/>
              </a:spcBef>
            </a:pPr>
            <a:r>
              <a:rPr lang="en-US" altLang="zh-CN" sz="2800" dirty="0"/>
              <a:t>2) </a:t>
            </a:r>
            <a:r>
              <a:rPr lang="zh-CN" altLang="zh-CN" sz="2800" dirty="0"/>
              <a:t>求某结点的层次。</a:t>
            </a:r>
          </a:p>
          <a:p>
            <a:pPr>
              <a:lnSpc>
                <a:spcPct val="100000"/>
              </a:lnSpc>
              <a:spcBef>
                <a:spcPts val="0"/>
              </a:spcBef>
            </a:pPr>
            <a:r>
              <a:rPr lang="en-US" altLang="zh-CN" sz="2800" dirty="0"/>
              <a:t>3) </a:t>
            </a:r>
            <a:r>
              <a:rPr lang="zh-CN" altLang="zh-CN" sz="2800" dirty="0"/>
              <a:t>找出二叉树中值大于</a:t>
            </a:r>
            <a:r>
              <a:rPr lang="en-US" altLang="zh-CN" sz="2800" i="1" dirty="0"/>
              <a:t>k</a:t>
            </a:r>
            <a:r>
              <a:rPr lang="zh-CN" altLang="zh-CN" sz="2800" dirty="0"/>
              <a:t>的结点。</a:t>
            </a:r>
          </a:p>
          <a:p>
            <a:pPr>
              <a:lnSpc>
                <a:spcPct val="100000"/>
              </a:lnSpc>
              <a:spcBef>
                <a:spcPts val="0"/>
              </a:spcBef>
            </a:pPr>
            <a:r>
              <a:rPr lang="en-US" altLang="zh-CN" sz="2800" dirty="0"/>
              <a:t>4) </a:t>
            </a:r>
            <a:r>
              <a:rPr lang="zh-CN" altLang="zh-CN" sz="2800" dirty="0"/>
              <a:t>输出二叉树的叶子结点。</a:t>
            </a:r>
          </a:p>
          <a:p>
            <a:pPr>
              <a:lnSpc>
                <a:spcPct val="100000"/>
              </a:lnSpc>
              <a:spcBef>
                <a:spcPts val="0"/>
              </a:spcBef>
            </a:pPr>
            <a:r>
              <a:rPr lang="en-US" altLang="zh-CN" sz="2800" dirty="0"/>
              <a:t>5) </a:t>
            </a:r>
            <a:r>
              <a:rPr lang="zh-CN" altLang="zh-CN" sz="2800" dirty="0"/>
              <a:t>将二叉树中所有结点的左右子树相互交换。</a:t>
            </a:r>
          </a:p>
          <a:p>
            <a:pPr>
              <a:lnSpc>
                <a:spcPct val="100000"/>
              </a:lnSpc>
              <a:spcBef>
                <a:spcPts val="0"/>
              </a:spcBef>
            </a:pPr>
            <a:r>
              <a:rPr lang="en-US" altLang="zh-CN" sz="2800" dirty="0"/>
              <a:t>6) </a:t>
            </a:r>
            <a:r>
              <a:rPr lang="zh-CN" altLang="zh-CN" sz="2800" dirty="0"/>
              <a:t>求一棵二叉树的高度。</a:t>
            </a:r>
          </a:p>
          <a:p>
            <a:pPr>
              <a:lnSpc>
                <a:spcPct val="100000"/>
              </a:lnSpc>
              <a:spcBef>
                <a:spcPts val="0"/>
              </a:spcBef>
            </a:pPr>
            <a:r>
              <a:rPr lang="en-US" altLang="zh-CN" sz="2800" dirty="0"/>
              <a:t>7) </a:t>
            </a:r>
            <a:r>
              <a:rPr lang="zh-CN" altLang="zh-CN" sz="2800" dirty="0"/>
              <a:t>验证二叉树的性质二：</a:t>
            </a:r>
            <a:r>
              <a:rPr lang="en-US" altLang="zh-CN" sz="2800" i="1" dirty="0"/>
              <a:t>n</a:t>
            </a:r>
            <a:r>
              <a:rPr lang="en-US" altLang="zh-CN" sz="2800" baseline="-25000" dirty="0"/>
              <a:t>0</a:t>
            </a:r>
            <a:r>
              <a:rPr lang="en-US" altLang="zh-CN" sz="2800" dirty="0"/>
              <a:t>=</a:t>
            </a:r>
            <a:r>
              <a:rPr lang="en-US" altLang="zh-CN" sz="2800" i="1" dirty="0"/>
              <a:t>n</a:t>
            </a:r>
            <a:r>
              <a:rPr lang="en-US" altLang="zh-CN" sz="2800" baseline="-25000" dirty="0"/>
              <a:t>2</a:t>
            </a:r>
            <a:r>
              <a:rPr lang="en-US" altLang="zh-CN" sz="2800" dirty="0"/>
              <a:t>+1</a:t>
            </a:r>
            <a:r>
              <a:rPr lang="zh-CN" altLang="zh-CN" sz="2800" dirty="0"/>
              <a:t>。</a:t>
            </a:r>
          </a:p>
        </p:txBody>
      </p:sp>
      <p:sp>
        <p:nvSpPr>
          <p:cNvPr id="3" name="矩形 2"/>
          <p:cNvSpPr/>
          <p:nvPr/>
        </p:nvSpPr>
        <p:spPr>
          <a:xfrm>
            <a:off x="537603" y="4187534"/>
            <a:ext cx="8163396" cy="1938992"/>
          </a:xfrm>
          <a:prstGeom prst="rect">
            <a:avLst/>
          </a:prstGeom>
        </p:spPr>
        <p:txBody>
          <a:bodyPr wrap="square">
            <a:spAutoFit/>
          </a:bodyPr>
          <a:lstStyle/>
          <a:p>
            <a:pPr marL="1270" algn="just">
              <a:spcAft>
                <a:spcPts val="0"/>
              </a:spcAft>
            </a:pPr>
            <a:r>
              <a:rPr lang="zh-CN" altLang="zh-CN" sz="2400" b="1" kern="100" dirty="0">
                <a:solidFill>
                  <a:srgbClr val="0070C0"/>
                </a:solidFill>
                <a:latin typeface="楷体" panose="02010609060101010101" pitchFamily="49" charset="-122"/>
                <a:ea typeface="楷体" panose="02010609060101010101" pitchFamily="49" charset="-122"/>
              </a:rPr>
              <a:t>解答</a:t>
            </a:r>
            <a:r>
              <a:rPr lang="zh-CN" altLang="zh-CN" sz="2400" kern="100" dirty="0">
                <a:solidFill>
                  <a:srgbClr val="0070C0"/>
                </a:solidFill>
                <a:latin typeface="楷体" panose="02010609060101010101" pitchFamily="49" charset="-122"/>
                <a:ea typeface="楷体" panose="02010609060101010101" pitchFamily="49" charset="-122"/>
              </a:rPr>
              <a:t>：</a:t>
            </a:r>
          </a:p>
          <a:p>
            <a:pPr marL="1270" algn="just">
              <a:spcAft>
                <a:spcPts val="0"/>
              </a:spcAft>
            </a:pPr>
            <a:r>
              <a:rPr lang="zh-CN" altLang="zh-CN" sz="2400" b="1" kern="100" dirty="0">
                <a:solidFill>
                  <a:srgbClr val="0070C0"/>
                </a:solidFill>
                <a:latin typeface="楷体" panose="02010609060101010101" pitchFamily="49" charset="-122"/>
                <a:ea typeface="楷体" panose="02010609060101010101" pitchFamily="49" charset="-122"/>
              </a:rPr>
              <a:t>思路</a:t>
            </a:r>
            <a:r>
              <a:rPr lang="zh-CN" altLang="zh-CN" sz="2400" kern="0" dirty="0">
                <a:solidFill>
                  <a:srgbClr val="0070C0"/>
                </a:solidFill>
                <a:latin typeface="楷体" panose="02010609060101010101" pitchFamily="49" charset="-122"/>
                <a:ea typeface="楷体" panose="02010609060101010101" pitchFamily="49" charset="-122"/>
              </a:rPr>
              <a:t>：一些操作与基本遍历操作类似，所以可以先遍历（以多种策略）得到一个序列，再检查（序列）各结点是否满足条件，这样就无需为每个具体问题编程（或者说以统一方式解多种问题）。</a:t>
            </a:r>
            <a:endParaRPr lang="zh-CN" altLang="zh-CN" sz="2400" kern="100" dirty="0">
              <a:solidFill>
                <a:srgbClr val="0070C0"/>
              </a:solidFill>
              <a:latin typeface="楷体" panose="02010609060101010101" pitchFamily="49" charset="-122"/>
              <a:ea typeface="楷体" panose="02010609060101010101" pitchFamily="49" charset="-122"/>
            </a:endParaRPr>
          </a:p>
        </p:txBody>
      </p:sp>
      <p:sp>
        <p:nvSpPr>
          <p:cNvPr id="4" name="内容占位符 1"/>
          <p:cNvSpPr txBox="1">
            <a:spLocks/>
          </p:cNvSpPr>
          <p:nvPr/>
        </p:nvSpPr>
        <p:spPr>
          <a:xfrm>
            <a:off x="123974" y="4083604"/>
            <a:ext cx="8865704" cy="1115972"/>
          </a:xfrm>
          <a:prstGeom prst="rect">
            <a:avLst/>
          </a:prstGeom>
          <a:solidFill>
            <a:schemeClr val="accent2">
              <a:lumMod val="20000"/>
              <a:lumOff val="80000"/>
            </a:schemeClr>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400" smtClean="0"/>
              <a:t>1. </a:t>
            </a:r>
            <a:r>
              <a:rPr lang="zh-CN" altLang="zh-CN" sz="2400" smtClean="0"/>
              <a:t>统计二叉树的结点个数。</a:t>
            </a:r>
          </a:p>
          <a:p>
            <a:r>
              <a:rPr lang="en-US" altLang="zh-CN" sz="2400" smtClean="0"/>
              <a:t>public int NodeNumber { get { return TraversalInOrderNR().Count; }  }</a:t>
            </a:r>
            <a:endParaRPr lang="zh-CN" altLang="zh-CN" sz="2400" dirty="0"/>
          </a:p>
        </p:txBody>
      </p:sp>
    </p:spTree>
    <p:extLst>
      <p:ext uri="{BB962C8B-B14F-4D97-AF65-F5344CB8AC3E}">
        <p14:creationId xmlns:p14="http://schemas.microsoft.com/office/powerpoint/2010/main" xmlns="" val="23892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回顾">
  <a:themeElements>
    <a:clrScheme name="回顾">
      <a:dk1>
        <a:srgbClr val="000000"/>
      </a:dk1>
      <a:lt1>
        <a:sysClr val="window" lastClr="CEEACA"/>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1532</TotalTime>
  <Words>6203</Words>
  <Application>Microsoft Office PowerPoint</Application>
  <PresentationFormat>全屏显示(4:3)</PresentationFormat>
  <Paragraphs>567</Paragraphs>
  <Slides>67</Slides>
  <Notes>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71" baseType="lpstr">
      <vt:lpstr>回顾</vt:lpstr>
      <vt:lpstr>Equation</vt:lpstr>
      <vt:lpstr>Microsoft Visio 2003-2010 绘图</vt:lpstr>
      <vt:lpstr>MathType 6.0 Equation</vt:lpstr>
      <vt:lpstr>数据结构与算法</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xhzao</dc:creator>
  <cp:lastModifiedBy>Administrator</cp:lastModifiedBy>
  <cp:revision>74</cp:revision>
  <dcterms:created xsi:type="dcterms:W3CDTF">2017-05-26T08:11:33Z</dcterms:created>
  <dcterms:modified xsi:type="dcterms:W3CDTF">2017-05-31T01:44:16Z</dcterms:modified>
</cp:coreProperties>
</file>