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485" r:id="rId4"/>
    <p:sldId id="486" r:id="rId5"/>
    <p:sldId id="487" r:id="rId6"/>
    <p:sldId id="488" r:id="rId7"/>
    <p:sldId id="489" r:id="rId8"/>
    <p:sldId id="316" r:id="rId9"/>
    <p:sldId id="490" r:id="rId10"/>
    <p:sldId id="317" r:id="rId11"/>
    <p:sldId id="353" r:id="rId12"/>
    <p:sldId id="354" r:id="rId13"/>
    <p:sldId id="361" r:id="rId14"/>
    <p:sldId id="362" r:id="rId15"/>
    <p:sldId id="363" r:id="rId16"/>
    <p:sldId id="364" r:id="rId17"/>
    <p:sldId id="365" r:id="rId18"/>
    <p:sldId id="360" r:id="rId19"/>
    <p:sldId id="366" r:id="rId20"/>
    <p:sldId id="3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算法及优化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57428" y="1055448"/>
            <a:ext cx="7624786" cy="514253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KMPIndex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s,SqString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next[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], i=0,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if (j==-1 ||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j++;	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各增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  j=next[j];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不变，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后退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(j&gt;=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返回匹配模式串的首字符下标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return(-1);	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返回不匹配标志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024035" y="142852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算法：</a:t>
            </a:r>
            <a:endParaRPr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238348" y="2719124"/>
            <a:ext cx="7500990" cy="2257498"/>
            <a:chOff x="285720" y="1928802"/>
            <a:chExt cx="7500990" cy="2257498"/>
          </a:xfrm>
          <a:scene3d>
            <a:camera prst="perspectiveRight"/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1142976" y="1928802"/>
              <a:ext cx="664373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2211736" y="3503248"/>
              <a:ext cx="720000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3786190"/>
              <a:ext cx="67151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没有有用信息或两个字符相等时，继续比较后面的字符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24166" y="3866952"/>
            <a:ext cx="4786346" cy="1543118"/>
            <a:chOff x="1071538" y="3429000"/>
            <a:chExt cx="4786346" cy="1543118"/>
          </a:xfrm>
          <a:scene3d>
            <a:camera prst="perspectiveBelow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130276" y="3429000"/>
              <a:ext cx="4727608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 rot="5400000">
              <a:off x="3079708" y="4164050"/>
              <a:ext cx="720795" cy="10795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71538" y="4572008"/>
              <a:ext cx="471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主串位置不变，子串重新定位（右移）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10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095472" y="1165545"/>
            <a:ext cx="8229600" cy="41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 设目标串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s=“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aaabaaaab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，模式串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t=“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aaaab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模式匹配过程。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24166" y="252603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38612" y="34247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+mn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10182" y="34247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10314" y="34247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10446" y="34247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10578" y="34247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024166" y="178592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11</a:t>
            </a:fld>
            <a:r>
              <a:rPr lang="en-US" altLang="zh-CN" dirty="0"/>
              <a:t>/20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4522C6E-87BA-4E0E-A81C-8FF5CAE0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26" y="447648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算法的改进：</a:t>
            </a:r>
            <a:endParaRPr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24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2860" y="271462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67042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2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0   1    2    3   4    5   6   7   8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2860" y="3610277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7042" y="361027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2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0   1    2   3    4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809984" y="342900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4133042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4453720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914892" y="3143248"/>
            <a:ext cx="214314" cy="571504"/>
            <a:chOff x="2760650" y="2786058"/>
            <a:chExt cx="214314" cy="571504"/>
          </a:xfrm>
        </p:grpSpPr>
        <p:cxnSp>
          <p:nvCxnSpPr>
            <p:cNvPr id="21" name="直接箭头连接符 20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381884" y="3286125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=3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en-US" altLang="zh-CN" sz="2000" dirty="0"/>
              <a:t>=next[3]=2</a:t>
            </a:r>
            <a:endParaRPr lang="zh-CN" altLang="en-US" sz="2000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12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24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2860" y="271462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67042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2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0   1    2    3   4    5   6   7   8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2860" y="3610277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7042" y="361027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2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0   1    2   3    4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81884" y="3286125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=2</a:t>
            </a:r>
            <a:r>
              <a:rPr lang="zh-CN" altLang="en-US" sz="2000"/>
              <a:t>，</a:t>
            </a:r>
            <a:r>
              <a:rPr lang="en-US" altLang="zh-CN" sz="2000" i="1"/>
              <a:t>j</a:t>
            </a:r>
            <a:r>
              <a:rPr lang="en-US" altLang="zh-CN" sz="2000"/>
              <a:t>=next[2]=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738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238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=3</a:t>
            </a:r>
          </a:p>
          <a:p>
            <a:pPr algn="l"/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13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24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2860" y="271462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67042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2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0   1    2    3   4    5   6   7   8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8612" y="36102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7042" y="361027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38612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0   1    2   3    4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81884" y="3286125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=1</a:t>
            </a:r>
            <a:r>
              <a:rPr lang="zh-CN" altLang="en-US" sz="2000"/>
              <a:t>，</a:t>
            </a:r>
            <a:r>
              <a:rPr lang="en-US" altLang="zh-CN" sz="2000" i="1"/>
              <a:t>j</a:t>
            </a:r>
            <a:r>
              <a:rPr lang="en-US" altLang="zh-CN" sz="2000"/>
              <a:t>=next[1]=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  <p:grpSp>
        <p:nvGrpSpPr>
          <p:cNvPr id="2" name="组合 29"/>
          <p:cNvGrpSpPr/>
          <p:nvPr/>
        </p:nvGrpSpPr>
        <p:grpSpPr>
          <a:xfrm>
            <a:off x="4738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238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=3</a:t>
            </a:r>
          </a:p>
          <a:p>
            <a:pPr algn="l"/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=1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14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24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2860" y="271462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67042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2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0   1    2    3   4    5   6   7   8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364" y="36102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7042" y="361027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24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0   1    2   3    4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81884" y="3286125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=0</a:t>
            </a:r>
            <a:r>
              <a:rPr lang="zh-CN" altLang="en-US" sz="2000"/>
              <a:t>，</a:t>
            </a:r>
            <a:r>
              <a:rPr lang="en-US" altLang="zh-CN" sz="2000" i="1"/>
              <a:t>j</a:t>
            </a:r>
            <a:r>
              <a:rPr lang="en-US" altLang="zh-CN" sz="2000"/>
              <a:t>=next[0]=</a:t>
            </a:r>
            <a:r>
              <a:rPr lang="en-US" altLang="zh-CN" sz="2000">
                <a:latin typeface="+mn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grpSp>
        <p:nvGrpSpPr>
          <p:cNvPr id="2" name="组合 29"/>
          <p:cNvGrpSpPr/>
          <p:nvPr/>
        </p:nvGrpSpPr>
        <p:grpSpPr>
          <a:xfrm>
            <a:off x="4738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238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=3</a:t>
            </a:r>
          </a:p>
          <a:p>
            <a:pPr algn="l"/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=0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15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24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2860" y="271462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67042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2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0   1    2    3   4    5   6   7   8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364" y="36102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7042" y="361027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24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0   1    2   3    4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81884" y="328612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成功：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4702959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8282" y="2714621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因为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++;</a:t>
            </a:r>
          </a:p>
          <a:p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++;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5060148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538400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569039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595550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626189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16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81290" y="214290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38546" y="400050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因为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t[3]=t[2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]=t[1]=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t[0]='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'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52926" y="4568074"/>
            <a:ext cx="2214578" cy="1069010"/>
            <a:chOff x="2928926" y="4568074"/>
            <a:chExt cx="2214578" cy="1069010"/>
          </a:xfrm>
        </p:grpSpPr>
        <p:sp>
          <p:nvSpPr>
            <p:cNvPr id="10" name="下箭头 9"/>
            <p:cNvSpPr/>
            <p:nvPr/>
          </p:nvSpPr>
          <p:spPr bwMode="auto">
            <a:xfrm>
              <a:off x="3857620" y="4568074"/>
              <a:ext cx="214314" cy="504000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926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=3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714744" y="514351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9124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09852" y="2065184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=3</a:t>
            </a:r>
          </a:p>
          <a:p>
            <a:pPr algn="l"/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=3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2662" y="3148613"/>
            <a:ext cx="114300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s[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t[3]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匹配</a:t>
            </a:r>
            <a:endParaRPr lang="en-US" altLang="zh-CN" sz="200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2809852" y="2941634"/>
            <a:ext cx="428628" cy="1588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595670" y="2065185"/>
            <a:ext cx="1500198" cy="1685487"/>
            <a:chOff x="2071670" y="2065184"/>
            <a:chExt cx="1500198" cy="1685487"/>
          </a:xfrm>
        </p:grpSpPr>
        <p:sp>
          <p:nvSpPr>
            <p:cNvPr id="2" name="TextBox 1"/>
            <p:cNvSpPr txBox="1"/>
            <p:nvPr/>
          </p:nvSpPr>
          <p:spPr>
            <a:xfrm>
              <a:off x="271461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=2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07167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3135118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s[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t[2]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匹配</a:t>
              </a:r>
              <a:endParaRPr lang="en-US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5024430" y="2065185"/>
            <a:ext cx="1500198" cy="1685487"/>
            <a:chOff x="3500430" y="2065184"/>
            <a:chExt cx="1500198" cy="1685487"/>
          </a:xfrm>
        </p:grpSpPr>
        <p:sp>
          <p:nvSpPr>
            <p:cNvPr id="4" name="右箭头 3"/>
            <p:cNvSpPr/>
            <p:nvPr/>
          </p:nvSpPr>
          <p:spPr bwMode="auto">
            <a:xfrm>
              <a:off x="350043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81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=1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135118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s[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t[1]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匹配</a:t>
              </a:r>
              <a:endParaRPr lang="en-US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453190" y="2065185"/>
            <a:ext cx="1571636" cy="1698981"/>
            <a:chOff x="4929190" y="2065184"/>
            <a:chExt cx="1571636" cy="1698981"/>
          </a:xfrm>
        </p:grpSpPr>
        <p:sp>
          <p:nvSpPr>
            <p:cNvPr id="6" name="右箭头 5"/>
            <p:cNvSpPr/>
            <p:nvPr/>
          </p:nvSpPr>
          <p:spPr bwMode="auto">
            <a:xfrm>
              <a:off x="4929190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57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=0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3148612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s[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t[0]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匹配</a:t>
              </a:r>
              <a:endParaRPr lang="en-US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7810512" y="2065185"/>
            <a:ext cx="1785950" cy="1685487"/>
            <a:chOff x="6286512" y="2065184"/>
            <a:chExt cx="1785950" cy="1685487"/>
          </a:xfrm>
        </p:grpSpPr>
        <p:sp>
          <p:nvSpPr>
            <p:cNvPr id="8" name="右箭头 7"/>
            <p:cNvSpPr/>
            <p:nvPr/>
          </p:nvSpPr>
          <p:spPr bwMode="auto">
            <a:xfrm>
              <a:off x="6286512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089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5140" y="3135118"/>
              <a:ext cx="1357322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s[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+1]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t[0]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匹配</a:t>
              </a:r>
              <a:endParaRPr lang="en-US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524232" y="2028758"/>
            <a:ext cx="5072098" cy="2400374"/>
            <a:chOff x="2000232" y="2000240"/>
            <a:chExt cx="5072098" cy="2400374"/>
          </a:xfrm>
        </p:grpSpPr>
        <p:sp>
          <p:nvSpPr>
            <p:cNvPr id="32" name="矩形 31"/>
            <p:cNvSpPr/>
            <p:nvPr/>
          </p:nvSpPr>
          <p:spPr bwMode="auto">
            <a:xfrm>
              <a:off x="2000232" y="2000240"/>
              <a:ext cx="4429156" cy="185738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694" y="400050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是不必要的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5892760" y="3965628"/>
              <a:ext cx="216000" cy="1588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952596" y="1538576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前面的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匹配过程：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17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1158" y="21429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nextval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95472" y="857232"/>
          <a:ext cx="7143798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24016" y="2130417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3506" y="2130417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1132" y="2130417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8264" y="2130417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396" y="2130417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1422" y="2857496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next[1]=0</a:t>
            </a:r>
          </a:p>
          <a:p>
            <a:pPr algn="l"/>
            <a:r>
              <a:rPr lang="en-US" altLang="zh-CN" sz="2000" dirty="0"/>
              <a:t>t[1]=t[next[1]]=</a:t>
            </a:r>
            <a:r>
              <a:rPr lang="en-US" altLang="zh-CN" sz="2000"/>
              <a:t>t[0]='</a:t>
            </a:r>
            <a:r>
              <a:rPr lang="en-US" altLang="zh-CN" sz="2000" i="1"/>
              <a:t>a</a:t>
            </a:r>
            <a:r>
              <a:rPr lang="en-US" altLang="zh-CN" sz="2000"/>
              <a:t>'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1422" y="357187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∴ nextval[1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nextval</a:t>
            </a:r>
            <a:r>
              <a:rPr lang="en-US" altLang="zh-CN" sz="2000" dirty="0"/>
              <a:t>[0]=</a:t>
            </a:r>
            <a:r>
              <a:rPr lang="en-US" altLang="zh-CN" sz="2000" dirty="0">
                <a:latin typeface="+mn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67636" y="2786058"/>
            <a:ext cx="300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t[4]='</a:t>
            </a:r>
            <a:r>
              <a:rPr lang="en-US" altLang="zh-CN" sz="2000" i="1"/>
              <a:t>b</a:t>
            </a:r>
            <a:r>
              <a:rPr lang="en-US" altLang="zh-CN" sz="2000"/>
              <a:t>' </a:t>
            </a:r>
            <a:r>
              <a:rPr lang="en-US" altLang="zh-CN" sz="2000">
                <a:latin typeface="+mj-ea"/>
                <a:ea typeface="+mj-ea"/>
              </a:rPr>
              <a:t>≠</a:t>
            </a:r>
            <a:r>
              <a:rPr lang="en-US" altLang="zh-CN" sz="2000"/>
              <a:t> t[next[4]]='</a:t>
            </a:r>
            <a:r>
              <a:rPr lang="en-US" altLang="zh-CN" sz="2000" i="1"/>
              <a:t>a</a:t>
            </a:r>
            <a:r>
              <a:rPr lang="en-US" altLang="zh-CN" sz="2000"/>
              <a:t>'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10512" y="328612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∴ nextval[4</a:t>
            </a:r>
            <a:r>
              <a:rPr lang="en-US" altLang="zh-CN" sz="2000" dirty="0"/>
              <a:t>]=next[4]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1224" y="571501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nextval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取代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，得到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改进的</a:t>
            </a:r>
            <a:r>
              <a:rPr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381224" y="4071942"/>
            <a:ext cx="7072362" cy="1393748"/>
            <a:chOff x="857224" y="4071942"/>
            <a:chExt cx="7072362" cy="1393748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4357694"/>
              <a:ext cx="70723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Blip>
                  <a:blip r:embed="rId2"/>
                </a:buBlip>
              </a:pP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 nextval[0]=</a:t>
              </a:r>
              <a:r>
                <a:rPr lang="en-US" altLang="zh-CN" sz="22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marL="457200" indent="-457200">
                <a:buBlip>
                  <a:blip r:embed="rId2"/>
                </a:buBlip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t[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]=t[next[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]]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时： 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nextval[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]=nextval[next[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]]</a:t>
              </a:r>
            </a:p>
            <a:p>
              <a:pPr marL="457200" indent="-457200">
                <a:buBlip>
                  <a:blip r:embed="rId2"/>
                </a:buBlip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否则： 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nextval[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]=next[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214810" y="4071942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18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6910" y="35716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使用改进后的</a:t>
            </a:r>
            <a:r>
              <a:rPr lang="en-US" altLang="zh-CN" err="1"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算法示例：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52664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52860" y="292893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67042" y="29289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52860" y="264318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0   1    2    3   4    5   6   7   8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2860" y="3824591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67042" y="382459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52860" y="4274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0   1    2   3    4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3809984" y="3643314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4133042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4453720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914892" y="3357562"/>
            <a:ext cx="214314" cy="571504"/>
            <a:chOff x="2760650" y="2786058"/>
            <a:chExt cx="214314" cy="571504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381884" y="3500439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=3</a:t>
            </a:r>
            <a:r>
              <a:rPr lang="zh-CN" altLang="en-US" sz="2000"/>
              <a:t>，</a:t>
            </a:r>
            <a:r>
              <a:rPr lang="en-US" altLang="zh-CN" sz="2000" i="1"/>
              <a:t>j</a:t>
            </a:r>
            <a:r>
              <a:rPr lang="en-US" altLang="zh-CN" sz="2000"/>
              <a:t>=nextval[3</a:t>
            </a:r>
            <a:r>
              <a:rPr lang="en-US" altLang="zh-CN" sz="2000" dirty="0"/>
              <a:t>]=</a:t>
            </a:r>
            <a:r>
              <a:rPr lang="en-US" altLang="zh-CN" sz="2000" dirty="0">
                <a:latin typeface="+mn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19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8177365" y="239495"/>
            <a:ext cx="380259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一般的字符匹配算法</a:t>
            </a:r>
            <a:r>
              <a:rPr lang="zh-CN" altLang="fr-FR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叫</a:t>
            </a:r>
            <a:r>
              <a:rPr lang="fr-FR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fr-FR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Brute Force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fr-FR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，也就是暴力匹配算法。这种算法的效率不高。它的最大特点是：当模式串从主串的某个位置开始比较并最终没有匹配成功时，下一个起始位置只是简单地取上一起始位置的后继位置。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如图所示，当第三次匹配失败后，第四次匹配真的应该从主串的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=4(b)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开始吗？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实际上，第三次匹配非常接近成功。因此，第四次匹配，很大程度上是模式串“自己跟自己比较”，这是算法改进的关键。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63B2FB6-7DB3-4054-A4F1-43DA978B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53" y="329023"/>
            <a:ext cx="2360282" cy="45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一般字符串匹配过程：       </a:t>
            </a: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3750424E-3839-4C70-9557-C11D815B6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46" y="-14066"/>
            <a:ext cx="541781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2860" y="314324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67042" y="314324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2860" y="285749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0   1    2    3   4    5   6   7   8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364" y="4038905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7042" y="403890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24364" y="44884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0   1    2   3    4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0446" y="400050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成功：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4702959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8282" y="3143249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因为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++;</a:t>
            </a:r>
          </a:p>
          <a:p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++;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5060148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538400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569039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595550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626189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452662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2381224" y="4929198"/>
            <a:ext cx="6929486" cy="726522"/>
            <a:chOff x="857224" y="4929198"/>
            <a:chExt cx="6929486" cy="726522"/>
          </a:xfrm>
        </p:grpSpPr>
        <p:sp>
          <p:nvSpPr>
            <p:cNvPr id="26" name="TextBox 25"/>
            <p:cNvSpPr txBox="1"/>
            <p:nvPr/>
          </p:nvSpPr>
          <p:spPr>
            <a:xfrm>
              <a:off x="857224" y="5286388"/>
              <a:ext cx="6929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itchFamily="49" charset="-122"/>
                  <a:cs typeface="Times New Roman" pitchFamily="18" charset="0"/>
                </a:rPr>
                <a:t>改进后的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KMP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算法进一步提高模式匹配的效率。</a:t>
              </a:r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3857620" y="4929198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20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/20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5935981" y="239495"/>
            <a:ext cx="541781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/>
              <a:t>分析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第三次匹配在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0(a)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2(a)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处开始，在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4(c)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6(b)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处失败，这意味着模式串和主串中：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0(a)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2(a)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1(b)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3(b)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2(c)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4(c)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3(a)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5(a)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这四个字符相互匹配。 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分析模式串的前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个字符：模式串的第一个字符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1(b)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2(c)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这两个字符和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0(a)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不同，因此以这两个字符开头的匹配必定失败，在第三次匹配中，主串中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3(b)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4(c)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和模式串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1(b)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2(c)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相互匹配，因此匹配失败后，可以直接跳过主串中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3(b)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4(c)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这两个字符的匹配。 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3750424E-3839-4C70-9557-C11D815B6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8" y="-14066"/>
            <a:ext cx="541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4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8177365" y="464779"/>
            <a:ext cx="3802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算法的改进之处在于：能够知道在匹配失败后，有多少字符是不需要进行匹配可以直接跳过的，匹配失败后，下一次匹配从什么地方开始能够有效的减少不必要的匹配过程。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63B2FB6-7DB3-4054-A4F1-43DA978B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53" y="10975"/>
            <a:ext cx="2360282" cy="45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算法匹配过程：       </a:t>
            </a:r>
          </a:p>
        </p:txBody>
      </p:sp>
      <p:pic>
        <p:nvPicPr>
          <p:cNvPr id="3" name="图片 2" descr="图片包含 游戏机, 键盘&#10;&#10;描述已自动生成">
            <a:extLst>
              <a:ext uri="{FF2B5EF4-FFF2-40B4-BE49-F238E27FC236}">
                <a16:creationId xmlns:a16="http://schemas.microsoft.com/office/drawing/2014/main" id="{9030EBAD-8F74-4E98-AA44-3D7F8371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7" y="378929"/>
            <a:ext cx="7411484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8C6EA0D3-EC81-402D-8FE8-C6F343052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" y="0"/>
            <a:ext cx="7051929" cy="6858000"/>
          </a:xfrm>
          <a:prstGeom prst="rect">
            <a:avLst/>
          </a:prstGeom>
        </p:spPr>
      </p:pic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/20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7272997" y="464779"/>
            <a:ext cx="47069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由上面的分析可以发现，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算法的核心在于对模式串本身的分析，其分析结果能提供在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位置匹配失败时，从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n - 1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这个子串中前缀和后缀的最长公共匹配的字符数。请观察左图：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这里给出了两个模式串的例子。第一个比较简单，第二个模式串更长一些。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在模式串的每一个位置，都可以计算这个位置处的前缀子串和后缀子串的最大匹配长度。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把匹配失败处左边的字符串取出（不包含匹配失败的字符），从左往右取出前缀字符串，从右往左取出后缀字符串。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63B2FB6-7DB3-4054-A4F1-43DA978B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745" y="-3093"/>
            <a:ext cx="2360282" cy="45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next[n]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求解方法：       </a:t>
            </a:r>
          </a:p>
        </p:txBody>
      </p:sp>
    </p:spTree>
    <p:extLst>
      <p:ext uri="{BB962C8B-B14F-4D97-AF65-F5344CB8AC3E}">
        <p14:creationId xmlns:p14="http://schemas.microsoft.com/office/powerpoint/2010/main" val="113838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5935981" y="239495"/>
            <a:ext cx="54178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/>
              <a:t>分析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在得到子串前缀和后缀的最长公共匹配字符数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后，以后在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x,j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处匹配失败时，可以直接从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x, j = m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处继续匹配。这是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算法的关键。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例如左图中的第三次匹配，在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=6, j=4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处匹配失败。由于在模式串中，当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j=4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时，其前缀串与后缀串的最大匹配长度是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，所以下一次匹配可以从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=6,j=1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处开始。也就是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=6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处的字符与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j=1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处的字符对齐之后再继续匹配。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为什么会这样？当在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j=n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处匹配失败时，模式串中前面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个字符已经匹配成功。如果这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个字符各不相同，根本没有必要浪费时间去在这一段字符串内部再进行比较。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所以，只需要在这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个字符串中找到最长的相互匹配的前缀和后缀，然后在下一次搜索时将它们对齐即可。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/20</a:t>
            </a: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3750424E-3839-4C70-9557-C11D815B6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8" y="-14066"/>
            <a:ext cx="541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/20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7591048" y="464779"/>
            <a:ext cx="43756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为了能够使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算法能够顺利进行，我们要求出在模式串的每一个位置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处，它的左边子模式中前缀和后缀的最大匹配长度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。也就是说，每一个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都有一个对应的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值，我们把这些值记录下来，存放在一个称为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数组的容器中。相应的计算实例如左图所示。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next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数组中有一个特殊的现象是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next[0]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的值一定是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，原因是当我们在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j=0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处匹配失败，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匹配算法退化成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匹配，下一个匹配位置就是当前位置的下一个位置，所以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next[0]=-1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63B2FB6-7DB3-4054-A4F1-43DA978B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136" y="566753"/>
            <a:ext cx="2360282" cy="45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next[n]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求解方法：       </a:t>
            </a:r>
          </a:p>
        </p:txBody>
      </p:sp>
      <p:pic>
        <p:nvPicPr>
          <p:cNvPr id="3" name="图片 2" descr="图片包含 侧面, 橱柜, 大, 空地&#10;&#10;描述已自动生成">
            <a:extLst>
              <a:ext uri="{FF2B5EF4-FFF2-40B4-BE49-F238E27FC236}">
                <a16:creationId xmlns:a16="http://schemas.microsoft.com/office/drawing/2014/main" id="{0D1C06F9-09B0-4503-B386-497B9B0A4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" y="1014075"/>
            <a:ext cx="762106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0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4C2B7C-A70D-47C7-94FD-38332119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08" y="26709"/>
            <a:ext cx="6810375" cy="2219325"/>
          </a:xfrm>
          <a:prstGeom prst="rect">
            <a:avLst/>
          </a:prstGeom>
        </p:spPr>
      </p:pic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739352" y="2806348"/>
            <a:ext cx="5253046" cy="360365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next[])	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j, k;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j=0;  k=-1;  next[0]=-1;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if (k==-1 ||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j++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k++;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next[j]=k;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 k=next[k];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737625" y="2296009"/>
            <a:ext cx="4248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由模式串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值的算法：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8</a:t>
            </a:fld>
            <a:r>
              <a:rPr lang="en-US" altLang="zh-CN" dirty="0"/>
              <a:t>/20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DCB67B38-A442-49D0-B7B9-D0326A3AE801}"/>
              </a:ext>
            </a:extLst>
          </p:cNvPr>
          <p:cNvSpPr txBox="1"/>
          <p:nvPr/>
        </p:nvSpPr>
        <p:spPr>
          <a:xfrm>
            <a:off x="7129671" y="1975525"/>
            <a:ext cx="47707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变量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代表的是扫描模式串时的当前位置，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代表的是在当前位置上已经得知的前缀与后缀的最大匹配长度。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如果我们在位置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处，求得的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，那么在位置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处，会出现两种情况：（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）这种匹配长度会继续增加（即满足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T[j]==T[k]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），这时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next[j+1]=k+1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T[j]!=T[k]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，这时要重新计算匹配长度。因为连续匹配的后缀序列被中断，所以我们要在长度为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的子串中寻找新的匹配模式。再次找到的前缀长度为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next[k]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，即执行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k=next[k]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的操作。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7591048" y="464779"/>
            <a:ext cx="43756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有了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数组，那么在匹配的过程中我们就能在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处匹配失败后，根据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next[n]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的值进行偏移，其中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next[0]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固定为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，代表在当前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这个位置整个模式串和主串都无法匹配成功，要从下一个位置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及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 = 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处开始匹配，模式串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的匹配过程如图所示。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63B2FB6-7DB3-4054-A4F1-43DA978B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5008" y="32180"/>
            <a:ext cx="2652928" cy="45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模式串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完整匹配过程</a:t>
            </a:r>
          </a:p>
        </p:txBody>
      </p:sp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15AB2F4C-C802-4DC2-A24E-19E83EE03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96" y="14069"/>
            <a:ext cx="7344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2430</Words>
  <Application>Microsoft Office PowerPoint</Application>
  <PresentationFormat>宽屏</PresentationFormat>
  <Paragraphs>374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楷体</vt:lpstr>
      <vt:lpstr>微软雅黑</vt:lpstr>
      <vt:lpstr>Arial</vt:lpstr>
      <vt:lpstr>Times New Roman</vt:lpstr>
      <vt:lpstr>Office 主题​​</vt:lpstr>
      <vt:lpstr>例题探讨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94</cp:revision>
  <dcterms:created xsi:type="dcterms:W3CDTF">2020-03-01T04:44:28Z</dcterms:created>
  <dcterms:modified xsi:type="dcterms:W3CDTF">2020-03-15T02:35:18Z</dcterms:modified>
</cp:coreProperties>
</file>