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DE4F8-8F56-4DFE-A33E-1A6ECD35B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3C784E-51B5-4683-8C6A-4030F67C7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6649C-20F7-4AA7-BE58-1801A7E5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F203F-DC41-41B6-A444-2CF70378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CC24F-8084-4B10-B818-993DCEC9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1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76176-869B-4308-B329-AADF5798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79921-B22E-430B-99BB-8E6517E60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E3771-CC59-47BF-AC87-F8C02539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D4215-B5CB-4840-9D3C-5067FFEC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8A1AB-291F-4047-99A4-96569A9C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1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56B30D-A129-4E17-8D8F-F6F4A646F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E147F-87DE-4441-AB24-CFB867B0D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A872E-828C-4C94-AD98-E0FA7CB4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E74F3-682E-4993-BD39-54AFF12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DC566-5C65-4DD5-9143-A8A553CE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6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0BD9B-0842-42C4-A53C-40B4CCAD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5F4F5-5E0D-419D-8D98-3B9B8CF7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9C6D-BCF1-44AF-9316-C672390B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59FF4-F6D5-405D-81BF-242E7A9E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1D76D-3BDB-4A51-AB9B-D73CA67C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9B4D5-ED69-41FD-AFD2-ACA6FA7E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982A9-8720-4722-9F67-DFDD1AE2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7230A-343E-45DE-822B-A1D31A32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F1B7B-2E3B-462C-9741-813ED825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C2CAA-438D-42FE-BC7A-8AE299F1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4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ECFEF-E62D-4E77-840F-787DEEF7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CB4EF-422A-460D-8FB3-376498929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6066B8-EE73-4E34-9B4C-3D6850700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C3421-1803-45D1-96C1-BBAFF029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3C905-F559-437D-9C93-17C85F38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927AD-5CB3-4BEC-83BF-65951E18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0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09339-7EF0-4A3B-9C96-B5915E0E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C625F-797C-4FE4-8B61-B8578081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94527-E832-439D-9E00-D921745FB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652634-A0B1-48C4-9A2B-B8316CEBB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FF7BA3-35C5-4213-977C-7F370FD14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BCD668-2966-4724-A022-628C987F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86365-80C6-489B-AC6D-FE564D8A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6A8CC2-94BC-4361-B8F9-D818B400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D15B0-A479-486A-AE82-E6AC01C8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30545-C5EE-43E4-A74C-F058F67D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312A2F-A1E2-4A24-95D5-4FDE106F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F3B990-E6B0-4A97-8B7A-5D714D84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A578BB-1908-4940-8F05-E7ECC44F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7C5A87-DA7A-4EAB-A6DC-207744D8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C61E1-861C-4B36-9A8C-142616EF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3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38CDB-4D5F-4EFC-902D-99BD0B1F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1C2EE-FB04-4A79-8089-A57015AE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473BA-5742-4BB5-9675-B6893C05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688471-9407-419C-8B75-1351B130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9D092-FEF2-4D49-A9C2-8175A408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8018A-83FC-4D96-B393-A96F722B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07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7767B-4301-458F-9529-28692CBF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E4714-7CAA-42AD-B8DB-828CB32D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A53B4-14BA-4A38-8398-CDF1AA446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EDCFE-2A00-4CBF-8377-C825D9AB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80DED-008F-495F-B832-656CA94B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826AD-BDF1-409D-8D0E-F848FEAE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3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11A1F9-C4DB-4499-A592-B2651BE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8912B-F750-44BD-9233-157CAD6F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E9224-ED1E-4F39-A2CB-179C4BF77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B266-413F-4795-8DF4-741526DEEAB4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DF1C1-9ECF-4744-A758-62C34512C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E390F-2236-4147-84C0-6240EF7C7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77C91-6940-44B4-8141-9F1DC0DB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例题探讨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918541-34BF-434F-8927-48EE240EC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一共有多少棵形状不同的二叉树？</a:t>
            </a:r>
          </a:p>
        </p:txBody>
      </p:sp>
    </p:spTree>
    <p:extLst>
      <p:ext uri="{BB962C8B-B14F-4D97-AF65-F5344CB8AC3E}">
        <p14:creationId xmlns:p14="http://schemas.microsoft.com/office/powerpoint/2010/main" val="395279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/>
              <a:t>/10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1617741" y="474168"/>
            <a:ext cx="86081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实际上，还有另外一种方法，可以得出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h(n)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就是卡塔兰数的结论。前面已经讨论过，一个长度为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的入栈序列，它的所有可能的出栈序列数就是卡塔兰数。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于是，当二叉树的形状数能够与堆栈出栈序列数对应起来时，就可以知道二叉树的形状数目就是卡塔兰数。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分析二叉树的性质可知，当同时得知二叉树的前序次序和中序次序的时候，可以唯一地还原出一棵二叉树。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当利用一个栈来完成中序遍历时，只要当前被访问的结点还有左孩子结点，就不能输出该结点而是必须把它压入堆栈。所以，所有的结点都有一次入栈的操作和一次出栈的操作。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入栈的次序，就是前序遍历的次序。当一个结点的左边已经没有孩子结点时，它就必须出栈并输出了。因此，结点的出栈次序就是中序遍历的次序。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当给定入栈序列（就是一棵二叉树的前序次序）后，所有可能的出栈序列就对应了二叉树的可能的中序遍历次序。在这种情况下，中序序列的个数就是二叉树的形状树。根据堆栈那一章中的结论，这个数就是第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个卡塔兰树。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所以，二叉树的形状数目就是卡塔兰数。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83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/>
              <a:t>/10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254050" y="4122179"/>
            <a:ext cx="8608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一给定二叉树的结点总数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，这棵二叉树可能的形状数目是多少？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63B2FB6-7DB3-4054-A4F1-43DA978B9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605" y="329023"/>
            <a:ext cx="4171143" cy="45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二叉树形状示例（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h(n)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代表形状数目）：      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C28EBC-5D03-46C7-AC07-09CE54AE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506" y="817348"/>
            <a:ext cx="491490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/>
              <a:t>/10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479133" y="2660774"/>
            <a:ext cx="8608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任何一棵二叉树，都可以分为三个部分：根、左子树、右子树。根结点的数目只能是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，左子树有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个结点，则右子树必有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n-i-1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个结点。一棵有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个结点的二叉树的形状总数可以这样计算：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B45F47-3DB0-40BB-8075-34354B13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28341"/>
            <a:ext cx="4914900" cy="2724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D19FA5A-80F1-4326-9480-EFA690950723}"/>
                  </a:ext>
                </a:extLst>
              </p:cNvPr>
              <p:cNvSpPr txBox="1"/>
              <p:nvPr/>
            </p:nvSpPr>
            <p:spPr>
              <a:xfrm>
                <a:off x="3823254" y="3849767"/>
                <a:ext cx="21343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D19FA5A-80F1-4326-9480-EFA690950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54" y="3849767"/>
                <a:ext cx="2134367" cy="369332"/>
              </a:xfrm>
              <a:prstGeom prst="rect">
                <a:avLst/>
              </a:prstGeom>
              <a:blipFill>
                <a:blip r:embed="rId3"/>
                <a:stretch>
                  <a:fillRect l="-2571" r="-2857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E5C51CE-B1FE-469A-882E-BBBBDBA11BB5}"/>
                  </a:ext>
                </a:extLst>
              </p:cNvPr>
              <p:cNvSpPr txBox="1"/>
              <p:nvPr/>
            </p:nvSpPr>
            <p:spPr>
              <a:xfrm>
                <a:off x="3803378" y="4678031"/>
                <a:ext cx="467487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E5C51CE-B1FE-469A-882E-BBBBDBA11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378" y="4678031"/>
                <a:ext cx="4674870" cy="1037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119AC8C-5749-4982-A278-DE322DB6FC69}"/>
                  </a:ext>
                </a:extLst>
              </p:cNvPr>
              <p:cNvSpPr txBox="1"/>
              <p:nvPr/>
            </p:nvSpPr>
            <p:spPr>
              <a:xfrm>
                <a:off x="3856386" y="4253956"/>
                <a:ext cx="21343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119AC8C-5749-4982-A278-DE322DB6F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386" y="4253956"/>
                <a:ext cx="2134367" cy="369332"/>
              </a:xfrm>
              <a:prstGeom prst="rect">
                <a:avLst/>
              </a:prstGeom>
              <a:blipFill>
                <a:blip r:embed="rId5"/>
                <a:stretch>
                  <a:fillRect l="-2571" r="-2571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63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80487" y="619940"/>
            <a:ext cx="8608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继续思考一个问题，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h(n)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能写出简洁的通项公式吗？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为此，我们先引入一个生成函数。令：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E5C51CE-B1FE-469A-882E-BBBBDBA11BB5}"/>
                  </a:ext>
                </a:extLst>
              </p:cNvPr>
              <p:cNvSpPr txBox="1"/>
              <p:nvPr/>
            </p:nvSpPr>
            <p:spPr>
              <a:xfrm>
                <a:off x="1285464" y="1391487"/>
                <a:ext cx="4549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E5C51CE-B1FE-469A-882E-BBBBDBA11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464" y="1391487"/>
                <a:ext cx="4549835" cy="369332"/>
              </a:xfrm>
              <a:prstGeom prst="rect">
                <a:avLst/>
              </a:prstGeom>
              <a:blipFill>
                <a:blip r:embed="rId2"/>
                <a:stretch>
                  <a:fillRect l="-93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5">
            <a:extLst>
              <a:ext uri="{FF2B5EF4-FFF2-40B4-BE49-F238E27FC236}">
                <a16:creationId xmlns:a16="http://schemas.microsoft.com/office/drawing/2014/main" id="{6A7EBE1D-BF58-4B38-ABB1-B7F8457BEBEC}"/>
              </a:ext>
            </a:extLst>
          </p:cNvPr>
          <p:cNvSpPr txBox="1"/>
          <p:nvPr/>
        </p:nvSpPr>
        <p:spPr>
          <a:xfrm>
            <a:off x="126871" y="1925282"/>
            <a:ext cx="8608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其中</a:t>
            </a:r>
            <a:r>
              <a:rPr lang="en-US" altLang="zh-CN" sz="22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就是我们要计算的通项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h(n)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。于是可以得到：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9BDC50E-0AE4-4E20-9825-381FE8696AB6}"/>
                  </a:ext>
                </a:extLst>
              </p:cNvPr>
              <p:cNvSpPr txBox="1"/>
              <p:nvPr/>
            </p:nvSpPr>
            <p:spPr>
              <a:xfrm>
                <a:off x="1186076" y="2484789"/>
                <a:ext cx="89650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9BDC50E-0AE4-4E20-9825-381FE869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76" y="2484789"/>
                <a:ext cx="8965018" cy="369332"/>
              </a:xfrm>
              <a:prstGeom prst="rect">
                <a:avLst/>
              </a:prstGeom>
              <a:blipFill>
                <a:blip r:embed="rId3"/>
                <a:stretch>
                  <a:fillRect t="-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0F0D62E-2C43-4D64-A830-FA98C11596B8}"/>
                  </a:ext>
                </a:extLst>
              </p:cNvPr>
              <p:cNvSpPr txBox="1"/>
              <p:nvPr/>
            </p:nvSpPr>
            <p:spPr>
              <a:xfrm>
                <a:off x="1219207" y="3260040"/>
                <a:ext cx="8901348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0F0D62E-2C43-4D64-A830-FA98C1159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7" y="3260040"/>
                <a:ext cx="8901348" cy="376642"/>
              </a:xfrm>
              <a:prstGeom prst="rect">
                <a:avLst/>
              </a:prstGeom>
              <a:blipFill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7559F27-3361-4C7C-99C6-405DC396292F}"/>
                  </a:ext>
                </a:extLst>
              </p:cNvPr>
              <p:cNvSpPr txBox="1"/>
              <p:nvPr/>
            </p:nvSpPr>
            <p:spPr>
              <a:xfrm>
                <a:off x="1186079" y="3889519"/>
                <a:ext cx="5697457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dirty="0"/>
                  <a:t>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7559F27-3361-4C7C-99C6-405DC3962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79" y="3889519"/>
                <a:ext cx="5697457" cy="381258"/>
              </a:xfrm>
              <a:prstGeom prst="rect">
                <a:avLst/>
              </a:prstGeom>
              <a:blipFill>
                <a:blip r:embed="rId5"/>
                <a:stretch>
                  <a:fillRect l="-1178" t="-19048" r="-107" b="-49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5">
            <a:extLst>
              <a:ext uri="{FF2B5EF4-FFF2-40B4-BE49-F238E27FC236}">
                <a16:creationId xmlns:a16="http://schemas.microsoft.com/office/drawing/2014/main" id="{B3C0EE11-1385-4E2B-A069-9A601686AA59}"/>
              </a:ext>
            </a:extLst>
          </p:cNvPr>
          <p:cNvSpPr txBox="1"/>
          <p:nvPr/>
        </p:nvSpPr>
        <p:spPr>
          <a:xfrm>
            <a:off x="226263" y="4502834"/>
            <a:ext cx="8608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进一步可以得到：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850A2D1-ADB9-4DE8-9115-4218E7D17EF5}"/>
                  </a:ext>
                </a:extLst>
              </p:cNvPr>
              <p:cNvSpPr txBox="1"/>
              <p:nvPr/>
            </p:nvSpPr>
            <p:spPr>
              <a:xfrm>
                <a:off x="1298720" y="5009333"/>
                <a:ext cx="7691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850A2D1-ADB9-4DE8-9115-4218E7D17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20" y="5009333"/>
                <a:ext cx="7691721" cy="369332"/>
              </a:xfrm>
              <a:prstGeom prst="rect">
                <a:avLst/>
              </a:prstGeom>
              <a:blipFill>
                <a:blip r:embed="rId6"/>
                <a:stretch>
                  <a:fillRect t="-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78">
            <a:extLst>
              <a:ext uri="{FF2B5EF4-FFF2-40B4-BE49-F238E27FC236}">
                <a16:creationId xmlns:a16="http://schemas.microsoft.com/office/drawing/2014/main" id="{54C8A989-5EF6-4A98-AA7B-56A9803F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42461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80487" y="619940"/>
            <a:ext cx="8608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解如下方程：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6A7EBE1D-BF58-4B38-ABB1-B7F8457BEBEC}"/>
              </a:ext>
            </a:extLst>
          </p:cNvPr>
          <p:cNvSpPr txBox="1"/>
          <p:nvPr/>
        </p:nvSpPr>
        <p:spPr>
          <a:xfrm>
            <a:off x="126871" y="1925282"/>
            <a:ext cx="8608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可以得到：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7559F27-3361-4C7C-99C6-405DC396292F}"/>
                  </a:ext>
                </a:extLst>
              </p:cNvPr>
              <p:cNvSpPr txBox="1"/>
              <p:nvPr/>
            </p:nvSpPr>
            <p:spPr>
              <a:xfrm>
                <a:off x="1186079" y="2445029"/>
                <a:ext cx="2722989" cy="777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1−4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7559F27-3361-4C7C-99C6-405DC3962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79" y="2445029"/>
                <a:ext cx="2722989" cy="7770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5">
            <a:extLst>
              <a:ext uri="{FF2B5EF4-FFF2-40B4-BE49-F238E27FC236}">
                <a16:creationId xmlns:a16="http://schemas.microsoft.com/office/drawing/2014/main" id="{B3C0EE11-1385-4E2B-A069-9A601686AA59}"/>
              </a:ext>
            </a:extLst>
          </p:cNvPr>
          <p:cNvSpPr txBox="1"/>
          <p:nvPr/>
        </p:nvSpPr>
        <p:spPr>
          <a:xfrm>
            <a:off x="213011" y="3389648"/>
            <a:ext cx="8608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因为</a:t>
            </a:r>
            <a:r>
              <a:rPr lang="en-US" altLang="zh-CN" sz="22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(0)=1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，可以据此将另外一个根舍去。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782295E-677C-4DC5-ABA5-858A65E6CC17}"/>
                  </a:ext>
                </a:extLst>
              </p:cNvPr>
              <p:cNvSpPr txBox="1"/>
              <p:nvPr/>
            </p:nvSpPr>
            <p:spPr>
              <a:xfrm>
                <a:off x="1331852" y="1172825"/>
                <a:ext cx="33300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782295E-677C-4DC5-ABA5-858A65E6C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852" y="1172825"/>
                <a:ext cx="3330079" cy="369332"/>
              </a:xfrm>
              <a:prstGeom prst="rect">
                <a:avLst/>
              </a:prstGeom>
              <a:blipFill>
                <a:blip r:embed="rId4"/>
                <a:stretch>
                  <a:fillRect l="-548" r="-146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5">
            <a:extLst>
              <a:ext uri="{FF2B5EF4-FFF2-40B4-BE49-F238E27FC236}">
                <a16:creationId xmlns:a16="http://schemas.microsoft.com/office/drawing/2014/main" id="{DC8A4EB9-9B54-4672-89FB-DB63E121BE29}"/>
              </a:ext>
            </a:extLst>
          </p:cNvPr>
          <p:cNvSpPr txBox="1"/>
          <p:nvPr/>
        </p:nvSpPr>
        <p:spPr>
          <a:xfrm>
            <a:off x="193133" y="3992624"/>
            <a:ext cx="8608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广义牛顿二项式定理如下：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5DD173-A0A2-4355-AC93-B3BDA63B3C49}"/>
                  </a:ext>
                </a:extLst>
              </p:cNvPr>
              <p:cNvSpPr txBox="1"/>
              <p:nvPr/>
            </p:nvSpPr>
            <p:spPr>
              <a:xfrm>
                <a:off x="940916" y="4558762"/>
                <a:ext cx="7465377" cy="1007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5DD173-A0A2-4355-AC93-B3BDA63B3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16" y="4558762"/>
                <a:ext cx="7465377" cy="10073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灯片编号占位符 78">
            <a:extLst>
              <a:ext uri="{FF2B5EF4-FFF2-40B4-BE49-F238E27FC236}">
                <a16:creationId xmlns:a16="http://schemas.microsoft.com/office/drawing/2014/main" id="{7A8F6332-C1BC-4542-9D0E-886F6431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401240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80487" y="36847"/>
            <a:ext cx="8608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于是有：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6A7EBE1D-BF58-4B38-ABB1-B7F8457BEBEC}"/>
              </a:ext>
            </a:extLst>
          </p:cNvPr>
          <p:cNvSpPr txBox="1"/>
          <p:nvPr/>
        </p:nvSpPr>
        <p:spPr>
          <a:xfrm>
            <a:off x="126871" y="1567473"/>
            <a:ext cx="8608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将系数展开，可以得到：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7559F27-3361-4C7C-99C6-405DC396292F}"/>
                  </a:ext>
                </a:extLst>
              </p:cNvPr>
              <p:cNvSpPr txBox="1"/>
              <p:nvPr/>
            </p:nvSpPr>
            <p:spPr>
              <a:xfrm>
                <a:off x="1186079" y="2007708"/>
                <a:ext cx="10224722" cy="1040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7559F27-3361-4C7C-99C6-405DC3962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79" y="2007708"/>
                <a:ext cx="10224722" cy="10404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98A3A63-42A6-4063-96AE-B88DD5D0CAE3}"/>
                  </a:ext>
                </a:extLst>
              </p:cNvPr>
              <p:cNvSpPr txBox="1"/>
              <p:nvPr/>
            </p:nvSpPr>
            <p:spPr>
              <a:xfrm>
                <a:off x="960796" y="324687"/>
                <a:ext cx="7212231" cy="1130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98A3A63-42A6-4063-96AE-B88DD5D0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96" y="324687"/>
                <a:ext cx="7212231" cy="1130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55DB568-AF9B-463F-B2E0-41CAC7CDB3A5}"/>
                  </a:ext>
                </a:extLst>
              </p:cNvPr>
              <p:cNvSpPr txBox="1"/>
              <p:nvPr/>
            </p:nvSpPr>
            <p:spPr>
              <a:xfrm>
                <a:off x="1219211" y="3140774"/>
                <a:ext cx="6843605" cy="91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2∙4⋯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2∙4⋯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55DB568-AF9B-463F-B2E0-41CAC7CD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11" y="3140774"/>
                <a:ext cx="6843605" cy="910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5CAF81C-5DAF-4557-88BE-980EB1F4D28A}"/>
                  </a:ext>
                </a:extLst>
              </p:cNvPr>
              <p:cNvSpPr txBox="1"/>
              <p:nvPr/>
            </p:nvSpPr>
            <p:spPr>
              <a:xfrm>
                <a:off x="1186083" y="4141305"/>
                <a:ext cx="8760219" cy="91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5CAF81C-5DAF-4557-88BE-980EB1F4D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3" y="4141305"/>
                <a:ext cx="8760219" cy="9104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035EC59-B340-47F6-8744-7481E514EDB0}"/>
                  </a:ext>
                </a:extLst>
              </p:cNvPr>
              <p:cNvSpPr txBox="1"/>
              <p:nvPr/>
            </p:nvSpPr>
            <p:spPr>
              <a:xfrm>
                <a:off x="1232467" y="5181604"/>
                <a:ext cx="10090070" cy="91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035EC59-B340-47F6-8744-7481E514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67" y="5181604"/>
                <a:ext cx="10090070" cy="9104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灯片编号占位符 78">
            <a:extLst>
              <a:ext uri="{FF2B5EF4-FFF2-40B4-BE49-F238E27FC236}">
                <a16:creationId xmlns:a16="http://schemas.microsoft.com/office/drawing/2014/main" id="{A21DE928-2E90-428C-88B0-84B224B6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23878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80487" y="50099"/>
            <a:ext cx="8608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于是有：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6A7EBE1D-BF58-4B38-ABB1-B7F8457BEBEC}"/>
              </a:ext>
            </a:extLst>
          </p:cNvPr>
          <p:cNvSpPr txBox="1"/>
          <p:nvPr/>
        </p:nvSpPr>
        <p:spPr>
          <a:xfrm>
            <a:off x="126871" y="2919194"/>
            <a:ext cx="8608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进一步，可以得到：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98A3A63-42A6-4063-96AE-B88DD5D0CAE3}"/>
                  </a:ext>
                </a:extLst>
              </p:cNvPr>
              <p:cNvSpPr txBox="1"/>
              <p:nvPr/>
            </p:nvSpPr>
            <p:spPr>
              <a:xfrm>
                <a:off x="960796" y="1676408"/>
                <a:ext cx="9104415" cy="1007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98A3A63-42A6-4063-96AE-B88DD5D0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96" y="1676408"/>
                <a:ext cx="9104415" cy="1007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8C1830A-2304-461A-AB50-424A004372F8}"/>
                  </a:ext>
                </a:extLst>
              </p:cNvPr>
              <p:cNvSpPr txBox="1"/>
              <p:nvPr/>
            </p:nvSpPr>
            <p:spPr>
              <a:xfrm>
                <a:off x="980679" y="410820"/>
                <a:ext cx="3829638" cy="91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8C1830A-2304-461A-AB50-424A00437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79" y="410820"/>
                <a:ext cx="3829638" cy="910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DC993E5-6F35-4B12-8473-F28F6DB43F06}"/>
                  </a:ext>
                </a:extLst>
              </p:cNvPr>
              <p:cNvSpPr txBox="1"/>
              <p:nvPr/>
            </p:nvSpPr>
            <p:spPr>
              <a:xfrm>
                <a:off x="278310" y="3604601"/>
                <a:ext cx="11708718" cy="1007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DC993E5-6F35-4B12-8473-F28F6DB43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0" y="3604601"/>
                <a:ext cx="11708718" cy="1007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BFCC669-9B03-45FF-92CC-C699FE5449DF}"/>
                  </a:ext>
                </a:extLst>
              </p:cNvPr>
              <p:cNvSpPr txBox="1"/>
              <p:nvPr/>
            </p:nvSpPr>
            <p:spPr>
              <a:xfrm>
                <a:off x="589733" y="4856929"/>
                <a:ext cx="11149591" cy="1007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1−4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BFCC669-9B03-45FF-92CC-C699FE544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33" y="4856929"/>
                <a:ext cx="11149591" cy="10073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灯片编号占位符 78">
            <a:extLst>
              <a:ext uri="{FF2B5EF4-FFF2-40B4-BE49-F238E27FC236}">
                <a16:creationId xmlns:a16="http://schemas.microsoft.com/office/drawing/2014/main" id="{46502122-4A1F-444E-9C7F-13331748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62278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80487" y="50099"/>
            <a:ext cx="8608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因为：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6A7EBE1D-BF58-4B38-ABB1-B7F8457BEBEC}"/>
              </a:ext>
            </a:extLst>
          </p:cNvPr>
          <p:cNvSpPr txBox="1"/>
          <p:nvPr/>
        </p:nvSpPr>
        <p:spPr>
          <a:xfrm>
            <a:off x="-45405" y="1593976"/>
            <a:ext cx="8608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所以，可以得到：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8C1830A-2304-461A-AB50-424A004372F8}"/>
                  </a:ext>
                </a:extLst>
              </p:cNvPr>
              <p:cNvSpPr txBox="1"/>
              <p:nvPr/>
            </p:nvSpPr>
            <p:spPr>
              <a:xfrm>
                <a:off x="450594" y="516836"/>
                <a:ext cx="11671913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8C1830A-2304-461A-AB50-424A00437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94" y="516836"/>
                <a:ext cx="11671913" cy="768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D566FA-1E08-42EC-9C62-081A2A60EF35}"/>
                  </a:ext>
                </a:extLst>
              </p:cNvPr>
              <p:cNvSpPr txBox="1"/>
              <p:nvPr/>
            </p:nvSpPr>
            <p:spPr>
              <a:xfrm>
                <a:off x="457219" y="2140229"/>
                <a:ext cx="10095199" cy="72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D566FA-1E08-42EC-9C62-081A2A60E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19" y="2140229"/>
                <a:ext cx="10095199" cy="722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5">
            <a:extLst>
              <a:ext uri="{FF2B5EF4-FFF2-40B4-BE49-F238E27FC236}">
                <a16:creationId xmlns:a16="http://schemas.microsoft.com/office/drawing/2014/main" id="{36557366-E692-4071-A251-3C90096DBCBE}"/>
              </a:ext>
            </a:extLst>
          </p:cNvPr>
          <p:cNvSpPr txBox="1"/>
          <p:nvPr/>
        </p:nvSpPr>
        <p:spPr>
          <a:xfrm>
            <a:off x="979" y="3164357"/>
            <a:ext cx="8608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于是：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509B978-5BB5-4877-9313-A65938876911}"/>
                  </a:ext>
                </a:extLst>
              </p:cNvPr>
              <p:cNvSpPr txBox="1"/>
              <p:nvPr/>
            </p:nvSpPr>
            <p:spPr>
              <a:xfrm>
                <a:off x="589733" y="3571467"/>
                <a:ext cx="4982967" cy="1007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509B978-5BB5-4877-9313-A65938876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33" y="3571467"/>
                <a:ext cx="4982967" cy="1007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48D7B64-B2F5-41F3-99F5-B93FD3CDD67F}"/>
              </a:ext>
            </a:extLst>
          </p:cNvPr>
          <p:cNvSpPr txBox="1"/>
          <p:nvPr/>
        </p:nvSpPr>
        <p:spPr>
          <a:xfrm>
            <a:off x="47363" y="4814257"/>
            <a:ext cx="8608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根据生成函数系数与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h(n)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的关系，可得：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66892EE-F2EB-4CB8-B764-CDF212843DF7}"/>
                  </a:ext>
                </a:extLst>
              </p:cNvPr>
              <p:cNvSpPr txBox="1"/>
              <p:nvPr/>
            </p:nvSpPr>
            <p:spPr>
              <a:xfrm>
                <a:off x="742133" y="5446651"/>
                <a:ext cx="2371675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66892EE-F2EB-4CB8-B764-CDF212843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33" y="5446651"/>
                <a:ext cx="2371675" cy="7000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灯片编号占位符 78">
            <a:extLst>
              <a:ext uri="{FF2B5EF4-FFF2-40B4-BE49-F238E27FC236}">
                <a16:creationId xmlns:a16="http://schemas.microsoft.com/office/drawing/2014/main" id="{C54D6F23-9A1E-43C9-85CC-651B8613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37309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/>
              <a:t>/10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2479133" y="2713782"/>
            <a:ext cx="8608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结论：任何一棵有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个结点的二叉树，二叉树的形状总数是：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5F048A-0B52-47B1-A813-57652BC6F65F}"/>
                  </a:ext>
                </a:extLst>
              </p:cNvPr>
              <p:cNvSpPr txBox="1"/>
              <p:nvPr/>
            </p:nvSpPr>
            <p:spPr>
              <a:xfrm>
                <a:off x="4452745" y="3260044"/>
                <a:ext cx="2371675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5F048A-0B52-47B1-A813-57652BC6F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45" y="3260044"/>
                <a:ext cx="2371675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5">
            <a:extLst>
              <a:ext uri="{FF2B5EF4-FFF2-40B4-BE49-F238E27FC236}">
                <a16:creationId xmlns:a16="http://schemas.microsoft.com/office/drawing/2014/main" id="{C5D3C3D5-CA84-4A73-AFBA-836B2CBFE8C3}"/>
              </a:ext>
            </a:extLst>
          </p:cNvPr>
          <p:cNvSpPr txBox="1"/>
          <p:nvPr/>
        </p:nvSpPr>
        <p:spPr>
          <a:xfrm>
            <a:off x="2538769" y="4257658"/>
            <a:ext cx="8608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也就是第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个卡塔兰数。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9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775</Words>
  <Application>Microsoft Office PowerPoint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例题探讨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例题探讨</dc:title>
  <dc:creator>MSoffice</dc:creator>
  <cp:lastModifiedBy>MSoffice</cp:lastModifiedBy>
  <cp:revision>70</cp:revision>
  <dcterms:created xsi:type="dcterms:W3CDTF">2020-03-01T04:44:28Z</dcterms:created>
  <dcterms:modified xsi:type="dcterms:W3CDTF">2020-03-12T09:37:12Z</dcterms:modified>
</cp:coreProperties>
</file>