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461" r:id="rId4"/>
    <p:sldId id="469" r:id="rId5"/>
    <p:sldId id="463" r:id="rId6"/>
    <p:sldId id="470" r:id="rId7"/>
    <p:sldId id="471" r:id="rId8"/>
    <p:sldId id="472" r:id="rId9"/>
    <p:sldId id="473" r:id="rId10"/>
    <p:sldId id="474" r:id="rId11"/>
    <p:sldId id="475" r:id="rId12"/>
    <p:sldId id="4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DE4F8-8F56-4DFE-A33E-1A6ECD35BB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3C784E-51B5-4683-8C6A-4030F67C7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26649C-20F7-4AA7-BE58-1801A7E5C3EE}"/>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516F203F-DC41-41B6-A444-2CF70378FA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CC24F-8084-4B10-B818-993DCEC93F13}"/>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334081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76176-869B-4308-B329-AADF579868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979921-B22E-430B-99BB-8E6517E606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DE3771-CC59-47BF-AC87-F8C02539A685}"/>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7CCD4215-B5CB-4840-9D3C-5067FFECE8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98A1AB-291F-4047-99A4-96569A9CF0DA}"/>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324791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56B30D-A129-4E17-8D8F-F6F4A646FA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DE147F-87DE-4441-AB24-CFB867B0DA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3A872E-828C-4C94-AD98-E0FA7CB4D30D}"/>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E98E74F3-682E-4993-BD39-54AFF12B1B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1DC566-5C65-4DD5-9143-A8A553CE9396}"/>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112876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0BD9B-0842-42C4-A53C-40B4CCAD0E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A5F4F5-5E0D-419D-8D98-3B9B8CF74C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5B9C6D-BCF1-44AF-9316-C672390B11ED}"/>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2F659FF4-F6D5-405D-81BF-242E7A9E2B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D76D-3BDB-4A51-AB9B-D73CA67C7D5B}"/>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351226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9B4D5-ED69-41FD-AFD2-ACA6FA7E4B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F982A9-8720-4722-9F67-DFDD1AE20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67230A-343E-45DE-822B-A1D31A320341}"/>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A0BF1B7B-2E3B-462C-9741-813ED825F1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DC2CAA-438D-42FE-BC7A-8AE299F1C0A7}"/>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418644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ECFEF-E62D-4E77-840F-787DEEF753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7CB4EF-422A-460D-8FB3-376498929D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6066B8-EE73-4E34-9B4C-3D68507005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CC3421-1803-45D1-96C1-BBAFF0292D96}"/>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3D23C905-F559-437D-9C93-17C85F3825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F927AD-5CB3-4BEC-83BF-65951E18365F}"/>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134120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09339-7EF0-4A3B-9C96-B5915E0EB7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DC625F-797C-4FE4-8B61-B85780811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594527-E832-439D-9E00-D921745FBCB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B652634-A0B1-48C4-9A2B-B8316CEBB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FF7BA3-35C5-4213-977C-7F370FD145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BCD668-2966-4724-A022-628C987FC6E6}"/>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8" name="页脚占位符 7">
            <a:extLst>
              <a:ext uri="{FF2B5EF4-FFF2-40B4-BE49-F238E27FC236}">
                <a16:creationId xmlns:a16="http://schemas.microsoft.com/office/drawing/2014/main" id="{10D86365-80C6-489B-AC6D-FE564D8A90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6A8CC2-94BC-4361-B8F9-D818B400FA4E}"/>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36920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D15B0-A479-486A-AE82-E6AC01C887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730545-C5EE-43E4-A74C-F058F67D6D91}"/>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4" name="页脚占位符 3">
            <a:extLst>
              <a:ext uri="{FF2B5EF4-FFF2-40B4-BE49-F238E27FC236}">
                <a16:creationId xmlns:a16="http://schemas.microsoft.com/office/drawing/2014/main" id="{2A312A2F-A1E2-4A24-95D5-4FDE106F8F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F3B990-E6B0-4A97-8B7A-5D714D849AD0}"/>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14672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A578BB-1908-4940-8F05-E7ECC44F9F57}"/>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3" name="页脚占位符 2">
            <a:extLst>
              <a:ext uri="{FF2B5EF4-FFF2-40B4-BE49-F238E27FC236}">
                <a16:creationId xmlns:a16="http://schemas.microsoft.com/office/drawing/2014/main" id="{C17C5A87-DA7A-4EAB-A6DC-207744D88F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CC61E1-861C-4B36-9A8C-142616EF44E4}"/>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231213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38CDB-4D5F-4EFC-902D-99BD0B1F3E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D1C2EE-FB04-4A79-8089-A57015AE3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1473BA-5742-4BB5-9675-B6893C059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688471-9407-419C-8B75-1351B130ED10}"/>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1449D092-FEF2-4D49-A9C2-8175A40839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98018A-83FC-4D96-B393-A96F722B7F60}"/>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36420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7767B-4301-458F-9529-28692CBF33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9E4714-7CAA-42AD-B8DB-828CB32D7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7A53B4-14BA-4A38-8398-CDF1AA446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4EDCFE-2A00-4CBF-8377-C825D9ABB70B}"/>
              </a:ext>
            </a:extLst>
          </p:cNvPr>
          <p:cNvSpPr>
            <a:spLocks noGrp="1"/>
          </p:cNvSpPr>
          <p:nvPr>
            <p:ph type="dt" sz="half" idx="10"/>
          </p:nvPr>
        </p:nvSpPr>
        <p:spPr/>
        <p:txBody>
          <a:bodyPr/>
          <a:lstStyle/>
          <a:p>
            <a:fld id="{D084B266-413F-4795-8DF4-741526DEEAB4}" type="datetimeFigureOut">
              <a:rPr lang="zh-CN" altLang="en-US" smtClean="0"/>
              <a:t>2020/3/8</a:t>
            </a:fld>
            <a:endParaRPr lang="zh-CN" altLang="en-US"/>
          </a:p>
        </p:txBody>
      </p:sp>
      <p:sp>
        <p:nvSpPr>
          <p:cNvPr id="6" name="页脚占位符 5">
            <a:extLst>
              <a:ext uri="{FF2B5EF4-FFF2-40B4-BE49-F238E27FC236}">
                <a16:creationId xmlns:a16="http://schemas.microsoft.com/office/drawing/2014/main" id="{09180DED-008F-495F-B832-656CA94B8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F826AD-BDF1-409D-8D0E-F848FEAE5C63}"/>
              </a:ext>
            </a:extLst>
          </p:cNvPr>
          <p:cNvSpPr>
            <a:spLocks noGrp="1"/>
          </p:cNvSpPr>
          <p:nvPr>
            <p:ph type="sldNum" sz="quarter" idx="12"/>
          </p:nvPr>
        </p:nvSpPr>
        <p:spPr/>
        <p:txBody>
          <a:body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10742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11A1F9-C4DB-4499-A592-B2651BEF5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F8912B-F750-44BD-9233-157CAD6F2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2E9224-ED1E-4F39-A2CB-179C4BF77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4B266-413F-4795-8DF4-741526DEEAB4}" type="datetimeFigureOut">
              <a:rPr lang="zh-CN" altLang="en-US" smtClean="0"/>
              <a:t>2020/3/8</a:t>
            </a:fld>
            <a:endParaRPr lang="zh-CN" altLang="en-US"/>
          </a:p>
        </p:txBody>
      </p:sp>
      <p:sp>
        <p:nvSpPr>
          <p:cNvPr id="5" name="页脚占位符 4">
            <a:extLst>
              <a:ext uri="{FF2B5EF4-FFF2-40B4-BE49-F238E27FC236}">
                <a16:creationId xmlns:a16="http://schemas.microsoft.com/office/drawing/2014/main" id="{505DF1C1-9ECF-4744-A758-62C34512C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6E390F-2236-4147-84C0-6240EF7C7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10F67-1921-4D8C-A02B-23EA7C2F94BE}" type="slidenum">
              <a:rPr lang="zh-CN" altLang="en-US" smtClean="0"/>
              <a:t>‹#›</a:t>
            </a:fld>
            <a:endParaRPr lang="zh-CN" altLang="en-US"/>
          </a:p>
        </p:txBody>
      </p:sp>
    </p:spTree>
    <p:extLst>
      <p:ext uri="{BB962C8B-B14F-4D97-AF65-F5344CB8AC3E}">
        <p14:creationId xmlns:p14="http://schemas.microsoft.com/office/powerpoint/2010/main" val="2164609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77C91-6940-44B4-8141-9F1DC0DB8BA0}"/>
              </a:ext>
            </a:extLst>
          </p:cNvPr>
          <p:cNvSpPr>
            <a:spLocks noGrp="1"/>
          </p:cNvSpPr>
          <p:nvPr>
            <p:ph type="ctrTitle"/>
          </p:nvPr>
        </p:nvSpPr>
        <p:spPr/>
        <p:txBody>
          <a:bodyPr/>
          <a:lstStyle/>
          <a:p>
            <a:r>
              <a:rPr lang="zh-CN" altLang="en-US" dirty="0"/>
              <a:t>例题探讨</a:t>
            </a:r>
          </a:p>
        </p:txBody>
      </p:sp>
      <p:sp>
        <p:nvSpPr>
          <p:cNvPr id="3" name="副标题 2">
            <a:extLst>
              <a:ext uri="{FF2B5EF4-FFF2-40B4-BE49-F238E27FC236}">
                <a16:creationId xmlns:a16="http://schemas.microsoft.com/office/drawing/2014/main" id="{30918541-34BF-434F-8927-48EE240ECE05}"/>
              </a:ext>
            </a:extLst>
          </p:cNvPr>
          <p:cNvSpPr>
            <a:spLocks noGrp="1"/>
          </p:cNvSpPr>
          <p:nvPr>
            <p:ph type="subTitle" idx="1"/>
          </p:nvPr>
        </p:nvSpPr>
        <p:spPr/>
        <p:txBody>
          <a:bodyPr/>
          <a:lstStyle/>
          <a:p>
            <a:r>
              <a:rPr lang="zh-CN" altLang="en-US" dirty="0"/>
              <a:t>递归算法设计的一般原则</a:t>
            </a:r>
          </a:p>
        </p:txBody>
      </p:sp>
    </p:spTree>
    <p:extLst>
      <p:ext uri="{BB962C8B-B14F-4D97-AF65-F5344CB8AC3E}">
        <p14:creationId xmlns:p14="http://schemas.microsoft.com/office/powerpoint/2010/main" val="395279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10</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89070" y="4332299"/>
            <a:ext cx="8608184" cy="1785104"/>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递归函数中递归部分实施的是任务分解，要注意几个要点：</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（一）分解后的子任务应具有更小的数据规模；</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（二）可以只分解出一个子任务，也可以分解出多个子任务，还可以根据不同的条件，准备多套分解方案；</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（三）尽量避免分解出重复计算的子任务。</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t>    preprocess();</a:t>
            </a:r>
          </a:p>
          <a:p>
            <a:r>
              <a:rPr lang="en-US" altLang="zh-CN" sz="2000" b="1" dirty="0"/>
              <a:t>    </a:t>
            </a:r>
            <a:r>
              <a:rPr lang="en-US" altLang="zh-CN" sz="2000" b="1" dirty="0">
                <a:solidFill>
                  <a:srgbClr val="FF0000"/>
                </a:solidFill>
              </a:rPr>
              <a:t>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218283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11</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515574" y="4372055"/>
            <a:ext cx="8608184" cy="1107996"/>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在测试递归函数的时候，可以在小数据规模上进行跟踪。但不建议在大数据集合上进行跟踪。如果发现结果出错，只需要根据上面的介绍的步骤，检查各个部分的设计情况即可。</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t>    preprocess();</a:t>
            </a:r>
          </a:p>
          <a:p>
            <a:r>
              <a:rPr lang="en-US" altLang="zh-CN" sz="2000" b="1" dirty="0"/>
              <a:t>    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24630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12</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515574" y="4372055"/>
            <a:ext cx="8608184" cy="1107996"/>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在软件工程实践中，递归函数无论在空间效率上，还是在时间效率上，往往都不具备优势。它的好处是便于进行理论分析。所以，如果存在对应的非递归算法，即迭代算法，选用后者会更合适。</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t>    preprocess();</a:t>
            </a:r>
          </a:p>
          <a:p>
            <a:r>
              <a:rPr lang="en-US" altLang="zh-CN" sz="2000" b="1" dirty="0"/>
              <a:t>    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359731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2</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732353" y="4558278"/>
            <a:ext cx="8608184" cy="1107996"/>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一个函数调用自己，就是递归函数。递归分直接递归和间接递归两种。由于所有的间接递归都可以转换成直接递归，所以我们在讨论递归时只讨论直接递归。</a:t>
            </a:r>
            <a:endParaRPr lang="en-US" altLang="zh-CN" sz="2200" dirty="0">
              <a:solidFill>
                <a:srgbClr val="0000FF"/>
              </a:solidFill>
              <a:ea typeface="楷体" pitchFamily="49" charset="-122"/>
              <a:cs typeface="Times New Roman" pitchFamily="18" charset="0"/>
            </a:endParaRPr>
          </a:p>
        </p:txBody>
      </p:sp>
      <p:sp>
        <p:nvSpPr>
          <p:cNvPr id="5" name="Text Box 2">
            <a:extLst>
              <a:ext uri="{FF2B5EF4-FFF2-40B4-BE49-F238E27FC236}">
                <a16:creationId xmlns:a16="http://schemas.microsoft.com/office/drawing/2014/main" id="{F63B2FB6-7DB3-4054-A4F1-43DA978B959B}"/>
              </a:ext>
            </a:extLst>
          </p:cNvPr>
          <p:cNvSpPr txBox="1">
            <a:spLocks noChangeArrowheads="1"/>
          </p:cNvSpPr>
          <p:nvPr/>
        </p:nvSpPr>
        <p:spPr bwMode="auto">
          <a:xfrm>
            <a:off x="3435606" y="118003"/>
            <a:ext cx="3786214" cy="502702"/>
          </a:xfrm>
          <a:prstGeom prst="rect">
            <a:avLst/>
          </a:prstGeom>
          <a:noFill/>
          <a:ln w="9525">
            <a:noFill/>
            <a:miter lim="800000"/>
            <a:headEnd/>
            <a:tailEnd/>
          </a:ln>
          <a:effectLst/>
        </p:spPr>
        <p:txBody>
          <a:bodyPr wrap="square">
            <a:spAutoFit/>
          </a:bodyPr>
          <a:lstStyle/>
          <a:p>
            <a:pPr algn="l">
              <a:lnSpc>
                <a:spcPts val="3200"/>
              </a:lnSpc>
              <a:spcBef>
                <a:spcPct val="50000"/>
              </a:spcBef>
            </a:pPr>
            <a:r>
              <a:rPr kumimoji="1" lang="zh-CN" altLang="en-US">
                <a:ea typeface="楷体" pitchFamily="49" charset="-122"/>
                <a:cs typeface="Times New Roman" pitchFamily="18" charset="0"/>
              </a:rPr>
              <a:t>间接递归示例：       </a:t>
            </a:r>
            <a:endParaRPr kumimoji="1" lang="zh-CN" altLang="en-US" dirty="0">
              <a:ea typeface="楷体" pitchFamily="49" charset="-122"/>
              <a:cs typeface="Times New Roman" pitchFamily="18" charset="0"/>
            </a:endParaRPr>
          </a:p>
        </p:txBody>
      </p:sp>
      <p:sp>
        <p:nvSpPr>
          <p:cNvPr id="6" name="TextBox 4">
            <a:extLst>
              <a:ext uri="{FF2B5EF4-FFF2-40B4-BE49-F238E27FC236}">
                <a16:creationId xmlns:a16="http://schemas.microsoft.com/office/drawing/2014/main" id="{6A180335-BE15-43D2-B3E6-4A30CD9369C4}"/>
              </a:ext>
            </a:extLst>
          </p:cNvPr>
          <p:cNvSpPr txBox="1"/>
          <p:nvPr/>
        </p:nvSpPr>
        <p:spPr>
          <a:xfrm>
            <a:off x="4221424" y="903821"/>
            <a:ext cx="2000264" cy="2246769"/>
          </a:xfrm>
          <a:prstGeom prst="rect">
            <a:avLst/>
          </a:prstGeom>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000">
                <a:solidFill>
                  <a:srgbClr val="0000FF"/>
                </a:solidFill>
                <a:latin typeface="Times New Roman" pitchFamily="18" charset="0"/>
                <a:cs typeface="Times New Roman" pitchFamily="18" charset="0"/>
              </a:rPr>
              <a:t>void  </a:t>
            </a:r>
            <a:r>
              <a:rPr lang="en-US" altLang="zh-CN" sz="2000">
                <a:solidFill>
                  <a:srgbClr val="FF0000"/>
                </a:solidFill>
                <a:latin typeface="Times New Roman" pitchFamily="18" charset="0"/>
                <a:cs typeface="Times New Roman" pitchFamily="18" charset="0"/>
              </a:rPr>
              <a:t>f1</a:t>
            </a:r>
            <a:r>
              <a:rPr lang="en-US" altLang="zh-CN" sz="2000">
                <a:solidFill>
                  <a:srgbClr val="0000FF"/>
                </a:solidFill>
                <a:latin typeface="Times New Roman" pitchFamily="18" charset="0"/>
                <a:cs typeface="Times New Roman" pitchFamily="18" charset="0"/>
              </a:rPr>
              <a:t>(</a:t>
            </a:r>
            <a:r>
              <a:rPr lang="en-US" sz="2000" dirty="0">
                <a:solidFill>
                  <a:srgbClr val="0000FF"/>
                </a:solidFill>
                <a:latin typeface="Times New Roman" pitchFamily="18" charset="0"/>
                <a:cs typeface="Times New Roman" pitchFamily="18" charset="0"/>
                <a:sym typeface="Symbol"/>
              </a:rPr>
              <a:t>)</a:t>
            </a:r>
          </a:p>
          <a:p>
            <a:pPr algn="l"/>
            <a:r>
              <a:rPr lang="en-US" altLang="zh-CN" sz="2000" dirty="0">
                <a:solidFill>
                  <a:srgbClr val="0000FF"/>
                </a:solidFill>
                <a:latin typeface="Times New Roman" pitchFamily="18" charset="0"/>
                <a:cs typeface="Times New Roman" pitchFamily="18" charset="0"/>
                <a:sym typeface="Symbol"/>
              </a:rPr>
              <a:t>{</a:t>
            </a:r>
          </a:p>
          <a:p>
            <a:pPr algn="l"/>
            <a:r>
              <a:rPr lang="en-US" sz="2000" dirty="0">
                <a:solidFill>
                  <a:srgbClr val="0000FF"/>
                </a:solidFill>
                <a:latin typeface="Times New Roman" pitchFamily="18" charset="0"/>
                <a:cs typeface="Times New Roman" pitchFamily="18" charset="0"/>
                <a:sym typeface="Symbol"/>
              </a:rPr>
              <a:t>      </a:t>
            </a:r>
            <a:endParaRPr lang="zh-CN" altLang="en-US" sz="2000" dirty="0">
              <a:solidFill>
                <a:srgbClr val="0000FF"/>
              </a:solidFill>
              <a:latin typeface="Times New Roman" pitchFamily="18" charset="0"/>
              <a:cs typeface="Times New Roman" pitchFamily="18" charset="0"/>
            </a:endParaRPr>
          </a:p>
          <a:p>
            <a:pPr algn="l"/>
            <a:r>
              <a:rPr lang="en-US" altLang="zh-CN" sz="2000">
                <a:solidFill>
                  <a:srgbClr val="0000FF"/>
                </a:solidFill>
                <a:latin typeface="Times New Roman" pitchFamily="18" charset="0"/>
                <a:cs typeface="Times New Roman" pitchFamily="18" charset="0"/>
              </a:rPr>
              <a:t>      </a:t>
            </a:r>
            <a:r>
              <a:rPr lang="en-US" altLang="zh-CN" sz="2000">
                <a:solidFill>
                  <a:srgbClr val="FF00FF"/>
                </a:solidFill>
                <a:latin typeface="Times New Roman" pitchFamily="18" charset="0"/>
                <a:cs typeface="Times New Roman" pitchFamily="18" charset="0"/>
              </a:rPr>
              <a:t>f2</a:t>
            </a:r>
            <a:r>
              <a:rPr lang="en-US" altLang="zh-CN" sz="2000">
                <a:solidFill>
                  <a:srgbClr val="0000FF"/>
                </a:solidFill>
                <a:latin typeface="Times New Roman" pitchFamily="18" charset="0"/>
                <a:cs typeface="Times New Roman" pitchFamily="18" charset="0"/>
              </a:rPr>
              <a:t>(</a:t>
            </a:r>
            <a:r>
              <a:rPr lang="en-US" sz="2000">
                <a:solidFill>
                  <a:srgbClr val="0000FF"/>
                </a:solidFill>
                <a:latin typeface="Times New Roman" pitchFamily="18" charset="0"/>
                <a:cs typeface="Times New Roman" pitchFamily="18" charset="0"/>
                <a:sym typeface="Symbol"/>
              </a:rPr>
              <a:t> </a:t>
            </a:r>
            <a:r>
              <a:rPr lang="en-US" sz="2000" dirty="0">
                <a:solidFill>
                  <a:srgbClr val="0000FF"/>
                </a:solidFill>
                <a:latin typeface="Times New Roman" pitchFamily="18" charset="0"/>
                <a:cs typeface="Times New Roman" pitchFamily="18" charset="0"/>
                <a:sym typeface="Symbol"/>
              </a:rPr>
              <a:t>);</a:t>
            </a:r>
            <a:endParaRPr lang="en-US" altLang="zh-CN" sz="2000" dirty="0">
              <a:solidFill>
                <a:srgbClr val="0000FF"/>
              </a:solidFill>
              <a:latin typeface="Times New Roman" pitchFamily="18" charset="0"/>
              <a:cs typeface="Times New Roman" pitchFamily="18" charset="0"/>
            </a:endParaRPr>
          </a:p>
          <a:p>
            <a:pPr algn="l"/>
            <a:r>
              <a:rPr lang="en-US" sz="2000" dirty="0">
                <a:solidFill>
                  <a:srgbClr val="0000FF"/>
                </a:solidFill>
                <a:latin typeface="Times New Roman" pitchFamily="18" charset="0"/>
                <a:cs typeface="Times New Roman" pitchFamily="18" charset="0"/>
                <a:sym typeface="Symbol"/>
              </a:rPr>
              <a:t>      </a:t>
            </a:r>
            <a:endParaRPr lang="zh-CN" altLang="en-US" sz="2000" dirty="0">
              <a:solidFill>
                <a:srgbClr val="0000FF"/>
              </a:solidFill>
              <a:latin typeface="Times New Roman" pitchFamily="18" charset="0"/>
              <a:cs typeface="Times New Roman" pitchFamily="18" charset="0"/>
            </a:endParaRPr>
          </a:p>
          <a:p>
            <a:pPr algn="l"/>
            <a:endParaRPr lang="en-US" altLang="zh-CN" sz="2000" dirty="0">
              <a:solidFill>
                <a:srgbClr val="0000FF"/>
              </a:solidFill>
              <a:latin typeface="Times New Roman" pitchFamily="18" charset="0"/>
              <a:cs typeface="Times New Roman" pitchFamily="18" charset="0"/>
            </a:endParaRPr>
          </a:p>
          <a:p>
            <a:pPr algn="l"/>
            <a:r>
              <a:rPr lang="en-US" altLang="zh-CN" sz="2000" dirty="0">
                <a:solidFill>
                  <a:srgbClr val="0000FF"/>
                </a:solidFill>
                <a:latin typeface="Times New Roman" pitchFamily="18" charset="0"/>
                <a:cs typeface="Times New Roman" pitchFamily="18" charset="0"/>
              </a:rPr>
              <a:t>}</a:t>
            </a:r>
            <a:endParaRPr lang="zh-CN" altLang="en-US" sz="2000" dirty="0">
              <a:solidFill>
                <a:srgbClr val="0000FF"/>
              </a:solidFill>
              <a:latin typeface="Times New Roman" pitchFamily="18" charset="0"/>
              <a:cs typeface="Times New Roman" pitchFamily="18" charset="0"/>
            </a:endParaRPr>
          </a:p>
        </p:txBody>
      </p:sp>
      <p:sp>
        <p:nvSpPr>
          <p:cNvPr id="7" name="TextBox 5">
            <a:extLst>
              <a:ext uri="{FF2B5EF4-FFF2-40B4-BE49-F238E27FC236}">
                <a16:creationId xmlns:a16="http://schemas.microsoft.com/office/drawing/2014/main" id="{A60A83F3-8213-48C1-8F8B-E96065F3B424}"/>
              </a:ext>
            </a:extLst>
          </p:cNvPr>
          <p:cNvSpPr txBox="1"/>
          <p:nvPr/>
        </p:nvSpPr>
        <p:spPr>
          <a:xfrm>
            <a:off x="7078944" y="903821"/>
            <a:ext cx="2000264" cy="2246769"/>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000">
                <a:solidFill>
                  <a:srgbClr val="0000FF"/>
                </a:solidFill>
                <a:latin typeface="Times New Roman" pitchFamily="18" charset="0"/>
                <a:cs typeface="Times New Roman" pitchFamily="18" charset="0"/>
              </a:rPr>
              <a:t>void  </a:t>
            </a:r>
            <a:r>
              <a:rPr lang="en-US" altLang="zh-CN" sz="2000">
                <a:solidFill>
                  <a:srgbClr val="FF0000"/>
                </a:solidFill>
                <a:latin typeface="Times New Roman" pitchFamily="18" charset="0"/>
                <a:cs typeface="Times New Roman" pitchFamily="18" charset="0"/>
              </a:rPr>
              <a:t>f2</a:t>
            </a:r>
            <a:r>
              <a:rPr lang="en-US" altLang="zh-CN" sz="2000">
                <a:solidFill>
                  <a:srgbClr val="0000FF"/>
                </a:solidFill>
                <a:latin typeface="Times New Roman" pitchFamily="18" charset="0"/>
                <a:cs typeface="Times New Roman" pitchFamily="18" charset="0"/>
              </a:rPr>
              <a:t>(</a:t>
            </a:r>
            <a:r>
              <a:rPr lang="en-US" sz="2000" dirty="0">
                <a:solidFill>
                  <a:srgbClr val="0000FF"/>
                </a:solidFill>
                <a:latin typeface="Times New Roman" pitchFamily="18" charset="0"/>
                <a:cs typeface="Times New Roman" pitchFamily="18" charset="0"/>
                <a:sym typeface="Symbol"/>
              </a:rPr>
              <a:t>)</a:t>
            </a:r>
          </a:p>
          <a:p>
            <a:pPr algn="l"/>
            <a:r>
              <a:rPr lang="en-US" altLang="zh-CN" sz="2000" dirty="0">
                <a:solidFill>
                  <a:srgbClr val="0000FF"/>
                </a:solidFill>
                <a:latin typeface="Times New Roman" pitchFamily="18" charset="0"/>
                <a:cs typeface="Times New Roman" pitchFamily="18" charset="0"/>
                <a:sym typeface="Symbol"/>
              </a:rPr>
              <a:t>{</a:t>
            </a:r>
          </a:p>
          <a:p>
            <a:pPr algn="l"/>
            <a:r>
              <a:rPr lang="en-US" sz="2000" dirty="0">
                <a:solidFill>
                  <a:srgbClr val="0000FF"/>
                </a:solidFill>
                <a:latin typeface="Times New Roman" pitchFamily="18" charset="0"/>
                <a:cs typeface="Times New Roman" pitchFamily="18" charset="0"/>
                <a:sym typeface="Symbol"/>
              </a:rPr>
              <a:t>      </a:t>
            </a:r>
            <a:endParaRPr lang="zh-CN" altLang="en-US" sz="2000" dirty="0">
              <a:solidFill>
                <a:srgbClr val="0000FF"/>
              </a:solidFill>
              <a:latin typeface="Times New Roman" pitchFamily="18" charset="0"/>
              <a:cs typeface="Times New Roman" pitchFamily="18" charset="0"/>
            </a:endParaRPr>
          </a:p>
          <a:p>
            <a:pPr algn="l"/>
            <a:r>
              <a:rPr lang="en-US" altLang="zh-CN" sz="2000">
                <a:solidFill>
                  <a:srgbClr val="0000FF"/>
                </a:solidFill>
                <a:latin typeface="Times New Roman" pitchFamily="18" charset="0"/>
                <a:cs typeface="Times New Roman" pitchFamily="18" charset="0"/>
              </a:rPr>
              <a:t>      </a:t>
            </a:r>
            <a:r>
              <a:rPr lang="en-US" altLang="zh-CN" sz="2000">
                <a:solidFill>
                  <a:srgbClr val="FF00FF"/>
                </a:solidFill>
                <a:latin typeface="Times New Roman" pitchFamily="18" charset="0"/>
                <a:cs typeface="Times New Roman" pitchFamily="18" charset="0"/>
              </a:rPr>
              <a:t>f1</a:t>
            </a:r>
            <a:r>
              <a:rPr lang="en-US" altLang="zh-CN" sz="2000">
                <a:solidFill>
                  <a:srgbClr val="0000FF"/>
                </a:solidFill>
                <a:latin typeface="Times New Roman" pitchFamily="18" charset="0"/>
                <a:cs typeface="Times New Roman" pitchFamily="18" charset="0"/>
              </a:rPr>
              <a:t>(</a:t>
            </a:r>
            <a:r>
              <a:rPr lang="en-US" sz="2000">
                <a:solidFill>
                  <a:srgbClr val="0000FF"/>
                </a:solidFill>
                <a:latin typeface="Times New Roman" pitchFamily="18" charset="0"/>
                <a:cs typeface="Times New Roman" pitchFamily="18" charset="0"/>
                <a:sym typeface="Symbol"/>
              </a:rPr>
              <a:t> </a:t>
            </a:r>
            <a:r>
              <a:rPr lang="en-US" sz="2000" dirty="0">
                <a:solidFill>
                  <a:srgbClr val="0000FF"/>
                </a:solidFill>
                <a:latin typeface="Times New Roman" pitchFamily="18" charset="0"/>
                <a:cs typeface="Times New Roman" pitchFamily="18" charset="0"/>
                <a:sym typeface="Symbol"/>
              </a:rPr>
              <a:t>);</a:t>
            </a:r>
            <a:endParaRPr lang="en-US" altLang="zh-CN" sz="2000" dirty="0">
              <a:solidFill>
                <a:srgbClr val="0000FF"/>
              </a:solidFill>
              <a:latin typeface="Times New Roman" pitchFamily="18" charset="0"/>
              <a:cs typeface="Times New Roman" pitchFamily="18" charset="0"/>
            </a:endParaRPr>
          </a:p>
          <a:p>
            <a:pPr algn="l"/>
            <a:r>
              <a:rPr lang="en-US" sz="2000" dirty="0">
                <a:solidFill>
                  <a:srgbClr val="0000FF"/>
                </a:solidFill>
                <a:latin typeface="Times New Roman" pitchFamily="18" charset="0"/>
                <a:cs typeface="Times New Roman" pitchFamily="18" charset="0"/>
                <a:sym typeface="Symbol"/>
              </a:rPr>
              <a:t>      </a:t>
            </a:r>
            <a:endParaRPr lang="zh-CN" altLang="en-US" sz="2000" dirty="0">
              <a:solidFill>
                <a:srgbClr val="0000FF"/>
              </a:solidFill>
              <a:latin typeface="Times New Roman" pitchFamily="18" charset="0"/>
              <a:cs typeface="Times New Roman" pitchFamily="18" charset="0"/>
            </a:endParaRPr>
          </a:p>
          <a:p>
            <a:pPr algn="l"/>
            <a:endParaRPr lang="en-US" altLang="zh-CN" sz="2000" dirty="0">
              <a:solidFill>
                <a:srgbClr val="0000FF"/>
              </a:solidFill>
              <a:latin typeface="Times New Roman" pitchFamily="18" charset="0"/>
              <a:cs typeface="Times New Roman" pitchFamily="18" charset="0"/>
            </a:endParaRPr>
          </a:p>
          <a:p>
            <a:pPr algn="l"/>
            <a:r>
              <a:rPr lang="en-US" altLang="zh-CN" sz="2000" dirty="0">
                <a:solidFill>
                  <a:srgbClr val="0000FF"/>
                </a:solidFill>
                <a:latin typeface="Times New Roman" pitchFamily="18" charset="0"/>
                <a:cs typeface="Times New Roman" pitchFamily="18" charset="0"/>
              </a:rPr>
              <a:t>}</a:t>
            </a:r>
            <a:endParaRPr lang="zh-CN" altLang="en-US" sz="2000" dirty="0">
              <a:solidFill>
                <a:srgbClr val="0000FF"/>
              </a:solidFill>
              <a:latin typeface="Times New Roman" pitchFamily="18" charset="0"/>
              <a:cs typeface="Times New Roman" pitchFamily="18" charset="0"/>
            </a:endParaRPr>
          </a:p>
        </p:txBody>
      </p:sp>
      <p:sp>
        <p:nvSpPr>
          <p:cNvPr id="8" name="左大括号 7">
            <a:extLst>
              <a:ext uri="{FF2B5EF4-FFF2-40B4-BE49-F238E27FC236}">
                <a16:creationId xmlns:a16="http://schemas.microsoft.com/office/drawing/2014/main" id="{7897DB63-3888-4120-9179-494B55708021}"/>
              </a:ext>
            </a:extLst>
          </p:cNvPr>
          <p:cNvSpPr/>
          <p:nvPr/>
        </p:nvSpPr>
        <p:spPr>
          <a:xfrm rot="16200000">
            <a:off x="6631192" y="2384896"/>
            <a:ext cx="324000" cy="2428892"/>
          </a:xfrm>
          <a:prstGeom prst="leftBrace">
            <a:avLst>
              <a:gd name="adj1" fmla="val 8333"/>
              <a:gd name="adj2" fmla="val 50523"/>
            </a:avLst>
          </a:prstGeom>
          <a:ln w="3810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 Box 3">
            <a:extLst>
              <a:ext uri="{FF2B5EF4-FFF2-40B4-BE49-F238E27FC236}">
                <a16:creationId xmlns:a16="http://schemas.microsoft.com/office/drawing/2014/main" id="{C5B498C7-BB0E-4F01-906A-D0C142023ED1}"/>
              </a:ext>
            </a:extLst>
          </p:cNvPr>
          <p:cNvSpPr txBox="1">
            <a:spLocks noChangeArrowheads="1"/>
          </p:cNvSpPr>
          <p:nvPr/>
        </p:nvSpPr>
        <p:spPr bwMode="auto">
          <a:xfrm>
            <a:off x="5007242" y="3901958"/>
            <a:ext cx="3571900" cy="430887"/>
          </a:xfrm>
          <a:prstGeom prst="rect">
            <a:avLst/>
          </a:prstGeom>
          <a:noFill/>
          <a:ln w="9525">
            <a:noFill/>
            <a:miter lim="800000"/>
            <a:headEnd/>
            <a:tailEnd/>
          </a:ln>
          <a:effectLst/>
        </p:spPr>
        <p:txBody>
          <a:bodyPr wrap="square">
            <a:spAutoFit/>
          </a:bodyPr>
          <a:lstStyle/>
          <a:p>
            <a:pPr>
              <a:spcBef>
                <a:spcPct val="50000"/>
              </a:spcBef>
            </a:pPr>
            <a:r>
              <a:rPr kumimoji="1" lang="zh-CN" altLang="en-US" sz="2200">
                <a:ea typeface="楷体" pitchFamily="49" charset="-122"/>
                <a:cs typeface="Times New Roman" pitchFamily="18" charset="0"/>
              </a:rPr>
              <a:t>总可以</a:t>
            </a:r>
            <a:r>
              <a:rPr kumimoji="1" lang="zh-CN" altLang="en-US" sz="2200" dirty="0">
                <a:ea typeface="楷体" pitchFamily="49" charset="-122"/>
                <a:cs typeface="Times New Roman" pitchFamily="18" charset="0"/>
              </a:rPr>
              <a:t>转换为直接递归函数</a:t>
            </a:r>
            <a:endParaRPr lang="zh-CN" altLang="en-US" sz="2200" dirty="0">
              <a:ea typeface="楷体" pitchFamily="49"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3</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54058" y="4545026"/>
            <a:ext cx="8608184" cy="1446550"/>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任何递归函数的执行，都可以用一棵递归树来描述。</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递归树的先序遍历的次序，是启动各次递归调用的次序。递归树的后序遍历的次序，是各次递归调用结束的次序。递归树的高度（也叫做深度），就是递归深度。</a:t>
            </a:r>
            <a:endParaRPr lang="zh-CN" altLang="en-US" sz="2200" dirty="0"/>
          </a:p>
        </p:txBody>
      </p:sp>
      <p:sp>
        <p:nvSpPr>
          <p:cNvPr id="5" name="Text Box 5">
            <a:extLst>
              <a:ext uri="{FF2B5EF4-FFF2-40B4-BE49-F238E27FC236}">
                <a16:creationId xmlns:a16="http://schemas.microsoft.com/office/drawing/2014/main" id="{0C6F26F8-27C5-46DE-9956-761B28658B87}"/>
              </a:ext>
            </a:extLst>
          </p:cNvPr>
          <p:cNvSpPr txBox="1">
            <a:spLocks noChangeArrowheads="1"/>
          </p:cNvSpPr>
          <p:nvPr/>
        </p:nvSpPr>
        <p:spPr bwMode="auto">
          <a:xfrm>
            <a:off x="6394652" y="5591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F(6)</a:t>
            </a:r>
          </a:p>
        </p:txBody>
      </p:sp>
      <p:sp>
        <p:nvSpPr>
          <p:cNvPr id="6" name="Text Box 12">
            <a:extLst>
              <a:ext uri="{FF2B5EF4-FFF2-40B4-BE49-F238E27FC236}">
                <a16:creationId xmlns:a16="http://schemas.microsoft.com/office/drawing/2014/main" id="{710194AF-6EE4-4DF6-A5A8-85DC7AF46E29}"/>
              </a:ext>
            </a:extLst>
          </p:cNvPr>
          <p:cNvSpPr txBox="1">
            <a:spLocks noChangeArrowheads="1"/>
          </p:cNvSpPr>
          <p:nvPr/>
        </p:nvSpPr>
        <p:spPr bwMode="auto">
          <a:xfrm>
            <a:off x="2220419" y="387080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7" name="Text Box 13">
            <a:extLst>
              <a:ext uri="{FF2B5EF4-FFF2-40B4-BE49-F238E27FC236}">
                <a16:creationId xmlns:a16="http://schemas.microsoft.com/office/drawing/2014/main" id="{AAB4596C-5A07-4699-ABB1-EF1EDC1CBB14}"/>
              </a:ext>
            </a:extLst>
          </p:cNvPr>
          <p:cNvSpPr txBox="1">
            <a:spLocks noChangeArrowheads="1"/>
          </p:cNvSpPr>
          <p:nvPr/>
        </p:nvSpPr>
        <p:spPr bwMode="auto">
          <a:xfrm>
            <a:off x="3450973" y="387080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8" name="Freeform 14">
            <a:extLst>
              <a:ext uri="{FF2B5EF4-FFF2-40B4-BE49-F238E27FC236}">
                <a16:creationId xmlns:a16="http://schemas.microsoft.com/office/drawing/2014/main" id="{FE9D66BE-E616-432D-8884-8AC78044BDF0}"/>
              </a:ext>
            </a:extLst>
          </p:cNvPr>
          <p:cNvSpPr>
            <a:spLocks/>
          </p:cNvSpPr>
          <p:nvPr/>
        </p:nvSpPr>
        <p:spPr bwMode="auto">
          <a:xfrm>
            <a:off x="2699973" y="3447047"/>
            <a:ext cx="266921" cy="414709"/>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9" name="Freeform 15">
            <a:extLst>
              <a:ext uri="{FF2B5EF4-FFF2-40B4-BE49-F238E27FC236}">
                <a16:creationId xmlns:a16="http://schemas.microsoft.com/office/drawing/2014/main" id="{3DA2FC87-012E-4833-B155-624DE38ADA8A}"/>
              </a:ext>
            </a:extLst>
          </p:cNvPr>
          <p:cNvSpPr>
            <a:spLocks/>
          </p:cNvSpPr>
          <p:nvPr/>
        </p:nvSpPr>
        <p:spPr bwMode="auto">
          <a:xfrm>
            <a:off x="3365015" y="3434983"/>
            <a:ext cx="292558" cy="426774"/>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0" name="Text Box 17">
            <a:extLst>
              <a:ext uri="{FF2B5EF4-FFF2-40B4-BE49-F238E27FC236}">
                <a16:creationId xmlns:a16="http://schemas.microsoft.com/office/drawing/2014/main" id="{4640D41B-B0F0-49A5-B0CE-977D6E967621}"/>
              </a:ext>
            </a:extLst>
          </p:cNvPr>
          <p:cNvSpPr txBox="1">
            <a:spLocks noChangeArrowheads="1"/>
          </p:cNvSpPr>
          <p:nvPr/>
        </p:nvSpPr>
        <p:spPr bwMode="auto">
          <a:xfrm>
            <a:off x="4959005" y="30187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11" name="Text Box 18">
            <a:extLst>
              <a:ext uri="{FF2B5EF4-FFF2-40B4-BE49-F238E27FC236}">
                <a16:creationId xmlns:a16="http://schemas.microsoft.com/office/drawing/2014/main" id="{60B84B79-1637-47EF-A796-382214AB76FE}"/>
              </a:ext>
            </a:extLst>
          </p:cNvPr>
          <p:cNvSpPr txBox="1">
            <a:spLocks noChangeArrowheads="1"/>
          </p:cNvSpPr>
          <p:nvPr/>
        </p:nvSpPr>
        <p:spPr bwMode="auto">
          <a:xfrm>
            <a:off x="6189560" y="30187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12" name="Freeform 19">
            <a:extLst>
              <a:ext uri="{FF2B5EF4-FFF2-40B4-BE49-F238E27FC236}">
                <a16:creationId xmlns:a16="http://schemas.microsoft.com/office/drawing/2014/main" id="{69BA2D4A-9967-48FA-A04A-1CA77B676B6F}"/>
              </a:ext>
            </a:extLst>
          </p:cNvPr>
          <p:cNvSpPr>
            <a:spLocks/>
          </p:cNvSpPr>
          <p:nvPr/>
        </p:nvSpPr>
        <p:spPr bwMode="auto">
          <a:xfrm>
            <a:off x="5438560" y="2590485"/>
            <a:ext cx="291050" cy="419233"/>
          </a:xfrm>
          <a:custGeom>
            <a:avLst/>
            <a:gdLst/>
            <a:ahLst/>
            <a:cxnLst>
              <a:cxn ang="0">
                <a:pos x="193" y="0"/>
              </a:cxn>
              <a:cxn ang="0">
                <a:pos x="0" y="278"/>
              </a:cxn>
            </a:cxnLst>
            <a:rect l="0" t="0" r="r" b="b"/>
            <a:pathLst>
              <a:path w="193" h="278">
                <a:moveTo>
                  <a:pt x="193" y="0"/>
                </a:moveTo>
                <a:lnTo>
                  <a:pt x="0" y="278"/>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3" name="Freeform 20">
            <a:extLst>
              <a:ext uri="{FF2B5EF4-FFF2-40B4-BE49-F238E27FC236}">
                <a16:creationId xmlns:a16="http://schemas.microsoft.com/office/drawing/2014/main" id="{97552FC7-C621-4213-BDC1-5F97117EC016}"/>
              </a:ext>
            </a:extLst>
          </p:cNvPr>
          <p:cNvSpPr>
            <a:spLocks/>
          </p:cNvSpPr>
          <p:nvPr/>
        </p:nvSpPr>
        <p:spPr bwMode="auto">
          <a:xfrm>
            <a:off x="6103601" y="2582945"/>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4" name="Text Box 10">
            <a:extLst>
              <a:ext uri="{FF2B5EF4-FFF2-40B4-BE49-F238E27FC236}">
                <a16:creationId xmlns:a16="http://schemas.microsoft.com/office/drawing/2014/main" id="{B56B499C-2752-4AA6-8676-5B38837404BF}"/>
              </a:ext>
            </a:extLst>
          </p:cNvPr>
          <p:cNvSpPr txBox="1">
            <a:spLocks noChangeArrowheads="1"/>
          </p:cNvSpPr>
          <p:nvPr/>
        </p:nvSpPr>
        <p:spPr bwMode="auto">
          <a:xfrm>
            <a:off x="2832680" y="3048927"/>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15" name="Text Box 11">
            <a:extLst>
              <a:ext uri="{FF2B5EF4-FFF2-40B4-BE49-F238E27FC236}">
                <a16:creationId xmlns:a16="http://schemas.microsoft.com/office/drawing/2014/main" id="{6BDF6F7C-BE59-40C6-A333-7DFE229BA833}"/>
              </a:ext>
            </a:extLst>
          </p:cNvPr>
          <p:cNvSpPr txBox="1">
            <a:spLocks noChangeArrowheads="1"/>
          </p:cNvSpPr>
          <p:nvPr/>
        </p:nvSpPr>
        <p:spPr bwMode="auto">
          <a:xfrm>
            <a:off x="3930528" y="307305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16" name="Freeform 21">
            <a:extLst>
              <a:ext uri="{FF2B5EF4-FFF2-40B4-BE49-F238E27FC236}">
                <a16:creationId xmlns:a16="http://schemas.microsoft.com/office/drawing/2014/main" id="{96CB53A4-76CA-4A92-95C3-FE939814A71C}"/>
              </a:ext>
            </a:extLst>
          </p:cNvPr>
          <p:cNvSpPr>
            <a:spLocks/>
          </p:cNvSpPr>
          <p:nvPr/>
        </p:nvSpPr>
        <p:spPr bwMode="auto">
          <a:xfrm>
            <a:off x="3291122" y="2578421"/>
            <a:ext cx="327243" cy="467490"/>
          </a:xfrm>
          <a:custGeom>
            <a:avLst/>
            <a:gdLst/>
            <a:ahLst/>
            <a:cxnLst>
              <a:cxn ang="0">
                <a:pos x="217" y="0"/>
              </a:cxn>
              <a:cxn ang="0">
                <a:pos x="0" y="310"/>
              </a:cxn>
            </a:cxnLst>
            <a:rect l="0" t="0" r="r" b="b"/>
            <a:pathLst>
              <a:path w="217" h="310">
                <a:moveTo>
                  <a:pt x="217" y="0"/>
                </a:moveTo>
                <a:lnTo>
                  <a:pt x="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7" name="Freeform 22">
            <a:extLst>
              <a:ext uri="{FF2B5EF4-FFF2-40B4-BE49-F238E27FC236}">
                <a16:creationId xmlns:a16="http://schemas.microsoft.com/office/drawing/2014/main" id="{6B3B09AB-8ADE-445D-A179-C6B4D17B54DC}"/>
              </a:ext>
            </a:extLst>
          </p:cNvPr>
          <p:cNvSpPr>
            <a:spLocks/>
          </p:cNvSpPr>
          <p:nvPr/>
        </p:nvSpPr>
        <p:spPr bwMode="auto">
          <a:xfrm>
            <a:off x="3932035" y="2578420"/>
            <a:ext cx="352121" cy="484501"/>
          </a:xfrm>
          <a:custGeom>
            <a:avLst/>
            <a:gdLst/>
            <a:ahLst/>
            <a:cxnLst>
              <a:cxn ang="0">
                <a:pos x="0" y="0"/>
              </a:cxn>
              <a:cxn ang="0">
                <a:pos x="210" y="310"/>
              </a:cxn>
            </a:cxnLst>
            <a:rect l="0" t="0" r="r" b="b"/>
            <a:pathLst>
              <a:path w="210" h="310">
                <a:moveTo>
                  <a:pt x="0" y="0"/>
                </a:moveTo>
                <a:lnTo>
                  <a:pt x="21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8" name="Text Box 8">
            <a:extLst>
              <a:ext uri="{FF2B5EF4-FFF2-40B4-BE49-F238E27FC236}">
                <a16:creationId xmlns:a16="http://schemas.microsoft.com/office/drawing/2014/main" id="{78347F60-43B9-4761-8A73-C2961EC1FB13}"/>
              </a:ext>
            </a:extLst>
          </p:cNvPr>
          <p:cNvSpPr txBox="1">
            <a:spLocks noChangeArrowheads="1"/>
          </p:cNvSpPr>
          <p:nvPr/>
        </p:nvSpPr>
        <p:spPr bwMode="auto">
          <a:xfrm>
            <a:off x="3416288" y="2199905"/>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F(4)</a:t>
            </a:r>
          </a:p>
        </p:txBody>
      </p:sp>
      <p:sp>
        <p:nvSpPr>
          <p:cNvPr id="19" name="Text Box 16">
            <a:extLst>
              <a:ext uri="{FF2B5EF4-FFF2-40B4-BE49-F238E27FC236}">
                <a16:creationId xmlns:a16="http://schemas.microsoft.com/office/drawing/2014/main" id="{EDC729FB-17E6-41A8-A4EC-E8D6FCFE8F08}"/>
              </a:ext>
            </a:extLst>
          </p:cNvPr>
          <p:cNvSpPr txBox="1">
            <a:spLocks noChangeArrowheads="1"/>
          </p:cNvSpPr>
          <p:nvPr/>
        </p:nvSpPr>
        <p:spPr bwMode="auto">
          <a:xfrm>
            <a:off x="5571267" y="219688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20" name="Freeform 23">
            <a:extLst>
              <a:ext uri="{FF2B5EF4-FFF2-40B4-BE49-F238E27FC236}">
                <a16:creationId xmlns:a16="http://schemas.microsoft.com/office/drawing/2014/main" id="{F29ACDC0-32D9-4B5C-B774-A6729783BECF}"/>
              </a:ext>
            </a:extLst>
          </p:cNvPr>
          <p:cNvSpPr>
            <a:spLocks/>
          </p:cNvSpPr>
          <p:nvPr/>
        </p:nvSpPr>
        <p:spPr bwMode="auto">
          <a:xfrm>
            <a:off x="3998389" y="1830437"/>
            <a:ext cx="717823" cy="369468"/>
          </a:xfrm>
          <a:custGeom>
            <a:avLst/>
            <a:gdLst/>
            <a:ahLst/>
            <a:cxnLst>
              <a:cxn ang="0">
                <a:pos x="476" y="0"/>
              </a:cxn>
              <a:cxn ang="0">
                <a:pos x="0" y="245"/>
              </a:cxn>
            </a:cxnLst>
            <a:rect l="0" t="0" r="r" b="b"/>
            <a:pathLst>
              <a:path w="476" h="245">
                <a:moveTo>
                  <a:pt x="476" y="0"/>
                </a:moveTo>
                <a:lnTo>
                  <a:pt x="0" y="24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1" name="Freeform 24">
            <a:extLst>
              <a:ext uri="{FF2B5EF4-FFF2-40B4-BE49-F238E27FC236}">
                <a16:creationId xmlns:a16="http://schemas.microsoft.com/office/drawing/2014/main" id="{FC322DD9-DD80-4C4A-BD2D-01319F58B0E6}"/>
              </a:ext>
            </a:extLst>
          </p:cNvPr>
          <p:cNvSpPr>
            <a:spLocks/>
          </p:cNvSpPr>
          <p:nvPr/>
        </p:nvSpPr>
        <p:spPr bwMode="auto">
          <a:xfrm>
            <a:off x="5029883" y="1836469"/>
            <a:ext cx="678614" cy="363436"/>
          </a:xfrm>
          <a:custGeom>
            <a:avLst/>
            <a:gdLst/>
            <a:ahLst/>
            <a:cxnLst>
              <a:cxn ang="0">
                <a:pos x="0" y="0"/>
              </a:cxn>
              <a:cxn ang="0">
                <a:pos x="450" y="241"/>
              </a:cxn>
            </a:cxnLst>
            <a:rect l="0" t="0" r="r" b="b"/>
            <a:pathLst>
              <a:path w="450" h="241">
                <a:moveTo>
                  <a:pt x="0" y="0"/>
                </a:moveTo>
                <a:lnTo>
                  <a:pt x="450" y="241"/>
                </a:lnTo>
              </a:path>
            </a:pathLst>
          </a:custGeom>
          <a:noFill/>
          <a:ln w="28575">
            <a:solidFill>
              <a:srgbClr val="000000"/>
            </a:solidFill>
            <a:miter lim="800000"/>
            <a:headEnd/>
            <a:tailEnd type="triangle" w="med" len="med"/>
          </a:ln>
          <a:effectLst/>
        </p:spPr>
        <p:txBody>
          <a:bodyPr wrap="none"/>
          <a:lstStyle/>
          <a:p>
            <a:endParaRPr lang="zh-CN" altLang="en-US"/>
          </a:p>
        </p:txBody>
      </p:sp>
      <p:sp>
        <p:nvSpPr>
          <p:cNvPr id="22" name="Text Box 28">
            <a:extLst>
              <a:ext uri="{FF2B5EF4-FFF2-40B4-BE49-F238E27FC236}">
                <a16:creationId xmlns:a16="http://schemas.microsoft.com/office/drawing/2014/main" id="{C7383718-AFEB-454C-8775-76338E16D237}"/>
              </a:ext>
            </a:extLst>
          </p:cNvPr>
          <p:cNvSpPr txBox="1">
            <a:spLocks noChangeArrowheads="1"/>
          </p:cNvSpPr>
          <p:nvPr/>
        </p:nvSpPr>
        <p:spPr bwMode="auto">
          <a:xfrm>
            <a:off x="7177320" y="303384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23" name="Text Box 29">
            <a:extLst>
              <a:ext uri="{FF2B5EF4-FFF2-40B4-BE49-F238E27FC236}">
                <a16:creationId xmlns:a16="http://schemas.microsoft.com/office/drawing/2014/main" id="{B1B0AA8C-3BEA-4302-8971-9CB356C64108}"/>
              </a:ext>
            </a:extLst>
          </p:cNvPr>
          <p:cNvSpPr txBox="1">
            <a:spLocks noChangeArrowheads="1"/>
          </p:cNvSpPr>
          <p:nvPr/>
        </p:nvSpPr>
        <p:spPr bwMode="auto">
          <a:xfrm>
            <a:off x="8407875" y="303384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24" name="Freeform 30">
            <a:extLst>
              <a:ext uri="{FF2B5EF4-FFF2-40B4-BE49-F238E27FC236}">
                <a16:creationId xmlns:a16="http://schemas.microsoft.com/office/drawing/2014/main" id="{B9F4BC13-F55E-4809-BA13-5FDFE432C96C}"/>
              </a:ext>
            </a:extLst>
          </p:cNvPr>
          <p:cNvSpPr>
            <a:spLocks/>
          </p:cNvSpPr>
          <p:nvPr/>
        </p:nvSpPr>
        <p:spPr bwMode="auto">
          <a:xfrm>
            <a:off x="7656875" y="2610090"/>
            <a:ext cx="266922" cy="414708"/>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5" name="Freeform 31">
            <a:extLst>
              <a:ext uri="{FF2B5EF4-FFF2-40B4-BE49-F238E27FC236}">
                <a16:creationId xmlns:a16="http://schemas.microsoft.com/office/drawing/2014/main" id="{2269CBCE-28C0-4756-A86C-5E7D33669399}"/>
              </a:ext>
            </a:extLst>
          </p:cNvPr>
          <p:cNvSpPr>
            <a:spLocks/>
          </p:cNvSpPr>
          <p:nvPr/>
        </p:nvSpPr>
        <p:spPr bwMode="auto">
          <a:xfrm>
            <a:off x="8321917" y="2598026"/>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6" name="Text Box 26">
            <a:extLst>
              <a:ext uri="{FF2B5EF4-FFF2-40B4-BE49-F238E27FC236}">
                <a16:creationId xmlns:a16="http://schemas.microsoft.com/office/drawing/2014/main" id="{B12FF315-BC26-492F-AC8E-594582DAC512}"/>
              </a:ext>
            </a:extLst>
          </p:cNvPr>
          <p:cNvSpPr txBox="1">
            <a:spLocks noChangeArrowheads="1"/>
          </p:cNvSpPr>
          <p:nvPr/>
        </p:nvSpPr>
        <p:spPr bwMode="auto">
          <a:xfrm>
            <a:off x="7789581" y="221196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27" name="Text Box 27">
            <a:extLst>
              <a:ext uri="{FF2B5EF4-FFF2-40B4-BE49-F238E27FC236}">
                <a16:creationId xmlns:a16="http://schemas.microsoft.com/office/drawing/2014/main" id="{0850E6A8-9A8C-4AB0-A077-A83930C8B722}"/>
              </a:ext>
            </a:extLst>
          </p:cNvPr>
          <p:cNvSpPr txBox="1">
            <a:spLocks noChangeArrowheads="1"/>
          </p:cNvSpPr>
          <p:nvPr/>
        </p:nvSpPr>
        <p:spPr bwMode="auto">
          <a:xfrm>
            <a:off x="8887429" y="2236098"/>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28" name="Freeform 32">
            <a:extLst>
              <a:ext uri="{FF2B5EF4-FFF2-40B4-BE49-F238E27FC236}">
                <a16:creationId xmlns:a16="http://schemas.microsoft.com/office/drawing/2014/main" id="{D295D74E-AD63-4778-BE7F-C688FEA7A825}"/>
              </a:ext>
            </a:extLst>
          </p:cNvPr>
          <p:cNvSpPr>
            <a:spLocks/>
          </p:cNvSpPr>
          <p:nvPr/>
        </p:nvSpPr>
        <p:spPr bwMode="auto">
          <a:xfrm>
            <a:off x="8248023" y="1752019"/>
            <a:ext cx="298590" cy="456934"/>
          </a:xfrm>
          <a:custGeom>
            <a:avLst/>
            <a:gdLst/>
            <a:ahLst/>
            <a:cxnLst>
              <a:cxn ang="0">
                <a:pos x="198" y="0"/>
              </a:cxn>
              <a:cxn ang="0">
                <a:pos x="0" y="303"/>
              </a:cxn>
            </a:cxnLst>
            <a:rect l="0" t="0" r="r" b="b"/>
            <a:pathLst>
              <a:path w="198" h="303">
                <a:moveTo>
                  <a:pt x="198" y="0"/>
                </a:moveTo>
                <a:lnTo>
                  <a:pt x="0" y="30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9" name="Freeform 33">
            <a:extLst>
              <a:ext uri="{FF2B5EF4-FFF2-40B4-BE49-F238E27FC236}">
                <a16:creationId xmlns:a16="http://schemas.microsoft.com/office/drawing/2014/main" id="{B8524436-1AF6-441A-AEC0-5AC1DFB53DAC}"/>
              </a:ext>
            </a:extLst>
          </p:cNvPr>
          <p:cNvSpPr>
            <a:spLocks/>
          </p:cNvSpPr>
          <p:nvPr/>
        </p:nvSpPr>
        <p:spPr bwMode="auto">
          <a:xfrm>
            <a:off x="8890445" y="1758051"/>
            <a:ext cx="315179" cy="450902"/>
          </a:xfrm>
          <a:custGeom>
            <a:avLst/>
            <a:gdLst/>
            <a:ahLst/>
            <a:cxnLst>
              <a:cxn ang="0">
                <a:pos x="0" y="0"/>
              </a:cxn>
              <a:cxn ang="0">
                <a:pos x="209" y="299"/>
              </a:cxn>
            </a:cxnLst>
            <a:rect l="0" t="0" r="r" b="b"/>
            <a:pathLst>
              <a:path w="209" h="299">
                <a:moveTo>
                  <a:pt x="0" y="0"/>
                </a:moveTo>
                <a:lnTo>
                  <a:pt x="209" y="299"/>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0" name="Freeform 34">
            <a:extLst>
              <a:ext uri="{FF2B5EF4-FFF2-40B4-BE49-F238E27FC236}">
                <a16:creationId xmlns:a16="http://schemas.microsoft.com/office/drawing/2014/main" id="{2ACCE2A6-AE3B-4383-B931-77B38A8D07D6}"/>
              </a:ext>
            </a:extLst>
          </p:cNvPr>
          <p:cNvSpPr>
            <a:spLocks/>
          </p:cNvSpPr>
          <p:nvPr/>
        </p:nvSpPr>
        <p:spPr bwMode="auto">
          <a:xfrm>
            <a:off x="5164098" y="949746"/>
            <a:ext cx="1229047" cy="497651"/>
          </a:xfrm>
          <a:custGeom>
            <a:avLst/>
            <a:gdLst/>
            <a:ahLst/>
            <a:cxnLst>
              <a:cxn ang="0">
                <a:pos x="815" y="0"/>
              </a:cxn>
              <a:cxn ang="0">
                <a:pos x="0" y="330"/>
              </a:cxn>
            </a:cxnLst>
            <a:rect l="0" t="0" r="r" b="b"/>
            <a:pathLst>
              <a:path w="815" h="330">
                <a:moveTo>
                  <a:pt x="815" y="0"/>
                </a:moveTo>
                <a:lnTo>
                  <a:pt x="0" y="33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1" name="Text Box 7">
            <a:extLst>
              <a:ext uri="{FF2B5EF4-FFF2-40B4-BE49-F238E27FC236}">
                <a16:creationId xmlns:a16="http://schemas.microsoft.com/office/drawing/2014/main" id="{A0F3AF6B-46CE-48AA-A6B0-0A360AF30CB0}"/>
              </a:ext>
            </a:extLst>
          </p:cNvPr>
          <p:cNvSpPr txBox="1">
            <a:spLocks noChangeArrowheads="1"/>
          </p:cNvSpPr>
          <p:nvPr/>
        </p:nvSpPr>
        <p:spPr bwMode="auto">
          <a:xfrm>
            <a:off x="4499055" y="144739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F(5)</a:t>
            </a:r>
          </a:p>
        </p:txBody>
      </p:sp>
      <p:sp>
        <p:nvSpPr>
          <p:cNvPr id="32" name="Text Box 25">
            <a:extLst>
              <a:ext uri="{FF2B5EF4-FFF2-40B4-BE49-F238E27FC236}">
                <a16:creationId xmlns:a16="http://schemas.microsoft.com/office/drawing/2014/main" id="{427BD6B5-2A77-4CDB-871C-1FB97C1D60ED}"/>
              </a:ext>
            </a:extLst>
          </p:cNvPr>
          <p:cNvSpPr txBox="1">
            <a:spLocks noChangeArrowheads="1"/>
          </p:cNvSpPr>
          <p:nvPr/>
        </p:nvSpPr>
        <p:spPr bwMode="auto">
          <a:xfrm>
            <a:off x="8373190" y="136294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F(4)</a:t>
            </a:r>
          </a:p>
        </p:txBody>
      </p:sp>
      <p:sp>
        <p:nvSpPr>
          <p:cNvPr id="33" name="Freeform 35">
            <a:extLst>
              <a:ext uri="{FF2B5EF4-FFF2-40B4-BE49-F238E27FC236}">
                <a16:creationId xmlns:a16="http://schemas.microsoft.com/office/drawing/2014/main" id="{E801E2B1-9B2E-4E83-A6BD-0245269C3AB1}"/>
              </a:ext>
            </a:extLst>
          </p:cNvPr>
          <p:cNvSpPr>
            <a:spLocks/>
          </p:cNvSpPr>
          <p:nvPr/>
        </p:nvSpPr>
        <p:spPr bwMode="auto">
          <a:xfrm>
            <a:off x="7080806" y="949746"/>
            <a:ext cx="1295400" cy="429790"/>
          </a:xfrm>
          <a:custGeom>
            <a:avLst/>
            <a:gdLst/>
            <a:ahLst/>
            <a:cxnLst>
              <a:cxn ang="0">
                <a:pos x="0" y="0"/>
              </a:cxn>
              <a:cxn ang="0">
                <a:pos x="859" y="285"/>
              </a:cxn>
            </a:cxnLst>
            <a:rect l="0" t="0" r="r" b="b"/>
            <a:pathLst>
              <a:path w="859" h="285">
                <a:moveTo>
                  <a:pt x="0" y="0"/>
                </a:moveTo>
                <a:lnTo>
                  <a:pt x="859" y="28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4" name="Text Box 45">
            <a:extLst>
              <a:ext uri="{FF2B5EF4-FFF2-40B4-BE49-F238E27FC236}">
                <a16:creationId xmlns:a16="http://schemas.microsoft.com/office/drawing/2014/main" id="{CCC59C12-690F-4A11-8AAE-F239AA451D19}"/>
              </a:ext>
            </a:extLst>
          </p:cNvPr>
          <p:cNvSpPr txBox="1">
            <a:spLocks noChangeArrowheads="1"/>
          </p:cNvSpPr>
          <p:nvPr/>
        </p:nvSpPr>
        <p:spPr bwMode="auto">
          <a:xfrm>
            <a:off x="6998800" y="133964"/>
            <a:ext cx="1915201" cy="400110"/>
          </a:xfrm>
          <a:prstGeom prst="rect">
            <a:avLst/>
          </a:prstGeom>
          <a:noFill/>
          <a:ln w="38100" algn="ctr">
            <a:noFill/>
            <a:miter lim="800000"/>
            <a:headEnd/>
            <a:tailEnd type="none" w="lg" len="lg"/>
          </a:ln>
          <a:effectLst/>
        </p:spPr>
        <p:txBody>
          <a:bodyPr>
            <a:spAutoFit/>
          </a:bodyPr>
          <a:lstStyle/>
          <a:p>
            <a:pPr algn="l">
              <a:spcBef>
                <a:spcPct val="50000"/>
              </a:spcBef>
            </a:pPr>
            <a:r>
              <a:rPr lang="zh-CN" altLang="en-US" sz="2000" dirty="0">
                <a:ea typeface="楷体" pitchFamily="49" charset="-122"/>
                <a:cs typeface="Times New Roman" pitchFamily="18" charset="0"/>
              </a:rPr>
              <a:t>求得</a:t>
            </a:r>
            <a:r>
              <a:rPr lang="en-US" altLang="zh-CN" sz="2000" dirty="0">
                <a:ea typeface="楷体" pitchFamily="49" charset="-122"/>
                <a:cs typeface="Times New Roman" pitchFamily="18" charset="0"/>
              </a:rPr>
              <a:t>F(6)=8</a:t>
            </a:r>
          </a:p>
        </p:txBody>
      </p:sp>
      <p:sp>
        <p:nvSpPr>
          <p:cNvPr id="35" name="TextBox 57">
            <a:extLst>
              <a:ext uri="{FF2B5EF4-FFF2-40B4-BE49-F238E27FC236}">
                <a16:creationId xmlns:a16="http://schemas.microsoft.com/office/drawing/2014/main" id="{A2722CAA-08B3-42C1-84DE-2007DFED28A5}"/>
              </a:ext>
            </a:extLst>
          </p:cNvPr>
          <p:cNvSpPr txBox="1"/>
          <p:nvPr/>
        </p:nvSpPr>
        <p:spPr>
          <a:xfrm>
            <a:off x="5641478" y="3815703"/>
            <a:ext cx="2214578" cy="461665"/>
          </a:xfrm>
          <a:prstGeom prst="rect">
            <a:avLst/>
          </a:prstGeom>
          <a:noFill/>
        </p:spPr>
        <p:txBody>
          <a:bodyPr wrap="square" rtlCol="0">
            <a:spAutoFit/>
          </a:bodyPr>
          <a:lstStyle/>
          <a:p>
            <a:pPr algn="l"/>
            <a:r>
              <a:rPr lang="zh-CN" altLang="en-US">
                <a:ea typeface="楷体" pitchFamily="49" charset="-122"/>
                <a:cs typeface="Times New Roman" pitchFamily="18" charset="0"/>
              </a:rPr>
              <a:t>一颗递归树</a:t>
            </a:r>
          </a:p>
        </p:txBody>
      </p:sp>
      <p:cxnSp>
        <p:nvCxnSpPr>
          <p:cNvPr id="36" name="直接箭头连接符 35">
            <a:extLst>
              <a:ext uri="{FF2B5EF4-FFF2-40B4-BE49-F238E27FC236}">
                <a16:creationId xmlns:a16="http://schemas.microsoft.com/office/drawing/2014/main" id="{AD58F054-D9D3-4380-AC6E-22B9006BF180}"/>
              </a:ext>
            </a:extLst>
          </p:cNvPr>
          <p:cNvCxnSpPr/>
          <p:nvPr/>
        </p:nvCxnSpPr>
        <p:spPr>
          <a:xfrm rot="5400000">
            <a:off x="6318734" y="377598"/>
            <a:ext cx="360000"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7" name="Freeform 34">
            <a:extLst>
              <a:ext uri="{FF2B5EF4-FFF2-40B4-BE49-F238E27FC236}">
                <a16:creationId xmlns:a16="http://schemas.microsoft.com/office/drawing/2014/main" id="{D2053977-F48A-4991-8446-C4E41A6BF187}"/>
              </a:ext>
            </a:extLst>
          </p:cNvPr>
          <p:cNvSpPr>
            <a:spLocks/>
          </p:cNvSpPr>
          <p:nvPr/>
        </p:nvSpPr>
        <p:spPr bwMode="auto">
          <a:xfrm>
            <a:off x="5011236" y="825359"/>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38" name="Freeform 23">
            <a:extLst>
              <a:ext uri="{FF2B5EF4-FFF2-40B4-BE49-F238E27FC236}">
                <a16:creationId xmlns:a16="http://schemas.microsoft.com/office/drawing/2014/main" id="{B72E0080-65E2-4D62-A3F3-5C47509E2692}"/>
              </a:ext>
            </a:extLst>
          </p:cNvPr>
          <p:cNvSpPr>
            <a:spLocks/>
          </p:cNvSpPr>
          <p:nvPr/>
        </p:nvSpPr>
        <p:spPr bwMode="auto">
          <a:xfrm>
            <a:off x="3830128" y="1810798"/>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39" name="Freeform 21">
            <a:extLst>
              <a:ext uri="{FF2B5EF4-FFF2-40B4-BE49-F238E27FC236}">
                <a16:creationId xmlns:a16="http://schemas.microsoft.com/office/drawing/2014/main" id="{EB7D4497-7DB3-47A0-B2CE-9C59FFBDEEE3}"/>
              </a:ext>
            </a:extLst>
          </p:cNvPr>
          <p:cNvSpPr>
            <a:spLocks/>
          </p:cNvSpPr>
          <p:nvPr/>
        </p:nvSpPr>
        <p:spPr bwMode="auto">
          <a:xfrm>
            <a:off x="3153848" y="257079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0" name="Freeform 14">
            <a:extLst>
              <a:ext uri="{FF2B5EF4-FFF2-40B4-BE49-F238E27FC236}">
                <a16:creationId xmlns:a16="http://schemas.microsoft.com/office/drawing/2014/main" id="{4A3FFDFC-8F61-49F6-915A-7123AEF52570}"/>
              </a:ext>
            </a:extLst>
          </p:cNvPr>
          <p:cNvSpPr>
            <a:spLocks/>
          </p:cNvSpPr>
          <p:nvPr/>
        </p:nvSpPr>
        <p:spPr bwMode="auto">
          <a:xfrm>
            <a:off x="2556944" y="345345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1" name="Freeform 14">
            <a:extLst>
              <a:ext uri="{FF2B5EF4-FFF2-40B4-BE49-F238E27FC236}">
                <a16:creationId xmlns:a16="http://schemas.microsoft.com/office/drawing/2014/main" id="{89B86551-5339-4365-A713-8096F083A12A}"/>
              </a:ext>
            </a:extLst>
          </p:cNvPr>
          <p:cNvSpPr>
            <a:spLocks/>
          </p:cNvSpPr>
          <p:nvPr/>
        </p:nvSpPr>
        <p:spPr bwMode="auto">
          <a:xfrm>
            <a:off x="2822058" y="342805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2" name="Freeform 21">
            <a:extLst>
              <a:ext uri="{FF2B5EF4-FFF2-40B4-BE49-F238E27FC236}">
                <a16:creationId xmlns:a16="http://schemas.microsoft.com/office/drawing/2014/main" id="{44EC0607-1508-4621-A3E0-2A725D9BA9E1}"/>
              </a:ext>
            </a:extLst>
          </p:cNvPr>
          <p:cNvSpPr>
            <a:spLocks/>
          </p:cNvSpPr>
          <p:nvPr/>
        </p:nvSpPr>
        <p:spPr bwMode="auto">
          <a:xfrm>
            <a:off x="3382448" y="260889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3" name="Freeform 23">
            <a:extLst>
              <a:ext uri="{FF2B5EF4-FFF2-40B4-BE49-F238E27FC236}">
                <a16:creationId xmlns:a16="http://schemas.microsoft.com/office/drawing/2014/main" id="{C94B5A17-C1FC-4F77-987F-5509E3BB8CB6}"/>
              </a:ext>
            </a:extLst>
          </p:cNvPr>
          <p:cNvSpPr>
            <a:spLocks/>
          </p:cNvSpPr>
          <p:nvPr/>
        </p:nvSpPr>
        <p:spPr bwMode="auto">
          <a:xfrm>
            <a:off x="4087037" y="1873876"/>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4" name="Freeform 24">
            <a:extLst>
              <a:ext uri="{FF2B5EF4-FFF2-40B4-BE49-F238E27FC236}">
                <a16:creationId xmlns:a16="http://schemas.microsoft.com/office/drawing/2014/main" id="{B906458A-791D-4CED-8F29-AFC0834AE2FF}"/>
              </a:ext>
            </a:extLst>
          </p:cNvPr>
          <p:cNvSpPr>
            <a:spLocks/>
          </p:cNvSpPr>
          <p:nvPr/>
        </p:nvSpPr>
        <p:spPr bwMode="auto">
          <a:xfrm>
            <a:off x="4871536" y="183746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FF00FF"/>
            </a:solidFill>
            <a:miter lim="800000"/>
            <a:headEnd/>
            <a:tailEnd type="arrow" w="med" len="med"/>
          </a:ln>
          <a:effectLst/>
        </p:spPr>
        <p:txBody>
          <a:bodyPr wrap="none"/>
          <a:lstStyle/>
          <a:p>
            <a:endParaRPr lang="zh-CN" altLang="en-US"/>
          </a:p>
        </p:txBody>
      </p:sp>
      <p:sp>
        <p:nvSpPr>
          <p:cNvPr id="45" name="Freeform 19">
            <a:extLst>
              <a:ext uri="{FF2B5EF4-FFF2-40B4-BE49-F238E27FC236}">
                <a16:creationId xmlns:a16="http://schemas.microsoft.com/office/drawing/2014/main" id="{1D1944E1-6D96-4F54-803D-A67E01648EAA}"/>
              </a:ext>
            </a:extLst>
          </p:cNvPr>
          <p:cNvSpPr>
            <a:spLocks/>
          </p:cNvSpPr>
          <p:nvPr/>
        </p:nvSpPr>
        <p:spPr bwMode="auto">
          <a:xfrm>
            <a:off x="5296988" y="2596194"/>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6" name="Freeform 20">
            <a:extLst>
              <a:ext uri="{FF2B5EF4-FFF2-40B4-BE49-F238E27FC236}">
                <a16:creationId xmlns:a16="http://schemas.microsoft.com/office/drawing/2014/main" id="{B7C54E7B-49BF-4F88-8E40-6A78875FAC73}"/>
              </a:ext>
            </a:extLst>
          </p:cNvPr>
          <p:cNvSpPr>
            <a:spLocks/>
          </p:cNvSpPr>
          <p:nvPr/>
        </p:nvSpPr>
        <p:spPr bwMode="auto">
          <a:xfrm>
            <a:off x="6006606" y="2608894"/>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47" name="Freeform 35">
            <a:extLst>
              <a:ext uri="{FF2B5EF4-FFF2-40B4-BE49-F238E27FC236}">
                <a16:creationId xmlns:a16="http://schemas.microsoft.com/office/drawing/2014/main" id="{78C24A65-F1EF-4027-A426-59F244FAA0C4}"/>
              </a:ext>
            </a:extLst>
          </p:cNvPr>
          <p:cNvSpPr>
            <a:spLocks/>
          </p:cNvSpPr>
          <p:nvPr/>
        </p:nvSpPr>
        <p:spPr bwMode="auto">
          <a:xfrm>
            <a:off x="6897200" y="978520"/>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8" name="Freeform 19">
            <a:extLst>
              <a:ext uri="{FF2B5EF4-FFF2-40B4-BE49-F238E27FC236}">
                <a16:creationId xmlns:a16="http://schemas.microsoft.com/office/drawing/2014/main" id="{4C52E899-4C86-40C8-A57E-0EB0470FCD71}"/>
              </a:ext>
            </a:extLst>
          </p:cNvPr>
          <p:cNvSpPr>
            <a:spLocks/>
          </p:cNvSpPr>
          <p:nvPr/>
        </p:nvSpPr>
        <p:spPr bwMode="auto">
          <a:xfrm>
            <a:off x="5539342" y="2588256"/>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9" name="Freeform 20">
            <a:extLst>
              <a:ext uri="{FF2B5EF4-FFF2-40B4-BE49-F238E27FC236}">
                <a16:creationId xmlns:a16="http://schemas.microsoft.com/office/drawing/2014/main" id="{0807F6F9-A45E-4129-8730-2F82FAAEB0B2}"/>
              </a:ext>
            </a:extLst>
          </p:cNvPr>
          <p:cNvSpPr>
            <a:spLocks/>
          </p:cNvSpPr>
          <p:nvPr/>
        </p:nvSpPr>
        <p:spPr bwMode="auto">
          <a:xfrm>
            <a:off x="6256976" y="2613656"/>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0" name="Freeform 24">
            <a:extLst>
              <a:ext uri="{FF2B5EF4-FFF2-40B4-BE49-F238E27FC236}">
                <a16:creationId xmlns:a16="http://schemas.microsoft.com/office/drawing/2014/main" id="{464CB159-C098-4EAD-B931-D62C470526A7}"/>
              </a:ext>
            </a:extLst>
          </p:cNvPr>
          <p:cNvSpPr>
            <a:spLocks/>
          </p:cNvSpPr>
          <p:nvPr/>
        </p:nvSpPr>
        <p:spPr bwMode="auto">
          <a:xfrm>
            <a:off x="5185116" y="180243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00B050"/>
            </a:solidFill>
            <a:miter lim="800000"/>
            <a:headEnd type="arrow"/>
            <a:tailEnd type="none" w="med" len="med"/>
          </a:ln>
          <a:effectLst/>
        </p:spPr>
        <p:txBody>
          <a:bodyPr wrap="none"/>
          <a:lstStyle/>
          <a:p>
            <a:endParaRPr lang="zh-CN" altLang="en-US"/>
          </a:p>
        </p:txBody>
      </p:sp>
      <p:sp>
        <p:nvSpPr>
          <p:cNvPr id="51" name="Freeform 34">
            <a:extLst>
              <a:ext uri="{FF2B5EF4-FFF2-40B4-BE49-F238E27FC236}">
                <a16:creationId xmlns:a16="http://schemas.microsoft.com/office/drawing/2014/main" id="{58433CF2-FF5D-458A-926B-F4F86285F4D2}"/>
              </a:ext>
            </a:extLst>
          </p:cNvPr>
          <p:cNvSpPr>
            <a:spLocks/>
          </p:cNvSpPr>
          <p:nvPr/>
        </p:nvSpPr>
        <p:spPr bwMode="auto">
          <a:xfrm>
            <a:off x="5163636" y="993635"/>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2" name="Freeform 15">
            <a:extLst>
              <a:ext uri="{FF2B5EF4-FFF2-40B4-BE49-F238E27FC236}">
                <a16:creationId xmlns:a16="http://schemas.microsoft.com/office/drawing/2014/main" id="{059FFA0A-EF22-4F0F-BEAE-5A735DDD8441}"/>
              </a:ext>
            </a:extLst>
          </p:cNvPr>
          <p:cNvSpPr>
            <a:spLocks/>
          </p:cNvSpPr>
          <p:nvPr/>
        </p:nvSpPr>
        <p:spPr bwMode="auto">
          <a:xfrm>
            <a:off x="3271324" y="3466150"/>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3" name="Freeform 15">
            <a:extLst>
              <a:ext uri="{FF2B5EF4-FFF2-40B4-BE49-F238E27FC236}">
                <a16:creationId xmlns:a16="http://schemas.microsoft.com/office/drawing/2014/main" id="{BCA32EFC-208C-4028-B5CB-03E9054CFF27}"/>
              </a:ext>
            </a:extLst>
          </p:cNvPr>
          <p:cNvSpPr>
            <a:spLocks/>
          </p:cNvSpPr>
          <p:nvPr/>
        </p:nvSpPr>
        <p:spPr bwMode="auto">
          <a:xfrm>
            <a:off x="3491532" y="3432812"/>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4" name="Freeform 22">
            <a:extLst>
              <a:ext uri="{FF2B5EF4-FFF2-40B4-BE49-F238E27FC236}">
                <a16:creationId xmlns:a16="http://schemas.microsoft.com/office/drawing/2014/main" id="{3E478556-B175-4D8E-A618-596C3E3009F1}"/>
              </a:ext>
            </a:extLst>
          </p:cNvPr>
          <p:cNvSpPr>
            <a:spLocks/>
          </p:cNvSpPr>
          <p:nvPr/>
        </p:nvSpPr>
        <p:spPr bwMode="auto">
          <a:xfrm>
            <a:off x="3824593" y="259619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5" name="Freeform 22">
            <a:extLst>
              <a:ext uri="{FF2B5EF4-FFF2-40B4-BE49-F238E27FC236}">
                <a16:creationId xmlns:a16="http://schemas.microsoft.com/office/drawing/2014/main" id="{A50092A4-B884-4562-833B-7DAC2F1B1560}"/>
              </a:ext>
            </a:extLst>
          </p:cNvPr>
          <p:cNvSpPr>
            <a:spLocks/>
          </p:cNvSpPr>
          <p:nvPr/>
        </p:nvSpPr>
        <p:spPr bwMode="auto">
          <a:xfrm>
            <a:off x="4077007" y="260095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6" name="Freeform 35">
            <a:extLst>
              <a:ext uri="{FF2B5EF4-FFF2-40B4-BE49-F238E27FC236}">
                <a16:creationId xmlns:a16="http://schemas.microsoft.com/office/drawing/2014/main" id="{FBBF35BE-2BE8-4D14-A939-87D58FCAAE37}"/>
              </a:ext>
            </a:extLst>
          </p:cNvPr>
          <p:cNvSpPr>
            <a:spLocks/>
          </p:cNvSpPr>
          <p:nvPr/>
        </p:nvSpPr>
        <p:spPr bwMode="auto">
          <a:xfrm>
            <a:off x="7111514" y="822944"/>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7" name="Freeform 32">
            <a:extLst>
              <a:ext uri="{FF2B5EF4-FFF2-40B4-BE49-F238E27FC236}">
                <a16:creationId xmlns:a16="http://schemas.microsoft.com/office/drawing/2014/main" id="{7C5ED81C-4A58-4478-A12E-28D8C69AA749}"/>
              </a:ext>
            </a:extLst>
          </p:cNvPr>
          <p:cNvSpPr>
            <a:spLocks/>
          </p:cNvSpPr>
          <p:nvPr/>
        </p:nvSpPr>
        <p:spPr bwMode="auto">
          <a:xfrm>
            <a:off x="8116270" y="175163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8" name="Freeform 32">
            <a:extLst>
              <a:ext uri="{FF2B5EF4-FFF2-40B4-BE49-F238E27FC236}">
                <a16:creationId xmlns:a16="http://schemas.microsoft.com/office/drawing/2014/main" id="{32ED7582-A8E5-48EC-AA40-FCC0046E624A}"/>
              </a:ext>
            </a:extLst>
          </p:cNvPr>
          <p:cNvSpPr>
            <a:spLocks/>
          </p:cNvSpPr>
          <p:nvPr/>
        </p:nvSpPr>
        <p:spPr bwMode="auto">
          <a:xfrm>
            <a:off x="8325822" y="177703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9" name="Freeform 30">
            <a:extLst>
              <a:ext uri="{FF2B5EF4-FFF2-40B4-BE49-F238E27FC236}">
                <a16:creationId xmlns:a16="http://schemas.microsoft.com/office/drawing/2014/main" id="{BA37FFB6-DE42-4D2E-B0EB-E4E140D64655}"/>
              </a:ext>
            </a:extLst>
          </p:cNvPr>
          <p:cNvSpPr>
            <a:spLocks/>
          </p:cNvSpPr>
          <p:nvPr/>
        </p:nvSpPr>
        <p:spPr bwMode="auto">
          <a:xfrm>
            <a:off x="7536966" y="260889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0" name="Freeform 30">
            <a:extLst>
              <a:ext uri="{FF2B5EF4-FFF2-40B4-BE49-F238E27FC236}">
                <a16:creationId xmlns:a16="http://schemas.microsoft.com/office/drawing/2014/main" id="{95B4F6E0-0E7A-4113-A0FA-12DD1D835649}"/>
              </a:ext>
            </a:extLst>
          </p:cNvPr>
          <p:cNvSpPr>
            <a:spLocks/>
          </p:cNvSpPr>
          <p:nvPr/>
        </p:nvSpPr>
        <p:spPr bwMode="auto">
          <a:xfrm>
            <a:off x="7757410" y="260889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61" name="Freeform 22">
            <a:extLst>
              <a:ext uri="{FF2B5EF4-FFF2-40B4-BE49-F238E27FC236}">
                <a16:creationId xmlns:a16="http://schemas.microsoft.com/office/drawing/2014/main" id="{E69A00D2-C223-428D-B8D2-B5237A733C2C}"/>
              </a:ext>
            </a:extLst>
          </p:cNvPr>
          <p:cNvSpPr>
            <a:spLocks/>
          </p:cNvSpPr>
          <p:nvPr/>
        </p:nvSpPr>
        <p:spPr bwMode="auto">
          <a:xfrm>
            <a:off x="8787153" y="178497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2" name="Freeform 22">
            <a:extLst>
              <a:ext uri="{FF2B5EF4-FFF2-40B4-BE49-F238E27FC236}">
                <a16:creationId xmlns:a16="http://schemas.microsoft.com/office/drawing/2014/main" id="{B99C7A99-E8F8-40B7-BA4F-62163281C9AC}"/>
              </a:ext>
            </a:extLst>
          </p:cNvPr>
          <p:cNvSpPr>
            <a:spLocks/>
          </p:cNvSpPr>
          <p:nvPr/>
        </p:nvSpPr>
        <p:spPr bwMode="auto">
          <a:xfrm>
            <a:off x="9026867" y="1751638"/>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63" name="Freeform 22">
            <a:extLst>
              <a:ext uri="{FF2B5EF4-FFF2-40B4-BE49-F238E27FC236}">
                <a16:creationId xmlns:a16="http://schemas.microsoft.com/office/drawing/2014/main" id="{5C71BDB8-9B98-4310-81FD-24B4258FFF05}"/>
              </a:ext>
            </a:extLst>
          </p:cNvPr>
          <p:cNvSpPr>
            <a:spLocks/>
          </p:cNvSpPr>
          <p:nvPr/>
        </p:nvSpPr>
        <p:spPr bwMode="auto">
          <a:xfrm>
            <a:off x="8200546" y="259619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4" name="Freeform 22">
            <a:extLst>
              <a:ext uri="{FF2B5EF4-FFF2-40B4-BE49-F238E27FC236}">
                <a16:creationId xmlns:a16="http://schemas.microsoft.com/office/drawing/2014/main" id="{BC8359CD-F3B6-4677-A4EB-F1861C8DB1B6}"/>
              </a:ext>
            </a:extLst>
          </p:cNvPr>
          <p:cNvSpPr>
            <a:spLocks/>
          </p:cNvSpPr>
          <p:nvPr/>
        </p:nvSpPr>
        <p:spPr bwMode="auto">
          <a:xfrm>
            <a:off x="8452960" y="258825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cxnSp>
        <p:nvCxnSpPr>
          <p:cNvPr id="65" name="直接箭头连接符 64">
            <a:extLst>
              <a:ext uri="{FF2B5EF4-FFF2-40B4-BE49-F238E27FC236}">
                <a16:creationId xmlns:a16="http://schemas.microsoft.com/office/drawing/2014/main" id="{48A4BD54-F781-43E2-8314-1470585BC2FA}"/>
              </a:ext>
            </a:extLst>
          </p:cNvPr>
          <p:cNvCxnSpPr/>
          <p:nvPr/>
        </p:nvCxnSpPr>
        <p:spPr>
          <a:xfrm rot="5400000">
            <a:off x="6746568" y="381798"/>
            <a:ext cx="360000" cy="1588"/>
          </a:xfrm>
          <a:prstGeom prst="straightConnector1">
            <a:avLst/>
          </a:prstGeom>
          <a:ln w="38100">
            <a:solidFill>
              <a:srgbClr val="00B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7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4</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54058" y="4545026"/>
            <a:ext cx="8608184" cy="1446550"/>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任何函数的执行，都需要在系统栈上开辟一个活动记录（又叫数据帧）。执行一个递归函数，可能会多次调用自己，因此要在栈上创建多个活动记录。因此，从数据结构的角度来看，递归就是栈，栈就是递归。同时存在的活动记录的最大数目，就是递归深度。</a:t>
            </a:r>
            <a:endParaRPr lang="en-US" altLang="zh-CN" sz="2200" dirty="0">
              <a:solidFill>
                <a:srgbClr val="0000FF"/>
              </a:solidFill>
              <a:ea typeface="楷体" pitchFamily="49" charset="-122"/>
              <a:cs typeface="Times New Roman" pitchFamily="18" charset="0"/>
            </a:endParaRPr>
          </a:p>
        </p:txBody>
      </p:sp>
      <p:sp>
        <p:nvSpPr>
          <p:cNvPr id="5" name="Text Box 5">
            <a:extLst>
              <a:ext uri="{FF2B5EF4-FFF2-40B4-BE49-F238E27FC236}">
                <a16:creationId xmlns:a16="http://schemas.microsoft.com/office/drawing/2014/main" id="{0C6F26F8-27C5-46DE-9956-761B28658B87}"/>
              </a:ext>
            </a:extLst>
          </p:cNvPr>
          <p:cNvSpPr txBox="1">
            <a:spLocks noChangeArrowheads="1"/>
          </p:cNvSpPr>
          <p:nvPr/>
        </p:nvSpPr>
        <p:spPr bwMode="auto">
          <a:xfrm>
            <a:off x="6394652" y="5591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F(6)</a:t>
            </a:r>
          </a:p>
        </p:txBody>
      </p:sp>
      <p:sp>
        <p:nvSpPr>
          <p:cNvPr id="6" name="Text Box 12">
            <a:extLst>
              <a:ext uri="{FF2B5EF4-FFF2-40B4-BE49-F238E27FC236}">
                <a16:creationId xmlns:a16="http://schemas.microsoft.com/office/drawing/2014/main" id="{710194AF-6EE4-4DF6-A5A8-85DC7AF46E29}"/>
              </a:ext>
            </a:extLst>
          </p:cNvPr>
          <p:cNvSpPr txBox="1">
            <a:spLocks noChangeArrowheads="1"/>
          </p:cNvSpPr>
          <p:nvPr/>
        </p:nvSpPr>
        <p:spPr bwMode="auto">
          <a:xfrm>
            <a:off x="2220419" y="387080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7" name="Text Box 13">
            <a:extLst>
              <a:ext uri="{FF2B5EF4-FFF2-40B4-BE49-F238E27FC236}">
                <a16:creationId xmlns:a16="http://schemas.microsoft.com/office/drawing/2014/main" id="{AAB4596C-5A07-4699-ABB1-EF1EDC1CBB14}"/>
              </a:ext>
            </a:extLst>
          </p:cNvPr>
          <p:cNvSpPr txBox="1">
            <a:spLocks noChangeArrowheads="1"/>
          </p:cNvSpPr>
          <p:nvPr/>
        </p:nvSpPr>
        <p:spPr bwMode="auto">
          <a:xfrm>
            <a:off x="3450973" y="387080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8" name="Freeform 14">
            <a:extLst>
              <a:ext uri="{FF2B5EF4-FFF2-40B4-BE49-F238E27FC236}">
                <a16:creationId xmlns:a16="http://schemas.microsoft.com/office/drawing/2014/main" id="{FE9D66BE-E616-432D-8884-8AC78044BDF0}"/>
              </a:ext>
            </a:extLst>
          </p:cNvPr>
          <p:cNvSpPr>
            <a:spLocks/>
          </p:cNvSpPr>
          <p:nvPr/>
        </p:nvSpPr>
        <p:spPr bwMode="auto">
          <a:xfrm>
            <a:off x="2699973" y="3447047"/>
            <a:ext cx="266921" cy="414709"/>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9" name="Freeform 15">
            <a:extLst>
              <a:ext uri="{FF2B5EF4-FFF2-40B4-BE49-F238E27FC236}">
                <a16:creationId xmlns:a16="http://schemas.microsoft.com/office/drawing/2014/main" id="{3DA2FC87-012E-4833-B155-624DE38ADA8A}"/>
              </a:ext>
            </a:extLst>
          </p:cNvPr>
          <p:cNvSpPr>
            <a:spLocks/>
          </p:cNvSpPr>
          <p:nvPr/>
        </p:nvSpPr>
        <p:spPr bwMode="auto">
          <a:xfrm>
            <a:off x="3365015" y="3434983"/>
            <a:ext cx="292558" cy="426774"/>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0" name="Text Box 17">
            <a:extLst>
              <a:ext uri="{FF2B5EF4-FFF2-40B4-BE49-F238E27FC236}">
                <a16:creationId xmlns:a16="http://schemas.microsoft.com/office/drawing/2014/main" id="{4640D41B-B0F0-49A5-B0CE-977D6E967621}"/>
              </a:ext>
            </a:extLst>
          </p:cNvPr>
          <p:cNvSpPr txBox="1">
            <a:spLocks noChangeArrowheads="1"/>
          </p:cNvSpPr>
          <p:nvPr/>
        </p:nvSpPr>
        <p:spPr bwMode="auto">
          <a:xfrm>
            <a:off x="4959005" y="30187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11" name="Text Box 18">
            <a:extLst>
              <a:ext uri="{FF2B5EF4-FFF2-40B4-BE49-F238E27FC236}">
                <a16:creationId xmlns:a16="http://schemas.microsoft.com/office/drawing/2014/main" id="{60B84B79-1637-47EF-A796-382214AB76FE}"/>
              </a:ext>
            </a:extLst>
          </p:cNvPr>
          <p:cNvSpPr txBox="1">
            <a:spLocks noChangeArrowheads="1"/>
          </p:cNvSpPr>
          <p:nvPr/>
        </p:nvSpPr>
        <p:spPr bwMode="auto">
          <a:xfrm>
            <a:off x="6189560" y="301876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12" name="Freeform 19">
            <a:extLst>
              <a:ext uri="{FF2B5EF4-FFF2-40B4-BE49-F238E27FC236}">
                <a16:creationId xmlns:a16="http://schemas.microsoft.com/office/drawing/2014/main" id="{69BA2D4A-9967-48FA-A04A-1CA77B676B6F}"/>
              </a:ext>
            </a:extLst>
          </p:cNvPr>
          <p:cNvSpPr>
            <a:spLocks/>
          </p:cNvSpPr>
          <p:nvPr/>
        </p:nvSpPr>
        <p:spPr bwMode="auto">
          <a:xfrm>
            <a:off x="5438560" y="2590485"/>
            <a:ext cx="291050" cy="419233"/>
          </a:xfrm>
          <a:custGeom>
            <a:avLst/>
            <a:gdLst/>
            <a:ahLst/>
            <a:cxnLst>
              <a:cxn ang="0">
                <a:pos x="193" y="0"/>
              </a:cxn>
              <a:cxn ang="0">
                <a:pos x="0" y="278"/>
              </a:cxn>
            </a:cxnLst>
            <a:rect l="0" t="0" r="r" b="b"/>
            <a:pathLst>
              <a:path w="193" h="278">
                <a:moveTo>
                  <a:pt x="193" y="0"/>
                </a:moveTo>
                <a:lnTo>
                  <a:pt x="0" y="278"/>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3" name="Freeform 20">
            <a:extLst>
              <a:ext uri="{FF2B5EF4-FFF2-40B4-BE49-F238E27FC236}">
                <a16:creationId xmlns:a16="http://schemas.microsoft.com/office/drawing/2014/main" id="{97552FC7-C621-4213-BDC1-5F97117EC016}"/>
              </a:ext>
            </a:extLst>
          </p:cNvPr>
          <p:cNvSpPr>
            <a:spLocks/>
          </p:cNvSpPr>
          <p:nvPr/>
        </p:nvSpPr>
        <p:spPr bwMode="auto">
          <a:xfrm>
            <a:off x="6103601" y="2582945"/>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4" name="Text Box 10">
            <a:extLst>
              <a:ext uri="{FF2B5EF4-FFF2-40B4-BE49-F238E27FC236}">
                <a16:creationId xmlns:a16="http://schemas.microsoft.com/office/drawing/2014/main" id="{B56B499C-2752-4AA6-8676-5B38837404BF}"/>
              </a:ext>
            </a:extLst>
          </p:cNvPr>
          <p:cNvSpPr txBox="1">
            <a:spLocks noChangeArrowheads="1"/>
          </p:cNvSpPr>
          <p:nvPr/>
        </p:nvSpPr>
        <p:spPr bwMode="auto">
          <a:xfrm>
            <a:off x="2832680" y="3048927"/>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15" name="Text Box 11">
            <a:extLst>
              <a:ext uri="{FF2B5EF4-FFF2-40B4-BE49-F238E27FC236}">
                <a16:creationId xmlns:a16="http://schemas.microsoft.com/office/drawing/2014/main" id="{6BDF6F7C-BE59-40C6-A333-7DFE229BA833}"/>
              </a:ext>
            </a:extLst>
          </p:cNvPr>
          <p:cNvSpPr txBox="1">
            <a:spLocks noChangeArrowheads="1"/>
          </p:cNvSpPr>
          <p:nvPr/>
        </p:nvSpPr>
        <p:spPr bwMode="auto">
          <a:xfrm>
            <a:off x="3930528" y="307305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16" name="Freeform 21">
            <a:extLst>
              <a:ext uri="{FF2B5EF4-FFF2-40B4-BE49-F238E27FC236}">
                <a16:creationId xmlns:a16="http://schemas.microsoft.com/office/drawing/2014/main" id="{96CB53A4-76CA-4A92-95C3-FE939814A71C}"/>
              </a:ext>
            </a:extLst>
          </p:cNvPr>
          <p:cNvSpPr>
            <a:spLocks/>
          </p:cNvSpPr>
          <p:nvPr/>
        </p:nvSpPr>
        <p:spPr bwMode="auto">
          <a:xfrm>
            <a:off x="3291122" y="2578421"/>
            <a:ext cx="327243" cy="467490"/>
          </a:xfrm>
          <a:custGeom>
            <a:avLst/>
            <a:gdLst/>
            <a:ahLst/>
            <a:cxnLst>
              <a:cxn ang="0">
                <a:pos x="217" y="0"/>
              </a:cxn>
              <a:cxn ang="0">
                <a:pos x="0" y="310"/>
              </a:cxn>
            </a:cxnLst>
            <a:rect l="0" t="0" r="r" b="b"/>
            <a:pathLst>
              <a:path w="217" h="310">
                <a:moveTo>
                  <a:pt x="217" y="0"/>
                </a:moveTo>
                <a:lnTo>
                  <a:pt x="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7" name="Freeform 22">
            <a:extLst>
              <a:ext uri="{FF2B5EF4-FFF2-40B4-BE49-F238E27FC236}">
                <a16:creationId xmlns:a16="http://schemas.microsoft.com/office/drawing/2014/main" id="{6B3B09AB-8ADE-445D-A179-C6B4D17B54DC}"/>
              </a:ext>
            </a:extLst>
          </p:cNvPr>
          <p:cNvSpPr>
            <a:spLocks/>
          </p:cNvSpPr>
          <p:nvPr/>
        </p:nvSpPr>
        <p:spPr bwMode="auto">
          <a:xfrm>
            <a:off x="3932035" y="2578420"/>
            <a:ext cx="352121" cy="484501"/>
          </a:xfrm>
          <a:custGeom>
            <a:avLst/>
            <a:gdLst/>
            <a:ahLst/>
            <a:cxnLst>
              <a:cxn ang="0">
                <a:pos x="0" y="0"/>
              </a:cxn>
              <a:cxn ang="0">
                <a:pos x="210" y="310"/>
              </a:cxn>
            </a:cxnLst>
            <a:rect l="0" t="0" r="r" b="b"/>
            <a:pathLst>
              <a:path w="210" h="310">
                <a:moveTo>
                  <a:pt x="0" y="0"/>
                </a:moveTo>
                <a:lnTo>
                  <a:pt x="21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18" name="Text Box 8">
            <a:extLst>
              <a:ext uri="{FF2B5EF4-FFF2-40B4-BE49-F238E27FC236}">
                <a16:creationId xmlns:a16="http://schemas.microsoft.com/office/drawing/2014/main" id="{78347F60-43B9-4761-8A73-C2961EC1FB13}"/>
              </a:ext>
            </a:extLst>
          </p:cNvPr>
          <p:cNvSpPr txBox="1">
            <a:spLocks noChangeArrowheads="1"/>
          </p:cNvSpPr>
          <p:nvPr/>
        </p:nvSpPr>
        <p:spPr bwMode="auto">
          <a:xfrm>
            <a:off x="3416288" y="2199905"/>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F(4)</a:t>
            </a:r>
          </a:p>
        </p:txBody>
      </p:sp>
      <p:sp>
        <p:nvSpPr>
          <p:cNvPr id="19" name="Text Box 16">
            <a:extLst>
              <a:ext uri="{FF2B5EF4-FFF2-40B4-BE49-F238E27FC236}">
                <a16:creationId xmlns:a16="http://schemas.microsoft.com/office/drawing/2014/main" id="{EDC729FB-17E6-41A8-A4EC-E8D6FCFE8F08}"/>
              </a:ext>
            </a:extLst>
          </p:cNvPr>
          <p:cNvSpPr txBox="1">
            <a:spLocks noChangeArrowheads="1"/>
          </p:cNvSpPr>
          <p:nvPr/>
        </p:nvSpPr>
        <p:spPr bwMode="auto">
          <a:xfrm>
            <a:off x="5571267" y="219688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20" name="Freeform 23">
            <a:extLst>
              <a:ext uri="{FF2B5EF4-FFF2-40B4-BE49-F238E27FC236}">
                <a16:creationId xmlns:a16="http://schemas.microsoft.com/office/drawing/2014/main" id="{F29ACDC0-32D9-4B5C-B774-A6729783BECF}"/>
              </a:ext>
            </a:extLst>
          </p:cNvPr>
          <p:cNvSpPr>
            <a:spLocks/>
          </p:cNvSpPr>
          <p:nvPr/>
        </p:nvSpPr>
        <p:spPr bwMode="auto">
          <a:xfrm>
            <a:off x="3998389" y="1830437"/>
            <a:ext cx="717823" cy="369468"/>
          </a:xfrm>
          <a:custGeom>
            <a:avLst/>
            <a:gdLst/>
            <a:ahLst/>
            <a:cxnLst>
              <a:cxn ang="0">
                <a:pos x="476" y="0"/>
              </a:cxn>
              <a:cxn ang="0">
                <a:pos x="0" y="245"/>
              </a:cxn>
            </a:cxnLst>
            <a:rect l="0" t="0" r="r" b="b"/>
            <a:pathLst>
              <a:path w="476" h="245">
                <a:moveTo>
                  <a:pt x="476" y="0"/>
                </a:moveTo>
                <a:lnTo>
                  <a:pt x="0" y="24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1" name="Freeform 24">
            <a:extLst>
              <a:ext uri="{FF2B5EF4-FFF2-40B4-BE49-F238E27FC236}">
                <a16:creationId xmlns:a16="http://schemas.microsoft.com/office/drawing/2014/main" id="{FC322DD9-DD80-4C4A-BD2D-01319F58B0E6}"/>
              </a:ext>
            </a:extLst>
          </p:cNvPr>
          <p:cNvSpPr>
            <a:spLocks/>
          </p:cNvSpPr>
          <p:nvPr/>
        </p:nvSpPr>
        <p:spPr bwMode="auto">
          <a:xfrm>
            <a:off x="5029883" y="1836469"/>
            <a:ext cx="678614" cy="363436"/>
          </a:xfrm>
          <a:custGeom>
            <a:avLst/>
            <a:gdLst/>
            <a:ahLst/>
            <a:cxnLst>
              <a:cxn ang="0">
                <a:pos x="0" y="0"/>
              </a:cxn>
              <a:cxn ang="0">
                <a:pos x="450" y="241"/>
              </a:cxn>
            </a:cxnLst>
            <a:rect l="0" t="0" r="r" b="b"/>
            <a:pathLst>
              <a:path w="450" h="241">
                <a:moveTo>
                  <a:pt x="0" y="0"/>
                </a:moveTo>
                <a:lnTo>
                  <a:pt x="450" y="241"/>
                </a:lnTo>
              </a:path>
            </a:pathLst>
          </a:custGeom>
          <a:noFill/>
          <a:ln w="28575">
            <a:solidFill>
              <a:srgbClr val="000000"/>
            </a:solidFill>
            <a:miter lim="800000"/>
            <a:headEnd/>
            <a:tailEnd type="triangle" w="med" len="med"/>
          </a:ln>
          <a:effectLst/>
        </p:spPr>
        <p:txBody>
          <a:bodyPr wrap="none"/>
          <a:lstStyle/>
          <a:p>
            <a:endParaRPr lang="zh-CN" altLang="en-US"/>
          </a:p>
        </p:txBody>
      </p:sp>
      <p:sp>
        <p:nvSpPr>
          <p:cNvPr id="22" name="Text Box 28">
            <a:extLst>
              <a:ext uri="{FF2B5EF4-FFF2-40B4-BE49-F238E27FC236}">
                <a16:creationId xmlns:a16="http://schemas.microsoft.com/office/drawing/2014/main" id="{C7383718-AFEB-454C-8775-76338E16D237}"/>
              </a:ext>
            </a:extLst>
          </p:cNvPr>
          <p:cNvSpPr txBox="1">
            <a:spLocks noChangeArrowheads="1"/>
          </p:cNvSpPr>
          <p:nvPr/>
        </p:nvSpPr>
        <p:spPr bwMode="auto">
          <a:xfrm>
            <a:off x="7177320" y="303384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23" name="Text Box 29">
            <a:extLst>
              <a:ext uri="{FF2B5EF4-FFF2-40B4-BE49-F238E27FC236}">
                <a16:creationId xmlns:a16="http://schemas.microsoft.com/office/drawing/2014/main" id="{B1B0AA8C-3BEA-4302-8971-9CB356C64108}"/>
              </a:ext>
            </a:extLst>
          </p:cNvPr>
          <p:cNvSpPr txBox="1">
            <a:spLocks noChangeArrowheads="1"/>
          </p:cNvSpPr>
          <p:nvPr/>
        </p:nvSpPr>
        <p:spPr bwMode="auto">
          <a:xfrm>
            <a:off x="8407875" y="303384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F(1)</a:t>
            </a:r>
          </a:p>
        </p:txBody>
      </p:sp>
      <p:sp>
        <p:nvSpPr>
          <p:cNvPr id="24" name="Freeform 30">
            <a:extLst>
              <a:ext uri="{FF2B5EF4-FFF2-40B4-BE49-F238E27FC236}">
                <a16:creationId xmlns:a16="http://schemas.microsoft.com/office/drawing/2014/main" id="{B9F4BC13-F55E-4809-BA13-5FDFE432C96C}"/>
              </a:ext>
            </a:extLst>
          </p:cNvPr>
          <p:cNvSpPr>
            <a:spLocks/>
          </p:cNvSpPr>
          <p:nvPr/>
        </p:nvSpPr>
        <p:spPr bwMode="auto">
          <a:xfrm>
            <a:off x="7656875" y="2610090"/>
            <a:ext cx="266922" cy="414708"/>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5" name="Freeform 31">
            <a:extLst>
              <a:ext uri="{FF2B5EF4-FFF2-40B4-BE49-F238E27FC236}">
                <a16:creationId xmlns:a16="http://schemas.microsoft.com/office/drawing/2014/main" id="{2269CBCE-28C0-4756-A86C-5E7D33669399}"/>
              </a:ext>
            </a:extLst>
          </p:cNvPr>
          <p:cNvSpPr>
            <a:spLocks/>
          </p:cNvSpPr>
          <p:nvPr/>
        </p:nvSpPr>
        <p:spPr bwMode="auto">
          <a:xfrm>
            <a:off x="8321917" y="2598026"/>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6" name="Text Box 26">
            <a:extLst>
              <a:ext uri="{FF2B5EF4-FFF2-40B4-BE49-F238E27FC236}">
                <a16:creationId xmlns:a16="http://schemas.microsoft.com/office/drawing/2014/main" id="{B12FF315-BC26-492F-AC8E-594582DAC512}"/>
              </a:ext>
            </a:extLst>
          </p:cNvPr>
          <p:cNvSpPr txBox="1">
            <a:spLocks noChangeArrowheads="1"/>
          </p:cNvSpPr>
          <p:nvPr/>
        </p:nvSpPr>
        <p:spPr bwMode="auto">
          <a:xfrm>
            <a:off x="7789581" y="221196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F(3)</a:t>
            </a:r>
          </a:p>
        </p:txBody>
      </p:sp>
      <p:sp>
        <p:nvSpPr>
          <p:cNvPr id="27" name="Text Box 27">
            <a:extLst>
              <a:ext uri="{FF2B5EF4-FFF2-40B4-BE49-F238E27FC236}">
                <a16:creationId xmlns:a16="http://schemas.microsoft.com/office/drawing/2014/main" id="{0850E6A8-9A8C-4AB0-A077-A83930C8B722}"/>
              </a:ext>
            </a:extLst>
          </p:cNvPr>
          <p:cNvSpPr txBox="1">
            <a:spLocks noChangeArrowheads="1"/>
          </p:cNvSpPr>
          <p:nvPr/>
        </p:nvSpPr>
        <p:spPr bwMode="auto">
          <a:xfrm>
            <a:off x="8887429" y="2236098"/>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F(2)</a:t>
            </a:r>
          </a:p>
        </p:txBody>
      </p:sp>
      <p:sp>
        <p:nvSpPr>
          <p:cNvPr id="28" name="Freeform 32">
            <a:extLst>
              <a:ext uri="{FF2B5EF4-FFF2-40B4-BE49-F238E27FC236}">
                <a16:creationId xmlns:a16="http://schemas.microsoft.com/office/drawing/2014/main" id="{D295D74E-AD63-4778-BE7F-C688FEA7A825}"/>
              </a:ext>
            </a:extLst>
          </p:cNvPr>
          <p:cNvSpPr>
            <a:spLocks/>
          </p:cNvSpPr>
          <p:nvPr/>
        </p:nvSpPr>
        <p:spPr bwMode="auto">
          <a:xfrm>
            <a:off x="8248023" y="1752019"/>
            <a:ext cx="298590" cy="456934"/>
          </a:xfrm>
          <a:custGeom>
            <a:avLst/>
            <a:gdLst/>
            <a:ahLst/>
            <a:cxnLst>
              <a:cxn ang="0">
                <a:pos x="198" y="0"/>
              </a:cxn>
              <a:cxn ang="0">
                <a:pos x="0" y="303"/>
              </a:cxn>
            </a:cxnLst>
            <a:rect l="0" t="0" r="r" b="b"/>
            <a:pathLst>
              <a:path w="198" h="303">
                <a:moveTo>
                  <a:pt x="198" y="0"/>
                </a:moveTo>
                <a:lnTo>
                  <a:pt x="0" y="30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29" name="Freeform 33">
            <a:extLst>
              <a:ext uri="{FF2B5EF4-FFF2-40B4-BE49-F238E27FC236}">
                <a16:creationId xmlns:a16="http://schemas.microsoft.com/office/drawing/2014/main" id="{B8524436-1AF6-441A-AEC0-5AC1DFB53DAC}"/>
              </a:ext>
            </a:extLst>
          </p:cNvPr>
          <p:cNvSpPr>
            <a:spLocks/>
          </p:cNvSpPr>
          <p:nvPr/>
        </p:nvSpPr>
        <p:spPr bwMode="auto">
          <a:xfrm>
            <a:off x="8890445" y="1758051"/>
            <a:ext cx="315179" cy="450902"/>
          </a:xfrm>
          <a:custGeom>
            <a:avLst/>
            <a:gdLst/>
            <a:ahLst/>
            <a:cxnLst>
              <a:cxn ang="0">
                <a:pos x="0" y="0"/>
              </a:cxn>
              <a:cxn ang="0">
                <a:pos x="209" y="299"/>
              </a:cxn>
            </a:cxnLst>
            <a:rect l="0" t="0" r="r" b="b"/>
            <a:pathLst>
              <a:path w="209" h="299">
                <a:moveTo>
                  <a:pt x="0" y="0"/>
                </a:moveTo>
                <a:lnTo>
                  <a:pt x="209" y="299"/>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0" name="Freeform 34">
            <a:extLst>
              <a:ext uri="{FF2B5EF4-FFF2-40B4-BE49-F238E27FC236}">
                <a16:creationId xmlns:a16="http://schemas.microsoft.com/office/drawing/2014/main" id="{2ACCE2A6-AE3B-4383-B931-77B38A8D07D6}"/>
              </a:ext>
            </a:extLst>
          </p:cNvPr>
          <p:cNvSpPr>
            <a:spLocks/>
          </p:cNvSpPr>
          <p:nvPr/>
        </p:nvSpPr>
        <p:spPr bwMode="auto">
          <a:xfrm>
            <a:off x="5164098" y="949746"/>
            <a:ext cx="1229047" cy="497651"/>
          </a:xfrm>
          <a:custGeom>
            <a:avLst/>
            <a:gdLst/>
            <a:ahLst/>
            <a:cxnLst>
              <a:cxn ang="0">
                <a:pos x="815" y="0"/>
              </a:cxn>
              <a:cxn ang="0">
                <a:pos x="0" y="330"/>
              </a:cxn>
            </a:cxnLst>
            <a:rect l="0" t="0" r="r" b="b"/>
            <a:pathLst>
              <a:path w="815" h="330">
                <a:moveTo>
                  <a:pt x="815" y="0"/>
                </a:moveTo>
                <a:lnTo>
                  <a:pt x="0" y="33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1" name="Text Box 7">
            <a:extLst>
              <a:ext uri="{FF2B5EF4-FFF2-40B4-BE49-F238E27FC236}">
                <a16:creationId xmlns:a16="http://schemas.microsoft.com/office/drawing/2014/main" id="{A0F3AF6B-46CE-48AA-A6B0-0A360AF30CB0}"/>
              </a:ext>
            </a:extLst>
          </p:cNvPr>
          <p:cNvSpPr txBox="1">
            <a:spLocks noChangeArrowheads="1"/>
          </p:cNvSpPr>
          <p:nvPr/>
        </p:nvSpPr>
        <p:spPr bwMode="auto">
          <a:xfrm>
            <a:off x="4499055" y="144739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F(5)</a:t>
            </a:r>
          </a:p>
        </p:txBody>
      </p:sp>
      <p:sp>
        <p:nvSpPr>
          <p:cNvPr id="32" name="Text Box 25">
            <a:extLst>
              <a:ext uri="{FF2B5EF4-FFF2-40B4-BE49-F238E27FC236}">
                <a16:creationId xmlns:a16="http://schemas.microsoft.com/office/drawing/2014/main" id="{427BD6B5-2A77-4CDB-871C-1FB97C1D60ED}"/>
              </a:ext>
            </a:extLst>
          </p:cNvPr>
          <p:cNvSpPr txBox="1">
            <a:spLocks noChangeArrowheads="1"/>
          </p:cNvSpPr>
          <p:nvPr/>
        </p:nvSpPr>
        <p:spPr bwMode="auto">
          <a:xfrm>
            <a:off x="8373190" y="136294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Times New Roman" pitchFamily="18" charset="0"/>
                <a:cs typeface="Times New Roman" pitchFamily="18" charset="0"/>
              </a:rPr>
              <a:t>F(4)</a:t>
            </a:r>
          </a:p>
        </p:txBody>
      </p:sp>
      <p:sp>
        <p:nvSpPr>
          <p:cNvPr id="33" name="Freeform 35">
            <a:extLst>
              <a:ext uri="{FF2B5EF4-FFF2-40B4-BE49-F238E27FC236}">
                <a16:creationId xmlns:a16="http://schemas.microsoft.com/office/drawing/2014/main" id="{E801E2B1-9B2E-4E83-A6BD-0245269C3AB1}"/>
              </a:ext>
            </a:extLst>
          </p:cNvPr>
          <p:cNvSpPr>
            <a:spLocks/>
          </p:cNvSpPr>
          <p:nvPr/>
        </p:nvSpPr>
        <p:spPr bwMode="auto">
          <a:xfrm>
            <a:off x="7080806" y="949746"/>
            <a:ext cx="1295400" cy="429790"/>
          </a:xfrm>
          <a:custGeom>
            <a:avLst/>
            <a:gdLst/>
            <a:ahLst/>
            <a:cxnLst>
              <a:cxn ang="0">
                <a:pos x="0" y="0"/>
              </a:cxn>
              <a:cxn ang="0">
                <a:pos x="859" y="285"/>
              </a:cxn>
            </a:cxnLst>
            <a:rect l="0" t="0" r="r" b="b"/>
            <a:pathLst>
              <a:path w="859" h="285">
                <a:moveTo>
                  <a:pt x="0" y="0"/>
                </a:moveTo>
                <a:lnTo>
                  <a:pt x="859" y="28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p>
        </p:txBody>
      </p:sp>
      <p:sp>
        <p:nvSpPr>
          <p:cNvPr id="34" name="Text Box 45">
            <a:extLst>
              <a:ext uri="{FF2B5EF4-FFF2-40B4-BE49-F238E27FC236}">
                <a16:creationId xmlns:a16="http://schemas.microsoft.com/office/drawing/2014/main" id="{CCC59C12-690F-4A11-8AAE-F239AA451D19}"/>
              </a:ext>
            </a:extLst>
          </p:cNvPr>
          <p:cNvSpPr txBox="1">
            <a:spLocks noChangeArrowheads="1"/>
          </p:cNvSpPr>
          <p:nvPr/>
        </p:nvSpPr>
        <p:spPr bwMode="auto">
          <a:xfrm>
            <a:off x="6998800" y="133964"/>
            <a:ext cx="1915201" cy="400110"/>
          </a:xfrm>
          <a:prstGeom prst="rect">
            <a:avLst/>
          </a:prstGeom>
          <a:noFill/>
          <a:ln w="38100" algn="ctr">
            <a:noFill/>
            <a:miter lim="800000"/>
            <a:headEnd/>
            <a:tailEnd type="none" w="lg" len="lg"/>
          </a:ln>
          <a:effectLst/>
        </p:spPr>
        <p:txBody>
          <a:bodyPr>
            <a:spAutoFit/>
          </a:bodyPr>
          <a:lstStyle/>
          <a:p>
            <a:pPr algn="l">
              <a:spcBef>
                <a:spcPct val="50000"/>
              </a:spcBef>
            </a:pPr>
            <a:r>
              <a:rPr lang="zh-CN" altLang="en-US" sz="2000" dirty="0">
                <a:ea typeface="楷体" pitchFamily="49" charset="-122"/>
                <a:cs typeface="Times New Roman" pitchFamily="18" charset="0"/>
              </a:rPr>
              <a:t>求得</a:t>
            </a:r>
            <a:r>
              <a:rPr lang="en-US" altLang="zh-CN" sz="2000" dirty="0">
                <a:ea typeface="楷体" pitchFamily="49" charset="-122"/>
                <a:cs typeface="Times New Roman" pitchFamily="18" charset="0"/>
              </a:rPr>
              <a:t>F(6)=8</a:t>
            </a:r>
          </a:p>
        </p:txBody>
      </p:sp>
      <p:sp>
        <p:nvSpPr>
          <p:cNvPr id="35" name="TextBox 57">
            <a:extLst>
              <a:ext uri="{FF2B5EF4-FFF2-40B4-BE49-F238E27FC236}">
                <a16:creationId xmlns:a16="http://schemas.microsoft.com/office/drawing/2014/main" id="{A2722CAA-08B3-42C1-84DE-2007DFED28A5}"/>
              </a:ext>
            </a:extLst>
          </p:cNvPr>
          <p:cNvSpPr txBox="1"/>
          <p:nvPr/>
        </p:nvSpPr>
        <p:spPr>
          <a:xfrm>
            <a:off x="5641478" y="3815703"/>
            <a:ext cx="2214578" cy="461665"/>
          </a:xfrm>
          <a:prstGeom prst="rect">
            <a:avLst/>
          </a:prstGeom>
          <a:noFill/>
        </p:spPr>
        <p:txBody>
          <a:bodyPr wrap="square" rtlCol="0">
            <a:spAutoFit/>
          </a:bodyPr>
          <a:lstStyle/>
          <a:p>
            <a:pPr algn="l"/>
            <a:r>
              <a:rPr lang="zh-CN" altLang="en-US">
                <a:ea typeface="楷体" pitchFamily="49" charset="-122"/>
                <a:cs typeface="Times New Roman" pitchFamily="18" charset="0"/>
              </a:rPr>
              <a:t>一颗递归树</a:t>
            </a:r>
          </a:p>
        </p:txBody>
      </p:sp>
      <p:cxnSp>
        <p:nvCxnSpPr>
          <p:cNvPr id="36" name="直接箭头连接符 35">
            <a:extLst>
              <a:ext uri="{FF2B5EF4-FFF2-40B4-BE49-F238E27FC236}">
                <a16:creationId xmlns:a16="http://schemas.microsoft.com/office/drawing/2014/main" id="{AD58F054-D9D3-4380-AC6E-22B9006BF180}"/>
              </a:ext>
            </a:extLst>
          </p:cNvPr>
          <p:cNvCxnSpPr/>
          <p:nvPr/>
        </p:nvCxnSpPr>
        <p:spPr>
          <a:xfrm rot="5400000">
            <a:off x="6318734" y="377598"/>
            <a:ext cx="360000"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7" name="Freeform 34">
            <a:extLst>
              <a:ext uri="{FF2B5EF4-FFF2-40B4-BE49-F238E27FC236}">
                <a16:creationId xmlns:a16="http://schemas.microsoft.com/office/drawing/2014/main" id="{D2053977-F48A-4991-8446-C4E41A6BF187}"/>
              </a:ext>
            </a:extLst>
          </p:cNvPr>
          <p:cNvSpPr>
            <a:spLocks/>
          </p:cNvSpPr>
          <p:nvPr/>
        </p:nvSpPr>
        <p:spPr bwMode="auto">
          <a:xfrm>
            <a:off x="5011236" y="825359"/>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38" name="Freeform 23">
            <a:extLst>
              <a:ext uri="{FF2B5EF4-FFF2-40B4-BE49-F238E27FC236}">
                <a16:creationId xmlns:a16="http://schemas.microsoft.com/office/drawing/2014/main" id="{B72E0080-65E2-4D62-A3F3-5C47509E2692}"/>
              </a:ext>
            </a:extLst>
          </p:cNvPr>
          <p:cNvSpPr>
            <a:spLocks/>
          </p:cNvSpPr>
          <p:nvPr/>
        </p:nvSpPr>
        <p:spPr bwMode="auto">
          <a:xfrm>
            <a:off x="3830128" y="1810798"/>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39" name="Freeform 21">
            <a:extLst>
              <a:ext uri="{FF2B5EF4-FFF2-40B4-BE49-F238E27FC236}">
                <a16:creationId xmlns:a16="http://schemas.microsoft.com/office/drawing/2014/main" id="{EB7D4497-7DB3-47A0-B2CE-9C59FFBDEEE3}"/>
              </a:ext>
            </a:extLst>
          </p:cNvPr>
          <p:cNvSpPr>
            <a:spLocks/>
          </p:cNvSpPr>
          <p:nvPr/>
        </p:nvSpPr>
        <p:spPr bwMode="auto">
          <a:xfrm>
            <a:off x="3153848" y="257079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0" name="Freeform 14">
            <a:extLst>
              <a:ext uri="{FF2B5EF4-FFF2-40B4-BE49-F238E27FC236}">
                <a16:creationId xmlns:a16="http://schemas.microsoft.com/office/drawing/2014/main" id="{4A3FFDFC-8F61-49F6-915A-7123AEF52570}"/>
              </a:ext>
            </a:extLst>
          </p:cNvPr>
          <p:cNvSpPr>
            <a:spLocks/>
          </p:cNvSpPr>
          <p:nvPr/>
        </p:nvSpPr>
        <p:spPr bwMode="auto">
          <a:xfrm>
            <a:off x="2556944" y="345345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1" name="Freeform 14">
            <a:extLst>
              <a:ext uri="{FF2B5EF4-FFF2-40B4-BE49-F238E27FC236}">
                <a16:creationId xmlns:a16="http://schemas.microsoft.com/office/drawing/2014/main" id="{89B86551-5339-4365-A713-8096F083A12A}"/>
              </a:ext>
            </a:extLst>
          </p:cNvPr>
          <p:cNvSpPr>
            <a:spLocks/>
          </p:cNvSpPr>
          <p:nvPr/>
        </p:nvSpPr>
        <p:spPr bwMode="auto">
          <a:xfrm>
            <a:off x="2822058" y="342805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2" name="Freeform 21">
            <a:extLst>
              <a:ext uri="{FF2B5EF4-FFF2-40B4-BE49-F238E27FC236}">
                <a16:creationId xmlns:a16="http://schemas.microsoft.com/office/drawing/2014/main" id="{44EC0607-1508-4621-A3E0-2A725D9BA9E1}"/>
              </a:ext>
            </a:extLst>
          </p:cNvPr>
          <p:cNvSpPr>
            <a:spLocks/>
          </p:cNvSpPr>
          <p:nvPr/>
        </p:nvSpPr>
        <p:spPr bwMode="auto">
          <a:xfrm>
            <a:off x="3382448" y="260889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3" name="Freeform 23">
            <a:extLst>
              <a:ext uri="{FF2B5EF4-FFF2-40B4-BE49-F238E27FC236}">
                <a16:creationId xmlns:a16="http://schemas.microsoft.com/office/drawing/2014/main" id="{C94B5A17-C1FC-4F77-987F-5509E3BB8CB6}"/>
              </a:ext>
            </a:extLst>
          </p:cNvPr>
          <p:cNvSpPr>
            <a:spLocks/>
          </p:cNvSpPr>
          <p:nvPr/>
        </p:nvSpPr>
        <p:spPr bwMode="auto">
          <a:xfrm>
            <a:off x="4087037" y="1873876"/>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4" name="Freeform 24">
            <a:extLst>
              <a:ext uri="{FF2B5EF4-FFF2-40B4-BE49-F238E27FC236}">
                <a16:creationId xmlns:a16="http://schemas.microsoft.com/office/drawing/2014/main" id="{B906458A-791D-4CED-8F29-AFC0834AE2FF}"/>
              </a:ext>
            </a:extLst>
          </p:cNvPr>
          <p:cNvSpPr>
            <a:spLocks/>
          </p:cNvSpPr>
          <p:nvPr/>
        </p:nvSpPr>
        <p:spPr bwMode="auto">
          <a:xfrm>
            <a:off x="4871536" y="183746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FF00FF"/>
            </a:solidFill>
            <a:miter lim="800000"/>
            <a:headEnd/>
            <a:tailEnd type="arrow" w="med" len="med"/>
          </a:ln>
          <a:effectLst/>
        </p:spPr>
        <p:txBody>
          <a:bodyPr wrap="none"/>
          <a:lstStyle/>
          <a:p>
            <a:endParaRPr lang="zh-CN" altLang="en-US"/>
          </a:p>
        </p:txBody>
      </p:sp>
      <p:sp>
        <p:nvSpPr>
          <p:cNvPr id="45" name="Freeform 19">
            <a:extLst>
              <a:ext uri="{FF2B5EF4-FFF2-40B4-BE49-F238E27FC236}">
                <a16:creationId xmlns:a16="http://schemas.microsoft.com/office/drawing/2014/main" id="{1D1944E1-6D96-4F54-803D-A67E01648EAA}"/>
              </a:ext>
            </a:extLst>
          </p:cNvPr>
          <p:cNvSpPr>
            <a:spLocks/>
          </p:cNvSpPr>
          <p:nvPr/>
        </p:nvSpPr>
        <p:spPr bwMode="auto">
          <a:xfrm>
            <a:off x="5296988" y="2596194"/>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6" name="Freeform 20">
            <a:extLst>
              <a:ext uri="{FF2B5EF4-FFF2-40B4-BE49-F238E27FC236}">
                <a16:creationId xmlns:a16="http://schemas.microsoft.com/office/drawing/2014/main" id="{B7C54E7B-49BF-4F88-8E40-6A78875FAC73}"/>
              </a:ext>
            </a:extLst>
          </p:cNvPr>
          <p:cNvSpPr>
            <a:spLocks/>
          </p:cNvSpPr>
          <p:nvPr/>
        </p:nvSpPr>
        <p:spPr bwMode="auto">
          <a:xfrm>
            <a:off x="6006606" y="2608894"/>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47" name="Freeform 35">
            <a:extLst>
              <a:ext uri="{FF2B5EF4-FFF2-40B4-BE49-F238E27FC236}">
                <a16:creationId xmlns:a16="http://schemas.microsoft.com/office/drawing/2014/main" id="{78C24A65-F1EF-4027-A426-59F244FAA0C4}"/>
              </a:ext>
            </a:extLst>
          </p:cNvPr>
          <p:cNvSpPr>
            <a:spLocks/>
          </p:cNvSpPr>
          <p:nvPr/>
        </p:nvSpPr>
        <p:spPr bwMode="auto">
          <a:xfrm>
            <a:off x="6897200" y="978520"/>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48" name="Freeform 19">
            <a:extLst>
              <a:ext uri="{FF2B5EF4-FFF2-40B4-BE49-F238E27FC236}">
                <a16:creationId xmlns:a16="http://schemas.microsoft.com/office/drawing/2014/main" id="{4C52E899-4C86-40C8-A57E-0EB0470FCD71}"/>
              </a:ext>
            </a:extLst>
          </p:cNvPr>
          <p:cNvSpPr>
            <a:spLocks/>
          </p:cNvSpPr>
          <p:nvPr/>
        </p:nvSpPr>
        <p:spPr bwMode="auto">
          <a:xfrm>
            <a:off x="5539342" y="2588256"/>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49" name="Freeform 20">
            <a:extLst>
              <a:ext uri="{FF2B5EF4-FFF2-40B4-BE49-F238E27FC236}">
                <a16:creationId xmlns:a16="http://schemas.microsoft.com/office/drawing/2014/main" id="{0807F6F9-A45E-4129-8730-2F82FAAEB0B2}"/>
              </a:ext>
            </a:extLst>
          </p:cNvPr>
          <p:cNvSpPr>
            <a:spLocks/>
          </p:cNvSpPr>
          <p:nvPr/>
        </p:nvSpPr>
        <p:spPr bwMode="auto">
          <a:xfrm>
            <a:off x="6256976" y="2613656"/>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0" name="Freeform 24">
            <a:extLst>
              <a:ext uri="{FF2B5EF4-FFF2-40B4-BE49-F238E27FC236}">
                <a16:creationId xmlns:a16="http://schemas.microsoft.com/office/drawing/2014/main" id="{464CB159-C098-4EAD-B931-D62C470526A7}"/>
              </a:ext>
            </a:extLst>
          </p:cNvPr>
          <p:cNvSpPr>
            <a:spLocks/>
          </p:cNvSpPr>
          <p:nvPr/>
        </p:nvSpPr>
        <p:spPr bwMode="auto">
          <a:xfrm>
            <a:off x="5185116" y="180243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00B050"/>
            </a:solidFill>
            <a:miter lim="800000"/>
            <a:headEnd type="arrow"/>
            <a:tailEnd type="none" w="med" len="med"/>
          </a:ln>
          <a:effectLst/>
        </p:spPr>
        <p:txBody>
          <a:bodyPr wrap="none"/>
          <a:lstStyle/>
          <a:p>
            <a:endParaRPr lang="zh-CN" altLang="en-US"/>
          </a:p>
        </p:txBody>
      </p:sp>
      <p:sp>
        <p:nvSpPr>
          <p:cNvPr id="51" name="Freeform 34">
            <a:extLst>
              <a:ext uri="{FF2B5EF4-FFF2-40B4-BE49-F238E27FC236}">
                <a16:creationId xmlns:a16="http://schemas.microsoft.com/office/drawing/2014/main" id="{58433CF2-FF5D-458A-926B-F4F86285F4D2}"/>
              </a:ext>
            </a:extLst>
          </p:cNvPr>
          <p:cNvSpPr>
            <a:spLocks/>
          </p:cNvSpPr>
          <p:nvPr/>
        </p:nvSpPr>
        <p:spPr bwMode="auto">
          <a:xfrm>
            <a:off x="5163636" y="993635"/>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2" name="Freeform 15">
            <a:extLst>
              <a:ext uri="{FF2B5EF4-FFF2-40B4-BE49-F238E27FC236}">
                <a16:creationId xmlns:a16="http://schemas.microsoft.com/office/drawing/2014/main" id="{059FFA0A-EF22-4F0F-BEAE-5A735DDD8441}"/>
              </a:ext>
            </a:extLst>
          </p:cNvPr>
          <p:cNvSpPr>
            <a:spLocks/>
          </p:cNvSpPr>
          <p:nvPr/>
        </p:nvSpPr>
        <p:spPr bwMode="auto">
          <a:xfrm>
            <a:off x="3271324" y="3466150"/>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3" name="Freeform 15">
            <a:extLst>
              <a:ext uri="{FF2B5EF4-FFF2-40B4-BE49-F238E27FC236}">
                <a16:creationId xmlns:a16="http://schemas.microsoft.com/office/drawing/2014/main" id="{BCA32EFC-208C-4028-B5CB-03E9054CFF27}"/>
              </a:ext>
            </a:extLst>
          </p:cNvPr>
          <p:cNvSpPr>
            <a:spLocks/>
          </p:cNvSpPr>
          <p:nvPr/>
        </p:nvSpPr>
        <p:spPr bwMode="auto">
          <a:xfrm>
            <a:off x="3491532" y="3432812"/>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4" name="Freeform 22">
            <a:extLst>
              <a:ext uri="{FF2B5EF4-FFF2-40B4-BE49-F238E27FC236}">
                <a16:creationId xmlns:a16="http://schemas.microsoft.com/office/drawing/2014/main" id="{3E478556-B175-4D8E-A618-596C3E3009F1}"/>
              </a:ext>
            </a:extLst>
          </p:cNvPr>
          <p:cNvSpPr>
            <a:spLocks/>
          </p:cNvSpPr>
          <p:nvPr/>
        </p:nvSpPr>
        <p:spPr bwMode="auto">
          <a:xfrm>
            <a:off x="3824593" y="259619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5" name="Freeform 22">
            <a:extLst>
              <a:ext uri="{FF2B5EF4-FFF2-40B4-BE49-F238E27FC236}">
                <a16:creationId xmlns:a16="http://schemas.microsoft.com/office/drawing/2014/main" id="{A50092A4-B884-4562-833B-7DAC2F1B1560}"/>
              </a:ext>
            </a:extLst>
          </p:cNvPr>
          <p:cNvSpPr>
            <a:spLocks/>
          </p:cNvSpPr>
          <p:nvPr/>
        </p:nvSpPr>
        <p:spPr bwMode="auto">
          <a:xfrm>
            <a:off x="4077007" y="260095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6" name="Freeform 35">
            <a:extLst>
              <a:ext uri="{FF2B5EF4-FFF2-40B4-BE49-F238E27FC236}">
                <a16:creationId xmlns:a16="http://schemas.microsoft.com/office/drawing/2014/main" id="{FBBF35BE-2BE8-4D14-A939-87D58FCAAE37}"/>
              </a:ext>
            </a:extLst>
          </p:cNvPr>
          <p:cNvSpPr>
            <a:spLocks/>
          </p:cNvSpPr>
          <p:nvPr/>
        </p:nvSpPr>
        <p:spPr bwMode="auto">
          <a:xfrm>
            <a:off x="7111514" y="822944"/>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7" name="Freeform 32">
            <a:extLst>
              <a:ext uri="{FF2B5EF4-FFF2-40B4-BE49-F238E27FC236}">
                <a16:creationId xmlns:a16="http://schemas.microsoft.com/office/drawing/2014/main" id="{7C5ED81C-4A58-4478-A12E-28D8C69AA749}"/>
              </a:ext>
            </a:extLst>
          </p:cNvPr>
          <p:cNvSpPr>
            <a:spLocks/>
          </p:cNvSpPr>
          <p:nvPr/>
        </p:nvSpPr>
        <p:spPr bwMode="auto">
          <a:xfrm>
            <a:off x="8116270" y="175163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58" name="Freeform 32">
            <a:extLst>
              <a:ext uri="{FF2B5EF4-FFF2-40B4-BE49-F238E27FC236}">
                <a16:creationId xmlns:a16="http://schemas.microsoft.com/office/drawing/2014/main" id="{32ED7582-A8E5-48EC-AA40-FCC0046E624A}"/>
              </a:ext>
            </a:extLst>
          </p:cNvPr>
          <p:cNvSpPr>
            <a:spLocks/>
          </p:cNvSpPr>
          <p:nvPr/>
        </p:nvSpPr>
        <p:spPr bwMode="auto">
          <a:xfrm>
            <a:off x="8325822" y="177703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59" name="Freeform 30">
            <a:extLst>
              <a:ext uri="{FF2B5EF4-FFF2-40B4-BE49-F238E27FC236}">
                <a16:creationId xmlns:a16="http://schemas.microsoft.com/office/drawing/2014/main" id="{BA37FFB6-DE42-4D2E-B0EB-E4E140D64655}"/>
              </a:ext>
            </a:extLst>
          </p:cNvPr>
          <p:cNvSpPr>
            <a:spLocks/>
          </p:cNvSpPr>
          <p:nvPr/>
        </p:nvSpPr>
        <p:spPr bwMode="auto">
          <a:xfrm>
            <a:off x="7536966" y="260889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0" name="Freeform 30">
            <a:extLst>
              <a:ext uri="{FF2B5EF4-FFF2-40B4-BE49-F238E27FC236}">
                <a16:creationId xmlns:a16="http://schemas.microsoft.com/office/drawing/2014/main" id="{95B4F6E0-0E7A-4113-A0FA-12DD1D835649}"/>
              </a:ext>
            </a:extLst>
          </p:cNvPr>
          <p:cNvSpPr>
            <a:spLocks/>
          </p:cNvSpPr>
          <p:nvPr/>
        </p:nvSpPr>
        <p:spPr bwMode="auto">
          <a:xfrm>
            <a:off x="7757410" y="260889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61" name="Freeform 22">
            <a:extLst>
              <a:ext uri="{FF2B5EF4-FFF2-40B4-BE49-F238E27FC236}">
                <a16:creationId xmlns:a16="http://schemas.microsoft.com/office/drawing/2014/main" id="{E69A00D2-C223-428D-B8D2-B5237A733C2C}"/>
              </a:ext>
            </a:extLst>
          </p:cNvPr>
          <p:cNvSpPr>
            <a:spLocks/>
          </p:cNvSpPr>
          <p:nvPr/>
        </p:nvSpPr>
        <p:spPr bwMode="auto">
          <a:xfrm>
            <a:off x="8787153" y="178497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2" name="Freeform 22">
            <a:extLst>
              <a:ext uri="{FF2B5EF4-FFF2-40B4-BE49-F238E27FC236}">
                <a16:creationId xmlns:a16="http://schemas.microsoft.com/office/drawing/2014/main" id="{B99C7A99-E8F8-40B7-BA4F-62163281C9AC}"/>
              </a:ext>
            </a:extLst>
          </p:cNvPr>
          <p:cNvSpPr>
            <a:spLocks/>
          </p:cNvSpPr>
          <p:nvPr/>
        </p:nvSpPr>
        <p:spPr bwMode="auto">
          <a:xfrm>
            <a:off x="9026867" y="1751638"/>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sp>
        <p:nvSpPr>
          <p:cNvPr id="63" name="Freeform 22">
            <a:extLst>
              <a:ext uri="{FF2B5EF4-FFF2-40B4-BE49-F238E27FC236}">
                <a16:creationId xmlns:a16="http://schemas.microsoft.com/office/drawing/2014/main" id="{5C71BDB8-9B98-4310-81FD-24B4258FFF05}"/>
              </a:ext>
            </a:extLst>
          </p:cNvPr>
          <p:cNvSpPr>
            <a:spLocks/>
          </p:cNvSpPr>
          <p:nvPr/>
        </p:nvSpPr>
        <p:spPr bwMode="auto">
          <a:xfrm>
            <a:off x="8200546" y="259619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p>
        </p:txBody>
      </p:sp>
      <p:sp>
        <p:nvSpPr>
          <p:cNvPr id="64" name="Freeform 22">
            <a:extLst>
              <a:ext uri="{FF2B5EF4-FFF2-40B4-BE49-F238E27FC236}">
                <a16:creationId xmlns:a16="http://schemas.microsoft.com/office/drawing/2014/main" id="{BC8359CD-F3B6-4677-A4EB-F1861C8DB1B6}"/>
              </a:ext>
            </a:extLst>
          </p:cNvPr>
          <p:cNvSpPr>
            <a:spLocks/>
          </p:cNvSpPr>
          <p:nvPr/>
        </p:nvSpPr>
        <p:spPr bwMode="auto">
          <a:xfrm>
            <a:off x="8452960" y="258825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p>
        </p:txBody>
      </p:sp>
      <p:cxnSp>
        <p:nvCxnSpPr>
          <p:cNvPr id="65" name="直接箭头连接符 64">
            <a:extLst>
              <a:ext uri="{FF2B5EF4-FFF2-40B4-BE49-F238E27FC236}">
                <a16:creationId xmlns:a16="http://schemas.microsoft.com/office/drawing/2014/main" id="{48A4BD54-F781-43E2-8314-1470585BC2FA}"/>
              </a:ext>
            </a:extLst>
          </p:cNvPr>
          <p:cNvCxnSpPr/>
          <p:nvPr/>
        </p:nvCxnSpPr>
        <p:spPr>
          <a:xfrm rot="5400000">
            <a:off x="6746568" y="381798"/>
            <a:ext cx="360000" cy="1588"/>
          </a:xfrm>
          <a:prstGeom prst="straightConnector1">
            <a:avLst/>
          </a:prstGeom>
          <a:ln w="38100">
            <a:solidFill>
              <a:srgbClr val="00B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5</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22810" y="3682943"/>
            <a:ext cx="8608184" cy="1107996"/>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递归函数的执行是一个递归下降和递归返回两个操作反复交替形成的序列。正常的递归函数执行经历相同多次的递归下降和递归返回。递归这个词造得很有水平，即“传递</a:t>
            </a:r>
            <a:r>
              <a:rPr lang="en-US" altLang="zh-CN" sz="2200" dirty="0">
                <a:solidFill>
                  <a:srgbClr val="0000FF"/>
                </a:solidFill>
                <a:ea typeface="楷体" pitchFamily="49" charset="-122"/>
                <a:cs typeface="Times New Roman" pitchFamily="18" charset="0"/>
              </a:rPr>
              <a:t>+</a:t>
            </a:r>
            <a:r>
              <a:rPr lang="zh-CN" altLang="en-US" sz="2200" dirty="0">
                <a:solidFill>
                  <a:srgbClr val="0000FF"/>
                </a:solidFill>
                <a:ea typeface="楷体" pitchFamily="49" charset="-122"/>
                <a:cs typeface="Times New Roman" pitchFamily="18" charset="0"/>
              </a:rPr>
              <a:t>回归”也。</a:t>
            </a:r>
            <a:endParaRPr lang="zh-CN" altLang="en-US" sz="2200" dirty="0"/>
          </a:p>
        </p:txBody>
      </p:sp>
      <p:pic>
        <p:nvPicPr>
          <p:cNvPr id="3" name="图片 2" descr="图片包含 游戏机, 物体, 钟表&#10;&#10;描述已自动生成">
            <a:extLst>
              <a:ext uri="{FF2B5EF4-FFF2-40B4-BE49-F238E27FC236}">
                <a16:creationId xmlns:a16="http://schemas.microsoft.com/office/drawing/2014/main" id="{CA7E687E-2170-4D18-B734-1476FD79E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728" y="692047"/>
            <a:ext cx="5679583" cy="2717442"/>
          </a:xfrm>
          <a:prstGeom prst="rect">
            <a:avLst/>
          </a:prstGeom>
        </p:spPr>
      </p:pic>
    </p:spTree>
    <p:extLst>
      <p:ext uri="{BB962C8B-B14F-4D97-AF65-F5344CB8AC3E}">
        <p14:creationId xmlns:p14="http://schemas.microsoft.com/office/powerpoint/2010/main" val="42906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6</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515574" y="4372055"/>
            <a:ext cx="8608184" cy="769441"/>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以上伪代码是对递归函数的一般形式的描述，接下来我们分别讨论其中的各个部分。</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t>    preprocess();</a:t>
            </a:r>
          </a:p>
          <a:p>
            <a:r>
              <a:rPr lang="en-US" altLang="zh-CN" sz="2000" b="1" dirty="0"/>
              <a:t>    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148440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7</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89070" y="4332299"/>
            <a:ext cx="8608184" cy="2462213"/>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函数的参数列表对于设计递归算法也很重要，这往往是容易忽略的一部分。通常来说，要遵循两个原则：</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（一）参数列表要体现问题的规模。可以直接将 </a:t>
            </a:r>
            <a:r>
              <a:rPr lang="en-US" altLang="zh-CN" sz="2200" dirty="0">
                <a:solidFill>
                  <a:srgbClr val="0000FF"/>
                </a:solidFill>
                <a:ea typeface="楷体" pitchFamily="49" charset="-122"/>
                <a:cs typeface="Times New Roman" pitchFamily="18" charset="0"/>
              </a:rPr>
              <a:t>int n</a:t>
            </a:r>
            <a:r>
              <a:rPr lang="zh-CN" altLang="en-US" sz="2200" dirty="0">
                <a:solidFill>
                  <a:srgbClr val="0000FF"/>
                </a:solidFill>
                <a:ea typeface="楷体" pitchFamily="49" charset="-122"/>
                <a:cs typeface="Times New Roman" pitchFamily="18" charset="0"/>
              </a:rPr>
              <a:t>作为函数的参数，</a:t>
            </a:r>
            <a:r>
              <a:rPr lang="en-US" altLang="zh-CN" sz="2200" dirty="0">
                <a:solidFill>
                  <a:srgbClr val="0000FF"/>
                </a:solidFill>
                <a:ea typeface="楷体" pitchFamily="49" charset="-122"/>
                <a:cs typeface="Times New Roman" pitchFamily="18" charset="0"/>
              </a:rPr>
              <a:t>n</a:t>
            </a:r>
            <a:r>
              <a:rPr lang="zh-CN" altLang="en-US" sz="2200" dirty="0">
                <a:solidFill>
                  <a:srgbClr val="0000FF"/>
                </a:solidFill>
                <a:ea typeface="楷体" pitchFamily="49" charset="-122"/>
                <a:cs typeface="Times New Roman" pitchFamily="18" charset="0"/>
              </a:rPr>
              <a:t>代表数据元素的个数（问题规模）。更一般的情况是设计能反映数据规模的其他参数；</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（二）尽量地将数据以传值的方式引入函数，避免在递归函数中直接操作全局数据。这样可以减少出错的概率。</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solidFill>
                  <a:srgbClr val="FF0000"/>
                </a:solidFill>
              </a:rPr>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t>    preprocess();</a:t>
            </a:r>
          </a:p>
          <a:p>
            <a:r>
              <a:rPr lang="en-US" altLang="zh-CN" sz="2000" b="1" dirty="0"/>
              <a:t>    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369161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8</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89070" y="4332299"/>
            <a:ext cx="8608184" cy="1785104"/>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出口条件是保证递归函数不会陷入无穷递归的关键。注意两点：</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（一）将出口条件的判断放在递归函数的起始部分，是一种良好的编程规范；</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（二）当存在多个出口条件时，一定要把所有的出口条件都考虑进来。这是在实操中容易出错的地方。</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225286"/>
            <a:ext cx="4200939" cy="4093428"/>
          </a:xfrm>
          <a:prstGeom prst="rect">
            <a:avLst/>
          </a:prstGeom>
          <a:noFill/>
        </p:spPr>
        <p:txBody>
          <a:bodyPr wrap="square" rtlCol="0">
            <a:spAutoFit/>
          </a:bodyPr>
          <a:lstStyle/>
          <a:p>
            <a:r>
              <a:rPr lang="en-US" altLang="zh-CN" sz="2000" b="1" dirty="0"/>
              <a:t>T  f(parameter list){</a:t>
            </a:r>
          </a:p>
          <a:p>
            <a:r>
              <a:rPr lang="en-US" altLang="zh-CN" sz="2000" b="1" dirty="0">
                <a:solidFill>
                  <a:srgbClr val="FF0000"/>
                </a:solidFill>
              </a:rPr>
              <a:t>    if(</a:t>
            </a:r>
            <a:r>
              <a:rPr lang="zh-CN" altLang="en-US" sz="2000" b="1" dirty="0">
                <a:solidFill>
                  <a:srgbClr val="FF0000"/>
                </a:solidFill>
              </a:rPr>
              <a:t>到达递归出口</a:t>
            </a:r>
            <a:r>
              <a:rPr lang="en-US" altLang="zh-CN" sz="2000" b="1" dirty="0">
                <a:solidFill>
                  <a:srgbClr val="FF0000"/>
                </a:solidFill>
              </a:rPr>
              <a:t>1</a:t>
            </a:r>
            <a:r>
              <a:rPr lang="zh-CN" altLang="en-US" sz="2000" b="1" dirty="0">
                <a:solidFill>
                  <a:srgbClr val="FF0000"/>
                </a:solidFill>
              </a:rPr>
              <a:t>）</a:t>
            </a:r>
            <a:endParaRPr lang="en-US" altLang="zh-CN" sz="2000" b="1" dirty="0">
              <a:solidFill>
                <a:srgbClr val="FF0000"/>
              </a:solidFill>
            </a:endParaRPr>
          </a:p>
          <a:p>
            <a:r>
              <a:rPr lang="en-US" altLang="zh-CN" sz="2000" b="1" dirty="0">
                <a:solidFill>
                  <a:srgbClr val="FF0000"/>
                </a:solidFill>
              </a:rPr>
              <a:t>        return </a:t>
            </a:r>
            <a:r>
              <a:rPr lang="zh-CN" altLang="en-US" sz="2000" b="1" dirty="0">
                <a:solidFill>
                  <a:srgbClr val="FF0000"/>
                </a:solidFill>
              </a:rPr>
              <a:t>出口值</a:t>
            </a:r>
            <a:r>
              <a:rPr lang="en-US" altLang="zh-CN" sz="2000" b="1" dirty="0">
                <a:solidFill>
                  <a:srgbClr val="FF0000"/>
                </a:solidFill>
              </a:rPr>
              <a:t>1;</a:t>
            </a:r>
          </a:p>
          <a:p>
            <a:r>
              <a:rPr lang="en-US" altLang="zh-CN" sz="2000" b="1" dirty="0">
                <a:solidFill>
                  <a:srgbClr val="FF0000"/>
                </a:solidFill>
              </a:rPr>
              <a:t>    if(</a:t>
            </a:r>
            <a:r>
              <a:rPr lang="zh-CN" altLang="en-US" sz="2000" b="1" dirty="0">
                <a:solidFill>
                  <a:srgbClr val="FF0000"/>
                </a:solidFill>
              </a:rPr>
              <a:t>到达递归出口</a:t>
            </a:r>
            <a:r>
              <a:rPr lang="en-US" altLang="zh-CN" sz="2000" b="1" dirty="0">
                <a:solidFill>
                  <a:srgbClr val="FF0000"/>
                </a:solidFill>
              </a:rPr>
              <a:t>2</a:t>
            </a:r>
            <a:r>
              <a:rPr lang="zh-CN" altLang="en-US" sz="2000" b="1" dirty="0">
                <a:solidFill>
                  <a:srgbClr val="FF0000"/>
                </a:solidFill>
              </a:rPr>
              <a:t>）</a:t>
            </a:r>
            <a:endParaRPr lang="en-US" altLang="zh-CN" sz="2000" b="1" dirty="0">
              <a:solidFill>
                <a:srgbClr val="FF0000"/>
              </a:solidFill>
            </a:endParaRPr>
          </a:p>
          <a:p>
            <a:r>
              <a:rPr lang="en-US" altLang="zh-CN" sz="2000" b="1" dirty="0">
                <a:solidFill>
                  <a:srgbClr val="FF0000"/>
                </a:solidFill>
              </a:rPr>
              <a:t>        return </a:t>
            </a:r>
            <a:r>
              <a:rPr lang="zh-CN" altLang="en-US" sz="2000" b="1" dirty="0">
                <a:solidFill>
                  <a:srgbClr val="FF0000"/>
                </a:solidFill>
              </a:rPr>
              <a:t>出口值</a:t>
            </a:r>
            <a:r>
              <a:rPr lang="en-US" altLang="zh-CN" sz="2000" b="1" dirty="0">
                <a:solidFill>
                  <a:srgbClr val="FF0000"/>
                </a:solidFill>
              </a:rPr>
              <a:t>2;</a:t>
            </a:r>
          </a:p>
          <a:p>
            <a:r>
              <a:rPr lang="en-US" altLang="zh-CN" sz="2000" b="1" dirty="0">
                <a:solidFill>
                  <a:srgbClr val="FF0000"/>
                </a:solidFill>
              </a:rPr>
              <a:t>    …</a:t>
            </a:r>
          </a:p>
          <a:p>
            <a:r>
              <a:rPr lang="en-US" altLang="zh-CN" sz="2000" b="1" dirty="0">
                <a:solidFill>
                  <a:srgbClr val="FF0000"/>
                </a:solidFill>
              </a:rPr>
              <a:t>    if(</a:t>
            </a:r>
            <a:r>
              <a:rPr lang="zh-CN" altLang="en-US" sz="2000" b="1" dirty="0">
                <a:solidFill>
                  <a:srgbClr val="FF0000"/>
                </a:solidFill>
              </a:rPr>
              <a:t>到达递归出口</a:t>
            </a:r>
            <a:r>
              <a:rPr lang="en-US" altLang="zh-CN" sz="2000" b="1" dirty="0">
                <a:solidFill>
                  <a:srgbClr val="FF0000"/>
                </a:solidFill>
              </a:rPr>
              <a:t>n</a:t>
            </a:r>
            <a:r>
              <a:rPr lang="zh-CN" altLang="en-US" sz="2000" b="1" dirty="0">
                <a:solidFill>
                  <a:srgbClr val="FF0000"/>
                </a:solidFill>
              </a:rPr>
              <a:t>）</a:t>
            </a:r>
            <a:endParaRPr lang="en-US" altLang="zh-CN" sz="2000" b="1" dirty="0">
              <a:solidFill>
                <a:srgbClr val="FF0000"/>
              </a:solidFill>
            </a:endParaRPr>
          </a:p>
          <a:p>
            <a:r>
              <a:rPr lang="en-US" altLang="zh-CN" sz="2000" b="1" dirty="0">
                <a:solidFill>
                  <a:srgbClr val="FF0000"/>
                </a:solidFill>
              </a:rPr>
              <a:t>        return </a:t>
            </a:r>
            <a:r>
              <a:rPr lang="zh-CN" altLang="en-US" sz="2000" b="1" dirty="0">
                <a:solidFill>
                  <a:srgbClr val="FF0000"/>
                </a:solidFill>
              </a:rPr>
              <a:t>出口值</a:t>
            </a:r>
            <a:r>
              <a:rPr lang="en-US" altLang="zh-CN" sz="2000" b="1" dirty="0">
                <a:solidFill>
                  <a:srgbClr val="FF0000"/>
                </a:solidFill>
              </a:rPr>
              <a:t>n; </a:t>
            </a:r>
          </a:p>
          <a:p>
            <a:r>
              <a:rPr lang="en-US" altLang="zh-CN" sz="2000" b="1" dirty="0"/>
              <a:t>    preprocess();</a:t>
            </a:r>
          </a:p>
          <a:p>
            <a:r>
              <a:rPr lang="en-US" altLang="zh-CN" sz="2000" b="1" dirty="0"/>
              <a:t>    recursion();</a:t>
            </a:r>
          </a:p>
          <a:p>
            <a:r>
              <a:rPr lang="en-US" altLang="zh-CN" sz="2000" b="1" dirty="0"/>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158393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78"/>
          <p:cNvSpPr>
            <a:spLocks noGrp="1"/>
          </p:cNvSpPr>
          <p:nvPr>
            <p:ph type="sldNum" sz="quarter" idx="12"/>
          </p:nvPr>
        </p:nvSpPr>
        <p:spPr/>
        <p:txBody>
          <a:bodyPr/>
          <a:lstStyle/>
          <a:p>
            <a:pPr>
              <a:defRPr/>
            </a:pPr>
            <a:fld id="{979DB8C9-1C00-45CA-8DC3-D51EEA42EBD5}" type="slidenum">
              <a:rPr lang="en-US" altLang="zh-CN" smtClean="0"/>
              <a:pPr>
                <a:defRPr/>
              </a:pPr>
              <a:t>9</a:t>
            </a:fld>
            <a:r>
              <a:rPr lang="en-US" altLang="zh-CN" dirty="0"/>
              <a:t>/12</a:t>
            </a:r>
          </a:p>
        </p:txBody>
      </p:sp>
      <p:sp>
        <p:nvSpPr>
          <p:cNvPr id="112" name="TextBox 15">
            <a:extLst>
              <a:ext uri="{FF2B5EF4-FFF2-40B4-BE49-F238E27FC236}">
                <a16:creationId xmlns:a16="http://schemas.microsoft.com/office/drawing/2014/main" id="{BD11305A-4F04-4B94-A15D-30A74540EFB6}"/>
              </a:ext>
            </a:extLst>
          </p:cNvPr>
          <p:cNvSpPr txBox="1"/>
          <p:nvPr/>
        </p:nvSpPr>
        <p:spPr>
          <a:xfrm>
            <a:off x="2489070" y="4027503"/>
            <a:ext cx="8608184" cy="2800767"/>
          </a:xfrm>
          <a:prstGeom prst="rect">
            <a:avLst/>
          </a:prstGeom>
          <a:noFill/>
        </p:spPr>
        <p:txBody>
          <a:bodyPr wrap="square" rtlCol="0">
            <a:spAutoFit/>
          </a:bodyPr>
          <a:lstStyle/>
          <a:p>
            <a:pPr algn="just"/>
            <a:r>
              <a:rPr lang="zh-CN" altLang="en-US" sz="2200" dirty="0">
                <a:solidFill>
                  <a:srgbClr val="0000FF"/>
                </a:solidFill>
                <a:ea typeface="楷体" pitchFamily="49" charset="-122"/>
                <a:cs typeface="Times New Roman" pitchFamily="18" charset="0"/>
              </a:rPr>
              <a:t>        递归函数的执行时间，可以分为递归部分和非递归部分两个组成部分。前处理加上后处理就是非递归部分。注意三点：</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（一）在计算递归函数的总体运行时间时，只需要把递归树当中每个结点所代表的非递归运行时间加起来即可；</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（二）非递归部分的运行时间不能为</a:t>
            </a:r>
            <a:r>
              <a:rPr lang="en-US" altLang="zh-CN" sz="2200" dirty="0">
                <a:solidFill>
                  <a:srgbClr val="0000FF"/>
                </a:solidFill>
                <a:ea typeface="楷体" pitchFamily="49" charset="-122"/>
                <a:cs typeface="Times New Roman" pitchFamily="18" charset="0"/>
              </a:rPr>
              <a:t>0</a:t>
            </a:r>
            <a:r>
              <a:rPr lang="zh-CN" altLang="en-US" sz="2200" dirty="0">
                <a:solidFill>
                  <a:srgbClr val="0000FF"/>
                </a:solidFill>
                <a:ea typeface="楷体" pitchFamily="49" charset="-122"/>
                <a:cs typeface="Times New Roman" pitchFamily="18" charset="0"/>
              </a:rPr>
              <a:t>。因此前处理和后处理可以都存在，也可以只存在一个，但必须至少存在一个；</a:t>
            </a:r>
            <a:endParaRPr lang="en-US" altLang="zh-CN" sz="2200" dirty="0">
              <a:solidFill>
                <a:srgbClr val="0000FF"/>
              </a:solidFill>
              <a:ea typeface="楷体" pitchFamily="49" charset="-122"/>
              <a:cs typeface="Times New Roman" pitchFamily="18" charset="0"/>
            </a:endParaRPr>
          </a:p>
          <a:p>
            <a:pPr algn="just"/>
            <a:r>
              <a:rPr lang="en-US" altLang="zh-CN" sz="2200" dirty="0">
                <a:solidFill>
                  <a:srgbClr val="0000FF"/>
                </a:solidFill>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（三）如果涉及到修改全局数据，则前处理中必须执行保存现场的操作，后处理必须执行恢复现场的操作。</a:t>
            </a:r>
            <a:endParaRPr lang="zh-CN" altLang="en-US" sz="2200" dirty="0"/>
          </a:p>
        </p:txBody>
      </p:sp>
      <p:sp>
        <p:nvSpPr>
          <p:cNvPr id="2" name="文本框 1">
            <a:extLst>
              <a:ext uri="{FF2B5EF4-FFF2-40B4-BE49-F238E27FC236}">
                <a16:creationId xmlns:a16="http://schemas.microsoft.com/office/drawing/2014/main" id="{4FDD8190-64DB-4B84-B475-CBFE909169CA}"/>
              </a:ext>
            </a:extLst>
          </p:cNvPr>
          <p:cNvSpPr txBox="1"/>
          <p:nvPr/>
        </p:nvSpPr>
        <p:spPr>
          <a:xfrm>
            <a:off x="3670852" y="13254"/>
            <a:ext cx="4200939" cy="4093428"/>
          </a:xfrm>
          <a:prstGeom prst="rect">
            <a:avLst/>
          </a:prstGeom>
          <a:noFill/>
        </p:spPr>
        <p:txBody>
          <a:bodyPr wrap="square" rtlCol="0">
            <a:spAutoFit/>
          </a:bodyPr>
          <a:lstStyle/>
          <a:p>
            <a:r>
              <a:rPr lang="en-US" altLang="zh-CN" sz="2000" b="1" dirty="0"/>
              <a:t>T  f(parameter list){</a:t>
            </a:r>
          </a:p>
          <a:p>
            <a:r>
              <a:rPr lang="en-US" altLang="zh-CN" sz="2000" b="1" dirty="0"/>
              <a:t>    if(</a:t>
            </a:r>
            <a:r>
              <a:rPr lang="zh-CN" altLang="en-US" sz="2000" b="1" dirty="0"/>
              <a:t>到达递归出口</a:t>
            </a:r>
            <a:r>
              <a:rPr lang="en-US" altLang="zh-CN" sz="2000" b="1" dirty="0"/>
              <a:t>1</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1;</a:t>
            </a:r>
          </a:p>
          <a:p>
            <a:r>
              <a:rPr lang="en-US" altLang="zh-CN" sz="2000" b="1" dirty="0"/>
              <a:t>    if(</a:t>
            </a:r>
            <a:r>
              <a:rPr lang="zh-CN" altLang="en-US" sz="2000" b="1" dirty="0"/>
              <a:t>到达递归出口</a:t>
            </a:r>
            <a:r>
              <a:rPr lang="en-US" altLang="zh-CN" sz="2000" b="1" dirty="0"/>
              <a:t>2</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2;</a:t>
            </a:r>
          </a:p>
          <a:p>
            <a:r>
              <a:rPr lang="en-US" altLang="zh-CN" sz="2000" b="1" dirty="0"/>
              <a:t>    …</a:t>
            </a:r>
          </a:p>
          <a:p>
            <a:r>
              <a:rPr lang="en-US" altLang="zh-CN" sz="2000" b="1" dirty="0"/>
              <a:t>    if(</a:t>
            </a:r>
            <a:r>
              <a:rPr lang="zh-CN" altLang="en-US" sz="2000" b="1" dirty="0"/>
              <a:t>到达递归出口</a:t>
            </a:r>
            <a:r>
              <a:rPr lang="en-US" altLang="zh-CN" sz="2000" b="1" dirty="0"/>
              <a:t>n</a:t>
            </a:r>
            <a:r>
              <a:rPr lang="zh-CN" altLang="en-US" sz="2000" b="1" dirty="0"/>
              <a:t>）</a:t>
            </a:r>
            <a:endParaRPr lang="en-US" altLang="zh-CN" sz="2000" b="1" dirty="0"/>
          </a:p>
          <a:p>
            <a:r>
              <a:rPr lang="en-US" altLang="zh-CN" sz="2000" b="1" dirty="0"/>
              <a:t>        return </a:t>
            </a:r>
            <a:r>
              <a:rPr lang="zh-CN" altLang="en-US" sz="2000" b="1" dirty="0"/>
              <a:t>出口值</a:t>
            </a:r>
            <a:r>
              <a:rPr lang="en-US" altLang="zh-CN" sz="2000" b="1" dirty="0"/>
              <a:t>n; </a:t>
            </a:r>
          </a:p>
          <a:p>
            <a:r>
              <a:rPr lang="en-US" altLang="zh-CN" sz="2000" b="1" dirty="0">
                <a:solidFill>
                  <a:srgbClr val="FF0000"/>
                </a:solidFill>
              </a:rPr>
              <a:t>    preprocess();</a:t>
            </a:r>
          </a:p>
          <a:p>
            <a:r>
              <a:rPr lang="en-US" altLang="zh-CN" sz="2000" b="1" dirty="0"/>
              <a:t>    recursion();</a:t>
            </a:r>
          </a:p>
          <a:p>
            <a:r>
              <a:rPr lang="en-US" altLang="zh-CN" sz="2000" b="1" dirty="0">
                <a:solidFill>
                  <a:srgbClr val="FF0000"/>
                </a:solidFill>
              </a:rPr>
              <a:t>    postprocess();</a:t>
            </a:r>
          </a:p>
          <a:p>
            <a:r>
              <a:rPr lang="zh-CN" altLang="en-US" sz="2000" b="1" dirty="0"/>
              <a:t>    </a:t>
            </a:r>
            <a:r>
              <a:rPr lang="en-US" altLang="zh-CN" sz="2000" b="1" dirty="0"/>
              <a:t>return </a:t>
            </a:r>
            <a:r>
              <a:rPr lang="zh-CN" altLang="en-US" sz="2000" b="1" dirty="0"/>
              <a:t>最终结果；</a:t>
            </a:r>
            <a:endParaRPr lang="en-US" altLang="zh-CN" sz="2000" b="1" dirty="0"/>
          </a:p>
          <a:p>
            <a:r>
              <a:rPr lang="en-US" altLang="zh-CN" sz="2000" b="1" dirty="0"/>
              <a:t>}</a:t>
            </a:r>
            <a:endParaRPr lang="zh-CN" altLang="en-US" sz="2000" b="1" dirty="0"/>
          </a:p>
        </p:txBody>
      </p:sp>
    </p:spTree>
    <p:extLst>
      <p:ext uri="{BB962C8B-B14F-4D97-AF65-F5344CB8AC3E}">
        <p14:creationId xmlns:p14="http://schemas.microsoft.com/office/powerpoint/2010/main" val="5021783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1399</Words>
  <Application>Microsoft Office PowerPoint</Application>
  <PresentationFormat>宽屏</PresentationFormat>
  <Paragraphs>176</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Times New Roman</vt:lpstr>
      <vt:lpstr>Office 主题​​</vt:lpstr>
      <vt:lpstr>例题探讨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例题探讨</dc:title>
  <dc:creator>MSoffice</dc:creator>
  <cp:lastModifiedBy>MSoffice</cp:lastModifiedBy>
  <cp:revision>35</cp:revision>
  <dcterms:created xsi:type="dcterms:W3CDTF">2020-03-01T04:44:28Z</dcterms:created>
  <dcterms:modified xsi:type="dcterms:W3CDTF">2020-03-08T07:01:50Z</dcterms:modified>
</cp:coreProperties>
</file>