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462" r:id="rId3"/>
    <p:sldId id="463" r:id="rId4"/>
    <p:sldId id="464" r:id="rId5"/>
    <p:sldId id="465" r:id="rId6"/>
    <p:sldId id="467" r:id="rId7"/>
    <p:sldId id="469" r:id="rId8"/>
    <p:sldId id="470" r:id="rId9"/>
    <p:sldId id="487" r:id="rId10"/>
    <p:sldId id="489" r:id="rId11"/>
    <p:sldId id="488" r:id="rId12"/>
    <p:sldId id="472" r:id="rId13"/>
    <p:sldId id="473" r:id="rId14"/>
    <p:sldId id="490" r:id="rId15"/>
    <p:sldId id="523" r:id="rId16"/>
    <p:sldId id="491" r:id="rId17"/>
    <p:sldId id="492" r:id="rId18"/>
    <p:sldId id="493" r:id="rId19"/>
    <p:sldId id="494" r:id="rId20"/>
    <p:sldId id="495" r:id="rId21"/>
    <p:sldId id="496" r:id="rId22"/>
    <p:sldId id="497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458" r:id="rId3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FF3300"/>
    <a:srgbClr val="FF00FF"/>
    <a:srgbClr val="0000FF"/>
    <a:srgbClr val="0000CC"/>
    <a:srgbClr val="DDDDDD"/>
    <a:srgbClr val="C0C0C0"/>
    <a:srgbClr val="D1D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893" autoAdjust="0"/>
    <p:restoredTop sz="94685" autoAdjust="0"/>
  </p:normalViewPr>
  <p:slideViewPr>
    <p:cSldViewPr>
      <p:cViewPr varScale="1">
        <p:scale>
          <a:sx n="60" d="100"/>
          <a:sy n="60" d="100"/>
        </p:scale>
        <p:origin x="-15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B2405-2CA0-41A1-BD86-F9FE298D51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26D9D-9D19-402D-BF3B-BF63B6C4B1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1E45-C356-41FB-B510-EB3E65F89B3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1289-34D7-47B2-B96E-1DD1405F16B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9C97-79C7-4A38-9111-79C51DC839A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153172AD-FDDA-44AA-B287-01558B314681}" type="slidenum">
              <a:rPr lang="en-US" altLang="zh-CN" smtClean="0"/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6A83-39AB-4BD8-B3E6-84C22BAB5E0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A3CB-21F0-4873-BABA-B165C34B224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60C1-64CB-408B-8148-B8F78D35027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C673-4A7A-41A6-B44C-DCAC0A16178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188D-9A16-4BD8-9740-B7DB8DD4767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90F3-8FBB-4736-8403-0BCB24A05E3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30867-2D46-473B-BC29-1E44AFB3697C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5049860" y="2972153"/>
            <a:ext cx="2951164" cy="6155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60000"/>
              </a:lnSpc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存储每个顶点的信息</a:t>
            </a:r>
            <a:endParaRPr kumimoji="1" lang="zh-CN" altLang="en-US" sz="20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60000"/>
              </a:lnSpc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存储每条边的信息</a:t>
            </a:r>
            <a:endParaRPr kumimoji="1" lang="zh-CN" altLang="en-US" sz="20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7030" name="AutoShape 6"/>
          <p:cNvSpPr>
            <a:spLocks noChangeArrowheads="1"/>
          </p:cNvSpPr>
          <p:nvPr/>
        </p:nvSpPr>
        <p:spPr bwMode="auto">
          <a:xfrm>
            <a:off x="1449410" y="1603728"/>
            <a:ext cx="1584325" cy="1368425"/>
          </a:xfrm>
          <a:prstGeom prst="foldedCorner">
            <a:avLst>
              <a:gd name="adj" fmla="val 12500"/>
            </a:avLst>
          </a:prstGeom>
          <a:ln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图的</a:t>
            </a:r>
            <a:endParaRPr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逻辑结构</a:t>
            </a:r>
            <a:endParaRPr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7031" name="AutoShape 7"/>
          <p:cNvSpPr>
            <a:spLocks noChangeArrowheads="1"/>
          </p:cNvSpPr>
          <p:nvPr/>
        </p:nvSpPr>
        <p:spPr bwMode="auto">
          <a:xfrm>
            <a:off x="5481660" y="1748190"/>
            <a:ext cx="1657350" cy="1008063"/>
          </a:xfrm>
          <a:prstGeom prst="can">
            <a:avLst>
              <a:gd name="adj" fmla="val 25000"/>
            </a:avLst>
          </a:prstGeom>
          <a:ln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图的存储结构</a:t>
            </a:r>
            <a:endParaRPr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7032" name="Line 8"/>
          <p:cNvSpPr>
            <a:spLocks noChangeShapeType="1"/>
          </p:cNvSpPr>
          <p:nvPr/>
        </p:nvSpPr>
        <p:spPr bwMode="auto">
          <a:xfrm>
            <a:off x="3394098" y="2251428"/>
            <a:ext cx="1727200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7033" name="Text Box 9"/>
          <p:cNvSpPr txBox="1">
            <a:spLocks noChangeArrowheads="1"/>
          </p:cNvSpPr>
          <p:nvPr/>
        </p:nvSpPr>
        <p:spPr bwMode="auto">
          <a:xfrm>
            <a:off x="3465535" y="1603728"/>
            <a:ext cx="1223963" cy="396875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映射</a:t>
            </a:r>
            <a:endParaRPr lang="zh-CN" altLang="en-US" sz="200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809773" y="3980215"/>
            <a:ext cx="4032250" cy="1734801"/>
            <a:chOff x="1809773" y="3980215"/>
            <a:chExt cx="4032250" cy="1734801"/>
          </a:xfrm>
        </p:grpSpPr>
        <p:sp>
          <p:nvSpPr>
            <p:cNvPr id="257034" name="Text Box 10"/>
            <p:cNvSpPr txBox="1">
              <a:spLocks noChangeArrowheads="1"/>
            </p:cNvSpPr>
            <p:nvPr/>
          </p:nvSpPr>
          <p:spPr bwMode="auto">
            <a:xfrm>
              <a:off x="1809773" y="3980215"/>
              <a:ext cx="4032250" cy="45720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图的两种主要存储结构：</a:t>
              </a:r>
              <a:endParaRPr lang="zh-CN" altLang="en-US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7035" name="Text Box 11"/>
            <p:cNvSpPr txBox="1">
              <a:spLocks noChangeArrowheads="1"/>
            </p:cNvSpPr>
            <p:nvPr/>
          </p:nvSpPr>
          <p:spPr bwMode="auto">
            <a:xfrm>
              <a:off x="2025673" y="4699353"/>
              <a:ext cx="2735262" cy="1015663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邻接矩阵</a:t>
              </a:r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邻接</a:t>
              </a:r>
              <a:r>
                <a:rPr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表</a:t>
              </a:r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 Box 12" descr="信纸"/>
          <p:cNvSpPr txBox="1">
            <a:spLocks noChangeArrowheads="1"/>
          </p:cNvSpPr>
          <p:nvPr/>
        </p:nvSpPr>
        <p:spPr bwMode="auto">
          <a:xfrm>
            <a:off x="1142976" y="500042"/>
            <a:ext cx="6858048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  <a:cs typeface="Times New Roman" panose="02020603050405020304" pitchFamily="18" charset="0"/>
              </a:rPr>
              <a:t>8.2  </a:t>
            </a:r>
            <a:r>
              <a:rPr kumimoji="1" lang="zh-CN" altLang="en-US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  <a:cs typeface="Times New Roman" panose="02020603050405020304" pitchFamily="18" charset="0"/>
              </a:rPr>
              <a:t>图的</a:t>
            </a:r>
            <a:r>
              <a:rPr kumimoji="1" lang="zh-CN" altLang="en-US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  <a:cs typeface="Times New Roman" panose="02020603050405020304" pitchFamily="18" charset="0"/>
              </a:rPr>
              <a:t>存储</a:t>
            </a:r>
            <a:r>
              <a:rPr kumimoji="1"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  <a:cs typeface="Times New Roman" panose="02020603050405020304" pitchFamily="18" charset="0"/>
              </a:rPr>
              <a:t>结构</a:t>
            </a:r>
            <a:r>
              <a:rPr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  <a:cs typeface="Times New Roman" panose="02020603050405020304" pitchFamily="18" charset="0"/>
              </a:rPr>
              <a:t>和基本运算算法</a:t>
            </a:r>
            <a:endParaRPr kumimoji="1" lang="zh-CN" altLang="en-US" sz="32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/>
          <p:cNvGrpSpPr/>
          <p:nvPr/>
        </p:nvGrpSpPr>
        <p:grpSpPr>
          <a:xfrm>
            <a:off x="1571604" y="2571744"/>
            <a:ext cx="1382722" cy="2571768"/>
            <a:chOff x="1571604" y="2571744"/>
            <a:chExt cx="1382722" cy="2571768"/>
          </a:xfrm>
        </p:grpSpPr>
        <p:sp>
          <p:nvSpPr>
            <p:cNvPr id="55" name="矩形 54"/>
            <p:cNvSpPr/>
            <p:nvPr/>
          </p:nvSpPr>
          <p:spPr bwMode="auto">
            <a:xfrm>
              <a:off x="1954194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2525698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71604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1954194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2525698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71604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1954194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2525698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71604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2</a:t>
              </a:r>
              <a:endParaRPr lang="zh-CN" altLang="en-US" sz="2000" dirty="0"/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1954194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2525698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2000" baseline="-25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571604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3</a:t>
              </a:r>
              <a:endParaRPr lang="zh-CN" altLang="en-US" sz="2000" dirty="0"/>
            </a:p>
          </p:txBody>
        </p:sp>
      </p:grpSp>
      <p:sp>
        <p:nvSpPr>
          <p:cNvPr id="95" name="Oval 2"/>
          <p:cNvSpPr>
            <a:spLocks noChangeArrowheads="1"/>
          </p:cNvSpPr>
          <p:nvPr/>
        </p:nvSpPr>
        <p:spPr bwMode="auto">
          <a:xfrm>
            <a:off x="4414849" y="372996"/>
            <a:ext cx="431800" cy="360362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Oval 3"/>
          <p:cNvSpPr>
            <a:spLocks noChangeArrowheads="1"/>
          </p:cNvSpPr>
          <p:nvPr/>
        </p:nvSpPr>
        <p:spPr bwMode="auto">
          <a:xfrm>
            <a:off x="5783274" y="660333"/>
            <a:ext cx="431800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Oval 4"/>
          <p:cNvSpPr>
            <a:spLocks noChangeArrowheads="1"/>
          </p:cNvSpPr>
          <p:nvPr/>
        </p:nvSpPr>
        <p:spPr bwMode="auto">
          <a:xfrm>
            <a:off x="3767149" y="1236596"/>
            <a:ext cx="431800" cy="360362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Oval 5"/>
          <p:cNvSpPr>
            <a:spLocks noChangeArrowheads="1"/>
          </p:cNvSpPr>
          <p:nvPr/>
        </p:nvSpPr>
        <p:spPr bwMode="auto">
          <a:xfrm>
            <a:off x="5135574" y="1596958"/>
            <a:ext cx="431800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Freeform 6"/>
          <p:cNvSpPr/>
          <p:nvPr/>
        </p:nvSpPr>
        <p:spPr bwMode="auto">
          <a:xfrm>
            <a:off x="4054487" y="673033"/>
            <a:ext cx="433387" cy="565150"/>
          </a:xfrm>
          <a:custGeom>
            <a:avLst/>
            <a:gdLst/>
            <a:ahLst/>
            <a:cxnLst>
              <a:cxn ang="0">
                <a:pos x="0" y="356"/>
              </a:cxn>
              <a:cxn ang="0">
                <a:pos x="273" y="0"/>
              </a:cxn>
            </a:cxnLst>
            <a:rect l="0" t="0" r="r" b="b"/>
            <a:pathLst>
              <a:path w="273" h="356">
                <a:moveTo>
                  <a:pt x="0" y="356"/>
                </a:moveTo>
                <a:lnTo>
                  <a:pt x="273" y="0"/>
                </a:ln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0" name="Line 7"/>
          <p:cNvSpPr>
            <a:spLocks noChangeShapeType="1"/>
          </p:cNvSpPr>
          <p:nvPr/>
        </p:nvSpPr>
        <p:spPr bwMode="auto">
          <a:xfrm>
            <a:off x="4198949" y="1452496"/>
            <a:ext cx="936625" cy="288925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" name="Freeform 8"/>
          <p:cNvSpPr/>
          <p:nvPr/>
        </p:nvSpPr>
        <p:spPr bwMode="auto">
          <a:xfrm>
            <a:off x="4170374" y="876233"/>
            <a:ext cx="1625600" cy="444500"/>
          </a:xfrm>
          <a:custGeom>
            <a:avLst/>
            <a:gdLst/>
            <a:ahLst/>
            <a:cxnLst>
              <a:cxn ang="0">
                <a:pos x="0" y="280"/>
              </a:cxn>
              <a:cxn ang="0">
                <a:pos x="1024" y="0"/>
              </a:cxn>
            </a:cxnLst>
            <a:rect l="0" t="0" r="r" b="b"/>
            <a:pathLst>
              <a:path w="1024" h="280">
                <a:moveTo>
                  <a:pt x="0" y="280"/>
                </a:moveTo>
                <a:lnTo>
                  <a:pt x="1024" y="0"/>
                </a:ln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2" name="Freeform 9"/>
          <p:cNvSpPr/>
          <p:nvPr/>
        </p:nvSpPr>
        <p:spPr bwMode="auto">
          <a:xfrm>
            <a:off x="4846649" y="588896"/>
            <a:ext cx="974725" cy="153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" y="97"/>
              </a:cxn>
            </a:cxnLst>
            <a:rect l="0" t="0" r="r" b="b"/>
            <a:pathLst>
              <a:path w="614" h="97">
                <a:moveTo>
                  <a:pt x="0" y="0"/>
                </a:moveTo>
                <a:lnTo>
                  <a:pt x="614" y="97"/>
                </a:ln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3" name="Text Box 10"/>
          <p:cNvSpPr txBox="1">
            <a:spLocks noChangeArrowheads="1"/>
          </p:cNvSpPr>
          <p:nvPr/>
        </p:nvSpPr>
        <p:spPr bwMode="auto">
          <a:xfrm>
            <a:off x="5062549" y="299971"/>
            <a:ext cx="431800" cy="3048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</a:rPr>
              <a:t>2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04" name="Text Box 11"/>
          <p:cNvSpPr txBox="1">
            <a:spLocks noChangeArrowheads="1"/>
          </p:cNvSpPr>
          <p:nvPr/>
        </p:nvSpPr>
        <p:spPr bwMode="auto">
          <a:xfrm>
            <a:off x="3911612" y="715896"/>
            <a:ext cx="431800" cy="3048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</a:rPr>
              <a:t>3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05" name="Text Box 12"/>
          <p:cNvSpPr txBox="1">
            <a:spLocks noChangeArrowheads="1"/>
          </p:cNvSpPr>
          <p:nvPr/>
        </p:nvSpPr>
        <p:spPr bwMode="auto">
          <a:xfrm>
            <a:off x="4703774" y="787333"/>
            <a:ext cx="431800" cy="3048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</a:rPr>
              <a:t>5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06" name="Text Box 13"/>
          <p:cNvSpPr txBox="1">
            <a:spLocks noChangeArrowheads="1"/>
          </p:cNvSpPr>
          <p:nvPr/>
        </p:nvSpPr>
        <p:spPr bwMode="auto">
          <a:xfrm>
            <a:off x="4414849" y="1579496"/>
            <a:ext cx="431800" cy="3048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</a:rPr>
              <a:t>6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07" name="Text Box 14"/>
          <p:cNvSpPr txBox="1">
            <a:spLocks noChangeArrowheads="1"/>
          </p:cNvSpPr>
          <p:nvPr/>
        </p:nvSpPr>
        <p:spPr bwMode="auto">
          <a:xfrm>
            <a:off x="2143108" y="428604"/>
            <a:ext cx="1282711" cy="40011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一个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网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2714612" y="2714620"/>
            <a:ext cx="2000264" cy="357190"/>
            <a:chOff x="2714612" y="2714620"/>
            <a:chExt cx="2000264" cy="357190"/>
          </a:xfrm>
        </p:grpSpPr>
        <p:sp>
          <p:nvSpPr>
            <p:cNvPr id="7" name="矩形 6"/>
            <p:cNvSpPr/>
            <p:nvPr/>
          </p:nvSpPr>
          <p:spPr bwMode="auto">
            <a:xfrm>
              <a:off x="3286116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85762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2714612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/>
            <p:cNvSpPr/>
            <p:nvPr/>
          </p:nvSpPr>
          <p:spPr bwMode="auto">
            <a:xfrm>
              <a:off x="4286248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4572000" y="2714620"/>
            <a:ext cx="1857388" cy="357190"/>
            <a:chOff x="4572000" y="2714620"/>
            <a:chExt cx="1857388" cy="357190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4572000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矩形 108"/>
            <p:cNvSpPr/>
            <p:nvPr/>
          </p:nvSpPr>
          <p:spPr bwMode="auto">
            <a:xfrm>
              <a:off x="5000628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5572132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600076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6215074" y="2714620"/>
            <a:ext cx="1857388" cy="357190"/>
            <a:chOff x="6215074" y="2714620"/>
            <a:chExt cx="1857388" cy="357190"/>
          </a:xfrm>
        </p:grpSpPr>
        <p:cxnSp>
          <p:nvCxnSpPr>
            <p:cNvPr id="112" name="直接箭头连接符 111"/>
            <p:cNvCxnSpPr/>
            <p:nvPr/>
          </p:nvCxnSpPr>
          <p:spPr>
            <a:xfrm>
              <a:off x="6215074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矩形 112"/>
            <p:cNvSpPr/>
            <p:nvPr/>
          </p:nvSpPr>
          <p:spPr bwMode="auto">
            <a:xfrm>
              <a:off x="6643702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7215206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7643834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2714612" y="3357562"/>
            <a:ext cx="2000264" cy="357190"/>
            <a:chOff x="2714612" y="3357562"/>
            <a:chExt cx="2000264" cy="357190"/>
          </a:xfrm>
        </p:grpSpPr>
        <p:cxnSp>
          <p:nvCxnSpPr>
            <p:cNvPr id="62" name="直接箭头连接符 61"/>
            <p:cNvCxnSpPr/>
            <p:nvPr/>
          </p:nvCxnSpPr>
          <p:spPr>
            <a:xfrm>
              <a:off x="2714612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/>
            <p:cNvSpPr/>
            <p:nvPr/>
          </p:nvSpPr>
          <p:spPr bwMode="auto">
            <a:xfrm>
              <a:off x="3286116" y="335756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3857620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4286248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857620" y="4786322"/>
            <a:ext cx="28575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邻接表创建完毕</a:t>
            </a:r>
            <a:endParaRPr lang="zh-CN" altLang="en-US" dirty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 animBg="1"/>
      <p:bldP spid="1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04866" y="447920"/>
            <a:ext cx="433863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邻接表的特点如下</a:t>
            </a:r>
            <a:r>
              <a:rPr kumimoji="1"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kumimoji="1"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142984"/>
            <a:ext cx="4643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邻接表表示不唯一。</a:t>
            </a:r>
            <a:endParaRPr kumimoji="1" lang="zh-CN" altLang="en-US" sz="2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4214818"/>
            <a:ext cx="4643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特别适合于稀疏图存储。      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" name="Group 59"/>
          <p:cNvGrpSpPr/>
          <p:nvPr/>
        </p:nvGrpSpPr>
        <p:grpSpPr bwMode="auto">
          <a:xfrm>
            <a:off x="1285852" y="1857364"/>
            <a:ext cx="2089150" cy="2017713"/>
            <a:chOff x="657" y="662"/>
            <a:chExt cx="1316" cy="1271"/>
          </a:xfrm>
        </p:grpSpPr>
        <p:sp>
          <p:nvSpPr>
            <p:cNvPr id="6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Freeform 68"/>
            <p:cNvSpPr/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Freeform 69"/>
            <p:cNvSpPr/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643306" y="1857364"/>
            <a:ext cx="5143536" cy="1785950"/>
            <a:chOff x="3643306" y="1857364"/>
            <a:chExt cx="5143536" cy="1785950"/>
          </a:xfrm>
        </p:grpSpPr>
        <p:sp>
          <p:nvSpPr>
            <p:cNvPr id="20" name="矩形 19"/>
            <p:cNvSpPr/>
            <p:nvPr/>
          </p:nvSpPr>
          <p:spPr bwMode="auto">
            <a:xfrm>
              <a:off x="5357818" y="200024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929322" y="200024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572264" y="200024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7143768" y="200024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7786710" y="200024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8358214" y="200024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6143636" y="218121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7358082" y="21891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 bwMode="auto">
            <a:xfrm>
              <a:off x="4025896" y="185736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4597400" y="185736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43306" y="202564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4786314" y="219391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 bwMode="auto">
            <a:xfrm>
              <a:off x="5357818" y="314324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5929322" y="314324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6572264" y="314324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7143768" y="314324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7786710" y="314324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8358214" y="314324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>
            <a:xfrm>
              <a:off x="6143636" y="332422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7358082" y="333216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 bwMode="auto">
            <a:xfrm>
              <a:off x="4025896" y="300037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4597400" y="300037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43306" y="316864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cxnSp>
          <p:nvCxnSpPr>
            <p:cNvPr id="60" name="直接箭头连接符 59"/>
            <p:cNvCxnSpPr/>
            <p:nvPr/>
          </p:nvCxnSpPr>
          <p:spPr>
            <a:xfrm>
              <a:off x="4786314" y="333692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上下箭头 60"/>
            <p:cNvSpPr/>
            <p:nvPr/>
          </p:nvSpPr>
          <p:spPr bwMode="auto">
            <a:xfrm>
              <a:off x="6215074" y="2571744"/>
              <a:ext cx="142876" cy="428628"/>
            </a:xfrm>
            <a:prstGeom prst="upDown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571604" y="4572008"/>
            <a:ext cx="4143404" cy="930159"/>
            <a:chOff x="1571604" y="4572008"/>
            <a:chExt cx="4143404" cy="930159"/>
          </a:xfrm>
        </p:grpSpPr>
        <p:cxnSp>
          <p:nvCxnSpPr>
            <p:cNvPr id="45" name="直接箭头连接符 44"/>
            <p:cNvCxnSpPr/>
            <p:nvPr/>
          </p:nvCxnSpPr>
          <p:spPr>
            <a:xfrm rot="5400000" flipH="1" flipV="1">
              <a:off x="3035289" y="4821247"/>
              <a:ext cx="500066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571604" y="5071280"/>
              <a:ext cx="41434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邻接表的存储空间为</a:t>
              </a:r>
              <a:r>
                <a:rPr kumimoji="1"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O(</a:t>
              </a:r>
              <a:r>
                <a:rPr kumimoji="1" lang="en-US" altLang="zh-CN" sz="22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n+e</a:t>
              </a:r>
              <a:r>
                <a:rPr kumimoji="1"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22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灯片编号占位符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323850" y="981075"/>
            <a:ext cx="6462728" cy="4834758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ANode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adjvex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该边的终点编号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ANode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nextarc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指向下一条边的指针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InfoType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info;	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边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的权值等信息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ArcNode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Vnode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Vertex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data;	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顶点信息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ArcNode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firstarc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指向第一条边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adjlist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MAXV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;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邻接表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图中顶点数</a:t>
            </a:r>
            <a:r>
              <a:rPr lang="en-US" altLang="zh-CN" sz="2000" i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和边数</a:t>
            </a:r>
            <a:r>
              <a:rPr lang="en-US" altLang="zh-CN" sz="2000" i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en-US" altLang="zh-CN" sz="2000" i="1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AdjGraph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323850" y="328594"/>
            <a:ext cx="6264275" cy="45720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图的邻接表存储类型定义如下：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58016" y="1214422"/>
            <a:ext cx="1500198" cy="1285884"/>
            <a:chOff x="6643702" y="1785926"/>
            <a:chExt cx="1500198" cy="1285884"/>
          </a:xfrm>
        </p:grpSpPr>
        <p:sp>
          <p:nvSpPr>
            <p:cNvPr id="5" name="TextBox 4"/>
            <p:cNvSpPr txBox="1"/>
            <p:nvPr/>
          </p:nvSpPr>
          <p:spPr>
            <a:xfrm>
              <a:off x="6858016" y="2071678"/>
              <a:ext cx="12858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声明</a:t>
              </a:r>
              <a:r>
                <a:rPr lang="zh-CN" altLang="en-US" sz="200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边结点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类型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" name="右大括号 5"/>
            <p:cNvSpPr/>
            <p:nvPr/>
          </p:nvSpPr>
          <p:spPr>
            <a:xfrm>
              <a:off x="6643702" y="1785926"/>
              <a:ext cx="214314" cy="1285884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858016" y="2857496"/>
            <a:ext cx="1571636" cy="1285884"/>
            <a:chOff x="6572264" y="2786058"/>
            <a:chExt cx="1571636" cy="1285884"/>
          </a:xfrm>
        </p:grpSpPr>
        <p:sp>
          <p:nvSpPr>
            <p:cNvPr id="7" name="TextBox 6"/>
            <p:cNvSpPr txBox="1"/>
            <p:nvPr/>
          </p:nvSpPr>
          <p:spPr>
            <a:xfrm>
              <a:off x="6858016" y="2857496"/>
              <a:ext cx="12858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声明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邻接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表</a:t>
              </a:r>
              <a:r>
                <a:rPr lang="zh-CN" altLang="en-US" sz="200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头结点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类型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" name="右大括号 8"/>
            <p:cNvSpPr/>
            <p:nvPr/>
          </p:nvSpPr>
          <p:spPr>
            <a:xfrm>
              <a:off x="6572264" y="2786058"/>
              <a:ext cx="214314" cy="1285884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858016" y="4429132"/>
            <a:ext cx="1643074" cy="1285884"/>
            <a:chOff x="6572264" y="4357694"/>
            <a:chExt cx="1643074" cy="1285884"/>
          </a:xfrm>
        </p:grpSpPr>
        <p:sp>
          <p:nvSpPr>
            <p:cNvPr id="8" name="TextBox 7"/>
            <p:cNvSpPr txBox="1"/>
            <p:nvPr/>
          </p:nvSpPr>
          <p:spPr>
            <a:xfrm>
              <a:off x="6929454" y="4578502"/>
              <a:ext cx="12858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声明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图邻接表类型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右大括号 9"/>
            <p:cNvSpPr/>
            <p:nvPr/>
          </p:nvSpPr>
          <p:spPr>
            <a:xfrm>
              <a:off x="6572264" y="4357694"/>
              <a:ext cx="214314" cy="1285884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954194" y="1785926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525698" y="1785926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571604" y="1954202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 bwMode="auto">
          <a:xfrm>
            <a:off x="1954194" y="2428868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525698" y="2428868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571604" y="2597144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 bwMode="auto">
          <a:xfrm>
            <a:off x="1954194" y="3714752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00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25698" y="3714752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571604" y="388302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/>
              <a:t>i</a:t>
            </a:r>
            <a:endParaRPr lang="zh-CN" altLang="en-US" sz="2000" i="1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714612" y="1928802"/>
            <a:ext cx="2000264" cy="357190"/>
            <a:chOff x="2714612" y="2714620"/>
            <a:chExt cx="2000264" cy="357190"/>
          </a:xfrm>
        </p:grpSpPr>
        <p:sp>
          <p:nvSpPr>
            <p:cNvPr id="18" name="矩形 17"/>
            <p:cNvSpPr/>
            <p:nvPr/>
          </p:nvSpPr>
          <p:spPr bwMode="auto">
            <a:xfrm>
              <a:off x="3286116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385762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2714612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 bwMode="auto">
            <a:xfrm>
              <a:off x="4286248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572000" y="1928802"/>
            <a:ext cx="1857388" cy="357190"/>
            <a:chOff x="4572000" y="2714620"/>
            <a:chExt cx="1857388" cy="357190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4572000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 bwMode="auto">
            <a:xfrm>
              <a:off x="5000628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5572132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00076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215074" y="1928802"/>
            <a:ext cx="1857388" cy="357190"/>
            <a:chOff x="6215074" y="2714620"/>
            <a:chExt cx="1857388" cy="357190"/>
          </a:xfrm>
        </p:grpSpPr>
        <p:cxnSp>
          <p:nvCxnSpPr>
            <p:cNvPr id="28" name="直接箭头连接符 27"/>
            <p:cNvCxnSpPr/>
            <p:nvPr/>
          </p:nvCxnSpPr>
          <p:spPr>
            <a:xfrm>
              <a:off x="6215074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 bwMode="auto">
            <a:xfrm>
              <a:off x="6643702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215206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7643834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714612" y="2571744"/>
            <a:ext cx="2000264" cy="357190"/>
            <a:chOff x="2714612" y="3357562"/>
            <a:chExt cx="2000264" cy="357190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2714612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 bwMode="auto">
            <a:xfrm>
              <a:off x="3286116" y="335756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3857620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4286248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28596" y="142852"/>
            <a:ext cx="428628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一个邻接表通常用指针引用：</a:t>
            </a:r>
            <a:endParaRPr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28728" y="1171502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data</a:t>
            </a:r>
            <a:endParaRPr lang="zh-CN" altLang="en-US" sz="2000"/>
          </a:p>
        </p:txBody>
      </p:sp>
      <p:sp>
        <p:nvSpPr>
          <p:cNvPr id="40" name="TextBox 39"/>
          <p:cNvSpPr txBox="1"/>
          <p:nvPr/>
        </p:nvSpPr>
        <p:spPr>
          <a:xfrm>
            <a:off x="2428860" y="1171502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firstarc</a:t>
            </a:r>
            <a:endParaRPr lang="zh-CN" altLang="en-US" sz="2000"/>
          </a:p>
        </p:txBody>
      </p:sp>
      <p:sp>
        <p:nvSpPr>
          <p:cNvPr id="41" name="TextBox 40"/>
          <p:cNvSpPr txBox="1"/>
          <p:nvPr/>
        </p:nvSpPr>
        <p:spPr>
          <a:xfrm>
            <a:off x="4714876" y="1142984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adjvex</a:t>
            </a:r>
            <a:endParaRPr lang="zh-CN" altLang="en-US" sz="2000"/>
          </a:p>
        </p:txBody>
      </p:sp>
      <p:sp>
        <p:nvSpPr>
          <p:cNvPr id="42" name="TextBox 41"/>
          <p:cNvSpPr txBox="1"/>
          <p:nvPr/>
        </p:nvSpPr>
        <p:spPr>
          <a:xfrm>
            <a:off x="5643570" y="1142984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info</a:t>
            </a:r>
            <a:endParaRPr lang="zh-CN" altLang="en-US" sz="2000"/>
          </a:p>
        </p:txBody>
      </p:sp>
      <p:sp>
        <p:nvSpPr>
          <p:cNvPr id="43" name="TextBox 42"/>
          <p:cNvSpPr txBox="1"/>
          <p:nvPr/>
        </p:nvSpPr>
        <p:spPr>
          <a:xfrm>
            <a:off x="6357950" y="1142984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nextarc</a:t>
            </a:r>
            <a:endParaRPr lang="zh-CN" altLang="en-US" sz="2000"/>
          </a:p>
        </p:txBody>
      </p:sp>
      <p:cxnSp>
        <p:nvCxnSpPr>
          <p:cNvPr id="45" name="直接箭头连接符 44"/>
          <p:cNvCxnSpPr>
            <a:stCxn id="39" idx="2"/>
            <a:endCxn id="5" idx="0"/>
          </p:cNvCxnSpPr>
          <p:nvPr/>
        </p:nvCxnSpPr>
        <p:spPr>
          <a:xfrm rot="16200000" flipH="1">
            <a:off x="1977213" y="1523193"/>
            <a:ext cx="214314" cy="3111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2"/>
            <a:endCxn id="6" idx="0"/>
          </p:cNvCxnSpPr>
          <p:nvPr/>
        </p:nvCxnSpPr>
        <p:spPr>
          <a:xfrm rot="5400000">
            <a:off x="2727312" y="1584312"/>
            <a:ext cx="214314" cy="1889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1" idx="2"/>
          </p:cNvCxnSpPr>
          <p:nvPr/>
        </p:nvCxnSpPr>
        <p:spPr>
          <a:xfrm rot="16200000" flipH="1">
            <a:off x="5057807" y="1700229"/>
            <a:ext cx="385708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2" idx="2"/>
          </p:cNvCxnSpPr>
          <p:nvPr/>
        </p:nvCxnSpPr>
        <p:spPr>
          <a:xfrm rot="5400000">
            <a:off x="5682890" y="1646651"/>
            <a:ext cx="385708" cy="1785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3" idx="2"/>
          </p:cNvCxnSpPr>
          <p:nvPr/>
        </p:nvCxnSpPr>
        <p:spPr>
          <a:xfrm rot="5400000">
            <a:off x="6343691" y="1414477"/>
            <a:ext cx="385708" cy="6429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28794" y="3181649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/>
              <a:t>┇</a:t>
            </a:r>
            <a:endParaRPr lang="zh-CN" altLang="en-US" smtClean="0"/>
          </a:p>
        </p:txBody>
      </p:sp>
      <p:sp>
        <p:nvSpPr>
          <p:cNvPr id="56" name="TextBox 55"/>
          <p:cNvSpPr txBox="1"/>
          <p:nvPr/>
        </p:nvSpPr>
        <p:spPr>
          <a:xfrm>
            <a:off x="1928794" y="450057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/>
              <a:t>┇</a:t>
            </a:r>
            <a:endParaRPr lang="zh-CN" altLang="en-US" smtClean="0"/>
          </a:p>
        </p:txBody>
      </p:sp>
      <p:sp>
        <p:nvSpPr>
          <p:cNvPr id="57" name="矩形 56"/>
          <p:cNvSpPr/>
          <p:nvPr/>
        </p:nvSpPr>
        <p:spPr bwMode="auto">
          <a:xfrm>
            <a:off x="1142976" y="714356"/>
            <a:ext cx="7215238" cy="4429156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  <a:headEnd type="stealth" w="med" len="lg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14282" y="609881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</a:t>
            </a:r>
            <a:endParaRPr lang="zh-CN" altLang="en-US"/>
          </a:p>
        </p:txBody>
      </p:sp>
      <p:cxnSp>
        <p:nvCxnSpPr>
          <p:cNvPr id="60" name="直接箭头连接符 59"/>
          <p:cNvCxnSpPr>
            <a:stCxn id="58" idx="3"/>
          </p:cNvCxnSpPr>
          <p:nvPr/>
        </p:nvCxnSpPr>
        <p:spPr>
          <a:xfrm flipV="1">
            <a:off x="785786" y="824195"/>
            <a:ext cx="35719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500034" y="4357694"/>
            <a:ext cx="4572032" cy="1359581"/>
            <a:chOff x="500034" y="4357694"/>
            <a:chExt cx="4572032" cy="1359581"/>
          </a:xfrm>
        </p:grpSpPr>
        <p:sp>
          <p:nvSpPr>
            <p:cNvPr id="61" name="TextBox 60"/>
            <p:cNvSpPr txBox="1"/>
            <p:nvPr/>
          </p:nvSpPr>
          <p:spPr>
            <a:xfrm>
              <a:off x="500034" y="5286388"/>
              <a:ext cx="45720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引用头结点：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200" smtClean="0">
                  <a:solidFill>
                    <a:srgbClr val="C000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2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&gt;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adjlist[</a:t>
              </a:r>
              <a:r>
                <a:rPr lang="en-US" altLang="zh-CN" sz="22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endParaRPr lang="zh-CN" altLang="en-US" sz="22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 rot="5400000" flipH="1" flipV="1">
              <a:off x="1250133" y="4679165"/>
              <a:ext cx="1000132" cy="3571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500034" y="4071942"/>
            <a:ext cx="6643734" cy="2112362"/>
            <a:chOff x="500034" y="4071942"/>
            <a:chExt cx="6643734" cy="2112362"/>
          </a:xfrm>
        </p:grpSpPr>
        <p:sp>
          <p:nvSpPr>
            <p:cNvPr id="65" name="TextBox 64"/>
            <p:cNvSpPr txBox="1"/>
            <p:nvPr/>
          </p:nvSpPr>
          <p:spPr>
            <a:xfrm>
              <a:off x="500034" y="5753417"/>
              <a:ext cx="66437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引用头结点的指针域：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200" smtClean="0">
                  <a:solidFill>
                    <a:srgbClr val="C000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2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&gt;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adjlist[</a:t>
              </a:r>
              <a:r>
                <a:rPr lang="en-US" altLang="zh-CN" sz="22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r>
                <a:rPr lang="en-US" altLang="zh-CN" sz="22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.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firstarc</a:t>
              </a:r>
              <a:endParaRPr lang="zh-CN" altLang="en-US" sz="22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7" name="直接箭头连接符 66"/>
            <p:cNvCxnSpPr/>
            <p:nvPr/>
          </p:nvCxnSpPr>
          <p:spPr>
            <a:xfrm rot="16200000" flipV="1">
              <a:off x="2178827" y="4607727"/>
              <a:ext cx="1785950" cy="7143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1714480" y="814312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adjlist</a:t>
            </a:r>
            <a:r>
              <a:rPr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数组</a:t>
            </a:r>
            <a:endParaRPr lang="zh-CN" altLang="en-US" sz="200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灯片编号占位符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142844" y="2928934"/>
            <a:ext cx="2089151" cy="2017713"/>
            <a:chOff x="357158" y="2357430"/>
            <a:chExt cx="2089151" cy="2017713"/>
          </a:xfrm>
        </p:grpSpPr>
        <p:sp>
          <p:nvSpPr>
            <p:cNvPr id="4" name="Oval 60"/>
            <p:cNvSpPr>
              <a:spLocks noChangeArrowheads="1"/>
            </p:cNvSpPr>
            <p:nvPr/>
          </p:nvSpPr>
          <p:spPr bwMode="auto">
            <a:xfrm>
              <a:off x="1222346" y="2357430"/>
              <a:ext cx="360363" cy="360363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val 61"/>
            <p:cNvSpPr>
              <a:spLocks noChangeArrowheads="1"/>
            </p:cNvSpPr>
            <p:nvPr/>
          </p:nvSpPr>
          <p:spPr bwMode="auto">
            <a:xfrm>
              <a:off x="1222346" y="3222618"/>
              <a:ext cx="360363" cy="360363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62"/>
            <p:cNvSpPr>
              <a:spLocks noChangeArrowheads="1"/>
            </p:cNvSpPr>
            <p:nvPr/>
          </p:nvSpPr>
          <p:spPr bwMode="auto">
            <a:xfrm>
              <a:off x="357158" y="3222618"/>
              <a:ext cx="360363" cy="360363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3"/>
            <p:cNvSpPr>
              <a:spLocks noChangeArrowheads="1"/>
            </p:cNvSpPr>
            <p:nvPr/>
          </p:nvSpPr>
          <p:spPr bwMode="auto">
            <a:xfrm>
              <a:off x="2085946" y="3222618"/>
              <a:ext cx="360363" cy="360363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64"/>
            <p:cNvSpPr>
              <a:spLocks noChangeArrowheads="1"/>
            </p:cNvSpPr>
            <p:nvPr/>
          </p:nvSpPr>
          <p:spPr bwMode="auto">
            <a:xfrm>
              <a:off x="1222346" y="4014780"/>
              <a:ext cx="360363" cy="360363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65"/>
            <p:cNvSpPr>
              <a:spLocks noChangeShapeType="1"/>
            </p:cNvSpPr>
            <p:nvPr/>
          </p:nvSpPr>
          <p:spPr bwMode="auto">
            <a:xfrm flipH="1">
              <a:off x="573058" y="2573330"/>
              <a:ext cx="649288" cy="649288"/>
            </a:xfrm>
            <a:prstGeom prst="line">
              <a:avLst/>
            </a:prstGeom>
            <a:ln>
              <a:tailEnd type="arrow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66"/>
            <p:cNvSpPr>
              <a:spLocks noChangeShapeType="1"/>
            </p:cNvSpPr>
            <p:nvPr/>
          </p:nvSpPr>
          <p:spPr bwMode="auto">
            <a:xfrm>
              <a:off x="1582708" y="2573330"/>
              <a:ext cx="647700" cy="649288"/>
            </a:xfrm>
            <a:prstGeom prst="line">
              <a:avLst/>
            </a:prstGeom>
            <a:ln>
              <a:headEnd type="arrow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67"/>
            <p:cNvSpPr>
              <a:spLocks noChangeShapeType="1"/>
            </p:cNvSpPr>
            <p:nvPr/>
          </p:nvSpPr>
          <p:spPr bwMode="auto">
            <a:xfrm>
              <a:off x="717521" y="3413118"/>
              <a:ext cx="504825" cy="0"/>
            </a:xfrm>
            <a:prstGeom prst="line">
              <a:avLst/>
            </a:prstGeom>
            <a:ln>
              <a:tailEnd type="arrow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Freeform 68"/>
            <p:cNvSpPr/>
            <p:nvPr/>
          </p:nvSpPr>
          <p:spPr bwMode="auto">
            <a:xfrm>
              <a:off x="1570008" y="3405180"/>
              <a:ext cx="512763" cy="158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arrow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Freeform 69"/>
            <p:cNvSpPr/>
            <p:nvPr/>
          </p:nvSpPr>
          <p:spPr bwMode="auto">
            <a:xfrm>
              <a:off x="1396971" y="2717793"/>
              <a:ext cx="6350" cy="4968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arrow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70"/>
            <p:cNvSpPr>
              <a:spLocks noChangeShapeType="1"/>
            </p:cNvSpPr>
            <p:nvPr/>
          </p:nvSpPr>
          <p:spPr bwMode="auto">
            <a:xfrm>
              <a:off x="573058" y="3581393"/>
              <a:ext cx="649288" cy="576263"/>
            </a:xfrm>
            <a:prstGeom prst="line">
              <a:avLst/>
            </a:prstGeom>
            <a:ln>
              <a:tailEnd type="arrow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71"/>
            <p:cNvSpPr>
              <a:spLocks noChangeShapeType="1"/>
            </p:cNvSpPr>
            <p:nvPr/>
          </p:nvSpPr>
          <p:spPr bwMode="auto">
            <a:xfrm>
              <a:off x="1403321" y="3581393"/>
              <a:ext cx="0" cy="433388"/>
            </a:xfrm>
            <a:prstGeom prst="line">
              <a:avLst/>
            </a:prstGeom>
            <a:ln>
              <a:headEnd type="arrow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72"/>
            <p:cNvSpPr>
              <a:spLocks noChangeShapeType="1"/>
            </p:cNvSpPr>
            <p:nvPr/>
          </p:nvSpPr>
          <p:spPr bwMode="auto">
            <a:xfrm flipH="1">
              <a:off x="1582708" y="3581393"/>
              <a:ext cx="647700" cy="576263"/>
            </a:xfrm>
            <a:prstGeom prst="line">
              <a:avLst/>
            </a:prstGeom>
            <a:ln>
              <a:headEnd type="arrow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57158" y="357166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逆邻接表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：就是在有向图的邻接表中，对每个顶点，链接的是指向该顶点的边。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2571736" y="1928802"/>
            <a:ext cx="6429420" cy="3214710"/>
            <a:chOff x="2571736" y="1928802"/>
            <a:chExt cx="6429420" cy="3214710"/>
          </a:xfrm>
        </p:grpSpPr>
        <p:sp>
          <p:nvSpPr>
            <p:cNvPr id="23" name="矩形 22"/>
            <p:cNvSpPr/>
            <p:nvPr/>
          </p:nvSpPr>
          <p:spPr bwMode="auto">
            <a:xfrm>
              <a:off x="42989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48704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4286248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4857752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4286248" y="337820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4857752" y="337820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4286248" y="464344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4857752" y="464344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4286248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485775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550069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607219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6715140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728664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直接箭头连接符 60"/>
            <p:cNvCxnSpPr/>
            <p:nvPr/>
          </p:nvCxnSpPr>
          <p:spPr>
            <a:xfrm>
              <a:off x="5072066" y="418148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6286512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 bwMode="auto">
            <a:xfrm>
              <a:off x="800102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857252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>
            <a:xfrm>
              <a:off x="7572396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71736" y="209707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71736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cxnSp>
          <p:nvCxnSpPr>
            <p:cNvPr id="74" name="直接箭头连接符 73"/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571736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2</a:t>
              </a:r>
              <a:endParaRPr lang="zh-CN" altLang="en-US" sz="2000" dirty="0"/>
            </a:p>
          </p:txBody>
        </p:sp>
        <p:cxnSp>
          <p:nvCxnSpPr>
            <p:cNvPr id="78" name="直接箭头连接符 77"/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71736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3</a:t>
              </a:r>
              <a:endParaRPr lang="zh-CN" altLang="en-US" sz="2000" dirty="0"/>
            </a:p>
          </p:txBody>
        </p:sp>
        <p:cxnSp>
          <p:nvCxnSpPr>
            <p:cNvPr id="82" name="直接箭头连接符 81"/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571736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4</a:t>
              </a:r>
              <a:endParaRPr lang="zh-CN" altLang="en-US" sz="2000" dirty="0"/>
            </a:p>
          </p:txBody>
        </p:sp>
        <p:cxnSp>
          <p:nvCxnSpPr>
            <p:cNvPr id="86" name="直接箭头连接符 85"/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下弧形箭头 88"/>
          <p:cNvSpPr/>
          <p:nvPr/>
        </p:nvSpPr>
        <p:spPr bwMode="auto">
          <a:xfrm>
            <a:off x="1428728" y="5214950"/>
            <a:ext cx="2071702" cy="571504"/>
          </a:xfrm>
          <a:prstGeom prst="curvedUpArrow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428992" y="548856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微软雅黑" panose="020B0503020204020204" charset="-122"/>
                <a:ea typeface="微软雅黑" panose="020B0503020204020204" charset="-122"/>
              </a:rPr>
              <a:t>逆邻接表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" name="灯片编号占位符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142984"/>
            <a:ext cx="8429684" cy="143516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rIns="144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</a:t>
            </a:r>
            <a:r>
              <a:rPr lang="en-US" altLang="zh-CN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图的邻接矩阵和邻接表两种存储结构各有什么优缺点？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 descr="蓝色面巾纸"/>
          <p:cNvSpPr txBox="1">
            <a:spLocks noChangeArrowheads="1"/>
          </p:cNvSpPr>
          <p:nvPr/>
        </p:nvSpPr>
        <p:spPr bwMode="auto">
          <a:xfrm>
            <a:off x="395288" y="333375"/>
            <a:ext cx="4605340" cy="480131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19050" algn="ctr">
            <a:noFill/>
            <a:miter lim="800000"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smtClean="0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8.2.3  </a:t>
            </a:r>
            <a:r>
              <a:rPr lang="zh-CN" altLang="en-US" sz="2800" smtClean="0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图基本运算算法设计</a:t>
            </a:r>
            <a:endParaRPr lang="zh-CN" altLang="en-US" sz="2800" dirty="0">
              <a:solidFill>
                <a:srgbClr val="FF0000"/>
              </a:solidFill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1285860"/>
            <a:ext cx="7500990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这里介绍创建图、输出图和销毁图的基本运算算法设计。</a:t>
            </a:r>
            <a:endParaRPr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对于邻接矩阵实现相关算法十分容易的。下面讨论邻接表的相关算法设计。</a:t>
            </a:r>
            <a:endParaRPr lang="zh-CN" altLang="en-US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28604"/>
            <a:ext cx="3714776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）创建图的运算算法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071546"/>
            <a:ext cx="82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根据邻接矩阵数组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、顶点个数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和边数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来建立图的邻接表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（采用邻接表指针方式）。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2071678"/>
            <a:ext cx="8215370" cy="27853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CreateAdj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(AdjGraph *&amp;G，int A[MAXV][MAXV]，int n，int e) </a:t>
            </a:r>
            <a:endParaRPr 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33993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33993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创建图的邻接表</a:t>
            </a:r>
            <a:endParaRPr lang="zh-CN" altLang="en-US" sz="2000" smtClean="0">
              <a:solidFill>
                <a:srgbClr val="339933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  int i， j;</a:t>
            </a:r>
            <a:endParaRPr 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ArcNode *p;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G=(AdjGraph *)malloc(sizeof(AdjGraph));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for (i=0;i&lt;n;i++)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给邻接表中所有头结点的指针域置初值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G-&gt;adjlist[i].firstarc=NULL;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28604"/>
            <a:ext cx="8643998" cy="4323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for (i=0;i&lt;n;i++)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检查邻接矩阵中每个元素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for (j=n-1;j&gt;=0;j--)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if (A[i][j]!=0 &amp;&amp; A[i][j]!=INF)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存在一条边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{	p=(ArcNode *)malloc(sizeof(ArcNode));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创建一个结点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p-&gt;adjvex=j;	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存放邻接点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p-&gt;weight=A[i][j];		 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存放权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p-&gt;nextarc=G-&gt;adjlist[i].firstarc;  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采用头插法插入结点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G-&gt;adjlist[i].firstarc=p;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G-&gt;n=n; G-&gt;e=e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3714776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）输出图的运算算法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071546"/>
            <a:ext cx="8072494" cy="40934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DispAdj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(AdjGraph *G)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输出邻接表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int i;</a:t>
            </a:r>
            <a:endParaRPr 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ArcNode *p;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for (i=0;i&lt;G-&gt;n;i++)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{	p=G-&gt;adjlist[i].firstarc;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printf("%3d: "，i);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while (p!=NULL)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   printf("%3d[%d]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"，p-&gt;adjvex，p-&gt;weight);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p=p-&gt;nextarc;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printf("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∧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\n");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04800" y="1214422"/>
            <a:ext cx="8458200" cy="7571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邻接矩阵是表示顶点之间相邻关系的矩阵。设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是具有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＞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）个顶点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图，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顶点的编号依次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i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 smtClean="0">
                <a:solidFill>
                  <a:srgbClr val="FF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solidFill>
                  <a:srgbClr val="339933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 smtClean="0">
              <a:solidFill>
                <a:srgbClr val="339933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389" name="Text Box 5" descr="蓝色面巾纸"/>
          <p:cNvSpPr txBox="1">
            <a:spLocks noChangeArrowheads="1"/>
          </p:cNvSpPr>
          <p:nvPr/>
        </p:nvSpPr>
        <p:spPr bwMode="auto">
          <a:xfrm>
            <a:off x="395288" y="333375"/>
            <a:ext cx="4392612" cy="4762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19050" algn="ctr">
            <a:noFill/>
            <a:miter lim="800000"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ea typeface="隶书" pitchFamily="49" charset="-122"/>
              </a:rPr>
              <a:t>8.2.1  </a:t>
            </a:r>
            <a:r>
              <a:rPr kumimoji="1" lang="zh-CN" altLang="en-US" sz="2800" dirty="0">
                <a:solidFill>
                  <a:srgbClr val="FF0000"/>
                </a:solidFill>
                <a:ea typeface="隶书" pitchFamily="49" charset="-122"/>
              </a:rPr>
              <a:t>邻接矩阵存储方法</a:t>
            </a:r>
            <a:endParaRPr lang="zh-CN" altLang="en-US" sz="2800" dirty="0"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214554"/>
            <a:ext cx="607223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的邻接矩阵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阶方阵，其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定义如下：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928934"/>
            <a:ext cx="5786478" cy="87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（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）如果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无向图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1" lang="zh-CN" altLang="en-US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A[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][</a:t>
            </a:r>
            <a:r>
              <a:rPr kumimoji="1" lang="en-US" altLang="zh-CN" sz="2200" i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]=1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)∈E(G)   0: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其他</a:t>
            </a:r>
            <a:endParaRPr kumimoji="1" lang="zh-CN" altLang="en-US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4143380"/>
            <a:ext cx="5857916" cy="87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（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）如果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有向图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1" lang="zh-CN" altLang="en-US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A[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][</a:t>
            </a:r>
            <a:r>
              <a:rPr kumimoji="1" lang="en-US" altLang="zh-CN" sz="2200" i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]=1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&gt;∈E(G)  0: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其他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3643338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）销毁图的运算算法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071546"/>
            <a:ext cx="8215370" cy="47089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DestroyAdj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(AdjGraph *&amp;G)   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销毁邻接表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int i; ArcNode *pre，*p;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for (i=0;i&lt;G-&gt;n;i++)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扫描所有的单链表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{	pre=G-&gt;adjlist[i].firstarc;/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/p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指向第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个单链表的首结点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if (pre!=NULL)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  p=pre-&gt;nextarc;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while (p!=NULL)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释放第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个单链表的所有边结点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{	free(pre);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pre=p; p=p-&gt;nextarc;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free(pre);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free(G);	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释放头结点数组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81439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8-2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en-US" altLang="zh-CN" sz="280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对于具有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个顶点的图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）设计一个将邻接矩阵转换为邻接表的算法；</a:t>
            </a:r>
            <a:endParaRPr lang="zh-CN" altLang="en-US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）设计一个将邻接表转换为邻接矩阵的算法；</a:t>
            </a:r>
            <a:endParaRPr lang="zh-CN" altLang="en-US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）分析上述两个算法的时间复杂度。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3000372"/>
            <a:ext cx="8358246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800"/>
              </a:lnSpc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8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）在图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的邻接矩阵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中查找值不为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、不为∞的元素，找到这样的元素如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edges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][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，表示存在一条边，创建一个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adjvex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域为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的边结点，采用头插法将它插入到第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个单链表中。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28604"/>
            <a:ext cx="8643998" cy="53245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MatToList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(MatGraph g，AdjGraph *&amp;G)</a:t>
            </a:r>
            <a:endParaRPr 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将邻接矩阵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转换成邻接表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int i，j;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ArcNode *p;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G=(AdjGraph *)malloc(sizeof(AdjGraph));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for (i=0;i&lt;g.n;i++)	 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将邻接表中所有头结点的指针域置初值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G-&gt;adjlist[i].firstarc=NULL;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for (i=0;i&lt;g.n;i++)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检查邻接矩阵中每个元素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for (j=g.n-1;j&gt;=0;j--)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if (g.edges[i][j]!=0 &amp;&amp; g.edges[i][j]!=INF)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存在一条边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{	 p=(ArcNode *)malloc(sizeof(ArcNode));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建一个边结点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p-&gt;adjvex=j; p-&gt;weight= g.edges[i][j];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p-&gt;nextarc=G-&gt;adjlist[i].firstarc;    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采用头插法插入结点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G-&gt;adjlist[i].firstarc=p;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G-&gt;n=g.n;G-&gt;e=g.e;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8215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（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）初始时将邻接矩阵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中所有边对应的元素值设置为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，扫描邻接表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的所有单链表：</a:t>
            </a:r>
            <a:endParaRPr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通过第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个单链表查找顶点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的相邻结点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，将邻接矩阵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的元素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edges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][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adjvex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修改为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8215370" cy="40934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ListToMat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(AdjGraph *G，MatGraph &amp;g) </a:t>
            </a:r>
            <a:endParaRPr 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将邻接表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转换成邻接矩阵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int i;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ArcNode *p;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for (i=0;i&lt;G-&gt;n;i++)	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扫描所有的单链表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{	p=G-&gt;adjlist[i].firstarc;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//p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指向第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个单链表的首结点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while (p!=NULL)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扫描第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个单链表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  g.edges[i][p-&gt;adjvex]=p-&gt;weight;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p=p-&gt;nextarc;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g.n=G-&gt;n; g.e=G-&gt;e;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71480"/>
            <a:ext cx="821537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（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）算法分析：</a:t>
            </a:r>
            <a:endParaRPr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算法（</a:t>
            </a:r>
            <a:r>
              <a:rPr 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）中有两重</a:t>
            </a:r>
            <a:r>
              <a:rPr 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循环，其时间复杂度为</a:t>
            </a:r>
            <a:r>
              <a:rPr 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baseline="300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算法（</a:t>
            </a:r>
            <a:r>
              <a:rPr 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）中虽有两重循环，但只对邻接表的所有头结点和边结点访问一次，对于无向图，访问次数为</a:t>
            </a:r>
            <a:r>
              <a:rPr lang="en-US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+2</a:t>
            </a:r>
            <a:r>
              <a:rPr lang="en-US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，对于有向图，访问次数为</a:t>
            </a:r>
            <a:r>
              <a:rPr lang="en-US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，所以算法（</a:t>
            </a:r>
            <a:r>
              <a:rPr 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）时间复杂度为</a:t>
            </a:r>
            <a:r>
              <a:rPr 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。其中</a:t>
            </a:r>
            <a:r>
              <a:rPr lang="en-US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为图的边数。</a:t>
            </a:r>
            <a:endParaRPr lang="zh-CN" altLang="en-US" sz="220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 descr="蓝色面巾纸"/>
          <p:cNvSpPr txBox="1">
            <a:spLocks noChangeArrowheads="1"/>
          </p:cNvSpPr>
          <p:nvPr/>
        </p:nvSpPr>
        <p:spPr bwMode="auto">
          <a:xfrm>
            <a:off x="395288" y="333375"/>
            <a:ext cx="4605340" cy="480131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19050" algn="ctr">
            <a:noFill/>
            <a:miter lim="800000"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smtClean="0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8.2.4  </a:t>
            </a:r>
            <a:r>
              <a:rPr lang="zh-CN" altLang="en-US" sz="2800" smtClean="0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图的其他存储方法</a:t>
            </a:r>
            <a:endParaRPr lang="zh-CN" altLang="en-US" sz="2800" dirty="0">
              <a:solidFill>
                <a:srgbClr val="FF0000"/>
              </a:solidFill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214422"/>
            <a:ext cx="242889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十字链表</a:t>
            </a:r>
            <a:endParaRPr lang="zh-CN" altLang="en-US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2000240"/>
            <a:ext cx="800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十字链表是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有向图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的另外一种存储结构，它是邻接表和逆邻接表的结合。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28596" y="3071810"/>
            <a:ext cx="8286808" cy="2571768"/>
            <a:chOff x="428596" y="3071810"/>
            <a:chExt cx="8286808" cy="2571768"/>
          </a:xfrm>
        </p:grpSpPr>
        <p:sp>
          <p:nvSpPr>
            <p:cNvPr id="6" name="矩形 5"/>
            <p:cNvSpPr/>
            <p:nvPr/>
          </p:nvSpPr>
          <p:spPr bwMode="auto">
            <a:xfrm>
              <a:off x="428596" y="3642201"/>
              <a:ext cx="92869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357290" y="3638829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firstin</a:t>
              </a:r>
              <a:endPara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357422" y="3642201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firstout</a:t>
              </a:r>
              <a:endPara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3071810"/>
              <a:ext cx="17859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楷体" panose="02010609060101010101" pitchFamily="49" charset="-122"/>
                  <a:ea typeface="楷体" panose="02010609060101010101" pitchFamily="49" charset="-122"/>
                </a:rPr>
                <a:t>头结点类型</a:t>
              </a:r>
              <a:endParaRPr lang="zh-CN" altLang="en-US" sz="22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786182" y="3644460"/>
              <a:ext cx="92869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tailvex</a:t>
              </a:r>
              <a:endPara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714876" y="3641088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headvex</a:t>
              </a:r>
              <a:endPara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715008" y="3644460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hlink</a:t>
              </a:r>
              <a:endPara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43504" y="3074069"/>
              <a:ext cx="17859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楷体" panose="02010609060101010101" pitchFamily="49" charset="-122"/>
                  <a:ea typeface="楷体" panose="02010609060101010101" pitchFamily="49" charset="-122"/>
                </a:rPr>
                <a:t>边结点类型</a:t>
              </a:r>
              <a:endParaRPr lang="zh-CN" altLang="en-US" sz="22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6715140" y="3645573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tlink</a:t>
              </a:r>
              <a:endPara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7715272" y="3648945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  <a:endPara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10" y="4214818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anose="020B0503020204020204" charset="-122"/>
                  <a:ea typeface="微软雅黑" panose="020B0503020204020204" charset="-122"/>
                </a:rPr>
                <a:t>顶点信息</a:t>
              </a:r>
              <a:endParaRPr lang="zh-CN" altLang="en-US" sz="1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43042" y="4214818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anose="020B0503020204020204" charset="-122"/>
                  <a:ea typeface="微软雅黑" panose="020B0503020204020204" charset="-122"/>
                </a:rPr>
                <a:t>入边信息</a:t>
              </a:r>
              <a:endParaRPr lang="zh-CN" altLang="en-US" sz="1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43176" y="4214818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anose="020B0503020204020204" charset="-122"/>
                  <a:ea typeface="微软雅黑" panose="020B0503020204020204" charset="-122"/>
                </a:rPr>
                <a:t>出边信息</a:t>
              </a:r>
              <a:endParaRPr lang="zh-CN" altLang="en-US" sz="1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129" y="4143380"/>
              <a:ext cx="553998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anose="020B0503020204020204" charset="-122"/>
                  <a:ea typeface="微软雅黑" panose="020B0503020204020204" charset="-122"/>
                </a:rPr>
                <a:t>起点</a:t>
              </a:r>
              <a:endParaRPr lang="zh-CN" altLang="en-US" sz="1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5258" y="4143380"/>
              <a:ext cx="553998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anose="020B0503020204020204" charset="-122"/>
                  <a:ea typeface="微软雅黑" panose="020B0503020204020204" charset="-122"/>
                </a:rPr>
                <a:t>终点</a:t>
              </a:r>
              <a:endParaRPr lang="zh-CN" altLang="en-US" sz="1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05044" y="4143380"/>
              <a:ext cx="738664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anose="020B0503020204020204" charset="-122"/>
                  <a:ea typeface="微软雅黑" panose="020B0503020204020204" charset="-122"/>
                </a:rPr>
                <a:t>相同起点的下一个边结点</a:t>
              </a:r>
              <a:endParaRPr lang="zh-CN" altLang="en-US" sz="1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05171" y="4143380"/>
              <a:ext cx="738664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anose="020B0503020204020204" charset="-122"/>
                  <a:ea typeface="微软雅黑" panose="020B0503020204020204" charset="-122"/>
                </a:rPr>
                <a:t>相同终点的下一个边结点</a:t>
              </a:r>
              <a:endParaRPr lang="zh-CN" altLang="en-US" sz="1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50486" y="4143380"/>
              <a:ext cx="461665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anose="020B0503020204020204" charset="-122"/>
                  <a:ea typeface="微软雅黑" panose="020B0503020204020204" charset="-122"/>
                </a:rPr>
                <a:t>边的权</a:t>
              </a:r>
              <a:endParaRPr lang="zh-CN" altLang="en-US" sz="1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786182" y="214290"/>
            <a:ext cx="1500198" cy="1500198"/>
            <a:chOff x="357158" y="1785926"/>
            <a:chExt cx="1500198" cy="1500198"/>
          </a:xfrm>
        </p:grpSpPr>
        <p:sp>
          <p:nvSpPr>
            <p:cNvPr id="3" name="椭圆 2"/>
            <p:cNvSpPr/>
            <p:nvPr/>
          </p:nvSpPr>
          <p:spPr bwMode="auto">
            <a:xfrm>
              <a:off x="357158" y="178592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1428728" y="178592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357158" y="285749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1428728" y="285749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箭头连接符 7"/>
            <p:cNvCxnSpPr>
              <a:stCxn id="3" idx="6"/>
              <a:endCxn id="4" idx="2"/>
            </p:cNvCxnSpPr>
            <p:nvPr/>
          </p:nvCxnSpPr>
          <p:spPr>
            <a:xfrm>
              <a:off x="785786" y="2000240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6" idx="0"/>
              <a:endCxn id="4" idx="4"/>
            </p:cNvCxnSpPr>
            <p:nvPr/>
          </p:nvCxnSpPr>
          <p:spPr>
            <a:xfrm rot="5400000" flipH="1" flipV="1">
              <a:off x="1321571" y="2536025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1"/>
              <a:endCxn id="3" idx="5"/>
            </p:cNvCxnSpPr>
            <p:nvPr/>
          </p:nvCxnSpPr>
          <p:spPr>
            <a:xfrm rot="16200000" flipV="1">
              <a:off x="723015" y="2151783"/>
              <a:ext cx="768484" cy="76848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rot="5400000">
              <a:off x="320645" y="2536025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785786" y="3051172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10800000">
              <a:off x="773086" y="3155948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5400000" flipH="1" flipV="1">
              <a:off x="186501" y="2536025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 bwMode="auto">
          <a:xfrm>
            <a:off x="453996" y="221455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025500" y="221455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71406" y="238283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 bwMode="auto">
          <a:xfrm>
            <a:off x="1454128" y="221455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1643042" y="2548725"/>
            <a:ext cx="2571768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 bwMode="auto">
          <a:xfrm>
            <a:off x="4214810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643438" y="235743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5072066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500694" y="235743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643570" y="255110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 bwMode="auto">
          <a:xfrm>
            <a:off x="6215074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643702" y="235743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072330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500958" y="235743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60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453996" y="328612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025500" y="328612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71406" y="345440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 bwMode="auto">
          <a:xfrm>
            <a:off x="1454128" y="328612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2214546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53996" y="435769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025500" y="435769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71406" y="452597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81" name="矩形 80"/>
          <p:cNvSpPr/>
          <p:nvPr/>
        </p:nvSpPr>
        <p:spPr bwMode="auto">
          <a:xfrm>
            <a:off x="1454128" y="435769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82" name="矩形 81"/>
          <p:cNvSpPr/>
          <p:nvPr/>
        </p:nvSpPr>
        <p:spPr bwMode="auto">
          <a:xfrm>
            <a:off x="2643174" y="450057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3071802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3500430" y="450057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1643042" y="469424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4" idx="3"/>
            <a:endCxn id="92" idx="1"/>
          </p:cNvCxnSpPr>
          <p:nvPr/>
        </p:nvCxnSpPr>
        <p:spPr>
          <a:xfrm>
            <a:off x="3860430" y="4679165"/>
            <a:ext cx="3566280" cy="158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 bwMode="auto">
          <a:xfrm>
            <a:off x="7426710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7855338" y="450057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8283966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8712594" y="450057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60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2214546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453996" y="542926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1025500" y="542926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99" name="TextBox 98"/>
          <p:cNvSpPr txBox="1"/>
          <p:nvPr/>
        </p:nvSpPr>
        <p:spPr>
          <a:xfrm>
            <a:off x="71406" y="559754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100" name="矩形 99"/>
          <p:cNvSpPr/>
          <p:nvPr/>
        </p:nvSpPr>
        <p:spPr bwMode="auto">
          <a:xfrm>
            <a:off x="1454128" y="542926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101" name="矩形 100"/>
          <p:cNvSpPr/>
          <p:nvPr/>
        </p:nvSpPr>
        <p:spPr bwMode="auto">
          <a:xfrm>
            <a:off x="2643174" y="557214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3071802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3500430" y="557214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直接箭头连接符 103"/>
          <p:cNvCxnSpPr/>
          <p:nvPr/>
        </p:nvCxnSpPr>
        <p:spPr>
          <a:xfrm>
            <a:off x="1643042" y="576581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3643306" y="576581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 bwMode="auto">
          <a:xfrm>
            <a:off x="4214810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4643438" y="557214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5072066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5500694" y="557214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直接箭头连接符 109"/>
          <p:cNvCxnSpPr/>
          <p:nvPr/>
        </p:nvCxnSpPr>
        <p:spPr>
          <a:xfrm>
            <a:off x="5643570" y="576581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 bwMode="auto">
          <a:xfrm>
            <a:off x="6215074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6643702" y="557214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7072330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7500958" y="557214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60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57224" y="1714488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微软雅黑" panose="020B0503020204020204" charset="-122"/>
                <a:ea typeface="微软雅黑" panose="020B0503020204020204" charset="-122"/>
              </a:rPr>
              <a:t>入边</a:t>
            </a:r>
            <a:endParaRPr lang="zh-CN" altLang="en-US" sz="1600"/>
          </a:p>
        </p:txBody>
      </p:sp>
      <p:sp>
        <p:nvSpPr>
          <p:cNvPr id="118" name="TextBox 117"/>
          <p:cNvSpPr txBox="1"/>
          <p:nvPr/>
        </p:nvSpPr>
        <p:spPr>
          <a:xfrm>
            <a:off x="1357290" y="1714488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微软雅黑" panose="020B0503020204020204" charset="-122"/>
                <a:ea typeface="微软雅黑" panose="020B0503020204020204" charset="-122"/>
              </a:rPr>
              <a:t>出边</a:t>
            </a:r>
            <a:endParaRPr lang="zh-CN" altLang="en-US" sz="1600"/>
          </a:p>
        </p:txBody>
      </p:sp>
      <p:cxnSp>
        <p:nvCxnSpPr>
          <p:cNvPr id="123" name="直接箭头连接符 122"/>
          <p:cNvCxnSpPr>
            <a:endCxn id="102" idx="0"/>
          </p:cNvCxnSpPr>
          <p:nvPr/>
        </p:nvCxnSpPr>
        <p:spPr>
          <a:xfrm rot="5400000">
            <a:off x="2821769" y="5107793"/>
            <a:ext cx="928694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rot="5400000">
            <a:off x="1000100" y="2857496"/>
            <a:ext cx="428628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1214414" y="3071810"/>
            <a:ext cx="2071702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endCxn id="83" idx="0"/>
          </p:cNvCxnSpPr>
          <p:nvPr/>
        </p:nvCxnSpPr>
        <p:spPr>
          <a:xfrm rot="5400000">
            <a:off x="2571736" y="3786190"/>
            <a:ext cx="1428760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rot="5400000">
            <a:off x="993114" y="3831276"/>
            <a:ext cx="468000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V="1">
            <a:off x="1223852" y="4071942"/>
            <a:ext cx="3636000" cy="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endCxn id="49" idx="2"/>
          </p:cNvCxnSpPr>
          <p:nvPr/>
        </p:nvCxnSpPr>
        <p:spPr>
          <a:xfrm rot="16200000" flipV="1">
            <a:off x="4180777" y="3393281"/>
            <a:ext cx="1357322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endCxn id="108" idx="0"/>
          </p:cNvCxnSpPr>
          <p:nvPr/>
        </p:nvCxnSpPr>
        <p:spPr>
          <a:xfrm rot="5400000">
            <a:off x="3786182" y="4071942"/>
            <a:ext cx="3000396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rot="5400000">
            <a:off x="1021776" y="4986984"/>
            <a:ext cx="468000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1239814" y="5207012"/>
            <a:ext cx="5618202" cy="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endCxn id="54" idx="2"/>
          </p:cNvCxnSpPr>
          <p:nvPr/>
        </p:nvCxnSpPr>
        <p:spPr>
          <a:xfrm rot="5400000" flipH="1" flipV="1">
            <a:off x="5609537" y="3964785"/>
            <a:ext cx="2500330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endCxn id="113" idx="0"/>
          </p:cNvCxnSpPr>
          <p:nvPr/>
        </p:nvCxnSpPr>
        <p:spPr>
          <a:xfrm rot="5400000">
            <a:off x="5786446" y="4071942"/>
            <a:ext cx="3000396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rot="5400000">
            <a:off x="996376" y="6051726"/>
            <a:ext cx="468000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1214414" y="6271754"/>
            <a:ext cx="6858048" cy="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endCxn id="93" idx="2"/>
          </p:cNvCxnSpPr>
          <p:nvPr/>
        </p:nvCxnSpPr>
        <p:spPr>
          <a:xfrm rot="16200000" flipV="1">
            <a:off x="7357520" y="5571578"/>
            <a:ext cx="1428760" cy="1124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rot="10800000" flipV="1">
            <a:off x="2428860" y="928670"/>
            <a:ext cx="1214446" cy="100013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 rot="19285995">
            <a:off x="2029460" y="959373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十字链表</a:t>
            </a:r>
            <a:endParaRPr lang="zh-CN" altLang="en-US" sz="2000"/>
          </a:p>
        </p:txBody>
      </p:sp>
      <p:sp>
        <p:nvSpPr>
          <p:cNvPr id="161" name="TextBox 160"/>
          <p:cNvSpPr txBox="1"/>
          <p:nvPr/>
        </p:nvSpPr>
        <p:spPr>
          <a:xfrm>
            <a:off x="8018538" y="2714620"/>
            <a:ext cx="553998" cy="1428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创建完毕</a:t>
            </a:r>
            <a:endParaRPr lang="zh-CN" altLang="en-US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2" name="灯片编号占位符 1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77" grpId="0" animBg="1"/>
      <p:bldP spid="82" grpId="0" animBg="1"/>
      <p:bldP spid="83" grpId="0" animBg="1"/>
      <p:bldP spid="84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1" grpId="0" animBg="1"/>
      <p:bldP spid="102" grpId="0" animBg="1"/>
      <p:bldP spid="103" grpId="0" animBg="1"/>
      <p:bldP spid="106" grpId="0" animBg="1"/>
      <p:bldP spid="107" grpId="0" animBg="1"/>
      <p:bldP spid="108" grpId="0" animBg="1"/>
      <p:bldP spid="109" grpId="0" animBg="1"/>
      <p:bldP spid="111" grpId="0" animBg="1"/>
      <p:bldP spid="112" grpId="0" animBg="1"/>
      <p:bldP spid="113" grpId="0" animBg="1"/>
      <p:bldP spid="114" grpId="0" animBg="1"/>
      <p:bldP spid="16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500042"/>
            <a:ext cx="271464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邻接多重表</a:t>
            </a:r>
            <a:endParaRPr lang="zh-CN" altLang="en-US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357298"/>
            <a:ext cx="800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    邻接多重表是</a:t>
            </a:r>
            <a:r>
              <a:rPr lang="zh-CN" altLang="en-US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无向图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的另外一种存储结构，与十字链表类似。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00034" y="2643182"/>
            <a:ext cx="8215370" cy="2857520"/>
            <a:chOff x="500034" y="2643182"/>
            <a:chExt cx="8215370" cy="2857520"/>
          </a:xfrm>
        </p:grpSpPr>
        <p:sp>
          <p:nvSpPr>
            <p:cNvPr id="6" name="矩形 5"/>
            <p:cNvSpPr/>
            <p:nvPr/>
          </p:nvSpPr>
          <p:spPr bwMode="auto">
            <a:xfrm>
              <a:off x="500034" y="3213573"/>
              <a:ext cx="92869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428728" y="3210201"/>
              <a:ext cx="128588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firstedge</a:t>
              </a:r>
              <a:endPara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00100" y="2643182"/>
              <a:ext cx="17859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楷体" panose="02010609060101010101" pitchFamily="49" charset="-122"/>
                  <a:ea typeface="楷体" panose="02010609060101010101" pitchFamily="49" charset="-122"/>
                </a:rPr>
                <a:t>头结点类型</a:t>
              </a:r>
              <a:endParaRPr lang="zh-CN" altLang="en-US" sz="22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921752" y="3212460"/>
              <a:ext cx="92869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ivex</a:t>
              </a:r>
              <a:endPara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850446" y="3212460"/>
              <a:ext cx="936000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ilink</a:t>
              </a:r>
              <a:endPara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786446" y="3212460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jvex</a:t>
              </a:r>
              <a:endPara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14942" y="2645441"/>
              <a:ext cx="17859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楷体" panose="02010609060101010101" pitchFamily="49" charset="-122"/>
                  <a:ea typeface="楷体" panose="02010609060101010101" pitchFamily="49" charset="-122"/>
                </a:rPr>
                <a:t>边结点类型</a:t>
              </a:r>
              <a:endParaRPr lang="zh-CN" altLang="en-US" sz="22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786578" y="3212460"/>
              <a:ext cx="936000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jlink</a:t>
              </a:r>
              <a:endPara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7715272" y="3212460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  <a:endPara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4348" y="3786190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anose="020B0503020204020204" charset="-122"/>
                  <a:ea typeface="微软雅黑" panose="020B0503020204020204" charset="-122"/>
                </a:rPr>
                <a:t>顶点信息</a:t>
              </a:r>
              <a:endParaRPr lang="zh-CN" altLang="en-US" sz="1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43042" y="3857628"/>
              <a:ext cx="738664" cy="135732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anose="020B0503020204020204" charset="-122"/>
                  <a:ea typeface="微软雅黑" panose="020B0503020204020204" charset="-122"/>
                </a:rPr>
                <a:t>第一条依附该顶点的边</a:t>
              </a:r>
              <a:endParaRPr lang="zh-CN" altLang="en-US" sz="1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1777" y="3714752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ea typeface="微软雅黑" panose="020B0503020204020204" charset="-122"/>
                  <a:cs typeface="Times New Roman" panose="02020603050405020304" pitchFamily="18" charset="0"/>
                </a:rPr>
                <a:t>边的顶点 </a:t>
              </a:r>
              <a:r>
                <a:rPr lang="en-US" altLang="zh-CN" sz="1800" i="1" smtClean="0">
                  <a:ea typeface="微软雅黑" panose="020B0503020204020204" charset="-122"/>
                  <a:cs typeface="Times New Roman" panose="02020603050405020304" pitchFamily="18" charset="0"/>
                </a:rPr>
                <a:t>i</a:t>
              </a:r>
              <a:endParaRPr lang="zh-CN" altLang="en-US" sz="1800" i="1"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72202" y="3714752"/>
              <a:ext cx="461665" cy="12858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ea typeface="微软雅黑" panose="020B0503020204020204" charset="-122"/>
                  <a:cs typeface="Times New Roman" panose="02020603050405020304" pitchFamily="18" charset="0"/>
                </a:rPr>
                <a:t>边的顶点 </a:t>
              </a:r>
              <a:r>
                <a:rPr lang="en-US" altLang="zh-CN" sz="1800" i="1" smtClean="0">
                  <a:ea typeface="微软雅黑" panose="020B0503020204020204" charset="-122"/>
                  <a:cs typeface="Times New Roman" panose="02020603050405020304" pitchFamily="18" charset="0"/>
                </a:rPr>
                <a:t>j</a:t>
              </a:r>
              <a:endParaRPr lang="zh-CN" altLang="en-US" sz="1800" i="1"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76347" y="3714752"/>
              <a:ext cx="738664" cy="17859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ea typeface="微软雅黑" panose="020B0503020204020204" charset="-122"/>
                  <a:cs typeface="Times New Roman" panose="02020603050405020304" pitchFamily="18" charset="0"/>
                </a:rPr>
                <a:t>下一条依附于顶点 </a:t>
              </a:r>
              <a:r>
                <a:rPr lang="en-US" sz="1800" i="1" smtClean="0">
                  <a:ea typeface="微软雅黑" panose="020B0503020204020204" charset="-122"/>
                  <a:cs typeface="Times New Roman" panose="02020603050405020304" pitchFamily="18" charset="0"/>
                </a:rPr>
                <a:t>i </a:t>
              </a:r>
              <a:r>
                <a:rPr lang="zh-CN" altLang="en-US" sz="1800" smtClean="0">
                  <a:ea typeface="微软雅黑" panose="020B0503020204020204" charset="-122"/>
                  <a:cs typeface="Times New Roman" panose="02020603050405020304" pitchFamily="18" charset="0"/>
                </a:rPr>
                <a:t>的边结点</a:t>
              </a:r>
              <a:endParaRPr lang="zh-CN" altLang="en-US" sz="1800"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21924" y="3714752"/>
              <a:ext cx="461665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anose="020B0503020204020204" charset="-122"/>
                  <a:ea typeface="微软雅黑" panose="020B0503020204020204" charset="-122"/>
                </a:rPr>
                <a:t>边的权</a:t>
              </a:r>
              <a:endParaRPr lang="zh-CN" altLang="en-US" sz="1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237752" y="3212460"/>
              <a:ext cx="684000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mark</a:t>
              </a:r>
              <a:endPara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95955" y="3714752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anose="020B0503020204020204" charset="-122"/>
                  <a:ea typeface="微软雅黑" panose="020B0503020204020204" charset="-122"/>
                </a:rPr>
                <a:t>标志域</a:t>
              </a:r>
              <a:endParaRPr lang="zh-CN" altLang="en-US" sz="1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05174" y="3714752"/>
              <a:ext cx="738664" cy="17859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ea typeface="微软雅黑" panose="020B0503020204020204" charset="-122"/>
                  <a:cs typeface="Times New Roman" panose="02020603050405020304" pitchFamily="18" charset="0"/>
                </a:rPr>
                <a:t>下一条依附于顶点  </a:t>
              </a:r>
              <a:r>
                <a:rPr lang="en-US" altLang="zh-CN" sz="1800" i="1" smtClean="0">
                  <a:ea typeface="微软雅黑" panose="020B0503020204020204" charset="-122"/>
                  <a:cs typeface="Times New Roman" panose="02020603050405020304" pitchFamily="18" charset="0"/>
                </a:rPr>
                <a:t>j</a:t>
              </a:r>
              <a:r>
                <a:rPr lang="en-US" sz="1800" i="1" smtClean="0">
                  <a:ea typeface="微软雅黑" panose="020B050302020402020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800" smtClean="0">
                  <a:ea typeface="微软雅黑" panose="020B0503020204020204" charset="-122"/>
                  <a:cs typeface="Times New Roman" panose="02020603050405020304" pitchFamily="18" charset="0"/>
                </a:rPr>
                <a:t>的边结点</a:t>
              </a:r>
              <a:endParaRPr lang="zh-CN" altLang="en-US" sz="1800"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组合 142"/>
          <p:cNvGrpSpPr/>
          <p:nvPr/>
        </p:nvGrpSpPr>
        <p:grpSpPr>
          <a:xfrm>
            <a:off x="2928926" y="357166"/>
            <a:ext cx="2357454" cy="1357322"/>
            <a:chOff x="2928926" y="357166"/>
            <a:chExt cx="2357454" cy="1357322"/>
          </a:xfrm>
        </p:grpSpPr>
        <p:sp>
          <p:nvSpPr>
            <p:cNvPr id="3" name="椭圆 2"/>
            <p:cNvSpPr/>
            <p:nvPr/>
          </p:nvSpPr>
          <p:spPr bwMode="auto">
            <a:xfrm>
              <a:off x="2928926" y="35716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2928926" y="1285860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3929058" y="785794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4857752" y="35716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4857752" y="1285860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连接符 8"/>
            <p:cNvCxnSpPr>
              <a:stCxn id="3" idx="6"/>
              <a:endCxn id="6" idx="2"/>
            </p:cNvCxnSpPr>
            <p:nvPr/>
          </p:nvCxnSpPr>
          <p:spPr>
            <a:xfrm>
              <a:off x="3357554" y="571480"/>
              <a:ext cx="1500198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3" idx="4"/>
              <a:endCxn id="4" idx="0"/>
            </p:cNvCxnSpPr>
            <p:nvPr/>
          </p:nvCxnSpPr>
          <p:spPr>
            <a:xfrm rot="5400000">
              <a:off x="2893207" y="1035827"/>
              <a:ext cx="500066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3"/>
              <a:endCxn id="5" idx="6"/>
            </p:cNvCxnSpPr>
            <p:nvPr/>
          </p:nvCxnSpPr>
          <p:spPr>
            <a:xfrm rot="5400000">
              <a:off x="4500563" y="580147"/>
              <a:ext cx="277085" cy="562837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3"/>
              <a:endCxn id="4" idx="6"/>
            </p:cNvCxnSpPr>
            <p:nvPr/>
          </p:nvCxnSpPr>
          <p:spPr>
            <a:xfrm rot="5400000">
              <a:off x="3500431" y="1008775"/>
              <a:ext cx="348523" cy="634275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5" idx="5"/>
              <a:endCxn id="7" idx="2"/>
            </p:cNvCxnSpPr>
            <p:nvPr/>
          </p:nvCxnSpPr>
          <p:spPr>
            <a:xfrm rot="16200000" flipH="1">
              <a:off x="4402072" y="1044493"/>
              <a:ext cx="348523" cy="562837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6" idx="4"/>
              <a:endCxn id="7" idx="0"/>
            </p:cNvCxnSpPr>
            <p:nvPr/>
          </p:nvCxnSpPr>
          <p:spPr>
            <a:xfrm rot="5400000">
              <a:off x="4822033" y="1035827"/>
              <a:ext cx="500066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 bwMode="auto">
          <a:xfrm>
            <a:off x="642910" y="2174620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214414" y="2174620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260320" y="2342896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grpSp>
        <p:nvGrpSpPr>
          <p:cNvPr id="130" name="组合 129"/>
          <p:cNvGrpSpPr/>
          <p:nvPr/>
        </p:nvGrpSpPr>
        <p:grpSpPr>
          <a:xfrm>
            <a:off x="2283174" y="2285992"/>
            <a:ext cx="2074512" cy="357190"/>
            <a:chOff x="2283174" y="2285992"/>
            <a:chExt cx="2074512" cy="357190"/>
          </a:xfrm>
        </p:grpSpPr>
        <p:sp>
          <p:nvSpPr>
            <p:cNvPr id="24" name="矩形 23"/>
            <p:cNvSpPr/>
            <p:nvPr/>
          </p:nvSpPr>
          <p:spPr bwMode="auto">
            <a:xfrm>
              <a:off x="2711802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140430" y="2285992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569058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997686" y="2285992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283174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5000628" y="2285992"/>
            <a:ext cx="2074512" cy="357190"/>
            <a:chOff x="5000628" y="2285992"/>
            <a:chExt cx="2074512" cy="357190"/>
          </a:xfrm>
        </p:grpSpPr>
        <p:sp>
          <p:nvSpPr>
            <p:cNvPr id="29" name="矩形 28"/>
            <p:cNvSpPr/>
            <p:nvPr/>
          </p:nvSpPr>
          <p:spPr bwMode="auto">
            <a:xfrm>
              <a:off x="5429256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5857884" y="2285992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16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6286512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6715140" y="2285992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16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000628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5" name="直接箭头连接符 34"/>
          <p:cNvCxnSpPr>
            <a:endCxn id="28" idx="1"/>
          </p:cNvCxnSpPr>
          <p:nvPr/>
        </p:nvCxnSpPr>
        <p:spPr>
          <a:xfrm flipV="1">
            <a:off x="1500166" y="2464587"/>
            <a:ext cx="783008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640100" y="3071810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211604" y="3071810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257510" y="3240086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 bwMode="auto">
          <a:xfrm>
            <a:off x="668310" y="3889132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239814" y="3889132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85720" y="405740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grpSp>
        <p:nvGrpSpPr>
          <p:cNvPr id="132" name="组合 131"/>
          <p:cNvGrpSpPr/>
          <p:nvPr/>
        </p:nvGrpSpPr>
        <p:grpSpPr>
          <a:xfrm>
            <a:off x="2308574" y="4000504"/>
            <a:ext cx="2074512" cy="357190"/>
            <a:chOff x="2308574" y="4000504"/>
            <a:chExt cx="2074512" cy="357190"/>
          </a:xfrm>
        </p:grpSpPr>
        <p:sp>
          <p:nvSpPr>
            <p:cNvPr id="53" name="矩形 52"/>
            <p:cNvSpPr/>
            <p:nvPr/>
          </p:nvSpPr>
          <p:spPr bwMode="auto">
            <a:xfrm>
              <a:off x="273720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3165830" y="400050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359445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4023086" y="400050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230857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5026028" y="4000504"/>
            <a:ext cx="2074512" cy="357190"/>
            <a:chOff x="5026028" y="4000504"/>
            <a:chExt cx="2074512" cy="357190"/>
          </a:xfrm>
        </p:grpSpPr>
        <p:sp>
          <p:nvSpPr>
            <p:cNvPr id="58" name="矩形 57"/>
            <p:cNvSpPr/>
            <p:nvPr/>
          </p:nvSpPr>
          <p:spPr bwMode="auto">
            <a:xfrm>
              <a:off x="5454656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5883284" y="400050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631191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6740540" y="400050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6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502602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3" name="直接箭头连接符 62"/>
          <p:cNvCxnSpPr>
            <a:endCxn id="57" idx="1"/>
          </p:cNvCxnSpPr>
          <p:nvPr/>
        </p:nvCxnSpPr>
        <p:spPr>
          <a:xfrm flipV="1">
            <a:off x="1525566" y="4179099"/>
            <a:ext cx="783008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 bwMode="auto">
          <a:xfrm>
            <a:off x="668310" y="4674950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1239814" y="4674950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285720" y="4843226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78" name="矩形 77"/>
          <p:cNvSpPr/>
          <p:nvPr/>
        </p:nvSpPr>
        <p:spPr bwMode="auto">
          <a:xfrm>
            <a:off x="668310" y="5500702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239814" y="5500702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285720" y="566897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grpSp>
        <p:nvGrpSpPr>
          <p:cNvPr id="134" name="组合 133"/>
          <p:cNvGrpSpPr/>
          <p:nvPr/>
        </p:nvGrpSpPr>
        <p:grpSpPr>
          <a:xfrm>
            <a:off x="2308574" y="5612074"/>
            <a:ext cx="2074512" cy="357190"/>
            <a:chOff x="2308574" y="5612074"/>
            <a:chExt cx="2074512" cy="357190"/>
          </a:xfrm>
        </p:grpSpPr>
        <p:sp>
          <p:nvSpPr>
            <p:cNvPr id="81" name="矩形 80"/>
            <p:cNvSpPr/>
            <p:nvPr/>
          </p:nvSpPr>
          <p:spPr bwMode="auto">
            <a:xfrm>
              <a:off x="2737202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3165830" y="561207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3594458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4023086" y="561207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2308574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5026028" y="5612074"/>
            <a:ext cx="2074512" cy="357190"/>
            <a:chOff x="5026028" y="5612074"/>
            <a:chExt cx="2074512" cy="357190"/>
          </a:xfrm>
        </p:grpSpPr>
        <p:sp>
          <p:nvSpPr>
            <p:cNvPr id="86" name="矩形 85"/>
            <p:cNvSpPr/>
            <p:nvPr/>
          </p:nvSpPr>
          <p:spPr bwMode="auto">
            <a:xfrm>
              <a:off x="5454656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/>
            <p:cNvSpPr/>
            <p:nvPr/>
          </p:nvSpPr>
          <p:spPr bwMode="auto">
            <a:xfrm>
              <a:off x="5883284" y="561207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6311912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6740540" y="561207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16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5026028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1" name="直接箭头连接符 90"/>
          <p:cNvCxnSpPr>
            <a:endCxn id="85" idx="1"/>
          </p:cNvCxnSpPr>
          <p:nvPr/>
        </p:nvCxnSpPr>
        <p:spPr>
          <a:xfrm flipV="1">
            <a:off x="1525566" y="5790669"/>
            <a:ext cx="783008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组合 135"/>
          <p:cNvGrpSpPr/>
          <p:nvPr/>
        </p:nvGrpSpPr>
        <p:grpSpPr>
          <a:xfrm>
            <a:off x="3356760" y="2071678"/>
            <a:ext cx="2715438" cy="429422"/>
            <a:chOff x="3356760" y="2071678"/>
            <a:chExt cx="2715438" cy="429422"/>
          </a:xfrm>
        </p:grpSpPr>
        <p:cxnSp>
          <p:nvCxnSpPr>
            <p:cNvPr id="93" name="直接连接符 92"/>
            <p:cNvCxnSpPr/>
            <p:nvPr/>
          </p:nvCxnSpPr>
          <p:spPr>
            <a:xfrm>
              <a:off x="3357554" y="2071678"/>
              <a:ext cx="2714644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rot="5400000">
              <a:off x="5965041" y="2178835"/>
              <a:ext cx="214314" cy="0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rot="5400000">
              <a:off x="3143240" y="2285992"/>
              <a:ext cx="428628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组合 138"/>
          <p:cNvGrpSpPr/>
          <p:nvPr/>
        </p:nvGrpSpPr>
        <p:grpSpPr>
          <a:xfrm>
            <a:off x="1497356" y="1928802"/>
            <a:ext cx="2288826" cy="1437660"/>
            <a:chOff x="1497356" y="1928802"/>
            <a:chExt cx="2288826" cy="1437660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1497356" y="3361777"/>
              <a:ext cx="432000" cy="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rot="5400000">
              <a:off x="1215994" y="2652868"/>
              <a:ext cx="1425600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1928794" y="1928802"/>
              <a:ext cx="1857388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endCxn id="26" idx="0"/>
            </p:cNvCxnSpPr>
            <p:nvPr/>
          </p:nvCxnSpPr>
          <p:spPr>
            <a:xfrm rot="5400000">
              <a:off x="3606182" y="2105992"/>
              <a:ext cx="357190" cy="281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直接箭头连接符 104"/>
          <p:cNvCxnSpPr>
            <a:endCxn id="56" idx="0"/>
          </p:cNvCxnSpPr>
          <p:nvPr/>
        </p:nvCxnSpPr>
        <p:spPr>
          <a:xfrm rot="5400000">
            <a:off x="3423130" y="3208824"/>
            <a:ext cx="1571636" cy="11724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endCxn id="84" idx="0"/>
          </p:cNvCxnSpPr>
          <p:nvPr/>
        </p:nvCxnSpPr>
        <p:spPr>
          <a:xfrm rot="5400000">
            <a:off x="3524614" y="4907584"/>
            <a:ext cx="1382962" cy="2601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组合 136"/>
          <p:cNvGrpSpPr/>
          <p:nvPr/>
        </p:nvGrpSpPr>
        <p:grpSpPr>
          <a:xfrm>
            <a:off x="3382954" y="3712504"/>
            <a:ext cx="2714644" cy="503108"/>
            <a:chOff x="3382954" y="3712504"/>
            <a:chExt cx="2714644" cy="503108"/>
          </a:xfrm>
        </p:grpSpPr>
        <p:cxnSp>
          <p:nvCxnSpPr>
            <p:cNvPr id="110" name="直接连接符 109"/>
            <p:cNvCxnSpPr/>
            <p:nvPr/>
          </p:nvCxnSpPr>
          <p:spPr>
            <a:xfrm rot="5400000">
              <a:off x="3146415" y="3964785"/>
              <a:ext cx="500066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3382954" y="3714752"/>
              <a:ext cx="2714644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 rot="16200000" flipH="1">
              <a:off x="5953598" y="3856504"/>
              <a:ext cx="288000" cy="0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直接箭头连接符 115"/>
          <p:cNvCxnSpPr>
            <a:endCxn id="87" idx="0"/>
          </p:cNvCxnSpPr>
          <p:nvPr/>
        </p:nvCxnSpPr>
        <p:spPr>
          <a:xfrm rot="16200000" flipH="1">
            <a:off x="5373570" y="4913446"/>
            <a:ext cx="1397256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组合 139"/>
          <p:cNvGrpSpPr/>
          <p:nvPr/>
        </p:nvGrpSpPr>
        <p:grpSpPr>
          <a:xfrm>
            <a:off x="1487466" y="4357694"/>
            <a:ext cx="5040000" cy="633600"/>
            <a:chOff x="1487466" y="4357694"/>
            <a:chExt cx="5040000" cy="633600"/>
          </a:xfrm>
        </p:grpSpPr>
        <p:cxnSp>
          <p:nvCxnSpPr>
            <p:cNvPr id="77" name="直接箭头连接符 76"/>
            <p:cNvCxnSpPr/>
            <p:nvPr/>
          </p:nvCxnSpPr>
          <p:spPr>
            <a:xfrm>
              <a:off x="1487466" y="4977617"/>
              <a:ext cx="5040000" cy="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endCxn id="60" idx="2"/>
            </p:cNvCxnSpPr>
            <p:nvPr/>
          </p:nvCxnSpPr>
          <p:spPr>
            <a:xfrm rot="5400000" flipH="1" flipV="1">
              <a:off x="6209426" y="4674494"/>
              <a:ext cx="633600" cy="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组合 137"/>
          <p:cNvGrpSpPr/>
          <p:nvPr/>
        </p:nvGrpSpPr>
        <p:grpSpPr>
          <a:xfrm>
            <a:off x="3356760" y="5787248"/>
            <a:ext cx="3600794" cy="396000"/>
            <a:chOff x="3356760" y="5787248"/>
            <a:chExt cx="3600794" cy="396000"/>
          </a:xfrm>
        </p:grpSpPr>
        <p:cxnSp>
          <p:nvCxnSpPr>
            <p:cNvPr id="121" name="直接连接符 120"/>
            <p:cNvCxnSpPr/>
            <p:nvPr/>
          </p:nvCxnSpPr>
          <p:spPr>
            <a:xfrm rot="5400000">
              <a:off x="3159554" y="5984454"/>
              <a:ext cx="396000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3357554" y="6169044"/>
              <a:ext cx="3600000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/>
            <p:nvPr/>
          </p:nvCxnSpPr>
          <p:spPr>
            <a:xfrm rot="16200000" flipV="1">
              <a:off x="6837940" y="6056282"/>
              <a:ext cx="216000" cy="0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直接箭头连接符 141"/>
          <p:cNvCxnSpPr>
            <a:endCxn id="32" idx="2"/>
          </p:cNvCxnSpPr>
          <p:nvPr/>
        </p:nvCxnSpPr>
        <p:spPr>
          <a:xfrm rot="16200000" flipV="1">
            <a:off x="6109322" y="3429000"/>
            <a:ext cx="1571636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rot="10800000" flipV="1">
            <a:off x="1630780" y="866433"/>
            <a:ext cx="1214446" cy="100013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 rot="19285995">
            <a:off x="1231380" y="89713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邻接多重表</a:t>
            </a:r>
            <a:endParaRPr lang="zh-CN" altLang="en-US" sz="2000"/>
          </a:p>
        </p:txBody>
      </p:sp>
      <p:sp>
        <p:nvSpPr>
          <p:cNvPr id="146" name="TextBox 145"/>
          <p:cNvSpPr txBox="1"/>
          <p:nvPr/>
        </p:nvSpPr>
        <p:spPr>
          <a:xfrm>
            <a:off x="7715272" y="3143248"/>
            <a:ext cx="553998" cy="1428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创建完毕</a:t>
            </a:r>
            <a:endParaRPr lang="zh-CN" altLang="en-US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7" name="灯片编号占位符 1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85800" y="676275"/>
            <a:ext cx="6958034" cy="1480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）如果</a:t>
            </a:r>
            <a:r>
              <a:rPr kumimoji="1"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带</a:t>
            </a:r>
            <a:r>
              <a:rPr kumimoji="1" lang="zh-CN" altLang="en-US" sz="22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权</a:t>
            </a:r>
            <a:r>
              <a:rPr kumimoji="1" lang="zh-CN" alt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无向图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1"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A[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][</a:t>
            </a:r>
            <a:r>
              <a:rPr kumimoji="1" lang="en-US" altLang="zh-CN" sz="2200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]= 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200" i="1" baseline="-30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1" lang="en-US" altLang="zh-CN" sz="22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200" dirty="0" err="1">
                <a:latin typeface="+mj-ea"/>
                <a:ea typeface="+mj-ea"/>
                <a:cs typeface="Times New Roman" panose="02020603050405020304" pitchFamily="18" charset="0"/>
              </a:rPr>
              <a:t>≠</a:t>
            </a:r>
            <a:r>
              <a:rPr kumimoji="1" lang="en-US" altLang="zh-CN" sz="22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kumimoji="1" lang="en-US" altLang="zh-CN" sz="220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)∈E(G)    0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2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    ∞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其他</a:t>
            </a:r>
            <a:endParaRPr kumimoji="1"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2143116"/>
            <a:ext cx="7215238" cy="107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）如果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z="22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带</a:t>
            </a:r>
            <a:r>
              <a:rPr kumimoji="1" lang="zh-CN" alt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权有向图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1" lang="zh-CN" altLang="en-US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A[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][</a:t>
            </a:r>
            <a:r>
              <a:rPr kumimoji="1" lang="en-US" altLang="zh-CN" sz="2200" i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]=  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200" i="1" baseline="-30000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200" i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1" lang="en-US" altLang="zh-CN" sz="2200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200" dirty="0" err="1" smtClean="0">
                <a:latin typeface="+mj-ea"/>
                <a:ea typeface="+mj-ea"/>
                <a:cs typeface="Times New Roman" panose="02020603050405020304" pitchFamily="18" charset="0"/>
              </a:rPr>
              <a:t>≠</a:t>
            </a:r>
            <a:r>
              <a:rPr kumimoji="1" lang="en-US" altLang="zh-CN" sz="2200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&gt;∈E(G)   0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200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　∞：其他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49" name="AutoShape 57"/>
          <p:cNvSpPr>
            <a:spLocks noChangeArrowheads="1"/>
          </p:cNvSpPr>
          <p:nvPr/>
        </p:nvSpPr>
        <p:spPr bwMode="auto">
          <a:xfrm>
            <a:off x="3636961" y="1844675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9"/>
          <p:cNvGrpSpPr/>
          <p:nvPr/>
        </p:nvGrpSpPr>
        <p:grpSpPr bwMode="auto">
          <a:xfrm>
            <a:off x="1042988" y="1050925"/>
            <a:ext cx="2089150" cy="2017713"/>
            <a:chOff x="657" y="662"/>
            <a:chExt cx="1316" cy="1271"/>
          </a:xfrm>
        </p:grpSpPr>
        <p:sp>
          <p:nvSpPr>
            <p:cNvPr id="161852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853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854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855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856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857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58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59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60" name="Freeform 68"/>
            <p:cNvSpPr/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61" name="Freeform 69"/>
            <p:cNvSpPr/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62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63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64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73"/>
          <p:cNvGrpSpPr/>
          <p:nvPr/>
        </p:nvGrpSpPr>
        <p:grpSpPr bwMode="auto">
          <a:xfrm>
            <a:off x="1042988" y="3840179"/>
            <a:ext cx="2089150" cy="2017713"/>
            <a:chOff x="657" y="2250"/>
            <a:chExt cx="1316" cy="1271"/>
          </a:xfrm>
        </p:grpSpPr>
        <p:sp>
          <p:nvSpPr>
            <p:cNvPr id="161866" name="Oval 74"/>
            <p:cNvSpPr>
              <a:spLocks noChangeArrowheads="1"/>
            </p:cNvSpPr>
            <p:nvPr/>
          </p:nvSpPr>
          <p:spPr bwMode="auto">
            <a:xfrm>
              <a:off x="1202" y="2250"/>
              <a:ext cx="227" cy="227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867" name="Oval 75"/>
            <p:cNvSpPr>
              <a:spLocks noChangeArrowheads="1"/>
            </p:cNvSpPr>
            <p:nvPr/>
          </p:nvSpPr>
          <p:spPr bwMode="auto">
            <a:xfrm>
              <a:off x="1202" y="2795"/>
              <a:ext cx="227" cy="227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868" name="Oval 76"/>
            <p:cNvSpPr>
              <a:spLocks noChangeArrowheads="1"/>
            </p:cNvSpPr>
            <p:nvPr/>
          </p:nvSpPr>
          <p:spPr bwMode="auto">
            <a:xfrm>
              <a:off x="657" y="2795"/>
              <a:ext cx="227" cy="227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869" name="Oval 77"/>
            <p:cNvSpPr>
              <a:spLocks noChangeArrowheads="1"/>
            </p:cNvSpPr>
            <p:nvPr/>
          </p:nvSpPr>
          <p:spPr bwMode="auto">
            <a:xfrm>
              <a:off x="1746" y="2795"/>
              <a:ext cx="227" cy="227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870" name="Oval 78"/>
            <p:cNvSpPr>
              <a:spLocks noChangeArrowheads="1"/>
            </p:cNvSpPr>
            <p:nvPr/>
          </p:nvSpPr>
          <p:spPr bwMode="auto">
            <a:xfrm>
              <a:off x="1202" y="3294"/>
              <a:ext cx="227" cy="227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871" name="Freeform 79"/>
            <p:cNvSpPr/>
            <p:nvPr/>
          </p:nvSpPr>
          <p:spPr bwMode="auto">
            <a:xfrm>
              <a:off x="827" y="2416"/>
              <a:ext cx="392" cy="400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0" y="400"/>
                </a:cxn>
              </a:cxnLst>
              <a:rect l="0" t="0" r="r" b="b"/>
              <a:pathLst>
                <a:path w="392" h="400">
                  <a:moveTo>
                    <a:pt x="392" y="0"/>
                  </a:moveTo>
                  <a:lnTo>
                    <a:pt x="0" y="40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72" name="Freeform 80"/>
            <p:cNvSpPr/>
            <p:nvPr/>
          </p:nvSpPr>
          <p:spPr bwMode="auto">
            <a:xfrm>
              <a:off x="1307" y="2472"/>
              <a:ext cx="1" cy="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0"/>
                </a:cxn>
              </a:cxnLst>
              <a:rect l="0" t="0" r="r" b="b"/>
              <a:pathLst>
                <a:path w="1" h="320">
                  <a:moveTo>
                    <a:pt x="0" y="0"/>
                  </a:moveTo>
                  <a:lnTo>
                    <a:pt x="0" y="32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73" name="Line 81"/>
            <p:cNvSpPr>
              <a:spLocks noChangeShapeType="1"/>
            </p:cNvSpPr>
            <p:nvPr/>
          </p:nvSpPr>
          <p:spPr bwMode="auto">
            <a:xfrm flipH="1" flipV="1">
              <a:off x="1429" y="2387"/>
              <a:ext cx="363" cy="408"/>
            </a:xfrm>
            <a:prstGeom prst="line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74" name="Line 82"/>
            <p:cNvSpPr>
              <a:spLocks noChangeShapeType="1"/>
            </p:cNvSpPr>
            <p:nvPr/>
          </p:nvSpPr>
          <p:spPr bwMode="auto">
            <a:xfrm>
              <a:off x="885" y="2886"/>
              <a:ext cx="317" cy="0"/>
            </a:xfrm>
            <a:prstGeom prst="line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75" name="Line 83"/>
            <p:cNvSpPr>
              <a:spLocks noChangeShapeType="1"/>
            </p:cNvSpPr>
            <p:nvPr/>
          </p:nvSpPr>
          <p:spPr bwMode="auto">
            <a:xfrm flipH="1">
              <a:off x="1429" y="2886"/>
              <a:ext cx="318" cy="0"/>
            </a:xfrm>
            <a:prstGeom prst="line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76" name="Freeform 84"/>
            <p:cNvSpPr/>
            <p:nvPr/>
          </p:nvSpPr>
          <p:spPr bwMode="auto">
            <a:xfrm>
              <a:off x="1307" y="3016"/>
              <a:ext cx="8" cy="264"/>
            </a:xfrm>
            <a:custGeom>
              <a:avLst/>
              <a:gdLst/>
              <a:ahLst/>
              <a:cxnLst>
                <a:cxn ang="0">
                  <a:pos x="8" y="264"/>
                </a:cxn>
                <a:cxn ang="0">
                  <a:pos x="0" y="0"/>
                </a:cxn>
              </a:cxnLst>
              <a:rect l="0" t="0" r="r" b="b"/>
              <a:pathLst>
                <a:path w="8" h="264">
                  <a:moveTo>
                    <a:pt x="8" y="264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77" name="Line 85"/>
            <p:cNvSpPr>
              <a:spLocks noChangeShapeType="1"/>
            </p:cNvSpPr>
            <p:nvPr/>
          </p:nvSpPr>
          <p:spPr bwMode="auto">
            <a:xfrm flipV="1">
              <a:off x="1429" y="2976"/>
              <a:ext cx="363" cy="409"/>
            </a:xfrm>
            <a:prstGeom prst="line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78" name="Line 86"/>
            <p:cNvSpPr>
              <a:spLocks noChangeShapeType="1"/>
            </p:cNvSpPr>
            <p:nvPr/>
          </p:nvSpPr>
          <p:spPr bwMode="auto">
            <a:xfrm>
              <a:off x="839" y="2976"/>
              <a:ext cx="363" cy="409"/>
            </a:xfrm>
            <a:prstGeom prst="line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50" name="AutoShape 58"/>
          <p:cNvSpPr>
            <a:spLocks noChangeArrowheads="1"/>
          </p:cNvSpPr>
          <p:nvPr/>
        </p:nvSpPr>
        <p:spPr bwMode="auto">
          <a:xfrm>
            <a:off x="3636961" y="4633929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5953125" y="1141413"/>
            <a:ext cx="2768623" cy="2087562"/>
            <a:chOff x="5953125" y="1141413"/>
            <a:chExt cx="2768623" cy="2087562"/>
          </a:xfrm>
        </p:grpSpPr>
        <p:sp>
          <p:nvSpPr>
            <p:cNvPr id="161889" name="Line 97"/>
            <p:cNvSpPr>
              <a:spLocks noChangeShapeType="1"/>
            </p:cNvSpPr>
            <p:nvPr/>
          </p:nvSpPr>
          <p:spPr bwMode="auto">
            <a:xfrm>
              <a:off x="5953125" y="1141413"/>
              <a:ext cx="2087563" cy="2087562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1890" name="Text Box 98"/>
            <p:cNvSpPr txBox="1">
              <a:spLocks noChangeArrowheads="1"/>
            </p:cNvSpPr>
            <p:nvPr/>
          </p:nvSpPr>
          <p:spPr bwMode="auto">
            <a:xfrm>
              <a:off x="7858148" y="2817811"/>
              <a:ext cx="863600" cy="396875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对称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5951569" y="3783029"/>
            <a:ext cx="3128955" cy="2087563"/>
            <a:chOff x="5951569" y="3783029"/>
            <a:chExt cx="3128955" cy="2087563"/>
          </a:xfrm>
        </p:grpSpPr>
        <p:sp>
          <p:nvSpPr>
            <p:cNvPr id="161887" name="Line 95"/>
            <p:cNvSpPr>
              <a:spLocks noChangeShapeType="1"/>
            </p:cNvSpPr>
            <p:nvPr/>
          </p:nvSpPr>
          <p:spPr bwMode="auto">
            <a:xfrm>
              <a:off x="5951569" y="3783029"/>
              <a:ext cx="2087563" cy="2087563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prstDash val="sysDot"/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91" name="Text Box 99"/>
            <p:cNvSpPr txBox="1">
              <a:spLocks noChangeArrowheads="1"/>
            </p:cNvSpPr>
            <p:nvPr/>
          </p:nvSpPr>
          <p:spPr bwMode="auto">
            <a:xfrm>
              <a:off x="8001024" y="5461017"/>
              <a:ext cx="1079500" cy="396875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不对称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61892" name="Text Box 100"/>
          <p:cNvSpPr txBox="1">
            <a:spLocks noChangeArrowheads="1"/>
          </p:cNvSpPr>
          <p:nvPr/>
        </p:nvSpPr>
        <p:spPr bwMode="auto">
          <a:xfrm>
            <a:off x="611188" y="260350"/>
            <a:ext cx="2532052" cy="457200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邻接矩阵演示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643438" y="642918"/>
            <a:ext cx="3312342" cy="2286810"/>
            <a:chOff x="2285984" y="3000372"/>
            <a:chExt cx="3312342" cy="2286810"/>
          </a:xfrm>
        </p:grpSpPr>
        <p:sp>
          <p:nvSpPr>
            <p:cNvPr id="65" name="TextBox 64"/>
            <p:cNvSpPr txBox="1"/>
            <p:nvPr/>
          </p:nvSpPr>
          <p:spPr>
            <a:xfrm>
              <a:off x="2285984" y="4143380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/>
                <a:t>A</a:t>
              </a:r>
              <a:r>
                <a:rPr lang="en-US" altLang="zh-CN" sz="2000" baseline="-25000" dirty="0" err="1" smtClean="0"/>
                <a:t>1</a:t>
              </a:r>
              <a:r>
                <a:rPr lang="en-US" altLang="zh-CN" sz="2000" dirty="0" smtClean="0"/>
                <a:t>=</a:t>
              </a:r>
              <a:endParaRPr lang="zh-CN" altLang="en-US" sz="2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3394" y="3500439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13394" y="383560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1    0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0</a:t>
              </a:r>
              <a:endParaRPr lang="zh-CN" altLang="en-US" sz="2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13394" y="419279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13394" y="4549981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FF0000"/>
                  </a:solidFill>
                </a:rPr>
                <a:t>1    1    1</a:t>
              </a:r>
              <a:r>
                <a:rPr lang="en-US" altLang="zh-CN" sz="2000" dirty="0" smtClean="0"/>
                <a:t>    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13394" y="4907173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1    1</a:t>
              </a:r>
              <a:r>
                <a:rPr lang="en-US" altLang="zh-CN" sz="2000" dirty="0" smtClean="0"/>
                <a:t>    0</a:t>
              </a:r>
              <a:endParaRPr lang="zh-CN" altLang="en-US" sz="2000" dirty="0"/>
            </a:p>
          </p:txBody>
        </p:sp>
        <p:cxnSp>
          <p:nvCxnSpPr>
            <p:cNvPr id="71" name="直接连接符 70"/>
            <p:cNvCxnSpPr/>
            <p:nvPr/>
          </p:nvCxnSpPr>
          <p:spPr>
            <a:xfrm rot="5400000">
              <a:off x="252569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3454392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454392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5400000">
              <a:off x="466883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454656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454656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928926" y="352583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0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28926" y="383222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1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8926" y="419279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2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928926" y="454998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3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28926" y="490717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4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714744" y="300037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C00000"/>
                  </a:solidFill>
                </a:rPr>
                <a:t>0    1    2    3    4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643438" y="3339320"/>
            <a:ext cx="3322691" cy="2286810"/>
            <a:chOff x="2275635" y="3000372"/>
            <a:chExt cx="3322691" cy="2286810"/>
          </a:xfrm>
        </p:grpSpPr>
        <p:sp>
          <p:nvSpPr>
            <p:cNvPr id="84" name="TextBox 83"/>
            <p:cNvSpPr txBox="1"/>
            <p:nvPr/>
          </p:nvSpPr>
          <p:spPr>
            <a:xfrm>
              <a:off x="2275635" y="4143380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/>
                <a:t>A</a:t>
              </a:r>
              <a:r>
                <a:rPr lang="en-US" altLang="zh-CN" sz="2000" baseline="-25000" dirty="0" err="1" smtClean="0"/>
                <a:t>2</a:t>
              </a:r>
              <a:r>
                <a:rPr lang="en-US" altLang="zh-CN" sz="2000" dirty="0" smtClean="0"/>
                <a:t>=</a:t>
              </a:r>
              <a:endParaRPr lang="zh-CN" altLang="en-US" sz="2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13394" y="3500439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0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13394" y="383560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0    0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0</a:t>
              </a:r>
              <a:endParaRPr lang="zh-CN" altLang="en-US" sz="2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713394" y="419279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0    0    0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13394" y="4549981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0000FF"/>
                  </a:solidFill>
                </a:rPr>
                <a:t>0    0    0    </a:t>
              </a:r>
              <a:r>
                <a:rPr lang="en-US" altLang="zh-CN" sz="2000" dirty="0" smtClean="0"/>
                <a:t>0    0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13394" y="4907173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0    0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    1</a:t>
              </a:r>
              <a:r>
                <a:rPr lang="en-US" altLang="zh-CN" sz="2000" dirty="0" smtClean="0"/>
                <a:t>    0</a:t>
              </a:r>
              <a:endParaRPr lang="zh-CN" altLang="en-US" sz="2000" dirty="0"/>
            </a:p>
          </p:txBody>
        </p:sp>
        <p:cxnSp>
          <p:nvCxnSpPr>
            <p:cNvPr id="90" name="直接连接符 89"/>
            <p:cNvCxnSpPr/>
            <p:nvPr/>
          </p:nvCxnSpPr>
          <p:spPr>
            <a:xfrm rot="5400000">
              <a:off x="252569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3454392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454392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rot="5400000">
              <a:off x="466883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5454656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5454656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2928926" y="352583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0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28926" y="383222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1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928926" y="419279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2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928926" y="454998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3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28926" y="490717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4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14744" y="300037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C00000"/>
                  </a:solidFill>
                </a:rPr>
                <a:t>0    1    2    3    4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05" name="灯片编号占位符 1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49" grpId="0" animBg="1"/>
      <p:bldP spid="1618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4262438" cy="5355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邻接矩阵</a:t>
            </a:r>
            <a:r>
              <a:rPr kumimoji="1"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的主要特点：</a:t>
            </a:r>
            <a:r>
              <a:rPr kumimoji="1"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</a:t>
            </a:r>
            <a:endParaRPr kumimoji="1"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1142984"/>
            <a:ext cx="5857916" cy="11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一个图的邻接矩阵表示是唯一的。</a:t>
            </a:r>
            <a:endParaRPr kumimoji="1" lang="zh-CN" altLang="en-US" sz="2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特别适合于稠密图的存储。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28728" y="2358224"/>
            <a:ext cx="4143404" cy="930159"/>
            <a:chOff x="1428728" y="2358224"/>
            <a:chExt cx="4143404" cy="930159"/>
          </a:xfrm>
        </p:grpSpPr>
        <p:cxnSp>
          <p:nvCxnSpPr>
            <p:cNvPr id="5" name="直接箭头连接符 4"/>
            <p:cNvCxnSpPr/>
            <p:nvPr/>
          </p:nvCxnSpPr>
          <p:spPr>
            <a:xfrm rot="5400000" flipH="1" flipV="1">
              <a:off x="2892413" y="2607463"/>
              <a:ext cx="500066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428728" y="2857496"/>
              <a:ext cx="41434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邻接矩阵的存储空间为</a:t>
              </a:r>
              <a:r>
                <a:rPr kumimoji="1"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O(</a:t>
              </a:r>
              <a:r>
                <a:rPr kumimoji="1" lang="en-US" altLang="zh-CN" sz="22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200" baseline="30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22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95289" y="908050"/>
            <a:ext cx="6105537" cy="46445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#define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&lt;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最大顶点个数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	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no;	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顶点编号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InfoType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info;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顶点其他信息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VertexType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图的定义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edges[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邻接矩阵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顶点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数，边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VertexType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vexs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存放顶点信息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 MatGraph;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6264275" cy="45720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图的邻接矩阵存储类型定义如下：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643702" y="1785926"/>
            <a:ext cx="1500198" cy="1285884"/>
            <a:chOff x="6643702" y="1785926"/>
            <a:chExt cx="1500198" cy="1285884"/>
          </a:xfrm>
        </p:grpSpPr>
        <p:sp>
          <p:nvSpPr>
            <p:cNvPr id="4" name="TextBox 3"/>
            <p:cNvSpPr txBox="1"/>
            <p:nvPr/>
          </p:nvSpPr>
          <p:spPr>
            <a:xfrm>
              <a:off x="6858016" y="2071678"/>
              <a:ext cx="12858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声明顶点的类型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右大括号 4"/>
            <p:cNvSpPr/>
            <p:nvPr/>
          </p:nvSpPr>
          <p:spPr>
            <a:xfrm>
              <a:off x="6643702" y="1785926"/>
              <a:ext cx="214314" cy="1285884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43702" y="3286124"/>
            <a:ext cx="1785950" cy="1928826"/>
            <a:chOff x="6643702" y="3286124"/>
            <a:chExt cx="1785950" cy="1928826"/>
          </a:xfrm>
        </p:grpSpPr>
        <p:sp>
          <p:nvSpPr>
            <p:cNvPr id="6" name="TextBox 5"/>
            <p:cNvSpPr txBox="1"/>
            <p:nvPr/>
          </p:nvSpPr>
          <p:spPr>
            <a:xfrm>
              <a:off x="6786578" y="3857628"/>
              <a:ext cx="1643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声明的邻接矩阵类型</a:t>
              </a:r>
              <a:endParaRPr lang="zh-CN" altLang="en-US" sz="2000" dirty="0"/>
            </a:p>
          </p:txBody>
        </p:sp>
        <p:sp>
          <p:nvSpPr>
            <p:cNvPr id="7" name="右大括号 6"/>
            <p:cNvSpPr/>
            <p:nvPr/>
          </p:nvSpPr>
          <p:spPr>
            <a:xfrm>
              <a:off x="6643702" y="3286124"/>
              <a:ext cx="180000" cy="1928826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68313" y="1196975"/>
            <a:ext cx="836295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对图中每个顶点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建立一个单链表，将顶点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的所有邻接点链起来。</a:t>
            </a:r>
            <a:endParaRPr kumimoji="1" lang="zh-CN" altLang="en-US" dirty="0">
              <a:solidFill>
                <a:srgbClr val="0A0A0E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558" name="Text Box 30" descr="画布"/>
          <p:cNvSpPr txBox="1">
            <a:spLocks noChangeArrowheads="1"/>
          </p:cNvSpPr>
          <p:nvPr/>
        </p:nvSpPr>
        <p:spPr bwMode="auto">
          <a:xfrm>
            <a:off x="539750" y="404813"/>
            <a:ext cx="4103688" cy="5191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8.2.2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邻接表存储方法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grpSp>
        <p:nvGrpSpPr>
          <p:cNvPr id="7" name="Group 59"/>
          <p:cNvGrpSpPr/>
          <p:nvPr/>
        </p:nvGrpSpPr>
        <p:grpSpPr bwMode="auto">
          <a:xfrm>
            <a:off x="357158" y="2643182"/>
            <a:ext cx="2089150" cy="2017713"/>
            <a:chOff x="657" y="662"/>
            <a:chExt cx="1316" cy="1271"/>
          </a:xfrm>
        </p:grpSpPr>
        <p:sp>
          <p:nvSpPr>
            <p:cNvPr id="8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Freeform 68"/>
            <p:cNvSpPr/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Freeform 69"/>
            <p:cNvSpPr/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714612" y="2357430"/>
            <a:ext cx="4786346" cy="707886"/>
            <a:chOff x="2714612" y="2357430"/>
            <a:chExt cx="4786346" cy="707886"/>
          </a:xfrm>
        </p:grpSpPr>
        <p:sp>
          <p:nvSpPr>
            <p:cNvPr id="21" name="矩形 20"/>
            <p:cNvSpPr/>
            <p:nvPr/>
          </p:nvSpPr>
          <p:spPr bwMode="auto">
            <a:xfrm>
              <a:off x="4071934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4643438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286380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857884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500826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7072330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4857752" y="26747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6072198" y="268272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714612" y="2357430"/>
              <a:ext cx="1143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顶点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的单链表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714612" y="3078304"/>
            <a:ext cx="4786346" cy="707886"/>
            <a:chOff x="2714612" y="3078304"/>
            <a:chExt cx="4786346" cy="707886"/>
          </a:xfrm>
        </p:grpSpPr>
        <p:sp>
          <p:nvSpPr>
            <p:cNvPr id="30" name="矩形 29"/>
            <p:cNvSpPr/>
            <p:nvPr/>
          </p:nvSpPr>
          <p:spPr bwMode="auto">
            <a:xfrm>
              <a:off x="4071934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4643438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5286380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857884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6500826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7072330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4857752" y="339566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6072198" y="340360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714612" y="3078304"/>
              <a:ext cx="1143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顶点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的单链表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714612" y="3864122"/>
            <a:ext cx="4786346" cy="707886"/>
            <a:chOff x="2714612" y="3864122"/>
            <a:chExt cx="4786346" cy="707886"/>
          </a:xfrm>
        </p:grpSpPr>
        <p:sp>
          <p:nvSpPr>
            <p:cNvPr id="39" name="矩形 38"/>
            <p:cNvSpPr/>
            <p:nvPr/>
          </p:nvSpPr>
          <p:spPr bwMode="auto">
            <a:xfrm>
              <a:off x="407193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464343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5286380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585788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6500826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7072330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4857752" y="418148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6072198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714612" y="3864122"/>
              <a:ext cx="1143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顶点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的单链表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714612" y="5357826"/>
            <a:ext cx="4786346" cy="707886"/>
            <a:chOff x="2714612" y="5357826"/>
            <a:chExt cx="4786346" cy="707886"/>
          </a:xfrm>
        </p:grpSpPr>
        <p:sp>
          <p:nvSpPr>
            <p:cNvPr id="57" name="矩形 56"/>
            <p:cNvSpPr/>
            <p:nvPr/>
          </p:nvSpPr>
          <p:spPr bwMode="auto">
            <a:xfrm>
              <a:off x="4071934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4643438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5286380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5857884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6500826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7072330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4857752" y="56751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>
              <a:off x="6072198" y="568312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714612" y="5357826"/>
              <a:ext cx="1143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顶点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的单链表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714612" y="4649940"/>
            <a:ext cx="6072230" cy="707886"/>
            <a:chOff x="2714612" y="4649940"/>
            <a:chExt cx="6072230" cy="707886"/>
          </a:xfrm>
        </p:grpSpPr>
        <p:sp>
          <p:nvSpPr>
            <p:cNvPr id="48" name="矩形 47"/>
            <p:cNvSpPr/>
            <p:nvPr/>
          </p:nvSpPr>
          <p:spPr bwMode="auto">
            <a:xfrm>
              <a:off x="4071934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4643438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5286380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5857884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6500826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7072330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>
              <a:off x="4857752" y="496729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6072198" y="497523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714612" y="4649940"/>
              <a:ext cx="1143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顶点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的单链表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7786710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8358214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7358082" y="497523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8358246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每个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单链表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上添加一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头结点（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表示顶点信息）。并将所有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表头结点构成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个数组，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下标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i="1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的元素表示顶点</a:t>
            </a:r>
            <a:r>
              <a:rPr kumimoji="1" lang="en-US" altLang="zh-CN" i="1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表头结点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solidFill>
                <a:srgbClr val="0A0A0E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Group 59"/>
          <p:cNvGrpSpPr/>
          <p:nvPr/>
        </p:nvGrpSpPr>
        <p:grpSpPr bwMode="auto">
          <a:xfrm>
            <a:off x="339710" y="2428868"/>
            <a:ext cx="2089150" cy="2017713"/>
            <a:chOff x="657" y="662"/>
            <a:chExt cx="1316" cy="1271"/>
          </a:xfrm>
        </p:grpSpPr>
        <p:sp>
          <p:nvSpPr>
            <p:cNvPr id="8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Freeform 68"/>
            <p:cNvSpPr/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Freeform 69"/>
            <p:cNvSpPr/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286248" y="2071678"/>
            <a:ext cx="3429024" cy="357190"/>
            <a:chOff x="4286248" y="2071678"/>
            <a:chExt cx="3429024" cy="357190"/>
          </a:xfrm>
        </p:grpSpPr>
        <p:sp>
          <p:nvSpPr>
            <p:cNvPr id="22" name="矩形 21"/>
            <p:cNvSpPr/>
            <p:nvPr/>
          </p:nvSpPr>
          <p:spPr bwMode="auto">
            <a:xfrm>
              <a:off x="42862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48577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500694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072198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715140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7286644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5072066" y="22526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6286512" y="226059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4286248" y="2714620"/>
            <a:ext cx="3429024" cy="357190"/>
            <a:chOff x="4286248" y="2792552"/>
            <a:chExt cx="3429024" cy="357190"/>
          </a:xfrm>
        </p:grpSpPr>
        <p:sp>
          <p:nvSpPr>
            <p:cNvPr id="32" name="矩形 31"/>
            <p:cNvSpPr/>
            <p:nvPr/>
          </p:nvSpPr>
          <p:spPr bwMode="auto">
            <a:xfrm>
              <a:off x="4286248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4857752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5500694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6072198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715140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7286644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5072066" y="297352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6286512" y="298146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4286248" y="3378200"/>
            <a:ext cx="3429024" cy="357190"/>
            <a:chOff x="4286248" y="3578370"/>
            <a:chExt cx="3429024" cy="357190"/>
          </a:xfrm>
        </p:grpSpPr>
        <p:sp>
          <p:nvSpPr>
            <p:cNvPr id="42" name="矩形 41"/>
            <p:cNvSpPr/>
            <p:nvPr/>
          </p:nvSpPr>
          <p:spPr bwMode="auto">
            <a:xfrm>
              <a:off x="4286248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857752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5500694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6072198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715140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7286644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5072066" y="375934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6286512" y="37672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4286248" y="4643446"/>
            <a:ext cx="3429024" cy="357190"/>
            <a:chOff x="4286248" y="5072074"/>
            <a:chExt cx="3429024" cy="357190"/>
          </a:xfrm>
        </p:grpSpPr>
        <p:sp>
          <p:nvSpPr>
            <p:cNvPr id="52" name="矩形 51"/>
            <p:cNvSpPr/>
            <p:nvPr/>
          </p:nvSpPr>
          <p:spPr bwMode="auto">
            <a:xfrm>
              <a:off x="4286248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4857752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5500694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6072198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6715140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7286644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5072066" y="525305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6286512" y="52609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4286248" y="4000504"/>
            <a:ext cx="4714908" cy="357190"/>
            <a:chOff x="4286248" y="4364188"/>
            <a:chExt cx="4714908" cy="357190"/>
          </a:xfrm>
        </p:grpSpPr>
        <p:sp>
          <p:nvSpPr>
            <p:cNvPr id="62" name="矩形 61"/>
            <p:cNvSpPr/>
            <p:nvPr/>
          </p:nvSpPr>
          <p:spPr bwMode="auto">
            <a:xfrm>
              <a:off x="4286248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4857752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550069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607219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6715140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7286644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5072066" y="454516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6286512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 bwMode="auto">
            <a:xfrm>
              <a:off x="800102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857252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>
            <a:xfrm>
              <a:off x="7572396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2571736" y="1928802"/>
            <a:ext cx="1714512" cy="3214710"/>
            <a:chOff x="2571736" y="1928802"/>
            <a:chExt cx="1714512" cy="3214710"/>
          </a:xfrm>
        </p:grpSpPr>
        <p:sp>
          <p:nvSpPr>
            <p:cNvPr id="79" name="矩形 78"/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71736" y="209707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cxnSp>
          <p:nvCxnSpPr>
            <p:cNvPr id="83" name="直接箭头连接符 82"/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571736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cxnSp>
          <p:nvCxnSpPr>
            <p:cNvPr id="87" name="直接箭头连接符 86"/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571736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2</a:t>
              </a:r>
              <a:endParaRPr lang="zh-CN" altLang="en-US" sz="2000" dirty="0"/>
            </a:p>
          </p:txBody>
        </p:sp>
        <p:cxnSp>
          <p:nvCxnSpPr>
            <p:cNvPr id="91" name="直接箭头连接符 90"/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71736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3</a:t>
              </a:r>
              <a:endParaRPr lang="zh-CN" altLang="en-US" sz="2000" dirty="0"/>
            </a:p>
          </p:txBody>
        </p:sp>
        <p:cxnSp>
          <p:nvCxnSpPr>
            <p:cNvPr id="95" name="直接箭头连接符 94"/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571736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4</a:t>
              </a:r>
              <a:endParaRPr lang="zh-CN" altLang="en-US" sz="2000" dirty="0"/>
            </a:p>
          </p:txBody>
        </p:sp>
        <p:cxnSp>
          <p:nvCxnSpPr>
            <p:cNvPr id="99" name="直接箭头连接符 98"/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灯片编号占位符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8501122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图的邻接表存储方法是一种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顺序分配与链式分配相结合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的存储方法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endParaRPr kumimoji="1" lang="zh-CN" altLang="en-US" dirty="0">
              <a:solidFill>
                <a:srgbClr val="0A0A0E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4071934" y="1357298"/>
            <a:ext cx="3429024" cy="357190"/>
            <a:chOff x="4286248" y="2071678"/>
            <a:chExt cx="3429024" cy="357190"/>
          </a:xfrm>
        </p:grpSpPr>
        <p:sp>
          <p:nvSpPr>
            <p:cNvPr id="7" name="矩形 6"/>
            <p:cNvSpPr/>
            <p:nvPr/>
          </p:nvSpPr>
          <p:spPr bwMode="auto">
            <a:xfrm>
              <a:off x="42862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48577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500694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6072198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6715140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7286644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5072066" y="22526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6286512" y="226059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14"/>
          <p:cNvGrpSpPr/>
          <p:nvPr/>
        </p:nvGrpSpPr>
        <p:grpSpPr>
          <a:xfrm>
            <a:off x="4071934" y="2000240"/>
            <a:ext cx="3429024" cy="357190"/>
            <a:chOff x="4286248" y="2792552"/>
            <a:chExt cx="3429024" cy="357190"/>
          </a:xfrm>
        </p:grpSpPr>
        <p:sp>
          <p:nvSpPr>
            <p:cNvPr id="16" name="矩形 15"/>
            <p:cNvSpPr/>
            <p:nvPr/>
          </p:nvSpPr>
          <p:spPr bwMode="auto">
            <a:xfrm>
              <a:off x="4286248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857752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500694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072198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715140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7286644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5072066" y="297352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6286512" y="298146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组合 23"/>
          <p:cNvGrpSpPr/>
          <p:nvPr/>
        </p:nvGrpSpPr>
        <p:grpSpPr>
          <a:xfrm>
            <a:off x="4071934" y="2663820"/>
            <a:ext cx="3429024" cy="357190"/>
            <a:chOff x="4286248" y="3578370"/>
            <a:chExt cx="3429024" cy="357190"/>
          </a:xfrm>
        </p:grpSpPr>
        <p:sp>
          <p:nvSpPr>
            <p:cNvPr id="25" name="矩形 24"/>
            <p:cNvSpPr/>
            <p:nvPr/>
          </p:nvSpPr>
          <p:spPr bwMode="auto">
            <a:xfrm>
              <a:off x="4286248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4857752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500694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072198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6715140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286644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5072066" y="375934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6286512" y="37672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组合 32"/>
          <p:cNvGrpSpPr/>
          <p:nvPr/>
        </p:nvGrpSpPr>
        <p:grpSpPr>
          <a:xfrm>
            <a:off x="4071934" y="3929066"/>
            <a:ext cx="3429024" cy="357190"/>
            <a:chOff x="4286248" y="5072074"/>
            <a:chExt cx="3429024" cy="357190"/>
          </a:xfrm>
        </p:grpSpPr>
        <p:sp>
          <p:nvSpPr>
            <p:cNvPr id="34" name="矩形 33"/>
            <p:cNvSpPr/>
            <p:nvPr/>
          </p:nvSpPr>
          <p:spPr bwMode="auto">
            <a:xfrm>
              <a:off x="4286248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4857752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5500694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6072198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6715140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7286644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5072066" y="525305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6286512" y="52609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组合 41"/>
          <p:cNvGrpSpPr/>
          <p:nvPr/>
        </p:nvGrpSpPr>
        <p:grpSpPr>
          <a:xfrm>
            <a:off x="4071934" y="3286124"/>
            <a:ext cx="4714908" cy="357190"/>
            <a:chOff x="4286248" y="4364188"/>
            <a:chExt cx="4714908" cy="357190"/>
          </a:xfrm>
        </p:grpSpPr>
        <p:sp>
          <p:nvSpPr>
            <p:cNvPr id="43" name="矩形 42"/>
            <p:cNvSpPr/>
            <p:nvPr/>
          </p:nvSpPr>
          <p:spPr bwMode="auto">
            <a:xfrm>
              <a:off x="4286248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4857752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50069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07219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6715140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7286644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>
              <a:off x="5072066" y="454516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6286512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 bwMode="auto">
            <a:xfrm>
              <a:off x="800102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857252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7572396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组合 53"/>
          <p:cNvGrpSpPr/>
          <p:nvPr/>
        </p:nvGrpSpPr>
        <p:grpSpPr>
          <a:xfrm>
            <a:off x="2357422" y="1214422"/>
            <a:ext cx="1714512" cy="3214710"/>
            <a:chOff x="2571736" y="1928802"/>
            <a:chExt cx="1714512" cy="3214710"/>
          </a:xfrm>
        </p:grpSpPr>
        <p:sp>
          <p:nvSpPr>
            <p:cNvPr id="55" name="矩形 54"/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71736" y="209707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571736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cxnSp>
          <p:nvCxnSpPr>
            <p:cNvPr id="62" name="直接箭头连接符 61"/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71736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2</a:t>
              </a:r>
              <a:endParaRPr lang="zh-CN" altLang="en-US" sz="2000" dirty="0"/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71736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3</a:t>
              </a:r>
              <a:endParaRPr lang="zh-CN" altLang="en-US" sz="2000" dirty="0"/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71736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4</a:t>
              </a:r>
              <a:endParaRPr lang="zh-CN" altLang="en-US" sz="2000" dirty="0"/>
            </a:p>
          </p:txBody>
        </p:sp>
        <p:cxnSp>
          <p:nvCxnSpPr>
            <p:cNvPr id="74" name="直接箭头连接符 73"/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76"/>
          <p:cNvGrpSpPr/>
          <p:nvPr/>
        </p:nvGrpSpPr>
        <p:grpSpPr>
          <a:xfrm>
            <a:off x="500034" y="2500306"/>
            <a:ext cx="1857388" cy="707886"/>
            <a:chOff x="500034" y="2500306"/>
            <a:chExt cx="1857388" cy="707886"/>
          </a:xfrm>
        </p:grpSpPr>
        <p:sp>
          <p:nvSpPr>
            <p:cNvPr id="75" name="TextBox 74"/>
            <p:cNvSpPr txBox="1"/>
            <p:nvPr/>
          </p:nvSpPr>
          <p:spPr>
            <a:xfrm>
              <a:off x="500034" y="2500306"/>
              <a:ext cx="10715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找顶点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的边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右箭头 75"/>
            <p:cNvSpPr/>
            <p:nvPr/>
          </p:nvSpPr>
          <p:spPr bwMode="auto">
            <a:xfrm>
              <a:off x="1571604" y="2714620"/>
              <a:ext cx="785818" cy="193676"/>
            </a:xfrm>
            <a:prstGeom prst="right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" name="直接箭头连接符 85"/>
          <p:cNvCxnSpPr/>
          <p:nvPr/>
        </p:nvCxnSpPr>
        <p:spPr>
          <a:xfrm rot="5400000" flipH="1" flipV="1">
            <a:off x="2821769" y="4750603"/>
            <a:ext cx="642942" cy="1428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rot="16200000" flipV="1">
            <a:off x="5607851" y="4536289"/>
            <a:ext cx="785818" cy="5715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92"/>
          <p:cNvGrpSpPr/>
          <p:nvPr/>
        </p:nvGrpSpPr>
        <p:grpSpPr>
          <a:xfrm>
            <a:off x="7572396" y="5143512"/>
            <a:ext cx="1357322" cy="707886"/>
            <a:chOff x="7572396" y="5143512"/>
            <a:chExt cx="1357322" cy="707886"/>
          </a:xfrm>
        </p:grpSpPr>
        <p:sp>
          <p:nvSpPr>
            <p:cNvPr id="89" name="TextBox 88"/>
            <p:cNvSpPr txBox="1"/>
            <p:nvPr/>
          </p:nvSpPr>
          <p:spPr>
            <a:xfrm>
              <a:off x="7858148" y="5143512"/>
              <a:ext cx="10715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边信息如权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91" name="直接箭头连接符 90"/>
            <p:cNvCxnSpPr>
              <a:stCxn id="89" idx="1"/>
              <a:endCxn id="84" idx="3"/>
            </p:cNvCxnSpPr>
            <p:nvPr/>
          </p:nvCxnSpPr>
          <p:spPr>
            <a:xfrm rot="10800000" flipV="1">
              <a:off x="7572396" y="5497454"/>
              <a:ext cx="285752" cy="32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1571604" y="5429264"/>
            <a:ext cx="2286016" cy="1030909"/>
            <a:chOff x="1571604" y="5429264"/>
            <a:chExt cx="2286016" cy="1030909"/>
          </a:xfrm>
        </p:grpSpPr>
        <p:sp>
          <p:nvSpPr>
            <p:cNvPr id="90" name="矩形 89"/>
            <p:cNvSpPr/>
            <p:nvPr/>
          </p:nvSpPr>
          <p:spPr bwMode="auto">
            <a:xfrm>
              <a:off x="1571604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2714612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firstarc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000232" y="6029286"/>
              <a:ext cx="13573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smtClean="0">
                  <a:latin typeface="楷体" panose="02010609060101010101" pitchFamily="49" charset="-122"/>
                  <a:ea typeface="楷体" panose="02010609060101010101" pitchFamily="49" charset="-122"/>
                </a:rPr>
                <a:t>头结点</a:t>
              </a:r>
              <a:endPara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4286248" y="5429264"/>
            <a:ext cx="3214710" cy="1030909"/>
            <a:chOff x="4286248" y="5429264"/>
            <a:chExt cx="3214710" cy="1030909"/>
          </a:xfrm>
        </p:grpSpPr>
        <p:sp>
          <p:nvSpPr>
            <p:cNvPr id="94" name="矩形 93"/>
            <p:cNvSpPr/>
            <p:nvPr/>
          </p:nvSpPr>
          <p:spPr bwMode="auto">
            <a:xfrm>
              <a:off x="4286248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adjvex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5429256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nextarc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214942" y="6029286"/>
              <a:ext cx="13573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smtClean="0">
                  <a:latin typeface="楷体" panose="02010609060101010101" pitchFamily="49" charset="-122"/>
                  <a:ea typeface="楷体" panose="02010609060101010101" pitchFamily="49" charset="-122"/>
                </a:rPr>
                <a:t>边结点</a:t>
              </a:r>
              <a:endPara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6572264" y="5429264"/>
              <a:ext cx="928694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info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785786" y="4714884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两类结点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" name="灯片编号占位符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tags/tag1.xml><?xml version="1.0" encoding="utf-8"?>
<p:tagLst xmlns:p="http://schemas.openxmlformats.org/presentationml/2006/main">
  <p:tag name="TIMING" val="|0.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3333FF"/>
          </a:solidFill>
          <a:miter lim="800000"/>
          <a:headEnd type="stealth" w="med" len="lg"/>
          <a:tailEnd type="none" w="med" len="med"/>
        </a:ln>
      </a:spPr>
      <a:bodyPr wrap="none"/>
      <a:lstStyle>
        <a:defPPr>
          <a:defRPr/>
        </a:defPPr>
      </a:lstStyle>
    </a:spDef>
    <a:lnDef>
      <a:spPr>
        <a:ln w="28575">
          <a:solidFill>
            <a:srgbClr val="33993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5205</Words>
  <Application>WPS 演示</Application>
  <PresentationFormat>全屏显示(4:3)</PresentationFormat>
  <Paragraphs>999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宋体</vt:lpstr>
      <vt:lpstr>Wingdings</vt:lpstr>
      <vt:lpstr>Times New Roman</vt:lpstr>
      <vt:lpstr>楷体_GB2312</vt:lpstr>
      <vt:lpstr>新宋体</vt:lpstr>
      <vt:lpstr>楷体</vt:lpstr>
      <vt:lpstr>隶书</vt:lpstr>
      <vt:lpstr>微软雅黑</vt:lpstr>
      <vt:lpstr>Calibri</vt:lpstr>
      <vt:lpstr>Arial Unicode MS</vt:lpstr>
      <vt:lpstr>黑体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我自横刀向天笑</cp:lastModifiedBy>
  <cp:revision>1160</cp:revision>
  <dcterms:created xsi:type="dcterms:W3CDTF">2004-10-20T02:22:00Z</dcterms:created>
  <dcterms:modified xsi:type="dcterms:W3CDTF">2020-04-23T09:22:50Z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