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84"/>
  </p:notesMasterIdLst>
  <p:handoutMasterIdLst>
    <p:handoutMasterId r:id="rId85"/>
  </p:handoutMasterIdLst>
  <p:sldIdLst>
    <p:sldId id="256" r:id="rId4"/>
    <p:sldId id="260" r:id="rId5"/>
    <p:sldId id="268" r:id="rId6"/>
    <p:sldId id="277" r:id="rId7"/>
    <p:sldId id="279" r:id="rId8"/>
    <p:sldId id="428" r:id="rId9"/>
    <p:sldId id="291" r:id="rId10"/>
    <p:sldId id="281" r:id="rId11"/>
    <p:sldId id="282" r:id="rId12"/>
    <p:sldId id="292" r:id="rId13"/>
    <p:sldId id="283" r:id="rId14"/>
    <p:sldId id="293" r:id="rId15"/>
    <p:sldId id="294" r:id="rId16"/>
    <p:sldId id="285" r:id="rId17"/>
    <p:sldId id="297" r:id="rId18"/>
    <p:sldId id="429" r:id="rId19"/>
    <p:sldId id="295" r:id="rId20"/>
    <p:sldId id="296" r:id="rId21"/>
    <p:sldId id="298" r:id="rId22"/>
    <p:sldId id="286" r:id="rId23"/>
    <p:sldId id="287" r:id="rId24"/>
    <p:sldId id="289" r:id="rId25"/>
    <p:sldId id="290" r:id="rId26"/>
    <p:sldId id="299" r:id="rId27"/>
    <p:sldId id="374" r:id="rId28"/>
    <p:sldId id="301" r:id="rId29"/>
    <p:sldId id="307" r:id="rId30"/>
    <p:sldId id="302" r:id="rId31"/>
    <p:sldId id="308" r:id="rId32"/>
    <p:sldId id="304" r:id="rId33"/>
    <p:sldId id="305" r:id="rId34"/>
    <p:sldId id="309" r:id="rId35"/>
    <p:sldId id="306" r:id="rId36"/>
    <p:sldId id="310" r:id="rId37"/>
    <p:sldId id="312" r:id="rId38"/>
    <p:sldId id="313" r:id="rId39"/>
    <p:sldId id="315" r:id="rId40"/>
    <p:sldId id="316" r:id="rId41"/>
    <p:sldId id="318" r:id="rId42"/>
    <p:sldId id="319" r:id="rId43"/>
    <p:sldId id="320" r:id="rId44"/>
    <p:sldId id="321" r:id="rId45"/>
    <p:sldId id="330" r:id="rId46"/>
    <p:sldId id="323" r:id="rId47"/>
    <p:sldId id="324" r:id="rId48"/>
    <p:sldId id="331" r:id="rId49"/>
    <p:sldId id="332" r:id="rId50"/>
    <p:sldId id="326" r:id="rId51"/>
    <p:sldId id="327" r:id="rId52"/>
    <p:sldId id="333" r:id="rId53"/>
    <p:sldId id="334" r:id="rId54"/>
    <p:sldId id="335" r:id="rId55"/>
    <p:sldId id="329" r:id="rId56"/>
    <p:sldId id="337" r:id="rId57"/>
    <p:sldId id="368" r:id="rId58"/>
    <p:sldId id="340" r:id="rId59"/>
    <p:sldId id="369" r:id="rId60"/>
    <p:sldId id="430" r:id="rId61"/>
    <p:sldId id="342" r:id="rId62"/>
    <p:sldId id="370" r:id="rId63"/>
    <p:sldId id="344" r:id="rId64"/>
    <p:sldId id="378" r:id="rId65"/>
    <p:sldId id="345" r:id="rId66"/>
    <p:sldId id="347" r:id="rId67"/>
    <p:sldId id="379" r:id="rId68"/>
    <p:sldId id="348" r:id="rId69"/>
    <p:sldId id="349" r:id="rId70"/>
    <p:sldId id="350" r:id="rId71"/>
    <p:sldId id="351" r:id="rId72"/>
    <p:sldId id="352" r:id="rId73"/>
    <p:sldId id="353" r:id="rId74"/>
    <p:sldId id="354" r:id="rId75"/>
    <p:sldId id="355" r:id="rId76"/>
    <p:sldId id="356" r:id="rId77"/>
    <p:sldId id="358" r:id="rId78"/>
    <p:sldId id="360" r:id="rId79"/>
    <p:sldId id="371" r:id="rId80"/>
    <p:sldId id="372" r:id="rId81"/>
    <p:sldId id="373" r:id="rId82"/>
    <p:sldId id="503" r:id="rId8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omic Sans MS" panose="030F0702030302020204" pitchFamily="66"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23" end="61"/>
    <p:penClr>
      <a:srgbClr val="FF0000"/>
    </p:penClr>
    <p:extLst>
      <p:ext uri="{2FDB2607-1784-4EEB-B798-7EB5836EED8A}">
        <p14:showMediaCtrls xmlns:p14="http://schemas.microsoft.com/office/powerpoint/2010/main" val="1"/>
      </p:ext>
    </p:extLst>
  </p:showPr>
  <p:clrMru>
    <a:srgbClr val="0000FF"/>
    <a:srgbClr val="FFCC00"/>
    <a:srgbClr val="FFCC66"/>
    <a:srgbClr val="FF9999"/>
    <a:srgbClr val="CCFF99"/>
    <a:srgbClr val="AE048E"/>
    <a:srgbClr val="FF00FF"/>
    <a:srgbClr val="99CCFF"/>
    <a:srgbClr val="CCFF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7"/>
    <p:restoredTop sz="94511"/>
  </p:normalViewPr>
  <p:slideViewPr>
    <p:cSldViewPr showGuides="1">
      <p:cViewPr>
        <p:scale>
          <a:sx n="66" d="100"/>
          <a:sy n="66" d="100"/>
        </p:scale>
        <p:origin x="-1206" y="-150"/>
      </p:cViewPr>
      <p:guideLst>
        <p:guide orient="horz" pos="2191"/>
        <p:guide pos="285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3168"/>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handoutMaster" Target="handoutMasters/handoutMaster1.xml"/><Relationship Id="rId84" Type="http://schemas.openxmlformats.org/officeDocument/2006/relationships/notesMaster" Target="notesMasters/notesMaster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buFontTx/>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buFontTx/>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Char char="•"/>
            </a:pPr>
            <a:fld id="{9A0DB2DC-4C9A-4742-B13C-FB6460FD3503}" type="slidenum">
              <a:rPr lang="en-US" altLang="zh-CN" sz="1200" strike="noStrike" noProof="1" dirty="0">
                <a:latin typeface="Arial" panose="020B0604020202020204" pitchFamily="34" charset="0"/>
                <a:ea typeface="宋体" panose="02010600030101010101" pitchFamily="2" charset="-122"/>
                <a:cs typeface="+mn-ea"/>
              </a:rPr>
            </a:fld>
            <a:endParaRPr lang="en-US" altLang="zh-CN" sz="1200"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buFontTx/>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43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buFontTx/>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Char char="•"/>
            </a:pPr>
            <a:fld id="{9A0DB2DC-4C9A-4742-B13C-FB6460FD3503}" type="slidenum">
              <a:rPr lang="en-US" altLang="zh-CN" sz="1200" strike="noStrike" noProof="1" dirty="0">
                <a:latin typeface="Arial" panose="020B0604020202020204" pitchFamily="34" charset="0"/>
                <a:ea typeface="宋体" panose="02010600030101010101" pitchFamily="2" charset="-122"/>
                <a:cs typeface="+mn-ea"/>
              </a:rPr>
            </a:fld>
            <a:endParaRPr lang="en-US" altLang="zh-CN" sz="1200"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z="1400" strike="noStrike" noProof="1" dirty="0">
                <a:latin typeface="Comic Sans MS" panose="030F0702030302020204" pitchFamily="66" charset="0"/>
                <a:ea typeface="宋体" panose="02010600030101010101" pitchFamily="2" charset="-122"/>
                <a:cs typeface="+mn-ea"/>
              </a:rPr>
            </a:fld>
            <a:endParaRPr lang="en-US" altLang="zh-CN" sz="1400" strike="noStrike" noProof="1" dirty="0"/>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z="1400" strike="noStrike" noProof="1" dirty="0">
                <a:latin typeface="Comic Sans MS" panose="030F0702030302020204" pitchFamily="66" charset="0"/>
                <a:ea typeface="宋体" panose="02010600030101010101" pitchFamily="2" charset="-122"/>
                <a:cs typeface="+mn-ea"/>
              </a:rPr>
            </a:fld>
            <a:endParaRPr lang="en-US" altLang="zh-CN" sz="1400" strike="noStrike" noProof="1" dirty="0"/>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文本与内容">
    <p:bg>
      <p:bgPr>
        <a:solidFill>
          <a:schemeClr val="bg1"/>
        </a:solidFill>
        <a:effectLst/>
      </p:bgPr>
    </p:bg>
    <p:spTree>
      <p:nvGrpSpPr>
        <p:cNvPr id="1" name=""/>
        <p:cNvGrpSpPr/>
        <p:nvPr/>
      </p:nvGrpSpPr>
      <p:grpSpPr>
        <a:xfrm>
          <a:off x="0" y="0"/>
          <a:ext cx="0" cy="0"/>
          <a:chOff x="0" y="0"/>
          <a:chExt cx="0" cy="0"/>
        </a:xfrm>
      </p:grpSpPr>
      <p:pic>
        <p:nvPicPr>
          <p:cNvPr id="4148" name="图片 6"/>
          <p:cNvPicPr>
            <a:picLocks noChangeAspect="1"/>
          </p:cNvPicPr>
          <p:nvPr userDrawn="1"/>
        </p:nvPicPr>
        <p:blipFill>
          <a:blip r:embed="rId2"/>
          <a:stretch>
            <a:fillRect/>
          </a:stretch>
        </p:blipFill>
        <p:spPr>
          <a:xfrm>
            <a:off x="0" y="0"/>
            <a:ext cx="1508125" cy="1425575"/>
          </a:xfrm>
          <a:prstGeom prst="rect">
            <a:avLst/>
          </a:prstGeom>
          <a:noFill/>
          <a:ln w="9525">
            <a:noFill/>
          </a:ln>
        </p:spPr>
      </p:pic>
      <p:sp>
        <p:nvSpPr>
          <p:cNvPr id="3" name="文本占位符 2"/>
          <p:cNvSpPr>
            <a:spLocks noGrp="1"/>
          </p:cNvSpPr>
          <p:nvPr>
            <p:ph type="body" sz="half" idx="1"/>
          </p:nvPr>
        </p:nvSpPr>
        <p:spPr>
          <a:xfrm>
            <a:off x="685800" y="1828800"/>
            <a:ext cx="3771900" cy="36576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10100" y="1828800"/>
            <a:ext cx="3771900" cy="36576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标题 9"/>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2" name="日期占位符 1"/>
          <p:cNvSpPr>
            <a:spLocks noGrp="1"/>
          </p:cNvSpPr>
          <p:nvPr>
            <p:ph type="dt" sz="half" idx="10"/>
          </p:nvPr>
        </p:nvSpPr>
        <p:spPr>
          <a:xfrm>
            <a:off x="1371600" y="6248400"/>
            <a:ext cx="1905000" cy="457200"/>
          </a:xfrm>
          <a:prstGeom prst="rect">
            <a:avLst/>
          </a:prstGeom>
          <a:noFill/>
          <a:ln w="9525">
            <a:noFill/>
            <a:miter lim="800000"/>
          </a:ln>
        </p:spPr>
        <p:txBody>
          <a:bodyPr vert="horz" wrap="square" lIns="91440" tIns="45720" rIns="91440" bIns="45720" numCol="1" anchor="t" anchorCtr="0" compatLnSpc="1"/>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strike="noStrike" kern="1200" cap="none" spc="0" normalizeH="0" baseline="0" noProof="0">
              <a:solidFill>
                <a:schemeClr val="tx1"/>
              </a:solidFill>
              <a:latin typeface="Comic Sans MS" panose="030F0702030302020204" pitchFamily="66" charset="0"/>
              <a:ea typeface="宋体" panose="02010600030101010101" pitchFamily="2" charset="-122"/>
              <a:cs typeface="+mn-cs"/>
            </a:endParaRPr>
          </a:p>
        </p:txBody>
      </p:sp>
      <p:sp>
        <p:nvSpPr>
          <p:cNvPr id="5" name="页脚占位符 4"/>
          <p:cNvSpPr>
            <a:spLocks noGrp="1"/>
          </p:cNvSpPr>
          <p:nvPr>
            <p:ph type="ftr" sz="quarter" idx="11"/>
          </p:nvPr>
        </p:nvSpPr>
        <p:spPr>
          <a:xfrm>
            <a:off x="3556000" y="6248400"/>
            <a:ext cx="2895600" cy="457200"/>
          </a:xfrm>
          <a:prstGeom prst="rect">
            <a:avLst/>
          </a:prstGeom>
          <a:noFill/>
          <a:ln w="9525">
            <a:noFill/>
            <a:miter lim="800000"/>
          </a:ln>
        </p:spPr>
        <p:txBody>
          <a:bodyPr vert="horz" wrap="square" lIns="91440" tIns="45720" rIns="91440" bIns="45720" numCol="1" anchor="t" anchorCtr="0" compatLnSpc="1"/>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strike="noStrike" kern="1200" cap="none" spc="0" normalizeH="0" baseline="0" noProof="0">
              <a:solidFill>
                <a:schemeClr val="tx1"/>
              </a:solidFill>
              <a:latin typeface="Comic Sans MS" panose="030F0702030302020204" pitchFamily="66" charset="0"/>
              <a:ea typeface="宋体" panose="02010600030101010101" pitchFamily="2" charset="-122"/>
              <a:cs typeface="+mn-cs"/>
            </a:endParaRPr>
          </a:p>
        </p:txBody>
      </p:sp>
      <p:sp>
        <p:nvSpPr>
          <p:cNvPr id="6" name="灯片编号占位符 5"/>
          <p:cNvSpPr>
            <a:spLocks noGrp="1"/>
          </p:cNvSpPr>
          <p:nvPr>
            <p:ph type="sldNum" sz="quarter" idx="12"/>
          </p:nvPr>
        </p:nvSpPr>
        <p:spPr>
          <a:xfrm>
            <a:off x="6718300" y="6248400"/>
            <a:ext cx="1905000" cy="457200"/>
          </a:xfrm>
          <a:prstGeom prst="rect">
            <a:avLst/>
          </a:prstGeom>
          <a:noFill/>
          <a:ln w="9525">
            <a:noFill/>
            <a:miter lim="800000"/>
          </a:ln>
        </p:spPr>
        <p:txBody>
          <a:bodyPr vert="horz" wrap="square" lIns="91440" tIns="45720" rIns="91440" bIns="45720" numCol="1" anchor="t" anchorCtr="0" compatLnSpc="1"/>
          <a:p>
            <a:pPr algn="r" eaLnBrk="1" fontAlgn="base" hangingPunct="1">
              <a:buChar char="•"/>
            </a:pPr>
            <a:fld id="{9A0DB2DC-4C9A-4742-B13C-FB6460FD3503}" type="slidenum">
              <a:rPr lang="en-US" altLang="zh-CN" sz="1400" strike="noStrike" noProof="1" dirty="0">
                <a:latin typeface="Comic Sans MS" panose="030F0702030302020204" pitchFamily="66" charset="0"/>
                <a:ea typeface="宋体" panose="02010600030101010101" pitchFamily="2" charset="-122"/>
                <a:cs typeface="+mn-ea"/>
              </a:rPr>
            </a:fld>
            <a:endParaRPr lang="en-US" altLang="zh-CN" sz="1400" strike="noStrike" noProof="1" dirty="0"/>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00166" y="571480"/>
            <a:ext cx="5111750" cy="576262"/>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428736"/>
            <a:ext cx="7600976" cy="471490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371600" y="6248400"/>
            <a:ext cx="1905000" cy="457200"/>
          </a:xfrm>
          <a:prstGeom prst="rect">
            <a:avLst/>
          </a:prstGeom>
          <a:noFill/>
          <a:ln w="9525">
            <a:noFill/>
            <a:miter lim="800000"/>
          </a:ln>
        </p:spPr>
        <p:txBody>
          <a:bodyPr vert="horz" wrap="square" lIns="91440" tIns="45720" rIns="91440" bIns="45720" numCol="1" anchor="t" anchorCtr="0" compatLnSpc="1"/>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strike="noStrike" kern="1200" cap="none" spc="0" normalizeH="0" baseline="0" noProof="0">
              <a:solidFill>
                <a:schemeClr val="tx1"/>
              </a:solidFill>
              <a:latin typeface="Comic Sans MS" panose="030F0702030302020204" pitchFamily="66" charset="0"/>
              <a:ea typeface="宋体" panose="02010600030101010101" pitchFamily="2" charset="-122"/>
              <a:cs typeface="+mn-cs"/>
            </a:endParaRPr>
          </a:p>
        </p:txBody>
      </p:sp>
      <p:sp>
        <p:nvSpPr>
          <p:cNvPr id="5" name="页脚占位符 4"/>
          <p:cNvSpPr>
            <a:spLocks noGrp="1"/>
          </p:cNvSpPr>
          <p:nvPr>
            <p:ph type="ftr" sz="quarter" idx="11"/>
          </p:nvPr>
        </p:nvSpPr>
        <p:spPr>
          <a:xfrm>
            <a:off x="3556000" y="6248400"/>
            <a:ext cx="2895600" cy="457200"/>
          </a:xfrm>
          <a:prstGeom prst="rect">
            <a:avLst/>
          </a:prstGeom>
          <a:noFill/>
          <a:ln w="9525">
            <a:noFill/>
            <a:miter lim="800000"/>
          </a:ln>
        </p:spPr>
        <p:txBody>
          <a:bodyPr vert="horz" wrap="square" lIns="91440" tIns="45720" rIns="91440" bIns="45720" numCol="1" anchor="t" anchorCtr="0" compatLnSpc="1"/>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strike="noStrike" kern="1200" cap="none" spc="0" normalizeH="0" baseline="0" noProof="0">
              <a:solidFill>
                <a:schemeClr val="tx1"/>
              </a:solidFill>
              <a:latin typeface="Comic Sans MS" panose="030F0702030302020204" pitchFamily="66" charset="0"/>
              <a:ea typeface="宋体" panose="02010600030101010101" pitchFamily="2" charset="-122"/>
              <a:cs typeface="+mn-cs"/>
            </a:endParaRPr>
          </a:p>
        </p:txBody>
      </p:sp>
      <p:sp>
        <p:nvSpPr>
          <p:cNvPr id="6" name="灯片编号占位符 5"/>
          <p:cNvSpPr>
            <a:spLocks noGrp="1"/>
          </p:cNvSpPr>
          <p:nvPr>
            <p:ph type="sldNum" sz="quarter" idx="12"/>
          </p:nvPr>
        </p:nvSpPr>
        <p:spPr>
          <a:xfrm>
            <a:off x="6718300" y="6248400"/>
            <a:ext cx="1905000" cy="457200"/>
          </a:xfrm>
          <a:prstGeom prst="rect">
            <a:avLst/>
          </a:prstGeom>
          <a:noFill/>
          <a:ln w="9525">
            <a:noFill/>
            <a:miter lim="800000"/>
          </a:ln>
        </p:spPr>
        <p:txBody>
          <a:bodyPr vert="horz" wrap="square" lIns="91440" tIns="45720" rIns="91440" bIns="45720" numCol="1" anchor="t" anchorCtr="0" compatLnSpc="1"/>
          <a:p>
            <a:pPr algn="r" eaLnBrk="1" fontAlgn="base" hangingPunct="1">
              <a:buChar char="•"/>
            </a:pPr>
            <a:fld id="{9A0DB2DC-4C9A-4742-B13C-FB6460FD3503}" type="slidenum">
              <a:rPr lang="en-US" altLang="zh-CN" sz="1400" strike="noStrike" noProof="1" dirty="0">
                <a:latin typeface="Comic Sans MS" panose="030F0702030302020204" pitchFamily="66" charset="0"/>
                <a:ea typeface="宋体" panose="02010600030101010101" pitchFamily="2" charset="-122"/>
                <a:cs typeface="+mn-ea"/>
              </a:rPr>
            </a:fld>
            <a:endParaRPr lang="en-US" altLang="zh-CN" sz="1400" strike="noStrike" noProof="1" dirty="0"/>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5" name="日期占位符 3"/>
          <p:cNvSpPr>
            <a:spLocks noGrp="1"/>
          </p:cNvSpPr>
          <p:nvPr>
            <p:ph type="dt" sz="half" idx="2"/>
          </p:nvPr>
        </p:nvSpPr>
        <p:spPr>
          <a:xfrm>
            <a:off x="628650" y="6356350"/>
            <a:ext cx="2057400" cy="365125"/>
          </a:xfrm>
        </p:spPr>
        <p:txBody>
          <a:bodyPr/>
          <a:lstStyle>
            <a:lvl1pPr>
              <a:buFont typeface="Arial" panose="020B0604020202020204" pitchFamily="34" charset="0"/>
              <a:buNone/>
              <a:defRPr noProof="1">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ea"/>
            </a:endParaRPr>
          </a:p>
        </p:txBody>
      </p:sp>
      <p:sp>
        <p:nvSpPr>
          <p:cNvPr id="6" name="页脚占位符 4"/>
          <p:cNvSpPr>
            <a:spLocks noGrp="1"/>
          </p:cNvSpPr>
          <p:nvPr>
            <p:ph type="ftr" sz="quarter" idx="3"/>
          </p:nvPr>
        </p:nvSpPr>
        <p:spPr>
          <a:xfrm>
            <a:off x="3028950" y="6356350"/>
            <a:ext cx="3086100" cy="365125"/>
          </a:xfrm>
        </p:spPr>
        <p:txBody>
          <a:bodyPr/>
          <a:lstStyle>
            <a:lvl1pPr>
              <a:buFont typeface="Arial" panose="020B0604020202020204" pitchFamily="34" charset="0"/>
              <a:buNone/>
              <a:defRPr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灯片编号占位符 5"/>
          <p:cNvSpPr>
            <a:spLocks noGrp="1"/>
          </p:cNvSpPr>
          <p:nvPr>
            <p:ph type="sldNum" sz="quarter" idx="4"/>
          </p:nvPr>
        </p:nvSpPr>
        <p:spPr>
          <a:xfrm>
            <a:off x="6457950" y="6356350"/>
            <a:ext cx="2057400" cy="365125"/>
          </a:xfrm>
        </p:spPr>
        <p:txBody>
          <a:bodyPr vert="horz" wrap="square" lIns="91440" tIns="45720" rIns="91440" bIns="45720" numCol="1" anchor="t" anchorCtr="0" compatLnSpc="1"/>
          <a:p>
            <a:pPr lvl="0" eaLnBrk="1" fontAlgn="base" hangingPunct="1">
              <a:buChar char="•"/>
            </a:pPr>
            <a:fld id="{9A0DB2DC-4C9A-4742-B13C-FB6460FD3503}" type="slidenum">
              <a:rPr lang="zh-CN" altLang="en-US" sz="1300" strike="noStrike" noProof="1" dirty="0">
                <a:latin typeface="Calibri" panose="020F0502020204030204" pitchFamily="34" charset="0"/>
                <a:ea typeface="宋体" panose="02010600030101010101" pitchFamily="2" charset="-122"/>
                <a:cs typeface="+mn-ea"/>
              </a:rPr>
            </a:fld>
            <a:endParaRPr lang="zh-CN" altLang="en-US" sz="1300" strike="noStrike" noProof="1"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3"/>
          <p:cNvSpPr>
            <a:spLocks noGrp="1"/>
          </p:cNvSpPr>
          <p:nvPr>
            <p:ph type="dt" sz="half" idx="2"/>
          </p:nvPr>
        </p:nvSpPr>
        <p:spPr>
          <a:xfrm>
            <a:off x="628650" y="6356350"/>
            <a:ext cx="2057400" cy="365125"/>
          </a:xfrm>
        </p:spPr>
        <p:txBody>
          <a:bodyPr/>
          <a:lstStyle>
            <a:lvl1pPr>
              <a:buFont typeface="Arial" panose="020B0604020202020204" pitchFamily="34" charset="0"/>
              <a:buNone/>
              <a:defRPr noProof="1">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ea"/>
            </a:endParaRPr>
          </a:p>
        </p:txBody>
      </p:sp>
      <p:sp>
        <p:nvSpPr>
          <p:cNvPr id="6" name="页脚占位符 4"/>
          <p:cNvSpPr>
            <a:spLocks noGrp="1"/>
          </p:cNvSpPr>
          <p:nvPr>
            <p:ph type="ftr" sz="quarter" idx="3"/>
          </p:nvPr>
        </p:nvSpPr>
        <p:spPr>
          <a:xfrm>
            <a:off x="3028950" y="6356350"/>
            <a:ext cx="3086100" cy="365125"/>
          </a:xfrm>
        </p:spPr>
        <p:txBody>
          <a:bodyPr/>
          <a:lstStyle>
            <a:lvl1pPr>
              <a:buFont typeface="Arial" panose="020B0604020202020204" pitchFamily="34" charset="0"/>
              <a:buNone/>
              <a:defRPr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灯片编号占位符 5"/>
          <p:cNvSpPr>
            <a:spLocks noGrp="1"/>
          </p:cNvSpPr>
          <p:nvPr>
            <p:ph type="sldNum" sz="quarter" idx="4"/>
          </p:nvPr>
        </p:nvSpPr>
        <p:spPr>
          <a:xfrm>
            <a:off x="6457950" y="6356350"/>
            <a:ext cx="2057400" cy="365125"/>
          </a:xfrm>
        </p:spPr>
        <p:txBody>
          <a:bodyPr vert="horz" wrap="square" lIns="91440" tIns="45720" rIns="91440" bIns="45720" numCol="1" anchor="t" anchorCtr="0" compatLnSpc="1"/>
          <a:p>
            <a:pPr lvl="0" eaLnBrk="1" fontAlgn="base" hangingPunct="1">
              <a:buChar char="•"/>
            </a:pPr>
            <a:fld id="{9A0DB2DC-4C9A-4742-B13C-FB6460FD3503}" type="slidenum">
              <a:rPr lang="zh-CN" altLang="en-US" sz="1300" strike="noStrike" noProof="1" dirty="0">
                <a:latin typeface="Calibri" panose="020F0502020204030204" pitchFamily="34" charset="0"/>
                <a:ea typeface="宋体" panose="02010600030101010101" pitchFamily="2" charset="-122"/>
                <a:cs typeface="+mn-ea"/>
              </a:rPr>
            </a:fld>
            <a:endParaRPr lang="zh-CN" altLang="en-US" sz="1300" strike="noStrike" noProof="1"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5" name="日期占位符 3"/>
          <p:cNvSpPr>
            <a:spLocks noGrp="1"/>
          </p:cNvSpPr>
          <p:nvPr>
            <p:ph type="dt" sz="half" idx="2"/>
          </p:nvPr>
        </p:nvSpPr>
        <p:spPr>
          <a:xfrm>
            <a:off x="628650" y="6356350"/>
            <a:ext cx="2057400" cy="365125"/>
          </a:xfrm>
        </p:spPr>
        <p:txBody>
          <a:bodyPr/>
          <a:lstStyle>
            <a:lvl1pPr>
              <a:buFont typeface="Arial" panose="020B0604020202020204" pitchFamily="34" charset="0"/>
              <a:buNone/>
              <a:defRPr noProof="1">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ea"/>
            </a:endParaRPr>
          </a:p>
        </p:txBody>
      </p:sp>
      <p:sp>
        <p:nvSpPr>
          <p:cNvPr id="6" name="页脚占位符 4"/>
          <p:cNvSpPr>
            <a:spLocks noGrp="1"/>
          </p:cNvSpPr>
          <p:nvPr>
            <p:ph type="ftr" sz="quarter" idx="3"/>
          </p:nvPr>
        </p:nvSpPr>
        <p:spPr>
          <a:xfrm>
            <a:off x="3028950" y="6356350"/>
            <a:ext cx="3086100" cy="365125"/>
          </a:xfrm>
        </p:spPr>
        <p:txBody>
          <a:bodyPr/>
          <a:lstStyle>
            <a:lvl1pPr>
              <a:buFont typeface="Arial" panose="020B0604020202020204" pitchFamily="34" charset="0"/>
              <a:buNone/>
              <a:defRPr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灯片编号占位符 5"/>
          <p:cNvSpPr>
            <a:spLocks noGrp="1"/>
          </p:cNvSpPr>
          <p:nvPr>
            <p:ph type="sldNum" sz="quarter" idx="4"/>
          </p:nvPr>
        </p:nvSpPr>
        <p:spPr>
          <a:xfrm>
            <a:off x="6457950" y="6356350"/>
            <a:ext cx="2057400" cy="365125"/>
          </a:xfrm>
        </p:spPr>
        <p:txBody>
          <a:bodyPr vert="horz" wrap="square" lIns="91440" tIns="45720" rIns="91440" bIns="45720" numCol="1" anchor="t" anchorCtr="0" compatLnSpc="1"/>
          <a:p>
            <a:pPr lvl="0" eaLnBrk="1" fontAlgn="base" hangingPunct="1">
              <a:buChar char="•"/>
            </a:pPr>
            <a:fld id="{9A0DB2DC-4C9A-4742-B13C-FB6460FD3503}" type="slidenum">
              <a:rPr lang="zh-CN" altLang="en-US" sz="1300" strike="noStrike" noProof="1" dirty="0">
                <a:latin typeface="Calibri" panose="020F0502020204030204" pitchFamily="34" charset="0"/>
                <a:ea typeface="宋体" panose="02010600030101010101" pitchFamily="2" charset="-122"/>
                <a:cs typeface="+mn-ea"/>
              </a:rPr>
            </a:fld>
            <a:endParaRPr lang="zh-CN" altLang="en-US" sz="1300" strike="noStrike" noProof="1"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2"/>
          </p:nvPr>
        </p:nvSpPr>
        <p:spPr>
          <a:xfrm>
            <a:off x="628650" y="6356350"/>
            <a:ext cx="2057400" cy="365125"/>
          </a:xfrm>
        </p:spPr>
        <p:txBody>
          <a:bodyPr/>
          <a:lstStyle>
            <a:lvl1pPr>
              <a:buFont typeface="Arial" panose="020B0604020202020204" pitchFamily="34" charset="0"/>
              <a:buNone/>
              <a:defRPr noProof="1">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ea"/>
            </a:endParaRPr>
          </a:p>
        </p:txBody>
      </p:sp>
      <p:sp>
        <p:nvSpPr>
          <p:cNvPr id="6" name="页脚占位符 5"/>
          <p:cNvSpPr>
            <a:spLocks noGrp="1"/>
          </p:cNvSpPr>
          <p:nvPr>
            <p:ph type="ftr" sz="quarter" idx="3"/>
          </p:nvPr>
        </p:nvSpPr>
        <p:spPr>
          <a:xfrm>
            <a:off x="3028950" y="6356350"/>
            <a:ext cx="3086100" cy="365125"/>
          </a:xfrm>
        </p:spPr>
        <p:txBody>
          <a:bodyPr/>
          <a:lstStyle>
            <a:lvl1pPr>
              <a:buFont typeface="Arial" panose="020B0604020202020204" pitchFamily="34" charset="0"/>
              <a:buNone/>
              <a:defRPr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灯片编号占位符 6"/>
          <p:cNvSpPr>
            <a:spLocks noGrp="1"/>
          </p:cNvSpPr>
          <p:nvPr>
            <p:ph type="sldNum" sz="quarter" idx="4"/>
          </p:nvPr>
        </p:nvSpPr>
        <p:spPr>
          <a:xfrm>
            <a:off x="6457950" y="6356350"/>
            <a:ext cx="2057400" cy="365125"/>
          </a:xfrm>
        </p:spPr>
        <p:txBody>
          <a:bodyPr vert="horz" wrap="square" lIns="91440" tIns="45720" rIns="91440" bIns="45720" numCol="1" anchor="t" anchorCtr="0" compatLnSpc="1"/>
          <a:p>
            <a:pPr lvl="0" eaLnBrk="1" fontAlgn="base" hangingPunct="1">
              <a:buChar char="•"/>
            </a:pPr>
            <a:fld id="{9A0DB2DC-4C9A-4742-B13C-FB6460FD3503}" type="slidenum">
              <a:rPr lang="zh-CN" altLang="en-US" sz="1300" strike="noStrike" noProof="1" dirty="0">
                <a:latin typeface="Calibri" panose="020F0502020204030204" pitchFamily="34" charset="0"/>
                <a:ea typeface="宋体" panose="02010600030101010101" pitchFamily="2" charset="-122"/>
                <a:cs typeface="+mn-ea"/>
              </a:rPr>
            </a:fld>
            <a:endParaRPr lang="zh-CN" altLang="en-US" sz="1300" strike="noStrike" noProof="1"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2"/>
          </p:nvPr>
        </p:nvSpPr>
        <p:spPr>
          <a:xfrm>
            <a:off x="628650" y="6356350"/>
            <a:ext cx="2057400" cy="365125"/>
          </a:xfrm>
        </p:spPr>
        <p:txBody>
          <a:bodyPr/>
          <a:lstStyle>
            <a:lvl1pPr>
              <a:buFont typeface="Arial" panose="020B0604020202020204" pitchFamily="34" charset="0"/>
              <a:buNone/>
              <a:defRPr noProof="1">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ea"/>
            </a:endParaRPr>
          </a:p>
        </p:txBody>
      </p:sp>
      <p:sp>
        <p:nvSpPr>
          <p:cNvPr id="8" name="页脚占位符 7"/>
          <p:cNvSpPr>
            <a:spLocks noGrp="1"/>
          </p:cNvSpPr>
          <p:nvPr>
            <p:ph type="ftr" sz="quarter" idx="13"/>
          </p:nvPr>
        </p:nvSpPr>
        <p:spPr>
          <a:xfrm>
            <a:off x="3028950" y="6356350"/>
            <a:ext cx="3086100" cy="365125"/>
          </a:xfrm>
        </p:spPr>
        <p:txBody>
          <a:bodyPr/>
          <a:lstStyle>
            <a:lvl1pPr>
              <a:buFont typeface="Arial" panose="020B0604020202020204" pitchFamily="34" charset="0"/>
              <a:buNone/>
              <a:defRPr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9" name="灯片编号占位符 8"/>
          <p:cNvSpPr>
            <a:spLocks noGrp="1"/>
          </p:cNvSpPr>
          <p:nvPr>
            <p:ph type="sldNum" sz="quarter" idx="14"/>
          </p:nvPr>
        </p:nvSpPr>
        <p:spPr>
          <a:xfrm>
            <a:off x="6457950" y="6356350"/>
            <a:ext cx="2057400" cy="365125"/>
          </a:xfrm>
        </p:spPr>
        <p:txBody>
          <a:bodyPr vert="horz" wrap="square" lIns="91440" tIns="45720" rIns="91440" bIns="45720" numCol="1" anchor="t" anchorCtr="0" compatLnSpc="1"/>
          <a:p>
            <a:pPr lvl="0" eaLnBrk="1" fontAlgn="base" hangingPunct="1">
              <a:buChar char="•"/>
            </a:pPr>
            <a:fld id="{9A0DB2DC-4C9A-4742-B13C-FB6460FD3503}" type="slidenum">
              <a:rPr lang="zh-CN" altLang="en-US" sz="1300" strike="noStrike" noProof="1" dirty="0">
                <a:latin typeface="Calibri" panose="020F0502020204030204" pitchFamily="34" charset="0"/>
                <a:ea typeface="宋体" panose="02010600030101010101" pitchFamily="2" charset="-122"/>
                <a:cs typeface="+mn-ea"/>
              </a:rPr>
            </a:fld>
            <a:endParaRPr lang="zh-CN" altLang="en-US" sz="1300" strike="noStrike" noProof="1"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5" name="日期占位符 2"/>
          <p:cNvSpPr>
            <a:spLocks noGrp="1"/>
          </p:cNvSpPr>
          <p:nvPr>
            <p:ph type="dt" sz="half" idx="2"/>
          </p:nvPr>
        </p:nvSpPr>
        <p:spPr>
          <a:xfrm>
            <a:off x="628650" y="6356350"/>
            <a:ext cx="2057400" cy="365125"/>
          </a:xfrm>
        </p:spPr>
        <p:txBody>
          <a:bodyPr/>
          <a:lstStyle>
            <a:lvl1pPr>
              <a:buFont typeface="Arial" panose="020B0604020202020204" pitchFamily="34" charset="0"/>
              <a:buNone/>
              <a:defRPr noProof="1">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ea"/>
            </a:endParaRPr>
          </a:p>
        </p:txBody>
      </p:sp>
      <p:sp>
        <p:nvSpPr>
          <p:cNvPr id="6" name="页脚占位符 3"/>
          <p:cNvSpPr>
            <a:spLocks noGrp="1"/>
          </p:cNvSpPr>
          <p:nvPr>
            <p:ph type="ftr" sz="quarter" idx="3"/>
          </p:nvPr>
        </p:nvSpPr>
        <p:spPr>
          <a:xfrm>
            <a:off x="3028950" y="6356350"/>
            <a:ext cx="3086100" cy="365125"/>
          </a:xfrm>
        </p:spPr>
        <p:txBody>
          <a:bodyPr/>
          <a:lstStyle>
            <a:lvl1pPr>
              <a:buFont typeface="Arial" panose="020B0604020202020204" pitchFamily="34" charset="0"/>
              <a:buNone/>
              <a:defRPr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灯片编号占位符 4"/>
          <p:cNvSpPr>
            <a:spLocks noGrp="1"/>
          </p:cNvSpPr>
          <p:nvPr>
            <p:ph type="sldNum" sz="quarter" idx="4"/>
          </p:nvPr>
        </p:nvSpPr>
        <p:spPr>
          <a:xfrm>
            <a:off x="6457950" y="6356350"/>
            <a:ext cx="2057400" cy="365125"/>
          </a:xfrm>
        </p:spPr>
        <p:txBody>
          <a:bodyPr vert="horz" wrap="square" lIns="91440" tIns="45720" rIns="91440" bIns="45720" numCol="1" anchor="t" anchorCtr="0" compatLnSpc="1"/>
          <a:p>
            <a:pPr lvl="0" eaLnBrk="1" fontAlgn="base" hangingPunct="1">
              <a:buChar char="•"/>
            </a:pPr>
            <a:fld id="{9A0DB2DC-4C9A-4742-B13C-FB6460FD3503}" type="slidenum">
              <a:rPr lang="zh-CN" altLang="en-US" sz="1300" strike="noStrike" noProof="1" dirty="0">
                <a:latin typeface="Calibri" panose="020F0502020204030204" pitchFamily="34" charset="0"/>
                <a:ea typeface="宋体" panose="02010600030101010101" pitchFamily="2" charset="-122"/>
                <a:cs typeface="+mn-ea"/>
              </a:rPr>
            </a:fld>
            <a:endParaRPr lang="zh-CN" altLang="en-US" sz="1300" strike="noStrike" noProof="1"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5" name="日期占位符 1"/>
          <p:cNvSpPr>
            <a:spLocks noGrp="1"/>
          </p:cNvSpPr>
          <p:nvPr>
            <p:ph type="dt" sz="half" idx="2"/>
          </p:nvPr>
        </p:nvSpPr>
        <p:spPr>
          <a:xfrm>
            <a:off x="628650" y="6356350"/>
            <a:ext cx="2057400" cy="365125"/>
          </a:xfrm>
        </p:spPr>
        <p:txBody>
          <a:bodyPr/>
          <a:lstStyle>
            <a:lvl1pPr>
              <a:buFont typeface="Arial" panose="020B0604020202020204" pitchFamily="34" charset="0"/>
              <a:buNone/>
              <a:defRPr noProof="1">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ea"/>
            </a:endParaRPr>
          </a:p>
        </p:txBody>
      </p:sp>
      <p:sp>
        <p:nvSpPr>
          <p:cNvPr id="6" name="页脚占位符 2"/>
          <p:cNvSpPr>
            <a:spLocks noGrp="1"/>
          </p:cNvSpPr>
          <p:nvPr>
            <p:ph type="ftr" sz="quarter" idx="3"/>
          </p:nvPr>
        </p:nvSpPr>
        <p:spPr>
          <a:xfrm>
            <a:off x="3028950" y="6356350"/>
            <a:ext cx="3086100" cy="365125"/>
          </a:xfrm>
        </p:spPr>
        <p:txBody>
          <a:bodyPr/>
          <a:lstStyle>
            <a:lvl1pPr>
              <a:buFont typeface="Arial" panose="020B0604020202020204" pitchFamily="34" charset="0"/>
              <a:buNone/>
              <a:defRPr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灯片编号占位符 3"/>
          <p:cNvSpPr>
            <a:spLocks noGrp="1"/>
          </p:cNvSpPr>
          <p:nvPr>
            <p:ph type="sldNum" sz="quarter" idx="4"/>
          </p:nvPr>
        </p:nvSpPr>
        <p:spPr>
          <a:xfrm>
            <a:off x="6457950" y="6356350"/>
            <a:ext cx="2057400" cy="365125"/>
          </a:xfrm>
        </p:spPr>
        <p:txBody>
          <a:bodyPr vert="horz" wrap="square" lIns="91440" tIns="45720" rIns="91440" bIns="45720" numCol="1" anchor="t" anchorCtr="0" compatLnSpc="1"/>
          <a:p>
            <a:pPr lvl="0" eaLnBrk="1" fontAlgn="base" hangingPunct="1">
              <a:buChar char="•"/>
            </a:pPr>
            <a:fld id="{9A0DB2DC-4C9A-4742-B13C-FB6460FD3503}" type="slidenum">
              <a:rPr lang="zh-CN" altLang="en-US" sz="1300" strike="noStrike" noProof="1" dirty="0">
                <a:latin typeface="Calibri" panose="020F0502020204030204" pitchFamily="34" charset="0"/>
                <a:ea typeface="宋体" panose="02010600030101010101" pitchFamily="2" charset="-122"/>
                <a:cs typeface="+mn-ea"/>
              </a:rPr>
            </a:fld>
            <a:endParaRPr lang="zh-CN" altLang="en-US" sz="1300" strike="noStrike" noProof="1"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371600" y="6248400"/>
            <a:ext cx="1905000" cy="457200"/>
          </a:xfrm>
          <a:prstGeom prst="rect">
            <a:avLst/>
          </a:prstGeom>
          <a:noFill/>
          <a:ln w="9525">
            <a:noFill/>
            <a:miter lim="800000"/>
          </a:ln>
        </p:spPr>
        <p:txBody>
          <a:bodyPr vert="horz" wrap="square" lIns="91440" tIns="45720" rIns="91440" bIns="45720" numCol="1" anchor="t" anchorCtr="0" compatLnSpc="1"/>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strike="noStrike" kern="1200" cap="none" spc="0" normalizeH="0" baseline="0" noProof="0">
              <a:solidFill>
                <a:schemeClr val="tx1"/>
              </a:solidFill>
              <a:latin typeface="Comic Sans MS" panose="030F0702030302020204" pitchFamily="66" charset="0"/>
              <a:ea typeface="宋体" panose="02010600030101010101" pitchFamily="2" charset="-122"/>
              <a:cs typeface="+mn-cs"/>
            </a:endParaRPr>
          </a:p>
        </p:txBody>
      </p:sp>
      <p:sp>
        <p:nvSpPr>
          <p:cNvPr id="5" name="页脚占位符 4"/>
          <p:cNvSpPr>
            <a:spLocks noGrp="1"/>
          </p:cNvSpPr>
          <p:nvPr>
            <p:ph type="ftr" sz="quarter" idx="11"/>
          </p:nvPr>
        </p:nvSpPr>
        <p:spPr>
          <a:xfrm>
            <a:off x="3556000" y="6248400"/>
            <a:ext cx="2895600" cy="457200"/>
          </a:xfrm>
          <a:prstGeom prst="rect">
            <a:avLst/>
          </a:prstGeom>
          <a:noFill/>
          <a:ln w="9525">
            <a:noFill/>
            <a:miter lim="800000"/>
          </a:ln>
        </p:spPr>
        <p:txBody>
          <a:bodyPr vert="horz" wrap="square" lIns="91440" tIns="45720" rIns="91440" bIns="45720" numCol="1" anchor="t" anchorCtr="0" compatLnSpc="1"/>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strike="noStrike" kern="1200" cap="none" spc="0" normalizeH="0" baseline="0" noProof="0">
              <a:solidFill>
                <a:schemeClr val="tx1"/>
              </a:solidFill>
              <a:latin typeface="Comic Sans MS" panose="030F0702030302020204" pitchFamily="66" charset="0"/>
              <a:ea typeface="宋体" panose="02010600030101010101" pitchFamily="2" charset="-122"/>
              <a:cs typeface="+mn-cs"/>
            </a:endParaRPr>
          </a:p>
        </p:txBody>
      </p:sp>
      <p:sp>
        <p:nvSpPr>
          <p:cNvPr id="6" name="灯片编号占位符 5"/>
          <p:cNvSpPr>
            <a:spLocks noGrp="1"/>
          </p:cNvSpPr>
          <p:nvPr>
            <p:ph type="sldNum" sz="quarter" idx="12"/>
          </p:nvPr>
        </p:nvSpPr>
        <p:spPr>
          <a:xfrm>
            <a:off x="6718300" y="6248400"/>
            <a:ext cx="1905000" cy="457200"/>
          </a:xfrm>
          <a:prstGeom prst="rect">
            <a:avLst/>
          </a:prstGeom>
          <a:noFill/>
          <a:ln w="9525">
            <a:noFill/>
            <a:miter lim="800000"/>
          </a:ln>
        </p:spPr>
        <p:txBody>
          <a:bodyPr vert="horz" wrap="square" lIns="91440" tIns="45720" rIns="91440" bIns="45720" numCol="1" anchor="t" anchorCtr="0" compatLnSpc="1"/>
          <a:p>
            <a:pPr algn="r" eaLnBrk="1" fontAlgn="base" hangingPunct="1">
              <a:buChar char="•"/>
            </a:pPr>
            <a:fld id="{9A0DB2DC-4C9A-4742-B13C-FB6460FD3503}" type="slidenum">
              <a:rPr lang="en-US" altLang="zh-CN" sz="1400" strike="noStrike" noProof="1" dirty="0">
                <a:latin typeface="Comic Sans MS" panose="030F0702030302020204" pitchFamily="66" charset="0"/>
                <a:ea typeface="宋体" panose="02010600030101010101" pitchFamily="2" charset="-122"/>
                <a:cs typeface="+mn-ea"/>
              </a:rPr>
            </a:fld>
            <a:endParaRPr lang="en-US" altLang="zh-CN" sz="1400" strike="noStrike" noProof="1" dirty="0"/>
          </a:p>
        </p:txBody>
      </p:sp>
    </p:spTree>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2"/>
          </p:nvPr>
        </p:nvSpPr>
        <p:spPr>
          <a:xfrm>
            <a:off x="628650" y="6356350"/>
            <a:ext cx="2057400" cy="365125"/>
          </a:xfrm>
        </p:spPr>
        <p:txBody>
          <a:bodyPr/>
          <a:lstStyle>
            <a:lvl1pPr>
              <a:buFont typeface="Arial" panose="020B0604020202020204" pitchFamily="34" charset="0"/>
              <a:buNone/>
              <a:defRPr noProof="1">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ea"/>
            </a:endParaRPr>
          </a:p>
        </p:txBody>
      </p:sp>
      <p:sp>
        <p:nvSpPr>
          <p:cNvPr id="6" name="页脚占位符 5"/>
          <p:cNvSpPr>
            <a:spLocks noGrp="1"/>
          </p:cNvSpPr>
          <p:nvPr>
            <p:ph type="ftr" sz="quarter" idx="3"/>
          </p:nvPr>
        </p:nvSpPr>
        <p:spPr>
          <a:xfrm>
            <a:off x="3028950" y="6356350"/>
            <a:ext cx="3086100" cy="365125"/>
          </a:xfrm>
        </p:spPr>
        <p:txBody>
          <a:bodyPr/>
          <a:lstStyle>
            <a:lvl1pPr>
              <a:buFont typeface="Arial" panose="020B0604020202020204" pitchFamily="34" charset="0"/>
              <a:buNone/>
              <a:defRPr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灯片编号占位符 6"/>
          <p:cNvSpPr>
            <a:spLocks noGrp="1"/>
          </p:cNvSpPr>
          <p:nvPr>
            <p:ph type="sldNum" sz="quarter" idx="4"/>
          </p:nvPr>
        </p:nvSpPr>
        <p:spPr>
          <a:xfrm>
            <a:off x="6457950" y="6356350"/>
            <a:ext cx="2057400" cy="365125"/>
          </a:xfrm>
        </p:spPr>
        <p:txBody>
          <a:bodyPr vert="horz" wrap="square" lIns="91440" tIns="45720" rIns="91440" bIns="45720" numCol="1" anchor="t" anchorCtr="0" compatLnSpc="1"/>
          <a:p>
            <a:pPr lvl="0" eaLnBrk="1" fontAlgn="base" hangingPunct="1">
              <a:buChar char="•"/>
            </a:pPr>
            <a:fld id="{9A0DB2DC-4C9A-4742-B13C-FB6460FD3503}" type="slidenum">
              <a:rPr lang="zh-CN" altLang="en-US" sz="1300" strike="noStrike" noProof="1" dirty="0">
                <a:latin typeface="Calibri" panose="020F0502020204030204" pitchFamily="34" charset="0"/>
                <a:ea typeface="宋体" panose="02010600030101010101" pitchFamily="2" charset="-122"/>
                <a:cs typeface="+mn-ea"/>
              </a:rPr>
            </a:fld>
            <a:endParaRPr lang="zh-CN" altLang="en-US" sz="1300" strike="noStrike" noProof="1"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2"/>
          </p:nvPr>
        </p:nvSpPr>
        <p:spPr>
          <a:xfrm>
            <a:off x="628650" y="6356350"/>
            <a:ext cx="2057400" cy="365125"/>
          </a:xfrm>
        </p:spPr>
        <p:txBody>
          <a:bodyPr/>
          <a:lstStyle>
            <a:lvl1pPr>
              <a:buFont typeface="Arial" panose="020B0604020202020204" pitchFamily="34" charset="0"/>
              <a:buNone/>
              <a:defRPr noProof="1">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ea"/>
            </a:endParaRPr>
          </a:p>
        </p:txBody>
      </p:sp>
      <p:sp>
        <p:nvSpPr>
          <p:cNvPr id="6" name="页脚占位符 5"/>
          <p:cNvSpPr>
            <a:spLocks noGrp="1"/>
          </p:cNvSpPr>
          <p:nvPr>
            <p:ph type="ftr" sz="quarter" idx="3"/>
          </p:nvPr>
        </p:nvSpPr>
        <p:spPr>
          <a:xfrm>
            <a:off x="3028950" y="6356350"/>
            <a:ext cx="3086100" cy="365125"/>
          </a:xfrm>
        </p:spPr>
        <p:txBody>
          <a:bodyPr/>
          <a:lstStyle>
            <a:lvl1pPr>
              <a:buFont typeface="Arial" panose="020B0604020202020204" pitchFamily="34" charset="0"/>
              <a:buNone/>
              <a:defRPr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灯片编号占位符 6"/>
          <p:cNvSpPr>
            <a:spLocks noGrp="1"/>
          </p:cNvSpPr>
          <p:nvPr>
            <p:ph type="sldNum" sz="quarter" idx="4"/>
          </p:nvPr>
        </p:nvSpPr>
        <p:spPr>
          <a:xfrm>
            <a:off x="6457950" y="6356350"/>
            <a:ext cx="2057400" cy="365125"/>
          </a:xfrm>
        </p:spPr>
        <p:txBody>
          <a:bodyPr vert="horz" wrap="square" lIns="91440" tIns="45720" rIns="91440" bIns="45720" numCol="1" anchor="t" anchorCtr="0" compatLnSpc="1"/>
          <a:p>
            <a:pPr lvl="0" eaLnBrk="1" fontAlgn="base" hangingPunct="1">
              <a:buChar char="•"/>
            </a:pPr>
            <a:fld id="{9A0DB2DC-4C9A-4742-B13C-FB6460FD3503}" type="slidenum">
              <a:rPr lang="zh-CN" altLang="en-US" sz="1300" strike="noStrike" noProof="1" dirty="0">
                <a:latin typeface="Calibri" panose="020F0502020204030204" pitchFamily="34" charset="0"/>
                <a:ea typeface="宋体" panose="02010600030101010101" pitchFamily="2" charset="-122"/>
                <a:cs typeface="+mn-ea"/>
              </a:rPr>
            </a:fld>
            <a:endParaRPr lang="zh-CN" altLang="en-US" sz="1300" strike="noStrike" noProof="1"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3"/>
          <p:cNvSpPr>
            <a:spLocks noGrp="1"/>
          </p:cNvSpPr>
          <p:nvPr>
            <p:ph type="dt" sz="half" idx="2"/>
          </p:nvPr>
        </p:nvSpPr>
        <p:spPr>
          <a:xfrm>
            <a:off x="628650" y="6356350"/>
            <a:ext cx="2057400" cy="365125"/>
          </a:xfrm>
        </p:spPr>
        <p:txBody>
          <a:bodyPr/>
          <a:lstStyle>
            <a:lvl1pPr>
              <a:buFont typeface="Arial" panose="020B0604020202020204" pitchFamily="34" charset="0"/>
              <a:buNone/>
              <a:defRPr noProof="1">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ea"/>
            </a:endParaRPr>
          </a:p>
        </p:txBody>
      </p:sp>
      <p:sp>
        <p:nvSpPr>
          <p:cNvPr id="6" name="页脚占位符 4"/>
          <p:cNvSpPr>
            <a:spLocks noGrp="1"/>
          </p:cNvSpPr>
          <p:nvPr>
            <p:ph type="ftr" sz="quarter" idx="3"/>
          </p:nvPr>
        </p:nvSpPr>
        <p:spPr>
          <a:xfrm>
            <a:off x="3028950" y="6356350"/>
            <a:ext cx="3086100" cy="365125"/>
          </a:xfrm>
        </p:spPr>
        <p:txBody>
          <a:bodyPr/>
          <a:lstStyle>
            <a:lvl1pPr>
              <a:buFont typeface="Arial" panose="020B0604020202020204" pitchFamily="34" charset="0"/>
              <a:buNone/>
              <a:defRPr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灯片编号占位符 5"/>
          <p:cNvSpPr>
            <a:spLocks noGrp="1"/>
          </p:cNvSpPr>
          <p:nvPr>
            <p:ph type="sldNum" sz="quarter" idx="4"/>
          </p:nvPr>
        </p:nvSpPr>
        <p:spPr>
          <a:xfrm>
            <a:off x="6457950" y="6356350"/>
            <a:ext cx="2057400" cy="365125"/>
          </a:xfrm>
        </p:spPr>
        <p:txBody>
          <a:bodyPr vert="horz" wrap="square" lIns="91440" tIns="45720" rIns="91440" bIns="45720" numCol="1" anchor="t" anchorCtr="0" compatLnSpc="1"/>
          <a:p>
            <a:pPr lvl="0" eaLnBrk="1" fontAlgn="base" hangingPunct="1">
              <a:buChar char="•"/>
            </a:pPr>
            <a:fld id="{9A0DB2DC-4C9A-4742-B13C-FB6460FD3503}" type="slidenum">
              <a:rPr lang="zh-CN" altLang="en-US" sz="1300" strike="noStrike" noProof="1" dirty="0">
                <a:latin typeface="Calibri" panose="020F0502020204030204" pitchFamily="34" charset="0"/>
                <a:ea typeface="宋体" panose="02010600030101010101" pitchFamily="2" charset="-122"/>
                <a:cs typeface="+mn-ea"/>
              </a:rPr>
            </a:fld>
            <a:endParaRPr lang="zh-CN" altLang="en-US" sz="1300" strike="noStrike" noProof="1" dirty="0">
              <a:latin typeface="Calibri" panose="020F050202020403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3"/>
          <p:cNvSpPr>
            <a:spLocks noGrp="1"/>
          </p:cNvSpPr>
          <p:nvPr>
            <p:ph type="dt" sz="half" idx="2"/>
          </p:nvPr>
        </p:nvSpPr>
        <p:spPr>
          <a:xfrm>
            <a:off x="628650" y="6356350"/>
            <a:ext cx="2057400" cy="365125"/>
          </a:xfrm>
        </p:spPr>
        <p:txBody>
          <a:bodyPr/>
          <a:lstStyle>
            <a:lvl1pPr>
              <a:buFont typeface="Arial" panose="020B0604020202020204" pitchFamily="34" charset="0"/>
              <a:buNone/>
              <a:defRPr noProof="1">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ea"/>
            </a:endParaRPr>
          </a:p>
        </p:txBody>
      </p:sp>
      <p:sp>
        <p:nvSpPr>
          <p:cNvPr id="6" name="页脚占位符 4"/>
          <p:cNvSpPr>
            <a:spLocks noGrp="1"/>
          </p:cNvSpPr>
          <p:nvPr>
            <p:ph type="ftr" sz="quarter" idx="3"/>
          </p:nvPr>
        </p:nvSpPr>
        <p:spPr>
          <a:xfrm>
            <a:off x="3028950" y="6356350"/>
            <a:ext cx="3086100" cy="365125"/>
          </a:xfrm>
        </p:spPr>
        <p:txBody>
          <a:bodyPr/>
          <a:lstStyle>
            <a:lvl1pPr>
              <a:buFont typeface="Arial" panose="020B0604020202020204" pitchFamily="34" charset="0"/>
              <a:buNone/>
              <a:defRPr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灯片编号占位符 5"/>
          <p:cNvSpPr>
            <a:spLocks noGrp="1"/>
          </p:cNvSpPr>
          <p:nvPr>
            <p:ph type="sldNum" sz="quarter" idx="4"/>
          </p:nvPr>
        </p:nvSpPr>
        <p:spPr>
          <a:xfrm>
            <a:off x="6457950" y="6356350"/>
            <a:ext cx="2057400" cy="365125"/>
          </a:xfrm>
        </p:spPr>
        <p:txBody>
          <a:bodyPr vert="horz" wrap="square" lIns="91440" tIns="45720" rIns="91440" bIns="45720" numCol="1" anchor="t" anchorCtr="0" compatLnSpc="1"/>
          <a:p>
            <a:pPr lvl="0" eaLnBrk="1" fontAlgn="base" hangingPunct="1">
              <a:buChar char="•"/>
            </a:pPr>
            <a:fld id="{9A0DB2DC-4C9A-4742-B13C-FB6460FD3503}" type="slidenum">
              <a:rPr lang="zh-CN" altLang="en-US" sz="1300" strike="noStrike" noProof="1" dirty="0">
                <a:latin typeface="Calibri" panose="020F0502020204030204" pitchFamily="34" charset="0"/>
                <a:ea typeface="宋体" panose="02010600030101010101" pitchFamily="2" charset="-122"/>
                <a:cs typeface="+mn-ea"/>
              </a:rPr>
            </a:fld>
            <a:endParaRPr lang="zh-CN" altLang="en-US" sz="1300" strike="noStrike" noProof="1"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z="1400" strike="noStrike" noProof="1" dirty="0">
                <a:latin typeface="Comic Sans MS" panose="030F0702030302020204" pitchFamily="66" charset="0"/>
                <a:ea typeface="宋体" panose="02010600030101010101" pitchFamily="2" charset="-122"/>
                <a:cs typeface="+mn-ea"/>
              </a:rPr>
            </a:fld>
            <a:endParaRPr lang="en-US" altLang="zh-CN" sz="1400" strike="noStrike" noProof="1" dirty="0"/>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buChar char="•"/>
            </a:pPr>
            <a:fld id="{9A0DB2DC-4C9A-4742-B13C-FB6460FD3503}" type="slidenum">
              <a:rPr lang="en-US" altLang="zh-CN" sz="1400" strike="noStrike" noProof="1" dirty="0">
                <a:latin typeface="Comic Sans MS" panose="030F0702030302020204" pitchFamily="66" charset="0"/>
                <a:ea typeface="宋体" panose="02010600030101010101" pitchFamily="2" charset="-122"/>
                <a:cs typeface="+mn-ea"/>
              </a:rPr>
            </a:fld>
            <a:endParaRPr lang="en-US" altLang="zh-CN" sz="1400" strike="noStrike" noProof="1"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buChar char="•"/>
            </a:pPr>
            <a:fld id="{9A0DB2DC-4C9A-4742-B13C-FB6460FD3503}" type="slidenum">
              <a:rPr lang="en-US" altLang="zh-CN" sz="1400" strike="noStrike" noProof="1" dirty="0">
                <a:latin typeface="Comic Sans MS" panose="030F0702030302020204" pitchFamily="66" charset="0"/>
                <a:ea typeface="宋体" panose="02010600030101010101" pitchFamily="2" charset="-122"/>
                <a:cs typeface="+mn-ea"/>
              </a:rPr>
            </a:fld>
            <a:endParaRPr lang="en-US" altLang="zh-CN" sz="1400" strike="noStrike" noProof="1"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buChar char="•"/>
            </a:pPr>
            <a:fld id="{9A0DB2DC-4C9A-4742-B13C-FB6460FD3503}" type="slidenum">
              <a:rPr lang="en-US" altLang="zh-CN" sz="1400" strike="noStrike" noProof="1" dirty="0">
                <a:latin typeface="Comic Sans MS" panose="030F0702030302020204" pitchFamily="66" charset="0"/>
                <a:ea typeface="宋体" panose="02010600030101010101" pitchFamily="2" charset="-122"/>
                <a:cs typeface="+mn-ea"/>
              </a:rPr>
            </a:fld>
            <a:endParaRPr lang="en-US" altLang="zh-CN" sz="1400" strike="noStrike" noProof="1"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buChar char="•"/>
            </a:pPr>
            <a:fld id="{9A0DB2DC-4C9A-4742-B13C-FB6460FD3503}" type="slidenum">
              <a:rPr lang="en-US" altLang="zh-CN" sz="1400" strike="noStrike" noProof="1" dirty="0">
                <a:latin typeface="Comic Sans MS" panose="030F0702030302020204" pitchFamily="66" charset="0"/>
                <a:ea typeface="宋体" panose="02010600030101010101" pitchFamily="2" charset="-122"/>
                <a:cs typeface="+mn-ea"/>
              </a:rPr>
            </a:fld>
            <a:endParaRPr lang="en-US" altLang="zh-CN" sz="1400" strike="noStrike" noProof="1"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buChar char="•"/>
            </a:pPr>
            <a:fld id="{9A0DB2DC-4C9A-4742-B13C-FB6460FD3503}" type="slidenum">
              <a:rPr lang="en-US" altLang="zh-CN" sz="1400" strike="noStrike" noProof="1" dirty="0">
                <a:latin typeface="Comic Sans MS" panose="030F0702030302020204" pitchFamily="66" charset="0"/>
                <a:ea typeface="宋体" panose="02010600030101010101" pitchFamily="2" charset="-122"/>
                <a:cs typeface="+mn-ea"/>
              </a:rPr>
            </a:fld>
            <a:endParaRPr lang="en-US" altLang="zh-CN" sz="1400" strike="noStrike" noProof="1" dirty="0"/>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buChar char="•"/>
            </a:pPr>
            <a:fld id="{9A0DB2DC-4C9A-4742-B13C-FB6460FD3503}" type="slidenum">
              <a:rPr lang="en-US" altLang="zh-CN" sz="1400" strike="noStrike" noProof="1" dirty="0">
                <a:latin typeface="Comic Sans MS" panose="030F0702030302020204" pitchFamily="66" charset="0"/>
                <a:ea typeface="宋体" panose="02010600030101010101" pitchFamily="2" charset="-122"/>
                <a:cs typeface="+mn-ea"/>
              </a:rPr>
            </a:fld>
            <a:endParaRPr lang="en-US" altLang="zh-CN" sz="1400" strike="noStrike" noProof="1"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3"/>
          <p:cNvSpPr>
            <a:spLocks noGrp="1"/>
          </p:cNvSpPr>
          <p:nvPr>
            <p:ph type="title"/>
          </p:nvPr>
        </p:nvSpPr>
        <p:spPr>
          <a:xfrm>
            <a:off x="1476375" y="620713"/>
            <a:ext cx="5111750" cy="576262"/>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4"/>
          <p:cNvSpPr>
            <a:spLocks noGrp="1"/>
          </p:cNvSpPr>
          <p:nvPr>
            <p:ph type="body"/>
          </p:nvPr>
        </p:nvSpPr>
        <p:spPr>
          <a:xfrm>
            <a:off x="685800" y="1828800"/>
            <a:ext cx="7696200" cy="36576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78181" name="Rectangle 5"/>
          <p:cNvSpPr>
            <a:spLocks noGrp="1" noChangeArrowheads="1"/>
          </p:cNvSpPr>
          <p:nvPr>
            <p:ph type="dt" sz="half" idx="2"/>
          </p:nvPr>
        </p:nvSpPr>
        <p:spPr bwMode="auto">
          <a:xfrm>
            <a:off x="1371600" y="6248400"/>
            <a:ext cx="1905000" cy="457200"/>
          </a:xfrm>
          <a:prstGeom prst="rect">
            <a:avLst/>
          </a:prstGeom>
          <a:noFill/>
          <a:ln w="9525">
            <a:noFill/>
            <a:miter lim="800000"/>
          </a:ln>
        </p:spPr>
        <p:txBody>
          <a:bodyPr vert="horz" wrap="square" lIns="91440" tIns="45720" rIns="91440" bIns="45720" numCol="1" anchor="t" anchorCtr="0" compatLnSpc="1"/>
          <a:lstStyle>
            <a:lvl1pPr algn="l">
              <a:buFontTx/>
              <a:buNone/>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82" name="Rectangle 6"/>
          <p:cNvSpPr>
            <a:spLocks noGrp="1" noChangeArrowheads="1"/>
          </p:cNvSpPr>
          <p:nvPr>
            <p:ph type="ftr" sz="quarter" idx="3"/>
          </p:nvPr>
        </p:nvSpPr>
        <p:spPr bwMode="auto">
          <a:xfrm>
            <a:off x="3556000" y="6248400"/>
            <a:ext cx="2895600" cy="457200"/>
          </a:xfrm>
          <a:prstGeom prst="rect">
            <a:avLst/>
          </a:prstGeom>
          <a:noFill/>
          <a:ln w="9525">
            <a:noFill/>
            <a:miter lim="800000"/>
          </a:ln>
        </p:spPr>
        <p:txBody>
          <a:bodyPr vert="horz" wrap="square" lIns="91440" tIns="45720" rIns="91440" bIns="45720" numCol="1" anchor="t" anchorCtr="0" compatLnSpc="1"/>
          <a:lstStyle>
            <a:lvl1pPr algn="ctr">
              <a:buFontTx/>
              <a:buNone/>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83" name="Rectangle 7"/>
          <p:cNvSpPr>
            <a:spLocks noGrp="1" noChangeArrowheads="1"/>
          </p:cNvSpPr>
          <p:nvPr>
            <p:ph type="sldNum" sz="quarter" idx="4"/>
          </p:nvPr>
        </p:nvSpPr>
        <p:spPr bwMode="auto">
          <a:xfrm>
            <a:off x="6718300" y="6248400"/>
            <a:ext cx="1905000" cy="457200"/>
          </a:xfrm>
          <a:prstGeom prst="rect">
            <a:avLst/>
          </a:prstGeom>
          <a:noFill/>
          <a:ln w="9525">
            <a:noFill/>
            <a:miter lim="800000"/>
          </a:ln>
        </p:spPr>
        <p:txBody>
          <a:bodyPr vert="horz" wrap="square" lIns="91440" tIns="45720" rIns="91440" bIns="45720" numCol="1" anchor="t" anchorCtr="0" compatLnSpc="1"/>
          <a:p>
            <a:pPr lvl="0" algn="r" eaLnBrk="1" fontAlgn="base" hangingPunct="1">
              <a:buChar char="•"/>
            </a:pPr>
            <a:fld id="{9A0DB2DC-4C9A-4742-B13C-FB6460FD3503}" type="slidenum">
              <a:rPr lang="en-US" altLang="zh-CN" sz="1400" strike="noStrike" noProof="1" dirty="0">
                <a:latin typeface="Comic Sans MS" panose="030F0702030302020204" pitchFamily="66" charset="0"/>
                <a:ea typeface="宋体" panose="02010600030101010101" pitchFamily="2" charset="-122"/>
                <a:cs typeface="+mn-ea"/>
              </a:rPr>
            </a:fld>
            <a:endParaRPr lang="en-US" altLang="zh-CN" sz="1400" strike="noStrike" noProof="1" dirty="0"/>
          </a:p>
        </p:txBody>
      </p:sp>
      <p:grpSp>
        <p:nvGrpSpPr>
          <p:cNvPr id="1031" name="Group 10"/>
          <p:cNvGrpSpPr/>
          <p:nvPr/>
        </p:nvGrpSpPr>
        <p:grpSpPr>
          <a:xfrm>
            <a:off x="7938" y="6165850"/>
            <a:ext cx="1035050" cy="620713"/>
            <a:chOff x="5" y="3490"/>
            <a:chExt cx="1124" cy="785"/>
          </a:xfrm>
        </p:grpSpPr>
        <p:sp>
          <p:nvSpPr>
            <p:cNvPr id="178187" name="Freeform 11"/>
            <p:cNvSpPr/>
            <p:nvPr/>
          </p:nvSpPr>
          <p:spPr bwMode="auto">
            <a:xfrm>
              <a:off x="24" y="3504"/>
              <a:ext cx="1090" cy="650"/>
            </a:xfrm>
            <a:custGeom>
              <a:avLst/>
              <a:gdLst/>
              <a:ahLst/>
              <a:cxnLst>
                <a:cxn ang="0">
                  <a:pos x="1587" y="1260"/>
                </a:cxn>
                <a:cxn ang="0">
                  <a:pos x="1420" y="1106"/>
                </a:cxn>
                <a:cxn ang="0">
                  <a:pos x="1331" y="477"/>
                </a:cxn>
                <a:cxn ang="0">
                  <a:pos x="2139" y="330"/>
                </a:cxn>
                <a:cxn ang="0">
                  <a:pos x="2177" y="203"/>
                </a:cxn>
                <a:cxn ang="0">
                  <a:pos x="2099" y="100"/>
                </a:cxn>
                <a:cxn ang="0">
                  <a:pos x="1276" y="211"/>
                </a:cxn>
                <a:cxn ang="0">
                  <a:pos x="1219" y="32"/>
                </a:cxn>
                <a:cxn ang="0">
                  <a:pos x="1085" y="0"/>
                </a:cxn>
                <a:cxn ang="0">
                  <a:pos x="958" y="28"/>
                </a:cxn>
                <a:cxn ang="0">
                  <a:pos x="888" y="106"/>
                </a:cxn>
                <a:cxn ang="0">
                  <a:pos x="937" y="285"/>
                </a:cxn>
                <a:cxn ang="0">
                  <a:pos x="660" y="441"/>
                </a:cxn>
                <a:cxn ang="0">
                  <a:pos x="983" y="473"/>
                </a:cxn>
                <a:cxn ang="0">
                  <a:pos x="1112" y="889"/>
                </a:cxn>
                <a:cxn ang="0">
                  <a:pos x="141" y="469"/>
                </a:cxn>
                <a:cxn ang="0">
                  <a:pos x="46" y="509"/>
                </a:cxn>
                <a:cxn ang="0">
                  <a:pos x="0" y="636"/>
                </a:cxn>
                <a:cxn ang="0">
                  <a:pos x="55" y="779"/>
                </a:cxn>
                <a:cxn ang="0">
                  <a:pos x="1139" y="1288"/>
                </a:cxn>
                <a:cxn ang="0">
                  <a:pos x="1378" y="1256"/>
                </a:cxn>
                <a:cxn ang="0">
                  <a:pos x="1570" y="1298"/>
                </a:cxn>
                <a:cxn ang="0">
                  <a:pos x="1587" y="1260"/>
                </a:cxn>
                <a:cxn ang="0">
                  <a:pos x="1587" y="1260"/>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lnTo>
                    <a:pt x="1587" y="1260"/>
                  </a:lnTo>
                  <a:close/>
                </a:path>
              </a:pathLst>
            </a:custGeom>
            <a:solidFill>
              <a:srgbClr val="F8F8F8"/>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88" name="Freeform 12"/>
            <p:cNvSpPr/>
            <p:nvPr/>
          </p:nvSpPr>
          <p:spPr bwMode="auto">
            <a:xfrm>
              <a:off x="1022" y="3582"/>
              <a:ext cx="71" cy="128"/>
            </a:xfrm>
            <a:custGeom>
              <a:avLst/>
              <a:gdLst/>
              <a:ahLst/>
              <a:cxnLst>
                <a:cxn ang="0">
                  <a:pos x="0" y="7"/>
                </a:cxn>
                <a:cxn ang="0">
                  <a:pos x="120" y="0"/>
                </a:cxn>
                <a:cxn ang="0">
                  <a:pos x="143" y="233"/>
                </a:cxn>
                <a:cxn ang="0">
                  <a:pos x="8" y="258"/>
                </a:cxn>
                <a:cxn ang="0">
                  <a:pos x="0" y="7"/>
                </a:cxn>
                <a:cxn ang="0">
                  <a:pos x="0" y="7"/>
                </a:cxn>
              </a:cxnLst>
              <a:rect l="0" t="0" r="r" b="b"/>
              <a:pathLst>
                <a:path w="143" h="258">
                  <a:moveTo>
                    <a:pt x="0" y="7"/>
                  </a:moveTo>
                  <a:lnTo>
                    <a:pt x="120" y="0"/>
                  </a:lnTo>
                  <a:lnTo>
                    <a:pt x="143" y="233"/>
                  </a:lnTo>
                  <a:lnTo>
                    <a:pt x="8" y="258"/>
                  </a:lnTo>
                  <a:lnTo>
                    <a:pt x="0" y="7"/>
                  </a:lnTo>
                  <a:lnTo>
                    <a:pt x="0" y="7"/>
                  </a:lnTo>
                  <a:close/>
                </a:path>
              </a:pathLst>
            </a:custGeom>
            <a:solidFill>
              <a:schemeClr val="accent1"/>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89" name="Freeform 13"/>
            <p:cNvSpPr/>
            <p:nvPr/>
          </p:nvSpPr>
          <p:spPr bwMode="auto">
            <a:xfrm>
              <a:off x="21" y="3773"/>
              <a:ext cx="791" cy="412"/>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0" name="Freeform 14"/>
            <p:cNvSpPr/>
            <p:nvPr/>
          </p:nvSpPr>
          <p:spPr bwMode="auto">
            <a:xfrm>
              <a:off x="129" y="3807"/>
              <a:ext cx="524" cy="375"/>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1" name="Freeform 15"/>
            <p:cNvSpPr/>
            <p:nvPr/>
          </p:nvSpPr>
          <p:spPr bwMode="auto">
            <a:xfrm>
              <a:off x="484" y="3532"/>
              <a:ext cx="136" cy="120"/>
            </a:xfrm>
            <a:custGeom>
              <a:avLst/>
              <a:gdLst/>
              <a:ahLst/>
              <a:cxnLst>
                <a:cxn ang="0">
                  <a:pos x="0" y="28"/>
                </a:cxn>
                <a:cxn ang="0">
                  <a:pos x="160" y="0"/>
                </a:cxn>
                <a:cxn ang="0">
                  <a:pos x="251" y="36"/>
                </a:cxn>
                <a:cxn ang="0">
                  <a:pos x="272" y="139"/>
                </a:cxn>
                <a:cxn ang="0">
                  <a:pos x="164" y="146"/>
                </a:cxn>
                <a:cxn ang="0">
                  <a:pos x="32" y="241"/>
                </a:cxn>
                <a:cxn ang="0">
                  <a:pos x="0" y="28"/>
                </a:cxn>
                <a:cxn ang="0">
                  <a:pos x="0" y="28"/>
                </a:cxn>
              </a:cxnLst>
              <a:rect l="0" t="0" r="r" b="b"/>
              <a:pathLst>
                <a:path w="272" h="241">
                  <a:moveTo>
                    <a:pt x="0" y="28"/>
                  </a:moveTo>
                  <a:lnTo>
                    <a:pt x="160" y="0"/>
                  </a:lnTo>
                  <a:lnTo>
                    <a:pt x="251" y="36"/>
                  </a:lnTo>
                  <a:lnTo>
                    <a:pt x="272" y="139"/>
                  </a:lnTo>
                  <a:lnTo>
                    <a:pt x="164" y="146"/>
                  </a:lnTo>
                  <a:lnTo>
                    <a:pt x="32" y="241"/>
                  </a:lnTo>
                  <a:lnTo>
                    <a:pt x="0" y="28"/>
                  </a:lnTo>
                  <a:lnTo>
                    <a:pt x="0" y="28"/>
                  </a:lnTo>
                  <a:close/>
                </a:path>
              </a:pathLst>
            </a:custGeom>
            <a:solidFill>
              <a:schemeClr val="hlink"/>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2" name="Freeform 16"/>
            <p:cNvSpPr/>
            <p:nvPr/>
          </p:nvSpPr>
          <p:spPr bwMode="auto">
            <a:xfrm>
              <a:off x="641" y="4163"/>
              <a:ext cx="76" cy="112"/>
            </a:xfrm>
            <a:custGeom>
              <a:avLst/>
              <a:gdLst/>
              <a:ahLst/>
              <a:cxnLst>
                <a:cxn ang="0">
                  <a:pos x="152" y="4"/>
                </a:cxn>
                <a:cxn ang="0">
                  <a:pos x="152" y="224"/>
                </a:cxn>
                <a:cxn ang="0">
                  <a:pos x="0" y="8"/>
                </a:cxn>
                <a:cxn ang="0">
                  <a:pos x="72" y="0"/>
                </a:cxn>
                <a:cxn ang="0">
                  <a:pos x="152" y="4"/>
                </a:cxn>
                <a:cxn ang="0">
                  <a:pos x="152" y="4"/>
                </a:cxn>
              </a:cxnLst>
              <a:rect l="0" t="0" r="r" b="b"/>
              <a:pathLst>
                <a:path w="152" h="224">
                  <a:moveTo>
                    <a:pt x="152" y="4"/>
                  </a:moveTo>
                  <a:lnTo>
                    <a:pt x="152" y="224"/>
                  </a:lnTo>
                  <a:lnTo>
                    <a:pt x="0" y="8"/>
                  </a:lnTo>
                  <a:lnTo>
                    <a:pt x="72" y="0"/>
                  </a:lnTo>
                  <a:lnTo>
                    <a:pt x="152" y="4"/>
                  </a:lnTo>
                  <a:lnTo>
                    <a:pt x="152" y="4"/>
                  </a:lnTo>
                  <a:close/>
                </a:path>
              </a:pathLst>
            </a:custGeom>
            <a:solidFill>
              <a:schemeClr val="hlink"/>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3" name="Freeform 17"/>
            <p:cNvSpPr/>
            <p:nvPr/>
          </p:nvSpPr>
          <p:spPr bwMode="auto">
            <a:xfrm>
              <a:off x="503" y="3606"/>
              <a:ext cx="193" cy="383"/>
            </a:xfrm>
            <a:custGeom>
              <a:avLst/>
              <a:gdLst/>
              <a:ahLst/>
              <a:cxnLst>
                <a:cxn ang="0">
                  <a:pos x="0" y="80"/>
                </a:cxn>
                <a:cxn ang="0">
                  <a:pos x="87" y="0"/>
                </a:cxn>
                <a:cxn ang="0">
                  <a:pos x="232" y="6"/>
                </a:cxn>
                <a:cxn ang="0">
                  <a:pos x="386" y="764"/>
                </a:cxn>
                <a:cxn ang="0">
                  <a:pos x="279" y="720"/>
                </a:cxn>
                <a:cxn ang="0">
                  <a:pos x="152" y="677"/>
                </a:cxn>
                <a:cxn ang="0">
                  <a:pos x="0" y="80"/>
                </a:cxn>
                <a:cxn ang="0">
                  <a:pos x="0" y="80"/>
                </a:cxn>
              </a:cxnLst>
              <a:rect l="0" t="0" r="r" b="b"/>
              <a:pathLst>
                <a:path w="386" h="764">
                  <a:moveTo>
                    <a:pt x="0" y="80"/>
                  </a:moveTo>
                  <a:lnTo>
                    <a:pt x="87" y="0"/>
                  </a:lnTo>
                  <a:lnTo>
                    <a:pt x="232" y="6"/>
                  </a:lnTo>
                  <a:lnTo>
                    <a:pt x="386" y="764"/>
                  </a:lnTo>
                  <a:lnTo>
                    <a:pt x="279" y="720"/>
                  </a:lnTo>
                  <a:lnTo>
                    <a:pt x="152" y="677"/>
                  </a:lnTo>
                  <a:lnTo>
                    <a:pt x="0" y="80"/>
                  </a:lnTo>
                  <a:lnTo>
                    <a:pt x="0" y="80"/>
                  </a:lnTo>
                  <a:close/>
                </a:path>
              </a:pathLst>
            </a:custGeom>
            <a:solidFill>
              <a:schemeClr val="bg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4" name="Freeform 18"/>
            <p:cNvSpPr/>
            <p:nvPr/>
          </p:nvSpPr>
          <p:spPr bwMode="auto">
            <a:xfrm>
              <a:off x="669" y="3590"/>
              <a:ext cx="364" cy="173"/>
            </a:xfrm>
            <a:custGeom>
              <a:avLst/>
              <a:gdLst/>
              <a:ahLst/>
              <a:cxnLst>
                <a:cxn ang="0">
                  <a:pos x="692" y="0"/>
                </a:cxn>
                <a:cxn ang="0">
                  <a:pos x="0" y="106"/>
                </a:cxn>
                <a:cxn ang="0">
                  <a:pos x="28" y="348"/>
                </a:cxn>
                <a:cxn ang="0">
                  <a:pos x="715" y="237"/>
                </a:cxn>
                <a:cxn ang="0">
                  <a:pos x="728" y="43"/>
                </a:cxn>
                <a:cxn ang="0">
                  <a:pos x="692" y="0"/>
                </a:cxn>
                <a:cxn ang="0">
                  <a:pos x="692" y="0"/>
                </a:cxn>
              </a:cxnLst>
              <a:rect l="0" t="0" r="r" b="b"/>
              <a:pathLst>
                <a:path w="728" h="348">
                  <a:moveTo>
                    <a:pt x="692" y="0"/>
                  </a:moveTo>
                  <a:lnTo>
                    <a:pt x="0" y="106"/>
                  </a:lnTo>
                  <a:lnTo>
                    <a:pt x="28" y="348"/>
                  </a:lnTo>
                  <a:lnTo>
                    <a:pt x="715" y="237"/>
                  </a:lnTo>
                  <a:lnTo>
                    <a:pt x="728" y="43"/>
                  </a:lnTo>
                  <a:lnTo>
                    <a:pt x="692" y="0"/>
                  </a:lnTo>
                  <a:lnTo>
                    <a:pt x="692" y="0"/>
                  </a:lnTo>
                  <a:close/>
                </a:path>
              </a:pathLst>
            </a:custGeom>
            <a:solidFill>
              <a:schemeClr val="bg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5" name="Freeform 19"/>
            <p:cNvSpPr/>
            <p:nvPr/>
          </p:nvSpPr>
          <p:spPr bwMode="auto">
            <a:xfrm>
              <a:off x="346" y="3693"/>
              <a:ext cx="157" cy="66"/>
            </a:xfrm>
            <a:custGeom>
              <a:avLst/>
              <a:gdLst/>
              <a:ahLst/>
              <a:cxnLst>
                <a:cxn ang="0">
                  <a:pos x="272" y="0"/>
                </a:cxn>
                <a:cxn ang="0">
                  <a:pos x="0" y="78"/>
                </a:cxn>
                <a:cxn ang="0">
                  <a:pos x="312" y="135"/>
                </a:cxn>
                <a:cxn ang="0">
                  <a:pos x="272" y="0"/>
                </a:cxn>
                <a:cxn ang="0">
                  <a:pos x="272" y="0"/>
                </a:cxn>
              </a:cxnLst>
              <a:rect l="0" t="0" r="r" b="b"/>
              <a:pathLst>
                <a:path w="312" h="135">
                  <a:moveTo>
                    <a:pt x="272" y="0"/>
                  </a:moveTo>
                  <a:lnTo>
                    <a:pt x="0" y="78"/>
                  </a:lnTo>
                  <a:lnTo>
                    <a:pt x="312" y="135"/>
                  </a:lnTo>
                  <a:lnTo>
                    <a:pt x="272" y="0"/>
                  </a:lnTo>
                  <a:lnTo>
                    <a:pt x="272" y="0"/>
                  </a:lnTo>
                  <a:close/>
                </a:path>
              </a:pathLst>
            </a:custGeom>
            <a:solidFill>
              <a:schemeClr val="accent1"/>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nvGrpSpPr>
            <p:cNvPr id="1041" name="Group 20"/>
            <p:cNvGrpSpPr/>
            <p:nvPr userDrawn="1"/>
          </p:nvGrpSpPr>
          <p:grpSpPr>
            <a:xfrm>
              <a:off x="5" y="3490"/>
              <a:ext cx="1124" cy="780"/>
              <a:chOff x="5" y="3490"/>
              <a:chExt cx="1124" cy="780"/>
            </a:xfrm>
          </p:grpSpPr>
          <p:grpSp>
            <p:nvGrpSpPr>
              <p:cNvPr id="1042" name="Group 21"/>
              <p:cNvGrpSpPr/>
              <p:nvPr userDrawn="1"/>
            </p:nvGrpSpPr>
            <p:grpSpPr>
              <a:xfrm>
                <a:off x="499" y="3562"/>
                <a:ext cx="548" cy="708"/>
                <a:chOff x="499" y="3562"/>
                <a:chExt cx="548" cy="708"/>
              </a:xfrm>
            </p:grpSpPr>
            <p:sp>
              <p:nvSpPr>
                <p:cNvPr id="178198" name="Freeform 22"/>
                <p:cNvSpPr/>
                <p:nvPr/>
              </p:nvSpPr>
              <p:spPr bwMode="auto">
                <a:xfrm>
                  <a:off x="501" y="3586"/>
                  <a:ext cx="155" cy="88"/>
                </a:xfrm>
                <a:custGeom>
                  <a:avLst/>
                  <a:gdLst/>
                  <a:ahLst/>
                  <a:cxnLst>
                    <a:cxn ang="0">
                      <a:pos x="0" y="107"/>
                    </a:cxn>
                    <a:cxn ang="0">
                      <a:pos x="114" y="10"/>
                    </a:cxn>
                    <a:cxn ang="0">
                      <a:pos x="213" y="0"/>
                    </a:cxn>
                    <a:cxn ang="0">
                      <a:pos x="292" y="27"/>
                    </a:cxn>
                    <a:cxn ang="0">
                      <a:pos x="313" y="91"/>
                    </a:cxn>
                    <a:cxn ang="0">
                      <a:pos x="167" y="67"/>
                    </a:cxn>
                    <a:cxn ang="0">
                      <a:pos x="74" y="101"/>
                    </a:cxn>
                    <a:cxn ang="0">
                      <a:pos x="13" y="175"/>
                    </a:cxn>
                    <a:cxn ang="0">
                      <a:pos x="0" y="107"/>
                    </a:cxn>
                    <a:cxn ang="0">
                      <a:pos x="0" y="107"/>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lnTo>
                        <a:pt x="0" y="107"/>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99" name="Freeform 23"/>
                <p:cNvSpPr/>
                <p:nvPr/>
              </p:nvSpPr>
              <p:spPr bwMode="auto">
                <a:xfrm>
                  <a:off x="636" y="4138"/>
                  <a:ext cx="116" cy="133"/>
                </a:xfrm>
                <a:custGeom>
                  <a:avLst/>
                  <a:gdLst/>
                  <a:ahLst/>
                  <a:cxnLst>
                    <a:cxn ang="0">
                      <a:pos x="0" y="40"/>
                    </a:cxn>
                    <a:cxn ang="0">
                      <a:pos x="160" y="266"/>
                    </a:cxn>
                    <a:cxn ang="0">
                      <a:pos x="230" y="251"/>
                    </a:cxn>
                    <a:cxn ang="0">
                      <a:pos x="223" y="17"/>
                    </a:cxn>
                    <a:cxn ang="0">
                      <a:pos x="166" y="0"/>
                    </a:cxn>
                    <a:cxn ang="0">
                      <a:pos x="179" y="197"/>
                    </a:cxn>
                    <a:cxn ang="0">
                      <a:pos x="71" y="4"/>
                    </a:cxn>
                    <a:cxn ang="0">
                      <a:pos x="0" y="40"/>
                    </a:cxn>
                    <a:cxn ang="0">
                      <a:pos x="0" y="40"/>
                    </a:cxn>
                  </a:cxnLst>
                  <a:rect l="0" t="0" r="r" b="b"/>
                  <a:pathLst>
                    <a:path w="230" h="266">
                      <a:moveTo>
                        <a:pt x="0" y="40"/>
                      </a:moveTo>
                      <a:lnTo>
                        <a:pt x="160" y="266"/>
                      </a:lnTo>
                      <a:lnTo>
                        <a:pt x="230" y="251"/>
                      </a:lnTo>
                      <a:lnTo>
                        <a:pt x="223" y="17"/>
                      </a:lnTo>
                      <a:lnTo>
                        <a:pt x="166" y="0"/>
                      </a:lnTo>
                      <a:lnTo>
                        <a:pt x="179" y="197"/>
                      </a:lnTo>
                      <a:lnTo>
                        <a:pt x="71" y="4"/>
                      </a:lnTo>
                      <a:lnTo>
                        <a:pt x="0" y="40"/>
                      </a:lnTo>
                      <a:lnTo>
                        <a:pt x="0" y="40"/>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0" name="Freeform 24"/>
                <p:cNvSpPr/>
                <p:nvPr/>
              </p:nvSpPr>
              <p:spPr bwMode="auto">
                <a:xfrm>
                  <a:off x="1003" y="3562"/>
                  <a:ext cx="40" cy="116"/>
                </a:xfrm>
                <a:custGeom>
                  <a:avLst/>
                  <a:gdLst/>
                  <a:ahLst/>
                  <a:cxnLst>
                    <a:cxn ang="0">
                      <a:pos x="0" y="19"/>
                    </a:cxn>
                    <a:cxn ang="0">
                      <a:pos x="36" y="93"/>
                    </a:cxn>
                    <a:cxn ang="0">
                      <a:pos x="44" y="154"/>
                    </a:cxn>
                    <a:cxn ang="0">
                      <a:pos x="27" y="234"/>
                    </a:cxn>
                    <a:cxn ang="0">
                      <a:pos x="80" y="220"/>
                    </a:cxn>
                    <a:cxn ang="0">
                      <a:pos x="87" y="116"/>
                    </a:cxn>
                    <a:cxn ang="0">
                      <a:pos x="46" y="0"/>
                    </a:cxn>
                    <a:cxn ang="0">
                      <a:pos x="0" y="19"/>
                    </a:cxn>
                    <a:cxn ang="0">
                      <a:pos x="0" y="19"/>
                    </a:cxn>
                  </a:cxnLst>
                  <a:rect l="0" t="0" r="r" b="b"/>
                  <a:pathLst>
                    <a:path w="87" h="234">
                      <a:moveTo>
                        <a:pt x="0" y="19"/>
                      </a:moveTo>
                      <a:lnTo>
                        <a:pt x="36" y="93"/>
                      </a:lnTo>
                      <a:lnTo>
                        <a:pt x="44" y="154"/>
                      </a:lnTo>
                      <a:lnTo>
                        <a:pt x="27" y="234"/>
                      </a:lnTo>
                      <a:lnTo>
                        <a:pt x="80" y="220"/>
                      </a:lnTo>
                      <a:lnTo>
                        <a:pt x="87" y="116"/>
                      </a:lnTo>
                      <a:lnTo>
                        <a:pt x="46" y="0"/>
                      </a:lnTo>
                      <a:lnTo>
                        <a:pt x="0" y="19"/>
                      </a:lnTo>
                      <a:lnTo>
                        <a:pt x="0" y="19"/>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sp>
            <p:nvSpPr>
              <p:cNvPr id="178201" name="Freeform 25"/>
              <p:cNvSpPr/>
              <p:nvPr/>
            </p:nvSpPr>
            <p:spPr bwMode="auto">
              <a:xfrm>
                <a:off x="76" y="3733"/>
                <a:ext cx="595" cy="249"/>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2" name="Freeform 26"/>
              <p:cNvSpPr/>
              <p:nvPr/>
            </p:nvSpPr>
            <p:spPr bwMode="auto">
              <a:xfrm>
                <a:off x="260" y="3886"/>
                <a:ext cx="243" cy="189"/>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3" name="Freeform 27"/>
              <p:cNvSpPr/>
              <p:nvPr/>
            </p:nvSpPr>
            <p:spPr bwMode="auto">
              <a:xfrm>
                <a:off x="565" y="3681"/>
                <a:ext cx="107" cy="237"/>
              </a:xfrm>
              <a:custGeom>
                <a:avLst/>
                <a:gdLst/>
                <a:ahLst/>
                <a:cxnLst>
                  <a:cxn ang="0">
                    <a:pos x="24" y="0"/>
                  </a:cxn>
                  <a:cxn ang="0">
                    <a:pos x="91" y="25"/>
                  </a:cxn>
                  <a:cxn ang="0">
                    <a:pos x="80" y="192"/>
                  </a:cxn>
                  <a:cxn ang="0">
                    <a:pos x="106" y="327"/>
                  </a:cxn>
                  <a:cxn ang="0">
                    <a:pos x="213" y="451"/>
                  </a:cxn>
                  <a:cxn ang="0">
                    <a:pos x="97" y="478"/>
                  </a:cxn>
                  <a:cxn ang="0">
                    <a:pos x="30" y="344"/>
                  </a:cxn>
                  <a:cxn ang="0">
                    <a:pos x="0" y="57"/>
                  </a:cxn>
                  <a:cxn ang="0">
                    <a:pos x="24" y="0"/>
                  </a:cxn>
                  <a:cxn ang="0">
                    <a:pos x="24" y="0"/>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lnTo>
                      <a:pt x="24" y="0"/>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nvGrpSpPr>
              <p:cNvPr id="1049" name="Group 28"/>
              <p:cNvGrpSpPr/>
              <p:nvPr userDrawn="1"/>
            </p:nvGrpSpPr>
            <p:grpSpPr>
              <a:xfrm>
                <a:off x="5" y="3490"/>
                <a:ext cx="1124" cy="678"/>
                <a:chOff x="5" y="3490"/>
                <a:chExt cx="1124" cy="678"/>
              </a:xfrm>
            </p:grpSpPr>
            <p:sp>
              <p:nvSpPr>
                <p:cNvPr id="178205" name="Freeform 29"/>
                <p:cNvSpPr/>
                <p:nvPr/>
              </p:nvSpPr>
              <p:spPr bwMode="auto">
                <a:xfrm>
                  <a:off x="669" y="4048"/>
                  <a:ext cx="76" cy="88"/>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6" name="Freeform 30"/>
                <p:cNvSpPr/>
                <p:nvPr/>
              </p:nvSpPr>
              <p:spPr bwMode="auto">
                <a:xfrm>
                  <a:off x="5" y="3729"/>
                  <a:ext cx="841" cy="440"/>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7" name="Freeform 31"/>
                <p:cNvSpPr/>
                <p:nvPr/>
              </p:nvSpPr>
              <p:spPr bwMode="auto">
                <a:xfrm>
                  <a:off x="107" y="3771"/>
                  <a:ext cx="79" cy="167"/>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8" name="Freeform 32"/>
                <p:cNvSpPr/>
                <p:nvPr/>
              </p:nvSpPr>
              <p:spPr bwMode="auto">
                <a:xfrm>
                  <a:off x="450" y="3490"/>
                  <a:ext cx="321" cy="594"/>
                </a:xfrm>
                <a:custGeom>
                  <a:avLst/>
                  <a:gdLst/>
                  <a:ahLst/>
                  <a:cxnLst>
                    <a:cxn ang="0">
                      <a:pos x="218" y="896"/>
                    </a:cxn>
                    <a:cxn ang="0">
                      <a:pos x="0" y="124"/>
                    </a:cxn>
                    <a:cxn ang="0">
                      <a:pos x="81" y="38"/>
                    </a:cxn>
                    <a:cxn ang="0">
                      <a:pos x="258" y="0"/>
                    </a:cxn>
                    <a:cxn ang="0">
                      <a:pos x="399" y="57"/>
                    </a:cxn>
                    <a:cxn ang="0">
                      <a:pos x="642" y="1188"/>
                    </a:cxn>
                    <a:cxn ang="0">
                      <a:pos x="555" y="1091"/>
                    </a:cxn>
                    <a:cxn ang="0">
                      <a:pos x="355" y="97"/>
                    </a:cxn>
                    <a:cxn ang="0">
                      <a:pos x="226" y="61"/>
                    </a:cxn>
                    <a:cxn ang="0">
                      <a:pos x="119" y="74"/>
                    </a:cxn>
                    <a:cxn ang="0">
                      <a:pos x="76" y="141"/>
                    </a:cxn>
                    <a:cxn ang="0">
                      <a:pos x="306" y="924"/>
                    </a:cxn>
                    <a:cxn ang="0">
                      <a:pos x="218" y="896"/>
                    </a:cxn>
                    <a:cxn ang="0">
                      <a:pos x="218" y="896"/>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lnTo>
                        <a:pt x="218" y="896"/>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09" name="Freeform 33"/>
                <p:cNvSpPr/>
                <p:nvPr/>
              </p:nvSpPr>
              <p:spPr bwMode="auto">
                <a:xfrm>
                  <a:off x="577" y="3651"/>
                  <a:ext cx="97" cy="251"/>
                </a:xfrm>
                <a:custGeom>
                  <a:avLst/>
                  <a:gdLst/>
                  <a:ahLst/>
                  <a:cxnLst>
                    <a:cxn ang="0">
                      <a:pos x="0" y="27"/>
                    </a:cxn>
                    <a:cxn ang="0">
                      <a:pos x="76" y="194"/>
                    </a:cxn>
                    <a:cxn ang="0">
                      <a:pos x="113" y="318"/>
                    </a:cxn>
                    <a:cxn ang="0">
                      <a:pos x="116" y="504"/>
                    </a:cxn>
                    <a:cxn ang="0">
                      <a:pos x="192" y="504"/>
                    </a:cxn>
                    <a:cxn ang="0">
                      <a:pos x="187" y="360"/>
                    </a:cxn>
                    <a:cxn ang="0">
                      <a:pos x="162" y="208"/>
                    </a:cxn>
                    <a:cxn ang="0">
                      <a:pos x="99" y="59"/>
                    </a:cxn>
                    <a:cxn ang="0">
                      <a:pos x="63" y="0"/>
                    </a:cxn>
                    <a:cxn ang="0">
                      <a:pos x="0" y="27"/>
                    </a:cxn>
                    <a:cxn ang="0">
                      <a:pos x="0" y="27"/>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lnTo>
                        <a:pt x="0" y="27"/>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10" name="Freeform 34"/>
                <p:cNvSpPr/>
                <p:nvPr/>
              </p:nvSpPr>
              <p:spPr bwMode="auto">
                <a:xfrm>
                  <a:off x="327" y="3631"/>
                  <a:ext cx="195" cy="175"/>
                </a:xfrm>
                <a:custGeom>
                  <a:avLst/>
                  <a:gdLst/>
                  <a:ahLst/>
                  <a:cxnLst>
                    <a:cxn ang="0">
                      <a:pos x="297" y="0"/>
                    </a:cxn>
                    <a:cxn ang="0">
                      <a:pos x="257" y="17"/>
                    </a:cxn>
                    <a:cxn ang="0">
                      <a:pos x="253" y="66"/>
                    </a:cxn>
                    <a:cxn ang="0">
                      <a:pos x="0" y="169"/>
                    </a:cxn>
                    <a:cxn ang="0">
                      <a:pos x="0" y="222"/>
                    </a:cxn>
                    <a:cxn ang="0">
                      <a:pos x="284" y="226"/>
                    </a:cxn>
                    <a:cxn ang="0">
                      <a:pos x="320" y="269"/>
                    </a:cxn>
                    <a:cxn ang="0">
                      <a:pos x="390" y="266"/>
                    </a:cxn>
                    <a:cxn ang="0">
                      <a:pos x="383" y="190"/>
                    </a:cxn>
                    <a:cxn ang="0">
                      <a:pos x="116" y="176"/>
                    </a:cxn>
                    <a:cxn ang="0">
                      <a:pos x="333" y="89"/>
                    </a:cxn>
                    <a:cxn ang="0">
                      <a:pos x="297" y="0"/>
                    </a:cxn>
                    <a:cxn ang="0">
                      <a:pos x="297" y="0"/>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lnTo>
                        <a:pt x="297" y="0"/>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11" name="Freeform 35"/>
                <p:cNvSpPr/>
                <p:nvPr/>
              </p:nvSpPr>
              <p:spPr bwMode="auto">
                <a:xfrm>
                  <a:off x="658" y="3538"/>
                  <a:ext cx="471" cy="213"/>
                </a:xfrm>
                <a:custGeom>
                  <a:avLst/>
                  <a:gdLst/>
                  <a:ahLst/>
                  <a:cxnLst>
                    <a:cxn ang="0">
                      <a:pos x="0" y="131"/>
                    </a:cxn>
                    <a:cxn ang="0">
                      <a:pos x="863" y="0"/>
                    </a:cxn>
                    <a:cxn ang="0">
                      <a:pos x="926" y="78"/>
                    </a:cxn>
                    <a:cxn ang="0">
                      <a:pos x="941" y="181"/>
                    </a:cxn>
                    <a:cxn ang="0">
                      <a:pos x="903" y="282"/>
                    </a:cxn>
                    <a:cxn ang="0">
                      <a:pos x="57" y="424"/>
                    </a:cxn>
                    <a:cxn ang="0">
                      <a:pos x="53" y="384"/>
                    </a:cxn>
                    <a:cxn ang="0">
                      <a:pos x="863" y="242"/>
                    </a:cxn>
                    <a:cxn ang="0">
                      <a:pos x="893" y="145"/>
                    </a:cxn>
                    <a:cxn ang="0">
                      <a:pos x="840" y="57"/>
                    </a:cxn>
                    <a:cxn ang="0">
                      <a:pos x="0" y="185"/>
                    </a:cxn>
                    <a:cxn ang="0">
                      <a:pos x="0" y="131"/>
                    </a:cxn>
                    <a:cxn ang="0">
                      <a:pos x="0" y="131"/>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lnTo>
                        <a:pt x="0" y="131"/>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12" name="Freeform 36"/>
                <p:cNvSpPr/>
                <p:nvPr/>
              </p:nvSpPr>
              <p:spPr bwMode="auto">
                <a:xfrm>
                  <a:off x="717" y="3606"/>
                  <a:ext cx="245" cy="86"/>
                </a:xfrm>
                <a:custGeom>
                  <a:avLst/>
                  <a:gdLst/>
                  <a:ahLst/>
                  <a:cxnLst>
                    <a:cxn ang="0">
                      <a:pos x="0" y="126"/>
                    </a:cxn>
                    <a:cxn ang="0">
                      <a:pos x="66" y="173"/>
                    </a:cxn>
                    <a:cxn ang="0">
                      <a:pos x="222" y="166"/>
                    </a:cxn>
                    <a:cxn ang="0">
                      <a:pos x="418" y="116"/>
                    </a:cxn>
                    <a:cxn ang="0">
                      <a:pos x="488" y="42"/>
                    </a:cxn>
                    <a:cxn ang="0">
                      <a:pos x="443" y="2"/>
                    </a:cxn>
                    <a:cxn ang="0">
                      <a:pos x="253" y="0"/>
                    </a:cxn>
                    <a:cxn ang="0">
                      <a:pos x="110" y="12"/>
                    </a:cxn>
                    <a:cxn ang="0">
                      <a:pos x="15" y="76"/>
                    </a:cxn>
                    <a:cxn ang="0">
                      <a:pos x="112" y="95"/>
                    </a:cxn>
                    <a:cxn ang="0">
                      <a:pos x="275" y="53"/>
                    </a:cxn>
                    <a:cxn ang="0">
                      <a:pos x="416" y="53"/>
                    </a:cxn>
                    <a:cxn ang="0">
                      <a:pos x="268" y="110"/>
                    </a:cxn>
                    <a:cxn ang="0">
                      <a:pos x="142" y="126"/>
                    </a:cxn>
                    <a:cxn ang="0">
                      <a:pos x="0" y="126"/>
                    </a:cxn>
                    <a:cxn ang="0">
                      <a:pos x="0" y="126"/>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lnTo>
                        <a:pt x="0" y="126"/>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grpSp>
      </p:grpSp>
      <p:grpSp>
        <p:nvGrpSpPr>
          <p:cNvPr id="1058" name="Group 37"/>
          <p:cNvGrpSpPr/>
          <p:nvPr/>
        </p:nvGrpSpPr>
        <p:grpSpPr>
          <a:xfrm flipH="1">
            <a:off x="8820150" y="836613"/>
            <a:ext cx="73025" cy="5588000"/>
            <a:chOff x="5468" y="1333"/>
            <a:chExt cx="243" cy="2714"/>
          </a:xfrm>
        </p:grpSpPr>
        <p:sp>
          <p:nvSpPr>
            <p:cNvPr id="178214" name="Freeform 38"/>
            <p:cNvSpPr/>
            <p:nvPr/>
          </p:nvSpPr>
          <p:spPr bwMode="auto">
            <a:xfrm flipH="1">
              <a:off x="5468" y="2620"/>
              <a:ext cx="206" cy="1427"/>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15" name="Freeform 39"/>
            <p:cNvSpPr/>
            <p:nvPr/>
          </p:nvSpPr>
          <p:spPr bwMode="auto">
            <a:xfrm flipH="1">
              <a:off x="5505" y="1333"/>
              <a:ext cx="206" cy="1633"/>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grpSp>
        <p:nvGrpSpPr>
          <p:cNvPr id="1061" name="Group 67"/>
          <p:cNvGrpSpPr/>
          <p:nvPr/>
        </p:nvGrpSpPr>
        <p:grpSpPr>
          <a:xfrm rot="-1955625">
            <a:off x="7851775" y="74613"/>
            <a:ext cx="1173163" cy="611187"/>
            <a:chOff x="4609" y="57"/>
            <a:chExt cx="1373" cy="1204"/>
          </a:xfrm>
        </p:grpSpPr>
        <p:sp>
          <p:nvSpPr>
            <p:cNvPr id="178178" name="Freeform 2"/>
            <p:cNvSpPr/>
            <p:nvPr/>
          </p:nvSpPr>
          <p:spPr bwMode="auto">
            <a:xfrm rot="-3172564">
              <a:off x="4883" y="-33"/>
              <a:ext cx="735" cy="1314"/>
            </a:xfrm>
            <a:custGeom>
              <a:avLst/>
              <a:gdLst/>
              <a:ahLst/>
              <a:cxnLst>
                <a:cxn ang="0">
                  <a:pos x="2903" y="433"/>
                </a:cxn>
                <a:cxn ang="0">
                  <a:pos x="2565" y="80"/>
                </a:cxn>
                <a:cxn ang="0">
                  <a:pos x="2241" y="0"/>
                </a:cxn>
                <a:cxn ang="0">
                  <a:pos x="110" y="2811"/>
                </a:cxn>
                <a:cxn ang="0">
                  <a:pos x="110" y="3228"/>
                </a:cxn>
                <a:cxn ang="0">
                  <a:pos x="0" y="3631"/>
                </a:cxn>
                <a:cxn ang="0">
                  <a:pos x="72" y="3686"/>
                </a:cxn>
                <a:cxn ang="0">
                  <a:pos x="441" y="3355"/>
                </a:cxn>
                <a:cxn ang="0">
                  <a:pos x="740" y="3228"/>
                </a:cxn>
                <a:cxn ang="0">
                  <a:pos x="2903" y="433"/>
                </a:cxn>
                <a:cxn ang="0">
                  <a:pos x="2903" y="433"/>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lnTo>
                    <a:pt x="2903" y="433"/>
                  </a:lnTo>
                  <a:close/>
                </a:path>
              </a:pathLst>
            </a:custGeom>
            <a:solidFill>
              <a:srgbClr val="FFFFFF"/>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84" name="Freeform 8"/>
            <p:cNvSpPr/>
            <p:nvPr/>
          </p:nvSpPr>
          <p:spPr bwMode="auto">
            <a:xfrm rot="-3172564">
              <a:off x="4938" y="-21"/>
              <a:ext cx="735" cy="1321"/>
            </a:xfrm>
            <a:custGeom>
              <a:avLst/>
              <a:gdLst/>
              <a:ahLst/>
              <a:cxnLst>
                <a:cxn ang="0">
                  <a:pos x="2293" y="0"/>
                </a:cxn>
                <a:cxn ang="0">
                  <a:pos x="130" y="2835"/>
                </a:cxn>
                <a:cxn ang="0">
                  <a:pos x="131" y="3201"/>
                </a:cxn>
                <a:cxn ang="0">
                  <a:pos x="0" y="3633"/>
                </a:cxn>
                <a:cxn ang="0">
                  <a:pos x="50" y="3703"/>
                </a:cxn>
                <a:cxn ang="0">
                  <a:pos x="422" y="3352"/>
                </a:cxn>
                <a:cxn ang="0">
                  <a:pos x="763" y="3220"/>
                </a:cxn>
                <a:cxn ang="0">
                  <a:pos x="2911" y="428"/>
                </a:cxn>
                <a:cxn ang="0">
                  <a:pos x="2589" y="96"/>
                </a:cxn>
                <a:cxn ang="0">
                  <a:pos x="2293" y="0"/>
                </a:cxn>
                <a:cxn ang="0">
                  <a:pos x="2293" y="0"/>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lnTo>
                    <a:pt x="2293" y="0"/>
                  </a:lnTo>
                  <a:close/>
                </a:path>
              </a:pathLst>
            </a:custGeom>
            <a:solidFill>
              <a:schemeClr val="folHlink"/>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185" name="Freeform 9"/>
            <p:cNvSpPr/>
            <p:nvPr/>
          </p:nvSpPr>
          <p:spPr bwMode="auto">
            <a:xfrm rot="-3172564">
              <a:off x="4928" y="62"/>
              <a:ext cx="644" cy="988"/>
            </a:xfrm>
            <a:custGeom>
              <a:avLst/>
              <a:gdLst/>
              <a:ahLst/>
              <a:cxnLst>
                <a:cxn ang="0">
                  <a:pos x="0" y="2485"/>
                </a:cxn>
                <a:cxn ang="0">
                  <a:pos x="432" y="2553"/>
                </a:cxn>
                <a:cxn ang="0">
                  <a:pos x="736" y="2777"/>
                </a:cxn>
                <a:cxn ang="0">
                  <a:pos x="2561" y="399"/>
                </a:cxn>
                <a:cxn ang="0">
                  <a:pos x="2118" y="82"/>
                </a:cxn>
                <a:cxn ang="0">
                  <a:pos x="1898" y="0"/>
                </a:cxn>
                <a:cxn ang="0">
                  <a:pos x="0" y="2485"/>
                </a:cxn>
                <a:cxn ang="0">
                  <a:pos x="0" y="2485"/>
                </a:cxn>
              </a:cxnLst>
              <a:rect l="0" t="0" r="r" b="b"/>
              <a:pathLst>
                <a:path w="2561" h="2777">
                  <a:moveTo>
                    <a:pt x="0" y="2485"/>
                  </a:moveTo>
                  <a:lnTo>
                    <a:pt x="432" y="2553"/>
                  </a:lnTo>
                  <a:lnTo>
                    <a:pt x="736" y="2777"/>
                  </a:lnTo>
                  <a:lnTo>
                    <a:pt x="2561" y="399"/>
                  </a:lnTo>
                  <a:lnTo>
                    <a:pt x="2118" y="82"/>
                  </a:lnTo>
                  <a:lnTo>
                    <a:pt x="1898" y="0"/>
                  </a:lnTo>
                  <a:lnTo>
                    <a:pt x="0" y="2485"/>
                  </a:lnTo>
                  <a:lnTo>
                    <a:pt x="0" y="2485"/>
                  </a:lnTo>
                  <a:close/>
                </a:path>
              </a:pathLst>
            </a:custGeom>
            <a:solidFill>
              <a:schemeClr val="bg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nvGrpSpPr>
            <p:cNvPr id="1065" name="Group 40"/>
            <p:cNvGrpSpPr/>
            <p:nvPr/>
          </p:nvGrpSpPr>
          <p:grpSpPr>
            <a:xfrm>
              <a:off x="4610" y="57"/>
              <a:ext cx="1344" cy="1204"/>
              <a:chOff x="4610" y="57"/>
              <a:chExt cx="1344" cy="1204"/>
            </a:xfrm>
          </p:grpSpPr>
          <p:grpSp>
            <p:nvGrpSpPr>
              <p:cNvPr id="1066" name="Group 41"/>
              <p:cNvGrpSpPr/>
              <p:nvPr userDrawn="1"/>
            </p:nvGrpSpPr>
            <p:grpSpPr>
              <a:xfrm>
                <a:off x="4610" y="57"/>
                <a:ext cx="1344" cy="1204"/>
                <a:chOff x="4610" y="57"/>
                <a:chExt cx="1344" cy="1204"/>
              </a:xfrm>
            </p:grpSpPr>
            <p:sp>
              <p:nvSpPr>
                <p:cNvPr id="178218" name="Freeform 42"/>
                <p:cNvSpPr/>
                <p:nvPr/>
              </p:nvSpPr>
              <p:spPr bwMode="auto">
                <a:xfrm rot="-3172564">
                  <a:off x="5434" y="1000"/>
                  <a:ext cx="66" cy="288"/>
                </a:xfrm>
                <a:custGeom>
                  <a:avLst/>
                  <a:gdLst/>
                  <a:ahLst/>
                  <a:cxnLst>
                    <a:cxn ang="0">
                      <a:pos x="123" y="9"/>
                    </a:cxn>
                    <a:cxn ang="0">
                      <a:pos x="131" y="342"/>
                    </a:cxn>
                    <a:cxn ang="0">
                      <a:pos x="0" y="806"/>
                    </a:cxn>
                    <a:cxn ang="0">
                      <a:pos x="79" y="789"/>
                    </a:cxn>
                    <a:cxn ang="0">
                      <a:pos x="218" y="376"/>
                    </a:cxn>
                    <a:cxn ang="0">
                      <a:pos x="245" y="0"/>
                    </a:cxn>
                    <a:cxn ang="0">
                      <a:pos x="123" y="9"/>
                    </a:cxn>
                    <a:cxn ang="0">
                      <a:pos x="123" y="9"/>
                    </a:cxn>
                  </a:cxnLst>
                  <a:rect l="0" t="0" r="r" b="b"/>
                  <a:pathLst>
                    <a:path w="245" h="806">
                      <a:moveTo>
                        <a:pt x="123" y="9"/>
                      </a:moveTo>
                      <a:lnTo>
                        <a:pt x="131" y="342"/>
                      </a:lnTo>
                      <a:lnTo>
                        <a:pt x="0" y="806"/>
                      </a:lnTo>
                      <a:lnTo>
                        <a:pt x="79" y="789"/>
                      </a:lnTo>
                      <a:lnTo>
                        <a:pt x="218" y="376"/>
                      </a:lnTo>
                      <a:lnTo>
                        <a:pt x="245" y="0"/>
                      </a:lnTo>
                      <a:lnTo>
                        <a:pt x="123" y="9"/>
                      </a:lnTo>
                      <a:lnTo>
                        <a:pt x="123" y="9"/>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nvGrpSpPr>
                <p:cNvPr id="1068" name="Group 43"/>
                <p:cNvGrpSpPr/>
                <p:nvPr userDrawn="1"/>
              </p:nvGrpSpPr>
              <p:grpSpPr>
                <a:xfrm>
                  <a:off x="4610" y="57"/>
                  <a:ext cx="1344" cy="985"/>
                  <a:chOff x="4610" y="57"/>
                  <a:chExt cx="1344" cy="985"/>
                </a:xfrm>
              </p:grpSpPr>
              <p:sp>
                <p:nvSpPr>
                  <p:cNvPr id="178220" name="Freeform 44"/>
                  <p:cNvSpPr/>
                  <p:nvPr/>
                </p:nvSpPr>
                <p:spPr bwMode="auto">
                  <a:xfrm rot="-3172564">
                    <a:off x="4990" y="-34"/>
                    <a:ext cx="147" cy="124"/>
                  </a:xfrm>
                  <a:custGeom>
                    <a:avLst/>
                    <a:gdLst/>
                    <a:ahLst/>
                    <a:cxnLst>
                      <a:cxn ang="0">
                        <a:pos x="0" y="0"/>
                      </a:cxn>
                      <a:cxn ang="0">
                        <a:pos x="298" y="184"/>
                      </a:cxn>
                      <a:cxn ang="0">
                        <a:pos x="500" y="349"/>
                      </a:cxn>
                      <a:cxn ang="0">
                        <a:pos x="604" y="140"/>
                      </a:cxn>
                      <a:cxn ang="0">
                        <a:pos x="359" y="9"/>
                      </a:cxn>
                      <a:cxn ang="0">
                        <a:pos x="464" y="184"/>
                      </a:cxn>
                      <a:cxn ang="0">
                        <a:pos x="131" y="17"/>
                      </a:cxn>
                      <a:cxn ang="0">
                        <a:pos x="0" y="0"/>
                      </a:cxn>
                      <a:cxn ang="0">
                        <a:pos x="0" y="0"/>
                      </a:cxn>
                    </a:cxnLst>
                    <a:rect l="0" t="0" r="r" b="b"/>
                    <a:pathLst>
                      <a:path w="604" h="349">
                        <a:moveTo>
                          <a:pt x="0" y="0"/>
                        </a:moveTo>
                        <a:lnTo>
                          <a:pt x="298" y="184"/>
                        </a:lnTo>
                        <a:lnTo>
                          <a:pt x="500" y="349"/>
                        </a:lnTo>
                        <a:lnTo>
                          <a:pt x="604" y="140"/>
                        </a:lnTo>
                        <a:lnTo>
                          <a:pt x="359" y="9"/>
                        </a:lnTo>
                        <a:lnTo>
                          <a:pt x="464" y="184"/>
                        </a:lnTo>
                        <a:lnTo>
                          <a:pt x="131" y="17"/>
                        </a:lnTo>
                        <a:lnTo>
                          <a:pt x="0" y="0"/>
                        </a:lnTo>
                        <a:lnTo>
                          <a:pt x="0" y="0"/>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1" name="Freeform 45"/>
                  <p:cNvSpPr/>
                  <p:nvPr/>
                </p:nvSpPr>
                <p:spPr bwMode="auto">
                  <a:xfrm rot="-3172564">
                    <a:off x="5055" y="199"/>
                    <a:ext cx="269" cy="437"/>
                  </a:xfrm>
                  <a:custGeom>
                    <a:avLst/>
                    <a:gdLst/>
                    <a:ahLst/>
                    <a:cxnLst>
                      <a:cxn ang="0">
                        <a:pos x="741" y="129"/>
                      </a:cxn>
                      <a:cxn ang="0">
                        <a:pos x="485" y="352"/>
                      </a:cxn>
                      <a:cxn ang="0">
                        <a:pos x="163" y="762"/>
                      </a:cxn>
                      <a:cxn ang="0">
                        <a:pos x="0" y="1101"/>
                      </a:cxn>
                      <a:cxn ang="0">
                        <a:pos x="59" y="1230"/>
                      </a:cxn>
                      <a:cxn ang="0">
                        <a:pos x="262" y="1201"/>
                      </a:cxn>
                      <a:cxn ang="0">
                        <a:pos x="578" y="914"/>
                      </a:cxn>
                      <a:cxn ang="0">
                        <a:pos x="876" y="534"/>
                      </a:cxn>
                      <a:cxn ang="0">
                        <a:pos x="1034" y="270"/>
                      </a:cxn>
                      <a:cxn ang="0">
                        <a:pos x="1064" y="84"/>
                      </a:cxn>
                      <a:cxn ang="0">
                        <a:pos x="977" y="0"/>
                      </a:cxn>
                      <a:cxn ang="0">
                        <a:pos x="836" y="65"/>
                      </a:cxn>
                      <a:cxn ang="0">
                        <a:pos x="969" y="107"/>
                      </a:cxn>
                      <a:cxn ang="0">
                        <a:pos x="876" y="352"/>
                      </a:cxn>
                      <a:cxn ang="0">
                        <a:pos x="690" y="656"/>
                      </a:cxn>
                      <a:cxn ang="0">
                        <a:pos x="350" y="1008"/>
                      </a:cxn>
                      <a:cxn ang="0">
                        <a:pos x="116" y="1114"/>
                      </a:cxn>
                      <a:cxn ang="0">
                        <a:pos x="135" y="943"/>
                      </a:cxn>
                      <a:cxn ang="0">
                        <a:pos x="437" y="504"/>
                      </a:cxn>
                      <a:cxn ang="0">
                        <a:pos x="831" y="118"/>
                      </a:cxn>
                      <a:cxn ang="0">
                        <a:pos x="741" y="129"/>
                      </a:cxn>
                      <a:cxn ang="0">
                        <a:pos x="741" y="129"/>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lnTo>
                          <a:pt x="741" y="129"/>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2" name="Freeform 46"/>
                  <p:cNvSpPr/>
                  <p:nvPr/>
                </p:nvSpPr>
                <p:spPr bwMode="auto">
                  <a:xfrm rot="-3172564">
                    <a:off x="4883" y="60"/>
                    <a:ext cx="491" cy="896"/>
                  </a:xfrm>
                  <a:custGeom>
                    <a:avLst/>
                    <a:gdLst/>
                    <a:ahLst/>
                    <a:cxnLst>
                      <a:cxn ang="0">
                        <a:pos x="1941" y="0"/>
                      </a:cxn>
                      <a:cxn ang="0">
                        <a:pos x="0" y="2521"/>
                      </a:cxn>
                      <a:cxn ang="0">
                        <a:pos x="192" y="2450"/>
                      </a:cxn>
                      <a:cxn ang="0">
                        <a:pos x="2002" y="61"/>
                      </a:cxn>
                      <a:cxn ang="0">
                        <a:pos x="1941" y="0"/>
                      </a:cxn>
                      <a:cxn ang="0">
                        <a:pos x="1941" y="0"/>
                      </a:cxn>
                    </a:cxnLst>
                    <a:rect l="0" t="0" r="r" b="b"/>
                    <a:pathLst>
                      <a:path w="2002" h="2521">
                        <a:moveTo>
                          <a:pt x="1941" y="0"/>
                        </a:moveTo>
                        <a:lnTo>
                          <a:pt x="0" y="2521"/>
                        </a:lnTo>
                        <a:lnTo>
                          <a:pt x="192" y="2450"/>
                        </a:lnTo>
                        <a:lnTo>
                          <a:pt x="2002" y="61"/>
                        </a:lnTo>
                        <a:lnTo>
                          <a:pt x="1941" y="0"/>
                        </a:lnTo>
                        <a:lnTo>
                          <a:pt x="1941" y="0"/>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3" name="Freeform 47"/>
                  <p:cNvSpPr/>
                  <p:nvPr/>
                </p:nvSpPr>
                <p:spPr bwMode="auto">
                  <a:xfrm rot="-3172564">
                    <a:off x="4904" y="-128"/>
                    <a:ext cx="763" cy="1319"/>
                  </a:xfrm>
                  <a:custGeom>
                    <a:avLst/>
                    <a:gdLst/>
                    <a:ahLst/>
                    <a:cxnLst>
                      <a:cxn ang="0">
                        <a:pos x="95" y="2844"/>
                      </a:cxn>
                      <a:cxn ang="0">
                        <a:pos x="394" y="2834"/>
                      </a:cxn>
                      <a:cxn ang="0">
                        <a:pos x="821" y="3009"/>
                      </a:cxn>
                      <a:cxn ang="0">
                        <a:pos x="681" y="2817"/>
                      </a:cxn>
                      <a:cxn ang="0">
                        <a:pos x="367" y="2703"/>
                      </a:cxn>
                      <a:cxn ang="0">
                        <a:pos x="637" y="2720"/>
                      </a:cxn>
                      <a:cxn ang="0">
                        <a:pos x="979" y="2870"/>
                      </a:cxn>
                      <a:cxn ang="0">
                        <a:pos x="2859" y="420"/>
                      </a:cxn>
                      <a:cxn ang="0">
                        <a:pos x="2578" y="148"/>
                      </a:cxn>
                      <a:cxn ang="0">
                        <a:pos x="2308" y="0"/>
                      </a:cxn>
                      <a:cxn ang="0">
                        <a:pos x="2692" y="78"/>
                      </a:cxn>
                      <a:cxn ang="0">
                        <a:pos x="3007" y="428"/>
                      </a:cxn>
                      <a:cxn ang="0">
                        <a:pos x="831" y="3273"/>
                      </a:cxn>
                      <a:cxn ang="0">
                        <a:pos x="481" y="3412"/>
                      </a:cxn>
                      <a:cxn ang="0">
                        <a:pos x="105" y="3771"/>
                      </a:cxn>
                      <a:cxn ang="0">
                        <a:pos x="0" y="3667"/>
                      </a:cxn>
                      <a:cxn ang="0">
                        <a:pos x="131" y="3631"/>
                      </a:cxn>
                      <a:cxn ang="0">
                        <a:pos x="376" y="3385"/>
                      </a:cxn>
                      <a:cxn ang="0">
                        <a:pos x="165" y="3273"/>
                      </a:cxn>
                      <a:cxn ang="0">
                        <a:pos x="165" y="3176"/>
                      </a:cxn>
                      <a:cxn ang="0">
                        <a:pos x="411" y="3298"/>
                      </a:cxn>
                      <a:cxn ang="0">
                        <a:pos x="411" y="3186"/>
                      </a:cxn>
                      <a:cxn ang="0">
                        <a:pos x="603" y="3220"/>
                      </a:cxn>
                      <a:cxn ang="0">
                        <a:pos x="428" y="3079"/>
                      </a:cxn>
                      <a:cxn ang="0">
                        <a:pos x="629" y="3062"/>
                      </a:cxn>
                      <a:cxn ang="0">
                        <a:pos x="95" y="2844"/>
                      </a:cxn>
                      <a:cxn ang="0">
                        <a:pos x="95" y="2844"/>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lnTo>
                          <a:pt x="95" y="2844"/>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4" name="Freeform 48"/>
                  <p:cNvSpPr/>
                  <p:nvPr/>
                </p:nvSpPr>
                <p:spPr bwMode="auto">
                  <a:xfrm rot="-3172564">
                    <a:off x="5298" y="783"/>
                    <a:ext cx="172" cy="123"/>
                  </a:xfrm>
                  <a:custGeom>
                    <a:avLst/>
                    <a:gdLst/>
                    <a:ahLst/>
                    <a:cxnLst>
                      <a:cxn ang="0">
                        <a:pos x="0" y="80"/>
                      </a:cxn>
                      <a:cxn ang="0">
                        <a:pos x="255" y="106"/>
                      </a:cxn>
                      <a:cxn ang="0">
                        <a:pos x="639" y="342"/>
                      </a:cxn>
                      <a:cxn ang="0">
                        <a:pos x="673" y="289"/>
                      </a:cxn>
                      <a:cxn ang="0">
                        <a:pos x="447" y="114"/>
                      </a:cxn>
                      <a:cxn ang="0">
                        <a:pos x="26" y="0"/>
                      </a:cxn>
                      <a:cxn ang="0">
                        <a:pos x="0" y="80"/>
                      </a:cxn>
                      <a:cxn ang="0">
                        <a:pos x="0" y="80"/>
                      </a:cxn>
                    </a:cxnLst>
                    <a:rect l="0" t="0" r="r" b="b"/>
                    <a:pathLst>
                      <a:path w="673" h="342">
                        <a:moveTo>
                          <a:pt x="0" y="80"/>
                        </a:moveTo>
                        <a:lnTo>
                          <a:pt x="255" y="106"/>
                        </a:lnTo>
                        <a:lnTo>
                          <a:pt x="639" y="342"/>
                        </a:lnTo>
                        <a:lnTo>
                          <a:pt x="673" y="289"/>
                        </a:lnTo>
                        <a:lnTo>
                          <a:pt x="447" y="114"/>
                        </a:lnTo>
                        <a:lnTo>
                          <a:pt x="26" y="0"/>
                        </a:lnTo>
                        <a:lnTo>
                          <a:pt x="0" y="80"/>
                        </a:lnTo>
                        <a:lnTo>
                          <a:pt x="0" y="80"/>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5" name="Freeform 49"/>
                  <p:cNvSpPr/>
                  <p:nvPr/>
                </p:nvSpPr>
                <p:spPr bwMode="auto">
                  <a:xfrm rot="-3172564">
                    <a:off x="5257" y="705"/>
                    <a:ext cx="175" cy="145"/>
                  </a:xfrm>
                  <a:custGeom>
                    <a:avLst/>
                    <a:gdLst/>
                    <a:ahLst/>
                    <a:cxnLst>
                      <a:cxn ang="0">
                        <a:pos x="0" y="78"/>
                      </a:cxn>
                      <a:cxn ang="0">
                        <a:pos x="340" y="148"/>
                      </a:cxn>
                      <a:cxn ang="0">
                        <a:pos x="638" y="403"/>
                      </a:cxn>
                      <a:cxn ang="0">
                        <a:pos x="716" y="296"/>
                      </a:cxn>
                      <a:cxn ang="0">
                        <a:pos x="420" y="114"/>
                      </a:cxn>
                      <a:cxn ang="0">
                        <a:pos x="70" y="0"/>
                      </a:cxn>
                      <a:cxn ang="0">
                        <a:pos x="0" y="78"/>
                      </a:cxn>
                      <a:cxn ang="0">
                        <a:pos x="0" y="78"/>
                      </a:cxn>
                    </a:cxnLst>
                    <a:rect l="0" t="0" r="r" b="b"/>
                    <a:pathLst>
                      <a:path w="716" h="403">
                        <a:moveTo>
                          <a:pt x="0" y="78"/>
                        </a:moveTo>
                        <a:lnTo>
                          <a:pt x="340" y="148"/>
                        </a:lnTo>
                        <a:lnTo>
                          <a:pt x="638" y="403"/>
                        </a:lnTo>
                        <a:lnTo>
                          <a:pt x="716" y="296"/>
                        </a:lnTo>
                        <a:lnTo>
                          <a:pt x="420" y="114"/>
                        </a:lnTo>
                        <a:lnTo>
                          <a:pt x="70" y="0"/>
                        </a:lnTo>
                        <a:lnTo>
                          <a:pt x="0" y="78"/>
                        </a:lnTo>
                        <a:lnTo>
                          <a:pt x="0" y="78"/>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6" name="Freeform 50"/>
                  <p:cNvSpPr/>
                  <p:nvPr/>
                </p:nvSpPr>
                <p:spPr bwMode="auto">
                  <a:xfrm rot="-3172564">
                    <a:off x="4989" y="91"/>
                    <a:ext cx="175" cy="149"/>
                  </a:xfrm>
                  <a:custGeom>
                    <a:avLst/>
                    <a:gdLst/>
                    <a:ahLst/>
                    <a:cxnLst>
                      <a:cxn ang="0">
                        <a:pos x="0" y="78"/>
                      </a:cxn>
                      <a:cxn ang="0">
                        <a:pos x="316" y="139"/>
                      </a:cxn>
                      <a:cxn ang="0">
                        <a:pos x="649" y="411"/>
                      </a:cxn>
                      <a:cxn ang="0">
                        <a:pos x="717" y="314"/>
                      </a:cxn>
                      <a:cxn ang="0">
                        <a:pos x="394" y="87"/>
                      </a:cxn>
                      <a:cxn ang="0">
                        <a:pos x="54" y="0"/>
                      </a:cxn>
                      <a:cxn ang="0">
                        <a:pos x="0" y="78"/>
                      </a:cxn>
                      <a:cxn ang="0">
                        <a:pos x="0" y="78"/>
                      </a:cxn>
                    </a:cxnLst>
                    <a:rect l="0" t="0" r="r" b="b"/>
                    <a:pathLst>
                      <a:path w="717" h="411">
                        <a:moveTo>
                          <a:pt x="0" y="78"/>
                        </a:moveTo>
                        <a:lnTo>
                          <a:pt x="316" y="139"/>
                        </a:lnTo>
                        <a:lnTo>
                          <a:pt x="649" y="411"/>
                        </a:lnTo>
                        <a:lnTo>
                          <a:pt x="717" y="314"/>
                        </a:lnTo>
                        <a:lnTo>
                          <a:pt x="394" y="87"/>
                        </a:lnTo>
                        <a:lnTo>
                          <a:pt x="54" y="0"/>
                        </a:lnTo>
                        <a:lnTo>
                          <a:pt x="0" y="78"/>
                        </a:lnTo>
                        <a:lnTo>
                          <a:pt x="0" y="78"/>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78227" name="Freeform 51"/>
                  <p:cNvSpPr/>
                  <p:nvPr/>
                </p:nvSpPr>
                <p:spPr bwMode="auto">
                  <a:xfrm rot="-3172564">
                    <a:off x="4957" y="29"/>
                    <a:ext cx="178" cy="136"/>
                  </a:xfrm>
                  <a:custGeom>
                    <a:avLst/>
                    <a:gdLst/>
                    <a:ahLst/>
                    <a:cxnLst>
                      <a:cxn ang="0">
                        <a:pos x="0" y="88"/>
                      </a:cxn>
                      <a:cxn ang="0">
                        <a:pos x="272" y="131"/>
                      </a:cxn>
                      <a:cxn ang="0">
                        <a:pos x="665" y="386"/>
                      </a:cxn>
                      <a:cxn ang="0">
                        <a:pos x="709" y="308"/>
                      </a:cxn>
                      <a:cxn ang="0">
                        <a:pos x="306" y="53"/>
                      </a:cxn>
                      <a:cxn ang="0">
                        <a:pos x="43" y="0"/>
                      </a:cxn>
                      <a:cxn ang="0">
                        <a:pos x="0" y="88"/>
                      </a:cxn>
                      <a:cxn ang="0">
                        <a:pos x="0" y="88"/>
                      </a:cxn>
                    </a:cxnLst>
                    <a:rect l="0" t="0" r="r" b="b"/>
                    <a:pathLst>
                      <a:path w="709" h="386">
                        <a:moveTo>
                          <a:pt x="0" y="88"/>
                        </a:moveTo>
                        <a:lnTo>
                          <a:pt x="272" y="131"/>
                        </a:lnTo>
                        <a:lnTo>
                          <a:pt x="665" y="386"/>
                        </a:lnTo>
                        <a:lnTo>
                          <a:pt x="709" y="308"/>
                        </a:lnTo>
                        <a:lnTo>
                          <a:pt x="306" y="53"/>
                        </a:lnTo>
                        <a:lnTo>
                          <a:pt x="43" y="0"/>
                        </a:lnTo>
                        <a:lnTo>
                          <a:pt x="0" y="88"/>
                        </a:lnTo>
                        <a:lnTo>
                          <a:pt x="0" y="88"/>
                        </a:lnTo>
                        <a:close/>
                      </a:path>
                    </a:pathLst>
                  </a:custGeom>
                  <a:solidFill>
                    <a:schemeClr val="accent2"/>
                  </a:solidFill>
                  <a:ln w="9525">
                    <a:no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grpSp>
          <p:sp>
            <p:nvSpPr>
              <p:cNvPr id="178228" name="Line 52"/>
              <p:cNvSpPr>
                <a:spLocks noChangeShapeType="1"/>
              </p:cNvSpPr>
              <p:nvPr/>
            </p:nvSpPr>
            <p:spPr bwMode="auto">
              <a:xfrm>
                <a:off x="4880" y="-2"/>
                <a:ext cx="45" cy="100"/>
              </a:xfrm>
              <a:prstGeom prst="line">
                <a:avLst/>
              </a:prstGeom>
              <a:noFill/>
              <a:ln w="38100">
                <a:solidFill>
                  <a:schemeClr val="accent2"/>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grpSp>
      <p:pic>
        <p:nvPicPr>
          <p:cNvPr id="1078" name="Picture 62" descr="院徽组合11"/>
          <p:cNvPicPr>
            <a:picLocks noChangeAspect="1"/>
          </p:cNvPicPr>
          <p:nvPr/>
        </p:nvPicPr>
        <p:blipFill>
          <a:blip r:embed="rId13">
            <a:clrChange>
              <a:clrFrom>
                <a:srgbClr val="FFFFFF"/>
              </a:clrFrom>
              <a:clrTo>
                <a:srgbClr val="FFFFFF">
                  <a:alpha val="0"/>
                </a:srgbClr>
              </a:clrTo>
            </a:clrChange>
          </a:blip>
          <a:srcRect r="45299" b="-32095"/>
          <a:stretch>
            <a:fillRect/>
          </a:stretch>
        </p:blipFill>
        <p:spPr>
          <a:xfrm>
            <a:off x="6877050" y="6192838"/>
            <a:ext cx="2087563" cy="620712"/>
          </a:xfrm>
          <a:prstGeom prst="rect">
            <a:avLst/>
          </a:prstGeom>
          <a:noFill/>
          <a:ln w="9525">
            <a:noFill/>
          </a:ln>
        </p:spPr>
      </p:pic>
      <p:pic>
        <p:nvPicPr>
          <p:cNvPr id="1079" name="图片 8"/>
          <p:cNvPicPr>
            <a:picLocks noChangeAspect="1"/>
          </p:cNvPicPr>
          <p:nvPr/>
        </p:nvPicPr>
        <p:blipFill>
          <a:blip r:embed="rId14"/>
          <a:stretch>
            <a:fillRect/>
          </a:stretch>
        </p:blipFill>
        <p:spPr>
          <a:xfrm>
            <a:off x="3175" y="1588"/>
            <a:ext cx="1497013" cy="1428750"/>
          </a:xfrm>
          <a:prstGeom prst="rect">
            <a:avLst/>
          </a:prstGeom>
          <a:noFill/>
          <a:ln w="9525">
            <a:noFill/>
          </a:ln>
        </p:spPr>
      </p:pic>
      <p:cxnSp>
        <p:nvCxnSpPr>
          <p:cNvPr id="1080" name="直接连接符 60"/>
          <p:cNvCxnSpPr/>
          <p:nvPr/>
        </p:nvCxnSpPr>
        <p:spPr>
          <a:xfrm>
            <a:off x="1071563" y="1357313"/>
            <a:ext cx="6143625" cy="1587"/>
          </a:xfrm>
          <a:prstGeom prst="line">
            <a:avLst/>
          </a:prstGeom>
          <a:ln w="38100" cap="flat" cmpd="sng">
            <a:solidFill>
              <a:schemeClr val="tx2"/>
            </a:solidFill>
            <a:prstDash val="solid"/>
            <a:round/>
            <a:headEnd type="none" w="med" len="med"/>
            <a:tailEnd type="none" w="med" len="med"/>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blinds dir="vert"/>
  </p:transition>
  <p:hf sldNum="0"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Comic Sans MS" panose="030F0702030302020204" pitchFamily="66"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Comic Sans MS" panose="030F0702030302020204" pitchFamily="66"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Comic Sans MS" panose="030F0702030302020204" pitchFamily="66"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Comic Sans MS" panose="030F0702030302020204" pitchFamily="66" charset="0"/>
          <a:ea typeface="黑体" panose="02010609060101010101" pitchFamily="2" charset="-122"/>
        </a:defRPr>
      </a:lvl5pPr>
      <a:lvl6pPr marL="457200" algn="l" rtl="0" fontAlgn="base">
        <a:spcBef>
          <a:spcPct val="0"/>
        </a:spcBef>
        <a:spcAft>
          <a:spcPct val="0"/>
        </a:spcAft>
        <a:defRPr sz="3200" b="1">
          <a:solidFill>
            <a:schemeClr val="tx2"/>
          </a:solidFill>
          <a:latin typeface="Comic Sans MS" panose="030F0702030302020204" pitchFamily="66" charset="0"/>
          <a:ea typeface="黑体" panose="02010609060101010101" pitchFamily="2" charset="-122"/>
        </a:defRPr>
      </a:lvl6pPr>
      <a:lvl7pPr marL="914400" algn="l" rtl="0" fontAlgn="base">
        <a:spcBef>
          <a:spcPct val="0"/>
        </a:spcBef>
        <a:spcAft>
          <a:spcPct val="0"/>
        </a:spcAft>
        <a:defRPr sz="3200" b="1">
          <a:solidFill>
            <a:schemeClr val="tx2"/>
          </a:solidFill>
          <a:latin typeface="Comic Sans MS" panose="030F0702030302020204" pitchFamily="66" charset="0"/>
          <a:ea typeface="黑体" panose="02010609060101010101" pitchFamily="2" charset="-122"/>
        </a:defRPr>
      </a:lvl7pPr>
      <a:lvl8pPr marL="1371600" algn="l" rtl="0" fontAlgn="base">
        <a:spcBef>
          <a:spcPct val="0"/>
        </a:spcBef>
        <a:spcAft>
          <a:spcPct val="0"/>
        </a:spcAft>
        <a:defRPr sz="3200" b="1">
          <a:solidFill>
            <a:schemeClr val="tx2"/>
          </a:solidFill>
          <a:latin typeface="Comic Sans MS" panose="030F0702030302020204" pitchFamily="66" charset="0"/>
          <a:ea typeface="黑体" panose="02010609060101010101" pitchFamily="2" charset="-122"/>
        </a:defRPr>
      </a:lvl8pPr>
      <a:lvl9pPr marL="1828800" algn="l" rtl="0" fontAlgn="base">
        <a:spcBef>
          <a:spcPct val="0"/>
        </a:spcBef>
        <a:spcAft>
          <a:spcPct val="0"/>
        </a:spcAft>
        <a:defRPr sz="3200" b="1">
          <a:solidFill>
            <a:schemeClr val="tx2"/>
          </a:solidFill>
          <a:latin typeface="Comic Sans MS" panose="030F0702030302020204" pitchFamily="66"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标题占位符 1"/>
          <p:cNvSpPr>
            <a:spLocks noGrp="1"/>
          </p:cNvSpPr>
          <p:nvPr>
            <p:ph type="title"/>
          </p:nvPr>
        </p:nvSpPr>
        <p:spPr>
          <a:xfrm>
            <a:off x="1646238" y="365125"/>
            <a:ext cx="6869112" cy="917575"/>
          </a:xfrm>
          <a:prstGeom prst="rect">
            <a:avLst/>
          </a:prstGeom>
          <a:noFill/>
          <a:ln w="9525">
            <a:noFill/>
          </a:ln>
        </p:spPr>
        <p:txBody>
          <a:bodyPr anchor="ctr"/>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628650" y="1825625"/>
            <a:ext cx="7886700" cy="4351338"/>
          </a:xfrm>
          <a:prstGeom prst="rect">
            <a:avLst/>
          </a:prstGeom>
          <a:noFill/>
          <a:ln w="9525">
            <a:noFill/>
          </a:ln>
        </p:spPr>
        <p:txBody>
          <a:bodyPr anchor="t"/>
          <a:p>
            <a:pPr lvl="0" indent="-171450"/>
            <a:r>
              <a:rPr lang="en-US" altLang="en-US" dirty="0"/>
              <a:t>单击此处编辑母版文本样式</a:t>
            </a:r>
            <a:endParaRPr lang="en-US" altLang="en-US" dirty="0"/>
          </a:p>
          <a:p>
            <a:pPr lvl="1" indent="-171450"/>
            <a:r>
              <a:rPr lang="en-US" altLang="en-US" dirty="0"/>
              <a:t>第二级</a:t>
            </a:r>
            <a:endParaRPr lang="en-US" altLang="en-US" dirty="0"/>
          </a:p>
          <a:p>
            <a:pPr lvl="2" indent="-171450"/>
            <a:r>
              <a:rPr lang="en-US" altLang="en-US" dirty="0"/>
              <a:t>第三级</a:t>
            </a:r>
            <a:endParaRPr lang="en-US" altLang="en-US" dirty="0"/>
          </a:p>
          <a:p>
            <a:pPr lvl="3" indent="-171450"/>
            <a:r>
              <a:rPr lang="en-US" altLang="en-US" dirty="0"/>
              <a:t>第四级</a:t>
            </a:r>
            <a:endParaRPr lang="en-US" altLang="en-US" dirty="0"/>
          </a:p>
          <a:p>
            <a:pPr lvl="4" indent="-171450"/>
            <a:r>
              <a:rPr lang="en-US" altLang="en-US" dirty="0"/>
              <a:t>第五级</a:t>
            </a:r>
            <a:endParaRPr lang="en-US" altLang="en-US" dirty="0"/>
          </a:p>
        </p:txBody>
      </p:sp>
      <p:cxnSp>
        <p:nvCxnSpPr>
          <p:cNvPr id="8" name="直接连接符 7"/>
          <p:cNvCxnSpPr/>
          <p:nvPr/>
        </p:nvCxnSpPr>
        <p:spPr>
          <a:xfrm>
            <a:off x="827088" y="1412875"/>
            <a:ext cx="64087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1.xml"/><Relationship Id="rId4" Type="http://schemas.openxmlformats.org/officeDocument/2006/relationships/image" Target="../media/image7.wmf"/><Relationship Id="rId3" Type="http://schemas.openxmlformats.org/officeDocument/2006/relationships/oleObject" Target="../embeddings/oleObject3.bin"/><Relationship Id="rId2" Type="http://schemas.openxmlformats.org/officeDocument/2006/relationships/image" Target="../media/image6.wmf"/><Relationship Id="rId1"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1.xml"/><Relationship Id="rId4" Type="http://schemas.openxmlformats.org/officeDocument/2006/relationships/image" Target="../media/image6.wmf"/><Relationship Id="rId3" Type="http://schemas.openxmlformats.org/officeDocument/2006/relationships/oleObject" Target="../embeddings/oleObject5.bin"/><Relationship Id="rId2" Type="http://schemas.openxmlformats.org/officeDocument/2006/relationships/image" Target="../media/image8.wmf"/><Relationship Id="rId1"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2.wmf"/><Relationship Id="rId7" Type="http://schemas.openxmlformats.org/officeDocument/2006/relationships/oleObject" Target="../embeddings/oleObject9.bin"/><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 Id="rId3" Type="http://schemas.openxmlformats.org/officeDocument/2006/relationships/oleObject" Target="../embeddings/oleObject7.bin"/><Relationship Id="rId2" Type="http://schemas.openxmlformats.org/officeDocument/2006/relationships/image" Target="../media/image9.wmf"/><Relationship Id="rId14" Type="http://schemas.openxmlformats.org/officeDocument/2006/relationships/vmlDrawing" Target="../drawings/vmlDrawing4.vml"/><Relationship Id="rId13" Type="http://schemas.openxmlformats.org/officeDocument/2006/relationships/slideLayout" Target="../slideLayouts/slideLayout2.xml"/><Relationship Id="rId12" Type="http://schemas.openxmlformats.org/officeDocument/2006/relationships/image" Target="../media/image14.wmf"/><Relationship Id="rId11" Type="http://schemas.openxmlformats.org/officeDocument/2006/relationships/oleObject" Target="../embeddings/oleObject11.bin"/><Relationship Id="rId10" Type="http://schemas.openxmlformats.org/officeDocument/2006/relationships/image" Target="../media/image13.wmf"/><Relationship Id="rId1"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 Id="rId3" Type="http://schemas.openxmlformats.org/officeDocument/2006/relationships/oleObject" Target="../embeddings/oleObject13.bin"/><Relationship Id="rId2" Type="http://schemas.openxmlformats.org/officeDocument/2006/relationships/image" Target="../media/image15.wmf"/><Relationship Id="rId1" Type="http://schemas.openxmlformats.org/officeDocument/2006/relationships/oleObject" Target="../embeddings/oleObject12.bin"/></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12.xml"/><Relationship Id="rId6" Type="http://schemas.openxmlformats.org/officeDocument/2006/relationships/image" Target="../media/image20.wmf"/><Relationship Id="rId5" Type="http://schemas.openxmlformats.org/officeDocument/2006/relationships/oleObject" Target="../embeddings/oleObject17.bin"/><Relationship Id="rId4" Type="http://schemas.openxmlformats.org/officeDocument/2006/relationships/image" Target="../media/image19.wmf"/><Relationship Id="rId3" Type="http://schemas.openxmlformats.org/officeDocument/2006/relationships/oleObject" Target="../embeddings/oleObject16.bin"/><Relationship Id="rId2" Type="http://schemas.openxmlformats.org/officeDocument/2006/relationships/image" Target="../media/image18.wmf"/><Relationship Id="rId1"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4.wmf"/><Relationship Id="rId7" Type="http://schemas.openxmlformats.org/officeDocument/2006/relationships/oleObject" Target="../embeddings/oleObject21.bin"/><Relationship Id="rId6" Type="http://schemas.openxmlformats.org/officeDocument/2006/relationships/image" Target="../media/image23.wmf"/><Relationship Id="rId5" Type="http://schemas.openxmlformats.org/officeDocument/2006/relationships/oleObject" Target="../embeddings/oleObject20.bin"/><Relationship Id="rId4" Type="http://schemas.openxmlformats.org/officeDocument/2006/relationships/image" Target="../media/image22.wmf"/><Relationship Id="rId3" Type="http://schemas.openxmlformats.org/officeDocument/2006/relationships/oleObject" Target="../embeddings/oleObject19.bin"/><Relationship Id="rId2" Type="http://schemas.openxmlformats.org/officeDocument/2006/relationships/image" Target="../media/image21.wmf"/><Relationship Id="rId14" Type="http://schemas.openxmlformats.org/officeDocument/2006/relationships/vmlDrawing" Target="../drawings/vmlDrawing7.vml"/><Relationship Id="rId13" Type="http://schemas.openxmlformats.org/officeDocument/2006/relationships/slideLayout" Target="../slideLayouts/slideLayout2.xml"/><Relationship Id="rId12" Type="http://schemas.openxmlformats.org/officeDocument/2006/relationships/image" Target="../media/image26.wmf"/><Relationship Id="rId11" Type="http://schemas.openxmlformats.org/officeDocument/2006/relationships/oleObject" Target="../embeddings/oleObject23.bin"/><Relationship Id="rId10" Type="http://schemas.openxmlformats.org/officeDocument/2006/relationships/image" Target="../media/image25.wmf"/><Relationship Id="rId1" Type="http://schemas.openxmlformats.org/officeDocument/2006/relationships/oleObject" Target="../embeddings/oleObject18.bin"/></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0.wmf"/><Relationship Id="rId7" Type="http://schemas.openxmlformats.org/officeDocument/2006/relationships/oleObject" Target="../embeddings/oleObject27.bin"/><Relationship Id="rId6" Type="http://schemas.openxmlformats.org/officeDocument/2006/relationships/image" Target="../media/image29.wmf"/><Relationship Id="rId5" Type="http://schemas.openxmlformats.org/officeDocument/2006/relationships/oleObject" Target="../embeddings/oleObject26.bin"/><Relationship Id="rId4" Type="http://schemas.openxmlformats.org/officeDocument/2006/relationships/image" Target="../media/image28.wmf"/><Relationship Id="rId3" Type="http://schemas.openxmlformats.org/officeDocument/2006/relationships/oleObject" Target="../embeddings/oleObject25.bin"/><Relationship Id="rId2" Type="http://schemas.openxmlformats.org/officeDocument/2006/relationships/image" Target="../media/image27.wmf"/><Relationship Id="rId10" Type="http://schemas.openxmlformats.org/officeDocument/2006/relationships/vmlDrawing" Target="../drawings/vmlDrawing8.vml"/><Relationship Id="rId1" Type="http://schemas.openxmlformats.org/officeDocument/2006/relationships/oleObject" Target="../embeddings/oleObject24.bin"/></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wmf"/><Relationship Id="rId7" Type="http://schemas.openxmlformats.org/officeDocument/2006/relationships/oleObject" Target="../embeddings/oleObject31.bin"/><Relationship Id="rId6" Type="http://schemas.openxmlformats.org/officeDocument/2006/relationships/image" Target="../media/image16.wmf"/><Relationship Id="rId5" Type="http://schemas.openxmlformats.org/officeDocument/2006/relationships/oleObject" Target="../embeddings/oleObject30.bin"/><Relationship Id="rId4" Type="http://schemas.openxmlformats.org/officeDocument/2006/relationships/image" Target="../media/image32.wmf"/><Relationship Id="rId3" Type="http://schemas.openxmlformats.org/officeDocument/2006/relationships/oleObject" Target="../embeddings/oleObject29.bin"/><Relationship Id="rId2" Type="http://schemas.openxmlformats.org/officeDocument/2006/relationships/image" Target="../media/image31.wmf"/><Relationship Id="rId10" Type="http://schemas.openxmlformats.org/officeDocument/2006/relationships/vmlDrawing" Target="../drawings/vmlDrawing9.vml"/><Relationship Id="rId1" Type="http://schemas.openxmlformats.org/officeDocument/2006/relationships/oleObject" Target="../embeddings/oleObject28.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36.bin"/><Relationship Id="rId8" Type="http://schemas.openxmlformats.org/officeDocument/2006/relationships/image" Target="../media/image34.wmf"/><Relationship Id="rId7" Type="http://schemas.openxmlformats.org/officeDocument/2006/relationships/oleObject" Target="../embeddings/oleObject35.bin"/><Relationship Id="rId6" Type="http://schemas.openxmlformats.org/officeDocument/2006/relationships/image" Target="../media/image17.wmf"/><Relationship Id="rId5" Type="http://schemas.openxmlformats.org/officeDocument/2006/relationships/oleObject" Target="../embeddings/oleObject34.bin"/><Relationship Id="rId4" Type="http://schemas.openxmlformats.org/officeDocument/2006/relationships/image" Target="../media/image16.wmf"/><Relationship Id="rId3" Type="http://schemas.openxmlformats.org/officeDocument/2006/relationships/oleObject" Target="../embeddings/oleObject33.bin"/><Relationship Id="rId2" Type="http://schemas.openxmlformats.org/officeDocument/2006/relationships/image" Target="../media/image33.wmf"/><Relationship Id="rId14" Type="http://schemas.openxmlformats.org/officeDocument/2006/relationships/vmlDrawing" Target="../drawings/vmlDrawing10.vml"/><Relationship Id="rId13" Type="http://schemas.openxmlformats.org/officeDocument/2006/relationships/slideLayout" Target="../slideLayouts/slideLayout2.xml"/><Relationship Id="rId12" Type="http://schemas.openxmlformats.org/officeDocument/2006/relationships/image" Target="../media/image36.wmf"/><Relationship Id="rId11" Type="http://schemas.openxmlformats.org/officeDocument/2006/relationships/oleObject" Target="../embeddings/oleObject37.bin"/><Relationship Id="rId10" Type="http://schemas.openxmlformats.org/officeDocument/2006/relationships/image" Target="../media/image35.wmf"/><Relationship Id="rId1" Type="http://schemas.openxmlformats.org/officeDocument/2006/relationships/oleObject" Target="../embeddings/oleObject32.bin"/></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7.xml"/><Relationship Id="rId4" Type="http://schemas.openxmlformats.org/officeDocument/2006/relationships/image" Target="../media/image38.wmf"/><Relationship Id="rId3" Type="http://schemas.openxmlformats.org/officeDocument/2006/relationships/oleObject" Target="../embeddings/oleObject39.bin"/><Relationship Id="rId2" Type="http://schemas.openxmlformats.org/officeDocument/2006/relationships/image" Target="../media/image37.wmf"/><Relationship Id="rId1" Type="http://schemas.openxmlformats.org/officeDocument/2006/relationships/oleObject" Target="../embeddings/oleObject38.bin"/></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image" Target="../media/image40.wmf"/><Relationship Id="rId3" Type="http://schemas.openxmlformats.org/officeDocument/2006/relationships/oleObject" Target="../embeddings/oleObject41.bin"/><Relationship Id="rId2" Type="http://schemas.openxmlformats.org/officeDocument/2006/relationships/image" Target="../media/image39.wmf"/><Relationship Id="rId1" Type="http://schemas.openxmlformats.org/officeDocument/2006/relationships/oleObject" Target="../embeddings/oleObject40.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4.wmf"/><Relationship Id="rId7" Type="http://schemas.openxmlformats.org/officeDocument/2006/relationships/oleObject" Target="../embeddings/oleObject45.bin"/><Relationship Id="rId6" Type="http://schemas.openxmlformats.org/officeDocument/2006/relationships/image" Target="../media/image43.wmf"/><Relationship Id="rId5" Type="http://schemas.openxmlformats.org/officeDocument/2006/relationships/oleObject" Target="../embeddings/oleObject44.bin"/><Relationship Id="rId4" Type="http://schemas.openxmlformats.org/officeDocument/2006/relationships/image" Target="../media/image42.wmf"/><Relationship Id="rId3" Type="http://schemas.openxmlformats.org/officeDocument/2006/relationships/oleObject" Target="../embeddings/oleObject43.bin"/><Relationship Id="rId2" Type="http://schemas.openxmlformats.org/officeDocument/2006/relationships/image" Target="../media/image41.wmf"/><Relationship Id="rId10" Type="http://schemas.openxmlformats.org/officeDocument/2006/relationships/vmlDrawing" Target="../drawings/vmlDrawing13.vml"/><Relationship Id="rId1" Type="http://schemas.openxmlformats.org/officeDocument/2006/relationships/oleObject" Target="../embeddings/oleObject42.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image" Target="../media/image48.wmf"/><Relationship Id="rId7" Type="http://schemas.openxmlformats.org/officeDocument/2006/relationships/oleObject" Target="../embeddings/oleObject49.bin"/><Relationship Id="rId6" Type="http://schemas.openxmlformats.org/officeDocument/2006/relationships/image" Target="../media/image47.wmf"/><Relationship Id="rId5" Type="http://schemas.openxmlformats.org/officeDocument/2006/relationships/oleObject" Target="../embeddings/oleObject48.bin"/><Relationship Id="rId4" Type="http://schemas.openxmlformats.org/officeDocument/2006/relationships/image" Target="../media/image46.wmf"/><Relationship Id="rId3" Type="http://schemas.openxmlformats.org/officeDocument/2006/relationships/oleObject" Target="../embeddings/oleObject47.bin"/><Relationship Id="rId2" Type="http://schemas.openxmlformats.org/officeDocument/2006/relationships/image" Target="../media/image45.wmf"/><Relationship Id="rId12" Type="http://schemas.openxmlformats.org/officeDocument/2006/relationships/vmlDrawing" Target="../drawings/vmlDrawing14.vml"/><Relationship Id="rId11" Type="http://schemas.openxmlformats.org/officeDocument/2006/relationships/slideLayout" Target="../slideLayouts/slideLayout11.xml"/><Relationship Id="rId10" Type="http://schemas.openxmlformats.org/officeDocument/2006/relationships/image" Target="../media/image49.wmf"/><Relationship Id="rId1" Type="http://schemas.openxmlformats.org/officeDocument/2006/relationships/oleObject" Target="../embeddings/oleObject46.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11.xml"/><Relationship Id="rId2" Type="http://schemas.openxmlformats.org/officeDocument/2006/relationships/image" Target="../media/image50.wmf"/><Relationship Id="rId1" Type="http://schemas.openxmlformats.org/officeDocument/2006/relationships/oleObject" Target="../embeddings/oleObject51.bin"/></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4.xml"/><Relationship Id="rId4" Type="http://schemas.openxmlformats.org/officeDocument/2006/relationships/image" Target="../media/image52.wmf"/><Relationship Id="rId3" Type="http://schemas.openxmlformats.org/officeDocument/2006/relationships/oleObject" Target="../embeddings/oleObject53.bin"/><Relationship Id="rId2" Type="http://schemas.openxmlformats.org/officeDocument/2006/relationships/image" Target="../media/image51.wmf"/><Relationship Id="rId1" Type="http://schemas.openxmlformats.org/officeDocument/2006/relationships/oleObject" Target="../embeddings/oleObject52.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11.xml"/><Relationship Id="rId6" Type="http://schemas.openxmlformats.org/officeDocument/2006/relationships/image" Target="../media/image54.wmf"/><Relationship Id="rId5" Type="http://schemas.openxmlformats.org/officeDocument/2006/relationships/oleObject" Target="../embeddings/oleObject56.bin"/><Relationship Id="rId4" Type="http://schemas.openxmlformats.org/officeDocument/2006/relationships/image" Target="../media/image53.wmf"/><Relationship Id="rId3" Type="http://schemas.openxmlformats.org/officeDocument/2006/relationships/oleObject" Target="../embeddings/oleObject55.bin"/><Relationship Id="rId2" Type="http://schemas.openxmlformats.org/officeDocument/2006/relationships/image" Target="../media/image45.wmf"/><Relationship Id="rId1" Type="http://schemas.openxmlformats.org/officeDocument/2006/relationships/oleObject" Target="../embeddings/oleObject54.bin"/></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image" Target="../media/image55.wmf"/><Relationship Id="rId3" Type="http://schemas.openxmlformats.org/officeDocument/2006/relationships/oleObject" Target="../embeddings/oleObject58.bin"/><Relationship Id="rId2" Type="http://schemas.openxmlformats.org/officeDocument/2006/relationships/image" Target="../media/image45.wmf"/><Relationship Id="rId1" Type="http://schemas.openxmlformats.org/officeDocument/2006/relationships/oleObject" Target="../embeddings/oleObject57.bin"/></Relationships>
</file>

<file path=ppt/slides/_rels/slide55.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11.xml"/><Relationship Id="rId4" Type="http://schemas.openxmlformats.org/officeDocument/2006/relationships/image" Target="../media/image57.wmf"/><Relationship Id="rId3" Type="http://schemas.openxmlformats.org/officeDocument/2006/relationships/oleObject" Target="../embeddings/oleObject60.bin"/><Relationship Id="rId2" Type="http://schemas.openxmlformats.org/officeDocument/2006/relationships/image" Target="../media/image56.wmf"/><Relationship Id="rId1" Type="http://schemas.openxmlformats.org/officeDocument/2006/relationships/oleObject" Target="../embeddings/oleObject59.bin"/></Relationships>
</file>

<file path=ppt/slides/_rels/slide56.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11.xml"/><Relationship Id="rId4" Type="http://schemas.openxmlformats.org/officeDocument/2006/relationships/image" Target="../media/image59.wmf"/><Relationship Id="rId3" Type="http://schemas.openxmlformats.org/officeDocument/2006/relationships/oleObject" Target="../embeddings/oleObject62.bin"/><Relationship Id="rId2" Type="http://schemas.openxmlformats.org/officeDocument/2006/relationships/image" Target="../media/image58.wmf"/><Relationship Id="rId1" Type="http://schemas.openxmlformats.org/officeDocument/2006/relationships/oleObject" Target="../embeddings/oleObject61.bin"/></Relationships>
</file>

<file path=ppt/slides/_rels/slide57.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11.xml"/><Relationship Id="rId4" Type="http://schemas.openxmlformats.org/officeDocument/2006/relationships/image" Target="../media/image61.wmf"/><Relationship Id="rId3" Type="http://schemas.openxmlformats.org/officeDocument/2006/relationships/oleObject" Target="../embeddings/oleObject64.bin"/><Relationship Id="rId2" Type="http://schemas.openxmlformats.org/officeDocument/2006/relationships/image" Target="../media/image60.wmf"/><Relationship Id="rId1" Type="http://schemas.openxmlformats.org/officeDocument/2006/relationships/oleObject" Target="../embeddings/oleObject63.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11.xml"/><Relationship Id="rId2" Type="http://schemas.openxmlformats.org/officeDocument/2006/relationships/image" Target="../media/image62.wmf"/><Relationship Id="rId1" Type="http://schemas.openxmlformats.org/officeDocument/2006/relationships/oleObject" Target="../embeddings/oleObject65.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11.xml"/><Relationship Id="rId2" Type="http://schemas.openxmlformats.org/officeDocument/2006/relationships/image" Target="../media/image63.wmf"/><Relationship Id="rId1" Type="http://schemas.openxmlformats.org/officeDocument/2006/relationships/oleObject" Target="../embeddings/oleObject66.bin"/></Relationships>
</file>

<file path=ppt/slides/_rels/slide62.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2.xml"/><Relationship Id="rId4" Type="http://schemas.openxmlformats.org/officeDocument/2006/relationships/image" Target="../media/image65.wmf"/><Relationship Id="rId3" Type="http://schemas.openxmlformats.org/officeDocument/2006/relationships/oleObject" Target="../embeddings/oleObject68.bin"/><Relationship Id="rId2" Type="http://schemas.openxmlformats.org/officeDocument/2006/relationships/image" Target="../media/image64.wmf"/><Relationship Id="rId1" Type="http://schemas.openxmlformats.org/officeDocument/2006/relationships/oleObject" Target="../embeddings/oleObject67.bin"/></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68.wmf"/><Relationship Id="rId7" Type="http://schemas.openxmlformats.org/officeDocument/2006/relationships/oleObject" Target="../embeddings/oleObject72.bin"/><Relationship Id="rId6" Type="http://schemas.openxmlformats.org/officeDocument/2006/relationships/image" Target="../media/image67.wmf"/><Relationship Id="rId5" Type="http://schemas.openxmlformats.org/officeDocument/2006/relationships/oleObject" Target="../embeddings/oleObject71.bin"/><Relationship Id="rId4" Type="http://schemas.openxmlformats.org/officeDocument/2006/relationships/image" Target="../media/image66.wmf"/><Relationship Id="rId3" Type="http://schemas.openxmlformats.org/officeDocument/2006/relationships/oleObject" Target="../embeddings/oleObject70.bin"/><Relationship Id="rId2" Type="http://schemas.openxmlformats.org/officeDocument/2006/relationships/image" Target="../media/image65.wmf"/><Relationship Id="rId14" Type="http://schemas.openxmlformats.org/officeDocument/2006/relationships/vmlDrawing" Target="../drawings/vmlDrawing25.vml"/><Relationship Id="rId13" Type="http://schemas.openxmlformats.org/officeDocument/2006/relationships/slideLayout" Target="../slideLayouts/slideLayout7.xml"/><Relationship Id="rId12" Type="http://schemas.openxmlformats.org/officeDocument/2006/relationships/image" Target="../media/image70.wmf"/><Relationship Id="rId11" Type="http://schemas.openxmlformats.org/officeDocument/2006/relationships/oleObject" Target="../embeddings/oleObject74.bin"/><Relationship Id="rId10" Type="http://schemas.openxmlformats.org/officeDocument/2006/relationships/image" Target="../media/image69.wmf"/><Relationship Id="rId1" Type="http://schemas.openxmlformats.org/officeDocument/2006/relationships/oleObject" Target="../embeddings/oleObject69.bin"/></Relationships>
</file>

<file path=ppt/slides/_rels/slide64.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7.xml"/><Relationship Id="rId6" Type="http://schemas.openxmlformats.org/officeDocument/2006/relationships/image" Target="../media/image73.wmf"/><Relationship Id="rId5" Type="http://schemas.openxmlformats.org/officeDocument/2006/relationships/oleObject" Target="../embeddings/oleObject77.bin"/><Relationship Id="rId4" Type="http://schemas.openxmlformats.org/officeDocument/2006/relationships/image" Target="../media/image72.wmf"/><Relationship Id="rId3" Type="http://schemas.openxmlformats.org/officeDocument/2006/relationships/oleObject" Target="../embeddings/oleObject76.bin"/><Relationship Id="rId2" Type="http://schemas.openxmlformats.org/officeDocument/2006/relationships/image" Target="../media/image71.wmf"/><Relationship Id="rId1" Type="http://schemas.openxmlformats.org/officeDocument/2006/relationships/oleObject" Target="../embeddings/oleObject75.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12.xml"/><Relationship Id="rId4" Type="http://schemas.openxmlformats.org/officeDocument/2006/relationships/image" Target="../media/image75.wmf"/><Relationship Id="rId3" Type="http://schemas.openxmlformats.org/officeDocument/2006/relationships/oleObject" Target="../embeddings/oleObject79.bin"/><Relationship Id="rId2" Type="http://schemas.openxmlformats.org/officeDocument/2006/relationships/image" Target="../media/image74.wmf"/><Relationship Id="rId1" Type="http://schemas.openxmlformats.org/officeDocument/2006/relationships/oleObject" Target="../embeddings/oleObject78.bin"/></Relationships>
</file>

<file path=ppt/slides/_rels/slide67.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2.xml"/><Relationship Id="rId4" Type="http://schemas.openxmlformats.org/officeDocument/2006/relationships/image" Target="../media/image77.wmf"/><Relationship Id="rId3" Type="http://schemas.openxmlformats.org/officeDocument/2006/relationships/oleObject" Target="../embeddings/oleObject81.bin"/><Relationship Id="rId2" Type="http://schemas.openxmlformats.org/officeDocument/2006/relationships/image" Target="../media/image76.wmf"/><Relationship Id="rId1" Type="http://schemas.openxmlformats.org/officeDocument/2006/relationships/oleObject" Target="../embeddings/oleObject80.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8"/>
          <p:cNvSpPr/>
          <p:nvPr/>
        </p:nvSpPr>
        <p:spPr>
          <a:xfrm>
            <a:off x="0" y="0"/>
            <a:ext cx="9144000" cy="3789363"/>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p>
            <a:pPr algn="ctr"/>
            <a:endParaRPr lang="zh-CN" altLang="zh-CN" dirty="0">
              <a:solidFill>
                <a:schemeClr val="bg1"/>
              </a:solidFill>
              <a:latin typeface="Comic Sans MS" panose="030F0702030302020204" pitchFamily="66" charset="0"/>
              <a:ea typeface="宋体" panose="02010600030101010101" pitchFamily="2" charset="-122"/>
            </a:endParaRPr>
          </a:p>
        </p:txBody>
      </p:sp>
      <p:pic>
        <p:nvPicPr>
          <p:cNvPr id="19458" name="Picture 7" descr="1135a"/>
          <p:cNvPicPr>
            <a:picLocks noChangeAspect="1"/>
          </p:cNvPicPr>
          <p:nvPr/>
        </p:nvPicPr>
        <p:blipFill>
          <a:blip r:embed="rId1">
            <a:lum contrast="6000"/>
          </a:blip>
          <a:stretch>
            <a:fillRect/>
          </a:stretch>
        </p:blipFill>
        <p:spPr>
          <a:xfrm>
            <a:off x="0" y="3789363"/>
            <a:ext cx="9144000" cy="3068637"/>
          </a:xfrm>
          <a:prstGeom prst="rect">
            <a:avLst/>
          </a:prstGeom>
          <a:noFill/>
          <a:ln w="9525">
            <a:noFill/>
          </a:ln>
        </p:spPr>
      </p:pic>
      <p:sp>
        <p:nvSpPr>
          <p:cNvPr id="19459" name="Rectangle 2"/>
          <p:cNvSpPr>
            <a:spLocks noGrp="1"/>
          </p:cNvSpPr>
          <p:nvPr>
            <p:ph type="ctrTitle"/>
          </p:nvPr>
        </p:nvSpPr>
        <p:spPr>
          <a:xfrm>
            <a:off x="684213" y="1196975"/>
            <a:ext cx="7772400" cy="1368425"/>
          </a:xfrm>
          <a:ln/>
        </p:spPr>
        <p:txBody>
          <a:bodyPr wrap="square" lIns="91440" tIns="45720" rIns="91440" bIns="45720" anchor="b"/>
          <a:p>
            <a:pPr algn="ctr" eaLnBrk="1" hangingPunct="1">
              <a:lnSpc>
                <a:spcPct val="125000"/>
              </a:lnSpc>
            </a:pPr>
            <a:r>
              <a:rPr lang="zh-CN" altLang="en-US" sz="6600" dirty="0">
                <a:latin typeface="微软雅黑" panose="020B0503020204020204" pitchFamily="34" charset="-122"/>
                <a:ea typeface="微软雅黑" panose="020B0503020204020204" pitchFamily="34" charset="-122"/>
              </a:rPr>
              <a:t>通 信 原 理</a:t>
            </a:r>
            <a:endParaRPr lang="zh-CN" altLang="en-US" sz="6600" dirty="0">
              <a:latin typeface="微软雅黑" panose="020B0503020204020204" pitchFamily="34" charset="-122"/>
              <a:ea typeface="微软雅黑" panose="020B0503020204020204" pitchFamily="34" charset="-122"/>
            </a:endParaRPr>
          </a:p>
        </p:txBody>
      </p:sp>
      <p:sp>
        <p:nvSpPr>
          <p:cNvPr id="2051" name="Rectangle 3"/>
          <p:cNvSpPr>
            <a:spLocks noGrp="1" noChangeArrowheads="1"/>
          </p:cNvSpPr>
          <p:nvPr>
            <p:ph type="subTitle" idx="1"/>
          </p:nvPr>
        </p:nvSpPr>
        <p:spPr>
          <a:xfrm>
            <a:off x="1476375" y="3068638"/>
            <a:ext cx="6400800" cy="2495550"/>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武汉大学电子信息学院</a:t>
            </a:r>
            <a:endParaRPr kumimoji="0"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郑 建 生</a:t>
            </a:r>
            <a:endParaRPr kumimoji="0"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13986013553</a:t>
            </a:r>
            <a:endParaRPr kumimoji="0"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wdzjs@163.com</a:t>
            </a:r>
            <a:endParaRPr kumimoji="0"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ln/>
        </p:spPr>
        <p:txBody>
          <a:bodyPr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反馈校验</a:t>
            </a:r>
            <a:endParaRPr lang="zh-CN" altLang="en-US" sz="2800" dirty="0">
              <a:latin typeface="微软雅黑" panose="020B0503020204020204" pitchFamily="34" charset="-122"/>
              <a:ea typeface="微软雅黑" panose="020B0503020204020204" pitchFamily="34" charset="-122"/>
            </a:endParaRPr>
          </a:p>
        </p:txBody>
      </p:sp>
      <p:sp>
        <p:nvSpPr>
          <p:cNvPr id="28674" name="Rectangle 3"/>
          <p:cNvSpPr>
            <a:spLocks noGrp="1"/>
          </p:cNvSpPr>
          <p:nvPr>
            <p:ph idx="1"/>
          </p:nvPr>
        </p:nvSpPr>
        <p:spPr>
          <a:xfrm>
            <a:off x="363538" y="1409700"/>
            <a:ext cx="8348662" cy="3730625"/>
          </a:xfrm>
          <a:ln/>
        </p:spPr>
        <p:txBody>
          <a:bodyPr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接收端将收到的信码原封不动地转发回发送端与原信码比较。若发现错误则发端重发</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rgbClr val="0000FF"/>
                </a:solidFill>
                <a:latin typeface="微软雅黑" panose="020B0503020204020204" pitchFamily="34" charset="-122"/>
                <a:ea typeface="微软雅黑" panose="020B0503020204020204" pitchFamily="34" charset="-122"/>
              </a:rPr>
              <a:t>特点：设备简单；</a:t>
            </a:r>
            <a:r>
              <a:rPr lang="zh-CN" altLang="en-US" sz="2000" dirty="0">
                <a:latin typeface="微软雅黑" panose="020B0503020204020204" pitchFamily="34" charset="-122"/>
                <a:ea typeface="微软雅黑" panose="020B0503020204020204" pitchFamily="34" charset="-122"/>
              </a:rPr>
              <a:t>但</a:t>
            </a:r>
            <a:r>
              <a:rPr lang="zh-CN" altLang="en-US" sz="2000" b="1" dirty="0">
                <a:solidFill>
                  <a:srgbClr val="FF0000"/>
                </a:solidFill>
                <a:latin typeface="微软雅黑" panose="020B0503020204020204" pitchFamily="34" charset="-122"/>
                <a:ea typeface="微软雅黑" panose="020B0503020204020204" pitchFamily="34" charset="-122"/>
              </a:rPr>
              <a:t>需双向信道</a:t>
            </a:r>
            <a:r>
              <a:rPr lang="zh-CN" altLang="en-US" sz="2000" dirty="0">
                <a:solidFill>
                  <a:schemeClr val="tx2"/>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传输效率低</a:t>
            </a:r>
            <a:endParaRPr lang="zh-CN" altLang="en-US" sz="20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10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chemeClr val="tx2"/>
                </a:solidFill>
                <a:latin typeface="微软雅黑" panose="020B0503020204020204" pitchFamily="34" charset="-122"/>
                <a:ea typeface="微软雅黑" panose="020B0503020204020204" pitchFamily="34" charset="-122"/>
              </a:rPr>
              <a:t>4. </a:t>
            </a:r>
            <a:r>
              <a:rPr lang="zh-CN" altLang="en-US" sz="2800" b="1" dirty="0">
                <a:solidFill>
                  <a:schemeClr val="tx2"/>
                </a:solidFill>
                <a:latin typeface="微软雅黑" panose="020B0503020204020204" pitchFamily="34" charset="-122"/>
                <a:ea typeface="微软雅黑" panose="020B0503020204020204" pitchFamily="34" charset="-122"/>
              </a:rPr>
              <a:t>检错删除</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发端送出增加了差错控制码元的序列，收端判决传输中有无错误产生，如果发现错误，立即将其删除</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rgbClr val="0000FF"/>
                </a:solidFill>
                <a:latin typeface="微软雅黑" panose="020B0503020204020204" pitchFamily="34" charset="-122"/>
                <a:ea typeface="微软雅黑" panose="020B0503020204020204" pitchFamily="34" charset="-122"/>
              </a:rPr>
              <a:t>特点：</a:t>
            </a:r>
            <a:r>
              <a:rPr lang="zh-CN" altLang="en-US" sz="2000" dirty="0">
                <a:latin typeface="微软雅黑" panose="020B0503020204020204" pitchFamily="34" charset="-122"/>
                <a:ea typeface="微软雅黑" panose="020B0503020204020204" pitchFamily="34" charset="-122"/>
              </a:rPr>
              <a:t>适用在码元中有大量冗余，删除部分接收码元不影响应用的场合</a:t>
            </a:r>
            <a:endParaRPr lang="zh-CN" altLang="en-US" sz="2000" dirty="0">
              <a:latin typeface="微软雅黑" panose="020B0503020204020204" pitchFamily="34" charset="-122"/>
              <a:ea typeface="微软雅黑" panose="020B0503020204020204" pitchFamily="34" charset="-122"/>
            </a:endParaRPr>
          </a:p>
        </p:txBody>
      </p:sp>
      <p:grpSp>
        <p:nvGrpSpPr>
          <p:cNvPr id="28675" name="Group 4"/>
          <p:cNvGrpSpPr/>
          <p:nvPr/>
        </p:nvGrpSpPr>
        <p:grpSpPr>
          <a:xfrm>
            <a:off x="471488" y="5521325"/>
            <a:ext cx="6797675" cy="962025"/>
            <a:chOff x="1295" y="2312"/>
            <a:chExt cx="3932" cy="606"/>
          </a:xfrm>
        </p:grpSpPr>
        <p:sp>
          <p:nvSpPr>
            <p:cNvPr id="28676" name="Rectangle 5"/>
            <p:cNvSpPr/>
            <p:nvPr/>
          </p:nvSpPr>
          <p:spPr>
            <a:xfrm>
              <a:off x="1833" y="2312"/>
              <a:ext cx="758" cy="505"/>
            </a:xfrm>
            <a:prstGeom prst="rect">
              <a:avLst/>
            </a:prstGeom>
            <a:solidFill>
              <a:srgbClr val="CCFFCC"/>
            </a:solidFill>
            <a:ln w="20701" cap="flat" cmpd="sng">
              <a:solidFill>
                <a:srgbClr val="000000"/>
              </a:solidFill>
              <a:prstDash val="solid"/>
              <a:miter/>
              <a:headEnd type="none" w="med" len="med"/>
              <a:tailEnd type="none" w="med" len="med"/>
            </a:ln>
          </p:spPr>
          <p:txBody>
            <a:bodyPr anchor="t"/>
            <a:p>
              <a:pPr algn="ctr"/>
              <a:endParaRPr lang="zh-CN" altLang="en-US" dirty="0">
                <a:latin typeface="Comic Sans MS" panose="030F0702030302020204" pitchFamily="66" charset="0"/>
                <a:ea typeface="宋体" panose="02010600030101010101" pitchFamily="2" charset="-122"/>
              </a:endParaRPr>
            </a:p>
          </p:txBody>
        </p:sp>
        <p:sp>
          <p:nvSpPr>
            <p:cNvPr id="28677" name="Rectangle 6"/>
            <p:cNvSpPr/>
            <p:nvPr/>
          </p:nvSpPr>
          <p:spPr>
            <a:xfrm>
              <a:off x="1975" y="2471"/>
              <a:ext cx="466" cy="233"/>
            </a:xfrm>
            <a:prstGeom prst="rect">
              <a:avLst/>
            </a:prstGeom>
            <a:noFill/>
            <a:ln w="9525">
              <a:noFill/>
            </a:ln>
          </p:spPr>
          <p:txBody>
            <a:bodyPr lIns="0" tIns="0" rIns="0" bIns="0" anchor="t">
              <a:spAutoFit/>
            </a:bodyPr>
            <a:p>
              <a:pPr algn="ctr"/>
              <a:r>
                <a:rPr lang="zh-CN" altLang="en-US" sz="2400" b="1" dirty="0">
                  <a:solidFill>
                    <a:schemeClr val="tx2"/>
                  </a:solidFill>
                  <a:latin typeface="微软雅黑" panose="020B0503020204020204" pitchFamily="34" charset="-122"/>
                  <a:ea typeface="微软雅黑" panose="020B0503020204020204" pitchFamily="34" charset="-122"/>
                </a:rPr>
                <a:t>发端</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28678" name="Line 7"/>
            <p:cNvSpPr/>
            <p:nvPr/>
          </p:nvSpPr>
          <p:spPr>
            <a:xfrm>
              <a:off x="2591" y="2587"/>
              <a:ext cx="1877" cy="1"/>
            </a:xfrm>
            <a:prstGeom prst="line">
              <a:avLst/>
            </a:prstGeom>
            <a:ln w="20638" cap="flat" cmpd="sng">
              <a:solidFill>
                <a:srgbClr val="000000"/>
              </a:solidFill>
              <a:prstDash val="solid"/>
              <a:round/>
              <a:headEnd type="none" w="med" len="med"/>
              <a:tailEnd type="none" w="med" len="med"/>
            </a:ln>
          </p:spPr>
        </p:sp>
        <p:sp>
          <p:nvSpPr>
            <p:cNvPr id="28679" name="Freeform 8"/>
            <p:cNvSpPr/>
            <p:nvPr/>
          </p:nvSpPr>
          <p:spPr>
            <a:xfrm>
              <a:off x="4308" y="2555"/>
              <a:ext cx="160" cy="66"/>
            </a:xfrm>
            <a:custGeom>
              <a:avLst/>
              <a:gdLst/>
              <a:ahLst/>
              <a:cxnLst>
                <a:cxn ang="0">
                  <a:pos x="0" y="66"/>
                </a:cxn>
                <a:cxn ang="0">
                  <a:pos x="27" y="26"/>
                </a:cxn>
                <a:cxn ang="0">
                  <a:pos x="0" y="0"/>
                </a:cxn>
                <a:cxn ang="0">
                  <a:pos x="160" y="26"/>
                </a:cxn>
                <a:cxn ang="0">
                  <a:pos x="0" y="66"/>
                </a:cxn>
              </a:cxnLst>
              <a:pathLst>
                <a:path w="160" h="66">
                  <a:moveTo>
                    <a:pt x="0" y="66"/>
                  </a:moveTo>
                  <a:lnTo>
                    <a:pt x="27" y="26"/>
                  </a:lnTo>
                  <a:lnTo>
                    <a:pt x="0" y="0"/>
                  </a:lnTo>
                  <a:lnTo>
                    <a:pt x="160" y="26"/>
                  </a:lnTo>
                  <a:lnTo>
                    <a:pt x="0" y="66"/>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a:p>
          </p:txBody>
        </p:sp>
        <p:sp>
          <p:nvSpPr>
            <p:cNvPr id="28680" name="Rectangle 9"/>
            <p:cNvSpPr/>
            <p:nvPr/>
          </p:nvSpPr>
          <p:spPr>
            <a:xfrm>
              <a:off x="3345" y="2312"/>
              <a:ext cx="441" cy="194"/>
            </a:xfrm>
            <a:prstGeom prst="rect">
              <a:avLst/>
            </a:prstGeom>
            <a:noFill/>
            <a:ln w="9525">
              <a:noFill/>
            </a:ln>
          </p:spPr>
          <p:txBody>
            <a:bodyPr wrap="none" lIns="0" tIns="0" rIns="0" bIns="0" anchor="t">
              <a:spAutoFit/>
            </a:bodyPr>
            <a:p>
              <a:pPr algn="ctr"/>
              <a:r>
                <a:rPr lang="zh-CN" altLang="en-US" sz="2000" b="1" dirty="0">
                  <a:solidFill>
                    <a:srgbClr val="000000"/>
                  </a:solidFill>
                  <a:latin typeface="微软雅黑" panose="020B0503020204020204" pitchFamily="34" charset="-122"/>
                  <a:ea typeface="微软雅黑" panose="020B0503020204020204" pitchFamily="34" charset="-122"/>
                </a:rPr>
                <a:t>检错码</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8681" name="Rectangle 10"/>
            <p:cNvSpPr/>
            <p:nvPr/>
          </p:nvSpPr>
          <p:spPr>
            <a:xfrm>
              <a:off x="4468" y="2312"/>
              <a:ext cx="759" cy="505"/>
            </a:xfrm>
            <a:prstGeom prst="rect">
              <a:avLst/>
            </a:prstGeom>
            <a:solidFill>
              <a:schemeClr val="accent1"/>
            </a:solidFill>
            <a:ln w="20638" cap="flat" cmpd="sng">
              <a:solidFill>
                <a:srgbClr val="000000"/>
              </a:solidFill>
              <a:prstDash val="solid"/>
              <a:miter/>
              <a:headEnd type="none" w="med" len="med"/>
              <a:tailEnd type="none" w="med" len="med"/>
            </a:ln>
          </p:spPr>
          <p:txBody>
            <a:bodyPr anchor="t"/>
            <a:p>
              <a:pPr algn="ctr"/>
              <a:endParaRPr lang="zh-CN" altLang="en-US" sz="2000" dirty="0">
                <a:latin typeface="微软雅黑" panose="020B0503020204020204" pitchFamily="34" charset="-122"/>
                <a:ea typeface="微软雅黑" panose="020B0503020204020204" pitchFamily="34" charset="-122"/>
              </a:endParaRPr>
            </a:p>
          </p:txBody>
        </p:sp>
        <p:sp>
          <p:nvSpPr>
            <p:cNvPr id="28682" name="Rectangle 11"/>
            <p:cNvSpPr/>
            <p:nvPr/>
          </p:nvSpPr>
          <p:spPr>
            <a:xfrm>
              <a:off x="4642" y="2444"/>
              <a:ext cx="356" cy="233"/>
            </a:xfrm>
            <a:prstGeom prst="rect">
              <a:avLst/>
            </a:prstGeom>
            <a:noFill/>
            <a:ln w="9525">
              <a:noFill/>
            </a:ln>
          </p:spPr>
          <p:txBody>
            <a:bodyPr wrap="none" lIns="0" tIns="0" rIns="0" bIns="0" anchor="t">
              <a:spAutoFit/>
            </a:bodyPr>
            <a:p>
              <a:pPr algn="ctr"/>
              <a:r>
                <a:rPr lang="zh-CN" altLang="en-US" sz="2400" b="1" dirty="0">
                  <a:solidFill>
                    <a:schemeClr val="tx2"/>
                  </a:solidFill>
                  <a:latin typeface="微软雅黑" panose="020B0503020204020204" pitchFamily="34" charset="-122"/>
                  <a:ea typeface="微软雅黑" panose="020B0503020204020204" pitchFamily="34" charset="-122"/>
                </a:rPr>
                <a:t>收端</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28683" name="Rectangle 12"/>
            <p:cNvSpPr/>
            <p:nvPr/>
          </p:nvSpPr>
          <p:spPr>
            <a:xfrm>
              <a:off x="1431" y="2354"/>
              <a:ext cx="73" cy="194"/>
            </a:xfrm>
            <a:prstGeom prst="rect">
              <a:avLst/>
            </a:prstGeom>
            <a:noFill/>
            <a:ln w="9525">
              <a:noFill/>
            </a:ln>
          </p:spPr>
          <p:txBody>
            <a:bodyPr wrap="none" lIns="0" tIns="0" rIns="0" bIns="0" anchor="t">
              <a:spAutoFit/>
            </a:bodyPr>
            <a:p>
              <a:pPr algn="ctr"/>
              <a:endParaRPr lang="en-US" altLang="zh-CN" sz="2000" b="1" dirty="0">
                <a:solidFill>
                  <a:schemeClr val="tx2"/>
                </a:solidFill>
                <a:latin typeface="Comic Sans MS" panose="030F0702030302020204" pitchFamily="66" charset="0"/>
                <a:ea typeface="宋体" panose="02010600030101010101" pitchFamily="2" charset="-122"/>
              </a:endParaRPr>
            </a:p>
          </p:txBody>
        </p:sp>
        <p:sp>
          <p:nvSpPr>
            <p:cNvPr id="28684" name="Rectangle 13"/>
            <p:cNvSpPr/>
            <p:nvPr/>
          </p:nvSpPr>
          <p:spPr>
            <a:xfrm>
              <a:off x="1295" y="2579"/>
              <a:ext cx="0" cy="174"/>
            </a:xfrm>
            <a:prstGeom prst="rect">
              <a:avLst/>
            </a:prstGeom>
            <a:noFill/>
            <a:ln w="9525">
              <a:noFill/>
            </a:ln>
          </p:spPr>
          <p:txBody>
            <a:bodyPr wrap="none" lIns="0" tIns="0" rIns="0" bIns="0" anchor="t">
              <a:spAutoFit/>
            </a:bodyPr>
            <a:p>
              <a:pPr algn="ctr"/>
              <a:endParaRPr lang="en-US" altLang="zh-CN" b="1" dirty="0">
                <a:solidFill>
                  <a:schemeClr val="tx2"/>
                </a:solidFill>
                <a:latin typeface="Comic Sans MS" panose="030F0702030302020204" pitchFamily="66" charset="0"/>
                <a:ea typeface="宋体" panose="02010600030101010101" pitchFamily="2" charset="-122"/>
              </a:endParaRPr>
            </a:p>
          </p:txBody>
        </p:sp>
        <p:sp>
          <p:nvSpPr>
            <p:cNvPr id="28685" name="Rectangle 16"/>
            <p:cNvSpPr/>
            <p:nvPr/>
          </p:nvSpPr>
          <p:spPr>
            <a:xfrm>
              <a:off x="3531" y="2724"/>
              <a:ext cx="73" cy="194"/>
            </a:xfrm>
            <a:prstGeom prst="rect">
              <a:avLst/>
            </a:prstGeom>
            <a:noFill/>
            <a:ln w="9525">
              <a:noFill/>
            </a:ln>
          </p:spPr>
          <p:txBody>
            <a:bodyPr wrap="none" lIns="0" tIns="0" rIns="0" bIns="0" anchor="t">
              <a:spAutoFit/>
            </a:bodyPr>
            <a:p>
              <a:pPr algn="ctr"/>
              <a:endParaRPr lang="zh-CN" altLang="en-US" sz="2000" b="1"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ext Box 2"/>
          <p:cNvSpPr txBox="1"/>
          <p:nvPr/>
        </p:nvSpPr>
        <p:spPr>
          <a:xfrm>
            <a:off x="342900" y="1412875"/>
            <a:ext cx="8391525" cy="2952750"/>
          </a:xfrm>
          <a:prstGeom prst="rect">
            <a:avLst/>
          </a:prstGeom>
          <a:noFill/>
          <a:ln w="9525">
            <a:noFill/>
          </a:ln>
        </p:spPr>
        <p:txBody>
          <a:bodyPr wrap="square" anchor="t">
            <a:spAutoFit/>
          </a:bodyPr>
          <a:p>
            <a:pPr>
              <a:lnSpc>
                <a:spcPct val="150000"/>
              </a:lnSpc>
            </a:pPr>
            <a:r>
              <a:rPr lang="zh-CN" altLang="en-US" sz="2400" b="1" dirty="0">
                <a:solidFill>
                  <a:schemeClr val="tx2"/>
                </a:solidFill>
                <a:latin typeface="微软雅黑" panose="020B0503020204020204" pitchFamily="34" charset="-122"/>
                <a:ea typeface="微软雅黑" panose="020B0503020204020204" pitchFamily="34" charset="-122"/>
              </a:rPr>
              <a:t>混合纠错</a:t>
            </a:r>
            <a:r>
              <a:rPr lang="en-US" altLang="zh-CN" sz="2400" b="1" dirty="0">
                <a:solidFill>
                  <a:schemeClr val="tx2"/>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HEC(Hybrid  Error  Correction)</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FEC</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ARQ</a:t>
            </a:r>
            <a:r>
              <a:rPr lang="zh-CN" altLang="en-US" sz="2000" dirty="0">
                <a:latin typeface="微软雅黑" panose="020B0503020204020204" pitchFamily="34" charset="-122"/>
                <a:ea typeface="微软雅黑" panose="020B0503020204020204" pitchFamily="34" charset="-122"/>
              </a:rPr>
              <a:t>方式的结合。发端发送具有自动纠错同时又具有检错能力的码。收端收到码后，检查差错，如果误码在纠错能力范围内，则自动纠错，如果超过了码的纠错能力，则经过反馈信道请求发端重发</a:t>
            </a:r>
            <a:endParaRPr lang="zh-CN" altLang="en-US" sz="2000" dirty="0">
              <a:latin typeface="微软雅黑" panose="020B0503020204020204" pitchFamily="34" charset="-122"/>
              <a:ea typeface="微软雅黑" panose="020B0503020204020204" pitchFamily="34" charset="-122"/>
            </a:endParaRPr>
          </a:p>
          <a:p>
            <a:pPr algn="just">
              <a:lnSpc>
                <a:spcPct val="150000"/>
              </a:lnSpc>
            </a:pPr>
            <a:r>
              <a:rPr lang="zh-CN" altLang="en-US" sz="2000" b="1" dirty="0">
                <a:solidFill>
                  <a:srgbClr val="0000FF"/>
                </a:solidFill>
                <a:latin typeface="微软雅黑" panose="020B0503020204020204" pitchFamily="34" charset="-122"/>
                <a:ea typeface="微软雅黑" panose="020B0503020204020204" pitchFamily="34" charset="-122"/>
              </a:rPr>
              <a:t>特点：</a:t>
            </a:r>
            <a:r>
              <a:rPr lang="zh-CN" altLang="en-US" sz="2000" dirty="0">
                <a:latin typeface="微软雅黑" panose="020B0503020204020204" pitchFamily="34" charset="-122"/>
                <a:ea typeface="微软雅黑" panose="020B0503020204020204" pitchFamily="34" charset="-122"/>
              </a:rPr>
              <a:t>具有</a:t>
            </a:r>
            <a:r>
              <a:rPr lang="zh-CN" altLang="en-US" sz="2000" b="1" dirty="0">
                <a:solidFill>
                  <a:srgbClr val="0000FF"/>
                </a:solidFill>
                <a:latin typeface="微软雅黑" panose="020B0503020204020204" pitchFamily="34" charset="-122"/>
                <a:ea typeface="微软雅黑" panose="020B0503020204020204" pitchFamily="34" charset="-122"/>
              </a:rPr>
              <a:t>自动纠错和检错重发</a:t>
            </a:r>
            <a:r>
              <a:rPr lang="zh-CN" altLang="en-US" sz="2000" dirty="0">
                <a:latin typeface="微软雅黑" panose="020B0503020204020204" pitchFamily="34" charset="-122"/>
                <a:ea typeface="微软雅黑" panose="020B0503020204020204" pitchFamily="34" charset="-122"/>
              </a:rPr>
              <a:t>的优点，较低的误码率，</a:t>
            </a:r>
            <a:r>
              <a:rPr lang="zh-CN" altLang="en-US" sz="2000" b="1" dirty="0">
                <a:solidFill>
                  <a:srgbClr val="FF0000"/>
                </a:solidFill>
                <a:latin typeface="微软雅黑" panose="020B0503020204020204" pitchFamily="34" charset="-122"/>
                <a:ea typeface="微软雅黑" panose="020B0503020204020204" pitchFamily="34" charset="-122"/>
              </a:rPr>
              <a:t>需双向信道</a:t>
            </a:r>
            <a:endParaRPr lang="zh-CN" altLang="en-US" sz="2000" dirty="0">
              <a:latin typeface="微软雅黑" panose="020B0503020204020204" pitchFamily="34" charset="-122"/>
              <a:ea typeface="微软雅黑" panose="020B0503020204020204" pitchFamily="34" charset="-122"/>
            </a:endParaRPr>
          </a:p>
          <a:p>
            <a:pPr algn="just">
              <a:lnSpc>
                <a:spcPct val="150000"/>
              </a:lnSpc>
            </a:pPr>
            <a:r>
              <a:rPr lang="zh-CN" altLang="en-US" sz="2000" b="1" dirty="0">
                <a:solidFill>
                  <a:srgbClr val="0000FF"/>
                </a:solidFill>
                <a:latin typeface="微软雅黑" panose="020B0503020204020204" pitchFamily="34" charset="-122"/>
                <a:ea typeface="微软雅黑" panose="020B0503020204020204" pitchFamily="34" charset="-122"/>
              </a:rPr>
              <a:t>应用：</a:t>
            </a:r>
            <a:r>
              <a:rPr lang="zh-CN" altLang="en-US" sz="2000" dirty="0">
                <a:latin typeface="微软雅黑" panose="020B0503020204020204" pitchFamily="34" charset="-122"/>
                <a:ea typeface="微软雅黑" panose="020B0503020204020204" pitchFamily="34" charset="-122"/>
              </a:rPr>
              <a:t>海上卫星通信，</a:t>
            </a:r>
            <a:r>
              <a:rPr lang="en-US" altLang="zh-CN" sz="2000" dirty="0">
                <a:latin typeface="微软雅黑" panose="020B0503020204020204" pitchFamily="34" charset="-122"/>
                <a:ea typeface="微软雅黑" panose="020B0503020204020204" pitchFamily="34" charset="-122"/>
              </a:rPr>
              <a:t>Inmarsat-C</a:t>
            </a:r>
            <a:endParaRPr lang="zh-CN" altLang="en-US" sz="2000" dirty="0">
              <a:latin typeface="微软雅黑" panose="020B0503020204020204" pitchFamily="34" charset="-122"/>
              <a:ea typeface="微软雅黑" panose="020B0503020204020204" pitchFamily="34" charset="-122"/>
            </a:endParaRPr>
          </a:p>
        </p:txBody>
      </p:sp>
      <p:sp>
        <p:nvSpPr>
          <p:cNvPr id="29698" name="Rectangle 3"/>
          <p:cNvSpPr/>
          <p:nvPr/>
        </p:nvSpPr>
        <p:spPr>
          <a:xfrm>
            <a:off x="1547813" y="620713"/>
            <a:ext cx="2052637" cy="523875"/>
          </a:xfrm>
          <a:prstGeom prst="rect">
            <a:avLst/>
          </a:prstGeom>
          <a:noFill/>
          <a:ln w="9525">
            <a:noFill/>
          </a:ln>
        </p:spPr>
        <p:txBody>
          <a:bodyPr wrap="none" anchor="t">
            <a:spAutoFit/>
          </a:bodyPr>
          <a:p>
            <a:r>
              <a:rPr lang="en-US" altLang="zh-CN" sz="2800" b="1" dirty="0">
                <a:solidFill>
                  <a:schemeClr val="tx2"/>
                </a:solidFill>
                <a:latin typeface="微软雅黑" panose="020B0503020204020204" pitchFamily="34" charset="-122"/>
                <a:ea typeface="微软雅黑" panose="020B0503020204020204" pitchFamily="34" charset="-122"/>
              </a:rPr>
              <a:t>5. </a:t>
            </a:r>
            <a:r>
              <a:rPr lang="zh-CN" altLang="en-US" sz="2800" b="1" dirty="0">
                <a:solidFill>
                  <a:schemeClr val="tx2"/>
                </a:solidFill>
                <a:latin typeface="微软雅黑" panose="020B0503020204020204" pitchFamily="34" charset="-122"/>
                <a:ea typeface="微软雅黑" panose="020B0503020204020204" pitchFamily="34" charset="-122"/>
              </a:rPr>
              <a:t>混合纠错</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pSp>
        <p:nvGrpSpPr>
          <p:cNvPr id="29699" name="Group 4"/>
          <p:cNvGrpSpPr/>
          <p:nvPr/>
        </p:nvGrpSpPr>
        <p:grpSpPr>
          <a:xfrm>
            <a:off x="766763" y="5086350"/>
            <a:ext cx="6740525" cy="1139825"/>
            <a:chOff x="981" y="3216"/>
            <a:chExt cx="4246" cy="718"/>
          </a:xfrm>
        </p:grpSpPr>
        <p:sp>
          <p:nvSpPr>
            <p:cNvPr id="29700" name="Rectangle 5"/>
            <p:cNvSpPr/>
            <p:nvPr/>
          </p:nvSpPr>
          <p:spPr>
            <a:xfrm>
              <a:off x="1854" y="3297"/>
              <a:ext cx="758" cy="505"/>
            </a:xfrm>
            <a:prstGeom prst="rect">
              <a:avLst/>
            </a:prstGeom>
            <a:solidFill>
              <a:srgbClr val="00CCFF"/>
            </a:solidFill>
            <a:ln w="20701"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pitchFamily="34" charset="-122"/>
                <a:ea typeface="微软雅黑" panose="020B0503020204020204" pitchFamily="34" charset="-122"/>
              </a:endParaRPr>
            </a:p>
          </p:txBody>
        </p:sp>
        <p:sp>
          <p:nvSpPr>
            <p:cNvPr id="29701" name="Rectangle 6"/>
            <p:cNvSpPr/>
            <p:nvPr/>
          </p:nvSpPr>
          <p:spPr>
            <a:xfrm>
              <a:off x="1989" y="3432"/>
              <a:ext cx="450" cy="233"/>
            </a:xfrm>
            <a:prstGeom prst="rect">
              <a:avLst/>
            </a:prstGeom>
            <a:noFill/>
            <a:ln w="9525">
              <a:noFill/>
            </a:ln>
          </p:spPr>
          <p:txBody>
            <a:bodyPr lIns="0" tIns="0" rIns="0" bIns="0" anchor="t">
              <a:spAutoFit/>
            </a:bodyPr>
            <a:p>
              <a:pPr algn="ctr"/>
              <a:r>
                <a:rPr lang="zh-CN" altLang="en-US" sz="2400" b="1" dirty="0">
                  <a:solidFill>
                    <a:schemeClr val="tx2"/>
                  </a:solidFill>
                  <a:latin typeface="微软雅黑" panose="020B0503020204020204" pitchFamily="34" charset="-122"/>
                  <a:ea typeface="微软雅黑" panose="020B0503020204020204" pitchFamily="34" charset="-122"/>
                </a:rPr>
                <a:t>发端</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29702" name="Line 7"/>
            <p:cNvSpPr/>
            <p:nvPr/>
          </p:nvSpPr>
          <p:spPr>
            <a:xfrm>
              <a:off x="2591" y="3442"/>
              <a:ext cx="1877" cy="1"/>
            </a:xfrm>
            <a:prstGeom prst="line">
              <a:avLst/>
            </a:prstGeom>
            <a:ln w="20638" cap="flat" cmpd="sng">
              <a:solidFill>
                <a:srgbClr val="000000"/>
              </a:solidFill>
              <a:prstDash val="solid"/>
              <a:round/>
              <a:headEnd type="none" w="med" len="med"/>
              <a:tailEnd type="none" w="med" len="med"/>
            </a:ln>
          </p:spPr>
        </p:sp>
        <p:sp>
          <p:nvSpPr>
            <p:cNvPr id="29703" name="Freeform 8"/>
            <p:cNvSpPr/>
            <p:nvPr/>
          </p:nvSpPr>
          <p:spPr>
            <a:xfrm>
              <a:off x="4308" y="3415"/>
              <a:ext cx="160" cy="53"/>
            </a:xfrm>
            <a:custGeom>
              <a:avLst/>
              <a:gdLst/>
              <a:ahLst/>
              <a:cxnLst>
                <a:cxn ang="0">
                  <a:pos x="0" y="53"/>
                </a:cxn>
                <a:cxn ang="0">
                  <a:pos x="27" y="27"/>
                </a:cxn>
                <a:cxn ang="0">
                  <a:pos x="0" y="0"/>
                </a:cxn>
                <a:cxn ang="0">
                  <a:pos x="160" y="27"/>
                </a:cxn>
                <a:cxn ang="0">
                  <a:pos x="0" y="53"/>
                </a:cxn>
              </a:cxnLst>
              <a:pathLst>
                <a:path w="160" h="53">
                  <a:moveTo>
                    <a:pt x="0" y="53"/>
                  </a:moveTo>
                  <a:lnTo>
                    <a:pt x="27" y="27"/>
                  </a:lnTo>
                  <a:lnTo>
                    <a:pt x="0" y="0"/>
                  </a:lnTo>
                  <a:lnTo>
                    <a:pt x="160" y="27"/>
                  </a:lnTo>
                  <a:lnTo>
                    <a:pt x="0" y="53"/>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a:p>
          </p:txBody>
        </p:sp>
        <p:sp>
          <p:nvSpPr>
            <p:cNvPr id="29704" name="Rectangle 9"/>
            <p:cNvSpPr/>
            <p:nvPr/>
          </p:nvSpPr>
          <p:spPr>
            <a:xfrm>
              <a:off x="3081" y="3216"/>
              <a:ext cx="1056" cy="213"/>
            </a:xfrm>
            <a:prstGeom prst="rect">
              <a:avLst/>
            </a:prstGeom>
            <a:noFill/>
            <a:ln w="9525">
              <a:noFill/>
            </a:ln>
          </p:spPr>
          <p:txBody>
            <a:bodyPr wrap="none" lIns="0" tIns="0" rIns="0" bIns="0" anchor="t">
              <a:spAutoFit/>
            </a:bodyPr>
            <a:p>
              <a:pPr algn="ctr"/>
              <a:r>
                <a:rPr lang="zh-CN" altLang="en-US" sz="2200" b="1" dirty="0">
                  <a:solidFill>
                    <a:srgbClr val="000000"/>
                  </a:solidFill>
                  <a:latin typeface="微软雅黑" panose="020B0503020204020204" pitchFamily="34" charset="-122"/>
                  <a:ea typeface="微软雅黑" panose="020B0503020204020204" pitchFamily="34" charset="-122"/>
                </a:rPr>
                <a:t>检错和纠错码</a:t>
              </a:r>
              <a:endParaRPr lang="zh-CN" altLang="en-US" sz="2200" b="1" dirty="0">
                <a:solidFill>
                  <a:srgbClr val="000000"/>
                </a:solidFill>
                <a:latin typeface="微软雅黑" panose="020B0503020204020204" pitchFamily="34" charset="-122"/>
                <a:ea typeface="微软雅黑" panose="020B0503020204020204" pitchFamily="34" charset="-122"/>
              </a:endParaRPr>
            </a:p>
          </p:txBody>
        </p:sp>
        <p:sp>
          <p:nvSpPr>
            <p:cNvPr id="29705" name="Rectangle 10"/>
            <p:cNvSpPr/>
            <p:nvPr/>
          </p:nvSpPr>
          <p:spPr>
            <a:xfrm>
              <a:off x="4468" y="3309"/>
              <a:ext cx="759" cy="505"/>
            </a:xfrm>
            <a:prstGeom prst="rect">
              <a:avLst/>
            </a:prstGeom>
            <a:solidFill>
              <a:schemeClr val="accent1"/>
            </a:solidFill>
            <a:ln w="20638"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pitchFamily="34" charset="-122"/>
                <a:ea typeface="微软雅黑" panose="020B0503020204020204" pitchFamily="34" charset="-122"/>
              </a:endParaRPr>
            </a:p>
          </p:txBody>
        </p:sp>
        <p:sp>
          <p:nvSpPr>
            <p:cNvPr id="29706" name="Rectangle 11"/>
            <p:cNvSpPr/>
            <p:nvPr/>
          </p:nvSpPr>
          <p:spPr>
            <a:xfrm>
              <a:off x="4644" y="3477"/>
              <a:ext cx="388" cy="233"/>
            </a:xfrm>
            <a:prstGeom prst="rect">
              <a:avLst/>
            </a:prstGeom>
            <a:noFill/>
            <a:ln w="9525">
              <a:noFill/>
            </a:ln>
          </p:spPr>
          <p:txBody>
            <a:bodyPr wrap="none" lIns="0" tIns="0" rIns="0" bIns="0" anchor="t">
              <a:spAutoFit/>
            </a:bodyPr>
            <a:p>
              <a:pPr algn="ctr"/>
              <a:r>
                <a:rPr lang="zh-CN" altLang="en-US" sz="2400" b="1" dirty="0">
                  <a:solidFill>
                    <a:schemeClr val="tx2"/>
                  </a:solidFill>
                  <a:latin typeface="微软雅黑" panose="020B0503020204020204" pitchFamily="34" charset="-122"/>
                  <a:ea typeface="微软雅黑" panose="020B0503020204020204" pitchFamily="34" charset="-122"/>
                </a:rPr>
                <a:t>收端</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29707" name="Rectangle 12"/>
            <p:cNvSpPr/>
            <p:nvPr/>
          </p:nvSpPr>
          <p:spPr>
            <a:xfrm>
              <a:off x="981" y="3362"/>
              <a:ext cx="711" cy="427"/>
            </a:xfrm>
            <a:prstGeom prst="rect">
              <a:avLst/>
            </a:prstGeom>
            <a:noFill/>
            <a:ln w="9525">
              <a:noFill/>
            </a:ln>
          </p:spPr>
          <p:txBody>
            <a:bodyPr wrap="none" lIns="0" tIns="0" rIns="0" bIns="0" anchor="t">
              <a:spAutoFit/>
            </a:bodyPr>
            <a:p>
              <a:pPr algn="ctr"/>
              <a:r>
                <a:rPr lang="zh-CN" altLang="en-US" sz="2200" b="1" dirty="0">
                  <a:solidFill>
                    <a:srgbClr val="FF0000"/>
                  </a:solidFill>
                  <a:latin typeface="微软雅黑" panose="020B0503020204020204" pitchFamily="34" charset="-122"/>
                  <a:ea typeface="微软雅黑" panose="020B0503020204020204" pitchFamily="34" charset="-122"/>
                </a:rPr>
                <a:t>混合纠错</a:t>
              </a:r>
              <a:endParaRPr lang="zh-CN" altLang="en-US" sz="2200" b="1" dirty="0">
                <a:solidFill>
                  <a:srgbClr val="FF0000"/>
                </a:solidFill>
                <a:latin typeface="微软雅黑" panose="020B0503020204020204" pitchFamily="34" charset="-122"/>
                <a:ea typeface="微软雅黑" panose="020B0503020204020204" pitchFamily="34" charset="-122"/>
              </a:endParaRPr>
            </a:p>
            <a:p>
              <a:pPr algn="ctr"/>
              <a:r>
                <a:rPr lang="en-US" altLang="zh-CN" sz="2200" b="1" dirty="0">
                  <a:solidFill>
                    <a:srgbClr val="FF0000"/>
                  </a:solidFill>
                  <a:latin typeface="微软雅黑" panose="020B0503020204020204" pitchFamily="34" charset="-122"/>
                  <a:ea typeface="微软雅黑" panose="020B0503020204020204" pitchFamily="34" charset="-122"/>
                </a:rPr>
                <a:t>HEC</a:t>
              </a: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29708" name="Rectangle 13"/>
            <p:cNvSpPr/>
            <p:nvPr/>
          </p:nvSpPr>
          <p:spPr>
            <a:xfrm>
              <a:off x="1118" y="3561"/>
              <a:ext cx="0" cy="213"/>
            </a:xfrm>
            <a:prstGeom prst="rect">
              <a:avLst/>
            </a:prstGeom>
            <a:noFill/>
            <a:ln w="9525">
              <a:noFill/>
            </a:ln>
          </p:spPr>
          <p:txBody>
            <a:bodyPr wrap="none" lIns="0" tIns="0" rIns="0" bIns="0" anchor="t">
              <a:spAutoFit/>
            </a:bodyPr>
            <a:p>
              <a:pPr algn="ctr"/>
              <a:endParaRPr lang="en-US" altLang="zh-CN" sz="2200" dirty="0">
                <a:solidFill>
                  <a:srgbClr val="000000"/>
                </a:solidFill>
                <a:latin typeface="微软雅黑" panose="020B0503020204020204" pitchFamily="34" charset="-122"/>
                <a:ea typeface="微软雅黑" panose="020B0503020204020204" pitchFamily="34" charset="-122"/>
              </a:endParaRPr>
            </a:p>
          </p:txBody>
        </p:sp>
        <p:sp>
          <p:nvSpPr>
            <p:cNvPr id="29709" name="Line 14"/>
            <p:cNvSpPr/>
            <p:nvPr/>
          </p:nvSpPr>
          <p:spPr>
            <a:xfrm>
              <a:off x="2591" y="3694"/>
              <a:ext cx="1877" cy="1"/>
            </a:xfrm>
            <a:prstGeom prst="line">
              <a:avLst/>
            </a:prstGeom>
            <a:ln w="20638" cap="flat" cmpd="sng">
              <a:solidFill>
                <a:srgbClr val="000000"/>
              </a:solidFill>
              <a:prstDash val="solid"/>
              <a:round/>
              <a:headEnd type="none" w="med" len="med"/>
              <a:tailEnd type="none" w="med" len="med"/>
            </a:ln>
          </p:spPr>
        </p:sp>
        <p:sp>
          <p:nvSpPr>
            <p:cNvPr id="29710" name="Freeform 15"/>
            <p:cNvSpPr/>
            <p:nvPr/>
          </p:nvSpPr>
          <p:spPr>
            <a:xfrm>
              <a:off x="2591" y="3654"/>
              <a:ext cx="160" cy="67"/>
            </a:xfrm>
            <a:custGeom>
              <a:avLst/>
              <a:gdLst/>
              <a:ahLst/>
              <a:cxnLst>
                <a:cxn ang="0">
                  <a:pos x="160" y="67"/>
                </a:cxn>
                <a:cxn ang="0">
                  <a:pos x="134" y="40"/>
                </a:cxn>
                <a:cxn ang="0">
                  <a:pos x="160" y="0"/>
                </a:cxn>
                <a:cxn ang="0">
                  <a:pos x="0" y="40"/>
                </a:cxn>
                <a:cxn ang="0">
                  <a:pos x="160" y="67"/>
                </a:cxn>
              </a:cxnLst>
              <a:pathLst>
                <a:path w="160" h="67">
                  <a:moveTo>
                    <a:pt x="160" y="67"/>
                  </a:moveTo>
                  <a:lnTo>
                    <a:pt x="134" y="40"/>
                  </a:lnTo>
                  <a:lnTo>
                    <a:pt x="160" y="0"/>
                  </a:lnTo>
                  <a:lnTo>
                    <a:pt x="0" y="40"/>
                  </a:lnTo>
                  <a:lnTo>
                    <a:pt x="160" y="67"/>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a:p>
          </p:txBody>
        </p:sp>
        <p:sp>
          <p:nvSpPr>
            <p:cNvPr id="29711" name="Rectangle 16"/>
            <p:cNvSpPr/>
            <p:nvPr/>
          </p:nvSpPr>
          <p:spPr>
            <a:xfrm>
              <a:off x="3244" y="3721"/>
              <a:ext cx="704" cy="213"/>
            </a:xfrm>
            <a:prstGeom prst="rect">
              <a:avLst/>
            </a:prstGeom>
            <a:noFill/>
            <a:ln w="9525">
              <a:noFill/>
            </a:ln>
          </p:spPr>
          <p:txBody>
            <a:bodyPr wrap="none" lIns="0" tIns="0" rIns="0" bIns="0" anchor="t">
              <a:spAutoFit/>
            </a:bodyPr>
            <a:p>
              <a:pPr algn="ctr"/>
              <a:r>
                <a:rPr lang="zh-CN" altLang="en-US" sz="2200" b="1" dirty="0">
                  <a:solidFill>
                    <a:srgbClr val="000000"/>
                  </a:solidFill>
                  <a:latin typeface="微软雅黑" panose="020B0503020204020204" pitchFamily="34" charset="-122"/>
                  <a:ea typeface="微软雅黑" panose="020B0503020204020204" pitchFamily="34" charset="-122"/>
                </a:rPr>
                <a:t>判决信号</a:t>
              </a:r>
              <a:endParaRPr lang="zh-CN" altLang="en-US" sz="2200" b="1"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ln/>
        </p:spPr>
        <p:txBody>
          <a:bodyPr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五 自动要求重发</a:t>
            </a:r>
            <a:r>
              <a:rPr lang="en-US" altLang="zh-CN" sz="2800" dirty="0">
                <a:solidFill>
                  <a:srgbClr val="0000FF"/>
                </a:solidFill>
                <a:latin typeface="微软雅黑" panose="020B0503020204020204" pitchFamily="34" charset="-122"/>
                <a:ea typeface="微软雅黑" panose="020B0503020204020204" pitchFamily="34" charset="-122"/>
              </a:rPr>
              <a:t>(ARQ)</a:t>
            </a:r>
            <a:r>
              <a:rPr lang="zh-CN" altLang="en-US" sz="2800" dirty="0">
                <a:solidFill>
                  <a:srgbClr val="0000FF"/>
                </a:solidFill>
                <a:latin typeface="微软雅黑" panose="020B0503020204020204" pitchFamily="34" charset="-122"/>
                <a:ea typeface="微软雅黑" panose="020B0503020204020204" pitchFamily="34" charset="-122"/>
              </a:rPr>
              <a:t>系统</a:t>
            </a:r>
            <a:endParaRPr lang="zh-CN" altLang="en-US" sz="2800" b="0" dirty="0">
              <a:solidFill>
                <a:srgbClr val="0000FF"/>
              </a:solidFill>
              <a:latin typeface="微软雅黑" panose="020B0503020204020204" pitchFamily="34" charset="-122"/>
              <a:ea typeface="微软雅黑" panose="020B0503020204020204" pitchFamily="34" charset="-122"/>
            </a:endParaRPr>
          </a:p>
        </p:txBody>
      </p:sp>
      <p:sp>
        <p:nvSpPr>
          <p:cNvPr id="30722" name="Rectangle 23"/>
          <p:cNvSpPr/>
          <p:nvPr/>
        </p:nvSpPr>
        <p:spPr>
          <a:xfrm>
            <a:off x="511175" y="4257675"/>
            <a:ext cx="4365625" cy="519113"/>
          </a:xfrm>
          <a:prstGeom prst="rect">
            <a:avLst/>
          </a:prstGeom>
          <a:noFill/>
          <a:ln w="9525">
            <a:noFill/>
          </a:ln>
        </p:spPr>
        <p:txBody>
          <a:bodyPr wrap="none" anchor="t">
            <a:spAutoFit/>
          </a:bodyPr>
          <a:p>
            <a:r>
              <a:rPr lang="en-US" altLang="zh-CN" sz="2800" b="1" dirty="0">
                <a:solidFill>
                  <a:schemeClr val="tx2"/>
                </a:solidFill>
                <a:latin typeface="微软雅黑" panose="020B0503020204020204" pitchFamily="34" charset="-122"/>
                <a:ea typeface="微软雅黑" panose="020B0503020204020204" pitchFamily="34" charset="-122"/>
              </a:rPr>
              <a:t>2. </a:t>
            </a:r>
            <a:r>
              <a:rPr lang="zh-CN" altLang="en-US" sz="2800" b="1" dirty="0">
                <a:solidFill>
                  <a:schemeClr val="tx2"/>
                </a:solidFill>
                <a:latin typeface="微软雅黑" panose="020B0503020204020204" pitchFamily="34" charset="-122"/>
                <a:ea typeface="微软雅黑" panose="020B0503020204020204" pitchFamily="34" charset="-122"/>
              </a:rPr>
              <a:t>停止等待方式</a:t>
            </a:r>
            <a:r>
              <a:rPr lang="en-US" altLang="zh-CN" sz="2800" b="1" dirty="0">
                <a:solidFill>
                  <a:schemeClr val="tx2"/>
                </a:solidFill>
                <a:latin typeface="微软雅黑" panose="020B0503020204020204" pitchFamily="34" charset="-122"/>
                <a:ea typeface="微软雅黑" panose="020B0503020204020204" pitchFamily="34" charset="-122"/>
              </a:rPr>
              <a:t>ARQ</a:t>
            </a:r>
            <a:r>
              <a:rPr lang="zh-CN" altLang="en-US" sz="2800" b="1" dirty="0">
                <a:solidFill>
                  <a:schemeClr val="tx2"/>
                </a:solidFill>
                <a:latin typeface="微软雅黑" panose="020B0503020204020204" pitchFamily="34" charset="-122"/>
                <a:ea typeface="微软雅黑" panose="020B0503020204020204" pitchFamily="34" charset="-122"/>
              </a:rPr>
              <a:t>系统</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30723" name="Rectangle 25"/>
          <p:cNvSpPr/>
          <p:nvPr/>
        </p:nvSpPr>
        <p:spPr>
          <a:xfrm>
            <a:off x="428625" y="1428750"/>
            <a:ext cx="3403600" cy="519113"/>
          </a:xfrm>
          <a:prstGeom prst="rect">
            <a:avLst/>
          </a:prstGeom>
          <a:noFill/>
          <a:ln w="9525">
            <a:noFill/>
          </a:ln>
        </p:spPr>
        <p:txBody>
          <a:bodyPr anchor="t">
            <a:spAutoFit/>
          </a:bodyPr>
          <a:p>
            <a:r>
              <a:rPr lang="en-US" altLang="zh-CN" sz="2800" b="1" dirty="0">
                <a:solidFill>
                  <a:schemeClr val="tx2"/>
                </a:solidFill>
                <a:latin typeface="微软雅黑" panose="020B0503020204020204" pitchFamily="34" charset="-122"/>
                <a:ea typeface="微软雅黑" panose="020B0503020204020204" pitchFamily="34" charset="-122"/>
              </a:rPr>
              <a:t>1. ARQ</a:t>
            </a:r>
            <a:r>
              <a:rPr lang="zh-CN" altLang="en-US" sz="2800" b="1" dirty="0">
                <a:solidFill>
                  <a:schemeClr val="tx2"/>
                </a:solidFill>
                <a:latin typeface="微软雅黑" panose="020B0503020204020204" pitchFamily="34" charset="-122"/>
                <a:ea typeface="微软雅黑" panose="020B0503020204020204" pitchFamily="34" charset="-122"/>
              </a:rPr>
              <a:t>系统组成</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pSp>
        <p:nvGrpSpPr>
          <p:cNvPr id="30724" name="Group 100"/>
          <p:cNvGrpSpPr/>
          <p:nvPr/>
        </p:nvGrpSpPr>
        <p:grpSpPr>
          <a:xfrm>
            <a:off x="19050" y="5064125"/>
            <a:ext cx="9096375" cy="1781175"/>
            <a:chOff x="0" y="2786"/>
            <a:chExt cx="5760" cy="1599"/>
          </a:xfrm>
        </p:grpSpPr>
        <p:sp>
          <p:nvSpPr>
            <p:cNvPr id="30725" name="Rectangle 28"/>
            <p:cNvSpPr/>
            <p:nvPr/>
          </p:nvSpPr>
          <p:spPr>
            <a:xfrm>
              <a:off x="0" y="2786"/>
              <a:ext cx="5760" cy="1599"/>
            </a:xfrm>
            <a:prstGeom prst="rect">
              <a:avLst/>
            </a:prstGeom>
            <a:solidFill>
              <a:srgbClr val="CCFFCC"/>
            </a:solidFill>
            <a:ln w="9525">
              <a:noFill/>
            </a:ln>
          </p:spPr>
          <p:txBody>
            <a:bodyPr wrap="none" anchor="ctr"/>
            <a:p>
              <a:pPr algn="ctr"/>
              <a:endParaRPr lang="zh-CN" altLang="en-US" dirty="0">
                <a:latin typeface="微软雅黑" panose="020B0503020204020204" pitchFamily="34" charset="-122"/>
                <a:ea typeface="微软雅黑" panose="020B0503020204020204" pitchFamily="34" charset="-122"/>
              </a:endParaRPr>
            </a:p>
          </p:txBody>
        </p:sp>
        <p:grpSp>
          <p:nvGrpSpPr>
            <p:cNvPr id="30726" name="Group 33"/>
            <p:cNvGrpSpPr/>
            <p:nvPr/>
          </p:nvGrpSpPr>
          <p:grpSpPr>
            <a:xfrm>
              <a:off x="1750" y="3803"/>
              <a:ext cx="2359" cy="216"/>
              <a:chOff x="4608" y="6159"/>
              <a:chExt cx="3600" cy="313"/>
            </a:xfrm>
          </p:grpSpPr>
          <p:sp>
            <p:nvSpPr>
              <p:cNvPr id="30727" name="Rectangle 34"/>
              <p:cNvSpPr/>
              <p:nvPr/>
            </p:nvSpPr>
            <p:spPr>
              <a:xfrm>
                <a:off x="4608" y="6160"/>
                <a:ext cx="360" cy="312"/>
              </a:xfrm>
              <a:prstGeom prst="rect">
                <a:avLst/>
              </a:prstGeom>
              <a:solidFill>
                <a:srgbClr val="C0C0C0"/>
              </a:solidFill>
              <a:ln w="9525"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pitchFamily="34" charset="-122"/>
                  <a:ea typeface="微软雅黑" panose="020B0503020204020204" pitchFamily="34" charset="-122"/>
                </a:endParaRPr>
              </a:p>
            </p:txBody>
          </p:sp>
          <p:sp>
            <p:nvSpPr>
              <p:cNvPr id="30728" name="Rectangle 35"/>
              <p:cNvSpPr/>
              <p:nvPr/>
            </p:nvSpPr>
            <p:spPr>
              <a:xfrm>
                <a:off x="7848" y="6159"/>
                <a:ext cx="360" cy="312"/>
              </a:xfrm>
              <a:prstGeom prst="rect">
                <a:avLst/>
              </a:prstGeom>
              <a:solidFill>
                <a:srgbClr val="C0C0C0"/>
              </a:solidFill>
              <a:ln w="9525"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pitchFamily="34" charset="-122"/>
                  <a:ea typeface="微软雅黑" panose="020B0503020204020204" pitchFamily="34" charset="-122"/>
                </a:endParaRPr>
              </a:p>
            </p:txBody>
          </p:sp>
        </p:grpSp>
        <p:sp>
          <p:nvSpPr>
            <p:cNvPr id="30729" name="Text Box 37"/>
            <p:cNvSpPr txBox="1"/>
            <p:nvPr/>
          </p:nvSpPr>
          <p:spPr>
            <a:xfrm>
              <a:off x="0" y="4008"/>
              <a:ext cx="835" cy="312"/>
            </a:xfrm>
            <a:prstGeom prst="rect">
              <a:avLst/>
            </a:prstGeom>
            <a:noFill/>
            <a:ln w="9525">
              <a:noFill/>
            </a:ln>
          </p:spPr>
          <p:txBody>
            <a:bodyPr anchor="t"/>
            <a:p>
              <a:pPr algn="just"/>
              <a:r>
                <a:rPr lang="zh-CN" altLang="en-US" sz="2000" b="1" dirty="0">
                  <a:solidFill>
                    <a:schemeClr val="tx2"/>
                  </a:solidFill>
                  <a:latin typeface="微软雅黑" panose="020B0503020204020204" pitchFamily="34" charset="-122"/>
                  <a:ea typeface="微软雅黑" panose="020B0503020204020204" pitchFamily="34" charset="-122"/>
                </a:rPr>
                <a:t>接收数据</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nvGrpSpPr>
            <p:cNvPr id="30730" name="Group 40"/>
            <p:cNvGrpSpPr/>
            <p:nvPr/>
          </p:nvGrpSpPr>
          <p:grpSpPr>
            <a:xfrm>
              <a:off x="144" y="3345"/>
              <a:ext cx="4903" cy="679"/>
              <a:chOff x="2157" y="5493"/>
              <a:chExt cx="7482" cy="987"/>
            </a:xfrm>
          </p:grpSpPr>
          <p:sp>
            <p:nvSpPr>
              <p:cNvPr id="30731" name="Line 41"/>
              <p:cNvSpPr/>
              <p:nvPr/>
            </p:nvSpPr>
            <p:spPr>
              <a:xfrm>
                <a:off x="2157" y="5508"/>
                <a:ext cx="285" cy="972"/>
              </a:xfrm>
              <a:prstGeom prst="line">
                <a:avLst/>
              </a:prstGeom>
              <a:ln w="9525" cap="flat" cmpd="sng">
                <a:solidFill>
                  <a:srgbClr val="000000"/>
                </a:solidFill>
                <a:prstDash val="lgDash"/>
                <a:round/>
                <a:headEnd type="none" w="med" len="med"/>
                <a:tailEnd type="arrow" w="med" len="med"/>
              </a:ln>
            </p:spPr>
          </p:sp>
          <p:sp>
            <p:nvSpPr>
              <p:cNvPr id="30732" name="Line 42"/>
              <p:cNvSpPr/>
              <p:nvPr/>
            </p:nvSpPr>
            <p:spPr>
              <a:xfrm flipH="1">
                <a:off x="2868" y="5493"/>
                <a:ext cx="285" cy="984"/>
              </a:xfrm>
              <a:prstGeom prst="line">
                <a:avLst/>
              </a:prstGeom>
              <a:ln w="9525" cap="flat" cmpd="sng">
                <a:solidFill>
                  <a:srgbClr val="000000"/>
                </a:solidFill>
                <a:prstDash val="dash"/>
                <a:round/>
                <a:headEnd type="arrow" w="med" len="med"/>
                <a:tailEnd type="none" w="med" len="med"/>
              </a:ln>
            </p:spPr>
          </p:sp>
          <p:sp>
            <p:nvSpPr>
              <p:cNvPr id="30733" name="Line 43"/>
              <p:cNvSpPr/>
              <p:nvPr/>
            </p:nvSpPr>
            <p:spPr>
              <a:xfrm flipH="1">
                <a:off x="3945" y="5493"/>
                <a:ext cx="285" cy="984"/>
              </a:xfrm>
              <a:prstGeom prst="line">
                <a:avLst/>
              </a:prstGeom>
              <a:ln w="9525" cap="flat" cmpd="sng">
                <a:solidFill>
                  <a:srgbClr val="000000"/>
                </a:solidFill>
                <a:prstDash val="dash"/>
                <a:round/>
                <a:headEnd type="arrow" w="med" len="med"/>
                <a:tailEnd type="none" w="med" len="med"/>
              </a:ln>
            </p:spPr>
          </p:sp>
          <p:sp>
            <p:nvSpPr>
              <p:cNvPr id="30734" name="Line 44"/>
              <p:cNvSpPr/>
              <p:nvPr/>
            </p:nvSpPr>
            <p:spPr>
              <a:xfrm flipH="1">
                <a:off x="5058" y="5493"/>
                <a:ext cx="285" cy="984"/>
              </a:xfrm>
              <a:prstGeom prst="line">
                <a:avLst/>
              </a:prstGeom>
              <a:ln w="9525" cap="flat" cmpd="sng">
                <a:solidFill>
                  <a:srgbClr val="000000"/>
                </a:solidFill>
                <a:prstDash val="dash"/>
                <a:round/>
                <a:headEnd type="arrow" w="med" len="med"/>
                <a:tailEnd type="none" w="med" len="med"/>
              </a:ln>
            </p:spPr>
          </p:sp>
          <p:sp>
            <p:nvSpPr>
              <p:cNvPr id="30735" name="Line 45"/>
              <p:cNvSpPr/>
              <p:nvPr/>
            </p:nvSpPr>
            <p:spPr>
              <a:xfrm flipH="1">
                <a:off x="6147" y="5493"/>
                <a:ext cx="285" cy="984"/>
              </a:xfrm>
              <a:prstGeom prst="line">
                <a:avLst/>
              </a:prstGeom>
              <a:ln w="9525" cap="flat" cmpd="sng">
                <a:solidFill>
                  <a:srgbClr val="000000"/>
                </a:solidFill>
                <a:prstDash val="dash"/>
                <a:round/>
                <a:headEnd type="arrow" w="med" len="med"/>
                <a:tailEnd type="none" w="med" len="med"/>
              </a:ln>
            </p:spPr>
          </p:sp>
          <p:sp>
            <p:nvSpPr>
              <p:cNvPr id="30736" name="Line 46"/>
              <p:cNvSpPr/>
              <p:nvPr/>
            </p:nvSpPr>
            <p:spPr>
              <a:xfrm flipH="1">
                <a:off x="7185" y="5493"/>
                <a:ext cx="285" cy="984"/>
              </a:xfrm>
              <a:prstGeom prst="line">
                <a:avLst/>
              </a:prstGeom>
              <a:ln w="9525" cap="flat" cmpd="sng">
                <a:solidFill>
                  <a:srgbClr val="000000"/>
                </a:solidFill>
                <a:prstDash val="dash"/>
                <a:round/>
                <a:headEnd type="arrow" w="med" len="med"/>
                <a:tailEnd type="none" w="med" len="med"/>
              </a:ln>
            </p:spPr>
          </p:sp>
          <p:sp>
            <p:nvSpPr>
              <p:cNvPr id="30737" name="Line 47"/>
              <p:cNvSpPr/>
              <p:nvPr/>
            </p:nvSpPr>
            <p:spPr>
              <a:xfrm flipH="1">
                <a:off x="8277" y="5493"/>
                <a:ext cx="285" cy="984"/>
              </a:xfrm>
              <a:prstGeom prst="line">
                <a:avLst/>
              </a:prstGeom>
              <a:ln w="9525" cap="flat" cmpd="sng">
                <a:solidFill>
                  <a:srgbClr val="000000"/>
                </a:solidFill>
                <a:prstDash val="dash"/>
                <a:round/>
                <a:headEnd type="arrow" w="med" len="med"/>
                <a:tailEnd type="none" w="med" len="med"/>
              </a:ln>
            </p:spPr>
          </p:sp>
          <p:sp>
            <p:nvSpPr>
              <p:cNvPr id="30738" name="Line 48"/>
              <p:cNvSpPr/>
              <p:nvPr/>
            </p:nvSpPr>
            <p:spPr>
              <a:xfrm flipH="1">
                <a:off x="9354" y="5493"/>
                <a:ext cx="285" cy="984"/>
              </a:xfrm>
              <a:prstGeom prst="line">
                <a:avLst/>
              </a:prstGeom>
              <a:ln w="9525" cap="flat" cmpd="sng">
                <a:solidFill>
                  <a:srgbClr val="000000"/>
                </a:solidFill>
                <a:prstDash val="dash"/>
                <a:round/>
                <a:headEnd type="arrow" w="med" len="med"/>
                <a:tailEnd type="none" w="med" len="med"/>
              </a:ln>
            </p:spPr>
          </p:sp>
        </p:grpSp>
        <p:sp>
          <p:nvSpPr>
            <p:cNvPr id="30739" name="Text Box 50"/>
            <p:cNvSpPr txBox="1"/>
            <p:nvPr/>
          </p:nvSpPr>
          <p:spPr>
            <a:xfrm>
              <a:off x="643" y="3467"/>
              <a:ext cx="462" cy="269"/>
            </a:xfrm>
            <a:prstGeom prst="rect">
              <a:avLst/>
            </a:prstGeom>
            <a:noFill/>
            <a:ln w="9525">
              <a:noFill/>
            </a:ln>
          </p:spPr>
          <p:txBody>
            <a:bodyPr anchor="t"/>
            <a:p>
              <a:pPr algn="just"/>
              <a:r>
                <a:rPr lang="en-US" altLang="zh-CN" sz="2000" b="1" dirty="0">
                  <a:solidFill>
                    <a:srgbClr val="AE048E"/>
                  </a:solidFill>
                  <a:latin typeface="微软雅黑" panose="020B0503020204020204" pitchFamily="34" charset="-122"/>
                  <a:ea typeface="微软雅黑" panose="020B0503020204020204" pitchFamily="34" charset="-122"/>
                </a:rPr>
                <a:t>ACK</a:t>
              </a:r>
              <a:endParaRPr lang="en-US" altLang="zh-CN" sz="2000" b="1" dirty="0">
                <a:solidFill>
                  <a:srgbClr val="AE048E"/>
                </a:solidFill>
                <a:latin typeface="微软雅黑" panose="020B0503020204020204" pitchFamily="34" charset="-122"/>
                <a:ea typeface="微软雅黑" panose="020B0503020204020204" pitchFamily="34" charset="-122"/>
              </a:endParaRPr>
            </a:p>
          </p:txBody>
        </p:sp>
        <p:sp>
          <p:nvSpPr>
            <p:cNvPr id="30740" name="Text Box 51"/>
            <p:cNvSpPr txBox="1"/>
            <p:nvPr/>
          </p:nvSpPr>
          <p:spPr>
            <a:xfrm>
              <a:off x="1316" y="3467"/>
              <a:ext cx="487" cy="269"/>
            </a:xfrm>
            <a:prstGeom prst="rect">
              <a:avLst/>
            </a:prstGeom>
            <a:noFill/>
            <a:ln w="9525">
              <a:noFill/>
            </a:ln>
          </p:spPr>
          <p:txBody>
            <a:bodyPr anchor="t"/>
            <a:p>
              <a:pPr algn="just"/>
              <a:r>
                <a:rPr lang="en-US" altLang="zh-CN" sz="2000" b="1" dirty="0">
                  <a:solidFill>
                    <a:srgbClr val="AE048E"/>
                  </a:solidFill>
                  <a:latin typeface="微软雅黑" panose="020B0503020204020204" pitchFamily="34" charset="-122"/>
                  <a:ea typeface="微软雅黑" panose="020B0503020204020204" pitchFamily="34" charset="-122"/>
                </a:rPr>
                <a:t>ACK</a:t>
              </a:r>
              <a:endParaRPr lang="en-US" altLang="zh-CN" sz="2000" b="1" dirty="0">
                <a:solidFill>
                  <a:srgbClr val="AE048E"/>
                </a:solidFill>
                <a:latin typeface="微软雅黑" panose="020B0503020204020204" pitchFamily="34" charset="-122"/>
                <a:ea typeface="微软雅黑" panose="020B0503020204020204" pitchFamily="34" charset="-122"/>
              </a:endParaRPr>
            </a:p>
          </p:txBody>
        </p:sp>
        <p:sp>
          <p:nvSpPr>
            <p:cNvPr id="30741" name="Text Box 52"/>
            <p:cNvSpPr txBox="1"/>
            <p:nvPr/>
          </p:nvSpPr>
          <p:spPr>
            <a:xfrm>
              <a:off x="2063" y="3467"/>
              <a:ext cx="499" cy="269"/>
            </a:xfrm>
            <a:prstGeom prst="rect">
              <a:avLst/>
            </a:prstGeom>
            <a:noFill/>
            <a:ln w="9525">
              <a:noFill/>
            </a:ln>
          </p:spPr>
          <p:txBody>
            <a:bodyPr anchor="t"/>
            <a:p>
              <a:pPr algn="just"/>
              <a:r>
                <a:rPr lang="en-US" altLang="zh-CN" sz="2000" b="1" dirty="0">
                  <a:latin typeface="微软雅黑" panose="020B0503020204020204" pitchFamily="34" charset="-122"/>
                  <a:ea typeface="微软雅黑" panose="020B0503020204020204" pitchFamily="34" charset="-122"/>
                </a:rPr>
                <a:t>NAK</a:t>
              </a:r>
              <a:endParaRPr lang="en-US" altLang="zh-CN" sz="2000" b="1" dirty="0">
                <a:latin typeface="微软雅黑" panose="020B0503020204020204" pitchFamily="34" charset="-122"/>
                <a:ea typeface="微软雅黑" panose="020B0503020204020204" pitchFamily="34" charset="-122"/>
              </a:endParaRPr>
            </a:p>
          </p:txBody>
        </p:sp>
        <p:sp>
          <p:nvSpPr>
            <p:cNvPr id="30742" name="Text Box 53"/>
            <p:cNvSpPr txBox="1"/>
            <p:nvPr/>
          </p:nvSpPr>
          <p:spPr>
            <a:xfrm>
              <a:off x="2758" y="3467"/>
              <a:ext cx="464" cy="269"/>
            </a:xfrm>
            <a:prstGeom prst="rect">
              <a:avLst/>
            </a:prstGeom>
            <a:noFill/>
            <a:ln w="9525">
              <a:noFill/>
            </a:ln>
          </p:spPr>
          <p:txBody>
            <a:bodyPr anchor="t"/>
            <a:p>
              <a:pPr algn="just"/>
              <a:r>
                <a:rPr lang="en-US" altLang="zh-CN" sz="2000" b="1" dirty="0">
                  <a:solidFill>
                    <a:srgbClr val="AE048E"/>
                  </a:solidFill>
                  <a:latin typeface="微软雅黑" panose="020B0503020204020204" pitchFamily="34" charset="-122"/>
                  <a:ea typeface="微软雅黑" panose="020B0503020204020204" pitchFamily="34" charset="-122"/>
                </a:rPr>
                <a:t>ACK</a:t>
              </a:r>
              <a:endParaRPr lang="en-US" altLang="zh-CN" sz="2000" b="1" dirty="0">
                <a:solidFill>
                  <a:srgbClr val="AE048E"/>
                </a:solidFill>
                <a:latin typeface="微软雅黑" panose="020B0503020204020204" pitchFamily="34" charset="-122"/>
                <a:ea typeface="微软雅黑" panose="020B0503020204020204" pitchFamily="34" charset="-122"/>
              </a:endParaRPr>
            </a:p>
          </p:txBody>
        </p:sp>
        <p:sp>
          <p:nvSpPr>
            <p:cNvPr id="30743" name="Text Box 54"/>
            <p:cNvSpPr txBox="1"/>
            <p:nvPr/>
          </p:nvSpPr>
          <p:spPr>
            <a:xfrm>
              <a:off x="3490" y="3467"/>
              <a:ext cx="495" cy="269"/>
            </a:xfrm>
            <a:prstGeom prst="rect">
              <a:avLst/>
            </a:prstGeom>
            <a:noFill/>
            <a:ln w="9525">
              <a:noFill/>
            </a:ln>
          </p:spPr>
          <p:txBody>
            <a:bodyPr anchor="t"/>
            <a:p>
              <a:pPr algn="just"/>
              <a:r>
                <a:rPr lang="en-US" altLang="zh-CN" sz="2000" b="1" dirty="0">
                  <a:solidFill>
                    <a:srgbClr val="AE048E"/>
                  </a:solidFill>
                  <a:latin typeface="微软雅黑" panose="020B0503020204020204" pitchFamily="34" charset="-122"/>
                  <a:ea typeface="微软雅黑" panose="020B0503020204020204" pitchFamily="34" charset="-122"/>
                </a:rPr>
                <a:t>ACK</a:t>
              </a:r>
              <a:endParaRPr lang="en-US" altLang="zh-CN" sz="2000" b="1" dirty="0">
                <a:solidFill>
                  <a:srgbClr val="AE048E"/>
                </a:solidFill>
                <a:latin typeface="微软雅黑" panose="020B0503020204020204" pitchFamily="34" charset="-122"/>
                <a:ea typeface="微软雅黑" panose="020B0503020204020204" pitchFamily="34" charset="-122"/>
              </a:endParaRPr>
            </a:p>
          </p:txBody>
        </p:sp>
        <p:sp>
          <p:nvSpPr>
            <p:cNvPr id="30744" name="Text Box 55"/>
            <p:cNvSpPr txBox="1"/>
            <p:nvPr/>
          </p:nvSpPr>
          <p:spPr>
            <a:xfrm>
              <a:off x="4188" y="3467"/>
              <a:ext cx="560" cy="269"/>
            </a:xfrm>
            <a:prstGeom prst="rect">
              <a:avLst/>
            </a:prstGeom>
            <a:noFill/>
            <a:ln w="9525">
              <a:noFill/>
            </a:ln>
          </p:spPr>
          <p:txBody>
            <a:bodyPr anchor="t"/>
            <a:p>
              <a:pPr algn="just"/>
              <a:r>
                <a:rPr lang="en-US" altLang="zh-CN" sz="2000" b="1" dirty="0">
                  <a:latin typeface="微软雅黑" panose="020B0503020204020204" pitchFamily="34" charset="-122"/>
                  <a:ea typeface="微软雅黑" panose="020B0503020204020204" pitchFamily="34" charset="-122"/>
                </a:rPr>
                <a:t>NAK</a:t>
              </a:r>
              <a:endParaRPr lang="en-US" altLang="zh-CN" sz="2000" b="1" dirty="0">
                <a:latin typeface="微软雅黑" panose="020B0503020204020204" pitchFamily="34" charset="-122"/>
                <a:ea typeface="微软雅黑" panose="020B0503020204020204" pitchFamily="34" charset="-122"/>
              </a:endParaRPr>
            </a:p>
          </p:txBody>
        </p:sp>
        <p:sp>
          <p:nvSpPr>
            <p:cNvPr id="30745" name="Text Box 56"/>
            <p:cNvSpPr txBox="1"/>
            <p:nvPr/>
          </p:nvSpPr>
          <p:spPr>
            <a:xfrm>
              <a:off x="4894" y="3467"/>
              <a:ext cx="481" cy="269"/>
            </a:xfrm>
            <a:prstGeom prst="rect">
              <a:avLst/>
            </a:prstGeom>
            <a:noFill/>
            <a:ln w="9525">
              <a:noFill/>
            </a:ln>
          </p:spPr>
          <p:txBody>
            <a:bodyPr anchor="t"/>
            <a:p>
              <a:pPr algn="just"/>
              <a:r>
                <a:rPr lang="en-US" altLang="zh-CN" sz="2000" b="1" dirty="0">
                  <a:solidFill>
                    <a:srgbClr val="AE048E"/>
                  </a:solidFill>
                  <a:latin typeface="微软雅黑" panose="020B0503020204020204" pitchFamily="34" charset="-122"/>
                  <a:ea typeface="微软雅黑" panose="020B0503020204020204" pitchFamily="34" charset="-122"/>
                </a:rPr>
                <a:t>ACK</a:t>
              </a:r>
              <a:endParaRPr lang="en-US" altLang="zh-CN" sz="2000" b="1" dirty="0">
                <a:solidFill>
                  <a:srgbClr val="AE048E"/>
                </a:solidFill>
                <a:latin typeface="微软雅黑" panose="020B0503020204020204" pitchFamily="34" charset="-122"/>
                <a:ea typeface="微软雅黑" panose="020B0503020204020204" pitchFamily="34" charset="-122"/>
              </a:endParaRPr>
            </a:p>
          </p:txBody>
        </p:sp>
        <p:sp>
          <p:nvSpPr>
            <p:cNvPr id="30746" name="Line 58"/>
            <p:cNvSpPr/>
            <p:nvPr/>
          </p:nvSpPr>
          <p:spPr>
            <a:xfrm>
              <a:off x="204" y="4002"/>
              <a:ext cx="5171" cy="18"/>
            </a:xfrm>
            <a:prstGeom prst="line">
              <a:avLst/>
            </a:prstGeom>
            <a:ln w="9525" cap="flat" cmpd="sng">
              <a:solidFill>
                <a:srgbClr val="000000"/>
              </a:solidFill>
              <a:prstDash val="solid"/>
              <a:round/>
              <a:headEnd type="none" w="med" len="med"/>
              <a:tailEnd type="triangle" w="med" len="med"/>
            </a:ln>
          </p:spPr>
        </p:sp>
        <p:grpSp>
          <p:nvGrpSpPr>
            <p:cNvPr id="30747" name="Group 59"/>
            <p:cNvGrpSpPr/>
            <p:nvPr/>
          </p:nvGrpSpPr>
          <p:grpSpPr>
            <a:xfrm>
              <a:off x="322" y="3789"/>
              <a:ext cx="4482" cy="215"/>
              <a:chOff x="2448" y="6159"/>
              <a:chExt cx="6840" cy="312"/>
            </a:xfrm>
          </p:grpSpPr>
          <p:sp>
            <p:nvSpPr>
              <p:cNvPr id="30748" name="Rectangle 60"/>
              <p:cNvSpPr/>
              <p:nvPr/>
            </p:nvSpPr>
            <p:spPr>
              <a:xfrm>
                <a:off x="2448" y="6159"/>
                <a:ext cx="360" cy="31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pitchFamily="34" charset="-122"/>
                  <a:ea typeface="微软雅黑" panose="020B0503020204020204" pitchFamily="34" charset="-122"/>
                </a:endParaRPr>
              </a:p>
            </p:txBody>
          </p:sp>
          <p:sp>
            <p:nvSpPr>
              <p:cNvPr id="30749" name="Rectangle 61"/>
              <p:cNvSpPr/>
              <p:nvPr/>
            </p:nvSpPr>
            <p:spPr>
              <a:xfrm>
                <a:off x="3528" y="6159"/>
                <a:ext cx="360" cy="31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pitchFamily="34" charset="-122"/>
                  <a:ea typeface="微软雅黑" panose="020B0503020204020204" pitchFamily="34" charset="-122"/>
                </a:endParaRPr>
              </a:p>
            </p:txBody>
          </p:sp>
          <p:sp>
            <p:nvSpPr>
              <p:cNvPr id="30750" name="Rectangle 62"/>
              <p:cNvSpPr/>
              <p:nvPr/>
            </p:nvSpPr>
            <p:spPr>
              <a:xfrm>
                <a:off x="5688" y="6159"/>
                <a:ext cx="360" cy="31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pitchFamily="34" charset="-122"/>
                  <a:ea typeface="微软雅黑" panose="020B0503020204020204" pitchFamily="34" charset="-122"/>
                </a:endParaRPr>
              </a:p>
            </p:txBody>
          </p:sp>
          <p:sp>
            <p:nvSpPr>
              <p:cNvPr id="30751" name="Rectangle 63"/>
              <p:cNvSpPr/>
              <p:nvPr/>
            </p:nvSpPr>
            <p:spPr>
              <a:xfrm>
                <a:off x="6768" y="6159"/>
                <a:ext cx="360" cy="31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pitchFamily="34" charset="-122"/>
                  <a:ea typeface="微软雅黑" panose="020B0503020204020204" pitchFamily="34" charset="-122"/>
                </a:endParaRPr>
              </a:p>
            </p:txBody>
          </p:sp>
          <p:sp>
            <p:nvSpPr>
              <p:cNvPr id="30752" name="Rectangle 64"/>
              <p:cNvSpPr/>
              <p:nvPr/>
            </p:nvSpPr>
            <p:spPr>
              <a:xfrm>
                <a:off x="8928" y="6159"/>
                <a:ext cx="360" cy="31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pitchFamily="34" charset="-122"/>
                  <a:ea typeface="微软雅黑" panose="020B0503020204020204" pitchFamily="34" charset="-122"/>
                </a:endParaRPr>
              </a:p>
            </p:txBody>
          </p:sp>
        </p:grpSp>
        <p:grpSp>
          <p:nvGrpSpPr>
            <p:cNvPr id="30753" name="Group 65"/>
            <p:cNvGrpSpPr/>
            <p:nvPr/>
          </p:nvGrpSpPr>
          <p:grpSpPr>
            <a:xfrm>
              <a:off x="318" y="3746"/>
              <a:ext cx="4492" cy="257"/>
              <a:chOff x="2442" y="6099"/>
              <a:chExt cx="6855" cy="374"/>
            </a:xfrm>
          </p:grpSpPr>
          <p:sp>
            <p:nvSpPr>
              <p:cNvPr id="30754" name="Text Box 66"/>
              <p:cNvSpPr txBox="1"/>
              <p:nvPr/>
            </p:nvSpPr>
            <p:spPr>
              <a:xfrm>
                <a:off x="2442" y="6147"/>
                <a:ext cx="378" cy="326"/>
              </a:xfrm>
              <a:prstGeom prst="rect">
                <a:avLst/>
              </a:prstGeom>
              <a:noFill/>
              <a:ln w="9525">
                <a:noFill/>
              </a:ln>
            </p:spPr>
            <p:txBody>
              <a:bodyPr anchor="t"/>
              <a:p>
                <a:pPr algn="just"/>
                <a:r>
                  <a:rPr lang="en-US" altLang="zh-CN" b="1" dirty="0">
                    <a:solidFill>
                      <a:schemeClr val="tx2"/>
                    </a:solidFill>
                    <a:latin typeface="微软雅黑" panose="020B0503020204020204" pitchFamily="34" charset="-122"/>
                    <a:ea typeface="微软雅黑" panose="020B0503020204020204" pitchFamily="34" charset="-122"/>
                  </a:rPr>
                  <a:t>1</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30755" name="Text Box 67"/>
              <p:cNvSpPr txBox="1"/>
              <p:nvPr/>
            </p:nvSpPr>
            <p:spPr>
              <a:xfrm>
                <a:off x="3507" y="6099"/>
                <a:ext cx="378" cy="363"/>
              </a:xfrm>
              <a:prstGeom prst="rect">
                <a:avLst/>
              </a:prstGeom>
              <a:noFill/>
              <a:ln w="9525">
                <a:noFill/>
              </a:ln>
            </p:spPr>
            <p:txBody>
              <a:bodyPr anchor="t"/>
              <a:p>
                <a:pPr algn="just"/>
                <a:r>
                  <a:rPr lang="en-US" altLang="zh-CN" b="1" dirty="0">
                    <a:solidFill>
                      <a:schemeClr val="tx2"/>
                    </a:solidFill>
                    <a:latin typeface="微软雅黑" panose="020B0503020204020204" pitchFamily="34" charset="-122"/>
                    <a:ea typeface="微软雅黑" panose="020B0503020204020204" pitchFamily="34" charset="-122"/>
                  </a:rPr>
                  <a:t>2</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30756" name="Text Box 68"/>
              <p:cNvSpPr txBox="1"/>
              <p:nvPr/>
            </p:nvSpPr>
            <p:spPr>
              <a:xfrm>
                <a:off x="4596" y="6099"/>
                <a:ext cx="378" cy="363"/>
              </a:xfrm>
              <a:prstGeom prst="rect">
                <a:avLst/>
              </a:prstGeom>
              <a:noFill/>
              <a:ln w="9525">
                <a:noFill/>
              </a:ln>
            </p:spPr>
            <p:txBody>
              <a:bodyPr anchor="t"/>
              <a:p>
                <a:pPr algn="just"/>
                <a:r>
                  <a:rPr lang="en-US" altLang="zh-CN" b="1" dirty="0">
                    <a:solidFill>
                      <a:schemeClr val="tx2"/>
                    </a:solidFill>
                    <a:latin typeface="微软雅黑" panose="020B0503020204020204" pitchFamily="34" charset="-122"/>
                    <a:ea typeface="微软雅黑" panose="020B0503020204020204" pitchFamily="34" charset="-122"/>
                  </a:rPr>
                  <a:t>3</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30757" name="Text Box 69"/>
              <p:cNvSpPr txBox="1"/>
              <p:nvPr/>
            </p:nvSpPr>
            <p:spPr>
              <a:xfrm>
                <a:off x="5685" y="6099"/>
                <a:ext cx="378" cy="363"/>
              </a:xfrm>
              <a:prstGeom prst="rect">
                <a:avLst/>
              </a:prstGeom>
              <a:noFill/>
              <a:ln w="9525">
                <a:noFill/>
              </a:ln>
            </p:spPr>
            <p:txBody>
              <a:bodyPr anchor="t"/>
              <a:p>
                <a:pPr algn="just"/>
                <a:r>
                  <a:rPr lang="en-US" altLang="zh-CN" b="1" dirty="0">
                    <a:solidFill>
                      <a:schemeClr val="tx2"/>
                    </a:solidFill>
                    <a:latin typeface="微软雅黑" panose="020B0503020204020204" pitchFamily="34" charset="-122"/>
                    <a:ea typeface="微软雅黑" panose="020B0503020204020204" pitchFamily="34" charset="-122"/>
                  </a:rPr>
                  <a:t>3</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30758" name="Text Box 70"/>
              <p:cNvSpPr txBox="1"/>
              <p:nvPr/>
            </p:nvSpPr>
            <p:spPr>
              <a:xfrm>
                <a:off x="6762" y="6099"/>
                <a:ext cx="378" cy="363"/>
              </a:xfrm>
              <a:prstGeom prst="rect">
                <a:avLst/>
              </a:prstGeom>
              <a:noFill/>
              <a:ln w="9525">
                <a:noFill/>
              </a:ln>
            </p:spPr>
            <p:txBody>
              <a:bodyPr anchor="t"/>
              <a:p>
                <a:pPr algn="just"/>
                <a:r>
                  <a:rPr lang="en-US" altLang="zh-CN" b="1" dirty="0">
                    <a:solidFill>
                      <a:schemeClr val="tx2"/>
                    </a:solidFill>
                    <a:latin typeface="微软雅黑" panose="020B0503020204020204" pitchFamily="34" charset="-122"/>
                    <a:ea typeface="微软雅黑" panose="020B0503020204020204" pitchFamily="34" charset="-122"/>
                  </a:rPr>
                  <a:t>4</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30759" name="Text Box 71"/>
              <p:cNvSpPr txBox="1"/>
              <p:nvPr/>
            </p:nvSpPr>
            <p:spPr>
              <a:xfrm>
                <a:off x="7827" y="6099"/>
                <a:ext cx="378" cy="363"/>
              </a:xfrm>
              <a:prstGeom prst="rect">
                <a:avLst/>
              </a:prstGeom>
              <a:noFill/>
              <a:ln w="9525">
                <a:noFill/>
              </a:ln>
            </p:spPr>
            <p:txBody>
              <a:bodyPr anchor="t"/>
              <a:p>
                <a:pPr algn="just"/>
                <a:r>
                  <a:rPr lang="en-US" altLang="zh-CN" b="1" dirty="0">
                    <a:solidFill>
                      <a:schemeClr val="tx2"/>
                    </a:solidFill>
                    <a:latin typeface="微软雅黑" panose="020B0503020204020204" pitchFamily="34" charset="-122"/>
                    <a:ea typeface="微软雅黑" panose="020B0503020204020204" pitchFamily="34" charset="-122"/>
                  </a:rPr>
                  <a:t>5</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30760" name="Text Box 72"/>
              <p:cNvSpPr txBox="1"/>
              <p:nvPr/>
            </p:nvSpPr>
            <p:spPr>
              <a:xfrm>
                <a:off x="8919" y="6099"/>
                <a:ext cx="378" cy="363"/>
              </a:xfrm>
              <a:prstGeom prst="rect">
                <a:avLst/>
              </a:prstGeom>
              <a:noFill/>
              <a:ln w="9525">
                <a:noFill/>
              </a:ln>
            </p:spPr>
            <p:txBody>
              <a:bodyPr anchor="t"/>
              <a:p>
                <a:pPr algn="just"/>
                <a:r>
                  <a:rPr lang="en-US" altLang="zh-CN" b="1" dirty="0">
                    <a:solidFill>
                      <a:schemeClr val="tx2"/>
                    </a:solidFill>
                    <a:latin typeface="微软雅黑" panose="020B0503020204020204" pitchFamily="34" charset="-122"/>
                    <a:ea typeface="微软雅黑" panose="020B0503020204020204" pitchFamily="34" charset="-122"/>
                  </a:rPr>
                  <a:t>5</a:t>
                </a:r>
                <a:endParaRPr lang="en-US" altLang="zh-CN" b="1" dirty="0">
                  <a:solidFill>
                    <a:schemeClr val="tx2"/>
                  </a:solidFill>
                  <a:latin typeface="微软雅黑" panose="020B0503020204020204" pitchFamily="34" charset="-122"/>
                  <a:ea typeface="微软雅黑" panose="020B0503020204020204" pitchFamily="34" charset="-122"/>
                </a:endParaRPr>
              </a:p>
            </p:txBody>
          </p:sp>
        </p:grpSp>
        <p:sp>
          <p:nvSpPr>
            <p:cNvPr id="30761" name="Text Box 73"/>
            <p:cNvSpPr txBox="1"/>
            <p:nvPr/>
          </p:nvSpPr>
          <p:spPr>
            <a:xfrm>
              <a:off x="5375" y="3884"/>
              <a:ext cx="193" cy="268"/>
            </a:xfrm>
            <a:prstGeom prst="rect">
              <a:avLst/>
            </a:prstGeom>
            <a:noFill/>
            <a:ln w="9525">
              <a:noFill/>
            </a:ln>
          </p:spPr>
          <p:txBody>
            <a:bodyPr anchor="t"/>
            <a:p>
              <a:pPr algn="just"/>
              <a:r>
                <a:rPr lang="en-US" altLang="zh-CN" sz="2000" b="1" dirty="0">
                  <a:latin typeface="微软雅黑" panose="020B0503020204020204" pitchFamily="34" charset="-122"/>
                  <a:ea typeface="微软雅黑" panose="020B0503020204020204" pitchFamily="34" charset="-122"/>
                </a:rPr>
                <a:t>t</a:t>
              </a:r>
              <a:endParaRPr lang="en-US" altLang="zh-CN" sz="2000" b="1" dirty="0">
                <a:latin typeface="微软雅黑" panose="020B0503020204020204" pitchFamily="34" charset="-122"/>
                <a:ea typeface="微软雅黑" panose="020B0503020204020204" pitchFamily="34" charset="-122"/>
              </a:endParaRPr>
            </a:p>
          </p:txBody>
        </p:sp>
        <p:sp>
          <p:nvSpPr>
            <p:cNvPr id="30762" name="Text Box 75"/>
            <p:cNvSpPr txBox="1"/>
            <p:nvPr/>
          </p:nvSpPr>
          <p:spPr>
            <a:xfrm>
              <a:off x="0" y="2840"/>
              <a:ext cx="793" cy="258"/>
            </a:xfrm>
            <a:prstGeom prst="rect">
              <a:avLst/>
            </a:prstGeom>
            <a:noFill/>
            <a:ln w="9525">
              <a:noFill/>
            </a:ln>
          </p:spPr>
          <p:txBody>
            <a:bodyPr anchor="t"/>
            <a:p>
              <a:pPr algn="just" fontAlgn="ctr"/>
              <a:r>
                <a:rPr lang="zh-CN" altLang="en-US" sz="2000" b="1" dirty="0">
                  <a:solidFill>
                    <a:srgbClr val="0000FF"/>
                  </a:solidFill>
                  <a:latin typeface="微软雅黑" panose="020B0503020204020204" pitchFamily="34" charset="-122"/>
                  <a:ea typeface="微软雅黑" panose="020B0503020204020204" pitchFamily="34" charset="-122"/>
                </a:rPr>
                <a:t>发送数据</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grpSp>
          <p:nvGrpSpPr>
            <p:cNvPr id="30763" name="Group 77"/>
            <p:cNvGrpSpPr/>
            <p:nvPr/>
          </p:nvGrpSpPr>
          <p:grpSpPr>
            <a:xfrm>
              <a:off x="151" y="3135"/>
              <a:ext cx="5181" cy="214"/>
              <a:chOff x="2169" y="5187"/>
              <a:chExt cx="7905" cy="312"/>
            </a:xfrm>
          </p:grpSpPr>
          <p:sp>
            <p:nvSpPr>
              <p:cNvPr id="30764" name="Rectangle 78"/>
              <p:cNvSpPr/>
              <p:nvPr/>
            </p:nvSpPr>
            <p:spPr>
              <a:xfrm>
                <a:off x="2169" y="5187"/>
                <a:ext cx="360" cy="31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pitchFamily="34" charset="-122"/>
                  <a:ea typeface="微软雅黑" panose="020B0503020204020204" pitchFamily="34" charset="-122"/>
                </a:endParaRPr>
              </a:p>
            </p:txBody>
          </p:sp>
          <p:sp>
            <p:nvSpPr>
              <p:cNvPr id="30765" name="Rectangle 79"/>
              <p:cNvSpPr/>
              <p:nvPr/>
            </p:nvSpPr>
            <p:spPr>
              <a:xfrm>
                <a:off x="3249" y="5187"/>
                <a:ext cx="360" cy="31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pitchFamily="34" charset="-122"/>
                  <a:ea typeface="微软雅黑" panose="020B0503020204020204" pitchFamily="34" charset="-122"/>
                </a:endParaRPr>
              </a:p>
            </p:txBody>
          </p:sp>
          <p:sp>
            <p:nvSpPr>
              <p:cNvPr id="30766" name="Rectangle 80"/>
              <p:cNvSpPr/>
              <p:nvPr/>
            </p:nvSpPr>
            <p:spPr>
              <a:xfrm>
                <a:off x="4329" y="5187"/>
                <a:ext cx="360" cy="31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pitchFamily="34" charset="-122"/>
                  <a:ea typeface="微软雅黑" panose="020B0503020204020204" pitchFamily="34" charset="-122"/>
                </a:endParaRPr>
              </a:p>
            </p:txBody>
          </p:sp>
          <p:sp>
            <p:nvSpPr>
              <p:cNvPr id="30767" name="Rectangle 81"/>
              <p:cNvSpPr/>
              <p:nvPr/>
            </p:nvSpPr>
            <p:spPr>
              <a:xfrm>
                <a:off x="5409" y="5187"/>
                <a:ext cx="360" cy="31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pitchFamily="34" charset="-122"/>
                  <a:ea typeface="微软雅黑" panose="020B0503020204020204" pitchFamily="34" charset="-122"/>
                </a:endParaRPr>
              </a:p>
            </p:txBody>
          </p:sp>
          <p:sp>
            <p:nvSpPr>
              <p:cNvPr id="30768" name="Rectangle 82"/>
              <p:cNvSpPr/>
              <p:nvPr/>
            </p:nvSpPr>
            <p:spPr>
              <a:xfrm>
                <a:off x="6489" y="5187"/>
                <a:ext cx="360" cy="31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pitchFamily="34" charset="-122"/>
                  <a:ea typeface="微软雅黑" panose="020B0503020204020204" pitchFamily="34" charset="-122"/>
                </a:endParaRPr>
              </a:p>
            </p:txBody>
          </p:sp>
          <p:sp>
            <p:nvSpPr>
              <p:cNvPr id="30769" name="Rectangle 83"/>
              <p:cNvSpPr/>
              <p:nvPr/>
            </p:nvSpPr>
            <p:spPr>
              <a:xfrm>
                <a:off x="7569" y="5187"/>
                <a:ext cx="360" cy="31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pitchFamily="34" charset="-122"/>
                  <a:ea typeface="微软雅黑" panose="020B0503020204020204" pitchFamily="34" charset="-122"/>
                </a:endParaRPr>
              </a:p>
            </p:txBody>
          </p:sp>
          <p:sp>
            <p:nvSpPr>
              <p:cNvPr id="30770" name="Rectangle 84"/>
              <p:cNvSpPr/>
              <p:nvPr/>
            </p:nvSpPr>
            <p:spPr>
              <a:xfrm>
                <a:off x="8649" y="5187"/>
                <a:ext cx="360" cy="31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pitchFamily="34" charset="-122"/>
                  <a:ea typeface="微软雅黑" panose="020B0503020204020204" pitchFamily="34" charset="-122"/>
                </a:endParaRPr>
              </a:p>
            </p:txBody>
          </p:sp>
          <p:sp>
            <p:nvSpPr>
              <p:cNvPr id="30771" name="Rectangle 85"/>
              <p:cNvSpPr/>
              <p:nvPr/>
            </p:nvSpPr>
            <p:spPr>
              <a:xfrm>
                <a:off x="9714" y="5187"/>
                <a:ext cx="360" cy="31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pitchFamily="34" charset="-122"/>
                  <a:ea typeface="微软雅黑" panose="020B0503020204020204" pitchFamily="34" charset="-122"/>
                </a:endParaRPr>
              </a:p>
            </p:txBody>
          </p:sp>
        </p:grpSp>
        <p:sp>
          <p:nvSpPr>
            <p:cNvPr id="30772" name="Line 86"/>
            <p:cNvSpPr/>
            <p:nvPr/>
          </p:nvSpPr>
          <p:spPr>
            <a:xfrm flipV="1">
              <a:off x="0" y="3339"/>
              <a:ext cx="5465" cy="0"/>
            </a:xfrm>
            <a:prstGeom prst="line">
              <a:avLst/>
            </a:prstGeom>
            <a:ln w="9525" cap="flat" cmpd="sng">
              <a:solidFill>
                <a:srgbClr val="000000"/>
              </a:solidFill>
              <a:prstDash val="solid"/>
              <a:round/>
              <a:headEnd type="none" w="med" len="med"/>
              <a:tailEnd type="triangle" w="med" len="med"/>
            </a:ln>
          </p:spPr>
        </p:sp>
        <p:sp>
          <p:nvSpPr>
            <p:cNvPr id="30773" name="Text Box 87"/>
            <p:cNvSpPr txBox="1"/>
            <p:nvPr/>
          </p:nvSpPr>
          <p:spPr>
            <a:xfrm>
              <a:off x="141" y="3098"/>
              <a:ext cx="248" cy="249"/>
            </a:xfrm>
            <a:prstGeom prst="rect">
              <a:avLst/>
            </a:prstGeom>
            <a:noFill/>
            <a:ln w="9525">
              <a:noFill/>
            </a:ln>
          </p:spPr>
          <p:txBody>
            <a:bodyPr anchor="t"/>
            <a:p>
              <a:pPr algn="just"/>
              <a:r>
                <a:rPr lang="en-US" altLang="zh-CN" b="1" dirty="0">
                  <a:solidFill>
                    <a:srgbClr val="0000FF"/>
                  </a:solidFill>
                  <a:latin typeface="微软雅黑" panose="020B0503020204020204" pitchFamily="34" charset="-122"/>
                  <a:ea typeface="微软雅黑" panose="020B0503020204020204" pitchFamily="34" charset="-122"/>
                </a:rPr>
                <a:t>1</a:t>
              </a:r>
              <a:endParaRPr lang="en-US" altLang="zh-CN" b="1" dirty="0">
                <a:solidFill>
                  <a:srgbClr val="0000FF"/>
                </a:solidFill>
                <a:latin typeface="微软雅黑" panose="020B0503020204020204" pitchFamily="34" charset="-122"/>
                <a:ea typeface="微软雅黑" panose="020B0503020204020204" pitchFamily="34" charset="-122"/>
              </a:endParaRPr>
            </a:p>
          </p:txBody>
        </p:sp>
        <p:sp>
          <p:nvSpPr>
            <p:cNvPr id="30774" name="Text Box 88"/>
            <p:cNvSpPr txBox="1"/>
            <p:nvPr/>
          </p:nvSpPr>
          <p:spPr>
            <a:xfrm>
              <a:off x="839" y="3089"/>
              <a:ext cx="248" cy="250"/>
            </a:xfrm>
            <a:prstGeom prst="rect">
              <a:avLst/>
            </a:prstGeom>
            <a:noFill/>
            <a:ln w="9525">
              <a:noFill/>
            </a:ln>
          </p:spPr>
          <p:txBody>
            <a:bodyPr anchor="t"/>
            <a:p>
              <a:pPr algn="just"/>
              <a:r>
                <a:rPr lang="en-US" altLang="zh-CN" b="1" dirty="0">
                  <a:solidFill>
                    <a:srgbClr val="0000FF"/>
                  </a:solidFill>
                  <a:latin typeface="微软雅黑" panose="020B0503020204020204" pitchFamily="34" charset="-122"/>
                  <a:ea typeface="微软雅黑" panose="020B0503020204020204" pitchFamily="34" charset="-122"/>
                </a:rPr>
                <a:t>2</a:t>
              </a:r>
              <a:endParaRPr lang="en-US" altLang="zh-CN" b="1" dirty="0">
                <a:solidFill>
                  <a:srgbClr val="0000FF"/>
                </a:solidFill>
                <a:latin typeface="微软雅黑" panose="020B0503020204020204" pitchFamily="34" charset="-122"/>
                <a:ea typeface="微软雅黑" panose="020B0503020204020204" pitchFamily="34" charset="-122"/>
              </a:endParaRPr>
            </a:p>
          </p:txBody>
        </p:sp>
        <p:sp>
          <p:nvSpPr>
            <p:cNvPr id="30775" name="Text Box 89"/>
            <p:cNvSpPr txBox="1"/>
            <p:nvPr/>
          </p:nvSpPr>
          <p:spPr>
            <a:xfrm>
              <a:off x="1553" y="3081"/>
              <a:ext cx="248" cy="250"/>
            </a:xfrm>
            <a:prstGeom prst="rect">
              <a:avLst/>
            </a:prstGeom>
            <a:noFill/>
            <a:ln w="9525">
              <a:noFill/>
            </a:ln>
          </p:spPr>
          <p:txBody>
            <a:bodyPr anchor="t"/>
            <a:p>
              <a:pPr algn="just"/>
              <a:r>
                <a:rPr lang="en-US" altLang="zh-CN" b="1" dirty="0">
                  <a:solidFill>
                    <a:srgbClr val="0000FF"/>
                  </a:solidFill>
                  <a:latin typeface="微软雅黑" panose="020B0503020204020204" pitchFamily="34" charset="-122"/>
                  <a:ea typeface="微软雅黑" panose="020B0503020204020204" pitchFamily="34" charset="-122"/>
                </a:rPr>
                <a:t>3</a:t>
              </a:r>
              <a:endParaRPr lang="en-US" altLang="zh-CN" b="1" dirty="0">
                <a:solidFill>
                  <a:srgbClr val="0000FF"/>
                </a:solidFill>
                <a:latin typeface="微软雅黑" panose="020B0503020204020204" pitchFamily="34" charset="-122"/>
                <a:ea typeface="微软雅黑" panose="020B0503020204020204" pitchFamily="34" charset="-122"/>
              </a:endParaRPr>
            </a:p>
          </p:txBody>
        </p:sp>
        <p:sp>
          <p:nvSpPr>
            <p:cNvPr id="30776" name="Text Box 90"/>
            <p:cNvSpPr txBox="1"/>
            <p:nvPr/>
          </p:nvSpPr>
          <p:spPr>
            <a:xfrm>
              <a:off x="2259" y="3089"/>
              <a:ext cx="247" cy="250"/>
            </a:xfrm>
            <a:prstGeom prst="rect">
              <a:avLst/>
            </a:prstGeom>
            <a:noFill/>
            <a:ln w="9525">
              <a:noFill/>
            </a:ln>
          </p:spPr>
          <p:txBody>
            <a:bodyPr anchor="t"/>
            <a:p>
              <a:pPr algn="just"/>
              <a:r>
                <a:rPr lang="en-US" altLang="zh-CN" b="1" dirty="0">
                  <a:solidFill>
                    <a:srgbClr val="0000FF"/>
                  </a:solidFill>
                  <a:latin typeface="微软雅黑" panose="020B0503020204020204" pitchFamily="34" charset="-122"/>
                  <a:ea typeface="微软雅黑" panose="020B0503020204020204" pitchFamily="34" charset="-122"/>
                </a:rPr>
                <a:t>3</a:t>
              </a:r>
              <a:endParaRPr lang="en-US" altLang="zh-CN" b="1" dirty="0">
                <a:solidFill>
                  <a:srgbClr val="0000FF"/>
                </a:solidFill>
                <a:latin typeface="微软雅黑" panose="020B0503020204020204" pitchFamily="34" charset="-122"/>
                <a:ea typeface="微软雅黑" panose="020B0503020204020204" pitchFamily="34" charset="-122"/>
              </a:endParaRPr>
            </a:p>
          </p:txBody>
        </p:sp>
        <p:sp>
          <p:nvSpPr>
            <p:cNvPr id="30777" name="Text Box 91"/>
            <p:cNvSpPr txBox="1"/>
            <p:nvPr/>
          </p:nvSpPr>
          <p:spPr>
            <a:xfrm>
              <a:off x="2964" y="3081"/>
              <a:ext cx="248" cy="250"/>
            </a:xfrm>
            <a:prstGeom prst="rect">
              <a:avLst/>
            </a:prstGeom>
            <a:noFill/>
            <a:ln w="9525">
              <a:noFill/>
            </a:ln>
          </p:spPr>
          <p:txBody>
            <a:bodyPr anchor="t"/>
            <a:p>
              <a:pPr algn="just"/>
              <a:r>
                <a:rPr lang="en-US" altLang="zh-CN" b="1" dirty="0">
                  <a:solidFill>
                    <a:srgbClr val="0000FF"/>
                  </a:solidFill>
                  <a:latin typeface="微软雅黑" panose="020B0503020204020204" pitchFamily="34" charset="-122"/>
                  <a:ea typeface="微软雅黑" panose="020B0503020204020204" pitchFamily="34" charset="-122"/>
                </a:rPr>
                <a:t>4</a:t>
              </a:r>
              <a:endParaRPr lang="en-US" altLang="zh-CN" b="1" dirty="0">
                <a:solidFill>
                  <a:srgbClr val="0000FF"/>
                </a:solidFill>
                <a:latin typeface="微软雅黑" panose="020B0503020204020204" pitchFamily="34" charset="-122"/>
                <a:ea typeface="微软雅黑" panose="020B0503020204020204" pitchFamily="34" charset="-122"/>
              </a:endParaRPr>
            </a:p>
          </p:txBody>
        </p:sp>
        <p:sp>
          <p:nvSpPr>
            <p:cNvPr id="30778" name="Text Box 92"/>
            <p:cNvSpPr txBox="1"/>
            <p:nvPr/>
          </p:nvSpPr>
          <p:spPr>
            <a:xfrm>
              <a:off x="3670" y="3081"/>
              <a:ext cx="248" cy="250"/>
            </a:xfrm>
            <a:prstGeom prst="rect">
              <a:avLst/>
            </a:prstGeom>
            <a:noFill/>
            <a:ln w="9525">
              <a:noFill/>
            </a:ln>
          </p:spPr>
          <p:txBody>
            <a:bodyPr anchor="t"/>
            <a:p>
              <a:pPr algn="just"/>
              <a:r>
                <a:rPr lang="en-US" altLang="zh-CN" b="1" dirty="0">
                  <a:solidFill>
                    <a:srgbClr val="0000FF"/>
                  </a:solidFill>
                  <a:latin typeface="微软雅黑" panose="020B0503020204020204" pitchFamily="34" charset="-122"/>
                  <a:ea typeface="微软雅黑" panose="020B0503020204020204" pitchFamily="34" charset="-122"/>
                </a:rPr>
                <a:t>5</a:t>
              </a:r>
              <a:endParaRPr lang="en-US" altLang="zh-CN" b="1" dirty="0">
                <a:solidFill>
                  <a:srgbClr val="0000FF"/>
                </a:solidFill>
                <a:latin typeface="微软雅黑" panose="020B0503020204020204" pitchFamily="34" charset="-122"/>
                <a:ea typeface="微软雅黑" panose="020B0503020204020204" pitchFamily="34" charset="-122"/>
              </a:endParaRPr>
            </a:p>
          </p:txBody>
        </p:sp>
        <p:sp>
          <p:nvSpPr>
            <p:cNvPr id="30779" name="Text Box 93"/>
            <p:cNvSpPr txBox="1"/>
            <p:nvPr/>
          </p:nvSpPr>
          <p:spPr>
            <a:xfrm>
              <a:off x="4386" y="3089"/>
              <a:ext cx="248" cy="250"/>
            </a:xfrm>
            <a:prstGeom prst="rect">
              <a:avLst/>
            </a:prstGeom>
            <a:noFill/>
            <a:ln w="9525">
              <a:noFill/>
            </a:ln>
          </p:spPr>
          <p:txBody>
            <a:bodyPr anchor="t"/>
            <a:p>
              <a:pPr algn="just"/>
              <a:r>
                <a:rPr lang="en-US" altLang="zh-CN" b="1" dirty="0">
                  <a:solidFill>
                    <a:srgbClr val="0000FF"/>
                  </a:solidFill>
                  <a:latin typeface="微软雅黑" panose="020B0503020204020204" pitchFamily="34" charset="-122"/>
                  <a:ea typeface="微软雅黑" panose="020B0503020204020204" pitchFamily="34" charset="-122"/>
                </a:rPr>
                <a:t>5</a:t>
              </a:r>
              <a:endParaRPr lang="en-US" altLang="zh-CN" b="1" dirty="0">
                <a:solidFill>
                  <a:srgbClr val="0000FF"/>
                </a:solidFill>
                <a:latin typeface="微软雅黑" panose="020B0503020204020204" pitchFamily="34" charset="-122"/>
                <a:ea typeface="微软雅黑" panose="020B0503020204020204" pitchFamily="34" charset="-122"/>
              </a:endParaRPr>
            </a:p>
          </p:txBody>
        </p:sp>
        <p:sp>
          <p:nvSpPr>
            <p:cNvPr id="30780" name="Text Box 94"/>
            <p:cNvSpPr txBox="1"/>
            <p:nvPr/>
          </p:nvSpPr>
          <p:spPr>
            <a:xfrm>
              <a:off x="5092" y="3098"/>
              <a:ext cx="248" cy="249"/>
            </a:xfrm>
            <a:prstGeom prst="rect">
              <a:avLst/>
            </a:prstGeom>
            <a:noFill/>
            <a:ln w="9525">
              <a:noFill/>
            </a:ln>
          </p:spPr>
          <p:txBody>
            <a:bodyPr anchor="t"/>
            <a:p>
              <a:pPr algn="just"/>
              <a:r>
                <a:rPr lang="en-US" altLang="zh-CN" b="1" dirty="0">
                  <a:solidFill>
                    <a:srgbClr val="0000FF"/>
                  </a:solidFill>
                  <a:latin typeface="微软雅黑" panose="020B0503020204020204" pitchFamily="34" charset="-122"/>
                  <a:ea typeface="微软雅黑" panose="020B0503020204020204" pitchFamily="34" charset="-122"/>
                </a:rPr>
                <a:t>6</a:t>
              </a:r>
              <a:endParaRPr lang="en-US" altLang="zh-CN" b="1" dirty="0">
                <a:solidFill>
                  <a:srgbClr val="0000FF"/>
                </a:solidFill>
                <a:latin typeface="微软雅黑" panose="020B0503020204020204" pitchFamily="34" charset="-122"/>
                <a:ea typeface="微软雅黑" panose="020B0503020204020204" pitchFamily="34" charset="-122"/>
              </a:endParaRPr>
            </a:p>
          </p:txBody>
        </p:sp>
        <p:sp>
          <p:nvSpPr>
            <p:cNvPr id="30781" name="Text Box 95"/>
            <p:cNvSpPr txBox="1"/>
            <p:nvPr/>
          </p:nvSpPr>
          <p:spPr>
            <a:xfrm>
              <a:off x="5420" y="3203"/>
              <a:ext cx="202" cy="268"/>
            </a:xfrm>
            <a:prstGeom prst="rect">
              <a:avLst/>
            </a:prstGeom>
            <a:noFill/>
            <a:ln w="9525">
              <a:noFill/>
            </a:ln>
          </p:spPr>
          <p:txBody>
            <a:bodyPr anchor="t"/>
            <a:p>
              <a:pPr algn="just"/>
              <a:r>
                <a:rPr lang="en-US" altLang="zh-CN" b="1" dirty="0">
                  <a:latin typeface="微软雅黑" panose="020B0503020204020204" pitchFamily="34" charset="-122"/>
                  <a:ea typeface="微软雅黑" panose="020B0503020204020204" pitchFamily="34" charset="-122"/>
                </a:rPr>
                <a:t>t</a:t>
              </a:r>
              <a:endParaRPr lang="en-US" altLang="zh-CN" sz="3600" b="1" dirty="0">
                <a:latin typeface="微软雅黑" panose="020B0503020204020204" pitchFamily="34" charset="-122"/>
                <a:ea typeface="微软雅黑" panose="020B0503020204020204" pitchFamily="34" charset="-122"/>
              </a:endParaRPr>
            </a:p>
          </p:txBody>
        </p:sp>
        <p:sp>
          <p:nvSpPr>
            <p:cNvPr id="30782" name="Text Box 96"/>
            <p:cNvSpPr txBox="1"/>
            <p:nvPr/>
          </p:nvSpPr>
          <p:spPr>
            <a:xfrm>
              <a:off x="1474" y="4062"/>
              <a:ext cx="816" cy="258"/>
            </a:xfrm>
            <a:prstGeom prst="rect">
              <a:avLst/>
            </a:prstGeom>
            <a:noFill/>
            <a:ln w="9525">
              <a:noFill/>
            </a:ln>
          </p:spPr>
          <p:txBody>
            <a:bodyPr anchor="t"/>
            <a:p>
              <a:r>
                <a:rPr lang="zh-CN" altLang="en-US" sz="2000" b="1" dirty="0">
                  <a:solidFill>
                    <a:srgbClr val="0000FF"/>
                  </a:solidFill>
                  <a:latin typeface="微软雅黑" panose="020B0503020204020204" pitchFamily="34" charset="-122"/>
                  <a:ea typeface="微软雅黑" panose="020B0503020204020204" pitchFamily="34" charset="-122"/>
                </a:rPr>
                <a:t>有错码组</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30783" name="Text Box 97"/>
            <p:cNvSpPr txBox="1"/>
            <p:nvPr/>
          </p:nvSpPr>
          <p:spPr>
            <a:xfrm>
              <a:off x="3560" y="4062"/>
              <a:ext cx="808" cy="258"/>
            </a:xfrm>
            <a:prstGeom prst="rect">
              <a:avLst/>
            </a:prstGeom>
            <a:noFill/>
            <a:ln w="9525">
              <a:noFill/>
            </a:ln>
          </p:spPr>
          <p:txBody>
            <a:bodyPr anchor="t"/>
            <a:p>
              <a:pPr algn="just"/>
              <a:r>
                <a:rPr lang="zh-CN" altLang="en-US" sz="2000" b="1" dirty="0">
                  <a:solidFill>
                    <a:srgbClr val="0000FF"/>
                  </a:solidFill>
                  <a:latin typeface="微软雅黑" panose="020B0503020204020204" pitchFamily="34" charset="-122"/>
                  <a:ea typeface="微软雅黑" panose="020B0503020204020204" pitchFamily="34" charset="-122"/>
                </a:rPr>
                <a:t>有错码组</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grpSp>
      <p:sp>
        <p:nvSpPr>
          <p:cNvPr id="30784" name="AutoShape 5"/>
          <p:cNvSpPr/>
          <p:nvPr/>
        </p:nvSpPr>
        <p:spPr>
          <a:xfrm>
            <a:off x="6523038" y="4062413"/>
            <a:ext cx="2401887" cy="714375"/>
          </a:xfrm>
          <a:prstGeom prst="wedgeRoundRectCallout">
            <a:avLst>
              <a:gd name="adj1" fmla="val -92782"/>
              <a:gd name="adj2" fmla="val 41468"/>
              <a:gd name="adj3" fmla="val 16667"/>
            </a:avLst>
          </a:prstGeom>
          <a:solidFill>
            <a:srgbClr val="CCFF99"/>
          </a:solidFill>
          <a:ln w="9525" cap="flat" cmpd="sng">
            <a:solidFill>
              <a:schemeClr val="tx1"/>
            </a:solidFill>
            <a:prstDash val="solid"/>
            <a:miter/>
            <a:headEnd type="none" w="med" len="med"/>
            <a:tailEnd type="none" w="med" len="med"/>
          </a:ln>
        </p:spPr>
        <p:txBody>
          <a:bodyPr anchor="t"/>
          <a:p>
            <a:pPr algn="ctr"/>
            <a:r>
              <a:rPr lang="zh-CN" altLang="en-US" sz="2000" b="1" dirty="0">
                <a:solidFill>
                  <a:srgbClr val="0000FF"/>
                </a:solidFill>
                <a:latin typeface="微软雅黑" panose="020B0503020204020204" pitchFamily="34" charset="-122"/>
                <a:ea typeface="微软雅黑" panose="020B0503020204020204" pitchFamily="34" charset="-122"/>
              </a:rPr>
              <a:t>半双工状态效率低</a:t>
            </a:r>
            <a:endParaRPr lang="zh-CN" altLang="en-US" sz="2000" b="1" dirty="0">
              <a:solidFill>
                <a:srgbClr val="0000FF"/>
              </a:solidFill>
              <a:latin typeface="微软雅黑" panose="020B0503020204020204" pitchFamily="34" charset="-122"/>
              <a:ea typeface="微软雅黑" panose="020B0503020204020204" pitchFamily="34" charset="-122"/>
            </a:endParaRPr>
          </a:p>
          <a:p>
            <a:pPr algn="ctr"/>
            <a:r>
              <a:rPr lang="zh-CN" altLang="en-US" sz="2000" b="1" dirty="0">
                <a:solidFill>
                  <a:srgbClr val="FF0000"/>
                </a:solidFill>
                <a:latin typeface="微软雅黑" panose="020B0503020204020204" pitchFamily="34" charset="-122"/>
                <a:ea typeface="微软雅黑" panose="020B0503020204020204" pitchFamily="34" charset="-122"/>
              </a:rPr>
              <a:t>改进措施？</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pSp>
        <p:nvGrpSpPr>
          <p:cNvPr id="30785" name="组合 87"/>
          <p:cNvGrpSpPr/>
          <p:nvPr/>
        </p:nvGrpSpPr>
        <p:grpSpPr>
          <a:xfrm>
            <a:off x="428625" y="2133600"/>
            <a:ext cx="8061325" cy="1304925"/>
            <a:chOff x="684213" y="2133600"/>
            <a:chExt cx="7805737" cy="1513315"/>
          </a:xfrm>
        </p:grpSpPr>
        <p:grpSp>
          <p:nvGrpSpPr>
            <p:cNvPr id="30786" name="Group 26"/>
            <p:cNvGrpSpPr/>
            <p:nvPr/>
          </p:nvGrpSpPr>
          <p:grpSpPr>
            <a:xfrm>
              <a:off x="684213" y="2133600"/>
              <a:ext cx="7805737" cy="1512888"/>
              <a:chOff x="476" y="1434"/>
              <a:chExt cx="4917" cy="1032"/>
            </a:xfrm>
          </p:grpSpPr>
          <p:sp>
            <p:nvSpPr>
              <p:cNvPr id="30787" name="Rectangle 5"/>
              <p:cNvSpPr/>
              <p:nvPr/>
            </p:nvSpPr>
            <p:spPr>
              <a:xfrm>
                <a:off x="476" y="1570"/>
                <a:ext cx="339" cy="81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2000" b="1" dirty="0">
                    <a:solidFill>
                      <a:schemeClr val="hlink"/>
                    </a:solidFill>
                    <a:latin typeface="微软雅黑" panose="020B0503020204020204" pitchFamily="34" charset="-122"/>
                    <a:ea typeface="微软雅黑" panose="020B0503020204020204" pitchFamily="34" charset="-122"/>
                  </a:rPr>
                  <a:t>信</a:t>
                </a:r>
                <a:endParaRPr lang="zh-CN" altLang="en-US" sz="2000" b="1" dirty="0">
                  <a:solidFill>
                    <a:schemeClr val="hlink"/>
                  </a:solidFill>
                  <a:latin typeface="微软雅黑" panose="020B0503020204020204" pitchFamily="34" charset="-122"/>
                  <a:ea typeface="微软雅黑" panose="020B0503020204020204" pitchFamily="34" charset="-122"/>
                </a:endParaRPr>
              </a:p>
              <a:p>
                <a:pPr algn="ctr"/>
                <a:endParaRPr lang="zh-CN" altLang="en-US" sz="2000" b="1" dirty="0">
                  <a:solidFill>
                    <a:schemeClr val="hlink"/>
                  </a:solidFill>
                  <a:latin typeface="微软雅黑" panose="020B0503020204020204" pitchFamily="34" charset="-122"/>
                  <a:ea typeface="微软雅黑" panose="020B0503020204020204" pitchFamily="34" charset="-122"/>
                </a:endParaRPr>
              </a:p>
              <a:p>
                <a:pPr algn="ctr"/>
                <a:r>
                  <a:rPr lang="zh-CN" altLang="en-US" sz="2000" b="1" dirty="0">
                    <a:solidFill>
                      <a:schemeClr val="hlink"/>
                    </a:solidFill>
                    <a:latin typeface="微软雅黑" panose="020B0503020204020204" pitchFamily="34" charset="-122"/>
                    <a:ea typeface="微软雅黑" panose="020B0503020204020204" pitchFamily="34" charset="-122"/>
                  </a:rPr>
                  <a:t>源</a:t>
                </a:r>
                <a:endParaRPr lang="zh-CN" altLang="en-US" sz="2000" b="1" dirty="0">
                  <a:solidFill>
                    <a:schemeClr val="hlink"/>
                  </a:solidFill>
                  <a:latin typeface="微软雅黑" panose="020B0503020204020204" pitchFamily="34" charset="-122"/>
                  <a:ea typeface="微软雅黑" panose="020B0503020204020204" pitchFamily="34" charset="-122"/>
                </a:endParaRPr>
              </a:p>
            </p:txBody>
          </p:sp>
          <p:sp>
            <p:nvSpPr>
              <p:cNvPr id="30788" name="Rectangle 6"/>
              <p:cNvSpPr/>
              <p:nvPr/>
            </p:nvSpPr>
            <p:spPr>
              <a:xfrm>
                <a:off x="1103" y="1434"/>
                <a:ext cx="864" cy="45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2000" b="1" dirty="0">
                    <a:solidFill>
                      <a:srgbClr val="0000FF"/>
                    </a:solidFill>
                    <a:latin typeface="微软雅黑" panose="020B0503020204020204" pitchFamily="34" charset="-122"/>
                    <a:ea typeface="微软雅黑" panose="020B0503020204020204" pitchFamily="34" charset="-122"/>
                  </a:rPr>
                  <a:t>编码器和</a:t>
                </a:r>
                <a:endParaRPr lang="zh-CN" altLang="en-US" sz="2000" b="1" dirty="0">
                  <a:solidFill>
                    <a:srgbClr val="0000FF"/>
                  </a:solidFill>
                  <a:latin typeface="微软雅黑" panose="020B0503020204020204" pitchFamily="34" charset="-122"/>
                  <a:ea typeface="微软雅黑" panose="020B0503020204020204" pitchFamily="34" charset="-122"/>
                </a:endParaRPr>
              </a:p>
              <a:p>
                <a:pPr algn="ctr"/>
                <a:r>
                  <a:rPr lang="zh-CN" altLang="en-US" sz="2000" b="1" dirty="0">
                    <a:solidFill>
                      <a:srgbClr val="0000FF"/>
                    </a:solidFill>
                    <a:latin typeface="微软雅黑" panose="020B0503020204020204" pitchFamily="34" charset="-122"/>
                    <a:ea typeface="微软雅黑" panose="020B0503020204020204" pitchFamily="34" charset="-122"/>
                  </a:rPr>
                  <a:t>缓冲存储</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30789" name="Rectangle 7"/>
              <p:cNvSpPr/>
              <p:nvPr/>
            </p:nvSpPr>
            <p:spPr>
              <a:xfrm>
                <a:off x="1103" y="2095"/>
                <a:ext cx="864" cy="3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2000" b="1" dirty="0">
                    <a:solidFill>
                      <a:schemeClr val="tx2"/>
                    </a:solidFill>
                    <a:latin typeface="微软雅黑" panose="020B0503020204020204" pitchFamily="34" charset="-122"/>
                    <a:ea typeface="微软雅黑" panose="020B0503020204020204" pitchFamily="34" charset="-122"/>
                  </a:rPr>
                  <a:t>重发控制</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30790" name="Rectangle 8"/>
              <p:cNvSpPr/>
              <p:nvPr/>
            </p:nvSpPr>
            <p:spPr>
              <a:xfrm>
                <a:off x="2207" y="1475"/>
                <a:ext cx="432" cy="99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2000" b="1" dirty="0">
                    <a:solidFill>
                      <a:srgbClr val="AE048E"/>
                    </a:solidFill>
                    <a:latin typeface="微软雅黑" panose="020B0503020204020204" pitchFamily="34" charset="-122"/>
                    <a:ea typeface="微软雅黑" panose="020B0503020204020204" pitchFamily="34" charset="-122"/>
                  </a:rPr>
                  <a:t>双</a:t>
                </a:r>
                <a:endParaRPr lang="zh-CN" altLang="en-US" sz="2000" b="1" dirty="0">
                  <a:solidFill>
                    <a:srgbClr val="AE048E"/>
                  </a:solidFill>
                  <a:latin typeface="微软雅黑" panose="020B0503020204020204" pitchFamily="34" charset="-122"/>
                  <a:ea typeface="微软雅黑" panose="020B0503020204020204" pitchFamily="34" charset="-122"/>
                </a:endParaRPr>
              </a:p>
              <a:p>
                <a:pPr algn="ctr"/>
                <a:r>
                  <a:rPr lang="zh-CN" altLang="en-US" sz="2000" b="1" dirty="0">
                    <a:solidFill>
                      <a:srgbClr val="AE048E"/>
                    </a:solidFill>
                    <a:latin typeface="微软雅黑" panose="020B0503020204020204" pitchFamily="34" charset="-122"/>
                    <a:ea typeface="微软雅黑" panose="020B0503020204020204" pitchFamily="34" charset="-122"/>
                  </a:rPr>
                  <a:t>向</a:t>
                </a:r>
                <a:endParaRPr lang="zh-CN" altLang="en-US" sz="2000" b="1" dirty="0">
                  <a:solidFill>
                    <a:srgbClr val="AE048E"/>
                  </a:solidFill>
                  <a:latin typeface="微软雅黑" panose="020B0503020204020204" pitchFamily="34" charset="-122"/>
                  <a:ea typeface="微软雅黑" panose="020B0503020204020204" pitchFamily="34" charset="-122"/>
                </a:endParaRPr>
              </a:p>
              <a:p>
                <a:pPr algn="ctr"/>
                <a:r>
                  <a:rPr lang="zh-CN" altLang="en-US" sz="2000" b="1" dirty="0">
                    <a:solidFill>
                      <a:srgbClr val="AE048E"/>
                    </a:solidFill>
                    <a:latin typeface="微软雅黑" panose="020B0503020204020204" pitchFamily="34" charset="-122"/>
                    <a:ea typeface="微软雅黑" panose="020B0503020204020204" pitchFamily="34" charset="-122"/>
                  </a:rPr>
                  <a:t>信</a:t>
                </a:r>
                <a:endParaRPr lang="zh-CN" altLang="en-US" sz="2000" b="1" dirty="0">
                  <a:solidFill>
                    <a:srgbClr val="AE048E"/>
                  </a:solidFill>
                  <a:latin typeface="微软雅黑" panose="020B0503020204020204" pitchFamily="34" charset="-122"/>
                  <a:ea typeface="微软雅黑" panose="020B0503020204020204" pitchFamily="34" charset="-122"/>
                </a:endParaRPr>
              </a:p>
              <a:p>
                <a:pPr algn="ctr"/>
                <a:r>
                  <a:rPr lang="zh-CN" altLang="en-US" sz="2000" b="1" dirty="0">
                    <a:solidFill>
                      <a:srgbClr val="AE048E"/>
                    </a:solidFill>
                    <a:latin typeface="微软雅黑" panose="020B0503020204020204" pitchFamily="34" charset="-122"/>
                    <a:ea typeface="微软雅黑" panose="020B0503020204020204" pitchFamily="34" charset="-122"/>
                  </a:rPr>
                  <a:t>道</a:t>
                </a:r>
                <a:endParaRPr lang="zh-CN" altLang="en-US" sz="2000" b="1" dirty="0">
                  <a:solidFill>
                    <a:srgbClr val="AE048E"/>
                  </a:solidFill>
                  <a:latin typeface="微软雅黑" panose="020B0503020204020204" pitchFamily="34" charset="-122"/>
                  <a:ea typeface="微软雅黑" panose="020B0503020204020204" pitchFamily="34" charset="-122"/>
                </a:endParaRPr>
              </a:p>
            </p:txBody>
          </p:sp>
          <p:sp>
            <p:nvSpPr>
              <p:cNvPr id="30791" name="Rectangle 9"/>
              <p:cNvSpPr/>
              <p:nvPr/>
            </p:nvSpPr>
            <p:spPr>
              <a:xfrm>
                <a:off x="2975" y="1517"/>
                <a:ext cx="864" cy="33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2000" b="1" dirty="0">
                    <a:solidFill>
                      <a:srgbClr val="0000FF"/>
                    </a:solidFill>
                    <a:latin typeface="微软雅黑" panose="020B0503020204020204" pitchFamily="34" charset="-122"/>
                    <a:ea typeface="微软雅黑" panose="020B0503020204020204" pitchFamily="34" charset="-122"/>
                  </a:rPr>
                  <a:t>译码器</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30792" name="Rectangle 10"/>
              <p:cNvSpPr/>
              <p:nvPr/>
            </p:nvSpPr>
            <p:spPr>
              <a:xfrm>
                <a:off x="2971" y="2115"/>
                <a:ext cx="864" cy="31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2000" b="1" dirty="0">
                    <a:solidFill>
                      <a:schemeClr val="tx2"/>
                    </a:solidFill>
                    <a:latin typeface="微软雅黑" panose="020B0503020204020204" pitchFamily="34" charset="-122"/>
                    <a:ea typeface="微软雅黑" panose="020B0503020204020204" pitchFamily="34" charset="-122"/>
                  </a:rPr>
                  <a:t>指令产生</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30793" name="Rectangle 11"/>
              <p:cNvSpPr/>
              <p:nvPr/>
            </p:nvSpPr>
            <p:spPr>
              <a:xfrm>
                <a:off x="4127" y="1525"/>
                <a:ext cx="749" cy="31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2000" b="1" dirty="0">
                    <a:solidFill>
                      <a:srgbClr val="0000FF"/>
                    </a:solidFill>
                    <a:latin typeface="微软雅黑" panose="020B0503020204020204" pitchFamily="34" charset="-122"/>
                    <a:ea typeface="微软雅黑" panose="020B0503020204020204" pitchFamily="34" charset="-122"/>
                  </a:rPr>
                  <a:t>缓冲存储</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30794" name="Rectangle 12"/>
              <p:cNvSpPr/>
              <p:nvPr/>
            </p:nvSpPr>
            <p:spPr>
              <a:xfrm>
                <a:off x="5057" y="1480"/>
                <a:ext cx="336" cy="77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2000" b="1" dirty="0">
                    <a:solidFill>
                      <a:schemeClr val="hlink"/>
                    </a:solidFill>
                    <a:latin typeface="微软雅黑" panose="020B0503020204020204" pitchFamily="34" charset="-122"/>
                    <a:ea typeface="微软雅黑" panose="020B0503020204020204" pitchFamily="34" charset="-122"/>
                  </a:rPr>
                  <a:t>收</a:t>
                </a:r>
                <a:endParaRPr lang="zh-CN" altLang="en-US" sz="2000" b="1" dirty="0">
                  <a:solidFill>
                    <a:schemeClr val="hlink"/>
                  </a:solidFill>
                  <a:latin typeface="微软雅黑" panose="020B0503020204020204" pitchFamily="34" charset="-122"/>
                  <a:ea typeface="微软雅黑" panose="020B0503020204020204" pitchFamily="34" charset="-122"/>
                </a:endParaRPr>
              </a:p>
              <a:p>
                <a:pPr algn="ctr"/>
                <a:r>
                  <a:rPr lang="zh-CN" altLang="en-US" sz="2000" b="1" dirty="0">
                    <a:solidFill>
                      <a:schemeClr val="hlink"/>
                    </a:solidFill>
                    <a:latin typeface="微软雅黑" panose="020B0503020204020204" pitchFamily="34" charset="-122"/>
                    <a:ea typeface="微软雅黑" panose="020B0503020204020204" pitchFamily="34" charset="-122"/>
                  </a:rPr>
                  <a:t>信</a:t>
                </a:r>
                <a:endParaRPr lang="zh-CN" altLang="en-US" sz="2000" b="1" dirty="0">
                  <a:solidFill>
                    <a:schemeClr val="hlink"/>
                  </a:solidFill>
                  <a:latin typeface="微软雅黑" panose="020B0503020204020204" pitchFamily="34" charset="-122"/>
                  <a:ea typeface="微软雅黑" panose="020B0503020204020204" pitchFamily="34" charset="-122"/>
                </a:endParaRPr>
              </a:p>
              <a:p>
                <a:pPr algn="ctr"/>
                <a:r>
                  <a:rPr lang="zh-CN" altLang="en-US" sz="2000" b="1" dirty="0">
                    <a:solidFill>
                      <a:schemeClr val="hlink"/>
                    </a:solidFill>
                    <a:latin typeface="微软雅黑" panose="020B0503020204020204" pitchFamily="34" charset="-122"/>
                    <a:ea typeface="微软雅黑" panose="020B0503020204020204" pitchFamily="34" charset="-122"/>
                  </a:rPr>
                  <a:t>者</a:t>
                </a:r>
                <a:endParaRPr lang="zh-CN" altLang="en-US" sz="2000" b="1" dirty="0">
                  <a:solidFill>
                    <a:schemeClr val="hlink"/>
                  </a:solidFill>
                  <a:latin typeface="微软雅黑" panose="020B0503020204020204" pitchFamily="34" charset="-122"/>
                  <a:ea typeface="微软雅黑" panose="020B0503020204020204" pitchFamily="34" charset="-122"/>
                </a:endParaRPr>
              </a:p>
            </p:txBody>
          </p:sp>
          <p:sp>
            <p:nvSpPr>
              <p:cNvPr id="30795" name="Line 13"/>
              <p:cNvSpPr/>
              <p:nvPr/>
            </p:nvSpPr>
            <p:spPr>
              <a:xfrm>
                <a:off x="793" y="1706"/>
                <a:ext cx="318" cy="0"/>
              </a:xfrm>
              <a:prstGeom prst="line">
                <a:avLst/>
              </a:prstGeom>
              <a:ln w="28575" cap="flat" cmpd="sng">
                <a:solidFill>
                  <a:srgbClr val="0000FF"/>
                </a:solidFill>
                <a:prstDash val="solid"/>
                <a:round/>
                <a:headEnd type="none" w="med" len="med"/>
                <a:tailEnd type="triangle" w="med" len="med"/>
              </a:ln>
            </p:spPr>
          </p:sp>
          <p:sp>
            <p:nvSpPr>
              <p:cNvPr id="30796" name="Line 14"/>
              <p:cNvSpPr/>
              <p:nvPr/>
            </p:nvSpPr>
            <p:spPr>
              <a:xfrm flipH="1">
                <a:off x="815" y="2260"/>
                <a:ext cx="288" cy="0"/>
              </a:xfrm>
              <a:prstGeom prst="line">
                <a:avLst/>
              </a:prstGeom>
              <a:ln w="28575" cap="flat" cmpd="sng">
                <a:solidFill>
                  <a:schemeClr val="tx2"/>
                </a:solidFill>
                <a:prstDash val="solid"/>
                <a:round/>
                <a:headEnd type="none" w="med" len="med"/>
                <a:tailEnd type="triangle" w="med" len="med"/>
              </a:ln>
            </p:spPr>
          </p:sp>
          <p:sp>
            <p:nvSpPr>
              <p:cNvPr id="30797" name="Line 15"/>
              <p:cNvSpPr/>
              <p:nvPr/>
            </p:nvSpPr>
            <p:spPr>
              <a:xfrm>
                <a:off x="1967" y="1723"/>
                <a:ext cx="240" cy="0"/>
              </a:xfrm>
              <a:prstGeom prst="line">
                <a:avLst/>
              </a:prstGeom>
              <a:ln w="28575" cap="flat" cmpd="sng">
                <a:solidFill>
                  <a:srgbClr val="0000FF"/>
                </a:solidFill>
                <a:prstDash val="solid"/>
                <a:round/>
                <a:headEnd type="none" w="med" len="med"/>
                <a:tailEnd type="triangle" w="med" len="med"/>
              </a:ln>
            </p:spPr>
          </p:sp>
          <p:sp>
            <p:nvSpPr>
              <p:cNvPr id="30798" name="Line 16"/>
              <p:cNvSpPr/>
              <p:nvPr/>
            </p:nvSpPr>
            <p:spPr>
              <a:xfrm>
                <a:off x="2639" y="1723"/>
                <a:ext cx="336" cy="0"/>
              </a:xfrm>
              <a:prstGeom prst="line">
                <a:avLst/>
              </a:prstGeom>
              <a:ln w="28575" cap="flat" cmpd="sng">
                <a:solidFill>
                  <a:srgbClr val="0000FF"/>
                </a:solidFill>
                <a:prstDash val="solid"/>
                <a:round/>
                <a:headEnd type="none" w="med" len="med"/>
                <a:tailEnd type="triangle" w="med" len="med"/>
              </a:ln>
            </p:spPr>
          </p:sp>
          <p:sp>
            <p:nvSpPr>
              <p:cNvPr id="30799" name="Line 17"/>
              <p:cNvSpPr/>
              <p:nvPr/>
            </p:nvSpPr>
            <p:spPr>
              <a:xfrm flipH="1">
                <a:off x="1919" y="2301"/>
                <a:ext cx="288" cy="0"/>
              </a:xfrm>
              <a:prstGeom prst="line">
                <a:avLst/>
              </a:prstGeom>
              <a:ln w="28575" cap="flat" cmpd="sng">
                <a:solidFill>
                  <a:schemeClr val="tx2"/>
                </a:solidFill>
                <a:prstDash val="solid"/>
                <a:round/>
                <a:headEnd type="none" w="med" len="med"/>
                <a:tailEnd type="triangle" w="med" len="med"/>
              </a:ln>
            </p:spPr>
          </p:sp>
          <p:sp>
            <p:nvSpPr>
              <p:cNvPr id="30800" name="Line 18"/>
              <p:cNvSpPr/>
              <p:nvPr/>
            </p:nvSpPr>
            <p:spPr>
              <a:xfrm flipH="1">
                <a:off x="2653" y="2296"/>
                <a:ext cx="318" cy="0"/>
              </a:xfrm>
              <a:prstGeom prst="line">
                <a:avLst/>
              </a:prstGeom>
              <a:ln w="28575" cap="flat" cmpd="sng">
                <a:solidFill>
                  <a:schemeClr val="tx2"/>
                </a:solidFill>
                <a:prstDash val="solid"/>
                <a:round/>
                <a:headEnd type="none" w="med" len="med"/>
                <a:tailEnd type="triangle" w="med" len="med"/>
              </a:ln>
            </p:spPr>
          </p:sp>
          <p:sp>
            <p:nvSpPr>
              <p:cNvPr id="30801" name="Line 19"/>
              <p:cNvSpPr/>
              <p:nvPr/>
            </p:nvSpPr>
            <p:spPr>
              <a:xfrm>
                <a:off x="3833" y="1706"/>
                <a:ext cx="317" cy="0"/>
              </a:xfrm>
              <a:prstGeom prst="line">
                <a:avLst/>
              </a:prstGeom>
              <a:ln w="28575" cap="flat" cmpd="sng">
                <a:solidFill>
                  <a:srgbClr val="0000FF"/>
                </a:solidFill>
                <a:prstDash val="solid"/>
                <a:round/>
                <a:headEnd type="none" w="med" len="med"/>
                <a:tailEnd type="triangle" w="med" len="med"/>
              </a:ln>
            </p:spPr>
          </p:sp>
          <p:sp>
            <p:nvSpPr>
              <p:cNvPr id="30802" name="Line 20"/>
              <p:cNvSpPr/>
              <p:nvPr/>
            </p:nvSpPr>
            <p:spPr>
              <a:xfrm>
                <a:off x="4876" y="1706"/>
                <a:ext cx="189" cy="0"/>
              </a:xfrm>
              <a:prstGeom prst="line">
                <a:avLst/>
              </a:prstGeom>
              <a:ln w="28575" cap="flat" cmpd="sng">
                <a:solidFill>
                  <a:srgbClr val="0000FF"/>
                </a:solidFill>
                <a:prstDash val="solid"/>
                <a:round/>
                <a:headEnd type="none" w="med" len="med"/>
                <a:tailEnd type="triangle" w="med" len="med"/>
              </a:ln>
            </p:spPr>
          </p:sp>
          <p:sp>
            <p:nvSpPr>
              <p:cNvPr id="30803" name="Line 21"/>
              <p:cNvSpPr/>
              <p:nvPr/>
            </p:nvSpPr>
            <p:spPr>
              <a:xfrm flipV="1">
                <a:off x="4558" y="1842"/>
                <a:ext cx="0" cy="454"/>
              </a:xfrm>
              <a:prstGeom prst="line">
                <a:avLst/>
              </a:prstGeom>
              <a:ln w="28575" cap="flat" cmpd="sng">
                <a:solidFill>
                  <a:schemeClr val="tx2"/>
                </a:solidFill>
                <a:prstDash val="solid"/>
                <a:round/>
                <a:headEnd type="none" w="med" len="med"/>
                <a:tailEnd type="triangle" w="med" len="med"/>
              </a:ln>
            </p:spPr>
          </p:sp>
          <p:sp>
            <p:nvSpPr>
              <p:cNvPr id="30804" name="Line 22"/>
              <p:cNvSpPr/>
              <p:nvPr/>
            </p:nvSpPr>
            <p:spPr>
              <a:xfrm>
                <a:off x="3833" y="2296"/>
                <a:ext cx="720" cy="0"/>
              </a:xfrm>
              <a:prstGeom prst="line">
                <a:avLst/>
              </a:prstGeom>
              <a:ln w="28575" cap="flat" cmpd="sng">
                <a:solidFill>
                  <a:schemeClr val="tx2"/>
                </a:solidFill>
                <a:prstDash val="solid"/>
                <a:round/>
                <a:headEnd type="none" w="med" len="med"/>
                <a:tailEnd type="triangle" w="med" len="med"/>
              </a:ln>
            </p:spPr>
          </p:sp>
        </p:grpSp>
        <p:sp>
          <p:nvSpPr>
            <p:cNvPr id="30805" name="Line 21"/>
            <p:cNvSpPr/>
            <p:nvPr/>
          </p:nvSpPr>
          <p:spPr>
            <a:xfrm flipV="1">
              <a:off x="2421827" y="2816904"/>
              <a:ext cx="5534" cy="286547"/>
            </a:xfrm>
            <a:prstGeom prst="line">
              <a:avLst/>
            </a:prstGeom>
            <a:ln w="28575" cap="flat" cmpd="sng">
              <a:solidFill>
                <a:schemeClr val="tx2"/>
              </a:solidFill>
              <a:prstDash val="solid"/>
              <a:round/>
              <a:headEnd type="none" w="med" len="med"/>
              <a:tailEnd type="triangle" w="med" len="med"/>
            </a:ln>
          </p:spPr>
        </p:sp>
        <p:sp>
          <p:nvSpPr>
            <p:cNvPr id="30806" name="Line 21"/>
            <p:cNvSpPr/>
            <p:nvPr/>
          </p:nvSpPr>
          <p:spPr>
            <a:xfrm>
              <a:off x="5323385" y="2732744"/>
              <a:ext cx="8608" cy="410784"/>
            </a:xfrm>
            <a:prstGeom prst="line">
              <a:avLst/>
            </a:prstGeom>
            <a:ln w="28575" cap="flat" cmpd="sng">
              <a:solidFill>
                <a:schemeClr val="tx2"/>
              </a:solidFill>
              <a:prstDash val="solid"/>
              <a:round/>
              <a:headEnd type="none" w="med" len="med"/>
              <a:tailEnd type="triangle" w="med" len="med"/>
            </a:ln>
          </p:spPr>
        </p:sp>
        <p:sp>
          <p:nvSpPr>
            <p:cNvPr id="30807" name="圆角矩形 86"/>
            <p:cNvSpPr/>
            <p:nvPr/>
          </p:nvSpPr>
          <p:spPr>
            <a:xfrm>
              <a:off x="6013274" y="2932535"/>
              <a:ext cx="1321770" cy="714380"/>
            </a:xfrm>
            <a:prstGeom prst="roundRect">
              <a:avLst>
                <a:gd name="adj" fmla="val 16667"/>
              </a:avLst>
            </a:prstGeom>
            <a:noFill/>
            <a:ln w="9525">
              <a:noFill/>
            </a:ln>
          </p:spPr>
          <p:txBody>
            <a:bodyPr anchor="t"/>
            <a:p>
              <a:pPr algn="ctr"/>
              <a:r>
                <a:rPr lang="zh-CN" altLang="en-US" sz="2000" b="1" dirty="0">
                  <a:solidFill>
                    <a:srgbClr val="FF0000"/>
                  </a:solidFill>
                  <a:latin typeface="微软雅黑" panose="020B0503020204020204" pitchFamily="34" charset="-122"/>
                  <a:ea typeface="微软雅黑" panose="020B0503020204020204" pitchFamily="34" charset="-122"/>
                </a:rPr>
                <a:t>正确输出错误删除</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pSp>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3"/>
          <p:cNvSpPr>
            <a:spLocks noGrp="1"/>
          </p:cNvSpPr>
          <p:nvPr>
            <p:ph idx="1"/>
          </p:nvPr>
        </p:nvSpPr>
        <p:spPr>
          <a:xfrm>
            <a:off x="512763" y="4297363"/>
            <a:ext cx="4467225" cy="555625"/>
          </a:xfrm>
          <a:ln/>
        </p:spPr>
        <p:txBody>
          <a:bodyPr wrap="square" lIns="91440" tIns="45720" rIns="91440" bIns="45720" anchor="t"/>
          <a:p>
            <a:pPr eaLnBrk="1" hangingPunct="1">
              <a:buNone/>
            </a:pPr>
            <a:r>
              <a:rPr lang="en-US" altLang="zh-CN" sz="2800" b="1" dirty="0">
                <a:solidFill>
                  <a:schemeClr val="tx2"/>
                </a:solidFill>
                <a:latin typeface="微软雅黑" panose="020B0503020204020204" pitchFamily="34" charset="-122"/>
                <a:ea typeface="微软雅黑" panose="020B0503020204020204" pitchFamily="34" charset="-122"/>
              </a:rPr>
              <a:t>4. </a:t>
            </a:r>
            <a:r>
              <a:rPr lang="zh-CN" altLang="en-US" sz="2800" b="1" dirty="0">
                <a:solidFill>
                  <a:schemeClr val="tx2"/>
                </a:solidFill>
                <a:latin typeface="微软雅黑" panose="020B0503020204020204" pitchFamily="34" charset="-122"/>
                <a:ea typeface="微软雅黑" panose="020B0503020204020204" pitchFamily="34" charset="-122"/>
              </a:rPr>
              <a:t>选择重发方式</a:t>
            </a:r>
            <a:r>
              <a:rPr lang="en-US" altLang="zh-CN" sz="2800" b="1" dirty="0">
                <a:solidFill>
                  <a:schemeClr val="tx2"/>
                </a:solidFill>
                <a:latin typeface="微软雅黑" panose="020B0503020204020204" pitchFamily="34" charset="-122"/>
                <a:ea typeface="微软雅黑" panose="020B0503020204020204" pitchFamily="34" charset="-122"/>
              </a:rPr>
              <a:t>ARQ</a:t>
            </a:r>
            <a:r>
              <a:rPr lang="zh-CN" altLang="en-US" sz="2800" b="1" dirty="0">
                <a:solidFill>
                  <a:schemeClr val="tx2"/>
                </a:solidFill>
                <a:latin typeface="微软雅黑" panose="020B0503020204020204" pitchFamily="34" charset="-122"/>
                <a:ea typeface="微软雅黑" panose="020B0503020204020204" pitchFamily="34" charset="-122"/>
              </a:rPr>
              <a:t>系统</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31746" name="Rectangle 4"/>
          <p:cNvSpPr>
            <a:spLocks noGrp="1"/>
          </p:cNvSpPr>
          <p:nvPr>
            <p:ph type="title"/>
          </p:nvPr>
        </p:nvSpPr>
        <p:spPr>
          <a:xfrm>
            <a:off x="1549400" y="620713"/>
            <a:ext cx="3743325" cy="588962"/>
          </a:xfrm>
          <a:ln/>
        </p:spPr>
        <p:txBody>
          <a:bodyPr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拉后方式</a:t>
            </a:r>
            <a:r>
              <a:rPr lang="en-US" altLang="zh-CN" sz="2800" dirty="0">
                <a:latin typeface="微软雅黑" panose="020B0503020204020204" pitchFamily="34" charset="-122"/>
                <a:ea typeface="微软雅黑" panose="020B0503020204020204" pitchFamily="34" charset="-122"/>
              </a:rPr>
              <a:t>ARQ</a:t>
            </a:r>
            <a:r>
              <a:rPr lang="zh-CN" altLang="en-US" sz="2800" dirty="0">
                <a:latin typeface="微软雅黑" panose="020B0503020204020204" pitchFamily="34" charset="-122"/>
                <a:ea typeface="微软雅黑" panose="020B0503020204020204" pitchFamily="34" charset="-122"/>
              </a:rPr>
              <a:t>系统</a:t>
            </a:r>
            <a:endParaRPr lang="zh-CN" altLang="en-US" sz="2800" dirty="0">
              <a:latin typeface="微软雅黑" panose="020B0503020204020204" pitchFamily="34" charset="-122"/>
              <a:ea typeface="微软雅黑" panose="020B0503020204020204" pitchFamily="34" charset="-122"/>
            </a:endParaRPr>
          </a:p>
        </p:txBody>
      </p:sp>
      <p:grpSp>
        <p:nvGrpSpPr>
          <p:cNvPr id="31747" name="Group 182"/>
          <p:cNvGrpSpPr/>
          <p:nvPr/>
        </p:nvGrpSpPr>
        <p:grpSpPr>
          <a:xfrm>
            <a:off x="77469" y="1471929"/>
            <a:ext cx="8999856" cy="1789432"/>
            <a:chOff x="0" y="1026"/>
            <a:chExt cx="5760" cy="1318"/>
          </a:xfrm>
          <a:solidFill>
            <a:schemeClr val="bg1">
              <a:lumMod val="85000"/>
            </a:schemeClr>
          </a:solidFill>
        </p:grpSpPr>
        <p:sp>
          <p:nvSpPr>
            <p:cNvPr id="31748" name="Rectangle 94"/>
            <p:cNvSpPr/>
            <p:nvPr/>
          </p:nvSpPr>
          <p:spPr>
            <a:xfrm>
              <a:off x="0" y="1033"/>
              <a:ext cx="5760" cy="1311"/>
            </a:xfrm>
            <a:prstGeom prst="rect">
              <a:avLst/>
            </a:prstGeom>
            <a:grpFill/>
            <a:ln w="9525" cap="flat" cmpd="sng">
              <a:noFill/>
              <a:prstDash val="solid"/>
              <a:miter/>
              <a:headEnd type="none" w="med" len="med"/>
              <a:tailEnd type="none" w="med" len="med"/>
            </a:ln>
          </p:spPr>
          <p:txBody>
            <a:bodyPr wrap="none" anchor="ctr"/>
            <a:p>
              <a:pPr algn="ctr" fontAlgn="base">
                <a:lnSpc>
                  <a:spcPct val="100000"/>
                </a:lnSpc>
              </a:pPr>
              <a:endParaRPr lang="zh-CN" altLang="en-US" sz="1600" strike="noStrike" noProof="1" dirty="0">
                <a:latin typeface="微软雅黑" panose="020B0503020204020204" pitchFamily="34" charset="-122"/>
                <a:ea typeface="微软雅黑" panose="020B0503020204020204" pitchFamily="34" charset="-122"/>
              </a:endParaRPr>
            </a:p>
          </p:txBody>
        </p:sp>
        <p:grpSp>
          <p:nvGrpSpPr>
            <p:cNvPr id="31749" name="Group 100"/>
            <p:cNvGrpSpPr/>
            <p:nvPr/>
          </p:nvGrpSpPr>
          <p:grpSpPr>
            <a:xfrm>
              <a:off x="135" y="1762"/>
              <a:ext cx="5497" cy="582"/>
              <a:chOff x="1831" y="8802"/>
              <a:chExt cx="7507" cy="888"/>
            </a:xfrm>
            <a:grpFill/>
          </p:grpSpPr>
          <p:grpSp>
            <p:nvGrpSpPr>
              <p:cNvPr id="31750" name="Group 101"/>
              <p:cNvGrpSpPr/>
              <p:nvPr/>
            </p:nvGrpSpPr>
            <p:grpSpPr>
              <a:xfrm>
                <a:off x="1831" y="8802"/>
                <a:ext cx="7507" cy="649"/>
                <a:chOff x="1831" y="8802"/>
                <a:chExt cx="7507" cy="649"/>
              </a:xfrm>
              <a:grpFill/>
            </p:grpSpPr>
            <p:grpSp>
              <p:nvGrpSpPr>
                <p:cNvPr id="31751" name="Group 102"/>
                <p:cNvGrpSpPr/>
                <p:nvPr/>
              </p:nvGrpSpPr>
              <p:grpSpPr>
                <a:xfrm>
                  <a:off x="2646" y="8963"/>
                  <a:ext cx="6692" cy="355"/>
                  <a:chOff x="2646" y="8963"/>
                  <a:chExt cx="6692" cy="355"/>
                </a:xfrm>
                <a:grpFill/>
              </p:grpSpPr>
              <p:sp>
                <p:nvSpPr>
                  <p:cNvPr id="31752" name="Text Box 103"/>
                  <p:cNvSpPr txBox="1"/>
                  <p:nvPr/>
                </p:nvSpPr>
                <p:spPr>
                  <a:xfrm>
                    <a:off x="3009" y="8964"/>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chemeClr val="tx2"/>
                        </a:solidFill>
                        <a:latin typeface="微软雅黑" panose="020B0503020204020204" pitchFamily="34" charset="-122"/>
                        <a:ea typeface="微软雅黑" panose="020B0503020204020204" pitchFamily="34" charset="-122"/>
                        <a:cs typeface="+mn-cs"/>
                      </a:rPr>
                      <a:t>2</a:t>
                    </a:r>
                    <a:endParaRPr lang="en-US" altLang="zh-CN" sz="1600" b="1" strike="noStrike" noProof="1" dirty="0">
                      <a:solidFill>
                        <a:schemeClr val="tx2"/>
                      </a:solidFill>
                      <a:latin typeface="微软雅黑" panose="020B0503020204020204" pitchFamily="34" charset="-122"/>
                      <a:ea typeface="微软雅黑" panose="020B0503020204020204" pitchFamily="34" charset="-122"/>
                    </a:endParaRPr>
                  </a:p>
                </p:txBody>
              </p:sp>
              <p:sp>
                <p:nvSpPr>
                  <p:cNvPr id="31753" name="Text Box 104"/>
                  <p:cNvSpPr txBox="1"/>
                  <p:nvPr/>
                </p:nvSpPr>
                <p:spPr>
                  <a:xfrm>
                    <a:off x="2646" y="8964"/>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chemeClr val="tx2"/>
                        </a:solidFill>
                        <a:latin typeface="微软雅黑" panose="020B0503020204020204" pitchFamily="34" charset="-122"/>
                        <a:ea typeface="微软雅黑" panose="020B0503020204020204" pitchFamily="34" charset="-122"/>
                        <a:cs typeface="+mn-cs"/>
                      </a:rPr>
                      <a:t>1</a:t>
                    </a:r>
                    <a:endParaRPr lang="en-US" altLang="zh-CN" sz="1600" b="1" strike="noStrike" noProof="1" dirty="0">
                      <a:solidFill>
                        <a:schemeClr val="tx2"/>
                      </a:solidFill>
                      <a:latin typeface="微软雅黑" panose="020B0503020204020204" pitchFamily="34" charset="-122"/>
                      <a:ea typeface="微软雅黑" panose="020B0503020204020204" pitchFamily="34" charset="-122"/>
                    </a:endParaRPr>
                  </a:p>
                </p:txBody>
              </p:sp>
              <p:sp>
                <p:nvSpPr>
                  <p:cNvPr id="31754" name="Text Box 105"/>
                  <p:cNvSpPr txBox="1"/>
                  <p:nvPr/>
                </p:nvSpPr>
                <p:spPr>
                  <a:xfrm>
                    <a:off x="3747" y="8964"/>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chemeClr val="tx2"/>
                        </a:solidFill>
                        <a:latin typeface="微软雅黑" panose="020B0503020204020204" pitchFamily="34" charset="-122"/>
                        <a:ea typeface="微软雅黑" panose="020B0503020204020204" pitchFamily="34" charset="-122"/>
                        <a:cs typeface="+mn-cs"/>
                      </a:rPr>
                      <a:t>4</a:t>
                    </a:r>
                    <a:endParaRPr lang="en-US" altLang="zh-CN" sz="1600" b="1" strike="noStrike" noProof="1" dirty="0">
                      <a:solidFill>
                        <a:schemeClr val="tx2"/>
                      </a:solidFill>
                      <a:latin typeface="微软雅黑" panose="020B0503020204020204" pitchFamily="34" charset="-122"/>
                      <a:ea typeface="微软雅黑" panose="020B0503020204020204" pitchFamily="34" charset="-122"/>
                    </a:endParaRPr>
                  </a:p>
                </p:txBody>
              </p:sp>
              <p:sp>
                <p:nvSpPr>
                  <p:cNvPr id="31755" name="Text Box 106"/>
                  <p:cNvSpPr txBox="1"/>
                  <p:nvPr/>
                </p:nvSpPr>
                <p:spPr>
                  <a:xfrm>
                    <a:off x="3384" y="8964"/>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chemeClr val="tx2"/>
                        </a:solidFill>
                        <a:latin typeface="微软雅黑" panose="020B0503020204020204" pitchFamily="34" charset="-122"/>
                        <a:ea typeface="微软雅黑" panose="020B0503020204020204" pitchFamily="34" charset="-122"/>
                        <a:cs typeface="+mn-cs"/>
                      </a:rPr>
                      <a:t>3</a:t>
                    </a:r>
                    <a:endParaRPr lang="en-US" altLang="zh-CN" sz="1600" b="1" strike="noStrike" noProof="1" dirty="0">
                      <a:solidFill>
                        <a:schemeClr val="tx2"/>
                      </a:solidFill>
                      <a:latin typeface="微软雅黑" panose="020B0503020204020204" pitchFamily="34" charset="-122"/>
                      <a:ea typeface="微软雅黑" panose="020B0503020204020204" pitchFamily="34" charset="-122"/>
                    </a:endParaRPr>
                  </a:p>
                </p:txBody>
              </p:sp>
              <p:sp>
                <p:nvSpPr>
                  <p:cNvPr id="31756" name="Text Box 107"/>
                  <p:cNvSpPr txBox="1"/>
                  <p:nvPr/>
                </p:nvSpPr>
                <p:spPr>
                  <a:xfrm>
                    <a:off x="4485" y="8964"/>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chemeClr val="tx2"/>
                        </a:solidFill>
                        <a:latin typeface="微软雅黑" panose="020B0503020204020204" pitchFamily="34" charset="-122"/>
                        <a:ea typeface="微软雅黑" panose="020B0503020204020204" pitchFamily="34" charset="-122"/>
                        <a:cs typeface="+mn-cs"/>
                      </a:rPr>
                      <a:t>6</a:t>
                    </a:r>
                    <a:endParaRPr lang="en-US" altLang="zh-CN" sz="1600" b="1" strike="noStrike" noProof="1" dirty="0">
                      <a:solidFill>
                        <a:schemeClr val="tx2"/>
                      </a:solidFill>
                      <a:latin typeface="微软雅黑" panose="020B0503020204020204" pitchFamily="34" charset="-122"/>
                      <a:ea typeface="微软雅黑" panose="020B0503020204020204" pitchFamily="34" charset="-122"/>
                    </a:endParaRPr>
                  </a:p>
                </p:txBody>
              </p:sp>
              <p:sp>
                <p:nvSpPr>
                  <p:cNvPr id="31757" name="Text Box 108"/>
                  <p:cNvSpPr txBox="1"/>
                  <p:nvPr/>
                </p:nvSpPr>
                <p:spPr>
                  <a:xfrm>
                    <a:off x="4125" y="8963"/>
                    <a:ext cx="372" cy="328"/>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chemeClr val="hlink"/>
                        </a:solidFill>
                        <a:latin typeface="微软雅黑" panose="020B0503020204020204" pitchFamily="34" charset="-122"/>
                        <a:ea typeface="微软雅黑" panose="020B0503020204020204" pitchFamily="34" charset="-122"/>
                        <a:cs typeface="+mn-cs"/>
                      </a:rPr>
                      <a:t>5</a:t>
                    </a:r>
                    <a:endParaRPr lang="en-US" altLang="zh-CN" sz="1600" b="1" strike="noStrike" noProof="1" dirty="0">
                      <a:solidFill>
                        <a:schemeClr val="hlink"/>
                      </a:solidFill>
                      <a:latin typeface="微软雅黑" panose="020B0503020204020204" pitchFamily="34" charset="-122"/>
                      <a:ea typeface="微软雅黑" panose="020B0503020204020204" pitchFamily="34" charset="-122"/>
                    </a:endParaRPr>
                  </a:p>
                </p:txBody>
              </p:sp>
              <p:sp>
                <p:nvSpPr>
                  <p:cNvPr id="31758" name="Text Box 109"/>
                  <p:cNvSpPr txBox="1"/>
                  <p:nvPr/>
                </p:nvSpPr>
                <p:spPr>
                  <a:xfrm>
                    <a:off x="4860" y="8964"/>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chemeClr val="tx2"/>
                        </a:solidFill>
                        <a:latin typeface="微软雅黑" panose="020B0503020204020204" pitchFamily="34" charset="-122"/>
                        <a:ea typeface="微软雅黑" panose="020B0503020204020204" pitchFamily="34" charset="-122"/>
                        <a:cs typeface="+mn-cs"/>
                      </a:rPr>
                      <a:t>7</a:t>
                    </a:r>
                    <a:endParaRPr lang="en-US" altLang="zh-CN" sz="1600" b="1" strike="noStrike" noProof="1" dirty="0">
                      <a:solidFill>
                        <a:schemeClr val="tx2"/>
                      </a:solidFill>
                      <a:latin typeface="微软雅黑" panose="020B0503020204020204" pitchFamily="34" charset="-122"/>
                      <a:ea typeface="微软雅黑" panose="020B0503020204020204" pitchFamily="34" charset="-122"/>
                    </a:endParaRPr>
                  </a:p>
                </p:txBody>
              </p:sp>
              <p:sp>
                <p:nvSpPr>
                  <p:cNvPr id="31759" name="Text Box 110"/>
                  <p:cNvSpPr txBox="1"/>
                  <p:nvPr/>
                </p:nvSpPr>
                <p:spPr>
                  <a:xfrm>
                    <a:off x="6690" y="8964"/>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chemeClr val="hlink"/>
                        </a:solidFill>
                        <a:latin typeface="微软雅黑" panose="020B0503020204020204" pitchFamily="34" charset="-122"/>
                        <a:ea typeface="微软雅黑" panose="020B0503020204020204" pitchFamily="34" charset="-122"/>
                        <a:cs typeface="+mn-cs"/>
                      </a:rPr>
                      <a:t>9</a:t>
                    </a:r>
                    <a:endParaRPr lang="en-US" altLang="zh-CN" sz="1600" b="1" strike="noStrike" noProof="1" dirty="0">
                      <a:solidFill>
                        <a:schemeClr val="hlink"/>
                      </a:solidFill>
                      <a:latin typeface="微软雅黑" panose="020B0503020204020204" pitchFamily="34" charset="-122"/>
                      <a:ea typeface="微软雅黑" panose="020B0503020204020204" pitchFamily="34" charset="-122"/>
                    </a:endParaRPr>
                  </a:p>
                </p:txBody>
              </p:sp>
              <p:sp>
                <p:nvSpPr>
                  <p:cNvPr id="31760" name="Text Box 111"/>
                  <p:cNvSpPr txBox="1"/>
                  <p:nvPr/>
                </p:nvSpPr>
                <p:spPr>
                  <a:xfrm>
                    <a:off x="6348" y="8963"/>
                    <a:ext cx="341"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chemeClr val="tx2"/>
                        </a:solidFill>
                        <a:latin typeface="微软雅黑" panose="020B0503020204020204" pitchFamily="34" charset="-122"/>
                        <a:ea typeface="微软雅黑" panose="020B0503020204020204" pitchFamily="34" charset="-122"/>
                        <a:cs typeface="+mn-cs"/>
                      </a:rPr>
                      <a:t>8</a:t>
                    </a:r>
                    <a:endParaRPr lang="en-US" altLang="zh-CN" sz="1600" b="1" strike="noStrike" noProof="1" dirty="0">
                      <a:solidFill>
                        <a:schemeClr val="tx2"/>
                      </a:solidFill>
                      <a:latin typeface="微软雅黑" panose="020B0503020204020204" pitchFamily="34" charset="-122"/>
                      <a:ea typeface="微软雅黑" panose="020B0503020204020204" pitchFamily="34" charset="-122"/>
                    </a:endParaRPr>
                  </a:p>
                </p:txBody>
              </p:sp>
              <p:sp>
                <p:nvSpPr>
                  <p:cNvPr id="31761" name="Text Box 112"/>
                  <p:cNvSpPr txBox="1"/>
                  <p:nvPr/>
                </p:nvSpPr>
                <p:spPr>
                  <a:xfrm>
                    <a:off x="7428" y="8964"/>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strike="noStrike" noProof="1" dirty="0">
                        <a:solidFill>
                          <a:schemeClr val="tx2"/>
                        </a:solidFill>
                        <a:latin typeface="微软雅黑" panose="020B0503020204020204" pitchFamily="34" charset="-122"/>
                        <a:ea typeface="微软雅黑" panose="020B0503020204020204" pitchFamily="34" charset="-122"/>
                        <a:cs typeface="+mn-cs"/>
                      </a:rPr>
                      <a:t>11</a:t>
                    </a:r>
                    <a:endParaRPr lang="en-US" altLang="zh-CN" sz="1600" strike="noStrike" noProof="1" dirty="0">
                      <a:solidFill>
                        <a:schemeClr val="tx2"/>
                      </a:solidFill>
                      <a:latin typeface="微软雅黑" panose="020B0503020204020204" pitchFamily="34" charset="-122"/>
                      <a:ea typeface="微软雅黑" panose="020B0503020204020204" pitchFamily="34" charset="-122"/>
                    </a:endParaRPr>
                  </a:p>
                </p:txBody>
              </p:sp>
              <p:sp>
                <p:nvSpPr>
                  <p:cNvPr id="31762" name="Text Box 113"/>
                  <p:cNvSpPr txBox="1"/>
                  <p:nvPr/>
                </p:nvSpPr>
                <p:spPr>
                  <a:xfrm>
                    <a:off x="7065" y="8964"/>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strike="noStrike" noProof="1" dirty="0">
                        <a:solidFill>
                          <a:schemeClr val="tx2"/>
                        </a:solidFill>
                        <a:latin typeface="微软雅黑" panose="020B0503020204020204" pitchFamily="34" charset="-122"/>
                        <a:ea typeface="微软雅黑" panose="020B0503020204020204" pitchFamily="34" charset="-122"/>
                        <a:cs typeface="+mn-cs"/>
                      </a:rPr>
                      <a:t>10</a:t>
                    </a:r>
                    <a:endParaRPr lang="en-US" altLang="zh-CN" sz="1600" strike="noStrike" noProof="1" dirty="0">
                      <a:solidFill>
                        <a:schemeClr val="tx2"/>
                      </a:solidFill>
                      <a:latin typeface="微软雅黑" panose="020B0503020204020204" pitchFamily="34" charset="-122"/>
                      <a:ea typeface="微软雅黑" panose="020B0503020204020204" pitchFamily="34" charset="-122"/>
                    </a:endParaRPr>
                  </a:p>
                </p:txBody>
              </p:sp>
              <p:sp>
                <p:nvSpPr>
                  <p:cNvPr id="31763" name="Text Box 114"/>
                  <p:cNvSpPr txBox="1"/>
                  <p:nvPr/>
                </p:nvSpPr>
                <p:spPr>
                  <a:xfrm>
                    <a:off x="8925" y="8968"/>
                    <a:ext cx="413" cy="350"/>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strike="noStrike" noProof="1" dirty="0">
                        <a:solidFill>
                          <a:schemeClr val="tx2"/>
                        </a:solidFill>
                        <a:latin typeface="微软雅黑" panose="020B0503020204020204" pitchFamily="34" charset="-122"/>
                        <a:ea typeface="微软雅黑" panose="020B0503020204020204" pitchFamily="34" charset="-122"/>
                        <a:cs typeface="+mn-cs"/>
                      </a:rPr>
                      <a:t>12</a:t>
                    </a:r>
                    <a:endParaRPr lang="en-US" altLang="zh-CN" sz="1600" strike="noStrike" noProof="1" dirty="0">
                      <a:solidFill>
                        <a:schemeClr val="tx2"/>
                      </a:solidFill>
                      <a:latin typeface="微软雅黑" panose="020B0503020204020204" pitchFamily="34" charset="-122"/>
                      <a:ea typeface="微软雅黑" panose="020B0503020204020204" pitchFamily="34" charset="-122"/>
                    </a:endParaRPr>
                  </a:p>
                </p:txBody>
              </p:sp>
            </p:grpSp>
            <p:sp>
              <p:nvSpPr>
                <p:cNvPr id="31764" name="Text Box 115"/>
                <p:cNvSpPr txBox="1"/>
                <p:nvPr/>
              </p:nvSpPr>
              <p:spPr>
                <a:xfrm>
                  <a:off x="1831" y="8802"/>
                  <a:ext cx="615" cy="649"/>
                </a:xfrm>
                <a:prstGeom prst="rect">
                  <a:avLst/>
                </a:prstGeom>
                <a:grpFill/>
                <a:ln w="9525">
                  <a:noFill/>
                </a:ln>
              </p:spPr>
              <p:txBody>
                <a:bodyPr anchor="t"/>
                <a:p>
                  <a:pPr algn="ctr" fontAlgn="base">
                    <a:lnSpc>
                      <a:spcPct val="100000"/>
                    </a:lnSpc>
                  </a:pPr>
                  <a:r>
                    <a:rPr lang="zh-CN" altLang="en-US" sz="1600" b="1" strike="noStrike" noProof="1" dirty="0">
                      <a:solidFill>
                        <a:schemeClr val="tx2"/>
                      </a:solidFill>
                      <a:latin typeface="微软雅黑" panose="020B0503020204020204" pitchFamily="34" charset="-122"/>
                      <a:ea typeface="微软雅黑" panose="020B0503020204020204" pitchFamily="34" charset="-122"/>
                      <a:cs typeface="+mn-cs"/>
                    </a:rPr>
                    <a:t>接收数据</a:t>
                  </a:r>
                  <a:endParaRPr lang="zh-CN" altLang="en-US" sz="1600" b="1" strike="noStrike" noProof="1" dirty="0">
                    <a:solidFill>
                      <a:schemeClr val="tx2"/>
                    </a:solidFill>
                    <a:latin typeface="微软雅黑" panose="020B0503020204020204" pitchFamily="34" charset="-122"/>
                    <a:ea typeface="微软雅黑" panose="020B0503020204020204" pitchFamily="34" charset="-122"/>
                  </a:endParaRPr>
                </a:p>
              </p:txBody>
            </p:sp>
          </p:grpSp>
          <p:sp>
            <p:nvSpPr>
              <p:cNvPr id="31765" name="Text Box 116"/>
              <p:cNvSpPr txBox="1"/>
              <p:nvPr/>
            </p:nvSpPr>
            <p:spPr>
              <a:xfrm>
                <a:off x="3675" y="9361"/>
                <a:ext cx="1161" cy="260"/>
              </a:xfrm>
              <a:prstGeom prst="rect">
                <a:avLst/>
              </a:prstGeom>
              <a:grpFill/>
              <a:ln w="9525">
                <a:noFill/>
              </a:ln>
            </p:spPr>
            <p:txBody>
              <a:bodyPr anchor="t"/>
              <a:p>
                <a:pPr algn="ctr" fontAlgn="base">
                  <a:lnSpc>
                    <a:spcPct val="100000"/>
                  </a:lnSpc>
                </a:pPr>
                <a:r>
                  <a:rPr lang="zh-CN" altLang="en-US" sz="1600" b="1" strike="noStrike" noProof="1" dirty="0">
                    <a:solidFill>
                      <a:schemeClr val="tx2"/>
                    </a:solidFill>
                    <a:latin typeface="微软雅黑" panose="020B0503020204020204" pitchFamily="34" charset="-122"/>
                    <a:ea typeface="微软雅黑" panose="020B0503020204020204" pitchFamily="34" charset="-122"/>
                    <a:cs typeface="+mn-cs"/>
                  </a:rPr>
                  <a:t>有错码组</a:t>
                </a:r>
                <a:endParaRPr lang="zh-CN" altLang="en-US" sz="1600" b="1" strike="noStrike" noProof="1" dirty="0">
                  <a:solidFill>
                    <a:schemeClr val="tx2"/>
                  </a:solidFill>
                  <a:latin typeface="微软雅黑" panose="020B0503020204020204" pitchFamily="34" charset="-122"/>
                  <a:ea typeface="微软雅黑" panose="020B0503020204020204" pitchFamily="34" charset="-122"/>
                </a:endParaRPr>
              </a:p>
            </p:txBody>
          </p:sp>
          <p:sp>
            <p:nvSpPr>
              <p:cNvPr id="31766" name="Text Box 117"/>
              <p:cNvSpPr txBox="1"/>
              <p:nvPr/>
            </p:nvSpPr>
            <p:spPr>
              <a:xfrm>
                <a:off x="6450" y="9354"/>
                <a:ext cx="1035" cy="336"/>
              </a:xfrm>
              <a:prstGeom prst="rect">
                <a:avLst/>
              </a:prstGeom>
              <a:grpFill/>
              <a:ln w="9525">
                <a:noFill/>
              </a:ln>
            </p:spPr>
            <p:txBody>
              <a:bodyPr anchor="t"/>
              <a:p>
                <a:pPr algn="ctr" fontAlgn="base">
                  <a:lnSpc>
                    <a:spcPct val="100000"/>
                  </a:lnSpc>
                </a:pPr>
                <a:r>
                  <a:rPr lang="zh-CN" altLang="en-US" sz="1600" b="1" strike="noStrike" noProof="1" dirty="0">
                    <a:solidFill>
                      <a:schemeClr val="tx2"/>
                    </a:solidFill>
                    <a:latin typeface="微软雅黑" panose="020B0503020204020204" pitchFamily="34" charset="-122"/>
                    <a:ea typeface="微软雅黑" panose="020B0503020204020204" pitchFamily="34" charset="-122"/>
                    <a:cs typeface="+mn-cs"/>
                  </a:rPr>
                  <a:t>有错码组</a:t>
                </a:r>
                <a:endParaRPr lang="zh-CN" altLang="en-US" sz="1600" b="1" strike="noStrike" noProof="1" dirty="0">
                  <a:solidFill>
                    <a:schemeClr val="tx2"/>
                  </a:solidFill>
                  <a:latin typeface="微软雅黑" panose="020B0503020204020204" pitchFamily="34" charset="-122"/>
                  <a:ea typeface="微软雅黑" panose="020B0503020204020204" pitchFamily="34" charset="-122"/>
                </a:endParaRPr>
              </a:p>
            </p:txBody>
          </p:sp>
        </p:grpSp>
        <p:grpSp>
          <p:nvGrpSpPr>
            <p:cNvPr id="31767" name="Group 119"/>
            <p:cNvGrpSpPr/>
            <p:nvPr/>
          </p:nvGrpSpPr>
          <p:grpSpPr>
            <a:xfrm>
              <a:off x="4508" y="1873"/>
              <a:ext cx="830" cy="215"/>
              <a:chOff x="7773" y="8964"/>
              <a:chExt cx="1134" cy="327"/>
            </a:xfrm>
            <a:grpFill/>
          </p:grpSpPr>
          <p:sp>
            <p:nvSpPr>
              <p:cNvPr id="31768" name="Text Box 120" descr="10%"/>
              <p:cNvSpPr txBox="1"/>
              <p:nvPr/>
            </p:nvSpPr>
            <p:spPr>
              <a:xfrm>
                <a:off x="8166" y="8964"/>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strike="noStrike" noProof="1" dirty="0">
                    <a:solidFill>
                      <a:schemeClr val="tx2"/>
                    </a:solidFill>
                    <a:latin typeface="微软雅黑" panose="020B0503020204020204" pitchFamily="34" charset="-122"/>
                    <a:ea typeface="微软雅黑" panose="020B0503020204020204" pitchFamily="34" charset="-122"/>
                    <a:cs typeface="+mn-cs"/>
                  </a:rPr>
                  <a:t>10</a:t>
                </a:r>
                <a:endParaRPr lang="en-US" altLang="zh-CN" sz="1600" strike="noStrike" noProof="1" dirty="0">
                  <a:solidFill>
                    <a:schemeClr val="tx2"/>
                  </a:solidFill>
                  <a:latin typeface="微软雅黑" panose="020B0503020204020204" pitchFamily="34" charset="-122"/>
                  <a:ea typeface="微软雅黑" panose="020B0503020204020204" pitchFamily="34" charset="-122"/>
                </a:endParaRPr>
              </a:p>
            </p:txBody>
          </p:sp>
          <p:sp>
            <p:nvSpPr>
              <p:cNvPr id="31769" name="Text Box 121" descr="10%"/>
              <p:cNvSpPr txBox="1"/>
              <p:nvPr/>
            </p:nvSpPr>
            <p:spPr>
              <a:xfrm>
                <a:off x="7773" y="8964"/>
                <a:ext cx="40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chemeClr val="tx2"/>
                    </a:solidFill>
                    <a:latin typeface="微软雅黑" panose="020B0503020204020204" pitchFamily="34" charset="-122"/>
                    <a:ea typeface="微软雅黑" panose="020B0503020204020204" pitchFamily="34" charset="-122"/>
                    <a:cs typeface="+mn-cs"/>
                  </a:rPr>
                  <a:t>9</a:t>
                </a:r>
                <a:endParaRPr lang="en-US" altLang="zh-CN" sz="1600" b="1" strike="noStrike" noProof="1" dirty="0">
                  <a:solidFill>
                    <a:schemeClr val="tx2"/>
                  </a:solidFill>
                  <a:latin typeface="微软雅黑" panose="020B0503020204020204" pitchFamily="34" charset="-122"/>
                  <a:ea typeface="微软雅黑" panose="020B0503020204020204" pitchFamily="34" charset="-122"/>
                </a:endParaRPr>
              </a:p>
            </p:txBody>
          </p:sp>
          <p:sp>
            <p:nvSpPr>
              <p:cNvPr id="31770" name="Text Box 122" descr="10%"/>
              <p:cNvSpPr txBox="1"/>
              <p:nvPr/>
            </p:nvSpPr>
            <p:spPr>
              <a:xfrm>
                <a:off x="8532" y="8964"/>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strike="noStrike" noProof="1" dirty="0">
                    <a:solidFill>
                      <a:schemeClr val="tx2"/>
                    </a:solidFill>
                    <a:latin typeface="微软雅黑" panose="020B0503020204020204" pitchFamily="34" charset="-122"/>
                    <a:ea typeface="微软雅黑" panose="020B0503020204020204" pitchFamily="34" charset="-122"/>
                    <a:cs typeface="+mn-cs"/>
                  </a:rPr>
                  <a:t>11</a:t>
                </a:r>
                <a:endParaRPr lang="en-US" altLang="zh-CN" sz="1600" strike="noStrike" noProof="1" dirty="0">
                  <a:solidFill>
                    <a:schemeClr val="tx2"/>
                  </a:solidFill>
                  <a:latin typeface="微软雅黑" panose="020B0503020204020204" pitchFamily="34" charset="-122"/>
                  <a:ea typeface="微软雅黑" panose="020B0503020204020204" pitchFamily="34" charset="-122"/>
                </a:endParaRPr>
              </a:p>
            </p:txBody>
          </p:sp>
        </p:grpSp>
        <p:grpSp>
          <p:nvGrpSpPr>
            <p:cNvPr id="31776" name="Group 129"/>
            <p:cNvGrpSpPr/>
            <p:nvPr/>
          </p:nvGrpSpPr>
          <p:grpSpPr>
            <a:xfrm>
              <a:off x="2639" y="1867"/>
              <a:ext cx="810" cy="221"/>
              <a:chOff x="5220" y="8955"/>
              <a:chExt cx="1107" cy="336"/>
            </a:xfrm>
            <a:grpFill/>
          </p:grpSpPr>
          <p:sp>
            <p:nvSpPr>
              <p:cNvPr id="31777" name="Text Box 130" descr="10%"/>
              <p:cNvSpPr txBox="1"/>
              <p:nvPr/>
            </p:nvSpPr>
            <p:spPr>
              <a:xfrm>
                <a:off x="5220" y="8955"/>
                <a:ext cx="378" cy="336"/>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chemeClr val="tx2"/>
                    </a:solidFill>
                    <a:latin typeface="微软雅黑" panose="020B0503020204020204" pitchFamily="34" charset="-122"/>
                    <a:ea typeface="微软雅黑" panose="020B0503020204020204" pitchFamily="34" charset="-122"/>
                    <a:cs typeface="+mn-cs"/>
                  </a:rPr>
                  <a:t>5</a:t>
                </a:r>
                <a:endParaRPr lang="en-US" altLang="zh-CN" sz="1600" b="1" strike="noStrike" noProof="1" dirty="0">
                  <a:solidFill>
                    <a:schemeClr val="tx2"/>
                  </a:solidFill>
                  <a:latin typeface="微软雅黑" panose="020B0503020204020204" pitchFamily="34" charset="-122"/>
                  <a:ea typeface="微软雅黑" panose="020B0503020204020204" pitchFamily="34" charset="-122"/>
                </a:endParaRPr>
              </a:p>
            </p:txBody>
          </p:sp>
          <p:sp>
            <p:nvSpPr>
              <p:cNvPr id="31778" name="Text Box 131" descr="10%"/>
              <p:cNvSpPr txBox="1"/>
              <p:nvPr/>
            </p:nvSpPr>
            <p:spPr>
              <a:xfrm>
                <a:off x="5952" y="8964"/>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chemeClr val="tx2"/>
                    </a:solidFill>
                    <a:latin typeface="微软雅黑" panose="020B0503020204020204" pitchFamily="34" charset="-122"/>
                    <a:ea typeface="微软雅黑" panose="020B0503020204020204" pitchFamily="34" charset="-122"/>
                    <a:cs typeface="+mn-cs"/>
                  </a:rPr>
                  <a:t>7</a:t>
                </a:r>
                <a:endParaRPr lang="en-US" altLang="zh-CN" sz="1600" b="1" strike="noStrike" noProof="1" dirty="0">
                  <a:solidFill>
                    <a:schemeClr val="tx2"/>
                  </a:solidFill>
                  <a:latin typeface="微软雅黑" panose="020B0503020204020204" pitchFamily="34" charset="-122"/>
                  <a:ea typeface="微软雅黑" panose="020B0503020204020204" pitchFamily="34" charset="-122"/>
                </a:endParaRPr>
              </a:p>
            </p:txBody>
          </p:sp>
          <p:sp>
            <p:nvSpPr>
              <p:cNvPr id="31779" name="Text Box 132" descr="10%"/>
              <p:cNvSpPr txBox="1"/>
              <p:nvPr/>
            </p:nvSpPr>
            <p:spPr>
              <a:xfrm>
                <a:off x="5589" y="8964"/>
                <a:ext cx="363"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chemeClr val="tx2"/>
                    </a:solidFill>
                    <a:latin typeface="微软雅黑" panose="020B0503020204020204" pitchFamily="34" charset="-122"/>
                    <a:ea typeface="微软雅黑" panose="020B0503020204020204" pitchFamily="34" charset="-122"/>
                    <a:cs typeface="+mn-cs"/>
                  </a:rPr>
                  <a:t>6</a:t>
                </a:r>
                <a:endParaRPr lang="en-US" altLang="zh-CN" sz="1600" b="1" strike="noStrike" noProof="1" dirty="0">
                  <a:solidFill>
                    <a:schemeClr val="tx2"/>
                  </a:solidFill>
                  <a:latin typeface="微软雅黑" panose="020B0503020204020204" pitchFamily="34" charset="-122"/>
                  <a:ea typeface="微软雅黑" panose="020B0503020204020204" pitchFamily="34" charset="-122"/>
                </a:endParaRPr>
              </a:p>
            </p:txBody>
          </p:sp>
        </p:grpSp>
        <p:grpSp>
          <p:nvGrpSpPr>
            <p:cNvPr id="31780" name="Group 133"/>
            <p:cNvGrpSpPr/>
            <p:nvPr/>
          </p:nvGrpSpPr>
          <p:grpSpPr>
            <a:xfrm>
              <a:off x="698" y="1473"/>
              <a:ext cx="4002" cy="413"/>
              <a:chOff x="1880" y="7867"/>
              <a:chExt cx="5465" cy="627"/>
            </a:xfrm>
            <a:grpFill/>
          </p:grpSpPr>
          <p:sp>
            <p:nvSpPr>
              <p:cNvPr id="31781" name="Line 134"/>
              <p:cNvSpPr/>
              <p:nvPr/>
            </p:nvSpPr>
            <p:spPr>
              <a:xfrm>
                <a:off x="1880" y="7875"/>
                <a:ext cx="174" cy="600"/>
              </a:xfrm>
              <a:prstGeom prst="line">
                <a:avLst/>
              </a:prstGeom>
              <a:grpFill/>
              <a:ln w="9525" cap="flat" cmpd="sng">
                <a:solidFill>
                  <a:srgbClr val="000000"/>
                </a:solidFill>
                <a:prstDash val="lgDash"/>
                <a:round/>
                <a:headEnd type="none" w="med" len="med"/>
                <a:tailEnd type="arrow" w="med" len="med"/>
              </a:ln>
            </p:spPr>
          </p:sp>
          <p:sp>
            <p:nvSpPr>
              <p:cNvPr id="31782" name="Line 135"/>
              <p:cNvSpPr/>
              <p:nvPr/>
            </p:nvSpPr>
            <p:spPr>
              <a:xfrm flipH="1">
                <a:off x="2532" y="7867"/>
                <a:ext cx="174" cy="600"/>
              </a:xfrm>
              <a:prstGeom prst="line">
                <a:avLst/>
              </a:prstGeom>
              <a:grpFill/>
              <a:ln w="9525" cap="flat" cmpd="sng">
                <a:solidFill>
                  <a:srgbClr val="000000"/>
                </a:solidFill>
                <a:prstDash val="dash"/>
                <a:round/>
                <a:headEnd type="arrow" w="med" len="med"/>
                <a:tailEnd type="none" w="med" len="med"/>
              </a:ln>
            </p:spPr>
          </p:sp>
          <p:sp>
            <p:nvSpPr>
              <p:cNvPr id="31783" name="Text Box 136"/>
              <p:cNvSpPr txBox="1"/>
              <p:nvPr/>
            </p:nvSpPr>
            <p:spPr>
              <a:xfrm>
                <a:off x="2573" y="8049"/>
                <a:ext cx="636" cy="368"/>
              </a:xfrm>
              <a:prstGeom prst="rect">
                <a:avLst/>
              </a:prstGeom>
              <a:noFill/>
              <a:ln w="9525">
                <a:noFill/>
              </a:ln>
            </p:spPr>
            <p:txBody>
              <a:bodyPr anchor="t"/>
              <a:p>
                <a:pPr algn="ctr" fontAlgn="base">
                  <a:lnSpc>
                    <a:spcPct val="100000"/>
                  </a:lnSpc>
                </a:pPr>
                <a:r>
                  <a:rPr lang="en-US" altLang="zh-CN" sz="1600" b="1" strike="noStrike" noProof="1" dirty="0">
                    <a:solidFill>
                      <a:srgbClr val="0000FF"/>
                    </a:solidFill>
                    <a:latin typeface="微软雅黑" panose="020B0503020204020204" pitchFamily="34" charset="-122"/>
                    <a:ea typeface="微软雅黑" panose="020B0503020204020204" pitchFamily="34" charset="-122"/>
                    <a:cs typeface="+mn-cs"/>
                  </a:rPr>
                  <a:t>ACK</a:t>
                </a:r>
                <a:r>
                  <a:rPr lang="en-US" altLang="zh-CN" sz="1600" b="1" strike="noStrike" baseline="-25000" noProof="1" dirty="0">
                    <a:solidFill>
                      <a:srgbClr val="0000FF"/>
                    </a:solidFill>
                    <a:latin typeface="微软雅黑" panose="020B0503020204020204" pitchFamily="34" charset="-122"/>
                    <a:ea typeface="微软雅黑" panose="020B0503020204020204" pitchFamily="34" charset="-122"/>
                    <a:cs typeface="+mn-cs"/>
                  </a:rPr>
                  <a:t>1</a:t>
                </a:r>
                <a:endParaRPr lang="en-US" altLang="zh-CN" sz="1600" b="1" strike="noStrike" noProof="1" dirty="0">
                  <a:solidFill>
                    <a:srgbClr val="0000FF"/>
                  </a:solidFill>
                  <a:latin typeface="微软雅黑" panose="020B0503020204020204" pitchFamily="34" charset="-122"/>
                  <a:ea typeface="微软雅黑" panose="020B0503020204020204" pitchFamily="34" charset="-122"/>
                </a:endParaRPr>
              </a:p>
            </p:txBody>
          </p:sp>
          <p:grpSp>
            <p:nvGrpSpPr>
              <p:cNvPr id="31784" name="Group 137"/>
              <p:cNvGrpSpPr/>
              <p:nvPr/>
            </p:nvGrpSpPr>
            <p:grpSpPr>
              <a:xfrm>
                <a:off x="4011" y="7869"/>
                <a:ext cx="672" cy="600"/>
                <a:chOff x="4011" y="7869"/>
                <a:chExt cx="672" cy="600"/>
              </a:xfrm>
              <a:grpFill/>
            </p:grpSpPr>
            <p:sp>
              <p:nvSpPr>
                <p:cNvPr id="31785" name="Line 138"/>
                <p:cNvSpPr/>
                <p:nvPr/>
              </p:nvSpPr>
              <p:spPr>
                <a:xfrm flipH="1">
                  <a:off x="4011" y="7869"/>
                  <a:ext cx="174" cy="600"/>
                </a:xfrm>
                <a:prstGeom prst="line">
                  <a:avLst/>
                </a:prstGeom>
                <a:grpFill/>
                <a:ln w="9525" cap="flat" cmpd="sng">
                  <a:solidFill>
                    <a:srgbClr val="000000"/>
                  </a:solidFill>
                  <a:prstDash val="dash"/>
                  <a:round/>
                  <a:headEnd type="arrow" w="med" len="med"/>
                  <a:tailEnd type="none" w="med" len="med"/>
                </a:ln>
              </p:spPr>
            </p:sp>
            <p:sp>
              <p:nvSpPr>
                <p:cNvPr id="31786" name="Text Box 139"/>
                <p:cNvSpPr txBox="1"/>
                <p:nvPr/>
              </p:nvSpPr>
              <p:spPr>
                <a:xfrm>
                  <a:off x="4034" y="8090"/>
                  <a:ext cx="649" cy="349"/>
                </a:xfrm>
                <a:prstGeom prst="rect">
                  <a:avLst/>
                </a:prstGeom>
                <a:noFill/>
                <a:ln w="9525">
                  <a:noFill/>
                </a:ln>
              </p:spPr>
              <p:txBody>
                <a:bodyPr anchor="t"/>
                <a:p>
                  <a:pPr algn="ctr" fontAlgn="base">
                    <a:lnSpc>
                      <a:spcPct val="100000"/>
                    </a:lnSpc>
                  </a:pPr>
                  <a:r>
                    <a:rPr lang="en-US" altLang="zh-CN" sz="1600" b="1" strike="noStrike" noProof="1" dirty="0">
                      <a:solidFill>
                        <a:schemeClr val="tx2"/>
                      </a:solidFill>
                      <a:latin typeface="微软雅黑" panose="020B0503020204020204" pitchFamily="34" charset="-122"/>
                      <a:ea typeface="微软雅黑" panose="020B0503020204020204" pitchFamily="34" charset="-122"/>
                      <a:cs typeface="+mn-cs"/>
                    </a:rPr>
                    <a:t>NAK</a:t>
                  </a:r>
                  <a:r>
                    <a:rPr lang="en-US" altLang="zh-CN" sz="1600" b="1" strike="noStrike" baseline="-25000" noProof="1" dirty="0">
                      <a:solidFill>
                        <a:schemeClr val="tx2"/>
                      </a:solidFill>
                      <a:latin typeface="微软雅黑" panose="020B0503020204020204" pitchFamily="34" charset="-122"/>
                      <a:ea typeface="微软雅黑" panose="020B0503020204020204" pitchFamily="34" charset="-122"/>
                      <a:cs typeface="+mn-cs"/>
                    </a:rPr>
                    <a:t>5</a:t>
                  </a:r>
                  <a:endParaRPr lang="en-US" altLang="zh-CN" sz="1600" b="1" strike="noStrike" noProof="1" dirty="0">
                    <a:solidFill>
                      <a:schemeClr val="tx2"/>
                    </a:solidFill>
                    <a:latin typeface="微软雅黑" panose="020B0503020204020204" pitchFamily="34" charset="-122"/>
                    <a:ea typeface="微软雅黑" panose="020B0503020204020204" pitchFamily="34" charset="-122"/>
                  </a:endParaRPr>
                </a:p>
              </p:txBody>
            </p:sp>
          </p:grpSp>
          <p:sp>
            <p:nvSpPr>
              <p:cNvPr id="31787" name="Line 140"/>
              <p:cNvSpPr/>
              <p:nvPr/>
            </p:nvSpPr>
            <p:spPr>
              <a:xfrm>
                <a:off x="3356" y="7894"/>
                <a:ext cx="174" cy="600"/>
              </a:xfrm>
              <a:prstGeom prst="line">
                <a:avLst/>
              </a:prstGeom>
              <a:grpFill/>
              <a:ln w="9525" cap="flat" cmpd="sng">
                <a:solidFill>
                  <a:srgbClr val="000000"/>
                </a:solidFill>
                <a:prstDash val="lgDash"/>
                <a:round/>
                <a:headEnd type="none" w="med" len="med"/>
                <a:tailEnd type="arrow" w="med" len="med"/>
              </a:ln>
            </p:spPr>
          </p:sp>
          <p:grpSp>
            <p:nvGrpSpPr>
              <p:cNvPr id="31788" name="Group 141"/>
              <p:cNvGrpSpPr/>
              <p:nvPr/>
            </p:nvGrpSpPr>
            <p:grpSpPr>
              <a:xfrm>
                <a:off x="6555" y="7869"/>
                <a:ext cx="790" cy="600"/>
                <a:chOff x="4011" y="7869"/>
                <a:chExt cx="790" cy="600"/>
              </a:xfrm>
              <a:grpFill/>
            </p:grpSpPr>
            <p:sp>
              <p:nvSpPr>
                <p:cNvPr id="31789" name="Line 142"/>
                <p:cNvSpPr/>
                <p:nvPr/>
              </p:nvSpPr>
              <p:spPr>
                <a:xfrm flipH="1">
                  <a:off x="4011" y="7869"/>
                  <a:ext cx="174" cy="600"/>
                </a:xfrm>
                <a:prstGeom prst="line">
                  <a:avLst/>
                </a:prstGeom>
                <a:grpFill/>
                <a:ln w="9525" cap="flat" cmpd="sng">
                  <a:solidFill>
                    <a:srgbClr val="000000"/>
                  </a:solidFill>
                  <a:prstDash val="dash"/>
                  <a:round/>
                  <a:headEnd type="arrow" w="med" len="med"/>
                  <a:tailEnd type="none" w="med" len="med"/>
                </a:ln>
              </p:spPr>
            </p:sp>
            <p:sp>
              <p:nvSpPr>
                <p:cNvPr id="31790" name="Text Box 143"/>
                <p:cNvSpPr txBox="1"/>
                <p:nvPr/>
              </p:nvSpPr>
              <p:spPr>
                <a:xfrm>
                  <a:off x="4063" y="8049"/>
                  <a:ext cx="738" cy="359"/>
                </a:xfrm>
                <a:prstGeom prst="rect">
                  <a:avLst/>
                </a:prstGeom>
                <a:noFill/>
                <a:ln w="9525">
                  <a:noFill/>
                </a:ln>
              </p:spPr>
              <p:txBody>
                <a:bodyPr anchor="t"/>
                <a:p>
                  <a:pPr algn="ctr" fontAlgn="base">
                    <a:lnSpc>
                      <a:spcPct val="100000"/>
                    </a:lnSpc>
                  </a:pPr>
                  <a:r>
                    <a:rPr lang="en-US" altLang="zh-CN" sz="1600" b="1" strike="noStrike" noProof="1" dirty="0">
                      <a:solidFill>
                        <a:schemeClr val="tx2"/>
                      </a:solidFill>
                      <a:latin typeface="微软雅黑" panose="020B0503020204020204" pitchFamily="34" charset="-122"/>
                      <a:ea typeface="微软雅黑" panose="020B0503020204020204" pitchFamily="34" charset="-122"/>
                      <a:cs typeface="+mn-cs"/>
                    </a:rPr>
                    <a:t>NAK</a:t>
                  </a:r>
                  <a:r>
                    <a:rPr lang="en-US" altLang="zh-CN" sz="1600" b="1" strike="noStrike" baseline="-25000" noProof="1" dirty="0">
                      <a:solidFill>
                        <a:schemeClr val="tx2"/>
                      </a:solidFill>
                      <a:latin typeface="微软雅黑" panose="020B0503020204020204" pitchFamily="34" charset="-122"/>
                      <a:ea typeface="微软雅黑" panose="020B0503020204020204" pitchFamily="34" charset="-122"/>
                      <a:cs typeface="+mn-cs"/>
                    </a:rPr>
                    <a:t>9</a:t>
                  </a:r>
                  <a:endParaRPr lang="en-US" altLang="zh-CN" sz="1600" b="1" strike="noStrike" baseline="-25000" noProof="1" dirty="0">
                    <a:solidFill>
                      <a:schemeClr val="tx2"/>
                    </a:solidFill>
                    <a:latin typeface="微软雅黑" panose="020B0503020204020204" pitchFamily="34" charset="-122"/>
                    <a:ea typeface="微软雅黑" panose="020B0503020204020204" pitchFamily="34" charset="-122"/>
                  </a:endParaRPr>
                </a:p>
              </p:txBody>
            </p:sp>
          </p:grpSp>
          <p:grpSp>
            <p:nvGrpSpPr>
              <p:cNvPr id="31791" name="Group 144"/>
              <p:cNvGrpSpPr/>
              <p:nvPr/>
            </p:nvGrpSpPr>
            <p:grpSpPr>
              <a:xfrm>
                <a:off x="5085" y="7869"/>
                <a:ext cx="717" cy="600"/>
                <a:chOff x="4011" y="7869"/>
                <a:chExt cx="717" cy="600"/>
              </a:xfrm>
              <a:grpFill/>
            </p:grpSpPr>
            <p:sp>
              <p:nvSpPr>
                <p:cNvPr id="31792" name="Line 145"/>
                <p:cNvSpPr/>
                <p:nvPr/>
              </p:nvSpPr>
              <p:spPr>
                <a:xfrm flipH="1">
                  <a:off x="4011" y="7869"/>
                  <a:ext cx="174" cy="600"/>
                </a:xfrm>
                <a:prstGeom prst="line">
                  <a:avLst/>
                </a:prstGeom>
                <a:grpFill/>
                <a:ln w="9525" cap="flat" cmpd="sng">
                  <a:solidFill>
                    <a:srgbClr val="000000"/>
                  </a:solidFill>
                  <a:prstDash val="dash"/>
                  <a:round/>
                  <a:headEnd type="arrow" w="med" len="med"/>
                  <a:tailEnd type="none" w="med" len="med"/>
                </a:ln>
              </p:spPr>
            </p:sp>
            <p:sp>
              <p:nvSpPr>
                <p:cNvPr id="31793" name="Text Box 146"/>
                <p:cNvSpPr txBox="1"/>
                <p:nvPr/>
              </p:nvSpPr>
              <p:spPr>
                <a:xfrm>
                  <a:off x="4111" y="8021"/>
                  <a:ext cx="617" cy="423"/>
                </a:xfrm>
                <a:prstGeom prst="rect">
                  <a:avLst/>
                </a:prstGeom>
                <a:noFill/>
                <a:ln w="9525">
                  <a:noFill/>
                </a:ln>
              </p:spPr>
              <p:txBody>
                <a:bodyPr anchor="t"/>
                <a:p>
                  <a:pPr algn="ctr" fontAlgn="base">
                    <a:lnSpc>
                      <a:spcPct val="100000"/>
                    </a:lnSpc>
                  </a:pPr>
                  <a:r>
                    <a:rPr lang="en-US" altLang="zh-CN" sz="1600" b="1" strike="noStrike" noProof="1" dirty="0">
                      <a:solidFill>
                        <a:srgbClr val="0000FF"/>
                      </a:solidFill>
                      <a:latin typeface="微软雅黑" panose="020B0503020204020204" pitchFamily="34" charset="-122"/>
                      <a:ea typeface="微软雅黑" panose="020B0503020204020204" pitchFamily="34" charset="-122"/>
                      <a:cs typeface="+mn-cs"/>
                    </a:rPr>
                    <a:t>ACK</a:t>
                  </a:r>
                  <a:r>
                    <a:rPr lang="en-US" altLang="zh-CN" sz="1600" b="1" strike="noStrike" baseline="-25000" noProof="1" dirty="0">
                      <a:solidFill>
                        <a:srgbClr val="0000FF"/>
                      </a:solidFill>
                      <a:latin typeface="微软雅黑" panose="020B0503020204020204" pitchFamily="34" charset="-122"/>
                      <a:ea typeface="微软雅黑" panose="020B0503020204020204" pitchFamily="34" charset="-122"/>
                      <a:cs typeface="+mn-cs"/>
                    </a:rPr>
                    <a:t>5</a:t>
                  </a:r>
                  <a:endParaRPr lang="en-US" altLang="zh-CN" sz="1600" b="1" strike="noStrike" noProof="1" dirty="0">
                    <a:solidFill>
                      <a:srgbClr val="0000FF"/>
                    </a:solidFill>
                    <a:latin typeface="微软雅黑" panose="020B0503020204020204" pitchFamily="34" charset="-122"/>
                    <a:ea typeface="微软雅黑" panose="020B0503020204020204" pitchFamily="34" charset="-122"/>
                  </a:endParaRPr>
                </a:p>
              </p:txBody>
            </p:sp>
          </p:grpSp>
        </p:grpSp>
        <p:grpSp>
          <p:nvGrpSpPr>
            <p:cNvPr id="31794" name="Group 147"/>
            <p:cNvGrpSpPr/>
            <p:nvPr/>
          </p:nvGrpSpPr>
          <p:grpSpPr>
            <a:xfrm>
              <a:off x="135" y="1026"/>
              <a:ext cx="5339" cy="594"/>
              <a:chOff x="1801" y="7671"/>
              <a:chExt cx="7292" cy="902"/>
            </a:xfrm>
            <a:grpFill/>
          </p:grpSpPr>
          <p:grpSp>
            <p:nvGrpSpPr>
              <p:cNvPr id="31795" name="Group 148"/>
              <p:cNvGrpSpPr/>
              <p:nvPr/>
            </p:nvGrpSpPr>
            <p:grpSpPr>
              <a:xfrm>
                <a:off x="1801" y="7897"/>
                <a:ext cx="7292" cy="676"/>
                <a:chOff x="1801" y="7897"/>
                <a:chExt cx="7292" cy="676"/>
              </a:xfrm>
              <a:grpFill/>
            </p:grpSpPr>
            <p:grpSp>
              <p:nvGrpSpPr>
                <p:cNvPr id="31796" name="Group 149"/>
                <p:cNvGrpSpPr/>
                <p:nvPr/>
              </p:nvGrpSpPr>
              <p:grpSpPr>
                <a:xfrm>
                  <a:off x="5046" y="8028"/>
                  <a:ext cx="1104" cy="328"/>
                  <a:chOff x="5046" y="8028"/>
                  <a:chExt cx="1104" cy="328"/>
                </a:xfrm>
                <a:grpFill/>
              </p:grpSpPr>
              <p:sp>
                <p:nvSpPr>
                  <p:cNvPr id="31797" name="Text Box 150" descr="10%"/>
                  <p:cNvSpPr txBox="1"/>
                  <p:nvPr/>
                </p:nvSpPr>
                <p:spPr>
                  <a:xfrm>
                    <a:off x="5046" y="8028"/>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chemeClr val="tx2"/>
                        </a:solidFill>
                        <a:latin typeface="微软雅黑" panose="020B0503020204020204" pitchFamily="34" charset="-122"/>
                        <a:ea typeface="微软雅黑" panose="020B0503020204020204" pitchFamily="34" charset="-122"/>
                        <a:cs typeface="+mn-cs"/>
                      </a:rPr>
                      <a:t>5</a:t>
                    </a:r>
                    <a:endParaRPr lang="en-US" altLang="zh-CN" sz="1600" b="1" strike="noStrike" noProof="1" dirty="0">
                      <a:solidFill>
                        <a:schemeClr val="tx2"/>
                      </a:solidFill>
                      <a:latin typeface="微软雅黑" panose="020B0503020204020204" pitchFamily="34" charset="-122"/>
                      <a:ea typeface="微软雅黑" panose="020B0503020204020204" pitchFamily="34" charset="-122"/>
                    </a:endParaRPr>
                  </a:p>
                </p:txBody>
              </p:sp>
              <p:sp>
                <p:nvSpPr>
                  <p:cNvPr id="31798" name="Text Box 151" descr="10%"/>
                  <p:cNvSpPr txBox="1"/>
                  <p:nvPr/>
                </p:nvSpPr>
                <p:spPr>
                  <a:xfrm>
                    <a:off x="5775" y="8029"/>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chemeClr val="tx2"/>
                        </a:solidFill>
                        <a:latin typeface="微软雅黑" panose="020B0503020204020204" pitchFamily="34" charset="-122"/>
                        <a:ea typeface="微软雅黑" panose="020B0503020204020204" pitchFamily="34" charset="-122"/>
                        <a:cs typeface="+mn-cs"/>
                      </a:rPr>
                      <a:t>7</a:t>
                    </a:r>
                    <a:endParaRPr lang="en-US" altLang="zh-CN" sz="1600" b="1" strike="noStrike" noProof="1" dirty="0">
                      <a:solidFill>
                        <a:schemeClr val="tx2"/>
                      </a:solidFill>
                      <a:latin typeface="微软雅黑" panose="020B0503020204020204" pitchFamily="34" charset="-122"/>
                      <a:ea typeface="微软雅黑" panose="020B0503020204020204" pitchFamily="34" charset="-122"/>
                    </a:endParaRPr>
                  </a:p>
                </p:txBody>
              </p:sp>
              <p:sp>
                <p:nvSpPr>
                  <p:cNvPr id="31799" name="Text Box 152" descr="10%"/>
                  <p:cNvSpPr txBox="1"/>
                  <p:nvPr/>
                </p:nvSpPr>
                <p:spPr>
                  <a:xfrm>
                    <a:off x="5412" y="8028"/>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chemeClr val="tx2"/>
                        </a:solidFill>
                        <a:latin typeface="微软雅黑" panose="020B0503020204020204" pitchFamily="34" charset="-122"/>
                        <a:ea typeface="微软雅黑" panose="020B0503020204020204" pitchFamily="34" charset="-122"/>
                        <a:cs typeface="+mn-cs"/>
                      </a:rPr>
                      <a:t>6</a:t>
                    </a:r>
                    <a:endParaRPr lang="en-US" altLang="zh-CN" sz="1600" b="1" strike="noStrike" noProof="1" dirty="0">
                      <a:solidFill>
                        <a:schemeClr val="tx2"/>
                      </a:solidFill>
                      <a:latin typeface="微软雅黑" panose="020B0503020204020204" pitchFamily="34" charset="-122"/>
                      <a:ea typeface="微软雅黑" panose="020B0503020204020204" pitchFamily="34" charset="-122"/>
                    </a:endParaRPr>
                  </a:p>
                </p:txBody>
              </p:sp>
            </p:grpSp>
            <p:grpSp>
              <p:nvGrpSpPr>
                <p:cNvPr id="31800" name="Group 153"/>
                <p:cNvGrpSpPr/>
                <p:nvPr/>
              </p:nvGrpSpPr>
              <p:grpSpPr>
                <a:xfrm>
                  <a:off x="7626" y="8029"/>
                  <a:ext cx="1104" cy="327"/>
                  <a:chOff x="7626" y="8029"/>
                  <a:chExt cx="1104" cy="327"/>
                </a:xfrm>
                <a:grpFill/>
              </p:grpSpPr>
              <p:sp>
                <p:nvSpPr>
                  <p:cNvPr id="31801" name="Text Box 154" descr="10%"/>
                  <p:cNvSpPr txBox="1"/>
                  <p:nvPr/>
                </p:nvSpPr>
                <p:spPr>
                  <a:xfrm>
                    <a:off x="7989" y="8029"/>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strike="noStrike" noProof="1" dirty="0">
                        <a:solidFill>
                          <a:schemeClr val="tx2"/>
                        </a:solidFill>
                        <a:latin typeface="微软雅黑" panose="020B0503020204020204" pitchFamily="34" charset="-122"/>
                        <a:ea typeface="微软雅黑" panose="020B0503020204020204" pitchFamily="34" charset="-122"/>
                        <a:cs typeface="+mn-cs"/>
                      </a:rPr>
                      <a:t>10</a:t>
                    </a:r>
                    <a:endParaRPr lang="en-US" altLang="zh-CN" sz="1600" strike="noStrike" noProof="1" dirty="0">
                      <a:solidFill>
                        <a:schemeClr val="tx2"/>
                      </a:solidFill>
                      <a:latin typeface="微软雅黑" panose="020B0503020204020204" pitchFamily="34" charset="-122"/>
                      <a:ea typeface="微软雅黑" panose="020B0503020204020204" pitchFamily="34" charset="-122"/>
                    </a:endParaRPr>
                  </a:p>
                  <a:p>
                    <a:pPr algn="ctr" fontAlgn="base">
                      <a:lnSpc>
                        <a:spcPts val="3000"/>
                      </a:lnSpc>
                    </a:pPr>
                    <a:endParaRPr lang="en-US" altLang="zh-CN" sz="1600" strike="noStrike" noProof="1" dirty="0">
                      <a:solidFill>
                        <a:schemeClr val="bg2"/>
                      </a:solidFill>
                      <a:latin typeface="微软雅黑" panose="020B0503020204020204" pitchFamily="34" charset="-122"/>
                      <a:ea typeface="微软雅黑" panose="020B0503020204020204" pitchFamily="34" charset="-122"/>
                    </a:endParaRPr>
                  </a:p>
                </p:txBody>
              </p:sp>
              <p:sp>
                <p:nvSpPr>
                  <p:cNvPr id="31802" name="Text Box 155" descr="10%"/>
                  <p:cNvSpPr txBox="1"/>
                  <p:nvPr/>
                </p:nvSpPr>
                <p:spPr>
                  <a:xfrm>
                    <a:off x="7626" y="8029"/>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chemeClr val="tx2"/>
                        </a:solidFill>
                        <a:latin typeface="微软雅黑" panose="020B0503020204020204" pitchFamily="34" charset="-122"/>
                        <a:ea typeface="微软雅黑" panose="020B0503020204020204" pitchFamily="34" charset="-122"/>
                        <a:cs typeface="+mn-cs"/>
                      </a:rPr>
                      <a:t>9</a:t>
                    </a:r>
                    <a:endParaRPr lang="en-US" altLang="zh-CN" sz="1600" b="1" strike="noStrike" noProof="1" dirty="0">
                      <a:solidFill>
                        <a:schemeClr val="tx2"/>
                      </a:solidFill>
                      <a:latin typeface="微软雅黑" panose="020B0503020204020204" pitchFamily="34" charset="-122"/>
                      <a:ea typeface="微软雅黑" panose="020B0503020204020204" pitchFamily="34" charset="-122"/>
                    </a:endParaRPr>
                  </a:p>
                </p:txBody>
              </p:sp>
              <p:sp>
                <p:nvSpPr>
                  <p:cNvPr id="31803" name="Text Box 156" descr="10%"/>
                  <p:cNvSpPr txBox="1"/>
                  <p:nvPr/>
                </p:nvSpPr>
                <p:spPr>
                  <a:xfrm>
                    <a:off x="8355" y="8029"/>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strike="noStrike" noProof="1" dirty="0">
                        <a:solidFill>
                          <a:schemeClr val="tx2"/>
                        </a:solidFill>
                        <a:latin typeface="微软雅黑" panose="020B0503020204020204" pitchFamily="34" charset="-122"/>
                        <a:ea typeface="微软雅黑" panose="020B0503020204020204" pitchFamily="34" charset="-122"/>
                        <a:cs typeface="+mn-cs"/>
                      </a:rPr>
                      <a:t>11</a:t>
                    </a:r>
                    <a:endParaRPr lang="en-US" altLang="zh-CN" sz="1600" strike="noStrike" noProof="1" dirty="0">
                      <a:solidFill>
                        <a:schemeClr val="tx2"/>
                      </a:solidFill>
                      <a:latin typeface="微软雅黑" panose="020B0503020204020204" pitchFamily="34" charset="-122"/>
                      <a:ea typeface="微软雅黑" panose="020B0503020204020204" pitchFamily="34" charset="-122"/>
                    </a:endParaRPr>
                  </a:p>
                </p:txBody>
              </p:sp>
            </p:grpSp>
            <p:grpSp>
              <p:nvGrpSpPr>
                <p:cNvPr id="31805" name="Group 158"/>
                <p:cNvGrpSpPr/>
                <p:nvPr/>
              </p:nvGrpSpPr>
              <p:grpSpPr>
                <a:xfrm rot="0">
                  <a:off x="1801" y="7897"/>
                  <a:ext cx="7292" cy="676"/>
                  <a:chOff x="1801" y="7897"/>
                  <a:chExt cx="7292" cy="676"/>
                </a:xfrm>
                <a:grpFill/>
              </p:grpSpPr>
              <p:grpSp>
                <p:nvGrpSpPr>
                  <p:cNvPr id="31806" name="Group 159"/>
                  <p:cNvGrpSpPr/>
                  <p:nvPr/>
                </p:nvGrpSpPr>
                <p:grpSpPr>
                  <a:xfrm>
                    <a:off x="2469" y="8023"/>
                    <a:ext cx="6624" cy="333"/>
                    <a:chOff x="2469" y="8023"/>
                    <a:chExt cx="6624" cy="333"/>
                  </a:xfrm>
                  <a:grpFill/>
                </p:grpSpPr>
                <p:sp>
                  <p:nvSpPr>
                    <p:cNvPr id="31807" name="Text Box 160"/>
                    <p:cNvSpPr txBox="1"/>
                    <p:nvPr/>
                  </p:nvSpPr>
                  <p:spPr>
                    <a:xfrm>
                      <a:off x="3945" y="8029"/>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rgbClr val="0000FF"/>
                          </a:solidFill>
                          <a:latin typeface="微软雅黑" panose="020B0503020204020204" pitchFamily="34" charset="-122"/>
                          <a:ea typeface="微软雅黑" panose="020B0503020204020204" pitchFamily="34" charset="-122"/>
                          <a:cs typeface="+mn-cs"/>
                        </a:rPr>
                        <a:t>5</a:t>
                      </a:r>
                      <a:endParaRPr lang="en-US" altLang="zh-CN" sz="1600" b="1" strike="noStrike" noProof="1" dirty="0">
                        <a:solidFill>
                          <a:srgbClr val="0000FF"/>
                        </a:solidFill>
                        <a:latin typeface="微软雅黑" panose="020B0503020204020204" pitchFamily="34" charset="-122"/>
                        <a:ea typeface="微软雅黑" panose="020B0503020204020204" pitchFamily="34" charset="-122"/>
                      </a:endParaRPr>
                    </a:p>
                  </p:txBody>
                </p:sp>
                <p:sp>
                  <p:nvSpPr>
                    <p:cNvPr id="31808" name="Text Box 161"/>
                    <p:cNvSpPr txBox="1"/>
                    <p:nvPr/>
                  </p:nvSpPr>
                  <p:spPr>
                    <a:xfrm>
                      <a:off x="2832" y="8029"/>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rgbClr val="0000FF"/>
                          </a:solidFill>
                          <a:latin typeface="微软雅黑" panose="020B0503020204020204" pitchFamily="34" charset="-122"/>
                          <a:ea typeface="微软雅黑" panose="020B0503020204020204" pitchFamily="34" charset="-122"/>
                          <a:cs typeface="+mn-cs"/>
                        </a:rPr>
                        <a:t>2</a:t>
                      </a:r>
                      <a:endParaRPr lang="en-US" altLang="zh-CN" sz="1600" b="1" strike="noStrike" noProof="1" dirty="0">
                        <a:solidFill>
                          <a:srgbClr val="0000FF"/>
                        </a:solidFill>
                        <a:latin typeface="微软雅黑" panose="020B0503020204020204" pitchFamily="34" charset="-122"/>
                        <a:ea typeface="微软雅黑" panose="020B0503020204020204" pitchFamily="34" charset="-122"/>
                      </a:endParaRPr>
                    </a:p>
                  </p:txBody>
                </p:sp>
                <p:sp>
                  <p:nvSpPr>
                    <p:cNvPr id="31809" name="Text Box 162"/>
                    <p:cNvSpPr txBox="1"/>
                    <p:nvPr/>
                  </p:nvSpPr>
                  <p:spPr>
                    <a:xfrm>
                      <a:off x="2469" y="8029"/>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rgbClr val="0000FF"/>
                          </a:solidFill>
                          <a:latin typeface="微软雅黑" panose="020B0503020204020204" pitchFamily="34" charset="-122"/>
                          <a:ea typeface="微软雅黑" panose="020B0503020204020204" pitchFamily="34" charset="-122"/>
                          <a:cs typeface="+mn-cs"/>
                        </a:rPr>
                        <a:t>1</a:t>
                      </a:r>
                      <a:endParaRPr lang="en-US" altLang="zh-CN" sz="1600" b="1" strike="noStrike" noProof="1" dirty="0">
                        <a:solidFill>
                          <a:srgbClr val="0000FF"/>
                        </a:solidFill>
                        <a:latin typeface="微软雅黑" panose="020B0503020204020204" pitchFamily="34" charset="-122"/>
                        <a:ea typeface="微软雅黑" panose="020B0503020204020204" pitchFamily="34" charset="-122"/>
                      </a:endParaRPr>
                    </a:p>
                  </p:txBody>
                </p:sp>
                <p:sp>
                  <p:nvSpPr>
                    <p:cNvPr id="31810" name="Text Box 163"/>
                    <p:cNvSpPr txBox="1"/>
                    <p:nvPr/>
                  </p:nvSpPr>
                  <p:spPr>
                    <a:xfrm>
                      <a:off x="3570" y="8029"/>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rgbClr val="0000FF"/>
                          </a:solidFill>
                          <a:latin typeface="微软雅黑" panose="020B0503020204020204" pitchFamily="34" charset="-122"/>
                          <a:ea typeface="微软雅黑" panose="020B0503020204020204" pitchFamily="34" charset="-122"/>
                          <a:cs typeface="+mn-cs"/>
                        </a:rPr>
                        <a:t>4</a:t>
                      </a:r>
                      <a:endParaRPr lang="en-US" altLang="zh-CN" sz="1600" b="1" strike="noStrike" noProof="1" dirty="0">
                        <a:solidFill>
                          <a:srgbClr val="0000FF"/>
                        </a:solidFill>
                        <a:latin typeface="微软雅黑" panose="020B0503020204020204" pitchFamily="34" charset="-122"/>
                        <a:ea typeface="微软雅黑" panose="020B0503020204020204" pitchFamily="34" charset="-122"/>
                      </a:endParaRPr>
                    </a:p>
                  </p:txBody>
                </p:sp>
                <p:sp>
                  <p:nvSpPr>
                    <p:cNvPr id="31811" name="Text Box 164"/>
                    <p:cNvSpPr txBox="1"/>
                    <p:nvPr/>
                  </p:nvSpPr>
                  <p:spPr>
                    <a:xfrm>
                      <a:off x="3207" y="8029"/>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rgbClr val="0000FF"/>
                          </a:solidFill>
                          <a:latin typeface="微软雅黑" panose="020B0503020204020204" pitchFamily="34" charset="-122"/>
                          <a:ea typeface="微软雅黑" panose="020B0503020204020204" pitchFamily="34" charset="-122"/>
                          <a:cs typeface="+mn-cs"/>
                        </a:rPr>
                        <a:t>3</a:t>
                      </a:r>
                      <a:endParaRPr lang="en-US" altLang="zh-CN" sz="1600" b="1" strike="noStrike" noProof="1" dirty="0">
                        <a:solidFill>
                          <a:srgbClr val="0000FF"/>
                        </a:solidFill>
                        <a:latin typeface="微软雅黑" panose="020B0503020204020204" pitchFamily="34" charset="-122"/>
                        <a:ea typeface="微软雅黑" panose="020B0503020204020204" pitchFamily="34" charset="-122"/>
                      </a:endParaRPr>
                    </a:p>
                  </p:txBody>
                </p:sp>
                <p:sp>
                  <p:nvSpPr>
                    <p:cNvPr id="31812" name="Text Box 165"/>
                    <p:cNvSpPr txBox="1"/>
                    <p:nvPr/>
                  </p:nvSpPr>
                  <p:spPr>
                    <a:xfrm>
                      <a:off x="4308" y="8029"/>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rgbClr val="0000FF"/>
                          </a:solidFill>
                          <a:latin typeface="微软雅黑" panose="020B0503020204020204" pitchFamily="34" charset="-122"/>
                          <a:ea typeface="微软雅黑" panose="020B0503020204020204" pitchFamily="34" charset="-122"/>
                          <a:cs typeface="+mn-cs"/>
                        </a:rPr>
                        <a:t>6</a:t>
                      </a:r>
                      <a:endParaRPr lang="en-US" altLang="zh-CN" sz="1600" b="1" strike="noStrike" noProof="1" dirty="0">
                        <a:solidFill>
                          <a:srgbClr val="0000FF"/>
                        </a:solidFill>
                        <a:latin typeface="微软雅黑" panose="020B0503020204020204" pitchFamily="34" charset="-122"/>
                        <a:ea typeface="微软雅黑" panose="020B0503020204020204" pitchFamily="34" charset="-122"/>
                      </a:endParaRPr>
                    </a:p>
                  </p:txBody>
                </p:sp>
                <p:sp>
                  <p:nvSpPr>
                    <p:cNvPr id="31813" name="Text Box 166"/>
                    <p:cNvSpPr txBox="1"/>
                    <p:nvPr/>
                  </p:nvSpPr>
                  <p:spPr>
                    <a:xfrm>
                      <a:off x="4683" y="8029"/>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rgbClr val="0000FF"/>
                          </a:solidFill>
                          <a:latin typeface="微软雅黑" panose="020B0503020204020204" pitchFamily="34" charset="-122"/>
                          <a:ea typeface="微软雅黑" panose="020B0503020204020204" pitchFamily="34" charset="-122"/>
                          <a:cs typeface="+mn-cs"/>
                        </a:rPr>
                        <a:t>7</a:t>
                      </a:r>
                      <a:endParaRPr lang="en-US" altLang="zh-CN" sz="1600" b="1" strike="noStrike" noProof="1" dirty="0">
                        <a:solidFill>
                          <a:srgbClr val="0000FF"/>
                        </a:solidFill>
                        <a:latin typeface="微软雅黑" panose="020B0503020204020204" pitchFamily="34" charset="-122"/>
                        <a:ea typeface="微软雅黑" panose="020B0503020204020204" pitchFamily="34" charset="-122"/>
                      </a:endParaRPr>
                    </a:p>
                  </p:txBody>
                </p:sp>
                <p:sp>
                  <p:nvSpPr>
                    <p:cNvPr id="31814" name="Text Box 167"/>
                    <p:cNvSpPr txBox="1"/>
                    <p:nvPr/>
                  </p:nvSpPr>
                  <p:spPr>
                    <a:xfrm>
                      <a:off x="6513" y="8029"/>
                      <a:ext cx="303"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rgbClr val="0000FF"/>
                          </a:solidFill>
                          <a:latin typeface="微软雅黑" panose="020B0503020204020204" pitchFamily="34" charset="-122"/>
                          <a:ea typeface="微软雅黑" panose="020B0503020204020204" pitchFamily="34" charset="-122"/>
                          <a:cs typeface="+mn-cs"/>
                        </a:rPr>
                        <a:t>9</a:t>
                      </a:r>
                      <a:endParaRPr lang="en-US" altLang="zh-CN" sz="1600" b="1" strike="noStrike" noProof="1" dirty="0">
                        <a:solidFill>
                          <a:srgbClr val="0000FF"/>
                        </a:solidFill>
                        <a:latin typeface="微软雅黑" panose="020B0503020204020204" pitchFamily="34" charset="-122"/>
                        <a:ea typeface="微软雅黑" panose="020B0503020204020204" pitchFamily="34" charset="-122"/>
                      </a:endParaRPr>
                    </a:p>
                  </p:txBody>
                </p:sp>
                <p:sp>
                  <p:nvSpPr>
                    <p:cNvPr id="31815" name="Text Box 168"/>
                    <p:cNvSpPr txBox="1"/>
                    <p:nvPr/>
                  </p:nvSpPr>
                  <p:spPr>
                    <a:xfrm>
                      <a:off x="6150" y="8023"/>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b="1" strike="noStrike" noProof="1" dirty="0">
                          <a:solidFill>
                            <a:srgbClr val="0000FF"/>
                          </a:solidFill>
                          <a:latin typeface="微软雅黑" panose="020B0503020204020204" pitchFamily="34" charset="-122"/>
                          <a:ea typeface="微软雅黑" panose="020B0503020204020204" pitchFamily="34" charset="-122"/>
                          <a:cs typeface="+mn-cs"/>
                        </a:rPr>
                        <a:t>8</a:t>
                      </a:r>
                      <a:endParaRPr lang="en-US" altLang="zh-CN" sz="1600" b="1" strike="noStrike" noProof="1" dirty="0">
                        <a:solidFill>
                          <a:srgbClr val="0000FF"/>
                        </a:solidFill>
                        <a:latin typeface="微软雅黑" panose="020B0503020204020204" pitchFamily="34" charset="-122"/>
                        <a:ea typeface="微软雅黑" panose="020B0503020204020204" pitchFamily="34" charset="-122"/>
                      </a:endParaRPr>
                    </a:p>
                  </p:txBody>
                </p:sp>
                <p:sp>
                  <p:nvSpPr>
                    <p:cNvPr id="31816" name="Text Box 169"/>
                    <p:cNvSpPr txBox="1"/>
                    <p:nvPr/>
                  </p:nvSpPr>
                  <p:spPr>
                    <a:xfrm>
                      <a:off x="7251" y="8029"/>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strike="noStrike" noProof="1" dirty="0">
                          <a:solidFill>
                            <a:srgbClr val="0000FF"/>
                          </a:solidFill>
                          <a:latin typeface="微软雅黑" panose="020B0503020204020204" pitchFamily="34" charset="-122"/>
                          <a:ea typeface="微软雅黑" panose="020B0503020204020204" pitchFamily="34" charset="-122"/>
                          <a:cs typeface="+mn-cs"/>
                        </a:rPr>
                        <a:t>11</a:t>
                      </a:r>
                      <a:endParaRPr lang="en-US" altLang="zh-CN" sz="1600" strike="noStrike" noProof="1" dirty="0">
                        <a:solidFill>
                          <a:srgbClr val="0000FF"/>
                        </a:solidFill>
                        <a:latin typeface="微软雅黑" panose="020B0503020204020204" pitchFamily="34" charset="-122"/>
                        <a:ea typeface="微软雅黑" panose="020B0503020204020204" pitchFamily="34" charset="-122"/>
                      </a:endParaRPr>
                    </a:p>
                    <a:p>
                      <a:pPr algn="ctr" fontAlgn="base">
                        <a:lnSpc>
                          <a:spcPts val="3000"/>
                        </a:lnSpc>
                      </a:pPr>
                      <a:endParaRPr lang="en-US" altLang="zh-CN" sz="1600" strike="noStrike" noProof="1" dirty="0">
                        <a:solidFill>
                          <a:schemeClr val="bg2"/>
                        </a:solidFill>
                        <a:latin typeface="微软雅黑" panose="020B0503020204020204" pitchFamily="34" charset="-122"/>
                        <a:ea typeface="微软雅黑" panose="020B0503020204020204" pitchFamily="34" charset="-122"/>
                      </a:endParaRPr>
                    </a:p>
                  </p:txBody>
                </p:sp>
                <p:sp>
                  <p:nvSpPr>
                    <p:cNvPr id="31817" name="Text Box 170"/>
                    <p:cNvSpPr txBox="1"/>
                    <p:nvPr/>
                  </p:nvSpPr>
                  <p:spPr>
                    <a:xfrm>
                      <a:off x="6837" y="8028"/>
                      <a:ext cx="43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strike="noStrike" noProof="1" dirty="0">
                          <a:solidFill>
                            <a:srgbClr val="0000FF"/>
                          </a:solidFill>
                          <a:latin typeface="微软雅黑" panose="020B0503020204020204" pitchFamily="34" charset="-122"/>
                          <a:ea typeface="微软雅黑" panose="020B0503020204020204" pitchFamily="34" charset="-122"/>
                          <a:cs typeface="+mn-cs"/>
                        </a:rPr>
                        <a:t>10</a:t>
                      </a:r>
                      <a:endParaRPr lang="en-US" altLang="zh-CN" sz="1600" strike="noStrike" noProof="1" dirty="0">
                        <a:solidFill>
                          <a:srgbClr val="0000FF"/>
                        </a:solidFill>
                        <a:latin typeface="微软雅黑" panose="020B0503020204020204" pitchFamily="34" charset="-122"/>
                        <a:ea typeface="微软雅黑" panose="020B0503020204020204" pitchFamily="34" charset="-122"/>
                      </a:endParaRPr>
                    </a:p>
                  </p:txBody>
                </p:sp>
                <p:sp>
                  <p:nvSpPr>
                    <p:cNvPr id="31818" name="Text Box 171"/>
                    <p:cNvSpPr txBox="1"/>
                    <p:nvPr/>
                  </p:nvSpPr>
                  <p:spPr>
                    <a:xfrm>
                      <a:off x="8718" y="8029"/>
                      <a:ext cx="375" cy="327"/>
                    </a:xfrm>
                    <a:prstGeom prst="rect">
                      <a:avLst/>
                    </a:prstGeom>
                    <a:grpFill/>
                    <a:ln w="9525" cap="flat" cmpd="sng">
                      <a:solidFill>
                        <a:srgbClr val="000000"/>
                      </a:solidFill>
                      <a:prstDash val="solid"/>
                      <a:miter/>
                      <a:headEnd type="none" w="med" len="med"/>
                      <a:tailEnd type="none" w="med" len="med"/>
                    </a:ln>
                  </p:spPr>
                  <p:txBody>
                    <a:bodyPr anchor="t"/>
                    <a:p>
                      <a:pPr algn="ctr" fontAlgn="base">
                        <a:lnSpc>
                          <a:spcPct val="100000"/>
                        </a:lnSpc>
                      </a:pPr>
                      <a:r>
                        <a:rPr lang="en-US" altLang="zh-CN" sz="1600" strike="noStrike" noProof="1" dirty="0">
                          <a:solidFill>
                            <a:srgbClr val="0000FF"/>
                          </a:solidFill>
                          <a:latin typeface="微软雅黑" panose="020B0503020204020204" pitchFamily="34" charset="-122"/>
                          <a:ea typeface="微软雅黑" panose="020B0503020204020204" pitchFamily="34" charset="-122"/>
                          <a:cs typeface="+mn-cs"/>
                        </a:rPr>
                        <a:t>12</a:t>
                      </a:r>
                      <a:endParaRPr lang="en-US" altLang="zh-CN" sz="1600" strike="noStrike" noProof="1" dirty="0">
                        <a:solidFill>
                          <a:srgbClr val="0000FF"/>
                        </a:solidFill>
                        <a:latin typeface="微软雅黑" panose="020B0503020204020204" pitchFamily="34" charset="-122"/>
                        <a:ea typeface="微软雅黑" panose="020B0503020204020204" pitchFamily="34" charset="-122"/>
                      </a:endParaRPr>
                    </a:p>
                  </p:txBody>
                </p:sp>
              </p:grpSp>
              <p:sp>
                <p:nvSpPr>
                  <p:cNvPr id="31819" name="Text Box 172"/>
                  <p:cNvSpPr txBox="1"/>
                  <p:nvPr/>
                </p:nvSpPr>
                <p:spPr>
                  <a:xfrm>
                    <a:off x="1801" y="7897"/>
                    <a:ext cx="604" cy="676"/>
                  </a:xfrm>
                  <a:prstGeom prst="rect">
                    <a:avLst/>
                  </a:prstGeom>
                  <a:grpFill/>
                  <a:ln w="9525">
                    <a:noFill/>
                  </a:ln>
                </p:spPr>
                <p:txBody>
                  <a:bodyPr anchor="t"/>
                  <a:p>
                    <a:pPr algn="ctr" fontAlgn="base">
                      <a:lnSpc>
                        <a:spcPct val="100000"/>
                      </a:lnSpc>
                    </a:pPr>
                    <a:r>
                      <a:rPr lang="zh-CN" altLang="en-US" sz="1600" b="1" strike="noStrike" noProof="1" dirty="0">
                        <a:solidFill>
                          <a:srgbClr val="0000FF"/>
                        </a:solidFill>
                        <a:latin typeface="微软雅黑" panose="020B0503020204020204" pitchFamily="34" charset="-122"/>
                        <a:ea typeface="微软雅黑" panose="020B0503020204020204" pitchFamily="34" charset="-122"/>
                        <a:cs typeface="+mn-cs"/>
                      </a:rPr>
                      <a:t>发送数据</a:t>
                    </a:r>
                    <a:endParaRPr lang="zh-CN" altLang="en-US" sz="1600" b="1" strike="noStrike" noProof="1" dirty="0">
                      <a:solidFill>
                        <a:srgbClr val="0000FF"/>
                      </a:solidFill>
                      <a:latin typeface="微软雅黑" panose="020B0503020204020204" pitchFamily="34" charset="-122"/>
                      <a:ea typeface="微软雅黑" panose="020B0503020204020204" pitchFamily="34" charset="-122"/>
                    </a:endParaRPr>
                  </a:p>
                </p:txBody>
              </p:sp>
            </p:grpSp>
          </p:grpSp>
          <p:sp>
            <p:nvSpPr>
              <p:cNvPr id="31826" name="Text Box 179"/>
              <p:cNvSpPr txBox="1"/>
              <p:nvPr/>
            </p:nvSpPr>
            <p:spPr>
              <a:xfrm>
                <a:off x="5058" y="7671"/>
                <a:ext cx="1071" cy="294"/>
              </a:xfrm>
              <a:prstGeom prst="rect">
                <a:avLst/>
              </a:prstGeom>
              <a:grpFill/>
              <a:ln w="9525">
                <a:noFill/>
              </a:ln>
            </p:spPr>
            <p:txBody>
              <a:bodyPr anchor="t"/>
              <a:p>
                <a:pPr algn="ctr" fontAlgn="base">
                  <a:lnSpc>
                    <a:spcPct val="100000"/>
                  </a:lnSpc>
                </a:pPr>
                <a:r>
                  <a:rPr lang="zh-CN" altLang="en-US" sz="1800" b="1" strike="noStrike" noProof="1" dirty="0">
                    <a:solidFill>
                      <a:srgbClr val="0000FF"/>
                    </a:solidFill>
                    <a:latin typeface="微软雅黑" panose="020B0503020204020204" pitchFamily="34" charset="-122"/>
                    <a:ea typeface="微软雅黑" panose="020B0503020204020204" pitchFamily="34" charset="-122"/>
                    <a:cs typeface="+mn-cs"/>
                  </a:rPr>
                  <a:t>重发码组</a:t>
                </a:r>
                <a:endParaRPr lang="zh-CN" altLang="en-US" sz="1800" b="1" strike="noStrike" noProof="1" dirty="0">
                  <a:solidFill>
                    <a:srgbClr val="0000FF"/>
                  </a:solidFill>
                  <a:latin typeface="微软雅黑" panose="020B0503020204020204" pitchFamily="34" charset="-122"/>
                  <a:ea typeface="微软雅黑" panose="020B0503020204020204" pitchFamily="34" charset="-122"/>
                </a:endParaRPr>
              </a:p>
            </p:txBody>
          </p:sp>
          <p:sp>
            <p:nvSpPr>
              <p:cNvPr id="31827" name="Text Box 180"/>
              <p:cNvSpPr txBox="1"/>
              <p:nvPr/>
            </p:nvSpPr>
            <p:spPr>
              <a:xfrm>
                <a:off x="7578" y="7683"/>
                <a:ext cx="1056" cy="301"/>
              </a:xfrm>
              <a:prstGeom prst="rect">
                <a:avLst/>
              </a:prstGeom>
              <a:grpFill/>
              <a:ln w="9525">
                <a:noFill/>
              </a:ln>
            </p:spPr>
            <p:txBody>
              <a:bodyPr anchor="t"/>
              <a:p>
                <a:pPr algn="ctr" fontAlgn="base">
                  <a:lnSpc>
                    <a:spcPct val="100000"/>
                  </a:lnSpc>
                </a:pPr>
                <a:r>
                  <a:rPr lang="zh-CN" altLang="en-US" sz="1800" b="1" strike="noStrike" noProof="1" dirty="0">
                    <a:solidFill>
                      <a:srgbClr val="0000FF"/>
                    </a:solidFill>
                    <a:latin typeface="微软雅黑" panose="020B0503020204020204" pitchFamily="34" charset="-122"/>
                    <a:ea typeface="微软雅黑" panose="020B0503020204020204" pitchFamily="34" charset="-122"/>
                    <a:cs typeface="+mn-cs"/>
                  </a:rPr>
                  <a:t>重发码组</a:t>
                </a:r>
                <a:endParaRPr lang="zh-CN" altLang="en-US" sz="1800" b="1" strike="noStrike" noProof="1" dirty="0">
                  <a:solidFill>
                    <a:srgbClr val="0000FF"/>
                  </a:solidFill>
                  <a:latin typeface="微软雅黑" panose="020B0503020204020204" pitchFamily="34" charset="-122"/>
                  <a:ea typeface="微软雅黑" panose="020B0503020204020204" pitchFamily="34" charset="-122"/>
                </a:endParaRPr>
              </a:p>
            </p:txBody>
          </p:sp>
        </p:grpSp>
      </p:grpSp>
      <p:grpSp>
        <p:nvGrpSpPr>
          <p:cNvPr id="2" name="Group 270"/>
          <p:cNvGrpSpPr/>
          <p:nvPr/>
        </p:nvGrpSpPr>
        <p:grpSpPr>
          <a:xfrm>
            <a:off x="77788" y="4852988"/>
            <a:ext cx="8999537" cy="1912937"/>
            <a:chOff x="-37" y="2728"/>
            <a:chExt cx="5797" cy="1296"/>
          </a:xfrm>
        </p:grpSpPr>
        <p:sp>
          <p:nvSpPr>
            <p:cNvPr id="31829" name="Rectangle 184"/>
            <p:cNvSpPr/>
            <p:nvPr/>
          </p:nvSpPr>
          <p:spPr>
            <a:xfrm>
              <a:off x="-37" y="2787"/>
              <a:ext cx="5797" cy="1237"/>
            </a:xfrm>
            <a:prstGeom prst="rect">
              <a:avLst/>
            </a:prstGeom>
            <a:solidFill>
              <a:schemeClr val="accent3">
                <a:lumMod val="85000"/>
              </a:schemeClr>
            </a:solidFill>
            <a:ln w="9525" cap="flat" cmpd="sng">
              <a:solidFill>
                <a:schemeClr val="tx1"/>
              </a:solidFill>
              <a:prstDash val="solid"/>
              <a:miter/>
              <a:headEnd type="none" w="med" len="med"/>
              <a:tailEnd type="none" w="med" len="med"/>
            </a:ln>
          </p:spPr>
          <p:txBody>
            <a:bodyPr wrap="none" anchor="ctr"/>
            <a:p>
              <a:pPr algn="ctr" fontAlgn="base">
                <a:lnSpc>
                  <a:spcPct val="100000"/>
                </a:lnSpc>
              </a:pPr>
              <a:endParaRPr lang="zh-CN" altLang="en-US" sz="1600" strike="noStrike" noProof="1" dirty="0">
                <a:latin typeface="微软雅黑" panose="020B0503020204020204" pitchFamily="34" charset="-122"/>
                <a:ea typeface="微软雅黑" panose="020B0503020204020204" pitchFamily="34" charset="-122"/>
              </a:endParaRPr>
            </a:p>
          </p:txBody>
        </p:sp>
        <p:grpSp>
          <p:nvGrpSpPr>
            <p:cNvPr id="3" name="Group 269"/>
            <p:cNvGrpSpPr/>
            <p:nvPr/>
          </p:nvGrpSpPr>
          <p:grpSpPr>
            <a:xfrm>
              <a:off x="180" y="2728"/>
              <a:ext cx="5494" cy="1251"/>
              <a:chOff x="180" y="2728"/>
              <a:chExt cx="5494" cy="1251"/>
            </a:xfrm>
          </p:grpSpPr>
          <p:grpSp>
            <p:nvGrpSpPr>
              <p:cNvPr id="4" name="Group 187"/>
              <p:cNvGrpSpPr/>
              <p:nvPr/>
            </p:nvGrpSpPr>
            <p:grpSpPr>
              <a:xfrm>
                <a:off x="270" y="3424"/>
                <a:ext cx="5404" cy="555"/>
                <a:chOff x="2505" y="11346"/>
                <a:chExt cx="6783" cy="878"/>
              </a:xfrm>
            </p:grpSpPr>
            <p:sp>
              <p:nvSpPr>
                <p:cNvPr id="5" name="Text Box 188" descr="10%"/>
                <p:cNvSpPr txBox="1"/>
                <p:nvPr/>
              </p:nvSpPr>
              <p:spPr>
                <a:xfrm>
                  <a:off x="7686" y="11529"/>
                  <a:ext cx="375" cy="327"/>
                </a:xfrm>
                <a:prstGeom prst="rect">
                  <a:avLst/>
                </a:prstGeom>
                <a:pattFill prst="pct10">
                  <a:fgClr>
                    <a:srgbClr val="000000"/>
                  </a:fgClr>
                  <a:bgClr>
                    <a:srgbClr val="FFFFFF"/>
                  </a:bgClr>
                </a:pattFill>
                <a:ln w="9525" cap="flat" cmpd="sng">
                  <a:solidFill>
                    <a:srgbClr val="000000"/>
                  </a:solidFill>
                  <a:prstDash val="solid"/>
                  <a:miter/>
                  <a:headEnd type="none" w="med" len="med"/>
                  <a:tailEnd type="none" w="med" len="med"/>
                </a:ln>
              </p:spPr>
              <p:txBody>
                <a:bodyPr anchor="t"/>
                <a:p>
                  <a:pPr algn="ctr"/>
                  <a:r>
                    <a:rPr lang="en-US" altLang="zh-CN" sz="1600" b="1" dirty="0">
                      <a:solidFill>
                        <a:schemeClr val="tx2"/>
                      </a:solidFill>
                      <a:latin typeface="微软雅黑" panose="020B0503020204020204" pitchFamily="34" charset="-122"/>
                      <a:ea typeface="微软雅黑" panose="020B0503020204020204" pitchFamily="34" charset="-122"/>
                    </a:rPr>
                    <a:t>9</a:t>
                  </a:r>
                  <a:endParaRPr lang="en-US" altLang="zh-CN" sz="1600" b="1" dirty="0">
                    <a:solidFill>
                      <a:schemeClr val="tx2"/>
                    </a:solidFill>
                    <a:latin typeface="微软雅黑" panose="020B0503020204020204" pitchFamily="34" charset="-122"/>
                    <a:ea typeface="微软雅黑" panose="020B0503020204020204" pitchFamily="34" charset="-122"/>
                  </a:endParaRPr>
                </a:p>
              </p:txBody>
            </p:sp>
            <p:grpSp>
              <p:nvGrpSpPr>
                <p:cNvPr id="6" name="Group 189"/>
                <p:cNvGrpSpPr/>
                <p:nvPr/>
              </p:nvGrpSpPr>
              <p:grpSpPr>
                <a:xfrm>
                  <a:off x="2505" y="11346"/>
                  <a:ext cx="6783" cy="878"/>
                  <a:chOff x="2505" y="11346"/>
                  <a:chExt cx="6783" cy="878"/>
                </a:xfrm>
              </p:grpSpPr>
              <p:sp>
                <p:nvSpPr>
                  <p:cNvPr id="7" name="Text Box 190"/>
                  <p:cNvSpPr txBox="1"/>
                  <p:nvPr/>
                </p:nvSpPr>
                <p:spPr>
                  <a:xfrm>
                    <a:off x="2505" y="11346"/>
                    <a:ext cx="530" cy="597"/>
                  </a:xfrm>
                  <a:prstGeom prst="rect">
                    <a:avLst/>
                  </a:prstGeom>
                  <a:noFill/>
                  <a:ln w="9525">
                    <a:noFill/>
                  </a:ln>
                </p:spPr>
                <p:txBody>
                  <a:bodyPr anchor="t"/>
                  <a:p>
                    <a:pPr algn="ctr"/>
                    <a:r>
                      <a:rPr lang="zh-CN" altLang="en-US" sz="1600" b="1" dirty="0">
                        <a:solidFill>
                          <a:schemeClr val="tx2"/>
                        </a:solidFill>
                        <a:latin typeface="微软雅黑" panose="020B0503020204020204" pitchFamily="34" charset="-122"/>
                        <a:ea typeface="微软雅黑" panose="020B0503020204020204" pitchFamily="34" charset="-122"/>
                      </a:rPr>
                      <a:t>接收数据</a:t>
                    </a:r>
                    <a:endParaRPr lang="zh-CN" altLang="en-US" sz="1600" b="1" dirty="0">
                      <a:solidFill>
                        <a:schemeClr val="tx2"/>
                      </a:solidFill>
                      <a:latin typeface="微软雅黑" panose="020B0503020204020204" pitchFamily="34" charset="-122"/>
                      <a:ea typeface="微软雅黑" panose="020B0503020204020204" pitchFamily="34" charset="-122"/>
                    </a:endParaRPr>
                  </a:p>
                </p:txBody>
              </p:sp>
              <p:sp>
                <p:nvSpPr>
                  <p:cNvPr id="8" name="Text Box 191"/>
                  <p:cNvSpPr txBox="1"/>
                  <p:nvPr/>
                </p:nvSpPr>
                <p:spPr>
                  <a:xfrm>
                    <a:off x="4528" y="11848"/>
                    <a:ext cx="921" cy="375"/>
                  </a:xfrm>
                  <a:prstGeom prst="rect">
                    <a:avLst/>
                  </a:prstGeom>
                  <a:noFill/>
                  <a:ln w="9525">
                    <a:noFill/>
                  </a:ln>
                </p:spPr>
                <p:txBody>
                  <a:bodyPr anchor="t"/>
                  <a:p>
                    <a:pPr algn="ctr"/>
                    <a:r>
                      <a:rPr lang="zh-CN" altLang="en-US" sz="1600" b="1" dirty="0">
                        <a:solidFill>
                          <a:schemeClr val="tx2"/>
                        </a:solidFill>
                        <a:latin typeface="微软雅黑" panose="020B0503020204020204" pitchFamily="34" charset="-122"/>
                        <a:ea typeface="微软雅黑" panose="020B0503020204020204" pitchFamily="34" charset="-122"/>
                      </a:rPr>
                      <a:t>有错码组</a:t>
                    </a:r>
                    <a:endParaRPr lang="zh-CN" altLang="en-US" sz="1600" b="1" dirty="0">
                      <a:solidFill>
                        <a:schemeClr val="tx2"/>
                      </a:solidFill>
                      <a:latin typeface="微软雅黑" panose="020B0503020204020204" pitchFamily="34" charset="-122"/>
                      <a:ea typeface="微软雅黑" panose="020B0503020204020204" pitchFamily="34" charset="-122"/>
                    </a:endParaRPr>
                  </a:p>
                </p:txBody>
              </p:sp>
              <p:sp>
                <p:nvSpPr>
                  <p:cNvPr id="9" name="Text Box 192"/>
                  <p:cNvSpPr txBox="1"/>
                  <p:nvPr/>
                </p:nvSpPr>
                <p:spPr>
                  <a:xfrm>
                    <a:off x="6351" y="11849"/>
                    <a:ext cx="984" cy="375"/>
                  </a:xfrm>
                  <a:prstGeom prst="rect">
                    <a:avLst/>
                  </a:prstGeom>
                  <a:noFill/>
                  <a:ln w="9525">
                    <a:noFill/>
                  </a:ln>
                </p:spPr>
                <p:txBody>
                  <a:bodyPr anchor="t"/>
                  <a:p>
                    <a:pPr algn="ctr"/>
                    <a:r>
                      <a:rPr lang="zh-CN" altLang="en-US" sz="1600" b="1" dirty="0">
                        <a:solidFill>
                          <a:schemeClr val="tx2"/>
                        </a:solidFill>
                        <a:latin typeface="微软雅黑" panose="020B0503020204020204" pitchFamily="34" charset="-122"/>
                        <a:ea typeface="微软雅黑" panose="020B0503020204020204" pitchFamily="34" charset="-122"/>
                      </a:rPr>
                      <a:t>有错码组</a:t>
                    </a:r>
                    <a:endParaRPr lang="zh-CN" altLang="en-US" sz="1600" b="1" dirty="0">
                      <a:solidFill>
                        <a:schemeClr val="tx2"/>
                      </a:solidFill>
                      <a:latin typeface="微软雅黑" panose="020B0503020204020204" pitchFamily="34" charset="-122"/>
                      <a:ea typeface="微软雅黑" panose="020B0503020204020204" pitchFamily="34" charset="-122"/>
                    </a:endParaRPr>
                  </a:p>
                </p:txBody>
              </p:sp>
              <p:grpSp>
                <p:nvGrpSpPr>
                  <p:cNvPr id="10" name="Group 193"/>
                  <p:cNvGrpSpPr/>
                  <p:nvPr/>
                </p:nvGrpSpPr>
                <p:grpSpPr>
                  <a:xfrm>
                    <a:off x="3267" y="11469"/>
                    <a:ext cx="6021" cy="426"/>
                    <a:chOff x="3267" y="11469"/>
                    <a:chExt cx="6021" cy="426"/>
                  </a:xfrm>
                </p:grpSpPr>
                <p:grpSp>
                  <p:nvGrpSpPr>
                    <p:cNvPr id="11" name="Group 194"/>
                    <p:cNvGrpSpPr/>
                    <p:nvPr/>
                  </p:nvGrpSpPr>
                  <p:grpSpPr>
                    <a:xfrm>
                      <a:off x="3267" y="11529"/>
                      <a:ext cx="5907" cy="327"/>
                      <a:chOff x="3267" y="11529"/>
                      <a:chExt cx="5907" cy="327"/>
                    </a:xfrm>
                  </p:grpSpPr>
                  <p:grpSp>
                    <p:nvGrpSpPr>
                      <p:cNvPr id="12" name="Group 195"/>
                      <p:cNvGrpSpPr/>
                      <p:nvPr/>
                    </p:nvGrpSpPr>
                    <p:grpSpPr>
                      <a:xfrm>
                        <a:off x="3267" y="11529"/>
                        <a:ext cx="5907" cy="327"/>
                        <a:chOff x="3267" y="11529"/>
                        <a:chExt cx="5907" cy="327"/>
                      </a:xfrm>
                    </p:grpSpPr>
                    <p:sp>
                      <p:nvSpPr>
                        <p:cNvPr id="13" name="Text Box 196"/>
                        <p:cNvSpPr txBox="1"/>
                        <p:nvPr/>
                      </p:nvSpPr>
                      <p:spPr>
                        <a:xfrm>
                          <a:off x="3630" y="11529"/>
                          <a:ext cx="375" cy="32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r>
                            <a:rPr lang="en-US" altLang="zh-CN" sz="1600" b="1" dirty="0">
                              <a:solidFill>
                                <a:schemeClr val="tx2"/>
                              </a:solidFill>
                              <a:latin typeface="微软雅黑" panose="020B0503020204020204" pitchFamily="34" charset="-122"/>
                              <a:ea typeface="微软雅黑" panose="020B0503020204020204" pitchFamily="34" charset="-122"/>
                            </a:rPr>
                            <a:t>2</a:t>
                          </a:r>
                          <a:endParaRPr lang="en-US" altLang="zh-CN" sz="1600" b="1" dirty="0">
                            <a:solidFill>
                              <a:schemeClr val="tx2"/>
                            </a:solidFill>
                            <a:latin typeface="微软雅黑" panose="020B0503020204020204" pitchFamily="34" charset="-122"/>
                            <a:ea typeface="微软雅黑" panose="020B0503020204020204" pitchFamily="34" charset="-122"/>
                          </a:endParaRPr>
                        </a:p>
                      </p:txBody>
                    </p:sp>
                    <p:sp>
                      <p:nvSpPr>
                        <p:cNvPr id="14" name="Text Box 197"/>
                        <p:cNvSpPr txBox="1"/>
                        <p:nvPr/>
                      </p:nvSpPr>
                      <p:spPr>
                        <a:xfrm>
                          <a:off x="3267" y="11529"/>
                          <a:ext cx="375" cy="32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r>
                            <a:rPr lang="en-US" altLang="zh-CN" sz="1600" b="1" dirty="0">
                              <a:solidFill>
                                <a:schemeClr val="tx2"/>
                              </a:solidFill>
                              <a:latin typeface="微软雅黑" panose="020B0503020204020204" pitchFamily="34" charset="-122"/>
                              <a:ea typeface="微软雅黑" panose="020B0503020204020204" pitchFamily="34" charset="-122"/>
                            </a:rPr>
                            <a:t>1</a:t>
                          </a:r>
                          <a:endParaRPr lang="en-US" altLang="zh-CN" sz="1600" b="1" dirty="0">
                            <a:solidFill>
                              <a:schemeClr val="tx2"/>
                            </a:solidFill>
                            <a:latin typeface="微软雅黑" panose="020B0503020204020204" pitchFamily="34" charset="-122"/>
                            <a:ea typeface="微软雅黑" panose="020B0503020204020204" pitchFamily="34" charset="-122"/>
                          </a:endParaRPr>
                        </a:p>
                      </p:txBody>
                    </p:sp>
                    <p:sp>
                      <p:nvSpPr>
                        <p:cNvPr id="15" name="Text Box 198"/>
                        <p:cNvSpPr txBox="1"/>
                        <p:nvPr/>
                      </p:nvSpPr>
                      <p:spPr>
                        <a:xfrm>
                          <a:off x="4368" y="11529"/>
                          <a:ext cx="375" cy="32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r>
                            <a:rPr lang="en-US" altLang="zh-CN" sz="1600" b="1" dirty="0">
                              <a:solidFill>
                                <a:schemeClr val="tx2"/>
                              </a:solidFill>
                              <a:latin typeface="微软雅黑" panose="020B0503020204020204" pitchFamily="34" charset="-122"/>
                              <a:ea typeface="微软雅黑" panose="020B0503020204020204" pitchFamily="34" charset="-122"/>
                            </a:rPr>
                            <a:t>4</a:t>
                          </a:r>
                          <a:endParaRPr lang="en-US" altLang="zh-CN" sz="1600" b="1" dirty="0">
                            <a:solidFill>
                              <a:schemeClr val="tx2"/>
                            </a:solidFill>
                            <a:latin typeface="微软雅黑" panose="020B0503020204020204" pitchFamily="34" charset="-122"/>
                            <a:ea typeface="微软雅黑" panose="020B0503020204020204" pitchFamily="34" charset="-122"/>
                          </a:endParaRPr>
                        </a:p>
                      </p:txBody>
                    </p:sp>
                    <p:sp>
                      <p:nvSpPr>
                        <p:cNvPr id="16" name="Text Box 199"/>
                        <p:cNvSpPr txBox="1"/>
                        <p:nvPr/>
                      </p:nvSpPr>
                      <p:spPr>
                        <a:xfrm>
                          <a:off x="4005" y="11529"/>
                          <a:ext cx="375" cy="32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r>
                            <a:rPr lang="en-US" altLang="zh-CN" sz="1600" b="1" dirty="0">
                              <a:solidFill>
                                <a:schemeClr val="tx2"/>
                              </a:solidFill>
                              <a:latin typeface="微软雅黑" panose="020B0503020204020204" pitchFamily="34" charset="-122"/>
                              <a:ea typeface="微软雅黑" panose="020B0503020204020204" pitchFamily="34" charset="-122"/>
                            </a:rPr>
                            <a:t>3</a:t>
                          </a:r>
                          <a:endParaRPr lang="en-US" altLang="zh-CN" sz="1600" b="1" dirty="0">
                            <a:solidFill>
                              <a:schemeClr val="tx2"/>
                            </a:solidFill>
                            <a:latin typeface="微软雅黑" panose="020B0503020204020204" pitchFamily="34" charset="-122"/>
                            <a:ea typeface="微软雅黑" panose="020B0503020204020204" pitchFamily="34" charset="-122"/>
                          </a:endParaRPr>
                        </a:p>
                      </p:txBody>
                    </p:sp>
                    <p:sp>
                      <p:nvSpPr>
                        <p:cNvPr id="17" name="Text Box 200"/>
                        <p:cNvSpPr txBox="1"/>
                        <p:nvPr/>
                      </p:nvSpPr>
                      <p:spPr>
                        <a:xfrm>
                          <a:off x="5106" y="11529"/>
                          <a:ext cx="375" cy="32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r>
                            <a:rPr lang="en-US" altLang="zh-CN" sz="1600" b="1" dirty="0">
                              <a:solidFill>
                                <a:schemeClr val="tx2"/>
                              </a:solidFill>
                              <a:latin typeface="微软雅黑" panose="020B0503020204020204" pitchFamily="34" charset="-122"/>
                              <a:ea typeface="微软雅黑" panose="020B0503020204020204" pitchFamily="34" charset="-122"/>
                            </a:rPr>
                            <a:t>6</a:t>
                          </a:r>
                          <a:endParaRPr lang="en-US" altLang="zh-CN" sz="1600" b="1" dirty="0">
                            <a:solidFill>
                              <a:schemeClr val="tx2"/>
                            </a:solidFill>
                            <a:latin typeface="微软雅黑" panose="020B0503020204020204" pitchFamily="34" charset="-122"/>
                            <a:ea typeface="微软雅黑" panose="020B0503020204020204" pitchFamily="34" charset="-122"/>
                          </a:endParaRPr>
                        </a:p>
                      </p:txBody>
                    </p:sp>
                    <p:sp>
                      <p:nvSpPr>
                        <p:cNvPr id="18" name="Text Box 201"/>
                        <p:cNvSpPr txBox="1"/>
                        <p:nvPr/>
                      </p:nvSpPr>
                      <p:spPr>
                        <a:xfrm>
                          <a:off x="4743" y="11529"/>
                          <a:ext cx="375" cy="327"/>
                        </a:xfrm>
                        <a:prstGeom prst="rect">
                          <a:avLst/>
                        </a:prstGeom>
                        <a:solidFill>
                          <a:srgbClr val="C0C0C0"/>
                        </a:solidFill>
                        <a:ln w="9525" cap="flat" cmpd="sng">
                          <a:solidFill>
                            <a:srgbClr val="000000"/>
                          </a:solidFill>
                          <a:prstDash val="solid"/>
                          <a:miter/>
                          <a:headEnd type="none" w="med" len="med"/>
                          <a:tailEnd type="none" w="med" len="med"/>
                        </a:ln>
                      </p:spPr>
                      <p:txBody>
                        <a:bodyPr anchor="t"/>
                        <a:p>
                          <a:pPr algn="ctr"/>
                          <a:r>
                            <a:rPr lang="en-US" altLang="zh-CN" sz="1600" b="1" dirty="0">
                              <a:solidFill>
                                <a:schemeClr val="hlink"/>
                              </a:solidFill>
                              <a:latin typeface="微软雅黑" panose="020B0503020204020204" pitchFamily="34" charset="-122"/>
                              <a:ea typeface="微软雅黑" panose="020B0503020204020204" pitchFamily="34" charset="-122"/>
                            </a:rPr>
                            <a:t>5</a:t>
                          </a:r>
                          <a:endParaRPr lang="en-US" altLang="zh-CN" sz="1600" b="1" dirty="0">
                            <a:solidFill>
                              <a:schemeClr val="hlink"/>
                            </a:solidFill>
                            <a:latin typeface="微软雅黑" panose="020B0503020204020204" pitchFamily="34" charset="-122"/>
                            <a:ea typeface="微软雅黑" panose="020B0503020204020204" pitchFamily="34" charset="-122"/>
                          </a:endParaRPr>
                        </a:p>
                      </p:txBody>
                    </p:sp>
                    <p:sp>
                      <p:nvSpPr>
                        <p:cNvPr id="19" name="Text Box 202"/>
                        <p:cNvSpPr txBox="1"/>
                        <p:nvPr/>
                      </p:nvSpPr>
                      <p:spPr>
                        <a:xfrm>
                          <a:off x="5481" y="11529"/>
                          <a:ext cx="375" cy="32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r>
                            <a:rPr lang="en-US" altLang="zh-CN" sz="1600" b="1" dirty="0">
                              <a:solidFill>
                                <a:schemeClr val="tx2"/>
                              </a:solidFill>
                              <a:latin typeface="微软雅黑" panose="020B0503020204020204" pitchFamily="34" charset="-122"/>
                              <a:ea typeface="微软雅黑" panose="020B0503020204020204" pitchFamily="34" charset="-122"/>
                            </a:rPr>
                            <a:t>7</a:t>
                          </a:r>
                          <a:endParaRPr lang="en-US" altLang="zh-CN" sz="1600" b="1" dirty="0">
                            <a:solidFill>
                              <a:schemeClr val="tx2"/>
                            </a:solidFill>
                            <a:latin typeface="微软雅黑" panose="020B0503020204020204" pitchFamily="34" charset="-122"/>
                            <a:ea typeface="微软雅黑" panose="020B0503020204020204" pitchFamily="34" charset="-122"/>
                          </a:endParaRPr>
                        </a:p>
                      </p:txBody>
                    </p:sp>
                    <p:sp>
                      <p:nvSpPr>
                        <p:cNvPr id="20" name="Text Box 203"/>
                        <p:cNvSpPr txBox="1"/>
                        <p:nvPr/>
                      </p:nvSpPr>
                      <p:spPr>
                        <a:xfrm>
                          <a:off x="7311" y="11529"/>
                          <a:ext cx="375" cy="327"/>
                        </a:xfrm>
                        <a:prstGeom prst="rect">
                          <a:avLst/>
                        </a:prstGeom>
                        <a:noFill/>
                        <a:ln w="9525" cap="flat" cmpd="sng">
                          <a:solidFill>
                            <a:srgbClr val="000000"/>
                          </a:solidFill>
                          <a:prstDash val="solid"/>
                          <a:miter/>
                          <a:headEnd type="none" w="med" len="med"/>
                          <a:tailEnd type="none" w="med" len="med"/>
                        </a:ln>
                      </p:spPr>
                      <p:txBody>
                        <a:bodyPr anchor="t"/>
                        <a:p>
                          <a:pPr algn="ctr"/>
                          <a:endParaRPr lang="en-US" altLang="zh-CN" sz="1600" dirty="0">
                            <a:solidFill>
                              <a:schemeClr val="bg2"/>
                            </a:solidFill>
                            <a:latin typeface="微软雅黑" panose="020B0503020204020204" pitchFamily="34" charset="-122"/>
                            <a:ea typeface="微软雅黑" panose="020B0503020204020204" pitchFamily="34" charset="-122"/>
                          </a:endParaRPr>
                        </a:p>
                        <a:p>
                          <a:pPr algn="ctr">
                            <a:lnSpc>
                              <a:spcPts val="3000"/>
                            </a:lnSpc>
                          </a:pPr>
                          <a:endParaRPr lang="en-US" altLang="zh-CN" sz="1600" dirty="0">
                            <a:solidFill>
                              <a:schemeClr val="bg2"/>
                            </a:solidFill>
                            <a:latin typeface="微软雅黑" panose="020B0503020204020204" pitchFamily="34" charset="-122"/>
                            <a:ea typeface="微软雅黑" panose="020B0503020204020204" pitchFamily="34" charset="-122"/>
                          </a:endParaRPr>
                        </a:p>
                      </p:txBody>
                    </p:sp>
                    <p:sp>
                      <p:nvSpPr>
                        <p:cNvPr id="21" name="Text Box 204"/>
                        <p:cNvSpPr txBox="1"/>
                        <p:nvPr/>
                      </p:nvSpPr>
                      <p:spPr>
                        <a:xfrm>
                          <a:off x="6948" y="11529"/>
                          <a:ext cx="375" cy="32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endParaRPr lang="zh-CN" altLang="zh-CN" sz="1600" dirty="0">
                            <a:solidFill>
                              <a:schemeClr val="bg2"/>
                            </a:solidFill>
                            <a:latin typeface="微软雅黑" panose="020B0503020204020204" pitchFamily="34" charset="-122"/>
                            <a:ea typeface="微软雅黑" panose="020B0503020204020204" pitchFamily="34" charset="-122"/>
                          </a:endParaRPr>
                        </a:p>
                      </p:txBody>
                    </p:sp>
                    <p:sp>
                      <p:nvSpPr>
                        <p:cNvPr id="22" name="Text Box 205"/>
                        <p:cNvSpPr txBox="1"/>
                        <p:nvPr/>
                      </p:nvSpPr>
                      <p:spPr>
                        <a:xfrm>
                          <a:off x="8049" y="11529"/>
                          <a:ext cx="375" cy="32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endParaRPr lang="en-US" altLang="zh-CN" sz="1600" dirty="0">
                            <a:solidFill>
                              <a:schemeClr val="bg2"/>
                            </a:solidFill>
                            <a:latin typeface="微软雅黑" panose="020B0503020204020204" pitchFamily="34" charset="-122"/>
                            <a:ea typeface="微软雅黑" panose="020B0503020204020204" pitchFamily="34" charset="-122"/>
                          </a:endParaRPr>
                        </a:p>
                        <a:p>
                          <a:pPr algn="ctr">
                            <a:lnSpc>
                              <a:spcPts val="3000"/>
                            </a:lnSpc>
                          </a:pPr>
                          <a:endParaRPr lang="en-US" altLang="zh-CN" sz="1600" dirty="0">
                            <a:solidFill>
                              <a:schemeClr val="bg2"/>
                            </a:solidFill>
                            <a:latin typeface="微软雅黑" panose="020B0503020204020204" pitchFamily="34" charset="-122"/>
                            <a:ea typeface="微软雅黑" panose="020B0503020204020204" pitchFamily="34" charset="-122"/>
                          </a:endParaRPr>
                        </a:p>
                      </p:txBody>
                    </p:sp>
                    <p:sp>
                      <p:nvSpPr>
                        <p:cNvPr id="23" name="Text Box 206" descr="10%"/>
                        <p:cNvSpPr txBox="1"/>
                        <p:nvPr/>
                      </p:nvSpPr>
                      <p:spPr>
                        <a:xfrm>
                          <a:off x="8796" y="11529"/>
                          <a:ext cx="378" cy="327"/>
                        </a:xfrm>
                        <a:prstGeom prst="rect">
                          <a:avLst/>
                        </a:prstGeom>
                        <a:noFill/>
                        <a:ln w="9525" cap="flat" cmpd="sng">
                          <a:solidFill>
                            <a:srgbClr val="000000"/>
                          </a:solidFill>
                          <a:prstDash val="solid"/>
                          <a:miter/>
                          <a:headEnd type="none" w="med" len="med"/>
                          <a:tailEnd type="none" w="med" len="med"/>
                        </a:ln>
                      </p:spPr>
                      <p:txBody>
                        <a:bodyPr anchor="t"/>
                        <a:p>
                          <a:pPr algn="ctr"/>
                          <a:endParaRPr lang="en-US" altLang="zh-CN" sz="1600" dirty="0">
                            <a:solidFill>
                              <a:schemeClr val="bg2"/>
                            </a:solidFill>
                            <a:latin typeface="微软雅黑" panose="020B0503020204020204" pitchFamily="34" charset="-122"/>
                            <a:ea typeface="微软雅黑" panose="020B0503020204020204" pitchFamily="34" charset="-122"/>
                          </a:endParaRPr>
                        </a:p>
                        <a:p>
                          <a:pPr algn="ctr">
                            <a:lnSpc>
                              <a:spcPts val="3000"/>
                            </a:lnSpc>
                          </a:pPr>
                          <a:endParaRPr lang="en-US" altLang="zh-CN" sz="1600" dirty="0">
                            <a:solidFill>
                              <a:schemeClr val="bg2"/>
                            </a:solidFill>
                            <a:latin typeface="微软雅黑" panose="020B0503020204020204" pitchFamily="34" charset="-122"/>
                            <a:ea typeface="微软雅黑" panose="020B0503020204020204" pitchFamily="34" charset="-122"/>
                          </a:endParaRPr>
                        </a:p>
                      </p:txBody>
                    </p:sp>
                    <p:sp>
                      <p:nvSpPr>
                        <p:cNvPr id="31771" name="Text Box 207" descr="10%"/>
                        <p:cNvSpPr txBox="1"/>
                        <p:nvPr/>
                      </p:nvSpPr>
                      <p:spPr>
                        <a:xfrm>
                          <a:off x="8424" y="11529"/>
                          <a:ext cx="375" cy="327"/>
                        </a:xfrm>
                        <a:prstGeom prst="rect">
                          <a:avLst/>
                        </a:prstGeom>
                        <a:noFill/>
                        <a:ln w="9525" cap="flat" cmpd="sng">
                          <a:solidFill>
                            <a:srgbClr val="000000"/>
                          </a:solidFill>
                          <a:prstDash val="solid"/>
                          <a:miter/>
                          <a:headEnd type="none" w="med" len="med"/>
                          <a:tailEnd type="none" w="med" len="med"/>
                        </a:ln>
                      </p:spPr>
                      <p:txBody>
                        <a:bodyPr anchor="t"/>
                        <a:p>
                          <a:pPr algn="ctr"/>
                          <a:endParaRPr lang="en-US" altLang="zh-CN" sz="1600" dirty="0">
                            <a:solidFill>
                              <a:schemeClr val="bg2"/>
                            </a:solidFill>
                            <a:latin typeface="微软雅黑" panose="020B0503020204020204" pitchFamily="34" charset="-122"/>
                            <a:ea typeface="微软雅黑" panose="020B0503020204020204" pitchFamily="34" charset="-122"/>
                          </a:endParaRPr>
                        </a:p>
                        <a:p>
                          <a:pPr algn="ctr">
                            <a:lnSpc>
                              <a:spcPts val="3000"/>
                            </a:lnSpc>
                          </a:pPr>
                          <a:endParaRPr lang="en-US" altLang="zh-CN" sz="1600" dirty="0">
                            <a:solidFill>
                              <a:schemeClr val="bg2"/>
                            </a:solidFill>
                            <a:latin typeface="微软雅黑" panose="020B0503020204020204" pitchFamily="34" charset="-122"/>
                            <a:ea typeface="微软雅黑" panose="020B0503020204020204" pitchFamily="34" charset="-122"/>
                          </a:endParaRPr>
                        </a:p>
                      </p:txBody>
                    </p:sp>
                    <p:sp>
                      <p:nvSpPr>
                        <p:cNvPr id="31772" name="Text Box 208" descr="10%"/>
                        <p:cNvSpPr txBox="1"/>
                        <p:nvPr/>
                      </p:nvSpPr>
                      <p:spPr>
                        <a:xfrm>
                          <a:off x="5844" y="11529"/>
                          <a:ext cx="375" cy="327"/>
                        </a:xfrm>
                        <a:prstGeom prst="rect">
                          <a:avLst/>
                        </a:prstGeom>
                        <a:pattFill prst="pct10">
                          <a:fgClr>
                            <a:srgbClr val="000000"/>
                          </a:fgClr>
                          <a:bgClr>
                            <a:srgbClr val="FFFFFF"/>
                          </a:bgClr>
                        </a:pattFill>
                        <a:ln w="9525" cap="flat" cmpd="sng">
                          <a:solidFill>
                            <a:srgbClr val="000000"/>
                          </a:solidFill>
                          <a:prstDash val="solid"/>
                          <a:miter/>
                          <a:headEnd type="none" w="med" len="med"/>
                          <a:tailEnd type="none" w="med" len="med"/>
                        </a:ln>
                      </p:spPr>
                      <p:txBody>
                        <a:bodyPr anchor="t"/>
                        <a:p>
                          <a:pPr algn="ctr"/>
                          <a:r>
                            <a:rPr lang="en-US" altLang="zh-CN" sz="1600" b="1" dirty="0">
                              <a:solidFill>
                                <a:schemeClr val="tx2"/>
                              </a:solidFill>
                              <a:latin typeface="微软雅黑" panose="020B0503020204020204" pitchFamily="34" charset="-122"/>
                              <a:ea typeface="微软雅黑" panose="020B0503020204020204" pitchFamily="34" charset="-122"/>
                            </a:rPr>
                            <a:t>5</a:t>
                          </a:r>
                          <a:endParaRPr lang="en-US" altLang="zh-CN" sz="1600" b="1" dirty="0">
                            <a:solidFill>
                              <a:schemeClr val="tx2"/>
                            </a:solidFill>
                            <a:latin typeface="微软雅黑" panose="020B0503020204020204" pitchFamily="34" charset="-122"/>
                            <a:ea typeface="微软雅黑" panose="020B0503020204020204" pitchFamily="34" charset="-122"/>
                          </a:endParaRPr>
                        </a:p>
                      </p:txBody>
                    </p:sp>
                    <p:sp>
                      <p:nvSpPr>
                        <p:cNvPr id="31773" name="Text Box 209"/>
                        <p:cNvSpPr txBox="1"/>
                        <p:nvPr/>
                      </p:nvSpPr>
                      <p:spPr>
                        <a:xfrm>
                          <a:off x="6594" y="11529"/>
                          <a:ext cx="363" cy="327"/>
                        </a:xfrm>
                        <a:prstGeom prst="rect">
                          <a:avLst/>
                        </a:prstGeom>
                        <a:solidFill>
                          <a:srgbClr val="C0C0C0"/>
                        </a:solidFill>
                        <a:ln w="9525" cap="flat" cmpd="sng">
                          <a:solidFill>
                            <a:srgbClr val="000000"/>
                          </a:solidFill>
                          <a:prstDash val="solid"/>
                          <a:miter/>
                          <a:headEnd type="none" w="med" len="med"/>
                          <a:tailEnd type="none" w="med" len="med"/>
                        </a:ln>
                      </p:spPr>
                      <p:txBody>
                        <a:bodyPr anchor="t"/>
                        <a:p>
                          <a:pPr algn="ctr"/>
                          <a:r>
                            <a:rPr lang="en-US" altLang="zh-CN" sz="1600" b="1" dirty="0">
                              <a:solidFill>
                                <a:schemeClr val="hlink"/>
                              </a:solidFill>
                              <a:latin typeface="微软雅黑" panose="020B0503020204020204" pitchFamily="34" charset="-122"/>
                              <a:ea typeface="微软雅黑" panose="020B0503020204020204" pitchFamily="34" charset="-122"/>
                            </a:rPr>
                            <a:t>9</a:t>
                          </a:r>
                          <a:endParaRPr lang="en-US" altLang="zh-CN" sz="1600" b="1" dirty="0">
                            <a:solidFill>
                              <a:schemeClr val="hlink"/>
                            </a:solidFill>
                            <a:latin typeface="微软雅黑" panose="020B0503020204020204" pitchFamily="34" charset="-122"/>
                            <a:ea typeface="微软雅黑" panose="020B0503020204020204" pitchFamily="34" charset="-122"/>
                          </a:endParaRPr>
                        </a:p>
                      </p:txBody>
                    </p:sp>
                  </p:grpSp>
                  <p:sp>
                    <p:nvSpPr>
                      <p:cNvPr id="31774" name="Text Box 210" descr="10%"/>
                      <p:cNvSpPr txBox="1"/>
                      <p:nvPr/>
                    </p:nvSpPr>
                    <p:spPr>
                      <a:xfrm>
                        <a:off x="6222" y="11529"/>
                        <a:ext cx="375" cy="327"/>
                      </a:xfrm>
                      <a:prstGeom prst="rect">
                        <a:avLst/>
                      </a:prstGeom>
                      <a:noFill/>
                      <a:ln w="9525" cap="flat" cmpd="sng">
                        <a:solidFill>
                          <a:srgbClr val="000000"/>
                        </a:solidFill>
                        <a:prstDash val="solid"/>
                        <a:miter/>
                        <a:headEnd type="none" w="med" len="med"/>
                        <a:tailEnd type="none" w="med" len="med"/>
                      </a:ln>
                    </p:spPr>
                    <p:txBody>
                      <a:bodyPr anchor="t"/>
                      <a:p>
                        <a:pPr algn="ctr"/>
                        <a:r>
                          <a:rPr lang="en-US" altLang="zh-CN" sz="1600" b="1" dirty="0">
                            <a:solidFill>
                              <a:schemeClr val="tx2"/>
                            </a:solidFill>
                            <a:latin typeface="微软雅黑" panose="020B0503020204020204" pitchFamily="34" charset="-122"/>
                            <a:ea typeface="微软雅黑" panose="020B0503020204020204" pitchFamily="34" charset="-122"/>
                          </a:rPr>
                          <a:t>8</a:t>
                        </a:r>
                        <a:endParaRPr lang="en-US" altLang="zh-CN" sz="1600" b="1" dirty="0">
                          <a:solidFill>
                            <a:schemeClr val="tx2"/>
                          </a:solidFill>
                          <a:latin typeface="微软雅黑" panose="020B0503020204020204" pitchFamily="34" charset="-122"/>
                          <a:ea typeface="微软雅黑" panose="020B0503020204020204" pitchFamily="34" charset="-122"/>
                        </a:endParaRPr>
                      </a:p>
                    </p:txBody>
                  </p:sp>
                </p:grpSp>
                <p:grpSp>
                  <p:nvGrpSpPr>
                    <p:cNvPr id="31775" name="Group 211"/>
                    <p:cNvGrpSpPr/>
                    <p:nvPr/>
                  </p:nvGrpSpPr>
                  <p:grpSpPr>
                    <a:xfrm>
                      <a:off x="6894" y="11469"/>
                      <a:ext cx="2394" cy="426"/>
                      <a:chOff x="6894" y="11469"/>
                      <a:chExt cx="2394" cy="426"/>
                    </a:xfrm>
                  </p:grpSpPr>
                  <p:sp>
                    <p:nvSpPr>
                      <p:cNvPr id="24" name="Text Box 212"/>
                      <p:cNvSpPr txBox="1"/>
                      <p:nvPr/>
                    </p:nvSpPr>
                    <p:spPr>
                      <a:xfrm>
                        <a:off x="6894" y="11469"/>
                        <a:ext cx="540" cy="405"/>
                      </a:xfrm>
                      <a:prstGeom prst="rect">
                        <a:avLst/>
                      </a:prstGeom>
                      <a:noFill/>
                      <a:ln w="9525">
                        <a:noFill/>
                      </a:ln>
                    </p:spPr>
                    <p:txBody>
                      <a:bodyPr anchor="t"/>
                      <a:p>
                        <a:pPr algn="ctr"/>
                        <a:r>
                          <a:rPr lang="en-US" altLang="zh-CN" sz="1600" b="1" dirty="0">
                            <a:solidFill>
                              <a:schemeClr val="tx2"/>
                            </a:solidFill>
                            <a:latin typeface="微软雅黑" panose="020B0503020204020204" pitchFamily="34" charset="-122"/>
                            <a:ea typeface="微软雅黑" panose="020B0503020204020204" pitchFamily="34" charset="-122"/>
                          </a:rPr>
                          <a:t>10</a:t>
                        </a:r>
                        <a:endParaRPr lang="en-US" altLang="zh-CN" sz="1600" b="1" dirty="0">
                          <a:solidFill>
                            <a:schemeClr val="tx2"/>
                          </a:solidFill>
                          <a:latin typeface="微软雅黑" panose="020B0503020204020204" pitchFamily="34" charset="-122"/>
                          <a:ea typeface="微软雅黑" panose="020B0503020204020204" pitchFamily="34" charset="-122"/>
                        </a:endParaRPr>
                      </a:p>
                    </p:txBody>
                  </p:sp>
                  <p:sp>
                    <p:nvSpPr>
                      <p:cNvPr id="25" name="Text Box 213"/>
                      <p:cNvSpPr txBox="1"/>
                      <p:nvPr/>
                    </p:nvSpPr>
                    <p:spPr>
                      <a:xfrm>
                        <a:off x="7254" y="11469"/>
                        <a:ext cx="540" cy="405"/>
                      </a:xfrm>
                      <a:prstGeom prst="rect">
                        <a:avLst/>
                      </a:prstGeom>
                      <a:noFill/>
                      <a:ln w="9525">
                        <a:noFill/>
                      </a:ln>
                    </p:spPr>
                    <p:txBody>
                      <a:bodyPr anchor="t"/>
                      <a:p>
                        <a:pPr algn="ctr"/>
                        <a:r>
                          <a:rPr lang="en-US" altLang="zh-CN" sz="1600" b="1" dirty="0">
                            <a:solidFill>
                              <a:schemeClr val="tx2"/>
                            </a:solidFill>
                            <a:latin typeface="微软雅黑" panose="020B0503020204020204" pitchFamily="34" charset="-122"/>
                            <a:ea typeface="微软雅黑" panose="020B0503020204020204" pitchFamily="34" charset="-122"/>
                          </a:rPr>
                          <a:t>11</a:t>
                        </a:r>
                        <a:endParaRPr lang="en-US" altLang="zh-CN" sz="1600" b="1" dirty="0">
                          <a:solidFill>
                            <a:schemeClr val="tx2"/>
                          </a:solidFill>
                          <a:latin typeface="微软雅黑" panose="020B0503020204020204" pitchFamily="34" charset="-122"/>
                          <a:ea typeface="微软雅黑" panose="020B0503020204020204" pitchFamily="34" charset="-122"/>
                        </a:endParaRPr>
                      </a:p>
                    </p:txBody>
                  </p:sp>
                  <p:sp>
                    <p:nvSpPr>
                      <p:cNvPr id="26" name="Text Box 214"/>
                      <p:cNvSpPr txBox="1"/>
                      <p:nvPr/>
                    </p:nvSpPr>
                    <p:spPr>
                      <a:xfrm>
                        <a:off x="8319" y="11469"/>
                        <a:ext cx="540" cy="405"/>
                      </a:xfrm>
                      <a:prstGeom prst="rect">
                        <a:avLst/>
                      </a:prstGeom>
                      <a:noFill/>
                      <a:ln w="9525">
                        <a:noFill/>
                      </a:ln>
                    </p:spPr>
                    <p:txBody>
                      <a:bodyPr anchor="t"/>
                      <a:p>
                        <a:pPr algn="ctr"/>
                        <a:r>
                          <a:rPr lang="en-US" altLang="zh-CN" sz="1600" b="1" dirty="0">
                            <a:solidFill>
                              <a:schemeClr val="tx2"/>
                            </a:solidFill>
                            <a:latin typeface="微软雅黑" panose="020B0503020204020204" pitchFamily="34" charset="-122"/>
                            <a:ea typeface="微软雅黑" panose="020B0503020204020204" pitchFamily="34" charset="-122"/>
                          </a:rPr>
                          <a:t>13</a:t>
                        </a:r>
                        <a:endParaRPr lang="en-US" altLang="zh-CN" sz="1600" b="1" dirty="0">
                          <a:solidFill>
                            <a:schemeClr val="tx2"/>
                          </a:solidFill>
                          <a:latin typeface="微软雅黑" panose="020B0503020204020204" pitchFamily="34" charset="-122"/>
                          <a:ea typeface="微软雅黑" panose="020B0503020204020204" pitchFamily="34" charset="-122"/>
                        </a:endParaRPr>
                      </a:p>
                    </p:txBody>
                  </p:sp>
                  <p:sp>
                    <p:nvSpPr>
                      <p:cNvPr id="27" name="Text Box 215"/>
                      <p:cNvSpPr txBox="1"/>
                      <p:nvPr/>
                    </p:nvSpPr>
                    <p:spPr>
                      <a:xfrm>
                        <a:off x="8748" y="11490"/>
                        <a:ext cx="540" cy="405"/>
                      </a:xfrm>
                      <a:prstGeom prst="rect">
                        <a:avLst/>
                      </a:prstGeom>
                      <a:noFill/>
                      <a:ln w="9525">
                        <a:noFill/>
                      </a:ln>
                    </p:spPr>
                    <p:txBody>
                      <a:bodyPr anchor="t"/>
                      <a:p>
                        <a:pPr algn="ctr"/>
                        <a:r>
                          <a:rPr lang="en-US" altLang="zh-CN" sz="1600" b="1" dirty="0">
                            <a:solidFill>
                              <a:schemeClr val="tx2"/>
                            </a:solidFill>
                            <a:latin typeface="微软雅黑" panose="020B0503020204020204" pitchFamily="34" charset="-122"/>
                            <a:ea typeface="微软雅黑" panose="020B0503020204020204" pitchFamily="34" charset="-122"/>
                          </a:rPr>
                          <a:t>14</a:t>
                        </a:r>
                        <a:endParaRPr lang="en-US" altLang="zh-CN" sz="1600" b="1" dirty="0">
                          <a:solidFill>
                            <a:schemeClr val="tx2"/>
                          </a:solidFill>
                          <a:latin typeface="微软雅黑" panose="020B0503020204020204" pitchFamily="34" charset="-122"/>
                          <a:ea typeface="微软雅黑" panose="020B0503020204020204" pitchFamily="34" charset="-122"/>
                        </a:endParaRPr>
                      </a:p>
                    </p:txBody>
                  </p:sp>
                  <p:sp>
                    <p:nvSpPr>
                      <p:cNvPr id="28" name="Text Box 216"/>
                      <p:cNvSpPr txBox="1"/>
                      <p:nvPr/>
                    </p:nvSpPr>
                    <p:spPr>
                      <a:xfrm>
                        <a:off x="7983" y="11469"/>
                        <a:ext cx="540" cy="405"/>
                      </a:xfrm>
                      <a:prstGeom prst="rect">
                        <a:avLst/>
                      </a:prstGeom>
                      <a:noFill/>
                      <a:ln w="9525">
                        <a:noFill/>
                      </a:ln>
                    </p:spPr>
                    <p:txBody>
                      <a:bodyPr anchor="t"/>
                      <a:p>
                        <a:pPr algn="ctr"/>
                        <a:r>
                          <a:rPr lang="en-US" altLang="zh-CN" sz="1600" b="1" dirty="0">
                            <a:solidFill>
                              <a:schemeClr val="tx2"/>
                            </a:solidFill>
                            <a:latin typeface="微软雅黑" panose="020B0503020204020204" pitchFamily="34" charset="-122"/>
                            <a:ea typeface="微软雅黑" panose="020B0503020204020204" pitchFamily="34" charset="-122"/>
                          </a:rPr>
                          <a:t>12</a:t>
                        </a:r>
                        <a:endParaRPr lang="en-US" altLang="zh-CN" sz="1600" b="1" dirty="0">
                          <a:solidFill>
                            <a:schemeClr val="tx2"/>
                          </a:solidFill>
                          <a:latin typeface="微软雅黑" panose="020B0503020204020204" pitchFamily="34" charset="-122"/>
                          <a:ea typeface="微软雅黑" panose="020B0503020204020204" pitchFamily="34" charset="-122"/>
                        </a:endParaRPr>
                      </a:p>
                    </p:txBody>
                  </p:sp>
                </p:grpSp>
              </p:grpSp>
            </p:grpSp>
          </p:grpSp>
          <p:grpSp>
            <p:nvGrpSpPr>
              <p:cNvPr id="29" name="Group 217"/>
              <p:cNvGrpSpPr/>
              <p:nvPr/>
            </p:nvGrpSpPr>
            <p:grpSpPr>
              <a:xfrm>
                <a:off x="180" y="2728"/>
                <a:ext cx="5341" cy="495"/>
                <a:chOff x="2393" y="12738"/>
                <a:chExt cx="6703" cy="781"/>
              </a:xfrm>
            </p:grpSpPr>
            <p:grpSp>
              <p:nvGrpSpPr>
                <p:cNvPr id="30" name="Group 218"/>
                <p:cNvGrpSpPr/>
                <p:nvPr/>
              </p:nvGrpSpPr>
              <p:grpSpPr>
                <a:xfrm>
                  <a:off x="2393" y="12922"/>
                  <a:ext cx="6703" cy="597"/>
                  <a:chOff x="2393" y="12922"/>
                  <a:chExt cx="6703" cy="597"/>
                </a:xfrm>
              </p:grpSpPr>
              <p:sp>
                <p:nvSpPr>
                  <p:cNvPr id="31" name="Text Box 219"/>
                  <p:cNvSpPr txBox="1"/>
                  <p:nvPr/>
                </p:nvSpPr>
                <p:spPr>
                  <a:xfrm>
                    <a:off x="2393" y="12922"/>
                    <a:ext cx="535" cy="597"/>
                  </a:xfrm>
                  <a:prstGeom prst="rect">
                    <a:avLst/>
                  </a:prstGeom>
                  <a:noFill/>
                  <a:ln w="9525">
                    <a:noFill/>
                  </a:ln>
                </p:spPr>
                <p:txBody>
                  <a:bodyPr anchor="t"/>
                  <a:p>
                    <a:pPr algn="ctr"/>
                    <a:r>
                      <a:rPr lang="zh-CN" altLang="en-US" sz="1600" b="1" dirty="0">
                        <a:solidFill>
                          <a:srgbClr val="0000FF"/>
                        </a:solidFill>
                        <a:latin typeface="微软雅黑" panose="020B0503020204020204" pitchFamily="34" charset="-122"/>
                        <a:ea typeface="微软雅黑" panose="020B0503020204020204" pitchFamily="34" charset="-122"/>
                      </a:rPr>
                      <a:t>发送数据</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grpSp>
                <p:nvGrpSpPr>
                  <p:cNvPr id="32" name="Group 220"/>
                  <p:cNvGrpSpPr/>
                  <p:nvPr/>
                </p:nvGrpSpPr>
                <p:grpSpPr>
                  <a:xfrm>
                    <a:off x="3090" y="13023"/>
                    <a:ext cx="6006" cy="406"/>
                    <a:chOff x="3090" y="13023"/>
                    <a:chExt cx="6006" cy="406"/>
                  </a:xfrm>
                </p:grpSpPr>
                <p:grpSp>
                  <p:nvGrpSpPr>
                    <p:cNvPr id="33" name="Group 221"/>
                    <p:cNvGrpSpPr/>
                    <p:nvPr/>
                  </p:nvGrpSpPr>
                  <p:grpSpPr>
                    <a:xfrm>
                      <a:off x="6396" y="13091"/>
                      <a:ext cx="1488" cy="327"/>
                      <a:chOff x="6396" y="13091"/>
                      <a:chExt cx="1488" cy="327"/>
                    </a:xfrm>
                  </p:grpSpPr>
                  <p:sp>
                    <p:nvSpPr>
                      <p:cNvPr id="34" name="Text Box 222" descr="10%"/>
                      <p:cNvSpPr txBox="1"/>
                      <p:nvPr/>
                    </p:nvSpPr>
                    <p:spPr>
                      <a:xfrm>
                        <a:off x="6396" y="13091"/>
                        <a:ext cx="375" cy="327"/>
                      </a:xfrm>
                      <a:prstGeom prst="rect">
                        <a:avLst/>
                      </a:prstGeom>
                      <a:noFill/>
                      <a:ln w="9525" cap="flat" cmpd="sng">
                        <a:solidFill>
                          <a:srgbClr val="000000"/>
                        </a:solidFill>
                        <a:prstDash val="solid"/>
                        <a:miter/>
                        <a:headEnd type="none" w="med" len="med"/>
                        <a:tailEnd type="none" w="med" len="med"/>
                      </a:ln>
                    </p:spPr>
                    <p:txBody>
                      <a:bodyPr anchor="t"/>
                      <a:p>
                        <a:pPr algn="ctr"/>
                        <a:r>
                          <a:rPr lang="en-US" altLang="zh-CN" sz="1600" b="1" dirty="0">
                            <a:solidFill>
                              <a:srgbClr val="0000FF"/>
                            </a:solidFill>
                            <a:latin typeface="微软雅黑" panose="020B0503020204020204" pitchFamily="34" charset="-122"/>
                            <a:ea typeface="微软雅黑" panose="020B0503020204020204" pitchFamily="34" charset="-122"/>
                          </a:rPr>
                          <a:t>9</a:t>
                        </a:r>
                        <a:endParaRPr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35" name="Text Box 223" descr="10%"/>
                      <p:cNvSpPr txBox="1"/>
                      <p:nvPr/>
                    </p:nvSpPr>
                    <p:spPr>
                      <a:xfrm>
                        <a:off x="7509" y="13091"/>
                        <a:ext cx="375" cy="327"/>
                      </a:xfrm>
                      <a:prstGeom prst="rect">
                        <a:avLst/>
                      </a:prstGeom>
                      <a:pattFill prst="pct10">
                        <a:fgClr>
                          <a:srgbClr val="000000"/>
                        </a:fgClr>
                        <a:bgClr>
                          <a:srgbClr val="FFFFFF"/>
                        </a:bgClr>
                      </a:pattFill>
                      <a:ln w="9525" cap="flat" cmpd="sng">
                        <a:solidFill>
                          <a:srgbClr val="000000"/>
                        </a:solidFill>
                        <a:prstDash val="solid"/>
                        <a:miter/>
                        <a:headEnd type="none" w="med" len="med"/>
                        <a:tailEnd type="none" w="med" len="med"/>
                      </a:ln>
                    </p:spPr>
                    <p:txBody>
                      <a:bodyPr anchor="t"/>
                      <a:p>
                        <a:pPr algn="ctr"/>
                        <a:r>
                          <a:rPr lang="en-US" altLang="zh-CN" sz="1600" b="1" dirty="0">
                            <a:solidFill>
                              <a:schemeClr val="tx2"/>
                            </a:solidFill>
                            <a:latin typeface="微软雅黑" panose="020B0503020204020204" pitchFamily="34" charset="-122"/>
                            <a:ea typeface="微软雅黑" panose="020B0503020204020204" pitchFamily="34" charset="-122"/>
                          </a:rPr>
                          <a:t>9</a:t>
                        </a:r>
                        <a:endParaRPr lang="en-US" altLang="zh-CN" sz="1600" b="1" dirty="0">
                          <a:solidFill>
                            <a:schemeClr val="tx2"/>
                          </a:solidFill>
                          <a:latin typeface="微软雅黑" panose="020B0503020204020204" pitchFamily="34" charset="-122"/>
                          <a:ea typeface="微软雅黑" panose="020B0503020204020204" pitchFamily="34" charset="-122"/>
                        </a:endParaRPr>
                      </a:p>
                    </p:txBody>
                  </p:sp>
                </p:grpSp>
                <p:grpSp>
                  <p:nvGrpSpPr>
                    <p:cNvPr id="36" name="Group 224"/>
                    <p:cNvGrpSpPr/>
                    <p:nvPr/>
                  </p:nvGrpSpPr>
                  <p:grpSpPr>
                    <a:xfrm>
                      <a:off x="5667" y="13089"/>
                      <a:ext cx="720" cy="327"/>
                      <a:chOff x="5667" y="13100"/>
                      <a:chExt cx="720" cy="316"/>
                    </a:xfrm>
                  </p:grpSpPr>
                  <p:sp>
                    <p:nvSpPr>
                      <p:cNvPr id="37" name="Text Box 225" descr="10%"/>
                      <p:cNvSpPr txBox="1"/>
                      <p:nvPr/>
                    </p:nvSpPr>
                    <p:spPr>
                      <a:xfrm>
                        <a:off x="5667" y="13100"/>
                        <a:ext cx="375" cy="316"/>
                      </a:xfrm>
                      <a:prstGeom prst="rect">
                        <a:avLst/>
                      </a:prstGeom>
                      <a:pattFill prst="pct10">
                        <a:fgClr>
                          <a:srgbClr val="000000"/>
                        </a:fgClr>
                        <a:bgClr>
                          <a:srgbClr val="FFFFFF"/>
                        </a:bgClr>
                      </a:pattFill>
                      <a:ln w="9525" cap="flat" cmpd="sng">
                        <a:solidFill>
                          <a:srgbClr val="000000"/>
                        </a:solidFill>
                        <a:prstDash val="solid"/>
                        <a:miter/>
                        <a:headEnd type="none" w="med" len="med"/>
                        <a:tailEnd type="none" w="med" len="med"/>
                      </a:ln>
                    </p:spPr>
                    <p:txBody>
                      <a:bodyPr anchor="t"/>
                      <a:p>
                        <a:pPr algn="ctr"/>
                        <a:r>
                          <a:rPr lang="en-US" altLang="zh-CN" sz="1600" b="1" dirty="0">
                            <a:solidFill>
                              <a:schemeClr val="tx2"/>
                            </a:solidFill>
                            <a:latin typeface="微软雅黑" panose="020B0503020204020204" pitchFamily="34" charset="-122"/>
                            <a:ea typeface="微软雅黑" panose="020B0503020204020204" pitchFamily="34" charset="-122"/>
                          </a:rPr>
                          <a:t>5</a:t>
                        </a:r>
                        <a:endParaRPr lang="en-US" altLang="zh-CN" sz="1600" b="1" dirty="0">
                          <a:solidFill>
                            <a:schemeClr val="tx2"/>
                          </a:solidFill>
                          <a:latin typeface="微软雅黑" panose="020B0503020204020204" pitchFamily="34" charset="-122"/>
                          <a:ea typeface="微软雅黑" panose="020B0503020204020204" pitchFamily="34" charset="-122"/>
                        </a:endParaRPr>
                      </a:p>
                    </p:txBody>
                  </p:sp>
                  <p:sp>
                    <p:nvSpPr>
                      <p:cNvPr id="38" name="Text Box 226" descr="10%"/>
                      <p:cNvSpPr txBox="1"/>
                      <p:nvPr/>
                    </p:nvSpPr>
                    <p:spPr>
                      <a:xfrm>
                        <a:off x="6045" y="13100"/>
                        <a:ext cx="342" cy="316"/>
                      </a:xfrm>
                      <a:prstGeom prst="rect">
                        <a:avLst/>
                      </a:prstGeom>
                      <a:noFill/>
                      <a:ln w="9525" cap="flat" cmpd="sng">
                        <a:solidFill>
                          <a:srgbClr val="000000"/>
                        </a:solidFill>
                        <a:prstDash val="solid"/>
                        <a:miter/>
                        <a:headEnd type="none" w="med" len="med"/>
                        <a:tailEnd type="none" w="med" len="med"/>
                      </a:ln>
                    </p:spPr>
                    <p:txBody>
                      <a:bodyPr anchor="t"/>
                      <a:p>
                        <a:pPr algn="ctr"/>
                        <a:r>
                          <a:rPr lang="en-US" altLang="zh-CN" sz="1600" b="1" dirty="0">
                            <a:solidFill>
                              <a:srgbClr val="0000FF"/>
                            </a:solidFill>
                            <a:latin typeface="微软雅黑" panose="020B0503020204020204" pitchFamily="34" charset="-122"/>
                            <a:ea typeface="微软雅黑" panose="020B0503020204020204" pitchFamily="34" charset="-122"/>
                          </a:rPr>
                          <a:t>8</a:t>
                        </a:r>
                        <a:endParaRPr lang="en-US" altLang="zh-CN" sz="1600" b="1" dirty="0">
                          <a:solidFill>
                            <a:srgbClr val="0000FF"/>
                          </a:solidFill>
                          <a:latin typeface="微软雅黑" panose="020B0503020204020204" pitchFamily="34" charset="-122"/>
                          <a:ea typeface="微软雅黑" panose="020B0503020204020204" pitchFamily="34" charset="-122"/>
                        </a:endParaRPr>
                      </a:p>
                    </p:txBody>
                  </p:sp>
                </p:grpSp>
                <p:grpSp>
                  <p:nvGrpSpPr>
                    <p:cNvPr id="39" name="Group 227"/>
                    <p:cNvGrpSpPr/>
                    <p:nvPr/>
                  </p:nvGrpSpPr>
                  <p:grpSpPr>
                    <a:xfrm>
                      <a:off x="3090" y="13090"/>
                      <a:ext cx="5907" cy="329"/>
                      <a:chOff x="3090" y="13090"/>
                      <a:chExt cx="5907" cy="329"/>
                    </a:xfrm>
                  </p:grpSpPr>
                  <p:grpSp>
                    <p:nvGrpSpPr>
                      <p:cNvPr id="40" name="Group 228"/>
                      <p:cNvGrpSpPr/>
                      <p:nvPr/>
                    </p:nvGrpSpPr>
                    <p:grpSpPr>
                      <a:xfrm>
                        <a:off x="8247" y="13090"/>
                        <a:ext cx="750" cy="329"/>
                        <a:chOff x="7749" y="10807"/>
                        <a:chExt cx="750" cy="329"/>
                      </a:xfrm>
                    </p:grpSpPr>
                    <p:sp>
                      <p:nvSpPr>
                        <p:cNvPr id="41" name="Text Box 229" descr="10%"/>
                        <p:cNvSpPr txBox="1"/>
                        <p:nvPr/>
                      </p:nvSpPr>
                      <p:spPr>
                        <a:xfrm>
                          <a:off x="8124" y="10809"/>
                          <a:ext cx="375" cy="327"/>
                        </a:xfrm>
                        <a:prstGeom prst="rect">
                          <a:avLst/>
                        </a:prstGeom>
                        <a:noFill/>
                        <a:ln w="9525" cap="flat" cmpd="sng">
                          <a:solidFill>
                            <a:srgbClr val="000000"/>
                          </a:solidFill>
                          <a:prstDash val="solid"/>
                          <a:miter/>
                          <a:headEnd type="none" w="med" len="med"/>
                          <a:tailEnd type="none" w="med" len="med"/>
                        </a:ln>
                      </p:spPr>
                      <p:txBody>
                        <a:bodyPr anchor="t"/>
                        <a:p>
                          <a:pPr algn="ctr"/>
                          <a:endParaRPr lang="en-US" altLang="zh-CN" sz="1600" dirty="0">
                            <a:solidFill>
                              <a:schemeClr val="bg2"/>
                            </a:solidFill>
                            <a:latin typeface="微软雅黑" panose="020B0503020204020204" pitchFamily="34" charset="-122"/>
                            <a:ea typeface="微软雅黑" panose="020B0503020204020204" pitchFamily="34" charset="-122"/>
                          </a:endParaRPr>
                        </a:p>
                        <a:p>
                          <a:pPr algn="ctr">
                            <a:lnSpc>
                              <a:spcPts val="3000"/>
                            </a:lnSpc>
                          </a:pPr>
                          <a:endParaRPr lang="en-US" altLang="zh-CN" sz="1600" dirty="0">
                            <a:solidFill>
                              <a:schemeClr val="bg2"/>
                            </a:solidFill>
                            <a:latin typeface="微软雅黑" panose="020B0503020204020204" pitchFamily="34" charset="-122"/>
                            <a:ea typeface="微软雅黑" panose="020B0503020204020204" pitchFamily="34" charset="-122"/>
                          </a:endParaRPr>
                        </a:p>
                      </p:txBody>
                    </p:sp>
                    <p:sp>
                      <p:nvSpPr>
                        <p:cNvPr id="42" name="Text Box 230" descr="10%"/>
                        <p:cNvSpPr txBox="1"/>
                        <p:nvPr/>
                      </p:nvSpPr>
                      <p:spPr>
                        <a:xfrm>
                          <a:off x="7749" y="10807"/>
                          <a:ext cx="375" cy="327"/>
                        </a:xfrm>
                        <a:prstGeom prst="rect">
                          <a:avLst/>
                        </a:prstGeom>
                        <a:noFill/>
                        <a:ln w="9525" cap="flat" cmpd="sng">
                          <a:solidFill>
                            <a:srgbClr val="000000"/>
                          </a:solidFill>
                          <a:prstDash val="solid"/>
                          <a:miter/>
                          <a:headEnd type="none" w="med" len="med"/>
                          <a:tailEnd type="none" w="med" len="med"/>
                        </a:ln>
                      </p:spPr>
                      <p:txBody>
                        <a:bodyPr anchor="t"/>
                        <a:p>
                          <a:pPr algn="ctr"/>
                          <a:endParaRPr lang="en-US" altLang="zh-CN" sz="1600" dirty="0">
                            <a:solidFill>
                              <a:schemeClr val="bg2"/>
                            </a:solidFill>
                            <a:latin typeface="微软雅黑" panose="020B0503020204020204" pitchFamily="34" charset="-122"/>
                            <a:ea typeface="微软雅黑" panose="020B0503020204020204" pitchFamily="34" charset="-122"/>
                          </a:endParaRPr>
                        </a:p>
                        <a:p>
                          <a:pPr algn="ctr">
                            <a:lnSpc>
                              <a:spcPts val="3000"/>
                            </a:lnSpc>
                          </a:pPr>
                          <a:endParaRPr lang="en-US" altLang="zh-CN" sz="1600" dirty="0">
                            <a:solidFill>
                              <a:schemeClr val="bg2"/>
                            </a:solidFill>
                            <a:latin typeface="微软雅黑" panose="020B0503020204020204" pitchFamily="34" charset="-122"/>
                            <a:ea typeface="微软雅黑" panose="020B0503020204020204" pitchFamily="34" charset="-122"/>
                          </a:endParaRPr>
                        </a:p>
                      </p:txBody>
                    </p:sp>
                  </p:grpSp>
                  <p:grpSp>
                    <p:nvGrpSpPr>
                      <p:cNvPr id="43" name="Group 231"/>
                      <p:cNvGrpSpPr/>
                      <p:nvPr/>
                    </p:nvGrpSpPr>
                    <p:grpSpPr>
                      <a:xfrm>
                        <a:off x="3090" y="13091"/>
                        <a:ext cx="5157" cy="327"/>
                        <a:chOff x="3090" y="10595"/>
                        <a:chExt cx="5157" cy="327"/>
                      </a:xfrm>
                    </p:grpSpPr>
                    <p:sp>
                      <p:nvSpPr>
                        <p:cNvPr id="44" name="Text Box 232"/>
                        <p:cNvSpPr txBox="1"/>
                        <p:nvPr/>
                      </p:nvSpPr>
                      <p:spPr>
                        <a:xfrm>
                          <a:off x="4566" y="10595"/>
                          <a:ext cx="375" cy="327"/>
                        </a:xfrm>
                        <a:prstGeom prst="rect">
                          <a:avLst/>
                        </a:prstGeom>
                        <a:noFill/>
                        <a:ln w="9525" cap="flat" cmpd="sng">
                          <a:solidFill>
                            <a:srgbClr val="000000"/>
                          </a:solidFill>
                          <a:prstDash val="solid"/>
                          <a:miter/>
                          <a:headEnd type="none" w="med" len="med"/>
                          <a:tailEnd type="none" w="med" len="med"/>
                        </a:ln>
                      </p:spPr>
                      <p:txBody>
                        <a:bodyPr anchor="t"/>
                        <a:p>
                          <a:pPr algn="ctr"/>
                          <a:r>
                            <a:rPr lang="en-US" altLang="zh-CN" sz="1600" b="1" dirty="0">
                              <a:solidFill>
                                <a:srgbClr val="0000FF"/>
                              </a:solidFill>
                              <a:latin typeface="微软雅黑" panose="020B0503020204020204" pitchFamily="34" charset="-122"/>
                              <a:ea typeface="微软雅黑" panose="020B0503020204020204" pitchFamily="34" charset="-122"/>
                            </a:rPr>
                            <a:t>5</a:t>
                          </a:r>
                          <a:endParaRPr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45" name="Text Box 233"/>
                        <p:cNvSpPr txBox="1"/>
                        <p:nvPr/>
                      </p:nvSpPr>
                      <p:spPr>
                        <a:xfrm>
                          <a:off x="3453" y="10595"/>
                          <a:ext cx="375" cy="32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r>
                            <a:rPr lang="en-US" altLang="zh-CN" sz="1600" b="1" dirty="0">
                              <a:solidFill>
                                <a:srgbClr val="0000FF"/>
                              </a:solidFill>
                              <a:latin typeface="微软雅黑" panose="020B0503020204020204" pitchFamily="34" charset="-122"/>
                              <a:ea typeface="微软雅黑" panose="020B0503020204020204" pitchFamily="34" charset="-122"/>
                            </a:rPr>
                            <a:t>2</a:t>
                          </a:r>
                          <a:endParaRPr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46" name="Text Box 234"/>
                        <p:cNvSpPr txBox="1"/>
                        <p:nvPr/>
                      </p:nvSpPr>
                      <p:spPr>
                        <a:xfrm>
                          <a:off x="3090" y="10595"/>
                          <a:ext cx="375" cy="32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r>
                            <a:rPr lang="en-US" altLang="zh-CN" sz="1600" b="1" dirty="0">
                              <a:solidFill>
                                <a:srgbClr val="0000FF"/>
                              </a:solidFill>
                              <a:latin typeface="微软雅黑" panose="020B0503020204020204" pitchFamily="34" charset="-122"/>
                              <a:ea typeface="微软雅黑" panose="020B0503020204020204" pitchFamily="34" charset="-122"/>
                            </a:rPr>
                            <a:t>1</a:t>
                          </a:r>
                          <a:endParaRPr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47" name="Text Box 235"/>
                        <p:cNvSpPr txBox="1"/>
                        <p:nvPr/>
                      </p:nvSpPr>
                      <p:spPr>
                        <a:xfrm>
                          <a:off x="4191" y="10595"/>
                          <a:ext cx="375" cy="32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r>
                            <a:rPr lang="en-US" altLang="zh-CN" sz="1600" b="1" dirty="0">
                              <a:solidFill>
                                <a:srgbClr val="0000FF"/>
                              </a:solidFill>
                              <a:latin typeface="微软雅黑" panose="020B0503020204020204" pitchFamily="34" charset="-122"/>
                              <a:ea typeface="微软雅黑" panose="020B0503020204020204" pitchFamily="34" charset="-122"/>
                            </a:rPr>
                            <a:t>4</a:t>
                          </a:r>
                          <a:endParaRPr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48" name="Text Box 236"/>
                        <p:cNvSpPr txBox="1"/>
                        <p:nvPr/>
                      </p:nvSpPr>
                      <p:spPr>
                        <a:xfrm>
                          <a:off x="3828" y="10595"/>
                          <a:ext cx="375" cy="32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r>
                            <a:rPr lang="en-US" altLang="zh-CN" sz="1600" b="1" dirty="0">
                              <a:solidFill>
                                <a:srgbClr val="0000FF"/>
                              </a:solidFill>
                              <a:latin typeface="微软雅黑" panose="020B0503020204020204" pitchFamily="34" charset="-122"/>
                              <a:ea typeface="微软雅黑" panose="020B0503020204020204" pitchFamily="34" charset="-122"/>
                            </a:rPr>
                            <a:t>3</a:t>
                          </a:r>
                          <a:endParaRPr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49" name="Text Box 237"/>
                        <p:cNvSpPr txBox="1"/>
                        <p:nvPr/>
                      </p:nvSpPr>
                      <p:spPr>
                        <a:xfrm>
                          <a:off x="4929" y="10595"/>
                          <a:ext cx="375" cy="32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r>
                            <a:rPr lang="en-US" altLang="zh-CN" sz="1600" b="1" dirty="0">
                              <a:solidFill>
                                <a:srgbClr val="0000FF"/>
                              </a:solidFill>
                              <a:latin typeface="微软雅黑" panose="020B0503020204020204" pitchFamily="34" charset="-122"/>
                              <a:ea typeface="微软雅黑" panose="020B0503020204020204" pitchFamily="34" charset="-122"/>
                            </a:rPr>
                            <a:t>6</a:t>
                          </a:r>
                          <a:endParaRPr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50" name="Text Box 238"/>
                        <p:cNvSpPr txBox="1"/>
                        <p:nvPr/>
                      </p:nvSpPr>
                      <p:spPr>
                        <a:xfrm>
                          <a:off x="5304" y="10595"/>
                          <a:ext cx="375" cy="32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r>
                            <a:rPr lang="en-US" altLang="zh-CN" sz="1600" b="1" dirty="0">
                              <a:solidFill>
                                <a:srgbClr val="0000FF"/>
                              </a:solidFill>
                              <a:latin typeface="微软雅黑" panose="020B0503020204020204" pitchFamily="34" charset="-122"/>
                              <a:ea typeface="微软雅黑" panose="020B0503020204020204" pitchFamily="34" charset="-122"/>
                            </a:rPr>
                            <a:t>7</a:t>
                          </a:r>
                          <a:endParaRPr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51" name="Text Box 239"/>
                        <p:cNvSpPr txBox="1"/>
                        <p:nvPr/>
                      </p:nvSpPr>
                      <p:spPr>
                        <a:xfrm>
                          <a:off x="7134" y="10595"/>
                          <a:ext cx="375" cy="32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endParaRPr lang="en-US" altLang="zh-CN" sz="1600" dirty="0">
                            <a:solidFill>
                              <a:schemeClr val="bg2"/>
                            </a:solidFill>
                            <a:latin typeface="微软雅黑" panose="020B0503020204020204" pitchFamily="34" charset="-122"/>
                            <a:ea typeface="微软雅黑" panose="020B0503020204020204" pitchFamily="34" charset="-122"/>
                          </a:endParaRPr>
                        </a:p>
                        <a:p>
                          <a:pPr algn="ctr">
                            <a:lnSpc>
                              <a:spcPts val="3000"/>
                            </a:lnSpc>
                          </a:pPr>
                          <a:endParaRPr lang="en-US" altLang="zh-CN" sz="1600" dirty="0">
                            <a:solidFill>
                              <a:schemeClr val="bg2"/>
                            </a:solidFill>
                            <a:latin typeface="微软雅黑" panose="020B0503020204020204" pitchFamily="34" charset="-122"/>
                            <a:ea typeface="微软雅黑" panose="020B0503020204020204" pitchFamily="34" charset="-122"/>
                          </a:endParaRPr>
                        </a:p>
                      </p:txBody>
                    </p:sp>
                    <p:sp>
                      <p:nvSpPr>
                        <p:cNvPr id="31804" name="Text Box 240"/>
                        <p:cNvSpPr txBox="1"/>
                        <p:nvPr/>
                      </p:nvSpPr>
                      <p:spPr>
                        <a:xfrm>
                          <a:off x="6771" y="10595"/>
                          <a:ext cx="375" cy="32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r>
                            <a:rPr lang="en-US" altLang="zh-CN" sz="1600" b="1" dirty="0">
                              <a:solidFill>
                                <a:srgbClr val="0000FF"/>
                              </a:solidFill>
                              <a:latin typeface="微软雅黑" panose="020B0503020204020204" pitchFamily="34" charset="-122"/>
                              <a:ea typeface="微软雅黑" panose="020B0503020204020204" pitchFamily="34" charset="-122"/>
                            </a:rPr>
                            <a:t>10</a:t>
                          </a:r>
                          <a:endParaRPr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52" name="Text Box 241"/>
                        <p:cNvSpPr txBox="1"/>
                        <p:nvPr/>
                      </p:nvSpPr>
                      <p:spPr>
                        <a:xfrm>
                          <a:off x="7872" y="10595"/>
                          <a:ext cx="375" cy="327"/>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endParaRPr lang="en-US" altLang="zh-CN" sz="1600" dirty="0">
                            <a:solidFill>
                              <a:schemeClr val="bg2"/>
                            </a:solidFill>
                            <a:latin typeface="微软雅黑" panose="020B0503020204020204" pitchFamily="34" charset="-122"/>
                            <a:ea typeface="微软雅黑" panose="020B0503020204020204" pitchFamily="34" charset="-122"/>
                          </a:endParaRPr>
                        </a:p>
                        <a:p>
                          <a:pPr algn="ctr">
                            <a:lnSpc>
                              <a:spcPts val="3000"/>
                            </a:lnSpc>
                          </a:pPr>
                          <a:endParaRPr lang="en-US" altLang="zh-CN" sz="1600" dirty="0">
                            <a:solidFill>
                              <a:schemeClr val="bg2"/>
                            </a:solidFill>
                            <a:latin typeface="微软雅黑" panose="020B0503020204020204" pitchFamily="34" charset="-122"/>
                            <a:ea typeface="微软雅黑" panose="020B0503020204020204" pitchFamily="34" charset="-122"/>
                          </a:endParaRPr>
                        </a:p>
                      </p:txBody>
                    </p:sp>
                  </p:grpSp>
                </p:grpSp>
                <p:grpSp>
                  <p:nvGrpSpPr>
                    <p:cNvPr id="53" name="Group 242"/>
                    <p:cNvGrpSpPr/>
                    <p:nvPr/>
                  </p:nvGrpSpPr>
                  <p:grpSpPr>
                    <a:xfrm>
                      <a:off x="7089" y="13023"/>
                      <a:ext cx="2007" cy="406"/>
                      <a:chOff x="6591" y="10741"/>
                      <a:chExt cx="2007" cy="406"/>
                    </a:xfrm>
                  </p:grpSpPr>
                  <p:sp>
                    <p:nvSpPr>
                      <p:cNvPr id="54" name="Text Box 244"/>
                      <p:cNvSpPr txBox="1"/>
                      <p:nvPr/>
                    </p:nvSpPr>
                    <p:spPr>
                      <a:xfrm>
                        <a:off x="6591" y="10798"/>
                        <a:ext cx="540" cy="349"/>
                      </a:xfrm>
                      <a:prstGeom prst="rect">
                        <a:avLst/>
                      </a:prstGeom>
                      <a:noFill/>
                      <a:ln w="9525">
                        <a:noFill/>
                      </a:ln>
                    </p:spPr>
                    <p:txBody>
                      <a:bodyPr anchor="t"/>
                      <a:p>
                        <a:pPr algn="ctr"/>
                        <a:r>
                          <a:rPr lang="en-US" altLang="zh-CN" sz="1600" b="1" dirty="0">
                            <a:solidFill>
                              <a:srgbClr val="0000FF"/>
                            </a:solidFill>
                            <a:latin typeface="微软雅黑" panose="020B0503020204020204" pitchFamily="34" charset="-122"/>
                            <a:ea typeface="微软雅黑" panose="020B0503020204020204" pitchFamily="34" charset="-122"/>
                          </a:rPr>
                          <a:t>11</a:t>
                        </a:r>
                        <a:endParaRPr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55" name="Text Box 245"/>
                      <p:cNvSpPr txBox="1"/>
                      <p:nvPr/>
                    </p:nvSpPr>
                    <p:spPr>
                      <a:xfrm>
                        <a:off x="7671" y="10741"/>
                        <a:ext cx="540" cy="405"/>
                      </a:xfrm>
                      <a:prstGeom prst="rect">
                        <a:avLst/>
                      </a:prstGeom>
                      <a:noFill/>
                      <a:ln w="9525">
                        <a:noFill/>
                      </a:ln>
                    </p:spPr>
                    <p:txBody>
                      <a:bodyPr anchor="t"/>
                      <a:p>
                        <a:pPr algn="ctr"/>
                        <a:r>
                          <a:rPr lang="en-US" altLang="zh-CN" sz="1600" b="1" dirty="0">
                            <a:solidFill>
                              <a:srgbClr val="0000FF"/>
                            </a:solidFill>
                            <a:latin typeface="微软雅黑" panose="020B0503020204020204" pitchFamily="34" charset="-122"/>
                            <a:ea typeface="微软雅黑" panose="020B0503020204020204" pitchFamily="34" charset="-122"/>
                          </a:rPr>
                          <a:t>13</a:t>
                        </a:r>
                        <a:endParaRPr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56" name="Text Box 246"/>
                      <p:cNvSpPr txBox="1"/>
                      <p:nvPr/>
                    </p:nvSpPr>
                    <p:spPr>
                      <a:xfrm>
                        <a:off x="8058" y="10741"/>
                        <a:ext cx="540" cy="405"/>
                      </a:xfrm>
                      <a:prstGeom prst="rect">
                        <a:avLst/>
                      </a:prstGeom>
                      <a:noFill/>
                      <a:ln w="9525">
                        <a:noFill/>
                      </a:ln>
                    </p:spPr>
                    <p:txBody>
                      <a:bodyPr anchor="t"/>
                      <a:p>
                        <a:pPr algn="ctr"/>
                        <a:r>
                          <a:rPr lang="en-US" altLang="zh-CN" sz="1600" b="1" dirty="0">
                            <a:solidFill>
                              <a:srgbClr val="0000FF"/>
                            </a:solidFill>
                            <a:latin typeface="微软雅黑" panose="020B0503020204020204" pitchFamily="34" charset="-122"/>
                            <a:ea typeface="微软雅黑" panose="020B0503020204020204" pitchFamily="34" charset="-122"/>
                          </a:rPr>
                          <a:t>14</a:t>
                        </a:r>
                        <a:endParaRPr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57" name="Text Box 247"/>
                      <p:cNvSpPr txBox="1"/>
                      <p:nvPr/>
                    </p:nvSpPr>
                    <p:spPr>
                      <a:xfrm>
                        <a:off x="7323" y="10741"/>
                        <a:ext cx="540" cy="405"/>
                      </a:xfrm>
                      <a:prstGeom prst="rect">
                        <a:avLst/>
                      </a:prstGeom>
                      <a:noFill/>
                      <a:ln w="9525">
                        <a:noFill/>
                      </a:ln>
                    </p:spPr>
                    <p:txBody>
                      <a:bodyPr anchor="t"/>
                      <a:p>
                        <a:pPr algn="ctr"/>
                        <a:r>
                          <a:rPr lang="en-US" altLang="zh-CN" sz="1600" b="1" dirty="0">
                            <a:solidFill>
                              <a:srgbClr val="0000FF"/>
                            </a:solidFill>
                            <a:latin typeface="微软雅黑" panose="020B0503020204020204" pitchFamily="34" charset="-122"/>
                            <a:ea typeface="微软雅黑" panose="020B0503020204020204" pitchFamily="34" charset="-122"/>
                          </a:rPr>
                          <a:t>12</a:t>
                        </a:r>
                        <a:endParaRPr lang="en-US" altLang="zh-CN" sz="1600" b="1" dirty="0">
                          <a:solidFill>
                            <a:srgbClr val="0000FF"/>
                          </a:solidFill>
                          <a:latin typeface="微软雅黑" panose="020B0503020204020204" pitchFamily="34" charset="-122"/>
                          <a:ea typeface="微软雅黑" panose="020B0503020204020204" pitchFamily="34" charset="-122"/>
                        </a:endParaRPr>
                      </a:p>
                    </p:txBody>
                  </p:sp>
                </p:grpSp>
              </p:grpSp>
            </p:grpSp>
            <p:grpSp>
              <p:nvGrpSpPr>
                <p:cNvPr id="58" name="Group 248"/>
                <p:cNvGrpSpPr/>
                <p:nvPr/>
              </p:nvGrpSpPr>
              <p:grpSpPr>
                <a:xfrm>
                  <a:off x="5478" y="12738"/>
                  <a:ext cx="2712" cy="375"/>
                  <a:chOff x="5478" y="10242"/>
                  <a:chExt cx="2712" cy="375"/>
                </a:xfrm>
              </p:grpSpPr>
              <p:sp>
                <p:nvSpPr>
                  <p:cNvPr id="59" name="Text Box 249"/>
                  <p:cNvSpPr txBox="1"/>
                  <p:nvPr/>
                </p:nvSpPr>
                <p:spPr>
                  <a:xfrm>
                    <a:off x="5478" y="10242"/>
                    <a:ext cx="948" cy="375"/>
                  </a:xfrm>
                  <a:prstGeom prst="rect">
                    <a:avLst/>
                  </a:prstGeom>
                  <a:noFill/>
                  <a:ln w="9525">
                    <a:noFill/>
                  </a:ln>
                </p:spPr>
                <p:txBody>
                  <a:bodyPr anchor="t"/>
                  <a:p>
                    <a:pPr algn="ctr"/>
                    <a:r>
                      <a:rPr lang="zh-CN" altLang="en-US" sz="1600" b="1" dirty="0">
                        <a:solidFill>
                          <a:srgbClr val="0000FF"/>
                        </a:solidFill>
                        <a:latin typeface="微软雅黑" panose="020B0503020204020204" pitchFamily="34" charset="-122"/>
                        <a:ea typeface="微软雅黑" panose="020B0503020204020204" pitchFamily="34" charset="-122"/>
                      </a:rPr>
                      <a:t>重发码组</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60" name="Text Box 250"/>
                  <p:cNvSpPr txBox="1"/>
                  <p:nvPr/>
                </p:nvSpPr>
                <p:spPr>
                  <a:xfrm>
                    <a:off x="7242" y="10242"/>
                    <a:ext cx="948" cy="375"/>
                  </a:xfrm>
                  <a:prstGeom prst="rect">
                    <a:avLst/>
                  </a:prstGeom>
                  <a:noFill/>
                  <a:ln w="9525">
                    <a:noFill/>
                  </a:ln>
                </p:spPr>
                <p:txBody>
                  <a:bodyPr anchor="t"/>
                  <a:p>
                    <a:pPr algn="ctr"/>
                    <a:r>
                      <a:rPr lang="zh-CN" altLang="en-US" sz="1600" b="1" dirty="0">
                        <a:solidFill>
                          <a:srgbClr val="0000FF"/>
                        </a:solidFill>
                        <a:latin typeface="微软雅黑" panose="020B0503020204020204" pitchFamily="34" charset="-122"/>
                        <a:ea typeface="微软雅黑" panose="020B0503020204020204" pitchFamily="34" charset="-122"/>
                      </a:rPr>
                      <a:t>重发码组</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grpSp>
          </p:grpSp>
          <p:grpSp>
            <p:nvGrpSpPr>
              <p:cNvPr id="61" name="Group 251"/>
              <p:cNvGrpSpPr/>
              <p:nvPr/>
            </p:nvGrpSpPr>
            <p:grpSpPr>
              <a:xfrm>
                <a:off x="851" y="3152"/>
                <a:ext cx="4586" cy="393"/>
                <a:chOff x="2738" y="11134"/>
                <a:chExt cx="5755" cy="621"/>
              </a:xfrm>
            </p:grpSpPr>
            <p:grpSp>
              <p:nvGrpSpPr>
                <p:cNvPr id="62" name="Group 252"/>
                <p:cNvGrpSpPr/>
                <p:nvPr/>
              </p:nvGrpSpPr>
              <p:grpSpPr>
                <a:xfrm>
                  <a:off x="6654" y="11136"/>
                  <a:ext cx="742" cy="600"/>
                  <a:chOff x="4011" y="7869"/>
                  <a:chExt cx="742" cy="600"/>
                </a:xfrm>
              </p:grpSpPr>
              <p:sp>
                <p:nvSpPr>
                  <p:cNvPr id="63" name="Line 253"/>
                  <p:cNvSpPr/>
                  <p:nvPr/>
                </p:nvSpPr>
                <p:spPr>
                  <a:xfrm flipH="1">
                    <a:off x="4011" y="7869"/>
                    <a:ext cx="174" cy="600"/>
                  </a:xfrm>
                  <a:prstGeom prst="line">
                    <a:avLst/>
                  </a:prstGeom>
                  <a:ln w="9525" cap="flat" cmpd="sng">
                    <a:solidFill>
                      <a:srgbClr val="000000"/>
                    </a:solidFill>
                    <a:prstDash val="dash"/>
                    <a:round/>
                    <a:headEnd type="arrow" w="med" len="med"/>
                    <a:tailEnd type="none" w="med" len="med"/>
                  </a:ln>
                </p:spPr>
              </p:sp>
              <p:sp>
                <p:nvSpPr>
                  <p:cNvPr id="64" name="Text Box 254"/>
                  <p:cNvSpPr txBox="1"/>
                  <p:nvPr/>
                </p:nvSpPr>
                <p:spPr>
                  <a:xfrm>
                    <a:off x="4015" y="8111"/>
                    <a:ext cx="738" cy="355"/>
                  </a:xfrm>
                  <a:prstGeom prst="rect">
                    <a:avLst/>
                  </a:prstGeom>
                  <a:noFill/>
                  <a:ln w="9525">
                    <a:noFill/>
                  </a:ln>
                </p:spPr>
                <p:txBody>
                  <a:bodyPr anchor="t"/>
                  <a:p>
                    <a:pPr algn="ctr"/>
                    <a:r>
                      <a:rPr lang="en-US" altLang="zh-CN" sz="1600" b="1" dirty="0">
                        <a:solidFill>
                          <a:schemeClr val="tx2"/>
                        </a:solidFill>
                        <a:latin typeface="微软雅黑" panose="020B0503020204020204" pitchFamily="34" charset="-122"/>
                        <a:ea typeface="微软雅黑" panose="020B0503020204020204" pitchFamily="34" charset="-122"/>
                      </a:rPr>
                      <a:t>NAK</a:t>
                    </a:r>
                    <a:r>
                      <a:rPr lang="en-US" altLang="zh-CN" sz="1600" b="1" baseline="-25000" dirty="0">
                        <a:solidFill>
                          <a:schemeClr val="tx2"/>
                        </a:solidFill>
                        <a:latin typeface="微软雅黑" panose="020B0503020204020204" pitchFamily="34" charset="-122"/>
                        <a:ea typeface="微软雅黑" panose="020B0503020204020204" pitchFamily="34" charset="-122"/>
                      </a:rPr>
                      <a:t>9</a:t>
                    </a:r>
                    <a:endParaRPr lang="en-US" altLang="zh-CN" sz="1600" b="1" baseline="-25000" dirty="0">
                      <a:solidFill>
                        <a:schemeClr val="tx2"/>
                      </a:solidFill>
                      <a:latin typeface="微软雅黑" panose="020B0503020204020204" pitchFamily="34" charset="-122"/>
                      <a:ea typeface="微软雅黑" panose="020B0503020204020204" pitchFamily="34" charset="-122"/>
                    </a:endParaRPr>
                  </a:p>
                </p:txBody>
              </p:sp>
            </p:grpSp>
            <p:grpSp>
              <p:nvGrpSpPr>
                <p:cNvPr id="65" name="Group 255"/>
                <p:cNvGrpSpPr/>
                <p:nvPr/>
              </p:nvGrpSpPr>
              <p:grpSpPr>
                <a:xfrm>
                  <a:off x="2738" y="11134"/>
                  <a:ext cx="3895" cy="621"/>
                  <a:chOff x="2738" y="11134"/>
                  <a:chExt cx="3895" cy="621"/>
                </a:xfrm>
              </p:grpSpPr>
              <p:sp>
                <p:nvSpPr>
                  <p:cNvPr id="66" name="Line 256"/>
                  <p:cNvSpPr/>
                  <p:nvPr/>
                </p:nvSpPr>
                <p:spPr>
                  <a:xfrm>
                    <a:off x="2738" y="11155"/>
                    <a:ext cx="174" cy="600"/>
                  </a:xfrm>
                  <a:prstGeom prst="line">
                    <a:avLst/>
                  </a:prstGeom>
                  <a:ln w="9525" cap="flat" cmpd="sng">
                    <a:solidFill>
                      <a:srgbClr val="000000"/>
                    </a:solidFill>
                    <a:prstDash val="lgDash"/>
                    <a:round/>
                    <a:headEnd type="none" w="med" len="med"/>
                    <a:tailEnd type="arrow" w="med" len="med"/>
                  </a:ln>
                </p:spPr>
              </p:sp>
              <p:sp>
                <p:nvSpPr>
                  <p:cNvPr id="31820" name="Line 257"/>
                  <p:cNvSpPr/>
                  <p:nvPr/>
                </p:nvSpPr>
                <p:spPr>
                  <a:xfrm flipH="1">
                    <a:off x="3345" y="11134"/>
                    <a:ext cx="174" cy="600"/>
                  </a:xfrm>
                  <a:prstGeom prst="line">
                    <a:avLst/>
                  </a:prstGeom>
                  <a:ln w="9525" cap="flat" cmpd="sng">
                    <a:solidFill>
                      <a:srgbClr val="000000"/>
                    </a:solidFill>
                    <a:prstDash val="dash"/>
                    <a:round/>
                    <a:headEnd type="arrow" w="med" len="med"/>
                    <a:tailEnd type="none" w="med" len="med"/>
                  </a:ln>
                </p:spPr>
              </p:sp>
              <p:sp>
                <p:nvSpPr>
                  <p:cNvPr id="31821" name="Text Box 258"/>
                  <p:cNvSpPr txBox="1"/>
                  <p:nvPr/>
                </p:nvSpPr>
                <p:spPr>
                  <a:xfrm>
                    <a:off x="3342" y="11197"/>
                    <a:ext cx="738" cy="423"/>
                  </a:xfrm>
                  <a:prstGeom prst="rect">
                    <a:avLst/>
                  </a:prstGeom>
                  <a:noFill/>
                  <a:ln w="9525">
                    <a:noFill/>
                  </a:ln>
                </p:spPr>
                <p:txBody>
                  <a:bodyPr anchor="t"/>
                  <a:p>
                    <a:pPr algn="ctr"/>
                    <a:r>
                      <a:rPr lang="en-US" altLang="zh-CN" sz="1600" b="1" dirty="0">
                        <a:solidFill>
                          <a:srgbClr val="0000FF"/>
                        </a:solidFill>
                        <a:latin typeface="微软雅黑" panose="020B0503020204020204" pitchFamily="34" charset="-122"/>
                        <a:ea typeface="微软雅黑" panose="020B0503020204020204" pitchFamily="34" charset="-122"/>
                      </a:rPr>
                      <a:t>ACK</a:t>
                    </a:r>
                    <a:r>
                      <a:rPr lang="en-US" altLang="zh-CN" sz="1600" b="1" baseline="-25000" dirty="0">
                        <a:solidFill>
                          <a:srgbClr val="0000FF"/>
                        </a:solidFill>
                        <a:latin typeface="微软雅黑" panose="020B0503020204020204" pitchFamily="34" charset="-122"/>
                        <a:ea typeface="微软雅黑" panose="020B0503020204020204" pitchFamily="34" charset="-122"/>
                      </a:rPr>
                      <a:t>1</a:t>
                    </a:r>
                    <a:endParaRPr lang="en-US" altLang="zh-CN" sz="1600" b="1" baseline="-25000" dirty="0">
                      <a:solidFill>
                        <a:srgbClr val="0000FF"/>
                      </a:solidFill>
                      <a:latin typeface="微软雅黑" panose="020B0503020204020204" pitchFamily="34" charset="-122"/>
                      <a:ea typeface="微软雅黑" panose="020B0503020204020204" pitchFamily="34" charset="-122"/>
                    </a:endParaRPr>
                  </a:p>
                </p:txBody>
              </p:sp>
              <p:grpSp>
                <p:nvGrpSpPr>
                  <p:cNvPr id="31822" name="Group 259"/>
                  <p:cNvGrpSpPr/>
                  <p:nvPr/>
                </p:nvGrpSpPr>
                <p:grpSpPr>
                  <a:xfrm>
                    <a:off x="4824" y="11136"/>
                    <a:ext cx="738" cy="619"/>
                    <a:chOff x="4011" y="7869"/>
                    <a:chExt cx="738" cy="619"/>
                  </a:xfrm>
                </p:grpSpPr>
                <p:sp>
                  <p:nvSpPr>
                    <p:cNvPr id="31823" name="Line 260"/>
                    <p:cNvSpPr/>
                    <p:nvPr/>
                  </p:nvSpPr>
                  <p:spPr>
                    <a:xfrm flipH="1">
                      <a:off x="4011" y="7869"/>
                      <a:ext cx="174" cy="600"/>
                    </a:xfrm>
                    <a:prstGeom prst="line">
                      <a:avLst/>
                    </a:prstGeom>
                    <a:ln w="9525" cap="flat" cmpd="sng">
                      <a:solidFill>
                        <a:srgbClr val="000000"/>
                      </a:solidFill>
                      <a:prstDash val="dash"/>
                      <a:round/>
                      <a:headEnd type="arrow" w="med" len="med"/>
                      <a:tailEnd type="none" w="med" len="med"/>
                    </a:ln>
                  </p:spPr>
                </p:sp>
                <p:sp>
                  <p:nvSpPr>
                    <p:cNvPr id="31824" name="Text Box 261"/>
                    <p:cNvSpPr txBox="1"/>
                    <p:nvPr/>
                  </p:nvSpPr>
                  <p:spPr>
                    <a:xfrm>
                      <a:off x="4011" y="8065"/>
                      <a:ext cx="738" cy="423"/>
                    </a:xfrm>
                    <a:prstGeom prst="rect">
                      <a:avLst/>
                    </a:prstGeom>
                    <a:noFill/>
                    <a:ln w="9525">
                      <a:noFill/>
                    </a:ln>
                  </p:spPr>
                  <p:txBody>
                    <a:bodyPr anchor="t"/>
                    <a:p>
                      <a:pPr algn="ctr"/>
                      <a:r>
                        <a:rPr lang="en-US" altLang="zh-CN" sz="1600" b="1" dirty="0">
                          <a:solidFill>
                            <a:schemeClr val="tx2"/>
                          </a:solidFill>
                          <a:latin typeface="微软雅黑" panose="020B0503020204020204" pitchFamily="34" charset="-122"/>
                          <a:ea typeface="微软雅黑" panose="020B0503020204020204" pitchFamily="34" charset="-122"/>
                        </a:rPr>
                        <a:t>NAK</a:t>
                      </a:r>
                      <a:r>
                        <a:rPr lang="en-US" altLang="zh-CN" sz="1600" b="1" baseline="-25000" dirty="0">
                          <a:solidFill>
                            <a:schemeClr val="tx2"/>
                          </a:solidFill>
                          <a:latin typeface="微软雅黑" panose="020B0503020204020204" pitchFamily="34" charset="-122"/>
                          <a:ea typeface="微软雅黑" panose="020B0503020204020204" pitchFamily="34" charset="-122"/>
                        </a:rPr>
                        <a:t>5</a:t>
                      </a:r>
                      <a:endParaRPr lang="en-US" altLang="zh-CN" sz="1600" b="1" baseline="-25000" dirty="0">
                        <a:solidFill>
                          <a:schemeClr val="tx2"/>
                        </a:solidFill>
                        <a:latin typeface="微软雅黑" panose="020B0503020204020204" pitchFamily="34" charset="-122"/>
                        <a:ea typeface="微软雅黑" panose="020B0503020204020204" pitchFamily="34" charset="-122"/>
                      </a:endParaRPr>
                    </a:p>
                  </p:txBody>
                </p:sp>
              </p:grpSp>
              <p:sp>
                <p:nvSpPr>
                  <p:cNvPr id="31825" name="Line 262"/>
                  <p:cNvSpPr/>
                  <p:nvPr/>
                </p:nvSpPr>
                <p:spPr>
                  <a:xfrm>
                    <a:off x="4169" y="11155"/>
                    <a:ext cx="174" cy="600"/>
                  </a:xfrm>
                  <a:prstGeom prst="line">
                    <a:avLst/>
                  </a:prstGeom>
                  <a:ln w="9525" cap="flat" cmpd="sng">
                    <a:solidFill>
                      <a:srgbClr val="000000"/>
                    </a:solidFill>
                    <a:prstDash val="lgDash"/>
                    <a:round/>
                    <a:headEnd type="none" w="med" len="med"/>
                    <a:tailEnd type="arrow" w="med" len="med"/>
                  </a:ln>
                </p:spPr>
              </p:sp>
              <p:grpSp>
                <p:nvGrpSpPr>
                  <p:cNvPr id="67" name="Group 263"/>
                  <p:cNvGrpSpPr/>
                  <p:nvPr/>
                </p:nvGrpSpPr>
                <p:grpSpPr>
                  <a:xfrm>
                    <a:off x="5895" y="11136"/>
                    <a:ext cx="738" cy="600"/>
                    <a:chOff x="4008" y="7869"/>
                    <a:chExt cx="738" cy="600"/>
                  </a:xfrm>
                </p:grpSpPr>
                <p:sp>
                  <p:nvSpPr>
                    <p:cNvPr id="68" name="Line 264"/>
                    <p:cNvSpPr/>
                    <p:nvPr/>
                  </p:nvSpPr>
                  <p:spPr>
                    <a:xfrm flipH="1">
                      <a:off x="4011" y="7869"/>
                      <a:ext cx="174" cy="600"/>
                    </a:xfrm>
                    <a:prstGeom prst="line">
                      <a:avLst/>
                    </a:prstGeom>
                    <a:ln w="9525" cap="flat" cmpd="sng">
                      <a:solidFill>
                        <a:srgbClr val="000000"/>
                      </a:solidFill>
                      <a:prstDash val="dash"/>
                      <a:round/>
                      <a:headEnd type="arrow" w="med" len="med"/>
                      <a:tailEnd type="none" w="med" len="med"/>
                    </a:ln>
                  </p:spPr>
                </p:sp>
                <p:sp>
                  <p:nvSpPr>
                    <p:cNvPr id="31828" name="Text Box 265"/>
                    <p:cNvSpPr txBox="1"/>
                    <p:nvPr/>
                  </p:nvSpPr>
                  <p:spPr>
                    <a:xfrm>
                      <a:off x="4008" y="7950"/>
                      <a:ext cx="738" cy="423"/>
                    </a:xfrm>
                    <a:prstGeom prst="rect">
                      <a:avLst/>
                    </a:prstGeom>
                    <a:noFill/>
                    <a:ln w="9525">
                      <a:noFill/>
                    </a:ln>
                  </p:spPr>
                  <p:txBody>
                    <a:bodyPr anchor="t"/>
                    <a:p>
                      <a:pPr algn="ctr"/>
                      <a:r>
                        <a:rPr lang="en-US" altLang="zh-CN" sz="1600" b="1" dirty="0">
                          <a:solidFill>
                            <a:srgbClr val="0000FF"/>
                          </a:solidFill>
                          <a:latin typeface="微软雅黑" panose="020B0503020204020204" pitchFamily="34" charset="-122"/>
                          <a:ea typeface="微软雅黑" panose="020B0503020204020204" pitchFamily="34" charset="-122"/>
                        </a:rPr>
                        <a:t>ACK</a:t>
                      </a:r>
                      <a:r>
                        <a:rPr lang="en-US" altLang="zh-CN" sz="1600" b="1" baseline="-25000" dirty="0">
                          <a:solidFill>
                            <a:srgbClr val="0000FF"/>
                          </a:solidFill>
                          <a:latin typeface="微软雅黑" panose="020B0503020204020204" pitchFamily="34" charset="-122"/>
                          <a:ea typeface="微软雅黑" panose="020B0503020204020204" pitchFamily="34" charset="-122"/>
                        </a:rPr>
                        <a:t>5</a:t>
                      </a:r>
                      <a:endParaRPr lang="en-US" altLang="zh-CN" sz="1600" b="1" baseline="-25000" dirty="0">
                        <a:solidFill>
                          <a:srgbClr val="0000FF"/>
                        </a:solidFill>
                        <a:latin typeface="微软雅黑" panose="020B0503020204020204" pitchFamily="34" charset="-122"/>
                        <a:ea typeface="微软雅黑" panose="020B0503020204020204" pitchFamily="34" charset="-122"/>
                      </a:endParaRPr>
                    </a:p>
                  </p:txBody>
                </p:sp>
              </p:grpSp>
            </p:grpSp>
            <p:grpSp>
              <p:nvGrpSpPr>
                <p:cNvPr id="69" name="Group 266"/>
                <p:cNvGrpSpPr/>
                <p:nvPr/>
              </p:nvGrpSpPr>
              <p:grpSpPr>
                <a:xfrm>
                  <a:off x="7755" y="11136"/>
                  <a:ext cx="738" cy="600"/>
                  <a:chOff x="4008" y="7869"/>
                  <a:chExt cx="738" cy="600"/>
                </a:xfrm>
              </p:grpSpPr>
              <p:sp>
                <p:nvSpPr>
                  <p:cNvPr id="31830" name="Line 267"/>
                  <p:cNvSpPr/>
                  <p:nvPr/>
                </p:nvSpPr>
                <p:spPr>
                  <a:xfrm flipH="1">
                    <a:off x="4011" y="7869"/>
                    <a:ext cx="174" cy="600"/>
                  </a:xfrm>
                  <a:prstGeom prst="line">
                    <a:avLst/>
                  </a:prstGeom>
                  <a:ln w="9525" cap="flat" cmpd="sng">
                    <a:solidFill>
                      <a:srgbClr val="000000"/>
                    </a:solidFill>
                    <a:prstDash val="dash"/>
                    <a:round/>
                    <a:headEnd type="arrow" w="med" len="med"/>
                    <a:tailEnd type="none" w="med" len="med"/>
                  </a:ln>
                </p:spPr>
              </p:sp>
              <p:sp>
                <p:nvSpPr>
                  <p:cNvPr id="31831" name="Text Box 268"/>
                  <p:cNvSpPr txBox="1"/>
                  <p:nvPr/>
                </p:nvSpPr>
                <p:spPr>
                  <a:xfrm>
                    <a:off x="4008" y="7950"/>
                    <a:ext cx="738" cy="423"/>
                  </a:xfrm>
                  <a:prstGeom prst="rect">
                    <a:avLst/>
                  </a:prstGeom>
                  <a:noFill/>
                  <a:ln w="9525">
                    <a:noFill/>
                  </a:ln>
                </p:spPr>
                <p:txBody>
                  <a:bodyPr anchor="t"/>
                  <a:p>
                    <a:pPr algn="ctr"/>
                    <a:r>
                      <a:rPr lang="en-US" altLang="zh-CN" sz="1600" b="1" dirty="0">
                        <a:solidFill>
                          <a:srgbClr val="0000FF"/>
                        </a:solidFill>
                        <a:latin typeface="微软雅黑" panose="020B0503020204020204" pitchFamily="34" charset="-122"/>
                        <a:ea typeface="微软雅黑" panose="020B0503020204020204" pitchFamily="34" charset="-122"/>
                      </a:rPr>
                      <a:t>ACK</a:t>
                    </a:r>
                    <a:r>
                      <a:rPr lang="en-US" altLang="zh-CN" sz="1600" b="1" baseline="-25000" dirty="0">
                        <a:solidFill>
                          <a:srgbClr val="0000FF"/>
                        </a:solidFill>
                        <a:latin typeface="微软雅黑" panose="020B0503020204020204" pitchFamily="34" charset="-122"/>
                        <a:ea typeface="微软雅黑" panose="020B0503020204020204" pitchFamily="34" charset="-122"/>
                      </a:rPr>
                      <a:t>9</a:t>
                    </a:r>
                    <a:endParaRPr lang="en-US" altLang="zh-CN" sz="1600" b="1" baseline="-25000" dirty="0">
                      <a:solidFill>
                        <a:srgbClr val="0000FF"/>
                      </a:solidFill>
                      <a:latin typeface="微软雅黑" panose="020B0503020204020204" pitchFamily="34" charset="-122"/>
                      <a:ea typeface="微软雅黑" panose="020B0503020204020204" pitchFamily="34" charset="-122"/>
                    </a:endParaRPr>
                  </a:p>
                </p:txBody>
              </p:sp>
            </p:grpSp>
          </p:grpSp>
        </p:grpSp>
      </p:grpSp>
      <p:sp>
        <p:nvSpPr>
          <p:cNvPr id="31832" name="AutoShape 5"/>
          <p:cNvSpPr/>
          <p:nvPr/>
        </p:nvSpPr>
        <p:spPr>
          <a:xfrm>
            <a:off x="6419850" y="357188"/>
            <a:ext cx="2259013" cy="714375"/>
          </a:xfrm>
          <a:prstGeom prst="wedgeRoundRectCallout">
            <a:avLst>
              <a:gd name="adj1" fmla="val -98667"/>
              <a:gd name="adj2" fmla="val 61468"/>
              <a:gd name="adj3" fmla="val 16667"/>
            </a:avLst>
          </a:prstGeom>
          <a:solidFill>
            <a:srgbClr val="CCFF99"/>
          </a:solidFill>
          <a:ln w="9525" cap="flat" cmpd="sng">
            <a:solidFill>
              <a:schemeClr val="tx1"/>
            </a:solidFill>
            <a:prstDash val="solid"/>
            <a:miter/>
            <a:headEnd type="none" w="med" len="med"/>
            <a:tailEnd type="none" w="med" len="med"/>
          </a:ln>
        </p:spPr>
        <p:txBody>
          <a:bodyPr anchor="t"/>
          <a:p>
            <a:pPr algn="ctr"/>
            <a:r>
              <a:rPr lang="zh-CN" altLang="en-US" sz="2000" b="1" dirty="0">
                <a:solidFill>
                  <a:srgbClr val="0000FF"/>
                </a:solidFill>
                <a:latin typeface="微软雅黑" panose="020B0503020204020204" pitchFamily="34" charset="-122"/>
                <a:ea typeface="微软雅黑" panose="020B0503020204020204" pitchFamily="34" charset="-122"/>
              </a:rPr>
              <a:t>双工信道效率高</a:t>
            </a:r>
            <a:endParaRPr lang="zh-CN" altLang="en-US" sz="2000" b="1" dirty="0">
              <a:solidFill>
                <a:srgbClr val="0000FF"/>
              </a:solidFill>
              <a:latin typeface="微软雅黑" panose="020B0503020204020204" pitchFamily="34" charset="-122"/>
              <a:ea typeface="微软雅黑" panose="020B0503020204020204" pitchFamily="34" charset="-122"/>
            </a:endParaRPr>
          </a:p>
          <a:p>
            <a:pPr algn="ctr"/>
            <a:r>
              <a:rPr lang="zh-CN" altLang="en-US" sz="2000" b="1" dirty="0">
                <a:solidFill>
                  <a:srgbClr val="FF0000"/>
                </a:solidFill>
                <a:latin typeface="微软雅黑" panose="020B0503020204020204" pitchFamily="34" charset="-122"/>
                <a:ea typeface="微软雅黑" panose="020B0503020204020204" pitchFamily="34" charset="-122"/>
              </a:rPr>
              <a:t>还能改进吗？</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31833" name="AutoShape 5"/>
          <p:cNvSpPr/>
          <p:nvPr/>
        </p:nvSpPr>
        <p:spPr>
          <a:xfrm>
            <a:off x="7051675" y="4024313"/>
            <a:ext cx="1749425" cy="714375"/>
          </a:xfrm>
          <a:prstGeom prst="wedgeRoundRectCallout">
            <a:avLst>
              <a:gd name="adj1" fmla="val -117750"/>
              <a:gd name="adj2" fmla="val 60176"/>
              <a:gd name="adj3" fmla="val 16667"/>
            </a:avLst>
          </a:prstGeom>
          <a:solidFill>
            <a:srgbClr val="CCFF99"/>
          </a:solidFill>
          <a:ln w="9525" cap="flat" cmpd="sng">
            <a:solidFill>
              <a:schemeClr val="tx1"/>
            </a:solidFill>
            <a:prstDash val="solid"/>
            <a:miter/>
            <a:headEnd type="none" w="med" len="med"/>
            <a:tailEnd type="none" w="med" len="med"/>
          </a:ln>
        </p:spPr>
        <p:txBody>
          <a:bodyPr anchor="t"/>
          <a:p>
            <a:pPr algn="ctr"/>
            <a:r>
              <a:rPr lang="zh-CN" altLang="en-US" sz="2000" b="1" dirty="0">
                <a:solidFill>
                  <a:srgbClr val="0000FF"/>
                </a:solidFill>
                <a:latin typeface="微软雅黑" panose="020B0503020204020204" pitchFamily="34" charset="-122"/>
                <a:ea typeface="微软雅黑" panose="020B0503020204020204" pitchFamily="34" charset="-122"/>
              </a:rPr>
              <a:t>双工信道</a:t>
            </a:r>
            <a:endParaRPr lang="en-US" altLang="zh-CN" sz="2000" b="1" dirty="0">
              <a:solidFill>
                <a:srgbClr val="0000FF"/>
              </a:solidFill>
              <a:latin typeface="微软雅黑" panose="020B0503020204020204" pitchFamily="34" charset="-122"/>
              <a:ea typeface="微软雅黑" panose="020B0503020204020204" pitchFamily="34" charset="-122"/>
            </a:endParaRPr>
          </a:p>
          <a:p>
            <a:pPr algn="ctr"/>
            <a:r>
              <a:rPr lang="zh-CN" altLang="en-US" sz="2000" b="1" dirty="0">
                <a:solidFill>
                  <a:schemeClr val="tx2"/>
                </a:solidFill>
                <a:latin typeface="微软雅黑" panose="020B0503020204020204" pitchFamily="34" charset="-122"/>
                <a:ea typeface="微软雅黑" panose="020B0503020204020204" pitchFamily="34" charset="-122"/>
              </a:rPr>
              <a:t>效率最高</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31834" name="Line 140"/>
          <p:cNvSpPr/>
          <p:nvPr/>
        </p:nvSpPr>
        <p:spPr>
          <a:xfrm>
            <a:off x="4244975" y="2103438"/>
            <a:ext cx="196850" cy="536575"/>
          </a:xfrm>
          <a:prstGeom prst="line">
            <a:avLst/>
          </a:prstGeom>
          <a:ln w="9525" cap="flat" cmpd="sng">
            <a:solidFill>
              <a:srgbClr val="000000"/>
            </a:solidFill>
            <a:prstDash val="lgDash"/>
            <a:round/>
            <a:headEnd type="none" w="med" len="med"/>
            <a:tailEnd type="arrow" w="med" len="med"/>
          </a:ln>
        </p:spPr>
      </p:sp>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Text Box 2"/>
          <p:cNvSpPr txBox="1"/>
          <p:nvPr/>
        </p:nvSpPr>
        <p:spPr>
          <a:xfrm>
            <a:off x="314325" y="1428750"/>
            <a:ext cx="8396288" cy="5087938"/>
          </a:xfrm>
          <a:prstGeom prst="rect">
            <a:avLst/>
          </a:prstGeom>
          <a:noFill/>
          <a:ln w="9525">
            <a:noFill/>
          </a:ln>
        </p:spPr>
        <p:txBody>
          <a:bodyPr wrap="square" anchor="t">
            <a:spAutoFit/>
          </a:bodyPr>
          <a:p>
            <a:pPr>
              <a:lnSpc>
                <a:spcPct val="140000"/>
              </a:lnSpc>
            </a:pPr>
            <a:r>
              <a:rPr lang="zh-CN" altLang="en-US" sz="2000" dirty="0">
                <a:latin typeface="微软雅黑" panose="020B0503020204020204" pitchFamily="34" charset="-122"/>
                <a:ea typeface="微软雅黑" panose="020B0503020204020204" pitchFamily="34" charset="-122"/>
              </a:rPr>
              <a:t>接收端根据发送端在</a:t>
            </a:r>
            <a:r>
              <a:rPr lang="zh-CN" altLang="en-US" sz="2000" b="1" dirty="0">
                <a:solidFill>
                  <a:schemeClr val="tx2"/>
                </a:solidFill>
                <a:latin typeface="微软雅黑" panose="020B0503020204020204" pitchFamily="34" charset="-122"/>
                <a:ea typeface="微软雅黑" panose="020B0503020204020204" pitchFamily="34" charset="-122"/>
              </a:rPr>
              <a:t>信息码元</a:t>
            </a:r>
            <a:r>
              <a:rPr lang="zh-CN" altLang="en-US" sz="2000" dirty="0">
                <a:latin typeface="微软雅黑" panose="020B0503020204020204" pitchFamily="34" charset="-122"/>
                <a:ea typeface="微软雅黑" panose="020B0503020204020204" pitchFamily="34" charset="-122"/>
              </a:rPr>
              <a:t>序列中增加的</a:t>
            </a:r>
            <a:r>
              <a:rPr lang="zh-CN" altLang="en-US" sz="2000" b="1" dirty="0">
                <a:solidFill>
                  <a:schemeClr val="tx2"/>
                </a:solidFill>
                <a:latin typeface="微软雅黑" panose="020B0503020204020204" pitchFamily="34" charset="-122"/>
                <a:ea typeface="微软雅黑" panose="020B0503020204020204" pitchFamily="34" charset="-122"/>
              </a:rPr>
              <a:t>监督码元</a:t>
            </a:r>
            <a:r>
              <a:rPr lang="zh-CN" altLang="en-US" sz="2000" dirty="0">
                <a:latin typeface="微软雅黑" panose="020B0503020204020204" pitchFamily="34" charset="-122"/>
                <a:ea typeface="微软雅黑" panose="020B0503020204020204" pitchFamily="34" charset="-122"/>
              </a:rPr>
              <a:t>来识别有无错码，这些监督码和信码之间有确定</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函数</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的关系。这种方式称为</a:t>
            </a:r>
            <a:r>
              <a:rPr lang="zh-CN" altLang="en-US" sz="2000" b="1" dirty="0">
                <a:solidFill>
                  <a:srgbClr val="0000FF"/>
                </a:solidFill>
                <a:latin typeface="微软雅黑" panose="020B0503020204020204" pitchFamily="34" charset="-122"/>
                <a:ea typeface="微软雅黑" panose="020B0503020204020204" pitchFamily="34" charset="-122"/>
              </a:rPr>
              <a:t>差错控制编码。不同的编码方式有不同的检错、纠错能力</a:t>
            </a:r>
            <a:r>
              <a:rPr lang="zh-CN" altLang="en-US" sz="2000" dirty="0">
                <a:solidFill>
                  <a:srgbClr val="0000FF"/>
                </a:solidFill>
                <a:latin typeface="微软雅黑" panose="020B0503020204020204" pitchFamily="34" charset="-122"/>
                <a:ea typeface="微软雅黑" panose="020B0503020204020204" pitchFamily="34" charset="-122"/>
              </a:rPr>
              <a:t> </a:t>
            </a:r>
            <a:endParaRPr lang="zh-CN" altLang="en-US" sz="2000" dirty="0">
              <a:solidFill>
                <a:srgbClr val="0000FF"/>
              </a:solidFill>
              <a:latin typeface="微软雅黑" panose="020B0503020204020204" pitchFamily="34" charset="-122"/>
              <a:ea typeface="微软雅黑" panose="020B0503020204020204" pitchFamily="34" charset="-122"/>
            </a:endParaRPr>
          </a:p>
          <a:p>
            <a:pPr>
              <a:lnSpc>
                <a:spcPct val="140000"/>
              </a:lnSpc>
            </a:pPr>
            <a:r>
              <a:rPr lang="en-US" altLang="zh-CN" sz="2800" b="1" dirty="0">
                <a:solidFill>
                  <a:schemeClr val="tx2"/>
                </a:solidFill>
                <a:latin typeface="微软雅黑" panose="020B0503020204020204" pitchFamily="34" charset="-122"/>
                <a:ea typeface="微软雅黑" panose="020B0503020204020204" pitchFamily="34" charset="-122"/>
              </a:rPr>
              <a:t>(1) </a:t>
            </a:r>
            <a:r>
              <a:rPr lang="zh-CN" altLang="en-US" sz="2800" b="1" dirty="0">
                <a:solidFill>
                  <a:schemeClr val="tx2"/>
                </a:solidFill>
                <a:latin typeface="微软雅黑" panose="020B0503020204020204" pitchFamily="34" charset="-122"/>
                <a:ea typeface="微软雅黑" panose="020B0503020204020204" pitchFamily="34" charset="-122"/>
              </a:rPr>
              <a:t>根据监督码与信码之间的关系分</a:t>
            </a:r>
            <a:endParaRPr lang="en-US" altLang="zh-CN" sz="2800" b="1" dirty="0">
              <a:solidFill>
                <a:schemeClr val="tx2"/>
              </a:solidFill>
              <a:latin typeface="微软雅黑" panose="020B0503020204020204" pitchFamily="34" charset="-122"/>
              <a:ea typeface="微软雅黑" panose="020B0503020204020204" pitchFamily="34" charset="-122"/>
            </a:endParaRPr>
          </a:p>
          <a:p>
            <a:pPr>
              <a:lnSpc>
                <a:spcPct val="140000"/>
              </a:lnSpc>
            </a:pPr>
            <a:r>
              <a:rPr lang="zh-CN" altLang="en-US" sz="2400" b="1" dirty="0">
                <a:solidFill>
                  <a:srgbClr val="0000FF"/>
                </a:solidFill>
                <a:latin typeface="微软雅黑" panose="020B0503020204020204" pitchFamily="34" charset="-122"/>
                <a:ea typeface="微软雅黑" panose="020B0503020204020204" pitchFamily="34" charset="-122"/>
              </a:rPr>
              <a:t>线性码</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函数关系是线性的，即满足一组线性方程，称为线性码</a:t>
            </a:r>
            <a:endParaRPr lang="zh-CN" altLang="en-US" sz="2000" dirty="0">
              <a:latin typeface="微软雅黑" panose="020B0503020204020204" pitchFamily="34" charset="-122"/>
              <a:ea typeface="微软雅黑" panose="020B0503020204020204" pitchFamily="34" charset="-122"/>
            </a:endParaRPr>
          </a:p>
          <a:p>
            <a:pPr>
              <a:lnSpc>
                <a:spcPct val="140000"/>
              </a:lnSpc>
            </a:pPr>
            <a:r>
              <a:rPr lang="zh-CN" altLang="en-US" sz="2400" b="1" dirty="0">
                <a:solidFill>
                  <a:srgbClr val="0000FF"/>
                </a:solidFill>
                <a:latin typeface="微软雅黑" panose="020B0503020204020204" pitchFamily="34" charset="-122"/>
                <a:ea typeface="微软雅黑" panose="020B0503020204020204" pitchFamily="34" charset="-122"/>
              </a:rPr>
              <a:t>非线性码</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两者不存在线性关系的，称为非线性码 </a:t>
            </a:r>
            <a:endParaRPr lang="zh-CN" altLang="en-US" sz="2000" dirty="0">
              <a:latin typeface="微软雅黑" panose="020B0503020204020204" pitchFamily="34" charset="-122"/>
              <a:ea typeface="微软雅黑" panose="020B0503020204020204" pitchFamily="34" charset="-122"/>
            </a:endParaRPr>
          </a:p>
          <a:p>
            <a:pPr>
              <a:lnSpc>
                <a:spcPct val="140000"/>
              </a:lnSpc>
            </a:pPr>
            <a:r>
              <a:rPr lang="en-US" altLang="zh-CN" sz="2800" b="1" dirty="0">
                <a:solidFill>
                  <a:schemeClr val="tx2"/>
                </a:solidFill>
                <a:latin typeface="微软雅黑" panose="020B0503020204020204" pitchFamily="34" charset="-122"/>
                <a:ea typeface="微软雅黑" panose="020B0503020204020204" pitchFamily="34" charset="-122"/>
              </a:rPr>
              <a:t>(2) </a:t>
            </a:r>
            <a:r>
              <a:rPr lang="zh-CN" altLang="en-US" sz="2800" b="1" dirty="0">
                <a:solidFill>
                  <a:schemeClr val="tx2"/>
                </a:solidFill>
                <a:latin typeface="微软雅黑" panose="020B0503020204020204" pitchFamily="34" charset="-122"/>
                <a:ea typeface="微软雅黑" panose="020B0503020204020204" pitchFamily="34" charset="-122"/>
              </a:rPr>
              <a:t>根据上述关系涉及的范围分</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40000"/>
              </a:lnSpc>
            </a:pPr>
            <a:r>
              <a:rPr lang="zh-CN" altLang="en-US" sz="2400" b="1" dirty="0">
                <a:solidFill>
                  <a:srgbClr val="0000FF"/>
                </a:solidFill>
                <a:latin typeface="微软雅黑" panose="020B0503020204020204" pitchFamily="34" charset="-122"/>
                <a:ea typeface="微软雅黑" panose="020B0503020204020204" pitchFamily="34" charset="-122"/>
              </a:rPr>
              <a:t>分组码</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码组的各码元仅与本组的信息元有关</a:t>
            </a:r>
            <a:endParaRPr lang="zh-CN" altLang="en-US" sz="2000" dirty="0">
              <a:latin typeface="微软雅黑" panose="020B0503020204020204" pitchFamily="34" charset="-122"/>
              <a:ea typeface="微软雅黑" panose="020B0503020204020204" pitchFamily="34" charset="-122"/>
            </a:endParaRPr>
          </a:p>
          <a:p>
            <a:pPr>
              <a:lnSpc>
                <a:spcPct val="140000"/>
              </a:lnSpc>
            </a:pPr>
            <a:r>
              <a:rPr lang="zh-CN" altLang="en-US" sz="2400" b="1" dirty="0">
                <a:solidFill>
                  <a:srgbClr val="0000FF"/>
                </a:solidFill>
                <a:latin typeface="微软雅黑" panose="020B0503020204020204" pitchFamily="34" charset="-122"/>
                <a:ea typeface="微软雅黑" panose="020B0503020204020204" pitchFamily="34" charset="-122"/>
              </a:rPr>
              <a:t>卷积码</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码组中的码元不仅与本组的信息元有关，而且还与前面若干组的信息元有关 </a:t>
            </a:r>
            <a:endParaRPr lang="zh-CN" altLang="en-US" sz="2000" dirty="0">
              <a:latin typeface="微软雅黑" panose="020B0503020204020204" pitchFamily="34" charset="-122"/>
              <a:ea typeface="微软雅黑" panose="020B0503020204020204" pitchFamily="34" charset="-122"/>
            </a:endParaRPr>
          </a:p>
        </p:txBody>
      </p:sp>
      <p:sp>
        <p:nvSpPr>
          <p:cNvPr id="32770" name="Rectangle 3"/>
          <p:cNvSpPr/>
          <p:nvPr/>
        </p:nvSpPr>
        <p:spPr>
          <a:xfrm>
            <a:off x="1476375" y="620713"/>
            <a:ext cx="3240088" cy="549275"/>
          </a:xfrm>
          <a:prstGeom prst="rect">
            <a:avLst/>
          </a:prstGeom>
          <a:noFill/>
          <a:ln w="9525">
            <a:noFill/>
          </a:ln>
        </p:spPr>
        <p:txBody>
          <a:bodyPr anchor="t">
            <a:spAutoFit/>
          </a:bodyPr>
          <a:p>
            <a:r>
              <a:rPr lang="zh-CN" altLang="en-US" sz="2800" b="1" dirty="0">
                <a:solidFill>
                  <a:srgbClr val="0000FF"/>
                </a:solidFill>
                <a:latin typeface="微软雅黑" panose="020B0503020204020204" pitchFamily="34" charset="-122"/>
                <a:ea typeface="微软雅黑" panose="020B0503020204020204" pitchFamily="34" charset="-122"/>
              </a:rPr>
              <a:t>六  纠错码的分类</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3"/>
          <p:cNvSpPr>
            <a:spLocks noGrp="1"/>
          </p:cNvSpPr>
          <p:nvPr>
            <p:ph idx="1"/>
          </p:nvPr>
        </p:nvSpPr>
        <p:spPr>
          <a:xfrm>
            <a:off x="361950" y="1412875"/>
            <a:ext cx="8296275" cy="5059363"/>
          </a:xfrm>
        </p:spPr>
        <p:txBody>
          <a:bodyPr wrap="square" lIns="91440" tIns="45720" rIns="91440" bIns="45720" anchor="t"/>
          <a:p>
            <a:pPr marL="0" indent="0" eaLnBrk="1" fontAlgn="base" hangingPunct="1">
              <a:lnSpc>
                <a:spcPct val="150000"/>
              </a:lnSpc>
              <a:spcBef>
                <a:spcPct val="0"/>
              </a:spcBef>
              <a:buNone/>
            </a:pPr>
            <a:r>
              <a:rPr lang="zh-CN" altLang="en-US" sz="2400" b="1" strike="noStrike" noProof="1" dirty="0">
                <a:solidFill>
                  <a:srgbClr val="0000FF"/>
                </a:solidFill>
                <a:latin typeface="微软雅黑" panose="020B0503020204020204" pitchFamily="34" charset="-122"/>
                <a:ea typeface="微软雅黑" panose="020B0503020204020204" pitchFamily="34" charset="-122"/>
              </a:rPr>
              <a:t>检错码</a:t>
            </a:r>
            <a:r>
              <a:rPr lang="en-US" altLang="zh-CN" sz="2400" b="1" strike="noStrike" noProof="1" dirty="0">
                <a:solidFill>
                  <a:srgbClr val="0000FF"/>
                </a:solidFill>
                <a:latin typeface="微软雅黑" panose="020B0503020204020204" pitchFamily="34" charset="-122"/>
                <a:ea typeface="微软雅黑" panose="020B0503020204020204" pitchFamily="34" charset="-122"/>
              </a:rPr>
              <a:t>--</a:t>
            </a:r>
            <a:r>
              <a:rPr lang="zh-CN" altLang="en-US" sz="2000" strike="noStrike" noProof="1" dirty="0">
                <a:latin typeface="微软雅黑" panose="020B0503020204020204" pitchFamily="34" charset="-122"/>
                <a:ea typeface="微软雅黑" panose="020B0503020204020204" pitchFamily="34" charset="-122"/>
              </a:rPr>
              <a:t>仅能检测误码</a:t>
            </a:r>
            <a:endParaRPr lang="zh-CN" altLang="en-US" sz="2000" strike="noStrike" noProof="1" dirty="0">
              <a:latin typeface="微软雅黑" panose="020B0503020204020204" pitchFamily="34" charset="-122"/>
              <a:ea typeface="微软雅黑" panose="020B0503020204020204" pitchFamily="34" charset="-122"/>
            </a:endParaRPr>
          </a:p>
          <a:p>
            <a:pPr marL="0" indent="0" eaLnBrk="1" fontAlgn="base" hangingPunct="1">
              <a:lnSpc>
                <a:spcPct val="150000"/>
              </a:lnSpc>
              <a:spcBef>
                <a:spcPct val="0"/>
              </a:spcBef>
              <a:buNone/>
            </a:pPr>
            <a:r>
              <a:rPr lang="zh-CN" altLang="en-US" sz="2400" b="1" strike="noStrike" noProof="1" dirty="0">
                <a:solidFill>
                  <a:srgbClr val="0000FF"/>
                </a:solidFill>
                <a:latin typeface="微软雅黑" panose="020B0503020204020204" pitchFamily="34" charset="-122"/>
                <a:ea typeface="微软雅黑" panose="020B0503020204020204" pitchFamily="34" charset="-122"/>
              </a:rPr>
              <a:t>纠错码</a:t>
            </a:r>
            <a:r>
              <a:rPr lang="en-US" altLang="zh-CN" sz="2400" b="1" strike="noStrike" noProof="1" dirty="0">
                <a:solidFill>
                  <a:srgbClr val="0000FF"/>
                </a:solidFill>
                <a:latin typeface="微软雅黑" panose="020B0503020204020204" pitchFamily="34" charset="-122"/>
                <a:ea typeface="微软雅黑" panose="020B0503020204020204" pitchFamily="34" charset="-122"/>
              </a:rPr>
              <a:t>--</a:t>
            </a:r>
            <a:r>
              <a:rPr lang="zh-CN" altLang="en-US" sz="2000" strike="noStrike" noProof="1" dirty="0">
                <a:latin typeface="微软雅黑" panose="020B0503020204020204" pitchFamily="34" charset="-122"/>
                <a:ea typeface="微软雅黑" panose="020B0503020204020204" pitchFamily="34" charset="-122"/>
              </a:rPr>
              <a:t>可以纠正误码，当然能检错 </a:t>
            </a:r>
            <a:endParaRPr lang="zh-CN" altLang="en-US" sz="2000" strike="noStrike" noProof="1" dirty="0">
              <a:latin typeface="微软雅黑" panose="020B0503020204020204" pitchFamily="34" charset="-122"/>
              <a:ea typeface="微软雅黑" panose="020B0503020204020204" pitchFamily="34" charset="-122"/>
            </a:endParaRPr>
          </a:p>
          <a:p>
            <a:pPr marL="0" indent="0" eaLnBrk="1" fontAlgn="base" hangingPunct="1">
              <a:lnSpc>
                <a:spcPct val="150000"/>
              </a:lnSpc>
              <a:spcBef>
                <a:spcPct val="0"/>
              </a:spcBef>
              <a:buNone/>
            </a:pPr>
            <a:r>
              <a:rPr lang="zh-CN" altLang="en-US" sz="2400" b="1" strike="noStrike" noProof="1" dirty="0">
                <a:solidFill>
                  <a:srgbClr val="0000FF"/>
                </a:solidFill>
                <a:latin typeface="微软雅黑" panose="020B0503020204020204" pitchFamily="34" charset="-122"/>
                <a:ea typeface="微软雅黑" panose="020B0503020204020204" pitchFamily="34" charset="-122"/>
              </a:rPr>
              <a:t>纠删码</a:t>
            </a:r>
            <a:r>
              <a:rPr lang="en-US" altLang="zh-CN" sz="2400" b="1" strike="noStrike" noProof="1" dirty="0">
                <a:solidFill>
                  <a:srgbClr val="0000FF"/>
                </a:solidFill>
                <a:latin typeface="微软雅黑" panose="020B0503020204020204" pitchFamily="34" charset="-122"/>
                <a:ea typeface="微软雅黑" panose="020B0503020204020204" pitchFamily="34" charset="-122"/>
              </a:rPr>
              <a:t>--</a:t>
            </a:r>
            <a:r>
              <a:rPr lang="zh-CN" altLang="en-US" sz="2000" strike="noStrike" noProof="1" dirty="0">
                <a:latin typeface="微软雅黑" panose="020B0503020204020204" pitchFamily="34" charset="-122"/>
                <a:ea typeface="微软雅黑" panose="020B0503020204020204" pitchFamily="34" charset="-122"/>
              </a:rPr>
              <a:t>当发生不可纠正的错误时可以发出错误指示或者简单地删除出现的不可纠正的错码</a:t>
            </a:r>
            <a:endParaRPr lang="zh-CN" altLang="en-US" sz="2000" strike="noStrike" noProof="1" dirty="0">
              <a:latin typeface="微软雅黑" panose="020B0503020204020204" pitchFamily="34" charset="-122"/>
              <a:ea typeface="微软雅黑" panose="020B0503020204020204" pitchFamily="34" charset="-122"/>
            </a:endParaRPr>
          </a:p>
          <a:p>
            <a:pPr marL="0" indent="0" eaLnBrk="1" fontAlgn="base" hangingPunct="1">
              <a:lnSpc>
                <a:spcPct val="150000"/>
              </a:lnSpc>
              <a:spcBef>
                <a:spcPct val="0"/>
              </a:spcBef>
              <a:buNone/>
            </a:pPr>
            <a:r>
              <a:rPr lang="en-US" altLang="zh-CN" sz="2800" b="1" strike="noStrike" noProof="1" dirty="0">
                <a:solidFill>
                  <a:schemeClr val="tx2"/>
                </a:solidFill>
                <a:latin typeface="微软雅黑" panose="020B0503020204020204" pitchFamily="34" charset="-122"/>
                <a:ea typeface="微软雅黑" panose="020B0503020204020204" pitchFamily="34" charset="-122"/>
              </a:rPr>
              <a:t>(4) </a:t>
            </a:r>
            <a:r>
              <a:rPr lang="zh-CN" altLang="en-US" sz="2800" b="1" strike="noStrike" noProof="1" dirty="0">
                <a:solidFill>
                  <a:schemeClr val="tx2"/>
                </a:solidFill>
                <a:latin typeface="微软雅黑" panose="020B0503020204020204" pitchFamily="34" charset="-122"/>
                <a:ea typeface="微软雅黑" panose="020B0503020204020204" pitchFamily="34" charset="-122"/>
              </a:rPr>
              <a:t>根据信息码元编码前后是否形式不变分</a:t>
            </a:r>
            <a:endParaRPr lang="zh-CN" altLang="en-US" sz="2800" b="1" strike="noStrike" noProof="1" dirty="0">
              <a:solidFill>
                <a:schemeClr val="tx2"/>
              </a:solidFill>
              <a:latin typeface="微软雅黑" panose="020B0503020204020204" pitchFamily="34" charset="-122"/>
              <a:ea typeface="微软雅黑" panose="020B0503020204020204" pitchFamily="34" charset="-122"/>
            </a:endParaRPr>
          </a:p>
          <a:p>
            <a:pPr marL="0" indent="0" eaLnBrk="1" fontAlgn="base" hangingPunct="1">
              <a:lnSpc>
                <a:spcPct val="150000"/>
              </a:lnSpc>
              <a:spcBef>
                <a:spcPct val="0"/>
              </a:spcBef>
              <a:buNone/>
            </a:pPr>
            <a:r>
              <a:rPr lang="zh-CN" altLang="en-US" sz="2400" b="1" strike="noStrike" noProof="1" dirty="0">
                <a:solidFill>
                  <a:srgbClr val="0000FF"/>
                </a:solidFill>
                <a:latin typeface="微软雅黑" panose="020B0503020204020204" pitchFamily="34" charset="-122"/>
                <a:ea typeface="微软雅黑" panose="020B0503020204020204" pitchFamily="34" charset="-122"/>
              </a:rPr>
              <a:t>系统码</a:t>
            </a:r>
            <a:r>
              <a:rPr lang="en-US" altLang="zh-CN" sz="2400" b="1" strike="noStrike" noProof="1" dirty="0">
                <a:solidFill>
                  <a:srgbClr val="0000FF"/>
                </a:solidFill>
                <a:latin typeface="微软雅黑" panose="020B0503020204020204" pitchFamily="34" charset="-122"/>
                <a:ea typeface="微软雅黑" panose="020B0503020204020204" pitchFamily="34" charset="-122"/>
              </a:rPr>
              <a:t>--</a:t>
            </a:r>
            <a:r>
              <a:rPr lang="zh-CN" altLang="en-US" sz="2000" strike="noStrike" noProof="1" dirty="0">
                <a:latin typeface="微软雅黑" panose="020B0503020204020204" pitchFamily="34" charset="-122"/>
                <a:ea typeface="微软雅黑" panose="020B0503020204020204" pitchFamily="34" charset="-122"/>
              </a:rPr>
              <a:t>信息码元编码前后形式不变</a:t>
            </a:r>
            <a:endParaRPr lang="zh-CN" altLang="en-US" sz="2000" strike="noStrike" noProof="1" dirty="0">
              <a:latin typeface="微软雅黑" panose="020B0503020204020204" pitchFamily="34" charset="-122"/>
              <a:ea typeface="微软雅黑" panose="020B0503020204020204" pitchFamily="34" charset="-122"/>
            </a:endParaRPr>
          </a:p>
          <a:p>
            <a:pPr marL="0" indent="0" eaLnBrk="1" fontAlgn="base" hangingPunct="1">
              <a:lnSpc>
                <a:spcPct val="150000"/>
              </a:lnSpc>
              <a:spcBef>
                <a:spcPct val="0"/>
              </a:spcBef>
              <a:buNone/>
            </a:pPr>
            <a:r>
              <a:rPr lang="zh-CN" altLang="en-US" sz="2400" b="1" strike="noStrike" noProof="1" dirty="0">
                <a:solidFill>
                  <a:srgbClr val="0000FF"/>
                </a:solidFill>
                <a:latin typeface="微软雅黑" panose="020B0503020204020204" pitchFamily="34" charset="-122"/>
                <a:ea typeface="微软雅黑" panose="020B0503020204020204" pitchFamily="34" charset="-122"/>
              </a:rPr>
              <a:t>非系统码</a:t>
            </a:r>
            <a:r>
              <a:rPr lang="en-US" altLang="zh-CN" sz="2400" b="1" strike="noStrike" noProof="1" dirty="0">
                <a:solidFill>
                  <a:srgbClr val="0000FF"/>
                </a:solidFill>
                <a:latin typeface="微软雅黑" panose="020B0503020204020204" pitchFamily="34" charset="-122"/>
                <a:ea typeface="微软雅黑" panose="020B0503020204020204" pitchFamily="34" charset="-122"/>
              </a:rPr>
              <a:t>--</a:t>
            </a:r>
            <a:r>
              <a:rPr lang="zh-CN" altLang="en-US" sz="2000" strike="noStrike" noProof="1" dirty="0">
                <a:latin typeface="微软雅黑" panose="020B0503020204020204" pitchFamily="34" charset="-122"/>
                <a:ea typeface="微软雅黑" panose="020B0503020204020204" pitchFamily="34" charset="-122"/>
              </a:rPr>
              <a:t>信息码元编码前后形式改变</a:t>
            </a:r>
            <a:endParaRPr lang="zh-CN" altLang="en-US" sz="2000" strike="noStrike" noProof="1" dirty="0">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Tx/>
              <a:buNone/>
              <a:defRPr/>
            </a:pPr>
            <a:r>
              <a:rPr lang="en-US" altLang="zh-CN" sz="2800" b="1" strike="noStrike"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(5) </a:t>
            </a:r>
            <a:r>
              <a:rPr lang="zh-CN" altLang="en-US" sz="2800" b="1" strike="noStrike" noProof="0" dirty="0" smtClean="0">
                <a:ln>
                  <a:noFill/>
                </a:ln>
                <a:solidFill>
                  <a:schemeClr val="tx2"/>
                </a:solidFill>
                <a:effectLst/>
                <a:uLnTx/>
                <a:uFillTx/>
                <a:latin typeface="微软雅黑" panose="020B0503020204020204" pitchFamily="34" charset="-122"/>
                <a:ea typeface="微软雅黑" panose="020B0503020204020204" pitchFamily="34" charset="-122"/>
                <a:sym typeface="+mn-ea"/>
              </a:rPr>
              <a:t>根据构造差错控制编码的数学方法分</a:t>
            </a:r>
            <a:endParaRPr kumimoji="0" lang="zh-CN" altLang="en-US" sz="28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lang="zh-CN" altLang="en-US" sz="2000" strike="noStrike" noProof="0" dirty="0" smtClean="0">
                <a:ln>
                  <a:noFill/>
                </a:ln>
                <a:effectLst/>
                <a:uLnTx/>
                <a:uFillTx/>
                <a:latin typeface="微软雅黑" panose="020B0503020204020204" pitchFamily="34" charset="-122"/>
                <a:ea typeface="微软雅黑" panose="020B0503020204020204" pitchFamily="34" charset="-122"/>
                <a:sym typeface="+mn-ea"/>
              </a:rPr>
              <a:t>代数码、几何码、算术码</a:t>
            </a:r>
            <a:endPar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indent="0" eaLnBrk="1" fontAlgn="base" hangingPunct="1">
              <a:lnSpc>
                <a:spcPct val="150000"/>
              </a:lnSpc>
              <a:spcBef>
                <a:spcPct val="0"/>
              </a:spcBef>
              <a:buNone/>
            </a:pPr>
            <a:endParaRPr lang="zh-CN" altLang="en-US" sz="2000" strike="noStrike" noProof="1" dirty="0">
              <a:latin typeface="微软雅黑" panose="020B0503020204020204" pitchFamily="34" charset="-122"/>
              <a:ea typeface="微软雅黑" panose="020B0503020204020204" pitchFamily="34" charset="-122"/>
            </a:endParaRPr>
          </a:p>
        </p:txBody>
      </p:sp>
      <p:sp>
        <p:nvSpPr>
          <p:cNvPr id="33794" name="文本框 1"/>
          <p:cNvSpPr txBox="1"/>
          <p:nvPr/>
        </p:nvSpPr>
        <p:spPr>
          <a:xfrm>
            <a:off x="1538288" y="508000"/>
            <a:ext cx="3630612" cy="736600"/>
          </a:xfrm>
          <a:prstGeom prst="rect">
            <a:avLst/>
          </a:prstGeom>
          <a:noFill/>
          <a:ln w="9525">
            <a:noFill/>
          </a:ln>
        </p:spPr>
        <p:txBody>
          <a:bodyPr wrap="none" anchor="t">
            <a:spAutoFit/>
          </a:bodyPr>
          <a:p>
            <a:pPr>
              <a:lnSpc>
                <a:spcPct val="150000"/>
              </a:lnSpc>
            </a:pPr>
            <a:r>
              <a:rPr lang="en-US" altLang="zh-CN" sz="2800" b="1" dirty="0">
                <a:solidFill>
                  <a:schemeClr val="tx2"/>
                </a:solidFill>
                <a:latin typeface="微软雅黑" panose="020B0503020204020204" pitchFamily="34" charset="-122"/>
                <a:ea typeface="微软雅黑" panose="020B0503020204020204" pitchFamily="34" charset="-122"/>
                <a:sym typeface="宋体" panose="02010600030101010101" pitchFamily="2" charset="-122"/>
              </a:rPr>
              <a:t>(3) </a:t>
            </a:r>
            <a:r>
              <a:rPr lang="zh-CN" altLang="en-US" sz="2800" b="1" dirty="0">
                <a:solidFill>
                  <a:schemeClr val="tx2"/>
                </a:solidFill>
                <a:latin typeface="微软雅黑" panose="020B0503020204020204" pitchFamily="34" charset="-122"/>
                <a:ea typeface="微软雅黑" panose="020B0503020204020204" pitchFamily="34" charset="-122"/>
                <a:sym typeface="宋体" panose="02010600030101010101" pitchFamily="2" charset="-122"/>
              </a:rPr>
              <a:t>根据码组的用途分</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half" idx="1"/>
          </p:nvPr>
        </p:nvSpPr>
        <p:spPr>
          <a:xfrm>
            <a:off x="342900" y="1428750"/>
            <a:ext cx="8372475" cy="3762375"/>
          </a:xfrm>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纠随机错误的码</a:t>
            </a:r>
            <a:endPar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纠突发错误的码</a:t>
            </a:r>
            <a:endPar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(7) </a:t>
            </a:r>
            <a:r>
              <a:rPr kumimoji="0" lang="zh-CN" altLang="en-US" sz="28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根据每个码元的取值不同分</a:t>
            </a:r>
            <a:endParaRPr kumimoji="0" lang="en-US" altLang="zh-CN" sz="28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二进制码</a:t>
            </a:r>
            <a:endPar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多进制码</a:t>
            </a:r>
            <a:endPar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indent="0" algn="l" fontAlgn="base">
              <a:buNone/>
            </a:pPr>
            <a:endParaRPr lang="zh-CN" altLang="en-US" sz="2800" b="1" strike="noStrike" noProof="1" dirty="0">
              <a:solidFill>
                <a:schemeClr val="tx2"/>
              </a:solidFill>
              <a:latin typeface="微软雅黑" panose="020B0503020204020204" pitchFamily="34" charset="-122"/>
              <a:ea typeface="微软雅黑" panose="020B0503020204020204" pitchFamily="34" charset="-122"/>
              <a:sym typeface="+mn-ea"/>
            </a:endParaRPr>
          </a:p>
          <a:p>
            <a:pPr marL="0" indent="0" algn="l" fontAlgn="base">
              <a:buNone/>
            </a:pPr>
            <a:r>
              <a:rPr lang="zh-CN" altLang="en-US" sz="2800" b="1" strike="noStrike" noProof="1" dirty="0">
                <a:solidFill>
                  <a:schemeClr val="tx2"/>
                </a:solidFill>
                <a:latin typeface="微软雅黑" panose="020B0503020204020204" pitchFamily="34" charset="-122"/>
                <a:ea typeface="微软雅黑" panose="020B0503020204020204" pitchFamily="34" charset="-122"/>
                <a:sym typeface="+mn-ea"/>
              </a:rPr>
              <a:t>     我们关心：</a:t>
            </a:r>
            <a:r>
              <a:rPr lang="zh-CN" altLang="en-US" sz="2800" b="1" strike="noStrike" noProof="1" dirty="0">
                <a:solidFill>
                  <a:srgbClr val="0000FF"/>
                </a:solidFill>
                <a:latin typeface="微软雅黑" panose="020B0503020204020204" pitchFamily="34" charset="-122"/>
                <a:ea typeface="微软雅黑" panose="020B0503020204020204" pitchFamily="34" charset="-122"/>
                <a:sym typeface="+mn-ea"/>
              </a:rPr>
              <a:t>纠随机错误的二进制线性分组码</a:t>
            </a:r>
            <a:endParaRPr kumimoji="0" lang="zh-CN" altLang="en-US" sz="28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
        <p:nvSpPr>
          <p:cNvPr id="34818" name="文本框 1"/>
          <p:cNvSpPr txBox="1"/>
          <p:nvPr/>
        </p:nvSpPr>
        <p:spPr>
          <a:xfrm>
            <a:off x="1533525" y="727075"/>
            <a:ext cx="3630613" cy="522288"/>
          </a:xfrm>
          <a:prstGeom prst="rect">
            <a:avLst/>
          </a:prstGeom>
          <a:noFill/>
          <a:ln w="9525">
            <a:noFill/>
          </a:ln>
        </p:spPr>
        <p:txBody>
          <a:bodyPr wrap="none" anchor="t">
            <a:spAutoFit/>
          </a:bodyPr>
          <a:p>
            <a:r>
              <a:rPr lang="en-US" altLang="zh-CN" sz="2800" b="1" dirty="0">
                <a:solidFill>
                  <a:schemeClr val="tx2"/>
                </a:solidFill>
                <a:latin typeface="微软雅黑" panose="020B0503020204020204" pitchFamily="34" charset="-122"/>
                <a:ea typeface="微软雅黑" panose="020B0503020204020204" pitchFamily="34" charset="-122"/>
                <a:sym typeface="宋体" panose="02010600030101010101" pitchFamily="2" charset="-122"/>
              </a:rPr>
              <a:t>(6) </a:t>
            </a:r>
            <a:r>
              <a:rPr lang="zh-CN" altLang="en-US" sz="2800" b="1" dirty="0">
                <a:solidFill>
                  <a:schemeClr val="tx2"/>
                </a:solidFill>
                <a:latin typeface="微软雅黑" panose="020B0503020204020204" pitchFamily="34" charset="-122"/>
                <a:ea typeface="微软雅黑" panose="020B0503020204020204" pitchFamily="34" charset="-122"/>
                <a:sym typeface="宋体" panose="02010600030101010101" pitchFamily="2" charset="-122"/>
              </a:rPr>
              <a:t>根据纠错的类型分</a:t>
            </a:r>
            <a:endParaRPr lang="en-US" altLang="zh-CN"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ln/>
        </p:spPr>
        <p:txBody>
          <a:bodyPr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11.2 </a:t>
            </a:r>
            <a:r>
              <a:rPr lang="zh-CN" altLang="en-US" sz="2800" dirty="0">
                <a:latin typeface="微软雅黑" panose="020B0503020204020204" pitchFamily="34" charset="-122"/>
                <a:ea typeface="微软雅黑" panose="020B0503020204020204" pitchFamily="34" charset="-122"/>
              </a:rPr>
              <a:t>纠错编码基本原理</a:t>
            </a:r>
            <a:endParaRPr lang="zh-CN" altLang="en-US" sz="2800" dirty="0">
              <a:latin typeface="微软雅黑" panose="020B0503020204020204" pitchFamily="34" charset="-122"/>
              <a:ea typeface="微软雅黑" panose="020B0503020204020204" pitchFamily="34" charset="-122"/>
            </a:endParaRPr>
          </a:p>
        </p:txBody>
      </p:sp>
      <p:sp>
        <p:nvSpPr>
          <p:cNvPr id="35842" name="Rectangle 3"/>
          <p:cNvSpPr>
            <a:spLocks noGrp="1"/>
          </p:cNvSpPr>
          <p:nvPr>
            <p:ph idx="1"/>
          </p:nvPr>
        </p:nvSpPr>
        <p:spPr>
          <a:xfrm>
            <a:off x="361950" y="1428750"/>
            <a:ext cx="8339138" cy="4286250"/>
          </a:xfrm>
          <a:ln/>
        </p:spPr>
        <p:txBody>
          <a:bodyPr wrap="square" lIns="91440" tIns="45720" rIns="91440" bIns="45720" anchor="t"/>
          <a:p>
            <a:pPr marL="0" indent="0" eaLnBrk="1" hangingPunct="1">
              <a:lnSpc>
                <a:spcPct val="150000"/>
              </a:lnSpc>
              <a:spcBef>
                <a:spcPct val="0"/>
              </a:spcBef>
              <a:buNone/>
            </a:pPr>
            <a:r>
              <a:rPr lang="zh-CN" altLang="en-US" sz="2800" b="1" dirty="0">
                <a:solidFill>
                  <a:srgbClr val="0000FF"/>
                </a:solidFill>
                <a:latin typeface="微软雅黑" panose="020B0503020204020204" pitchFamily="34" charset="-122"/>
                <a:ea typeface="微软雅黑" panose="020B0503020204020204" pitchFamily="34" charset="-122"/>
              </a:rPr>
              <a:t>一 引子</a:t>
            </a:r>
            <a:endParaRPr lang="en-US" altLang="zh-CN"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位二进制数字构成的码组，共有</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种不同的组合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chemeClr val="tx2"/>
                </a:solidFill>
                <a:latin typeface="微软雅黑" panose="020B0503020204020204" pitchFamily="34" charset="-122"/>
                <a:ea typeface="微软雅黑" panose="020B0503020204020204" pitchFamily="34" charset="-122"/>
              </a:rPr>
              <a:t>(1)</a:t>
            </a:r>
            <a:r>
              <a:rPr lang="zh-CN" altLang="en-US" sz="2800" b="1" dirty="0">
                <a:solidFill>
                  <a:schemeClr val="tx2"/>
                </a:solidFill>
                <a:latin typeface="微软雅黑" panose="020B0503020204020204" pitchFamily="34" charset="-122"/>
                <a:ea typeface="微软雅黑" panose="020B0503020204020204" pitchFamily="34" charset="-122"/>
              </a:rPr>
              <a:t> </a:t>
            </a:r>
            <a:r>
              <a:rPr lang="en-US" altLang="zh-CN" sz="2800" b="1" dirty="0">
                <a:solidFill>
                  <a:schemeClr val="tx2"/>
                </a:solidFill>
                <a:latin typeface="微软雅黑" panose="020B0503020204020204" pitchFamily="34" charset="-122"/>
                <a:ea typeface="微软雅黑" panose="020B0503020204020204" pitchFamily="34" charset="-122"/>
              </a:rPr>
              <a:t>8</a:t>
            </a:r>
            <a:r>
              <a:rPr lang="zh-CN" altLang="en-US" sz="2800" b="1" dirty="0">
                <a:solidFill>
                  <a:schemeClr val="tx2"/>
                </a:solidFill>
                <a:latin typeface="微软雅黑" panose="020B0503020204020204" pitchFamily="34" charset="-122"/>
                <a:ea typeface="微软雅黑" panose="020B0503020204020204" pitchFamily="34" charset="-122"/>
              </a:rPr>
              <a:t>种码组全都传递信息</a:t>
            </a:r>
            <a:r>
              <a:rPr lang="en-US" altLang="zh-CN" sz="2800" b="1" dirty="0">
                <a:solidFill>
                  <a:schemeClr val="tx2"/>
                </a:solidFill>
                <a:latin typeface="微软雅黑" panose="020B0503020204020204" pitchFamily="34" charset="-122"/>
                <a:ea typeface="微软雅黑" panose="020B0503020204020204" pitchFamily="34" charset="-122"/>
              </a:rPr>
              <a:t>--</a:t>
            </a:r>
            <a:r>
              <a:rPr lang="zh-CN" altLang="en-US" sz="2800" b="1" dirty="0">
                <a:solidFill>
                  <a:schemeClr val="tx2"/>
                </a:solidFill>
                <a:latin typeface="微软雅黑" panose="020B0503020204020204" pitchFamily="34" charset="-122"/>
                <a:ea typeface="微软雅黑" panose="020B0503020204020204" pitchFamily="34" charset="-122"/>
              </a:rPr>
              <a:t>无检错能力</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若将其全部利用来表示天气，则可以表示</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种不同的天气：</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000(</a:t>
            </a:r>
            <a:r>
              <a:rPr lang="zh-CN" altLang="en-US" sz="2000" dirty="0">
                <a:latin typeface="微软雅黑" panose="020B0503020204020204" pitchFamily="34" charset="-122"/>
                <a:ea typeface="微软雅黑" panose="020B0503020204020204" pitchFamily="34" charset="-122"/>
              </a:rPr>
              <a:t>晴</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001(</a:t>
            </a:r>
            <a:r>
              <a:rPr lang="zh-CN" altLang="en-US" sz="2000" dirty="0">
                <a:latin typeface="微软雅黑" panose="020B0503020204020204" pitchFamily="34" charset="-122"/>
                <a:ea typeface="微软雅黑" panose="020B0503020204020204" pitchFamily="34" charset="-122"/>
              </a:rPr>
              <a:t>云</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010(</a:t>
            </a:r>
            <a:r>
              <a:rPr lang="zh-CN" altLang="en-US" sz="2000" dirty="0">
                <a:latin typeface="微软雅黑" panose="020B0503020204020204" pitchFamily="34" charset="-122"/>
                <a:ea typeface="微软雅黑" panose="020B0503020204020204" pitchFamily="34" charset="-122"/>
              </a:rPr>
              <a:t>阴</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011(</a:t>
            </a:r>
            <a:r>
              <a:rPr lang="zh-CN" altLang="en-US" sz="2000" dirty="0">
                <a:latin typeface="微软雅黑" panose="020B0503020204020204" pitchFamily="34" charset="-122"/>
                <a:ea typeface="微软雅黑" panose="020B0503020204020204" pitchFamily="34" charset="-122"/>
              </a:rPr>
              <a:t>雨</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100(</a:t>
            </a:r>
            <a:r>
              <a:rPr lang="zh-CN" altLang="en-US" sz="2000" dirty="0">
                <a:latin typeface="微软雅黑" panose="020B0503020204020204" pitchFamily="34" charset="-122"/>
                <a:ea typeface="微软雅黑" panose="020B0503020204020204" pitchFamily="34" charset="-122"/>
              </a:rPr>
              <a:t>雪</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101(</a:t>
            </a:r>
            <a:r>
              <a:rPr lang="zh-CN" altLang="en-US" sz="2000" dirty="0">
                <a:latin typeface="微软雅黑" panose="020B0503020204020204" pitchFamily="34" charset="-122"/>
                <a:ea typeface="微软雅黑" panose="020B0503020204020204" pitchFamily="34" charset="-122"/>
              </a:rPr>
              <a:t>霜</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110(</a:t>
            </a:r>
            <a:r>
              <a:rPr lang="zh-CN" altLang="en-US" sz="2000" dirty="0">
                <a:latin typeface="微软雅黑" panose="020B0503020204020204" pitchFamily="34" charset="-122"/>
                <a:ea typeface="微软雅黑" panose="020B0503020204020204" pitchFamily="34" charset="-122"/>
              </a:rPr>
              <a:t>雾</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111(</a:t>
            </a:r>
            <a:r>
              <a:rPr lang="zh-CN" altLang="en-US" sz="2000" dirty="0">
                <a:latin typeface="微软雅黑" panose="020B0503020204020204" pitchFamily="34" charset="-122"/>
                <a:ea typeface="微软雅黑" panose="020B0503020204020204" pitchFamily="34" charset="-122"/>
              </a:rPr>
              <a:t>雹</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任一码组在传输中若发生一个或多个错码，则将变成另一信息码组，这时接收端将无法发现错误 </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3"/>
          <p:cNvSpPr>
            <a:spLocks noGrp="1"/>
          </p:cNvSpPr>
          <p:nvPr>
            <p:ph idx="1"/>
          </p:nvPr>
        </p:nvSpPr>
        <p:spPr>
          <a:xfrm>
            <a:off x="373063" y="1423988"/>
            <a:ext cx="8397875" cy="4875212"/>
          </a:xfrm>
          <a:ln/>
        </p:spPr>
        <p:txBody>
          <a:bodyPr wrap="square" lIns="91440" tIns="45720" rIns="91440" bIns="45720" anchor="t"/>
          <a:p>
            <a:pPr marL="0" indent="0" eaLnBrk="1" hangingPunct="1">
              <a:lnSpc>
                <a:spcPct val="140000"/>
              </a:lnSpc>
              <a:spcBef>
                <a:spcPct val="0"/>
              </a:spcBef>
              <a:buNone/>
            </a:pPr>
            <a:r>
              <a:rPr lang="zh-CN" altLang="en-US" sz="2000" dirty="0">
                <a:latin typeface="微软雅黑" panose="020B0503020204020204" pitchFamily="34" charset="-122"/>
                <a:ea typeface="微软雅黑" panose="020B0503020204020204" pitchFamily="34" charset="-122"/>
              </a:rPr>
              <a:t>若：  </a:t>
            </a:r>
            <a:r>
              <a:rPr lang="en-US" altLang="zh-CN" sz="2000" dirty="0">
                <a:latin typeface="微软雅黑" panose="020B0503020204020204" pitchFamily="34" charset="-122"/>
                <a:ea typeface="微软雅黑" panose="020B0503020204020204" pitchFamily="34" charset="-122"/>
              </a:rPr>
              <a:t>000=</a:t>
            </a:r>
            <a:r>
              <a:rPr lang="zh-CN" altLang="en-US" sz="2000" dirty="0">
                <a:latin typeface="微软雅黑" panose="020B0503020204020204" pitchFamily="34" charset="-122"/>
                <a:ea typeface="微软雅黑" panose="020B0503020204020204" pitchFamily="34" charset="-122"/>
              </a:rPr>
              <a:t>晴        </a:t>
            </a:r>
            <a:r>
              <a:rPr lang="en-US" altLang="zh-CN" sz="2000" dirty="0">
                <a:solidFill>
                  <a:schemeClr val="tx2"/>
                </a:solidFill>
                <a:latin typeface="微软雅黑" panose="020B0503020204020204" pitchFamily="34" charset="-122"/>
                <a:ea typeface="微软雅黑" panose="020B0503020204020204" pitchFamily="34" charset="-122"/>
              </a:rPr>
              <a:t>001=</a:t>
            </a:r>
            <a:r>
              <a:rPr lang="zh-CN" altLang="en-US" sz="2000" dirty="0">
                <a:solidFill>
                  <a:schemeClr val="tx2"/>
                </a:solidFill>
                <a:latin typeface="微软雅黑" panose="020B0503020204020204" pitchFamily="34" charset="-122"/>
                <a:ea typeface="微软雅黑" panose="020B0503020204020204" pitchFamily="34" charset="-122"/>
              </a:rPr>
              <a:t>不可用</a:t>
            </a:r>
            <a:r>
              <a:rPr lang="zh-CN" altLang="en-US" sz="2000" dirty="0">
                <a:latin typeface="微软雅黑" panose="020B0503020204020204" pitchFamily="34" charset="-122"/>
                <a:ea typeface="微软雅黑" panose="020B0503020204020204" pitchFamily="34" charset="-122"/>
              </a:rPr>
              <a:t>   </a:t>
            </a:r>
            <a:r>
              <a:rPr lang="en-US" altLang="zh-CN" sz="2000" dirty="0">
                <a:solidFill>
                  <a:schemeClr val="tx2"/>
                </a:solidFill>
                <a:latin typeface="微软雅黑" panose="020B0503020204020204" pitchFamily="34" charset="-122"/>
                <a:ea typeface="微软雅黑" panose="020B0503020204020204" pitchFamily="34" charset="-122"/>
              </a:rPr>
              <a:t>010=</a:t>
            </a:r>
            <a:r>
              <a:rPr lang="zh-CN" altLang="en-US" sz="2000" dirty="0">
                <a:solidFill>
                  <a:schemeClr val="tx2"/>
                </a:solidFill>
                <a:latin typeface="微软雅黑" panose="020B0503020204020204" pitchFamily="34" charset="-122"/>
                <a:ea typeface="微软雅黑" panose="020B0503020204020204" pitchFamily="34" charset="-122"/>
              </a:rPr>
              <a:t>不可用</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011=</a:t>
            </a:r>
            <a:r>
              <a:rPr lang="zh-CN" altLang="en-US" sz="2000" dirty="0">
                <a:latin typeface="微软雅黑" panose="020B0503020204020204" pitchFamily="34" charset="-122"/>
                <a:ea typeface="微软雅黑" panose="020B0503020204020204" pitchFamily="34" charset="-122"/>
              </a:rPr>
              <a:t>云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40000"/>
              </a:lnSpc>
              <a:spcBef>
                <a:spcPct val="0"/>
              </a:spcBef>
              <a:buNone/>
            </a:pPr>
            <a:r>
              <a:rPr lang="zh-CN" altLang="en-US" sz="2000" dirty="0">
                <a:latin typeface="微软雅黑" panose="020B0503020204020204" pitchFamily="34" charset="-122"/>
                <a:ea typeface="微软雅黑" panose="020B0503020204020204" pitchFamily="34" charset="-122"/>
              </a:rPr>
              <a:t>        </a:t>
            </a:r>
            <a:r>
              <a:rPr lang="en-US" altLang="zh-CN" sz="2000" dirty="0">
                <a:solidFill>
                  <a:schemeClr val="tx2"/>
                </a:solidFill>
                <a:latin typeface="微软雅黑" panose="020B0503020204020204" pitchFamily="34" charset="-122"/>
                <a:ea typeface="微软雅黑" panose="020B0503020204020204" pitchFamily="34" charset="-122"/>
              </a:rPr>
              <a:t>100=</a:t>
            </a:r>
            <a:r>
              <a:rPr lang="zh-CN" altLang="en-US" sz="2000" dirty="0">
                <a:solidFill>
                  <a:schemeClr val="tx2"/>
                </a:solidFill>
                <a:latin typeface="微软雅黑" panose="020B0503020204020204" pitchFamily="34" charset="-122"/>
                <a:ea typeface="微软雅黑" panose="020B0503020204020204" pitchFamily="34" charset="-122"/>
              </a:rPr>
              <a:t>不可用</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101=</a:t>
            </a:r>
            <a:r>
              <a:rPr lang="zh-CN" altLang="en-US" sz="2000" dirty="0">
                <a:latin typeface="微软雅黑" panose="020B0503020204020204" pitchFamily="34" charset="-122"/>
                <a:ea typeface="微软雅黑" panose="020B0503020204020204" pitchFamily="34" charset="-122"/>
              </a:rPr>
              <a:t>阴          </a:t>
            </a:r>
            <a:r>
              <a:rPr lang="en-US" altLang="zh-CN" sz="2000" dirty="0">
                <a:latin typeface="微软雅黑" panose="020B0503020204020204" pitchFamily="34" charset="-122"/>
                <a:ea typeface="微软雅黑" panose="020B0503020204020204" pitchFamily="34" charset="-122"/>
              </a:rPr>
              <a:t>110=</a:t>
            </a:r>
            <a:r>
              <a:rPr lang="zh-CN" altLang="en-US" sz="2000" dirty="0">
                <a:latin typeface="微软雅黑" panose="020B0503020204020204" pitchFamily="34" charset="-122"/>
                <a:ea typeface="微软雅黑" panose="020B0503020204020204" pitchFamily="34" charset="-122"/>
              </a:rPr>
              <a:t>雨           </a:t>
            </a:r>
            <a:r>
              <a:rPr lang="en-US" altLang="zh-CN" sz="2000" dirty="0">
                <a:solidFill>
                  <a:schemeClr val="tx2"/>
                </a:solidFill>
                <a:latin typeface="微软雅黑" panose="020B0503020204020204" pitchFamily="34" charset="-122"/>
                <a:ea typeface="微软雅黑" panose="020B0503020204020204" pitchFamily="34" charset="-122"/>
              </a:rPr>
              <a:t>111=</a:t>
            </a:r>
            <a:r>
              <a:rPr lang="zh-CN" altLang="en-US" sz="2000" dirty="0">
                <a:solidFill>
                  <a:schemeClr val="tx2"/>
                </a:solidFill>
                <a:latin typeface="微软雅黑" panose="020B0503020204020204" pitchFamily="34" charset="-122"/>
                <a:ea typeface="微软雅黑" panose="020B0503020204020204" pitchFamily="34" charset="-122"/>
              </a:rPr>
              <a:t>不可用</a:t>
            </a:r>
            <a:endParaRPr lang="zh-CN" altLang="en-US" sz="2000"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40000"/>
              </a:lnSpc>
              <a:spcBef>
                <a:spcPct val="0"/>
              </a:spcBef>
              <a:buNone/>
            </a:pPr>
            <a:r>
              <a:rPr lang="zh-CN" altLang="en-US" sz="2000" dirty="0">
                <a:latin typeface="微软雅黑" panose="020B0503020204020204" pitchFamily="34" charset="-122"/>
                <a:ea typeface="微软雅黑" panose="020B0503020204020204" pitchFamily="34" charset="-122"/>
              </a:rPr>
              <a:t>虽然只能传送</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种不同的天气，但是接收端却有可能</a:t>
            </a:r>
            <a:r>
              <a:rPr lang="zh-CN" altLang="en-US" sz="2000" b="1" dirty="0">
                <a:solidFill>
                  <a:srgbClr val="0000FF"/>
                </a:solidFill>
                <a:latin typeface="微软雅黑" panose="020B0503020204020204" pitchFamily="34" charset="-122"/>
                <a:ea typeface="微软雅黑" panose="020B0503020204020204" pitchFamily="34" charset="-122"/>
              </a:rPr>
              <a:t>发现码组中的一个错码。</a:t>
            </a: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000(</a:t>
            </a:r>
            <a:r>
              <a:rPr lang="zh-CN" altLang="en-US" sz="2000" dirty="0">
                <a:latin typeface="微软雅黑" panose="020B0503020204020204" pitchFamily="34" charset="-122"/>
                <a:ea typeface="微软雅黑" panose="020B0503020204020204" pitchFamily="34" charset="-122"/>
              </a:rPr>
              <a:t>晴</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中错了一位，则接收码组将变成</a:t>
            </a:r>
            <a:r>
              <a:rPr lang="en-US" altLang="zh-CN" sz="2000" dirty="0">
                <a:latin typeface="微软雅黑" panose="020B0503020204020204" pitchFamily="34" charset="-122"/>
                <a:ea typeface="微软雅黑" panose="020B0503020204020204" pitchFamily="34" charset="-122"/>
              </a:rPr>
              <a:t>100</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010</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001</a:t>
            </a:r>
            <a:r>
              <a:rPr lang="zh-CN" altLang="en-US" sz="2000" dirty="0">
                <a:latin typeface="微软雅黑" panose="020B0503020204020204" pitchFamily="34" charset="-122"/>
                <a:ea typeface="微软雅黑" panose="020B0503020204020204" pitchFamily="34" charset="-122"/>
              </a:rPr>
              <a:t>，这三种码组都是不准许使用的，称为</a:t>
            </a:r>
            <a:r>
              <a:rPr lang="zh-CN" altLang="en-US" sz="2000" b="1" dirty="0">
                <a:solidFill>
                  <a:schemeClr val="tx2"/>
                </a:solidFill>
                <a:latin typeface="微软雅黑" panose="020B0503020204020204" pitchFamily="34" charset="-122"/>
                <a:ea typeface="微软雅黑" panose="020B0503020204020204" pitchFamily="34" charset="-122"/>
              </a:rPr>
              <a:t>禁用码组</a:t>
            </a:r>
            <a:r>
              <a:rPr lang="zh-CN" altLang="en-US" sz="2000" dirty="0">
                <a:latin typeface="微软雅黑" panose="020B0503020204020204" pitchFamily="34" charset="-122"/>
                <a:ea typeface="微软雅黑" panose="020B0503020204020204" pitchFamily="34" charset="-122"/>
              </a:rPr>
              <a:t>，故接收端在收到禁用码组时，就认为发现错码，这就有了</a:t>
            </a:r>
            <a:r>
              <a:rPr lang="zh-CN" altLang="en-US" sz="2000" b="1" dirty="0">
                <a:solidFill>
                  <a:srgbClr val="FF0000"/>
                </a:solidFill>
                <a:latin typeface="微软雅黑" panose="020B0503020204020204" pitchFamily="34" charset="-122"/>
                <a:ea typeface="微软雅黑" panose="020B0503020204020204" pitchFamily="34" charset="-122"/>
              </a:rPr>
              <a:t>检错功能</a:t>
            </a:r>
            <a:endParaRPr lang="zh-CN" altLang="en-US" sz="2000" b="1"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4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sym typeface="宋体" panose="02010600030101010101" pitchFamily="2" charset="-122"/>
              </a:rPr>
              <a:t>能检测</a:t>
            </a:r>
            <a:r>
              <a:rPr lang="en-US" altLang="zh-CN" sz="2000" b="1" dirty="0">
                <a:solidFill>
                  <a:schemeClr val="tx2"/>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sz="2000" b="1" dirty="0">
                <a:solidFill>
                  <a:schemeClr val="tx2"/>
                </a:solidFill>
                <a:latin typeface="微软雅黑" panose="020B0503020204020204" pitchFamily="34" charset="-122"/>
                <a:ea typeface="微软雅黑" panose="020B0503020204020204" pitchFamily="34" charset="-122"/>
                <a:sym typeface="宋体" panose="02010600030101010101" pitchFamily="2" charset="-122"/>
              </a:rPr>
              <a:t>位错码，</a:t>
            </a:r>
            <a:r>
              <a:rPr lang="zh-CN" altLang="en-US" sz="2000" b="1" dirty="0">
                <a:solidFill>
                  <a:schemeClr val="tx2"/>
                </a:solidFill>
                <a:latin typeface="微软雅黑" panose="020B0503020204020204" pitchFamily="34" charset="-122"/>
                <a:ea typeface="微软雅黑" panose="020B0503020204020204" pitchFamily="34" charset="-122"/>
              </a:rPr>
              <a:t>不能检测两位错码</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因为发生两个错码后变成另外的许用码组</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4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不能纠正错误</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当收到的码组为禁用码组</a:t>
            </a:r>
            <a:r>
              <a:rPr lang="en-US" altLang="zh-CN" sz="2000" dirty="0">
                <a:latin typeface="微软雅黑" panose="020B0503020204020204" pitchFamily="34" charset="-122"/>
                <a:ea typeface="微软雅黑" panose="020B0503020204020204" pitchFamily="34" charset="-122"/>
              </a:rPr>
              <a:t>100</a:t>
            </a:r>
            <a:r>
              <a:rPr lang="zh-CN" altLang="en-US" sz="2000" dirty="0">
                <a:latin typeface="微软雅黑" panose="020B0503020204020204" pitchFamily="34" charset="-122"/>
                <a:ea typeface="微软雅黑" panose="020B0503020204020204" pitchFamily="34" charset="-122"/>
              </a:rPr>
              <a:t>时，无法判断是哪一位是错码。因为晴、阴、雨三者错了一位都可以变成</a:t>
            </a:r>
            <a:r>
              <a:rPr lang="en-US" altLang="zh-CN" sz="2000" dirty="0">
                <a:latin typeface="微软雅黑" panose="020B0503020204020204" pitchFamily="34" charset="-122"/>
                <a:ea typeface="微软雅黑" panose="020B0503020204020204" pitchFamily="34" charset="-122"/>
              </a:rPr>
              <a:t>100 </a:t>
            </a:r>
            <a:r>
              <a:rPr lang="zh-CN" altLang="en-US" sz="2000" dirty="0">
                <a:latin typeface="微软雅黑" panose="020B0503020204020204" pitchFamily="34" charset="-122"/>
                <a:ea typeface="微软雅黑" panose="020B0503020204020204" pitchFamily="34" charset="-122"/>
              </a:rPr>
              <a:t>，因此不能纠正错误</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40000"/>
              </a:lnSpc>
              <a:spcBef>
                <a:spcPct val="0"/>
              </a:spcBef>
              <a:buNone/>
            </a:pPr>
            <a:r>
              <a:rPr lang="zh-CN" altLang="en-US" sz="2000" dirty="0">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可以检测</a:t>
            </a:r>
            <a:r>
              <a:rPr lang="en-US" altLang="zh-CN" sz="2000" b="1" dirty="0">
                <a:solidFill>
                  <a:srgbClr val="0000FF"/>
                </a:solidFill>
                <a:latin typeface="微软雅黑" panose="020B0503020204020204" pitchFamily="34" charset="-122"/>
                <a:ea typeface="微软雅黑" panose="020B0503020204020204" pitchFamily="34" charset="-122"/>
              </a:rPr>
              <a:t>1</a:t>
            </a:r>
            <a:r>
              <a:rPr lang="zh-CN" altLang="en-US" sz="2000" b="1" dirty="0">
                <a:solidFill>
                  <a:srgbClr val="0000FF"/>
                </a:solidFill>
                <a:latin typeface="微软雅黑" panose="020B0503020204020204" pitchFamily="34" charset="-122"/>
                <a:ea typeface="微软雅黑" panose="020B0503020204020204" pitchFamily="34" charset="-122"/>
              </a:rPr>
              <a:t>位错码</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40000"/>
              </a:lnSpc>
              <a:spcBef>
                <a:spcPct val="0"/>
              </a:spcBef>
              <a:buNone/>
            </a:pP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36866" name="Rectangle 9"/>
          <p:cNvSpPr/>
          <p:nvPr/>
        </p:nvSpPr>
        <p:spPr>
          <a:xfrm>
            <a:off x="1524000" y="261938"/>
            <a:ext cx="7000875" cy="1038225"/>
          </a:xfrm>
          <a:prstGeom prst="rect">
            <a:avLst/>
          </a:prstGeom>
          <a:noFill/>
          <a:ln w="9525">
            <a:noFill/>
          </a:ln>
        </p:spPr>
        <p:txBody>
          <a:bodyPr anchor="t">
            <a:spAutoFit/>
          </a:bodyPr>
          <a:p>
            <a:pPr>
              <a:spcBef>
                <a:spcPct val="20000"/>
              </a:spcBef>
            </a:pPr>
            <a:r>
              <a:rPr lang="en-US" altLang="zh-CN" sz="2800" b="1" dirty="0">
                <a:solidFill>
                  <a:schemeClr val="tx2"/>
                </a:solidFill>
                <a:latin typeface="微软雅黑" panose="020B0503020204020204" pitchFamily="34" charset="-122"/>
                <a:ea typeface="微软雅黑" panose="020B0503020204020204" pitchFamily="34" charset="-122"/>
              </a:rPr>
              <a:t>(2) 8</a:t>
            </a:r>
            <a:r>
              <a:rPr lang="zh-CN" altLang="en-US" sz="2800" b="1" dirty="0">
                <a:solidFill>
                  <a:schemeClr val="tx2"/>
                </a:solidFill>
                <a:latin typeface="微软雅黑" panose="020B0503020204020204" pitchFamily="34" charset="-122"/>
                <a:ea typeface="微软雅黑" panose="020B0503020204020204" pitchFamily="34" charset="-122"/>
              </a:rPr>
              <a:t>种码组用其中</a:t>
            </a:r>
            <a:r>
              <a:rPr lang="en-US" altLang="zh-CN" sz="2800" b="1" dirty="0">
                <a:solidFill>
                  <a:schemeClr val="tx2"/>
                </a:solidFill>
                <a:latin typeface="微软雅黑" panose="020B0503020204020204" pitchFamily="34" charset="-122"/>
                <a:ea typeface="微软雅黑" panose="020B0503020204020204" pitchFamily="34" charset="-122"/>
              </a:rPr>
              <a:t>4</a:t>
            </a:r>
            <a:r>
              <a:rPr lang="zh-CN" altLang="en-US" sz="2800" b="1" dirty="0">
                <a:solidFill>
                  <a:schemeClr val="tx2"/>
                </a:solidFill>
                <a:latin typeface="微软雅黑" panose="020B0503020204020204" pitchFamily="34" charset="-122"/>
                <a:ea typeface="微软雅黑" panose="020B0503020204020204" pitchFamily="34" charset="-122"/>
              </a:rPr>
              <a:t>种码组来传递信息</a:t>
            </a:r>
            <a:endParaRPr lang="en-US" altLang="zh-CN" sz="2800" b="1" dirty="0">
              <a:solidFill>
                <a:schemeClr val="tx2"/>
              </a:solidFill>
              <a:latin typeface="微软雅黑" panose="020B0503020204020204" pitchFamily="34" charset="-122"/>
              <a:ea typeface="微软雅黑" panose="020B0503020204020204" pitchFamily="34" charset="-122"/>
            </a:endParaRPr>
          </a:p>
          <a:p>
            <a:pPr>
              <a:spcBef>
                <a:spcPct val="20000"/>
              </a:spcBef>
            </a:pPr>
            <a:r>
              <a:rPr lang="en-US" altLang="zh-CN" sz="2800" b="1" dirty="0">
                <a:solidFill>
                  <a:schemeClr val="tx2"/>
                </a:solidFill>
                <a:latin typeface="微软雅黑" panose="020B0503020204020204" pitchFamily="34" charset="-122"/>
                <a:ea typeface="微软雅黑" panose="020B0503020204020204" pitchFamily="34" charset="-122"/>
              </a:rPr>
              <a:t>                                       --</a:t>
            </a:r>
            <a:r>
              <a:rPr lang="zh-CN" altLang="en-US" sz="2800" b="1" dirty="0">
                <a:solidFill>
                  <a:schemeClr val="tx2"/>
                </a:solidFill>
                <a:latin typeface="微软雅黑" panose="020B0503020204020204" pitchFamily="34" charset="-122"/>
                <a:ea typeface="微软雅黑" panose="020B0503020204020204" pitchFamily="34" charset="-122"/>
              </a:rPr>
              <a:t>具有检错功能</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3"/>
          <p:cNvSpPr>
            <a:spLocks noGrp="1"/>
          </p:cNvSpPr>
          <p:nvPr>
            <p:ph idx="1"/>
          </p:nvPr>
        </p:nvSpPr>
        <p:spPr>
          <a:xfrm>
            <a:off x="320675" y="1393825"/>
            <a:ext cx="8332788" cy="4651375"/>
          </a:xfrm>
          <a:ln/>
        </p:spPr>
        <p:txBody>
          <a:bodyPr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若规定许用码组只有两个：</a:t>
            </a:r>
            <a:r>
              <a:rPr lang="en-US" altLang="zh-CN" sz="2000" dirty="0">
                <a:latin typeface="微软雅黑" panose="020B0503020204020204" pitchFamily="34" charset="-122"/>
                <a:ea typeface="微软雅黑" panose="020B0503020204020204" pitchFamily="34" charset="-122"/>
              </a:rPr>
              <a:t> 000=</a:t>
            </a:r>
            <a:r>
              <a:rPr lang="zh-CN" altLang="en-US" sz="2000" dirty="0">
                <a:latin typeface="微软雅黑" panose="020B0503020204020204" pitchFamily="34" charset="-122"/>
                <a:ea typeface="微软雅黑" panose="020B0503020204020204" pitchFamily="34" charset="-122"/>
              </a:rPr>
              <a:t>晴      </a:t>
            </a:r>
            <a:r>
              <a:rPr lang="en-US" altLang="zh-CN" sz="2000" dirty="0">
                <a:latin typeface="微软雅黑" panose="020B0503020204020204" pitchFamily="34" charset="-122"/>
                <a:ea typeface="微软雅黑" panose="020B0503020204020204" pitchFamily="34" charset="-122"/>
              </a:rPr>
              <a:t>111=</a:t>
            </a:r>
            <a:r>
              <a:rPr lang="zh-CN" altLang="en-US" sz="2000" dirty="0">
                <a:latin typeface="微软雅黑" panose="020B0503020204020204" pitchFamily="34" charset="-122"/>
                <a:ea typeface="微软雅黑" panose="020B0503020204020204" pitchFamily="34" charset="-122"/>
              </a:rPr>
              <a:t>雨</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40000"/>
              </a:lnSpc>
              <a:spcBef>
                <a:spcPct val="0"/>
              </a:spcBef>
              <a:buNone/>
            </a:pPr>
            <a:r>
              <a:rPr lang="zh-CN" altLang="en-US" sz="2000" dirty="0">
                <a:latin typeface="微软雅黑" panose="020B0503020204020204" pitchFamily="34" charset="-122"/>
                <a:ea typeface="微软雅黑" panose="020B0503020204020204" pitchFamily="34" charset="-122"/>
              </a:rPr>
              <a:t>禁用码组：</a:t>
            </a:r>
            <a:r>
              <a:rPr lang="en-US" altLang="zh-CN" sz="2000" dirty="0">
                <a:solidFill>
                  <a:schemeClr val="tx2"/>
                </a:solidFill>
                <a:latin typeface="微软雅黑" panose="020B0503020204020204" pitchFamily="34" charset="-122"/>
                <a:ea typeface="微软雅黑" panose="020B0503020204020204" pitchFamily="34" charset="-122"/>
              </a:rPr>
              <a:t>001=</a:t>
            </a:r>
            <a:r>
              <a:rPr lang="zh-CN" altLang="en-US" sz="2000" dirty="0">
                <a:solidFill>
                  <a:schemeClr val="tx2"/>
                </a:solidFill>
                <a:latin typeface="微软雅黑" panose="020B0503020204020204" pitchFamily="34" charset="-122"/>
                <a:ea typeface="微软雅黑" panose="020B0503020204020204" pitchFamily="34" charset="-122"/>
              </a:rPr>
              <a:t>不可用     </a:t>
            </a:r>
            <a:r>
              <a:rPr lang="en-US" altLang="zh-CN" sz="2000" dirty="0">
                <a:solidFill>
                  <a:schemeClr val="tx2"/>
                </a:solidFill>
                <a:latin typeface="微软雅黑" panose="020B0503020204020204" pitchFamily="34" charset="-122"/>
                <a:ea typeface="微软雅黑" panose="020B0503020204020204" pitchFamily="34" charset="-122"/>
              </a:rPr>
              <a:t>010=</a:t>
            </a:r>
            <a:r>
              <a:rPr lang="zh-CN" altLang="en-US" sz="2000" dirty="0">
                <a:solidFill>
                  <a:schemeClr val="tx2"/>
                </a:solidFill>
                <a:latin typeface="微软雅黑" panose="020B0503020204020204" pitchFamily="34" charset="-122"/>
                <a:ea typeface="微软雅黑" panose="020B0503020204020204" pitchFamily="34" charset="-122"/>
              </a:rPr>
              <a:t>不可用      </a:t>
            </a:r>
            <a:r>
              <a:rPr lang="en-US" altLang="zh-CN" sz="2000" dirty="0">
                <a:solidFill>
                  <a:schemeClr val="tx2"/>
                </a:solidFill>
                <a:latin typeface="微软雅黑" panose="020B0503020204020204" pitchFamily="34" charset="-122"/>
                <a:ea typeface="微软雅黑" panose="020B0503020204020204" pitchFamily="34" charset="-122"/>
              </a:rPr>
              <a:t>011=</a:t>
            </a:r>
            <a:r>
              <a:rPr lang="zh-CN" altLang="en-US" sz="2000" dirty="0">
                <a:solidFill>
                  <a:schemeClr val="tx2"/>
                </a:solidFill>
                <a:latin typeface="微软雅黑" panose="020B0503020204020204" pitchFamily="34" charset="-122"/>
                <a:ea typeface="微软雅黑" panose="020B0503020204020204" pitchFamily="34" charset="-122"/>
              </a:rPr>
              <a:t>不可用</a:t>
            </a:r>
            <a:endParaRPr lang="zh-CN" altLang="en-US" sz="2000"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40000"/>
              </a:lnSpc>
              <a:spcBef>
                <a:spcPct val="0"/>
              </a:spcBef>
              <a:buNone/>
            </a:pPr>
            <a:r>
              <a:rPr lang="zh-CN" altLang="en-US" sz="2000" dirty="0">
                <a:solidFill>
                  <a:schemeClr val="tx2"/>
                </a:solidFill>
                <a:latin typeface="微软雅黑" panose="020B0503020204020204" pitchFamily="34" charset="-122"/>
                <a:ea typeface="微软雅黑" panose="020B0503020204020204" pitchFamily="34" charset="-122"/>
              </a:rPr>
              <a:t>                 </a:t>
            </a:r>
            <a:r>
              <a:rPr lang="en-US" altLang="zh-CN" sz="2000" dirty="0">
                <a:solidFill>
                  <a:schemeClr val="tx2"/>
                </a:solidFill>
                <a:latin typeface="微软雅黑" panose="020B0503020204020204" pitchFamily="34" charset="-122"/>
                <a:ea typeface="微软雅黑" panose="020B0503020204020204" pitchFamily="34" charset="-122"/>
              </a:rPr>
              <a:t>100=</a:t>
            </a:r>
            <a:r>
              <a:rPr lang="zh-CN" altLang="en-US" sz="2000" dirty="0">
                <a:solidFill>
                  <a:schemeClr val="tx2"/>
                </a:solidFill>
                <a:latin typeface="微软雅黑" panose="020B0503020204020204" pitchFamily="34" charset="-122"/>
                <a:ea typeface="微软雅黑" panose="020B0503020204020204" pitchFamily="34" charset="-122"/>
              </a:rPr>
              <a:t>不可用     </a:t>
            </a:r>
            <a:r>
              <a:rPr lang="en-US" altLang="zh-CN" sz="2000" dirty="0">
                <a:solidFill>
                  <a:schemeClr val="tx2"/>
                </a:solidFill>
                <a:latin typeface="微软雅黑" panose="020B0503020204020204" pitchFamily="34" charset="-122"/>
                <a:ea typeface="微软雅黑" panose="020B0503020204020204" pitchFamily="34" charset="-122"/>
              </a:rPr>
              <a:t>101=</a:t>
            </a:r>
            <a:r>
              <a:rPr lang="zh-CN" altLang="en-US" sz="2000" dirty="0">
                <a:solidFill>
                  <a:schemeClr val="tx2"/>
                </a:solidFill>
                <a:latin typeface="微软雅黑" panose="020B0503020204020204" pitchFamily="34" charset="-122"/>
                <a:ea typeface="微软雅黑" panose="020B0503020204020204" pitchFamily="34" charset="-122"/>
              </a:rPr>
              <a:t>不可用      </a:t>
            </a:r>
            <a:r>
              <a:rPr lang="en-US" altLang="zh-CN" sz="2000" dirty="0">
                <a:solidFill>
                  <a:schemeClr val="tx2"/>
                </a:solidFill>
                <a:latin typeface="微软雅黑" panose="020B0503020204020204" pitchFamily="34" charset="-122"/>
                <a:ea typeface="微软雅黑" panose="020B0503020204020204" pitchFamily="34" charset="-122"/>
              </a:rPr>
              <a:t>110=</a:t>
            </a:r>
            <a:r>
              <a:rPr lang="zh-CN" altLang="en-US" sz="2000" dirty="0">
                <a:solidFill>
                  <a:schemeClr val="tx2"/>
                </a:solidFill>
                <a:latin typeface="微软雅黑" panose="020B0503020204020204" pitchFamily="34" charset="-122"/>
                <a:ea typeface="微软雅黑" panose="020B0503020204020204" pitchFamily="34" charset="-122"/>
              </a:rPr>
              <a:t>不可用</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设接收端收到</a:t>
            </a:r>
            <a:r>
              <a:rPr lang="en-US" altLang="zh-CN" sz="2000" dirty="0">
                <a:latin typeface="微软雅黑" panose="020B0503020204020204" pitchFamily="34" charset="-122"/>
                <a:ea typeface="微软雅黑" panose="020B0503020204020204" pitchFamily="34" charset="-122"/>
              </a:rPr>
              <a:t>100</a:t>
            </a:r>
            <a:r>
              <a:rPr lang="zh-CN" altLang="en-US" sz="2000" dirty="0">
                <a:latin typeface="微软雅黑" panose="020B0503020204020204" pitchFamily="34" charset="-122"/>
                <a:ea typeface="微软雅黑" panose="020B0503020204020204" pitchFamily="34" charset="-122"/>
              </a:rPr>
              <a:t>，如果确定只有一位错码那么肯定是“</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，就可以纠正之，具备了</a:t>
            </a:r>
            <a:r>
              <a:rPr lang="zh-CN" altLang="en-US" sz="2000" b="1" dirty="0">
                <a:solidFill>
                  <a:srgbClr val="FF0000"/>
                </a:solidFill>
                <a:latin typeface="微软雅黑" panose="020B0503020204020204" pitchFamily="34" charset="-122"/>
                <a:ea typeface="微软雅黑" panose="020B0503020204020204" pitchFamily="34" charset="-122"/>
              </a:rPr>
              <a:t>纠错功能</a:t>
            </a:r>
            <a:endParaRPr lang="zh-CN" altLang="en-US" sz="2000" b="1"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能纠一位错码</a:t>
            </a:r>
            <a:endParaRPr lang="zh-CN" altLang="en-US" sz="20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能检测</a:t>
            </a:r>
            <a:r>
              <a:rPr lang="en-US" altLang="zh-CN" sz="2000" b="1" dirty="0">
                <a:solidFill>
                  <a:schemeClr val="tx2"/>
                </a:solidFill>
                <a:latin typeface="微软雅黑" panose="020B0503020204020204" pitchFamily="34" charset="-122"/>
                <a:ea typeface="微软雅黑" panose="020B0503020204020204" pitchFamily="34" charset="-122"/>
              </a:rPr>
              <a:t>2</a:t>
            </a:r>
            <a:r>
              <a:rPr lang="zh-CN" altLang="en-US" sz="2000" b="1" dirty="0">
                <a:solidFill>
                  <a:schemeClr val="tx2"/>
                </a:solidFill>
                <a:latin typeface="微软雅黑" panose="020B0503020204020204" pitchFamily="34" charset="-122"/>
                <a:ea typeface="微软雅黑" panose="020B0503020204020204" pitchFamily="34" charset="-122"/>
              </a:rPr>
              <a:t>位错码</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如果有</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位错码，则存在</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种可能：</a:t>
            </a:r>
            <a:r>
              <a:rPr lang="en-US" altLang="zh-CN" sz="2000" dirty="0">
                <a:latin typeface="微软雅黑" panose="020B0503020204020204" pitchFamily="34" charset="-122"/>
                <a:ea typeface="微软雅黑" panose="020B0503020204020204" pitchFamily="34" charset="-122"/>
              </a:rPr>
              <a:t>000</a:t>
            </a:r>
            <a:r>
              <a:rPr lang="zh-CN" altLang="en-US" sz="2000" dirty="0">
                <a:latin typeface="微软雅黑" panose="020B0503020204020204" pitchFamily="34" charset="-122"/>
                <a:ea typeface="微软雅黑" panose="020B0503020204020204" pitchFamily="34" charset="-122"/>
              </a:rPr>
              <a:t>错</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位或</a:t>
            </a:r>
            <a:r>
              <a:rPr lang="en-US" altLang="zh-CN" sz="2000" dirty="0">
                <a:latin typeface="微软雅黑" panose="020B0503020204020204" pitchFamily="34" charset="-122"/>
                <a:ea typeface="微软雅黑" panose="020B0503020204020204" pitchFamily="34" charset="-122"/>
              </a:rPr>
              <a:t>111</a:t>
            </a:r>
            <a:r>
              <a:rPr lang="zh-CN" altLang="en-US" sz="2000" dirty="0">
                <a:latin typeface="微软雅黑" panose="020B0503020204020204" pitchFamily="34" charset="-122"/>
                <a:ea typeface="微软雅黑" panose="020B0503020204020204" pitchFamily="34" charset="-122"/>
              </a:rPr>
              <a:t>错</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位，因而只能检错而不能纠错</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可以检测</a:t>
            </a:r>
            <a:r>
              <a:rPr lang="en-US" altLang="zh-CN" sz="2000" b="1" dirty="0">
                <a:solidFill>
                  <a:srgbClr val="0000FF"/>
                </a:solidFill>
                <a:latin typeface="微软雅黑" panose="020B0503020204020204" pitchFamily="34" charset="-122"/>
                <a:ea typeface="微软雅黑" panose="020B0503020204020204" pitchFamily="34" charset="-122"/>
              </a:rPr>
              <a:t>2</a:t>
            </a:r>
            <a:r>
              <a:rPr lang="zh-CN" altLang="en-US" sz="2000" b="1" dirty="0">
                <a:solidFill>
                  <a:srgbClr val="0000FF"/>
                </a:solidFill>
                <a:latin typeface="微软雅黑" panose="020B0503020204020204" pitchFamily="34" charset="-122"/>
                <a:ea typeface="微软雅黑" panose="020B0503020204020204" pitchFamily="34" charset="-122"/>
              </a:rPr>
              <a:t>位以内的错码或纠正</a:t>
            </a:r>
            <a:r>
              <a:rPr lang="en-US" altLang="zh-CN" sz="2000" b="1" dirty="0">
                <a:solidFill>
                  <a:srgbClr val="0000FF"/>
                </a:solidFill>
                <a:latin typeface="微软雅黑" panose="020B0503020204020204" pitchFamily="34" charset="-122"/>
                <a:ea typeface="微软雅黑" panose="020B0503020204020204" pitchFamily="34" charset="-122"/>
              </a:rPr>
              <a:t>1</a:t>
            </a:r>
            <a:r>
              <a:rPr lang="zh-CN" altLang="en-US" sz="2000" b="1" dirty="0">
                <a:solidFill>
                  <a:srgbClr val="0000FF"/>
                </a:solidFill>
                <a:latin typeface="微软雅黑" panose="020B0503020204020204" pitchFamily="34" charset="-122"/>
                <a:ea typeface="微软雅黑" panose="020B0503020204020204" pitchFamily="34" charset="-122"/>
              </a:rPr>
              <a:t>位错码</a:t>
            </a:r>
            <a:endParaRPr lang="zh-CN" altLang="en-US" sz="2000" dirty="0">
              <a:latin typeface="微软雅黑" panose="020B0503020204020204" pitchFamily="34" charset="-122"/>
              <a:ea typeface="微软雅黑" panose="020B0503020204020204" pitchFamily="34" charset="-122"/>
            </a:endParaRPr>
          </a:p>
        </p:txBody>
      </p:sp>
      <p:sp>
        <p:nvSpPr>
          <p:cNvPr id="37890" name="Rectangle 4"/>
          <p:cNvSpPr/>
          <p:nvPr/>
        </p:nvSpPr>
        <p:spPr>
          <a:xfrm>
            <a:off x="1562100" y="276225"/>
            <a:ext cx="6862763" cy="1038225"/>
          </a:xfrm>
          <a:prstGeom prst="rect">
            <a:avLst/>
          </a:prstGeom>
          <a:noFill/>
          <a:ln w="9525">
            <a:noFill/>
          </a:ln>
        </p:spPr>
        <p:txBody>
          <a:bodyPr wrap="square" anchor="t">
            <a:spAutoFit/>
          </a:bodyPr>
          <a:p>
            <a:pPr>
              <a:spcBef>
                <a:spcPct val="20000"/>
              </a:spcBef>
            </a:pPr>
            <a:r>
              <a:rPr lang="en-US" altLang="zh-CN" sz="2800" b="1" dirty="0">
                <a:solidFill>
                  <a:schemeClr val="tx2"/>
                </a:solidFill>
                <a:latin typeface="微软雅黑" panose="020B0503020204020204" pitchFamily="34" charset="-122"/>
                <a:ea typeface="微软雅黑" panose="020B0503020204020204" pitchFamily="34" charset="-122"/>
              </a:rPr>
              <a:t>(3) 8</a:t>
            </a:r>
            <a:r>
              <a:rPr lang="zh-CN" altLang="en-US" sz="2800" b="1" dirty="0">
                <a:solidFill>
                  <a:schemeClr val="tx2"/>
                </a:solidFill>
                <a:latin typeface="微软雅黑" panose="020B0503020204020204" pitchFamily="34" charset="-122"/>
                <a:ea typeface="微软雅黑" panose="020B0503020204020204" pitchFamily="34" charset="-122"/>
              </a:rPr>
              <a:t>种码组只选用两个来传递信息</a:t>
            </a:r>
            <a:endParaRPr lang="en-US" altLang="zh-CN" sz="2800" b="1" dirty="0">
              <a:solidFill>
                <a:schemeClr val="tx2"/>
              </a:solidFill>
              <a:latin typeface="微软雅黑" panose="020B0503020204020204" pitchFamily="34" charset="-122"/>
              <a:ea typeface="微软雅黑" panose="020B0503020204020204" pitchFamily="34" charset="-122"/>
            </a:endParaRPr>
          </a:p>
          <a:p>
            <a:pPr>
              <a:spcBef>
                <a:spcPct val="20000"/>
              </a:spcBef>
            </a:pPr>
            <a:r>
              <a:rPr lang="en-US" altLang="zh-CN" sz="2800" b="1" dirty="0">
                <a:solidFill>
                  <a:schemeClr val="tx2"/>
                </a:solidFill>
                <a:latin typeface="微软雅黑" panose="020B0503020204020204" pitchFamily="34" charset="-122"/>
                <a:ea typeface="微软雅黑" panose="020B0503020204020204" pitchFamily="34" charset="-122"/>
              </a:rPr>
              <a:t>                                       --</a:t>
            </a:r>
            <a:r>
              <a:rPr lang="zh-CN" altLang="en-US" sz="2800" b="1" dirty="0">
                <a:solidFill>
                  <a:schemeClr val="tx2"/>
                </a:solidFill>
                <a:latin typeface="微软雅黑" panose="020B0503020204020204" pitchFamily="34" charset="-122"/>
                <a:ea typeface="微软雅黑" panose="020B0503020204020204" pitchFamily="34" charset="-122"/>
              </a:rPr>
              <a:t>具有纠错功能</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xfrm>
            <a:off x="1476375" y="476250"/>
            <a:ext cx="5832475" cy="701675"/>
          </a:xfrm>
          <a:ln/>
        </p:spPr>
        <p:txBody>
          <a:bodyPr wrap="square" lIns="91440" tIns="45720" rIns="91440" bIns="45720" anchor="b"/>
          <a:p>
            <a:pPr eaLnBrk="1" hangingPunct="1"/>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章  数字信号的最佳接收</a:t>
            </a:r>
            <a:endParaRPr lang="zh-CN" altLang="en-US" dirty="0">
              <a:latin typeface="微软雅黑" panose="020B0503020204020204" pitchFamily="34" charset="-122"/>
              <a:ea typeface="微软雅黑" panose="020B0503020204020204" pitchFamily="34" charset="-122"/>
            </a:endParaRPr>
          </a:p>
        </p:txBody>
      </p:sp>
      <p:sp>
        <p:nvSpPr>
          <p:cNvPr id="20482" name="Rectangle 3"/>
          <p:cNvSpPr>
            <a:spLocks noGrp="1"/>
          </p:cNvSpPr>
          <p:nvPr>
            <p:ph idx="1"/>
          </p:nvPr>
        </p:nvSpPr>
        <p:spPr>
          <a:xfrm>
            <a:off x="1187450" y="1428750"/>
            <a:ext cx="7385050" cy="4714875"/>
          </a:xfrm>
          <a:ln/>
        </p:spPr>
        <p:txBody>
          <a:bodyPr wrap="square" lIns="91440" tIns="45720" rIns="91440" bIns="45720" anchor="t"/>
          <a:p>
            <a:pPr marL="0" indent="0" eaLnBrk="1" hangingPunct="1">
              <a:lnSpc>
                <a:spcPts val="3500"/>
              </a:lnSpc>
              <a:spcBef>
                <a:spcPct val="0"/>
              </a:spcBef>
              <a:buNone/>
            </a:pPr>
            <a:r>
              <a:rPr lang="en-US" altLang="zh-CN" sz="2800" b="1" dirty="0">
                <a:solidFill>
                  <a:srgbClr val="FF0000"/>
                </a:solidFill>
                <a:latin typeface="微软雅黑" panose="020B0503020204020204" pitchFamily="34" charset="-122"/>
                <a:ea typeface="微软雅黑" panose="020B0503020204020204" pitchFamily="34" charset="-122"/>
              </a:rPr>
              <a:t>10.1  </a:t>
            </a:r>
            <a:r>
              <a:rPr lang="zh-CN" altLang="en-US" sz="2800" b="1" dirty="0">
                <a:solidFill>
                  <a:srgbClr val="FF0000"/>
                </a:solidFill>
                <a:latin typeface="微软雅黑" panose="020B0503020204020204" pitchFamily="34" charset="-122"/>
                <a:ea typeface="微软雅黑" panose="020B0503020204020204" pitchFamily="34" charset="-122"/>
              </a:rPr>
              <a:t>引言</a:t>
            </a:r>
            <a:endParaRPr lang="zh-CN" altLang="en-US" sz="2800" b="1" dirty="0">
              <a:solidFill>
                <a:srgbClr val="FF0000"/>
              </a:solidFill>
              <a:latin typeface="微软雅黑" panose="020B0503020204020204" pitchFamily="34" charset="-122"/>
              <a:ea typeface="微软雅黑" panose="020B0503020204020204" pitchFamily="34" charset="-122"/>
            </a:endParaRPr>
          </a:p>
          <a:p>
            <a:pPr marL="0" indent="0" eaLnBrk="1" hangingPunct="1">
              <a:lnSpc>
                <a:spcPts val="3500"/>
              </a:lnSpc>
              <a:spcBef>
                <a:spcPct val="0"/>
              </a:spcBef>
              <a:buNone/>
            </a:pPr>
            <a:r>
              <a:rPr lang="en-US" altLang="zh-CN" sz="2800" b="1" dirty="0">
                <a:solidFill>
                  <a:srgbClr val="FF0000"/>
                </a:solidFill>
                <a:latin typeface="微软雅黑" panose="020B0503020204020204" pitchFamily="34" charset="-122"/>
                <a:ea typeface="微软雅黑" panose="020B0503020204020204" pitchFamily="34" charset="-122"/>
              </a:rPr>
              <a:t>10.2  </a:t>
            </a:r>
            <a:r>
              <a:rPr lang="zh-CN" altLang="en-US" sz="2800" b="1" dirty="0">
                <a:solidFill>
                  <a:srgbClr val="FF0000"/>
                </a:solidFill>
                <a:latin typeface="微软雅黑" panose="020B0503020204020204" pitchFamily="34" charset="-122"/>
                <a:ea typeface="微软雅黑" panose="020B0503020204020204" pitchFamily="34" charset="-122"/>
              </a:rPr>
              <a:t>数字信号接收的统计表述</a:t>
            </a:r>
            <a:endParaRPr lang="zh-CN" altLang="en-US" sz="2800" b="1" dirty="0">
              <a:solidFill>
                <a:srgbClr val="FF0000"/>
              </a:solidFill>
              <a:latin typeface="微软雅黑" panose="020B0503020204020204" pitchFamily="34" charset="-122"/>
              <a:ea typeface="微软雅黑" panose="020B0503020204020204" pitchFamily="34" charset="-122"/>
            </a:endParaRPr>
          </a:p>
          <a:p>
            <a:pPr marL="0" indent="0" eaLnBrk="1" hangingPunct="1">
              <a:lnSpc>
                <a:spcPts val="3500"/>
              </a:lnSpc>
              <a:spcBef>
                <a:spcPct val="0"/>
              </a:spcBef>
              <a:buNone/>
            </a:pPr>
            <a:r>
              <a:rPr lang="en-US" altLang="zh-CN" sz="2800" b="1" dirty="0">
                <a:solidFill>
                  <a:srgbClr val="FF0000"/>
                </a:solidFill>
                <a:latin typeface="微软雅黑" panose="020B0503020204020204" pitchFamily="34" charset="-122"/>
                <a:ea typeface="微软雅黑" panose="020B0503020204020204" pitchFamily="34" charset="-122"/>
              </a:rPr>
              <a:t>10.3  </a:t>
            </a:r>
            <a:r>
              <a:rPr lang="zh-CN" altLang="en-US" sz="2800" b="1" dirty="0">
                <a:solidFill>
                  <a:srgbClr val="FF0000"/>
                </a:solidFill>
                <a:latin typeface="微软雅黑" panose="020B0503020204020204" pitchFamily="34" charset="-122"/>
                <a:ea typeface="微软雅黑" panose="020B0503020204020204" pitchFamily="34" charset="-122"/>
              </a:rPr>
              <a:t>关于最佳接收的准则</a:t>
            </a:r>
            <a:endParaRPr lang="zh-CN" altLang="en-US" sz="2800" b="1" dirty="0">
              <a:solidFill>
                <a:srgbClr val="FF0000"/>
              </a:solidFill>
              <a:latin typeface="微软雅黑" panose="020B0503020204020204" pitchFamily="34" charset="-122"/>
              <a:ea typeface="微软雅黑" panose="020B0503020204020204" pitchFamily="34" charset="-122"/>
            </a:endParaRPr>
          </a:p>
          <a:p>
            <a:pPr marL="0" indent="0" eaLnBrk="1" hangingPunct="1">
              <a:lnSpc>
                <a:spcPts val="3500"/>
              </a:lnSpc>
              <a:spcBef>
                <a:spcPct val="0"/>
              </a:spcBef>
              <a:buNone/>
            </a:pPr>
            <a:r>
              <a:rPr lang="en-US" altLang="zh-CN" sz="2800" b="1" dirty="0">
                <a:solidFill>
                  <a:srgbClr val="FF0000"/>
                </a:solidFill>
                <a:latin typeface="微软雅黑" panose="020B0503020204020204" pitchFamily="34" charset="-122"/>
                <a:ea typeface="微软雅黑" panose="020B0503020204020204" pitchFamily="34" charset="-122"/>
              </a:rPr>
              <a:t>10.4  </a:t>
            </a:r>
            <a:r>
              <a:rPr lang="zh-CN" altLang="en-US" sz="2800" b="1" dirty="0">
                <a:solidFill>
                  <a:srgbClr val="FF0000"/>
                </a:solidFill>
                <a:latin typeface="微软雅黑" panose="020B0503020204020204" pitchFamily="34" charset="-122"/>
                <a:ea typeface="微软雅黑" panose="020B0503020204020204" pitchFamily="34" charset="-122"/>
              </a:rPr>
              <a:t>确知信号的最佳接收</a:t>
            </a:r>
            <a:endParaRPr lang="zh-CN" altLang="en-US" sz="2800" b="1" dirty="0">
              <a:solidFill>
                <a:srgbClr val="FF0000"/>
              </a:solidFill>
              <a:latin typeface="微软雅黑" panose="020B0503020204020204" pitchFamily="34" charset="-122"/>
              <a:ea typeface="微软雅黑" panose="020B0503020204020204" pitchFamily="34" charset="-122"/>
            </a:endParaRPr>
          </a:p>
          <a:p>
            <a:pPr marL="0" indent="0" eaLnBrk="1" hangingPunct="1">
              <a:lnSpc>
                <a:spcPts val="3500"/>
              </a:lnSpc>
              <a:spcBef>
                <a:spcPct val="0"/>
              </a:spcBef>
              <a:buNone/>
            </a:pPr>
            <a:r>
              <a:rPr lang="en-US" altLang="zh-CN" sz="2800" b="1" dirty="0">
                <a:solidFill>
                  <a:srgbClr val="FF0000"/>
                </a:solidFill>
                <a:latin typeface="微软雅黑" panose="020B0503020204020204" pitchFamily="34" charset="-122"/>
                <a:ea typeface="微软雅黑" panose="020B0503020204020204" pitchFamily="34" charset="-122"/>
              </a:rPr>
              <a:t>10.5  </a:t>
            </a:r>
            <a:r>
              <a:rPr lang="zh-CN" altLang="en-US" sz="2800" b="1" dirty="0">
                <a:solidFill>
                  <a:srgbClr val="FF0000"/>
                </a:solidFill>
                <a:latin typeface="微软雅黑" panose="020B0503020204020204" pitchFamily="34" charset="-122"/>
                <a:ea typeface="微软雅黑" panose="020B0503020204020204" pitchFamily="34" charset="-122"/>
              </a:rPr>
              <a:t>随机信号的最佳接收</a:t>
            </a:r>
            <a:endParaRPr lang="zh-CN" altLang="en-US" sz="2800" b="1" dirty="0">
              <a:solidFill>
                <a:srgbClr val="FF0000"/>
              </a:solidFill>
              <a:latin typeface="微软雅黑" panose="020B0503020204020204" pitchFamily="34" charset="-122"/>
              <a:ea typeface="微软雅黑" panose="020B0503020204020204" pitchFamily="34" charset="-122"/>
            </a:endParaRPr>
          </a:p>
          <a:p>
            <a:pPr marL="0" indent="0" eaLnBrk="1" hangingPunct="1">
              <a:lnSpc>
                <a:spcPts val="3500"/>
              </a:lnSpc>
              <a:spcBef>
                <a:spcPct val="0"/>
              </a:spcBef>
              <a:buNone/>
            </a:pPr>
            <a:r>
              <a:rPr lang="en-US" altLang="zh-CN" sz="2800" b="1" dirty="0">
                <a:solidFill>
                  <a:srgbClr val="FF0000"/>
                </a:solidFill>
                <a:latin typeface="微软雅黑" panose="020B0503020204020204" pitchFamily="34" charset="-122"/>
                <a:ea typeface="微软雅黑" panose="020B0503020204020204" pitchFamily="34" charset="-122"/>
              </a:rPr>
              <a:t>10.6  </a:t>
            </a:r>
            <a:r>
              <a:rPr lang="zh-CN" altLang="en-US" sz="2800" b="1" dirty="0">
                <a:solidFill>
                  <a:srgbClr val="FF0000"/>
                </a:solidFill>
                <a:latin typeface="微软雅黑" panose="020B0503020204020204" pitchFamily="34" charset="-122"/>
                <a:ea typeface="微软雅黑" panose="020B0503020204020204" pitchFamily="34" charset="-122"/>
              </a:rPr>
              <a:t>起伏信号的最佳接收</a:t>
            </a:r>
            <a:endParaRPr lang="zh-CN" altLang="en-US" sz="2800" b="1" dirty="0">
              <a:solidFill>
                <a:srgbClr val="FF0000"/>
              </a:solidFill>
              <a:latin typeface="微软雅黑" panose="020B0503020204020204" pitchFamily="34" charset="-122"/>
              <a:ea typeface="微软雅黑" panose="020B0503020204020204" pitchFamily="34" charset="-122"/>
            </a:endParaRPr>
          </a:p>
          <a:p>
            <a:pPr marL="0" indent="0" eaLnBrk="1" hangingPunct="1">
              <a:lnSpc>
                <a:spcPts val="3500"/>
              </a:lnSpc>
              <a:spcBef>
                <a:spcPct val="0"/>
              </a:spcBef>
              <a:buNone/>
            </a:pPr>
            <a:r>
              <a:rPr lang="en-US" altLang="zh-CN" sz="2800" b="1" dirty="0">
                <a:solidFill>
                  <a:srgbClr val="FF0000"/>
                </a:solidFill>
                <a:latin typeface="微软雅黑" panose="020B0503020204020204" pitchFamily="34" charset="-122"/>
                <a:ea typeface="微软雅黑" panose="020B0503020204020204" pitchFamily="34" charset="-122"/>
              </a:rPr>
              <a:t>10.7  </a:t>
            </a:r>
            <a:r>
              <a:rPr lang="zh-CN" altLang="en-US" sz="2800" b="1" dirty="0">
                <a:solidFill>
                  <a:srgbClr val="FF0000"/>
                </a:solidFill>
                <a:latin typeface="微软雅黑" panose="020B0503020204020204" pitchFamily="34" charset="-122"/>
                <a:ea typeface="微软雅黑" panose="020B0503020204020204" pitchFamily="34" charset="-122"/>
              </a:rPr>
              <a:t>普通接收机与最佳接收机的性能比较</a:t>
            </a:r>
            <a:endParaRPr lang="zh-CN" altLang="en-US" sz="2800" b="1" dirty="0">
              <a:solidFill>
                <a:srgbClr val="FF0000"/>
              </a:solidFill>
              <a:latin typeface="微软雅黑" panose="020B0503020204020204" pitchFamily="34" charset="-122"/>
              <a:ea typeface="微软雅黑" panose="020B0503020204020204" pitchFamily="34" charset="-122"/>
            </a:endParaRPr>
          </a:p>
          <a:p>
            <a:pPr marL="0" indent="0" eaLnBrk="1" hangingPunct="1">
              <a:lnSpc>
                <a:spcPts val="3500"/>
              </a:lnSpc>
              <a:spcBef>
                <a:spcPct val="0"/>
              </a:spcBef>
              <a:buNone/>
            </a:pPr>
            <a:r>
              <a:rPr lang="en-US" altLang="zh-CN" sz="2800" b="1" dirty="0">
                <a:solidFill>
                  <a:srgbClr val="FF0000"/>
                </a:solidFill>
                <a:latin typeface="微软雅黑" panose="020B0503020204020204" pitchFamily="34" charset="-122"/>
                <a:ea typeface="微软雅黑" panose="020B0503020204020204" pitchFamily="34" charset="-122"/>
              </a:rPr>
              <a:t>10.8  </a:t>
            </a:r>
            <a:r>
              <a:rPr lang="zh-CN" altLang="en-US" sz="2800" b="1" dirty="0">
                <a:solidFill>
                  <a:srgbClr val="FF0000"/>
                </a:solidFill>
                <a:latin typeface="微软雅黑" panose="020B0503020204020204" pitchFamily="34" charset="-122"/>
                <a:ea typeface="微软雅黑" panose="020B0503020204020204" pitchFamily="34" charset="-122"/>
              </a:rPr>
              <a:t>匹配滤波器</a:t>
            </a:r>
            <a:endParaRPr lang="zh-CN" altLang="en-US" sz="2800" b="1" dirty="0">
              <a:solidFill>
                <a:srgbClr val="FF0000"/>
              </a:solidFill>
              <a:latin typeface="微软雅黑" panose="020B0503020204020204" pitchFamily="34" charset="-122"/>
              <a:ea typeface="微软雅黑" panose="020B0503020204020204" pitchFamily="34" charset="-122"/>
            </a:endParaRPr>
          </a:p>
          <a:p>
            <a:pPr marL="0" indent="0" eaLnBrk="1" hangingPunct="1">
              <a:lnSpc>
                <a:spcPts val="3500"/>
              </a:lnSpc>
              <a:spcBef>
                <a:spcPct val="0"/>
              </a:spcBef>
              <a:buNone/>
            </a:pPr>
            <a:r>
              <a:rPr lang="en-US" altLang="zh-CN" sz="2800" b="1" dirty="0">
                <a:solidFill>
                  <a:srgbClr val="FF0000"/>
                </a:solidFill>
                <a:latin typeface="微软雅黑" panose="020B0503020204020204" pitchFamily="34" charset="-122"/>
                <a:ea typeface="微软雅黑" panose="020B0503020204020204" pitchFamily="34" charset="-122"/>
              </a:rPr>
              <a:t>10.9  </a:t>
            </a:r>
            <a:r>
              <a:rPr lang="zh-CN" altLang="en-US" sz="2800" b="1" dirty="0">
                <a:solidFill>
                  <a:srgbClr val="FF0000"/>
                </a:solidFill>
                <a:latin typeface="微软雅黑" panose="020B0503020204020204" pitchFamily="34" charset="-122"/>
                <a:ea typeface="微软雅黑" panose="020B0503020204020204" pitchFamily="34" charset="-122"/>
              </a:rPr>
              <a:t>最佳基带传输系统</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0" indent="0" eaLnBrk="1" hangingPunct="1">
              <a:lnSpc>
                <a:spcPts val="3500"/>
              </a:lnSpc>
              <a:spcBef>
                <a:spcPct val="0"/>
              </a:spcBef>
              <a:buNone/>
            </a:pPr>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b="1" dirty="0">
                <a:solidFill>
                  <a:srgbClr val="0000FF"/>
                </a:solidFill>
                <a:latin typeface="微软雅黑" panose="020B0503020204020204" pitchFamily="34" charset="-122"/>
                <a:ea typeface="微软雅黑" panose="020B0503020204020204" pitchFamily="34" charset="-122"/>
              </a:rPr>
              <a:t>自  学！</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cover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ext Box 3"/>
          <p:cNvSpPr txBox="1"/>
          <p:nvPr/>
        </p:nvSpPr>
        <p:spPr>
          <a:xfrm>
            <a:off x="304800" y="1403350"/>
            <a:ext cx="8358188" cy="4660900"/>
          </a:xfrm>
          <a:prstGeom prst="rect">
            <a:avLst/>
          </a:prstGeom>
          <a:noFill/>
          <a:ln w="9525">
            <a:noFill/>
          </a:ln>
        </p:spPr>
        <p:txBody>
          <a:bodyPr wrap="square" anchor="t">
            <a:spAutoFit/>
          </a:bodyPr>
          <a:p>
            <a:pPr>
              <a:lnSpc>
                <a:spcPct val="150000"/>
              </a:lnSpc>
            </a:pPr>
            <a:r>
              <a:rPr lang="zh-CN" altLang="en-US" sz="2000" dirty="0">
                <a:latin typeface="微软雅黑" panose="020B0503020204020204" pitchFamily="34" charset="-122"/>
                <a:ea typeface="微软雅黑" panose="020B0503020204020204" pitchFamily="34" charset="-122"/>
              </a:rPr>
              <a:t>传输</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种不同的信息可用</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位二进制码组：</a:t>
            </a:r>
            <a:r>
              <a:rPr lang="en-US" altLang="zh-CN" sz="2000" dirty="0">
                <a:latin typeface="微软雅黑" panose="020B0503020204020204" pitchFamily="34" charset="-122"/>
                <a:ea typeface="微软雅黑" panose="020B0503020204020204" pitchFamily="34" charset="-122"/>
              </a:rPr>
              <a:t>00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。代表所传信息的这些</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位码，称为</a:t>
            </a:r>
            <a:r>
              <a:rPr lang="zh-CN" altLang="en-US" sz="2000" b="1" dirty="0">
                <a:solidFill>
                  <a:schemeClr val="tx2"/>
                </a:solidFill>
                <a:latin typeface="微软雅黑" panose="020B0503020204020204" pitchFamily="34" charset="-122"/>
                <a:ea typeface="微软雅黑" panose="020B0503020204020204" pitchFamily="34" charset="-122"/>
              </a:rPr>
              <a:t>信息位</a:t>
            </a:r>
            <a:r>
              <a:rPr lang="zh-CN" altLang="en-US" sz="2000" dirty="0">
                <a:latin typeface="微软雅黑" panose="020B0503020204020204" pitchFamily="34" charset="-122"/>
                <a:ea typeface="微软雅黑" panose="020B0503020204020204" pitchFamily="34" charset="-122"/>
              </a:rPr>
              <a:t>。前面使用</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位码，多出的</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位称为</a:t>
            </a:r>
            <a:r>
              <a:rPr lang="zh-CN" altLang="en-US" sz="2000" b="1" dirty="0">
                <a:solidFill>
                  <a:schemeClr val="tx2"/>
                </a:solidFill>
                <a:latin typeface="微软雅黑" panose="020B0503020204020204" pitchFamily="34" charset="-122"/>
                <a:ea typeface="微软雅黑" panose="020B0503020204020204" pitchFamily="34" charset="-122"/>
              </a:rPr>
              <a:t>监督位</a:t>
            </a:r>
            <a:endParaRPr lang="zh-CN" altLang="en-US" sz="2000" b="1" dirty="0">
              <a:solidFill>
                <a:schemeClr val="tx2"/>
              </a:solidFill>
              <a:latin typeface="微软雅黑" panose="020B0503020204020204" pitchFamily="34" charset="-122"/>
              <a:ea typeface="微软雅黑" panose="020B0503020204020204" pitchFamily="34" charset="-122"/>
            </a:endParaRPr>
          </a:p>
          <a:p>
            <a:pPr>
              <a:lnSpc>
                <a:spcPct val="150000"/>
              </a:lnSpc>
            </a:pPr>
            <a:endParaRPr lang="zh-CN" altLang="en-US" sz="1000" dirty="0">
              <a:latin typeface="微软雅黑" panose="020B0503020204020204" pitchFamily="34" charset="-122"/>
              <a:ea typeface="微软雅黑" panose="020B0503020204020204" pitchFamily="34" charset="-122"/>
            </a:endParaRPr>
          </a:p>
          <a:p>
            <a:pPr>
              <a:lnSpc>
                <a:spcPct val="150000"/>
              </a:lnSpc>
              <a:buAutoNum type="arabicPeriod"/>
            </a:pPr>
            <a:r>
              <a:rPr lang="zh-CN" altLang="en-US" sz="2800" b="1" dirty="0">
                <a:solidFill>
                  <a:schemeClr val="tx2"/>
                </a:solidFill>
                <a:latin typeface="微软雅黑" panose="020B0503020204020204" pitchFamily="34" charset="-122"/>
                <a:ea typeface="微软雅黑" panose="020B0503020204020204" pitchFamily="34" charset="-122"/>
              </a:rPr>
              <a:t> 分组码</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将信息码分组，每组</a:t>
            </a:r>
            <a:r>
              <a:rPr lang="zh-CN" altLang="en-US" sz="2000" b="1" dirty="0">
                <a:solidFill>
                  <a:srgbClr val="0000FF"/>
                </a:solidFill>
                <a:latin typeface="微软雅黑" panose="020B0503020204020204" pitchFamily="34" charset="-122"/>
                <a:ea typeface="微软雅黑" panose="020B0503020204020204" pitchFamily="34" charset="-122"/>
              </a:rPr>
              <a:t>信息码</a:t>
            </a:r>
            <a:r>
              <a:rPr lang="zh-CN" altLang="en-US" sz="2000" dirty="0">
                <a:latin typeface="微软雅黑" panose="020B0503020204020204" pitchFamily="34" charset="-122"/>
                <a:ea typeface="微软雅黑" panose="020B0503020204020204" pitchFamily="34" charset="-122"/>
              </a:rPr>
              <a:t>后附加若干</a:t>
            </a:r>
            <a:r>
              <a:rPr lang="zh-CN" altLang="en-US" sz="2000" b="1" dirty="0">
                <a:solidFill>
                  <a:srgbClr val="0000FF"/>
                </a:solidFill>
                <a:latin typeface="微软雅黑" panose="020B0503020204020204" pitchFamily="34" charset="-122"/>
                <a:ea typeface="微软雅黑" panose="020B0503020204020204" pitchFamily="34" charset="-122"/>
              </a:rPr>
              <a:t>监督码</a:t>
            </a:r>
            <a:r>
              <a:rPr lang="zh-CN" altLang="en-US" sz="2000" dirty="0">
                <a:latin typeface="微软雅黑" panose="020B0503020204020204" pitchFamily="34" charset="-122"/>
                <a:ea typeface="微软雅黑" panose="020B0503020204020204" pitchFamily="34" charset="-122"/>
              </a:rPr>
              <a:t>的编码集合，称为</a:t>
            </a:r>
            <a:r>
              <a:rPr lang="zh-CN" altLang="en-US" sz="2000" b="1" dirty="0">
                <a:solidFill>
                  <a:schemeClr val="tx2"/>
                </a:solidFill>
                <a:latin typeface="微软雅黑" panose="020B0503020204020204" pitchFamily="34" charset="-122"/>
                <a:ea typeface="微软雅黑" panose="020B0503020204020204" pitchFamily="34" charset="-122"/>
              </a:rPr>
              <a:t>分组码</a:t>
            </a:r>
            <a:r>
              <a:rPr lang="zh-CN" altLang="en-US" sz="2000" dirty="0">
                <a:latin typeface="微软雅黑" panose="020B0503020204020204" pitchFamily="34" charset="-122"/>
                <a:ea typeface="微软雅黑" panose="020B0503020204020204" pitchFamily="34" charset="-122"/>
              </a:rPr>
              <a:t>。分组码用</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表示，其中：</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是每组二进制</a:t>
            </a:r>
            <a:r>
              <a:rPr lang="zh-CN" altLang="en-US" sz="2000" b="1" dirty="0">
                <a:solidFill>
                  <a:schemeClr val="tx2"/>
                </a:solidFill>
                <a:latin typeface="微软雅黑" panose="020B0503020204020204" pitchFamily="34" charset="-122"/>
                <a:ea typeface="微软雅黑" panose="020B0503020204020204" pitchFamily="34" charset="-122"/>
              </a:rPr>
              <a:t>信息码位数</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是码组的</a:t>
            </a:r>
            <a:r>
              <a:rPr lang="zh-CN" altLang="en-US" sz="2000" b="1" dirty="0">
                <a:solidFill>
                  <a:schemeClr val="tx2"/>
                </a:solidFill>
                <a:latin typeface="微软雅黑" panose="020B0503020204020204" pitchFamily="34" charset="-122"/>
                <a:ea typeface="微软雅黑" panose="020B0503020204020204" pitchFamily="34" charset="-122"/>
              </a:rPr>
              <a:t>码元总位数</a:t>
            </a:r>
            <a:r>
              <a:rPr lang="zh-CN" altLang="en-US" sz="2000" dirty="0">
                <a:latin typeface="微软雅黑" panose="020B0503020204020204" pitchFamily="34" charset="-122"/>
                <a:ea typeface="微软雅黑" panose="020B0503020204020204" pitchFamily="34" charset="-122"/>
              </a:rPr>
              <a:t>，又称</a:t>
            </a:r>
            <a:r>
              <a:rPr lang="zh-CN" altLang="en-US" sz="2000" b="1" dirty="0">
                <a:solidFill>
                  <a:schemeClr val="tx2"/>
                </a:solidFill>
                <a:latin typeface="微软雅黑" panose="020B0503020204020204" pitchFamily="34" charset="-122"/>
                <a:ea typeface="微软雅黑" panose="020B0503020204020204" pitchFamily="34" charset="-122"/>
              </a:rPr>
              <a:t>码组长度</a:t>
            </a:r>
            <a:r>
              <a:rPr lang="zh-CN" altLang="en-US" sz="2000" dirty="0">
                <a:latin typeface="微软雅黑" panose="020B0503020204020204" pitchFamily="34" charset="-122"/>
                <a:ea typeface="微软雅黑" panose="020B0503020204020204" pitchFamily="34" charset="-122"/>
              </a:rPr>
              <a:t>，简称</a:t>
            </a:r>
            <a:r>
              <a:rPr lang="zh-CN" altLang="en-US" sz="2000" b="1" dirty="0">
                <a:solidFill>
                  <a:schemeClr val="tx2"/>
                </a:solidFill>
                <a:latin typeface="微软雅黑" panose="020B0503020204020204" pitchFamily="34" charset="-122"/>
                <a:ea typeface="微软雅黑" panose="020B0503020204020204" pitchFamily="34" charset="-122"/>
              </a:rPr>
              <a:t>码长</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r=</a:t>
            </a:r>
            <a:r>
              <a:rPr lang="en-US" altLang="zh-CN" sz="2000" dirty="0">
                <a:latin typeface="微软雅黑" panose="020B0503020204020204" pitchFamily="34" charset="-122"/>
                <a:ea typeface="微软雅黑" panose="020B0503020204020204" pitchFamily="34" charset="-122"/>
              </a:rPr>
              <a:t>n-k</a:t>
            </a:r>
            <a:r>
              <a:rPr lang="zh-CN" altLang="en-US" sz="2000" dirty="0">
                <a:latin typeface="微软雅黑" panose="020B0503020204020204" pitchFamily="34" charset="-122"/>
                <a:ea typeface="微软雅黑" panose="020B0503020204020204" pitchFamily="34" charset="-122"/>
              </a:rPr>
              <a:t>为码组中的</a:t>
            </a:r>
            <a:r>
              <a:rPr lang="zh-CN" altLang="en-US" sz="2000" b="1" dirty="0">
                <a:solidFill>
                  <a:schemeClr val="tx2"/>
                </a:solidFill>
                <a:latin typeface="微软雅黑" panose="020B0503020204020204" pitchFamily="34" charset="-122"/>
                <a:ea typeface="微软雅黑" panose="020B0503020204020204" pitchFamily="34" charset="-122"/>
              </a:rPr>
              <a:t>监督码位数</a:t>
            </a:r>
            <a:r>
              <a:rPr lang="zh-CN" altLang="en-US" sz="2000" dirty="0">
                <a:latin typeface="微软雅黑" panose="020B0503020204020204" pitchFamily="34" charset="-122"/>
                <a:ea typeface="微软雅黑" panose="020B0503020204020204" pitchFamily="34" charset="-122"/>
              </a:rPr>
              <a:t>。分组码是对每段</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位的信息码组以一定的规则增加</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位监督码，组成长为</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位的</a:t>
            </a:r>
            <a:r>
              <a:rPr lang="zh-CN" altLang="en-US" sz="2000" b="1" dirty="0">
                <a:solidFill>
                  <a:srgbClr val="FF0000"/>
                </a:solidFill>
                <a:latin typeface="微软雅黑" panose="020B0503020204020204" pitchFamily="34" charset="-122"/>
                <a:ea typeface="微软雅黑" panose="020B0503020204020204" pitchFamily="34" charset="-122"/>
              </a:rPr>
              <a:t>码字</a:t>
            </a:r>
            <a:r>
              <a:rPr lang="zh-CN" altLang="en-US" sz="2000" dirty="0">
                <a:latin typeface="微软雅黑" panose="020B0503020204020204" pitchFamily="34" charset="-122"/>
                <a:ea typeface="微软雅黑" panose="020B0503020204020204" pitchFamily="34" charset="-122"/>
              </a:rPr>
              <a:t>。二进制情况下，共有</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个不同的信息码组，相应地可得到</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个不同的码字，称为</a:t>
            </a:r>
            <a:r>
              <a:rPr lang="zh-CN" altLang="en-US" sz="2000" b="1" dirty="0">
                <a:solidFill>
                  <a:schemeClr val="tx2"/>
                </a:solidFill>
                <a:latin typeface="微软雅黑" panose="020B0503020204020204" pitchFamily="34" charset="-122"/>
                <a:ea typeface="微软雅黑" panose="020B0503020204020204" pitchFamily="34" charset="-122"/>
              </a:rPr>
              <a:t>许用码组</a:t>
            </a:r>
            <a:r>
              <a:rPr lang="zh-CN" altLang="en-US" sz="2000" dirty="0">
                <a:latin typeface="微软雅黑" panose="020B0503020204020204" pitchFamily="34" charset="-122"/>
                <a:ea typeface="微软雅黑" panose="020B0503020204020204" pitchFamily="34" charset="-122"/>
              </a:rPr>
              <a:t>。其余 </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个码字未被选用，称为</a:t>
            </a:r>
            <a:r>
              <a:rPr lang="zh-CN" altLang="en-US" sz="2000" b="1" dirty="0">
                <a:solidFill>
                  <a:schemeClr val="tx2"/>
                </a:solidFill>
                <a:latin typeface="微软雅黑" panose="020B0503020204020204" pitchFamily="34" charset="-122"/>
                <a:ea typeface="微软雅黑" panose="020B0503020204020204" pitchFamily="34" charset="-122"/>
              </a:rPr>
              <a:t>禁用码组</a:t>
            </a:r>
            <a:endParaRPr lang="zh-CN" altLang="en-US" sz="2000" dirty="0">
              <a:latin typeface="微软雅黑" panose="020B0503020204020204" pitchFamily="34" charset="-122"/>
              <a:ea typeface="微软雅黑" panose="020B0503020204020204" pitchFamily="34" charset="-122"/>
            </a:endParaRPr>
          </a:p>
        </p:txBody>
      </p:sp>
      <p:sp>
        <p:nvSpPr>
          <p:cNvPr id="38914" name="Rectangle 4"/>
          <p:cNvSpPr/>
          <p:nvPr/>
        </p:nvSpPr>
        <p:spPr>
          <a:xfrm>
            <a:off x="5364163" y="2921000"/>
            <a:ext cx="2160587" cy="36353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sz="2000" b="1" dirty="0">
                <a:solidFill>
                  <a:schemeClr val="tx2"/>
                </a:solidFill>
                <a:latin typeface="微软雅黑" panose="020B0503020204020204" pitchFamily="34" charset="-122"/>
                <a:ea typeface="微软雅黑" panose="020B0503020204020204" pitchFamily="34" charset="-122"/>
              </a:rPr>
              <a:t>信息位</a:t>
            </a:r>
            <a:r>
              <a:rPr lang="en-US" altLang="zh-CN" sz="2000" b="1" dirty="0">
                <a:solidFill>
                  <a:schemeClr val="tx2"/>
                </a:solidFill>
                <a:latin typeface="微软雅黑" panose="020B0503020204020204" pitchFamily="34" charset="-122"/>
                <a:ea typeface="微软雅黑" panose="020B0503020204020204" pitchFamily="34" charset="-122"/>
              </a:rPr>
              <a:t>k</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38915" name="Rectangle 5"/>
          <p:cNvSpPr/>
          <p:nvPr/>
        </p:nvSpPr>
        <p:spPr>
          <a:xfrm>
            <a:off x="7296150" y="2921000"/>
            <a:ext cx="1235075" cy="363538"/>
          </a:xfrm>
          <a:prstGeom prst="rect">
            <a:avLst/>
          </a:prstGeom>
          <a:solidFill>
            <a:srgbClr val="FF33CC"/>
          </a:solidFill>
          <a:ln w="9525" cap="flat" cmpd="sng">
            <a:solidFill>
              <a:schemeClr val="tx1"/>
            </a:solidFill>
            <a:prstDash val="solid"/>
            <a:miter/>
            <a:headEnd type="none" w="med" len="med"/>
            <a:tailEnd type="none" w="med" len="med"/>
          </a:ln>
        </p:spPr>
        <p:txBody>
          <a:bodyPr wrap="none" anchor="ctr"/>
          <a:p>
            <a:pPr algn="ctr"/>
            <a:r>
              <a:rPr lang="zh-CN" altLang="en-US" sz="2000" b="1" dirty="0">
                <a:latin typeface="微软雅黑" panose="020B0503020204020204" pitchFamily="34" charset="-122"/>
                <a:ea typeface="微软雅黑" panose="020B0503020204020204" pitchFamily="34" charset="-122"/>
              </a:rPr>
              <a:t>监督位</a:t>
            </a:r>
            <a:r>
              <a:rPr lang="en-US" altLang="zh-CN" sz="2000" b="1" dirty="0">
                <a:latin typeface="微软雅黑" panose="020B0503020204020204" pitchFamily="34" charset="-122"/>
                <a:ea typeface="微软雅黑" panose="020B0503020204020204" pitchFamily="34" charset="-122"/>
              </a:rPr>
              <a:t>r</a:t>
            </a:r>
            <a:endParaRPr lang="en-US" altLang="zh-CN" sz="2000" b="1" dirty="0">
              <a:latin typeface="微软雅黑" panose="020B0503020204020204" pitchFamily="34" charset="-122"/>
              <a:ea typeface="微软雅黑" panose="020B0503020204020204" pitchFamily="34" charset="-122"/>
            </a:endParaRPr>
          </a:p>
        </p:txBody>
      </p:sp>
      <p:sp>
        <p:nvSpPr>
          <p:cNvPr id="38916" name="AutoShape 6"/>
          <p:cNvSpPr/>
          <p:nvPr/>
        </p:nvSpPr>
        <p:spPr>
          <a:xfrm rot="5400000">
            <a:off x="6843713" y="1252538"/>
            <a:ext cx="207962" cy="3024187"/>
          </a:xfrm>
          <a:prstGeom prst="leftBrace">
            <a:avLst>
              <a:gd name="adj1" fmla="val 120644"/>
              <a:gd name="adj2" fmla="val 52204"/>
            </a:avLst>
          </a:prstGeom>
          <a:noFill/>
          <a:ln w="9525" cap="flat" cmpd="sng">
            <a:solidFill>
              <a:srgbClr val="0000FF"/>
            </a:solidFill>
            <a:prstDash val="solid"/>
            <a:round/>
            <a:headEnd type="none" w="med" len="med"/>
            <a:tailEnd type="none" w="med" len="med"/>
          </a:ln>
        </p:spPr>
        <p:txBody>
          <a:bodyPr wrap="none" anchor="ctr"/>
          <a:p>
            <a:pPr algn="ctr"/>
            <a:endParaRPr lang="zh-CN" altLang="en-US" sz="2000" dirty="0">
              <a:latin typeface="微软雅黑" panose="020B0503020204020204" pitchFamily="34" charset="-122"/>
              <a:ea typeface="微软雅黑" panose="020B0503020204020204" pitchFamily="34" charset="-122"/>
            </a:endParaRPr>
          </a:p>
        </p:txBody>
      </p:sp>
      <p:sp>
        <p:nvSpPr>
          <p:cNvPr id="38917" name="Rectangle 7"/>
          <p:cNvSpPr/>
          <p:nvPr/>
        </p:nvSpPr>
        <p:spPr>
          <a:xfrm>
            <a:off x="6156325" y="2420938"/>
            <a:ext cx="1511300" cy="396875"/>
          </a:xfrm>
          <a:prstGeom prst="rect">
            <a:avLst/>
          </a:prstGeom>
          <a:noFill/>
          <a:ln w="9525">
            <a:noFill/>
          </a:ln>
        </p:spPr>
        <p:txBody>
          <a:bodyPr anchor="t">
            <a:spAutoFit/>
          </a:bodyPr>
          <a:p>
            <a:r>
              <a:rPr lang="zh-CN" altLang="en-US" sz="2000" b="1" dirty="0">
                <a:solidFill>
                  <a:srgbClr val="0000FF"/>
                </a:solidFill>
                <a:latin typeface="微软雅黑" panose="020B0503020204020204" pitchFamily="34" charset="-122"/>
                <a:ea typeface="微软雅黑" panose="020B0503020204020204" pitchFamily="34" charset="-122"/>
              </a:rPr>
              <a:t>码长</a:t>
            </a:r>
            <a:r>
              <a:rPr lang="en-US" altLang="zh-CN" sz="2000" b="1" dirty="0">
                <a:solidFill>
                  <a:srgbClr val="0000FF"/>
                </a:solidFill>
                <a:latin typeface="微软雅黑" panose="020B0503020204020204" pitchFamily="34" charset="-122"/>
                <a:ea typeface="微软雅黑" panose="020B0503020204020204" pitchFamily="34" charset="-122"/>
              </a:rPr>
              <a:t>n=k+r</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sp>
        <p:nvSpPr>
          <p:cNvPr id="38918" name="Rectangle 8"/>
          <p:cNvSpPr/>
          <p:nvPr/>
        </p:nvSpPr>
        <p:spPr>
          <a:xfrm>
            <a:off x="1547813" y="692150"/>
            <a:ext cx="3024187" cy="519113"/>
          </a:xfrm>
          <a:prstGeom prst="rect">
            <a:avLst/>
          </a:prstGeom>
          <a:noFill/>
          <a:ln w="9525">
            <a:noFill/>
          </a:ln>
        </p:spPr>
        <p:txBody>
          <a:bodyPr anchor="t">
            <a:spAutoFit/>
          </a:bodyPr>
          <a:p>
            <a:r>
              <a:rPr lang="zh-CN" altLang="en-US" sz="2800" b="1" dirty="0">
                <a:solidFill>
                  <a:srgbClr val="0000FF"/>
                </a:solidFill>
                <a:latin typeface="微软雅黑" panose="020B0503020204020204" pitchFamily="34" charset="-122"/>
                <a:ea typeface="微软雅黑" panose="020B0503020204020204" pitchFamily="34" charset="-122"/>
              </a:rPr>
              <a:t>二  分组码</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Text Box 2"/>
          <p:cNvSpPr txBox="1"/>
          <p:nvPr/>
        </p:nvSpPr>
        <p:spPr>
          <a:xfrm>
            <a:off x="371475" y="1381125"/>
            <a:ext cx="8401050" cy="4914900"/>
          </a:xfrm>
          <a:prstGeom prst="rect">
            <a:avLst/>
          </a:prstGeom>
          <a:noFill/>
          <a:ln w="9525">
            <a:noFill/>
          </a:ln>
        </p:spPr>
        <p:txBody>
          <a:bodyPr wrap="square" anchor="t">
            <a:spAutoFit/>
          </a:bodyPr>
          <a:p>
            <a:pPr>
              <a:lnSpc>
                <a:spcPct val="140000"/>
              </a:lnSpc>
            </a:pP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码重</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ct val="140000"/>
              </a:lnSpc>
            </a:pPr>
            <a:r>
              <a:rPr lang="zh-CN" altLang="en-US" sz="2000" dirty="0">
                <a:latin typeface="微软雅黑" panose="020B0503020204020204" pitchFamily="34" charset="-122"/>
                <a:ea typeface="微软雅黑" panose="020B0503020204020204" pitchFamily="34" charset="-122"/>
              </a:rPr>
              <a:t>在分组码中非零码元的数目称为码字的</a:t>
            </a:r>
            <a:r>
              <a:rPr lang="zh-CN" altLang="en-US" sz="2000" b="1" dirty="0">
                <a:solidFill>
                  <a:schemeClr val="tx2"/>
                </a:solidFill>
                <a:latin typeface="微软雅黑" panose="020B0503020204020204" pitchFamily="34" charset="-122"/>
                <a:ea typeface="微软雅黑" panose="020B0503020204020204" pitchFamily="34" charset="-122"/>
              </a:rPr>
              <a:t>汉明</a:t>
            </a:r>
            <a:r>
              <a:rPr lang="en-US" altLang="zh-CN" sz="2000" b="1" dirty="0">
                <a:solidFill>
                  <a:schemeClr val="tx2"/>
                </a:solidFill>
                <a:latin typeface="微软雅黑" panose="020B0503020204020204" pitchFamily="34" charset="-122"/>
                <a:ea typeface="微软雅黑" panose="020B0503020204020204" pitchFamily="34" charset="-122"/>
              </a:rPr>
              <a:t>(Hamming)</a:t>
            </a:r>
            <a:r>
              <a:rPr lang="zh-CN" altLang="en-US" sz="2000" b="1" dirty="0">
                <a:solidFill>
                  <a:schemeClr val="tx2"/>
                </a:solidFill>
                <a:latin typeface="微软雅黑" panose="020B0503020204020204" pitchFamily="34" charset="-122"/>
                <a:ea typeface="微软雅黑" panose="020B0503020204020204" pitchFamily="34" charset="-122"/>
              </a:rPr>
              <a:t>重量</a:t>
            </a:r>
            <a:r>
              <a:rPr lang="zh-CN" altLang="en-US" sz="2000" dirty="0">
                <a:latin typeface="微软雅黑" panose="020B0503020204020204" pitchFamily="34" charset="-122"/>
                <a:ea typeface="微软雅黑" panose="020B0503020204020204" pitchFamily="34" charset="-122"/>
              </a:rPr>
              <a:t>，简称</a:t>
            </a:r>
            <a:r>
              <a:rPr lang="zh-CN" altLang="en-US" sz="2000" b="1" dirty="0">
                <a:solidFill>
                  <a:schemeClr val="tx2"/>
                </a:solidFill>
                <a:latin typeface="微软雅黑" panose="020B0503020204020204" pitchFamily="34" charset="-122"/>
                <a:ea typeface="微软雅黑" panose="020B0503020204020204" pitchFamily="34" charset="-122"/>
              </a:rPr>
              <a:t>码重</a:t>
            </a:r>
            <a:r>
              <a:rPr lang="zh-CN" altLang="en-US" sz="2000" dirty="0">
                <a:latin typeface="微软雅黑" panose="020B0503020204020204" pitchFamily="34" charset="-122"/>
                <a:ea typeface="微软雅黑" panose="020B0503020204020204" pitchFamily="34" charset="-122"/>
              </a:rPr>
              <a:t>，用</a:t>
            </a:r>
            <a:r>
              <a:rPr lang="en-US" altLang="zh-CN" sz="2000" b="1" dirty="0">
                <a:solidFill>
                  <a:schemeClr val="tx2"/>
                </a:solidFill>
                <a:latin typeface="微软雅黑" panose="020B0503020204020204" pitchFamily="34" charset="-122"/>
                <a:ea typeface="微软雅黑" panose="020B0503020204020204" pitchFamily="34" charset="-122"/>
              </a:rPr>
              <a:t>w</a:t>
            </a:r>
            <a:r>
              <a:rPr lang="zh-CN" altLang="en-US" sz="2000" dirty="0">
                <a:latin typeface="微软雅黑" panose="020B0503020204020204" pitchFamily="34" charset="-122"/>
                <a:ea typeface="微软雅黑" panose="020B0503020204020204" pitchFamily="34" charset="-122"/>
              </a:rPr>
              <a:t>表示。例如，码字 </a:t>
            </a:r>
            <a:r>
              <a:rPr lang="en-US" altLang="zh-CN" sz="2000" dirty="0">
                <a:latin typeface="微软雅黑" panose="020B0503020204020204" pitchFamily="34" charset="-122"/>
                <a:ea typeface="微软雅黑" panose="020B0503020204020204" pitchFamily="34" charset="-122"/>
              </a:rPr>
              <a:t>10110</a:t>
            </a:r>
            <a:r>
              <a:rPr lang="zh-CN" altLang="en-US" sz="2000" dirty="0">
                <a:latin typeface="微软雅黑" panose="020B0503020204020204" pitchFamily="34" charset="-122"/>
                <a:ea typeface="微软雅黑" panose="020B0503020204020204" pitchFamily="34" charset="-122"/>
              </a:rPr>
              <a:t>，码重</a:t>
            </a:r>
            <a:r>
              <a:rPr lang="en-US" altLang="zh-CN" sz="2000" dirty="0">
                <a:latin typeface="微软雅黑" panose="020B0503020204020204" pitchFamily="34" charset="-122"/>
                <a:ea typeface="微软雅黑" panose="020B0503020204020204" pitchFamily="34" charset="-122"/>
              </a:rPr>
              <a:t>w=3 </a:t>
            </a:r>
            <a:endParaRPr lang="en-US" altLang="zh-CN" sz="2000" dirty="0">
              <a:latin typeface="微软雅黑" panose="020B0503020204020204" pitchFamily="34" charset="-122"/>
              <a:ea typeface="微软雅黑" panose="020B0503020204020204" pitchFamily="34" charset="-122"/>
            </a:endParaRPr>
          </a:p>
          <a:p>
            <a:pPr>
              <a:lnSpc>
                <a:spcPct val="140000"/>
              </a:lnSpc>
            </a:pPr>
            <a:r>
              <a:rPr lang="en-US" altLang="zh-CN" sz="2800" b="1" dirty="0">
                <a:solidFill>
                  <a:srgbClr val="0000FF"/>
                </a:solidFill>
                <a:latin typeface="微软雅黑" panose="020B0503020204020204" pitchFamily="34" charset="-122"/>
                <a:ea typeface="微软雅黑" panose="020B0503020204020204" pitchFamily="34" charset="-122"/>
              </a:rPr>
              <a:t>(2) </a:t>
            </a:r>
            <a:r>
              <a:rPr lang="zh-CN" altLang="en-US" sz="2800" b="1" dirty="0">
                <a:solidFill>
                  <a:srgbClr val="0000FF"/>
                </a:solidFill>
                <a:latin typeface="微软雅黑" panose="020B0503020204020204" pitchFamily="34" charset="-122"/>
                <a:ea typeface="微软雅黑" panose="020B0503020204020204" pitchFamily="34" charset="-122"/>
              </a:rPr>
              <a:t>码距</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ct val="140000"/>
              </a:lnSpc>
            </a:pPr>
            <a:r>
              <a:rPr lang="zh-CN" altLang="en-US" sz="2000" dirty="0">
                <a:latin typeface="微软雅黑" panose="020B0503020204020204" pitchFamily="34" charset="-122"/>
                <a:ea typeface="微软雅黑" panose="020B0503020204020204" pitchFamily="34" charset="-122"/>
              </a:rPr>
              <a:t>两个等长码组之间相应位取值不同的数目称为这两个码组的</a:t>
            </a:r>
            <a:r>
              <a:rPr lang="zh-CN" altLang="en-US" sz="2000" b="1" dirty="0">
                <a:solidFill>
                  <a:schemeClr val="tx2"/>
                </a:solidFill>
                <a:latin typeface="微软雅黑" panose="020B0503020204020204" pitchFamily="34" charset="-122"/>
                <a:ea typeface="微软雅黑" panose="020B0503020204020204" pitchFamily="34" charset="-122"/>
              </a:rPr>
              <a:t>汉明</a:t>
            </a:r>
            <a:r>
              <a:rPr lang="en-US" altLang="zh-CN" sz="2000" b="1" dirty="0">
                <a:solidFill>
                  <a:schemeClr val="tx2"/>
                </a:solidFill>
                <a:latin typeface="微软雅黑" panose="020B0503020204020204" pitchFamily="34" charset="-122"/>
                <a:ea typeface="微软雅黑" panose="020B0503020204020204" pitchFamily="34" charset="-122"/>
              </a:rPr>
              <a:t>(Hamming)</a:t>
            </a:r>
            <a:r>
              <a:rPr lang="zh-CN" altLang="en-US" sz="2000" b="1" dirty="0">
                <a:solidFill>
                  <a:schemeClr val="tx2"/>
                </a:solidFill>
                <a:latin typeface="微软雅黑" panose="020B0503020204020204" pitchFamily="34" charset="-122"/>
                <a:ea typeface="微软雅黑" panose="020B0503020204020204" pitchFamily="34" charset="-122"/>
              </a:rPr>
              <a:t>距离</a:t>
            </a:r>
            <a:r>
              <a:rPr lang="zh-CN" altLang="en-US" sz="2000" dirty="0">
                <a:latin typeface="微软雅黑" panose="020B0503020204020204" pitchFamily="34" charset="-122"/>
                <a:ea typeface="微软雅黑" panose="020B0503020204020204" pitchFamily="34" charset="-122"/>
              </a:rPr>
              <a:t>， 简称</a:t>
            </a:r>
            <a:r>
              <a:rPr lang="zh-CN" altLang="en-US" sz="2000" b="1" dirty="0">
                <a:solidFill>
                  <a:schemeClr val="tx2"/>
                </a:solidFill>
                <a:latin typeface="微软雅黑" panose="020B0503020204020204" pitchFamily="34" charset="-122"/>
                <a:ea typeface="微软雅黑" panose="020B0503020204020204" pitchFamily="34" charset="-122"/>
              </a:rPr>
              <a:t>码距</a:t>
            </a:r>
            <a:r>
              <a:rPr lang="zh-CN" altLang="en-US" sz="2000" dirty="0">
                <a:latin typeface="微软雅黑" panose="020B0503020204020204" pitchFamily="34" charset="-122"/>
                <a:ea typeface="微软雅黑" panose="020B0503020204020204" pitchFamily="34" charset="-122"/>
              </a:rPr>
              <a:t>，用</a:t>
            </a:r>
            <a:r>
              <a:rPr lang="en-US" altLang="zh-CN" sz="2000" b="1" dirty="0">
                <a:solidFill>
                  <a:schemeClr val="tx2"/>
                </a:solidFill>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表示。例如 </a:t>
            </a:r>
            <a:r>
              <a:rPr lang="en-US" altLang="zh-CN" sz="2000" dirty="0">
                <a:latin typeface="微软雅黑" panose="020B0503020204020204" pitchFamily="34" charset="-122"/>
                <a:ea typeface="微软雅黑" panose="020B0503020204020204" pitchFamily="34" charset="-122"/>
              </a:rPr>
              <a:t>11000 </a:t>
            </a:r>
            <a:r>
              <a:rPr lang="zh-CN" altLang="en-US" sz="2000" dirty="0">
                <a:latin typeface="微软雅黑" panose="020B0503020204020204" pitchFamily="34" charset="-122"/>
                <a:ea typeface="微软雅黑" panose="020B0503020204020204" pitchFamily="34" charset="-122"/>
              </a:rPr>
              <a:t>与 </a:t>
            </a:r>
            <a:r>
              <a:rPr lang="en-US" altLang="zh-CN" sz="2000" dirty="0">
                <a:latin typeface="微软雅黑" panose="020B0503020204020204" pitchFamily="34" charset="-122"/>
                <a:ea typeface="微软雅黑" panose="020B0503020204020204" pitchFamily="34" charset="-122"/>
              </a:rPr>
              <a:t>10011</a:t>
            </a:r>
            <a:r>
              <a:rPr lang="zh-CN" altLang="en-US" sz="2000" dirty="0">
                <a:latin typeface="微软雅黑" panose="020B0503020204020204" pitchFamily="34" charset="-122"/>
                <a:ea typeface="微软雅黑" panose="020B0503020204020204" pitchFamily="34" charset="-122"/>
              </a:rPr>
              <a:t>之间的距离</a:t>
            </a:r>
            <a:r>
              <a:rPr lang="en-US" altLang="zh-CN" sz="2000" dirty="0">
                <a:latin typeface="微软雅黑" panose="020B0503020204020204" pitchFamily="34" charset="-122"/>
                <a:ea typeface="微软雅黑" panose="020B0503020204020204" pitchFamily="34" charset="-122"/>
              </a:rPr>
              <a:t>d=3</a:t>
            </a:r>
            <a:endParaRPr lang="en-US" altLang="zh-CN" sz="2000" dirty="0">
              <a:latin typeface="微软雅黑" panose="020B0503020204020204" pitchFamily="34" charset="-122"/>
              <a:ea typeface="微软雅黑" panose="020B0503020204020204" pitchFamily="34" charset="-122"/>
            </a:endParaRPr>
          </a:p>
          <a:p>
            <a:pPr>
              <a:lnSpc>
                <a:spcPct val="140000"/>
              </a:lnSpc>
            </a:pPr>
            <a:r>
              <a:rPr lang="en-US" altLang="zh-CN" sz="2800" b="1" dirty="0">
                <a:solidFill>
                  <a:srgbClr val="0000FF"/>
                </a:solidFill>
                <a:latin typeface="微软雅黑" panose="020B0503020204020204" pitchFamily="34" charset="-122"/>
                <a:ea typeface="微软雅黑" panose="020B0503020204020204" pitchFamily="34" charset="-122"/>
              </a:rPr>
              <a:t>(3) </a:t>
            </a:r>
            <a:r>
              <a:rPr lang="zh-CN" altLang="en-US" sz="2800" b="1" dirty="0">
                <a:solidFill>
                  <a:srgbClr val="0000FF"/>
                </a:solidFill>
                <a:latin typeface="微软雅黑" panose="020B0503020204020204" pitchFamily="34" charset="-122"/>
                <a:ea typeface="微软雅黑" panose="020B0503020204020204" pitchFamily="34" charset="-122"/>
              </a:rPr>
              <a:t>最小码距</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ct val="140000"/>
              </a:lnSpc>
            </a:pPr>
            <a:r>
              <a:rPr lang="zh-CN" altLang="en-US" sz="2000" dirty="0">
                <a:latin typeface="微软雅黑" panose="020B0503020204020204" pitchFamily="34" charset="-122"/>
                <a:ea typeface="微软雅黑" panose="020B0503020204020204" pitchFamily="34" charset="-122"/>
              </a:rPr>
              <a:t>码组集当中任意两个码组之间码距的最小值称</a:t>
            </a:r>
            <a:r>
              <a:rPr lang="zh-CN" altLang="en-US" sz="2000" b="1" dirty="0">
                <a:solidFill>
                  <a:schemeClr val="tx2"/>
                </a:solidFill>
                <a:latin typeface="微软雅黑" panose="020B0503020204020204" pitchFamily="34" charset="-122"/>
                <a:ea typeface="微软雅黑" panose="020B0503020204020204" pitchFamily="34" charset="-122"/>
              </a:rPr>
              <a:t>最小码距</a:t>
            </a:r>
            <a:r>
              <a:rPr lang="zh-CN" altLang="en-US" sz="2000" dirty="0">
                <a:latin typeface="微软雅黑" panose="020B0503020204020204" pitchFamily="34" charset="-122"/>
                <a:ea typeface="微软雅黑" panose="020B0503020204020204" pitchFamily="34" charset="-122"/>
              </a:rPr>
              <a:t>，用</a:t>
            </a:r>
            <a:r>
              <a:rPr lang="en-US" altLang="zh-CN" sz="2000" b="1" dirty="0">
                <a:solidFill>
                  <a:schemeClr val="tx2"/>
                </a:solidFill>
                <a:latin typeface="微软雅黑" panose="020B0503020204020204" pitchFamily="34" charset="-122"/>
                <a:ea typeface="微软雅黑" panose="020B0503020204020204" pitchFamily="34" charset="-122"/>
              </a:rPr>
              <a:t>d</a:t>
            </a:r>
            <a:r>
              <a:rPr lang="zh-CN" altLang="en-US" sz="2000" b="1" baseline="-25000" dirty="0">
                <a:solidFill>
                  <a:schemeClr val="tx2"/>
                </a:solidFill>
                <a:latin typeface="微软雅黑" panose="020B0503020204020204" pitchFamily="34" charset="-122"/>
                <a:ea typeface="微软雅黑" panose="020B0503020204020204" pitchFamily="34" charset="-122"/>
              </a:rPr>
              <a:t>０</a:t>
            </a:r>
            <a:r>
              <a:rPr lang="zh-CN" altLang="en-US" sz="2000" dirty="0">
                <a:latin typeface="微软雅黑" panose="020B0503020204020204" pitchFamily="34" charset="-122"/>
                <a:ea typeface="微软雅黑" panose="020B0503020204020204" pitchFamily="34" charset="-122"/>
              </a:rPr>
              <a:t>表示。最小码距是衡量码检错、纠错能力的依据</a:t>
            </a:r>
            <a:endParaRPr lang="zh-CN" altLang="en-US" sz="2000" dirty="0">
              <a:latin typeface="微软雅黑" panose="020B0503020204020204" pitchFamily="34" charset="-122"/>
              <a:ea typeface="微软雅黑" panose="020B0503020204020204" pitchFamily="34" charset="-122"/>
            </a:endParaRPr>
          </a:p>
        </p:txBody>
      </p:sp>
      <p:sp>
        <p:nvSpPr>
          <p:cNvPr id="39938" name="Rectangle 3"/>
          <p:cNvSpPr/>
          <p:nvPr/>
        </p:nvSpPr>
        <p:spPr>
          <a:xfrm>
            <a:off x="1403350" y="549275"/>
            <a:ext cx="4032250" cy="754063"/>
          </a:xfrm>
          <a:prstGeom prst="rect">
            <a:avLst/>
          </a:prstGeom>
          <a:noFill/>
          <a:ln w="9525">
            <a:noFill/>
          </a:ln>
        </p:spPr>
        <p:txBody>
          <a:bodyPr anchor="t">
            <a:spAutoFit/>
          </a:bodyPr>
          <a:p>
            <a:pPr>
              <a:lnSpc>
                <a:spcPct val="155000"/>
              </a:lnSpc>
              <a:spcBef>
                <a:spcPct val="50000"/>
              </a:spcBef>
            </a:pPr>
            <a:r>
              <a:rPr lang="en-US" altLang="zh-CN" sz="2800" b="1" dirty="0">
                <a:solidFill>
                  <a:schemeClr val="tx2"/>
                </a:solidFill>
                <a:latin typeface="微软雅黑" panose="020B0503020204020204" pitchFamily="34" charset="-122"/>
                <a:ea typeface="微软雅黑" panose="020B0503020204020204" pitchFamily="34" charset="-122"/>
              </a:rPr>
              <a:t>2. </a:t>
            </a:r>
            <a:r>
              <a:rPr lang="zh-CN" altLang="en-US" sz="2800" b="1" dirty="0">
                <a:solidFill>
                  <a:schemeClr val="tx2"/>
                </a:solidFill>
                <a:latin typeface="微软雅黑" panose="020B0503020204020204" pitchFamily="34" charset="-122"/>
                <a:ea typeface="微软雅黑" panose="020B0503020204020204" pitchFamily="34" charset="-122"/>
              </a:rPr>
              <a:t>分组码的基本概念</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ext Box 4"/>
          <p:cNvSpPr txBox="1"/>
          <p:nvPr/>
        </p:nvSpPr>
        <p:spPr>
          <a:xfrm>
            <a:off x="661988" y="1428750"/>
            <a:ext cx="4881562" cy="4030663"/>
          </a:xfrm>
          <a:prstGeom prst="rect">
            <a:avLst/>
          </a:prstGeom>
          <a:noFill/>
          <a:ln w="9525">
            <a:noFill/>
          </a:ln>
        </p:spPr>
        <p:txBody>
          <a:bodyPr wrap="square" anchor="t">
            <a:spAutoFit/>
          </a:bodyPr>
          <a:p>
            <a:pPr>
              <a:lnSpc>
                <a:spcPct val="150000"/>
              </a:lnSpc>
              <a:spcBef>
                <a:spcPct val="20000"/>
              </a:spcBef>
            </a:pPr>
            <a:r>
              <a:rPr lang="zh-CN" altLang="en-US" sz="2000" dirty="0">
                <a:latin typeface="微软雅黑" panose="020B0503020204020204" pitchFamily="34" charset="-122"/>
                <a:ea typeface="微软雅黑" panose="020B0503020204020204" pitchFamily="34" charset="-122"/>
              </a:rPr>
              <a:t>最小码距</a:t>
            </a:r>
            <a:r>
              <a:rPr lang="en-US" altLang="zh-CN" sz="2000" dirty="0">
                <a:latin typeface="微软雅黑" panose="020B0503020204020204" pitchFamily="34" charset="-122"/>
                <a:ea typeface="微软雅黑" panose="020B0503020204020204" pitchFamily="34" charset="-122"/>
              </a:rPr>
              <a:t>d</a:t>
            </a:r>
            <a:r>
              <a:rPr lang="en-US" altLang="zh-CN" sz="2000" baseline="-25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直接关系着码的检错和纠错能力；任一</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分组码，若要在码字内：</a:t>
            </a:r>
            <a:endParaRPr lang="en-US" altLang="zh-CN" sz="2000" dirty="0">
              <a:latin typeface="微软雅黑" panose="020B0503020204020204" pitchFamily="34" charset="-122"/>
              <a:ea typeface="微软雅黑" panose="020B0503020204020204" pitchFamily="34" charset="-122"/>
            </a:endParaRPr>
          </a:p>
          <a:p>
            <a:pPr>
              <a:lnSpc>
                <a:spcPct val="150000"/>
              </a:lnSpc>
              <a:spcBef>
                <a:spcPct val="20000"/>
              </a:spcBef>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检测</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个随机错误，要求最小码距</a:t>
            </a:r>
            <a:r>
              <a:rPr lang="en-US" altLang="zh-CN" sz="2000" dirty="0">
                <a:latin typeface="微软雅黑" panose="020B0503020204020204" pitchFamily="34" charset="-122"/>
                <a:ea typeface="微软雅黑" panose="020B0503020204020204" pitchFamily="34" charset="-122"/>
              </a:rPr>
              <a:t>d</a:t>
            </a:r>
            <a:r>
              <a:rPr lang="en-US" altLang="zh-CN" sz="2000" baseline="-25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≥e+1 </a:t>
            </a:r>
            <a:endParaRPr lang="en-US" altLang="zh-CN" sz="2000" dirty="0">
              <a:latin typeface="微软雅黑" panose="020B0503020204020204" pitchFamily="34" charset="-122"/>
              <a:ea typeface="微软雅黑" panose="020B0503020204020204" pitchFamily="34" charset="-122"/>
            </a:endParaRPr>
          </a:p>
          <a:p>
            <a:pPr>
              <a:lnSpc>
                <a:spcPct val="150000"/>
              </a:lnSpc>
              <a:spcBef>
                <a:spcPct val="20000"/>
              </a:spcBef>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纠正</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个随机错误，要求最小码距</a:t>
            </a:r>
            <a:r>
              <a:rPr lang="en-US" altLang="zh-CN" sz="2000" dirty="0">
                <a:latin typeface="微软雅黑" panose="020B0503020204020204" pitchFamily="34" charset="-122"/>
                <a:ea typeface="微软雅黑" panose="020B0503020204020204" pitchFamily="34" charset="-122"/>
              </a:rPr>
              <a:t>d</a:t>
            </a:r>
            <a:r>
              <a:rPr lang="en-US" altLang="zh-CN" sz="2000" baseline="-25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≥2t+1 </a:t>
            </a:r>
            <a:endParaRPr lang="en-US" altLang="zh-CN" sz="2000" dirty="0">
              <a:latin typeface="微软雅黑" panose="020B0503020204020204" pitchFamily="34" charset="-122"/>
              <a:ea typeface="微软雅黑" panose="020B0503020204020204" pitchFamily="34" charset="-122"/>
            </a:endParaRPr>
          </a:p>
          <a:p>
            <a:pPr>
              <a:lnSpc>
                <a:spcPct val="150000"/>
              </a:lnSpc>
              <a:spcBef>
                <a:spcPct val="20000"/>
              </a:spcBef>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纠正</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个同时检测</a:t>
            </a:r>
            <a:r>
              <a:rPr lang="en-US" altLang="zh-CN" sz="2000" dirty="0">
                <a:latin typeface="微软雅黑" panose="020B0503020204020204" pitchFamily="34" charset="-122"/>
                <a:ea typeface="微软雅黑" panose="020B0503020204020204" pitchFamily="34" charset="-122"/>
              </a:rPr>
              <a:t>e(≥t)</a:t>
            </a:r>
            <a:r>
              <a:rPr lang="zh-CN" altLang="en-US" sz="2000" dirty="0">
                <a:latin typeface="微软雅黑" panose="020B0503020204020204" pitchFamily="34" charset="-122"/>
                <a:ea typeface="微软雅黑" panose="020B0503020204020204" pitchFamily="34" charset="-122"/>
              </a:rPr>
              <a:t>个随机错误，</a:t>
            </a:r>
            <a:endParaRPr lang="zh-CN" altLang="en-US" sz="2000" dirty="0">
              <a:latin typeface="微软雅黑" panose="020B0503020204020204" pitchFamily="34" charset="-122"/>
              <a:ea typeface="微软雅黑" panose="020B0503020204020204" pitchFamily="34" charset="-122"/>
            </a:endParaRPr>
          </a:p>
          <a:p>
            <a:pPr>
              <a:lnSpc>
                <a:spcPct val="150000"/>
              </a:lnSpc>
              <a:spcBef>
                <a:spcPct val="20000"/>
              </a:spcBef>
            </a:pPr>
            <a:r>
              <a:rPr lang="zh-CN" altLang="en-US" sz="2000" dirty="0">
                <a:latin typeface="微软雅黑" panose="020B0503020204020204" pitchFamily="34" charset="-122"/>
                <a:ea typeface="微软雅黑" panose="020B0503020204020204" pitchFamily="34" charset="-122"/>
              </a:rPr>
              <a:t>要求最小码距 </a:t>
            </a:r>
            <a:r>
              <a:rPr lang="en-US" altLang="zh-CN" sz="2000" dirty="0">
                <a:latin typeface="微软雅黑" panose="020B0503020204020204" pitchFamily="34" charset="-122"/>
                <a:ea typeface="微软雅黑" panose="020B0503020204020204" pitchFamily="34" charset="-122"/>
              </a:rPr>
              <a:t>d</a:t>
            </a:r>
            <a:r>
              <a:rPr lang="en-US" altLang="zh-CN" sz="2000" baseline="-25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≥t+e+1 </a:t>
            </a:r>
            <a:endParaRPr lang="en-US" altLang="zh-CN" sz="2000" dirty="0">
              <a:latin typeface="微软雅黑" panose="020B0503020204020204" pitchFamily="34" charset="-122"/>
              <a:ea typeface="微软雅黑" panose="020B0503020204020204" pitchFamily="34" charset="-122"/>
            </a:endParaRPr>
          </a:p>
        </p:txBody>
      </p:sp>
      <p:sp>
        <p:nvSpPr>
          <p:cNvPr id="40962" name="Rectangle 17"/>
          <p:cNvSpPr/>
          <p:nvPr/>
        </p:nvSpPr>
        <p:spPr>
          <a:xfrm>
            <a:off x="1547813" y="5632450"/>
            <a:ext cx="1728787" cy="1006475"/>
          </a:xfrm>
          <a:prstGeom prst="rect">
            <a:avLst/>
          </a:prstGeom>
          <a:noFill/>
          <a:ln w="9525">
            <a:noFill/>
          </a:ln>
        </p:spPr>
        <p:txBody>
          <a:bodyPr anchor="t">
            <a:spAutoFit/>
          </a:bodyPr>
          <a:p>
            <a:r>
              <a:rPr lang="en-US" altLang="zh-CN" sz="2000" b="1" dirty="0">
                <a:solidFill>
                  <a:schemeClr val="tx2"/>
                </a:solidFill>
                <a:latin typeface="微软雅黑" panose="020B0503020204020204" pitchFamily="34" charset="-122"/>
                <a:ea typeface="微软雅黑" panose="020B0503020204020204" pitchFamily="34" charset="-122"/>
              </a:rPr>
              <a:t>e--</a:t>
            </a:r>
            <a:r>
              <a:rPr lang="zh-CN" altLang="en-US" sz="2000" b="1" dirty="0">
                <a:solidFill>
                  <a:schemeClr val="tx2"/>
                </a:solidFill>
                <a:latin typeface="微软雅黑" panose="020B0503020204020204" pitchFamily="34" charset="-122"/>
                <a:ea typeface="微软雅黑" panose="020B0503020204020204" pitchFamily="34" charset="-122"/>
              </a:rPr>
              <a:t>检错位数</a:t>
            </a:r>
            <a:endParaRPr lang="zh-CN" altLang="en-US" sz="2000" b="1" dirty="0">
              <a:solidFill>
                <a:schemeClr val="tx2"/>
              </a:solidFill>
              <a:latin typeface="微软雅黑" panose="020B0503020204020204" pitchFamily="34" charset="-122"/>
              <a:ea typeface="微软雅黑" panose="020B0503020204020204" pitchFamily="34" charset="-122"/>
            </a:endParaRPr>
          </a:p>
          <a:p>
            <a:r>
              <a:rPr lang="en-US" altLang="zh-CN" sz="2000" b="1" dirty="0">
                <a:solidFill>
                  <a:schemeClr val="tx2"/>
                </a:solidFill>
                <a:latin typeface="微软雅黑" panose="020B0503020204020204" pitchFamily="34" charset="-122"/>
                <a:ea typeface="微软雅黑" panose="020B0503020204020204" pitchFamily="34" charset="-122"/>
              </a:rPr>
              <a:t>t--</a:t>
            </a:r>
            <a:r>
              <a:rPr lang="zh-CN" altLang="en-US" sz="2000" b="1" dirty="0">
                <a:solidFill>
                  <a:schemeClr val="tx2"/>
                </a:solidFill>
                <a:latin typeface="微软雅黑" panose="020B0503020204020204" pitchFamily="34" charset="-122"/>
                <a:ea typeface="微软雅黑" panose="020B0503020204020204" pitchFamily="34" charset="-122"/>
              </a:rPr>
              <a:t>纠错位数</a:t>
            </a:r>
            <a:endParaRPr lang="zh-CN" altLang="en-US" sz="2000" b="1" dirty="0">
              <a:solidFill>
                <a:schemeClr val="tx2"/>
              </a:solidFill>
              <a:latin typeface="微软雅黑" panose="020B0503020204020204" pitchFamily="34" charset="-122"/>
              <a:ea typeface="微软雅黑" panose="020B0503020204020204" pitchFamily="34" charset="-122"/>
            </a:endParaRPr>
          </a:p>
          <a:p>
            <a:r>
              <a:rPr lang="en-US" altLang="zh-CN" sz="2000" b="1" dirty="0">
                <a:solidFill>
                  <a:schemeClr val="tx2"/>
                </a:solidFill>
                <a:latin typeface="微软雅黑" panose="020B0503020204020204" pitchFamily="34" charset="-122"/>
                <a:ea typeface="微软雅黑" panose="020B0503020204020204" pitchFamily="34" charset="-122"/>
              </a:rPr>
              <a:t>d</a:t>
            </a:r>
            <a:r>
              <a:rPr lang="en-US" altLang="zh-CN" sz="2000" b="1" baseline="-25000" dirty="0">
                <a:solidFill>
                  <a:schemeClr val="tx2"/>
                </a:solidFill>
                <a:latin typeface="微软雅黑" panose="020B0503020204020204" pitchFamily="34" charset="-122"/>
                <a:ea typeface="微软雅黑" panose="020B0503020204020204" pitchFamily="34" charset="-122"/>
              </a:rPr>
              <a:t>0</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最小码距</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nvGrpSpPr>
          <p:cNvPr id="40963" name="Group 56"/>
          <p:cNvGrpSpPr/>
          <p:nvPr/>
        </p:nvGrpSpPr>
        <p:grpSpPr>
          <a:xfrm>
            <a:off x="6551613" y="1428750"/>
            <a:ext cx="2592387" cy="1584325"/>
            <a:chOff x="2744" y="527"/>
            <a:chExt cx="2154" cy="1407"/>
          </a:xfrm>
        </p:grpSpPr>
        <p:grpSp>
          <p:nvGrpSpPr>
            <p:cNvPr id="40964" name="Group 55"/>
            <p:cNvGrpSpPr/>
            <p:nvPr/>
          </p:nvGrpSpPr>
          <p:grpSpPr>
            <a:xfrm>
              <a:off x="2744" y="527"/>
              <a:ext cx="2154" cy="1407"/>
              <a:chOff x="2767" y="572"/>
              <a:chExt cx="2154" cy="1407"/>
            </a:xfrm>
          </p:grpSpPr>
          <p:sp>
            <p:nvSpPr>
              <p:cNvPr id="40965" name="Rectangle 22"/>
              <p:cNvSpPr/>
              <p:nvPr/>
            </p:nvSpPr>
            <p:spPr>
              <a:xfrm>
                <a:off x="2767" y="572"/>
                <a:ext cx="2154" cy="1407"/>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Comic Sans MS" panose="030F0702030302020204" pitchFamily="66" charset="0"/>
                  <a:ea typeface="宋体" panose="02010600030101010101" pitchFamily="2" charset="-122"/>
                </a:endParaRPr>
              </a:p>
            </p:txBody>
          </p:sp>
          <p:sp>
            <p:nvSpPr>
              <p:cNvPr id="40966" name="Line 25"/>
              <p:cNvSpPr/>
              <p:nvPr/>
            </p:nvSpPr>
            <p:spPr>
              <a:xfrm>
                <a:off x="3678" y="1150"/>
                <a:ext cx="431" cy="317"/>
              </a:xfrm>
              <a:prstGeom prst="line">
                <a:avLst/>
              </a:prstGeom>
              <a:ln w="6350" cap="flat" cmpd="sng">
                <a:solidFill>
                  <a:srgbClr val="000000"/>
                </a:solidFill>
                <a:prstDash val="solid"/>
                <a:round/>
                <a:headEnd type="arrow" w="med" len="med"/>
                <a:tailEnd type="arrow" w="med" len="med"/>
              </a:ln>
            </p:spPr>
          </p:sp>
          <p:grpSp>
            <p:nvGrpSpPr>
              <p:cNvPr id="40967" name="Group 28"/>
              <p:cNvGrpSpPr/>
              <p:nvPr/>
            </p:nvGrpSpPr>
            <p:grpSpPr>
              <a:xfrm>
                <a:off x="2907" y="631"/>
                <a:ext cx="1933" cy="1024"/>
                <a:chOff x="1866" y="3192"/>
                <a:chExt cx="2340" cy="1260"/>
              </a:xfrm>
            </p:grpSpPr>
            <p:sp>
              <p:nvSpPr>
                <p:cNvPr id="40968" name="Line 29"/>
                <p:cNvSpPr/>
                <p:nvPr/>
              </p:nvSpPr>
              <p:spPr>
                <a:xfrm>
                  <a:off x="1866" y="3831"/>
                  <a:ext cx="2340" cy="0"/>
                </a:xfrm>
                <a:prstGeom prst="line">
                  <a:avLst/>
                </a:prstGeom>
                <a:ln w="9525" cap="flat" cmpd="sng">
                  <a:solidFill>
                    <a:srgbClr val="000000"/>
                  </a:solidFill>
                  <a:prstDash val="solid"/>
                  <a:round/>
                  <a:headEnd type="none" w="med" len="med"/>
                  <a:tailEnd type="none" w="med" len="med"/>
                </a:ln>
              </p:spPr>
            </p:sp>
            <p:grpSp>
              <p:nvGrpSpPr>
                <p:cNvPr id="40969" name="Group 30"/>
                <p:cNvGrpSpPr/>
                <p:nvPr/>
              </p:nvGrpSpPr>
              <p:grpSpPr>
                <a:xfrm>
                  <a:off x="2805" y="3714"/>
                  <a:ext cx="1020" cy="117"/>
                  <a:chOff x="2805" y="3714"/>
                  <a:chExt cx="1020" cy="117"/>
                </a:xfrm>
              </p:grpSpPr>
              <p:grpSp>
                <p:nvGrpSpPr>
                  <p:cNvPr id="40970" name="Group 31"/>
                  <p:cNvGrpSpPr/>
                  <p:nvPr/>
                </p:nvGrpSpPr>
                <p:grpSpPr>
                  <a:xfrm>
                    <a:off x="2805" y="3714"/>
                    <a:ext cx="342" cy="117"/>
                    <a:chOff x="2805" y="3714"/>
                    <a:chExt cx="342" cy="117"/>
                  </a:xfrm>
                </p:grpSpPr>
                <p:sp>
                  <p:nvSpPr>
                    <p:cNvPr id="40971" name="Line 32"/>
                    <p:cNvSpPr/>
                    <p:nvPr/>
                  </p:nvSpPr>
                  <p:spPr>
                    <a:xfrm flipV="1">
                      <a:off x="2805" y="3714"/>
                      <a:ext cx="3" cy="117"/>
                    </a:xfrm>
                    <a:prstGeom prst="line">
                      <a:avLst/>
                    </a:prstGeom>
                    <a:ln w="9525" cap="flat" cmpd="sng">
                      <a:solidFill>
                        <a:srgbClr val="000000"/>
                      </a:solidFill>
                      <a:prstDash val="solid"/>
                      <a:round/>
                      <a:headEnd type="none" w="med" len="med"/>
                      <a:tailEnd type="none" w="med" len="med"/>
                    </a:ln>
                  </p:spPr>
                </p:sp>
                <p:sp>
                  <p:nvSpPr>
                    <p:cNvPr id="40972" name="Line 33"/>
                    <p:cNvSpPr/>
                    <p:nvPr/>
                  </p:nvSpPr>
                  <p:spPr>
                    <a:xfrm flipV="1">
                      <a:off x="3144" y="3714"/>
                      <a:ext cx="3" cy="117"/>
                    </a:xfrm>
                    <a:prstGeom prst="line">
                      <a:avLst/>
                    </a:prstGeom>
                    <a:ln w="9525" cap="flat" cmpd="sng">
                      <a:solidFill>
                        <a:srgbClr val="000000"/>
                      </a:solidFill>
                      <a:prstDash val="solid"/>
                      <a:round/>
                      <a:headEnd type="none" w="med" len="med"/>
                      <a:tailEnd type="none" w="med" len="med"/>
                    </a:ln>
                  </p:spPr>
                </p:sp>
              </p:grpSp>
              <p:sp>
                <p:nvSpPr>
                  <p:cNvPr id="40973" name="Line 34"/>
                  <p:cNvSpPr/>
                  <p:nvPr/>
                </p:nvSpPr>
                <p:spPr>
                  <a:xfrm flipV="1">
                    <a:off x="3486" y="3714"/>
                    <a:ext cx="3" cy="117"/>
                  </a:xfrm>
                  <a:prstGeom prst="line">
                    <a:avLst/>
                  </a:prstGeom>
                  <a:ln w="9525" cap="flat" cmpd="sng">
                    <a:solidFill>
                      <a:srgbClr val="000000"/>
                    </a:solidFill>
                    <a:prstDash val="solid"/>
                    <a:round/>
                    <a:headEnd type="none" w="med" len="med"/>
                    <a:tailEnd type="none" w="med" len="med"/>
                  </a:ln>
                </p:spPr>
              </p:sp>
              <p:sp>
                <p:nvSpPr>
                  <p:cNvPr id="40974" name="Line 35"/>
                  <p:cNvSpPr/>
                  <p:nvPr/>
                </p:nvSpPr>
                <p:spPr>
                  <a:xfrm flipV="1">
                    <a:off x="3822" y="3714"/>
                    <a:ext cx="3" cy="117"/>
                  </a:xfrm>
                  <a:prstGeom prst="line">
                    <a:avLst/>
                  </a:prstGeom>
                  <a:ln w="9525" cap="flat" cmpd="sng">
                    <a:solidFill>
                      <a:srgbClr val="000000"/>
                    </a:solidFill>
                    <a:prstDash val="solid"/>
                    <a:round/>
                    <a:headEnd type="none" w="med" len="med"/>
                    <a:tailEnd type="none" w="med" len="med"/>
                  </a:ln>
                </p:spPr>
              </p:sp>
            </p:grpSp>
            <p:sp>
              <p:nvSpPr>
                <p:cNvPr id="40975" name="Oval 36"/>
                <p:cNvSpPr/>
                <p:nvPr/>
              </p:nvSpPr>
              <p:spPr>
                <a:xfrm>
                  <a:off x="2460" y="3504"/>
                  <a:ext cx="681" cy="639"/>
                </a:xfrm>
                <a:prstGeom prst="ellipse">
                  <a:avLst/>
                </a:prstGeom>
                <a:noFill/>
                <a:ln w="6350" cap="flat" cmpd="sng">
                  <a:solidFill>
                    <a:srgbClr val="000000"/>
                  </a:solidFill>
                  <a:prstDash val="lgDash"/>
                  <a:round/>
                  <a:headEnd type="none" w="med" len="med"/>
                  <a:tailEnd type="none" w="med" len="med"/>
                </a:ln>
              </p:spPr>
              <p:txBody>
                <a:bodyPr anchor="t"/>
                <a:p>
                  <a:pPr algn="ctr"/>
                  <a:endParaRPr lang="zh-CN" altLang="en-US" dirty="0">
                    <a:latin typeface="Comic Sans MS" panose="030F0702030302020204" pitchFamily="66" charset="0"/>
                    <a:ea typeface="宋体" panose="02010600030101010101" pitchFamily="2" charset="-122"/>
                  </a:endParaRPr>
                </a:p>
              </p:txBody>
            </p:sp>
            <p:sp>
              <p:nvSpPr>
                <p:cNvPr id="40976" name="Oval 37"/>
                <p:cNvSpPr/>
                <p:nvPr/>
              </p:nvSpPr>
              <p:spPr>
                <a:xfrm>
                  <a:off x="2127" y="3192"/>
                  <a:ext cx="1359" cy="1260"/>
                </a:xfrm>
                <a:prstGeom prst="ellipse">
                  <a:avLst/>
                </a:prstGeom>
                <a:noFill/>
                <a:ln w="6350" cap="flat" cmpd="sng">
                  <a:solidFill>
                    <a:srgbClr val="000000"/>
                  </a:solidFill>
                  <a:prstDash val="lgDash"/>
                  <a:round/>
                  <a:headEnd type="none" w="med" len="med"/>
                  <a:tailEnd type="none" w="med" len="med"/>
                </a:ln>
              </p:spPr>
              <p:txBody>
                <a:bodyPr anchor="t"/>
                <a:p>
                  <a:pPr algn="ctr"/>
                  <a:endParaRPr lang="zh-CN" altLang="en-US" dirty="0">
                    <a:latin typeface="Comic Sans MS" panose="030F0702030302020204" pitchFamily="66" charset="0"/>
                    <a:ea typeface="宋体" panose="02010600030101010101" pitchFamily="2" charset="-122"/>
                  </a:endParaRPr>
                </a:p>
              </p:txBody>
            </p:sp>
          </p:grpSp>
          <p:grpSp>
            <p:nvGrpSpPr>
              <p:cNvPr id="40977" name="Group 38"/>
              <p:cNvGrpSpPr/>
              <p:nvPr/>
            </p:nvGrpSpPr>
            <p:grpSpPr>
              <a:xfrm>
                <a:off x="3589" y="892"/>
                <a:ext cx="1212" cy="302"/>
                <a:chOff x="2691" y="3513"/>
                <a:chExt cx="1467" cy="372"/>
              </a:xfrm>
            </p:grpSpPr>
            <p:sp>
              <p:nvSpPr>
                <p:cNvPr id="40978" name="Text Box 39"/>
                <p:cNvSpPr txBox="1"/>
                <p:nvPr/>
              </p:nvSpPr>
              <p:spPr>
                <a:xfrm>
                  <a:off x="2691" y="3513"/>
                  <a:ext cx="438" cy="372"/>
                </a:xfrm>
                <a:prstGeom prst="rect">
                  <a:avLst/>
                </a:prstGeom>
                <a:noFill/>
                <a:ln w="9525">
                  <a:noFill/>
                </a:ln>
              </p:spPr>
              <p:txBody>
                <a:bodyPr anchor="t"/>
                <a:p>
                  <a:pPr algn="just"/>
                  <a:r>
                    <a:rPr lang="en-US" altLang="zh-CN" sz="2000" b="1" dirty="0">
                      <a:solidFill>
                        <a:srgbClr val="0000FF"/>
                      </a:solidFill>
                      <a:latin typeface="Comic Sans MS" panose="030F0702030302020204" pitchFamily="66" charset="0"/>
                      <a:ea typeface="宋体" panose="02010600030101010101" pitchFamily="2" charset="-122"/>
                    </a:rPr>
                    <a:t>0</a:t>
                  </a:r>
                  <a:endParaRPr lang="en-US" altLang="zh-CN" sz="2000" b="1" dirty="0">
                    <a:solidFill>
                      <a:srgbClr val="0000FF"/>
                    </a:solidFill>
                    <a:latin typeface="Comic Sans MS" panose="030F0702030302020204" pitchFamily="66" charset="0"/>
                    <a:ea typeface="宋体" panose="02010600030101010101" pitchFamily="2" charset="-122"/>
                  </a:endParaRPr>
                </a:p>
              </p:txBody>
            </p:sp>
            <p:sp>
              <p:nvSpPr>
                <p:cNvPr id="40979" name="Text Box 40"/>
                <p:cNvSpPr txBox="1"/>
                <p:nvPr/>
              </p:nvSpPr>
              <p:spPr>
                <a:xfrm>
                  <a:off x="3039" y="3513"/>
                  <a:ext cx="438" cy="372"/>
                </a:xfrm>
                <a:prstGeom prst="rect">
                  <a:avLst/>
                </a:prstGeom>
                <a:noFill/>
                <a:ln w="9525">
                  <a:noFill/>
                </a:ln>
              </p:spPr>
              <p:txBody>
                <a:bodyPr anchor="t"/>
                <a:p>
                  <a:pPr algn="just"/>
                  <a:r>
                    <a:rPr lang="en-US" altLang="zh-CN" sz="2000" b="1" dirty="0">
                      <a:solidFill>
                        <a:srgbClr val="0000FF"/>
                      </a:solidFill>
                      <a:latin typeface="Comic Sans MS" panose="030F0702030302020204" pitchFamily="66" charset="0"/>
                      <a:ea typeface="宋体" panose="02010600030101010101" pitchFamily="2" charset="-122"/>
                    </a:rPr>
                    <a:t>1</a:t>
                  </a:r>
                  <a:endParaRPr lang="en-US" altLang="zh-CN" sz="2000" b="1" dirty="0">
                    <a:solidFill>
                      <a:srgbClr val="0000FF"/>
                    </a:solidFill>
                    <a:latin typeface="Comic Sans MS" panose="030F0702030302020204" pitchFamily="66" charset="0"/>
                    <a:ea typeface="宋体" panose="02010600030101010101" pitchFamily="2" charset="-122"/>
                  </a:endParaRPr>
                </a:p>
              </p:txBody>
            </p:sp>
            <p:sp>
              <p:nvSpPr>
                <p:cNvPr id="40980" name="Text Box 41"/>
                <p:cNvSpPr txBox="1"/>
                <p:nvPr/>
              </p:nvSpPr>
              <p:spPr>
                <a:xfrm>
                  <a:off x="3378" y="3513"/>
                  <a:ext cx="438" cy="372"/>
                </a:xfrm>
                <a:prstGeom prst="rect">
                  <a:avLst/>
                </a:prstGeom>
                <a:noFill/>
                <a:ln w="9525">
                  <a:noFill/>
                </a:ln>
              </p:spPr>
              <p:txBody>
                <a:bodyPr anchor="t"/>
                <a:p>
                  <a:pPr algn="just"/>
                  <a:r>
                    <a:rPr lang="en-US" altLang="zh-CN" sz="2000" b="1" dirty="0">
                      <a:solidFill>
                        <a:srgbClr val="0000FF"/>
                      </a:solidFill>
                      <a:latin typeface="Comic Sans MS" panose="030F0702030302020204" pitchFamily="66" charset="0"/>
                      <a:ea typeface="宋体" panose="02010600030101010101" pitchFamily="2" charset="-122"/>
                    </a:rPr>
                    <a:t>2</a:t>
                  </a:r>
                  <a:endParaRPr lang="en-US" altLang="zh-CN" sz="2000" b="1" dirty="0">
                    <a:solidFill>
                      <a:srgbClr val="0000FF"/>
                    </a:solidFill>
                    <a:latin typeface="Comic Sans MS" panose="030F0702030302020204" pitchFamily="66" charset="0"/>
                    <a:ea typeface="宋体" panose="02010600030101010101" pitchFamily="2" charset="-122"/>
                  </a:endParaRPr>
                </a:p>
              </p:txBody>
            </p:sp>
            <p:sp>
              <p:nvSpPr>
                <p:cNvPr id="40981" name="Text Box 42"/>
                <p:cNvSpPr txBox="1"/>
                <p:nvPr/>
              </p:nvSpPr>
              <p:spPr>
                <a:xfrm>
                  <a:off x="3720" y="3513"/>
                  <a:ext cx="438" cy="372"/>
                </a:xfrm>
                <a:prstGeom prst="rect">
                  <a:avLst/>
                </a:prstGeom>
                <a:noFill/>
                <a:ln w="9525">
                  <a:noFill/>
                </a:ln>
              </p:spPr>
              <p:txBody>
                <a:bodyPr anchor="t"/>
                <a:p>
                  <a:pPr algn="just"/>
                  <a:r>
                    <a:rPr lang="en-US" altLang="zh-CN" b="1" dirty="0">
                      <a:solidFill>
                        <a:srgbClr val="0000FF"/>
                      </a:solidFill>
                      <a:latin typeface="Comic Sans MS" panose="030F0702030302020204" pitchFamily="66" charset="0"/>
                      <a:ea typeface="宋体" panose="02010600030101010101" pitchFamily="2" charset="-122"/>
                    </a:rPr>
                    <a:t>3</a:t>
                  </a:r>
                  <a:endParaRPr lang="en-US" altLang="zh-CN" b="1" dirty="0">
                    <a:solidFill>
                      <a:srgbClr val="0000FF"/>
                    </a:solidFill>
                    <a:latin typeface="Comic Sans MS" panose="030F0702030302020204" pitchFamily="66" charset="0"/>
                    <a:ea typeface="宋体" panose="02010600030101010101" pitchFamily="2" charset="-122"/>
                  </a:endParaRPr>
                </a:p>
              </p:txBody>
            </p:sp>
          </p:grpSp>
          <p:sp>
            <p:nvSpPr>
              <p:cNvPr id="40982" name="Text Box 47"/>
              <p:cNvSpPr txBox="1"/>
              <p:nvPr/>
            </p:nvSpPr>
            <p:spPr>
              <a:xfrm>
                <a:off x="3782" y="1211"/>
                <a:ext cx="369" cy="303"/>
              </a:xfrm>
              <a:prstGeom prst="rect">
                <a:avLst/>
              </a:prstGeom>
              <a:noFill/>
              <a:ln w="9525">
                <a:noFill/>
              </a:ln>
            </p:spPr>
            <p:txBody>
              <a:bodyPr anchor="t"/>
              <a:p>
                <a:pPr algn="just"/>
                <a:r>
                  <a:rPr lang="en-US" altLang="zh-CN" sz="2000" b="1" i="1" dirty="0">
                    <a:solidFill>
                      <a:srgbClr val="0000FF"/>
                    </a:solidFill>
                    <a:latin typeface="Comic Sans MS" panose="030F0702030302020204" pitchFamily="66" charset="0"/>
                    <a:ea typeface="宋体" panose="02010600030101010101" pitchFamily="2" charset="-122"/>
                  </a:rPr>
                  <a:t>e</a:t>
                </a:r>
                <a:endParaRPr lang="en-US" altLang="zh-CN" sz="2000" b="1" dirty="0">
                  <a:solidFill>
                    <a:srgbClr val="0000FF"/>
                  </a:solidFill>
                  <a:latin typeface="Comic Sans MS" panose="030F0702030302020204" pitchFamily="66" charset="0"/>
                  <a:ea typeface="宋体" panose="02010600030101010101" pitchFamily="2" charset="-122"/>
                </a:endParaRPr>
              </a:p>
            </p:txBody>
          </p:sp>
          <p:grpSp>
            <p:nvGrpSpPr>
              <p:cNvPr id="40983" name="Group 48"/>
              <p:cNvGrpSpPr/>
              <p:nvPr/>
            </p:nvGrpSpPr>
            <p:grpSpPr>
              <a:xfrm>
                <a:off x="3680" y="1718"/>
                <a:ext cx="843" cy="105"/>
                <a:chOff x="2802" y="4530"/>
                <a:chExt cx="1020" cy="129"/>
              </a:xfrm>
            </p:grpSpPr>
            <p:sp>
              <p:nvSpPr>
                <p:cNvPr id="40984" name="Line 49"/>
                <p:cNvSpPr/>
                <p:nvPr/>
              </p:nvSpPr>
              <p:spPr>
                <a:xfrm>
                  <a:off x="2802" y="4590"/>
                  <a:ext cx="1020" cy="0"/>
                </a:xfrm>
                <a:prstGeom prst="line">
                  <a:avLst/>
                </a:prstGeom>
                <a:ln w="6350" cap="flat" cmpd="sng">
                  <a:solidFill>
                    <a:srgbClr val="000000"/>
                  </a:solidFill>
                  <a:prstDash val="solid"/>
                  <a:round/>
                  <a:headEnd type="arrow" w="med" len="med"/>
                  <a:tailEnd type="arrow" w="med" len="med"/>
                </a:ln>
              </p:spPr>
            </p:sp>
            <p:sp>
              <p:nvSpPr>
                <p:cNvPr id="40985" name="Line 50"/>
                <p:cNvSpPr/>
                <p:nvPr/>
              </p:nvSpPr>
              <p:spPr>
                <a:xfrm>
                  <a:off x="3810" y="4530"/>
                  <a:ext cx="0" cy="129"/>
                </a:xfrm>
                <a:prstGeom prst="line">
                  <a:avLst/>
                </a:prstGeom>
                <a:ln w="9525" cap="flat" cmpd="sng">
                  <a:solidFill>
                    <a:srgbClr val="000000"/>
                  </a:solidFill>
                  <a:prstDash val="solid"/>
                  <a:round/>
                  <a:headEnd type="none" w="med" len="med"/>
                  <a:tailEnd type="none" w="med" len="med"/>
                </a:ln>
              </p:spPr>
            </p:sp>
            <p:sp>
              <p:nvSpPr>
                <p:cNvPr id="40986" name="Line 51"/>
                <p:cNvSpPr/>
                <p:nvPr/>
              </p:nvSpPr>
              <p:spPr>
                <a:xfrm>
                  <a:off x="2820" y="4530"/>
                  <a:ext cx="0" cy="129"/>
                </a:xfrm>
                <a:prstGeom prst="line">
                  <a:avLst/>
                </a:prstGeom>
                <a:ln w="9525" cap="flat" cmpd="sng">
                  <a:solidFill>
                    <a:srgbClr val="000000"/>
                  </a:solidFill>
                  <a:prstDash val="solid"/>
                  <a:round/>
                  <a:headEnd type="none" w="med" len="med"/>
                  <a:tailEnd type="none" w="med" len="med"/>
                </a:ln>
              </p:spPr>
            </p:sp>
          </p:grpSp>
          <p:sp>
            <p:nvSpPr>
              <p:cNvPr id="40987" name="Text Box 52"/>
              <p:cNvSpPr txBox="1"/>
              <p:nvPr/>
            </p:nvSpPr>
            <p:spPr>
              <a:xfrm>
                <a:off x="3983" y="1523"/>
                <a:ext cx="369" cy="327"/>
              </a:xfrm>
              <a:prstGeom prst="rect">
                <a:avLst/>
              </a:prstGeom>
              <a:noFill/>
              <a:ln w="9525">
                <a:noFill/>
              </a:ln>
            </p:spPr>
            <p:txBody>
              <a:bodyPr anchor="t"/>
              <a:p>
                <a:pPr algn="just"/>
                <a:r>
                  <a:rPr lang="en-US" altLang="zh-CN" sz="2000" b="1" i="1" dirty="0">
                    <a:solidFill>
                      <a:schemeClr val="tx2"/>
                    </a:solidFill>
                    <a:latin typeface="Comic Sans MS" panose="030F0702030302020204" pitchFamily="66" charset="0"/>
                    <a:ea typeface="宋体" panose="02010600030101010101" pitchFamily="2" charset="-122"/>
                  </a:rPr>
                  <a:t>d</a:t>
                </a:r>
                <a:r>
                  <a:rPr lang="en-US" altLang="zh-CN" sz="2000" b="1" baseline="-25000" dirty="0">
                    <a:solidFill>
                      <a:schemeClr val="tx2"/>
                    </a:solidFill>
                    <a:latin typeface="Comic Sans MS" panose="030F0702030302020204" pitchFamily="66" charset="0"/>
                    <a:ea typeface="宋体" panose="02010600030101010101" pitchFamily="2" charset="-122"/>
                  </a:rPr>
                  <a:t>0</a:t>
                </a:r>
                <a:endParaRPr lang="en-US" altLang="zh-CN" sz="2000" b="1" dirty="0">
                  <a:solidFill>
                    <a:schemeClr val="tx2"/>
                  </a:solidFill>
                  <a:latin typeface="Comic Sans MS" panose="030F0702030302020204" pitchFamily="66" charset="0"/>
                  <a:ea typeface="宋体" panose="02010600030101010101" pitchFamily="2" charset="-122"/>
                </a:endParaRPr>
              </a:p>
            </p:txBody>
          </p:sp>
        </p:grpSp>
        <p:sp>
          <p:nvSpPr>
            <p:cNvPr id="40988" name="Text Box 44"/>
            <p:cNvSpPr txBox="1"/>
            <p:nvPr/>
          </p:nvSpPr>
          <p:spPr>
            <a:xfrm>
              <a:off x="4353" y="1038"/>
              <a:ext cx="358" cy="303"/>
            </a:xfrm>
            <a:prstGeom prst="rect">
              <a:avLst/>
            </a:prstGeom>
            <a:noFill/>
            <a:ln w="9525">
              <a:noFill/>
            </a:ln>
          </p:spPr>
          <p:txBody>
            <a:bodyPr anchor="t"/>
            <a:p>
              <a:pPr algn="just"/>
              <a:r>
                <a:rPr lang="en-US" altLang="zh-CN" sz="2000" b="1" i="1" dirty="0">
                  <a:solidFill>
                    <a:schemeClr val="tx2"/>
                  </a:solidFill>
                  <a:latin typeface="Comic Sans MS" panose="030F0702030302020204" pitchFamily="66" charset="0"/>
                  <a:ea typeface="宋体" panose="02010600030101010101" pitchFamily="2" charset="-122"/>
                </a:rPr>
                <a:t>B</a:t>
              </a:r>
              <a:endParaRPr lang="en-US" altLang="zh-CN" sz="2000" b="1" i="1" dirty="0">
                <a:solidFill>
                  <a:schemeClr val="tx2"/>
                </a:solidFill>
                <a:latin typeface="Comic Sans MS" panose="030F0702030302020204" pitchFamily="66" charset="0"/>
                <a:ea typeface="宋体" panose="02010600030101010101" pitchFamily="2" charset="-122"/>
              </a:endParaRPr>
            </a:p>
          </p:txBody>
        </p:sp>
        <p:sp>
          <p:nvSpPr>
            <p:cNvPr id="40989" name="Text Box 45"/>
            <p:cNvSpPr txBox="1"/>
            <p:nvPr/>
          </p:nvSpPr>
          <p:spPr>
            <a:xfrm>
              <a:off x="3504" y="1038"/>
              <a:ext cx="358" cy="303"/>
            </a:xfrm>
            <a:prstGeom prst="rect">
              <a:avLst/>
            </a:prstGeom>
            <a:noFill/>
            <a:ln w="9525">
              <a:noFill/>
            </a:ln>
          </p:spPr>
          <p:txBody>
            <a:bodyPr anchor="t"/>
            <a:p>
              <a:pPr algn="just"/>
              <a:r>
                <a:rPr lang="en-US" altLang="zh-CN" sz="2000" b="1" i="1" dirty="0">
                  <a:solidFill>
                    <a:schemeClr val="tx2"/>
                  </a:solidFill>
                  <a:latin typeface="Comic Sans MS" panose="030F0702030302020204" pitchFamily="66" charset="0"/>
                  <a:ea typeface="宋体" panose="02010600030101010101" pitchFamily="2" charset="-122"/>
                </a:rPr>
                <a:t>A</a:t>
              </a:r>
              <a:endParaRPr lang="en-US" altLang="zh-CN" sz="2000" b="1" i="1" dirty="0">
                <a:solidFill>
                  <a:schemeClr val="tx2"/>
                </a:solidFill>
                <a:latin typeface="Comic Sans MS" panose="030F0702030302020204" pitchFamily="66" charset="0"/>
                <a:ea typeface="宋体" panose="02010600030101010101" pitchFamily="2" charset="-122"/>
              </a:endParaRPr>
            </a:p>
          </p:txBody>
        </p:sp>
      </p:grpSp>
      <p:grpSp>
        <p:nvGrpSpPr>
          <p:cNvPr id="40990" name="组合 87"/>
          <p:cNvGrpSpPr/>
          <p:nvPr/>
        </p:nvGrpSpPr>
        <p:grpSpPr>
          <a:xfrm>
            <a:off x="5543550" y="3286125"/>
            <a:ext cx="3600450" cy="1657350"/>
            <a:chOff x="5357818" y="3286124"/>
            <a:chExt cx="3600450" cy="1657350"/>
          </a:xfrm>
        </p:grpSpPr>
        <p:sp>
          <p:nvSpPr>
            <p:cNvPr id="40991" name="Rectangle 58"/>
            <p:cNvSpPr/>
            <p:nvPr/>
          </p:nvSpPr>
          <p:spPr>
            <a:xfrm>
              <a:off x="5357818" y="3286124"/>
              <a:ext cx="3600450" cy="165735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Comic Sans MS" panose="030F0702030302020204" pitchFamily="66" charset="0"/>
                <a:ea typeface="宋体" panose="02010600030101010101" pitchFamily="2" charset="-122"/>
              </a:endParaRPr>
            </a:p>
          </p:txBody>
        </p:sp>
        <p:sp>
          <p:nvSpPr>
            <p:cNvPr id="40992" name="Text Box 84"/>
            <p:cNvSpPr txBox="1"/>
            <p:nvPr/>
          </p:nvSpPr>
          <p:spPr>
            <a:xfrm>
              <a:off x="6215074" y="3357562"/>
              <a:ext cx="440249" cy="714380"/>
            </a:xfrm>
            <a:prstGeom prst="rect">
              <a:avLst/>
            </a:prstGeom>
            <a:noFill/>
            <a:ln w="9525">
              <a:noFill/>
            </a:ln>
          </p:spPr>
          <p:txBody>
            <a:bodyPr anchor="t"/>
            <a:p>
              <a:pPr algn="just"/>
              <a:r>
                <a:rPr lang="en-US" altLang="zh-CN" b="1" dirty="0">
                  <a:solidFill>
                    <a:srgbClr val="0000FF"/>
                  </a:solidFill>
                  <a:latin typeface="Comic Sans MS" panose="030F0702030302020204" pitchFamily="66" charset="0"/>
                  <a:ea typeface="宋体" panose="02010600030101010101" pitchFamily="2" charset="-122"/>
                </a:rPr>
                <a:t>0</a:t>
              </a:r>
              <a:endParaRPr lang="en-US" altLang="zh-CN" sz="4400" b="1" dirty="0">
                <a:solidFill>
                  <a:srgbClr val="0000FF"/>
                </a:solidFill>
                <a:latin typeface="Comic Sans MS" panose="030F0702030302020204" pitchFamily="66" charset="0"/>
                <a:ea typeface="宋体" panose="02010600030101010101" pitchFamily="2" charset="-122"/>
              </a:endParaRPr>
            </a:p>
          </p:txBody>
        </p:sp>
        <p:sp>
          <p:nvSpPr>
            <p:cNvPr id="40993" name="Text Box 85"/>
            <p:cNvSpPr txBox="1"/>
            <p:nvPr/>
          </p:nvSpPr>
          <p:spPr>
            <a:xfrm>
              <a:off x="6541915" y="3665281"/>
              <a:ext cx="440249" cy="348916"/>
            </a:xfrm>
            <a:prstGeom prst="rect">
              <a:avLst/>
            </a:prstGeom>
            <a:noFill/>
            <a:ln w="9525">
              <a:noFill/>
            </a:ln>
          </p:spPr>
          <p:txBody>
            <a:bodyPr anchor="t"/>
            <a:p>
              <a:pPr algn="just"/>
              <a:r>
                <a:rPr lang="en-US" altLang="zh-CN" b="1" dirty="0">
                  <a:solidFill>
                    <a:srgbClr val="0000FF"/>
                  </a:solidFill>
                  <a:latin typeface="Comic Sans MS" panose="030F0702030302020204" pitchFamily="66" charset="0"/>
                  <a:ea typeface="宋体" panose="02010600030101010101" pitchFamily="2" charset="-122"/>
                </a:rPr>
                <a:t>1</a:t>
              </a:r>
              <a:endParaRPr lang="en-US" altLang="zh-CN" b="1" dirty="0">
                <a:solidFill>
                  <a:srgbClr val="0000FF"/>
                </a:solidFill>
                <a:latin typeface="Comic Sans MS" panose="030F0702030302020204" pitchFamily="66" charset="0"/>
                <a:ea typeface="宋体" panose="02010600030101010101" pitchFamily="2" charset="-122"/>
              </a:endParaRPr>
            </a:p>
          </p:txBody>
        </p:sp>
        <p:sp>
          <p:nvSpPr>
            <p:cNvPr id="40994" name="Text Box 86"/>
            <p:cNvSpPr txBox="1"/>
            <p:nvPr/>
          </p:nvSpPr>
          <p:spPr>
            <a:xfrm>
              <a:off x="6929454" y="3357562"/>
              <a:ext cx="440249" cy="692413"/>
            </a:xfrm>
            <a:prstGeom prst="rect">
              <a:avLst/>
            </a:prstGeom>
            <a:noFill/>
            <a:ln w="9525">
              <a:noFill/>
            </a:ln>
          </p:spPr>
          <p:txBody>
            <a:bodyPr anchor="t"/>
            <a:p>
              <a:pPr algn="just"/>
              <a:r>
                <a:rPr lang="en-US" altLang="zh-CN" b="1" dirty="0">
                  <a:solidFill>
                    <a:srgbClr val="0000FF"/>
                  </a:solidFill>
                  <a:latin typeface="Comic Sans MS" panose="030F0702030302020204" pitchFamily="66" charset="0"/>
                  <a:ea typeface="宋体" panose="02010600030101010101" pitchFamily="2" charset="-122"/>
                </a:rPr>
                <a:t>2</a:t>
              </a:r>
              <a:endParaRPr lang="en-US" altLang="zh-CN" sz="4400" b="1" dirty="0">
                <a:solidFill>
                  <a:srgbClr val="0000FF"/>
                </a:solidFill>
                <a:latin typeface="Comic Sans MS" panose="030F0702030302020204" pitchFamily="66" charset="0"/>
                <a:ea typeface="宋体" panose="02010600030101010101" pitchFamily="2" charset="-122"/>
              </a:endParaRPr>
            </a:p>
          </p:txBody>
        </p:sp>
        <p:sp>
          <p:nvSpPr>
            <p:cNvPr id="40995" name="Text Box 87"/>
            <p:cNvSpPr txBox="1"/>
            <p:nvPr/>
          </p:nvSpPr>
          <p:spPr>
            <a:xfrm>
              <a:off x="7247519" y="3665281"/>
              <a:ext cx="440249" cy="348916"/>
            </a:xfrm>
            <a:prstGeom prst="rect">
              <a:avLst/>
            </a:prstGeom>
            <a:noFill/>
            <a:ln w="9525">
              <a:noFill/>
            </a:ln>
          </p:spPr>
          <p:txBody>
            <a:bodyPr anchor="t"/>
            <a:p>
              <a:pPr algn="just"/>
              <a:r>
                <a:rPr lang="en-US" altLang="zh-CN" b="1" dirty="0">
                  <a:solidFill>
                    <a:srgbClr val="0000FF"/>
                  </a:solidFill>
                  <a:latin typeface="Comic Sans MS" panose="030F0702030302020204" pitchFamily="66" charset="0"/>
                  <a:ea typeface="宋体" panose="02010600030101010101" pitchFamily="2" charset="-122"/>
                </a:rPr>
                <a:t>3</a:t>
              </a:r>
              <a:endParaRPr lang="en-US" altLang="zh-CN" b="1" dirty="0">
                <a:solidFill>
                  <a:srgbClr val="0000FF"/>
                </a:solidFill>
                <a:latin typeface="Comic Sans MS" panose="030F0702030302020204" pitchFamily="66" charset="0"/>
                <a:ea typeface="宋体" panose="02010600030101010101" pitchFamily="2" charset="-122"/>
              </a:endParaRPr>
            </a:p>
          </p:txBody>
        </p:sp>
        <p:sp>
          <p:nvSpPr>
            <p:cNvPr id="40996" name="Text Box 88"/>
            <p:cNvSpPr txBox="1"/>
            <p:nvPr/>
          </p:nvSpPr>
          <p:spPr>
            <a:xfrm>
              <a:off x="7567152" y="3665281"/>
              <a:ext cx="440249" cy="348916"/>
            </a:xfrm>
            <a:prstGeom prst="rect">
              <a:avLst/>
            </a:prstGeom>
            <a:noFill/>
            <a:ln w="9525">
              <a:noFill/>
            </a:ln>
          </p:spPr>
          <p:txBody>
            <a:bodyPr anchor="t"/>
            <a:p>
              <a:pPr algn="just"/>
              <a:r>
                <a:rPr lang="en-US" altLang="zh-CN" b="1" dirty="0">
                  <a:solidFill>
                    <a:srgbClr val="0000FF"/>
                  </a:solidFill>
                  <a:latin typeface="Comic Sans MS" panose="030F0702030302020204" pitchFamily="66" charset="0"/>
                  <a:ea typeface="宋体" panose="02010600030101010101" pitchFamily="2" charset="-122"/>
                </a:rPr>
                <a:t>4</a:t>
              </a:r>
              <a:endParaRPr lang="en-US" altLang="zh-CN" b="1" dirty="0">
                <a:solidFill>
                  <a:srgbClr val="0000FF"/>
                </a:solidFill>
                <a:latin typeface="Comic Sans MS" panose="030F0702030302020204" pitchFamily="66" charset="0"/>
                <a:ea typeface="宋体" panose="02010600030101010101" pitchFamily="2" charset="-122"/>
              </a:endParaRPr>
            </a:p>
          </p:txBody>
        </p:sp>
        <p:sp>
          <p:nvSpPr>
            <p:cNvPr id="40997" name="Text Box 89"/>
            <p:cNvSpPr txBox="1"/>
            <p:nvPr/>
          </p:nvSpPr>
          <p:spPr>
            <a:xfrm>
              <a:off x="7916938" y="3665281"/>
              <a:ext cx="440249" cy="348916"/>
            </a:xfrm>
            <a:prstGeom prst="rect">
              <a:avLst/>
            </a:prstGeom>
            <a:noFill/>
            <a:ln w="9525">
              <a:noFill/>
            </a:ln>
          </p:spPr>
          <p:txBody>
            <a:bodyPr anchor="t"/>
            <a:p>
              <a:pPr algn="just"/>
              <a:r>
                <a:rPr lang="en-US" altLang="zh-CN" b="1" dirty="0">
                  <a:solidFill>
                    <a:srgbClr val="0000FF"/>
                  </a:solidFill>
                  <a:latin typeface="Comic Sans MS" panose="030F0702030302020204" pitchFamily="66" charset="0"/>
                  <a:ea typeface="宋体" panose="02010600030101010101" pitchFamily="2" charset="-122"/>
                </a:rPr>
                <a:t>5</a:t>
              </a:r>
              <a:endParaRPr lang="en-US" altLang="zh-CN" b="1" dirty="0">
                <a:solidFill>
                  <a:srgbClr val="0000FF"/>
                </a:solidFill>
                <a:latin typeface="Comic Sans MS" panose="030F0702030302020204" pitchFamily="66" charset="0"/>
                <a:ea typeface="宋体" panose="02010600030101010101" pitchFamily="2" charset="-122"/>
              </a:endParaRPr>
            </a:p>
          </p:txBody>
        </p:sp>
        <p:sp>
          <p:nvSpPr>
            <p:cNvPr id="40998" name="Line 62"/>
            <p:cNvSpPr/>
            <p:nvPr/>
          </p:nvSpPr>
          <p:spPr>
            <a:xfrm flipV="1">
              <a:off x="7675407" y="3839738"/>
              <a:ext cx="2520" cy="109626"/>
            </a:xfrm>
            <a:prstGeom prst="line">
              <a:avLst/>
            </a:prstGeom>
            <a:ln w="9525" cap="flat" cmpd="sng">
              <a:solidFill>
                <a:srgbClr val="000000"/>
              </a:solidFill>
              <a:prstDash val="solid"/>
              <a:round/>
              <a:headEnd type="none" w="med" len="med"/>
              <a:tailEnd type="none" w="med" len="med"/>
            </a:ln>
          </p:spPr>
        </p:sp>
        <p:grpSp>
          <p:nvGrpSpPr>
            <p:cNvPr id="40999" name="Group 63"/>
            <p:cNvGrpSpPr/>
            <p:nvPr/>
          </p:nvGrpSpPr>
          <p:grpSpPr>
            <a:xfrm>
              <a:off x="6309328" y="3839738"/>
              <a:ext cx="344040" cy="109626"/>
              <a:chOff x="2805" y="3714"/>
              <a:chExt cx="342" cy="117"/>
            </a:xfrm>
          </p:grpSpPr>
          <p:sp>
            <p:nvSpPr>
              <p:cNvPr id="41000" name="Line 64"/>
              <p:cNvSpPr/>
              <p:nvPr/>
            </p:nvSpPr>
            <p:spPr>
              <a:xfrm flipV="1">
                <a:off x="2805" y="3714"/>
                <a:ext cx="3" cy="117"/>
              </a:xfrm>
              <a:prstGeom prst="line">
                <a:avLst/>
              </a:prstGeom>
              <a:ln w="9525" cap="flat" cmpd="sng">
                <a:solidFill>
                  <a:srgbClr val="000000"/>
                </a:solidFill>
                <a:prstDash val="solid"/>
                <a:round/>
                <a:headEnd type="none" w="med" len="med"/>
                <a:tailEnd type="none" w="med" len="med"/>
              </a:ln>
            </p:spPr>
          </p:sp>
          <p:sp>
            <p:nvSpPr>
              <p:cNvPr id="41001" name="Line 65"/>
              <p:cNvSpPr/>
              <p:nvPr/>
            </p:nvSpPr>
            <p:spPr>
              <a:xfrm flipV="1">
                <a:off x="3144" y="3714"/>
                <a:ext cx="3" cy="117"/>
              </a:xfrm>
              <a:prstGeom prst="line">
                <a:avLst/>
              </a:prstGeom>
              <a:ln w="9525" cap="flat" cmpd="sng">
                <a:solidFill>
                  <a:srgbClr val="000000"/>
                </a:solidFill>
                <a:prstDash val="solid"/>
                <a:round/>
                <a:headEnd type="none" w="med" len="med"/>
                <a:tailEnd type="none" w="med" len="med"/>
              </a:ln>
            </p:spPr>
          </p:sp>
        </p:grpSp>
        <p:sp>
          <p:nvSpPr>
            <p:cNvPr id="41002" name="Line 66"/>
            <p:cNvSpPr/>
            <p:nvPr/>
          </p:nvSpPr>
          <p:spPr>
            <a:xfrm flipV="1">
              <a:off x="6993628" y="3839738"/>
              <a:ext cx="2520" cy="109626"/>
            </a:xfrm>
            <a:prstGeom prst="line">
              <a:avLst/>
            </a:prstGeom>
            <a:ln w="9525" cap="flat" cmpd="sng">
              <a:solidFill>
                <a:srgbClr val="000000"/>
              </a:solidFill>
              <a:prstDash val="solid"/>
              <a:round/>
              <a:headEnd type="none" w="med" len="med"/>
              <a:tailEnd type="none" w="med" len="med"/>
            </a:ln>
          </p:spPr>
        </p:sp>
        <p:sp>
          <p:nvSpPr>
            <p:cNvPr id="41003" name="Line 68"/>
            <p:cNvSpPr/>
            <p:nvPr/>
          </p:nvSpPr>
          <p:spPr>
            <a:xfrm flipV="1">
              <a:off x="8015667" y="3853884"/>
              <a:ext cx="3781" cy="109626"/>
            </a:xfrm>
            <a:prstGeom prst="line">
              <a:avLst/>
            </a:prstGeom>
            <a:ln w="9525" cap="flat" cmpd="sng">
              <a:solidFill>
                <a:srgbClr val="000000"/>
              </a:solidFill>
              <a:prstDash val="solid"/>
              <a:round/>
              <a:headEnd type="none" w="med" len="med"/>
              <a:tailEnd type="none" w="med" len="med"/>
            </a:ln>
          </p:spPr>
        </p:sp>
        <p:sp>
          <p:nvSpPr>
            <p:cNvPr id="41004" name="Text Box 70"/>
            <p:cNvSpPr txBox="1"/>
            <p:nvPr/>
          </p:nvSpPr>
          <p:spPr>
            <a:xfrm>
              <a:off x="7764883" y="3819699"/>
              <a:ext cx="439817" cy="347737"/>
            </a:xfrm>
            <a:prstGeom prst="rect">
              <a:avLst/>
            </a:prstGeom>
            <a:noFill/>
            <a:ln w="9525">
              <a:noFill/>
            </a:ln>
          </p:spPr>
          <p:txBody>
            <a:bodyPr anchor="t"/>
            <a:p>
              <a:pPr algn="just"/>
              <a:r>
                <a:rPr lang="en-US" altLang="zh-CN" sz="2000" b="1" i="1" dirty="0">
                  <a:solidFill>
                    <a:schemeClr val="tx2"/>
                  </a:solidFill>
                  <a:latin typeface="Comic Sans MS" panose="030F0702030302020204" pitchFamily="66" charset="0"/>
                  <a:ea typeface="宋体" panose="02010600030101010101" pitchFamily="2" charset="-122"/>
                </a:rPr>
                <a:t>B</a:t>
              </a:r>
              <a:endParaRPr lang="en-US" altLang="zh-CN" sz="2000" b="1" dirty="0">
                <a:solidFill>
                  <a:schemeClr val="tx2"/>
                </a:solidFill>
                <a:latin typeface="Comic Sans MS" panose="030F0702030302020204" pitchFamily="66" charset="0"/>
                <a:ea typeface="宋体" panose="02010600030101010101" pitchFamily="2" charset="-122"/>
              </a:endParaRPr>
            </a:p>
          </p:txBody>
        </p:sp>
        <p:sp>
          <p:nvSpPr>
            <p:cNvPr id="41005" name="Line 72"/>
            <p:cNvSpPr/>
            <p:nvPr/>
          </p:nvSpPr>
          <p:spPr>
            <a:xfrm flipV="1">
              <a:off x="7328847" y="3853884"/>
              <a:ext cx="2520" cy="109626"/>
            </a:xfrm>
            <a:prstGeom prst="line">
              <a:avLst/>
            </a:prstGeom>
            <a:ln w="9525" cap="flat" cmpd="sng">
              <a:solidFill>
                <a:srgbClr val="000000"/>
              </a:solidFill>
              <a:prstDash val="solid"/>
              <a:round/>
              <a:headEnd type="none" w="med" len="med"/>
              <a:tailEnd type="none" w="med" len="med"/>
            </a:ln>
          </p:spPr>
        </p:sp>
        <p:sp>
          <p:nvSpPr>
            <p:cNvPr id="41006" name="Line 74"/>
            <p:cNvSpPr/>
            <p:nvPr/>
          </p:nvSpPr>
          <p:spPr>
            <a:xfrm>
              <a:off x="6297986" y="3957615"/>
              <a:ext cx="702911" cy="185764"/>
            </a:xfrm>
            <a:prstGeom prst="line">
              <a:avLst/>
            </a:prstGeom>
            <a:ln w="6350" cap="flat" cmpd="sng">
              <a:solidFill>
                <a:srgbClr val="000000"/>
              </a:solidFill>
              <a:prstDash val="solid"/>
              <a:round/>
              <a:headEnd type="arrow" w="med" len="med"/>
              <a:tailEnd type="arrow" w="med" len="med"/>
            </a:ln>
          </p:spPr>
        </p:sp>
        <p:sp>
          <p:nvSpPr>
            <p:cNvPr id="41007" name="Oval 76"/>
            <p:cNvSpPr/>
            <p:nvPr/>
          </p:nvSpPr>
          <p:spPr>
            <a:xfrm>
              <a:off x="5625029" y="3364694"/>
              <a:ext cx="1366079" cy="1179948"/>
            </a:xfrm>
            <a:prstGeom prst="ellipse">
              <a:avLst/>
            </a:prstGeom>
            <a:noFill/>
            <a:ln w="6350" cap="flat" cmpd="sng">
              <a:solidFill>
                <a:srgbClr val="000000"/>
              </a:solidFill>
              <a:prstDash val="lgDash"/>
              <a:round/>
              <a:headEnd type="none" w="med" len="med"/>
              <a:tailEnd type="none" w="med" len="med"/>
            </a:ln>
          </p:spPr>
          <p:txBody>
            <a:bodyPr anchor="t"/>
            <a:p>
              <a:pPr algn="ctr"/>
              <a:endParaRPr lang="zh-CN" altLang="en-US" dirty="0">
                <a:latin typeface="Comic Sans MS" panose="030F0702030302020204" pitchFamily="66" charset="0"/>
                <a:ea typeface="宋体" panose="02010600030101010101" pitchFamily="2" charset="-122"/>
              </a:endParaRPr>
            </a:p>
          </p:txBody>
        </p:sp>
        <p:sp>
          <p:nvSpPr>
            <p:cNvPr id="41008" name="Oval 77"/>
            <p:cNvSpPr/>
            <p:nvPr/>
          </p:nvSpPr>
          <p:spPr>
            <a:xfrm>
              <a:off x="7307423" y="3391806"/>
              <a:ext cx="1366079" cy="1178770"/>
            </a:xfrm>
            <a:prstGeom prst="ellipse">
              <a:avLst/>
            </a:prstGeom>
            <a:noFill/>
            <a:ln w="6350" cap="flat" cmpd="sng">
              <a:solidFill>
                <a:srgbClr val="000000"/>
              </a:solidFill>
              <a:prstDash val="lgDash"/>
              <a:round/>
              <a:headEnd type="none" w="med" len="med"/>
              <a:tailEnd type="none" w="med" len="med"/>
            </a:ln>
          </p:spPr>
          <p:txBody>
            <a:bodyPr anchor="t"/>
            <a:p>
              <a:pPr algn="ctr"/>
              <a:endParaRPr lang="zh-CN" altLang="en-US" dirty="0">
                <a:latin typeface="Comic Sans MS" panose="030F0702030302020204" pitchFamily="66" charset="0"/>
                <a:ea typeface="宋体" panose="02010600030101010101" pitchFamily="2" charset="-122"/>
              </a:endParaRPr>
            </a:p>
          </p:txBody>
        </p:sp>
        <p:sp>
          <p:nvSpPr>
            <p:cNvPr id="41009" name="Line 78"/>
            <p:cNvSpPr/>
            <p:nvPr/>
          </p:nvSpPr>
          <p:spPr>
            <a:xfrm rot="-3720439" flipH="1">
              <a:off x="8113197" y="3874566"/>
              <a:ext cx="233396" cy="636411"/>
            </a:xfrm>
            <a:prstGeom prst="line">
              <a:avLst/>
            </a:prstGeom>
            <a:ln w="6350" cap="flat" cmpd="sng">
              <a:solidFill>
                <a:srgbClr val="000000"/>
              </a:solidFill>
              <a:prstDash val="solid"/>
              <a:round/>
              <a:headEnd type="arrow" w="med" len="med"/>
              <a:tailEnd type="arrow" w="med" len="med"/>
            </a:ln>
          </p:spPr>
        </p:sp>
        <p:sp>
          <p:nvSpPr>
            <p:cNvPr id="41010" name="Text Box 79"/>
            <p:cNvSpPr txBox="1"/>
            <p:nvPr/>
          </p:nvSpPr>
          <p:spPr>
            <a:xfrm>
              <a:off x="7936273" y="4087280"/>
              <a:ext cx="284810" cy="266402"/>
            </a:xfrm>
            <a:prstGeom prst="rect">
              <a:avLst/>
            </a:prstGeom>
            <a:noFill/>
            <a:ln w="9525">
              <a:noFill/>
            </a:ln>
          </p:spPr>
          <p:txBody>
            <a:bodyPr anchor="t"/>
            <a:p>
              <a:pPr algn="just"/>
              <a:r>
                <a:rPr lang="en-US" altLang="zh-CN" sz="2000" b="1" i="1" dirty="0">
                  <a:solidFill>
                    <a:srgbClr val="0000FF"/>
                  </a:solidFill>
                  <a:latin typeface="Comic Sans MS" panose="030F0702030302020204" pitchFamily="66" charset="0"/>
                  <a:ea typeface="宋体" panose="02010600030101010101" pitchFamily="2" charset="-122"/>
                </a:rPr>
                <a:t>t</a:t>
              </a:r>
              <a:endParaRPr lang="en-US" altLang="zh-CN" sz="2000" b="1" dirty="0">
                <a:solidFill>
                  <a:srgbClr val="0000FF"/>
                </a:solidFill>
                <a:latin typeface="Comic Sans MS" panose="030F0702030302020204" pitchFamily="66" charset="0"/>
                <a:ea typeface="宋体" panose="02010600030101010101" pitchFamily="2" charset="-122"/>
              </a:endParaRPr>
            </a:p>
          </p:txBody>
        </p:sp>
        <p:sp>
          <p:nvSpPr>
            <p:cNvPr id="41011" name="Text Box 81"/>
            <p:cNvSpPr txBox="1"/>
            <p:nvPr/>
          </p:nvSpPr>
          <p:spPr>
            <a:xfrm>
              <a:off x="6000760" y="3786190"/>
              <a:ext cx="368379" cy="500066"/>
            </a:xfrm>
            <a:prstGeom prst="rect">
              <a:avLst/>
            </a:prstGeom>
            <a:noFill/>
            <a:ln w="9525">
              <a:noFill/>
            </a:ln>
          </p:spPr>
          <p:txBody>
            <a:bodyPr anchor="t"/>
            <a:p>
              <a:pPr algn="just"/>
              <a:r>
                <a:rPr lang="en-US" altLang="zh-CN" sz="2000" b="1" i="1" dirty="0">
                  <a:solidFill>
                    <a:schemeClr val="tx2"/>
                  </a:solidFill>
                  <a:latin typeface="Comic Sans MS" panose="030F0702030302020204" pitchFamily="66" charset="0"/>
                  <a:ea typeface="宋体" panose="02010600030101010101" pitchFamily="2" charset="-122"/>
                </a:rPr>
                <a:t>A</a:t>
              </a:r>
              <a:endParaRPr lang="en-US" altLang="zh-CN" sz="2000" b="1" dirty="0">
                <a:solidFill>
                  <a:schemeClr val="tx2"/>
                </a:solidFill>
                <a:latin typeface="Comic Sans MS" panose="030F0702030302020204" pitchFamily="66" charset="0"/>
                <a:ea typeface="宋体" panose="02010600030101010101" pitchFamily="2" charset="-122"/>
              </a:endParaRPr>
            </a:p>
          </p:txBody>
        </p:sp>
        <p:sp>
          <p:nvSpPr>
            <p:cNvPr id="41012" name="Line 91"/>
            <p:cNvSpPr/>
            <p:nvPr/>
          </p:nvSpPr>
          <p:spPr>
            <a:xfrm>
              <a:off x="5477583" y="3980012"/>
              <a:ext cx="3373610" cy="0"/>
            </a:xfrm>
            <a:prstGeom prst="line">
              <a:avLst/>
            </a:prstGeom>
            <a:ln w="9525" cap="flat" cmpd="sng">
              <a:solidFill>
                <a:srgbClr val="000000"/>
              </a:solidFill>
              <a:prstDash val="solid"/>
              <a:round/>
              <a:headEnd type="none" w="med" len="med"/>
              <a:tailEnd type="none" w="med" len="med"/>
            </a:ln>
          </p:spPr>
        </p:sp>
        <p:sp>
          <p:nvSpPr>
            <p:cNvPr id="41013" name="Oval 92"/>
            <p:cNvSpPr/>
            <p:nvPr/>
          </p:nvSpPr>
          <p:spPr>
            <a:xfrm>
              <a:off x="5929322" y="3643314"/>
              <a:ext cx="685560" cy="598815"/>
            </a:xfrm>
            <a:prstGeom prst="ellipse">
              <a:avLst/>
            </a:prstGeom>
            <a:noFill/>
            <a:ln w="6350" cap="flat" cmpd="sng">
              <a:solidFill>
                <a:srgbClr val="000000"/>
              </a:solidFill>
              <a:prstDash val="lgDash"/>
              <a:round/>
              <a:headEnd type="none" w="med" len="med"/>
              <a:tailEnd type="none" w="med" len="med"/>
            </a:ln>
          </p:spPr>
          <p:txBody>
            <a:bodyPr anchor="t"/>
            <a:p>
              <a:pPr algn="ctr"/>
              <a:endParaRPr lang="zh-CN" altLang="en-US" dirty="0">
                <a:latin typeface="Comic Sans MS" panose="030F0702030302020204" pitchFamily="66" charset="0"/>
                <a:ea typeface="宋体" panose="02010600030101010101" pitchFamily="2" charset="-122"/>
              </a:endParaRPr>
            </a:p>
          </p:txBody>
        </p:sp>
        <p:sp>
          <p:nvSpPr>
            <p:cNvPr id="41014" name="Oval 93"/>
            <p:cNvSpPr/>
            <p:nvPr/>
          </p:nvSpPr>
          <p:spPr>
            <a:xfrm>
              <a:off x="7671627" y="3665281"/>
              <a:ext cx="685560" cy="598815"/>
            </a:xfrm>
            <a:prstGeom prst="ellipse">
              <a:avLst/>
            </a:prstGeom>
            <a:noFill/>
            <a:ln w="6350" cap="flat" cmpd="sng">
              <a:solidFill>
                <a:srgbClr val="000000"/>
              </a:solidFill>
              <a:prstDash val="lgDash"/>
              <a:round/>
              <a:headEnd type="none" w="med" len="med"/>
              <a:tailEnd type="none" w="med" len="med"/>
            </a:ln>
          </p:spPr>
          <p:txBody>
            <a:bodyPr anchor="t"/>
            <a:p>
              <a:pPr algn="ctr"/>
              <a:endParaRPr lang="zh-CN" altLang="en-US" dirty="0">
                <a:latin typeface="Comic Sans MS" panose="030F0702030302020204" pitchFamily="66" charset="0"/>
                <a:ea typeface="宋体" panose="02010600030101010101" pitchFamily="2" charset="-122"/>
              </a:endParaRPr>
            </a:p>
          </p:txBody>
        </p:sp>
        <p:sp>
          <p:nvSpPr>
            <p:cNvPr id="41015" name="Text Box 94"/>
            <p:cNvSpPr txBox="1"/>
            <p:nvPr/>
          </p:nvSpPr>
          <p:spPr>
            <a:xfrm>
              <a:off x="6429393" y="4000503"/>
              <a:ext cx="290849" cy="357190"/>
            </a:xfrm>
            <a:prstGeom prst="rect">
              <a:avLst/>
            </a:prstGeom>
            <a:noFill/>
            <a:ln w="9525">
              <a:noFill/>
            </a:ln>
          </p:spPr>
          <p:txBody>
            <a:bodyPr anchor="t"/>
            <a:p>
              <a:pPr algn="just"/>
              <a:r>
                <a:rPr lang="en-US" altLang="zh-CN" sz="2000" b="1" dirty="0">
                  <a:solidFill>
                    <a:srgbClr val="0000FF"/>
                  </a:solidFill>
                  <a:latin typeface="Comic Sans MS" panose="030F0702030302020204" pitchFamily="66" charset="0"/>
                  <a:ea typeface="宋体" panose="02010600030101010101" pitchFamily="2" charset="-122"/>
                </a:rPr>
                <a:t>t</a:t>
              </a:r>
              <a:endParaRPr lang="en-US" altLang="zh-CN" sz="2000" b="1" dirty="0">
                <a:solidFill>
                  <a:srgbClr val="0000FF"/>
                </a:solidFill>
                <a:latin typeface="Comic Sans MS" panose="030F0702030302020204" pitchFamily="66" charset="0"/>
                <a:ea typeface="宋体" panose="02010600030101010101" pitchFamily="2" charset="-122"/>
              </a:endParaRPr>
            </a:p>
          </p:txBody>
        </p:sp>
        <p:grpSp>
          <p:nvGrpSpPr>
            <p:cNvPr id="41016" name="Group 95"/>
            <p:cNvGrpSpPr/>
            <p:nvPr/>
          </p:nvGrpSpPr>
          <p:grpSpPr>
            <a:xfrm>
              <a:off x="6321931" y="4673129"/>
              <a:ext cx="1718941" cy="121413"/>
              <a:chOff x="6252" y="4569"/>
              <a:chExt cx="1710" cy="129"/>
            </a:xfrm>
          </p:grpSpPr>
          <p:sp>
            <p:nvSpPr>
              <p:cNvPr id="41017" name="Line 96"/>
              <p:cNvSpPr/>
              <p:nvPr/>
            </p:nvSpPr>
            <p:spPr>
              <a:xfrm>
                <a:off x="6252" y="4629"/>
                <a:ext cx="1710" cy="0"/>
              </a:xfrm>
              <a:prstGeom prst="line">
                <a:avLst/>
              </a:prstGeom>
              <a:ln w="6350" cap="flat" cmpd="sng">
                <a:solidFill>
                  <a:srgbClr val="000000"/>
                </a:solidFill>
                <a:prstDash val="solid"/>
                <a:round/>
                <a:headEnd type="arrow" w="med" len="med"/>
                <a:tailEnd type="arrow" w="med" len="med"/>
              </a:ln>
            </p:spPr>
          </p:sp>
          <p:sp>
            <p:nvSpPr>
              <p:cNvPr id="41018" name="Line 97"/>
              <p:cNvSpPr/>
              <p:nvPr/>
            </p:nvSpPr>
            <p:spPr>
              <a:xfrm>
                <a:off x="7942" y="4569"/>
                <a:ext cx="0" cy="129"/>
              </a:xfrm>
              <a:prstGeom prst="line">
                <a:avLst/>
              </a:prstGeom>
              <a:ln w="9525" cap="flat" cmpd="sng">
                <a:solidFill>
                  <a:srgbClr val="000000"/>
                </a:solidFill>
                <a:prstDash val="solid"/>
                <a:round/>
                <a:headEnd type="none" w="med" len="med"/>
                <a:tailEnd type="none" w="med" len="med"/>
              </a:ln>
            </p:spPr>
          </p:sp>
          <p:sp>
            <p:nvSpPr>
              <p:cNvPr id="41019" name="Line 98"/>
              <p:cNvSpPr/>
              <p:nvPr/>
            </p:nvSpPr>
            <p:spPr>
              <a:xfrm>
                <a:off x="6273" y="4569"/>
                <a:ext cx="0" cy="129"/>
              </a:xfrm>
              <a:prstGeom prst="line">
                <a:avLst/>
              </a:prstGeom>
              <a:ln w="9525" cap="flat" cmpd="sng">
                <a:solidFill>
                  <a:srgbClr val="000000"/>
                </a:solidFill>
                <a:prstDash val="solid"/>
                <a:round/>
                <a:headEnd type="none" w="med" len="med"/>
                <a:tailEnd type="none" w="med" len="med"/>
              </a:ln>
            </p:spPr>
          </p:sp>
        </p:grpSp>
        <p:sp>
          <p:nvSpPr>
            <p:cNvPr id="41020" name="Text Box 99"/>
            <p:cNvSpPr txBox="1"/>
            <p:nvPr/>
          </p:nvSpPr>
          <p:spPr>
            <a:xfrm>
              <a:off x="6973465" y="4440911"/>
              <a:ext cx="448639" cy="376027"/>
            </a:xfrm>
            <a:prstGeom prst="rect">
              <a:avLst/>
            </a:prstGeom>
            <a:noFill/>
            <a:ln w="9525">
              <a:noFill/>
            </a:ln>
          </p:spPr>
          <p:txBody>
            <a:bodyPr anchor="t"/>
            <a:p>
              <a:pPr algn="just"/>
              <a:r>
                <a:rPr lang="en-US" altLang="zh-CN" sz="2000" b="1" i="1" dirty="0">
                  <a:solidFill>
                    <a:schemeClr val="tx2"/>
                  </a:solidFill>
                  <a:latin typeface="Comic Sans MS" panose="030F0702030302020204" pitchFamily="66" charset="0"/>
                  <a:ea typeface="宋体" panose="02010600030101010101" pitchFamily="2" charset="-122"/>
                </a:rPr>
                <a:t>d</a:t>
              </a:r>
              <a:r>
                <a:rPr lang="en-US" altLang="zh-CN" sz="2000" b="1" i="1" baseline="-25000" dirty="0">
                  <a:solidFill>
                    <a:schemeClr val="tx2"/>
                  </a:solidFill>
                  <a:latin typeface="Comic Sans MS" panose="030F0702030302020204" pitchFamily="66" charset="0"/>
                  <a:ea typeface="宋体" panose="02010600030101010101" pitchFamily="2" charset="-122"/>
                </a:rPr>
                <a:t>0</a:t>
              </a:r>
              <a:endParaRPr lang="en-US" altLang="zh-CN" sz="2000" b="1" i="1" baseline="-25000" dirty="0">
                <a:solidFill>
                  <a:schemeClr val="tx2"/>
                </a:solidFill>
                <a:latin typeface="Comic Sans MS" panose="030F0702030302020204" pitchFamily="66" charset="0"/>
                <a:ea typeface="宋体" panose="02010600030101010101" pitchFamily="2" charset="-122"/>
              </a:endParaRPr>
            </a:p>
          </p:txBody>
        </p:sp>
      </p:grpSp>
      <p:grpSp>
        <p:nvGrpSpPr>
          <p:cNvPr id="41021" name="Group 131"/>
          <p:cNvGrpSpPr/>
          <p:nvPr/>
        </p:nvGrpSpPr>
        <p:grpSpPr>
          <a:xfrm>
            <a:off x="4760913" y="5157788"/>
            <a:ext cx="4383087" cy="1700212"/>
            <a:chOff x="1882" y="119"/>
            <a:chExt cx="3130" cy="1134"/>
          </a:xfrm>
        </p:grpSpPr>
        <p:sp>
          <p:nvSpPr>
            <p:cNvPr id="41022" name="Rectangle 103"/>
            <p:cNvSpPr/>
            <p:nvPr/>
          </p:nvSpPr>
          <p:spPr>
            <a:xfrm>
              <a:off x="1882" y="119"/>
              <a:ext cx="3130" cy="1134"/>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p>
              <a:pPr algn="ctr"/>
              <a:endParaRPr lang="zh-CN" altLang="zh-CN" b="1" i="1" baseline="-25000" dirty="0">
                <a:solidFill>
                  <a:schemeClr val="tx2"/>
                </a:solidFill>
                <a:latin typeface="Comic Sans MS" panose="030F0702030302020204" pitchFamily="66" charset="0"/>
                <a:ea typeface="宋体" panose="02010600030101010101" pitchFamily="2" charset="-122"/>
              </a:endParaRPr>
            </a:p>
          </p:txBody>
        </p:sp>
        <p:sp>
          <p:nvSpPr>
            <p:cNvPr id="41023" name="Text Box 105"/>
            <p:cNvSpPr txBox="1"/>
            <p:nvPr/>
          </p:nvSpPr>
          <p:spPr>
            <a:xfrm>
              <a:off x="2290" y="318"/>
              <a:ext cx="401" cy="358"/>
            </a:xfrm>
            <a:prstGeom prst="rect">
              <a:avLst/>
            </a:prstGeom>
            <a:noFill/>
            <a:ln w="9525">
              <a:noFill/>
            </a:ln>
          </p:spPr>
          <p:txBody>
            <a:bodyPr anchor="t"/>
            <a:p>
              <a:pPr algn="just"/>
              <a:r>
                <a:rPr lang="en-US" altLang="zh-CN" sz="2000" b="1" i="1" dirty="0">
                  <a:solidFill>
                    <a:schemeClr val="tx2"/>
                  </a:solidFill>
                  <a:latin typeface="Comic Sans MS" panose="030F0702030302020204" pitchFamily="66" charset="0"/>
                  <a:ea typeface="宋体" panose="02010600030101010101" pitchFamily="2" charset="-122"/>
                </a:rPr>
                <a:t>A</a:t>
              </a:r>
              <a:endParaRPr lang="en-US" altLang="zh-CN" sz="2000" b="1" dirty="0">
                <a:solidFill>
                  <a:schemeClr val="tx2"/>
                </a:solidFill>
                <a:latin typeface="Comic Sans MS" panose="030F0702030302020204" pitchFamily="66" charset="0"/>
                <a:ea typeface="宋体" panose="02010600030101010101" pitchFamily="2" charset="-122"/>
              </a:endParaRPr>
            </a:p>
          </p:txBody>
        </p:sp>
        <p:sp>
          <p:nvSpPr>
            <p:cNvPr id="41024" name="Text Box 106"/>
            <p:cNvSpPr txBox="1"/>
            <p:nvPr/>
          </p:nvSpPr>
          <p:spPr>
            <a:xfrm>
              <a:off x="4303" y="318"/>
              <a:ext cx="401" cy="358"/>
            </a:xfrm>
            <a:prstGeom prst="rect">
              <a:avLst/>
            </a:prstGeom>
            <a:noFill/>
            <a:ln w="9525">
              <a:noFill/>
            </a:ln>
          </p:spPr>
          <p:txBody>
            <a:bodyPr anchor="t"/>
            <a:p>
              <a:pPr algn="just"/>
              <a:r>
                <a:rPr lang="en-US" altLang="zh-CN" sz="2000" b="1" i="1" dirty="0">
                  <a:solidFill>
                    <a:schemeClr val="tx2"/>
                  </a:solidFill>
                  <a:latin typeface="Comic Sans MS" panose="030F0702030302020204" pitchFamily="66" charset="0"/>
                  <a:ea typeface="宋体" panose="02010600030101010101" pitchFamily="2" charset="-122"/>
                </a:rPr>
                <a:t>B</a:t>
              </a:r>
              <a:endParaRPr lang="en-US" altLang="zh-CN" sz="2000" b="1" i="1" dirty="0">
                <a:solidFill>
                  <a:schemeClr val="tx2"/>
                </a:solidFill>
                <a:latin typeface="Comic Sans MS" panose="030F0702030302020204" pitchFamily="66" charset="0"/>
                <a:ea typeface="宋体" panose="02010600030101010101" pitchFamily="2" charset="-122"/>
              </a:endParaRPr>
            </a:p>
          </p:txBody>
        </p:sp>
        <p:sp>
          <p:nvSpPr>
            <p:cNvPr id="41025" name="Text Box 107"/>
            <p:cNvSpPr txBox="1"/>
            <p:nvPr/>
          </p:nvSpPr>
          <p:spPr>
            <a:xfrm>
              <a:off x="4016" y="771"/>
              <a:ext cx="190" cy="291"/>
            </a:xfrm>
            <a:prstGeom prst="rect">
              <a:avLst/>
            </a:prstGeom>
            <a:noFill/>
            <a:ln w="9525">
              <a:noFill/>
            </a:ln>
          </p:spPr>
          <p:txBody>
            <a:bodyPr anchor="t"/>
            <a:p>
              <a:pPr algn="just"/>
              <a:r>
                <a:rPr lang="en-US" altLang="zh-CN" sz="2000" b="1" dirty="0">
                  <a:solidFill>
                    <a:srgbClr val="0000FF"/>
                  </a:solidFill>
                  <a:latin typeface="Comic Sans MS" panose="030F0702030302020204" pitchFamily="66" charset="0"/>
                  <a:ea typeface="宋体" panose="02010600030101010101" pitchFamily="2" charset="-122"/>
                </a:rPr>
                <a:t>1</a:t>
              </a:r>
              <a:endParaRPr lang="en-US" altLang="zh-CN" sz="4800" b="1" dirty="0">
                <a:solidFill>
                  <a:srgbClr val="0000FF"/>
                </a:solidFill>
                <a:latin typeface="Comic Sans MS" panose="030F0702030302020204" pitchFamily="66" charset="0"/>
                <a:ea typeface="宋体" panose="02010600030101010101" pitchFamily="2" charset="-122"/>
              </a:endParaRPr>
            </a:p>
          </p:txBody>
        </p:sp>
        <p:sp>
          <p:nvSpPr>
            <p:cNvPr id="41026" name="Text Box 108"/>
            <p:cNvSpPr txBox="1"/>
            <p:nvPr/>
          </p:nvSpPr>
          <p:spPr>
            <a:xfrm>
              <a:off x="4558" y="527"/>
              <a:ext cx="215" cy="232"/>
            </a:xfrm>
            <a:prstGeom prst="rect">
              <a:avLst/>
            </a:prstGeom>
            <a:noFill/>
            <a:ln w="9525">
              <a:noFill/>
            </a:ln>
          </p:spPr>
          <p:txBody>
            <a:bodyPr anchor="t"/>
            <a:p>
              <a:pPr algn="just"/>
              <a:r>
                <a:rPr lang="en-US" altLang="zh-CN" sz="2000" b="1" i="1" dirty="0">
                  <a:solidFill>
                    <a:srgbClr val="0000FF"/>
                  </a:solidFill>
                  <a:latin typeface="Comic Sans MS" panose="030F0702030302020204" pitchFamily="66" charset="0"/>
                  <a:ea typeface="宋体" panose="02010600030101010101" pitchFamily="2" charset="-122"/>
                </a:rPr>
                <a:t>t</a:t>
              </a:r>
              <a:endParaRPr lang="en-US" altLang="zh-CN" sz="2000" b="1" i="1" dirty="0">
                <a:solidFill>
                  <a:srgbClr val="0000FF"/>
                </a:solidFill>
                <a:latin typeface="Comic Sans MS" panose="030F0702030302020204" pitchFamily="66" charset="0"/>
                <a:ea typeface="宋体" panose="02010600030101010101" pitchFamily="2" charset="-122"/>
              </a:endParaRPr>
            </a:p>
          </p:txBody>
        </p:sp>
        <p:sp>
          <p:nvSpPr>
            <p:cNvPr id="41027" name="Text Box 109"/>
            <p:cNvSpPr txBox="1"/>
            <p:nvPr/>
          </p:nvSpPr>
          <p:spPr>
            <a:xfrm>
              <a:off x="2562" y="436"/>
              <a:ext cx="182" cy="278"/>
            </a:xfrm>
            <a:prstGeom prst="rect">
              <a:avLst/>
            </a:prstGeom>
            <a:noFill/>
            <a:ln w="9525">
              <a:noFill/>
            </a:ln>
          </p:spPr>
          <p:txBody>
            <a:bodyPr anchor="t"/>
            <a:p>
              <a:pPr algn="just"/>
              <a:r>
                <a:rPr lang="en-US" altLang="zh-CN" b="1" i="1" dirty="0">
                  <a:solidFill>
                    <a:srgbClr val="0000FF"/>
                  </a:solidFill>
                  <a:latin typeface="Comic Sans MS" panose="030F0702030302020204" pitchFamily="66" charset="0"/>
                  <a:ea typeface="宋体" panose="02010600030101010101" pitchFamily="2" charset="-122"/>
                </a:rPr>
                <a:t>t</a:t>
              </a:r>
              <a:endParaRPr lang="en-US" altLang="zh-CN" b="1" dirty="0">
                <a:solidFill>
                  <a:srgbClr val="0000FF"/>
                </a:solidFill>
                <a:latin typeface="Comic Sans MS" panose="030F0702030302020204" pitchFamily="66" charset="0"/>
                <a:ea typeface="宋体" panose="02010600030101010101" pitchFamily="2" charset="-122"/>
              </a:endParaRPr>
            </a:p>
          </p:txBody>
        </p:sp>
        <p:sp>
          <p:nvSpPr>
            <p:cNvPr id="41028" name="Line 112"/>
            <p:cNvSpPr/>
            <p:nvPr/>
          </p:nvSpPr>
          <p:spPr>
            <a:xfrm flipH="1">
              <a:off x="4057" y="527"/>
              <a:ext cx="2" cy="500"/>
            </a:xfrm>
            <a:prstGeom prst="line">
              <a:avLst/>
            </a:prstGeom>
            <a:ln w="9525" cap="flat" cmpd="sng">
              <a:solidFill>
                <a:srgbClr val="000000"/>
              </a:solidFill>
              <a:prstDash val="solid"/>
              <a:round/>
              <a:headEnd type="none" w="med" len="med"/>
              <a:tailEnd type="none" w="med" len="med"/>
            </a:ln>
          </p:spPr>
        </p:sp>
        <p:sp>
          <p:nvSpPr>
            <p:cNvPr id="41029" name="Line 113"/>
            <p:cNvSpPr/>
            <p:nvPr/>
          </p:nvSpPr>
          <p:spPr>
            <a:xfrm flipH="1">
              <a:off x="2517" y="482"/>
              <a:ext cx="0" cy="635"/>
            </a:xfrm>
            <a:prstGeom prst="line">
              <a:avLst/>
            </a:prstGeom>
            <a:ln w="9525" cap="flat" cmpd="sng">
              <a:solidFill>
                <a:srgbClr val="000000"/>
              </a:solidFill>
              <a:prstDash val="solid"/>
              <a:round/>
              <a:headEnd type="none" w="med" len="med"/>
              <a:tailEnd type="none" w="med" len="med"/>
            </a:ln>
          </p:spPr>
        </p:sp>
        <p:sp>
          <p:nvSpPr>
            <p:cNvPr id="41030" name="Line 114"/>
            <p:cNvSpPr/>
            <p:nvPr/>
          </p:nvSpPr>
          <p:spPr>
            <a:xfrm>
              <a:off x="2517" y="845"/>
              <a:ext cx="1565" cy="0"/>
            </a:xfrm>
            <a:prstGeom prst="line">
              <a:avLst/>
            </a:prstGeom>
            <a:ln w="6350" cap="flat" cmpd="sng">
              <a:solidFill>
                <a:srgbClr val="000000"/>
              </a:solidFill>
              <a:prstDash val="solid"/>
              <a:round/>
              <a:headEnd type="arrow" w="med" len="med"/>
              <a:tailEnd type="arrow" w="med" len="med"/>
            </a:ln>
          </p:spPr>
        </p:sp>
        <p:sp>
          <p:nvSpPr>
            <p:cNvPr id="41031" name="Text Box 115"/>
            <p:cNvSpPr txBox="1"/>
            <p:nvPr/>
          </p:nvSpPr>
          <p:spPr>
            <a:xfrm>
              <a:off x="3173" y="615"/>
              <a:ext cx="206" cy="230"/>
            </a:xfrm>
            <a:prstGeom prst="rect">
              <a:avLst/>
            </a:prstGeom>
            <a:noFill/>
            <a:ln w="9525">
              <a:noFill/>
            </a:ln>
          </p:spPr>
          <p:txBody>
            <a:bodyPr anchor="t"/>
            <a:p>
              <a:pPr algn="just"/>
              <a:r>
                <a:rPr lang="en-US" altLang="zh-CN" sz="2000" b="1" i="1" dirty="0">
                  <a:solidFill>
                    <a:srgbClr val="0000FF"/>
                  </a:solidFill>
                  <a:latin typeface="Comic Sans MS" panose="030F0702030302020204" pitchFamily="66" charset="0"/>
                  <a:ea typeface="宋体" panose="02010600030101010101" pitchFamily="2" charset="-122"/>
                </a:rPr>
                <a:t>e</a:t>
              </a:r>
              <a:endParaRPr lang="en-US" altLang="zh-CN" sz="2000" b="1" dirty="0">
                <a:solidFill>
                  <a:srgbClr val="0000FF"/>
                </a:solidFill>
                <a:latin typeface="Comic Sans MS" panose="030F0702030302020204" pitchFamily="66" charset="0"/>
                <a:ea typeface="宋体" panose="02010600030101010101" pitchFamily="2" charset="-122"/>
              </a:endParaRPr>
            </a:p>
          </p:txBody>
        </p:sp>
        <p:sp>
          <p:nvSpPr>
            <p:cNvPr id="41032" name="Line 116"/>
            <p:cNvSpPr/>
            <p:nvPr/>
          </p:nvSpPr>
          <p:spPr>
            <a:xfrm rot="3832591" flipV="1">
              <a:off x="4470" y="546"/>
              <a:ext cx="310" cy="137"/>
            </a:xfrm>
            <a:prstGeom prst="line">
              <a:avLst/>
            </a:prstGeom>
            <a:ln w="6350" cap="flat" cmpd="sng">
              <a:solidFill>
                <a:srgbClr val="000000"/>
              </a:solidFill>
              <a:prstDash val="solid"/>
              <a:round/>
              <a:headEnd type="arrow" w="med" len="med"/>
              <a:tailEnd type="arrow" w="med" len="med"/>
            </a:ln>
          </p:spPr>
        </p:sp>
        <p:sp>
          <p:nvSpPr>
            <p:cNvPr id="41033" name="Line 117"/>
            <p:cNvSpPr/>
            <p:nvPr/>
          </p:nvSpPr>
          <p:spPr>
            <a:xfrm rot="3832591" flipV="1">
              <a:off x="2476" y="568"/>
              <a:ext cx="310" cy="138"/>
            </a:xfrm>
            <a:prstGeom prst="line">
              <a:avLst/>
            </a:prstGeom>
            <a:ln w="6350" cap="flat" cmpd="sng">
              <a:solidFill>
                <a:srgbClr val="000000"/>
              </a:solidFill>
              <a:prstDash val="solid"/>
              <a:round/>
              <a:headEnd type="arrow" w="med" len="med"/>
              <a:tailEnd type="arrow" w="med" len="med"/>
            </a:ln>
          </p:spPr>
        </p:sp>
        <p:sp>
          <p:nvSpPr>
            <p:cNvPr id="41034" name="Line 118"/>
            <p:cNvSpPr/>
            <p:nvPr/>
          </p:nvSpPr>
          <p:spPr>
            <a:xfrm>
              <a:off x="4194" y="613"/>
              <a:ext cx="8" cy="422"/>
            </a:xfrm>
            <a:prstGeom prst="line">
              <a:avLst/>
            </a:prstGeom>
            <a:ln w="9525" cap="flat" cmpd="sng">
              <a:solidFill>
                <a:srgbClr val="000000"/>
              </a:solidFill>
              <a:prstDash val="solid"/>
              <a:round/>
              <a:headEnd type="none" w="med" len="med"/>
              <a:tailEnd type="none" w="med" len="med"/>
            </a:ln>
          </p:spPr>
        </p:sp>
        <p:sp>
          <p:nvSpPr>
            <p:cNvPr id="41035" name="Line 119"/>
            <p:cNvSpPr/>
            <p:nvPr/>
          </p:nvSpPr>
          <p:spPr>
            <a:xfrm>
              <a:off x="4195" y="845"/>
              <a:ext cx="231" cy="0"/>
            </a:xfrm>
            <a:prstGeom prst="line">
              <a:avLst/>
            </a:prstGeom>
            <a:ln w="6350" cap="flat" cmpd="sng">
              <a:solidFill>
                <a:srgbClr val="000000"/>
              </a:solidFill>
              <a:prstDash val="solid"/>
              <a:round/>
              <a:headEnd type="arrow" w="med" len="med"/>
              <a:tailEnd type="none" w="med" len="med"/>
            </a:ln>
          </p:spPr>
        </p:sp>
        <p:sp>
          <p:nvSpPr>
            <p:cNvPr id="41036" name="Line 121"/>
            <p:cNvSpPr/>
            <p:nvPr/>
          </p:nvSpPr>
          <p:spPr>
            <a:xfrm>
              <a:off x="1973" y="527"/>
              <a:ext cx="2948" cy="0"/>
            </a:xfrm>
            <a:prstGeom prst="line">
              <a:avLst/>
            </a:prstGeom>
            <a:ln w="9525" cap="flat" cmpd="sng">
              <a:solidFill>
                <a:srgbClr val="000000"/>
              </a:solidFill>
              <a:prstDash val="solid"/>
              <a:round/>
              <a:headEnd type="none" w="med" len="med"/>
              <a:tailEnd type="none" w="med" len="med"/>
            </a:ln>
          </p:spPr>
        </p:sp>
        <p:sp>
          <p:nvSpPr>
            <p:cNvPr id="41037" name="Oval 122"/>
            <p:cNvSpPr/>
            <p:nvPr/>
          </p:nvSpPr>
          <p:spPr>
            <a:xfrm>
              <a:off x="2193" y="208"/>
              <a:ext cx="623" cy="616"/>
            </a:xfrm>
            <a:prstGeom prst="ellipse">
              <a:avLst/>
            </a:prstGeom>
            <a:noFill/>
            <a:ln w="6350" cap="flat" cmpd="sng">
              <a:solidFill>
                <a:srgbClr val="000000"/>
              </a:solidFill>
              <a:prstDash val="lgDash"/>
              <a:round/>
              <a:headEnd type="none" w="med" len="med"/>
              <a:tailEnd type="none" w="med" len="med"/>
            </a:ln>
          </p:spPr>
          <p:txBody>
            <a:bodyPr anchor="t"/>
            <a:p>
              <a:pPr algn="ctr"/>
              <a:endParaRPr lang="zh-CN" altLang="en-US" dirty="0">
                <a:latin typeface="Comic Sans MS" panose="030F0702030302020204" pitchFamily="66" charset="0"/>
                <a:ea typeface="宋体" panose="02010600030101010101" pitchFamily="2" charset="-122"/>
              </a:endParaRPr>
            </a:p>
          </p:txBody>
        </p:sp>
        <p:sp>
          <p:nvSpPr>
            <p:cNvPr id="41038" name="Oval 123"/>
            <p:cNvSpPr/>
            <p:nvPr/>
          </p:nvSpPr>
          <p:spPr>
            <a:xfrm>
              <a:off x="4195" y="210"/>
              <a:ext cx="623" cy="616"/>
            </a:xfrm>
            <a:prstGeom prst="ellipse">
              <a:avLst/>
            </a:prstGeom>
            <a:noFill/>
            <a:ln w="6350" cap="flat" cmpd="sng">
              <a:solidFill>
                <a:srgbClr val="000000"/>
              </a:solidFill>
              <a:prstDash val="lgDash"/>
              <a:round/>
              <a:headEnd type="none" w="med" len="med"/>
              <a:tailEnd type="none" w="med" len="med"/>
            </a:ln>
          </p:spPr>
          <p:txBody>
            <a:bodyPr anchor="t"/>
            <a:p>
              <a:pPr algn="ctr"/>
              <a:endParaRPr lang="zh-CN" altLang="en-US" dirty="0">
                <a:latin typeface="Comic Sans MS" panose="030F0702030302020204" pitchFamily="66" charset="0"/>
                <a:ea typeface="宋体" panose="02010600030101010101" pitchFamily="2" charset="-122"/>
              </a:endParaRPr>
            </a:p>
          </p:txBody>
        </p:sp>
        <p:grpSp>
          <p:nvGrpSpPr>
            <p:cNvPr id="41039" name="Group 124"/>
            <p:cNvGrpSpPr/>
            <p:nvPr/>
          </p:nvGrpSpPr>
          <p:grpSpPr>
            <a:xfrm>
              <a:off x="2500" y="408"/>
              <a:ext cx="2012" cy="98"/>
              <a:chOff x="4149" y="5619"/>
              <a:chExt cx="2199" cy="102"/>
            </a:xfrm>
          </p:grpSpPr>
          <p:sp>
            <p:nvSpPr>
              <p:cNvPr id="41040" name="Line 125"/>
              <p:cNvSpPr/>
              <p:nvPr/>
            </p:nvSpPr>
            <p:spPr>
              <a:xfrm flipV="1">
                <a:off x="4149" y="5619"/>
                <a:ext cx="0" cy="102"/>
              </a:xfrm>
              <a:prstGeom prst="line">
                <a:avLst/>
              </a:prstGeom>
              <a:ln w="9525" cap="flat" cmpd="sng">
                <a:solidFill>
                  <a:srgbClr val="000000"/>
                </a:solidFill>
                <a:prstDash val="solid"/>
                <a:round/>
                <a:headEnd type="none" w="med" len="med"/>
                <a:tailEnd type="none" w="med" len="med"/>
              </a:ln>
            </p:spPr>
          </p:sp>
          <p:sp>
            <p:nvSpPr>
              <p:cNvPr id="41041" name="Line 126"/>
              <p:cNvSpPr/>
              <p:nvPr/>
            </p:nvSpPr>
            <p:spPr>
              <a:xfrm flipV="1">
                <a:off x="6348" y="5619"/>
                <a:ext cx="0" cy="102"/>
              </a:xfrm>
              <a:prstGeom prst="line">
                <a:avLst/>
              </a:prstGeom>
              <a:ln w="9525" cap="flat" cmpd="sng">
                <a:solidFill>
                  <a:srgbClr val="000000"/>
                </a:solidFill>
                <a:prstDash val="solid"/>
                <a:round/>
                <a:headEnd type="none" w="med" len="med"/>
                <a:tailEnd type="none" w="med" len="med"/>
              </a:ln>
            </p:spPr>
          </p:sp>
        </p:grpSp>
        <p:sp>
          <p:nvSpPr>
            <p:cNvPr id="41042" name="Line 128"/>
            <p:cNvSpPr/>
            <p:nvPr/>
          </p:nvSpPr>
          <p:spPr>
            <a:xfrm>
              <a:off x="4513" y="527"/>
              <a:ext cx="0" cy="635"/>
            </a:xfrm>
            <a:prstGeom prst="line">
              <a:avLst/>
            </a:prstGeom>
            <a:ln w="9525" cap="flat" cmpd="sng">
              <a:solidFill>
                <a:schemeClr val="tx1"/>
              </a:solidFill>
              <a:prstDash val="solid"/>
              <a:round/>
              <a:headEnd type="none" w="med" len="med"/>
              <a:tailEnd type="none" w="med" len="med"/>
            </a:ln>
          </p:spPr>
        </p:sp>
        <p:sp>
          <p:nvSpPr>
            <p:cNvPr id="41043" name="Line 129"/>
            <p:cNvSpPr/>
            <p:nvPr/>
          </p:nvSpPr>
          <p:spPr>
            <a:xfrm>
              <a:off x="2517" y="1071"/>
              <a:ext cx="1996" cy="0"/>
            </a:xfrm>
            <a:prstGeom prst="line">
              <a:avLst/>
            </a:prstGeom>
            <a:ln w="9525" cap="flat" cmpd="sng">
              <a:solidFill>
                <a:schemeClr val="tx1"/>
              </a:solidFill>
              <a:prstDash val="solid"/>
              <a:round/>
              <a:headEnd type="triangle" w="med" len="med"/>
              <a:tailEnd type="triangle" w="med" len="med"/>
            </a:ln>
          </p:spPr>
        </p:sp>
        <p:sp>
          <p:nvSpPr>
            <p:cNvPr id="41044" name="Rectangle 130"/>
            <p:cNvSpPr/>
            <p:nvPr/>
          </p:nvSpPr>
          <p:spPr>
            <a:xfrm>
              <a:off x="3339" y="845"/>
              <a:ext cx="278" cy="246"/>
            </a:xfrm>
            <a:prstGeom prst="rect">
              <a:avLst/>
            </a:prstGeom>
            <a:noFill/>
            <a:ln w="9525">
              <a:noFill/>
            </a:ln>
          </p:spPr>
          <p:txBody>
            <a:bodyPr wrap="square" anchor="t">
              <a:spAutoFit/>
            </a:bodyPr>
            <a:p>
              <a:pPr algn="ctr"/>
              <a:r>
                <a:rPr lang="en-US" altLang="zh-CN" b="1" i="1" dirty="0">
                  <a:solidFill>
                    <a:schemeClr val="tx2"/>
                  </a:solidFill>
                  <a:latin typeface="Comic Sans MS" panose="030F0702030302020204" pitchFamily="66" charset="0"/>
                  <a:ea typeface="宋体" panose="02010600030101010101" pitchFamily="2" charset="-122"/>
                </a:rPr>
                <a:t>d</a:t>
              </a:r>
              <a:r>
                <a:rPr lang="en-US" altLang="zh-CN" sz="2000" b="1" baseline="-25000" dirty="0">
                  <a:solidFill>
                    <a:schemeClr val="tx2"/>
                  </a:solidFill>
                  <a:latin typeface="Comic Sans MS" panose="030F0702030302020204" pitchFamily="66" charset="0"/>
                  <a:ea typeface="宋体" panose="02010600030101010101" pitchFamily="2" charset="-122"/>
                </a:rPr>
                <a:t>0</a:t>
              </a:r>
              <a:endParaRPr lang="en-US" altLang="zh-CN" sz="2000" b="1" baseline="-25000" dirty="0">
                <a:solidFill>
                  <a:schemeClr val="tx2"/>
                </a:solidFill>
                <a:latin typeface="Comic Sans MS" panose="030F0702030302020204" pitchFamily="66" charset="0"/>
                <a:ea typeface="宋体" panose="02010600030101010101" pitchFamily="2" charset="-122"/>
              </a:endParaRPr>
            </a:p>
          </p:txBody>
        </p:sp>
      </p:grpSp>
      <p:sp>
        <p:nvSpPr>
          <p:cNvPr id="41045" name="Text Box 132"/>
          <p:cNvSpPr txBox="1"/>
          <p:nvPr/>
        </p:nvSpPr>
        <p:spPr>
          <a:xfrm>
            <a:off x="1547813" y="720725"/>
            <a:ext cx="5108575" cy="522288"/>
          </a:xfrm>
          <a:prstGeom prst="rect">
            <a:avLst/>
          </a:prstGeom>
          <a:noFill/>
          <a:ln w="9525">
            <a:noFill/>
          </a:ln>
        </p:spPr>
        <p:txBody>
          <a:bodyPr wrap="none" anchor="t">
            <a:spAutoFit/>
          </a:bodyPr>
          <a:p>
            <a:r>
              <a:rPr lang="zh-CN" altLang="en-US" sz="2800" b="1" dirty="0">
                <a:solidFill>
                  <a:srgbClr val="0000FF"/>
                </a:solidFill>
                <a:latin typeface="微软雅黑" panose="020B0503020204020204" pitchFamily="34" charset="-122"/>
                <a:ea typeface="微软雅黑" panose="020B0503020204020204" pitchFamily="34" charset="-122"/>
              </a:rPr>
              <a:t>三  最小码距与检错和纠错能力</a:t>
            </a:r>
            <a:r>
              <a:rPr lang="zh-CN" altLang="en-US" sz="2400" b="1" dirty="0">
                <a:solidFill>
                  <a:srgbClr val="0000FF"/>
                </a:solidFill>
                <a:latin typeface="微软雅黑" panose="020B0503020204020204" pitchFamily="34" charset="-122"/>
                <a:ea typeface="微软雅黑" panose="020B0503020204020204" pitchFamily="34" charset="-122"/>
              </a:rPr>
              <a:t> </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41046" name="矩形标注 4"/>
          <p:cNvSpPr/>
          <p:nvPr/>
        </p:nvSpPr>
        <p:spPr>
          <a:xfrm>
            <a:off x="104775" y="1962150"/>
            <a:ext cx="458788" cy="711200"/>
          </a:xfrm>
          <a:prstGeom prst="wedgeRectCallout">
            <a:avLst>
              <a:gd name="adj1" fmla="val 73366"/>
              <a:gd name="adj2" fmla="val 43648"/>
            </a:avLst>
          </a:prstGeom>
          <a:solidFill>
            <a:schemeClr val="accent1"/>
          </a:solidFill>
          <a:ln w="9525" cap="flat" cmpd="sng">
            <a:solidFill>
              <a:schemeClr val="tx1"/>
            </a:solidFill>
            <a:prstDash val="solid"/>
            <a:round/>
            <a:headEnd type="none" w="med" len="med"/>
            <a:tailEnd type="none" w="med" len="med"/>
          </a:ln>
        </p:spPr>
        <p:txBody>
          <a:bodyPr anchor="t"/>
          <a:p>
            <a:r>
              <a:rPr lang="zh-CN" altLang="en-US" sz="2000" b="1" dirty="0">
                <a:solidFill>
                  <a:srgbClr val="FF0000"/>
                </a:solidFill>
                <a:latin typeface="微软雅黑" panose="020B0503020204020204" pitchFamily="34" charset="-122"/>
                <a:ea typeface="微软雅黑" panose="020B0503020204020204" pitchFamily="34" charset="-122"/>
              </a:rPr>
              <a:t>检错</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41047" name="矩形标注 4"/>
          <p:cNvSpPr/>
          <p:nvPr/>
        </p:nvSpPr>
        <p:spPr>
          <a:xfrm>
            <a:off x="107950" y="3114675"/>
            <a:ext cx="455613" cy="671513"/>
          </a:xfrm>
          <a:prstGeom prst="wedgeRectCallout">
            <a:avLst>
              <a:gd name="adj1" fmla="val 73366"/>
              <a:gd name="adj2" fmla="val 43648"/>
            </a:avLst>
          </a:prstGeom>
          <a:solidFill>
            <a:schemeClr val="accent1"/>
          </a:solidFill>
          <a:ln w="9525" cap="flat" cmpd="sng">
            <a:solidFill>
              <a:schemeClr val="tx1"/>
            </a:solidFill>
            <a:prstDash val="solid"/>
            <a:round/>
            <a:headEnd type="none" w="med" len="med"/>
            <a:tailEnd type="none" w="med" len="med"/>
          </a:ln>
        </p:spPr>
        <p:txBody>
          <a:bodyPr anchor="t"/>
          <a:p>
            <a:r>
              <a:rPr lang="zh-CN" altLang="en-US" sz="2000" b="1" dirty="0">
                <a:solidFill>
                  <a:srgbClr val="FF0000"/>
                </a:solidFill>
                <a:latin typeface="微软雅黑" panose="020B0503020204020204" pitchFamily="34" charset="-122"/>
                <a:ea typeface="微软雅黑" panose="020B0503020204020204" pitchFamily="34" charset="-122"/>
              </a:rPr>
              <a:t>纠错</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41048" name="矩形标注 4"/>
          <p:cNvSpPr/>
          <p:nvPr/>
        </p:nvSpPr>
        <p:spPr>
          <a:xfrm>
            <a:off x="106363" y="4162425"/>
            <a:ext cx="457200" cy="1293813"/>
          </a:xfrm>
          <a:prstGeom prst="wedgeRectCallout">
            <a:avLst>
              <a:gd name="adj1" fmla="val 79583"/>
              <a:gd name="adj2" fmla="val -4171"/>
            </a:avLst>
          </a:prstGeom>
          <a:solidFill>
            <a:schemeClr val="accent1"/>
          </a:solidFill>
          <a:ln w="9525" cap="flat" cmpd="sng">
            <a:solidFill>
              <a:schemeClr val="tx1"/>
            </a:solidFill>
            <a:prstDash val="solid"/>
            <a:round/>
            <a:headEnd type="none" w="med" len="med"/>
            <a:tailEnd type="none" w="med" len="med"/>
          </a:ln>
        </p:spPr>
        <p:txBody>
          <a:bodyPr anchor="t"/>
          <a:p>
            <a:r>
              <a:rPr lang="zh-CN" altLang="en-US" sz="2000" b="1" dirty="0">
                <a:solidFill>
                  <a:srgbClr val="FF0000"/>
                </a:solidFill>
                <a:latin typeface="微软雅黑" panose="020B0503020204020204" pitchFamily="34" charset="-122"/>
                <a:ea typeface="微软雅黑" panose="020B0503020204020204" pitchFamily="34" charset="-122"/>
              </a:rPr>
              <a:t>纠检结合</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41049" name="Line 112"/>
          <p:cNvSpPr/>
          <p:nvPr/>
        </p:nvSpPr>
        <p:spPr>
          <a:xfrm flipH="1">
            <a:off x="6958013" y="3929063"/>
            <a:ext cx="46037" cy="571500"/>
          </a:xfrm>
          <a:prstGeom prst="line">
            <a:avLst/>
          </a:prstGeom>
          <a:ln w="9525" cap="flat" cmpd="sng">
            <a:solidFill>
              <a:srgbClr val="000000"/>
            </a:solidFill>
            <a:prstDash val="solid"/>
            <a:round/>
            <a:headEnd type="none" w="med" len="med"/>
            <a:tailEnd type="none" w="med" len="med"/>
          </a:ln>
        </p:spPr>
      </p:sp>
      <p:sp>
        <p:nvSpPr>
          <p:cNvPr id="41050" name="Line 118"/>
          <p:cNvSpPr/>
          <p:nvPr/>
        </p:nvSpPr>
        <p:spPr>
          <a:xfrm flipH="1">
            <a:off x="7240588" y="4000500"/>
            <a:ext cx="46037" cy="571500"/>
          </a:xfrm>
          <a:prstGeom prst="line">
            <a:avLst/>
          </a:prstGeom>
          <a:ln w="9525" cap="flat" cmpd="sng">
            <a:solidFill>
              <a:srgbClr val="000000"/>
            </a:solidFill>
            <a:prstDash val="solid"/>
            <a:round/>
            <a:headEnd type="none" w="med" len="med"/>
            <a:tailEnd type="none" w="med" len="med"/>
          </a:ln>
        </p:spPr>
      </p:sp>
      <p:sp>
        <p:nvSpPr>
          <p:cNvPr id="41051" name="Text Box 107"/>
          <p:cNvSpPr txBox="1"/>
          <p:nvPr/>
        </p:nvSpPr>
        <p:spPr>
          <a:xfrm>
            <a:off x="6929438" y="4143375"/>
            <a:ext cx="285750" cy="357188"/>
          </a:xfrm>
          <a:prstGeom prst="rect">
            <a:avLst/>
          </a:prstGeom>
          <a:noFill/>
          <a:ln w="9525">
            <a:noFill/>
          </a:ln>
        </p:spPr>
        <p:txBody>
          <a:bodyPr anchor="t"/>
          <a:p>
            <a:pPr algn="just"/>
            <a:r>
              <a:rPr lang="en-US" altLang="zh-CN" sz="2000" b="1" dirty="0">
                <a:solidFill>
                  <a:srgbClr val="0000FF"/>
                </a:solidFill>
                <a:latin typeface="Comic Sans MS" panose="030F0702030302020204" pitchFamily="66" charset="0"/>
                <a:ea typeface="宋体" panose="02010600030101010101" pitchFamily="2" charset="-122"/>
              </a:rPr>
              <a:t>1</a:t>
            </a:r>
            <a:endParaRPr lang="en-US" altLang="zh-CN" sz="4800" b="1" dirty="0">
              <a:solidFill>
                <a:srgbClr val="0000FF"/>
              </a:solidFill>
              <a:latin typeface="Comic Sans MS" panose="030F0702030302020204" pitchFamily="66" charset="0"/>
              <a:ea typeface="宋体" panose="02010600030101010101" pitchFamily="2" charset="-122"/>
            </a:endParaRPr>
          </a:p>
        </p:txBody>
      </p:sp>
      <p:sp>
        <p:nvSpPr>
          <p:cNvPr id="41052" name="Line 119"/>
          <p:cNvSpPr/>
          <p:nvPr/>
        </p:nvSpPr>
        <p:spPr>
          <a:xfrm flipV="1">
            <a:off x="7215188" y="4357688"/>
            <a:ext cx="357187" cy="71437"/>
          </a:xfrm>
          <a:prstGeom prst="line">
            <a:avLst/>
          </a:prstGeom>
          <a:ln w="6350" cap="flat" cmpd="sng">
            <a:solidFill>
              <a:srgbClr val="000000"/>
            </a:solidFill>
            <a:prstDash val="solid"/>
            <a:round/>
            <a:headEnd type="arrow" w="med" len="med"/>
            <a:tailEnd type="none" w="med" len="med"/>
          </a:ln>
        </p:spPr>
      </p:sp>
      <p:sp>
        <p:nvSpPr>
          <p:cNvPr id="41053" name="Line 119"/>
          <p:cNvSpPr/>
          <p:nvPr/>
        </p:nvSpPr>
        <p:spPr>
          <a:xfrm flipH="1" flipV="1">
            <a:off x="6643688" y="4357688"/>
            <a:ext cx="295275" cy="46037"/>
          </a:xfrm>
          <a:prstGeom prst="line">
            <a:avLst/>
          </a:prstGeom>
          <a:ln w="6350" cap="flat" cmpd="sng">
            <a:solidFill>
              <a:srgbClr val="000000"/>
            </a:solidFill>
            <a:prstDash val="solid"/>
            <a:round/>
            <a:headEnd type="arrow" w="med" len="med"/>
            <a:tailEnd type="none" w="med" len="med"/>
          </a:ln>
        </p:spPr>
      </p:sp>
    </p:spTree>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Text Box 2"/>
          <p:cNvSpPr txBox="1"/>
          <p:nvPr/>
        </p:nvSpPr>
        <p:spPr>
          <a:xfrm>
            <a:off x="390525" y="1428750"/>
            <a:ext cx="8358188" cy="4938713"/>
          </a:xfrm>
          <a:prstGeom prst="rect">
            <a:avLst/>
          </a:prstGeom>
          <a:noFill/>
          <a:ln w="9525">
            <a:noFill/>
          </a:ln>
        </p:spPr>
        <p:txBody>
          <a:bodyPr wrap="square" anchor="t">
            <a:spAutoFit/>
          </a:bodyPr>
          <a:p>
            <a:pPr>
              <a:lnSpc>
                <a:spcPct val="150000"/>
              </a:lnSpc>
            </a:pPr>
            <a:r>
              <a:rPr lang="zh-CN" altLang="en-US" sz="2000" dirty="0">
                <a:latin typeface="微软雅黑" panose="020B0503020204020204" pitchFamily="34" charset="-122"/>
                <a:ea typeface="微软雅黑" panose="020B0503020204020204" pitchFamily="34" charset="-122"/>
              </a:rPr>
              <a:t>用差错控制编码来提高通信系统的可靠性，是以降低有效性为</a:t>
            </a:r>
            <a:r>
              <a:rPr lang="zh-CN" altLang="en-US" sz="2000" b="1" dirty="0">
                <a:solidFill>
                  <a:schemeClr val="tx2"/>
                </a:solidFill>
                <a:latin typeface="微软雅黑" panose="020B0503020204020204" pitchFamily="34" charset="-122"/>
                <a:ea typeface="微软雅黑" panose="020B0503020204020204" pitchFamily="34" charset="-122"/>
              </a:rPr>
              <a:t>代价</a:t>
            </a:r>
            <a:r>
              <a:rPr lang="zh-CN" altLang="en-US" sz="2000" dirty="0">
                <a:latin typeface="微软雅黑" panose="020B0503020204020204" pitchFamily="34" charset="-122"/>
                <a:ea typeface="微软雅黑" panose="020B0503020204020204" pitchFamily="34" charset="-122"/>
              </a:rPr>
              <a:t>换来的。</a:t>
            </a:r>
            <a:r>
              <a:rPr lang="zh-CN" altLang="en-US" sz="2000" b="1" dirty="0">
                <a:solidFill>
                  <a:schemeClr val="tx2"/>
                </a:solidFill>
                <a:latin typeface="微软雅黑" panose="020B0503020204020204" pitchFamily="34" charset="-122"/>
                <a:ea typeface="微软雅黑" panose="020B0503020204020204" pitchFamily="34" charset="-122"/>
              </a:rPr>
              <a:t>编码效率</a:t>
            </a:r>
            <a:r>
              <a:rPr lang="en-US" altLang="zh-CN" sz="2000" b="1" dirty="0">
                <a:solidFill>
                  <a:schemeClr val="tx2"/>
                </a:solidFill>
                <a:latin typeface="微软雅黑" panose="020B0503020204020204" pitchFamily="34" charset="-122"/>
                <a:ea typeface="微软雅黑" panose="020B0503020204020204" pitchFamily="34" charset="-122"/>
              </a:rPr>
              <a:t>R--</a:t>
            </a:r>
            <a:r>
              <a:rPr lang="zh-CN" altLang="en-US" sz="2000" b="1" dirty="0">
                <a:solidFill>
                  <a:schemeClr val="tx2"/>
                </a:solidFill>
                <a:latin typeface="微软雅黑" panose="020B0503020204020204" pitchFamily="34" charset="-122"/>
                <a:ea typeface="微软雅黑" panose="020B0503020204020204" pitchFamily="34" charset="-122"/>
              </a:rPr>
              <a:t>信息码元位数与码长的比值</a:t>
            </a:r>
            <a:r>
              <a:rPr lang="zh-CN" altLang="en-US" sz="2000" b="1" dirty="0">
                <a:solidFill>
                  <a:srgbClr val="0000FF"/>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用于衡量有效性</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b="1" dirty="0">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R=k/n</a:t>
            </a:r>
            <a:endParaRPr lang="en-US" altLang="zh-CN" sz="20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是信息码元的位数，</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为码长 </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1000" dirty="0">
              <a:latin typeface="微软雅黑" panose="020B0503020204020204" pitchFamily="34" charset="-122"/>
              <a:ea typeface="微软雅黑" panose="020B0503020204020204" pitchFamily="34" charset="-122"/>
            </a:endParaRPr>
          </a:p>
          <a:p>
            <a:pPr>
              <a:lnSpc>
                <a:spcPct val="150000"/>
              </a:lnSpc>
            </a:pPr>
            <a:r>
              <a:rPr lang="zh-CN" altLang="en-US" sz="2000" b="1" dirty="0">
                <a:solidFill>
                  <a:schemeClr val="tx2"/>
                </a:solidFill>
                <a:latin typeface="微软雅黑" panose="020B0503020204020204" pitchFamily="34" charset="-122"/>
                <a:ea typeface="微软雅黑" panose="020B0503020204020204" pitchFamily="34" charset="-122"/>
              </a:rPr>
              <a:t>对纠错码的基本要求</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检错和纠错能力尽量强 </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编码效率尽量高 </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编码规律尽量简单</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实际中要根据具体指标要求，保证有一定纠、检错能力和编码效率，并且易于实现</a:t>
            </a:r>
            <a:endParaRPr lang="zh-CN" altLang="en-US" sz="2000" dirty="0">
              <a:latin typeface="微软雅黑" panose="020B0503020204020204" pitchFamily="34" charset="-122"/>
              <a:ea typeface="微软雅黑" panose="020B0503020204020204" pitchFamily="34" charset="-122"/>
            </a:endParaRPr>
          </a:p>
        </p:txBody>
      </p:sp>
      <p:sp>
        <p:nvSpPr>
          <p:cNvPr id="41986" name="Rectangle 4"/>
          <p:cNvSpPr/>
          <p:nvPr/>
        </p:nvSpPr>
        <p:spPr>
          <a:xfrm>
            <a:off x="1531938" y="692150"/>
            <a:ext cx="2195512" cy="523875"/>
          </a:xfrm>
          <a:prstGeom prst="rect">
            <a:avLst/>
          </a:prstGeom>
          <a:noFill/>
          <a:ln w="9525">
            <a:noFill/>
          </a:ln>
        </p:spPr>
        <p:txBody>
          <a:bodyPr wrap="none" anchor="t">
            <a:spAutoFit/>
          </a:bodyPr>
          <a:p>
            <a:pPr algn="ctr"/>
            <a:r>
              <a:rPr lang="zh-CN" altLang="en-US" sz="2800" b="1" dirty="0">
                <a:solidFill>
                  <a:srgbClr val="0000FF"/>
                </a:solidFill>
                <a:latin typeface="微软雅黑" panose="020B0503020204020204" pitchFamily="34" charset="-122"/>
                <a:ea typeface="微软雅黑" panose="020B0503020204020204" pitchFamily="34" charset="-122"/>
              </a:rPr>
              <a:t>四  编码效率</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41987" name="圆角矩形标注 1"/>
          <p:cNvSpPr/>
          <p:nvPr/>
        </p:nvSpPr>
        <p:spPr>
          <a:xfrm>
            <a:off x="5795963" y="400050"/>
            <a:ext cx="2952750" cy="647700"/>
          </a:xfrm>
          <a:prstGeom prst="wedgeRoundRectCallout">
            <a:avLst>
              <a:gd name="adj1" fmla="val -98838"/>
              <a:gd name="adj2" fmla="val 64019"/>
              <a:gd name="adj3" fmla="val 16667"/>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algn="ctr" defTabSz="914400"/>
            <a:r>
              <a:rPr lang="zh-CN" altLang="en-US" b="1">
                <a:solidFill>
                  <a:schemeClr val="tx2"/>
                </a:solidFill>
                <a:latin typeface="微软雅黑" panose="020B0503020204020204" pitchFamily="34" charset="-122"/>
                <a:ea typeface="微软雅黑" panose="020B0503020204020204" pitchFamily="34" charset="-122"/>
              </a:rPr>
              <a:t>又一次告诉我们</a:t>
            </a:r>
            <a:r>
              <a:rPr lang="en-US" altLang="zh-CN" b="1">
                <a:solidFill>
                  <a:schemeClr val="tx2"/>
                </a:solidFill>
                <a:latin typeface="微软雅黑" panose="020B0503020204020204" pitchFamily="34" charset="-122"/>
                <a:ea typeface="微软雅黑" panose="020B0503020204020204" pitchFamily="34" charset="-122"/>
              </a:rPr>
              <a:t>:</a:t>
            </a:r>
            <a:endParaRPr lang="en-US" altLang="zh-CN" b="1">
              <a:solidFill>
                <a:schemeClr val="tx2"/>
              </a:solidFill>
              <a:latin typeface="微软雅黑" panose="020B0503020204020204" pitchFamily="34" charset="-122"/>
              <a:ea typeface="微软雅黑" panose="020B0503020204020204" pitchFamily="34" charset="-122"/>
            </a:endParaRPr>
          </a:p>
          <a:p>
            <a:pPr algn="ctr" defTabSz="914400"/>
            <a:r>
              <a:rPr lang="zh-CN" altLang="en-US" b="1">
                <a:solidFill>
                  <a:schemeClr val="tx2"/>
                </a:solidFill>
                <a:latin typeface="微软雅黑" panose="020B0503020204020204" pitchFamily="34" charset="-122"/>
                <a:ea typeface="微软雅黑" panose="020B0503020204020204" pitchFamily="34" charset="-122"/>
              </a:rPr>
              <a:t>任何所得都要付出代价！</a:t>
            </a:r>
            <a:endParaRPr lang="zh-CN" altLang="en-US" b="1">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xfrm>
            <a:off x="1476375" y="620713"/>
            <a:ext cx="4679950" cy="576262"/>
          </a:xfrm>
          <a:ln/>
        </p:spPr>
        <p:txBody>
          <a:bodyPr wrap="square" lIns="91440" tIns="45720" rIns="91440" bIns="45720" anchor="b"/>
          <a:p>
            <a:pPr eaLnBrk="1" hangingPunct="1"/>
            <a:r>
              <a:rPr lang="en-US" altLang="zh-CN" sz="2800" dirty="0">
                <a:solidFill>
                  <a:srgbClr val="0000FF"/>
                </a:solidFill>
                <a:latin typeface="微软雅黑" panose="020B0503020204020204" pitchFamily="34" charset="-122"/>
                <a:ea typeface="微软雅黑" panose="020B0503020204020204" pitchFamily="34" charset="-122"/>
              </a:rPr>
              <a:t>11.3</a:t>
            </a:r>
            <a:r>
              <a:rPr lang="zh-CN" altLang="en-US" sz="2800" dirty="0">
                <a:solidFill>
                  <a:srgbClr val="0000FF"/>
                </a:solidFill>
                <a:latin typeface="微软雅黑" panose="020B0503020204020204" pitchFamily="34" charset="-122"/>
                <a:ea typeface="微软雅黑" panose="020B0503020204020204" pitchFamily="34" charset="-122"/>
              </a:rPr>
              <a:t>  差错控制编码的性能</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43010" name="Rectangle 5"/>
          <p:cNvSpPr/>
          <p:nvPr/>
        </p:nvSpPr>
        <p:spPr>
          <a:xfrm>
            <a:off x="341313" y="1400175"/>
            <a:ext cx="8405812" cy="4972050"/>
          </a:xfrm>
          <a:prstGeom prst="rect">
            <a:avLst/>
          </a:prstGeom>
          <a:noFill/>
          <a:ln w="9525">
            <a:noFill/>
          </a:ln>
        </p:spPr>
        <p:txBody>
          <a:bodyPr anchor="t"/>
          <a:p>
            <a:pPr>
              <a:lnSpc>
                <a:spcPct val="150000"/>
              </a:lnSpc>
            </a:pPr>
            <a:r>
              <a:rPr lang="zh-CN" altLang="en-US" sz="2800" b="1" dirty="0">
                <a:solidFill>
                  <a:schemeClr val="tx2"/>
                </a:solidFill>
                <a:latin typeface="微软雅黑" panose="020B0503020204020204" pitchFamily="34" charset="-122"/>
                <a:ea typeface="微软雅黑" panose="020B0503020204020204" pitchFamily="34" charset="-122"/>
                <a:sym typeface="宋体" panose="02010600030101010101" pitchFamily="2" charset="-122"/>
              </a:rPr>
              <a:t>一 差错控制编码的效用</a:t>
            </a:r>
            <a:endParaRPr lang="zh-CN" altLang="en-US" sz="2800" b="1" dirty="0">
              <a:solidFill>
                <a:schemeClr val="tx2"/>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设发送“</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的错误概率和发送“</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的错误概率相等为</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，且</a:t>
            </a:r>
            <a:r>
              <a:rPr lang="en-US" altLang="zh-CN" sz="2000" dirty="0">
                <a:latin typeface="微软雅黑" panose="020B0503020204020204" pitchFamily="34" charset="-122"/>
                <a:ea typeface="微软雅黑" panose="020B0503020204020204" pitchFamily="34" charset="-122"/>
              </a:rPr>
              <a:t>P&lt;&lt;1</a:t>
            </a:r>
            <a:r>
              <a:rPr lang="zh-CN" altLang="en-US" sz="2000" dirty="0">
                <a:latin typeface="微软雅黑" panose="020B0503020204020204" pitchFamily="34" charset="-122"/>
                <a:ea typeface="微软雅黑" panose="020B0503020204020204" pitchFamily="34" charset="-122"/>
              </a:rPr>
              <a:t>，则在码长为</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的码组中发生</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个错码的概率为：</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1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(11.3-1)</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例如：当码长</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时，</a:t>
            </a:r>
            <a:r>
              <a:rPr lang="en-US" altLang="zh-CN" sz="2000" dirty="0">
                <a:latin typeface="微软雅黑" panose="020B0503020204020204" pitchFamily="34" charset="-122"/>
                <a:ea typeface="微软雅黑" panose="020B0503020204020204" pitchFamily="34" charset="-122"/>
              </a:rPr>
              <a:t>p=10</a:t>
            </a:r>
            <a:r>
              <a:rPr lang="en-US" altLang="zh-CN" sz="2000" baseline="30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则有：</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7</a:t>
            </a:r>
            <a:r>
              <a:rPr lang="en-US" altLang="zh-CN" sz="2000" dirty="0">
                <a:latin typeface="微软雅黑" panose="020B0503020204020204" pitchFamily="34" charset="-122"/>
                <a:ea typeface="微软雅黑" panose="020B0503020204020204" pitchFamily="34" charset="-122"/>
              </a:rPr>
              <a:t>(1) ≈ 7p= 7×10</a:t>
            </a:r>
            <a:r>
              <a:rPr lang="en-US" altLang="zh-CN" sz="2000" baseline="30000" dirty="0">
                <a:latin typeface="微软雅黑" panose="020B0503020204020204" pitchFamily="34" charset="-122"/>
                <a:ea typeface="微软雅黑" panose="020B0503020204020204" pitchFamily="34" charset="-122"/>
              </a:rPr>
              <a:t>-5</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7</a:t>
            </a:r>
            <a:r>
              <a:rPr lang="en-US" altLang="zh-CN" sz="2000" dirty="0">
                <a:latin typeface="微软雅黑" panose="020B0503020204020204" pitchFamily="34" charset="-122"/>
                <a:ea typeface="微软雅黑" panose="020B0503020204020204" pitchFamily="34" charset="-122"/>
              </a:rPr>
              <a:t>(2) ≈ 21p</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=2.1×10</a:t>
            </a:r>
            <a:r>
              <a:rPr lang="en-US" altLang="zh-CN" sz="2000" baseline="30000" dirty="0">
                <a:latin typeface="微软雅黑" panose="020B0503020204020204" pitchFamily="34" charset="-122"/>
                <a:ea typeface="微软雅黑" panose="020B0503020204020204" pitchFamily="34" charset="-122"/>
              </a:rPr>
              <a:t>-9</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7</a:t>
            </a:r>
            <a:r>
              <a:rPr lang="en-US" altLang="zh-CN" sz="2000" dirty="0">
                <a:latin typeface="微软雅黑" panose="020B0503020204020204" pitchFamily="34" charset="-122"/>
                <a:ea typeface="微软雅黑" panose="020B0503020204020204" pitchFamily="34" charset="-122"/>
              </a:rPr>
              <a:t>(3) ≈ 35p</a:t>
            </a:r>
            <a:r>
              <a:rPr lang="en-US" altLang="zh-CN" sz="2000" baseline="30000" dirty="0">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=3.5×10</a:t>
            </a:r>
            <a:r>
              <a:rPr lang="en-US" altLang="zh-CN" sz="2000" baseline="30000" dirty="0">
                <a:latin typeface="微软雅黑" panose="020B0503020204020204" pitchFamily="34" charset="-122"/>
                <a:ea typeface="微软雅黑" panose="020B0503020204020204" pitchFamily="34" charset="-122"/>
              </a:rPr>
              <a:t>-14</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即使仅能纠正</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或检测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码组中</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个错误，可以使误码率下降几个数量级。表明：  </a:t>
            </a:r>
            <a:r>
              <a:rPr lang="zh-CN" altLang="en-US" sz="2000" b="1" dirty="0">
                <a:solidFill>
                  <a:schemeClr val="tx2"/>
                </a:solidFill>
                <a:latin typeface="微软雅黑" panose="020B0503020204020204" pitchFamily="34" charset="-122"/>
                <a:ea typeface="微软雅黑" panose="020B0503020204020204" pitchFamily="34" charset="-122"/>
              </a:rPr>
              <a:t>即使是较简单的差错控制编码也具有较大实际应用价值</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aphicFrame>
        <p:nvGraphicFramePr>
          <p:cNvPr id="43011" name="Object 6"/>
          <p:cNvGraphicFramePr/>
          <p:nvPr/>
        </p:nvGraphicFramePr>
        <p:xfrm>
          <a:off x="1846263" y="3086100"/>
          <a:ext cx="3584575" cy="592138"/>
        </p:xfrm>
        <a:graphic>
          <a:graphicData uri="http://schemas.openxmlformats.org/presentationml/2006/ole">
            <mc:AlternateContent xmlns:mc="http://schemas.openxmlformats.org/markup-compatibility/2006">
              <mc:Choice xmlns:v="urn:schemas-microsoft-com:vml" Requires="v">
                <p:oleObj spid="_x0000_s3076" name="" r:id="rId1" imgW="2336800" imgH="419100" progId="Equation.3">
                  <p:embed/>
                </p:oleObj>
              </mc:Choice>
              <mc:Fallback>
                <p:oleObj name="" r:id="rId1" imgW="2336800" imgH="419100" progId="Equation.3">
                  <p:embed/>
                  <p:pic>
                    <p:nvPicPr>
                      <p:cNvPr id="0" name="图片 3075"/>
                      <p:cNvPicPr/>
                      <p:nvPr/>
                    </p:nvPicPr>
                    <p:blipFill>
                      <a:blip r:embed="rId2"/>
                      <a:stretch>
                        <a:fillRect/>
                      </a:stretch>
                    </p:blipFill>
                    <p:spPr>
                      <a:xfrm>
                        <a:off x="1846263" y="3086100"/>
                        <a:ext cx="3584575" cy="592138"/>
                      </a:xfrm>
                      <a:prstGeom prst="rect">
                        <a:avLst/>
                      </a:prstGeom>
                      <a:solidFill>
                        <a:srgbClr val="CCFFCC"/>
                      </a:solidFill>
                      <a:ln w="38100">
                        <a:noFill/>
                        <a:miter/>
                      </a:ln>
                    </p:spPr>
                  </p:pic>
                </p:oleObj>
              </mc:Fallback>
            </mc:AlternateContent>
          </a:graphicData>
        </a:graphic>
      </p:graphicFrame>
    </p:spTree>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ln/>
        </p:spPr>
        <p:txBody>
          <a:bodyPr wrap="square" lIns="91440" tIns="45720" rIns="91440" bIns="45720" anchor="b"/>
          <a:p>
            <a:r>
              <a:rPr lang="zh-CN" altLang="en-US" sz="2800" dirty="0">
                <a:latin typeface="微软雅黑" panose="020B0503020204020204" pitchFamily="34" charset="-122"/>
                <a:ea typeface="微软雅黑" panose="020B0503020204020204" pitchFamily="34" charset="-122"/>
              </a:rPr>
              <a:t>二 纠错编码的性能</a:t>
            </a:r>
            <a:endParaRPr lang="zh-CN" altLang="en-US" sz="2800" dirty="0">
              <a:latin typeface="微软雅黑" panose="020B0503020204020204" pitchFamily="34" charset="-122"/>
              <a:ea typeface="微软雅黑" panose="020B0503020204020204" pitchFamily="34" charset="-122"/>
            </a:endParaRPr>
          </a:p>
        </p:txBody>
      </p:sp>
      <p:sp>
        <p:nvSpPr>
          <p:cNvPr id="44034" name="内容占位符 2"/>
          <p:cNvSpPr>
            <a:spLocks noGrp="1"/>
          </p:cNvSpPr>
          <p:nvPr>
            <p:ph idx="1"/>
          </p:nvPr>
        </p:nvSpPr>
        <p:spPr>
          <a:xfrm>
            <a:off x="314325" y="1428750"/>
            <a:ext cx="8448675" cy="4681538"/>
          </a:xfrm>
          <a:ln/>
        </p:spPr>
        <p:txBody>
          <a:bodyPr wrap="square" lIns="91440" tIns="45720" rIns="91440" bIns="45720" anchor="t"/>
          <a:p>
            <a:pPr marL="0" indent="0">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为了减少误码率，在码元序列中</a:t>
            </a:r>
            <a:r>
              <a:rPr lang="zh-CN" altLang="en-US" sz="2000" b="1" dirty="0">
                <a:solidFill>
                  <a:srgbClr val="0000FF"/>
                </a:solidFill>
                <a:latin typeface="微软雅黑" panose="020B0503020204020204" pitchFamily="34" charset="-122"/>
                <a:ea typeface="微软雅黑" panose="020B0503020204020204" pitchFamily="34" charset="-122"/>
              </a:rPr>
              <a:t>加入监督码</a:t>
            </a:r>
            <a:r>
              <a:rPr lang="zh-CN" altLang="en-US" sz="2000" dirty="0">
                <a:latin typeface="微软雅黑" panose="020B0503020204020204" pitchFamily="34" charset="-122"/>
                <a:ea typeface="微软雅黑" panose="020B0503020204020204" pitchFamily="34" charset="-122"/>
              </a:rPr>
              <a:t>，导致码元增加。如果保持发送码元速率不变，则</a:t>
            </a:r>
            <a:r>
              <a:rPr lang="zh-CN" altLang="en-US" sz="2000" b="1" dirty="0">
                <a:solidFill>
                  <a:srgbClr val="0000FF"/>
                </a:solidFill>
                <a:latin typeface="微软雅黑" panose="020B0503020204020204" pitchFamily="34" charset="-122"/>
                <a:ea typeface="微软雅黑" panose="020B0503020204020204" pitchFamily="34" charset="-122"/>
              </a:rPr>
              <a:t>传输速率增加</a:t>
            </a:r>
            <a:r>
              <a:rPr lang="zh-CN" altLang="en-US" sz="2000"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系统带宽增加</a:t>
            </a:r>
            <a:r>
              <a:rPr lang="zh-CN" altLang="en-US" sz="2000" dirty="0">
                <a:latin typeface="微软雅黑" panose="020B0503020204020204" pitchFamily="34" charset="-122"/>
                <a:ea typeface="微软雅黑" panose="020B0503020204020204" pitchFamily="34" charset="-122"/>
              </a:rPr>
              <a:t>。系统带通增加引起</a:t>
            </a:r>
            <a:r>
              <a:rPr lang="zh-CN" altLang="en-US" sz="2000" b="1" dirty="0">
                <a:solidFill>
                  <a:srgbClr val="0000FF"/>
                </a:solidFill>
                <a:latin typeface="微软雅黑" panose="020B0503020204020204" pitchFamily="34" charset="-122"/>
                <a:ea typeface="微软雅黑" panose="020B0503020204020204" pitchFamily="34" charset="-122"/>
              </a:rPr>
              <a:t>系统噪声功率增加</a:t>
            </a:r>
            <a:r>
              <a:rPr lang="zh-CN" altLang="en-US" sz="2000" dirty="0">
                <a:latin typeface="微软雅黑" panose="020B0503020204020204" pitchFamily="34" charset="-122"/>
                <a:ea typeface="微软雅黑" panose="020B0503020204020204" pitchFamily="34" charset="-122"/>
              </a:rPr>
              <a:t>，使</a:t>
            </a:r>
            <a:r>
              <a:rPr lang="zh-CN" altLang="en-US" sz="2000" b="1" dirty="0">
                <a:solidFill>
                  <a:srgbClr val="0000FF"/>
                </a:solidFill>
                <a:latin typeface="微软雅黑" panose="020B0503020204020204" pitchFamily="34" charset="-122"/>
                <a:ea typeface="微软雅黑" panose="020B0503020204020204" pitchFamily="34" charset="-122"/>
              </a:rPr>
              <a:t>信噪比下降</a:t>
            </a:r>
            <a:r>
              <a:rPr lang="zh-CN" altLang="en-US" sz="2000" dirty="0">
                <a:latin typeface="微软雅黑" panose="020B0503020204020204" pitchFamily="34" charset="-122"/>
                <a:ea typeface="微软雅黑" panose="020B0503020204020204" pitchFamily="34" charset="-122"/>
              </a:rPr>
              <a:t>，信噪比下降又导致</a:t>
            </a:r>
            <a:r>
              <a:rPr lang="zh-CN" altLang="en-US" sz="2000" b="1" dirty="0">
                <a:solidFill>
                  <a:srgbClr val="0000FF"/>
                </a:solidFill>
                <a:latin typeface="微软雅黑" panose="020B0503020204020204" pitchFamily="34" charset="-122"/>
                <a:ea typeface="微软雅黑" panose="020B0503020204020204" pitchFamily="34" charset="-122"/>
              </a:rPr>
              <a:t>误码增加</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1000" dirty="0">
              <a:latin typeface="微软雅黑" panose="020B0503020204020204" pitchFamily="34" charset="-122"/>
              <a:ea typeface="微软雅黑" panose="020B0503020204020204" pitchFamily="34" charset="-122"/>
            </a:endParaRPr>
          </a:p>
          <a:p>
            <a:pPr marL="0" indent="0">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对于给定的传输系统，其传输速率和</a:t>
            </a:r>
            <a:r>
              <a:rPr lang="en-US" altLang="zh-CN" sz="2000" dirty="0">
                <a:latin typeface="微软雅黑" panose="020B0503020204020204" pitchFamily="34" charset="-122"/>
                <a:ea typeface="微软雅黑" panose="020B0503020204020204" pitchFamily="34" charset="-122"/>
              </a:rPr>
              <a:t>E</a:t>
            </a:r>
            <a:r>
              <a:rPr lang="en-US" altLang="zh-CN" sz="2000" baseline="-25000" dirty="0">
                <a:latin typeface="微软雅黑" panose="020B0503020204020204" pitchFamily="34" charset="-122"/>
                <a:ea typeface="微软雅黑" panose="020B0503020204020204" pitchFamily="34" charset="-122"/>
              </a:rPr>
              <a:t>b</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的关系为：</a:t>
            </a:r>
            <a:endParaRPr lang="en-US" altLang="zh-CN" sz="2000" dirty="0">
              <a:latin typeface="微软雅黑" panose="020B0503020204020204" pitchFamily="34" charset="-122"/>
              <a:ea typeface="微软雅黑" panose="020B0503020204020204" pitchFamily="34" charset="-122"/>
            </a:endParaRPr>
          </a:p>
          <a:p>
            <a:pPr marL="0" indent="0">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E</a:t>
            </a:r>
            <a:r>
              <a:rPr lang="en-US" altLang="zh-CN" sz="2000" baseline="-25000" dirty="0">
                <a:latin typeface="微软雅黑" panose="020B0503020204020204" pitchFamily="34" charset="-122"/>
                <a:ea typeface="微软雅黑" panose="020B0503020204020204" pitchFamily="34" charset="-122"/>
              </a:rPr>
              <a:t>b</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 P</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T/n</a:t>
            </a:r>
            <a:r>
              <a:rPr lang="en-US" altLang="zh-CN" sz="2000" baseline="-25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 P</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(1/T)]= P</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B</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indent="0">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为码元速率，如果提高</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B </a:t>
            </a:r>
            <a:r>
              <a:rPr lang="zh-CN" altLang="en-US" sz="2000" dirty="0">
                <a:latin typeface="微软雅黑" panose="020B0503020204020204" pitchFamily="34" charset="-122"/>
                <a:ea typeface="微软雅黑" panose="020B0503020204020204" pitchFamily="34" charset="-122"/>
              </a:rPr>
              <a:t>，势必引起信噪比下降，误码率增大</a:t>
            </a:r>
            <a:endParaRPr lang="en-US" altLang="zh-CN" sz="2000" dirty="0">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en-US" altLang="zh-CN" sz="1000" dirty="0">
              <a:latin typeface="微软雅黑" panose="020B0503020204020204" pitchFamily="34" charset="-122"/>
              <a:ea typeface="微软雅黑" panose="020B0503020204020204" pitchFamily="34" charset="-122"/>
            </a:endParaRPr>
          </a:p>
          <a:p>
            <a:pPr marL="0" indent="0">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但是，由于</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提高带来的误码率增加远小于</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采用纠错编码后误码率的降低，所以</a:t>
            </a:r>
            <a:r>
              <a:rPr lang="zh-CN" altLang="en-US" sz="2000" b="1" dirty="0">
                <a:solidFill>
                  <a:schemeClr val="tx2"/>
                </a:solidFill>
                <a:latin typeface="微软雅黑" panose="020B0503020204020204" pitchFamily="34" charset="-122"/>
                <a:ea typeface="微软雅黑" panose="020B0503020204020204" pitchFamily="34" charset="-122"/>
              </a:rPr>
              <a:t>总的</a:t>
            </a:r>
            <a:r>
              <a:rPr lang="zh-CN" altLang="en-US" sz="2000" b="1" dirty="0">
                <a:solidFill>
                  <a:schemeClr val="tx2"/>
                </a:solidFill>
                <a:latin typeface="微软雅黑" panose="020B0503020204020204" pitchFamily="34" charset="-122"/>
                <a:ea typeface="微软雅黑" panose="020B0503020204020204" pitchFamily="34" charset="-122"/>
                <a:sym typeface="宋体" panose="02010600030101010101" pitchFamily="2" charset="-122"/>
              </a:rPr>
              <a:t>误码率</a:t>
            </a:r>
            <a:r>
              <a:rPr lang="zh-CN" altLang="en-US" sz="2000" b="1" dirty="0">
                <a:solidFill>
                  <a:schemeClr val="tx2"/>
                </a:solidFill>
                <a:latin typeface="微软雅黑" panose="020B0503020204020204" pitchFamily="34" charset="-122"/>
                <a:ea typeface="微软雅黑" panose="020B0503020204020204" pitchFamily="34" charset="-122"/>
              </a:rPr>
              <a:t>是得到很大改善</a:t>
            </a:r>
            <a:r>
              <a:rPr lang="zh-CN" altLang="en-US" sz="2000" dirty="0">
                <a:latin typeface="微软雅黑" panose="020B0503020204020204" pitchFamily="34" charset="-122"/>
                <a:ea typeface="微软雅黑" panose="020B0503020204020204" pitchFamily="34" charset="-122"/>
              </a:rPr>
              <a:t>，改善程度与编码方式有关，这时</a:t>
            </a:r>
            <a:r>
              <a:rPr lang="zh-CN" altLang="en-US" sz="2000" b="1" dirty="0">
                <a:solidFill>
                  <a:schemeClr val="tx2"/>
                </a:solidFill>
                <a:latin typeface="微软雅黑" panose="020B0503020204020204" pitchFamily="34" charset="-122"/>
                <a:ea typeface="微软雅黑" panose="020B0503020204020204" pitchFamily="34" charset="-122"/>
              </a:rPr>
              <a:t>付出的代价就是牺牲带宽</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44035" name="矩形标注 4"/>
          <p:cNvSpPr/>
          <p:nvPr/>
        </p:nvSpPr>
        <p:spPr>
          <a:xfrm>
            <a:off x="6858000" y="142875"/>
            <a:ext cx="2286000" cy="762000"/>
          </a:xfrm>
          <a:prstGeom prst="wedgeRectCallout">
            <a:avLst>
              <a:gd name="adj1" fmla="val -95653"/>
              <a:gd name="adj2" fmla="val 71782"/>
            </a:avLst>
          </a:prstGeom>
          <a:solidFill>
            <a:schemeClr val="accent1"/>
          </a:solidFill>
          <a:ln w="9525" cap="flat" cmpd="sng">
            <a:solidFill>
              <a:srgbClr val="0000FF"/>
            </a:solidFill>
            <a:prstDash val="solid"/>
            <a:round/>
            <a:headEnd type="none" w="med" len="med"/>
            <a:tailEnd type="none" w="med" len="med"/>
          </a:ln>
        </p:spPr>
        <p:txBody>
          <a:bodyPr anchor="t"/>
          <a:p>
            <a:r>
              <a:rPr lang="en-US" altLang="zh-CN" sz="2000" dirty="0">
                <a:solidFill>
                  <a:schemeClr val="tx2"/>
                </a:solidFill>
                <a:latin typeface="微软雅黑" panose="020B0503020204020204" pitchFamily="34" charset="-122"/>
                <a:ea typeface="微软雅黑" panose="020B0503020204020204" pitchFamily="34" charset="-122"/>
              </a:rPr>
              <a:t>E</a:t>
            </a:r>
            <a:r>
              <a:rPr lang="en-US" altLang="zh-CN" sz="2000" baseline="-25000" dirty="0">
                <a:solidFill>
                  <a:schemeClr val="tx2"/>
                </a:solidFill>
                <a:latin typeface="微软雅黑" panose="020B0503020204020204" pitchFamily="34" charset="-122"/>
                <a:ea typeface="微软雅黑" panose="020B0503020204020204" pitchFamily="34" charset="-122"/>
              </a:rPr>
              <a:t>b</a:t>
            </a:r>
            <a:r>
              <a:rPr lang="zh-CN" altLang="en-US" sz="2000" dirty="0">
                <a:solidFill>
                  <a:schemeClr val="tx2"/>
                </a:solidFill>
                <a:latin typeface="微软雅黑" panose="020B0503020204020204" pitchFamily="34" charset="-122"/>
                <a:ea typeface="微软雅黑" panose="020B0503020204020204" pitchFamily="34" charset="-122"/>
              </a:rPr>
              <a:t>单位比特功率</a:t>
            </a:r>
            <a:endParaRPr lang="zh-CN" altLang="en-US" sz="2000" dirty="0">
              <a:solidFill>
                <a:schemeClr val="tx2"/>
              </a:solidFill>
              <a:latin typeface="微软雅黑" panose="020B0503020204020204" pitchFamily="34" charset="-122"/>
              <a:ea typeface="微软雅黑" panose="020B0503020204020204" pitchFamily="34" charset="-122"/>
            </a:endParaRPr>
          </a:p>
          <a:p>
            <a:r>
              <a:rPr lang="en-US" altLang="zh-CN" sz="2000" dirty="0">
                <a:solidFill>
                  <a:schemeClr val="tx2"/>
                </a:solidFill>
                <a:latin typeface="微软雅黑" panose="020B0503020204020204" pitchFamily="34" charset="-122"/>
                <a:ea typeface="微软雅黑" panose="020B0503020204020204" pitchFamily="34" charset="-122"/>
              </a:rPr>
              <a:t>P</a:t>
            </a:r>
            <a:r>
              <a:rPr lang="en-US" altLang="zh-CN" sz="2000" baseline="-25000" dirty="0">
                <a:solidFill>
                  <a:schemeClr val="tx2"/>
                </a:solidFill>
                <a:latin typeface="微软雅黑" panose="020B0503020204020204" pitchFamily="34" charset="-122"/>
                <a:ea typeface="微软雅黑" panose="020B0503020204020204" pitchFamily="34" charset="-122"/>
              </a:rPr>
              <a:t>s</a:t>
            </a:r>
            <a:r>
              <a:rPr lang="zh-CN" altLang="en-US" sz="2000" dirty="0">
                <a:solidFill>
                  <a:schemeClr val="tx2"/>
                </a:solidFill>
                <a:latin typeface="微软雅黑" panose="020B0503020204020204" pitchFamily="34" charset="-122"/>
                <a:ea typeface="微软雅黑" panose="020B0503020204020204" pitchFamily="34" charset="-122"/>
              </a:rPr>
              <a:t>信号功率谱密度</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44036" name="圆角矩形标注 1"/>
          <p:cNvSpPr/>
          <p:nvPr/>
        </p:nvSpPr>
        <p:spPr>
          <a:xfrm>
            <a:off x="3090863" y="6110288"/>
            <a:ext cx="3103562" cy="419100"/>
          </a:xfrm>
          <a:prstGeom prst="wedgeRoundRectCallout">
            <a:avLst>
              <a:gd name="adj1" fmla="val -47301"/>
              <a:gd name="adj2" fmla="val -88181"/>
              <a:gd name="adj3" fmla="val 16667"/>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algn="ctr" defTabSz="914400"/>
            <a:r>
              <a:rPr lang="zh-CN" altLang="en-US" b="1">
                <a:solidFill>
                  <a:schemeClr val="tx2"/>
                </a:solidFill>
                <a:latin typeface="微软雅黑" panose="020B0503020204020204" pitchFamily="34" charset="-122"/>
                <a:ea typeface="微软雅黑" panose="020B0503020204020204" pitchFamily="34" charset="-122"/>
              </a:rPr>
              <a:t>付出带宽换取误码率的降低</a:t>
            </a:r>
            <a:endParaRPr lang="zh-CN" altLang="en-US" b="1">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xfrm>
            <a:off x="1476375" y="620713"/>
            <a:ext cx="4175125" cy="576262"/>
          </a:xfrm>
          <a:ln/>
        </p:spPr>
        <p:txBody>
          <a:bodyPr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11.4  </a:t>
            </a:r>
            <a:r>
              <a:rPr lang="zh-CN" altLang="en-US" sz="2800" dirty="0">
                <a:latin typeface="微软雅黑" panose="020B0503020204020204" pitchFamily="34" charset="-122"/>
                <a:ea typeface="微软雅黑" panose="020B0503020204020204" pitchFamily="34" charset="-122"/>
              </a:rPr>
              <a:t>常用的简单编码</a:t>
            </a:r>
            <a:endParaRPr lang="zh-CN" altLang="en-US" sz="2800" dirty="0">
              <a:latin typeface="微软雅黑" panose="020B0503020204020204" pitchFamily="34" charset="-122"/>
              <a:ea typeface="微软雅黑" panose="020B0503020204020204" pitchFamily="34" charset="-122"/>
            </a:endParaRPr>
          </a:p>
        </p:txBody>
      </p:sp>
      <p:sp>
        <p:nvSpPr>
          <p:cNvPr id="45058" name="Rectangle 3"/>
          <p:cNvSpPr>
            <a:spLocks noGrp="1"/>
          </p:cNvSpPr>
          <p:nvPr>
            <p:ph type="body" sz="half" idx="1"/>
          </p:nvPr>
        </p:nvSpPr>
        <p:spPr>
          <a:xfrm>
            <a:off x="311150" y="1412875"/>
            <a:ext cx="8456613" cy="4945063"/>
          </a:xfrm>
          <a:ln/>
        </p:spPr>
        <p:txBody>
          <a:bodyPr wrap="square" lIns="91440" tIns="45720" rIns="91440" bIns="45720" anchor="t"/>
          <a:p>
            <a:pPr marL="0" indent="0" eaLnBrk="1" hangingPunct="1">
              <a:lnSpc>
                <a:spcPct val="150000"/>
              </a:lnSpc>
              <a:spcBef>
                <a:spcPct val="0"/>
              </a:spcBef>
              <a:buNone/>
            </a:pPr>
            <a:r>
              <a:rPr lang="zh-CN" altLang="en-US" sz="2800" b="1" dirty="0">
                <a:solidFill>
                  <a:srgbClr val="0000FF"/>
                </a:solidFill>
                <a:latin typeface="微软雅黑" panose="020B0503020204020204" pitchFamily="34" charset="-122"/>
                <a:ea typeface="微软雅黑" panose="020B0503020204020204" pitchFamily="34" charset="-122"/>
              </a:rPr>
              <a:t>一  一维奇偶监督码</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奇偶监督码包括</a:t>
            </a:r>
            <a:r>
              <a:rPr lang="zh-CN" altLang="en-US" sz="2000" b="1" dirty="0">
                <a:solidFill>
                  <a:schemeClr val="hlink"/>
                </a:solidFill>
                <a:latin typeface="微软雅黑" panose="020B0503020204020204" pitchFamily="34" charset="-122"/>
                <a:ea typeface="微软雅黑" panose="020B0503020204020204" pitchFamily="34" charset="-122"/>
              </a:rPr>
              <a:t>奇数监督码</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chemeClr val="hlink"/>
                </a:solidFill>
                <a:latin typeface="微软雅黑" panose="020B0503020204020204" pitchFamily="34" charset="-122"/>
                <a:ea typeface="微软雅黑" panose="020B0503020204020204" pitchFamily="34" charset="-122"/>
              </a:rPr>
              <a:t>偶数监督码</a:t>
            </a:r>
            <a:r>
              <a:rPr lang="zh-CN" altLang="en-US" sz="2000" dirty="0">
                <a:latin typeface="微软雅黑" panose="020B0503020204020204" pitchFamily="34" charset="-122"/>
                <a:ea typeface="微软雅黑" panose="020B0503020204020204" pitchFamily="34" charset="-122"/>
              </a:rPr>
              <a:t>。只有一位监督位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chemeClr val="hlink"/>
                </a:solidFill>
                <a:latin typeface="微软雅黑" panose="020B0503020204020204" pitchFamily="34" charset="-122"/>
                <a:ea typeface="微软雅黑" panose="020B0503020204020204" pitchFamily="34" charset="-122"/>
              </a:rPr>
              <a:t>偶监督码</a:t>
            </a:r>
            <a:r>
              <a:rPr lang="zh-CN" altLang="en-US" sz="2000" dirty="0">
                <a:latin typeface="微软雅黑" panose="020B0503020204020204" pitchFamily="34" charset="-122"/>
                <a:ea typeface="微软雅黑" panose="020B0503020204020204" pitchFamily="34" charset="-122"/>
              </a:rPr>
              <a:t>中，监督位使码组中“</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的个数为偶数，即满足下式条件：</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(11.4-1)</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在接收端将码组中各码元模</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相加，其结果为“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认为正确，结果为“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则出错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chemeClr val="hlink"/>
                </a:solidFill>
                <a:latin typeface="微软雅黑" panose="020B0503020204020204" pitchFamily="34" charset="-122"/>
                <a:ea typeface="微软雅黑" panose="020B0503020204020204" pitchFamily="34" charset="-122"/>
              </a:rPr>
              <a:t>奇监督码</a:t>
            </a:r>
            <a:r>
              <a:rPr lang="zh-CN" altLang="en-US" sz="2000" dirty="0">
                <a:latin typeface="微软雅黑" panose="020B0503020204020204" pitchFamily="34" charset="-122"/>
                <a:ea typeface="微软雅黑" panose="020B0503020204020204" pitchFamily="34" charset="-122"/>
              </a:rPr>
              <a:t>中，监督位使码组中“</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的个数为奇数，即满足下式条件：</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(11.4-2)</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能检测出奇数个错码</a:t>
            </a:r>
            <a:r>
              <a:rPr lang="zh-CN" altLang="en-US" sz="2000"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不能检测偶数个错码和突发性错码</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奇偶监督码的</a:t>
            </a:r>
            <a:r>
              <a:rPr lang="zh-CN" altLang="en-US" sz="2000" b="1" dirty="0">
                <a:solidFill>
                  <a:schemeClr val="hlink"/>
                </a:solidFill>
                <a:latin typeface="微软雅黑" panose="020B0503020204020204" pitchFamily="34" charset="-122"/>
                <a:ea typeface="微软雅黑" panose="020B0503020204020204" pitchFamily="34" charset="-122"/>
              </a:rPr>
              <a:t>编码效率</a:t>
            </a:r>
            <a:r>
              <a:rPr lang="en-US" altLang="zh-CN" sz="2000" b="1" dirty="0">
                <a:solidFill>
                  <a:schemeClr val="hlink"/>
                </a:solidFill>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为：     </a:t>
            </a:r>
            <a:r>
              <a:rPr lang="en-US" altLang="zh-CN" sz="2000" dirty="0">
                <a:latin typeface="微软雅黑" panose="020B0503020204020204" pitchFamily="34" charset="-122"/>
                <a:ea typeface="微软雅黑" panose="020B0503020204020204" pitchFamily="34" charset="-122"/>
              </a:rPr>
              <a:t>R=(n-1)/n                        (11.4-3)</a:t>
            </a:r>
            <a:endParaRPr lang="zh-CN" altLang="en-US" sz="2000" dirty="0">
              <a:latin typeface="微软雅黑" panose="020B0503020204020204" pitchFamily="34" charset="-122"/>
              <a:ea typeface="微软雅黑" panose="020B0503020204020204" pitchFamily="34" charset="-122"/>
            </a:endParaRPr>
          </a:p>
        </p:txBody>
      </p:sp>
      <p:graphicFrame>
        <p:nvGraphicFramePr>
          <p:cNvPr id="45059" name="Object 4"/>
          <p:cNvGraphicFramePr/>
          <p:nvPr/>
        </p:nvGraphicFramePr>
        <p:xfrm>
          <a:off x="2411413" y="3086100"/>
          <a:ext cx="3384550" cy="431800"/>
        </p:xfrm>
        <a:graphic>
          <a:graphicData uri="http://schemas.openxmlformats.org/presentationml/2006/ole">
            <mc:AlternateContent xmlns:mc="http://schemas.openxmlformats.org/markup-compatibility/2006">
              <mc:Choice xmlns:v="urn:schemas-microsoft-com:vml" Requires="v">
                <p:oleObj spid="_x0000_s3077" name="" r:id="rId1" imgW="1612900" imgH="228600" progId="Equation.3">
                  <p:embed/>
                </p:oleObj>
              </mc:Choice>
              <mc:Fallback>
                <p:oleObj name="" r:id="rId1" imgW="1612900" imgH="228600" progId="Equation.3">
                  <p:embed/>
                  <p:pic>
                    <p:nvPicPr>
                      <p:cNvPr id="0" name="图片 3076"/>
                      <p:cNvPicPr/>
                      <p:nvPr/>
                    </p:nvPicPr>
                    <p:blipFill>
                      <a:blip r:embed="rId2"/>
                      <a:stretch>
                        <a:fillRect/>
                      </a:stretch>
                    </p:blipFill>
                    <p:spPr>
                      <a:xfrm>
                        <a:off x="2411413" y="3086100"/>
                        <a:ext cx="3384550" cy="431800"/>
                      </a:xfrm>
                      <a:prstGeom prst="rect">
                        <a:avLst/>
                      </a:prstGeom>
                      <a:solidFill>
                        <a:srgbClr val="CCFFFF"/>
                      </a:solidFill>
                      <a:ln w="38100">
                        <a:noFill/>
                        <a:miter/>
                      </a:ln>
                    </p:spPr>
                  </p:pic>
                </p:oleObj>
              </mc:Fallback>
            </mc:AlternateContent>
          </a:graphicData>
        </a:graphic>
      </p:graphicFrame>
      <p:graphicFrame>
        <p:nvGraphicFramePr>
          <p:cNvPr id="45060" name="Object 5"/>
          <p:cNvGraphicFramePr/>
          <p:nvPr/>
        </p:nvGraphicFramePr>
        <p:xfrm>
          <a:off x="2411413" y="4910138"/>
          <a:ext cx="3384550" cy="431800"/>
        </p:xfrm>
        <a:graphic>
          <a:graphicData uri="http://schemas.openxmlformats.org/presentationml/2006/ole">
            <mc:AlternateContent xmlns:mc="http://schemas.openxmlformats.org/markup-compatibility/2006">
              <mc:Choice xmlns:v="urn:schemas-microsoft-com:vml" Requires="v">
                <p:oleObj spid="_x0000_s3078" name="" r:id="rId3" imgW="1587500" imgH="228600" progId="Equation.3">
                  <p:embed/>
                </p:oleObj>
              </mc:Choice>
              <mc:Fallback>
                <p:oleObj name="" r:id="rId3" imgW="1587500" imgH="228600" progId="Equation.3">
                  <p:embed/>
                  <p:pic>
                    <p:nvPicPr>
                      <p:cNvPr id="0" name="图片 3077"/>
                      <p:cNvPicPr/>
                      <p:nvPr/>
                    </p:nvPicPr>
                    <p:blipFill>
                      <a:blip r:embed="rId4"/>
                      <a:stretch>
                        <a:fillRect/>
                      </a:stretch>
                    </p:blipFill>
                    <p:spPr>
                      <a:xfrm>
                        <a:off x="2411413" y="4910138"/>
                        <a:ext cx="3384550" cy="431800"/>
                      </a:xfrm>
                      <a:prstGeom prst="rect">
                        <a:avLst/>
                      </a:prstGeom>
                      <a:solidFill>
                        <a:srgbClr val="CCFFCC"/>
                      </a:solidFill>
                      <a:ln w="38100">
                        <a:noFill/>
                        <a:miter/>
                      </a:ln>
                    </p:spPr>
                  </p:pic>
                </p:oleObj>
              </mc:Fallback>
            </mc:AlternateContent>
          </a:graphicData>
        </a:graphic>
      </p:graphicFrame>
      <p:sp>
        <p:nvSpPr>
          <p:cNvPr id="45061" name="圆角矩形标注 2"/>
          <p:cNvSpPr/>
          <p:nvPr/>
        </p:nvSpPr>
        <p:spPr>
          <a:xfrm>
            <a:off x="7586663" y="5341938"/>
            <a:ext cx="1522412" cy="419100"/>
          </a:xfrm>
          <a:prstGeom prst="wedgeRoundRectCallout">
            <a:avLst>
              <a:gd name="adj1" fmla="val -92310"/>
              <a:gd name="adj2" fmla="val 16361"/>
              <a:gd name="adj3" fmla="val 16667"/>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algn="ctr" defTabSz="914400"/>
            <a:r>
              <a:rPr lang="zh-CN" altLang="en-US" b="1">
                <a:solidFill>
                  <a:schemeClr val="tx2"/>
                </a:solidFill>
                <a:latin typeface="微软雅黑" panose="020B0503020204020204" pitchFamily="34" charset="-122"/>
                <a:ea typeface="微软雅黑" panose="020B0503020204020204" pitchFamily="34" charset="-122"/>
              </a:rPr>
              <a:t>如何改进？</a:t>
            </a:r>
            <a:endParaRPr lang="zh-CN" altLang="en-US" b="1">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1476375" y="620713"/>
            <a:ext cx="3816350" cy="576262"/>
          </a:xfrm>
          <a:ln/>
        </p:spPr>
        <p:txBody>
          <a:bodyPr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二 水平奇偶监督码</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46082" name="Rectangle 3"/>
          <p:cNvSpPr>
            <a:spLocks noGrp="1"/>
          </p:cNvSpPr>
          <p:nvPr>
            <p:ph type="body" sz="half" idx="1"/>
          </p:nvPr>
        </p:nvSpPr>
        <p:spPr>
          <a:xfrm>
            <a:off x="338138" y="1412875"/>
            <a:ext cx="4119562" cy="4648200"/>
          </a:xfrm>
          <a:ln/>
        </p:spPr>
        <p:txBody>
          <a:bodyPr wrap="square" lIns="91440" tIns="45720" rIns="91440" bIns="45720" anchor="t"/>
          <a:p>
            <a:pPr marL="0" indent="0" eaLnBrk="1" hangingPunct="1">
              <a:lnSpc>
                <a:spcPct val="140000"/>
              </a:lnSpc>
              <a:spcBef>
                <a:spcPct val="0"/>
              </a:spcBef>
              <a:buNone/>
            </a:pPr>
            <a:r>
              <a:rPr lang="zh-CN" altLang="en-US" sz="2000" dirty="0">
                <a:latin typeface="微软雅黑" panose="020B0503020204020204" pitchFamily="34" charset="-122"/>
                <a:ea typeface="微软雅黑" panose="020B0503020204020204" pitchFamily="34" charset="-122"/>
              </a:rPr>
              <a:t>将经过奇偶监督编码的码元序列按行、列排成方阵，每行为一组奇偶监督码，但发送时则</a:t>
            </a:r>
            <a:r>
              <a:rPr lang="zh-CN" altLang="en-US" sz="2000" b="1" dirty="0">
                <a:solidFill>
                  <a:schemeClr val="tx2"/>
                </a:solidFill>
                <a:latin typeface="微软雅黑" panose="020B0503020204020204" pitchFamily="34" charset="-122"/>
                <a:ea typeface="微软雅黑" panose="020B0503020204020204" pitchFamily="34" charset="-122"/>
              </a:rPr>
              <a:t>按列的顺序传输</a:t>
            </a:r>
            <a:r>
              <a:rPr lang="zh-CN" altLang="en-US" sz="2000" dirty="0">
                <a:latin typeface="微软雅黑" panose="020B0503020204020204" pitchFamily="34" charset="-122"/>
                <a:ea typeface="微软雅黑" panose="020B0503020204020204" pitchFamily="34" charset="-122"/>
              </a:rPr>
              <a:t>，接收端仍然将码元排成发送时的方阵，然后进行奇偶校验。由于按行进行奇偶校验，故称</a:t>
            </a:r>
            <a:r>
              <a:rPr lang="zh-CN" altLang="en-US" sz="2000" b="1" dirty="0">
                <a:solidFill>
                  <a:srgbClr val="0000FF"/>
                </a:solidFill>
                <a:latin typeface="微软雅黑" panose="020B0503020204020204" pitchFamily="34" charset="-122"/>
                <a:ea typeface="微软雅黑" panose="020B0503020204020204" pitchFamily="34" charset="-122"/>
              </a:rPr>
              <a:t>水平奇偶监督码</a:t>
            </a:r>
            <a:r>
              <a:rPr lang="zh-CN" altLang="en-US" sz="2000" dirty="0">
                <a:latin typeface="微软雅黑" panose="020B0503020204020204" pitchFamily="34" charset="-122"/>
                <a:ea typeface="微软雅黑" panose="020B0503020204020204" pitchFamily="34" charset="-122"/>
              </a:rPr>
              <a:t>或</a:t>
            </a:r>
            <a:r>
              <a:rPr lang="zh-CN" altLang="en-US" sz="2000" b="1" dirty="0">
                <a:solidFill>
                  <a:srgbClr val="0000FF"/>
                </a:solidFill>
                <a:latin typeface="微软雅黑" panose="020B0503020204020204" pitchFamily="34" charset="-122"/>
                <a:ea typeface="微软雅黑" panose="020B0503020204020204" pitchFamily="34" charset="-122"/>
              </a:rPr>
              <a:t>行监督码</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40000"/>
              </a:lnSpc>
              <a:spcBef>
                <a:spcPct val="0"/>
              </a:spcBef>
              <a:buNone/>
            </a:pPr>
            <a:endParaRPr lang="zh-CN" altLang="en-US" sz="1000" dirty="0">
              <a:latin typeface="微软雅黑" panose="020B0503020204020204" pitchFamily="34" charset="-122"/>
              <a:ea typeface="微软雅黑" panose="020B0503020204020204" pitchFamily="34" charset="-122"/>
            </a:endParaRPr>
          </a:p>
          <a:p>
            <a:pPr marL="0" indent="0" eaLnBrk="1" hangingPunct="1">
              <a:lnSpc>
                <a:spcPct val="140000"/>
              </a:lnSpc>
              <a:spcBef>
                <a:spcPct val="0"/>
              </a:spcBef>
              <a:buNone/>
            </a:pPr>
            <a:r>
              <a:rPr lang="zh-CN" altLang="en-US" sz="2000" dirty="0">
                <a:latin typeface="微软雅黑" panose="020B0503020204020204" pitchFamily="34" charset="-122"/>
                <a:ea typeface="微软雅黑" panose="020B0503020204020204" pitchFamily="34" charset="-122"/>
              </a:rPr>
              <a:t>可以检测</a:t>
            </a:r>
            <a:r>
              <a:rPr lang="zh-CN" altLang="en-US" sz="2000" b="1" dirty="0">
                <a:solidFill>
                  <a:schemeClr val="tx2"/>
                </a:solidFill>
                <a:latin typeface="微软雅黑" panose="020B0503020204020204" pitchFamily="34" charset="-122"/>
                <a:ea typeface="微软雅黑" panose="020B0503020204020204" pitchFamily="34" charset="-122"/>
              </a:rPr>
              <a:t>某行上的所有奇数个错</a:t>
            </a:r>
            <a:r>
              <a:rPr lang="zh-CN" altLang="en-US" sz="2000" dirty="0">
                <a:latin typeface="微软雅黑" panose="020B0503020204020204" pitchFamily="34" charset="-122"/>
                <a:ea typeface="微软雅黑" panose="020B0503020204020204" pitchFamily="34" charset="-122"/>
              </a:rPr>
              <a:t>及所有</a:t>
            </a:r>
            <a:r>
              <a:rPr lang="zh-CN" altLang="en-US" sz="2000" b="1" dirty="0">
                <a:solidFill>
                  <a:schemeClr val="tx2"/>
                </a:solidFill>
                <a:latin typeface="微软雅黑" panose="020B0503020204020204" pitchFamily="34" charset="-122"/>
                <a:ea typeface="微软雅黑" panose="020B0503020204020204" pitchFamily="34" charset="-122"/>
              </a:rPr>
              <a:t>长度不大于方阵中列数的突发错码</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aphicFrame>
        <p:nvGraphicFramePr>
          <p:cNvPr id="70660" name="文本占位符 70659"/>
          <p:cNvGraphicFramePr/>
          <p:nvPr>
            <p:ph type="body" sz="half" idx="1"/>
          </p:nvPr>
        </p:nvGraphicFramePr>
        <p:xfrm>
          <a:off x="4786313" y="1857375"/>
          <a:ext cx="4170363" cy="3643313"/>
        </p:xfrm>
        <a:graphic>
          <a:graphicData uri="http://schemas.openxmlformats.org/drawingml/2006/table">
            <a:tbl>
              <a:tblPr/>
              <a:tblGrid>
                <a:gridCol w="2928938"/>
                <a:gridCol w="1241425"/>
              </a:tblGrid>
              <a:tr h="428625">
                <a:tc>
                  <a:txBody>
                    <a:bodyPr/>
                    <a:p>
                      <a:pPr lvl="0" algn="ctr" eaLnBrk="1" hangingPunct="1">
                        <a:spcBef>
                          <a:spcPct val="20000"/>
                        </a:spcBef>
                        <a:buNone/>
                      </a:pPr>
                      <a:r>
                        <a:rPr lang="zh-CN" altLang="en-US" sz="2000" dirty="0">
                          <a:latin typeface="微软雅黑" panose="020B0503020204020204" pitchFamily="34" charset="-122"/>
                          <a:ea typeface="微软雅黑" panose="020B0503020204020204" pitchFamily="34" charset="-122"/>
                        </a:rPr>
                        <a:t>信息码元</a:t>
                      </a:r>
                      <a:endParaRPr lang="zh-CN" altLang="en-US"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3">
                        <a:lumMod val="95000"/>
                      </a:schemeClr>
                    </a:solidFill>
                  </a:tcPr>
                </a:tc>
                <a:tc>
                  <a:txBody>
                    <a:bodyPr/>
                    <a:p>
                      <a:pPr lvl="0" algn="ctr" eaLnBrk="1" hangingPunct="1">
                        <a:spcBef>
                          <a:spcPct val="20000"/>
                        </a:spcBef>
                        <a:buNone/>
                      </a:pPr>
                      <a:r>
                        <a:rPr lang="zh-CN" altLang="en-US" sz="2000" dirty="0">
                          <a:latin typeface="微软雅黑" panose="020B0503020204020204" pitchFamily="34" charset="-122"/>
                          <a:ea typeface="微软雅黑" panose="020B0503020204020204" pitchFamily="34" charset="-122"/>
                        </a:rPr>
                        <a:t>监督码元</a:t>
                      </a:r>
                      <a:endParaRPr lang="zh-CN" altLang="en-US"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3">
                        <a:lumMod val="95000"/>
                      </a:schemeClr>
                    </a:solidFill>
                  </a:tcPr>
                </a:tc>
              </a:tr>
              <a:tr h="500063">
                <a:tc>
                  <a:txBody>
                    <a:bodyPr/>
                    <a:p>
                      <a:pPr lvl="0" algn="dist" eaLnBrk="1" hangingPunct="1">
                        <a:spcBef>
                          <a:spcPct val="20000"/>
                        </a:spcBef>
                        <a:buNone/>
                      </a:pPr>
                      <a:r>
                        <a:rPr lang="en-US" altLang="zh-CN" sz="2000" dirty="0">
                          <a:latin typeface="微软雅黑" panose="020B0503020204020204" pitchFamily="34" charset="-122"/>
                          <a:ea typeface="微软雅黑" panose="020B0503020204020204" pitchFamily="34" charset="-122"/>
                        </a:rPr>
                        <a:t>0 1 </a:t>
                      </a:r>
                      <a:r>
                        <a:rPr lang="en-US" altLang="zh-CN" sz="2000" b="1" dirty="0">
                          <a:solidFill>
                            <a:srgbClr val="00B050"/>
                          </a:solidFill>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 1 1 0 1 1 0 0</a:t>
                      </a:r>
                      <a:endParaRPr lang="en-US" altLang="zh-CN"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3">
                        <a:lumMod val="95000"/>
                      </a:schemeClr>
                    </a:solidFill>
                  </a:tcPr>
                </a:tc>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1</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3">
                        <a:lumMod val="95000"/>
                      </a:schemeClr>
                    </a:solidFill>
                  </a:tcPr>
                </a:tc>
              </a:tr>
              <a:tr h="517525">
                <a:tc>
                  <a:txBody>
                    <a:bodyPr/>
                    <a:p>
                      <a:pPr lvl="0" algn="dist"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0 1 0 1 0 1 0 0 1 0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3">
                        <a:lumMod val="95000"/>
                      </a:schemeClr>
                    </a:solidFill>
                  </a:tcPr>
                </a:tc>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0</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3">
                        <a:lumMod val="95000"/>
                      </a:schemeClr>
                    </a:solidFill>
                  </a:tcPr>
                </a:tc>
              </a:tr>
              <a:tr h="463550">
                <a:tc>
                  <a:txBody>
                    <a:bodyPr/>
                    <a:p>
                      <a:pPr lvl="0" algn="dist" eaLnBrk="1" hangingPunct="1">
                        <a:spcBef>
                          <a:spcPct val="20000"/>
                        </a:spcBef>
                        <a:buNone/>
                      </a:pPr>
                      <a:r>
                        <a:rPr lang="en-US" altLang="zh-CN" sz="2000" dirty="0">
                          <a:latin typeface="微软雅黑" panose="020B0503020204020204" pitchFamily="34" charset="-122"/>
                          <a:ea typeface="微软雅黑" panose="020B0503020204020204" pitchFamily="34" charset="-122"/>
                        </a:rPr>
                        <a:t>0 0 </a:t>
                      </a:r>
                      <a:r>
                        <a:rPr lang="en-US" altLang="zh-CN" sz="2000" b="1" dirty="0">
                          <a:solidFill>
                            <a:srgbClr val="00B050"/>
                          </a:solidFill>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1 0 0 0 0 1 1</a:t>
                      </a:r>
                      <a:endParaRPr lang="en-US" altLang="zh-CN"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3">
                        <a:lumMod val="95000"/>
                      </a:schemeClr>
                    </a:solidFill>
                  </a:tcPr>
                </a:tc>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0</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3">
                        <a:lumMod val="95000"/>
                      </a:schemeClr>
                    </a:solidFill>
                  </a:tcPr>
                </a:tc>
              </a:tr>
              <a:tr h="428625">
                <a:tc>
                  <a:txBody>
                    <a:bodyPr/>
                    <a:p>
                      <a:pPr lvl="0" algn="dist" eaLnBrk="1" hangingPunct="1">
                        <a:spcBef>
                          <a:spcPct val="20000"/>
                        </a:spcBef>
                        <a:buNone/>
                      </a:pPr>
                      <a:r>
                        <a:rPr lang="en-US" altLang="zh-CN" sz="2000" dirty="0">
                          <a:latin typeface="微软雅黑" panose="020B0503020204020204" pitchFamily="34" charset="-122"/>
                          <a:ea typeface="微软雅黑" panose="020B0503020204020204" pitchFamily="34" charset="-122"/>
                        </a:rPr>
                        <a:t>1 1 </a:t>
                      </a:r>
                      <a:r>
                        <a:rPr lang="en-US" altLang="zh-CN" sz="2000" b="1" dirty="0">
                          <a:solidFill>
                            <a:srgbClr val="00B050"/>
                          </a:solidFill>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 0 0 1 1 1 0 0</a:t>
                      </a:r>
                      <a:endParaRPr lang="en-US" altLang="zh-CN"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3">
                        <a:lumMod val="95000"/>
                      </a:schemeClr>
                    </a:solidFill>
                  </a:tcPr>
                </a:tc>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1</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3">
                        <a:lumMod val="95000"/>
                      </a:schemeClr>
                    </a:solidFill>
                  </a:tcPr>
                </a:tc>
              </a:tr>
              <a:tr h="446087">
                <a:tc>
                  <a:txBody>
                    <a:bodyPr/>
                    <a:p>
                      <a:pPr lvl="0" algn="dist" eaLnBrk="1" hangingPunct="1">
                        <a:spcBef>
                          <a:spcPct val="20000"/>
                        </a:spcBef>
                        <a:buNone/>
                      </a:pPr>
                      <a:r>
                        <a:rPr lang="en-US" altLang="zh-CN" sz="2000" dirty="0">
                          <a:latin typeface="微软雅黑" panose="020B0503020204020204" pitchFamily="34" charset="-122"/>
                          <a:ea typeface="微软雅黑" panose="020B0503020204020204" pitchFamily="34" charset="-122"/>
                        </a:rPr>
                        <a:t>0 0 </a:t>
                      </a:r>
                      <a:r>
                        <a:rPr lang="en-US" altLang="zh-CN" sz="2000" b="1" dirty="0">
                          <a:solidFill>
                            <a:srgbClr val="00B050"/>
                          </a:solidFill>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1  1 1 1 1 1 1</a:t>
                      </a:r>
                      <a:endParaRPr lang="en-US" altLang="zh-CN"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3">
                        <a:lumMod val="95000"/>
                      </a:schemeClr>
                    </a:solidFill>
                  </a:tcPr>
                </a:tc>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0</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3">
                        <a:lumMod val="95000"/>
                      </a:schemeClr>
                    </a:solidFill>
                  </a:tcPr>
                </a:tc>
              </a:tr>
              <a:tr h="430213">
                <a:tc>
                  <a:txBody>
                    <a:bodyPr/>
                    <a:p>
                      <a:pPr lvl="0" algn="dist" eaLnBrk="1" hangingPunct="1">
                        <a:spcBef>
                          <a:spcPct val="20000"/>
                        </a:spcBef>
                        <a:buNone/>
                      </a:pPr>
                      <a:r>
                        <a:rPr lang="en-US" altLang="zh-CN" sz="2000" dirty="0">
                          <a:latin typeface="微软雅黑" panose="020B0503020204020204" pitchFamily="34" charset="-122"/>
                          <a:ea typeface="微软雅黑" panose="020B0503020204020204" pitchFamily="34" charset="-122"/>
                        </a:rPr>
                        <a:t>0 0 </a:t>
                      </a:r>
                      <a:r>
                        <a:rPr lang="en-US" altLang="zh-CN" sz="2000" b="1" dirty="0">
                          <a:solidFill>
                            <a:srgbClr val="00B050"/>
                          </a:solidFill>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 1 0 0 1 1 1 1</a:t>
                      </a:r>
                      <a:endParaRPr lang="en-US" altLang="zh-CN"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3">
                        <a:lumMod val="95000"/>
                      </a:schemeClr>
                    </a:solidFill>
                  </a:tcPr>
                </a:tc>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1</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3">
                        <a:lumMod val="95000"/>
                      </a:schemeClr>
                    </a:solidFill>
                  </a:tcPr>
                </a:tc>
              </a:tr>
              <a:tr h="428625">
                <a:tc>
                  <a:txBody>
                    <a:bodyPr/>
                    <a:p>
                      <a:pPr lvl="0" algn="dist" eaLnBrk="1" hangingPunct="1">
                        <a:spcBef>
                          <a:spcPct val="20000"/>
                        </a:spcBef>
                        <a:buNone/>
                      </a:pPr>
                      <a:r>
                        <a:rPr lang="en-US" altLang="zh-CN" sz="2000" dirty="0">
                          <a:latin typeface="微软雅黑" panose="020B0503020204020204" pitchFamily="34" charset="-122"/>
                          <a:ea typeface="微软雅黑" panose="020B0503020204020204" pitchFamily="34" charset="-122"/>
                        </a:rPr>
                        <a:t>1 1 </a:t>
                      </a:r>
                      <a:r>
                        <a:rPr lang="en-US" altLang="zh-CN" sz="2000" b="1" dirty="0">
                          <a:solidFill>
                            <a:srgbClr val="00B050"/>
                          </a:solidFill>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0 1 1 0 0 0 0</a:t>
                      </a:r>
                      <a:endParaRPr lang="en-US" altLang="zh-CN"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3">
                        <a:lumMod val="95000"/>
                      </a:schemeClr>
                    </a:solidFill>
                  </a:tcPr>
                </a:tc>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1</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3">
                        <a:lumMod val="95000"/>
                      </a:schemeClr>
                    </a:solidFill>
                  </a:tcPr>
                </a:tc>
              </a:tr>
            </a:tbl>
          </a:graphicData>
        </a:graphic>
      </p:graphicFrame>
      <p:sp>
        <p:nvSpPr>
          <p:cNvPr id="46112" name="圆角矩形标注 1"/>
          <p:cNvSpPr/>
          <p:nvPr/>
        </p:nvSpPr>
        <p:spPr>
          <a:xfrm>
            <a:off x="1890713" y="6061075"/>
            <a:ext cx="3103562" cy="419100"/>
          </a:xfrm>
          <a:prstGeom prst="wedgeRoundRectCallout">
            <a:avLst>
              <a:gd name="adj1" fmla="val -47301"/>
              <a:gd name="adj2" fmla="val -88181"/>
              <a:gd name="adj3" fmla="val 16667"/>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p>
            <a:pPr algn="ctr" defTabSz="914400"/>
            <a:r>
              <a:rPr lang="zh-CN" altLang="en-US" b="1">
                <a:solidFill>
                  <a:schemeClr val="tx2"/>
                </a:solidFill>
                <a:latin typeface="微软雅黑" panose="020B0503020204020204" pitchFamily="34" charset="-122"/>
                <a:ea typeface="微软雅黑" panose="020B0503020204020204" pitchFamily="34" charset="-122"/>
              </a:rPr>
              <a:t>增加了突发错码的检测能力</a:t>
            </a:r>
            <a:endParaRPr lang="zh-CN" altLang="en-US" b="1">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p:nvPr/>
        </p:nvSpPr>
        <p:spPr>
          <a:xfrm>
            <a:off x="333375" y="1428750"/>
            <a:ext cx="4167188" cy="4643438"/>
          </a:xfrm>
          <a:prstGeom prst="rect">
            <a:avLst/>
          </a:prstGeom>
          <a:noFill/>
          <a:ln w="9525">
            <a:noFill/>
          </a:ln>
        </p:spPr>
        <p:txBody>
          <a:bodyPr anchor="t"/>
          <a:p>
            <a:pPr>
              <a:lnSpc>
                <a:spcPct val="130000"/>
              </a:lnSpc>
              <a:buSzPct val="80000"/>
            </a:pPr>
            <a:r>
              <a:rPr lang="zh-CN" altLang="en-US" sz="2000" dirty="0">
                <a:latin typeface="微软雅黑" panose="020B0503020204020204" pitchFamily="34" charset="-122"/>
                <a:ea typeface="微软雅黑" panose="020B0503020204020204" pitchFamily="34" charset="-122"/>
              </a:rPr>
              <a:t>又称</a:t>
            </a:r>
            <a:r>
              <a:rPr lang="zh-CN" altLang="en-US" sz="2000" b="1" dirty="0">
                <a:solidFill>
                  <a:schemeClr val="tx2"/>
                </a:solidFill>
                <a:latin typeface="微软雅黑" panose="020B0503020204020204" pitchFamily="34" charset="-122"/>
                <a:ea typeface="微软雅黑" panose="020B0503020204020204" pitchFamily="34" charset="-122"/>
              </a:rPr>
              <a:t>方阵码</a:t>
            </a:r>
            <a:r>
              <a:rPr lang="zh-CN" altLang="en-US" sz="2000" dirty="0">
                <a:latin typeface="微软雅黑" panose="020B0503020204020204" pitchFamily="34" charset="-122"/>
                <a:ea typeface="微软雅黑" panose="020B0503020204020204" pitchFamily="34" charset="-122"/>
              </a:rPr>
              <a:t>。每一行是奇偶监督码的一个码组，若干码组再按列排成矩阵，每列增加一位监督位 </a:t>
            </a:r>
            <a:endParaRPr lang="zh-CN" altLang="en-US" sz="2000" dirty="0">
              <a:latin typeface="微软雅黑" panose="020B0503020204020204" pitchFamily="34" charset="-122"/>
              <a:ea typeface="微软雅黑" panose="020B0503020204020204" pitchFamily="34" charset="-122"/>
            </a:endParaRPr>
          </a:p>
          <a:p>
            <a:pPr>
              <a:lnSpc>
                <a:spcPct val="130000"/>
              </a:lnSpc>
              <a:buSzPct val="80000"/>
            </a:pPr>
            <a:endParaRPr lang="zh-CN" altLang="en-US" sz="1000" dirty="0">
              <a:latin typeface="微软雅黑" panose="020B0503020204020204" pitchFamily="34" charset="-122"/>
              <a:ea typeface="微软雅黑" panose="020B0503020204020204" pitchFamily="34" charset="-122"/>
            </a:endParaRPr>
          </a:p>
          <a:p>
            <a:pPr>
              <a:lnSpc>
                <a:spcPct val="130000"/>
              </a:lnSpc>
              <a:buSzPct val="80000"/>
            </a:pPr>
            <a:r>
              <a:rPr lang="zh-CN" altLang="en-US" sz="2000" dirty="0">
                <a:latin typeface="微软雅黑" panose="020B0503020204020204" pitchFamily="34" charset="-122"/>
                <a:ea typeface="微软雅黑" panose="020B0503020204020204" pitchFamily="34" charset="-122"/>
              </a:rPr>
              <a:t>能检测</a:t>
            </a:r>
            <a:r>
              <a:rPr lang="zh-CN" altLang="en-US" sz="2000" b="1" dirty="0">
                <a:solidFill>
                  <a:srgbClr val="BF0000"/>
                </a:solidFill>
                <a:latin typeface="微软雅黑" panose="020B0503020204020204" pitchFamily="34" charset="-122"/>
                <a:ea typeface="微软雅黑" panose="020B0503020204020204" pitchFamily="34" charset="-122"/>
              </a:rPr>
              <a:t>某行或某列上所有奇数个错码及长度不大于行数</a:t>
            </a:r>
            <a:r>
              <a:rPr lang="en-US" altLang="zh-CN" sz="2000" b="1" dirty="0">
                <a:solidFill>
                  <a:srgbClr val="BF0000"/>
                </a:solidFill>
                <a:latin typeface="微软雅黑" panose="020B0503020204020204" pitchFamily="34" charset="-122"/>
                <a:ea typeface="微软雅黑" panose="020B0503020204020204" pitchFamily="34" charset="-122"/>
              </a:rPr>
              <a:t>(</a:t>
            </a:r>
            <a:r>
              <a:rPr lang="zh-CN" altLang="en-US" sz="2000" b="1" dirty="0">
                <a:solidFill>
                  <a:srgbClr val="BF0000"/>
                </a:solidFill>
                <a:latin typeface="微软雅黑" panose="020B0503020204020204" pitchFamily="34" charset="-122"/>
                <a:ea typeface="微软雅黑" panose="020B0503020204020204" pitchFamily="34" charset="-122"/>
              </a:rPr>
              <a:t>或列数</a:t>
            </a:r>
            <a:r>
              <a:rPr lang="en-US" altLang="zh-CN" sz="2000" b="1" dirty="0">
                <a:solidFill>
                  <a:srgbClr val="BF0000"/>
                </a:solidFill>
                <a:latin typeface="微软雅黑" panose="020B0503020204020204" pitchFamily="34" charset="-122"/>
                <a:ea typeface="微软雅黑" panose="020B0503020204020204" pitchFamily="34" charset="-122"/>
              </a:rPr>
              <a:t>)</a:t>
            </a:r>
            <a:r>
              <a:rPr lang="zh-CN" altLang="en-US" sz="2000" b="1" dirty="0">
                <a:solidFill>
                  <a:srgbClr val="BF0000"/>
                </a:solidFill>
                <a:latin typeface="微软雅黑" panose="020B0503020204020204" pitchFamily="34" charset="-122"/>
                <a:ea typeface="微软雅黑" panose="020B0503020204020204" pitchFamily="34" charset="-122"/>
              </a:rPr>
              <a:t>的突发错码</a:t>
            </a:r>
            <a:r>
              <a:rPr lang="zh-CN" altLang="en-US" sz="2000" dirty="0">
                <a:latin typeface="微软雅黑" panose="020B0503020204020204" pitchFamily="34" charset="-122"/>
                <a:ea typeface="微软雅黑" panose="020B0503020204020204" pitchFamily="34" charset="-122"/>
              </a:rPr>
              <a:t>；行列联合校验还可以检测到</a:t>
            </a:r>
            <a:r>
              <a:rPr lang="zh-CN" altLang="en-US" sz="2000" b="1" dirty="0">
                <a:solidFill>
                  <a:srgbClr val="FFCC00"/>
                </a:solidFill>
                <a:latin typeface="微软雅黑" panose="020B0503020204020204" pitchFamily="34" charset="-122"/>
                <a:ea typeface="微软雅黑" panose="020B0503020204020204" pitchFamily="34" charset="-122"/>
              </a:rPr>
              <a:t>一些偶数个误码</a:t>
            </a:r>
            <a:r>
              <a:rPr lang="zh-CN" altLang="en-US" sz="2000" dirty="0">
                <a:latin typeface="微软雅黑" panose="020B0503020204020204" pitchFamily="34" charset="-122"/>
                <a:ea typeface="微软雅黑" panose="020B0503020204020204" pitchFamily="34" charset="-122"/>
              </a:rPr>
              <a:t>，但不能检测出构成</a:t>
            </a:r>
            <a:r>
              <a:rPr lang="zh-CN" altLang="en-US" sz="2000" b="1" dirty="0">
                <a:solidFill>
                  <a:srgbClr val="0000FF"/>
                </a:solidFill>
                <a:latin typeface="微软雅黑" panose="020B0503020204020204" pitchFamily="34" charset="-122"/>
                <a:ea typeface="微软雅黑" panose="020B0503020204020204" pitchFamily="34" charset="-122"/>
              </a:rPr>
              <a:t>矩形的四个错码</a:t>
            </a:r>
            <a:endParaRPr lang="zh-CN" altLang="en-US" sz="2000" b="1" dirty="0">
              <a:solidFill>
                <a:srgbClr val="0000FF"/>
              </a:solidFill>
              <a:latin typeface="微软雅黑" panose="020B0503020204020204" pitchFamily="34" charset="-122"/>
              <a:ea typeface="微软雅黑" panose="020B0503020204020204" pitchFamily="34" charset="-122"/>
            </a:endParaRPr>
          </a:p>
          <a:p>
            <a:pPr>
              <a:lnSpc>
                <a:spcPct val="130000"/>
              </a:lnSpc>
              <a:buSzPct val="80000"/>
            </a:pPr>
            <a:r>
              <a:rPr lang="zh-CN" altLang="en-US" sz="2000" b="1" dirty="0">
                <a:solidFill>
                  <a:srgbClr val="00B050"/>
                </a:solidFill>
                <a:latin typeface="微软雅黑" panose="020B0503020204020204" pitchFamily="34" charset="-122"/>
                <a:ea typeface="微软雅黑" panose="020B0503020204020204" pitchFamily="34" charset="-122"/>
              </a:rPr>
              <a:t>具有一定的纠错能力</a:t>
            </a:r>
            <a:r>
              <a:rPr lang="zh-CN" altLang="en-US" sz="2000" dirty="0">
                <a:latin typeface="微软雅黑" panose="020B0503020204020204" pitchFamily="34" charset="-122"/>
                <a:ea typeface="微软雅黑" panose="020B0503020204020204" pitchFamily="34" charset="-122"/>
              </a:rPr>
              <a:t>，当码组的一行中有奇数个误码时能够</a:t>
            </a:r>
            <a:r>
              <a:rPr lang="zh-CN" altLang="en-US" sz="2000" b="1" dirty="0">
                <a:solidFill>
                  <a:srgbClr val="00B050"/>
                </a:solidFill>
                <a:latin typeface="微软雅黑" panose="020B0503020204020204" pitchFamily="34" charset="-122"/>
                <a:ea typeface="微软雅黑" panose="020B0503020204020204" pitchFamily="34" charset="-122"/>
              </a:rPr>
              <a:t>正确定位，从而纠错</a:t>
            </a:r>
            <a:endParaRPr lang="zh-CN" altLang="en-US" sz="2000" b="1" dirty="0">
              <a:solidFill>
                <a:srgbClr val="00B050"/>
              </a:solidFill>
              <a:latin typeface="微软雅黑" panose="020B0503020204020204" pitchFamily="34" charset="-122"/>
              <a:ea typeface="微软雅黑" panose="020B0503020204020204" pitchFamily="34" charset="-122"/>
            </a:endParaRPr>
          </a:p>
        </p:txBody>
      </p:sp>
      <p:sp>
        <p:nvSpPr>
          <p:cNvPr id="47106" name="Rectangle 4"/>
          <p:cNvSpPr/>
          <p:nvPr/>
        </p:nvSpPr>
        <p:spPr>
          <a:xfrm>
            <a:off x="1476375" y="549275"/>
            <a:ext cx="3400425" cy="519113"/>
          </a:xfrm>
          <a:prstGeom prst="rect">
            <a:avLst/>
          </a:prstGeom>
          <a:noFill/>
          <a:ln w="9525">
            <a:noFill/>
          </a:ln>
        </p:spPr>
        <p:txBody>
          <a:bodyPr wrap="none" anchor="t">
            <a:spAutoFit/>
          </a:bodyPr>
          <a:p>
            <a:pPr algn="ctr"/>
            <a:r>
              <a:rPr lang="zh-CN" altLang="en-US" sz="2800" b="1" dirty="0">
                <a:solidFill>
                  <a:srgbClr val="0000FF"/>
                </a:solidFill>
                <a:latin typeface="微软雅黑" panose="020B0503020204020204" pitchFamily="34" charset="-122"/>
                <a:ea typeface="微软雅黑" panose="020B0503020204020204" pitchFamily="34" charset="-122"/>
              </a:rPr>
              <a:t>三  二维奇偶监督码</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aphicFrame>
        <p:nvGraphicFramePr>
          <p:cNvPr id="71684" name="表格 71683"/>
          <p:cNvGraphicFramePr/>
          <p:nvPr/>
        </p:nvGraphicFramePr>
        <p:xfrm>
          <a:off x="5081588" y="1585913"/>
          <a:ext cx="3857625" cy="4114800"/>
        </p:xfrm>
        <a:graphic>
          <a:graphicData uri="http://schemas.openxmlformats.org/drawingml/2006/table">
            <a:tbl>
              <a:tblPr/>
              <a:tblGrid>
                <a:gridCol w="2571750"/>
                <a:gridCol w="1285875"/>
              </a:tblGrid>
              <a:tr h="457200">
                <a:tc>
                  <a:txBody>
                    <a:bodyPr/>
                    <a:p>
                      <a:pPr lvl="0" algn="ctr" eaLnBrk="1" hangingPunct="1">
                        <a:spcBef>
                          <a:spcPct val="20000"/>
                        </a:spcBef>
                        <a:buNone/>
                      </a:pPr>
                      <a:r>
                        <a:rPr lang="zh-CN" altLang="en-US" sz="2000" dirty="0">
                          <a:latin typeface="微软雅黑" panose="020B0503020204020204" pitchFamily="34" charset="-122"/>
                          <a:ea typeface="微软雅黑" panose="020B0503020204020204" pitchFamily="34" charset="-122"/>
                        </a:rPr>
                        <a:t>信息码元</a:t>
                      </a:r>
                      <a:endParaRPr lang="zh-CN" altLang="en-US"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zh-CN" altLang="en-US" sz="2000" dirty="0">
                          <a:latin typeface="微软雅黑" panose="020B0503020204020204" pitchFamily="34" charset="-122"/>
                          <a:ea typeface="微软雅黑" panose="020B0503020204020204" pitchFamily="34" charset="-122"/>
                        </a:rPr>
                        <a:t>监督码元</a:t>
                      </a:r>
                      <a:endParaRPr lang="zh-CN" altLang="en-US"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457200">
                <a:tc>
                  <a:txBody>
                    <a:bodyPr/>
                    <a:p>
                      <a:pPr lvl="0" algn="just" eaLnBrk="1" hangingPunct="1">
                        <a:spcBef>
                          <a:spcPct val="20000"/>
                        </a:spcBef>
                        <a:buNone/>
                      </a:pPr>
                      <a:r>
                        <a:rPr lang="en-US" altLang="zh-CN" sz="2000" b="1" dirty="0">
                          <a:solidFill>
                            <a:srgbClr val="7030A0"/>
                          </a:solidFill>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 1 0 1 1 0 </a:t>
                      </a:r>
                      <a:r>
                        <a:rPr lang="en-US" altLang="zh-CN" sz="2000" b="1" dirty="0">
                          <a:solidFill>
                            <a:srgbClr val="FFC000"/>
                          </a:solidFill>
                          <a:latin typeface="微软雅黑" panose="020B0503020204020204" pitchFamily="34" charset="-122"/>
                          <a:ea typeface="微软雅黑" panose="020B0503020204020204" pitchFamily="34" charset="-122"/>
                        </a:rPr>
                        <a:t>1 1 </a:t>
                      </a:r>
                      <a:r>
                        <a:rPr lang="en-US" altLang="zh-CN" sz="2000" dirty="0">
                          <a:latin typeface="微软雅黑" panose="020B0503020204020204" pitchFamily="34" charset="-122"/>
                          <a:ea typeface="微软雅黑" panose="020B0503020204020204" pitchFamily="34" charset="-122"/>
                        </a:rPr>
                        <a:t>0 0</a:t>
                      </a:r>
                      <a:endParaRPr lang="en-US" altLang="zh-CN"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1</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457200">
                <a:tc>
                  <a:txBody>
                    <a:bodyPr/>
                    <a:p>
                      <a:pPr lvl="0" algn="just" eaLnBrk="1" hangingPunct="1">
                        <a:spcBef>
                          <a:spcPct val="20000"/>
                        </a:spcBef>
                        <a:buNone/>
                      </a:pPr>
                      <a:r>
                        <a:rPr lang="en-US" altLang="zh-CN" sz="2000" b="1" dirty="0">
                          <a:solidFill>
                            <a:srgbClr val="7030A0"/>
                          </a:solidFill>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0 1 </a:t>
                      </a:r>
                      <a:r>
                        <a:rPr lang="en-US" altLang="zh-CN" sz="2000" b="1" dirty="0">
                          <a:solidFill>
                            <a:srgbClr val="0000FF"/>
                          </a:solidFill>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 1 0 0 1 0</a:t>
                      </a:r>
                      <a:endParaRPr lang="en-US" altLang="zh-CN"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457200">
                <a:tc>
                  <a:txBody>
                    <a:bodyPr/>
                    <a:p>
                      <a:pPr lvl="0" algn="just" eaLnBrk="1" hangingPunct="1">
                        <a:spcBef>
                          <a:spcPct val="20000"/>
                        </a:spcBef>
                        <a:buNone/>
                      </a:pPr>
                      <a:r>
                        <a:rPr lang="en-US" altLang="zh-CN" sz="2000" b="1" dirty="0">
                          <a:solidFill>
                            <a:srgbClr val="7030A0"/>
                          </a:solidFill>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 0 </a:t>
                      </a:r>
                      <a:r>
                        <a:rPr lang="en-US" altLang="zh-CN" sz="2000" b="1" dirty="0">
                          <a:solidFill>
                            <a:schemeClr val="hlink"/>
                          </a:solidFill>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1 0 0 0 0 1 1</a:t>
                      </a:r>
                      <a:endParaRPr lang="en-US" altLang="zh-CN"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chemeClr val="hlink"/>
                          </a:solidFill>
                          <a:latin typeface="微软雅黑" panose="020B0503020204020204" pitchFamily="34" charset="-122"/>
                          <a:ea typeface="微软雅黑" panose="020B0503020204020204" pitchFamily="34" charset="-122"/>
                        </a:rPr>
                        <a:t>0</a:t>
                      </a:r>
                      <a:endParaRPr lang="en-US" altLang="zh-CN" sz="2000" b="1" dirty="0">
                        <a:solidFill>
                          <a:schemeClr val="hlink"/>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457200">
                <a:tc>
                  <a:txBody>
                    <a:bodyPr/>
                    <a:p>
                      <a:pPr lvl="0" algn="just" eaLnBrk="1" hangingPunct="1">
                        <a:spcBef>
                          <a:spcPct val="20000"/>
                        </a:spcBef>
                        <a:buNone/>
                      </a:pPr>
                      <a:r>
                        <a:rPr lang="en-US" altLang="zh-CN" sz="2000" b="1" dirty="0">
                          <a:solidFill>
                            <a:srgbClr val="7030A0"/>
                          </a:solidFill>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0 0 </a:t>
                      </a:r>
                      <a:r>
                        <a:rPr lang="en-US" altLang="zh-CN" sz="2000" b="1" dirty="0">
                          <a:solidFill>
                            <a:srgbClr val="0000FF"/>
                          </a:solidFill>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 1 1 1 0 0</a:t>
                      </a:r>
                      <a:endParaRPr lang="en-US" altLang="zh-CN"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457200">
                <a:tc>
                  <a:txBody>
                    <a:bodyPr/>
                    <a:p>
                      <a:pPr lvl="0" algn="just" eaLnBrk="1" hangingPunct="1">
                        <a:spcBef>
                          <a:spcPct val="20000"/>
                        </a:spcBef>
                        <a:buNone/>
                      </a:pPr>
                      <a:r>
                        <a:rPr lang="en-US" altLang="zh-CN" sz="2000" dirty="0">
                          <a:latin typeface="微软雅黑" panose="020B0503020204020204" pitchFamily="34" charset="-122"/>
                          <a:ea typeface="微软雅黑" panose="020B0503020204020204" pitchFamily="34" charset="-122"/>
                        </a:rPr>
                        <a:t>0 </a:t>
                      </a:r>
                      <a:r>
                        <a:rPr lang="en-US" altLang="zh-CN" sz="2000" b="1" dirty="0">
                          <a:solidFill>
                            <a:srgbClr val="7030A0"/>
                          </a:solidFill>
                          <a:latin typeface="微软雅黑" panose="020B0503020204020204" pitchFamily="34" charset="-122"/>
                          <a:ea typeface="微软雅黑" panose="020B0503020204020204" pitchFamily="34" charset="-122"/>
                        </a:rPr>
                        <a:t>0 1 1 1 1 1 1 1 1</a:t>
                      </a:r>
                      <a:endParaRPr lang="en-US" altLang="zh-CN" sz="2000" b="1" dirty="0">
                        <a:solidFill>
                          <a:srgbClr val="7030A0"/>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0</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457200">
                <a:tc>
                  <a:txBody>
                    <a:bodyPr/>
                    <a:p>
                      <a:pPr lvl="0" algn="just" eaLnBrk="1" hangingPunct="1">
                        <a:spcBef>
                          <a:spcPct val="20000"/>
                        </a:spcBef>
                        <a:buNone/>
                      </a:pPr>
                      <a:r>
                        <a:rPr lang="en-US" altLang="zh-CN" sz="2000" b="1" dirty="0">
                          <a:solidFill>
                            <a:srgbClr val="7030A0"/>
                          </a:solidFill>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 0 0 1 0 0 1 1 1 1</a:t>
                      </a:r>
                      <a:endParaRPr lang="en-US" altLang="zh-CN"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1</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457200">
                <a:tc>
                  <a:txBody>
                    <a:bodyPr/>
                    <a:p>
                      <a:pPr lvl="0" algn="just" eaLnBrk="1" hangingPunct="1">
                        <a:spcBef>
                          <a:spcPct val="20000"/>
                        </a:spcBef>
                        <a:buNone/>
                      </a:pPr>
                      <a:r>
                        <a:rPr lang="en-US" altLang="zh-CN" sz="2000" b="1" dirty="0">
                          <a:solidFill>
                            <a:srgbClr val="7030A0"/>
                          </a:solidFill>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1 1 0 1 1 0 0 0 0</a:t>
                      </a:r>
                      <a:endParaRPr lang="en-US" altLang="zh-CN"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1</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r>
              <a:tr h="457200">
                <a:tc>
                  <a:txBody>
                    <a:bodyPr/>
                    <a:p>
                      <a:pPr lvl="0" algn="just"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0 </a:t>
                      </a:r>
                      <a:r>
                        <a:rPr lang="en-US" altLang="zh-CN" sz="2000" b="1" dirty="0">
                          <a:solidFill>
                            <a:srgbClr val="0000FF"/>
                          </a:solidFill>
                          <a:latin typeface="微软雅黑" panose="020B0503020204020204" pitchFamily="34" charset="-122"/>
                          <a:ea typeface="微软雅黑" panose="020B0503020204020204" pitchFamily="34" charset="-122"/>
                        </a:rPr>
                        <a:t>0</a:t>
                      </a:r>
                      <a:r>
                        <a:rPr lang="en-US" altLang="zh-CN" sz="2000" dirty="0">
                          <a:solidFill>
                            <a:schemeClr val="tx2"/>
                          </a:solidFill>
                          <a:latin typeface="微软雅黑" panose="020B0503020204020204" pitchFamily="34" charset="-122"/>
                          <a:ea typeface="微软雅黑" panose="020B0503020204020204" pitchFamily="34" charset="-122"/>
                        </a:rPr>
                        <a:t> </a:t>
                      </a:r>
                      <a:r>
                        <a:rPr lang="en-US" altLang="zh-CN" sz="2000" b="1" dirty="0">
                          <a:solidFill>
                            <a:schemeClr val="hlink"/>
                          </a:solidFill>
                          <a:latin typeface="微软雅黑" panose="020B0503020204020204" pitchFamily="34" charset="-122"/>
                          <a:ea typeface="微软雅黑" panose="020B0503020204020204" pitchFamily="34" charset="-122"/>
                        </a:rPr>
                        <a:t>1</a:t>
                      </a:r>
                      <a:r>
                        <a:rPr lang="en-US" altLang="zh-CN" sz="2000" dirty="0">
                          <a:solidFill>
                            <a:schemeClr val="tx2"/>
                          </a:solidFill>
                          <a:latin typeface="微软雅黑" panose="020B0503020204020204" pitchFamily="34" charset="-122"/>
                          <a:ea typeface="微软雅黑" panose="020B0503020204020204" pitchFamily="34" charset="-122"/>
                        </a:rPr>
                        <a:t> 1 </a:t>
                      </a:r>
                      <a:r>
                        <a:rPr lang="en-US" altLang="zh-CN" sz="2000" b="1" dirty="0">
                          <a:solidFill>
                            <a:srgbClr val="0000FF"/>
                          </a:solidFill>
                          <a:latin typeface="微软雅黑" panose="020B0503020204020204" pitchFamily="34" charset="-122"/>
                          <a:ea typeface="微软雅黑" panose="020B0503020204020204" pitchFamily="34" charset="-122"/>
                        </a:rPr>
                        <a:t>1</a:t>
                      </a:r>
                      <a:r>
                        <a:rPr lang="en-US" altLang="zh-CN" sz="2000" dirty="0">
                          <a:solidFill>
                            <a:schemeClr val="tx2"/>
                          </a:solidFill>
                          <a:latin typeface="微软雅黑" panose="020B0503020204020204" pitchFamily="34" charset="-122"/>
                          <a:ea typeface="微软雅黑" panose="020B0503020204020204" pitchFamily="34" charset="-122"/>
                        </a:rPr>
                        <a:t> 0 </a:t>
                      </a:r>
                      <a:r>
                        <a:rPr lang="en-US" altLang="zh-CN" sz="2000" b="1" dirty="0">
                          <a:solidFill>
                            <a:srgbClr val="FFC000"/>
                          </a:solidFill>
                          <a:latin typeface="微软雅黑" panose="020B0503020204020204" pitchFamily="34" charset="-122"/>
                          <a:ea typeface="微软雅黑" panose="020B0503020204020204" pitchFamily="34" charset="-122"/>
                        </a:rPr>
                        <a:t>0</a:t>
                      </a:r>
                      <a:r>
                        <a:rPr lang="en-US" altLang="zh-CN" sz="2000" b="1" dirty="0">
                          <a:solidFill>
                            <a:schemeClr val="tx2"/>
                          </a:solidFill>
                          <a:latin typeface="微软雅黑" panose="020B0503020204020204" pitchFamily="34" charset="-122"/>
                          <a:ea typeface="微软雅黑" panose="020B0503020204020204" pitchFamily="34" charset="-122"/>
                        </a:rPr>
                        <a:t> </a:t>
                      </a:r>
                      <a:r>
                        <a:rPr lang="en-US" altLang="zh-CN" sz="2000" b="1" dirty="0">
                          <a:solidFill>
                            <a:srgbClr val="FFC000"/>
                          </a:solidFill>
                          <a:latin typeface="微软雅黑" panose="020B0503020204020204" pitchFamily="34" charset="-122"/>
                          <a:ea typeface="微软雅黑" panose="020B0503020204020204" pitchFamily="34" charset="-122"/>
                        </a:rPr>
                        <a:t>0</a:t>
                      </a:r>
                      <a:r>
                        <a:rPr lang="en-US" altLang="zh-CN" sz="2000" b="1" dirty="0">
                          <a:solidFill>
                            <a:schemeClr val="tx2"/>
                          </a:solidFill>
                          <a:latin typeface="微软雅黑" panose="020B0503020204020204" pitchFamily="34" charset="-122"/>
                          <a:ea typeface="微软雅黑" panose="020B0503020204020204" pitchFamily="34" charset="-122"/>
                        </a:rPr>
                        <a:t> </a:t>
                      </a:r>
                      <a:r>
                        <a:rPr lang="en-US" altLang="zh-CN" sz="2000" dirty="0">
                          <a:solidFill>
                            <a:schemeClr val="tx2"/>
                          </a:solidFill>
                          <a:latin typeface="微软雅黑" panose="020B0503020204020204" pitchFamily="34" charset="-122"/>
                          <a:ea typeface="微软雅黑" panose="020B0503020204020204" pitchFamily="34" charset="-122"/>
                        </a:rPr>
                        <a:t>0 1</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0</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r>
            </a:tbl>
          </a:graphicData>
        </a:graphic>
      </p:graphicFrame>
      <p:sp>
        <p:nvSpPr>
          <p:cNvPr id="47139" name="矩形标注 4"/>
          <p:cNvSpPr/>
          <p:nvPr/>
        </p:nvSpPr>
        <p:spPr>
          <a:xfrm>
            <a:off x="2924175" y="5957888"/>
            <a:ext cx="3124200" cy="715962"/>
          </a:xfrm>
          <a:prstGeom prst="wedgeRectCallout">
            <a:avLst>
              <a:gd name="adj1" fmla="val -71417"/>
              <a:gd name="adj2" fmla="val -61977"/>
            </a:avLst>
          </a:prstGeom>
          <a:solidFill>
            <a:schemeClr val="accent1"/>
          </a:solidFill>
          <a:ln w="9525" cap="flat" cmpd="sng">
            <a:solidFill>
              <a:schemeClr val="tx1"/>
            </a:solidFill>
            <a:prstDash val="solid"/>
            <a:round/>
            <a:headEnd type="none" w="med" len="med"/>
            <a:tailEnd type="none" w="med" len="med"/>
          </a:ln>
        </p:spPr>
        <p:txBody>
          <a:bodyPr anchor="t"/>
          <a:p>
            <a:pPr algn="ctr"/>
            <a:r>
              <a:rPr lang="zh-CN" altLang="en-US" sz="2000" b="1" dirty="0">
                <a:solidFill>
                  <a:srgbClr val="FF0000"/>
                </a:solidFill>
                <a:latin typeface="微软雅黑" panose="020B0503020204020204" pitchFamily="34" charset="-122"/>
                <a:ea typeface="微软雅黑" panose="020B0503020204020204" pitchFamily="34" charset="-122"/>
              </a:rPr>
              <a:t>应用创新的魅力</a:t>
            </a:r>
            <a:endParaRPr lang="zh-CN" altLang="en-US" sz="2000" b="1" dirty="0">
              <a:solidFill>
                <a:srgbClr val="FF0000"/>
              </a:solidFill>
              <a:latin typeface="微软雅黑" panose="020B0503020204020204" pitchFamily="34" charset="-122"/>
              <a:ea typeface="微软雅黑" panose="020B0503020204020204" pitchFamily="34" charset="-122"/>
            </a:endParaRPr>
          </a:p>
          <a:p>
            <a:pPr algn="ctr"/>
            <a:r>
              <a:rPr lang="zh-CN" altLang="en-US" sz="2000" b="1" dirty="0">
                <a:solidFill>
                  <a:srgbClr val="FF0000"/>
                </a:solidFill>
                <a:latin typeface="微软雅黑" panose="020B0503020204020204" pitchFamily="34" charset="-122"/>
                <a:ea typeface="微软雅黑" panose="020B0503020204020204" pitchFamily="34" charset="-122"/>
              </a:rPr>
              <a:t>从检错到纠错质的变化！</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a:ln/>
        </p:spPr>
        <p:txBody>
          <a:bodyPr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四  群计数码</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48130" name="Rectangle 3"/>
          <p:cNvSpPr>
            <a:spLocks noGrp="1"/>
          </p:cNvSpPr>
          <p:nvPr>
            <p:ph idx="1"/>
          </p:nvPr>
        </p:nvSpPr>
        <p:spPr>
          <a:xfrm>
            <a:off x="376238" y="1428750"/>
            <a:ext cx="8367712" cy="3286125"/>
          </a:xfrm>
          <a:ln/>
        </p:spPr>
        <p:txBody>
          <a:bodyPr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信息码元分组后计算其“</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的个数，然后将这个数目的二进制码作为监督码元附加在信息码元之后</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1 1 1 0 0 1 0 1  </a:t>
            </a:r>
            <a:r>
              <a:rPr lang="zh-CN" altLang="en-US" sz="2000" dirty="0">
                <a:latin typeface="微软雅黑" panose="020B0503020204020204" pitchFamily="34" charset="-122"/>
                <a:ea typeface="微软雅黑" panose="020B0503020204020204" pitchFamily="34" charset="-122"/>
              </a:rPr>
              <a:t>＋ </a:t>
            </a:r>
            <a:r>
              <a:rPr lang="zh-CN" altLang="en-US" sz="2000" dirty="0">
                <a:solidFill>
                  <a:schemeClr val="tx2"/>
                </a:solidFill>
                <a:latin typeface="微软雅黑" panose="020B0503020204020204" pitchFamily="34" charset="-122"/>
                <a:ea typeface="微软雅黑" panose="020B0503020204020204" pitchFamily="34" charset="-122"/>
              </a:rPr>
              <a:t> </a:t>
            </a:r>
            <a:r>
              <a:rPr lang="en-US" altLang="zh-CN" sz="2000" dirty="0">
                <a:solidFill>
                  <a:schemeClr val="tx2"/>
                </a:solidFill>
                <a:latin typeface="微软雅黑" panose="020B0503020204020204" pitchFamily="34" charset="-122"/>
                <a:ea typeface="微软雅黑" panose="020B0503020204020204" pitchFamily="34" charset="-122"/>
              </a:rPr>
              <a:t>1 0 1</a:t>
            </a:r>
            <a:r>
              <a:rPr lang="en-US" altLang="zh-CN" sz="2000" dirty="0">
                <a:latin typeface="微软雅黑" panose="020B0503020204020204" pitchFamily="34" charset="-122"/>
                <a:ea typeface="微软雅黑" panose="020B0503020204020204" pitchFamily="34" charset="-122"/>
              </a:rPr>
              <a:t>   →  1 1 1 0 0 1 0 1  </a:t>
            </a:r>
            <a:r>
              <a:rPr lang="en-US" altLang="zh-CN" sz="2000" dirty="0">
                <a:solidFill>
                  <a:schemeClr val="tx2"/>
                </a:solidFill>
                <a:latin typeface="微软雅黑" panose="020B0503020204020204" pitchFamily="34" charset="-122"/>
                <a:ea typeface="微软雅黑" panose="020B0503020204020204" pitchFamily="34" charset="-122"/>
              </a:rPr>
              <a:t>1 0 1</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除了发生</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成对的误码外，它能检测出所有形式的误码</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1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为了提高检测突发误码的能力，可以</a:t>
            </a:r>
            <a:r>
              <a:rPr lang="zh-CN" altLang="en-US" sz="2000" b="1" dirty="0">
                <a:solidFill>
                  <a:srgbClr val="FF0000"/>
                </a:solidFill>
                <a:latin typeface="微软雅黑" panose="020B0503020204020204" pitchFamily="34" charset="-122"/>
                <a:ea typeface="微软雅黑" panose="020B0503020204020204" pitchFamily="34" charset="-122"/>
              </a:rPr>
              <a:t>借鉴奇偶监督码</a:t>
            </a:r>
            <a:r>
              <a:rPr lang="zh-CN" altLang="en-US" sz="2000" dirty="0">
                <a:latin typeface="微软雅黑" panose="020B0503020204020204" pitchFamily="34" charset="-122"/>
                <a:ea typeface="微软雅黑" panose="020B0503020204020204" pitchFamily="34" charset="-122"/>
              </a:rPr>
              <a:t>的方式，将信息码元排成方阵，然后利用群计数结果来进行</a:t>
            </a:r>
            <a:r>
              <a:rPr lang="zh-CN" altLang="en-US" sz="2000" b="1" dirty="0">
                <a:solidFill>
                  <a:schemeClr val="tx2"/>
                </a:solidFill>
                <a:latin typeface="微软雅黑" panose="020B0503020204020204" pitchFamily="34" charset="-122"/>
                <a:ea typeface="微软雅黑" panose="020B0503020204020204" pitchFamily="34" charset="-122"/>
              </a:rPr>
              <a:t>二维</a:t>
            </a:r>
            <a:r>
              <a:rPr lang="zh-CN" altLang="en-US" sz="2000" b="1" dirty="0">
                <a:solidFill>
                  <a:srgbClr val="FF0000"/>
                </a:solidFill>
                <a:latin typeface="微软雅黑" panose="020B0503020204020204" pitchFamily="34" charset="-122"/>
                <a:ea typeface="微软雅黑" panose="020B0503020204020204" pitchFamily="34" charset="-122"/>
              </a:rPr>
              <a:t>监督</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48131" name="矩形标注 4"/>
          <p:cNvSpPr/>
          <p:nvPr/>
        </p:nvSpPr>
        <p:spPr>
          <a:xfrm>
            <a:off x="1643063" y="5000625"/>
            <a:ext cx="6000750" cy="904875"/>
          </a:xfrm>
          <a:prstGeom prst="wedgeRectCallout">
            <a:avLst>
              <a:gd name="adj1" fmla="val -62722"/>
              <a:gd name="adj2" fmla="val -49991"/>
            </a:avLst>
          </a:prstGeom>
          <a:solidFill>
            <a:schemeClr val="accent1"/>
          </a:solidFill>
          <a:ln w="9525" cap="flat" cmpd="sng">
            <a:solidFill>
              <a:schemeClr val="tx1"/>
            </a:solidFill>
            <a:prstDash val="solid"/>
            <a:round/>
            <a:headEnd type="none" w="med" len="med"/>
            <a:tailEnd type="none" w="med" len="med"/>
          </a:ln>
        </p:spPr>
        <p:txBody>
          <a:bodyPr anchor="t"/>
          <a:p>
            <a:r>
              <a:rPr lang="zh-CN" altLang="en-US" sz="2400" b="1" dirty="0">
                <a:solidFill>
                  <a:srgbClr val="FF0000"/>
                </a:solidFill>
                <a:latin typeface="微软雅黑" panose="020B0503020204020204" pitchFamily="34" charset="-122"/>
                <a:ea typeface="微软雅黑" panose="020B0503020204020204" pitchFamily="34" charset="-122"/>
              </a:rPr>
              <a:t>二维奇偶监督方式在群计数码中的推广应用</a:t>
            </a:r>
            <a:r>
              <a:rPr lang="zh-CN" altLang="en-US" sz="2400" b="1" dirty="0">
                <a:solidFill>
                  <a:srgbClr val="0000FF"/>
                </a:solidFill>
                <a:latin typeface="微软雅黑" panose="020B0503020204020204" pitchFamily="34" charset="-122"/>
                <a:ea typeface="微软雅黑" panose="020B0503020204020204" pitchFamily="34" charset="-122"/>
              </a:rPr>
              <a:t>应用创新的方式之一：举一反三</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4"/>
          <p:cNvSpPr/>
          <p:nvPr/>
        </p:nvSpPr>
        <p:spPr>
          <a:xfrm>
            <a:off x="1500188" y="571500"/>
            <a:ext cx="5400675" cy="647700"/>
          </a:xfrm>
          <a:prstGeom prst="rect">
            <a:avLst/>
          </a:prstGeom>
          <a:noFill/>
          <a:ln w="9525">
            <a:noFill/>
          </a:ln>
        </p:spPr>
        <p:txBody>
          <a:bodyPr anchor="b"/>
          <a:p>
            <a:r>
              <a:rPr lang="zh-CN" altLang="en-US" sz="3200" b="1" dirty="0">
                <a:solidFill>
                  <a:schemeClr val="tx2"/>
                </a:solidFill>
                <a:latin typeface="微软雅黑" panose="020B0503020204020204" pitchFamily="34" charset="-122"/>
                <a:ea typeface="微软雅黑" panose="020B0503020204020204" pitchFamily="34" charset="-122"/>
              </a:rPr>
              <a:t>第</a:t>
            </a:r>
            <a:r>
              <a:rPr lang="en-US" altLang="zh-CN" sz="3200" b="1" dirty="0">
                <a:solidFill>
                  <a:schemeClr val="tx2"/>
                </a:solidFill>
                <a:latin typeface="微软雅黑" panose="020B0503020204020204" pitchFamily="34" charset="-122"/>
                <a:ea typeface="微软雅黑" panose="020B0503020204020204" pitchFamily="34" charset="-122"/>
              </a:rPr>
              <a:t>11</a:t>
            </a:r>
            <a:r>
              <a:rPr lang="zh-CN" altLang="en-US" sz="3200" b="1" dirty="0">
                <a:solidFill>
                  <a:schemeClr val="tx2"/>
                </a:solidFill>
                <a:latin typeface="微软雅黑" panose="020B0503020204020204" pitchFamily="34" charset="-122"/>
                <a:ea typeface="微软雅黑" panose="020B0503020204020204" pitchFamily="34" charset="-122"/>
              </a:rPr>
              <a:t>章  差错控制编码</a:t>
            </a:r>
            <a:endParaRPr lang="zh-CN" altLang="en-US" sz="3200" b="1" dirty="0">
              <a:solidFill>
                <a:schemeClr val="tx2"/>
              </a:solidFill>
              <a:latin typeface="微软雅黑" panose="020B0503020204020204" pitchFamily="34" charset="-122"/>
              <a:ea typeface="微软雅黑" panose="020B0503020204020204" pitchFamily="34" charset="-122"/>
            </a:endParaRPr>
          </a:p>
        </p:txBody>
      </p:sp>
      <p:sp>
        <p:nvSpPr>
          <p:cNvPr id="21506" name="Rectangle 5"/>
          <p:cNvSpPr/>
          <p:nvPr/>
        </p:nvSpPr>
        <p:spPr>
          <a:xfrm>
            <a:off x="1500188" y="1376363"/>
            <a:ext cx="5616575" cy="4876800"/>
          </a:xfrm>
          <a:prstGeom prst="rect">
            <a:avLst/>
          </a:prstGeom>
          <a:noFill/>
          <a:ln w="9525">
            <a:noFill/>
          </a:ln>
        </p:spPr>
        <p:txBody>
          <a:bodyPr anchor="t"/>
          <a:p>
            <a:pPr marL="342900" indent="-342900"/>
            <a:r>
              <a:rPr lang="en-US" altLang="zh-CN" sz="2800" b="1" dirty="0">
                <a:solidFill>
                  <a:schemeClr val="hlink"/>
                </a:solidFill>
                <a:latin typeface="微软雅黑" panose="020B0503020204020204" pitchFamily="34" charset="-122"/>
                <a:ea typeface="微软雅黑" panose="020B0503020204020204" pitchFamily="34" charset="-122"/>
              </a:rPr>
              <a:t>11.1  </a:t>
            </a:r>
            <a:r>
              <a:rPr lang="zh-CN" altLang="en-US" sz="2800" b="1" dirty="0">
                <a:solidFill>
                  <a:schemeClr val="hlink"/>
                </a:solidFill>
                <a:latin typeface="微软雅黑" panose="020B0503020204020204" pitchFamily="34" charset="-122"/>
                <a:ea typeface="微软雅黑" panose="020B0503020204020204" pitchFamily="34" charset="-122"/>
              </a:rPr>
              <a:t>概述</a:t>
            </a:r>
            <a:endParaRPr lang="zh-CN" altLang="en-US" sz="2800" b="1" dirty="0">
              <a:solidFill>
                <a:schemeClr val="hlink"/>
              </a:solidFill>
              <a:latin typeface="微软雅黑" panose="020B0503020204020204" pitchFamily="34" charset="-122"/>
              <a:ea typeface="微软雅黑" panose="020B0503020204020204" pitchFamily="34" charset="-122"/>
            </a:endParaRPr>
          </a:p>
          <a:p>
            <a:pPr marL="342900" indent="-342900"/>
            <a:r>
              <a:rPr lang="en-US" altLang="zh-CN" sz="2800" b="1" dirty="0">
                <a:solidFill>
                  <a:schemeClr val="hlink"/>
                </a:solidFill>
                <a:latin typeface="微软雅黑" panose="020B0503020204020204" pitchFamily="34" charset="-122"/>
                <a:ea typeface="微软雅黑" panose="020B0503020204020204" pitchFamily="34" charset="-122"/>
              </a:rPr>
              <a:t>11.2  </a:t>
            </a:r>
            <a:r>
              <a:rPr lang="zh-CN" altLang="en-US" sz="2800" b="1" dirty="0">
                <a:solidFill>
                  <a:schemeClr val="hlink"/>
                </a:solidFill>
                <a:latin typeface="微软雅黑" panose="020B0503020204020204" pitchFamily="34" charset="-122"/>
                <a:ea typeface="微软雅黑" panose="020B0503020204020204" pitchFamily="34" charset="-122"/>
              </a:rPr>
              <a:t>纠错编码的基本原理</a:t>
            </a:r>
            <a:endParaRPr lang="zh-CN" altLang="en-US" sz="2800" b="1" dirty="0">
              <a:solidFill>
                <a:schemeClr val="hlink"/>
              </a:solidFill>
              <a:latin typeface="微软雅黑" panose="020B0503020204020204" pitchFamily="34" charset="-122"/>
              <a:ea typeface="微软雅黑" panose="020B0503020204020204" pitchFamily="34" charset="-122"/>
            </a:endParaRPr>
          </a:p>
          <a:p>
            <a:pPr marL="342900" indent="-342900"/>
            <a:r>
              <a:rPr lang="en-US" altLang="zh-CN" sz="2800" b="1" dirty="0">
                <a:solidFill>
                  <a:schemeClr val="hlink"/>
                </a:solidFill>
                <a:latin typeface="微软雅黑" panose="020B0503020204020204" pitchFamily="34" charset="-122"/>
                <a:ea typeface="微软雅黑" panose="020B0503020204020204" pitchFamily="34" charset="-122"/>
              </a:rPr>
              <a:t>11.3  </a:t>
            </a:r>
            <a:r>
              <a:rPr lang="zh-CN" altLang="en-US" sz="2800" b="1" dirty="0">
                <a:solidFill>
                  <a:schemeClr val="hlink"/>
                </a:solidFill>
                <a:latin typeface="微软雅黑" panose="020B0503020204020204" pitchFamily="34" charset="-122"/>
                <a:ea typeface="微软雅黑" panose="020B0503020204020204" pitchFamily="34" charset="-122"/>
              </a:rPr>
              <a:t>纠错编码的性能</a:t>
            </a:r>
            <a:endParaRPr lang="zh-CN" altLang="en-US" sz="2800" b="1" dirty="0">
              <a:solidFill>
                <a:schemeClr val="hlink"/>
              </a:solidFill>
              <a:latin typeface="微软雅黑" panose="020B0503020204020204" pitchFamily="34" charset="-122"/>
              <a:ea typeface="微软雅黑" panose="020B0503020204020204" pitchFamily="34" charset="-122"/>
            </a:endParaRPr>
          </a:p>
          <a:p>
            <a:pPr marL="342900" indent="-342900"/>
            <a:r>
              <a:rPr lang="en-US" altLang="zh-CN" sz="2800" b="1" dirty="0">
                <a:solidFill>
                  <a:schemeClr val="hlink"/>
                </a:solidFill>
                <a:latin typeface="微软雅黑" panose="020B0503020204020204" pitchFamily="34" charset="-122"/>
                <a:ea typeface="微软雅黑" panose="020B0503020204020204" pitchFamily="34" charset="-122"/>
              </a:rPr>
              <a:t>11.4  </a:t>
            </a:r>
            <a:r>
              <a:rPr lang="zh-CN" altLang="en-US" sz="2800" b="1" dirty="0">
                <a:solidFill>
                  <a:schemeClr val="hlink"/>
                </a:solidFill>
                <a:latin typeface="微软雅黑" panose="020B0503020204020204" pitchFamily="34" charset="-122"/>
                <a:ea typeface="微软雅黑" panose="020B0503020204020204" pitchFamily="34" charset="-122"/>
              </a:rPr>
              <a:t>常用的简单编码</a:t>
            </a:r>
            <a:endParaRPr lang="zh-CN" altLang="en-US" sz="2800" b="1" dirty="0">
              <a:solidFill>
                <a:schemeClr val="hlink"/>
              </a:solidFill>
              <a:latin typeface="微软雅黑" panose="020B0503020204020204" pitchFamily="34" charset="-122"/>
              <a:ea typeface="微软雅黑" panose="020B0503020204020204" pitchFamily="34" charset="-122"/>
            </a:endParaRPr>
          </a:p>
          <a:p>
            <a:pPr marL="342900" indent="-342900"/>
            <a:r>
              <a:rPr lang="en-US" altLang="zh-CN" sz="2800" b="1" dirty="0">
                <a:solidFill>
                  <a:schemeClr val="hlink"/>
                </a:solidFill>
                <a:latin typeface="微软雅黑" panose="020B0503020204020204" pitchFamily="34" charset="-122"/>
                <a:ea typeface="微软雅黑" panose="020B0503020204020204" pitchFamily="34" charset="-122"/>
              </a:rPr>
              <a:t>11.5  </a:t>
            </a:r>
            <a:r>
              <a:rPr lang="zh-CN" altLang="en-US" sz="2800" b="1" dirty="0">
                <a:solidFill>
                  <a:schemeClr val="hlink"/>
                </a:solidFill>
                <a:latin typeface="微软雅黑" panose="020B0503020204020204" pitchFamily="34" charset="-122"/>
                <a:ea typeface="微软雅黑" panose="020B0503020204020204" pitchFamily="34" charset="-122"/>
              </a:rPr>
              <a:t>线性分组码</a:t>
            </a:r>
            <a:endParaRPr lang="zh-CN" altLang="en-US" sz="2800" b="1" dirty="0">
              <a:solidFill>
                <a:schemeClr val="hlink"/>
              </a:solidFill>
              <a:latin typeface="微软雅黑" panose="020B0503020204020204" pitchFamily="34" charset="-122"/>
              <a:ea typeface="微软雅黑" panose="020B0503020204020204" pitchFamily="34" charset="-122"/>
            </a:endParaRPr>
          </a:p>
          <a:p>
            <a:pPr marL="342900" indent="-342900"/>
            <a:r>
              <a:rPr lang="en-US" altLang="zh-CN" sz="2800" b="1" dirty="0">
                <a:solidFill>
                  <a:schemeClr val="hlink"/>
                </a:solidFill>
                <a:latin typeface="微软雅黑" panose="020B0503020204020204" pitchFamily="34" charset="-122"/>
                <a:ea typeface="微软雅黑" panose="020B0503020204020204" pitchFamily="34" charset="-122"/>
              </a:rPr>
              <a:t>11.6  </a:t>
            </a:r>
            <a:r>
              <a:rPr lang="zh-CN" altLang="en-US" sz="2800" b="1" dirty="0">
                <a:solidFill>
                  <a:schemeClr val="hlink"/>
                </a:solidFill>
                <a:latin typeface="微软雅黑" panose="020B0503020204020204" pitchFamily="34" charset="-122"/>
                <a:ea typeface="微软雅黑" panose="020B0503020204020204" pitchFamily="34" charset="-122"/>
              </a:rPr>
              <a:t>循环码</a:t>
            </a:r>
            <a:endParaRPr lang="zh-CN" altLang="en-US" sz="2800" b="1" dirty="0">
              <a:solidFill>
                <a:schemeClr val="hlink"/>
              </a:solidFill>
              <a:latin typeface="微软雅黑" panose="020B0503020204020204" pitchFamily="34" charset="-122"/>
              <a:ea typeface="微软雅黑" panose="020B0503020204020204" pitchFamily="34" charset="-122"/>
            </a:endParaRPr>
          </a:p>
          <a:p>
            <a:pPr marL="342900" indent="-342900"/>
            <a:r>
              <a:rPr lang="en-US" altLang="zh-CN" sz="2800" b="1" dirty="0">
                <a:solidFill>
                  <a:schemeClr val="tx2"/>
                </a:solidFill>
                <a:latin typeface="微软雅黑" panose="020B0503020204020204" pitchFamily="34" charset="-122"/>
                <a:ea typeface="微软雅黑" panose="020B0503020204020204" pitchFamily="34" charset="-122"/>
              </a:rPr>
              <a:t>11.7  </a:t>
            </a:r>
            <a:r>
              <a:rPr lang="zh-CN" altLang="en-US" sz="2800" b="1" dirty="0">
                <a:solidFill>
                  <a:schemeClr val="tx2"/>
                </a:solidFill>
                <a:latin typeface="微软雅黑" panose="020B0503020204020204" pitchFamily="34" charset="-122"/>
                <a:ea typeface="微软雅黑" panose="020B0503020204020204" pitchFamily="34" charset="-122"/>
              </a:rPr>
              <a:t>卷积码</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342900" indent="-342900"/>
            <a:r>
              <a:rPr lang="en-US" altLang="zh-CN" sz="2800" b="1" dirty="0">
                <a:solidFill>
                  <a:schemeClr val="tx2"/>
                </a:solidFill>
                <a:latin typeface="微软雅黑" panose="020B0503020204020204" pitchFamily="34" charset="-122"/>
                <a:ea typeface="微软雅黑" panose="020B0503020204020204" pitchFamily="34" charset="-122"/>
              </a:rPr>
              <a:t>11.8  Turbo</a:t>
            </a:r>
            <a:r>
              <a:rPr lang="zh-CN" altLang="en-US" sz="2800" b="1" dirty="0">
                <a:solidFill>
                  <a:schemeClr val="tx2"/>
                </a:solidFill>
                <a:latin typeface="微软雅黑" panose="020B0503020204020204" pitchFamily="34" charset="-122"/>
                <a:ea typeface="微软雅黑" panose="020B0503020204020204" pitchFamily="34" charset="-122"/>
              </a:rPr>
              <a:t>码</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342900" indent="-342900"/>
            <a:r>
              <a:rPr lang="en-US" altLang="zh-CN" sz="2800" b="1" dirty="0">
                <a:solidFill>
                  <a:schemeClr val="tx2"/>
                </a:solidFill>
                <a:latin typeface="微软雅黑" panose="020B0503020204020204" pitchFamily="34" charset="-122"/>
                <a:ea typeface="微软雅黑" panose="020B0503020204020204" pitchFamily="34" charset="-122"/>
              </a:rPr>
              <a:t>11.9  </a:t>
            </a:r>
            <a:r>
              <a:rPr lang="zh-CN" altLang="en-US" sz="2800" b="1" dirty="0">
                <a:solidFill>
                  <a:schemeClr val="tx2"/>
                </a:solidFill>
                <a:latin typeface="微软雅黑" panose="020B0503020204020204" pitchFamily="34" charset="-122"/>
                <a:ea typeface="微软雅黑" panose="020B0503020204020204" pitchFamily="34" charset="-122"/>
              </a:rPr>
              <a:t>低密度奇偶校验码</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342900" indent="-342900"/>
            <a:r>
              <a:rPr lang="en-US" altLang="zh-CN" sz="2800" b="1" dirty="0">
                <a:solidFill>
                  <a:schemeClr val="tx2"/>
                </a:solidFill>
                <a:latin typeface="微软雅黑" panose="020B0503020204020204" pitchFamily="34" charset="-122"/>
                <a:ea typeface="微软雅黑" panose="020B0503020204020204" pitchFamily="34" charset="-122"/>
              </a:rPr>
              <a:t>11.10  </a:t>
            </a:r>
            <a:r>
              <a:rPr lang="zh-CN" altLang="en-US" sz="2800" b="1" dirty="0">
                <a:solidFill>
                  <a:schemeClr val="tx2"/>
                </a:solidFill>
                <a:latin typeface="微软雅黑" panose="020B0503020204020204" pitchFamily="34" charset="-122"/>
                <a:ea typeface="微软雅黑" panose="020B0503020204020204" pitchFamily="34" charset="-122"/>
              </a:rPr>
              <a:t>网格编码调制</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342900" indent="-342900"/>
            <a:r>
              <a:rPr lang="en-US" altLang="zh-CN" sz="2800" b="1" dirty="0">
                <a:solidFill>
                  <a:schemeClr val="tx2"/>
                </a:solidFill>
                <a:latin typeface="微软雅黑" panose="020B0503020204020204" pitchFamily="34" charset="-122"/>
                <a:ea typeface="微软雅黑" panose="020B0503020204020204" pitchFamily="34" charset="-122"/>
              </a:rPr>
              <a:t>11.11  </a:t>
            </a:r>
            <a:r>
              <a:rPr lang="zh-CN" altLang="en-US" sz="2800" b="1" dirty="0">
                <a:solidFill>
                  <a:schemeClr val="tx2"/>
                </a:solidFill>
                <a:latin typeface="微软雅黑" panose="020B0503020204020204" pitchFamily="34" charset="-122"/>
                <a:ea typeface="微软雅黑" panose="020B0503020204020204" pitchFamily="34" charset="-122"/>
              </a:rPr>
              <a:t>小结</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idx="1"/>
          </p:nvPr>
        </p:nvSpPr>
        <p:spPr>
          <a:xfrm>
            <a:off x="385763" y="1428750"/>
            <a:ext cx="8343900" cy="5143500"/>
          </a:xfrm>
          <a:ln/>
        </p:spPr>
        <p:txBody>
          <a:bodyPr wrap="square" lIns="91440" tIns="45720" rIns="91440" bIns="45720" anchor="t"/>
          <a:p>
            <a:pPr marL="0" indent="0" eaLnBrk="1" hangingPunct="1">
              <a:lnSpc>
                <a:spcPts val="3600"/>
              </a:lnSpc>
              <a:spcBef>
                <a:spcPct val="0"/>
              </a:spcBef>
              <a:buNone/>
            </a:pPr>
            <a:r>
              <a:rPr lang="zh-CN" altLang="en-US" sz="2000" dirty="0">
                <a:latin typeface="微软雅黑" panose="020B0503020204020204" pitchFamily="34" charset="-122"/>
                <a:ea typeface="微软雅黑" panose="020B0503020204020204" pitchFamily="34" charset="-122"/>
              </a:rPr>
              <a:t>从某些确定码长的码组中挑选“</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的比例为恒定值的码组作</a:t>
            </a:r>
            <a:r>
              <a:rPr lang="zh-CN" altLang="en-US" sz="2000" b="1" dirty="0">
                <a:solidFill>
                  <a:schemeClr val="tx2"/>
                </a:solidFill>
                <a:latin typeface="微软雅黑" panose="020B0503020204020204" pitchFamily="34" charset="-122"/>
                <a:ea typeface="微软雅黑" panose="020B0503020204020204" pitchFamily="34" charset="-122"/>
              </a:rPr>
              <a:t>许用码组</a:t>
            </a:r>
            <a:r>
              <a:rPr lang="zh-CN" altLang="en-US" sz="2000" dirty="0">
                <a:latin typeface="微软雅黑" panose="020B0503020204020204" pitchFamily="34" charset="-122"/>
                <a:ea typeface="微软雅黑" panose="020B0503020204020204" pitchFamily="34" charset="-122"/>
              </a:rPr>
              <a:t>。如：每个码组均含有相同数目的“</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。检测时只要计算接收码组中的“</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的数目对否，就知道有无误码</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ts val="36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应用 </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ts val="3600"/>
              </a:lnSpc>
              <a:spcBef>
                <a:spcPct val="0"/>
              </a:spcBef>
              <a:buNone/>
            </a:pPr>
            <a:r>
              <a:rPr lang="zh-CN" altLang="en-US" sz="2000" dirty="0">
                <a:latin typeface="微软雅黑" panose="020B0503020204020204" pitchFamily="34" charset="-122"/>
                <a:ea typeface="微软雅黑" panose="020B0503020204020204" pitchFamily="34" charset="-122"/>
              </a:rPr>
              <a:t>我国电传机中每个汉字用</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位数字表示，每个数字又用长度为</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位的码组表示，码组中恒有</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，称为</a:t>
            </a:r>
            <a:r>
              <a:rPr lang="en-US" altLang="zh-CN" sz="2000" b="1" dirty="0">
                <a:solidFill>
                  <a:schemeClr val="tx2"/>
                </a:solidFill>
                <a:latin typeface="微软雅黑" panose="020B0503020204020204" pitchFamily="34" charset="-122"/>
                <a:ea typeface="微软雅黑" panose="020B0503020204020204" pitchFamily="34" charset="-122"/>
              </a:rPr>
              <a:t>5</a:t>
            </a:r>
            <a:r>
              <a:rPr lang="zh-CN" altLang="en-US" sz="2000" b="1" dirty="0">
                <a:solidFill>
                  <a:schemeClr val="tx2"/>
                </a:solidFill>
                <a:latin typeface="微软雅黑" panose="020B0503020204020204" pitchFamily="34" charset="-122"/>
                <a:ea typeface="微软雅黑" panose="020B0503020204020204" pitchFamily="34" charset="-122"/>
              </a:rPr>
              <a:t>中取</a:t>
            </a:r>
            <a:r>
              <a:rPr lang="en-US" altLang="zh-CN" sz="2000" b="1" dirty="0">
                <a:solidFill>
                  <a:schemeClr val="tx2"/>
                </a:solidFill>
                <a:latin typeface="微软雅黑" panose="020B0503020204020204" pitchFamily="34" charset="-122"/>
                <a:ea typeface="微软雅黑" panose="020B0503020204020204" pitchFamily="34" charset="-122"/>
              </a:rPr>
              <a:t>3</a:t>
            </a:r>
            <a:r>
              <a:rPr lang="zh-CN" altLang="en-US" sz="2000" b="1" dirty="0">
                <a:solidFill>
                  <a:schemeClr val="tx2"/>
                </a:solidFill>
                <a:latin typeface="微软雅黑" panose="020B0503020204020204" pitchFamily="34" charset="-122"/>
                <a:ea typeface="微软雅黑" panose="020B0503020204020204" pitchFamily="34" charset="-122"/>
              </a:rPr>
              <a:t>恒比码</a:t>
            </a:r>
            <a:r>
              <a:rPr lang="zh-CN" altLang="en-US" sz="2000" dirty="0">
                <a:latin typeface="微软雅黑" panose="020B0503020204020204" pitchFamily="34" charset="-122"/>
                <a:ea typeface="微软雅黑" panose="020B0503020204020204" pitchFamily="34" charset="-122"/>
              </a:rPr>
              <a:t>。可编成的码组数为从</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中取</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组合数</a:t>
            </a:r>
            <a:r>
              <a:rPr lang="en-US" altLang="zh-CN" sz="2000" dirty="0">
                <a:latin typeface="微软雅黑" panose="020B0503020204020204" pitchFamily="34" charset="-122"/>
                <a:ea typeface="微软雅黑" panose="020B0503020204020204" pitchFamily="34" charset="-122"/>
              </a:rPr>
              <a:t>C</a:t>
            </a:r>
            <a:r>
              <a:rPr lang="en-US" altLang="zh-CN" sz="2000" baseline="30000" dirty="0">
                <a:latin typeface="微软雅黑" panose="020B0503020204020204" pitchFamily="34" charset="-122"/>
                <a:ea typeface="微软雅黑" panose="020B0503020204020204" pitchFamily="34" charset="-122"/>
              </a:rPr>
              <a:t>3</a:t>
            </a:r>
            <a:r>
              <a:rPr lang="en-US" altLang="zh-CN" sz="2000" baseline="-25000" dirty="0">
                <a:latin typeface="微软雅黑" panose="020B0503020204020204" pitchFamily="34" charset="-122"/>
                <a:ea typeface="微软雅黑" panose="020B0503020204020204" pitchFamily="34" charset="-122"/>
              </a:rPr>
              <a:t>5</a:t>
            </a:r>
            <a:r>
              <a:rPr lang="en-US" altLang="zh-CN" sz="2000" dirty="0">
                <a:latin typeface="微软雅黑" panose="020B0503020204020204" pitchFamily="34" charset="-122"/>
                <a:ea typeface="微软雅黑" panose="020B0503020204020204" pitchFamily="34" charset="-122"/>
              </a:rPr>
              <a:t>=5!/3!2!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个许用码组恰好表示</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个阿拉伯数字。国际无线电报通信中采用“</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中取</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恒比码</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ts val="36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(2) </a:t>
            </a:r>
            <a:r>
              <a:rPr lang="zh-CN" altLang="en-US" sz="2800" b="1" dirty="0">
                <a:solidFill>
                  <a:srgbClr val="0000FF"/>
                </a:solidFill>
                <a:latin typeface="微软雅黑" panose="020B0503020204020204" pitchFamily="34" charset="-122"/>
                <a:ea typeface="微软雅黑" panose="020B0503020204020204" pitchFamily="34" charset="-122"/>
              </a:rPr>
              <a:t>特点 </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ts val="3600"/>
              </a:lnSpc>
              <a:spcBef>
                <a:spcPct val="0"/>
              </a:spcBef>
              <a:buNone/>
            </a:pPr>
            <a:r>
              <a:rPr lang="zh-CN" altLang="en-US" sz="2000" dirty="0">
                <a:latin typeface="微软雅黑" panose="020B0503020204020204" pitchFamily="34" charset="-122"/>
                <a:ea typeface="微软雅黑" panose="020B0503020204020204" pitchFamily="34" charset="-122"/>
              </a:rPr>
              <a:t>简单、适用于传输电传机和键盘设备产生的字母和符号，</a:t>
            </a:r>
            <a:r>
              <a:rPr lang="zh-CN" altLang="en-US" sz="2000" b="1" dirty="0">
                <a:solidFill>
                  <a:schemeClr val="tx2"/>
                </a:solidFill>
                <a:latin typeface="微软雅黑" panose="020B0503020204020204" pitchFamily="34" charset="-122"/>
                <a:ea typeface="微软雅黑" panose="020B0503020204020204" pitchFamily="34" charset="-122"/>
              </a:rPr>
              <a:t>不适用于信源产生的二进制随机数字序列</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49154" name="Rectangle 3"/>
          <p:cNvSpPr/>
          <p:nvPr/>
        </p:nvSpPr>
        <p:spPr>
          <a:xfrm>
            <a:off x="1547813" y="620713"/>
            <a:ext cx="2159000" cy="519112"/>
          </a:xfrm>
          <a:prstGeom prst="rect">
            <a:avLst/>
          </a:prstGeom>
          <a:noFill/>
          <a:ln w="9525">
            <a:noFill/>
          </a:ln>
        </p:spPr>
        <p:txBody>
          <a:bodyPr anchor="t">
            <a:spAutoFit/>
          </a:bodyPr>
          <a:p>
            <a:r>
              <a:rPr lang="zh-CN" altLang="en-US" sz="2800" b="1" dirty="0">
                <a:solidFill>
                  <a:schemeClr val="tx2"/>
                </a:solidFill>
                <a:latin typeface="微软雅黑" panose="020B0503020204020204" pitchFamily="34" charset="-122"/>
                <a:ea typeface="微软雅黑" panose="020B0503020204020204" pitchFamily="34" charset="-122"/>
              </a:rPr>
              <a:t>五 恒比码</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矩形标注 4"/>
          <p:cNvSpPr/>
          <p:nvPr/>
        </p:nvSpPr>
        <p:spPr>
          <a:xfrm>
            <a:off x="4500563" y="266700"/>
            <a:ext cx="4643437" cy="1022350"/>
          </a:xfrm>
          <a:prstGeom prst="wedgeRectCallout">
            <a:avLst>
              <a:gd name="adj1" fmla="val -60741"/>
              <a:gd name="adj2" fmla="val 39801"/>
            </a:avLst>
          </a:prstGeom>
          <a:solidFill>
            <a:schemeClr val="accent1"/>
          </a:solidFill>
          <a:ln w="9525" cap="flat" cmpd="sng">
            <a:solidFill>
              <a:schemeClr val="tx1"/>
            </a:solidFill>
            <a:prstDash val="solid"/>
            <a:round/>
            <a:headEnd type="none" w="med" len="med"/>
            <a:tailEnd type="none" w="med" len="med"/>
          </a:ln>
        </p:spPr>
        <p:txBody>
          <a:bodyPr anchor="t"/>
          <a:p>
            <a:r>
              <a:rPr lang="zh-CN" altLang="en-US" sz="2000" dirty="0">
                <a:latin typeface="微软雅黑" panose="020B0503020204020204" pitchFamily="34" charset="-122"/>
                <a:ea typeface="微软雅黑" panose="020B0503020204020204" pitchFamily="34" charset="-122"/>
              </a:rPr>
              <a:t>解    码： 合成码组</a:t>
            </a:r>
            <a:r>
              <a:rPr lang="en-US" altLang="zh-CN" sz="2000" dirty="0">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信息位</a:t>
            </a:r>
            <a:r>
              <a:rPr lang="zh-CN" altLang="en-US" sz="2000" dirty="0">
                <a:latin typeface="微软雅黑" panose="020B0503020204020204" pitchFamily="34" charset="-122"/>
                <a:ea typeface="微软雅黑" panose="020B0503020204020204" pitchFamily="34" charset="-122"/>
              </a:rPr>
              <a:t>⊕监督位</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校验码组</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合成码组</a:t>
            </a:r>
            <a:r>
              <a:rPr lang="en-US" altLang="zh-CN" sz="2000" dirty="0">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信息位</a:t>
            </a:r>
            <a:r>
              <a:rPr lang="zh-CN" altLang="en-US" sz="2000" dirty="0">
                <a:latin typeface="微软雅黑" panose="020B0503020204020204" pitchFamily="34" charset="-122"/>
                <a:ea typeface="微软雅黑" panose="020B0503020204020204" pitchFamily="34" charset="-122"/>
              </a:rPr>
              <a:t>有奇数个</a:t>
            </a:r>
            <a:r>
              <a:rPr lang="en-US" altLang="zh-CN" sz="2000" dirty="0">
                <a:latin typeface="微软雅黑" panose="020B0503020204020204" pitchFamily="34" charset="-122"/>
                <a:ea typeface="微软雅黑" panose="020B0503020204020204" pitchFamily="34" charset="-122"/>
              </a:rPr>
              <a:t>1)</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合成码组的反码</a:t>
            </a:r>
            <a:r>
              <a:rPr lang="en-US" altLang="zh-CN" sz="2000" dirty="0">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信息位</a:t>
            </a:r>
            <a:r>
              <a:rPr lang="zh-CN" altLang="en-US" sz="2000" dirty="0">
                <a:latin typeface="微软雅黑" panose="020B0503020204020204" pitchFamily="34" charset="-122"/>
                <a:ea typeface="微软雅黑" panose="020B0503020204020204" pitchFamily="34" charset="-122"/>
              </a:rPr>
              <a:t>有偶数个</a:t>
            </a:r>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50178" name="Rectangle 32"/>
          <p:cNvSpPr>
            <a:spLocks noGrp="1"/>
          </p:cNvSpPr>
          <p:nvPr>
            <p:ph type="title"/>
          </p:nvPr>
        </p:nvSpPr>
        <p:spPr>
          <a:xfrm>
            <a:off x="1547813" y="549275"/>
            <a:ext cx="2160587" cy="576263"/>
          </a:xfrm>
          <a:ln/>
        </p:spPr>
        <p:txBody>
          <a:bodyPr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六 正反码</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50179" name="Rectangle 2"/>
          <p:cNvSpPr>
            <a:spLocks noGrp="1"/>
          </p:cNvSpPr>
          <p:nvPr>
            <p:ph type="body" sz="half" idx="1"/>
          </p:nvPr>
        </p:nvSpPr>
        <p:spPr>
          <a:xfrm>
            <a:off x="361950" y="1358900"/>
            <a:ext cx="8305800" cy="3295650"/>
          </a:xfrm>
          <a:ln/>
        </p:spPr>
        <p:txBody>
          <a:bodyPr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监督码元与信息码元相同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信息码的重复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或者相反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信息码的反码</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，由信息码中“</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的个数而定，</a:t>
            </a:r>
            <a:r>
              <a:rPr lang="zh-CN" altLang="en-US" sz="2000" b="1" dirty="0">
                <a:solidFill>
                  <a:schemeClr val="tx2"/>
                </a:solidFill>
                <a:latin typeface="微软雅黑" panose="020B0503020204020204" pitchFamily="34" charset="-122"/>
                <a:ea typeface="微软雅黑" panose="020B0503020204020204" pitchFamily="34" charset="-122"/>
              </a:rPr>
              <a:t>当信息位中有奇数个“</a:t>
            </a:r>
            <a:r>
              <a:rPr lang="en-US" altLang="zh-CN" sz="2000" b="1" dirty="0">
                <a:solidFill>
                  <a:schemeClr val="tx2"/>
                </a:solidFill>
                <a:latin typeface="微软雅黑" panose="020B0503020204020204" pitchFamily="34" charset="-122"/>
                <a:ea typeface="微软雅黑" panose="020B0503020204020204" pitchFamily="34" charset="-122"/>
              </a:rPr>
              <a:t>1”</a:t>
            </a:r>
            <a:r>
              <a:rPr lang="zh-CN" altLang="en-US" sz="2000" b="1" dirty="0">
                <a:solidFill>
                  <a:schemeClr val="tx2"/>
                </a:solidFill>
                <a:latin typeface="微软雅黑" panose="020B0503020204020204" pitchFamily="34" charset="-122"/>
                <a:ea typeface="微软雅黑" panose="020B0503020204020204" pitchFamily="34" charset="-122"/>
              </a:rPr>
              <a:t>时，监督位是信息位的简单重复，否则就是信息位的反码</a:t>
            </a:r>
            <a:endParaRPr lang="zh-CN" altLang="en-US" sz="20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rgbClr val="0000FF"/>
                </a:solidFill>
                <a:latin typeface="微软雅黑" panose="020B0503020204020204" pitchFamily="34" charset="-122"/>
                <a:ea typeface="微软雅黑" panose="020B0503020204020204" pitchFamily="34" charset="-122"/>
              </a:rPr>
              <a:t>解码方法：</a:t>
            </a:r>
            <a:r>
              <a:rPr lang="zh-CN" altLang="en-US" sz="2000" dirty="0">
                <a:latin typeface="微软雅黑" panose="020B0503020204020204" pitchFamily="34" charset="-122"/>
                <a:ea typeface="微软雅黑" panose="020B0503020204020204" pitchFamily="34" charset="-122"/>
              </a:rPr>
              <a:t>先将接收码组中信息位和监督值</a:t>
            </a:r>
            <a:r>
              <a:rPr lang="zh-CN" altLang="en-US" sz="2000" b="1" dirty="0">
                <a:solidFill>
                  <a:srgbClr val="0000FF"/>
                </a:solidFill>
                <a:latin typeface="微软雅黑" panose="020B0503020204020204" pitchFamily="34" charset="-122"/>
                <a:ea typeface="微软雅黑" panose="020B0503020204020204" pitchFamily="34" charset="-122"/>
              </a:rPr>
              <a:t>按位模</a:t>
            </a:r>
            <a:r>
              <a:rPr lang="en-US" altLang="zh-CN" sz="2000" b="1" dirty="0">
                <a:solidFill>
                  <a:srgbClr val="0000FF"/>
                </a:solidFill>
                <a:latin typeface="微软雅黑" panose="020B0503020204020204" pitchFamily="34" charset="-122"/>
                <a:ea typeface="微软雅黑" panose="020B0503020204020204" pitchFamily="34" charset="-122"/>
              </a:rPr>
              <a:t>2</a:t>
            </a:r>
            <a:r>
              <a:rPr lang="zh-CN" altLang="en-US" sz="2000" b="1" dirty="0">
                <a:solidFill>
                  <a:srgbClr val="0000FF"/>
                </a:solidFill>
                <a:latin typeface="微软雅黑" panose="020B0503020204020204" pitchFamily="34" charset="-122"/>
                <a:ea typeface="微软雅黑" panose="020B0503020204020204" pitchFamily="34" charset="-122"/>
              </a:rPr>
              <a:t>相加</a:t>
            </a:r>
            <a:r>
              <a:rPr lang="zh-CN" altLang="en-US" sz="2000" dirty="0">
                <a:latin typeface="微软雅黑" panose="020B0503020204020204" pitchFamily="34" charset="-122"/>
                <a:ea typeface="微软雅黑" panose="020B0503020204020204" pitchFamily="34" charset="-122"/>
              </a:rPr>
              <a:t>，得到</a:t>
            </a:r>
            <a:r>
              <a:rPr lang="zh-CN" altLang="en-US" sz="2000" b="1" dirty="0">
                <a:solidFill>
                  <a:srgbClr val="0000FF"/>
                </a:solidFill>
                <a:latin typeface="微软雅黑" panose="020B0503020204020204" pitchFamily="34" charset="-122"/>
                <a:ea typeface="微软雅黑" panose="020B0503020204020204" pitchFamily="34" charset="-122"/>
              </a:rPr>
              <a:t>合成码组</a:t>
            </a:r>
            <a:r>
              <a:rPr lang="zh-CN" altLang="en-US" sz="2000" dirty="0">
                <a:latin typeface="微软雅黑" panose="020B0503020204020204" pitchFamily="34" charset="-122"/>
                <a:ea typeface="微软雅黑" panose="020B0503020204020204" pitchFamily="34" charset="-122"/>
              </a:rPr>
              <a:t>，然后由合成码组产生</a:t>
            </a:r>
            <a:r>
              <a:rPr lang="zh-CN" altLang="en-US" sz="2000" b="1" dirty="0">
                <a:solidFill>
                  <a:srgbClr val="0000FF"/>
                </a:solidFill>
                <a:latin typeface="微软雅黑" panose="020B0503020204020204" pitchFamily="34" charset="-122"/>
                <a:ea typeface="微软雅黑" panose="020B0503020204020204" pitchFamily="34" charset="-122"/>
              </a:rPr>
              <a:t>校验码组</a:t>
            </a:r>
            <a:r>
              <a:rPr lang="zh-CN" altLang="en-US" sz="2000"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观察校验码组中“</a:t>
            </a:r>
            <a:r>
              <a:rPr lang="en-US" altLang="zh-CN" sz="2000" b="1" dirty="0">
                <a:solidFill>
                  <a:srgbClr val="0000FF"/>
                </a:solidFill>
                <a:latin typeface="微软雅黑" panose="020B0503020204020204" pitchFamily="34" charset="-122"/>
                <a:ea typeface="微软雅黑" panose="020B0503020204020204" pitchFamily="34" charset="-122"/>
              </a:rPr>
              <a:t>1”</a:t>
            </a:r>
            <a:r>
              <a:rPr lang="zh-CN" altLang="en-US" sz="2000" b="1" dirty="0">
                <a:solidFill>
                  <a:srgbClr val="0000FF"/>
                </a:solidFill>
                <a:latin typeface="微软雅黑" panose="020B0503020204020204" pitchFamily="34" charset="-122"/>
                <a:ea typeface="微软雅黑" panose="020B0503020204020204" pitchFamily="34" charset="-122"/>
              </a:rPr>
              <a:t>的个数，</a:t>
            </a:r>
            <a:r>
              <a:rPr lang="zh-CN" altLang="en-US" sz="2000" dirty="0">
                <a:latin typeface="微软雅黑" panose="020B0503020204020204" pitchFamily="34" charset="-122"/>
                <a:ea typeface="微软雅黑" panose="020B0503020204020204" pitchFamily="34" charset="-122"/>
              </a:rPr>
              <a:t>按表</a:t>
            </a:r>
            <a:r>
              <a:rPr lang="en-US" altLang="zh-CN" sz="2000" dirty="0">
                <a:latin typeface="微软雅黑" panose="020B0503020204020204" pitchFamily="34" charset="-122"/>
                <a:ea typeface="微软雅黑" panose="020B0503020204020204" pitchFamily="34" charset="-122"/>
              </a:rPr>
              <a:t>11-2</a:t>
            </a:r>
            <a:r>
              <a:rPr lang="zh-CN" altLang="en-US" sz="2000" dirty="0">
                <a:latin typeface="微软雅黑" panose="020B0503020204020204" pitchFamily="34" charset="-122"/>
                <a:ea typeface="微软雅黑" panose="020B0503020204020204" pitchFamily="34" charset="-122"/>
              </a:rPr>
              <a:t>进行判决及纠正可能发现的错码</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表</a:t>
            </a:r>
            <a:r>
              <a:rPr lang="en-US" altLang="zh-CN" sz="2000" b="1" dirty="0">
                <a:solidFill>
                  <a:schemeClr val="tx2"/>
                </a:solidFill>
                <a:latin typeface="微软雅黑" panose="020B0503020204020204" pitchFamily="34" charset="-122"/>
                <a:ea typeface="微软雅黑" panose="020B0503020204020204" pitchFamily="34" charset="-122"/>
              </a:rPr>
              <a:t>11-2</a:t>
            </a:r>
            <a:r>
              <a:rPr lang="zh-CN" altLang="en-US" sz="2000" b="1" dirty="0">
                <a:solidFill>
                  <a:schemeClr val="tx2"/>
                </a:solidFill>
                <a:latin typeface="微软雅黑" panose="020B0503020204020204" pitchFamily="34" charset="-122"/>
                <a:ea typeface="微软雅黑" panose="020B0503020204020204" pitchFamily="34" charset="-122"/>
              </a:rPr>
              <a:t>正反码校验码组与误码关系</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aphicFrame>
        <p:nvGraphicFramePr>
          <p:cNvPr id="74757" name="文本占位符 74756"/>
          <p:cNvGraphicFramePr/>
          <p:nvPr>
            <p:ph type="body" sz="half" idx="1"/>
          </p:nvPr>
        </p:nvGraphicFramePr>
        <p:xfrm>
          <a:off x="0" y="4692650"/>
          <a:ext cx="9144000" cy="2095500"/>
        </p:xfrm>
        <a:graphic>
          <a:graphicData uri="http://schemas.openxmlformats.org/drawingml/2006/table">
            <a:tbl>
              <a:tblPr/>
              <a:tblGrid>
                <a:gridCol w="331470"/>
                <a:gridCol w="2319020"/>
                <a:gridCol w="6493510"/>
              </a:tblGrid>
              <a:tr h="417830">
                <a:tc>
                  <a:txBody>
                    <a:bodyPr/>
                    <a:p>
                      <a:pPr lvl="0" algn="ctr" eaLnBrk="1" hangingPunct="1">
                        <a:spcBef>
                          <a:spcPct val="20000"/>
                        </a:spcBef>
                        <a:buNone/>
                      </a:pPr>
                      <a:endParaRPr lang="zh-CN" altLang="zh-CN"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zh-CN" altLang="en-US" sz="2000" dirty="0">
                          <a:latin typeface="微软雅黑" panose="020B0503020204020204" pitchFamily="34" charset="-122"/>
                          <a:ea typeface="微软雅黑" panose="020B0503020204020204" pitchFamily="34" charset="-122"/>
                        </a:rPr>
                        <a:t>校验码组的组成</a:t>
                      </a:r>
                      <a:endParaRPr lang="zh-CN" altLang="en-US"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zh-CN" altLang="en-US" sz="2000" dirty="0">
                          <a:latin typeface="微软雅黑" panose="020B0503020204020204" pitchFamily="34" charset="-122"/>
                          <a:ea typeface="微软雅黑" panose="020B0503020204020204" pitchFamily="34" charset="-122"/>
                        </a:rPr>
                        <a:t>误码情况</a:t>
                      </a:r>
                      <a:endParaRPr lang="zh-CN" altLang="en-US"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r>
              <a:tr h="417830">
                <a:tc>
                  <a:txBody>
                    <a:bodyPr/>
                    <a:p>
                      <a:pPr lvl="0" algn="ctr" eaLnBrk="1" hangingPunct="1">
                        <a:spcBef>
                          <a:spcPct val="20000"/>
                        </a:spcBef>
                        <a:buNone/>
                      </a:pPr>
                      <a:r>
                        <a:rPr lang="en-US" altLang="zh-CN" sz="2000" dirty="0">
                          <a:latin typeface="微软雅黑" panose="020B0503020204020204" pitchFamily="34" charset="-122"/>
                          <a:ea typeface="微软雅黑" panose="020B0503020204020204" pitchFamily="34" charset="-122"/>
                        </a:rPr>
                        <a:t>1</a:t>
                      </a:r>
                      <a:endParaRPr lang="en-US" altLang="zh-CN"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zh-CN" altLang="en-US" sz="2000" dirty="0">
                          <a:latin typeface="微软雅黑" panose="020B0503020204020204" pitchFamily="34" charset="-122"/>
                          <a:ea typeface="微软雅黑" panose="020B0503020204020204" pitchFamily="34" charset="-122"/>
                        </a:rPr>
                        <a:t>全为“</a:t>
                      </a:r>
                      <a:r>
                        <a:rPr lang="en-US" altLang="zh-CN" sz="2000" dirty="0">
                          <a:latin typeface="微软雅黑" panose="020B0503020204020204" pitchFamily="34" charset="-122"/>
                          <a:ea typeface="微软雅黑" panose="020B0503020204020204" pitchFamily="34" charset="-122"/>
                        </a:rPr>
                        <a:t>0”</a:t>
                      </a:r>
                      <a:endParaRPr lang="en-US" altLang="zh-CN"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zh-CN" altLang="en-US" sz="2000" dirty="0">
                          <a:latin typeface="微软雅黑" panose="020B0503020204020204" pitchFamily="34" charset="-122"/>
                          <a:ea typeface="微软雅黑" panose="020B0503020204020204" pitchFamily="34" charset="-122"/>
                        </a:rPr>
                        <a:t>无 误 码</a:t>
                      </a:r>
                      <a:endParaRPr lang="zh-CN" altLang="en-US"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r>
              <a:tr h="419100">
                <a:tc>
                  <a:txBody>
                    <a:bodyPr/>
                    <a:p>
                      <a:pPr lvl="0" algn="ctr" eaLnBrk="1" hangingPunct="1">
                        <a:spcBef>
                          <a:spcPct val="20000"/>
                        </a:spcBef>
                        <a:buNone/>
                      </a:pPr>
                      <a:r>
                        <a:rPr lang="en-US" altLang="zh-CN" sz="2000" dirty="0">
                          <a:latin typeface="微软雅黑" panose="020B0503020204020204" pitchFamily="34" charset="-122"/>
                          <a:ea typeface="微软雅黑" panose="020B0503020204020204" pitchFamily="34" charset="-122"/>
                        </a:rPr>
                        <a:t>2</a:t>
                      </a:r>
                      <a:endParaRPr lang="en-US" altLang="zh-CN"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marL="0" lvl="0" indent="9525" algn="ctr" eaLnBrk="1" hangingPunct="1">
                        <a:spcBef>
                          <a:spcPct val="20000"/>
                        </a:spcBef>
                        <a:buNone/>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0”</a:t>
                      </a:r>
                      <a:endParaRPr lang="en-US" altLang="zh-CN"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zh-CN" altLang="en-US" sz="2000" dirty="0">
                          <a:latin typeface="微软雅黑" panose="020B0503020204020204" pitchFamily="34" charset="-122"/>
                          <a:ea typeface="微软雅黑" panose="020B0503020204020204" pitchFamily="34" charset="-122"/>
                        </a:rPr>
                        <a:t>信息码中有一位误码，其位置在校验码组中“</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的位置</a:t>
                      </a:r>
                      <a:endParaRPr lang="zh-CN" altLang="en-US"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r>
              <a:tr h="420370">
                <a:tc>
                  <a:txBody>
                    <a:bodyPr/>
                    <a:p>
                      <a:pPr lvl="0" algn="ctr" eaLnBrk="1" hangingPunct="1">
                        <a:spcBef>
                          <a:spcPct val="20000"/>
                        </a:spcBef>
                        <a:buNone/>
                      </a:pPr>
                      <a:r>
                        <a:rPr lang="en-US" altLang="zh-CN" sz="2000" dirty="0">
                          <a:latin typeface="微软雅黑" panose="020B0503020204020204" pitchFamily="34" charset="-122"/>
                          <a:ea typeface="微软雅黑" panose="020B0503020204020204" pitchFamily="34" charset="-122"/>
                        </a:rPr>
                        <a:t>3</a:t>
                      </a:r>
                      <a:endParaRPr lang="en-US" altLang="zh-CN"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1”</a:t>
                      </a:r>
                      <a:endParaRPr lang="en-US" altLang="zh-CN"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zh-CN" altLang="en-US" sz="2000" dirty="0">
                          <a:latin typeface="微软雅黑" panose="020B0503020204020204" pitchFamily="34" charset="-122"/>
                          <a:ea typeface="微软雅黑" panose="020B0503020204020204" pitchFamily="34" charset="-122"/>
                        </a:rPr>
                        <a:t>监督码中有一位误码，其位置在校验码组中“</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的位置</a:t>
                      </a:r>
                      <a:endParaRPr lang="zh-CN" altLang="en-US"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r>
              <a:tr h="420370">
                <a:tc>
                  <a:txBody>
                    <a:bodyPr/>
                    <a:p>
                      <a:pPr lvl="0" algn="ctr" eaLnBrk="1" hangingPunct="1">
                        <a:spcBef>
                          <a:spcPct val="20000"/>
                        </a:spcBef>
                        <a:buNone/>
                      </a:pPr>
                      <a:r>
                        <a:rPr lang="en-US" altLang="zh-CN" sz="2000" dirty="0">
                          <a:latin typeface="微软雅黑" panose="020B0503020204020204" pitchFamily="34" charset="-122"/>
                          <a:ea typeface="微软雅黑" panose="020B0503020204020204" pitchFamily="34" charset="-122"/>
                        </a:rPr>
                        <a:t>4</a:t>
                      </a:r>
                      <a:endParaRPr lang="en-US" altLang="zh-CN"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zh-CN" altLang="en-US" sz="2000" dirty="0">
                          <a:latin typeface="微软雅黑" panose="020B0503020204020204" pitchFamily="34" charset="-122"/>
                          <a:ea typeface="微软雅黑" panose="020B0503020204020204" pitchFamily="34" charset="-122"/>
                        </a:rPr>
                        <a:t>其它组成</a:t>
                      </a:r>
                      <a:endParaRPr lang="zh-CN" altLang="en-US"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zh-CN" altLang="en-US" sz="2000" dirty="0">
                          <a:latin typeface="微软雅黑" panose="020B0503020204020204" pitchFamily="34" charset="-122"/>
                          <a:ea typeface="微软雅黑" panose="020B0503020204020204" pitchFamily="34" charset="-122"/>
                        </a:rPr>
                        <a:t>误码多于</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个</a:t>
                      </a:r>
                      <a:endParaRPr lang="zh-CN" altLang="en-US"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99"/>
                    </a:solidFill>
                  </a:tcPr>
                </a:tc>
              </a:tr>
            </a:tbl>
          </a:graphicData>
        </a:graphic>
      </p:graphicFrame>
    </p:spTree>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3"/>
          <p:cNvSpPr>
            <a:spLocks noGrp="1"/>
          </p:cNvSpPr>
          <p:nvPr>
            <p:ph idx="1"/>
          </p:nvPr>
        </p:nvSpPr>
        <p:spPr>
          <a:xfrm>
            <a:off x="371475" y="1423988"/>
            <a:ext cx="8401050" cy="4729162"/>
          </a:xfrm>
          <a:ln/>
        </p:spPr>
        <p:txBody>
          <a:bodyPr wrap="square" lIns="91440" tIns="45720" rIns="91440" bIns="45720" anchor="t"/>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接收码组：</a:t>
            </a:r>
            <a:r>
              <a:rPr lang="en-US" altLang="zh-CN" sz="2000" dirty="0">
                <a:latin typeface="微软雅黑" panose="020B0503020204020204" pitchFamily="34" charset="-122"/>
                <a:ea typeface="微软雅黑" panose="020B0503020204020204" pitchFamily="34" charset="-122"/>
              </a:rPr>
              <a:t>1100111001</a:t>
            </a:r>
            <a:r>
              <a:rPr lang="zh-CN" altLang="en-US" sz="2000" dirty="0">
                <a:latin typeface="微软雅黑" panose="020B0503020204020204" pitchFamily="34" charset="-122"/>
                <a:ea typeface="微软雅黑" panose="020B0503020204020204" pitchFamily="34" charset="-122"/>
              </a:rPr>
              <a:t>，合成码组：</a:t>
            </a:r>
            <a:r>
              <a:rPr lang="en-US" altLang="zh-CN" sz="2000" dirty="0">
                <a:latin typeface="微软雅黑" panose="020B0503020204020204" pitchFamily="34" charset="-122"/>
                <a:ea typeface="微软雅黑" panose="020B0503020204020204" pitchFamily="34" charset="-122"/>
              </a:rPr>
              <a:t>11001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11001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00000</a:t>
            </a:r>
            <a:r>
              <a:rPr lang="zh-CN" altLang="en-US" sz="2000" dirty="0">
                <a:latin typeface="微软雅黑" panose="020B0503020204020204" pitchFamily="34" charset="-122"/>
                <a:ea typeface="微软雅黑" panose="020B0503020204020204" pitchFamily="34" charset="-122"/>
              </a:rPr>
              <a:t>，接收码组信息位有奇数个“</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”，校验码为</a:t>
            </a:r>
            <a:r>
              <a:rPr lang="en-US" altLang="zh-CN" sz="2000" dirty="0">
                <a:latin typeface="微软雅黑" panose="020B0503020204020204" pitchFamily="34" charset="-122"/>
                <a:ea typeface="微软雅黑" panose="020B0503020204020204" pitchFamily="34" charset="-122"/>
              </a:rPr>
              <a:t>00000</a:t>
            </a:r>
            <a:r>
              <a:rPr lang="zh-CN" altLang="en-US" sz="2000" dirty="0">
                <a:latin typeface="微软雅黑" panose="020B0503020204020204" pitchFamily="34" charset="-122"/>
                <a:ea typeface="微软雅黑" panose="020B0503020204020204" pitchFamily="34" charset="-122"/>
              </a:rPr>
              <a:t>，依据表</a:t>
            </a:r>
            <a:r>
              <a:rPr lang="en-US" altLang="zh-CN" sz="2000" dirty="0">
                <a:latin typeface="微软雅黑" panose="020B0503020204020204" pitchFamily="34" charset="-122"/>
                <a:ea typeface="微软雅黑" panose="020B0503020204020204" pitchFamily="34" charset="-122"/>
              </a:rPr>
              <a:t>11-2</a:t>
            </a:r>
            <a:r>
              <a:rPr lang="zh-CN" altLang="en-US" sz="2000" dirty="0">
                <a:latin typeface="微软雅黑" panose="020B0503020204020204" pitchFamily="34" charset="-122"/>
                <a:ea typeface="微软雅黑" panose="020B0503020204020204" pitchFamily="34" charset="-122"/>
              </a:rPr>
              <a:t>判断</a:t>
            </a:r>
            <a:r>
              <a:rPr lang="zh-CN" altLang="en-US" sz="2000" b="1" dirty="0">
                <a:solidFill>
                  <a:schemeClr val="tx2"/>
                </a:solidFill>
                <a:latin typeface="微软雅黑" panose="020B0503020204020204" pitchFamily="34" charset="-122"/>
                <a:ea typeface="微软雅黑" panose="020B0503020204020204" pitchFamily="34" charset="-122"/>
              </a:rPr>
              <a:t>无误码</a:t>
            </a:r>
            <a:endParaRPr lang="zh-CN" altLang="en-US" sz="20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接收码组：</a:t>
            </a:r>
            <a:r>
              <a:rPr lang="en-US" altLang="zh-CN" sz="2000" dirty="0">
                <a:latin typeface="微软雅黑" panose="020B0503020204020204" pitchFamily="34" charset="-122"/>
                <a:ea typeface="微软雅黑" panose="020B0503020204020204" pitchFamily="34" charset="-122"/>
              </a:rPr>
              <a:t>1000111001</a:t>
            </a:r>
            <a:r>
              <a:rPr lang="zh-CN" altLang="en-US" sz="2000" dirty="0">
                <a:latin typeface="微软雅黑" panose="020B0503020204020204" pitchFamily="34" charset="-122"/>
                <a:ea typeface="微软雅黑" panose="020B0503020204020204" pitchFamily="34" charset="-122"/>
              </a:rPr>
              <a:t>，合成码组：</a:t>
            </a:r>
            <a:r>
              <a:rPr lang="en-US" altLang="zh-CN" sz="2000" dirty="0">
                <a:latin typeface="微软雅黑" panose="020B0503020204020204" pitchFamily="34" charset="-122"/>
                <a:ea typeface="微软雅黑" panose="020B0503020204020204" pitchFamily="34" charset="-122"/>
              </a:rPr>
              <a:t>10001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11001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01000</a:t>
            </a:r>
            <a:r>
              <a:rPr lang="zh-CN" altLang="en-US" sz="2000" dirty="0">
                <a:latin typeface="微软雅黑" panose="020B0503020204020204" pitchFamily="34" charset="-122"/>
                <a:ea typeface="微软雅黑" panose="020B0503020204020204" pitchFamily="34" charset="-122"/>
              </a:rPr>
              <a:t>，接收码组信息位有偶数个“</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”，校验码为</a:t>
            </a:r>
            <a:r>
              <a:rPr lang="en-US" altLang="zh-CN" sz="2000" dirty="0">
                <a:latin typeface="微软雅黑" panose="020B0503020204020204" pitchFamily="34" charset="-122"/>
                <a:ea typeface="微软雅黑" panose="020B0503020204020204" pitchFamily="34" charset="-122"/>
              </a:rPr>
              <a:t>01000</a:t>
            </a:r>
            <a:r>
              <a:rPr lang="zh-CN" altLang="en-US" sz="2000" dirty="0">
                <a:latin typeface="微软雅黑" panose="020B0503020204020204" pitchFamily="34" charset="-122"/>
                <a:ea typeface="微软雅黑" panose="020B0503020204020204" pitchFamily="34" charset="-122"/>
              </a:rPr>
              <a:t>的反码，即：</a:t>
            </a:r>
            <a:r>
              <a:rPr lang="en-US" altLang="zh-CN" sz="2000" dirty="0">
                <a:latin typeface="微软雅黑" panose="020B0503020204020204" pitchFamily="34" charset="-122"/>
                <a:ea typeface="微软雅黑" panose="020B0503020204020204" pitchFamily="34" charset="-122"/>
              </a:rPr>
              <a:t>10111</a:t>
            </a:r>
            <a:r>
              <a:rPr lang="zh-CN" altLang="en-US" sz="2000" dirty="0">
                <a:latin typeface="微软雅黑" panose="020B0503020204020204" pitchFamily="34" charset="-122"/>
                <a:ea typeface="微软雅黑" panose="020B0503020204020204" pitchFamily="34" charset="-122"/>
              </a:rPr>
              <a:t>，由于其中有四个“</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一个“</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”，依据表</a:t>
            </a:r>
            <a:r>
              <a:rPr lang="en-US" altLang="zh-CN" sz="2000" dirty="0">
                <a:latin typeface="微软雅黑" panose="020B0503020204020204" pitchFamily="34" charset="-122"/>
                <a:ea typeface="微软雅黑" panose="020B0503020204020204" pitchFamily="34" charset="-122"/>
              </a:rPr>
              <a:t>11-2</a:t>
            </a:r>
            <a:r>
              <a:rPr lang="zh-CN" altLang="en-US" sz="2000" dirty="0">
                <a:latin typeface="微软雅黑" panose="020B0503020204020204" pitchFamily="34" charset="-122"/>
                <a:ea typeface="微软雅黑" panose="020B0503020204020204" pitchFamily="34" charset="-122"/>
              </a:rPr>
              <a:t>判断信息位中的</a:t>
            </a:r>
            <a:r>
              <a:rPr lang="zh-CN" altLang="en-US" sz="2000" b="1" dirty="0">
                <a:solidFill>
                  <a:schemeClr val="tx2"/>
                </a:solidFill>
                <a:latin typeface="微软雅黑" panose="020B0503020204020204" pitchFamily="34" charset="-122"/>
                <a:ea typeface="微软雅黑" panose="020B0503020204020204" pitchFamily="34" charset="-122"/>
              </a:rPr>
              <a:t>第二位误码</a:t>
            </a:r>
            <a:endParaRPr lang="zh-CN" altLang="en-US" sz="20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接收码组：</a:t>
            </a:r>
            <a:r>
              <a:rPr lang="en-US" altLang="zh-CN" sz="2000" dirty="0">
                <a:latin typeface="微软雅黑" panose="020B0503020204020204" pitchFamily="34" charset="-122"/>
                <a:ea typeface="微软雅黑" panose="020B0503020204020204" pitchFamily="34" charset="-122"/>
              </a:rPr>
              <a:t>1100101001</a:t>
            </a:r>
            <a:r>
              <a:rPr lang="zh-CN" altLang="en-US" sz="2000" dirty="0">
                <a:latin typeface="微软雅黑" panose="020B0503020204020204" pitchFamily="34" charset="-122"/>
                <a:ea typeface="微软雅黑" panose="020B0503020204020204" pitchFamily="34" charset="-122"/>
              </a:rPr>
              <a:t>，合成码组：</a:t>
            </a:r>
            <a:r>
              <a:rPr lang="en-US" altLang="zh-CN" sz="2000" dirty="0">
                <a:latin typeface="微软雅黑" panose="020B0503020204020204" pitchFamily="34" charset="-122"/>
                <a:ea typeface="微软雅黑" panose="020B0503020204020204" pitchFamily="34" charset="-122"/>
              </a:rPr>
              <a:t>11001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01001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10000</a:t>
            </a:r>
            <a:r>
              <a:rPr lang="zh-CN" altLang="en-US" sz="2000" dirty="0">
                <a:latin typeface="微软雅黑" panose="020B0503020204020204" pitchFamily="34" charset="-122"/>
                <a:ea typeface="微软雅黑" panose="020B0503020204020204" pitchFamily="34" charset="-122"/>
              </a:rPr>
              <a:t>，接收码组信息位有奇数个“</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”，校验码就是</a:t>
            </a:r>
            <a:r>
              <a:rPr lang="en-US" altLang="zh-CN" sz="2000" dirty="0">
                <a:latin typeface="微软雅黑" panose="020B0503020204020204" pitchFamily="34" charset="-122"/>
                <a:ea typeface="微软雅黑" panose="020B0503020204020204" pitchFamily="34" charset="-122"/>
              </a:rPr>
              <a:t>10000</a:t>
            </a:r>
            <a:r>
              <a:rPr lang="zh-CN" altLang="en-US" sz="2000" dirty="0">
                <a:latin typeface="微软雅黑" panose="020B0503020204020204" pitchFamily="34" charset="-122"/>
                <a:ea typeface="微软雅黑" panose="020B0503020204020204" pitchFamily="34" charset="-122"/>
              </a:rPr>
              <a:t>，其中有四个“</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一个“</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，依据表</a:t>
            </a:r>
            <a:r>
              <a:rPr lang="en-US" altLang="zh-CN" sz="2000" dirty="0">
                <a:latin typeface="微软雅黑" panose="020B0503020204020204" pitchFamily="34" charset="-122"/>
                <a:ea typeface="微软雅黑" panose="020B0503020204020204" pitchFamily="34" charset="-122"/>
              </a:rPr>
              <a:t>11-2</a:t>
            </a:r>
            <a:r>
              <a:rPr lang="zh-CN" altLang="en-US" sz="2000" dirty="0">
                <a:latin typeface="微软雅黑" panose="020B0503020204020204" pitchFamily="34" charset="-122"/>
                <a:ea typeface="微软雅黑" panose="020B0503020204020204" pitchFamily="34" charset="-122"/>
              </a:rPr>
              <a:t>判断监督位中的</a:t>
            </a:r>
            <a:r>
              <a:rPr lang="zh-CN" altLang="en-US" sz="2000" b="1" dirty="0">
                <a:solidFill>
                  <a:schemeClr val="tx2"/>
                </a:solidFill>
                <a:latin typeface="微软雅黑" panose="020B0503020204020204" pitchFamily="34" charset="-122"/>
                <a:ea typeface="微软雅黑" panose="020B0503020204020204" pitchFamily="34" charset="-122"/>
              </a:rPr>
              <a:t>第一位误码</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接收码组：</a:t>
            </a:r>
            <a:r>
              <a:rPr lang="en-US" altLang="zh-CN" sz="2000" dirty="0">
                <a:latin typeface="微软雅黑" panose="020B0503020204020204" pitchFamily="34" charset="-122"/>
                <a:ea typeface="微软雅黑" panose="020B0503020204020204" pitchFamily="34" charset="-122"/>
              </a:rPr>
              <a:t>1001111001</a:t>
            </a:r>
            <a:r>
              <a:rPr lang="zh-CN" altLang="en-US" sz="2000" dirty="0">
                <a:latin typeface="微软雅黑" panose="020B0503020204020204" pitchFamily="34" charset="-122"/>
                <a:ea typeface="微软雅黑" panose="020B0503020204020204" pitchFamily="34" charset="-122"/>
              </a:rPr>
              <a:t>，合成码组：</a:t>
            </a:r>
            <a:r>
              <a:rPr lang="en-US" altLang="zh-CN" sz="2000" dirty="0">
                <a:latin typeface="微软雅黑" panose="020B0503020204020204" pitchFamily="34" charset="-122"/>
                <a:ea typeface="微软雅黑" panose="020B0503020204020204" pitchFamily="34" charset="-122"/>
              </a:rPr>
              <a:t>10011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11001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01010</a:t>
            </a:r>
            <a:r>
              <a:rPr lang="zh-CN" altLang="en-US" sz="2000" dirty="0">
                <a:latin typeface="微软雅黑" panose="020B0503020204020204" pitchFamily="34" charset="-122"/>
                <a:ea typeface="微软雅黑" panose="020B0503020204020204" pitchFamily="34" charset="-122"/>
              </a:rPr>
              <a:t>，接收码组信息位有奇数个“</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”，校验码为</a:t>
            </a:r>
            <a:r>
              <a:rPr lang="en-US" altLang="zh-CN" sz="2000" dirty="0">
                <a:latin typeface="微软雅黑" panose="020B0503020204020204" pitchFamily="34" charset="-122"/>
                <a:ea typeface="微软雅黑" panose="020B0503020204020204" pitchFamily="34" charset="-122"/>
              </a:rPr>
              <a:t>01010</a:t>
            </a:r>
            <a:r>
              <a:rPr lang="zh-CN" altLang="en-US" sz="2000" dirty="0">
                <a:latin typeface="微软雅黑" panose="020B0503020204020204" pitchFamily="34" charset="-122"/>
                <a:ea typeface="微软雅黑" panose="020B0503020204020204" pitchFamily="34" charset="-122"/>
              </a:rPr>
              <a:t>，依表</a:t>
            </a:r>
            <a:r>
              <a:rPr lang="en-US" altLang="zh-CN" sz="2000" dirty="0">
                <a:latin typeface="微软雅黑" panose="020B0503020204020204" pitchFamily="34" charset="-122"/>
                <a:ea typeface="微软雅黑" panose="020B0503020204020204" pitchFamily="34" charset="-122"/>
              </a:rPr>
              <a:t>11-2</a:t>
            </a:r>
            <a:r>
              <a:rPr lang="zh-CN" altLang="en-US" sz="2000" dirty="0">
                <a:latin typeface="微软雅黑" panose="020B0503020204020204" pitchFamily="34" charset="-122"/>
                <a:ea typeface="微软雅黑" panose="020B0503020204020204" pitchFamily="34" charset="-122"/>
              </a:rPr>
              <a:t>判断</a:t>
            </a:r>
            <a:r>
              <a:rPr lang="zh-CN" altLang="en-US" sz="2000" b="1" dirty="0">
                <a:solidFill>
                  <a:schemeClr val="tx2"/>
                </a:solidFill>
                <a:latin typeface="微软雅黑" panose="020B0503020204020204" pitchFamily="34" charset="-122"/>
                <a:ea typeface="微软雅黑" panose="020B0503020204020204" pitchFamily="34" charset="-122"/>
              </a:rPr>
              <a:t>误码多于</a:t>
            </a:r>
            <a:r>
              <a:rPr lang="en-US" altLang="zh-CN" sz="2000" b="1" dirty="0">
                <a:solidFill>
                  <a:schemeClr val="tx2"/>
                </a:solidFill>
                <a:latin typeface="微软雅黑" panose="020B0503020204020204" pitchFamily="34" charset="-122"/>
                <a:ea typeface="微软雅黑" panose="020B0503020204020204" pitchFamily="34" charset="-122"/>
              </a:rPr>
              <a:t>1</a:t>
            </a:r>
            <a:r>
              <a:rPr lang="zh-CN" altLang="en-US" sz="2000" b="1" dirty="0">
                <a:solidFill>
                  <a:schemeClr val="tx2"/>
                </a:solidFill>
                <a:latin typeface="微软雅黑" panose="020B0503020204020204" pitchFamily="34" charset="-122"/>
                <a:ea typeface="微软雅黑" panose="020B0503020204020204" pitchFamily="34" charset="-122"/>
              </a:rPr>
              <a:t>位</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51202" name="Rectangle 2"/>
          <p:cNvSpPr>
            <a:spLocks noGrp="1"/>
          </p:cNvSpPr>
          <p:nvPr>
            <p:ph type="title"/>
          </p:nvPr>
        </p:nvSpPr>
        <p:spPr>
          <a:xfrm>
            <a:off x="1449388" y="715963"/>
            <a:ext cx="4391025" cy="576262"/>
          </a:xfrm>
          <a:ln/>
        </p:spPr>
        <p:txBody>
          <a:bodyPr wrap="square" lIns="91440" tIns="45720" rIns="91440" bIns="45720" anchor="b"/>
          <a:p>
            <a:pPr eaLnBrk="1" hangingPunct="1"/>
            <a:r>
              <a:rPr lang="zh-CN" altLang="en-US" sz="2400" dirty="0">
                <a:latin typeface="微软雅黑" panose="020B0503020204020204" pitchFamily="34" charset="-122"/>
                <a:ea typeface="微软雅黑" panose="020B0503020204020204" pitchFamily="34" charset="-122"/>
              </a:rPr>
              <a:t>设发送码组：</a:t>
            </a:r>
            <a:r>
              <a:rPr lang="en-US" altLang="zh-CN" sz="2400" dirty="0">
                <a:latin typeface="微软雅黑" panose="020B0503020204020204" pitchFamily="34" charset="-122"/>
                <a:ea typeface="微软雅黑" panose="020B0503020204020204" pitchFamily="34" charset="-122"/>
              </a:rPr>
              <a:t>1100111001</a:t>
            </a:r>
            <a:endParaRPr lang="en-US" altLang="zh-CN" sz="2400" dirty="0">
              <a:latin typeface="微软雅黑" panose="020B0503020204020204" pitchFamily="34" charset="-122"/>
              <a:ea typeface="微软雅黑" panose="020B0503020204020204" pitchFamily="34" charset="-122"/>
            </a:endParaRPr>
          </a:p>
        </p:txBody>
      </p:sp>
      <p:sp>
        <p:nvSpPr>
          <p:cNvPr id="51203" name="矩形标注 4"/>
          <p:cNvSpPr/>
          <p:nvPr/>
        </p:nvSpPr>
        <p:spPr>
          <a:xfrm>
            <a:off x="5470525" y="152400"/>
            <a:ext cx="3625850" cy="1025525"/>
          </a:xfrm>
          <a:prstGeom prst="wedgeRectCallout">
            <a:avLst>
              <a:gd name="adj1" fmla="val -53537"/>
              <a:gd name="adj2" fmla="val 66231"/>
            </a:avLst>
          </a:prstGeom>
          <a:solidFill>
            <a:srgbClr val="CCFFFF"/>
          </a:solidFill>
          <a:ln w="9525" cap="flat" cmpd="sng">
            <a:solidFill>
              <a:schemeClr val="tx1"/>
            </a:solidFill>
            <a:prstDash val="solid"/>
            <a:round/>
            <a:headEnd type="none" w="med" len="med"/>
            <a:tailEnd type="none" w="med" len="med"/>
          </a:ln>
        </p:spPr>
        <p:txBody>
          <a:bodyPr anchor="t"/>
          <a:p>
            <a:r>
              <a:rPr lang="zh-CN" altLang="en-US" sz="2000" b="1" dirty="0">
                <a:solidFill>
                  <a:srgbClr val="0000FF"/>
                </a:solidFill>
                <a:latin typeface="微软雅黑" panose="020B0503020204020204" pitchFamily="34" charset="-122"/>
                <a:ea typeface="微软雅黑" panose="020B0503020204020204" pitchFamily="34" charset="-122"/>
              </a:rPr>
              <a:t>能纠正</a:t>
            </a:r>
            <a:r>
              <a:rPr lang="en-US" altLang="zh-CN" sz="2000" b="1" dirty="0">
                <a:solidFill>
                  <a:srgbClr val="0000FF"/>
                </a:solidFill>
                <a:latin typeface="微软雅黑" panose="020B0503020204020204" pitchFamily="34" charset="-122"/>
                <a:ea typeface="微软雅黑" panose="020B0503020204020204" pitchFamily="34" charset="-122"/>
              </a:rPr>
              <a:t>1</a:t>
            </a:r>
            <a:r>
              <a:rPr lang="zh-CN" altLang="en-US" sz="2000" b="1" dirty="0">
                <a:solidFill>
                  <a:srgbClr val="0000FF"/>
                </a:solidFill>
                <a:latin typeface="微软雅黑" panose="020B0503020204020204" pitchFamily="34" charset="-122"/>
                <a:ea typeface="微软雅黑" panose="020B0503020204020204" pitchFamily="34" charset="-122"/>
              </a:rPr>
              <a:t>位错码或者检测</a:t>
            </a:r>
            <a:r>
              <a:rPr lang="en-US" altLang="zh-CN" sz="2000" b="1" dirty="0">
                <a:solidFill>
                  <a:srgbClr val="0000FF"/>
                </a:solidFill>
                <a:latin typeface="微软雅黑" panose="020B0503020204020204" pitchFamily="34" charset="-122"/>
                <a:ea typeface="微软雅黑" panose="020B0503020204020204" pitchFamily="34" charset="-122"/>
              </a:rPr>
              <a:t>2</a:t>
            </a:r>
            <a:r>
              <a:rPr lang="zh-CN" altLang="en-US" sz="2000" b="1" dirty="0">
                <a:solidFill>
                  <a:srgbClr val="0000FF"/>
                </a:solidFill>
                <a:latin typeface="微软雅黑" panose="020B0503020204020204" pitchFamily="34" charset="-122"/>
                <a:ea typeface="微软雅黑" panose="020B0503020204020204" pitchFamily="34" charset="-122"/>
              </a:rPr>
              <a:t>位以下错码。但编码效率为</a:t>
            </a:r>
            <a:r>
              <a:rPr lang="en-US" altLang="zh-CN" sz="2000" b="1" dirty="0">
                <a:solidFill>
                  <a:srgbClr val="0000FF"/>
                </a:solidFill>
                <a:latin typeface="微软雅黑" panose="020B0503020204020204" pitchFamily="34" charset="-122"/>
                <a:ea typeface="微软雅黑" panose="020B0503020204020204" pitchFamily="34" charset="-122"/>
              </a:rPr>
              <a:t>50%</a:t>
            </a:r>
            <a:r>
              <a:rPr lang="zh-CN" altLang="en-US" sz="2000" b="1" dirty="0">
                <a:solidFill>
                  <a:srgbClr val="0000FF"/>
                </a:solidFill>
                <a:latin typeface="微软雅黑" panose="020B0503020204020204" pitchFamily="34" charset="-122"/>
                <a:ea typeface="微软雅黑" panose="020B0503020204020204" pitchFamily="34" charset="-122"/>
              </a:rPr>
              <a:t>。如何提高编码效率？汉明码！</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a:xfrm>
            <a:off x="1476375" y="549275"/>
            <a:ext cx="3382963" cy="576263"/>
          </a:xfrm>
          <a:ln/>
        </p:spPr>
        <p:txBody>
          <a:bodyPr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 11.5  </a:t>
            </a:r>
            <a:r>
              <a:rPr lang="zh-CN" altLang="en-US" sz="2800" dirty="0">
                <a:latin typeface="微软雅黑" panose="020B0503020204020204" pitchFamily="34" charset="-122"/>
                <a:ea typeface="微软雅黑" panose="020B0503020204020204" pitchFamily="34" charset="-122"/>
              </a:rPr>
              <a:t>线性分组码</a:t>
            </a:r>
            <a:endParaRPr lang="zh-CN" altLang="en-US" sz="2800" dirty="0">
              <a:latin typeface="微软雅黑" panose="020B0503020204020204" pitchFamily="34" charset="-122"/>
              <a:ea typeface="微软雅黑" panose="020B0503020204020204" pitchFamily="34" charset="-122"/>
            </a:endParaRPr>
          </a:p>
        </p:txBody>
      </p:sp>
      <p:sp>
        <p:nvSpPr>
          <p:cNvPr id="52226" name="Rectangle 3"/>
          <p:cNvSpPr>
            <a:spLocks noGrp="1"/>
          </p:cNvSpPr>
          <p:nvPr>
            <p:ph idx="1"/>
          </p:nvPr>
        </p:nvSpPr>
        <p:spPr>
          <a:xfrm>
            <a:off x="330200" y="1400175"/>
            <a:ext cx="8416925" cy="5072063"/>
          </a:xfrm>
          <a:ln/>
        </p:spPr>
        <p:txBody>
          <a:bodyPr wrap="square" lIns="91440" tIns="45720" rIns="91440" bIns="45720" anchor="t"/>
          <a:p>
            <a:pPr marL="0" indent="0" eaLnBrk="1" hangingPunct="1">
              <a:lnSpc>
                <a:spcPct val="150000"/>
              </a:lnSpc>
              <a:spcBef>
                <a:spcPct val="0"/>
              </a:spcBef>
              <a:buNone/>
            </a:pPr>
            <a:r>
              <a:rPr lang="zh-CN" altLang="en-US" sz="2800" b="1" dirty="0">
                <a:solidFill>
                  <a:srgbClr val="0000FF"/>
                </a:solidFill>
                <a:latin typeface="微软雅黑" panose="020B0503020204020204" pitchFamily="34" charset="-122"/>
                <a:ea typeface="微软雅黑" panose="020B0503020204020204" pitchFamily="34" charset="-122"/>
              </a:rPr>
              <a:t>一 基本概念</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chemeClr val="tx2"/>
                </a:solidFill>
                <a:latin typeface="微软雅黑" panose="020B0503020204020204" pitchFamily="34" charset="-122"/>
                <a:ea typeface="微软雅黑" panose="020B0503020204020204" pitchFamily="34" charset="-122"/>
              </a:rPr>
              <a:t>1. </a:t>
            </a:r>
            <a:r>
              <a:rPr lang="zh-CN" altLang="en-US" sz="2800" b="1" dirty="0">
                <a:solidFill>
                  <a:schemeClr val="tx2"/>
                </a:solidFill>
                <a:latin typeface="微软雅黑" panose="020B0503020204020204" pitchFamily="34" charset="-122"/>
                <a:ea typeface="微软雅黑" panose="020B0503020204020204" pitchFamily="34" charset="-122"/>
              </a:rPr>
              <a:t>线性分组码</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信道编码中每种编码所依据的原理各不相同。奇偶监督码的编码原理利用了代数关系式。这类建立在代数学基础上的编码称为</a:t>
            </a:r>
            <a:r>
              <a:rPr lang="zh-CN" altLang="en-US" sz="2000" b="1" dirty="0">
                <a:solidFill>
                  <a:schemeClr val="tx2"/>
                </a:solidFill>
                <a:latin typeface="微软雅黑" panose="020B0503020204020204" pitchFamily="34" charset="-122"/>
                <a:ea typeface="微软雅黑" panose="020B0503020204020204" pitchFamily="34" charset="-122"/>
              </a:rPr>
              <a:t>代数码</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利用代数关系式产生监督位的编码</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在代数码中常见的是</a:t>
            </a:r>
            <a:r>
              <a:rPr lang="zh-CN" altLang="en-US" sz="2000" b="1" dirty="0">
                <a:solidFill>
                  <a:schemeClr val="tx2"/>
                </a:solidFill>
                <a:latin typeface="微软雅黑" panose="020B0503020204020204" pitchFamily="34" charset="-122"/>
                <a:ea typeface="微软雅黑" panose="020B0503020204020204" pitchFamily="34" charset="-122"/>
              </a:rPr>
              <a:t>线性分组码</a:t>
            </a:r>
            <a:r>
              <a:rPr lang="zh-CN" altLang="en-US" sz="2000" dirty="0">
                <a:latin typeface="微软雅黑" panose="020B0503020204020204" pitchFamily="34" charset="-122"/>
                <a:ea typeface="微软雅黑" panose="020B0503020204020204" pitchFamily="34" charset="-122"/>
              </a:rPr>
              <a:t>。线性分组码是按一组线性方程构成的，其</a:t>
            </a:r>
            <a:r>
              <a:rPr lang="zh-CN" altLang="en-US" sz="2000" b="1" dirty="0">
                <a:solidFill>
                  <a:srgbClr val="0000FF"/>
                </a:solidFill>
                <a:latin typeface="微软雅黑" panose="020B0503020204020204" pitchFamily="34" charset="-122"/>
                <a:ea typeface="微软雅黑" panose="020B0503020204020204" pitchFamily="34" charset="-122"/>
              </a:rPr>
              <a:t>监督位和信息位的关系由线性代数方程决定</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线性分组码建立在代数群论的基础上，线性分组码各许用码组的集合构成代数学中的群，因此也称</a:t>
            </a:r>
            <a:r>
              <a:rPr lang="zh-CN" altLang="en-US" sz="2000" b="1" dirty="0">
                <a:solidFill>
                  <a:schemeClr val="tx2"/>
                </a:solidFill>
                <a:latin typeface="微软雅黑" panose="020B0503020204020204" pitchFamily="34" charset="-122"/>
                <a:ea typeface="微软雅黑" panose="020B0503020204020204" pitchFamily="34" charset="-122"/>
              </a:rPr>
              <a:t>群码</a:t>
            </a:r>
            <a:r>
              <a:rPr lang="zh-CN" altLang="en-US" sz="2000" dirty="0">
                <a:solidFill>
                  <a:schemeClr val="tx2"/>
                </a:solidFill>
                <a:latin typeface="微软雅黑" panose="020B0503020204020204" pitchFamily="34" charset="-122"/>
                <a:ea typeface="微软雅黑" panose="020B0503020204020204" pitchFamily="34" charset="-122"/>
              </a:rPr>
              <a:t> </a:t>
            </a:r>
            <a:endParaRPr lang="zh-CN" altLang="en-US" sz="2000"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汉明码</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一种能够</a:t>
            </a:r>
            <a:r>
              <a:rPr lang="zh-CN" altLang="en-US" sz="2000" b="1" dirty="0">
                <a:solidFill>
                  <a:srgbClr val="0000FF"/>
                </a:solidFill>
                <a:latin typeface="微软雅黑" panose="020B0503020204020204" pitchFamily="34" charset="-122"/>
                <a:ea typeface="微软雅黑" panose="020B0503020204020204" pitchFamily="34" charset="-122"/>
              </a:rPr>
              <a:t>纠正一个错码</a:t>
            </a:r>
            <a:r>
              <a:rPr lang="zh-CN" altLang="en-US" sz="2000" dirty="0">
                <a:latin typeface="微软雅黑" panose="020B0503020204020204" pitchFamily="34" charset="-122"/>
                <a:ea typeface="微软雅黑" panose="020B0503020204020204" pitchFamily="34" charset="-122"/>
              </a:rPr>
              <a:t>的线性分组码</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3"/>
          <p:cNvSpPr>
            <a:spLocks noGrp="1"/>
          </p:cNvSpPr>
          <p:nvPr>
            <p:ph type="body" sz="half" idx="1"/>
          </p:nvPr>
        </p:nvSpPr>
        <p:spPr>
          <a:xfrm>
            <a:off x="352425" y="1428750"/>
            <a:ext cx="8367713" cy="4357688"/>
          </a:xfrm>
          <a:ln/>
        </p:spPr>
        <p:txBody>
          <a:bodyPr wrap="square" lIns="91440" tIns="45720" rIns="91440" bIns="45720" anchor="t"/>
          <a:p>
            <a:pPr marL="0" indent="0" eaLnBrk="1" hangingPunct="1">
              <a:lnSpc>
                <a:spcPct val="15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线性分组码具有封闭性</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任意两个许用码组之和</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逐位模</a:t>
            </a:r>
            <a:r>
              <a:rPr lang="en-US" altLang="zh-CN" sz="2000" b="1" dirty="0">
                <a:solidFill>
                  <a:schemeClr val="tx2"/>
                </a:solidFill>
                <a:latin typeface="微软雅黑" panose="020B0503020204020204" pitchFamily="34" charset="-122"/>
                <a:ea typeface="微软雅黑" panose="020B0503020204020204" pitchFamily="34" charset="-122"/>
              </a:rPr>
              <a:t>2</a:t>
            </a:r>
            <a:r>
              <a:rPr lang="zh-CN" altLang="en-US" sz="2000" b="1" dirty="0">
                <a:solidFill>
                  <a:schemeClr val="tx2"/>
                </a:solidFill>
                <a:latin typeface="微软雅黑" panose="020B0503020204020204" pitchFamily="34" charset="-122"/>
                <a:ea typeface="微软雅黑" panose="020B0503020204020204" pitchFamily="34" charset="-122"/>
              </a:rPr>
              <a:t>和</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仍为一许用码组</a:t>
            </a: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是线性码中的两个许用码组，则：</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仍为其中的一个码组</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(2) </a:t>
            </a:r>
            <a:r>
              <a:rPr lang="zh-CN" altLang="en-US" sz="2800" b="1" dirty="0">
                <a:solidFill>
                  <a:srgbClr val="0000FF"/>
                </a:solidFill>
                <a:latin typeface="微软雅黑" panose="020B0503020204020204" pitchFamily="34" charset="-122"/>
                <a:ea typeface="微软雅黑" panose="020B0503020204020204" pitchFamily="34" charset="-122"/>
              </a:rPr>
              <a:t>码的最小码距等于非零码的最小重量</a:t>
            </a:r>
            <a:r>
              <a:rPr lang="en-US" altLang="zh-CN" sz="2800" b="1" dirty="0">
                <a:solidFill>
                  <a:srgbClr val="0000FF"/>
                </a:solidFill>
                <a:latin typeface="微软雅黑" panose="020B0503020204020204" pitchFamily="34" charset="-122"/>
                <a:ea typeface="微软雅黑" panose="020B0503020204020204" pitchFamily="34" charset="-122"/>
              </a:rPr>
              <a:t>(d</a:t>
            </a:r>
            <a:r>
              <a:rPr lang="en-US" altLang="zh-CN" sz="2800" b="1" baseline="-25000" dirty="0">
                <a:solidFill>
                  <a:srgbClr val="0000FF"/>
                </a:solidFill>
                <a:latin typeface="微软雅黑" panose="020B0503020204020204" pitchFamily="34" charset="-122"/>
                <a:ea typeface="微软雅黑" panose="020B0503020204020204" pitchFamily="34" charset="-122"/>
              </a:rPr>
              <a:t>0</a:t>
            </a:r>
            <a:r>
              <a:rPr lang="en-US" altLang="zh-CN" sz="2800" b="1" dirty="0">
                <a:solidFill>
                  <a:srgbClr val="0000FF"/>
                </a:solidFill>
                <a:latin typeface="微软雅黑" panose="020B0503020204020204" pitchFamily="34" charset="-122"/>
                <a:ea typeface="微软雅黑" panose="020B0503020204020204" pitchFamily="34" charset="-122"/>
              </a:rPr>
              <a:t>=w)</a:t>
            </a:r>
            <a:endParaRPr lang="en-US" altLang="zh-CN"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由封闭性，两个码组之间的距离必是另一码组的重量。故码的最小距离即是码的最小重量</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除全“</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码组外</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(3) </a:t>
            </a:r>
            <a:r>
              <a:rPr lang="zh-CN" altLang="en-US" sz="2800" b="1" dirty="0">
                <a:solidFill>
                  <a:srgbClr val="0000FF"/>
                </a:solidFill>
                <a:latin typeface="微软雅黑" panose="020B0503020204020204" pitchFamily="34" charset="-122"/>
                <a:ea typeface="微软雅黑" panose="020B0503020204020204" pitchFamily="34" charset="-122"/>
              </a:rPr>
              <a:t>线性分组码又称群码</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线性码的各许用码组构成代数学中的</a:t>
            </a:r>
            <a:r>
              <a:rPr lang="zh-CN" altLang="en-US" sz="2000" b="1" dirty="0">
                <a:solidFill>
                  <a:srgbClr val="FF0000"/>
                </a:solidFill>
                <a:latin typeface="微软雅黑" panose="020B0503020204020204" pitchFamily="34" charset="-122"/>
                <a:ea typeface="微软雅黑" panose="020B0503020204020204" pitchFamily="34" charset="-122"/>
              </a:rPr>
              <a:t>群</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53250" name="Rectangle 2"/>
          <p:cNvSpPr>
            <a:spLocks noGrp="1"/>
          </p:cNvSpPr>
          <p:nvPr>
            <p:ph type="title"/>
          </p:nvPr>
        </p:nvSpPr>
        <p:spPr>
          <a:xfrm>
            <a:off x="1547813" y="620713"/>
            <a:ext cx="3600450" cy="576262"/>
          </a:xfrm>
          <a:ln/>
        </p:spPr>
        <p:txBody>
          <a:bodyPr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线性分组码的性质</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7"/>
          <p:cNvSpPr>
            <a:spLocks noGrp="1"/>
          </p:cNvSpPr>
          <p:nvPr>
            <p:ph type="title"/>
          </p:nvPr>
        </p:nvSpPr>
        <p:spPr>
          <a:xfrm>
            <a:off x="1476375" y="620713"/>
            <a:ext cx="4603750" cy="576262"/>
          </a:xfrm>
          <a:ln/>
        </p:spPr>
        <p:txBody>
          <a:bodyPr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线性分组码的纠错原理</a:t>
            </a:r>
            <a:endParaRPr lang="zh-CN" altLang="en-US" sz="2800" dirty="0">
              <a:latin typeface="微软雅黑" panose="020B0503020204020204" pitchFamily="34" charset="-122"/>
              <a:ea typeface="微软雅黑" panose="020B0503020204020204" pitchFamily="34" charset="-122"/>
            </a:endParaRPr>
          </a:p>
        </p:txBody>
      </p:sp>
      <p:sp>
        <p:nvSpPr>
          <p:cNvPr id="54274" name="Rectangle 2"/>
          <p:cNvSpPr>
            <a:spLocks noGrp="1"/>
          </p:cNvSpPr>
          <p:nvPr>
            <p:ph type="body" sz="half" idx="1"/>
          </p:nvPr>
        </p:nvSpPr>
        <p:spPr>
          <a:xfrm>
            <a:off x="382588" y="1416050"/>
            <a:ext cx="8378825" cy="5240338"/>
          </a:xfrm>
          <a:ln/>
        </p:spPr>
        <p:txBody>
          <a:bodyPr wrap="square" lIns="91440" tIns="45720" rIns="91440" bIns="45720" anchor="t"/>
          <a:p>
            <a:pPr marL="0" indent="0" eaLnBrk="1" hangingPunct="1">
              <a:lnSpc>
                <a:spcPct val="15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奇偶监督码回顾</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奇偶监督码是最简单的线性分组码，采用偶校验时，其监督位</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和信息位</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n-1</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n-2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一起构成代数式：</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为偶校验的监督关系，该方程称为</a:t>
            </a:r>
            <a:r>
              <a:rPr lang="zh-CN" altLang="en-US" sz="2000" b="1" dirty="0">
                <a:solidFill>
                  <a:schemeClr val="tx2"/>
                </a:solidFill>
                <a:latin typeface="微软雅黑" panose="020B0503020204020204" pitchFamily="34" charset="-122"/>
                <a:ea typeface="微软雅黑" panose="020B0503020204020204" pitchFamily="34" charset="-122"/>
              </a:rPr>
              <a:t>监督方程</a:t>
            </a:r>
            <a:endParaRPr lang="en-US" altLang="zh-CN" sz="1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接收端解码时，实际上就是在计算：</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，认为无错；若</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，认为有错。上式称为</a:t>
            </a:r>
            <a:r>
              <a:rPr lang="zh-CN" altLang="en-US" sz="2000" b="1" dirty="0">
                <a:solidFill>
                  <a:schemeClr val="tx2"/>
                </a:solidFill>
                <a:latin typeface="微软雅黑" panose="020B0503020204020204" pitchFamily="34" charset="-122"/>
                <a:ea typeface="微软雅黑" panose="020B0503020204020204" pitchFamily="34" charset="-122"/>
              </a:rPr>
              <a:t>监督关系式</a:t>
            </a:r>
            <a:r>
              <a:rPr lang="zh-CN" altLang="en-US" sz="2000" dirty="0">
                <a:latin typeface="微软雅黑" panose="020B0503020204020204" pitchFamily="34" charset="-122"/>
                <a:ea typeface="微软雅黑" panose="020B0503020204020204" pitchFamily="34" charset="-122"/>
              </a:rPr>
              <a:t>，也称</a:t>
            </a:r>
            <a:r>
              <a:rPr lang="zh-CN" altLang="en-US" sz="2000" b="1" dirty="0">
                <a:solidFill>
                  <a:schemeClr val="tx2"/>
                </a:solidFill>
                <a:latin typeface="微软雅黑" panose="020B0503020204020204" pitchFamily="34" charset="-122"/>
                <a:ea typeface="微软雅黑" panose="020B0503020204020204" pitchFamily="34" charset="-122"/>
              </a:rPr>
              <a:t>伴随式</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称为</a:t>
            </a:r>
            <a:r>
              <a:rPr lang="zh-CN" altLang="en-US" sz="2000" b="1" dirty="0">
                <a:solidFill>
                  <a:schemeClr val="tx2"/>
                </a:solidFill>
                <a:latin typeface="微软雅黑" panose="020B0503020204020204" pitchFamily="34" charset="-122"/>
                <a:ea typeface="微软雅黑" panose="020B0503020204020204" pitchFamily="34" charset="-122"/>
              </a:rPr>
              <a:t>校正子</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校验子</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只有两种取值，代表有无错，但不能指出错码位置。如果监督位增加一位，增加一个监督关系式。两个校正子有</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种可能组合：</a:t>
            </a:r>
            <a:r>
              <a:rPr lang="en-US" altLang="zh-CN" sz="2000" dirty="0">
                <a:latin typeface="微软雅黑" panose="020B0503020204020204" pitchFamily="34" charset="-122"/>
                <a:ea typeface="微软雅黑" panose="020B0503020204020204" pitchFamily="34" charset="-122"/>
              </a:rPr>
              <a:t>00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，故能表示</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种不同状态。若用其一种表示无错，则其余</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种就可用来指示一位错码的</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种不同位置</a:t>
            </a:r>
            <a:r>
              <a:rPr lang="en-US" altLang="zh-CN" sz="2000" dirty="0">
                <a:solidFill>
                  <a:schemeClr val="tx2"/>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误码图样</a:t>
            </a:r>
            <a:r>
              <a:rPr lang="en-US" altLang="zh-CN" sz="2000" b="1" dirty="0">
                <a:solidFill>
                  <a:schemeClr val="tx2"/>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graphicFrame>
        <p:nvGraphicFramePr>
          <p:cNvPr id="54275" name="Object 4"/>
          <p:cNvGraphicFramePr/>
          <p:nvPr/>
        </p:nvGraphicFramePr>
        <p:xfrm>
          <a:off x="5456238" y="3576638"/>
          <a:ext cx="2914650" cy="431800"/>
        </p:xfrm>
        <a:graphic>
          <a:graphicData uri="http://schemas.openxmlformats.org/presentationml/2006/ole">
            <mc:AlternateContent xmlns:mc="http://schemas.openxmlformats.org/markup-compatibility/2006">
              <mc:Choice xmlns:v="urn:schemas-microsoft-com:vml" Requires="v">
                <p:oleObj spid="_x0000_s3079" name="" r:id="rId1" imgW="1612900" imgH="228600" progId="Equation.3">
                  <p:embed/>
                </p:oleObj>
              </mc:Choice>
              <mc:Fallback>
                <p:oleObj name="" r:id="rId1" imgW="1612900" imgH="228600" progId="Equation.3">
                  <p:embed/>
                  <p:pic>
                    <p:nvPicPr>
                      <p:cNvPr id="0" name="图片 3078"/>
                      <p:cNvPicPr/>
                      <p:nvPr/>
                    </p:nvPicPr>
                    <p:blipFill>
                      <a:blip r:embed="rId2"/>
                      <a:stretch>
                        <a:fillRect/>
                      </a:stretch>
                    </p:blipFill>
                    <p:spPr>
                      <a:xfrm>
                        <a:off x="5456238" y="3576638"/>
                        <a:ext cx="2914650" cy="431800"/>
                      </a:xfrm>
                      <a:prstGeom prst="rect">
                        <a:avLst/>
                      </a:prstGeom>
                      <a:solidFill>
                        <a:srgbClr val="CCFFFF"/>
                      </a:solidFill>
                      <a:ln w="38100">
                        <a:noFill/>
                        <a:miter/>
                      </a:ln>
                    </p:spPr>
                  </p:pic>
                </p:oleObj>
              </mc:Fallback>
            </mc:AlternateContent>
          </a:graphicData>
        </a:graphic>
      </p:graphicFrame>
      <p:graphicFrame>
        <p:nvGraphicFramePr>
          <p:cNvPr id="54276" name="Object 6"/>
          <p:cNvGraphicFramePr>
            <a:graphicFrameLocks noGrp="1"/>
          </p:cNvGraphicFramePr>
          <p:nvPr>
            <p:ph sz="half" idx="2"/>
          </p:nvPr>
        </p:nvGraphicFramePr>
        <p:xfrm>
          <a:off x="5456238" y="2640013"/>
          <a:ext cx="2914650" cy="428625"/>
        </p:xfrm>
        <a:graphic>
          <a:graphicData uri="http://schemas.openxmlformats.org/presentationml/2006/ole">
            <mc:AlternateContent xmlns:mc="http://schemas.openxmlformats.org/markup-compatibility/2006">
              <mc:Choice xmlns:v="urn:schemas-microsoft-com:vml" Requires="v">
                <p:oleObj spid="_x0000_s3083" name="" r:id="rId3" imgW="1612900" imgH="228600" progId="Equation.3">
                  <p:embed/>
                </p:oleObj>
              </mc:Choice>
              <mc:Fallback>
                <p:oleObj name="" r:id="rId3" imgW="1612900" imgH="228600" progId="Equation.3">
                  <p:embed/>
                  <p:pic>
                    <p:nvPicPr>
                      <p:cNvPr id="0" name="图片 3082"/>
                      <p:cNvPicPr/>
                      <p:nvPr/>
                    </p:nvPicPr>
                    <p:blipFill>
                      <a:blip r:embed="rId4"/>
                      <a:stretch>
                        <a:fillRect/>
                      </a:stretch>
                    </p:blipFill>
                    <p:spPr>
                      <a:xfrm>
                        <a:off x="5456238" y="2640013"/>
                        <a:ext cx="2914650" cy="428625"/>
                      </a:xfrm>
                      <a:prstGeom prst="rect">
                        <a:avLst/>
                      </a:prstGeom>
                      <a:solidFill>
                        <a:srgbClr val="CCFFFF"/>
                      </a:solidFill>
                      <a:ln w="38100">
                        <a:miter/>
                      </a:ln>
                    </p:spPr>
                  </p:pic>
                </p:oleObj>
              </mc:Fallback>
            </mc:AlternateContent>
          </a:graphicData>
        </a:graphic>
      </p:graphicFrame>
    </p:spTree>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p:nvPr/>
        </p:nvSpPr>
        <p:spPr>
          <a:xfrm>
            <a:off x="428625" y="1428750"/>
            <a:ext cx="8215313" cy="4913313"/>
          </a:xfrm>
          <a:prstGeom prst="rect">
            <a:avLst/>
          </a:prstGeom>
          <a:noFill/>
          <a:ln w="9525">
            <a:noFill/>
          </a:ln>
        </p:spPr>
        <p:txBody>
          <a:bodyPr anchor="t"/>
          <a:p>
            <a:pPr>
              <a:lnSpc>
                <a:spcPct val="150000"/>
              </a:lnSpc>
              <a:buSzPct val="80000"/>
            </a:pPr>
            <a:r>
              <a:rPr lang="zh-CN" altLang="en-US" sz="2000" dirty="0">
                <a:latin typeface="微软雅黑" panose="020B0503020204020204" pitchFamily="34" charset="-122"/>
                <a:ea typeface="微软雅黑" panose="020B0503020204020204" pitchFamily="34" charset="-122"/>
              </a:rPr>
              <a:t>同理</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个监督关系式能指示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位错码的</a:t>
            </a:r>
            <a:r>
              <a:rPr lang="en-US" altLang="zh-CN" sz="2000" dirty="0">
                <a:latin typeface="微软雅黑" panose="020B0503020204020204" pitchFamily="34" charset="-122"/>
                <a:ea typeface="微软雅黑" panose="020B0503020204020204" pitchFamily="34" charset="-122"/>
              </a:rPr>
              <a:t>(2</a:t>
            </a:r>
            <a:r>
              <a:rPr lang="en-US" altLang="zh-CN" sz="2000" baseline="50000" dirty="0">
                <a:latin typeface="微软雅黑" panose="020B0503020204020204" pitchFamily="34" charset="-122"/>
                <a:ea typeface="微软雅黑" panose="020B0503020204020204" pitchFamily="34" charset="-122"/>
              </a:rPr>
              <a:t>r</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个可能位置</a:t>
            </a:r>
            <a:r>
              <a:rPr lang="en-US" altLang="zh-CN" sz="2000" dirty="0">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误码图样</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。若码长为</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，信息位数为</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，则监督位数</a:t>
            </a:r>
            <a:r>
              <a:rPr lang="en-US" altLang="zh-CN" sz="2000" dirty="0">
                <a:latin typeface="微软雅黑" panose="020B0503020204020204" pitchFamily="34" charset="-122"/>
                <a:ea typeface="微软雅黑" panose="020B0503020204020204" pitchFamily="34" charset="-122"/>
              </a:rPr>
              <a:t>r=n-k</a:t>
            </a:r>
            <a:r>
              <a:rPr lang="zh-CN" altLang="en-US" sz="2000" dirty="0">
                <a:latin typeface="微软雅黑" panose="020B0503020204020204" pitchFamily="34" charset="-122"/>
                <a:ea typeface="微软雅黑" panose="020B0503020204020204" pitchFamily="34" charset="-122"/>
              </a:rPr>
              <a:t>的线性分组码，如果用</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个监督位构造出</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个监督关系式来指示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位错码的</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种可能位</a:t>
            </a:r>
            <a:endParaRPr lang="zh-CN" altLang="en-US" sz="2000" dirty="0">
              <a:latin typeface="微软雅黑" panose="020B0503020204020204" pitchFamily="34" charset="-122"/>
              <a:ea typeface="微软雅黑" panose="020B0503020204020204" pitchFamily="34" charset="-122"/>
            </a:endParaRPr>
          </a:p>
          <a:p>
            <a:pPr>
              <a:lnSpc>
                <a:spcPct val="150000"/>
              </a:lnSpc>
              <a:buSzPct val="80000"/>
            </a:pPr>
            <a:r>
              <a:rPr lang="zh-CN" altLang="en-US" sz="2000" dirty="0">
                <a:latin typeface="微软雅黑" panose="020B0503020204020204" pitchFamily="34" charset="-122"/>
                <a:ea typeface="微软雅黑" panose="020B0503020204020204" pitchFamily="34" charset="-122"/>
              </a:rPr>
              <a:t>置，则要求：</a:t>
            </a:r>
            <a:r>
              <a:rPr lang="en-US" altLang="zh-CN" sz="2000" b="1" dirty="0">
                <a:solidFill>
                  <a:schemeClr val="tx2"/>
                </a:solidFill>
                <a:latin typeface="微软雅黑" panose="020B0503020204020204" pitchFamily="34" charset="-122"/>
                <a:ea typeface="微软雅黑" panose="020B0503020204020204" pitchFamily="34" charset="-122"/>
              </a:rPr>
              <a:t>2</a:t>
            </a:r>
            <a:r>
              <a:rPr lang="en-US" altLang="zh-CN" sz="2000" b="1" baseline="50000" dirty="0">
                <a:solidFill>
                  <a:schemeClr val="tx2"/>
                </a:solidFill>
                <a:latin typeface="微软雅黑" panose="020B0503020204020204" pitchFamily="34" charset="-122"/>
                <a:ea typeface="微软雅黑" panose="020B0503020204020204" pitchFamily="34" charset="-122"/>
              </a:rPr>
              <a:t>r</a:t>
            </a:r>
            <a:r>
              <a:rPr lang="en-US" altLang="zh-CN" sz="2000" b="1" dirty="0">
                <a:solidFill>
                  <a:schemeClr val="tx2"/>
                </a:solidFill>
                <a:latin typeface="微软雅黑" panose="020B0503020204020204" pitchFamily="34" charset="-122"/>
                <a:ea typeface="微软雅黑" panose="020B0503020204020204" pitchFamily="34" charset="-122"/>
              </a:rPr>
              <a:t>-1≥ n</a:t>
            </a:r>
            <a:r>
              <a:rPr lang="zh-CN" altLang="en-US" sz="2000" dirty="0">
                <a:latin typeface="微软雅黑" panose="020B0503020204020204" pitchFamily="34" charset="-122"/>
                <a:ea typeface="微软雅黑" panose="020B0503020204020204" pitchFamily="34" charset="-122"/>
              </a:rPr>
              <a:t>，或者</a:t>
            </a:r>
            <a:r>
              <a:rPr lang="en-US" altLang="zh-CN" sz="2000" b="1" dirty="0">
                <a:solidFill>
                  <a:schemeClr val="tx2"/>
                </a:solidFill>
                <a:latin typeface="微软雅黑" panose="020B0503020204020204" pitchFamily="34" charset="-122"/>
                <a:ea typeface="微软雅黑" panose="020B0503020204020204" pitchFamily="34" charset="-122"/>
              </a:rPr>
              <a:t>2</a:t>
            </a:r>
            <a:r>
              <a:rPr lang="en-US" altLang="zh-CN" sz="2000" b="1" baseline="50000" dirty="0">
                <a:solidFill>
                  <a:schemeClr val="tx2"/>
                </a:solidFill>
                <a:latin typeface="微软雅黑" panose="020B0503020204020204" pitchFamily="34" charset="-122"/>
                <a:ea typeface="微软雅黑" panose="020B0503020204020204" pitchFamily="34" charset="-122"/>
              </a:rPr>
              <a:t>r</a:t>
            </a:r>
            <a:r>
              <a:rPr lang="en-US" altLang="zh-CN" sz="2000" b="1" dirty="0">
                <a:solidFill>
                  <a:schemeClr val="tx2"/>
                </a:solidFill>
                <a:latin typeface="微软雅黑" panose="020B0503020204020204" pitchFamily="34" charset="-122"/>
                <a:ea typeface="微软雅黑" panose="020B0503020204020204" pitchFamily="34" charset="-122"/>
              </a:rPr>
              <a:t>≥=n+1=r+k+1</a:t>
            </a:r>
            <a:endParaRPr lang="en-US" altLang="zh-CN" sz="2000" b="1" dirty="0">
              <a:solidFill>
                <a:schemeClr val="tx2"/>
              </a:solidFill>
              <a:latin typeface="微软雅黑" panose="020B0503020204020204" pitchFamily="34" charset="-122"/>
              <a:ea typeface="微软雅黑" panose="020B0503020204020204" pitchFamily="34" charset="-122"/>
            </a:endParaRPr>
          </a:p>
          <a:p>
            <a:pPr>
              <a:lnSpc>
                <a:spcPct val="150000"/>
              </a:lnSpc>
              <a:buSzPct val="80000"/>
            </a:pPr>
            <a:r>
              <a:rPr lang="en-US" altLang="zh-CN" sz="2800" b="1" dirty="0">
                <a:solidFill>
                  <a:srgbClr val="0000FF"/>
                </a:solidFill>
                <a:latin typeface="微软雅黑" panose="020B0503020204020204" pitchFamily="34" charset="-122"/>
                <a:ea typeface="微软雅黑" panose="020B0503020204020204" pitchFamily="34" charset="-122"/>
              </a:rPr>
              <a:t>(3) </a:t>
            </a:r>
            <a:r>
              <a:rPr lang="zh-CN" altLang="en-US" sz="2800" b="1" dirty="0">
                <a:solidFill>
                  <a:srgbClr val="0000FF"/>
                </a:solidFill>
                <a:latin typeface="微软雅黑" panose="020B0503020204020204" pitchFamily="34" charset="-122"/>
                <a:ea typeface="微软雅黑" panose="020B0503020204020204" pitchFamily="34" charset="-122"/>
              </a:rPr>
              <a:t>线性分组码的编码</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ct val="150000"/>
              </a:lnSpc>
              <a:buSzPct val="80000"/>
            </a:pPr>
            <a:r>
              <a:rPr lang="zh-CN" altLang="en-US" sz="2000" dirty="0">
                <a:latin typeface="微软雅黑" panose="020B0503020204020204" pitchFamily="34" charset="-122"/>
                <a:ea typeface="微软雅黑" panose="020B0503020204020204" pitchFamily="34" charset="-122"/>
              </a:rPr>
              <a:t>设线性分组码</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，其</a:t>
            </a:r>
            <a:r>
              <a:rPr lang="en-US" altLang="zh-CN" sz="2000" dirty="0">
                <a:latin typeface="微软雅黑" panose="020B0503020204020204" pitchFamily="34" charset="-122"/>
                <a:ea typeface="微软雅黑" panose="020B0503020204020204" pitchFamily="34" charset="-122"/>
              </a:rPr>
              <a:t>k=4</a:t>
            </a:r>
            <a:r>
              <a:rPr lang="zh-CN" altLang="en-US" sz="2000" dirty="0">
                <a:latin typeface="微软雅黑" panose="020B0503020204020204" pitchFamily="34" charset="-122"/>
                <a:ea typeface="微软雅黑" panose="020B0503020204020204" pitchFamily="34" charset="-122"/>
              </a:rPr>
              <a:t>。为了纠正</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位错</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码，</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要求监督位数</a:t>
            </a:r>
            <a:r>
              <a:rPr lang="en-US" altLang="zh-CN" sz="2000" dirty="0">
                <a:latin typeface="微软雅黑" panose="020B0503020204020204" pitchFamily="34" charset="-122"/>
                <a:ea typeface="微软雅黑" panose="020B0503020204020204" pitchFamily="34" charset="-122"/>
              </a:rPr>
              <a:t>r≥3</a:t>
            </a:r>
            <a:r>
              <a:rPr lang="zh-CN" altLang="en-US" sz="2000" dirty="0">
                <a:latin typeface="微软雅黑" panose="020B0503020204020204" pitchFamily="34" charset="-122"/>
                <a:ea typeface="微软雅黑" panose="020B0503020204020204" pitchFamily="34" charset="-122"/>
              </a:rPr>
              <a:t>。若取</a:t>
            </a:r>
            <a:r>
              <a:rPr lang="en-US" altLang="zh-CN" sz="2000" dirty="0">
                <a:latin typeface="微软雅黑" panose="020B0503020204020204" pitchFamily="34" charset="-122"/>
                <a:ea typeface="微软雅黑" panose="020B0503020204020204" pitchFamily="34" charset="-122"/>
              </a:rPr>
              <a:t>r=3</a:t>
            </a:r>
            <a:r>
              <a:rPr lang="zh-CN" altLang="en-US" sz="2000" dirty="0">
                <a:latin typeface="微软雅黑" panose="020B0503020204020204" pitchFamily="34" charset="-122"/>
                <a:ea typeface="微软雅黑" panose="020B0503020204020204" pitchFamily="34" charset="-122"/>
              </a:rPr>
              <a:t>，则</a:t>
            </a:r>
            <a:r>
              <a:rPr lang="en-US" altLang="zh-CN" sz="2000" dirty="0">
                <a:latin typeface="微软雅黑" panose="020B0503020204020204" pitchFamily="34" charset="-122"/>
                <a:ea typeface="微软雅黑" panose="020B0503020204020204" pitchFamily="34" charset="-122"/>
              </a:rPr>
              <a:t>n=k+r=7</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6</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5</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4</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表示</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个码元，</a:t>
            </a:r>
            <a:r>
              <a:rPr lang="en-US" altLang="zh-CN" sz="2000" dirty="0">
                <a:latin typeface="微软雅黑" panose="020B0503020204020204" pitchFamily="34" charset="-122"/>
                <a:ea typeface="微软雅黑" panose="020B0503020204020204" pitchFamily="34" charset="-122"/>
              </a:rPr>
              <a:t>S</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S</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S</a:t>
            </a:r>
            <a:r>
              <a:rPr lang="en-US" altLang="zh-CN" sz="2000" baseline="-25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表示</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个监</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督方程的校验子。校正子与错码位置的对应关系</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如表</a:t>
            </a:r>
            <a:r>
              <a:rPr lang="en-US" altLang="zh-CN" sz="2000" dirty="0">
                <a:latin typeface="微软雅黑" panose="020B0503020204020204" pitchFamily="34" charset="-122"/>
                <a:ea typeface="微软雅黑" panose="020B0503020204020204" pitchFamily="34" charset="-122"/>
              </a:rPr>
              <a:t>11-3</a:t>
            </a:r>
            <a:r>
              <a:rPr lang="zh-CN" altLang="en-US" sz="2000" dirty="0">
                <a:latin typeface="微软雅黑" panose="020B0503020204020204" pitchFamily="34" charset="-122"/>
                <a:ea typeface="微软雅黑" panose="020B0503020204020204" pitchFamily="34" charset="-122"/>
              </a:rPr>
              <a:t>规定</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也可以另外规定</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sp>
        <p:nvSpPr>
          <p:cNvPr id="55298" name="Rectangle 3"/>
          <p:cNvSpPr/>
          <p:nvPr/>
        </p:nvSpPr>
        <p:spPr>
          <a:xfrm>
            <a:off x="1403350" y="692150"/>
            <a:ext cx="4105275" cy="519113"/>
          </a:xfrm>
          <a:prstGeom prst="rect">
            <a:avLst/>
          </a:prstGeom>
          <a:noFill/>
          <a:ln w="9525">
            <a:noFill/>
          </a:ln>
        </p:spPr>
        <p:txBody>
          <a:bodyPr anchor="t">
            <a:spAutoFit/>
          </a:bodyPr>
          <a:p>
            <a:r>
              <a:rPr lang="en-US" altLang="zh-CN" sz="2800" b="1" dirty="0">
                <a:solidFill>
                  <a:srgbClr val="0000FF"/>
                </a:solidFill>
                <a:latin typeface="微软雅黑" panose="020B0503020204020204" pitchFamily="34" charset="-122"/>
                <a:ea typeface="微软雅黑" panose="020B0503020204020204" pitchFamily="34" charset="-122"/>
              </a:rPr>
              <a:t>(2) </a:t>
            </a:r>
            <a:r>
              <a:rPr lang="zh-CN" altLang="en-US" sz="2800" b="1" dirty="0">
                <a:solidFill>
                  <a:srgbClr val="0000FF"/>
                </a:solidFill>
                <a:latin typeface="微软雅黑" panose="020B0503020204020204" pitchFamily="34" charset="-122"/>
                <a:ea typeface="微软雅黑" panose="020B0503020204020204" pitchFamily="34" charset="-122"/>
              </a:rPr>
              <a:t>奇偶监督码的延伸</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aphicFrame>
        <p:nvGraphicFramePr>
          <p:cNvPr id="627849" name="Group 137"/>
          <p:cNvGraphicFramePr>
            <a:graphicFrameLocks noGrp="1"/>
          </p:cNvGraphicFramePr>
          <p:nvPr/>
        </p:nvGraphicFramePr>
        <p:xfrm>
          <a:off x="6759575" y="3111500"/>
          <a:ext cx="2346325" cy="3711575"/>
        </p:xfrm>
        <a:graphic>
          <a:graphicData uri="http://schemas.openxmlformats.org/drawingml/2006/table">
            <a:tbl>
              <a:tblPr/>
              <a:tblGrid>
                <a:gridCol w="1076325"/>
                <a:gridCol w="1270000"/>
              </a:tblGrid>
              <a:tr h="468630">
                <a:tc>
                  <a:txBody>
                    <a:bodyPr/>
                    <a:lstStyle/>
                    <a:p>
                      <a:pPr marL="0" marR="0" lvl="0" indent="0" algn="ctr" defTabSz="914400" rtl="0" fontAlgn="base">
                        <a:spcBef>
                          <a:spcPts val="0"/>
                        </a:spcBef>
                        <a:spcAft>
                          <a:spcPct val="0"/>
                        </a:spcAft>
                        <a:buClrTx/>
                        <a:buSzTx/>
                        <a:buFontTx/>
                        <a:buNone/>
                      </a:pPr>
                      <a:r>
                        <a:rPr kumimoji="0" lang="en-US" altLang="zh-CN" sz="20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S</a:t>
                      </a:r>
                      <a:r>
                        <a:rPr kumimoji="0" lang="en-US" altLang="zh-CN" sz="2000" b="1" i="0" u="none" strike="noStrike" cap="none" normalizeH="0" baseline="-25000" smtClean="0">
                          <a:ln>
                            <a:noFill/>
                          </a:ln>
                          <a:solidFill>
                            <a:schemeClr val="tx2"/>
                          </a:solidFill>
                          <a:effectLst/>
                          <a:latin typeface="微软雅黑" panose="020B0503020204020204" pitchFamily="34" charset="-122"/>
                          <a:ea typeface="微软雅黑" panose="020B0503020204020204" pitchFamily="34" charset="-122"/>
                        </a:rPr>
                        <a:t>1</a:t>
                      </a:r>
                      <a:r>
                        <a:rPr kumimoji="0" lang="en-US" altLang="zh-CN" sz="2000" b="1" i="0" u="none" strike="noStrike" cap="none" normalizeH="0" baseline="0" smtClean="0">
                          <a:ln>
                            <a:noFill/>
                          </a:ln>
                          <a:solidFill>
                            <a:schemeClr val="hlink"/>
                          </a:solidFill>
                          <a:effectLst/>
                          <a:latin typeface="微软雅黑" panose="020B0503020204020204" pitchFamily="34" charset="-122"/>
                          <a:ea typeface="微软雅黑" panose="020B0503020204020204" pitchFamily="34" charset="-122"/>
                        </a:rPr>
                        <a:t>S</a:t>
                      </a:r>
                      <a:r>
                        <a:rPr kumimoji="0" lang="en-US" altLang="zh-CN" sz="2000" b="1" i="0" u="none" strike="noStrike" cap="none" normalizeH="0" baseline="-25000" smtClean="0">
                          <a:ln>
                            <a:noFill/>
                          </a:ln>
                          <a:solidFill>
                            <a:schemeClr val="hlink"/>
                          </a:solidFill>
                          <a:effectLst/>
                          <a:latin typeface="微软雅黑" panose="020B0503020204020204" pitchFamily="34" charset="-122"/>
                          <a:ea typeface="微软雅黑" panose="020B0503020204020204" pitchFamily="34" charset="-122"/>
                        </a:rPr>
                        <a:t>2</a:t>
                      </a:r>
                      <a:r>
                        <a:rPr kumimoji="0" lang="en-US" altLang="zh-CN" sz="2000" b="1"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rPr>
                        <a:t>S</a:t>
                      </a:r>
                      <a:r>
                        <a:rPr kumimoji="0" lang="en-US" altLang="zh-CN" sz="2000" b="1" i="0" u="none" strike="noStrike" cap="none" normalizeH="0" baseline="-25000" smtClean="0">
                          <a:ln>
                            <a:noFill/>
                          </a:ln>
                          <a:solidFill>
                            <a:srgbClr val="0000FF"/>
                          </a:solidFill>
                          <a:effectLst/>
                          <a:latin typeface="微软雅黑" panose="020B0503020204020204" pitchFamily="34" charset="-122"/>
                          <a:ea typeface="微软雅黑" panose="020B0503020204020204" pitchFamily="34" charset="-122"/>
                        </a:rPr>
                        <a:t>3</a:t>
                      </a:r>
                      <a:endParaRPr kumimoji="0" lang="en-US" altLang="zh-CN" sz="2000" b="1" i="0" u="none" strike="noStrike" cap="none" normalizeH="0" baseline="-25000" smtClean="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fontAlgn="base">
                        <a:spcBef>
                          <a:spcPts val="0"/>
                        </a:spcBef>
                        <a:spcAft>
                          <a:spcPct val="0"/>
                        </a:spcAft>
                        <a:buClrTx/>
                        <a:buSzTx/>
                        <a:buFontTx/>
                        <a:buNone/>
                      </a:pP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错码位置</a:t>
                      </a:r>
                      <a:endPar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359410">
                <a:tc>
                  <a:txBody>
                    <a:bodyPr/>
                    <a:lstStyle/>
                    <a:p>
                      <a:pPr marL="0" marR="0" lvl="0" indent="0" algn="ctr" defTabSz="914400" rtl="0" fontAlgn="base">
                        <a:spcBef>
                          <a:spcPts val="0"/>
                        </a:spcBef>
                        <a:spcAft>
                          <a:spcPct val="0"/>
                        </a:spcAft>
                        <a:buClrTx/>
                        <a:buSzTx/>
                        <a:buFontTx/>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0  0  0</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fontAlgn="base">
                        <a:spcBef>
                          <a:spcPts val="0"/>
                        </a:spcBef>
                        <a:spcAft>
                          <a:spcPct val="0"/>
                        </a:spcAft>
                        <a:buClrTx/>
                        <a:buSzTx/>
                        <a:buFontTx/>
                        <a:buNone/>
                      </a:pP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无错</a:t>
                      </a:r>
                      <a:endPar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r>
              <a:tr h="402590">
                <a:tc>
                  <a:txBody>
                    <a:bodyPr/>
                    <a:lstStyle/>
                    <a:p>
                      <a:pPr marL="0" marR="0" lvl="0" indent="0" algn="ctr" defTabSz="914400" rtl="0" fontAlgn="base">
                        <a:spcBef>
                          <a:spcPts val="0"/>
                        </a:spcBef>
                        <a:spcAft>
                          <a:spcPct val="0"/>
                        </a:spcAft>
                        <a:buClrTx/>
                        <a:buSzTx/>
                        <a:buFontTx/>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0  0  </a:t>
                      </a:r>
                      <a:r>
                        <a:rPr kumimoji="0" lang="en-US" altLang="zh-CN" sz="2000" b="1"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rPr>
                        <a:t>1</a:t>
                      </a:r>
                      <a:endParaRPr kumimoji="0" lang="en-US" altLang="zh-CN" sz="2000" b="1"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fontAlgn="base">
                        <a:spcBef>
                          <a:spcPts val="0"/>
                        </a:spcBef>
                        <a:spcAft>
                          <a:spcPct val="0"/>
                        </a:spcAft>
                        <a:buClrTx/>
                        <a:buSzTx/>
                        <a:buFontTx/>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a</a:t>
                      </a:r>
                      <a:r>
                        <a:rPr kumimoji="0" lang="en-US" altLang="zh-CN" sz="2000" b="1" i="0" u="none" strike="noStrike" cap="none" normalizeH="0" baseline="-25000" smtClean="0">
                          <a:ln>
                            <a:noFill/>
                          </a:ln>
                          <a:solidFill>
                            <a:schemeClr val="tx1"/>
                          </a:solidFill>
                          <a:effectLst/>
                          <a:latin typeface="微软雅黑" panose="020B0503020204020204" pitchFamily="34" charset="-122"/>
                          <a:ea typeface="微软雅黑" panose="020B0503020204020204" pitchFamily="34" charset="-122"/>
                        </a:rPr>
                        <a:t>0</a:t>
                      </a:r>
                      <a:endParaRPr kumimoji="0" lang="en-US" altLang="zh-CN" sz="2000" b="1" i="0" u="none" strike="noStrike" cap="none" normalizeH="0" baseline="-2500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402590">
                <a:tc>
                  <a:txBody>
                    <a:bodyPr/>
                    <a:lstStyle/>
                    <a:p>
                      <a:pPr marL="0" marR="0" lvl="0" indent="0" algn="ctr" defTabSz="914400" rtl="0" fontAlgn="base">
                        <a:spcBef>
                          <a:spcPts val="0"/>
                        </a:spcBef>
                        <a:spcAft>
                          <a:spcPct val="0"/>
                        </a:spcAft>
                        <a:buClrTx/>
                        <a:buSzTx/>
                        <a:buFontTx/>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a:t>
                      </a:r>
                      <a:r>
                        <a:rPr kumimoji="0" lang="en-US" altLang="zh-CN" sz="2000" b="1" i="0" u="none" strike="noStrike" cap="none" normalizeH="0" baseline="0" smtClean="0">
                          <a:ln>
                            <a:noFill/>
                          </a:ln>
                          <a:solidFill>
                            <a:schemeClr val="hlink"/>
                          </a:solidFill>
                          <a:effectLst/>
                          <a:latin typeface="微软雅黑" panose="020B0503020204020204" pitchFamily="34" charset="-122"/>
                          <a:ea typeface="微软雅黑" panose="020B0503020204020204" pitchFamily="34" charset="-122"/>
                        </a:rPr>
                        <a:t>1 </a:t>
                      </a: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 0</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fontAlgn="base">
                        <a:spcBef>
                          <a:spcPts val="0"/>
                        </a:spcBef>
                        <a:spcAft>
                          <a:spcPct val="0"/>
                        </a:spcAft>
                        <a:buClrTx/>
                        <a:buSzTx/>
                        <a:buFontTx/>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a</a:t>
                      </a:r>
                      <a:r>
                        <a:rPr kumimoji="0" lang="en-US" altLang="zh-CN" sz="2000" b="1" i="0" u="none" strike="noStrike" cap="none" normalizeH="0" baseline="-2500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2000" b="1" i="0" u="none" strike="noStrike" cap="none" normalizeH="0" baseline="-2500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402590">
                <a:tc>
                  <a:txBody>
                    <a:bodyPr/>
                    <a:lstStyle/>
                    <a:p>
                      <a:pPr marL="0" marR="0" lvl="0" indent="0" algn="ctr" defTabSz="914400" rtl="0" fontAlgn="base">
                        <a:spcBef>
                          <a:spcPts val="0"/>
                        </a:spcBef>
                        <a:spcAft>
                          <a:spcPct val="0"/>
                        </a:spcAft>
                        <a:buClrTx/>
                        <a:buSzTx/>
                        <a:buFontTx/>
                        <a:buNone/>
                      </a:pPr>
                      <a:r>
                        <a:rPr kumimoji="0" lang="en-US" altLang="zh-CN" sz="20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1 </a:t>
                      </a: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 0  0</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fontAlgn="base">
                        <a:spcBef>
                          <a:spcPts val="0"/>
                        </a:spcBef>
                        <a:spcAft>
                          <a:spcPct val="0"/>
                        </a:spcAft>
                        <a:buClrTx/>
                        <a:buSzTx/>
                        <a:buFontTx/>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a</a:t>
                      </a:r>
                      <a:r>
                        <a:rPr kumimoji="0" lang="en-US" altLang="zh-CN" sz="2000" b="1" i="0" u="none" strike="noStrike" cap="none" normalizeH="0" baseline="-2500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2000" b="1" i="0" u="none" strike="noStrike" cap="none" normalizeH="0" baseline="-2500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402590">
                <a:tc>
                  <a:txBody>
                    <a:bodyPr/>
                    <a:lstStyle/>
                    <a:p>
                      <a:pPr marL="0" marR="0" lvl="0" indent="0" algn="ctr" defTabSz="914400" rtl="0" fontAlgn="base">
                        <a:spcBef>
                          <a:spcPts val="0"/>
                        </a:spcBef>
                        <a:spcAft>
                          <a:spcPct val="0"/>
                        </a:spcAft>
                        <a:buClrTx/>
                        <a:buSzTx/>
                        <a:buFontTx/>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a:t>
                      </a:r>
                      <a:r>
                        <a:rPr kumimoji="0" lang="en-US" altLang="zh-CN" sz="2000" b="1" i="0" u="none" strike="noStrike" cap="none" normalizeH="0" baseline="0" smtClean="0">
                          <a:ln>
                            <a:noFill/>
                          </a:ln>
                          <a:solidFill>
                            <a:schemeClr val="hlink"/>
                          </a:solidFill>
                          <a:effectLst/>
                          <a:latin typeface="微软雅黑" panose="020B0503020204020204" pitchFamily="34" charset="-122"/>
                          <a:ea typeface="微软雅黑" panose="020B0503020204020204" pitchFamily="34" charset="-122"/>
                        </a:rPr>
                        <a:t>1 </a:t>
                      </a: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 </a:t>
                      </a:r>
                      <a:r>
                        <a:rPr kumimoji="0" lang="en-US" altLang="zh-CN" sz="2000" b="1"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rPr>
                        <a:t>1</a:t>
                      </a:r>
                      <a:endParaRPr kumimoji="0" lang="en-US" altLang="zh-CN" sz="2000" b="1"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fontAlgn="base">
                        <a:spcBef>
                          <a:spcPts val="0"/>
                        </a:spcBef>
                        <a:spcAft>
                          <a:spcPct val="0"/>
                        </a:spcAft>
                        <a:buClrTx/>
                        <a:buSzTx/>
                        <a:buFontTx/>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a</a:t>
                      </a:r>
                      <a:r>
                        <a:rPr kumimoji="0" lang="en-US" altLang="zh-CN" sz="2000" b="1" i="0" u="none" strike="noStrike" cap="none" normalizeH="0" baseline="-25000" smtClean="0">
                          <a:ln>
                            <a:noFill/>
                          </a:ln>
                          <a:solidFill>
                            <a:schemeClr val="tx1"/>
                          </a:solidFill>
                          <a:effectLst/>
                          <a:latin typeface="微软雅黑" panose="020B0503020204020204" pitchFamily="34" charset="-122"/>
                          <a:ea typeface="微软雅黑" panose="020B0503020204020204" pitchFamily="34" charset="-122"/>
                        </a:rPr>
                        <a:t>3</a:t>
                      </a:r>
                      <a:endParaRPr kumimoji="0" lang="en-US" altLang="zh-CN" sz="2000" b="1" i="0" u="none" strike="noStrike" cap="none" normalizeH="0" baseline="-2500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403225">
                <a:tc>
                  <a:txBody>
                    <a:bodyPr/>
                    <a:lstStyle/>
                    <a:p>
                      <a:pPr marL="0" marR="0" lvl="0" indent="0" algn="ctr" defTabSz="914400" rtl="0" fontAlgn="base">
                        <a:spcBef>
                          <a:spcPts val="0"/>
                        </a:spcBef>
                        <a:spcAft>
                          <a:spcPct val="0"/>
                        </a:spcAft>
                        <a:buClrTx/>
                        <a:buSzTx/>
                        <a:buFontTx/>
                        <a:buNone/>
                      </a:pPr>
                      <a:r>
                        <a:rPr kumimoji="0" lang="en-US" altLang="zh-CN" sz="20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1 </a:t>
                      </a: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 0  </a:t>
                      </a:r>
                      <a:r>
                        <a:rPr kumimoji="0" lang="en-US" altLang="zh-CN" sz="2000" b="1"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rPr>
                        <a:t>1</a:t>
                      </a:r>
                      <a:endParaRPr kumimoji="0" lang="en-US" altLang="zh-CN" sz="2000" b="1"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fontAlgn="base">
                        <a:spcBef>
                          <a:spcPts val="0"/>
                        </a:spcBef>
                        <a:spcAft>
                          <a:spcPct val="0"/>
                        </a:spcAft>
                        <a:buClrTx/>
                        <a:buSzTx/>
                        <a:buFontTx/>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a</a:t>
                      </a:r>
                      <a:r>
                        <a:rPr kumimoji="0" lang="en-US" altLang="zh-CN" sz="2000" b="1" i="0" u="none" strike="noStrike" cap="none" normalizeH="0" baseline="-25000" smtClean="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2000" b="1" i="0" u="none" strike="noStrike" cap="none" normalizeH="0" baseline="-2500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402590">
                <a:tc>
                  <a:txBody>
                    <a:bodyPr/>
                    <a:lstStyle/>
                    <a:p>
                      <a:pPr marL="0" marR="0" lvl="0" indent="0" algn="ctr" defTabSz="914400" rtl="0" fontAlgn="base">
                        <a:spcBef>
                          <a:spcPts val="0"/>
                        </a:spcBef>
                        <a:spcAft>
                          <a:spcPct val="0"/>
                        </a:spcAft>
                        <a:buClrTx/>
                        <a:buSzTx/>
                        <a:buFontTx/>
                        <a:buNone/>
                      </a:pPr>
                      <a:r>
                        <a:rPr kumimoji="0" lang="en-US" altLang="zh-CN" sz="20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1 </a:t>
                      </a: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 </a:t>
                      </a:r>
                      <a:r>
                        <a:rPr kumimoji="0" lang="en-US" altLang="zh-CN" sz="2000" b="1" i="0" u="none" strike="noStrike" cap="none" normalizeH="0" baseline="0" smtClean="0">
                          <a:ln>
                            <a:noFill/>
                          </a:ln>
                          <a:solidFill>
                            <a:schemeClr val="hlink"/>
                          </a:solidFill>
                          <a:effectLst/>
                          <a:latin typeface="微软雅黑" panose="020B0503020204020204" pitchFamily="34" charset="-122"/>
                          <a:ea typeface="微软雅黑" panose="020B0503020204020204" pitchFamily="34" charset="-122"/>
                        </a:rPr>
                        <a:t>1 </a:t>
                      </a: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 0</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fontAlgn="base">
                        <a:spcBef>
                          <a:spcPts val="0"/>
                        </a:spcBef>
                        <a:spcAft>
                          <a:spcPct val="0"/>
                        </a:spcAft>
                        <a:buClrTx/>
                        <a:buSzTx/>
                        <a:buFontTx/>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a</a:t>
                      </a:r>
                      <a:r>
                        <a:rPr kumimoji="0" lang="en-US" altLang="zh-CN" sz="2000" b="1" i="0" u="none" strike="noStrike" cap="none" normalizeH="0" baseline="-25000" smtClean="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2000" b="1" i="0" u="none" strike="noStrike" cap="none" normalizeH="0" baseline="-2500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430530">
                <a:tc>
                  <a:txBody>
                    <a:bodyPr/>
                    <a:lstStyle/>
                    <a:p>
                      <a:pPr marL="0" marR="0" lvl="0" indent="0" algn="ctr" defTabSz="914400" rtl="0" fontAlgn="base">
                        <a:spcBef>
                          <a:spcPts val="0"/>
                        </a:spcBef>
                        <a:spcAft>
                          <a:spcPct val="0"/>
                        </a:spcAft>
                        <a:buClrTx/>
                        <a:buSzTx/>
                        <a:buFontTx/>
                        <a:buNone/>
                      </a:pPr>
                      <a:r>
                        <a:rPr kumimoji="0" lang="en-US" altLang="zh-CN" sz="2000" b="1"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1 </a:t>
                      </a: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 </a:t>
                      </a:r>
                      <a:r>
                        <a:rPr kumimoji="0" lang="en-US" altLang="zh-CN" sz="2000" b="1" i="0" u="none" strike="noStrike" cap="none" normalizeH="0" baseline="0" smtClean="0">
                          <a:ln>
                            <a:noFill/>
                          </a:ln>
                          <a:solidFill>
                            <a:schemeClr val="hlink"/>
                          </a:solidFill>
                          <a:effectLst/>
                          <a:latin typeface="微软雅黑" panose="020B0503020204020204" pitchFamily="34" charset="-122"/>
                          <a:ea typeface="微软雅黑" panose="020B0503020204020204" pitchFamily="34" charset="-122"/>
                        </a:rPr>
                        <a:t>1 </a:t>
                      </a: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 </a:t>
                      </a:r>
                      <a:r>
                        <a:rPr kumimoji="0" lang="en-US" altLang="zh-CN" sz="2000" b="1"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rPr>
                        <a:t>1</a:t>
                      </a:r>
                      <a:endParaRPr kumimoji="0" lang="en-US" altLang="zh-CN" sz="2000" b="1" i="0" u="none" strike="noStrike" cap="none" normalizeH="0" baseline="0" smtClean="0">
                        <a:ln>
                          <a:noFill/>
                        </a:ln>
                        <a:solidFill>
                          <a:srgbClr val="0000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fontAlgn="base">
                        <a:spcBef>
                          <a:spcPts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a:t>
                      </a:r>
                      <a:r>
                        <a:rPr kumimoji="0" lang="en-US" altLang="zh-CN" sz="2000" b="1" i="0" u="none" strike="noStrike" cap="none" normalizeH="0" baseline="-2500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2000" b="1" i="0" u="none" strike="noStrike" cap="none" normalizeH="0" baseline="-25000" dirty="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r>
            </a:tbl>
          </a:graphicData>
        </a:graphic>
      </p:graphicFrame>
      <p:sp>
        <p:nvSpPr>
          <p:cNvPr id="55334" name="Rectangle 138"/>
          <p:cNvSpPr/>
          <p:nvPr/>
        </p:nvSpPr>
        <p:spPr>
          <a:xfrm>
            <a:off x="6823075" y="2649538"/>
            <a:ext cx="1106488" cy="461962"/>
          </a:xfrm>
          <a:prstGeom prst="rect">
            <a:avLst/>
          </a:prstGeom>
          <a:noFill/>
          <a:ln w="9525">
            <a:noFill/>
          </a:ln>
        </p:spPr>
        <p:txBody>
          <a:bodyPr wrap="none" anchor="t">
            <a:spAutoFit/>
          </a:bodyPr>
          <a:p>
            <a:pPr algn="ctr">
              <a:lnSpc>
                <a:spcPct val="120000"/>
              </a:lnSpc>
              <a:spcBef>
                <a:spcPct val="20000"/>
              </a:spcBef>
              <a:buSzPct val="80000"/>
            </a:pPr>
            <a:r>
              <a:rPr lang="zh-CN" altLang="en-US" sz="2000" b="1" dirty="0">
                <a:solidFill>
                  <a:schemeClr val="tx2"/>
                </a:solidFill>
                <a:latin typeface="微软雅黑" panose="020B0503020204020204" pitchFamily="34" charset="-122"/>
                <a:ea typeface="微软雅黑" panose="020B0503020204020204" pitchFamily="34" charset="-122"/>
              </a:rPr>
              <a:t>表 </a:t>
            </a:r>
            <a:r>
              <a:rPr lang="en-US" altLang="zh-CN" sz="2000" b="1" dirty="0">
                <a:solidFill>
                  <a:schemeClr val="tx2"/>
                </a:solidFill>
                <a:latin typeface="微软雅黑" panose="020B0503020204020204" pitchFamily="34" charset="-122"/>
                <a:ea typeface="微软雅黑" panose="020B0503020204020204" pitchFamily="34" charset="-122"/>
              </a:rPr>
              <a:t>11-3</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idx="1"/>
          </p:nvPr>
        </p:nvSpPr>
        <p:spPr>
          <a:xfrm>
            <a:off x="368300" y="1428750"/>
            <a:ext cx="8347075" cy="4214813"/>
          </a:xfrm>
          <a:ln/>
        </p:spPr>
        <p:txBody>
          <a:bodyPr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由表</a:t>
            </a:r>
            <a:r>
              <a:rPr lang="en-US" altLang="zh-CN" sz="2000" dirty="0">
                <a:latin typeface="微软雅黑" panose="020B0503020204020204" pitchFamily="34" charset="-122"/>
                <a:ea typeface="微软雅黑" panose="020B0503020204020204" pitchFamily="34" charset="-122"/>
              </a:rPr>
              <a:t>11-3</a:t>
            </a:r>
            <a:r>
              <a:rPr lang="zh-CN" altLang="en-US" sz="2000" dirty="0">
                <a:latin typeface="微软雅黑" panose="020B0503020204020204" pitchFamily="34" charset="-122"/>
                <a:ea typeface="微软雅黑" panose="020B0503020204020204" pitchFamily="34" charset="-122"/>
              </a:rPr>
              <a:t>可见，</a:t>
            </a:r>
            <a:r>
              <a:rPr lang="zh-CN" altLang="en-US" sz="2000" b="1" dirty="0">
                <a:solidFill>
                  <a:srgbClr val="FF0000"/>
                </a:solidFill>
                <a:latin typeface="微软雅黑" panose="020B0503020204020204" pitchFamily="34" charset="-122"/>
                <a:ea typeface="微软雅黑" panose="020B0503020204020204" pitchFamily="34" charset="-122"/>
              </a:rPr>
              <a:t>当一错码在</a:t>
            </a:r>
            <a:r>
              <a:rPr lang="en-US" altLang="zh-CN" sz="2000" b="1" dirty="0">
                <a:solidFill>
                  <a:srgbClr val="FF0000"/>
                </a:solidFill>
                <a:latin typeface="微软雅黑" panose="020B0503020204020204" pitchFamily="34" charset="-122"/>
                <a:ea typeface="微软雅黑" panose="020B0503020204020204" pitchFamily="34" charset="-122"/>
              </a:rPr>
              <a:t>a</a:t>
            </a:r>
            <a:r>
              <a:rPr lang="en-US" altLang="zh-CN" sz="2000" b="1" baseline="-25000" dirty="0">
                <a:solidFill>
                  <a:srgbClr val="FF0000"/>
                </a:solidFill>
                <a:latin typeface="微软雅黑" panose="020B0503020204020204" pitchFamily="34" charset="-122"/>
                <a:ea typeface="微软雅黑" panose="020B0503020204020204" pitchFamily="34" charset="-122"/>
              </a:rPr>
              <a:t>2</a:t>
            </a:r>
            <a:r>
              <a:rPr lang="zh-CN" altLang="en-US"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a</a:t>
            </a:r>
            <a:r>
              <a:rPr lang="en-US" altLang="zh-CN" sz="2000" b="1" baseline="-25000" dirty="0">
                <a:solidFill>
                  <a:srgbClr val="FF0000"/>
                </a:solidFill>
                <a:latin typeface="微软雅黑" panose="020B0503020204020204" pitchFamily="34" charset="-122"/>
                <a:ea typeface="微软雅黑" panose="020B0503020204020204" pitchFamily="34" charset="-122"/>
              </a:rPr>
              <a:t>4</a:t>
            </a:r>
            <a:r>
              <a:rPr lang="zh-CN" altLang="en-US"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a</a:t>
            </a:r>
            <a:r>
              <a:rPr lang="en-US" altLang="zh-CN" sz="2000" b="1" baseline="-25000" dirty="0">
                <a:solidFill>
                  <a:srgbClr val="FF0000"/>
                </a:solidFill>
                <a:latin typeface="微软雅黑" panose="020B0503020204020204" pitchFamily="34" charset="-122"/>
                <a:ea typeface="微软雅黑" panose="020B0503020204020204" pitchFamily="34" charset="-122"/>
              </a:rPr>
              <a:t>5</a:t>
            </a:r>
            <a:r>
              <a:rPr lang="zh-CN" altLang="en-US" sz="2000" b="1" dirty="0">
                <a:solidFill>
                  <a:srgbClr val="FF0000"/>
                </a:solidFill>
                <a:latin typeface="微软雅黑" panose="020B0503020204020204" pitchFamily="34" charset="-122"/>
                <a:ea typeface="微软雅黑" panose="020B0503020204020204" pitchFamily="34" charset="-122"/>
              </a:rPr>
              <a:t>或</a:t>
            </a:r>
            <a:r>
              <a:rPr lang="en-US" altLang="zh-CN" sz="2000" b="1" dirty="0">
                <a:solidFill>
                  <a:srgbClr val="FF0000"/>
                </a:solidFill>
                <a:latin typeface="微软雅黑" panose="020B0503020204020204" pitchFamily="34" charset="-122"/>
                <a:ea typeface="微软雅黑" panose="020B0503020204020204" pitchFamily="34" charset="-122"/>
              </a:rPr>
              <a:t>a</a:t>
            </a:r>
            <a:r>
              <a:rPr lang="en-US" altLang="zh-CN" sz="2000" b="1" baseline="-25000" dirty="0">
                <a:solidFill>
                  <a:srgbClr val="FF0000"/>
                </a:solidFill>
                <a:latin typeface="微软雅黑" panose="020B0503020204020204" pitchFamily="34" charset="-122"/>
                <a:ea typeface="微软雅黑" panose="020B0503020204020204" pitchFamily="34" charset="-122"/>
              </a:rPr>
              <a:t>6</a:t>
            </a:r>
            <a:r>
              <a:rPr lang="zh-CN" altLang="en-US" sz="2000" b="1" dirty="0">
                <a:solidFill>
                  <a:srgbClr val="FF0000"/>
                </a:solidFill>
                <a:latin typeface="微软雅黑" panose="020B0503020204020204" pitchFamily="34" charset="-122"/>
                <a:ea typeface="微软雅黑" panose="020B0503020204020204" pitchFamily="34" charset="-122"/>
              </a:rPr>
              <a:t>时校正子</a:t>
            </a:r>
            <a:r>
              <a:rPr lang="en-US" altLang="zh-CN" sz="2000" b="1" dirty="0">
                <a:solidFill>
                  <a:srgbClr val="FF0000"/>
                </a:solidFill>
                <a:latin typeface="微软雅黑" panose="020B0503020204020204" pitchFamily="34" charset="-122"/>
                <a:ea typeface="微软雅黑" panose="020B0503020204020204" pitchFamily="34" charset="-122"/>
              </a:rPr>
              <a:t>S</a:t>
            </a:r>
            <a:r>
              <a:rPr lang="en-US" altLang="zh-CN" sz="2000" b="1" baseline="-25000" dirty="0">
                <a:solidFill>
                  <a:srgbClr val="FF0000"/>
                </a:solidFill>
                <a:latin typeface="微软雅黑" panose="020B0503020204020204" pitchFamily="34" charset="-122"/>
                <a:ea typeface="微软雅黑" panose="020B0503020204020204" pitchFamily="34" charset="-122"/>
              </a:rPr>
              <a:t>1</a:t>
            </a:r>
            <a:r>
              <a:rPr lang="zh-CN" altLang="en-US" sz="2000" b="1" dirty="0">
                <a:solidFill>
                  <a:srgbClr val="FF0000"/>
                </a:solidFill>
                <a:latin typeface="微软雅黑" panose="020B0503020204020204" pitchFamily="34" charset="-122"/>
                <a:ea typeface="微软雅黑" panose="020B0503020204020204" pitchFamily="34" charset="-122"/>
              </a:rPr>
              <a:t>为</a:t>
            </a:r>
            <a:r>
              <a:rPr lang="en-US" altLang="zh-CN" sz="2000" b="1" dirty="0">
                <a:solidFill>
                  <a:srgbClr val="FF0000"/>
                </a:solidFill>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；否则</a:t>
            </a:r>
            <a:r>
              <a:rPr lang="en-US" altLang="zh-CN" sz="2000" dirty="0">
                <a:latin typeface="微软雅黑" panose="020B0503020204020204" pitchFamily="34" charset="-122"/>
                <a:ea typeface="微软雅黑" panose="020B0503020204020204" pitchFamily="34" charset="-122"/>
              </a:rPr>
              <a:t>S</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，即构成偶监督关系：</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同理可得：</a:t>
            </a:r>
            <a:r>
              <a:rPr lang="en-US" altLang="zh-CN" sz="2000" dirty="0">
                <a:latin typeface="微软雅黑" panose="020B0503020204020204" pitchFamily="34" charset="-122"/>
                <a:ea typeface="微软雅黑" panose="020B0503020204020204" pitchFamily="34" charset="-122"/>
              </a:rPr>
              <a:t>                                                                           (11.5-1)</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信息位</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6</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5</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4</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的值决定于输入信号，是随机的。监督位</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的值应根据信息位的值按监督关系来确定，即监督位应使</a:t>
            </a:r>
            <a:r>
              <a:rPr lang="en-US" altLang="zh-CN" sz="2000" dirty="0">
                <a:latin typeface="微软雅黑" panose="020B0503020204020204" pitchFamily="34" charset="-122"/>
                <a:ea typeface="微软雅黑" panose="020B0503020204020204" pitchFamily="34" charset="-122"/>
              </a:rPr>
              <a:t>(11.4-1)</a:t>
            </a:r>
            <a:r>
              <a:rPr lang="zh-CN" altLang="en-US" sz="2000" dirty="0">
                <a:latin typeface="微软雅黑" panose="020B0503020204020204" pitchFamily="34" charset="-122"/>
                <a:ea typeface="微软雅黑" panose="020B0503020204020204" pitchFamily="34" charset="-122"/>
              </a:rPr>
              <a:t>式中的值为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编成的码组中应无错码</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，由此得到</a:t>
            </a:r>
            <a:r>
              <a:rPr lang="zh-CN" altLang="en-US" sz="2000" b="1" dirty="0">
                <a:solidFill>
                  <a:srgbClr val="0000FF"/>
                </a:solidFill>
                <a:latin typeface="微软雅黑" panose="020B0503020204020204" pitchFamily="34" charset="-122"/>
                <a:ea typeface="微软雅黑" panose="020B0503020204020204" pitchFamily="34" charset="-122"/>
              </a:rPr>
              <a:t>监督方程组</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(11.5-2)</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zh-CN" altLang="en-US" sz="2000" dirty="0">
              <a:latin typeface="微软雅黑" panose="020B0503020204020204" pitchFamily="34" charset="-122"/>
              <a:ea typeface="微软雅黑" panose="020B0503020204020204" pitchFamily="34" charset="-122"/>
            </a:endParaRPr>
          </a:p>
        </p:txBody>
      </p:sp>
      <p:grpSp>
        <p:nvGrpSpPr>
          <p:cNvPr id="56322" name="组合 10"/>
          <p:cNvGrpSpPr/>
          <p:nvPr/>
        </p:nvGrpSpPr>
        <p:grpSpPr>
          <a:xfrm>
            <a:off x="2990850" y="2000250"/>
            <a:ext cx="4002088" cy="1571625"/>
            <a:chOff x="2913063" y="2349500"/>
            <a:chExt cx="3387725" cy="1222375"/>
          </a:xfrm>
        </p:grpSpPr>
        <p:graphicFrame>
          <p:nvGraphicFramePr>
            <p:cNvPr id="56323" name="Object 3"/>
            <p:cNvGraphicFramePr/>
            <p:nvPr/>
          </p:nvGraphicFramePr>
          <p:xfrm>
            <a:off x="2928938" y="2349500"/>
            <a:ext cx="3355975" cy="360362"/>
          </p:xfrm>
          <a:graphic>
            <a:graphicData uri="http://schemas.openxmlformats.org/presentationml/2006/ole">
              <mc:AlternateContent xmlns:mc="http://schemas.openxmlformats.org/markup-compatibility/2006">
                <mc:Choice xmlns:v="urn:schemas-microsoft-com:vml" Requires="v">
                  <p:oleObj spid="_x0000_s3085" name="" r:id="rId1" imgW="1346200" imgH="228600" progId="Equation.DSMT4">
                    <p:embed/>
                  </p:oleObj>
                </mc:Choice>
                <mc:Fallback>
                  <p:oleObj name="" r:id="rId1" imgW="1346200" imgH="228600" progId="Equation.DSMT4">
                    <p:embed/>
                    <p:pic>
                      <p:nvPicPr>
                        <p:cNvPr id="0" name="图片 3084"/>
                        <p:cNvPicPr/>
                        <p:nvPr/>
                      </p:nvPicPr>
                      <p:blipFill>
                        <a:blip r:embed="rId2"/>
                        <a:stretch>
                          <a:fillRect/>
                        </a:stretch>
                      </p:blipFill>
                      <p:spPr>
                        <a:xfrm>
                          <a:off x="2928938" y="2349500"/>
                          <a:ext cx="3355975" cy="360362"/>
                        </a:xfrm>
                        <a:prstGeom prst="rect">
                          <a:avLst/>
                        </a:prstGeom>
                        <a:solidFill>
                          <a:srgbClr val="CCFFCC"/>
                        </a:solidFill>
                        <a:ln w="38100">
                          <a:noFill/>
                          <a:miter/>
                        </a:ln>
                      </p:spPr>
                    </p:pic>
                  </p:oleObj>
                </mc:Fallback>
              </mc:AlternateContent>
            </a:graphicData>
          </a:graphic>
        </p:graphicFrame>
        <p:graphicFrame>
          <p:nvGraphicFramePr>
            <p:cNvPr id="56324" name="Object 4"/>
            <p:cNvGraphicFramePr/>
            <p:nvPr/>
          </p:nvGraphicFramePr>
          <p:xfrm>
            <a:off x="2914810" y="2781406"/>
            <a:ext cx="3384231" cy="358563"/>
          </p:xfrm>
          <a:graphic>
            <a:graphicData uri="http://schemas.openxmlformats.org/presentationml/2006/ole">
              <mc:AlternateContent xmlns:mc="http://schemas.openxmlformats.org/markup-compatibility/2006">
                <mc:Choice xmlns:v="urn:schemas-microsoft-com:vml" Requires="v">
                  <p:oleObj spid="_x0000_s3084" name="" r:id="rId3" imgW="1346200" imgH="228600" progId="Equation.DSMT4">
                    <p:embed/>
                  </p:oleObj>
                </mc:Choice>
                <mc:Fallback>
                  <p:oleObj name="" r:id="rId3" imgW="1346200" imgH="228600" progId="Equation.DSMT4">
                    <p:embed/>
                    <p:pic>
                      <p:nvPicPr>
                        <p:cNvPr id="0" name="图片 3083"/>
                        <p:cNvPicPr/>
                        <p:nvPr/>
                      </p:nvPicPr>
                      <p:blipFill>
                        <a:blip r:embed="rId4"/>
                        <a:stretch>
                          <a:fillRect/>
                        </a:stretch>
                      </p:blipFill>
                      <p:spPr>
                        <a:xfrm>
                          <a:off x="2914810" y="2781406"/>
                          <a:ext cx="3384231" cy="358563"/>
                        </a:xfrm>
                        <a:prstGeom prst="rect">
                          <a:avLst/>
                        </a:prstGeom>
                        <a:solidFill>
                          <a:srgbClr val="FFFCE0"/>
                        </a:solidFill>
                        <a:ln w="38100">
                          <a:noFill/>
                          <a:miter/>
                        </a:ln>
                      </p:spPr>
                    </p:pic>
                  </p:oleObj>
                </mc:Fallback>
              </mc:AlternateContent>
            </a:graphicData>
          </a:graphic>
        </p:graphicFrame>
        <p:graphicFrame>
          <p:nvGraphicFramePr>
            <p:cNvPr id="56325" name="Object 5"/>
            <p:cNvGraphicFramePr/>
            <p:nvPr/>
          </p:nvGraphicFramePr>
          <p:xfrm>
            <a:off x="2913063" y="3213100"/>
            <a:ext cx="3387725" cy="358775"/>
          </p:xfrm>
          <a:graphic>
            <a:graphicData uri="http://schemas.openxmlformats.org/presentationml/2006/ole">
              <mc:AlternateContent xmlns:mc="http://schemas.openxmlformats.org/markup-compatibility/2006">
                <mc:Choice xmlns:v="urn:schemas-microsoft-com:vml" Requires="v">
                  <p:oleObj spid="_x0000_s3081" name="" r:id="rId5" imgW="1358900" imgH="228600" progId="Equation.DSMT4">
                    <p:embed/>
                  </p:oleObj>
                </mc:Choice>
                <mc:Fallback>
                  <p:oleObj name="" r:id="rId5" imgW="1358900" imgH="228600" progId="Equation.DSMT4">
                    <p:embed/>
                    <p:pic>
                      <p:nvPicPr>
                        <p:cNvPr id="0" name="图片 3080"/>
                        <p:cNvPicPr/>
                        <p:nvPr/>
                      </p:nvPicPr>
                      <p:blipFill>
                        <a:blip r:embed="rId6"/>
                        <a:stretch>
                          <a:fillRect/>
                        </a:stretch>
                      </p:blipFill>
                      <p:spPr>
                        <a:xfrm>
                          <a:off x="2913063" y="3213100"/>
                          <a:ext cx="3387725" cy="358775"/>
                        </a:xfrm>
                        <a:prstGeom prst="rect">
                          <a:avLst/>
                        </a:prstGeom>
                        <a:solidFill>
                          <a:srgbClr val="D9D9D9"/>
                        </a:solidFill>
                        <a:ln w="38100">
                          <a:noFill/>
                          <a:miter/>
                        </a:ln>
                      </p:spPr>
                    </p:pic>
                  </p:oleObj>
                </mc:Fallback>
              </mc:AlternateContent>
            </a:graphicData>
          </a:graphic>
        </p:graphicFrame>
      </p:grpSp>
      <p:grpSp>
        <p:nvGrpSpPr>
          <p:cNvPr id="56326" name="组合 11"/>
          <p:cNvGrpSpPr/>
          <p:nvPr/>
        </p:nvGrpSpPr>
        <p:grpSpPr>
          <a:xfrm>
            <a:off x="2357438" y="5214938"/>
            <a:ext cx="4286250" cy="1428750"/>
            <a:chOff x="3071802" y="5013325"/>
            <a:chExt cx="3158990" cy="1164163"/>
          </a:xfrm>
        </p:grpSpPr>
        <p:graphicFrame>
          <p:nvGraphicFramePr>
            <p:cNvPr id="56327" name="Object 8"/>
            <p:cNvGraphicFramePr/>
            <p:nvPr/>
          </p:nvGraphicFramePr>
          <p:xfrm>
            <a:off x="3409926" y="5429256"/>
            <a:ext cx="2787531" cy="379417"/>
          </p:xfrm>
          <a:graphic>
            <a:graphicData uri="http://schemas.openxmlformats.org/presentationml/2006/ole">
              <mc:AlternateContent xmlns:mc="http://schemas.openxmlformats.org/markup-compatibility/2006">
                <mc:Choice xmlns:v="urn:schemas-microsoft-com:vml" Requires="v">
                  <p:oleObj spid="_x0000_s3082" name="" r:id="rId7" imgW="1282700" imgH="228600" progId="Equation.DSMT4">
                    <p:embed/>
                  </p:oleObj>
                </mc:Choice>
                <mc:Fallback>
                  <p:oleObj name="" r:id="rId7" imgW="1282700" imgH="228600" progId="Equation.DSMT4">
                    <p:embed/>
                    <p:pic>
                      <p:nvPicPr>
                        <p:cNvPr id="0" name="图片 3081"/>
                        <p:cNvPicPr/>
                        <p:nvPr/>
                      </p:nvPicPr>
                      <p:blipFill>
                        <a:blip r:embed="rId8"/>
                        <a:stretch>
                          <a:fillRect/>
                        </a:stretch>
                      </p:blipFill>
                      <p:spPr>
                        <a:xfrm>
                          <a:off x="3409926" y="5429256"/>
                          <a:ext cx="2787531" cy="379417"/>
                        </a:xfrm>
                        <a:prstGeom prst="rect">
                          <a:avLst/>
                        </a:prstGeom>
                        <a:solidFill>
                          <a:srgbClr val="99CCFF">
                            <a:alpha val="40999"/>
                          </a:srgbClr>
                        </a:solidFill>
                        <a:ln w="38100">
                          <a:noFill/>
                          <a:miter/>
                        </a:ln>
                      </p:spPr>
                    </p:pic>
                  </p:oleObj>
                </mc:Fallback>
              </mc:AlternateContent>
            </a:graphicData>
          </a:graphic>
        </p:graphicFrame>
        <p:graphicFrame>
          <p:nvGraphicFramePr>
            <p:cNvPr id="56328" name="Object 9"/>
            <p:cNvGraphicFramePr/>
            <p:nvPr/>
          </p:nvGraphicFramePr>
          <p:xfrm>
            <a:off x="3387703" y="5828253"/>
            <a:ext cx="2828804" cy="349235"/>
          </p:xfrm>
          <a:graphic>
            <a:graphicData uri="http://schemas.openxmlformats.org/presentationml/2006/ole">
              <mc:AlternateContent xmlns:mc="http://schemas.openxmlformats.org/markup-compatibility/2006">
                <mc:Choice xmlns:v="urn:schemas-microsoft-com:vml" Requires="v">
                  <p:oleObj spid="_x0000_s3086" name="" r:id="rId9" imgW="1308100" imgH="228600" progId="Equation.DSMT4">
                    <p:embed/>
                  </p:oleObj>
                </mc:Choice>
                <mc:Fallback>
                  <p:oleObj name="" r:id="rId9" imgW="1308100" imgH="228600" progId="Equation.DSMT4">
                    <p:embed/>
                    <p:pic>
                      <p:nvPicPr>
                        <p:cNvPr id="0" name="图片 3085"/>
                        <p:cNvPicPr/>
                        <p:nvPr/>
                      </p:nvPicPr>
                      <p:blipFill>
                        <a:blip r:embed="rId10"/>
                        <a:stretch>
                          <a:fillRect/>
                        </a:stretch>
                      </p:blipFill>
                      <p:spPr>
                        <a:xfrm>
                          <a:off x="3387703" y="5828253"/>
                          <a:ext cx="2828804" cy="349235"/>
                        </a:xfrm>
                        <a:prstGeom prst="rect">
                          <a:avLst/>
                        </a:prstGeom>
                        <a:solidFill>
                          <a:srgbClr val="99CCFF">
                            <a:alpha val="48000"/>
                          </a:srgbClr>
                        </a:solidFill>
                        <a:ln w="38100">
                          <a:noFill/>
                          <a:miter/>
                        </a:ln>
                      </p:spPr>
                    </p:pic>
                  </p:oleObj>
                </mc:Fallback>
              </mc:AlternateContent>
            </a:graphicData>
          </a:graphic>
        </p:graphicFrame>
        <p:graphicFrame>
          <p:nvGraphicFramePr>
            <p:cNvPr id="56329" name="Object 10"/>
            <p:cNvGraphicFramePr/>
            <p:nvPr/>
          </p:nvGraphicFramePr>
          <p:xfrm>
            <a:off x="3403576" y="5013325"/>
            <a:ext cx="2827216" cy="377830"/>
          </p:xfrm>
          <a:graphic>
            <a:graphicData uri="http://schemas.openxmlformats.org/presentationml/2006/ole">
              <mc:AlternateContent xmlns:mc="http://schemas.openxmlformats.org/markup-compatibility/2006">
                <mc:Choice xmlns:v="urn:schemas-microsoft-com:vml" Requires="v">
                  <p:oleObj spid="_x0000_s3080" name="" r:id="rId11" imgW="1308100" imgH="228600" progId="Equation.DSMT4">
                    <p:embed/>
                  </p:oleObj>
                </mc:Choice>
                <mc:Fallback>
                  <p:oleObj name="" r:id="rId11" imgW="1308100" imgH="228600" progId="Equation.DSMT4">
                    <p:embed/>
                    <p:pic>
                      <p:nvPicPr>
                        <p:cNvPr id="0" name="图片 3079"/>
                        <p:cNvPicPr/>
                        <p:nvPr/>
                      </p:nvPicPr>
                      <p:blipFill>
                        <a:blip r:embed="rId12"/>
                        <a:stretch>
                          <a:fillRect/>
                        </a:stretch>
                      </p:blipFill>
                      <p:spPr>
                        <a:xfrm>
                          <a:off x="3403576" y="5013325"/>
                          <a:ext cx="2827216" cy="377830"/>
                        </a:xfrm>
                        <a:prstGeom prst="rect">
                          <a:avLst/>
                        </a:prstGeom>
                        <a:solidFill>
                          <a:srgbClr val="99CCFF">
                            <a:alpha val="48000"/>
                          </a:srgbClr>
                        </a:solidFill>
                        <a:ln w="38100">
                          <a:noFill/>
                          <a:miter/>
                        </a:ln>
                      </p:spPr>
                    </p:pic>
                  </p:oleObj>
                </mc:Fallback>
              </mc:AlternateContent>
            </a:graphicData>
          </a:graphic>
        </p:graphicFrame>
        <p:sp>
          <p:nvSpPr>
            <p:cNvPr id="56330" name="AutoShape 11"/>
            <p:cNvSpPr/>
            <p:nvPr/>
          </p:nvSpPr>
          <p:spPr>
            <a:xfrm>
              <a:off x="3071802" y="5086351"/>
              <a:ext cx="150312" cy="1057293"/>
            </a:xfrm>
            <a:prstGeom prst="leftBrace">
              <a:avLst>
                <a:gd name="adj1" fmla="val 43180"/>
                <a:gd name="adj2" fmla="val 50000"/>
              </a:avLst>
            </a:prstGeom>
            <a:solidFill>
              <a:srgbClr val="99CCFF"/>
            </a:solidFill>
            <a:ln w="9525" cap="flat" cmpd="sng">
              <a:solidFill>
                <a:schemeClr val="tx1"/>
              </a:solidFill>
              <a:prstDash val="solid"/>
              <a:round/>
              <a:headEnd type="none" w="med" len="med"/>
              <a:tailEnd type="none" w="med" len="med"/>
            </a:ln>
          </p:spPr>
          <p:txBody>
            <a:bodyPr wrap="none" anchor="ctr"/>
            <a:p>
              <a:pPr algn="ctr"/>
              <a:endParaRPr lang="zh-CN" altLang="en-US" dirty="0">
                <a:latin typeface="Comic Sans MS" panose="030F0702030302020204" pitchFamily="66" charset="0"/>
                <a:ea typeface="宋体" panose="02010600030101010101" pitchFamily="2" charset="-122"/>
              </a:endParaRPr>
            </a:p>
          </p:txBody>
        </p:sp>
      </p:grpSp>
    </p:spTree>
  </p:cSld>
  <p:clrMapOvr>
    <a:masterClrMapping/>
  </p:clrMapOvr>
  <p:transition>
    <p:blinds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11"/>
          <p:cNvSpPr/>
          <p:nvPr/>
        </p:nvSpPr>
        <p:spPr>
          <a:xfrm>
            <a:off x="428625" y="1484313"/>
            <a:ext cx="5453063" cy="3322637"/>
          </a:xfrm>
          <a:prstGeom prst="rect">
            <a:avLst/>
          </a:prstGeom>
          <a:noFill/>
          <a:ln w="9525">
            <a:noFill/>
          </a:ln>
        </p:spPr>
        <p:txBody>
          <a:bodyPr wrap="square" anchor="t">
            <a:spAutoFit/>
          </a:bodyPr>
          <a:p>
            <a:pPr>
              <a:lnSpc>
                <a:spcPct val="150000"/>
              </a:lnSpc>
            </a:pPr>
            <a:r>
              <a:rPr lang="zh-CN" altLang="en-US" sz="2000" dirty="0">
                <a:latin typeface="微软雅黑" panose="020B0503020204020204" pitchFamily="34" charset="-122"/>
                <a:ea typeface="微软雅黑" panose="020B0503020204020204" pitchFamily="34" charset="-122"/>
              </a:rPr>
              <a:t>由此解出各</a:t>
            </a:r>
            <a:r>
              <a:rPr lang="zh-CN" altLang="en-US" sz="2000" b="1" dirty="0">
                <a:solidFill>
                  <a:srgbClr val="0000FF"/>
                </a:solidFill>
                <a:latin typeface="微软雅黑" panose="020B0503020204020204" pitchFamily="34" charset="-122"/>
                <a:ea typeface="微软雅黑" panose="020B0503020204020204" pitchFamily="34" charset="-122"/>
              </a:rPr>
              <a:t>监督位</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(11.5-3)</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给定信息位后，按</a:t>
            </a:r>
            <a:r>
              <a:rPr lang="en-US" altLang="zh-CN" sz="2000" dirty="0">
                <a:latin typeface="微软雅黑" panose="020B0503020204020204" pitchFamily="34" charset="-122"/>
                <a:ea typeface="微软雅黑" panose="020B0503020204020204" pitchFamily="34" charset="-122"/>
              </a:rPr>
              <a:t>(11.5-3)</a:t>
            </a:r>
            <a:r>
              <a:rPr lang="zh-CN" altLang="en-US" sz="2000" dirty="0">
                <a:latin typeface="微软雅黑" panose="020B0503020204020204" pitchFamily="34" charset="-122"/>
                <a:ea typeface="微软雅黑" panose="020B0503020204020204" pitchFamily="34" charset="-122"/>
              </a:rPr>
              <a:t>式可算出监督位，其结果如表</a:t>
            </a:r>
            <a:r>
              <a:rPr lang="en-US" altLang="zh-CN" sz="2000" dirty="0">
                <a:latin typeface="微软雅黑" panose="020B0503020204020204" pitchFamily="34" charset="-122"/>
                <a:ea typeface="微软雅黑" panose="020B0503020204020204" pitchFamily="34" charset="-122"/>
              </a:rPr>
              <a:t>11-4</a:t>
            </a:r>
            <a:r>
              <a:rPr lang="zh-CN" altLang="en-US" sz="2000" dirty="0">
                <a:latin typeface="微软雅黑" panose="020B0503020204020204" pitchFamily="34" charset="-122"/>
                <a:ea typeface="微软雅黑" panose="020B0503020204020204" pitchFamily="34" charset="-122"/>
              </a:rPr>
              <a:t>所示，从而得到</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个许用码组</a:t>
            </a:r>
            <a:endParaRPr lang="zh-CN" altLang="en-US" sz="2000" dirty="0">
              <a:latin typeface="微软雅黑" panose="020B0503020204020204" pitchFamily="34" charset="-122"/>
              <a:ea typeface="微软雅黑" panose="020B0503020204020204" pitchFamily="34" charset="-122"/>
            </a:endParaRPr>
          </a:p>
        </p:txBody>
      </p:sp>
      <p:grpSp>
        <p:nvGrpSpPr>
          <p:cNvPr id="57346" name="Group 243"/>
          <p:cNvGrpSpPr/>
          <p:nvPr/>
        </p:nvGrpSpPr>
        <p:grpSpPr>
          <a:xfrm>
            <a:off x="714375" y="2068513"/>
            <a:ext cx="3357563" cy="1717675"/>
            <a:chOff x="703" y="1253"/>
            <a:chExt cx="1862" cy="872"/>
          </a:xfrm>
        </p:grpSpPr>
        <p:graphicFrame>
          <p:nvGraphicFramePr>
            <p:cNvPr id="57347" name="Object 7"/>
            <p:cNvGraphicFramePr/>
            <p:nvPr/>
          </p:nvGraphicFramePr>
          <p:xfrm>
            <a:off x="884" y="1570"/>
            <a:ext cx="1681" cy="260"/>
          </p:xfrm>
          <a:graphic>
            <a:graphicData uri="http://schemas.openxmlformats.org/presentationml/2006/ole">
              <mc:AlternateContent xmlns:mc="http://schemas.openxmlformats.org/markup-compatibility/2006">
                <mc:Choice xmlns:v="urn:schemas-microsoft-com:vml" Requires="v">
                  <p:oleObj spid="_x0000_s3088" name="" r:id="rId1" imgW="1041400" imgH="228600" progId="Equation.3">
                    <p:embed/>
                  </p:oleObj>
                </mc:Choice>
                <mc:Fallback>
                  <p:oleObj name="" r:id="rId1" imgW="1041400" imgH="228600" progId="Equation.3">
                    <p:embed/>
                    <p:pic>
                      <p:nvPicPr>
                        <p:cNvPr id="0" name="图片 3087"/>
                        <p:cNvPicPr/>
                        <p:nvPr/>
                      </p:nvPicPr>
                      <p:blipFill>
                        <a:blip r:embed="rId2"/>
                        <a:stretch>
                          <a:fillRect/>
                        </a:stretch>
                      </p:blipFill>
                      <p:spPr>
                        <a:xfrm>
                          <a:off x="884" y="1570"/>
                          <a:ext cx="1681" cy="260"/>
                        </a:xfrm>
                        <a:prstGeom prst="rect">
                          <a:avLst/>
                        </a:prstGeom>
                        <a:solidFill>
                          <a:srgbClr val="CCFFFF"/>
                        </a:solidFill>
                        <a:ln w="38100">
                          <a:noFill/>
                          <a:miter/>
                        </a:ln>
                      </p:spPr>
                    </p:pic>
                  </p:oleObj>
                </mc:Fallback>
              </mc:AlternateContent>
            </a:graphicData>
          </a:graphic>
        </p:graphicFrame>
        <p:graphicFrame>
          <p:nvGraphicFramePr>
            <p:cNvPr id="57348" name="Object 8"/>
            <p:cNvGraphicFramePr/>
            <p:nvPr/>
          </p:nvGraphicFramePr>
          <p:xfrm>
            <a:off x="900" y="1865"/>
            <a:ext cx="1653" cy="260"/>
          </p:xfrm>
          <a:graphic>
            <a:graphicData uri="http://schemas.openxmlformats.org/presentationml/2006/ole">
              <mc:AlternateContent xmlns:mc="http://schemas.openxmlformats.org/markup-compatibility/2006">
                <mc:Choice xmlns:v="urn:schemas-microsoft-com:vml" Requires="v">
                  <p:oleObj spid="_x0000_s3089" name="" r:id="rId3" imgW="1143635" imgH="228600" progId="Equation.3">
                    <p:embed/>
                  </p:oleObj>
                </mc:Choice>
                <mc:Fallback>
                  <p:oleObj name="" r:id="rId3" imgW="1143635" imgH="228600" progId="Equation.3">
                    <p:embed/>
                    <p:pic>
                      <p:nvPicPr>
                        <p:cNvPr id="0" name="图片 3088"/>
                        <p:cNvPicPr/>
                        <p:nvPr/>
                      </p:nvPicPr>
                      <p:blipFill>
                        <a:blip r:embed="rId4"/>
                        <a:stretch>
                          <a:fillRect/>
                        </a:stretch>
                      </p:blipFill>
                      <p:spPr>
                        <a:xfrm>
                          <a:off x="900" y="1865"/>
                          <a:ext cx="1653" cy="260"/>
                        </a:xfrm>
                        <a:prstGeom prst="rect">
                          <a:avLst/>
                        </a:prstGeom>
                        <a:solidFill>
                          <a:srgbClr val="CCFFFF"/>
                        </a:solidFill>
                        <a:ln w="38100">
                          <a:noFill/>
                          <a:miter/>
                        </a:ln>
                      </p:spPr>
                    </p:pic>
                  </p:oleObj>
                </mc:Fallback>
              </mc:AlternateContent>
            </a:graphicData>
          </a:graphic>
        </p:graphicFrame>
        <p:graphicFrame>
          <p:nvGraphicFramePr>
            <p:cNvPr id="57349" name="Object 9"/>
            <p:cNvGraphicFramePr/>
            <p:nvPr/>
          </p:nvGraphicFramePr>
          <p:xfrm>
            <a:off x="884" y="1253"/>
            <a:ext cx="1672" cy="260"/>
          </p:xfrm>
          <a:graphic>
            <a:graphicData uri="http://schemas.openxmlformats.org/presentationml/2006/ole">
              <mc:AlternateContent xmlns:mc="http://schemas.openxmlformats.org/markup-compatibility/2006">
                <mc:Choice xmlns:v="urn:schemas-microsoft-com:vml" Requires="v">
                  <p:oleObj spid="_x0000_s3087" name="" r:id="rId5" imgW="1156335" imgH="228600" progId="Equation.3">
                    <p:embed/>
                  </p:oleObj>
                </mc:Choice>
                <mc:Fallback>
                  <p:oleObj name="" r:id="rId5" imgW="1156335" imgH="228600" progId="Equation.3">
                    <p:embed/>
                    <p:pic>
                      <p:nvPicPr>
                        <p:cNvPr id="0" name="图片 3086"/>
                        <p:cNvPicPr/>
                        <p:nvPr/>
                      </p:nvPicPr>
                      <p:blipFill>
                        <a:blip r:embed="rId6"/>
                        <a:stretch>
                          <a:fillRect/>
                        </a:stretch>
                      </p:blipFill>
                      <p:spPr>
                        <a:xfrm>
                          <a:off x="884" y="1253"/>
                          <a:ext cx="1672" cy="260"/>
                        </a:xfrm>
                        <a:prstGeom prst="rect">
                          <a:avLst/>
                        </a:prstGeom>
                        <a:solidFill>
                          <a:srgbClr val="CCFFFF"/>
                        </a:solidFill>
                        <a:ln w="38100">
                          <a:noFill/>
                          <a:miter/>
                        </a:ln>
                      </p:spPr>
                    </p:pic>
                  </p:oleObj>
                </mc:Fallback>
              </mc:AlternateContent>
            </a:graphicData>
          </a:graphic>
        </p:graphicFrame>
        <p:sp>
          <p:nvSpPr>
            <p:cNvPr id="57350" name="AutoShape 10"/>
            <p:cNvSpPr/>
            <p:nvPr/>
          </p:nvSpPr>
          <p:spPr>
            <a:xfrm>
              <a:off x="703" y="1387"/>
              <a:ext cx="142" cy="612"/>
            </a:xfrm>
            <a:prstGeom prst="leftBrace">
              <a:avLst>
                <a:gd name="adj1" fmla="val 35755"/>
                <a:gd name="adj2" fmla="val 50000"/>
              </a:avLst>
            </a:prstGeom>
            <a:solidFill>
              <a:srgbClr val="CCFFFF"/>
            </a:solidFill>
            <a:ln w="9525" cap="flat" cmpd="sng">
              <a:solidFill>
                <a:schemeClr val="tx1"/>
              </a:solidFill>
              <a:prstDash val="solid"/>
              <a:round/>
              <a:headEnd type="none" w="med" len="med"/>
              <a:tailEnd type="none" w="med" len="med"/>
            </a:ln>
          </p:spPr>
          <p:txBody>
            <a:bodyPr wrap="none" anchor="ctr"/>
            <a:p>
              <a:pPr algn="ctr"/>
              <a:endParaRPr lang="zh-CN" altLang="en-US" dirty="0">
                <a:latin typeface="Comic Sans MS" panose="030F0702030302020204" pitchFamily="66" charset="0"/>
                <a:ea typeface="宋体" panose="02010600030101010101" pitchFamily="2" charset="-122"/>
              </a:endParaRPr>
            </a:p>
          </p:txBody>
        </p:sp>
      </p:grpSp>
      <p:graphicFrame>
        <p:nvGraphicFramePr>
          <p:cNvPr id="631026" name="Group 242"/>
          <p:cNvGraphicFramePr>
            <a:graphicFrameLocks noGrp="1"/>
          </p:cNvGraphicFramePr>
          <p:nvPr/>
        </p:nvGraphicFramePr>
        <p:xfrm>
          <a:off x="6313488" y="0"/>
          <a:ext cx="2830513" cy="6915150"/>
        </p:xfrm>
        <a:graphic>
          <a:graphicData uri="http://schemas.openxmlformats.org/drawingml/2006/table">
            <a:tbl>
              <a:tblPr/>
              <a:tblGrid>
                <a:gridCol w="1607185"/>
                <a:gridCol w="1223645"/>
              </a:tblGrid>
              <a:tr h="330200">
                <a:tc>
                  <a:txBody>
                    <a:bodyPr/>
                    <a:lstStyle/>
                    <a:p>
                      <a:pPr marL="0" marR="0" lvl="0" indent="0" algn="ctr" defTabSz="914400" rtl="0" eaLnBrk="0" fontAlgn="base" hangingPunct="0">
                        <a:spcBef>
                          <a:spcPct val="0"/>
                        </a:spcBef>
                        <a:spcAft>
                          <a:spcPct val="0"/>
                        </a:spcAft>
                        <a:buClrTx/>
                        <a:buSzTx/>
                        <a:buFontTx/>
                        <a:buNone/>
                      </a:pPr>
                      <a:r>
                        <a:rPr kumimoji="0" lang="zh-CN" altLang="en-US" sz="18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信息位</a:t>
                      </a:r>
                      <a:endParaRPr kumimoji="0" lang="zh-CN" altLang="en-US" sz="18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hangingPunct="0">
                        <a:spcBef>
                          <a:spcPct val="0"/>
                        </a:spcBef>
                        <a:spcAft>
                          <a:spcPct val="0"/>
                        </a:spcAft>
                        <a:buClrTx/>
                        <a:buSzTx/>
                        <a:buFontTx/>
                        <a:buNone/>
                      </a:pPr>
                      <a:r>
                        <a:rPr kumimoji="0" lang="zh-CN" altLang="en-US" sz="18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监督位</a:t>
                      </a:r>
                      <a:endParaRPr kumimoji="0" lang="zh-CN" altLang="en-US" sz="18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430530">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rPr>
                        <a:t>a</a:t>
                      </a:r>
                      <a:r>
                        <a:rPr kumimoji="0" lang="en-US" altLang="zh-CN" sz="1800" b="0" i="0" u="none" strike="noStrike" cap="none" normalizeH="0" baseline="-25000" smtClean="0">
                          <a:ln>
                            <a:noFill/>
                          </a:ln>
                          <a:solidFill>
                            <a:srgbClr val="FF0000"/>
                          </a:solidFill>
                          <a:effectLst/>
                          <a:latin typeface="微软雅黑" panose="020B0503020204020204" pitchFamily="34" charset="-122"/>
                          <a:ea typeface="微软雅黑" panose="020B0503020204020204" pitchFamily="34" charset="-122"/>
                        </a:rPr>
                        <a:t>6  </a:t>
                      </a:r>
                      <a:r>
                        <a:rPr kumimoji="0" lang="en-US" altLang="zh-CN" sz="18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rPr>
                        <a:t>a</a:t>
                      </a:r>
                      <a:r>
                        <a:rPr kumimoji="0" lang="en-US" altLang="zh-CN" sz="1800" b="0" i="0" u="none" strike="noStrike" cap="none" normalizeH="0" baseline="-25000" smtClean="0">
                          <a:ln>
                            <a:noFill/>
                          </a:ln>
                          <a:solidFill>
                            <a:srgbClr val="FF0000"/>
                          </a:solidFill>
                          <a:effectLst/>
                          <a:latin typeface="微软雅黑" panose="020B0503020204020204" pitchFamily="34" charset="-122"/>
                          <a:ea typeface="微软雅黑" panose="020B0503020204020204" pitchFamily="34" charset="-122"/>
                        </a:rPr>
                        <a:t>5  </a:t>
                      </a:r>
                      <a:r>
                        <a:rPr kumimoji="0" lang="en-US" altLang="zh-CN" sz="18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rPr>
                        <a:t>a</a:t>
                      </a:r>
                      <a:r>
                        <a:rPr kumimoji="0" lang="en-US" altLang="zh-CN" sz="1800" b="0" i="0" u="none" strike="noStrike" cap="none" normalizeH="0" baseline="-25000" smtClean="0">
                          <a:ln>
                            <a:noFill/>
                          </a:ln>
                          <a:solidFill>
                            <a:srgbClr val="FF0000"/>
                          </a:solidFill>
                          <a:effectLst/>
                          <a:latin typeface="微软雅黑" panose="020B0503020204020204" pitchFamily="34" charset="-122"/>
                          <a:ea typeface="微软雅黑" panose="020B0503020204020204" pitchFamily="34" charset="-122"/>
                        </a:rPr>
                        <a:t>4  </a:t>
                      </a:r>
                      <a:r>
                        <a:rPr kumimoji="0" lang="en-US" altLang="zh-CN" sz="18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rPr>
                        <a:t>a</a:t>
                      </a:r>
                      <a:r>
                        <a:rPr kumimoji="0" lang="en-US" altLang="zh-CN" sz="1800" b="0" i="0" u="none" strike="noStrike" cap="none" normalizeH="0" baseline="-25000" smtClean="0">
                          <a:ln>
                            <a:noFill/>
                          </a:ln>
                          <a:solidFill>
                            <a:srgbClr val="FF0000"/>
                          </a:solidFill>
                          <a:effectLst/>
                          <a:latin typeface="微软雅黑" panose="020B0503020204020204" pitchFamily="34" charset="-122"/>
                          <a:ea typeface="微软雅黑" panose="020B0503020204020204" pitchFamily="34" charset="-122"/>
                        </a:rPr>
                        <a:t>3</a:t>
                      </a:r>
                      <a:endParaRPr kumimoji="0" lang="en-US" altLang="zh-CN" sz="1800" b="0" i="0" u="none" strike="noStrike" cap="none" normalizeH="0" baseline="-25000" smtClean="0">
                        <a:ln>
                          <a:noFill/>
                        </a:ln>
                        <a:solidFill>
                          <a:srgbClr val="FF0000"/>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a:t>
                      </a:r>
                      <a:r>
                        <a:rPr kumimoji="0" lang="en-US" altLang="zh-CN" sz="1800" b="0" i="0" u="none" strike="noStrike" cap="none" normalizeH="0" baseline="-25000" dirty="0" smtClean="0">
                          <a:ln>
                            <a:noFill/>
                          </a:ln>
                          <a:solidFill>
                            <a:srgbClr val="FF0000"/>
                          </a:solidFill>
                          <a:effectLst/>
                          <a:latin typeface="微软雅黑" panose="020B0503020204020204" pitchFamily="34" charset="-122"/>
                          <a:ea typeface="微软雅黑" panose="020B0503020204020204" pitchFamily="34" charset="-122"/>
                        </a:rPr>
                        <a:t>2 </a:t>
                      </a:r>
                      <a:r>
                        <a:rPr kumimoji="0" lang="en-US" altLang="zh-CN" sz="18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a:t>
                      </a:r>
                      <a:r>
                        <a:rPr kumimoji="0" lang="en-US" altLang="zh-CN" sz="1800" b="0" i="0" u="none" strike="noStrike" cap="none" normalizeH="0" baseline="-25000" dirty="0" smtClean="0">
                          <a:ln>
                            <a:noFill/>
                          </a:ln>
                          <a:solidFill>
                            <a:srgbClr val="FF0000"/>
                          </a:solidFill>
                          <a:effectLst/>
                          <a:latin typeface="微软雅黑" panose="020B0503020204020204" pitchFamily="34" charset="-122"/>
                          <a:ea typeface="微软雅黑" panose="020B0503020204020204" pitchFamily="34" charset="-122"/>
                        </a:rPr>
                        <a:t>1 </a:t>
                      </a:r>
                      <a:r>
                        <a:rPr kumimoji="0" lang="en-US" altLang="zh-CN" sz="18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a:t>
                      </a:r>
                      <a:r>
                        <a:rPr kumimoji="0" lang="en-US" altLang="zh-CN" sz="1800" b="0" i="0" u="none" strike="noStrike" cap="none" normalizeH="0" baseline="-25000" dirty="0" smtClean="0">
                          <a:ln>
                            <a:noFill/>
                          </a:ln>
                          <a:solidFill>
                            <a:srgbClr val="FF0000"/>
                          </a:solidFill>
                          <a:effectLst/>
                          <a:latin typeface="微软雅黑" panose="020B0503020204020204" pitchFamily="34" charset="-122"/>
                          <a:ea typeface="微软雅黑" panose="020B0503020204020204" pitchFamily="34" charset="-122"/>
                        </a:rPr>
                        <a:t>0</a:t>
                      </a:r>
                      <a:endParaRPr kumimoji="0" lang="en-US" altLang="zh-CN" sz="1800" b="0" i="0" u="none" strike="noStrike" cap="none" normalizeH="0" baseline="-25000" dirty="0" smtClean="0">
                        <a:ln>
                          <a:noFill/>
                        </a:ln>
                        <a:solidFill>
                          <a:srgbClr val="FF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30835">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0  0  0  0</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0  0  0</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30200">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0  0  0  1</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0  1  1</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84810">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0  0  1  0</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1  0  1</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84810">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0  0  1  1</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1  1  0</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84810">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0  1  0  0</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1  1  0</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84810">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0  1  0  1</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1  0  1</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84810">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0  1  1  0</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0  1  1</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84810">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0  1  1  1</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0  0  0</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84810">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1  0  0  0</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1  1  1</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84810">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1  0  0  1</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1  0  0</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84810">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1  0  1  0</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0  1  0</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84810">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1  0  1  1</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0  0  1</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84810">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1  1  0  0</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0  0  1</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84810">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1  1  0  1</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0  1  0</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84810">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1  1  1  0</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1  0  0</a:t>
                      </a:r>
                      <a:endParaRPr kumimoji="0" lang="en-US" altLang="zh-CN"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84810">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1  1  1  1</a:t>
                      </a:r>
                      <a:endPar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hangingPunct="0">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1  1  1</a:t>
                      </a:r>
                      <a:endPar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r>
            </a:tbl>
          </a:graphicData>
        </a:graphic>
      </p:graphicFrame>
      <p:sp>
        <p:nvSpPr>
          <p:cNvPr id="57412" name="Rectangle 71"/>
          <p:cNvSpPr/>
          <p:nvPr/>
        </p:nvSpPr>
        <p:spPr>
          <a:xfrm>
            <a:off x="5045075" y="862013"/>
            <a:ext cx="1268413" cy="417512"/>
          </a:xfrm>
          <a:prstGeom prst="rect">
            <a:avLst/>
          </a:prstGeom>
          <a:noFill/>
          <a:ln w="9525">
            <a:noFill/>
          </a:ln>
        </p:spPr>
        <p:txBody>
          <a:bodyPr wrap="square" anchor="t">
            <a:spAutoFit/>
          </a:bodyPr>
          <a:p>
            <a:pPr algn="ctr"/>
            <a:r>
              <a:rPr lang="zh-CN" altLang="en-US" sz="2000" b="1" dirty="0">
                <a:solidFill>
                  <a:schemeClr val="tx2"/>
                </a:solidFill>
                <a:latin typeface="微软雅黑" panose="020B0503020204020204" pitchFamily="34" charset="-122"/>
                <a:ea typeface="微软雅黑" panose="020B0503020204020204" pitchFamily="34" charset="-122"/>
              </a:rPr>
              <a:t>表 </a:t>
            </a:r>
            <a:r>
              <a:rPr lang="en-US" altLang="zh-CN" sz="2000" b="1" dirty="0">
                <a:solidFill>
                  <a:schemeClr val="tx2"/>
                </a:solidFill>
                <a:latin typeface="微软雅黑" panose="020B0503020204020204" pitchFamily="34" charset="-122"/>
                <a:ea typeface="微软雅黑" panose="020B0503020204020204" pitchFamily="34" charset="-122"/>
              </a:rPr>
              <a:t>11-4</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body" sz="half" idx="1"/>
          </p:nvPr>
        </p:nvSpPr>
        <p:spPr>
          <a:xfrm>
            <a:off x="358775" y="1420813"/>
            <a:ext cx="8405813" cy="5167312"/>
          </a:xfrm>
          <a:ln/>
        </p:spPr>
        <p:txBody>
          <a:bodyPr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接收端译码时先按监督方程计算出</a:t>
            </a:r>
            <a:r>
              <a:rPr lang="en-US" altLang="zh-CN" sz="2000" dirty="0">
                <a:latin typeface="微软雅黑" panose="020B0503020204020204" pitchFamily="34" charset="-122"/>
                <a:ea typeface="微软雅黑" panose="020B0503020204020204" pitchFamily="34" charset="-122"/>
              </a:rPr>
              <a:t>S</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a:t>
            </a:r>
            <a:r>
              <a:rPr lang="en-US" altLang="zh-CN" sz="2000" baseline="-25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，再按表</a:t>
            </a:r>
            <a:r>
              <a:rPr lang="en-US" altLang="zh-CN" sz="2000" dirty="0">
                <a:latin typeface="微软雅黑" panose="020B0503020204020204" pitchFamily="34" charset="-122"/>
                <a:ea typeface="微软雅黑" panose="020B0503020204020204" pitchFamily="34" charset="-122"/>
              </a:rPr>
              <a:t>11-3</a:t>
            </a:r>
            <a:r>
              <a:rPr lang="zh-CN" altLang="en-US" sz="2000" dirty="0">
                <a:latin typeface="微软雅黑" panose="020B0503020204020204" pitchFamily="34" charset="-122"/>
                <a:ea typeface="微软雅黑" panose="020B0503020204020204" pitchFamily="34" charset="-122"/>
              </a:rPr>
              <a:t>判断错码情况</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例：</a:t>
            </a:r>
            <a:r>
              <a:rPr lang="zh-CN" altLang="en-US" sz="2000" dirty="0">
                <a:latin typeface="微软雅黑" panose="020B0503020204020204" pitchFamily="34" charset="-122"/>
                <a:ea typeface="微软雅黑" panose="020B0503020204020204" pitchFamily="34" charset="-122"/>
              </a:rPr>
              <a:t>接收码组为：</a:t>
            </a:r>
            <a:r>
              <a:rPr lang="en-US" altLang="zh-CN" sz="2000" dirty="0">
                <a:latin typeface="微软雅黑" panose="020B0503020204020204" pitchFamily="34" charset="-122"/>
                <a:ea typeface="微软雅黑" panose="020B0503020204020204" pitchFamily="34" charset="-122"/>
              </a:rPr>
              <a:t>0000011</a:t>
            </a:r>
            <a:r>
              <a:rPr lang="zh-CN" altLang="en-US" sz="2000" dirty="0">
                <a:latin typeface="微软雅黑" panose="020B0503020204020204" pitchFamily="34" charset="-122"/>
                <a:ea typeface="微软雅黑" panose="020B0503020204020204" pitchFamily="34" charset="-122"/>
              </a:rPr>
              <a:t>，由监督方程可以算出：</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可得：</a:t>
            </a:r>
            <a:r>
              <a:rPr lang="en-US" altLang="zh-CN" sz="2000" dirty="0">
                <a:latin typeface="微软雅黑" panose="020B0503020204020204" pitchFamily="34" charset="-122"/>
                <a:ea typeface="微软雅黑" panose="020B0503020204020204" pitchFamily="34" charset="-122"/>
              </a:rPr>
              <a:t>S</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S</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S</a:t>
            </a:r>
            <a:r>
              <a:rPr lang="en-US" altLang="zh-CN" sz="2000" baseline="-25000" dirty="0">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=011</a:t>
            </a:r>
            <a:r>
              <a:rPr lang="zh-CN" altLang="en-US" sz="2000" dirty="0">
                <a:latin typeface="微软雅黑" panose="020B0503020204020204" pitchFamily="34" charset="-122"/>
                <a:ea typeface="微软雅黑" panose="020B0503020204020204" pitchFamily="34" charset="-122"/>
              </a:rPr>
              <a:t>，由表</a:t>
            </a:r>
            <a:r>
              <a:rPr lang="en-US" altLang="zh-CN" sz="2000" dirty="0">
                <a:latin typeface="微软雅黑" panose="020B0503020204020204" pitchFamily="34" charset="-122"/>
                <a:ea typeface="微软雅黑" panose="020B0503020204020204" pitchFamily="34" charset="-122"/>
              </a:rPr>
              <a:t>11-3</a:t>
            </a:r>
            <a:r>
              <a:rPr lang="zh-CN" altLang="en-US" sz="2000" dirty="0">
                <a:latin typeface="微软雅黑" panose="020B0503020204020204" pitchFamily="34" charset="-122"/>
                <a:ea typeface="微软雅黑" panose="020B0503020204020204" pitchFamily="34" charset="-122"/>
              </a:rPr>
              <a:t>可知在</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位有错码，即可纠正之。不难看出上述线性分组码</a:t>
            </a:r>
            <a:r>
              <a:rPr lang="en-US" altLang="zh-CN" sz="2000" dirty="0">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(7</a:t>
            </a:r>
            <a:r>
              <a:rPr lang="zh-CN" altLang="en-US"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4)</a:t>
            </a:r>
            <a:r>
              <a:rPr lang="zh-CN" altLang="en-US" sz="2000" b="1" dirty="0">
                <a:solidFill>
                  <a:srgbClr val="FF0000"/>
                </a:solidFill>
                <a:latin typeface="微软雅黑" panose="020B0503020204020204" pitchFamily="34" charset="-122"/>
                <a:ea typeface="微软雅黑" panose="020B0503020204020204" pitchFamily="34" charset="-122"/>
              </a:rPr>
              <a:t>汉明码的特点</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最小码距</a:t>
            </a:r>
            <a:r>
              <a:rPr lang="en-US" altLang="zh-CN" sz="2000" dirty="0">
                <a:latin typeface="微软雅黑" panose="020B0503020204020204" pitchFamily="34" charset="-122"/>
                <a:ea typeface="微软雅黑" panose="020B0503020204020204" pitchFamily="34" charset="-122"/>
              </a:rPr>
              <a:t>d</a:t>
            </a:r>
            <a:r>
              <a:rPr lang="en-US" altLang="zh-CN" sz="2000" baseline="-25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=3</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纠</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个错码</a:t>
            </a:r>
            <a:r>
              <a:rPr lang="en-US" altLang="zh-CN" sz="2000" dirty="0">
                <a:latin typeface="微软雅黑" panose="020B0503020204020204" pitchFamily="34" charset="-122"/>
                <a:ea typeface="微软雅黑" panose="020B0503020204020204" pitchFamily="34" charset="-122"/>
              </a:rPr>
              <a:t>(d</a:t>
            </a:r>
            <a:r>
              <a:rPr lang="en-US" altLang="zh-CN" sz="2000" baseline="-25000" dirty="0">
                <a:latin typeface="微软雅黑" panose="020B0503020204020204" pitchFamily="34" charset="-122"/>
                <a:ea typeface="微软雅黑" panose="020B0503020204020204" pitchFamily="34" charset="-122"/>
              </a:rPr>
              <a:t>0</a:t>
            </a:r>
            <a:r>
              <a:rPr lang="en-US"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2t+1)</a:t>
            </a:r>
            <a:r>
              <a:rPr lang="zh-CN" altLang="en-US" sz="2000" dirty="0">
                <a:latin typeface="微软雅黑" panose="020B0503020204020204" pitchFamily="34" charset="-122"/>
                <a:ea typeface="微软雅黑" panose="020B0503020204020204" pitchFamily="34" charset="-122"/>
              </a:rPr>
              <a:t>或检测</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个错码</a:t>
            </a:r>
            <a:r>
              <a:rPr lang="en-US" altLang="zh-CN" sz="2000" dirty="0">
                <a:latin typeface="微软雅黑" panose="020B0503020204020204" pitchFamily="34" charset="-122"/>
                <a:ea typeface="微软雅黑" panose="020B0503020204020204" pitchFamily="34" charset="-122"/>
              </a:rPr>
              <a:t>(d</a:t>
            </a:r>
            <a:r>
              <a:rPr lang="en-US" altLang="zh-CN" sz="2000" baseline="-25000" dirty="0">
                <a:latin typeface="微软雅黑" panose="020B0503020204020204" pitchFamily="34" charset="-122"/>
                <a:ea typeface="微软雅黑" panose="020B0503020204020204" pitchFamily="34" charset="-122"/>
              </a:rPr>
              <a:t>0</a:t>
            </a:r>
            <a:r>
              <a:rPr lang="en-US"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e+1)</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编码效率</a:t>
            </a:r>
            <a:r>
              <a:rPr lang="en-US" altLang="zh-CN" sz="2000" dirty="0">
                <a:latin typeface="微软雅黑" panose="020B0503020204020204" pitchFamily="34" charset="-122"/>
                <a:ea typeface="微软雅黑" panose="020B0503020204020204" pitchFamily="34" charset="-122"/>
              </a:rPr>
              <a:t>k/n=(2</a:t>
            </a:r>
            <a:r>
              <a:rPr lang="en-US" altLang="zh-CN" sz="2000" baseline="30000" dirty="0">
                <a:latin typeface="微软雅黑" panose="020B0503020204020204" pitchFamily="34" charset="-122"/>
                <a:ea typeface="微软雅黑" panose="020B0503020204020204" pitchFamily="34" charset="-122"/>
              </a:rPr>
              <a:t>r</a:t>
            </a:r>
            <a:r>
              <a:rPr lang="en-US" altLang="zh-CN" sz="2000" dirty="0">
                <a:latin typeface="微软雅黑" panose="020B0503020204020204" pitchFamily="34" charset="-122"/>
                <a:ea typeface="微软雅黑" panose="020B0503020204020204" pitchFamily="34" charset="-122"/>
              </a:rPr>
              <a:t>-1-r)</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r-</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很大时接近</a:t>
            </a:r>
            <a:r>
              <a:rPr lang="en-US" altLang="zh-CN" sz="2000" dirty="0">
                <a:latin typeface="微软雅黑" panose="020B0503020204020204" pitchFamily="34" charset="-122"/>
                <a:ea typeface="微软雅黑" panose="020B0503020204020204" pitchFamily="34" charset="-122"/>
              </a:rPr>
              <a:t>1</a:t>
            </a:r>
            <a:endParaRPr lang="en-US" altLang="zh-CN" sz="2000" dirty="0">
              <a:latin typeface="微软雅黑" panose="020B0503020204020204" pitchFamily="34" charset="-122"/>
              <a:ea typeface="微软雅黑" panose="020B0503020204020204" pitchFamily="34" charset="-122"/>
            </a:endParaRPr>
          </a:p>
        </p:txBody>
      </p:sp>
      <p:grpSp>
        <p:nvGrpSpPr>
          <p:cNvPr id="58370" name="Group 10"/>
          <p:cNvGrpSpPr/>
          <p:nvPr/>
        </p:nvGrpSpPr>
        <p:grpSpPr>
          <a:xfrm>
            <a:off x="1500188" y="2498725"/>
            <a:ext cx="4752975" cy="1282700"/>
            <a:chOff x="993" y="1755"/>
            <a:chExt cx="3629" cy="848"/>
          </a:xfrm>
        </p:grpSpPr>
        <p:graphicFrame>
          <p:nvGraphicFramePr>
            <p:cNvPr id="58371" name="Object 3"/>
            <p:cNvGraphicFramePr/>
            <p:nvPr/>
          </p:nvGraphicFramePr>
          <p:xfrm>
            <a:off x="993" y="1755"/>
            <a:ext cx="3629" cy="269"/>
          </p:xfrm>
          <a:graphic>
            <a:graphicData uri="http://schemas.openxmlformats.org/presentationml/2006/ole">
              <mc:AlternateContent xmlns:mc="http://schemas.openxmlformats.org/markup-compatibility/2006">
                <mc:Choice xmlns:v="urn:schemas-microsoft-com:vml" Requires="v">
                  <p:oleObj spid="_x0000_s3091" name="" r:id="rId1" imgW="2540000" imgH="228600" progId="Equation.3">
                    <p:embed/>
                  </p:oleObj>
                </mc:Choice>
                <mc:Fallback>
                  <p:oleObj name="" r:id="rId1" imgW="2540000" imgH="228600" progId="Equation.3">
                    <p:embed/>
                    <p:pic>
                      <p:nvPicPr>
                        <p:cNvPr id="0" name="图片 3090"/>
                        <p:cNvPicPr/>
                        <p:nvPr/>
                      </p:nvPicPr>
                      <p:blipFill>
                        <a:blip r:embed="rId2"/>
                        <a:stretch>
                          <a:fillRect/>
                        </a:stretch>
                      </p:blipFill>
                      <p:spPr>
                        <a:xfrm>
                          <a:off x="993" y="1755"/>
                          <a:ext cx="3629" cy="269"/>
                        </a:xfrm>
                        <a:prstGeom prst="rect">
                          <a:avLst/>
                        </a:prstGeom>
                        <a:solidFill>
                          <a:srgbClr val="CCFFFF"/>
                        </a:solidFill>
                        <a:ln w="38100">
                          <a:noFill/>
                          <a:miter/>
                        </a:ln>
                      </p:spPr>
                    </p:pic>
                  </p:oleObj>
                </mc:Fallback>
              </mc:AlternateContent>
            </a:graphicData>
          </a:graphic>
        </p:graphicFrame>
        <p:graphicFrame>
          <p:nvGraphicFramePr>
            <p:cNvPr id="58372" name="Object 6"/>
            <p:cNvGraphicFramePr/>
            <p:nvPr/>
          </p:nvGraphicFramePr>
          <p:xfrm>
            <a:off x="993" y="2040"/>
            <a:ext cx="3629" cy="272"/>
          </p:xfrm>
          <a:graphic>
            <a:graphicData uri="http://schemas.openxmlformats.org/presentationml/2006/ole">
              <mc:AlternateContent xmlns:mc="http://schemas.openxmlformats.org/markup-compatibility/2006">
                <mc:Choice xmlns:v="urn:schemas-microsoft-com:vml" Requires="v">
                  <p:oleObj spid="_x0000_s3090" name="" r:id="rId3" imgW="2489200" imgH="228600" progId="Equation.3">
                    <p:embed/>
                  </p:oleObj>
                </mc:Choice>
                <mc:Fallback>
                  <p:oleObj name="" r:id="rId3" imgW="2489200" imgH="228600" progId="Equation.3">
                    <p:embed/>
                    <p:pic>
                      <p:nvPicPr>
                        <p:cNvPr id="0" name="图片 3089"/>
                        <p:cNvPicPr/>
                        <p:nvPr/>
                      </p:nvPicPr>
                      <p:blipFill>
                        <a:blip r:embed="rId4"/>
                        <a:stretch>
                          <a:fillRect/>
                        </a:stretch>
                      </p:blipFill>
                      <p:spPr>
                        <a:xfrm>
                          <a:off x="993" y="2040"/>
                          <a:ext cx="3629" cy="272"/>
                        </a:xfrm>
                        <a:prstGeom prst="rect">
                          <a:avLst/>
                        </a:prstGeom>
                        <a:solidFill>
                          <a:srgbClr val="CCFFFF"/>
                        </a:solidFill>
                        <a:ln w="38100">
                          <a:noFill/>
                          <a:miter/>
                        </a:ln>
                      </p:spPr>
                    </p:pic>
                  </p:oleObj>
                </mc:Fallback>
              </mc:AlternateContent>
            </a:graphicData>
          </a:graphic>
        </p:graphicFrame>
        <p:graphicFrame>
          <p:nvGraphicFramePr>
            <p:cNvPr id="58373" name="Object 9"/>
            <p:cNvGraphicFramePr/>
            <p:nvPr/>
          </p:nvGraphicFramePr>
          <p:xfrm>
            <a:off x="993" y="2331"/>
            <a:ext cx="3629" cy="272"/>
          </p:xfrm>
          <a:graphic>
            <a:graphicData uri="http://schemas.openxmlformats.org/presentationml/2006/ole">
              <mc:AlternateContent xmlns:mc="http://schemas.openxmlformats.org/markup-compatibility/2006">
                <mc:Choice xmlns:v="urn:schemas-microsoft-com:vml" Requires="v">
                  <p:oleObj spid="_x0000_s3092" name="" r:id="rId5" imgW="2501900" imgH="228600" progId="Equation.3">
                    <p:embed/>
                  </p:oleObj>
                </mc:Choice>
                <mc:Fallback>
                  <p:oleObj name="" r:id="rId5" imgW="2501900" imgH="228600" progId="Equation.3">
                    <p:embed/>
                    <p:pic>
                      <p:nvPicPr>
                        <p:cNvPr id="0" name="图片 3091"/>
                        <p:cNvPicPr/>
                        <p:nvPr/>
                      </p:nvPicPr>
                      <p:blipFill>
                        <a:blip r:embed="rId6"/>
                        <a:stretch>
                          <a:fillRect/>
                        </a:stretch>
                      </p:blipFill>
                      <p:spPr>
                        <a:xfrm>
                          <a:off x="993" y="2331"/>
                          <a:ext cx="3629" cy="272"/>
                        </a:xfrm>
                        <a:prstGeom prst="rect">
                          <a:avLst/>
                        </a:prstGeom>
                        <a:solidFill>
                          <a:srgbClr val="CCFFFF"/>
                        </a:solidFill>
                        <a:ln w="38100">
                          <a:noFill/>
                          <a:miter/>
                        </a:ln>
                      </p:spPr>
                    </p:pic>
                  </p:oleObj>
                </mc:Fallback>
              </mc:AlternateContent>
            </a:graphicData>
          </a:graphic>
        </p:graphicFrame>
      </p:grpSp>
      <p:sp>
        <p:nvSpPr>
          <p:cNvPr id="58374" name="文本框 1"/>
          <p:cNvSpPr txBox="1"/>
          <p:nvPr/>
        </p:nvSpPr>
        <p:spPr>
          <a:xfrm>
            <a:off x="1500188" y="733425"/>
            <a:ext cx="3860800" cy="547688"/>
          </a:xfrm>
          <a:prstGeom prst="rect">
            <a:avLst/>
          </a:prstGeom>
          <a:noFill/>
          <a:ln w="9525">
            <a:noFill/>
          </a:ln>
        </p:spPr>
        <p:txBody>
          <a:bodyPr wrap="square" anchor="t">
            <a:spAutoFit/>
          </a:bodyPr>
          <a:p>
            <a:r>
              <a:rPr lang="en-US" altLang="zh-CN" sz="2800" b="1" dirty="0">
                <a:solidFill>
                  <a:srgbClr val="0000FF"/>
                </a:solidFill>
                <a:latin typeface="微软雅黑" panose="020B0503020204020204" pitchFamily="34" charset="-122"/>
                <a:ea typeface="微软雅黑" panose="020B0503020204020204" pitchFamily="34" charset="-122"/>
              </a:rPr>
              <a:t>(4) </a:t>
            </a:r>
            <a:r>
              <a:rPr lang="zh-CN" altLang="en-US" sz="2800" b="1" dirty="0">
                <a:solidFill>
                  <a:srgbClr val="0000FF"/>
                </a:solidFill>
                <a:latin typeface="微软雅黑" panose="020B0503020204020204" pitchFamily="34" charset="-122"/>
                <a:ea typeface="微软雅黑" panose="020B0503020204020204" pitchFamily="34" charset="-122"/>
              </a:rPr>
              <a:t>线性分组码的纠错</a:t>
            </a:r>
            <a:endParaRPr lang="zh-CN" altLang="en-US" sz="2800">
              <a:latin typeface="Comic Sans MS" panose="030F0702030302020204" pitchFamily="66" charset="0"/>
              <a:ea typeface="宋体" panose="02010600030101010101" pitchFamily="2" charset="-122"/>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4"/>
          <p:cNvSpPr/>
          <p:nvPr/>
        </p:nvSpPr>
        <p:spPr>
          <a:xfrm>
            <a:off x="1547813" y="476250"/>
            <a:ext cx="5616575" cy="647700"/>
          </a:xfrm>
          <a:prstGeom prst="rect">
            <a:avLst/>
          </a:prstGeom>
          <a:noFill/>
          <a:ln w="9525">
            <a:noFill/>
          </a:ln>
        </p:spPr>
        <p:txBody>
          <a:bodyPr anchor="b"/>
          <a:p>
            <a:r>
              <a:rPr lang="zh-CN" altLang="en-US" sz="3200" b="1" dirty="0">
                <a:solidFill>
                  <a:schemeClr val="hlink"/>
                </a:solidFill>
                <a:latin typeface="微软雅黑" panose="020B0503020204020204" pitchFamily="34" charset="-122"/>
                <a:ea typeface="微软雅黑" panose="020B0503020204020204" pitchFamily="34" charset="-122"/>
              </a:rPr>
              <a:t>第</a:t>
            </a:r>
            <a:r>
              <a:rPr lang="en-US" altLang="zh-CN" sz="3200" b="1" dirty="0">
                <a:solidFill>
                  <a:schemeClr val="hlink"/>
                </a:solidFill>
                <a:latin typeface="微软雅黑" panose="020B0503020204020204" pitchFamily="34" charset="-122"/>
                <a:ea typeface="微软雅黑" panose="020B0503020204020204" pitchFamily="34" charset="-122"/>
              </a:rPr>
              <a:t>11</a:t>
            </a:r>
            <a:r>
              <a:rPr lang="zh-CN" altLang="en-US" sz="3200" b="1" dirty="0">
                <a:solidFill>
                  <a:schemeClr val="hlink"/>
                </a:solidFill>
                <a:latin typeface="微软雅黑" panose="020B0503020204020204" pitchFamily="34" charset="-122"/>
                <a:ea typeface="微软雅黑" panose="020B0503020204020204" pitchFamily="34" charset="-122"/>
              </a:rPr>
              <a:t>章 差错控制编码</a:t>
            </a:r>
            <a:endParaRPr lang="zh-CN" altLang="en-US" sz="3200" b="1" dirty="0">
              <a:solidFill>
                <a:schemeClr val="hlink"/>
              </a:solidFill>
              <a:latin typeface="微软雅黑" panose="020B0503020204020204" pitchFamily="34" charset="-122"/>
              <a:ea typeface="微软雅黑" panose="020B0503020204020204" pitchFamily="34" charset="-122"/>
            </a:endParaRPr>
          </a:p>
        </p:txBody>
      </p:sp>
      <p:sp>
        <p:nvSpPr>
          <p:cNvPr id="22530" name="Rectangle 5"/>
          <p:cNvSpPr/>
          <p:nvPr/>
        </p:nvSpPr>
        <p:spPr>
          <a:xfrm>
            <a:off x="2411413" y="1412875"/>
            <a:ext cx="3889375" cy="4968875"/>
          </a:xfrm>
          <a:prstGeom prst="rect">
            <a:avLst/>
          </a:prstGeom>
          <a:noFill/>
          <a:ln w="9525">
            <a:noFill/>
          </a:ln>
        </p:spPr>
        <p:txBody>
          <a:bodyPr anchor="t"/>
          <a:p>
            <a:pPr>
              <a:lnSpc>
                <a:spcPct val="120000"/>
              </a:lnSpc>
            </a:pPr>
            <a:r>
              <a:rPr lang="zh-CN" altLang="en-US" sz="3200" b="1" dirty="0">
                <a:solidFill>
                  <a:schemeClr val="tx2"/>
                </a:solidFill>
                <a:latin typeface="微软雅黑" panose="020B0503020204020204" pitchFamily="34" charset="-122"/>
                <a:ea typeface="微软雅黑" panose="020B0503020204020204" pitchFamily="34" charset="-122"/>
              </a:rPr>
              <a:t>主要内容：          </a:t>
            </a:r>
            <a:endParaRPr lang="zh-CN" altLang="en-US" sz="3200" b="1" dirty="0">
              <a:solidFill>
                <a:schemeClr val="tx2"/>
              </a:solidFill>
              <a:latin typeface="微软雅黑" panose="020B0503020204020204" pitchFamily="34" charset="-122"/>
              <a:ea typeface="微软雅黑" panose="020B0503020204020204" pitchFamily="34" charset="-122"/>
            </a:endParaRPr>
          </a:p>
          <a:p>
            <a:pPr>
              <a:lnSpc>
                <a:spcPct val="120000"/>
              </a:lnSpc>
            </a:pPr>
            <a:r>
              <a:rPr lang="zh-CN" altLang="en-US" sz="2800" b="1" dirty="0">
                <a:solidFill>
                  <a:schemeClr val="hlink"/>
                </a:solidFill>
                <a:latin typeface="微软雅黑" panose="020B0503020204020204" pitchFamily="34" charset="-122"/>
                <a:ea typeface="微软雅黑" panose="020B0503020204020204" pitchFamily="34" charset="-122"/>
              </a:rPr>
              <a:t>纠错编码的基本原理</a:t>
            </a:r>
            <a:endParaRPr lang="zh-CN" altLang="en-US" sz="2800" b="1" dirty="0">
              <a:solidFill>
                <a:schemeClr val="hlink"/>
              </a:solidFill>
              <a:latin typeface="微软雅黑" panose="020B0503020204020204" pitchFamily="34" charset="-122"/>
              <a:ea typeface="微软雅黑" panose="020B0503020204020204" pitchFamily="34" charset="-122"/>
            </a:endParaRPr>
          </a:p>
          <a:p>
            <a:pPr>
              <a:lnSpc>
                <a:spcPct val="120000"/>
              </a:lnSpc>
            </a:pPr>
            <a:r>
              <a:rPr lang="zh-CN" altLang="en-US" sz="2800" b="1" dirty="0">
                <a:solidFill>
                  <a:schemeClr val="hlink"/>
                </a:solidFill>
                <a:latin typeface="微软雅黑" panose="020B0503020204020204" pitchFamily="34" charset="-122"/>
                <a:ea typeface="微软雅黑" panose="020B0503020204020204" pitchFamily="34" charset="-122"/>
              </a:rPr>
              <a:t>常用的简单编码</a:t>
            </a:r>
            <a:endParaRPr lang="zh-CN" altLang="en-US" sz="2800" b="1" dirty="0">
              <a:solidFill>
                <a:schemeClr val="hlink"/>
              </a:solidFill>
              <a:latin typeface="微软雅黑" panose="020B0503020204020204" pitchFamily="34" charset="-122"/>
              <a:ea typeface="微软雅黑" panose="020B0503020204020204" pitchFamily="34" charset="-122"/>
            </a:endParaRPr>
          </a:p>
          <a:p>
            <a:pPr>
              <a:lnSpc>
                <a:spcPct val="120000"/>
              </a:lnSpc>
            </a:pPr>
            <a:r>
              <a:rPr lang="zh-CN" altLang="en-US" sz="2800" b="1" dirty="0">
                <a:solidFill>
                  <a:schemeClr val="hlink"/>
                </a:solidFill>
                <a:latin typeface="微软雅黑" panose="020B0503020204020204" pitchFamily="34" charset="-122"/>
                <a:ea typeface="微软雅黑" panose="020B0503020204020204" pitchFamily="34" charset="-122"/>
              </a:rPr>
              <a:t>线性分组码</a:t>
            </a:r>
            <a:endParaRPr lang="zh-CN" altLang="en-US" sz="2800" b="1" dirty="0">
              <a:solidFill>
                <a:schemeClr val="hlink"/>
              </a:solidFill>
              <a:latin typeface="微软雅黑" panose="020B0503020204020204" pitchFamily="34" charset="-122"/>
              <a:ea typeface="微软雅黑" panose="020B0503020204020204" pitchFamily="34" charset="-122"/>
            </a:endParaRPr>
          </a:p>
          <a:p>
            <a:pPr>
              <a:lnSpc>
                <a:spcPct val="120000"/>
              </a:lnSpc>
            </a:pPr>
            <a:r>
              <a:rPr lang="zh-CN" altLang="en-US" sz="2800" b="1" dirty="0">
                <a:solidFill>
                  <a:schemeClr val="hlink"/>
                </a:solidFill>
                <a:latin typeface="微软雅黑" panose="020B0503020204020204" pitchFamily="34" charset="-122"/>
                <a:ea typeface="微软雅黑" panose="020B0503020204020204" pitchFamily="34" charset="-122"/>
              </a:rPr>
              <a:t>循环码</a:t>
            </a:r>
            <a:endParaRPr lang="zh-CN" altLang="en-US" sz="2800" b="1" dirty="0">
              <a:solidFill>
                <a:schemeClr val="hlink"/>
              </a:solidFill>
              <a:latin typeface="微软雅黑" panose="020B0503020204020204" pitchFamily="34" charset="-122"/>
              <a:ea typeface="微软雅黑" panose="020B0503020204020204" pitchFamily="34" charset="-122"/>
            </a:endParaRPr>
          </a:p>
          <a:p>
            <a:pPr>
              <a:lnSpc>
                <a:spcPct val="120000"/>
              </a:lnSpc>
            </a:pPr>
            <a:r>
              <a:rPr lang="zh-CN" altLang="en-US" sz="3200" b="1" dirty="0">
                <a:solidFill>
                  <a:schemeClr val="tx2"/>
                </a:solidFill>
                <a:latin typeface="微软雅黑" panose="020B0503020204020204" pitchFamily="34" charset="-122"/>
                <a:ea typeface="微软雅黑" panose="020B0503020204020204" pitchFamily="34" charset="-122"/>
              </a:rPr>
              <a:t>重点内容：</a:t>
            </a:r>
            <a:endParaRPr lang="zh-CN" altLang="en-US" sz="3200" b="1" dirty="0">
              <a:solidFill>
                <a:schemeClr val="tx2"/>
              </a:solidFill>
              <a:latin typeface="微软雅黑" panose="020B0503020204020204" pitchFamily="34" charset="-122"/>
              <a:ea typeface="微软雅黑" panose="020B0503020204020204" pitchFamily="34" charset="-122"/>
            </a:endParaRPr>
          </a:p>
          <a:p>
            <a:pPr>
              <a:lnSpc>
                <a:spcPct val="120000"/>
              </a:lnSpc>
            </a:pPr>
            <a:r>
              <a:rPr lang="zh-CN" altLang="en-US" sz="2800" b="1" dirty="0">
                <a:solidFill>
                  <a:schemeClr val="hlink"/>
                </a:solidFill>
                <a:latin typeface="微软雅黑" panose="020B0503020204020204" pitchFamily="34" charset="-122"/>
                <a:ea typeface="微软雅黑" panose="020B0503020204020204" pitchFamily="34" charset="-122"/>
              </a:rPr>
              <a:t>常用的简单编码</a:t>
            </a:r>
            <a:endParaRPr lang="zh-CN" altLang="en-US" sz="2800" b="1" dirty="0">
              <a:solidFill>
                <a:schemeClr val="hlink"/>
              </a:solidFill>
              <a:latin typeface="微软雅黑" panose="020B0503020204020204" pitchFamily="34" charset="-122"/>
              <a:ea typeface="微软雅黑" panose="020B0503020204020204" pitchFamily="34" charset="-122"/>
            </a:endParaRPr>
          </a:p>
          <a:p>
            <a:pPr>
              <a:lnSpc>
                <a:spcPct val="120000"/>
              </a:lnSpc>
            </a:pPr>
            <a:r>
              <a:rPr lang="zh-CN" altLang="en-US" sz="2800" b="1" dirty="0">
                <a:solidFill>
                  <a:schemeClr val="hlink"/>
                </a:solidFill>
                <a:latin typeface="微软雅黑" panose="020B0503020204020204" pitchFamily="34" charset="-122"/>
                <a:ea typeface="微软雅黑" panose="020B0503020204020204" pitchFamily="34" charset="-122"/>
              </a:rPr>
              <a:t>线性分组码</a:t>
            </a:r>
            <a:endParaRPr lang="zh-CN" altLang="en-US" sz="2800" b="1" dirty="0">
              <a:solidFill>
                <a:schemeClr val="hlink"/>
              </a:solidFill>
              <a:latin typeface="微软雅黑" panose="020B0503020204020204" pitchFamily="34" charset="-122"/>
              <a:ea typeface="微软雅黑" panose="020B0503020204020204" pitchFamily="34" charset="-122"/>
            </a:endParaRPr>
          </a:p>
          <a:p>
            <a:pPr>
              <a:lnSpc>
                <a:spcPct val="120000"/>
              </a:lnSpc>
            </a:pPr>
            <a:r>
              <a:rPr lang="zh-CN" altLang="en-US" sz="2800" b="1" dirty="0">
                <a:solidFill>
                  <a:schemeClr val="hlink"/>
                </a:solidFill>
                <a:latin typeface="微软雅黑" panose="020B0503020204020204" pitchFamily="34" charset="-122"/>
                <a:ea typeface="微软雅黑" panose="020B0503020204020204" pitchFamily="34" charset="-122"/>
              </a:rPr>
              <a:t>循环码</a:t>
            </a:r>
            <a:endParaRPr lang="zh-CN" altLang="en-US" sz="2800" b="1" dirty="0">
              <a:latin typeface="微软雅黑" panose="020B0503020204020204" pitchFamily="34" charset="-122"/>
              <a:ea typeface="微软雅黑" panose="020B0503020204020204" pitchFamily="34" charset="-122"/>
            </a:endParaRPr>
          </a:p>
        </p:txBody>
      </p:sp>
      <p:grpSp>
        <p:nvGrpSpPr>
          <p:cNvPr id="22531" name="Group 13"/>
          <p:cNvGrpSpPr/>
          <p:nvPr/>
        </p:nvGrpSpPr>
        <p:grpSpPr>
          <a:xfrm>
            <a:off x="1928813" y="2143125"/>
            <a:ext cx="304800" cy="4000500"/>
            <a:chOff x="1292" y="1298"/>
            <a:chExt cx="115" cy="2645"/>
          </a:xfrm>
        </p:grpSpPr>
        <p:sp>
          <p:nvSpPr>
            <p:cNvPr id="22532" name="Litebulb"/>
            <p:cNvSpPr>
              <a:spLocks noEditPoints="1"/>
            </p:cNvSpPr>
            <p:nvPr/>
          </p:nvSpPr>
          <p:spPr>
            <a:xfrm>
              <a:off x="1292" y="1661"/>
              <a:ext cx="115" cy="23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1600" h="2160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cap="flat" cmpd="sng">
              <a:solidFill>
                <a:srgbClr val="0000FF"/>
              </a:solidFill>
              <a:prstDash val="solid"/>
              <a:miter/>
              <a:headEnd type="none" w="med" len="med"/>
              <a:tailEnd type="none" w="med" len="med"/>
            </a:ln>
          </p:spPr>
          <p:txBody>
            <a:bodyPr/>
            <a:p>
              <a:endParaRPr lang="zh-CN" altLang="en-US"/>
            </a:p>
          </p:txBody>
        </p:sp>
        <p:sp>
          <p:nvSpPr>
            <p:cNvPr id="22533" name="Lock"/>
            <p:cNvSpPr>
              <a:spLocks noEditPoints="1"/>
            </p:cNvSpPr>
            <p:nvPr/>
          </p:nvSpPr>
          <p:spPr>
            <a:xfrm>
              <a:off x="1292" y="3113"/>
              <a:ext cx="115" cy="195"/>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1600" h="2160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a:moveTo>
                    <a:pt x="93" y="9606"/>
                  </a:moveTo>
                  <a:lnTo>
                    <a:pt x="21600" y="9606"/>
                  </a:lnTo>
                  <a:close/>
                </a:path>
                <a:path w="21600" h="2160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cap="flat" cmpd="sng">
              <a:solidFill>
                <a:schemeClr val="hlink"/>
              </a:solidFill>
              <a:prstDash val="solid"/>
              <a:miter/>
              <a:headEnd type="none" w="med" len="med"/>
              <a:tailEnd type="none" w="med" len="med"/>
            </a:ln>
          </p:spPr>
          <p:txBody>
            <a:bodyPr/>
            <a:p>
              <a:endParaRPr lang="zh-CN" altLang="en-US"/>
            </a:p>
          </p:txBody>
        </p:sp>
        <p:sp>
          <p:nvSpPr>
            <p:cNvPr id="22534" name="Lock"/>
            <p:cNvSpPr>
              <a:spLocks noEditPoints="1"/>
            </p:cNvSpPr>
            <p:nvPr/>
          </p:nvSpPr>
          <p:spPr>
            <a:xfrm>
              <a:off x="1292" y="3385"/>
              <a:ext cx="115" cy="24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1600" h="2160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a:moveTo>
                    <a:pt x="93" y="9606"/>
                  </a:moveTo>
                  <a:lnTo>
                    <a:pt x="21600" y="9606"/>
                  </a:lnTo>
                  <a:close/>
                </a:path>
                <a:path w="21600" h="2160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cap="flat" cmpd="sng">
              <a:solidFill>
                <a:schemeClr val="hlink"/>
              </a:solidFill>
              <a:prstDash val="solid"/>
              <a:miter/>
              <a:headEnd type="none" w="med" len="med"/>
              <a:tailEnd type="none" w="med" len="med"/>
            </a:ln>
          </p:spPr>
          <p:txBody>
            <a:bodyPr/>
            <a:p>
              <a:endParaRPr lang="zh-CN" altLang="en-US"/>
            </a:p>
          </p:txBody>
        </p:sp>
        <p:sp>
          <p:nvSpPr>
            <p:cNvPr id="22535" name="Lock"/>
            <p:cNvSpPr>
              <a:spLocks noEditPoints="1"/>
            </p:cNvSpPr>
            <p:nvPr/>
          </p:nvSpPr>
          <p:spPr>
            <a:xfrm>
              <a:off x="1292" y="3748"/>
              <a:ext cx="115" cy="195"/>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1600" h="2160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a:moveTo>
                    <a:pt x="93" y="9606"/>
                  </a:moveTo>
                  <a:lnTo>
                    <a:pt x="21600" y="9606"/>
                  </a:lnTo>
                  <a:close/>
                </a:path>
                <a:path w="21600" h="2160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cap="flat" cmpd="sng">
              <a:solidFill>
                <a:schemeClr val="hlink"/>
              </a:solidFill>
              <a:prstDash val="solid"/>
              <a:miter/>
              <a:headEnd type="none" w="med" len="med"/>
              <a:tailEnd type="none" w="med" len="med"/>
            </a:ln>
          </p:spPr>
          <p:txBody>
            <a:bodyPr/>
            <a:p>
              <a:endParaRPr lang="zh-CN" altLang="en-US"/>
            </a:p>
          </p:txBody>
        </p:sp>
        <p:sp>
          <p:nvSpPr>
            <p:cNvPr id="22536" name="Litebulb"/>
            <p:cNvSpPr>
              <a:spLocks noEditPoints="1"/>
            </p:cNvSpPr>
            <p:nvPr/>
          </p:nvSpPr>
          <p:spPr>
            <a:xfrm>
              <a:off x="1292" y="1979"/>
              <a:ext cx="115" cy="23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1600" h="2160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cap="flat" cmpd="sng">
              <a:solidFill>
                <a:srgbClr val="0000FF"/>
              </a:solidFill>
              <a:prstDash val="solid"/>
              <a:miter/>
              <a:headEnd type="none" w="med" len="med"/>
              <a:tailEnd type="none" w="med" len="med"/>
            </a:ln>
          </p:spPr>
          <p:txBody>
            <a:bodyPr/>
            <a:p>
              <a:endParaRPr lang="zh-CN" altLang="en-US"/>
            </a:p>
          </p:txBody>
        </p:sp>
        <p:sp>
          <p:nvSpPr>
            <p:cNvPr id="22537" name="Litebulb"/>
            <p:cNvSpPr>
              <a:spLocks noEditPoints="1"/>
            </p:cNvSpPr>
            <p:nvPr/>
          </p:nvSpPr>
          <p:spPr>
            <a:xfrm>
              <a:off x="1292" y="2296"/>
              <a:ext cx="115" cy="23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1600" h="2160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cap="flat" cmpd="sng">
              <a:solidFill>
                <a:srgbClr val="0000FF"/>
              </a:solidFill>
              <a:prstDash val="solid"/>
              <a:miter/>
              <a:headEnd type="none" w="med" len="med"/>
              <a:tailEnd type="none" w="med" len="med"/>
            </a:ln>
          </p:spPr>
          <p:txBody>
            <a:bodyPr/>
            <a:p>
              <a:endParaRPr lang="zh-CN" altLang="en-US"/>
            </a:p>
          </p:txBody>
        </p:sp>
        <p:sp>
          <p:nvSpPr>
            <p:cNvPr id="22538" name="Litebulb"/>
            <p:cNvSpPr>
              <a:spLocks noEditPoints="1"/>
            </p:cNvSpPr>
            <p:nvPr/>
          </p:nvSpPr>
          <p:spPr>
            <a:xfrm>
              <a:off x="1292" y="1298"/>
              <a:ext cx="115" cy="23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1600" h="2160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cap="flat" cmpd="sng">
              <a:solidFill>
                <a:srgbClr val="0000FF"/>
              </a:solidFill>
              <a:prstDash val="solid"/>
              <a:miter/>
              <a:headEnd type="none" w="med" len="med"/>
              <a:tailEnd type="none" w="med" len="med"/>
            </a:ln>
          </p:spPr>
          <p:txBody>
            <a:bodyPr/>
            <a:p>
              <a:endParaRPr lang="zh-CN" altLang="en-US"/>
            </a:p>
          </p:txBody>
        </p:sp>
      </p:grpSp>
    </p:spTree>
  </p:cSld>
  <p:clrMapOvr>
    <a:masterClrMapping/>
  </p:clrMapOvr>
  <p:transition>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idx="1"/>
          </p:nvPr>
        </p:nvSpPr>
        <p:spPr>
          <a:xfrm>
            <a:off x="301625" y="1428750"/>
            <a:ext cx="8413750" cy="4643438"/>
          </a:xfrm>
          <a:ln/>
        </p:spPr>
        <p:txBody>
          <a:bodyPr wrap="square" lIns="91440" tIns="45720" rIns="91440" bIns="45720" anchor="t"/>
          <a:p>
            <a:pPr marL="0" indent="0" eaLnBrk="1" hangingPunct="1">
              <a:lnSpc>
                <a:spcPct val="150000"/>
              </a:lnSpc>
              <a:spcBef>
                <a:spcPct val="0"/>
              </a:spcBef>
              <a:buAutoNum type="arabicPeriod"/>
            </a:pPr>
            <a:r>
              <a:rPr lang="en-US" altLang="zh-CN" sz="2800" b="1" dirty="0">
                <a:solidFill>
                  <a:srgbClr val="0000FF"/>
                </a:solidFill>
                <a:latin typeface="微软雅黑" panose="020B0503020204020204" pitchFamily="34" charset="-122"/>
                <a:ea typeface="微软雅黑" panose="020B0503020204020204" pitchFamily="34" charset="-122"/>
              </a:rPr>
              <a:t> </a:t>
            </a:r>
            <a:r>
              <a:rPr lang="zh-CN" altLang="en-US" sz="2800" b="1" dirty="0">
                <a:solidFill>
                  <a:srgbClr val="0000FF"/>
                </a:solidFill>
                <a:latin typeface="微软雅黑" panose="020B0503020204020204" pitchFamily="34" charset="-122"/>
                <a:ea typeface="微软雅黑" panose="020B0503020204020204" pitchFamily="34" charset="-122"/>
              </a:rPr>
              <a:t>定义</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线性分组码</a:t>
            </a:r>
            <a:r>
              <a:rPr lang="zh-CN" altLang="en-US" sz="2000" dirty="0">
                <a:latin typeface="微软雅黑" panose="020B0503020204020204" pitchFamily="34" charset="-122"/>
                <a:ea typeface="微软雅黑" panose="020B0503020204020204" pitchFamily="34" charset="-122"/>
              </a:rPr>
              <a:t>是指信息位和监督位满足一组线性方程的编码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2. </a:t>
            </a:r>
            <a:r>
              <a:rPr lang="zh-CN" altLang="en-US" sz="2800" b="1" dirty="0">
                <a:solidFill>
                  <a:srgbClr val="0000FF"/>
                </a:solidFill>
                <a:latin typeface="微软雅黑" panose="020B0503020204020204" pitchFamily="34" charset="-122"/>
                <a:ea typeface="微软雅黑" panose="020B0503020204020204" pitchFamily="34" charset="-122"/>
              </a:rPr>
              <a:t>监督矩阵</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将线性分组码的监督方程组：</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solidFill>
                  <a:schemeClr val="tx2"/>
                </a:solidFill>
                <a:latin typeface="微软雅黑" panose="020B0503020204020204" pitchFamily="34" charset="-122"/>
                <a:ea typeface="微软雅黑" panose="020B0503020204020204" pitchFamily="34" charset="-122"/>
              </a:rPr>
              <a:t>                                                                                             (11.5-2)</a:t>
            </a:r>
            <a:endParaRPr lang="zh-CN" altLang="en-US" sz="2000"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(11.5-2)</a:t>
            </a:r>
            <a:r>
              <a:rPr lang="zh-CN" altLang="en-US" sz="2000" dirty="0">
                <a:latin typeface="微软雅黑" panose="020B0503020204020204" pitchFamily="34" charset="-122"/>
                <a:ea typeface="微软雅黑" panose="020B0503020204020204" pitchFamily="34" charset="-122"/>
              </a:rPr>
              <a:t>改写为：</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(11.5-4)</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zh-CN" altLang="en-US" sz="2000" dirty="0">
              <a:latin typeface="微软雅黑" panose="020B0503020204020204" pitchFamily="34" charset="-122"/>
              <a:ea typeface="微软雅黑" panose="020B0503020204020204" pitchFamily="34" charset="-122"/>
            </a:endParaRPr>
          </a:p>
        </p:txBody>
      </p:sp>
      <p:grpSp>
        <p:nvGrpSpPr>
          <p:cNvPr id="59394" name="Group 16"/>
          <p:cNvGrpSpPr/>
          <p:nvPr/>
        </p:nvGrpSpPr>
        <p:grpSpPr>
          <a:xfrm>
            <a:off x="3609975" y="3608388"/>
            <a:ext cx="3500438" cy="1290637"/>
            <a:chOff x="1429" y="2205"/>
            <a:chExt cx="2017" cy="769"/>
          </a:xfrm>
        </p:grpSpPr>
        <p:graphicFrame>
          <p:nvGraphicFramePr>
            <p:cNvPr id="59395" name="Object 3"/>
            <p:cNvGraphicFramePr/>
            <p:nvPr/>
          </p:nvGraphicFramePr>
          <p:xfrm>
            <a:off x="1610" y="2478"/>
            <a:ext cx="1820" cy="224"/>
          </p:xfrm>
          <a:graphic>
            <a:graphicData uri="http://schemas.openxmlformats.org/presentationml/2006/ole">
              <mc:AlternateContent xmlns:mc="http://schemas.openxmlformats.org/markup-compatibility/2006">
                <mc:Choice xmlns:v="urn:schemas-microsoft-com:vml" Requires="v">
                  <p:oleObj spid="_x0000_s3098" name="" r:id="rId1" imgW="1397635" imgH="228600" progId="Equation.3">
                    <p:embed/>
                  </p:oleObj>
                </mc:Choice>
                <mc:Fallback>
                  <p:oleObj name="" r:id="rId1" imgW="1397635" imgH="228600" progId="Equation.3">
                    <p:embed/>
                    <p:pic>
                      <p:nvPicPr>
                        <p:cNvPr id="0" name="图片 3097"/>
                        <p:cNvPicPr/>
                        <p:nvPr/>
                      </p:nvPicPr>
                      <p:blipFill>
                        <a:blip r:embed="rId2"/>
                        <a:stretch>
                          <a:fillRect/>
                        </a:stretch>
                      </p:blipFill>
                      <p:spPr>
                        <a:xfrm>
                          <a:off x="1610" y="2478"/>
                          <a:ext cx="1820" cy="224"/>
                        </a:xfrm>
                        <a:prstGeom prst="rect">
                          <a:avLst/>
                        </a:prstGeom>
                        <a:solidFill>
                          <a:srgbClr val="99CCFF"/>
                        </a:solidFill>
                        <a:ln w="38100">
                          <a:noFill/>
                          <a:miter/>
                        </a:ln>
                      </p:spPr>
                    </p:pic>
                  </p:oleObj>
                </mc:Fallback>
              </mc:AlternateContent>
            </a:graphicData>
          </a:graphic>
        </p:graphicFrame>
        <p:graphicFrame>
          <p:nvGraphicFramePr>
            <p:cNvPr id="59396" name="Object 4"/>
            <p:cNvGraphicFramePr/>
            <p:nvPr/>
          </p:nvGraphicFramePr>
          <p:xfrm>
            <a:off x="1610" y="2750"/>
            <a:ext cx="1836" cy="224"/>
          </p:xfrm>
          <a:graphic>
            <a:graphicData uri="http://schemas.openxmlformats.org/presentationml/2006/ole">
              <mc:AlternateContent xmlns:mc="http://schemas.openxmlformats.org/markup-compatibility/2006">
                <mc:Choice xmlns:v="urn:schemas-microsoft-com:vml" Requires="v">
                  <p:oleObj spid="_x0000_s3096" name="" r:id="rId3" imgW="1410335" imgH="228600" progId="Equation.3">
                    <p:embed/>
                  </p:oleObj>
                </mc:Choice>
                <mc:Fallback>
                  <p:oleObj name="" r:id="rId3" imgW="1410335" imgH="228600" progId="Equation.3">
                    <p:embed/>
                    <p:pic>
                      <p:nvPicPr>
                        <p:cNvPr id="0" name="图片 3095"/>
                        <p:cNvPicPr/>
                        <p:nvPr/>
                      </p:nvPicPr>
                      <p:blipFill>
                        <a:blip r:embed="rId4"/>
                        <a:stretch>
                          <a:fillRect/>
                        </a:stretch>
                      </p:blipFill>
                      <p:spPr>
                        <a:xfrm>
                          <a:off x="1610" y="2750"/>
                          <a:ext cx="1836" cy="224"/>
                        </a:xfrm>
                        <a:prstGeom prst="rect">
                          <a:avLst/>
                        </a:prstGeom>
                        <a:solidFill>
                          <a:srgbClr val="99CCFF"/>
                        </a:solidFill>
                        <a:ln w="38100">
                          <a:noFill/>
                          <a:miter/>
                        </a:ln>
                      </p:spPr>
                    </p:pic>
                  </p:oleObj>
                </mc:Fallback>
              </mc:AlternateContent>
            </a:graphicData>
          </a:graphic>
        </p:graphicFrame>
        <p:graphicFrame>
          <p:nvGraphicFramePr>
            <p:cNvPr id="59397" name="Object 5"/>
            <p:cNvGraphicFramePr/>
            <p:nvPr/>
          </p:nvGraphicFramePr>
          <p:xfrm>
            <a:off x="1610" y="2205"/>
            <a:ext cx="1814" cy="224"/>
          </p:xfrm>
          <a:graphic>
            <a:graphicData uri="http://schemas.openxmlformats.org/presentationml/2006/ole">
              <mc:AlternateContent xmlns:mc="http://schemas.openxmlformats.org/markup-compatibility/2006">
                <mc:Choice xmlns:v="urn:schemas-microsoft-com:vml" Requires="v">
                  <p:oleObj spid="_x0000_s3102" name="" r:id="rId5" imgW="1423035" imgH="228600" progId="Equation.3">
                    <p:embed/>
                  </p:oleObj>
                </mc:Choice>
                <mc:Fallback>
                  <p:oleObj name="" r:id="rId5" imgW="1423035" imgH="228600" progId="Equation.3">
                    <p:embed/>
                    <p:pic>
                      <p:nvPicPr>
                        <p:cNvPr id="0" name="图片 3101"/>
                        <p:cNvPicPr/>
                        <p:nvPr/>
                      </p:nvPicPr>
                      <p:blipFill>
                        <a:blip r:embed="rId6"/>
                        <a:stretch>
                          <a:fillRect/>
                        </a:stretch>
                      </p:blipFill>
                      <p:spPr>
                        <a:xfrm>
                          <a:off x="1610" y="2205"/>
                          <a:ext cx="1814" cy="224"/>
                        </a:xfrm>
                        <a:prstGeom prst="rect">
                          <a:avLst/>
                        </a:prstGeom>
                        <a:solidFill>
                          <a:srgbClr val="99CCFF"/>
                        </a:solidFill>
                        <a:ln w="38100">
                          <a:noFill/>
                          <a:miter/>
                        </a:ln>
                      </p:spPr>
                    </p:pic>
                  </p:oleObj>
                </mc:Fallback>
              </mc:AlternateContent>
            </a:graphicData>
          </a:graphic>
        </p:graphicFrame>
        <p:sp>
          <p:nvSpPr>
            <p:cNvPr id="59398" name="AutoShape 6"/>
            <p:cNvSpPr/>
            <p:nvPr/>
          </p:nvSpPr>
          <p:spPr>
            <a:xfrm>
              <a:off x="1429" y="2341"/>
              <a:ext cx="128" cy="504"/>
            </a:xfrm>
            <a:prstGeom prst="leftBrace">
              <a:avLst>
                <a:gd name="adj1" fmla="val 32666"/>
                <a:gd name="adj2" fmla="val 50000"/>
              </a:avLst>
            </a:prstGeom>
            <a:solidFill>
              <a:srgbClr val="99CCFF"/>
            </a:solidFill>
            <a:ln w="9525" cap="flat" cmpd="sng">
              <a:solidFill>
                <a:schemeClr val="tx1"/>
              </a:solidFill>
              <a:prstDash val="solid"/>
              <a:round/>
              <a:headEnd type="none" w="med" len="med"/>
              <a:tailEnd type="none" w="med" len="med"/>
            </a:ln>
          </p:spPr>
          <p:txBody>
            <a:bodyPr wrap="none" anchor="ctr"/>
            <a:p>
              <a:pPr algn="ctr"/>
              <a:endParaRPr lang="zh-CN" altLang="en-US" dirty="0">
                <a:latin typeface="Comic Sans MS" panose="030F0702030302020204" pitchFamily="66" charset="0"/>
                <a:ea typeface="宋体" panose="02010600030101010101" pitchFamily="2" charset="-122"/>
              </a:endParaRPr>
            </a:p>
          </p:txBody>
        </p:sp>
      </p:grpSp>
      <p:sp>
        <p:nvSpPr>
          <p:cNvPr id="59399" name="Rectangle 11"/>
          <p:cNvSpPr/>
          <p:nvPr/>
        </p:nvSpPr>
        <p:spPr>
          <a:xfrm>
            <a:off x="1500188" y="642938"/>
            <a:ext cx="5184775" cy="519112"/>
          </a:xfrm>
          <a:prstGeom prst="rect">
            <a:avLst/>
          </a:prstGeom>
          <a:noFill/>
          <a:ln w="9525">
            <a:noFill/>
          </a:ln>
        </p:spPr>
        <p:txBody>
          <a:bodyPr anchor="t">
            <a:spAutoFit/>
          </a:bodyPr>
          <a:p>
            <a:r>
              <a:rPr lang="zh-CN" altLang="en-US" sz="2800" b="1" dirty="0">
                <a:solidFill>
                  <a:schemeClr val="tx2"/>
                </a:solidFill>
                <a:latin typeface="微软雅黑" panose="020B0503020204020204" pitchFamily="34" charset="-122"/>
                <a:ea typeface="微软雅黑" panose="020B0503020204020204" pitchFamily="34" charset="-122"/>
              </a:rPr>
              <a:t>三 线性分组码的</a:t>
            </a:r>
            <a:r>
              <a:rPr lang="en-US" altLang="zh-CN" sz="2800" b="1" dirty="0">
                <a:solidFill>
                  <a:schemeClr val="tx2"/>
                </a:solidFill>
                <a:latin typeface="微软雅黑" panose="020B0503020204020204" pitchFamily="34" charset="-122"/>
                <a:ea typeface="微软雅黑" panose="020B0503020204020204" pitchFamily="34" charset="-122"/>
              </a:rPr>
              <a:t>—</a:t>
            </a:r>
            <a:r>
              <a:rPr lang="zh-CN" altLang="en-US" sz="2800" b="1" dirty="0">
                <a:solidFill>
                  <a:schemeClr val="tx2"/>
                </a:solidFill>
                <a:latin typeface="微软雅黑" panose="020B0503020204020204" pitchFamily="34" charset="-122"/>
                <a:ea typeface="微软雅黑" panose="020B0503020204020204" pitchFamily="34" charset="-122"/>
              </a:rPr>
              <a:t>般原理</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pSp>
        <p:nvGrpSpPr>
          <p:cNvPr id="59400" name="Group 133"/>
          <p:cNvGrpSpPr/>
          <p:nvPr/>
        </p:nvGrpSpPr>
        <p:grpSpPr>
          <a:xfrm>
            <a:off x="1571625" y="5143500"/>
            <a:ext cx="5500688" cy="1412875"/>
            <a:chOff x="1202" y="3113"/>
            <a:chExt cx="3214" cy="909"/>
          </a:xfrm>
        </p:grpSpPr>
        <p:graphicFrame>
          <p:nvGraphicFramePr>
            <p:cNvPr id="59401" name="Object 8"/>
            <p:cNvGraphicFramePr/>
            <p:nvPr/>
          </p:nvGraphicFramePr>
          <p:xfrm>
            <a:off x="1202" y="3113"/>
            <a:ext cx="3175" cy="270"/>
          </p:xfrm>
          <a:graphic>
            <a:graphicData uri="http://schemas.openxmlformats.org/presentationml/2006/ole">
              <mc:AlternateContent xmlns:mc="http://schemas.openxmlformats.org/markup-compatibility/2006">
                <mc:Choice xmlns:v="urn:schemas-microsoft-com:vml" Requires="v">
                  <p:oleObj spid="_x0000_s3093" name="" r:id="rId7" imgW="3365500" imgH="228600" progId="Equation.3">
                    <p:embed/>
                  </p:oleObj>
                </mc:Choice>
                <mc:Fallback>
                  <p:oleObj name="" r:id="rId7" imgW="3365500" imgH="228600" progId="Equation.3">
                    <p:embed/>
                    <p:pic>
                      <p:nvPicPr>
                        <p:cNvPr id="0" name="图片 3092"/>
                        <p:cNvPicPr/>
                        <p:nvPr/>
                      </p:nvPicPr>
                      <p:blipFill>
                        <a:blip r:embed="rId8"/>
                        <a:stretch>
                          <a:fillRect/>
                        </a:stretch>
                      </p:blipFill>
                      <p:spPr>
                        <a:xfrm>
                          <a:off x="1202" y="3113"/>
                          <a:ext cx="3175" cy="270"/>
                        </a:xfrm>
                        <a:prstGeom prst="rect">
                          <a:avLst/>
                        </a:prstGeom>
                        <a:solidFill>
                          <a:srgbClr val="CCFFFF"/>
                        </a:solidFill>
                        <a:ln w="38100">
                          <a:noFill/>
                          <a:miter/>
                        </a:ln>
                      </p:spPr>
                    </p:pic>
                  </p:oleObj>
                </mc:Fallback>
              </mc:AlternateContent>
            </a:graphicData>
          </a:graphic>
        </p:graphicFrame>
        <p:graphicFrame>
          <p:nvGraphicFramePr>
            <p:cNvPr id="59402" name="Object 9"/>
            <p:cNvGraphicFramePr/>
            <p:nvPr/>
          </p:nvGraphicFramePr>
          <p:xfrm>
            <a:off x="1202" y="3428"/>
            <a:ext cx="3214" cy="270"/>
          </p:xfrm>
          <a:graphic>
            <a:graphicData uri="http://schemas.openxmlformats.org/presentationml/2006/ole">
              <mc:AlternateContent xmlns:mc="http://schemas.openxmlformats.org/markup-compatibility/2006">
                <mc:Choice xmlns:v="urn:schemas-microsoft-com:vml" Requires="v">
                  <p:oleObj spid="_x0000_s3094" name="" r:id="rId9" imgW="3136900" imgH="228600" progId="Equation.3">
                    <p:embed/>
                  </p:oleObj>
                </mc:Choice>
                <mc:Fallback>
                  <p:oleObj name="" r:id="rId9" imgW="3136900" imgH="228600" progId="Equation.3">
                    <p:embed/>
                    <p:pic>
                      <p:nvPicPr>
                        <p:cNvPr id="0" name="图片 3093"/>
                        <p:cNvPicPr/>
                        <p:nvPr/>
                      </p:nvPicPr>
                      <p:blipFill>
                        <a:blip r:embed="rId10"/>
                        <a:stretch>
                          <a:fillRect/>
                        </a:stretch>
                      </p:blipFill>
                      <p:spPr>
                        <a:xfrm>
                          <a:off x="1202" y="3428"/>
                          <a:ext cx="3214" cy="270"/>
                        </a:xfrm>
                        <a:prstGeom prst="rect">
                          <a:avLst/>
                        </a:prstGeom>
                        <a:solidFill>
                          <a:srgbClr val="CCFFFF"/>
                        </a:solidFill>
                        <a:ln w="38100">
                          <a:noFill/>
                          <a:miter/>
                        </a:ln>
                      </p:spPr>
                    </p:pic>
                  </p:oleObj>
                </mc:Fallback>
              </mc:AlternateContent>
            </a:graphicData>
          </a:graphic>
        </p:graphicFrame>
        <p:graphicFrame>
          <p:nvGraphicFramePr>
            <p:cNvPr id="59403" name="Object 53"/>
            <p:cNvGraphicFramePr/>
            <p:nvPr/>
          </p:nvGraphicFramePr>
          <p:xfrm>
            <a:off x="1202" y="3748"/>
            <a:ext cx="3214" cy="274"/>
          </p:xfrm>
          <a:graphic>
            <a:graphicData uri="http://schemas.openxmlformats.org/presentationml/2006/ole">
              <mc:AlternateContent xmlns:mc="http://schemas.openxmlformats.org/markup-compatibility/2006">
                <mc:Choice xmlns:v="urn:schemas-microsoft-com:vml" Requires="v">
                  <p:oleObj spid="_x0000_s3099" name="" r:id="rId11" imgW="3136900" imgH="228600" progId="Equation.3">
                    <p:embed/>
                  </p:oleObj>
                </mc:Choice>
                <mc:Fallback>
                  <p:oleObj name="" r:id="rId11" imgW="3136900" imgH="228600" progId="Equation.3">
                    <p:embed/>
                    <p:pic>
                      <p:nvPicPr>
                        <p:cNvPr id="0" name="图片 3098"/>
                        <p:cNvPicPr/>
                        <p:nvPr/>
                      </p:nvPicPr>
                      <p:blipFill>
                        <a:blip r:embed="rId12"/>
                        <a:stretch>
                          <a:fillRect/>
                        </a:stretch>
                      </p:blipFill>
                      <p:spPr>
                        <a:xfrm>
                          <a:off x="1202" y="3748"/>
                          <a:ext cx="3214" cy="274"/>
                        </a:xfrm>
                        <a:prstGeom prst="rect">
                          <a:avLst/>
                        </a:prstGeom>
                        <a:solidFill>
                          <a:srgbClr val="CCFFFF"/>
                        </a:solidFill>
                        <a:ln w="38100">
                          <a:noFill/>
                          <a:miter/>
                        </a:ln>
                      </p:spPr>
                    </p:pic>
                  </p:oleObj>
                </mc:Fallback>
              </mc:AlternateContent>
            </a:graphicData>
          </a:graphic>
        </p:graphicFrame>
      </p:grpSp>
    </p:spTree>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5"/>
          <p:cNvSpPr/>
          <p:nvPr/>
        </p:nvSpPr>
        <p:spPr>
          <a:xfrm>
            <a:off x="288925" y="1401763"/>
            <a:ext cx="8470900" cy="4554537"/>
          </a:xfrm>
          <a:prstGeom prst="rect">
            <a:avLst/>
          </a:prstGeom>
          <a:noFill/>
          <a:ln w="9525">
            <a:noFill/>
          </a:ln>
        </p:spPr>
        <p:txBody>
          <a:bodyPr wrap="square" anchor="t">
            <a:spAutoFit/>
          </a:bodyPr>
          <a:p>
            <a:pPr>
              <a:spcBef>
                <a:spcPct val="50000"/>
              </a:spcBef>
            </a:pPr>
            <a:r>
              <a:rPr lang="zh-CN" altLang="en-US" sz="2000" dirty="0">
                <a:latin typeface="微软雅黑" panose="020B0503020204020204" pitchFamily="34" charset="-122"/>
                <a:ea typeface="微软雅黑" panose="020B0503020204020204" pitchFamily="34" charset="-122"/>
              </a:rPr>
              <a:t>用矩阵表示：</a:t>
            </a:r>
            <a:endParaRPr lang="zh-CN" altLang="en-US" sz="2000" dirty="0">
              <a:latin typeface="微软雅黑" panose="020B0503020204020204" pitchFamily="34" charset="-122"/>
              <a:ea typeface="微软雅黑" panose="020B0503020204020204" pitchFamily="34" charset="-122"/>
            </a:endParaRPr>
          </a:p>
          <a:p>
            <a:pPr>
              <a:spcBef>
                <a:spcPct val="50000"/>
              </a:spcBef>
            </a:pPr>
            <a:endParaRPr lang="zh-CN" altLang="en-US" sz="2000" dirty="0">
              <a:latin typeface="微软雅黑" panose="020B0503020204020204" pitchFamily="34" charset="-122"/>
              <a:ea typeface="微软雅黑" panose="020B0503020204020204" pitchFamily="34" charset="-122"/>
            </a:endParaRPr>
          </a:p>
          <a:p>
            <a:pPr>
              <a:spcBef>
                <a:spcPct val="50000"/>
              </a:spcBef>
            </a:pPr>
            <a:endParaRPr lang="zh-CN" altLang="en-US" sz="2000" dirty="0">
              <a:latin typeface="微软雅黑" panose="020B0503020204020204" pitchFamily="34" charset="-122"/>
              <a:ea typeface="微软雅黑" panose="020B0503020204020204" pitchFamily="34" charset="-122"/>
            </a:endParaRPr>
          </a:p>
          <a:p>
            <a:pPr>
              <a:spcBef>
                <a:spcPct val="50000"/>
              </a:spcBef>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模</a:t>
            </a:r>
            <a:r>
              <a:rPr lang="en-US" altLang="zh-CN" sz="2000" dirty="0">
                <a:latin typeface="微软雅黑" panose="020B0503020204020204" pitchFamily="34" charset="-122"/>
                <a:ea typeface="微软雅黑" panose="020B0503020204020204" pitchFamily="34" charset="-122"/>
              </a:rPr>
              <a:t>2)                 (11.5-5)</a:t>
            </a:r>
            <a:endParaRPr lang="zh-CN" altLang="en-US" sz="2000" dirty="0">
              <a:latin typeface="微软雅黑" panose="020B0503020204020204" pitchFamily="34" charset="-122"/>
              <a:ea typeface="微软雅黑" panose="020B0503020204020204" pitchFamily="34" charset="-122"/>
            </a:endParaRPr>
          </a:p>
          <a:p>
            <a:pPr>
              <a:spcBef>
                <a:spcPct val="50000"/>
              </a:spcBef>
            </a:pPr>
            <a:endParaRPr lang="zh-CN" altLang="en-US" sz="2000" dirty="0">
              <a:latin typeface="微软雅黑" panose="020B0503020204020204" pitchFamily="34" charset="-122"/>
              <a:ea typeface="微软雅黑" panose="020B0503020204020204" pitchFamily="34" charset="-122"/>
            </a:endParaRPr>
          </a:p>
          <a:p>
            <a:pPr>
              <a:spcBef>
                <a:spcPct val="50000"/>
              </a:spcBef>
            </a:pPr>
            <a:endParaRPr lang="zh-CN" altLang="en-US" sz="2000" dirty="0">
              <a:latin typeface="微软雅黑" panose="020B0503020204020204" pitchFamily="34" charset="-122"/>
              <a:ea typeface="微软雅黑" panose="020B0503020204020204" pitchFamily="34" charset="-122"/>
            </a:endParaRPr>
          </a:p>
          <a:p>
            <a:pPr>
              <a:spcBef>
                <a:spcPct val="50000"/>
              </a:spcBef>
            </a:pPr>
            <a:r>
              <a:rPr lang="zh-CN" altLang="en-US" sz="2000" dirty="0">
                <a:latin typeface="微软雅黑" panose="020B0503020204020204" pitchFamily="34" charset="-122"/>
                <a:ea typeface="微软雅黑" panose="020B0503020204020204" pitchFamily="34" charset="-122"/>
              </a:rPr>
              <a:t>简记为：                         或：                                               </a:t>
            </a:r>
            <a:r>
              <a:rPr lang="en-US" altLang="zh-CN" sz="2000" dirty="0">
                <a:latin typeface="微软雅黑" panose="020B0503020204020204" pitchFamily="34" charset="-122"/>
                <a:ea typeface="微软雅黑" panose="020B0503020204020204" pitchFamily="34" charset="-122"/>
              </a:rPr>
              <a:t>(11.5-6)</a:t>
            </a:r>
            <a:endParaRPr lang="zh-CN" altLang="en-US" sz="2000" dirty="0">
              <a:latin typeface="微软雅黑" panose="020B0503020204020204" pitchFamily="34" charset="-122"/>
              <a:ea typeface="微软雅黑" panose="020B0503020204020204" pitchFamily="34" charset="-122"/>
            </a:endParaRPr>
          </a:p>
          <a:p>
            <a:pPr>
              <a:spcBef>
                <a:spcPct val="50000"/>
              </a:spcBef>
            </a:pPr>
            <a:r>
              <a:rPr lang="zh-CN" altLang="en-US" sz="2000" dirty="0">
                <a:latin typeface="微软雅黑" panose="020B0503020204020204" pitchFamily="34" charset="-122"/>
                <a:ea typeface="微软雅黑" panose="020B0503020204020204" pitchFamily="34" charset="-122"/>
              </a:rPr>
              <a:t>其中：                                       </a:t>
            </a:r>
            <a:endParaRPr lang="en-US" altLang="zh-CN" sz="2000" dirty="0">
              <a:latin typeface="微软雅黑" panose="020B0503020204020204" pitchFamily="34" charset="-122"/>
              <a:ea typeface="微软雅黑" panose="020B0503020204020204" pitchFamily="34" charset="-122"/>
            </a:endParaRPr>
          </a:p>
          <a:p>
            <a:pPr>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                                                 A</a:t>
            </a:r>
            <a:r>
              <a:rPr lang="zh-CN" altLang="en-US"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[a</a:t>
            </a:r>
            <a:r>
              <a:rPr lang="en-US" altLang="zh-CN" sz="2000" b="1" baseline="-25000" dirty="0">
                <a:solidFill>
                  <a:srgbClr val="FF0000"/>
                </a:solidFill>
                <a:latin typeface="微软雅黑" panose="020B0503020204020204" pitchFamily="34" charset="-122"/>
                <a:ea typeface="微软雅黑" panose="020B0503020204020204" pitchFamily="34" charset="-122"/>
              </a:rPr>
              <a:t>6 </a:t>
            </a:r>
            <a:r>
              <a:rPr lang="en-US" altLang="zh-CN" sz="2000" b="1" dirty="0">
                <a:solidFill>
                  <a:srgbClr val="FF0000"/>
                </a:solidFill>
                <a:latin typeface="微软雅黑" panose="020B0503020204020204" pitchFamily="34" charset="-122"/>
                <a:ea typeface="微软雅黑" panose="020B0503020204020204" pitchFamily="34" charset="-122"/>
              </a:rPr>
              <a:t>a</a:t>
            </a:r>
            <a:r>
              <a:rPr lang="en-US" altLang="zh-CN" sz="2000" b="1" baseline="-25000" dirty="0">
                <a:solidFill>
                  <a:srgbClr val="FF0000"/>
                </a:solidFill>
                <a:latin typeface="微软雅黑" panose="020B0503020204020204" pitchFamily="34" charset="-122"/>
                <a:ea typeface="微软雅黑" panose="020B0503020204020204" pitchFamily="34" charset="-122"/>
              </a:rPr>
              <a:t>5 </a:t>
            </a:r>
            <a:r>
              <a:rPr lang="en-US" altLang="zh-CN" sz="2000" b="1" dirty="0">
                <a:solidFill>
                  <a:srgbClr val="FF0000"/>
                </a:solidFill>
                <a:latin typeface="微软雅黑" panose="020B0503020204020204" pitchFamily="34" charset="-122"/>
                <a:ea typeface="微软雅黑" panose="020B0503020204020204" pitchFamily="34" charset="-122"/>
              </a:rPr>
              <a:t>a</a:t>
            </a:r>
            <a:r>
              <a:rPr lang="en-US" altLang="zh-CN" sz="2000" b="1" baseline="-25000" dirty="0">
                <a:solidFill>
                  <a:srgbClr val="FF0000"/>
                </a:solidFill>
                <a:latin typeface="微软雅黑" panose="020B0503020204020204" pitchFamily="34" charset="-122"/>
                <a:ea typeface="微软雅黑" panose="020B0503020204020204" pitchFamily="34" charset="-122"/>
              </a:rPr>
              <a:t>4 </a:t>
            </a:r>
            <a:r>
              <a:rPr lang="en-US" altLang="zh-CN" sz="2000" b="1" dirty="0">
                <a:solidFill>
                  <a:srgbClr val="FF0000"/>
                </a:solidFill>
                <a:latin typeface="微软雅黑" panose="020B0503020204020204" pitchFamily="34" charset="-122"/>
                <a:ea typeface="微软雅黑" panose="020B0503020204020204" pitchFamily="34" charset="-122"/>
              </a:rPr>
              <a:t>a</a:t>
            </a:r>
            <a:r>
              <a:rPr lang="en-US" altLang="zh-CN" sz="2000" b="1" baseline="-25000" dirty="0">
                <a:solidFill>
                  <a:srgbClr val="FF0000"/>
                </a:solidFill>
                <a:latin typeface="微软雅黑" panose="020B0503020204020204" pitchFamily="34" charset="-122"/>
                <a:ea typeface="微软雅黑" panose="020B0503020204020204" pitchFamily="34" charset="-122"/>
              </a:rPr>
              <a:t>3 </a:t>
            </a:r>
            <a:r>
              <a:rPr lang="en-US" altLang="zh-CN" sz="2000" b="1" dirty="0">
                <a:solidFill>
                  <a:srgbClr val="FF0000"/>
                </a:solidFill>
                <a:latin typeface="微软雅黑" panose="020B0503020204020204" pitchFamily="34" charset="-122"/>
                <a:ea typeface="微软雅黑" panose="020B0503020204020204" pitchFamily="34" charset="-122"/>
              </a:rPr>
              <a:t>a</a:t>
            </a:r>
            <a:r>
              <a:rPr lang="en-US" altLang="zh-CN" sz="2000" b="1" baseline="-25000" dirty="0">
                <a:solidFill>
                  <a:srgbClr val="FF0000"/>
                </a:solidFill>
                <a:latin typeface="微软雅黑" panose="020B0503020204020204" pitchFamily="34" charset="-122"/>
                <a:ea typeface="微软雅黑" panose="020B0503020204020204" pitchFamily="34" charset="-122"/>
              </a:rPr>
              <a:t>2 </a:t>
            </a:r>
            <a:r>
              <a:rPr lang="en-US" altLang="zh-CN" sz="2000" b="1" dirty="0">
                <a:solidFill>
                  <a:srgbClr val="FF0000"/>
                </a:solidFill>
                <a:latin typeface="微软雅黑" panose="020B0503020204020204" pitchFamily="34" charset="-122"/>
                <a:ea typeface="微软雅黑" panose="020B0503020204020204" pitchFamily="34" charset="-122"/>
              </a:rPr>
              <a:t>a</a:t>
            </a:r>
            <a:r>
              <a:rPr lang="en-US" altLang="zh-CN" sz="2000" b="1" baseline="-25000" dirty="0">
                <a:solidFill>
                  <a:srgbClr val="FF0000"/>
                </a:solidFill>
                <a:latin typeface="微软雅黑" panose="020B0503020204020204" pitchFamily="34" charset="-122"/>
                <a:ea typeface="微软雅黑" panose="020B0503020204020204" pitchFamily="34" charset="-122"/>
              </a:rPr>
              <a:t>1 </a:t>
            </a:r>
            <a:r>
              <a:rPr lang="en-US" altLang="zh-CN" sz="2000" b="1" dirty="0">
                <a:solidFill>
                  <a:srgbClr val="FF0000"/>
                </a:solidFill>
                <a:latin typeface="微软雅黑" panose="020B0503020204020204" pitchFamily="34" charset="-122"/>
                <a:ea typeface="微软雅黑" panose="020B0503020204020204" pitchFamily="34" charset="-122"/>
              </a:rPr>
              <a:t>a</a:t>
            </a:r>
            <a:r>
              <a:rPr lang="en-US" altLang="zh-CN" sz="2000" b="1" baseline="-25000" dirty="0">
                <a:solidFill>
                  <a:srgbClr val="FF0000"/>
                </a:solidFill>
                <a:latin typeface="微软雅黑" panose="020B0503020204020204" pitchFamily="34" charset="-122"/>
                <a:ea typeface="微软雅黑" panose="020B0503020204020204" pitchFamily="34" charset="-122"/>
              </a:rPr>
              <a:t>0</a:t>
            </a:r>
            <a:r>
              <a:rPr lang="en-US" altLang="zh-CN" sz="2000" b="1" dirty="0">
                <a:solidFill>
                  <a:srgbClr val="FF0000"/>
                </a:solidFill>
                <a:latin typeface="微软雅黑" panose="020B0503020204020204" pitchFamily="34" charset="-122"/>
                <a:ea typeface="微软雅黑" panose="020B0503020204020204" pitchFamily="34" charset="-122"/>
              </a:rPr>
              <a:t>]</a:t>
            </a:r>
            <a:endParaRPr lang="en-US" altLang="zh-CN" sz="2000" b="1" dirty="0">
              <a:solidFill>
                <a:srgbClr val="FF0000"/>
              </a:solidFill>
              <a:latin typeface="微软雅黑" panose="020B0503020204020204" pitchFamily="34" charset="-122"/>
              <a:ea typeface="微软雅黑" panose="020B0503020204020204" pitchFamily="34" charset="-122"/>
            </a:endParaRPr>
          </a:p>
          <a:p>
            <a:pPr>
              <a:spcBef>
                <a:spcPct val="50000"/>
              </a:spcBef>
            </a:pPr>
            <a:r>
              <a:rPr lang="en-US" altLang="zh-CN" sz="2000" dirty="0">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0 = [0 0 0]                          </a:t>
            </a:r>
            <a:r>
              <a:rPr lang="en-US" altLang="zh-CN" sz="2000" dirty="0">
                <a:latin typeface="微软雅黑" panose="020B0503020204020204" pitchFamily="34" charset="-122"/>
                <a:ea typeface="微软雅黑" panose="020B0503020204020204" pitchFamily="34" charset="-122"/>
              </a:rPr>
              <a:t>(11.5-7)</a:t>
            </a:r>
            <a:endParaRPr lang="zh-CN" altLang="en-US" sz="2000" dirty="0">
              <a:latin typeface="微软雅黑" panose="020B0503020204020204" pitchFamily="34" charset="-122"/>
              <a:ea typeface="微软雅黑" panose="020B0503020204020204" pitchFamily="34" charset="-122"/>
            </a:endParaRPr>
          </a:p>
        </p:txBody>
      </p:sp>
      <p:graphicFrame>
        <p:nvGraphicFramePr>
          <p:cNvPr id="60418" name="Object 2"/>
          <p:cNvGraphicFramePr/>
          <p:nvPr/>
        </p:nvGraphicFramePr>
        <p:xfrm>
          <a:off x="2449513" y="1401763"/>
          <a:ext cx="2714625" cy="2611437"/>
        </p:xfrm>
        <a:graphic>
          <a:graphicData uri="http://schemas.openxmlformats.org/presentationml/2006/ole">
            <mc:AlternateContent xmlns:mc="http://schemas.openxmlformats.org/markup-compatibility/2006">
              <mc:Choice xmlns:v="urn:schemas-microsoft-com:vml" Requires="v">
                <p:oleObj spid="_x0000_s3106" name="" r:id="rId1" imgW="1320165" imgH="1624965" progId="Equation.DSMT4">
                  <p:embed/>
                </p:oleObj>
              </mc:Choice>
              <mc:Fallback>
                <p:oleObj name="" r:id="rId1" imgW="1320165" imgH="1624965" progId="Equation.DSMT4">
                  <p:embed/>
                  <p:pic>
                    <p:nvPicPr>
                      <p:cNvPr id="0" name="图片 3105"/>
                      <p:cNvPicPr/>
                      <p:nvPr/>
                    </p:nvPicPr>
                    <p:blipFill>
                      <a:blip r:embed="rId2"/>
                      <a:stretch>
                        <a:fillRect/>
                      </a:stretch>
                    </p:blipFill>
                    <p:spPr>
                      <a:xfrm>
                        <a:off x="2449513" y="1401763"/>
                        <a:ext cx="2714625" cy="2611437"/>
                      </a:xfrm>
                      <a:prstGeom prst="rect">
                        <a:avLst/>
                      </a:prstGeom>
                      <a:solidFill>
                        <a:srgbClr val="CCFFCC"/>
                      </a:solidFill>
                      <a:ln w="38100">
                        <a:noFill/>
                        <a:miter/>
                      </a:ln>
                    </p:spPr>
                  </p:pic>
                </p:oleObj>
              </mc:Fallback>
            </mc:AlternateContent>
          </a:graphicData>
        </a:graphic>
      </p:graphicFrame>
      <p:graphicFrame>
        <p:nvGraphicFramePr>
          <p:cNvPr id="60419" name="Object 6"/>
          <p:cNvGraphicFramePr/>
          <p:nvPr/>
        </p:nvGraphicFramePr>
        <p:xfrm>
          <a:off x="1543050" y="4149725"/>
          <a:ext cx="1498600" cy="422275"/>
        </p:xfrm>
        <a:graphic>
          <a:graphicData uri="http://schemas.openxmlformats.org/presentationml/2006/ole">
            <mc:AlternateContent xmlns:mc="http://schemas.openxmlformats.org/markup-compatibility/2006">
              <mc:Choice xmlns:v="urn:schemas-microsoft-com:vml" Requires="v">
                <p:oleObj spid="_x0000_s3095" name="" r:id="rId3" imgW="723265" imgH="203200" progId="Equation.DSMT4">
                  <p:embed/>
                </p:oleObj>
              </mc:Choice>
              <mc:Fallback>
                <p:oleObj name="" r:id="rId3" imgW="723265" imgH="203200" progId="Equation.DSMT4">
                  <p:embed/>
                  <p:pic>
                    <p:nvPicPr>
                      <p:cNvPr id="0" name="图片 3094"/>
                      <p:cNvPicPr/>
                      <p:nvPr/>
                    </p:nvPicPr>
                    <p:blipFill>
                      <a:blip r:embed="rId4"/>
                      <a:stretch>
                        <a:fillRect/>
                      </a:stretch>
                    </p:blipFill>
                    <p:spPr>
                      <a:xfrm>
                        <a:off x="1543050" y="4149725"/>
                        <a:ext cx="1498600" cy="422275"/>
                      </a:xfrm>
                      <a:prstGeom prst="rect">
                        <a:avLst/>
                      </a:prstGeom>
                      <a:solidFill>
                        <a:srgbClr val="CCFFCC"/>
                      </a:solidFill>
                      <a:ln w="38100">
                        <a:noFill/>
                        <a:miter/>
                      </a:ln>
                    </p:spPr>
                  </p:pic>
                </p:oleObj>
              </mc:Fallback>
            </mc:AlternateContent>
          </a:graphicData>
        </a:graphic>
      </p:graphicFrame>
      <p:graphicFrame>
        <p:nvGraphicFramePr>
          <p:cNvPr id="60420" name="Object 7"/>
          <p:cNvGraphicFramePr/>
          <p:nvPr/>
        </p:nvGraphicFramePr>
        <p:xfrm>
          <a:off x="4325938" y="4149725"/>
          <a:ext cx="2071687" cy="428625"/>
        </p:xfrm>
        <a:graphic>
          <a:graphicData uri="http://schemas.openxmlformats.org/presentationml/2006/ole">
            <mc:AlternateContent xmlns:mc="http://schemas.openxmlformats.org/markup-compatibility/2006">
              <mc:Choice xmlns:v="urn:schemas-microsoft-com:vml" Requires="v">
                <p:oleObj spid="_x0000_s3097" name="" r:id="rId5" imgW="659765" imgH="203200" progId="Equation.DSMT4">
                  <p:embed/>
                </p:oleObj>
              </mc:Choice>
              <mc:Fallback>
                <p:oleObj name="" r:id="rId5" imgW="659765" imgH="203200" progId="Equation.DSMT4">
                  <p:embed/>
                  <p:pic>
                    <p:nvPicPr>
                      <p:cNvPr id="0" name="图片 3096"/>
                      <p:cNvPicPr/>
                      <p:nvPr/>
                    </p:nvPicPr>
                    <p:blipFill>
                      <a:blip r:embed="rId6"/>
                      <a:stretch>
                        <a:fillRect/>
                      </a:stretch>
                    </p:blipFill>
                    <p:spPr>
                      <a:xfrm>
                        <a:off x="4325938" y="4149725"/>
                        <a:ext cx="2071687" cy="428625"/>
                      </a:xfrm>
                      <a:prstGeom prst="rect">
                        <a:avLst/>
                      </a:prstGeom>
                      <a:solidFill>
                        <a:srgbClr val="CCFFCC"/>
                      </a:solidFill>
                      <a:ln w="9525" cap="flat" cmpd="sng">
                        <a:solidFill>
                          <a:srgbClr val="CCFFCC"/>
                        </a:solidFill>
                        <a:prstDash val="solid"/>
                        <a:miter/>
                        <a:headEnd type="none" w="med" len="med"/>
                        <a:tailEnd type="none" w="med" len="med"/>
                      </a:ln>
                    </p:spPr>
                  </p:pic>
                </p:oleObj>
              </mc:Fallback>
            </mc:AlternateContent>
          </a:graphicData>
        </a:graphic>
      </p:graphicFrame>
      <p:graphicFrame>
        <p:nvGraphicFramePr>
          <p:cNvPr id="60421" name="Object 8"/>
          <p:cNvGraphicFramePr/>
          <p:nvPr/>
        </p:nvGraphicFramePr>
        <p:xfrm>
          <a:off x="1543050" y="4759325"/>
          <a:ext cx="2000250" cy="1428750"/>
        </p:xfrm>
        <a:graphic>
          <a:graphicData uri="http://schemas.openxmlformats.org/presentationml/2006/ole">
            <mc:AlternateContent xmlns:mc="http://schemas.openxmlformats.org/markup-compatibility/2006">
              <mc:Choice xmlns:v="urn:schemas-microsoft-com:vml" Requires="v">
                <p:oleObj spid="_x0000_s3100" name="" r:id="rId7" imgW="989965" imgH="711200" progId="Equation.DSMT4">
                  <p:embed/>
                </p:oleObj>
              </mc:Choice>
              <mc:Fallback>
                <p:oleObj name="" r:id="rId7" imgW="989965" imgH="711200" progId="Equation.DSMT4">
                  <p:embed/>
                  <p:pic>
                    <p:nvPicPr>
                      <p:cNvPr id="0" name="图片 3099"/>
                      <p:cNvPicPr/>
                      <p:nvPr/>
                    </p:nvPicPr>
                    <p:blipFill>
                      <a:blip r:embed="rId8"/>
                      <a:stretch>
                        <a:fillRect/>
                      </a:stretch>
                    </p:blipFill>
                    <p:spPr>
                      <a:xfrm>
                        <a:off x="1543050" y="4759325"/>
                        <a:ext cx="2000250" cy="1428750"/>
                      </a:xfrm>
                      <a:prstGeom prst="rect">
                        <a:avLst/>
                      </a:prstGeom>
                      <a:solidFill>
                        <a:srgbClr val="CCFFCC"/>
                      </a:solidFill>
                      <a:ln w="38100">
                        <a:noFill/>
                        <a:miter/>
                      </a:ln>
                    </p:spPr>
                  </p:pic>
                </p:oleObj>
              </mc:Fallback>
            </mc:AlternateContent>
          </a:graphicData>
        </a:graphic>
      </p:graphicFrame>
      <p:sp>
        <p:nvSpPr>
          <p:cNvPr id="60422" name="矩形 8"/>
          <p:cNvSpPr/>
          <p:nvPr/>
        </p:nvSpPr>
        <p:spPr>
          <a:xfrm>
            <a:off x="7429500" y="4143375"/>
            <a:ext cx="184150" cy="369888"/>
          </a:xfrm>
          <a:prstGeom prst="rect">
            <a:avLst/>
          </a:prstGeom>
          <a:noFill/>
          <a:ln w="9525">
            <a:noFill/>
          </a:ln>
        </p:spPr>
        <p:txBody>
          <a:bodyPr wrap="none" anchor="t">
            <a:spAutoFit/>
          </a:bodyPr>
          <a:p>
            <a:pPr algn="ctr"/>
            <a:endParaRPr lang="zh-CN" altLang="en-US" dirty="0">
              <a:latin typeface="Comic Sans MS" panose="030F0702030302020204" pitchFamily="66" charset="0"/>
              <a:ea typeface="宋体" panose="02010600030101010101" pitchFamily="2" charset="-122"/>
            </a:endParaRPr>
          </a:p>
        </p:txBody>
      </p:sp>
      <p:sp>
        <p:nvSpPr>
          <p:cNvPr id="60423" name="矩形标注 4"/>
          <p:cNvSpPr/>
          <p:nvPr/>
        </p:nvSpPr>
        <p:spPr>
          <a:xfrm>
            <a:off x="6500813" y="714375"/>
            <a:ext cx="2476500" cy="687388"/>
          </a:xfrm>
          <a:prstGeom prst="wedgeRectCallout">
            <a:avLst>
              <a:gd name="adj1" fmla="val -53593"/>
              <a:gd name="adj2" fmla="val 74648"/>
            </a:avLst>
          </a:prstGeom>
          <a:solidFill>
            <a:schemeClr val="accent1"/>
          </a:solidFill>
          <a:ln w="9525" cap="flat" cmpd="sng">
            <a:solidFill>
              <a:schemeClr val="tx1"/>
            </a:solidFill>
            <a:prstDash val="solid"/>
            <a:round/>
            <a:headEnd type="none" w="med" len="med"/>
            <a:tailEnd type="none" w="med" len="med"/>
          </a:ln>
        </p:spPr>
        <p:txBody>
          <a:bodyPr anchor="t"/>
          <a:p>
            <a:r>
              <a:rPr lang="zh-CN" altLang="en-US" sz="2000" dirty="0">
                <a:solidFill>
                  <a:srgbClr val="0000FF"/>
                </a:solidFill>
                <a:latin typeface="微软雅黑" panose="020B0503020204020204" pitchFamily="34" charset="-122"/>
                <a:ea typeface="微软雅黑" panose="020B0503020204020204" pitchFamily="34" charset="-122"/>
              </a:rPr>
              <a:t>监督方程的矩阵表示就得到</a:t>
            </a:r>
            <a:r>
              <a:rPr lang="zh-CN" altLang="en-US" sz="2000" b="1" dirty="0">
                <a:solidFill>
                  <a:schemeClr val="tx2"/>
                </a:solidFill>
                <a:latin typeface="微软雅黑" panose="020B0503020204020204" pitchFamily="34" charset="-122"/>
                <a:ea typeface="微软雅黑" panose="020B0503020204020204" pitchFamily="34" charset="-122"/>
              </a:rPr>
              <a:t>监督矩阵</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3"/>
          <p:cNvSpPr/>
          <p:nvPr/>
        </p:nvSpPr>
        <p:spPr>
          <a:xfrm>
            <a:off x="352425" y="1428750"/>
            <a:ext cx="8372475" cy="4430713"/>
          </a:xfrm>
          <a:prstGeom prst="rect">
            <a:avLst/>
          </a:prstGeom>
          <a:noFill/>
          <a:ln w="9525">
            <a:noFill/>
          </a:ln>
        </p:spPr>
        <p:txBody>
          <a:bodyPr wrap="square" anchor="t">
            <a:spAutoFit/>
          </a:bodyPr>
          <a:p>
            <a:pPr>
              <a:lnSpc>
                <a:spcPct val="150000"/>
              </a:lnSpc>
            </a:pPr>
            <a:r>
              <a:rPr lang="en-US" altLang="zh-CN" sz="2000" b="1" dirty="0">
                <a:solidFill>
                  <a:srgbClr val="FF00FF"/>
                </a:solidFill>
                <a:latin typeface="微软雅黑" panose="020B0503020204020204" pitchFamily="34" charset="-122"/>
                <a:ea typeface="微软雅黑" panose="020B0503020204020204" pitchFamily="34" charset="-122"/>
              </a:rPr>
              <a:t>H</a:t>
            </a:r>
            <a:r>
              <a:rPr lang="zh-CN" altLang="en-US" sz="2000" b="1" dirty="0">
                <a:solidFill>
                  <a:srgbClr val="FF00FF"/>
                </a:solidFill>
                <a:latin typeface="微软雅黑" panose="020B0503020204020204" pitchFamily="34" charset="-122"/>
                <a:ea typeface="微软雅黑" panose="020B0503020204020204" pitchFamily="34" charset="-122"/>
              </a:rPr>
              <a:t>矩阵</a:t>
            </a:r>
            <a:r>
              <a:rPr lang="zh-CN" altLang="en-US" sz="2000" dirty="0">
                <a:latin typeface="微软雅黑" panose="020B0503020204020204" pitchFamily="34" charset="-122"/>
                <a:ea typeface="微软雅黑" panose="020B0503020204020204" pitchFamily="34" charset="-122"/>
              </a:rPr>
              <a:t>称为</a:t>
            </a:r>
            <a:r>
              <a:rPr lang="zh-CN" altLang="en-US" sz="2000" b="1" dirty="0">
                <a:solidFill>
                  <a:srgbClr val="FF00FF"/>
                </a:solidFill>
                <a:latin typeface="微软雅黑" panose="020B0503020204020204" pitchFamily="34" charset="-122"/>
                <a:ea typeface="微软雅黑" panose="020B0503020204020204" pitchFamily="34" charset="-122"/>
              </a:rPr>
              <a:t>监督矩阵</a:t>
            </a: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给定监督位和信息位的关系就确定。</a:t>
            </a:r>
            <a:r>
              <a:rPr lang="en-US" altLang="zh-CN" sz="2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r×n</a:t>
            </a:r>
            <a:r>
              <a:rPr lang="zh-CN" altLang="en-US" sz="2000" dirty="0">
                <a:latin typeface="微软雅黑" panose="020B0503020204020204" pitchFamily="34" charset="-122"/>
                <a:ea typeface="微软雅黑" panose="020B0503020204020204" pitchFamily="34" charset="-122"/>
              </a:rPr>
              <a:t>阶矩阵，</a:t>
            </a:r>
            <a:r>
              <a:rPr lang="en-US" altLang="zh-CN" sz="2000" b="1" dirty="0">
                <a:solidFill>
                  <a:srgbClr val="FF00FF"/>
                </a:solidFill>
                <a:latin typeface="微软雅黑" panose="020B0503020204020204" pitchFamily="34" charset="-122"/>
                <a:ea typeface="微软雅黑" panose="020B0503020204020204" pitchFamily="34" charset="-122"/>
              </a:rPr>
              <a:t>H</a:t>
            </a:r>
            <a:r>
              <a:rPr lang="zh-CN" altLang="en-US" sz="2000" b="1" dirty="0">
                <a:solidFill>
                  <a:srgbClr val="FF00FF"/>
                </a:solidFill>
                <a:latin typeface="微软雅黑" panose="020B0503020204020204" pitchFamily="34" charset="-122"/>
                <a:ea typeface="微软雅黑" panose="020B0503020204020204" pitchFamily="34" charset="-122"/>
              </a:rPr>
              <a:t>的每一行中“</a:t>
            </a:r>
            <a:r>
              <a:rPr lang="en-US" altLang="zh-CN" sz="2000" b="1" dirty="0">
                <a:solidFill>
                  <a:srgbClr val="FF00FF"/>
                </a:solidFill>
                <a:latin typeface="微软雅黑" panose="020B0503020204020204" pitchFamily="34" charset="-122"/>
                <a:ea typeface="微软雅黑" panose="020B0503020204020204" pitchFamily="34" charset="-122"/>
              </a:rPr>
              <a:t>1”</a:t>
            </a:r>
            <a:r>
              <a:rPr lang="zh-CN" altLang="en-US" sz="2000" b="1" dirty="0">
                <a:solidFill>
                  <a:srgbClr val="FF00FF"/>
                </a:solidFill>
                <a:latin typeface="微软雅黑" panose="020B0503020204020204" pitchFamily="34" charset="-122"/>
                <a:ea typeface="微软雅黑" panose="020B0503020204020204" pitchFamily="34" charset="-122"/>
              </a:rPr>
              <a:t>的位置表示相应码元之间存在的监督关系</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的第</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行</a:t>
            </a:r>
            <a:r>
              <a:rPr lang="en-US" altLang="zh-CN" sz="2000" b="1" dirty="0">
                <a:solidFill>
                  <a:schemeClr val="tx2"/>
                </a:solidFill>
                <a:latin typeface="微软雅黑" panose="020B0503020204020204" pitchFamily="34" charset="-122"/>
                <a:ea typeface="微软雅黑" panose="020B0503020204020204" pitchFamily="34" charset="-122"/>
              </a:rPr>
              <a:t>111</a:t>
            </a:r>
            <a:r>
              <a:rPr lang="en-US" altLang="zh-CN" sz="2000" dirty="0">
                <a:latin typeface="微软雅黑" panose="020B0503020204020204" pitchFamily="34" charset="-122"/>
                <a:ea typeface="微软雅黑" panose="020B0503020204020204" pitchFamily="34" charset="-122"/>
              </a:rPr>
              <a:t>0</a:t>
            </a:r>
            <a:r>
              <a:rPr lang="en-US" altLang="zh-CN" sz="2000" b="1" dirty="0">
                <a:solidFill>
                  <a:srgbClr val="0000FF"/>
                </a:solidFill>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00</a:t>
            </a:r>
            <a:r>
              <a:rPr lang="zh-CN" altLang="en-US" sz="2000" dirty="0">
                <a:latin typeface="微软雅黑" panose="020B0503020204020204" pitchFamily="34" charset="-122"/>
                <a:ea typeface="微软雅黑" panose="020B0503020204020204" pitchFamily="34" charset="-122"/>
              </a:rPr>
              <a:t>表示监督位</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25000" dirty="0">
                <a:solidFill>
                  <a:srgbClr val="0000FF"/>
                </a:solidFill>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由信息位</a:t>
            </a:r>
            <a:r>
              <a:rPr lang="en-US" altLang="zh-CN" sz="2000" b="1" dirty="0">
                <a:solidFill>
                  <a:schemeClr val="tx2"/>
                </a:solidFill>
                <a:latin typeface="微软雅黑" panose="020B0503020204020204" pitchFamily="34" charset="-122"/>
                <a:ea typeface="微软雅黑" panose="020B0503020204020204" pitchFamily="34" charset="-122"/>
              </a:rPr>
              <a:t>a</a:t>
            </a:r>
            <a:r>
              <a:rPr lang="en-US" altLang="zh-CN" sz="2000" b="1" baseline="-25000" dirty="0">
                <a:solidFill>
                  <a:schemeClr val="tx2"/>
                </a:solidFill>
                <a:latin typeface="微软雅黑" panose="020B0503020204020204" pitchFamily="34" charset="-122"/>
                <a:ea typeface="微软雅黑" panose="020B0503020204020204" pitchFamily="34" charset="-122"/>
              </a:rPr>
              <a:t>6</a:t>
            </a:r>
            <a:r>
              <a:rPr lang="zh-CN" altLang="en-US" sz="2000" b="1" dirty="0">
                <a:solidFill>
                  <a:schemeClr val="tx2"/>
                </a:solidFill>
                <a:latin typeface="微软雅黑" panose="020B0503020204020204" pitchFamily="34" charset="-122"/>
                <a:ea typeface="微软雅黑" panose="020B0503020204020204" pitchFamily="34" charset="-122"/>
              </a:rPr>
              <a:t>、</a:t>
            </a:r>
            <a:r>
              <a:rPr lang="en-US" altLang="zh-CN" sz="2000" b="1" dirty="0">
                <a:solidFill>
                  <a:schemeClr val="tx2"/>
                </a:solidFill>
                <a:latin typeface="微软雅黑" panose="020B0503020204020204" pitchFamily="34" charset="-122"/>
                <a:ea typeface="微软雅黑" panose="020B0503020204020204" pitchFamily="34" charset="-122"/>
              </a:rPr>
              <a:t>a</a:t>
            </a:r>
            <a:r>
              <a:rPr lang="en-US" altLang="zh-CN" sz="2000" b="1" baseline="-25000" dirty="0">
                <a:solidFill>
                  <a:schemeClr val="tx2"/>
                </a:solidFill>
                <a:latin typeface="微软雅黑" panose="020B0503020204020204" pitchFamily="34" charset="-122"/>
                <a:ea typeface="微软雅黑" panose="020B0503020204020204" pitchFamily="34" charset="-122"/>
              </a:rPr>
              <a:t>5</a:t>
            </a:r>
            <a:r>
              <a:rPr lang="zh-CN" altLang="en-US" sz="2000" b="1" dirty="0">
                <a:solidFill>
                  <a:schemeClr val="tx2"/>
                </a:solidFill>
                <a:latin typeface="微软雅黑" panose="020B0503020204020204" pitchFamily="34" charset="-122"/>
                <a:ea typeface="微软雅黑" panose="020B0503020204020204" pitchFamily="34" charset="-122"/>
              </a:rPr>
              <a:t>、</a:t>
            </a:r>
            <a:r>
              <a:rPr lang="en-US" altLang="zh-CN" sz="2000" b="1" dirty="0">
                <a:solidFill>
                  <a:schemeClr val="tx2"/>
                </a:solidFill>
                <a:latin typeface="微软雅黑" panose="020B0503020204020204" pitchFamily="34" charset="-122"/>
                <a:ea typeface="微软雅黑" panose="020B0503020204020204" pitchFamily="34" charset="-122"/>
              </a:rPr>
              <a:t>a</a:t>
            </a:r>
            <a:r>
              <a:rPr lang="en-US" altLang="zh-CN" sz="2000" b="1" baseline="-25000" dirty="0">
                <a:solidFill>
                  <a:schemeClr val="tx2"/>
                </a:solidFill>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的模</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和决定</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800" b="1" dirty="0">
                <a:solidFill>
                  <a:schemeClr val="tx2"/>
                </a:solidFill>
                <a:latin typeface="微软雅黑" panose="020B0503020204020204" pitchFamily="34" charset="-122"/>
                <a:ea typeface="微软雅黑" panose="020B0503020204020204" pitchFamily="34" charset="-122"/>
              </a:rPr>
              <a:t>3. </a:t>
            </a:r>
            <a:r>
              <a:rPr lang="zh-CN" altLang="en-US" sz="2800" b="1" dirty="0">
                <a:solidFill>
                  <a:schemeClr val="tx2"/>
                </a:solidFill>
                <a:latin typeface="微软雅黑" panose="020B0503020204020204" pitchFamily="34" charset="-122"/>
                <a:ea typeface="微软雅黑" panose="020B0503020204020204" pitchFamily="34" charset="-122"/>
              </a:rPr>
              <a:t>典型阵</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矩阵可分为两部分：                                                           </a:t>
            </a:r>
            <a:r>
              <a:rPr lang="en-US" altLang="zh-CN" sz="2000" dirty="0">
                <a:latin typeface="微软雅黑" panose="020B0503020204020204" pitchFamily="34" charset="-122"/>
                <a:ea typeface="微软雅黑" panose="020B0503020204020204" pitchFamily="34" charset="-122"/>
              </a:rPr>
              <a:t>(11.5-8)</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r×k</a:t>
            </a:r>
            <a:r>
              <a:rPr lang="zh-CN" altLang="en-US" sz="2000" dirty="0">
                <a:latin typeface="微软雅黑" panose="020B0503020204020204" pitchFamily="34" charset="-122"/>
                <a:ea typeface="微软雅黑" panose="020B0503020204020204" pitchFamily="34" charset="-122"/>
              </a:rPr>
              <a:t>阶矩阵，</a:t>
            </a:r>
            <a:r>
              <a:rPr lang="en-US" altLang="zh-CN" sz="2000" dirty="0">
                <a:latin typeface="微软雅黑" panose="020B0503020204020204" pitchFamily="34" charset="-122"/>
                <a:ea typeface="微软雅黑" panose="020B0503020204020204" pitchFamily="34" charset="-122"/>
              </a:rPr>
              <a:t>I</a:t>
            </a:r>
            <a:r>
              <a:rPr lang="en-US" altLang="zh-CN" sz="2000" baseline="-25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r×r</a:t>
            </a:r>
            <a:r>
              <a:rPr lang="zh-CN" altLang="en-US" sz="2000" dirty="0">
                <a:latin typeface="微软雅黑" panose="020B0503020204020204" pitchFamily="34" charset="-122"/>
                <a:ea typeface="微软雅黑" panose="020B0503020204020204" pitchFamily="34" charset="-122"/>
              </a:rPr>
              <a:t>阶</a:t>
            </a:r>
            <a:r>
              <a:rPr lang="zh-CN" altLang="en-US" sz="2000" b="1" dirty="0">
                <a:solidFill>
                  <a:schemeClr val="tx2"/>
                </a:solidFill>
                <a:latin typeface="微软雅黑" panose="020B0503020204020204" pitchFamily="34" charset="-122"/>
                <a:ea typeface="微软雅黑" panose="020B0503020204020204" pitchFamily="34" charset="-122"/>
              </a:rPr>
              <a:t>单位方阵</a:t>
            </a:r>
            <a:r>
              <a:rPr lang="zh-CN" altLang="en-US" sz="2000" dirty="0">
                <a:latin typeface="微软雅黑" panose="020B0503020204020204" pitchFamily="34" charset="-122"/>
                <a:ea typeface="微软雅黑" panose="020B0503020204020204" pitchFamily="34" charset="-122"/>
              </a:rPr>
              <a:t>，把具有</a:t>
            </a:r>
            <a:r>
              <a:rPr lang="en-US" altLang="zh-CN" sz="2000" dirty="0">
                <a:latin typeface="微软雅黑" panose="020B0503020204020204" pitchFamily="34" charset="-122"/>
                <a:ea typeface="微软雅黑" panose="020B0503020204020204" pitchFamily="34" charset="-122"/>
              </a:rPr>
              <a:t>[P I</a:t>
            </a:r>
            <a:r>
              <a:rPr lang="en-US" altLang="zh-CN" sz="2000" baseline="-25000" dirty="0">
                <a:latin typeface="微软雅黑" panose="020B0503020204020204" pitchFamily="34" charset="-122"/>
                <a:ea typeface="微软雅黑" panose="020B0503020204020204" pitchFamily="34" charset="-122"/>
              </a:rPr>
              <a:t>r</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形式的</a:t>
            </a:r>
            <a:r>
              <a:rPr lang="en-US" altLang="zh-CN" sz="2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矩阵称为</a:t>
            </a:r>
            <a:r>
              <a:rPr lang="zh-CN" altLang="en-US" sz="2000" b="1" dirty="0">
                <a:solidFill>
                  <a:srgbClr val="0000FF"/>
                </a:solidFill>
                <a:latin typeface="微软雅黑" panose="020B0503020204020204" pitchFamily="34" charset="-122"/>
                <a:ea typeface="微软雅黑" panose="020B0503020204020204" pitchFamily="34" charset="-122"/>
              </a:rPr>
              <a:t>典型形式的监督矩阵</a:t>
            </a:r>
            <a:r>
              <a:rPr lang="zh-CN" altLang="en-US" sz="2000" dirty="0">
                <a:latin typeface="微软雅黑" panose="020B0503020204020204" pitchFamily="34" charset="-122"/>
                <a:ea typeface="微软雅黑" panose="020B0503020204020204" pitchFamily="34" charset="-122"/>
              </a:rPr>
              <a:t>或</a:t>
            </a:r>
            <a:r>
              <a:rPr lang="zh-CN" altLang="en-US" sz="2000" b="1" dirty="0">
                <a:solidFill>
                  <a:srgbClr val="0000FF"/>
                </a:solidFill>
                <a:latin typeface="微软雅黑" panose="020B0503020204020204" pitchFamily="34" charset="-122"/>
                <a:ea typeface="微软雅黑" panose="020B0503020204020204" pitchFamily="34" charset="-122"/>
              </a:rPr>
              <a:t>典型阵</a:t>
            </a:r>
            <a:r>
              <a:rPr lang="zh-CN" altLang="en-US" sz="2000" dirty="0">
                <a:latin typeface="微软雅黑" panose="020B0503020204020204" pitchFamily="34" charset="-122"/>
                <a:ea typeface="微软雅黑" panose="020B0503020204020204" pitchFamily="34" charset="-122"/>
              </a:rPr>
              <a:t>。由典型阵及信息码元可算出各监督码元。如：</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                                                                                             (11.5-9)</a:t>
            </a:r>
            <a:endParaRPr lang="zh-CN" altLang="en-US" sz="2000" dirty="0">
              <a:latin typeface="微软雅黑" panose="020B0503020204020204" pitchFamily="34" charset="-122"/>
              <a:ea typeface="微软雅黑" panose="020B0503020204020204" pitchFamily="34" charset="-122"/>
            </a:endParaRPr>
          </a:p>
        </p:txBody>
      </p:sp>
      <p:graphicFrame>
        <p:nvGraphicFramePr>
          <p:cNvPr id="61442" name="Object 4"/>
          <p:cNvGraphicFramePr/>
          <p:nvPr/>
        </p:nvGraphicFramePr>
        <p:xfrm>
          <a:off x="3286125" y="3251200"/>
          <a:ext cx="2828925" cy="1187450"/>
        </p:xfrm>
        <a:graphic>
          <a:graphicData uri="http://schemas.openxmlformats.org/presentationml/2006/ole">
            <mc:AlternateContent xmlns:mc="http://schemas.openxmlformats.org/markup-compatibility/2006">
              <mc:Choice xmlns:v="urn:schemas-microsoft-com:vml" Requires="v">
                <p:oleObj spid="_x0000_s3104" name="" r:id="rId1" imgW="1675765" imgH="711200" progId="Equation.DSMT4">
                  <p:embed/>
                </p:oleObj>
              </mc:Choice>
              <mc:Fallback>
                <p:oleObj name="" r:id="rId1" imgW="1675765" imgH="711200" progId="Equation.DSMT4">
                  <p:embed/>
                  <p:pic>
                    <p:nvPicPr>
                      <p:cNvPr id="0" name="图片 3103"/>
                      <p:cNvPicPr/>
                      <p:nvPr/>
                    </p:nvPicPr>
                    <p:blipFill>
                      <a:blip r:embed="rId2"/>
                      <a:stretch>
                        <a:fillRect/>
                      </a:stretch>
                    </p:blipFill>
                    <p:spPr>
                      <a:xfrm>
                        <a:off x="3286125" y="3251200"/>
                        <a:ext cx="2828925" cy="1187450"/>
                      </a:xfrm>
                      <a:prstGeom prst="rect">
                        <a:avLst/>
                      </a:prstGeom>
                      <a:solidFill>
                        <a:srgbClr val="CCFFFF"/>
                      </a:solidFill>
                      <a:ln w="38100">
                        <a:noFill/>
                        <a:miter/>
                      </a:ln>
                    </p:spPr>
                  </p:pic>
                </p:oleObj>
              </mc:Fallback>
            </mc:AlternateContent>
          </a:graphicData>
        </a:graphic>
      </p:graphicFrame>
      <p:grpSp>
        <p:nvGrpSpPr>
          <p:cNvPr id="61443" name="Group 12"/>
          <p:cNvGrpSpPr/>
          <p:nvPr/>
        </p:nvGrpSpPr>
        <p:grpSpPr>
          <a:xfrm>
            <a:off x="2074863" y="5461000"/>
            <a:ext cx="3786187" cy="1230313"/>
            <a:chOff x="2381" y="3385"/>
            <a:chExt cx="1853" cy="775"/>
          </a:xfrm>
        </p:grpSpPr>
        <p:graphicFrame>
          <p:nvGraphicFramePr>
            <p:cNvPr id="61444" name="Object 8"/>
            <p:cNvGraphicFramePr/>
            <p:nvPr/>
          </p:nvGraphicFramePr>
          <p:xfrm>
            <a:off x="2549" y="3667"/>
            <a:ext cx="1677" cy="231"/>
          </p:xfrm>
          <a:graphic>
            <a:graphicData uri="http://schemas.openxmlformats.org/presentationml/2006/ole">
              <mc:AlternateContent xmlns:mc="http://schemas.openxmlformats.org/markup-compatibility/2006">
                <mc:Choice xmlns:v="urn:schemas-microsoft-com:vml" Requires="v">
                  <p:oleObj spid="_x0000_s3107" name="" r:id="rId3" imgW="1041400" imgH="228600" progId="Equation.3">
                    <p:embed/>
                  </p:oleObj>
                </mc:Choice>
                <mc:Fallback>
                  <p:oleObj name="" r:id="rId3" imgW="1041400" imgH="228600" progId="Equation.3">
                    <p:embed/>
                    <p:pic>
                      <p:nvPicPr>
                        <p:cNvPr id="0" name="图片 3106"/>
                        <p:cNvPicPr/>
                        <p:nvPr/>
                      </p:nvPicPr>
                      <p:blipFill>
                        <a:blip r:embed="rId4"/>
                        <a:stretch>
                          <a:fillRect/>
                        </a:stretch>
                      </p:blipFill>
                      <p:spPr>
                        <a:xfrm>
                          <a:off x="2549" y="3667"/>
                          <a:ext cx="1677" cy="231"/>
                        </a:xfrm>
                        <a:prstGeom prst="rect">
                          <a:avLst/>
                        </a:prstGeom>
                        <a:solidFill>
                          <a:srgbClr val="CCFFCC"/>
                        </a:solidFill>
                        <a:ln w="38100">
                          <a:noFill/>
                          <a:miter/>
                        </a:ln>
                      </p:spPr>
                    </p:pic>
                  </p:oleObj>
                </mc:Fallback>
              </mc:AlternateContent>
            </a:graphicData>
          </a:graphic>
        </p:graphicFrame>
        <p:graphicFrame>
          <p:nvGraphicFramePr>
            <p:cNvPr id="61445" name="Object 9"/>
            <p:cNvGraphicFramePr/>
            <p:nvPr/>
          </p:nvGraphicFramePr>
          <p:xfrm>
            <a:off x="2562" y="3929"/>
            <a:ext cx="1653" cy="231"/>
          </p:xfrm>
          <a:graphic>
            <a:graphicData uri="http://schemas.openxmlformats.org/presentationml/2006/ole">
              <mc:AlternateContent xmlns:mc="http://schemas.openxmlformats.org/markup-compatibility/2006">
                <mc:Choice xmlns:v="urn:schemas-microsoft-com:vml" Requires="v">
                  <p:oleObj spid="_x0000_s3103" name="" r:id="rId5" imgW="1143635" imgH="228600" progId="Equation.3">
                    <p:embed/>
                  </p:oleObj>
                </mc:Choice>
                <mc:Fallback>
                  <p:oleObj name="" r:id="rId5" imgW="1143635" imgH="228600" progId="Equation.3">
                    <p:embed/>
                    <p:pic>
                      <p:nvPicPr>
                        <p:cNvPr id="0" name="图片 3102"/>
                        <p:cNvPicPr/>
                        <p:nvPr/>
                      </p:nvPicPr>
                      <p:blipFill>
                        <a:blip r:embed="rId6"/>
                        <a:stretch>
                          <a:fillRect/>
                        </a:stretch>
                      </p:blipFill>
                      <p:spPr>
                        <a:xfrm>
                          <a:off x="2562" y="3929"/>
                          <a:ext cx="1653" cy="231"/>
                        </a:xfrm>
                        <a:prstGeom prst="rect">
                          <a:avLst/>
                        </a:prstGeom>
                        <a:solidFill>
                          <a:srgbClr val="CCFFCC"/>
                        </a:solidFill>
                        <a:ln w="38100">
                          <a:noFill/>
                          <a:miter/>
                        </a:ln>
                      </p:spPr>
                    </p:pic>
                  </p:oleObj>
                </mc:Fallback>
              </mc:AlternateContent>
            </a:graphicData>
          </a:graphic>
        </p:graphicFrame>
        <p:graphicFrame>
          <p:nvGraphicFramePr>
            <p:cNvPr id="61446" name="Object 10"/>
            <p:cNvGraphicFramePr/>
            <p:nvPr/>
          </p:nvGraphicFramePr>
          <p:xfrm>
            <a:off x="2562" y="3385"/>
            <a:ext cx="1672" cy="231"/>
          </p:xfrm>
          <a:graphic>
            <a:graphicData uri="http://schemas.openxmlformats.org/presentationml/2006/ole">
              <mc:AlternateContent xmlns:mc="http://schemas.openxmlformats.org/markup-compatibility/2006">
                <mc:Choice xmlns:v="urn:schemas-microsoft-com:vml" Requires="v">
                  <p:oleObj spid="_x0000_s3101" name="" r:id="rId7" imgW="1156335" imgH="228600" progId="Equation.3">
                    <p:embed/>
                  </p:oleObj>
                </mc:Choice>
                <mc:Fallback>
                  <p:oleObj name="" r:id="rId7" imgW="1156335" imgH="228600" progId="Equation.3">
                    <p:embed/>
                    <p:pic>
                      <p:nvPicPr>
                        <p:cNvPr id="0" name="图片 3100"/>
                        <p:cNvPicPr/>
                        <p:nvPr/>
                      </p:nvPicPr>
                      <p:blipFill>
                        <a:blip r:embed="rId8"/>
                        <a:stretch>
                          <a:fillRect/>
                        </a:stretch>
                      </p:blipFill>
                      <p:spPr>
                        <a:xfrm>
                          <a:off x="2562" y="3385"/>
                          <a:ext cx="1672" cy="231"/>
                        </a:xfrm>
                        <a:prstGeom prst="rect">
                          <a:avLst/>
                        </a:prstGeom>
                        <a:solidFill>
                          <a:srgbClr val="CCFFCC"/>
                        </a:solidFill>
                        <a:ln w="38100">
                          <a:noFill/>
                          <a:miter/>
                        </a:ln>
                      </p:spPr>
                    </p:pic>
                  </p:oleObj>
                </mc:Fallback>
              </mc:AlternateContent>
            </a:graphicData>
          </a:graphic>
        </p:graphicFrame>
        <p:sp>
          <p:nvSpPr>
            <p:cNvPr id="61447" name="AutoShape 11"/>
            <p:cNvSpPr/>
            <p:nvPr/>
          </p:nvSpPr>
          <p:spPr>
            <a:xfrm>
              <a:off x="2381" y="3521"/>
              <a:ext cx="142" cy="544"/>
            </a:xfrm>
            <a:prstGeom prst="leftBrace">
              <a:avLst>
                <a:gd name="adj1" fmla="val 31782"/>
                <a:gd name="adj2" fmla="val 50000"/>
              </a:avLst>
            </a:prstGeom>
            <a:solidFill>
              <a:srgbClr val="CCFFCC"/>
            </a:solidFill>
            <a:ln w="9525" cap="flat" cmpd="sng">
              <a:solidFill>
                <a:schemeClr val="tx1"/>
              </a:solidFill>
              <a:prstDash val="solid"/>
              <a:round/>
              <a:headEnd type="none" w="med" len="med"/>
              <a:tailEnd type="none" w="med" len="med"/>
            </a:ln>
          </p:spPr>
          <p:txBody>
            <a:bodyPr wrap="none" anchor="ctr"/>
            <a:p>
              <a:pPr algn="ctr"/>
              <a:endParaRPr lang="zh-CN" altLang="en-US" dirty="0">
                <a:latin typeface="Comic Sans MS" panose="030F0702030302020204" pitchFamily="66" charset="0"/>
                <a:ea typeface="宋体" panose="02010600030101010101" pitchFamily="2" charset="-122"/>
              </a:endParaRPr>
            </a:p>
          </p:txBody>
        </p:sp>
      </p:grpSp>
    </p:spTree>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3"/>
          <p:cNvSpPr>
            <a:spLocks noGrp="1"/>
          </p:cNvSpPr>
          <p:nvPr>
            <p:ph idx="1"/>
          </p:nvPr>
        </p:nvSpPr>
        <p:spPr>
          <a:xfrm>
            <a:off x="361950" y="1428750"/>
            <a:ext cx="8404225" cy="4357688"/>
          </a:xfrm>
          <a:ln/>
        </p:spPr>
        <p:txBody>
          <a:bodyPr wrap="square" lIns="91440" tIns="45720" rIns="91440" bIns="45720" anchor="t"/>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(1) H</a:t>
            </a:r>
            <a:r>
              <a:rPr lang="zh-CN" altLang="en-US" sz="2000" dirty="0">
                <a:latin typeface="微软雅黑" panose="020B0503020204020204" pitchFamily="34" charset="-122"/>
                <a:ea typeface="微软雅黑" panose="020B0503020204020204" pitchFamily="34" charset="-122"/>
              </a:rPr>
              <a:t>矩阵的行数</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监督位数</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，列数</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码字长度</a:t>
            </a:r>
            <a:r>
              <a:rPr lang="en-US" altLang="zh-CN" sz="2000" dirty="0">
                <a:latin typeface="微软雅黑" panose="020B0503020204020204" pitchFamily="34" charset="-122"/>
                <a:ea typeface="微软雅黑" panose="020B0503020204020204" pitchFamily="34" charset="-122"/>
              </a:rPr>
              <a:t>n</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(2) H</a:t>
            </a:r>
            <a:r>
              <a:rPr lang="zh-CN" altLang="en-US" sz="2000" dirty="0">
                <a:latin typeface="微软雅黑" panose="020B0503020204020204" pitchFamily="34" charset="-122"/>
                <a:ea typeface="微软雅黑" panose="020B0503020204020204" pitchFamily="34" charset="-122"/>
              </a:rPr>
              <a:t>矩阵的各行必须是线性无关的</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可以写出典型阵</a:t>
            </a:r>
            <a:r>
              <a:rPr lang="en-US" altLang="zh-CN" sz="2000" dirty="0">
                <a:latin typeface="微软雅黑" panose="020B0503020204020204" pitchFamily="34" charset="-122"/>
                <a:ea typeface="微软雅黑" panose="020B0503020204020204" pitchFamily="34" charset="-122"/>
              </a:rPr>
              <a:t>[P I</a:t>
            </a:r>
            <a:r>
              <a:rPr lang="en-US" altLang="zh-CN" sz="2000" baseline="-25000" dirty="0">
                <a:latin typeface="微软雅黑" panose="020B0503020204020204" pitchFamily="34" charset="-122"/>
                <a:ea typeface="微软雅黑" panose="020B0503020204020204" pitchFamily="34" charset="-122"/>
              </a:rPr>
              <a:t>r</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形式的</a:t>
            </a:r>
            <a:r>
              <a:rPr lang="en-US" altLang="zh-CN" sz="2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矩阵，其各行一定线性无关</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(4) </a:t>
            </a:r>
            <a:r>
              <a:rPr lang="zh-CN" altLang="en-US" sz="2000" b="1" dirty="0">
                <a:solidFill>
                  <a:srgbClr val="0000FF"/>
                </a:solidFill>
                <a:latin typeface="微软雅黑" panose="020B0503020204020204" pitchFamily="34" charset="-122"/>
                <a:ea typeface="微软雅黑" panose="020B0503020204020204" pitchFamily="34" charset="-122"/>
              </a:rPr>
              <a:t>非典型阵可以化成典型阵</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10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chemeClr val="tx2"/>
                </a:solidFill>
                <a:latin typeface="微软雅黑" panose="020B0503020204020204" pitchFamily="34" charset="-122"/>
                <a:ea typeface="微软雅黑" panose="020B0503020204020204" pitchFamily="34" charset="-122"/>
              </a:rPr>
              <a:t>5. </a:t>
            </a:r>
            <a:r>
              <a:rPr lang="zh-CN" altLang="en-US" sz="2800" b="1" dirty="0">
                <a:solidFill>
                  <a:schemeClr val="tx2"/>
                </a:solidFill>
                <a:latin typeface="微软雅黑" panose="020B0503020204020204" pitchFamily="34" charset="-122"/>
                <a:ea typeface="微软雅黑" panose="020B0503020204020204" pitchFamily="34" charset="-122"/>
              </a:rPr>
              <a:t>生成矩阵</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由监督方程：                                                                        </a:t>
            </a:r>
            <a:r>
              <a:rPr lang="en-US" altLang="zh-CN" sz="2000" dirty="0">
                <a:solidFill>
                  <a:schemeClr val="tx2"/>
                </a:solidFill>
                <a:latin typeface="微软雅黑" panose="020B0503020204020204" pitchFamily="34" charset="-122"/>
                <a:ea typeface="微软雅黑" panose="020B0503020204020204" pitchFamily="34" charset="-122"/>
              </a:rPr>
              <a:t>(11.5-3)</a:t>
            </a:r>
            <a:endParaRPr lang="zh-CN" altLang="en-US" sz="2000"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可得：                                                                               </a:t>
            </a:r>
            <a:r>
              <a:rPr lang="en-US" altLang="zh-CN" sz="2000" dirty="0">
                <a:latin typeface="微软雅黑" panose="020B0503020204020204" pitchFamily="34" charset="-122"/>
                <a:ea typeface="微软雅黑" panose="020B0503020204020204" pitchFamily="34" charset="-122"/>
              </a:rPr>
              <a:t> (11.5-10)</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zh-CN" altLang="en-US" sz="2000" dirty="0">
              <a:latin typeface="微软雅黑" panose="020B0503020204020204" pitchFamily="34" charset="-122"/>
              <a:ea typeface="微软雅黑" panose="020B0503020204020204" pitchFamily="34" charset="-122"/>
            </a:endParaRPr>
          </a:p>
        </p:txBody>
      </p:sp>
      <p:sp>
        <p:nvSpPr>
          <p:cNvPr id="62466" name="Rectangle 4"/>
          <p:cNvSpPr>
            <a:spLocks noGrp="1"/>
          </p:cNvSpPr>
          <p:nvPr>
            <p:ph type="title"/>
          </p:nvPr>
        </p:nvSpPr>
        <p:spPr>
          <a:xfrm>
            <a:off x="1476375" y="614363"/>
            <a:ext cx="5111750" cy="582612"/>
          </a:xfrm>
          <a:ln/>
        </p:spPr>
        <p:txBody>
          <a:bodyPr wrap="square" lIns="91440" tIns="45720" rIns="91440" bIns="45720" anchor="b"/>
          <a:p>
            <a:pPr eaLnBrk="1" hangingPunct="1">
              <a:spcBef>
                <a:spcPct val="50000"/>
              </a:spcBef>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监督矩阵的性质</a:t>
            </a:r>
            <a:endParaRPr lang="zh-CN" altLang="en-US" sz="2800" dirty="0">
              <a:latin typeface="微软雅黑" panose="020B0503020204020204" pitchFamily="34" charset="-122"/>
              <a:ea typeface="微软雅黑" panose="020B0503020204020204" pitchFamily="34" charset="-122"/>
            </a:endParaRPr>
          </a:p>
        </p:txBody>
      </p:sp>
      <p:grpSp>
        <p:nvGrpSpPr>
          <p:cNvPr id="62467" name="Group 15"/>
          <p:cNvGrpSpPr/>
          <p:nvPr/>
        </p:nvGrpSpPr>
        <p:grpSpPr>
          <a:xfrm>
            <a:off x="3022600" y="3922713"/>
            <a:ext cx="2865438" cy="1217612"/>
            <a:chOff x="2109" y="2251"/>
            <a:chExt cx="1805" cy="771"/>
          </a:xfrm>
        </p:grpSpPr>
        <p:graphicFrame>
          <p:nvGraphicFramePr>
            <p:cNvPr id="62468" name="Object 6"/>
            <p:cNvGraphicFramePr/>
            <p:nvPr/>
          </p:nvGraphicFramePr>
          <p:xfrm>
            <a:off x="2245" y="2523"/>
            <a:ext cx="1669" cy="230"/>
          </p:xfrm>
          <a:graphic>
            <a:graphicData uri="http://schemas.openxmlformats.org/presentationml/2006/ole">
              <mc:AlternateContent xmlns:mc="http://schemas.openxmlformats.org/markup-compatibility/2006">
                <mc:Choice xmlns:v="urn:schemas-microsoft-com:vml" Requires="v">
                  <p:oleObj spid="_x0000_s3105" name="" r:id="rId1" imgW="1130300" imgH="228600" progId="Equation.3">
                    <p:embed/>
                  </p:oleObj>
                </mc:Choice>
                <mc:Fallback>
                  <p:oleObj name="" r:id="rId1" imgW="1130300" imgH="228600" progId="Equation.3">
                    <p:embed/>
                    <p:pic>
                      <p:nvPicPr>
                        <p:cNvPr id="0" name="图片 3104"/>
                        <p:cNvPicPr/>
                        <p:nvPr/>
                      </p:nvPicPr>
                      <p:blipFill>
                        <a:blip r:embed="rId2"/>
                        <a:stretch>
                          <a:fillRect/>
                        </a:stretch>
                      </p:blipFill>
                      <p:spPr>
                        <a:xfrm>
                          <a:off x="2245" y="2523"/>
                          <a:ext cx="1669" cy="230"/>
                        </a:xfrm>
                        <a:prstGeom prst="rect">
                          <a:avLst/>
                        </a:prstGeom>
                        <a:solidFill>
                          <a:srgbClr val="CCFFFF"/>
                        </a:solidFill>
                        <a:ln w="38100">
                          <a:noFill/>
                          <a:miter/>
                        </a:ln>
                      </p:spPr>
                    </p:pic>
                  </p:oleObj>
                </mc:Fallback>
              </mc:AlternateContent>
            </a:graphicData>
          </a:graphic>
        </p:graphicFrame>
        <p:graphicFrame>
          <p:nvGraphicFramePr>
            <p:cNvPr id="62469" name="Object 7"/>
            <p:cNvGraphicFramePr/>
            <p:nvPr/>
          </p:nvGraphicFramePr>
          <p:xfrm>
            <a:off x="2245" y="2795"/>
            <a:ext cx="1669" cy="227"/>
          </p:xfrm>
          <a:graphic>
            <a:graphicData uri="http://schemas.openxmlformats.org/presentationml/2006/ole">
              <mc:AlternateContent xmlns:mc="http://schemas.openxmlformats.org/markup-compatibility/2006">
                <mc:Choice xmlns:v="urn:schemas-microsoft-com:vml" Requires="v">
                  <p:oleObj spid="_x0000_s3113" name="" r:id="rId3" imgW="1143635" imgH="228600" progId="Equation.3">
                    <p:embed/>
                  </p:oleObj>
                </mc:Choice>
                <mc:Fallback>
                  <p:oleObj name="" r:id="rId3" imgW="1143635" imgH="228600" progId="Equation.3">
                    <p:embed/>
                    <p:pic>
                      <p:nvPicPr>
                        <p:cNvPr id="0" name="图片 3112"/>
                        <p:cNvPicPr/>
                        <p:nvPr/>
                      </p:nvPicPr>
                      <p:blipFill>
                        <a:blip r:embed="rId4"/>
                        <a:stretch>
                          <a:fillRect/>
                        </a:stretch>
                      </p:blipFill>
                      <p:spPr>
                        <a:xfrm>
                          <a:off x="2245" y="2795"/>
                          <a:ext cx="1669" cy="227"/>
                        </a:xfrm>
                        <a:prstGeom prst="rect">
                          <a:avLst/>
                        </a:prstGeom>
                        <a:solidFill>
                          <a:srgbClr val="CCFFFF"/>
                        </a:solidFill>
                        <a:ln w="38100">
                          <a:noFill/>
                          <a:miter/>
                        </a:ln>
                      </p:spPr>
                    </p:pic>
                  </p:oleObj>
                </mc:Fallback>
              </mc:AlternateContent>
            </a:graphicData>
          </a:graphic>
        </p:graphicFrame>
        <p:graphicFrame>
          <p:nvGraphicFramePr>
            <p:cNvPr id="62470" name="Object 8"/>
            <p:cNvGraphicFramePr/>
            <p:nvPr/>
          </p:nvGraphicFramePr>
          <p:xfrm>
            <a:off x="2245" y="2251"/>
            <a:ext cx="1663" cy="230"/>
          </p:xfrm>
          <a:graphic>
            <a:graphicData uri="http://schemas.openxmlformats.org/presentationml/2006/ole">
              <mc:AlternateContent xmlns:mc="http://schemas.openxmlformats.org/markup-compatibility/2006">
                <mc:Choice xmlns:v="urn:schemas-microsoft-com:vml" Requires="v">
                  <p:oleObj spid="_x0000_s3117" name="" r:id="rId5" imgW="1156335" imgH="228600" progId="Equation.3">
                    <p:embed/>
                  </p:oleObj>
                </mc:Choice>
                <mc:Fallback>
                  <p:oleObj name="" r:id="rId5" imgW="1156335" imgH="228600" progId="Equation.3">
                    <p:embed/>
                    <p:pic>
                      <p:nvPicPr>
                        <p:cNvPr id="0" name="图片 3116"/>
                        <p:cNvPicPr/>
                        <p:nvPr/>
                      </p:nvPicPr>
                      <p:blipFill>
                        <a:blip r:embed="rId6"/>
                        <a:stretch>
                          <a:fillRect/>
                        </a:stretch>
                      </p:blipFill>
                      <p:spPr>
                        <a:xfrm>
                          <a:off x="2245" y="2251"/>
                          <a:ext cx="1663" cy="230"/>
                        </a:xfrm>
                        <a:prstGeom prst="rect">
                          <a:avLst/>
                        </a:prstGeom>
                        <a:solidFill>
                          <a:srgbClr val="CCFFFF"/>
                        </a:solidFill>
                        <a:ln w="38100">
                          <a:noFill/>
                          <a:miter/>
                        </a:ln>
                      </p:spPr>
                    </p:pic>
                  </p:oleObj>
                </mc:Fallback>
              </mc:AlternateContent>
            </a:graphicData>
          </a:graphic>
        </p:graphicFrame>
        <p:sp>
          <p:nvSpPr>
            <p:cNvPr id="62471" name="AutoShape 9"/>
            <p:cNvSpPr/>
            <p:nvPr/>
          </p:nvSpPr>
          <p:spPr>
            <a:xfrm>
              <a:off x="2109" y="2387"/>
              <a:ext cx="81" cy="534"/>
            </a:xfrm>
            <a:prstGeom prst="leftBrace">
              <a:avLst>
                <a:gd name="adj1" fmla="val 54694"/>
                <a:gd name="adj2" fmla="val 50000"/>
              </a:avLst>
            </a:prstGeom>
            <a:solidFill>
              <a:srgbClr val="CCFFFF"/>
            </a:solidFill>
            <a:ln w="9525" cap="flat" cmpd="sng">
              <a:solidFill>
                <a:schemeClr val="tx1"/>
              </a:solidFill>
              <a:prstDash val="solid"/>
              <a:round/>
              <a:headEnd type="none" w="med" len="med"/>
              <a:tailEnd type="none" w="med" len="med"/>
            </a:ln>
          </p:spPr>
          <p:txBody>
            <a:bodyPr wrap="none" anchor="ctr"/>
            <a:p>
              <a:pPr algn="ctr"/>
              <a:endParaRPr lang="zh-CN" altLang="en-US" dirty="0">
                <a:latin typeface="Comic Sans MS" panose="030F0702030302020204" pitchFamily="66" charset="0"/>
                <a:ea typeface="宋体" panose="02010600030101010101" pitchFamily="2" charset="-122"/>
              </a:endParaRPr>
            </a:p>
          </p:txBody>
        </p:sp>
      </p:grpSp>
      <p:grpSp>
        <p:nvGrpSpPr>
          <p:cNvPr id="62472" name="组合 13"/>
          <p:cNvGrpSpPr/>
          <p:nvPr/>
        </p:nvGrpSpPr>
        <p:grpSpPr>
          <a:xfrm>
            <a:off x="2119313" y="5427663"/>
            <a:ext cx="4078287" cy="1141412"/>
            <a:chOff x="3492500" y="5000626"/>
            <a:chExt cx="3295007" cy="1238678"/>
          </a:xfrm>
        </p:grpSpPr>
        <p:graphicFrame>
          <p:nvGraphicFramePr>
            <p:cNvPr id="62473" name="Object 11"/>
            <p:cNvGraphicFramePr/>
            <p:nvPr/>
          </p:nvGraphicFramePr>
          <p:xfrm>
            <a:off x="3753998" y="5000626"/>
            <a:ext cx="3001325" cy="390120"/>
          </p:xfrm>
          <a:graphic>
            <a:graphicData uri="http://schemas.openxmlformats.org/presentationml/2006/ole">
              <mc:AlternateContent xmlns:mc="http://schemas.openxmlformats.org/markup-compatibility/2006">
                <mc:Choice xmlns:v="urn:schemas-microsoft-com:vml" Requires="v">
                  <p:oleObj spid="_x0000_s3111" name="" r:id="rId7" imgW="2019300" imgH="228600" progId="Equation.3">
                    <p:embed/>
                  </p:oleObj>
                </mc:Choice>
                <mc:Fallback>
                  <p:oleObj name="" r:id="rId7" imgW="2019300" imgH="228600" progId="Equation.3">
                    <p:embed/>
                    <p:pic>
                      <p:nvPicPr>
                        <p:cNvPr id="0" name="图片 3110"/>
                        <p:cNvPicPr/>
                        <p:nvPr/>
                      </p:nvPicPr>
                      <p:blipFill>
                        <a:blip r:embed="rId8"/>
                        <a:stretch>
                          <a:fillRect/>
                        </a:stretch>
                      </p:blipFill>
                      <p:spPr>
                        <a:xfrm>
                          <a:off x="3753998" y="5000626"/>
                          <a:ext cx="3001325" cy="390120"/>
                        </a:xfrm>
                        <a:prstGeom prst="rect">
                          <a:avLst/>
                        </a:prstGeom>
                        <a:solidFill>
                          <a:srgbClr val="CCFFFF"/>
                        </a:solidFill>
                        <a:ln w="38100">
                          <a:noFill/>
                          <a:miter/>
                        </a:ln>
                      </p:spPr>
                    </p:pic>
                  </p:oleObj>
                </mc:Fallback>
              </mc:AlternateContent>
            </a:graphicData>
          </a:graphic>
        </p:graphicFrame>
        <p:sp>
          <p:nvSpPr>
            <p:cNvPr id="62474" name="AutoShape 12"/>
            <p:cNvSpPr/>
            <p:nvPr/>
          </p:nvSpPr>
          <p:spPr>
            <a:xfrm>
              <a:off x="3492500" y="5251416"/>
              <a:ext cx="146369" cy="919568"/>
            </a:xfrm>
            <a:prstGeom prst="leftBrace">
              <a:avLst>
                <a:gd name="adj1" fmla="val 45606"/>
                <a:gd name="adj2" fmla="val 50000"/>
              </a:avLst>
            </a:prstGeom>
            <a:solidFill>
              <a:srgbClr val="CCFFFF"/>
            </a:solidFill>
            <a:ln w="9525" cap="flat" cmpd="sng">
              <a:solidFill>
                <a:schemeClr val="tx1"/>
              </a:solidFill>
              <a:prstDash val="solid"/>
              <a:round/>
              <a:headEnd type="none" w="med" len="med"/>
              <a:tailEnd type="none" w="med" len="med"/>
            </a:ln>
          </p:spPr>
          <p:txBody>
            <a:bodyPr wrap="none" anchor="ctr"/>
            <a:p>
              <a:pPr algn="ctr"/>
              <a:endParaRPr lang="zh-CN" altLang="en-US" dirty="0">
                <a:latin typeface="Comic Sans MS" panose="030F0702030302020204" pitchFamily="66" charset="0"/>
                <a:ea typeface="宋体" panose="02010600030101010101" pitchFamily="2" charset="-122"/>
              </a:endParaRPr>
            </a:p>
          </p:txBody>
        </p:sp>
        <p:graphicFrame>
          <p:nvGraphicFramePr>
            <p:cNvPr id="62475" name="Object 13"/>
            <p:cNvGraphicFramePr/>
            <p:nvPr/>
          </p:nvGraphicFramePr>
          <p:xfrm>
            <a:off x="3741180" y="5413515"/>
            <a:ext cx="3009309" cy="416174"/>
          </p:xfrm>
          <a:graphic>
            <a:graphicData uri="http://schemas.openxmlformats.org/presentationml/2006/ole">
              <mc:AlternateContent xmlns:mc="http://schemas.openxmlformats.org/markup-compatibility/2006">
                <mc:Choice xmlns:v="urn:schemas-microsoft-com:vml" Requires="v">
                  <p:oleObj spid="_x0000_s3108" name="" r:id="rId9" imgW="2006600" imgH="228600" progId="Equation.3">
                    <p:embed/>
                  </p:oleObj>
                </mc:Choice>
                <mc:Fallback>
                  <p:oleObj name="" r:id="rId9" imgW="2006600" imgH="228600" progId="Equation.3">
                    <p:embed/>
                    <p:pic>
                      <p:nvPicPr>
                        <p:cNvPr id="0" name="图片 3107"/>
                        <p:cNvPicPr/>
                        <p:nvPr/>
                      </p:nvPicPr>
                      <p:blipFill>
                        <a:blip r:embed="rId10"/>
                        <a:stretch>
                          <a:fillRect/>
                        </a:stretch>
                      </p:blipFill>
                      <p:spPr>
                        <a:xfrm>
                          <a:off x="3741180" y="5413515"/>
                          <a:ext cx="3009309" cy="416174"/>
                        </a:xfrm>
                        <a:prstGeom prst="rect">
                          <a:avLst/>
                        </a:prstGeom>
                        <a:solidFill>
                          <a:srgbClr val="CCFFFF"/>
                        </a:solidFill>
                        <a:ln w="38100">
                          <a:noFill/>
                          <a:miter/>
                        </a:ln>
                      </p:spPr>
                    </p:pic>
                  </p:oleObj>
                </mc:Fallback>
              </mc:AlternateContent>
            </a:graphicData>
          </a:graphic>
        </p:graphicFrame>
        <p:graphicFrame>
          <p:nvGraphicFramePr>
            <p:cNvPr id="62476" name="Object 14"/>
            <p:cNvGraphicFramePr/>
            <p:nvPr/>
          </p:nvGraphicFramePr>
          <p:xfrm>
            <a:off x="3786182" y="5857892"/>
            <a:ext cx="3001325" cy="381412"/>
          </p:xfrm>
          <a:graphic>
            <a:graphicData uri="http://schemas.openxmlformats.org/presentationml/2006/ole">
              <mc:AlternateContent xmlns:mc="http://schemas.openxmlformats.org/markup-compatibility/2006">
                <mc:Choice xmlns:v="urn:schemas-microsoft-com:vml" Requires="v">
                  <p:oleObj spid="_x0000_s3110" name="" r:id="rId11" imgW="2019300" imgH="228600" progId="Equation.3">
                    <p:embed/>
                  </p:oleObj>
                </mc:Choice>
                <mc:Fallback>
                  <p:oleObj name="" r:id="rId11" imgW="2019300" imgH="228600" progId="Equation.3">
                    <p:embed/>
                    <p:pic>
                      <p:nvPicPr>
                        <p:cNvPr id="0" name="图片 3109"/>
                        <p:cNvPicPr/>
                        <p:nvPr/>
                      </p:nvPicPr>
                      <p:blipFill>
                        <a:blip r:embed="rId12"/>
                        <a:stretch>
                          <a:fillRect/>
                        </a:stretch>
                      </p:blipFill>
                      <p:spPr>
                        <a:xfrm>
                          <a:off x="3786182" y="5857892"/>
                          <a:ext cx="3001325" cy="381412"/>
                        </a:xfrm>
                        <a:prstGeom prst="rect">
                          <a:avLst/>
                        </a:prstGeom>
                        <a:solidFill>
                          <a:srgbClr val="CCFFFF"/>
                        </a:solidFill>
                        <a:ln w="38100">
                          <a:noFill/>
                          <a:miter/>
                        </a:ln>
                      </p:spPr>
                    </p:pic>
                  </p:oleObj>
                </mc:Fallback>
              </mc:AlternateContent>
            </a:graphicData>
          </a:graphic>
        </p:graphicFrame>
      </p:gr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4"/>
          <p:cNvSpPr/>
          <p:nvPr/>
        </p:nvSpPr>
        <p:spPr>
          <a:xfrm>
            <a:off x="357188" y="2786063"/>
            <a:ext cx="8355012" cy="3322637"/>
          </a:xfrm>
          <a:prstGeom prst="rect">
            <a:avLst/>
          </a:prstGeom>
          <a:noFill/>
          <a:ln w="9525">
            <a:noFill/>
          </a:ln>
        </p:spPr>
        <p:txBody>
          <a:bodyPr wrap="square" anchor="t">
            <a:spAutoFit/>
          </a:bodyPr>
          <a:p>
            <a:pPr>
              <a:lnSpc>
                <a:spcPct val="150000"/>
              </a:lnSpc>
            </a:pPr>
            <a:r>
              <a:rPr lang="zh-CN" altLang="en-US" sz="2000" dirty="0">
                <a:latin typeface="微软雅黑" panose="020B0503020204020204" pitchFamily="34" charset="-122"/>
                <a:ea typeface="微软雅黑" panose="020B0503020204020204" pitchFamily="34" charset="-122"/>
              </a:rPr>
              <a:t>转置得：</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Comic Sans MS" panose="030F0702030302020204" pitchFamily="66" charset="0"/>
                <a:ea typeface="楷体_GB2312" pitchFamily="49" charset="-122"/>
              </a:rPr>
              <a:t>                                                                                         </a:t>
            </a:r>
            <a:r>
              <a:rPr lang="en-US" altLang="zh-CN" sz="2000" dirty="0">
                <a:latin typeface="微软雅黑" panose="020B0503020204020204" pitchFamily="34" charset="-122"/>
                <a:ea typeface="微软雅黑" panose="020B0503020204020204" pitchFamily="34" charset="-122"/>
              </a:rPr>
              <a:t>(11.5-12)</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式中：</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k×r</a:t>
            </a:r>
            <a:r>
              <a:rPr lang="zh-CN" altLang="en-US" sz="2000" dirty="0">
                <a:latin typeface="微软雅黑" panose="020B0503020204020204" pitchFamily="34" charset="-122"/>
                <a:ea typeface="微软雅黑" panose="020B0503020204020204" pitchFamily="34" charset="-122"/>
              </a:rPr>
              <a:t>阶矩阵，为</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的转置，即：</a:t>
            </a:r>
            <a:r>
              <a:rPr lang="en-US" altLang="zh-CN" sz="2000" b="1" dirty="0">
                <a:solidFill>
                  <a:srgbClr val="FF0000"/>
                </a:solidFill>
                <a:latin typeface="微软雅黑" panose="020B0503020204020204" pitchFamily="34" charset="-122"/>
                <a:ea typeface="微软雅黑" panose="020B0503020204020204" pitchFamily="34" charset="-122"/>
              </a:rPr>
              <a:t>Q=P</a:t>
            </a:r>
            <a:r>
              <a:rPr lang="en-US" altLang="zh-CN" sz="2000" b="1" baseline="50000" dirty="0">
                <a:solidFill>
                  <a:srgbClr val="FF0000"/>
                </a:solidFill>
                <a:latin typeface="微软雅黑" panose="020B0503020204020204" pitchFamily="34" charset="-122"/>
                <a:ea typeface="微软雅黑" panose="020B0503020204020204" pitchFamily="34" charset="-122"/>
              </a:rPr>
              <a:t>T</a:t>
            </a:r>
            <a:endParaRPr lang="en-US" altLang="zh-CN" sz="2000" b="1" baseline="50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(11.</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-12)式表明：</a:t>
            </a:r>
            <a:r>
              <a:rPr lang="zh-CN" altLang="en-US" sz="2000" b="1" dirty="0">
                <a:solidFill>
                  <a:srgbClr val="FF0000"/>
                </a:solidFill>
                <a:latin typeface="微软雅黑" panose="020B0503020204020204" pitchFamily="34" charset="-122"/>
                <a:ea typeface="微软雅黑" panose="020B0503020204020204" pitchFamily="34" charset="-122"/>
              </a:rPr>
              <a:t>信息位确定后，用信息位行矩阵乘以</a:t>
            </a:r>
            <a:r>
              <a:rPr lang="en-US" altLang="zh-CN" sz="2000" b="1" dirty="0">
                <a:solidFill>
                  <a:srgbClr val="FF0000"/>
                </a:solidFill>
                <a:latin typeface="微软雅黑" panose="020B0503020204020204" pitchFamily="34" charset="-122"/>
                <a:ea typeface="微软雅黑" panose="020B0503020204020204" pitchFamily="34" charset="-122"/>
              </a:rPr>
              <a:t>Q</a:t>
            </a:r>
            <a:r>
              <a:rPr lang="zh-CN" altLang="en-US" sz="2000" b="1" dirty="0">
                <a:solidFill>
                  <a:srgbClr val="FF0000"/>
                </a:solidFill>
                <a:latin typeface="微软雅黑" panose="020B0503020204020204" pitchFamily="34" charset="-122"/>
                <a:ea typeface="微软雅黑" panose="020B0503020204020204" pitchFamily="34" charset="-122"/>
              </a:rPr>
              <a:t>就可产生监督位</a:t>
            </a:r>
            <a:endParaRPr lang="zh-CN" altLang="en-US" sz="20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的左边加上一个</a:t>
            </a:r>
            <a:r>
              <a:rPr lang="en-US" altLang="zh-CN" sz="2000" dirty="0">
                <a:latin typeface="微软雅黑" panose="020B0503020204020204" pitchFamily="34" charset="-122"/>
                <a:ea typeface="微软雅黑" panose="020B0503020204020204" pitchFamily="34" charset="-122"/>
              </a:rPr>
              <a:t>k×k</a:t>
            </a:r>
            <a:r>
              <a:rPr lang="zh-CN" altLang="en-US" sz="2000" dirty="0">
                <a:latin typeface="微软雅黑" panose="020B0503020204020204" pitchFamily="34" charset="-122"/>
                <a:ea typeface="微软雅黑" panose="020B0503020204020204" pitchFamily="34" charset="-122"/>
              </a:rPr>
              <a:t>阶的单位矩阵</a:t>
            </a:r>
            <a:r>
              <a:rPr lang="en-US" altLang="zh-CN" sz="2000" dirty="0">
                <a:latin typeface="微软雅黑" panose="020B0503020204020204" pitchFamily="34" charset="-122"/>
                <a:ea typeface="微软雅黑" panose="020B0503020204020204" pitchFamily="34" charset="-122"/>
              </a:rPr>
              <a:t>I</a:t>
            </a:r>
            <a:r>
              <a:rPr lang="en-US" altLang="zh-CN" sz="2000" baseline="-25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就构成</a:t>
            </a:r>
            <a:r>
              <a:rPr lang="en-US" altLang="zh-CN" sz="2000" b="1" dirty="0">
                <a:solidFill>
                  <a:srgbClr val="0000FF"/>
                </a:solidFill>
                <a:latin typeface="微软雅黑" panose="020B0503020204020204" pitchFamily="34" charset="-122"/>
                <a:ea typeface="微软雅黑" panose="020B0503020204020204" pitchFamily="34" charset="-122"/>
              </a:rPr>
              <a:t>G</a:t>
            </a:r>
            <a:r>
              <a:rPr lang="zh-CN" altLang="en-US" sz="2000" b="1" dirty="0">
                <a:solidFill>
                  <a:srgbClr val="0000FF"/>
                </a:solidFill>
                <a:latin typeface="微软雅黑" panose="020B0503020204020204" pitchFamily="34" charset="-122"/>
                <a:ea typeface="微软雅黑" panose="020B0503020204020204" pitchFamily="34" charset="-122"/>
              </a:rPr>
              <a:t>矩阵</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graphicFrame>
        <p:nvGraphicFramePr>
          <p:cNvPr id="63490" name="Object 2"/>
          <p:cNvGraphicFramePr/>
          <p:nvPr/>
        </p:nvGraphicFramePr>
        <p:xfrm>
          <a:off x="3643313" y="1428750"/>
          <a:ext cx="2881312" cy="1577975"/>
        </p:xfrm>
        <a:graphic>
          <a:graphicData uri="http://schemas.openxmlformats.org/presentationml/2006/ole">
            <mc:AlternateContent xmlns:mc="http://schemas.openxmlformats.org/markup-compatibility/2006">
              <mc:Choice xmlns:v="urn:schemas-microsoft-com:vml" Requires="v">
                <p:oleObj spid="_x0000_s3112" name="" r:id="rId1" imgW="1207135" imgH="940435" progId="Equation.3">
                  <p:embed/>
                </p:oleObj>
              </mc:Choice>
              <mc:Fallback>
                <p:oleObj name="" r:id="rId1" imgW="1207135" imgH="940435" progId="Equation.3">
                  <p:embed/>
                  <p:pic>
                    <p:nvPicPr>
                      <p:cNvPr id="0" name="图片 3111"/>
                      <p:cNvPicPr/>
                      <p:nvPr/>
                    </p:nvPicPr>
                    <p:blipFill>
                      <a:blip r:embed="rId2"/>
                      <a:stretch>
                        <a:fillRect/>
                      </a:stretch>
                    </p:blipFill>
                    <p:spPr>
                      <a:xfrm>
                        <a:off x="3643313" y="1428750"/>
                        <a:ext cx="2881312" cy="1577975"/>
                      </a:xfrm>
                      <a:prstGeom prst="rect">
                        <a:avLst/>
                      </a:prstGeom>
                      <a:solidFill>
                        <a:srgbClr val="CCFFFF"/>
                      </a:solidFill>
                      <a:ln w="38100">
                        <a:noFill/>
                        <a:miter/>
                      </a:ln>
                    </p:spPr>
                  </p:pic>
                </p:oleObj>
              </mc:Fallback>
            </mc:AlternateContent>
          </a:graphicData>
        </a:graphic>
      </p:graphicFrame>
      <p:graphicFrame>
        <p:nvGraphicFramePr>
          <p:cNvPr id="63491" name="Object 3"/>
          <p:cNvGraphicFramePr/>
          <p:nvPr/>
        </p:nvGraphicFramePr>
        <p:xfrm>
          <a:off x="1812925" y="3092450"/>
          <a:ext cx="5181600" cy="1441450"/>
        </p:xfrm>
        <a:graphic>
          <a:graphicData uri="http://schemas.openxmlformats.org/presentationml/2006/ole">
            <mc:AlternateContent xmlns:mc="http://schemas.openxmlformats.org/markup-compatibility/2006">
              <mc:Choice xmlns:v="urn:schemas-microsoft-com:vml" Requires="v">
                <p:oleObj spid="_x0000_s3116" name="" r:id="rId3" imgW="2628900" imgH="914400" progId="Equation.3">
                  <p:embed/>
                </p:oleObj>
              </mc:Choice>
              <mc:Fallback>
                <p:oleObj name="" r:id="rId3" imgW="2628900" imgH="914400" progId="Equation.3">
                  <p:embed/>
                  <p:pic>
                    <p:nvPicPr>
                      <p:cNvPr id="0" name="图片 3115"/>
                      <p:cNvPicPr/>
                      <p:nvPr/>
                    </p:nvPicPr>
                    <p:blipFill>
                      <a:blip r:embed="rId4"/>
                      <a:stretch>
                        <a:fillRect/>
                      </a:stretch>
                    </p:blipFill>
                    <p:spPr>
                      <a:xfrm>
                        <a:off x="1812925" y="3092450"/>
                        <a:ext cx="5181600" cy="1441450"/>
                      </a:xfrm>
                      <a:prstGeom prst="rect">
                        <a:avLst/>
                      </a:prstGeom>
                      <a:solidFill>
                        <a:srgbClr val="CCFFFF"/>
                      </a:solidFill>
                      <a:ln w="38100">
                        <a:noFill/>
                        <a:miter/>
                      </a:ln>
                    </p:spPr>
                  </p:pic>
                </p:oleObj>
              </mc:Fallback>
            </mc:AlternateContent>
          </a:graphicData>
        </a:graphic>
      </p:graphicFrame>
      <p:sp>
        <p:nvSpPr>
          <p:cNvPr id="63492" name="矩形 4"/>
          <p:cNvSpPr/>
          <p:nvPr/>
        </p:nvSpPr>
        <p:spPr>
          <a:xfrm>
            <a:off x="7221538" y="1643063"/>
            <a:ext cx="1270000" cy="398462"/>
          </a:xfrm>
          <a:prstGeom prst="rect">
            <a:avLst/>
          </a:prstGeom>
          <a:noFill/>
          <a:ln w="9525">
            <a:noFill/>
          </a:ln>
        </p:spPr>
        <p:txBody>
          <a:bodyPr wrap="none" anchor="t">
            <a:spAutoFit/>
          </a:bodyPr>
          <a:p>
            <a:pPr algn="ctr"/>
            <a:r>
              <a:rPr lang="en-US" altLang="zh-CN" sz="2000" dirty="0">
                <a:latin typeface="微软雅黑" panose="020B0503020204020204" pitchFamily="34" charset="-122"/>
                <a:ea typeface="微软雅黑" panose="020B0503020204020204" pitchFamily="34" charset="-122"/>
              </a:rPr>
              <a:t>(11.5-11)</a:t>
            </a:r>
            <a:endParaRPr lang="zh-CN" altLang="en-US" sz="2000" dirty="0">
              <a:latin typeface="微软雅黑" panose="020B0503020204020204" pitchFamily="34" charset="-122"/>
              <a:ea typeface="微软雅黑" panose="020B0503020204020204" pitchFamily="34" charset="-122"/>
            </a:endParaRPr>
          </a:p>
        </p:txBody>
      </p:sp>
      <p:sp>
        <p:nvSpPr>
          <p:cNvPr id="63493" name="矩形标注 4"/>
          <p:cNvSpPr/>
          <p:nvPr/>
        </p:nvSpPr>
        <p:spPr>
          <a:xfrm>
            <a:off x="6143625" y="214313"/>
            <a:ext cx="3000375" cy="736600"/>
          </a:xfrm>
          <a:prstGeom prst="wedgeRectCallout">
            <a:avLst>
              <a:gd name="adj1" fmla="val -74065"/>
              <a:gd name="adj2" fmla="val 80111"/>
            </a:avLst>
          </a:prstGeom>
          <a:solidFill>
            <a:schemeClr val="accent1"/>
          </a:solidFill>
          <a:ln w="9525" cap="flat" cmpd="sng">
            <a:solidFill>
              <a:schemeClr val="tx1"/>
            </a:solidFill>
            <a:prstDash val="solid"/>
            <a:round/>
            <a:headEnd type="none" w="med" len="med"/>
            <a:tailEnd type="none" w="med" len="med"/>
          </a:ln>
        </p:spPr>
        <p:txBody>
          <a:bodyPr anchor="t"/>
          <a:p>
            <a:r>
              <a:rPr lang="zh-CN" altLang="en-US" sz="2000" b="1" dirty="0">
                <a:solidFill>
                  <a:srgbClr val="0000FF"/>
                </a:solidFill>
                <a:latin typeface="微软雅黑" panose="020B0503020204020204" pitchFamily="34" charset="-122"/>
                <a:ea typeface="微软雅黑" panose="020B0503020204020204" pitchFamily="34" charset="-122"/>
              </a:rPr>
              <a:t>监督方程的变形表示得到</a:t>
            </a:r>
            <a:r>
              <a:rPr lang="en-US" altLang="zh-CN" sz="2000" b="1" dirty="0">
                <a:solidFill>
                  <a:srgbClr val="0000FF"/>
                </a:solidFill>
                <a:latin typeface="微软雅黑" panose="020B0503020204020204" pitchFamily="34" charset="-122"/>
                <a:ea typeface="微软雅黑" panose="020B0503020204020204" pitchFamily="34" charset="-122"/>
              </a:rPr>
              <a:t>Q</a:t>
            </a:r>
            <a:r>
              <a:rPr lang="zh-CN" altLang="en-US" sz="2000" b="1" dirty="0">
                <a:solidFill>
                  <a:srgbClr val="0000FF"/>
                </a:solidFill>
                <a:latin typeface="微软雅黑" panose="020B0503020204020204" pitchFamily="34" charset="-122"/>
                <a:ea typeface="微软雅黑" panose="020B0503020204020204" pitchFamily="34" charset="-122"/>
              </a:rPr>
              <a:t>矩阵，可生成监督位</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63494" name="矩形 6"/>
          <p:cNvSpPr/>
          <p:nvPr/>
        </p:nvSpPr>
        <p:spPr>
          <a:xfrm>
            <a:off x="357188" y="1500188"/>
            <a:ext cx="3122612" cy="398462"/>
          </a:xfrm>
          <a:prstGeom prst="rect">
            <a:avLst/>
          </a:prstGeom>
          <a:noFill/>
          <a:ln w="9525">
            <a:noFill/>
          </a:ln>
        </p:spPr>
        <p:txBody>
          <a:bodyPr wrap="none" anchor="t">
            <a:spAutoFit/>
          </a:bodyPr>
          <a:p>
            <a:r>
              <a:rPr lang="en-US" altLang="zh-CN" sz="2000" dirty="0">
                <a:latin typeface="微软雅黑" panose="020B0503020204020204" pitchFamily="34" charset="-122"/>
                <a:ea typeface="微软雅黑" panose="020B0503020204020204" pitchFamily="34" charset="-122"/>
              </a:rPr>
              <a:t>(11.5-10)</a:t>
            </a:r>
            <a:r>
              <a:rPr lang="zh-CN" altLang="en-US" sz="2000" dirty="0">
                <a:latin typeface="微软雅黑" panose="020B0503020204020204" pitchFamily="34" charset="-122"/>
                <a:ea typeface="微软雅黑" panose="020B0503020204020204" pitchFamily="34" charset="-122"/>
              </a:rPr>
              <a:t>写成矩阵形式： </a:t>
            </a:r>
            <a:endParaRPr lang="zh-CN" altLang="en-US" sz="2000" dirty="0">
              <a:latin typeface="Comic Sans MS" panose="030F0702030302020204" pitchFamily="66" charset="0"/>
              <a:ea typeface="宋体" panose="02010600030101010101" pitchFamily="2" charset="-122"/>
            </a:endParaRPr>
          </a:p>
        </p:txBody>
      </p:sp>
    </p:spTree>
  </p:cSld>
  <p:clrMapOvr>
    <a:masterClrMapping/>
  </p:clrMapOvr>
  <p:transition>
    <p:blinds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4513" name="Object 2"/>
          <p:cNvGraphicFramePr/>
          <p:nvPr/>
        </p:nvGraphicFramePr>
        <p:xfrm>
          <a:off x="1179513" y="3965575"/>
          <a:ext cx="5676900" cy="2035175"/>
        </p:xfrm>
        <a:graphic>
          <a:graphicData uri="http://schemas.openxmlformats.org/presentationml/2006/ole">
            <mc:AlternateContent xmlns:mc="http://schemas.openxmlformats.org/markup-compatibility/2006">
              <mc:Choice xmlns:v="urn:schemas-microsoft-com:vml" Requires="v">
                <p:oleObj spid="_x0000_s3114" name="" r:id="rId1" imgW="2514600" imgH="1193800" progId="Equation.DSMT4">
                  <p:embed/>
                </p:oleObj>
              </mc:Choice>
              <mc:Fallback>
                <p:oleObj name="" r:id="rId1" imgW="2514600" imgH="1193800" progId="Equation.DSMT4">
                  <p:embed/>
                  <p:pic>
                    <p:nvPicPr>
                      <p:cNvPr id="0" name="图片 3113"/>
                      <p:cNvPicPr/>
                      <p:nvPr/>
                    </p:nvPicPr>
                    <p:blipFill>
                      <a:blip r:embed="rId2"/>
                      <a:stretch>
                        <a:fillRect/>
                      </a:stretch>
                    </p:blipFill>
                    <p:spPr>
                      <a:xfrm>
                        <a:off x="1179513" y="3965575"/>
                        <a:ext cx="5676900" cy="2035175"/>
                      </a:xfrm>
                      <a:prstGeom prst="rect">
                        <a:avLst/>
                      </a:prstGeom>
                      <a:solidFill>
                        <a:srgbClr val="CCFFCC"/>
                      </a:solidFill>
                      <a:ln w="38100">
                        <a:noFill/>
                        <a:miter/>
                      </a:ln>
                    </p:spPr>
                  </p:pic>
                </p:oleObj>
              </mc:Fallback>
            </mc:AlternateContent>
          </a:graphicData>
        </a:graphic>
      </p:graphicFrame>
      <p:graphicFrame>
        <p:nvGraphicFramePr>
          <p:cNvPr id="64514" name="Object 3"/>
          <p:cNvGraphicFramePr/>
          <p:nvPr/>
        </p:nvGraphicFramePr>
        <p:xfrm>
          <a:off x="1643063" y="1490663"/>
          <a:ext cx="4462462" cy="1500187"/>
        </p:xfrm>
        <a:graphic>
          <a:graphicData uri="http://schemas.openxmlformats.org/presentationml/2006/ole">
            <mc:AlternateContent xmlns:mc="http://schemas.openxmlformats.org/markup-compatibility/2006">
              <mc:Choice xmlns:v="urn:schemas-microsoft-com:vml" Requires="v">
                <p:oleObj spid="_x0000_s3109" name="" r:id="rId3" imgW="1878965" imgH="951865" progId="Equation.DSMT4">
                  <p:embed/>
                </p:oleObj>
              </mc:Choice>
              <mc:Fallback>
                <p:oleObj name="" r:id="rId3" imgW="1878965" imgH="951865" progId="Equation.DSMT4">
                  <p:embed/>
                  <p:pic>
                    <p:nvPicPr>
                      <p:cNvPr id="0" name="图片 3108"/>
                      <p:cNvPicPr/>
                      <p:nvPr/>
                    </p:nvPicPr>
                    <p:blipFill>
                      <a:blip r:embed="rId4"/>
                      <a:stretch>
                        <a:fillRect/>
                      </a:stretch>
                    </p:blipFill>
                    <p:spPr>
                      <a:xfrm>
                        <a:off x="1643063" y="1490663"/>
                        <a:ext cx="4462462" cy="1500187"/>
                      </a:xfrm>
                      <a:prstGeom prst="rect">
                        <a:avLst/>
                      </a:prstGeom>
                      <a:solidFill>
                        <a:srgbClr val="CCFFFF"/>
                      </a:solidFill>
                      <a:ln w="38100">
                        <a:noFill/>
                        <a:miter/>
                      </a:ln>
                    </p:spPr>
                  </p:pic>
                </p:oleObj>
              </mc:Fallback>
            </mc:AlternateContent>
          </a:graphicData>
        </a:graphic>
      </p:graphicFrame>
      <p:sp>
        <p:nvSpPr>
          <p:cNvPr id="64515" name="Rectangle 4"/>
          <p:cNvSpPr/>
          <p:nvPr/>
        </p:nvSpPr>
        <p:spPr>
          <a:xfrm>
            <a:off x="500063" y="3429000"/>
            <a:ext cx="6429375" cy="396875"/>
          </a:xfrm>
          <a:prstGeom prst="rect">
            <a:avLst/>
          </a:prstGeom>
          <a:noFill/>
          <a:ln w="9525">
            <a:noFill/>
          </a:ln>
        </p:spPr>
        <p:txBody>
          <a:bodyPr anchor="t">
            <a:spAutoFit/>
          </a:bodyPr>
          <a:p>
            <a:pPr>
              <a:spcBef>
                <a:spcPct val="50000"/>
              </a:spcBef>
            </a:pP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矩阵称为</a:t>
            </a:r>
            <a:r>
              <a:rPr lang="zh-CN" altLang="en-US" sz="2000" b="1" dirty="0">
                <a:solidFill>
                  <a:srgbClr val="0000FF"/>
                </a:solidFill>
                <a:latin typeface="微软雅黑" panose="020B0503020204020204" pitchFamily="34" charset="-122"/>
                <a:ea typeface="微软雅黑" panose="020B0503020204020204" pitchFamily="34" charset="-122"/>
              </a:rPr>
              <a:t>生成矩阵</a:t>
            </a:r>
            <a:r>
              <a:rPr lang="zh-CN" altLang="en-US" sz="2000" dirty="0">
                <a:latin typeface="微软雅黑" panose="020B0503020204020204" pitchFamily="34" charset="-122"/>
                <a:ea typeface="微软雅黑" panose="020B0503020204020204" pitchFamily="34" charset="-122"/>
              </a:rPr>
              <a:t>，由它</a:t>
            </a:r>
            <a:r>
              <a:rPr lang="zh-CN" altLang="en-US" sz="2000" b="1" dirty="0">
                <a:solidFill>
                  <a:srgbClr val="FF0000"/>
                </a:solidFill>
                <a:latin typeface="微软雅黑" panose="020B0503020204020204" pitchFamily="34" charset="-122"/>
                <a:ea typeface="微软雅黑" panose="020B0503020204020204" pitchFamily="34" charset="-122"/>
              </a:rPr>
              <a:t>可以产生整个码组</a:t>
            </a:r>
            <a:r>
              <a:rPr lang="en-US" altLang="zh-CN" sz="2000" b="1" dirty="0">
                <a:solidFill>
                  <a:srgbClr val="FF0000"/>
                </a:solidFill>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，即：</a:t>
            </a:r>
            <a:endParaRPr lang="zh-CN" altLang="en-US" sz="2000" dirty="0">
              <a:latin typeface="微软雅黑" panose="020B0503020204020204" pitchFamily="34" charset="-122"/>
              <a:ea typeface="微软雅黑" panose="020B0503020204020204" pitchFamily="34" charset="-122"/>
            </a:endParaRPr>
          </a:p>
        </p:txBody>
      </p:sp>
      <p:sp>
        <p:nvSpPr>
          <p:cNvPr id="64516" name="矩形 4"/>
          <p:cNvSpPr/>
          <p:nvPr/>
        </p:nvSpPr>
        <p:spPr>
          <a:xfrm>
            <a:off x="7292975" y="1857375"/>
            <a:ext cx="1270000" cy="398463"/>
          </a:xfrm>
          <a:prstGeom prst="rect">
            <a:avLst/>
          </a:prstGeom>
          <a:noFill/>
          <a:ln w="9525">
            <a:noFill/>
          </a:ln>
        </p:spPr>
        <p:txBody>
          <a:bodyPr wrap="none" anchor="t">
            <a:spAutoFit/>
          </a:bodyPr>
          <a:p>
            <a:pPr algn="ctr"/>
            <a:r>
              <a:rPr lang="en-US" altLang="zh-CN" sz="2000" dirty="0">
                <a:latin typeface="微软雅黑" panose="020B0503020204020204" pitchFamily="34" charset="-122"/>
                <a:ea typeface="微软雅黑" panose="020B0503020204020204" pitchFamily="34" charset="-122"/>
              </a:rPr>
              <a:t>(11.5-13)</a:t>
            </a:r>
            <a:endParaRPr lang="zh-CN" altLang="en-US" sz="2000" dirty="0">
              <a:latin typeface="微软雅黑" panose="020B0503020204020204" pitchFamily="34" charset="-122"/>
              <a:ea typeface="微软雅黑" panose="020B0503020204020204" pitchFamily="34" charset="-122"/>
            </a:endParaRPr>
          </a:p>
        </p:txBody>
      </p:sp>
      <p:sp>
        <p:nvSpPr>
          <p:cNvPr id="64517" name="矩形 5"/>
          <p:cNvSpPr/>
          <p:nvPr/>
        </p:nvSpPr>
        <p:spPr>
          <a:xfrm>
            <a:off x="7292975" y="4357688"/>
            <a:ext cx="1270000" cy="398462"/>
          </a:xfrm>
          <a:prstGeom prst="rect">
            <a:avLst/>
          </a:prstGeom>
          <a:noFill/>
          <a:ln w="9525">
            <a:noFill/>
          </a:ln>
        </p:spPr>
        <p:txBody>
          <a:bodyPr wrap="none" anchor="t">
            <a:spAutoFit/>
          </a:bodyPr>
          <a:p>
            <a:pPr algn="ctr"/>
            <a:r>
              <a:rPr lang="en-US" altLang="zh-CN" sz="2000" dirty="0">
                <a:latin typeface="微软雅黑" panose="020B0503020204020204" pitchFamily="34" charset="-122"/>
                <a:ea typeface="微软雅黑" panose="020B0503020204020204" pitchFamily="34" charset="-122"/>
              </a:rPr>
              <a:t>(11.5-14)</a:t>
            </a:r>
            <a:endParaRPr lang="zh-CN" altLang="en-US" sz="2000" dirty="0">
              <a:latin typeface="微软雅黑" panose="020B0503020204020204" pitchFamily="34" charset="-122"/>
              <a:ea typeface="微软雅黑" panose="020B0503020204020204" pitchFamily="34" charset="-122"/>
            </a:endParaRPr>
          </a:p>
        </p:txBody>
      </p:sp>
      <p:sp>
        <p:nvSpPr>
          <p:cNvPr id="64518" name="矩形标注 4"/>
          <p:cNvSpPr/>
          <p:nvPr/>
        </p:nvSpPr>
        <p:spPr>
          <a:xfrm>
            <a:off x="6215063" y="357188"/>
            <a:ext cx="2503487" cy="1000125"/>
          </a:xfrm>
          <a:prstGeom prst="wedgeRectCallout">
            <a:avLst>
              <a:gd name="adj1" fmla="val -74972"/>
              <a:gd name="adj2" fmla="val 43120"/>
            </a:avLst>
          </a:prstGeom>
          <a:solidFill>
            <a:schemeClr val="accent1"/>
          </a:solidFill>
          <a:ln w="9525" cap="flat" cmpd="sng">
            <a:solidFill>
              <a:schemeClr val="tx1"/>
            </a:solidFill>
            <a:prstDash val="solid"/>
            <a:round/>
            <a:headEnd type="none" w="med" len="med"/>
            <a:tailEnd type="none" w="med" len="med"/>
          </a:ln>
        </p:spPr>
        <p:txBody>
          <a:bodyPr anchor="t"/>
          <a:p>
            <a:r>
              <a:rPr lang="zh-CN" altLang="en-US" sz="2000" dirty="0">
                <a:solidFill>
                  <a:srgbClr val="0000FF"/>
                </a:solidFill>
                <a:latin typeface="微软雅黑" panose="020B0503020204020204" pitchFamily="34" charset="-122"/>
                <a:ea typeface="微软雅黑" panose="020B0503020204020204" pitchFamily="34" charset="-122"/>
              </a:rPr>
              <a:t>监督方程的变形表示得到生成矩阵</a:t>
            </a:r>
            <a:r>
              <a:rPr lang="en-US" altLang="zh-CN" sz="2000" dirty="0">
                <a:solidFill>
                  <a:srgbClr val="0000FF"/>
                </a:solidFill>
                <a:latin typeface="微软雅黑" panose="020B0503020204020204" pitchFamily="34" charset="-122"/>
                <a:ea typeface="微软雅黑" panose="020B0503020204020204" pitchFamily="34" charset="-122"/>
              </a:rPr>
              <a:t>G,</a:t>
            </a:r>
            <a:r>
              <a:rPr lang="zh-CN" altLang="en-US" sz="2000" dirty="0">
                <a:solidFill>
                  <a:srgbClr val="0000FF"/>
                </a:solidFill>
                <a:latin typeface="微软雅黑" panose="020B0503020204020204" pitchFamily="34" charset="-122"/>
                <a:ea typeface="微软雅黑" panose="020B0503020204020204" pitchFamily="34" charset="-122"/>
              </a:rPr>
              <a:t>可以产生码组</a:t>
            </a:r>
            <a:r>
              <a:rPr lang="en-US" altLang="zh-CN" sz="2000" dirty="0">
                <a:solidFill>
                  <a:srgbClr val="0000FF"/>
                </a:solidFill>
                <a:latin typeface="微软雅黑" panose="020B0503020204020204" pitchFamily="34" charset="-122"/>
                <a:ea typeface="微软雅黑" panose="020B0503020204020204" pitchFamily="34" charset="-122"/>
              </a:rPr>
              <a:t>A</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a:xfrm>
            <a:off x="1476375" y="620713"/>
            <a:ext cx="3382963" cy="576262"/>
          </a:xfrm>
          <a:ln/>
        </p:spPr>
        <p:txBody>
          <a:bodyPr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生成矩阵的性质</a:t>
            </a:r>
            <a:endParaRPr lang="zh-CN" altLang="en-US" sz="2800" dirty="0">
              <a:latin typeface="微软雅黑" panose="020B0503020204020204" pitchFamily="34" charset="-122"/>
              <a:ea typeface="微软雅黑" panose="020B0503020204020204" pitchFamily="34" charset="-122"/>
            </a:endParaRPr>
          </a:p>
        </p:txBody>
      </p:sp>
      <p:sp>
        <p:nvSpPr>
          <p:cNvPr id="65538" name="Rectangle 5"/>
          <p:cNvSpPr/>
          <p:nvPr/>
        </p:nvSpPr>
        <p:spPr>
          <a:xfrm>
            <a:off x="301625" y="1428750"/>
            <a:ext cx="8426450" cy="3322638"/>
          </a:xfrm>
          <a:prstGeom prst="rect">
            <a:avLst/>
          </a:prstGeom>
          <a:noFill/>
          <a:ln w="9525">
            <a:noFill/>
          </a:ln>
        </p:spPr>
        <p:txBody>
          <a:bodyPr wrap="square" anchor="t">
            <a:spAutoFit/>
          </a:bodyPr>
          <a:p>
            <a:pPr>
              <a:lnSpc>
                <a:spcPct val="150000"/>
              </a:lnSpc>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生成矩阵</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的每一行都是一个码组。如果找到了码的生成矩阵</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，则编码方法就确定了 </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生成矩阵</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的各行必须是</a:t>
            </a:r>
            <a:r>
              <a:rPr lang="zh-CN" altLang="en-US" sz="2000" b="1" dirty="0">
                <a:solidFill>
                  <a:srgbClr val="FF0000"/>
                </a:solidFill>
                <a:latin typeface="微软雅黑" panose="020B0503020204020204" pitchFamily="34" charset="-122"/>
                <a:ea typeface="微软雅黑" panose="020B0503020204020204" pitchFamily="34" charset="-122"/>
              </a:rPr>
              <a:t>线性无关</a:t>
            </a:r>
            <a:r>
              <a:rPr lang="zh-CN" altLang="en-US" sz="2000" dirty="0">
                <a:latin typeface="微软雅黑" panose="020B0503020204020204" pitchFamily="34" charset="-122"/>
                <a:ea typeface="微软雅黑" panose="020B0503020204020204" pitchFamily="34" charset="-122"/>
              </a:rPr>
              <a:t>的</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具有</a:t>
            </a:r>
            <a:r>
              <a:rPr lang="en-US" altLang="zh-CN" sz="2000" dirty="0">
                <a:latin typeface="微软雅黑" panose="020B0503020204020204" pitchFamily="34" charset="-122"/>
                <a:ea typeface="微软雅黑" panose="020B0503020204020204" pitchFamily="34" charset="-122"/>
              </a:rPr>
              <a:t>[I</a:t>
            </a:r>
            <a:r>
              <a:rPr lang="en-US" altLang="zh-CN" sz="2000" baseline="-25000" dirty="0">
                <a:latin typeface="微软雅黑" panose="020B0503020204020204" pitchFamily="34" charset="-122"/>
                <a:ea typeface="微软雅黑" panose="020B0503020204020204" pitchFamily="34" charset="-122"/>
              </a:rPr>
              <a:t>k</a:t>
            </a:r>
            <a:r>
              <a:rPr lang="en-US" altLang="zh-CN" sz="2000" dirty="0">
                <a:latin typeface="微软雅黑" panose="020B0503020204020204" pitchFamily="34" charset="-122"/>
                <a:ea typeface="微软雅黑" panose="020B0503020204020204" pitchFamily="34" charset="-122"/>
              </a:rPr>
              <a:t> Q]</a:t>
            </a:r>
            <a:r>
              <a:rPr lang="zh-CN" altLang="en-US" sz="2000" dirty="0">
                <a:latin typeface="微软雅黑" panose="020B0503020204020204" pitchFamily="34" charset="-122"/>
                <a:ea typeface="微软雅黑" panose="020B0503020204020204" pitchFamily="34" charset="-122"/>
              </a:rPr>
              <a:t>形式的生成矩阵称为</a:t>
            </a:r>
            <a:r>
              <a:rPr lang="zh-CN" altLang="en-US" sz="2000" b="1" dirty="0">
                <a:solidFill>
                  <a:srgbClr val="0000FF"/>
                </a:solidFill>
                <a:latin typeface="微软雅黑" panose="020B0503020204020204" pitchFamily="34" charset="-122"/>
                <a:ea typeface="微软雅黑" panose="020B0503020204020204" pitchFamily="34" charset="-122"/>
              </a:rPr>
              <a:t>典型生成矩阵</a:t>
            </a:r>
            <a:r>
              <a:rPr lang="zh-CN" altLang="en-US" sz="2000" dirty="0">
                <a:latin typeface="微软雅黑" panose="020B0503020204020204" pitchFamily="34" charset="-122"/>
                <a:ea typeface="微软雅黑" panose="020B0503020204020204" pitchFamily="34" charset="-122"/>
              </a:rPr>
              <a:t>，其各行线性无关</a:t>
            </a:r>
            <a:endParaRPr lang="zh-CN" altLang="en-US" sz="20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(4) </a:t>
            </a:r>
            <a:r>
              <a:rPr lang="zh-CN" altLang="en-US" sz="2000" b="1" dirty="0">
                <a:solidFill>
                  <a:srgbClr val="FF0000"/>
                </a:solidFill>
                <a:latin typeface="微软雅黑" panose="020B0503020204020204" pitchFamily="34" charset="-122"/>
                <a:ea typeface="微软雅黑" panose="020B0503020204020204" pitchFamily="34" charset="-122"/>
              </a:rPr>
              <a:t>非典型形式的生成矩阵可以化为典型形式的生成矩阵</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(5) </a:t>
            </a:r>
            <a:r>
              <a:rPr lang="zh-CN" altLang="en-US" sz="2000" dirty="0">
                <a:latin typeface="微软雅黑" panose="020B0503020204020204" pitchFamily="34" charset="-122"/>
                <a:ea typeface="微软雅黑" panose="020B0503020204020204" pitchFamily="34" charset="-122"/>
              </a:rPr>
              <a:t>由典型生成矩阵得到的码组</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中，信息位的位置不变，监督位附加于其后。这种形式的码组称为</a:t>
            </a:r>
            <a:r>
              <a:rPr lang="zh-CN" altLang="en-US" sz="2000" b="1" dirty="0">
                <a:solidFill>
                  <a:srgbClr val="0000FF"/>
                </a:solidFill>
                <a:latin typeface="微软雅黑" panose="020B0503020204020204" pitchFamily="34" charset="-122"/>
                <a:ea typeface="微软雅黑" panose="020B0503020204020204" pitchFamily="34" charset="-122"/>
              </a:rPr>
              <a:t>系统码</a:t>
            </a:r>
            <a:r>
              <a:rPr lang="en-US" altLang="zh-CN" sz="2000" b="1" dirty="0">
                <a:solidFill>
                  <a:srgbClr val="0000FF"/>
                </a:solidFill>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编码后的信息码元保持原样不变 </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p:nvPr>
        </p:nvSpPr>
        <p:spPr>
          <a:xfrm>
            <a:off x="1476375" y="620713"/>
            <a:ext cx="4232275" cy="639762"/>
          </a:xfrm>
          <a:ln/>
        </p:spPr>
        <p:txBody>
          <a:bodyPr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7. G</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H</a:t>
            </a:r>
            <a:r>
              <a:rPr lang="zh-CN" altLang="en-US" sz="2800" dirty="0">
                <a:latin typeface="微软雅黑" panose="020B0503020204020204" pitchFamily="34" charset="-122"/>
                <a:ea typeface="微软雅黑" panose="020B0503020204020204" pitchFamily="34" charset="-122"/>
              </a:rPr>
              <a:t>之间的关系</a:t>
            </a:r>
            <a:endParaRPr lang="zh-CN" altLang="en-US" sz="2800" dirty="0">
              <a:latin typeface="微软雅黑" panose="020B0503020204020204" pitchFamily="34" charset="-122"/>
              <a:ea typeface="微软雅黑" panose="020B0503020204020204" pitchFamily="34" charset="-122"/>
            </a:endParaRPr>
          </a:p>
        </p:txBody>
      </p:sp>
      <p:sp>
        <p:nvSpPr>
          <p:cNvPr id="66562" name="Rectangle 3"/>
          <p:cNvSpPr>
            <a:spLocks noGrp="1"/>
          </p:cNvSpPr>
          <p:nvPr>
            <p:ph idx="1"/>
          </p:nvPr>
        </p:nvSpPr>
        <p:spPr>
          <a:xfrm>
            <a:off x="333375" y="1428750"/>
            <a:ext cx="8405813" cy="4318000"/>
          </a:xfrm>
          <a:ln/>
        </p:spPr>
        <p:txBody>
          <a:bodyPr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利用生成矩阵</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可得到</a:t>
            </a:r>
            <a:r>
              <a:rPr lang="zh-CN" altLang="en-US" sz="2000" b="1" dirty="0">
                <a:solidFill>
                  <a:srgbClr val="FF0000"/>
                </a:solidFill>
                <a:latin typeface="微软雅黑" panose="020B0503020204020204" pitchFamily="34" charset="-122"/>
                <a:ea typeface="微软雅黑" panose="020B0503020204020204" pitchFamily="34" charset="-122"/>
              </a:rPr>
              <a:t>码字</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(11.5-15)</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即：找到了码的生成矩阵</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，编码的方法就完全确定了</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再由：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得：</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(11.5-16)</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这就是</a:t>
            </a:r>
            <a:r>
              <a:rPr lang="zh-CN" altLang="en-US" sz="2000" b="1" dirty="0">
                <a:solidFill>
                  <a:srgbClr val="FF0000"/>
                </a:solidFill>
                <a:latin typeface="微软雅黑" panose="020B0503020204020204" pitchFamily="34" charset="-122"/>
                <a:ea typeface="微软雅黑" panose="020B0503020204020204" pitchFamily="34" charset="-122"/>
              </a:rPr>
              <a:t>生成矩阵</a:t>
            </a:r>
            <a:r>
              <a:rPr lang="en-US" altLang="zh-CN" sz="2000" b="1" dirty="0">
                <a:solidFill>
                  <a:srgbClr val="FF0000"/>
                </a:solidFill>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rgbClr val="0000FF"/>
                </a:solidFill>
                <a:latin typeface="微软雅黑" panose="020B0503020204020204" pitchFamily="34" charset="-122"/>
                <a:ea typeface="微软雅黑" panose="020B0503020204020204" pitchFamily="34" charset="-122"/>
              </a:rPr>
              <a:t>监督矩阵</a:t>
            </a:r>
            <a:r>
              <a:rPr lang="en-US" altLang="zh-CN" sz="2000" b="1" dirty="0">
                <a:solidFill>
                  <a:srgbClr val="0000FF"/>
                </a:solidFill>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之间的关系</a:t>
            </a:r>
            <a:endParaRPr lang="zh-CN" altLang="en-US" sz="2000" dirty="0">
              <a:latin typeface="微软雅黑" panose="020B0503020204020204" pitchFamily="34" charset="-122"/>
              <a:ea typeface="微软雅黑" panose="020B0503020204020204" pitchFamily="34" charset="-122"/>
            </a:endParaRPr>
          </a:p>
        </p:txBody>
      </p:sp>
      <p:graphicFrame>
        <p:nvGraphicFramePr>
          <p:cNvPr id="66563" name="Object 6"/>
          <p:cNvGraphicFramePr/>
          <p:nvPr/>
        </p:nvGraphicFramePr>
        <p:xfrm>
          <a:off x="1857375" y="2000250"/>
          <a:ext cx="3732213" cy="428625"/>
        </p:xfrm>
        <a:graphic>
          <a:graphicData uri="http://schemas.openxmlformats.org/presentationml/2006/ole">
            <mc:AlternateContent xmlns:mc="http://schemas.openxmlformats.org/markup-compatibility/2006">
              <mc:Choice xmlns:v="urn:schemas-microsoft-com:vml" Requires="v">
                <p:oleObj spid="_x0000_s3115" name="" r:id="rId1" imgW="1574800" imgH="228600" progId="Equation.DSMT4">
                  <p:embed/>
                </p:oleObj>
              </mc:Choice>
              <mc:Fallback>
                <p:oleObj name="" r:id="rId1" imgW="1574800" imgH="228600" progId="Equation.DSMT4">
                  <p:embed/>
                  <p:pic>
                    <p:nvPicPr>
                      <p:cNvPr id="0" name="图片 3114"/>
                      <p:cNvPicPr/>
                      <p:nvPr/>
                    </p:nvPicPr>
                    <p:blipFill>
                      <a:blip r:embed="rId2"/>
                      <a:stretch>
                        <a:fillRect/>
                      </a:stretch>
                    </p:blipFill>
                    <p:spPr>
                      <a:xfrm>
                        <a:off x="1857375" y="2000250"/>
                        <a:ext cx="3732213" cy="428625"/>
                      </a:xfrm>
                      <a:prstGeom prst="rect">
                        <a:avLst/>
                      </a:prstGeom>
                      <a:solidFill>
                        <a:srgbClr val="CCFFCC"/>
                      </a:solidFill>
                      <a:ln w="38100">
                        <a:noFill/>
                        <a:miter/>
                      </a:ln>
                    </p:spPr>
                  </p:pic>
                </p:oleObj>
              </mc:Fallback>
            </mc:AlternateContent>
          </a:graphicData>
        </a:graphic>
      </p:graphicFrame>
      <p:graphicFrame>
        <p:nvGraphicFramePr>
          <p:cNvPr id="66564" name="Object 7"/>
          <p:cNvGraphicFramePr/>
          <p:nvPr/>
        </p:nvGraphicFramePr>
        <p:xfrm>
          <a:off x="1857375" y="3502025"/>
          <a:ext cx="1800225" cy="360363"/>
        </p:xfrm>
        <a:graphic>
          <a:graphicData uri="http://schemas.openxmlformats.org/presentationml/2006/ole">
            <mc:AlternateContent xmlns:mc="http://schemas.openxmlformats.org/markup-compatibility/2006">
              <mc:Choice xmlns:v="urn:schemas-microsoft-com:vml" Requires="v">
                <p:oleObj spid="_x0000_s3121" name="" r:id="rId3" imgW="723900" imgH="203200" progId="Equation.3">
                  <p:embed/>
                </p:oleObj>
              </mc:Choice>
              <mc:Fallback>
                <p:oleObj name="" r:id="rId3" imgW="723900" imgH="203200" progId="Equation.3">
                  <p:embed/>
                  <p:pic>
                    <p:nvPicPr>
                      <p:cNvPr id="0" name="图片 3120"/>
                      <p:cNvPicPr/>
                      <p:nvPr/>
                    </p:nvPicPr>
                    <p:blipFill>
                      <a:blip r:embed="rId4"/>
                      <a:stretch>
                        <a:fillRect/>
                      </a:stretch>
                    </p:blipFill>
                    <p:spPr>
                      <a:xfrm>
                        <a:off x="1857375" y="3502025"/>
                        <a:ext cx="1800225" cy="360363"/>
                      </a:xfrm>
                      <a:prstGeom prst="rect">
                        <a:avLst/>
                      </a:prstGeom>
                      <a:solidFill>
                        <a:srgbClr val="CCFFFF"/>
                      </a:solidFill>
                      <a:ln w="38100">
                        <a:noFill/>
                        <a:miter/>
                      </a:ln>
                    </p:spPr>
                  </p:pic>
                </p:oleObj>
              </mc:Fallback>
            </mc:AlternateContent>
          </a:graphicData>
        </a:graphic>
      </p:graphicFrame>
      <p:graphicFrame>
        <p:nvGraphicFramePr>
          <p:cNvPr id="66565" name="Object 8"/>
          <p:cNvGraphicFramePr/>
          <p:nvPr/>
        </p:nvGraphicFramePr>
        <p:xfrm>
          <a:off x="1857375" y="4084638"/>
          <a:ext cx="3929063" cy="428625"/>
        </p:xfrm>
        <a:graphic>
          <a:graphicData uri="http://schemas.openxmlformats.org/presentationml/2006/ole">
            <mc:AlternateContent xmlns:mc="http://schemas.openxmlformats.org/markup-compatibility/2006">
              <mc:Choice xmlns:v="urn:schemas-microsoft-com:vml" Requires="v">
                <p:oleObj spid="_x0000_s3125" name="" r:id="rId5" imgW="1929765" imgH="241300" progId="Equation.3">
                  <p:embed/>
                </p:oleObj>
              </mc:Choice>
              <mc:Fallback>
                <p:oleObj name="" r:id="rId5" imgW="1929765" imgH="241300" progId="Equation.3">
                  <p:embed/>
                  <p:pic>
                    <p:nvPicPr>
                      <p:cNvPr id="0" name="图片 3124"/>
                      <p:cNvPicPr/>
                      <p:nvPr/>
                    </p:nvPicPr>
                    <p:blipFill>
                      <a:blip r:embed="rId6"/>
                      <a:stretch>
                        <a:fillRect/>
                      </a:stretch>
                    </p:blipFill>
                    <p:spPr>
                      <a:xfrm>
                        <a:off x="1857375" y="4084638"/>
                        <a:ext cx="3929063" cy="428625"/>
                      </a:xfrm>
                      <a:prstGeom prst="rect">
                        <a:avLst/>
                      </a:prstGeom>
                      <a:solidFill>
                        <a:srgbClr val="CCFFFF"/>
                      </a:solidFill>
                      <a:ln w="38100">
                        <a:noFill/>
                        <a:miter/>
                      </a:ln>
                    </p:spPr>
                  </p:pic>
                </p:oleObj>
              </mc:Fallback>
            </mc:AlternateContent>
          </a:graphicData>
        </a:graphic>
      </p:graphicFrame>
      <p:graphicFrame>
        <p:nvGraphicFramePr>
          <p:cNvPr id="66566" name="Object 9"/>
          <p:cNvGraphicFramePr/>
          <p:nvPr/>
        </p:nvGraphicFramePr>
        <p:xfrm>
          <a:off x="1857375" y="4735513"/>
          <a:ext cx="1584325" cy="360362"/>
        </p:xfrm>
        <a:graphic>
          <a:graphicData uri="http://schemas.openxmlformats.org/presentationml/2006/ole">
            <mc:AlternateContent xmlns:mc="http://schemas.openxmlformats.org/markup-compatibility/2006">
              <mc:Choice xmlns:v="urn:schemas-microsoft-com:vml" Requires="v">
                <p:oleObj spid="_x0000_s3124" name="" r:id="rId7" imgW="673100" imgH="203200" progId="Equation.3">
                  <p:embed/>
                </p:oleObj>
              </mc:Choice>
              <mc:Fallback>
                <p:oleObj name="" r:id="rId7" imgW="673100" imgH="203200" progId="Equation.3">
                  <p:embed/>
                  <p:pic>
                    <p:nvPicPr>
                      <p:cNvPr id="0" name="图片 3123"/>
                      <p:cNvPicPr/>
                      <p:nvPr/>
                    </p:nvPicPr>
                    <p:blipFill>
                      <a:blip r:embed="rId8"/>
                      <a:stretch>
                        <a:fillRect/>
                      </a:stretch>
                    </p:blipFill>
                    <p:spPr>
                      <a:xfrm>
                        <a:off x="1857375" y="4735513"/>
                        <a:ext cx="1584325" cy="360362"/>
                      </a:xfrm>
                      <a:prstGeom prst="rect">
                        <a:avLst/>
                      </a:prstGeom>
                      <a:solidFill>
                        <a:srgbClr val="CCFFCC"/>
                      </a:solidFill>
                      <a:ln w="38100">
                        <a:noFill/>
                        <a:miter/>
                      </a:ln>
                    </p:spPr>
                  </p:pic>
                </p:oleObj>
              </mc:Fallback>
            </mc:AlternateContent>
          </a:graphicData>
        </a:graphic>
      </p:graphicFrame>
    </p:spTree>
  </p:cSld>
  <p:clrMapOvr>
    <a:masterClrMapping/>
  </p:clrMapOvr>
  <p:transition>
    <p:blinds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10"/>
          <p:cNvSpPr>
            <a:spLocks noGrp="1"/>
          </p:cNvSpPr>
          <p:nvPr>
            <p:ph type="title"/>
          </p:nvPr>
        </p:nvSpPr>
        <p:spPr>
          <a:xfrm>
            <a:off x="1476375" y="620713"/>
            <a:ext cx="2374900" cy="576262"/>
          </a:xfrm>
          <a:ln/>
        </p:spPr>
        <p:txBody>
          <a:bodyPr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8. </a:t>
            </a:r>
            <a:r>
              <a:rPr lang="zh-CN" altLang="en-US" sz="2800" dirty="0">
                <a:latin typeface="微软雅黑" panose="020B0503020204020204" pitchFamily="34" charset="-122"/>
                <a:ea typeface="微软雅黑" panose="020B0503020204020204" pitchFamily="34" charset="-122"/>
              </a:rPr>
              <a:t>校正子</a:t>
            </a:r>
            <a:endParaRPr lang="zh-CN" altLang="en-US" sz="2800" dirty="0">
              <a:latin typeface="微软雅黑" panose="020B0503020204020204" pitchFamily="34" charset="-122"/>
              <a:ea typeface="微软雅黑" panose="020B0503020204020204" pitchFamily="34" charset="-122"/>
            </a:endParaRPr>
          </a:p>
        </p:txBody>
      </p:sp>
      <p:sp>
        <p:nvSpPr>
          <p:cNvPr id="67586" name="Rectangle 2"/>
          <p:cNvSpPr>
            <a:spLocks noGrp="1"/>
          </p:cNvSpPr>
          <p:nvPr>
            <p:ph type="body" sz="half" idx="1"/>
          </p:nvPr>
        </p:nvSpPr>
        <p:spPr>
          <a:xfrm>
            <a:off x="357188" y="1428750"/>
            <a:ext cx="8410575" cy="4518025"/>
          </a:xfrm>
          <a:ln/>
        </p:spPr>
        <p:txBody>
          <a:bodyPr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发送码组为：</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接收码组为：</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二者之差为：</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1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是传输中产生误码行矩阵，称为</a:t>
            </a:r>
            <a:r>
              <a:rPr lang="zh-CN" altLang="en-US" sz="2000" b="1" dirty="0">
                <a:solidFill>
                  <a:schemeClr val="tx2"/>
                </a:solidFill>
                <a:latin typeface="微软雅黑" panose="020B0503020204020204" pitchFamily="34" charset="-122"/>
                <a:ea typeface="微软雅黑" panose="020B0503020204020204" pitchFamily="34" charset="-122"/>
              </a:rPr>
              <a:t>错误图样</a:t>
            </a:r>
            <a:r>
              <a:rPr lang="zh-CN" altLang="en-US" sz="2000" dirty="0">
                <a:latin typeface="微软雅黑" panose="020B0503020204020204" pitchFamily="34" charset="-122"/>
                <a:ea typeface="微软雅黑" panose="020B0503020204020204" pitchFamily="34" charset="-122"/>
              </a:rPr>
              <a:t>。其中：</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                                             表示该位接收码元无错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                                             表示该位接收码元有错              </a:t>
            </a:r>
            <a:r>
              <a:rPr lang="en-US" altLang="zh-CN" sz="2000" dirty="0">
                <a:latin typeface="微软雅黑" panose="020B0503020204020204" pitchFamily="34" charset="-122"/>
                <a:ea typeface="微软雅黑" panose="020B0503020204020204" pitchFamily="34" charset="-122"/>
              </a:rPr>
              <a:t>(11.5-17)</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1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接收端译码时可将</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A+E</a:t>
            </a:r>
            <a:r>
              <a:rPr lang="zh-CN" altLang="en-US" sz="2000" dirty="0">
                <a:latin typeface="微软雅黑" panose="020B0503020204020204" pitchFamily="34" charset="-122"/>
                <a:ea typeface="微软雅黑" panose="020B0503020204020204" pitchFamily="34" charset="-122"/>
              </a:rPr>
              <a:t>代入监督方程 </a:t>
            </a:r>
            <a:r>
              <a:rPr lang="en-US" altLang="zh-CN" sz="2000" b="1" dirty="0">
                <a:solidFill>
                  <a:srgbClr val="0000FF"/>
                </a:solidFill>
                <a:latin typeface="微软雅黑" panose="020B0503020204020204" pitchFamily="34" charset="-122"/>
                <a:ea typeface="微软雅黑" panose="020B0503020204020204" pitchFamily="34" charset="-122"/>
              </a:rPr>
              <a:t>A·H</a:t>
            </a:r>
            <a:r>
              <a:rPr lang="en-US" altLang="zh-CN" sz="2000" b="1" baseline="50000" dirty="0">
                <a:solidFill>
                  <a:srgbClr val="0000FF"/>
                </a:solidFill>
                <a:latin typeface="微软雅黑" panose="020B0503020204020204" pitchFamily="34" charset="-122"/>
                <a:ea typeface="微软雅黑" panose="020B0503020204020204" pitchFamily="34" charset="-122"/>
              </a:rPr>
              <a:t>T</a:t>
            </a:r>
            <a:r>
              <a:rPr lang="en-US" altLang="zh-CN" sz="2000" b="1" dirty="0">
                <a:solidFill>
                  <a:srgbClr val="0000FF"/>
                </a:solidFill>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中计算，即：</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(11.5-18)</a:t>
            </a:r>
            <a:endParaRPr lang="zh-CN" altLang="en-US" sz="2000" dirty="0">
              <a:latin typeface="微软雅黑" panose="020B0503020204020204" pitchFamily="34" charset="-122"/>
              <a:ea typeface="微软雅黑" panose="020B0503020204020204" pitchFamily="34" charset="-122"/>
            </a:endParaRPr>
          </a:p>
        </p:txBody>
      </p:sp>
      <p:grpSp>
        <p:nvGrpSpPr>
          <p:cNvPr id="67587" name="组合 8"/>
          <p:cNvGrpSpPr/>
          <p:nvPr/>
        </p:nvGrpSpPr>
        <p:grpSpPr>
          <a:xfrm>
            <a:off x="2357438" y="1500188"/>
            <a:ext cx="4603750" cy="1444625"/>
            <a:chOff x="2916238" y="1484313"/>
            <a:chExt cx="4603115" cy="1444625"/>
          </a:xfrm>
        </p:grpSpPr>
        <p:graphicFrame>
          <p:nvGraphicFramePr>
            <p:cNvPr id="67588" name="Object 3"/>
            <p:cNvGraphicFramePr/>
            <p:nvPr/>
          </p:nvGraphicFramePr>
          <p:xfrm>
            <a:off x="2916238" y="1484313"/>
            <a:ext cx="4156075" cy="431800"/>
          </p:xfrm>
          <a:graphic>
            <a:graphicData uri="http://schemas.openxmlformats.org/presentationml/2006/ole">
              <mc:AlternateContent xmlns:mc="http://schemas.openxmlformats.org/markup-compatibility/2006">
                <mc:Choice xmlns:v="urn:schemas-microsoft-com:vml" Requires="v">
                  <p:oleObj spid="_x0000_s3118" name="" r:id="rId1" imgW="1372235" imgH="228600" progId="Equation.3">
                    <p:embed/>
                  </p:oleObj>
                </mc:Choice>
                <mc:Fallback>
                  <p:oleObj name="" r:id="rId1" imgW="1372235" imgH="228600" progId="Equation.3">
                    <p:embed/>
                    <p:pic>
                      <p:nvPicPr>
                        <p:cNvPr id="0" name="图片 3117"/>
                        <p:cNvPicPr/>
                        <p:nvPr/>
                      </p:nvPicPr>
                      <p:blipFill>
                        <a:blip r:embed="rId2"/>
                        <a:stretch>
                          <a:fillRect/>
                        </a:stretch>
                      </p:blipFill>
                      <p:spPr>
                        <a:xfrm>
                          <a:off x="2916238" y="1484313"/>
                          <a:ext cx="4156075" cy="431800"/>
                        </a:xfrm>
                        <a:prstGeom prst="rect">
                          <a:avLst/>
                        </a:prstGeom>
                        <a:solidFill>
                          <a:srgbClr val="CCFFCC"/>
                        </a:solidFill>
                        <a:ln w="38100">
                          <a:noFill/>
                          <a:miter/>
                        </a:ln>
                      </p:spPr>
                    </p:pic>
                  </p:oleObj>
                </mc:Fallback>
              </mc:AlternateContent>
            </a:graphicData>
          </a:graphic>
        </p:graphicFrame>
        <p:graphicFrame>
          <p:nvGraphicFramePr>
            <p:cNvPr id="67589" name="Object 4"/>
            <p:cNvGraphicFramePr/>
            <p:nvPr/>
          </p:nvGraphicFramePr>
          <p:xfrm>
            <a:off x="2916238" y="1989138"/>
            <a:ext cx="4156075" cy="439737"/>
          </p:xfrm>
          <a:graphic>
            <a:graphicData uri="http://schemas.openxmlformats.org/presentationml/2006/ole">
              <mc:AlternateContent xmlns:mc="http://schemas.openxmlformats.org/markup-compatibility/2006">
                <mc:Choice xmlns:v="urn:schemas-microsoft-com:vml" Requires="v">
                  <p:oleObj spid="_x0000_s3120" name="" r:id="rId3" imgW="1334135" imgH="228600" progId="Equation.3">
                    <p:embed/>
                  </p:oleObj>
                </mc:Choice>
                <mc:Fallback>
                  <p:oleObj name="" r:id="rId3" imgW="1334135" imgH="228600" progId="Equation.3">
                    <p:embed/>
                    <p:pic>
                      <p:nvPicPr>
                        <p:cNvPr id="0" name="图片 3119"/>
                        <p:cNvPicPr/>
                        <p:nvPr/>
                      </p:nvPicPr>
                      <p:blipFill>
                        <a:blip r:embed="rId4"/>
                        <a:stretch>
                          <a:fillRect/>
                        </a:stretch>
                      </p:blipFill>
                      <p:spPr>
                        <a:xfrm>
                          <a:off x="2916238" y="1989138"/>
                          <a:ext cx="4156075" cy="439737"/>
                        </a:xfrm>
                        <a:prstGeom prst="rect">
                          <a:avLst/>
                        </a:prstGeom>
                        <a:solidFill>
                          <a:srgbClr val="CCFFFF"/>
                        </a:solidFill>
                        <a:ln w="38100">
                          <a:noFill/>
                          <a:miter/>
                        </a:ln>
                      </p:spPr>
                    </p:pic>
                  </p:oleObj>
                </mc:Fallback>
              </mc:AlternateContent>
            </a:graphicData>
          </a:graphic>
        </p:graphicFrame>
        <p:graphicFrame>
          <p:nvGraphicFramePr>
            <p:cNvPr id="67590" name="Object 5"/>
            <p:cNvGraphicFramePr/>
            <p:nvPr/>
          </p:nvGraphicFramePr>
          <p:xfrm>
            <a:off x="2916238" y="2492058"/>
            <a:ext cx="4603115" cy="436880"/>
          </p:xfrm>
          <a:graphic>
            <a:graphicData uri="http://schemas.openxmlformats.org/presentationml/2006/ole">
              <mc:AlternateContent xmlns:mc="http://schemas.openxmlformats.org/markup-compatibility/2006">
                <mc:Choice xmlns:v="urn:schemas-microsoft-com:vml" Requires="v">
                  <p:oleObj spid="_x0000_s3123" name="" r:id="rId5" imgW="1841500" imgH="228600" progId="Equation.3">
                    <p:embed/>
                  </p:oleObj>
                </mc:Choice>
                <mc:Fallback>
                  <p:oleObj name="" r:id="rId5" imgW="1841500" imgH="228600" progId="Equation.3">
                    <p:embed/>
                    <p:pic>
                      <p:nvPicPr>
                        <p:cNvPr id="0" name="图片 3122"/>
                        <p:cNvPicPr/>
                        <p:nvPr/>
                      </p:nvPicPr>
                      <p:blipFill>
                        <a:blip r:embed="rId6"/>
                        <a:stretch>
                          <a:fillRect/>
                        </a:stretch>
                      </p:blipFill>
                      <p:spPr>
                        <a:xfrm>
                          <a:off x="2916238" y="2492058"/>
                          <a:ext cx="4603115" cy="436880"/>
                        </a:xfrm>
                        <a:prstGeom prst="rect">
                          <a:avLst/>
                        </a:prstGeom>
                        <a:solidFill>
                          <a:srgbClr val="99CCFF"/>
                        </a:solidFill>
                        <a:ln w="38100">
                          <a:noFill/>
                          <a:miter/>
                        </a:ln>
                      </p:spPr>
                    </p:pic>
                  </p:oleObj>
                </mc:Fallback>
              </mc:AlternateContent>
            </a:graphicData>
          </a:graphic>
        </p:graphicFrame>
      </p:grpSp>
      <p:graphicFrame>
        <p:nvGraphicFramePr>
          <p:cNvPr id="67591" name="Object 6"/>
          <p:cNvGraphicFramePr/>
          <p:nvPr/>
        </p:nvGraphicFramePr>
        <p:xfrm>
          <a:off x="1685925" y="3603625"/>
          <a:ext cx="1901825" cy="863600"/>
        </p:xfrm>
        <a:graphic>
          <a:graphicData uri="http://schemas.openxmlformats.org/presentationml/2006/ole">
            <mc:AlternateContent xmlns:mc="http://schemas.openxmlformats.org/markup-compatibility/2006">
              <mc:Choice xmlns:v="urn:schemas-microsoft-com:vml" Requires="v">
                <p:oleObj spid="_x0000_s3126" name="" r:id="rId7" imgW="1219200" imgH="482600" progId="Equation.3">
                  <p:embed/>
                </p:oleObj>
              </mc:Choice>
              <mc:Fallback>
                <p:oleObj name="" r:id="rId7" imgW="1219200" imgH="482600" progId="Equation.3">
                  <p:embed/>
                  <p:pic>
                    <p:nvPicPr>
                      <p:cNvPr id="0" name="图片 3125"/>
                      <p:cNvPicPr/>
                      <p:nvPr/>
                    </p:nvPicPr>
                    <p:blipFill>
                      <a:blip r:embed="rId8"/>
                      <a:stretch>
                        <a:fillRect/>
                      </a:stretch>
                    </p:blipFill>
                    <p:spPr>
                      <a:xfrm>
                        <a:off x="1685925" y="3603625"/>
                        <a:ext cx="1901825" cy="863600"/>
                      </a:xfrm>
                      <a:prstGeom prst="rect">
                        <a:avLst/>
                      </a:prstGeom>
                      <a:solidFill>
                        <a:srgbClr val="CCFFFF"/>
                      </a:solidFill>
                      <a:ln w="38100">
                        <a:noFill/>
                        <a:miter/>
                      </a:ln>
                    </p:spPr>
                  </p:pic>
                </p:oleObj>
              </mc:Fallback>
            </mc:AlternateContent>
          </a:graphicData>
        </a:graphic>
      </p:graphicFrame>
      <p:graphicFrame>
        <p:nvGraphicFramePr>
          <p:cNvPr id="67592" name="Object 9"/>
          <p:cNvGraphicFramePr>
            <a:graphicFrameLocks noGrp="1"/>
          </p:cNvGraphicFramePr>
          <p:nvPr>
            <p:ph sz="half" idx="2"/>
          </p:nvPr>
        </p:nvGraphicFramePr>
        <p:xfrm>
          <a:off x="1357313" y="5286375"/>
          <a:ext cx="5451475" cy="428625"/>
        </p:xfrm>
        <a:graphic>
          <a:graphicData uri="http://schemas.openxmlformats.org/presentationml/2006/ole">
            <mc:AlternateContent xmlns:mc="http://schemas.openxmlformats.org/markup-compatibility/2006">
              <mc:Choice xmlns:v="urn:schemas-microsoft-com:vml" Requires="v">
                <p:oleObj spid="_x0000_s3119" name="" r:id="rId9" imgW="3187700" imgH="228600" progId="Equation.DSMT4">
                  <p:embed/>
                </p:oleObj>
              </mc:Choice>
              <mc:Fallback>
                <p:oleObj name="" r:id="rId9" imgW="3187700" imgH="228600" progId="Equation.DSMT4">
                  <p:embed/>
                  <p:pic>
                    <p:nvPicPr>
                      <p:cNvPr id="0" name="图片 3118"/>
                      <p:cNvPicPr/>
                      <p:nvPr/>
                    </p:nvPicPr>
                    <p:blipFill>
                      <a:blip r:embed="rId10"/>
                      <a:stretch>
                        <a:fillRect/>
                      </a:stretch>
                    </p:blipFill>
                    <p:spPr>
                      <a:xfrm>
                        <a:off x="1357313" y="5286375"/>
                        <a:ext cx="5451475" cy="428625"/>
                      </a:xfrm>
                      <a:prstGeom prst="rect">
                        <a:avLst/>
                      </a:prstGeom>
                      <a:solidFill>
                        <a:srgbClr val="CCFFCC"/>
                      </a:solidFill>
                      <a:ln w="38100">
                        <a:miter/>
                      </a:ln>
                    </p:spPr>
                  </p:pic>
                </p:oleObj>
              </mc:Fallback>
            </mc:AlternateContent>
          </a:graphicData>
        </a:graphic>
      </p:graphicFrame>
    </p:spTree>
  </p:cSld>
  <p:clrMapOvr>
    <a:masterClrMapping/>
  </p:clrMapOvr>
  <p:transition>
    <p:blinds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idx="1"/>
          </p:nvPr>
        </p:nvSpPr>
        <p:spPr>
          <a:xfrm>
            <a:off x="325438" y="1428750"/>
            <a:ext cx="8402637" cy="3929063"/>
          </a:xfrm>
          <a:ln/>
        </p:spPr>
        <p:txBody>
          <a:bodyPr wrap="square" lIns="91440" tIns="45720" rIns="91440" bIns="45720" anchor="t"/>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当接收码组无错时，</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等于零</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有错但不超过检错能力时，</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不等于零</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S=B·H</a:t>
            </a:r>
            <a:r>
              <a:rPr lang="en-US" altLang="zh-CN" sz="2000" b="1" baseline="50000" dirty="0">
                <a:solidFill>
                  <a:srgbClr val="0000FF"/>
                </a:solidFill>
                <a:latin typeface="微软雅黑" panose="020B0503020204020204" pitchFamily="34" charset="-122"/>
                <a:ea typeface="微软雅黑" panose="020B0503020204020204" pitchFamily="34" charset="-122"/>
              </a:rPr>
              <a:t>T</a:t>
            </a:r>
            <a:r>
              <a:rPr lang="en-US" altLang="zh-CN" sz="2000" b="1" dirty="0">
                <a:solidFill>
                  <a:srgbClr val="0000FF"/>
                </a:solidFill>
                <a:latin typeface="微软雅黑" panose="020B0503020204020204" pitchFamily="34" charset="-122"/>
                <a:ea typeface="微软雅黑" panose="020B0503020204020204" pitchFamily="34" charset="-122"/>
              </a:rPr>
              <a:t>=(A+E)·H</a:t>
            </a:r>
            <a:r>
              <a:rPr lang="en-US" altLang="zh-CN" sz="2000" b="1" baseline="50000" dirty="0">
                <a:solidFill>
                  <a:srgbClr val="0000FF"/>
                </a:solidFill>
                <a:latin typeface="微软雅黑" panose="020B0503020204020204" pitchFamily="34" charset="-122"/>
                <a:ea typeface="微软雅黑" panose="020B0503020204020204" pitchFamily="34" charset="-122"/>
              </a:rPr>
              <a:t>T</a:t>
            </a:r>
            <a:r>
              <a:rPr lang="en-US" altLang="zh-CN" sz="2000" b="1" dirty="0">
                <a:solidFill>
                  <a:srgbClr val="0000FF"/>
                </a:solidFill>
                <a:latin typeface="微软雅黑" panose="020B0503020204020204" pitchFamily="34" charset="-122"/>
                <a:ea typeface="微软雅黑" panose="020B0503020204020204" pitchFamily="34" charset="-122"/>
              </a:rPr>
              <a:t>= A·H</a:t>
            </a:r>
            <a:r>
              <a:rPr lang="en-US" altLang="zh-CN" sz="2000" b="1" baseline="50000" dirty="0">
                <a:solidFill>
                  <a:srgbClr val="0000FF"/>
                </a:solidFill>
                <a:latin typeface="微软雅黑" panose="020B0503020204020204" pitchFamily="34" charset="-122"/>
                <a:ea typeface="微软雅黑" panose="020B0503020204020204" pitchFamily="34" charset="-122"/>
              </a:rPr>
              <a:t>T</a:t>
            </a:r>
            <a:r>
              <a:rPr lang="en-US" altLang="zh-CN" sz="2000" b="1" dirty="0">
                <a:solidFill>
                  <a:srgbClr val="0000FF"/>
                </a:solidFill>
                <a:latin typeface="微软雅黑" panose="020B0503020204020204" pitchFamily="34" charset="-122"/>
                <a:ea typeface="微软雅黑" panose="020B0503020204020204" pitchFamily="34" charset="-122"/>
              </a:rPr>
              <a:t>+E·H</a:t>
            </a:r>
            <a:r>
              <a:rPr lang="en-US" altLang="zh-CN" sz="2000" b="1" baseline="50000" dirty="0">
                <a:solidFill>
                  <a:srgbClr val="0000FF"/>
                </a:solidFill>
                <a:latin typeface="微软雅黑" panose="020B0503020204020204" pitchFamily="34" charset="-122"/>
                <a:ea typeface="微软雅黑" panose="020B0503020204020204" pitchFamily="34" charset="-122"/>
              </a:rPr>
              <a:t>T</a:t>
            </a:r>
            <a:r>
              <a:rPr lang="en-US" altLang="zh-CN" sz="2000" b="1" dirty="0">
                <a:solidFill>
                  <a:srgbClr val="0000FF"/>
                </a:solidFill>
                <a:latin typeface="微软雅黑" panose="020B0503020204020204" pitchFamily="34" charset="-122"/>
                <a:ea typeface="微软雅黑" panose="020B0503020204020204" pitchFamily="34" charset="-122"/>
              </a:rPr>
              <a:t>=E·H</a:t>
            </a:r>
            <a:r>
              <a:rPr lang="en-US" altLang="zh-CN" sz="2000" b="1" baseline="50000" dirty="0">
                <a:solidFill>
                  <a:srgbClr val="0000FF"/>
                </a:solidFill>
                <a:latin typeface="微软雅黑" panose="020B0503020204020204" pitchFamily="34" charset="-122"/>
                <a:ea typeface="微软雅黑" panose="020B0503020204020204" pitchFamily="34" charset="-122"/>
              </a:rPr>
              <a:t>T</a:t>
            </a:r>
            <a:r>
              <a:rPr lang="en-US" altLang="zh-CN" sz="2000" b="1" dirty="0">
                <a:solidFill>
                  <a:srgbClr val="0000FF"/>
                </a:solidFill>
                <a:latin typeface="微软雅黑" panose="020B0503020204020204" pitchFamily="34" charset="-122"/>
                <a:ea typeface="微软雅黑" panose="020B0503020204020204" pitchFamily="34" charset="-122"/>
              </a:rPr>
              <a:t>     (A·H</a:t>
            </a:r>
            <a:r>
              <a:rPr lang="en-US" altLang="zh-CN" sz="2000" b="1" baseline="50000" dirty="0">
                <a:solidFill>
                  <a:srgbClr val="0000FF"/>
                </a:solidFill>
                <a:latin typeface="微软雅黑" panose="020B0503020204020204" pitchFamily="34" charset="-122"/>
                <a:ea typeface="微软雅黑" panose="020B0503020204020204" pitchFamily="34" charset="-122"/>
              </a:rPr>
              <a:t>T</a:t>
            </a:r>
            <a:r>
              <a:rPr lang="en-US" altLang="zh-CN" sz="2000" b="1" dirty="0">
                <a:solidFill>
                  <a:srgbClr val="0000FF"/>
                </a:solidFill>
                <a:latin typeface="微软雅黑" panose="020B0503020204020204" pitchFamily="34" charset="-122"/>
                <a:ea typeface="微软雅黑" panose="020B0503020204020204" pitchFamily="34" charset="-122"/>
              </a:rPr>
              <a:t>)=0 </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在错码超过检错能力时，</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变为另一许用码组，</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等于零仍能成立，这样的错码是不可检测的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20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b="1" dirty="0">
                <a:solidFill>
                  <a:schemeClr val="tx2"/>
                </a:solidFill>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称为</a:t>
            </a:r>
            <a:r>
              <a:rPr lang="zh-CN" altLang="en-US" sz="2000" b="1" dirty="0">
                <a:solidFill>
                  <a:schemeClr val="tx2"/>
                </a:solidFill>
                <a:latin typeface="微软雅黑" panose="020B0503020204020204" pitchFamily="34" charset="-122"/>
                <a:ea typeface="微软雅黑" panose="020B0503020204020204" pitchFamily="34" charset="-122"/>
              </a:rPr>
              <a:t>校正子</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伴随式</a:t>
            </a:r>
            <a:r>
              <a:rPr lang="en-US" altLang="zh-CN" sz="2000" b="1" dirty="0">
                <a:solidFill>
                  <a:schemeClr val="tx2"/>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只与</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有关，而与</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无关，意味着</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有着线性变换关系，能与</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一 一对应，可指示错码位置</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ext Box 2"/>
          <p:cNvSpPr txBox="1"/>
          <p:nvPr/>
        </p:nvSpPr>
        <p:spPr>
          <a:xfrm>
            <a:off x="1547813" y="547688"/>
            <a:ext cx="2078037" cy="549275"/>
          </a:xfrm>
          <a:prstGeom prst="rect">
            <a:avLst/>
          </a:prstGeom>
          <a:noFill/>
          <a:ln w="9525">
            <a:noFill/>
          </a:ln>
        </p:spPr>
        <p:txBody>
          <a:bodyPr wrap="none" anchor="t">
            <a:spAutoFit/>
          </a:bodyPr>
          <a:p>
            <a:r>
              <a:rPr lang="en-US" altLang="zh-CN" sz="2800" b="1" dirty="0">
                <a:solidFill>
                  <a:schemeClr val="tx2"/>
                </a:solidFill>
                <a:latin typeface="微软雅黑" panose="020B0503020204020204" pitchFamily="34" charset="-122"/>
                <a:ea typeface="微软雅黑" panose="020B0503020204020204" pitchFamily="34" charset="-122"/>
              </a:rPr>
              <a:t>11.1  </a:t>
            </a:r>
            <a:r>
              <a:rPr lang="zh-CN" altLang="en-US" sz="2800" b="1" dirty="0">
                <a:solidFill>
                  <a:schemeClr val="tx2"/>
                </a:solidFill>
                <a:latin typeface="微软雅黑" panose="020B0503020204020204" pitchFamily="34" charset="-122"/>
                <a:ea typeface="微软雅黑" panose="020B0503020204020204" pitchFamily="34" charset="-122"/>
              </a:rPr>
              <a:t>概  述</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23554" name="Text Box 3"/>
          <p:cNvSpPr txBox="1"/>
          <p:nvPr/>
        </p:nvSpPr>
        <p:spPr>
          <a:xfrm>
            <a:off x="371475" y="1428750"/>
            <a:ext cx="8339138" cy="2417763"/>
          </a:xfrm>
          <a:prstGeom prst="rect">
            <a:avLst/>
          </a:prstGeom>
          <a:noFill/>
          <a:ln w="9525">
            <a:noFill/>
          </a:ln>
        </p:spPr>
        <p:txBody>
          <a:bodyPr wrap="square" anchor="t">
            <a:spAutoFit/>
          </a:bodyPr>
          <a:p>
            <a:pPr algn="just">
              <a:lnSpc>
                <a:spcPct val="140000"/>
              </a:lnSpc>
            </a:pPr>
            <a:r>
              <a:rPr lang="zh-CN" altLang="en-US" sz="2800" b="1" dirty="0">
                <a:solidFill>
                  <a:srgbClr val="0000FF"/>
                </a:solidFill>
                <a:latin typeface="微软雅黑" panose="020B0503020204020204" pitchFamily="34" charset="-122"/>
                <a:ea typeface="微软雅黑" panose="020B0503020204020204" pitchFamily="34" charset="-122"/>
              </a:rPr>
              <a:t>一  信道编码</a:t>
            </a:r>
            <a:endParaRPr lang="zh-CN" altLang="en-US" sz="2400" dirty="0">
              <a:latin typeface="微软雅黑" panose="020B0503020204020204" pitchFamily="34" charset="-122"/>
              <a:ea typeface="微软雅黑" panose="020B0503020204020204" pitchFamily="34" charset="-122"/>
            </a:endParaRPr>
          </a:p>
          <a:p>
            <a:pPr>
              <a:lnSpc>
                <a:spcPct val="140000"/>
              </a:lnSpc>
            </a:pPr>
            <a:r>
              <a:rPr lang="zh-CN" altLang="en-US" sz="2000" dirty="0">
                <a:latin typeface="微软雅黑" panose="020B0503020204020204" pitchFamily="34" charset="-122"/>
                <a:ea typeface="微软雅黑" panose="020B0503020204020204" pitchFamily="34" charset="-122"/>
              </a:rPr>
              <a:t>在数字通信中，根据不同的目的，编码可分为</a:t>
            </a:r>
            <a:r>
              <a:rPr lang="zh-CN" altLang="en-US" sz="2000" b="1" dirty="0">
                <a:solidFill>
                  <a:schemeClr val="tx2"/>
                </a:solidFill>
                <a:latin typeface="微软雅黑" panose="020B0503020204020204" pitchFamily="34" charset="-122"/>
                <a:ea typeface="微软雅黑" panose="020B0503020204020204" pitchFamily="34" charset="-122"/>
              </a:rPr>
              <a:t>信源编码</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chemeClr val="tx2"/>
                </a:solidFill>
                <a:latin typeface="微软雅黑" panose="020B0503020204020204" pitchFamily="34" charset="-122"/>
                <a:ea typeface="微软雅黑" panose="020B0503020204020204" pitchFamily="34" charset="-122"/>
              </a:rPr>
              <a:t>信道编码</a:t>
            </a:r>
            <a:r>
              <a:rPr lang="zh-CN" altLang="en-US" sz="2000" dirty="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信源编码</a:t>
            </a:r>
            <a:r>
              <a:rPr lang="zh-CN" altLang="en-US" sz="2000" dirty="0">
                <a:latin typeface="微软雅黑" panose="020B0503020204020204" pitchFamily="34" charset="-122"/>
                <a:ea typeface="微软雅黑" panose="020B0503020204020204" pitchFamily="34" charset="-122"/>
              </a:rPr>
              <a:t>是为了提高数字信号的</a:t>
            </a:r>
            <a:r>
              <a:rPr lang="zh-CN" altLang="en-US" sz="2000" b="1" dirty="0">
                <a:solidFill>
                  <a:schemeClr val="tx2"/>
                </a:solidFill>
                <a:latin typeface="微软雅黑" panose="020B0503020204020204" pitchFamily="34" charset="-122"/>
                <a:ea typeface="微软雅黑" panose="020B0503020204020204" pitchFamily="34" charset="-122"/>
              </a:rPr>
              <a:t>有效性</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rgbClr val="0000FF"/>
                </a:solidFill>
                <a:latin typeface="微软雅黑" panose="020B0503020204020204" pitchFamily="34" charset="-122"/>
                <a:ea typeface="微软雅黑" panose="020B0503020204020204" pitchFamily="34" charset="-122"/>
              </a:rPr>
              <a:t>模拟信号数字化</a:t>
            </a:r>
            <a:r>
              <a:rPr lang="zh-CN" altLang="en-US" sz="2000" dirty="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信道编码</a:t>
            </a:r>
            <a:r>
              <a:rPr lang="zh-CN" altLang="en-US" sz="2000" dirty="0">
                <a:latin typeface="微软雅黑" panose="020B0503020204020204" pitchFamily="34" charset="-122"/>
                <a:ea typeface="微软雅黑" panose="020B0503020204020204" pitchFamily="34" charset="-122"/>
              </a:rPr>
              <a:t>是为了提高数字通信的</a:t>
            </a:r>
            <a:r>
              <a:rPr lang="zh-CN" altLang="en-US" sz="2000" b="1" dirty="0">
                <a:solidFill>
                  <a:schemeClr val="tx2"/>
                </a:solidFill>
                <a:latin typeface="微软雅黑" panose="020B0503020204020204" pitchFamily="34" charset="-122"/>
                <a:ea typeface="微软雅黑" panose="020B0503020204020204" pitchFamily="34" charset="-122"/>
              </a:rPr>
              <a:t>可靠性</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rgbClr val="0000FF"/>
                </a:solidFill>
                <a:latin typeface="微软雅黑" panose="020B0503020204020204" pitchFamily="34" charset="-122"/>
                <a:ea typeface="微软雅黑" panose="020B0503020204020204" pitchFamily="34" charset="-122"/>
              </a:rPr>
              <a:t>降低误码率</a:t>
            </a:r>
            <a:r>
              <a:rPr lang="zh-CN" altLang="en-US" sz="2000" dirty="0">
                <a:latin typeface="微软雅黑" panose="020B0503020204020204" pitchFamily="34" charset="-122"/>
                <a:ea typeface="微软雅黑" panose="020B0503020204020204" pitchFamily="34" charset="-122"/>
              </a:rPr>
              <a:t>。信道编码在通信系统中的位置如图</a:t>
            </a:r>
            <a:r>
              <a:rPr lang="en-US" altLang="zh-CN" sz="2000" dirty="0">
                <a:latin typeface="微软雅黑" panose="020B0503020204020204" pitchFamily="34" charset="-122"/>
                <a:ea typeface="微软雅黑" panose="020B0503020204020204" pitchFamily="34" charset="-122"/>
              </a:rPr>
              <a:t>11.1</a:t>
            </a:r>
            <a:r>
              <a:rPr lang="zh-CN" altLang="en-US" sz="2000" dirty="0">
                <a:latin typeface="微软雅黑" panose="020B0503020204020204" pitchFamily="34" charset="-122"/>
                <a:ea typeface="微软雅黑" panose="020B0503020204020204" pitchFamily="34" charset="-122"/>
              </a:rPr>
              <a:t>所示 </a:t>
            </a:r>
            <a:endParaRPr lang="zh-CN" altLang="en-US" sz="2000" dirty="0">
              <a:latin typeface="微软雅黑" panose="020B0503020204020204" pitchFamily="34" charset="-122"/>
              <a:ea typeface="微软雅黑" panose="020B0503020204020204" pitchFamily="34" charset="-122"/>
            </a:endParaRPr>
          </a:p>
        </p:txBody>
      </p:sp>
      <p:grpSp>
        <p:nvGrpSpPr>
          <p:cNvPr id="23555" name="组合 40"/>
          <p:cNvGrpSpPr/>
          <p:nvPr/>
        </p:nvGrpSpPr>
        <p:grpSpPr>
          <a:xfrm>
            <a:off x="214313" y="3922713"/>
            <a:ext cx="8720137" cy="2363787"/>
            <a:chOff x="214282" y="3786190"/>
            <a:chExt cx="8719843" cy="2468633"/>
          </a:xfrm>
        </p:grpSpPr>
        <p:sp>
          <p:nvSpPr>
            <p:cNvPr id="23556" name="Rectangle 6"/>
            <p:cNvSpPr/>
            <p:nvPr/>
          </p:nvSpPr>
          <p:spPr>
            <a:xfrm>
              <a:off x="5286380" y="3929066"/>
              <a:ext cx="3071834" cy="2219822"/>
            </a:xfrm>
            <a:prstGeom prst="rect">
              <a:avLst/>
            </a:prstGeom>
            <a:noFill/>
            <a:ln w="28575" cap="flat" cmpd="sng">
              <a:solidFill>
                <a:schemeClr val="bg1"/>
              </a:solidFill>
              <a:prstDash val="dash"/>
              <a:miter/>
              <a:headEnd type="none" w="med" len="med"/>
              <a:tailEnd type="none" w="med" len="med"/>
            </a:ln>
          </p:spPr>
          <p:txBody>
            <a:bodyPr wrap="none" anchor="ctr"/>
            <a:p>
              <a:endParaRPr lang="zh-CN" altLang="en-US" sz="2000" dirty="0">
                <a:latin typeface="微软雅黑" panose="020B0503020204020204" pitchFamily="34" charset="-122"/>
                <a:ea typeface="微软雅黑" panose="020B0503020204020204" pitchFamily="34" charset="-122"/>
              </a:endParaRPr>
            </a:p>
          </p:txBody>
        </p:sp>
        <p:sp>
          <p:nvSpPr>
            <p:cNvPr id="23557" name="WordArt 7"/>
            <p:cNvSpPr>
              <a:spLocks noTextEdit="1"/>
            </p:cNvSpPr>
            <p:nvPr/>
          </p:nvSpPr>
          <p:spPr>
            <a:xfrm>
              <a:off x="6626279" y="5764724"/>
              <a:ext cx="820492" cy="328097"/>
            </a:xfrm>
            <a:prstGeom prst="rect">
              <a:avLst/>
            </a:prstGeom>
          </p:spPr>
          <p:txBody>
            <a:bodyPr wrap="none" fromWordArt="1">
              <a:prstTxWarp prst="textPlain">
                <a:avLst>
                  <a:gd name="adj" fmla="val 50000"/>
                </a:avLst>
              </a:prstTxWarp>
              <a:normAutofit fontScale="40000"/>
            </a:bodyPr>
            <a:p>
              <a:pPr algn="l" fontAlgn="base"/>
              <a:r>
                <a:rPr lang="zh-CN" altLang="en-US" sz="3600" b="1" strike="noStrike" noProof="1">
                  <a:ln w="9525" cap="flat" cmpd="sng">
                    <a:solidFill>
                      <a:schemeClr val="tx1"/>
                    </a:solidFill>
                    <a:prstDash val="solid"/>
                    <a:round/>
                    <a:headEnd type="none" w="med" len="med"/>
                    <a:tailEnd type="none" w="med" len="med"/>
                  </a:ln>
                  <a:solidFill>
                    <a:schemeClr val="accent1"/>
                  </a:solidFill>
                  <a:latin typeface="宋体" panose="02010600030101010101" pitchFamily="2" charset="-122"/>
                  <a:ea typeface="宋体" panose="02010600030101010101" pitchFamily="2" charset="-122"/>
                  <a:cs typeface="+mn-cs"/>
                </a:rPr>
                <a:t>接收端</a:t>
              </a:r>
              <a:endParaRPr lang="zh-CN" altLang="en-US" sz="3600" b="1" strike="noStrike" noProof="1">
                <a:ln w="9525" cap="flat" cmpd="sng">
                  <a:solidFill>
                    <a:schemeClr val="tx1"/>
                  </a:solidFill>
                  <a:prstDash val="solid"/>
                  <a:round/>
                  <a:headEnd type="none" w="med" len="med"/>
                  <a:tailEnd type="none" w="med" len="med"/>
                </a:ln>
                <a:solidFill>
                  <a:schemeClr val="accent1"/>
                </a:solidFill>
                <a:latin typeface="宋体" panose="02010600030101010101" pitchFamily="2" charset="-122"/>
                <a:ea typeface="宋体" panose="02010600030101010101" pitchFamily="2" charset="-122"/>
              </a:endParaRPr>
            </a:p>
          </p:txBody>
        </p:sp>
        <p:sp>
          <p:nvSpPr>
            <p:cNvPr id="23558" name="Line 8"/>
            <p:cNvSpPr/>
            <p:nvPr/>
          </p:nvSpPr>
          <p:spPr>
            <a:xfrm>
              <a:off x="8214928" y="4819889"/>
              <a:ext cx="324145" cy="2077"/>
            </a:xfrm>
            <a:prstGeom prst="line">
              <a:avLst/>
            </a:prstGeom>
            <a:ln w="44450" cap="flat" cmpd="sng">
              <a:solidFill>
                <a:srgbClr val="FF3300"/>
              </a:solidFill>
              <a:prstDash val="solid"/>
              <a:round/>
              <a:headEnd type="none" w="med" len="med"/>
              <a:tailEnd type="triangle" w="med" len="med"/>
            </a:ln>
          </p:spPr>
        </p:sp>
        <p:sp>
          <p:nvSpPr>
            <p:cNvPr id="23559" name="Line 9"/>
            <p:cNvSpPr/>
            <p:nvPr/>
          </p:nvSpPr>
          <p:spPr>
            <a:xfrm>
              <a:off x="5071395" y="4819889"/>
              <a:ext cx="405181" cy="0"/>
            </a:xfrm>
            <a:prstGeom prst="line">
              <a:avLst/>
            </a:prstGeom>
            <a:ln w="44450" cap="flat" cmpd="sng">
              <a:solidFill>
                <a:srgbClr val="FF3300"/>
              </a:solidFill>
              <a:prstDash val="solid"/>
              <a:round/>
              <a:headEnd type="none" w="med" len="med"/>
              <a:tailEnd type="triangle" w="med" len="med"/>
            </a:ln>
          </p:spPr>
        </p:sp>
        <p:sp>
          <p:nvSpPr>
            <p:cNvPr id="23560" name="Rectangle 10"/>
            <p:cNvSpPr/>
            <p:nvPr/>
          </p:nvSpPr>
          <p:spPr>
            <a:xfrm>
              <a:off x="928661" y="3786190"/>
              <a:ext cx="3023419" cy="2377234"/>
            </a:xfrm>
            <a:prstGeom prst="rect">
              <a:avLst/>
            </a:prstGeom>
            <a:noFill/>
            <a:ln w="28575" cap="flat" cmpd="sng">
              <a:solidFill>
                <a:schemeClr val="bg1"/>
              </a:solidFill>
              <a:prstDash val="dash"/>
              <a:miter/>
              <a:headEnd type="none" w="med" len="med"/>
              <a:tailEnd type="none" w="med" len="med"/>
            </a:ln>
          </p:spPr>
          <p:txBody>
            <a:bodyPr wrap="none" anchor="ctr"/>
            <a:p>
              <a:endParaRPr lang="zh-CN" altLang="en-US" sz="2000" dirty="0">
                <a:latin typeface="微软雅黑" panose="020B0503020204020204" pitchFamily="34" charset="-122"/>
                <a:ea typeface="微软雅黑" panose="020B0503020204020204" pitchFamily="34" charset="-122"/>
              </a:endParaRPr>
            </a:p>
          </p:txBody>
        </p:sp>
        <p:sp>
          <p:nvSpPr>
            <p:cNvPr id="23561" name="WordArt 11"/>
            <p:cNvSpPr>
              <a:spLocks noTextEdit="1"/>
            </p:cNvSpPr>
            <p:nvPr/>
          </p:nvSpPr>
          <p:spPr>
            <a:xfrm>
              <a:off x="1845137" y="5764724"/>
              <a:ext cx="820492" cy="336403"/>
            </a:xfrm>
            <a:prstGeom prst="rect">
              <a:avLst/>
            </a:prstGeom>
          </p:spPr>
          <p:txBody>
            <a:bodyPr wrap="none" fromWordArt="1">
              <a:prstTxWarp prst="textPlain">
                <a:avLst>
                  <a:gd name="adj" fmla="val 50000"/>
                </a:avLst>
              </a:prstTxWarp>
              <a:normAutofit fontScale="40000"/>
            </a:bodyPr>
            <a:p>
              <a:pPr algn="l" fontAlgn="base"/>
              <a:r>
                <a:rPr lang="zh-CN" altLang="en-US" sz="3600" b="1" strike="noStrike" noProof="1">
                  <a:ln w="9525" cap="flat" cmpd="sng">
                    <a:solidFill>
                      <a:schemeClr val="tx1"/>
                    </a:solidFill>
                    <a:prstDash val="solid"/>
                    <a:round/>
                    <a:headEnd type="none" w="med" len="med"/>
                    <a:tailEnd type="none" w="med" len="med"/>
                  </a:ln>
                  <a:solidFill>
                    <a:schemeClr val="accent1"/>
                  </a:solidFill>
                  <a:latin typeface="宋体" panose="02010600030101010101" pitchFamily="2" charset="-122"/>
                  <a:ea typeface="宋体" panose="02010600030101010101" pitchFamily="2" charset="-122"/>
                  <a:cs typeface="+mn-cs"/>
                </a:rPr>
                <a:t>发送端</a:t>
              </a:r>
              <a:endParaRPr lang="zh-CN" altLang="en-US" sz="3600" b="1" strike="noStrike" noProof="1">
                <a:ln w="9525" cap="flat" cmpd="sng">
                  <a:solidFill>
                    <a:schemeClr val="tx1"/>
                  </a:solidFill>
                  <a:prstDash val="solid"/>
                  <a:round/>
                  <a:headEnd type="none" w="med" len="med"/>
                  <a:tailEnd type="none" w="med" len="med"/>
                </a:ln>
                <a:solidFill>
                  <a:schemeClr val="accent1"/>
                </a:solidFill>
                <a:latin typeface="宋体" panose="02010600030101010101" pitchFamily="2" charset="-122"/>
                <a:ea typeface="宋体" panose="02010600030101010101" pitchFamily="2" charset="-122"/>
              </a:endParaRPr>
            </a:p>
          </p:txBody>
        </p:sp>
        <p:sp>
          <p:nvSpPr>
            <p:cNvPr id="23562" name="Line 12"/>
            <p:cNvSpPr/>
            <p:nvPr/>
          </p:nvSpPr>
          <p:spPr>
            <a:xfrm>
              <a:off x="643099" y="4819889"/>
              <a:ext cx="405181" cy="0"/>
            </a:xfrm>
            <a:prstGeom prst="line">
              <a:avLst/>
            </a:prstGeom>
            <a:ln w="44450" cap="flat" cmpd="sng">
              <a:solidFill>
                <a:srgbClr val="FF3300"/>
              </a:solidFill>
              <a:prstDash val="solid"/>
              <a:round/>
              <a:headEnd type="none" w="med" len="med"/>
              <a:tailEnd type="triangle" w="med" len="med"/>
            </a:ln>
          </p:spPr>
        </p:sp>
        <p:sp>
          <p:nvSpPr>
            <p:cNvPr id="23563" name="Line 13"/>
            <p:cNvSpPr/>
            <p:nvPr/>
          </p:nvSpPr>
          <p:spPr>
            <a:xfrm>
              <a:off x="3786632" y="4819889"/>
              <a:ext cx="405181" cy="0"/>
            </a:xfrm>
            <a:prstGeom prst="line">
              <a:avLst/>
            </a:prstGeom>
            <a:ln w="44450" cap="flat" cmpd="sng">
              <a:solidFill>
                <a:srgbClr val="FF3300"/>
              </a:solidFill>
              <a:prstDash val="solid"/>
              <a:round/>
              <a:headEnd type="none" w="med" len="med"/>
              <a:tailEnd type="triangle" w="med" len="med"/>
            </a:ln>
          </p:spPr>
        </p:sp>
        <p:sp>
          <p:nvSpPr>
            <p:cNvPr id="23564" name="Text Box 14"/>
            <p:cNvSpPr txBox="1"/>
            <p:nvPr/>
          </p:nvSpPr>
          <p:spPr>
            <a:xfrm>
              <a:off x="4215449" y="4525017"/>
              <a:ext cx="891399" cy="416412"/>
            </a:xfrm>
            <a:prstGeom prst="rect">
              <a:avLst/>
            </a:prstGeom>
            <a:solidFill>
              <a:srgbClr val="FFFF00"/>
            </a:solidFill>
            <a:ln w="9525" cap="flat" cmpd="sng">
              <a:solidFill>
                <a:schemeClr val="tx2"/>
              </a:solidFill>
              <a:prstDash val="solid"/>
              <a:miter/>
              <a:headEnd type="none" w="med" len="med"/>
              <a:tailEnd type="none" w="med" len="med"/>
            </a:ln>
          </p:spPr>
          <p:txBody>
            <a:bodyPr anchor="t">
              <a:spAutoFit/>
            </a:bodyPr>
            <a:p>
              <a:pPr eaLnBrk="0" hangingPunct="0"/>
              <a:r>
                <a:rPr lang="zh-CN" altLang="en-US" sz="2000" b="1" dirty="0">
                  <a:solidFill>
                    <a:schemeClr val="hlink"/>
                  </a:solidFill>
                  <a:latin typeface="微软雅黑" panose="020B0503020204020204" pitchFamily="34" charset="-122"/>
                  <a:ea typeface="微软雅黑" panose="020B0503020204020204" pitchFamily="34" charset="-122"/>
                </a:rPr>
                <a:t>信  道</a:t>
              </a:r>
              <a:endParaRPr lang="en-US" altLang="zh-CN" sz="2000" dirty="0">
                <a:latin typeface="Comic Sans MS" panose="030F0702030302020204" pitchFamily="66" charset="0"/>
                <a:ea typeface="宋体" panose="02010600030101010101" pitchFamily="2" charset="-122"/>
              </a:endParaRPr>
            </a:p>
          </p:txBody>
        </p:sp>
        <p:sp>
          <p:nvSpPr>
            <p:cNvPr id="23565" name="Text Box 15"/>
            <p:cNvSpPr txBox="1"/>
            <p:nvPr/>
          </p:nvSpPr>
          <p:spPr>
            <a:xfrm>
              <a:off x="8501931" y="4379658"/>
              <a:ext cx="432194" cy="898468"/>
            </a:xfrm>
            <a:prstGeom prst="rect">
              <a:avLst/>
            </a:prstGeom>
            <a:solidFill>
              <a:srgbClr val="FFFF00"/>
            </a:solidFill>
            <a:ln w="9525" cap="flat" cmpd="sng">
              <a:solidFill>
                <a:srgbClr val="FF00FF"/>
              </a:solidFill>
              <a:prstDash val="solid"/>
              <a:miter/>
              <a:headEnd type="none" w="med" len="med"/>
              <a:tailEnd type="none" w="med" len="med"/>
            </a:ln>
          </p:spPr>
          <p:txBody>
            <a:bodyPr anchor="t">
              <a:spAutoFit/>
            </a:bodyPr>
            <a:p>
              <a:pPr fontAlgn="ctr">
                <a:spcBef>
                  <a:spcPct val="50000"/>
                </a:spcBef>
              </a:pPr>
              <a:r>
                <a:rPr lang="zh-CN" altLang="en-US" sz="2000" b="1" dirty="0">
                  <a:solidFill>
                    <a:schemeClr val="hlink"/>
                  </a:solidFill>
                  <a:latin typeface="Times New Roman" panose="02020603050405020304" pitchFamily="18" charset="0"/>
                  <a:ea typeface="微软雅黑" panose="020B0503020204020204" pitchFamily="34" charset="-122"/>
                </a:rPr>
                <a:t>信</a:t>
              </a:r>
              <a:endParaRPr lang="zh-CN" altLang="en-US" sz="2000" b="1" dirty="0">
                <a:solidFill>
                  <a:schemeClr val="hlink"/>
                </a:solidFill>
                <a:latin typeface="Times New Roman" panose="02020603050405020304" pitchFamily="18" charset="0"/>
                <a:ea typeface="微软雅黑" panose="020B0503020204020204" pitchFamily="34" charset="-122"/>
              </a:endParaRPr>
            </a:p>
            <a:p>
              <a:pPr fontAlgn="ctr">
                <a:spcBef>
                  <a:spcPct val="50000"/>
                </a:spcBef>
              </a:pPr>
              <a:r>
                <a:rPr lang="zh-CN" altLang="en-US" sz="2000" b="1" dirty="0">
                  <a:solidFill>
                    <a:schemeClr val="hlink"/>
                  </a:solidFill>
                  <a:latin typeface="Times New Roman" panose="02020603050405020304" pitchFamily="18" charset="0"/>
                  <a:ea typeface="微软雅黑" panose="020B0503020204020204" pitchFamily="34" charset="-122"/>
                </a:rPr>
                <a:t>宿</a:t>
              </a:r>
              <a:endParaRPr lang="en-US" altLang="zh-CN" sz="2000" dirty="0">
                <a:latin typeface="Comic Sans MS" panose="030F0702030302020204" pitchFamily="66" charset="0"/>
                <a:ea typeface="宋体" panose="02010600030101010101" pitchFamily="2" charset="-122"/>
              </a:endParaRPr>
            </a:p>
          </p:txBody>
        </p:sp>
        <p:sp>
          <p:nvSpPr>
            <p:cNvPr id="23566" name="Text Box 16"/>
            <p:cNvSpPr txBox="1"/>
            <p:nvPr/>
          </p:nvSpPr>
          <p:spPr>
            <a:xfrm>
              <a:off x="4127660" y="5366025"/>
              <a:ext cx="958929" cy="416412"/>
            </a:xfrm>
            <a:prstGeom prst="rect">
              <a:avLst/>
            </a:prstGeom>
            <a:solidFill>
              <a:srgbClr val="FFFF00"/>
            </a:solidFill>
            <a:ln w="9525" cap="flat" cmpd="sng">
              <a:solidFill>
                <a:schemeClr val="tx2"/>
              </a:solidFill>
              <a:prstDash val="solid"/>
              <a:miter/>
              <a:headEnd type="none" w="med" len="med"/>
              <a:tailEnd type="none" w="med" len="med"/>
            </a:ln>
          </p:spPr>
          <p:txBody>
            <a:bodyPr anchor="t">
              <a:spAutoFit/>
            </a:bodyPr>
            <a:p>
              <a:pPr eaLnBrk="0" hangingPunct="0"/>
              <a:r>
                <a:rPr lang="zh-CN" altLang="en-US" sz="2000" b="1" dirty="0">
                  <a:solidFill>
                    <a:schemeClr val="hlink"/>
                  </a:solidFill>
                  <a:latin typeface="微软雅黑" panose="020B0503020204020204" pitchFamily="34" charset="-122"/>
                  <a:ea typeface="微软雅黑" panose="020B0503020204020204" pitchFamily="34" charset="-122"/>
                </a:rPr>
                <a:t>噪  声</a:t>
              </a:r>
              <a:endParaRPr lang="en-US" altLang="zh-CN" sz="2000" dirty="0">
                <a:latin typeface="Comic Sans MS" panose="030F0702030302020204" pitchFamily="66" charset="0"/>
                <a:ea typeface="宋体" panose="02010600030101010101" pitchFamily="2" charset="-122"/>
              </a:endParaRPr>
            </a:p>
          </p:txBody>
        </p:sp>
        <p:sp>
          <p:nvSpPr>
            <p:cNvPr id="23567" name="Line 17"/>
            <p:cNvSpPr/>
            <p:nvPr/>
          </p:nvSpPr>
          <p:spPr>
            <a:xfrm rot="5400000" flipH="1" flipV="1">
              <a:off x="4401022" y="5166675"/>
              <a:ext cx="398700" cy="0"/>
            </a:xfrm>
            <a:prstGeom prst="line">
              <a:avLst/>
            </a:prstGeom>
            <a:ln w="44450" cap="flat" cmpd="sng">
              <a:solidFill>
                <a:srgbClr val="FF3300"/>
              </a:solidFill>
              <a:prstDash val="solid"/>
              <a:round/>
              <a:headEnd type="none" w="med" len="med"/>
              <a:tailEnd type="triangle" w="med" len="med"/>
            </a:ln>
          </p:spPr>
        </p:sp>
        <p:sp>
          <p:nvSpPr>
            <p:cNvPr id="23568" name="Text Box 18"/>
            <p:cNvSpPr txBox="1"/>
            <p:nvPr/>
          </p:nvSpPr>
          <p:spPr>
            <a:xfrm>
              <a:off x="214282" y="4304902"/>
              <a:ext cx="486218" cy="898468"/>
            </a:xfrm>
            <a:prstGeom prst="rect">
              <a:avLst/>
            </a:prstGeom>
            <a:solidFill>
              <a:srgbClr val="FFFF00"/>
            </a:solidFill>
            <a:ln w="9525" cap="flat" cmpd="sng">
              <a:solidFill>
                <a:srgbClr val="FF00FF"/>
              </a:solidFill>
              <a:prstDash val="solid"/>
              <a:miter/>
              <a:headEnd type="none" w="med" len="med"/>
              <a:tailEnd type="none" w="med" len="med"/>
            </a:ln>
          </p:spPr>
          <p:txBody>
            <a:bodyPr anchor="t">
              <a:spAutoFit/>
            </a:bodyPr>
            <a:p>
              <a:pPr fontAlgn="ctr">
                <a:spcBef>
                  <a:spcPct val="50000"/>
                </a:spcBef>
              </a:pPr>
              <a:r>
                <a:rPr lang="zh-CN" altLang="en-US" sz="2000" b="1" dirty="0">
                  <a:solidFill>
                    <a:schemeClr val="hlink"/>
                  </a:solidFill>
                  <a:latin typeface="Times New Roman" panose="02020603050405020304" pitchFamily="18" charset="0"/>
                  <a:ea typeface="微软雅黑" panose="020B0503020204020204" pitchFamily="34" charset="-122"/>
                </a:rPr>
                <a:t>信</a:t>
              </a:r>
              <a:endParaRPr lang="zh-CN" altLang="en-US" sz="2000" b="1" dirty="0">
                <a:solidFill>
                  <a:schemeClr val="hlink"/>
                </a:solidFill>
                <a:latin typeface="Times New Roman" panose="02020603050405020304" pitchFamily="18" charset="0"/>
                <a:ea typeface="微软雅黑" panose="020B0503020204020204" pitchFamily="34" charset="-122"/>
              </a:endParaRPr>
            </a:p>
            <a:p>
              <a:pPr fontAlgn="ctr">
                <a:spcBef>
                  <a:spcPct val="50000"/>
                </a:spcBef>
              </a:pPr>
              <a:r>
                <a:rPr lang="zh-CN" altLang="en-US" sz="2000" b="1" dirty="0">
                  <a:solidFill>
                    <a:schemeClr val="hlink"/>
                  </a:solidFill>
                  <a:latin typeface="Times New Roman" panose="02020603050405020304" pitchFamily="18" charset="0"/>
                  <a:ea typeface="微软雅黑" panose="020B0503020204020204" pitchFamily="34" charset="-122"/>
                </a:rPr>
                <a:t>源</a:t>
              </a:r>
              <a:endParaRPr lang="en-US" altLang="zh-CN" sz="2000" dirty="0">
                <a:latin typeface="Comic Sans MS" panose="030F0702030302020204" pitchFamily="66" charset="0"/>
                <a:ea typeface="宋体" panose="02010600030101010101" pitchFamily="2" charset="-122"/>
              </a:endParaRPr>
            </a:p>
          </p:txBody>
        </p:sp>
        <p:sp>
          <p:nvSpPr>
            <p:cNvPr id="61450" name="Text Box 19"/>
            <p:cNvSpPr txBox="1">
              <a:spLocks noChangeArrowheads="1"/>
            </p:cNvSpPr>
            <p:nvPr/>
          </p:nvSpPr>
          <p:spPr bwMode="auto">
            <a:xfrm>
              <a:off x="7714966" y="4084864"/>
              <a:ext cx="487347" cy="1573480"/>
            </a:xfrm>
            <a:prstGeom prst="rect">
              <a:avLst/>
            </a:prstGeom>
            <a:solidFill>
              <a:schemeClr val="accent5">
                <a:lumMod val="75000"/>
              </a:schemeClr>
            </a:solidFill>
            <a:ln w="9525">
              <a:solidFill>
                <a:schemeClr val="tx2"/>
              </a:solidFill>
              <a:miter lim="800000"/>
            </a:ln>
          </p:spPr>
          <p:txBody>
            <a:bodyPr>
              <a:spAutoFit/>
            </a:bodyPr>
            <a:lstStyle>
              <a:defPPr>
                <a:defRPr lang="zh-CN"/>
              </a:defPPr>
              <a:lvl1pPr algn="l" rtl="0" fontAlgn="base">
                <a:spcBef>
                  <a:spcPct val="0"/>
                </a:spcBef>
                <a:spcAft>
                  <a:spcPct val="0"/>
                </a:spcAft>
                <a:defRPr sz="2000" kern="1200">
                  <a:solidFill>
                    <a:schemeClr val="tx1"/>
                  </a:solidFill>
                  <a:latin typeface="Comic Sans MS" panose="030F0702030302020204" pitchFamily="66" charset="0"/>
                  <a:ea typeface="宋体" panose="02010600030101010101" pitchFamily="2" charset="-122"/>
                  <a:cs typeface="+mn-cs"/>
                </a:defRPr>
              </a:lvl1pPr>
              <a:lvl2pPr marL="457200" algn="l" rtl="0" fontAlgn="base">
                <a:spcBef>
                  <a:spcPct val="0"/>
                </a:spcBef>
                <a:spcAft>
                  <a:spcPct val="0"/>
                </a:spcAft>
                <a:defRPr sz="2000" kern="1200">
                  <a:solidFill>
                    <a:schemeClr val="tx1"/>
                  </a:solidFill>
                  <a:latin typeface="Comic Sans MS" panose="030F0702030302020204" pitchFamily="66" charset="0"/>
                  <a:ea typeface="宋体" panose="02010600030101010101" pitchFamily="2" charset="-122"/>
                  <a:cs typeface="+mn-cs"/>
                </a:defRPr>
              </a:lvl2pPr>
              <a:lvl3pPr marL="914400" algn="l" rtl="0" fontAlgn="base">
                <a:spcBef>
                  <a:spcPct val="0"/>
                </a:spcBef>
                <a:spcAft>
                  <a:spcPct val="0"/>
                </a:spcAft>
                <a:defRPr sz="2000" kern="1200">
                  <a:solidFill>
                    <a:schemeClr val="tx1"/>
                  </a:solidFill>
                  <a:latin typeface="Comic Sans MS" panose="030F0702030302020204" pitchFamily="66" charset="0"/>
                  <a:ea typeface="宋体" panose="02010600030101010101" pitchFamily="2" charset="-122"/>
                  <a:cs typeface="+mn-cs"/>
                </a:defRPr>
              </a:lvl3pPr>
              <a:lvl4pPr marL="1371600" algn="l" rtl="0" fontAlgn="base">
                <a:spcBef>
                  <a:spcPct val="0"/>
                </a:spcBef>
                <a:spcAft>
                  <a:spcPct val="0"/>
                </a:spcAft>
                <a:defRPr sz="2000" kern="1200">
                  <a:solidFill>
                    <a:schemeClr val="tx1"/>
                  </a:solidFill>
                  <a:latin typeface="Comic Sans MS" panose="030F0702030302020204" pitchFamily="66" charset="0"/>
                  <a:ea typeface="宋体" panose="02010600030101010101" pitchFamily="2" charset="-122"/>
                  <a:cs typeface="+mn-cs"/>
                </a:defRPr>
              </a:lvl4pPr>
              <a:lvl5pPr marL="1828800" algn="l" rtl="0" fontAlgn="base">
                <a:spcBef>
                  <a:spcPct val="0"/>
                </a:spcBef>
                <a:spcAft>
                  <a:spcPct val="0"/>
                </a:spcAft>
                <a:defRPr sz="20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0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0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0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000" kern="1200">
                  <a:solidFill>
                    <a:schemeClr val="tx1"/>
                  </a:solidFill>
                  <a:latin typeface="Comic Sans MS" panose="030F0702030302020204" pitchFamily="66"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1" i="0" u="none" strike="noStrike" kern="1200" cap="none" spc="0" normalizeH="0" baseline="0" noProof="1">
                  <a:ln>
                    <a:noFill/>
                  </a:ln>
                  <a:solidFill>
                    <a:srgbClr val="00B050"/>
                  </a:solidFill>
                  <a:effectLst/>
                  <a:uLnTx/>
                  <a:uFillTx/>
                  <a:latin typeface="Times New Roman" panose="02020603050405020304" pitchFamily="18" charset="0"/>
                  <a:ea typeface="微软雅黑" panose="020B0503020204020204" pitchFamily="34" charset="-122"/>
                  <a:cs typeface="+mn-cs"/>
                </a:rPr>
                <a:t>信</a:t>
              </a:r>
              <a:endParaRPr kumimoji="0" lang="zh-CN" altLang="en-US" sz="2000" b="1" i="0" u="none" strike="noStrike" kern="1200" cap="none" spc="0" normalizeH="0" baseline="0" noProof="1">
                <a:ln>
                  <a:noFill/>
                </a:ln>
                <a:solidFill>
                  <a:srgbClr val="00B050"/>
                </a:solidFill>
                <a:effectLst/>
                <a:uLnTx/>
                <a:uFillTx/>
                <a:latin typeface="Times New Roman" panose="02020603050405020304" pitchFamily="18" charset="0"/>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1" i="0" u="none" strike="noStrike" kern="1200" cap="none" spc="0" normalizeH="0" baseline="0" noProof="1">
                  <a:ln>
                    <a:noFill/>
                  </a:ln>
                  <a:solidFill>
                    <a:srgbClr val="00B050"/>
                  </a:solidFill>
                  <a:effectLst/>
                  <a:uLnTx/>
                  <a:uFillTx/>
                  <a:latin typeface="Times New Roman" panose="02020603050405020304" pitchFamily="18" charset="0"/>
                  <a:ea typeface="微软雅黑" panose="020B0503020204020204" pitchFamily="34" charset="-122"/>
                  <a:cs typeface="+mn-cs"/>
                </a:rPr>
                <a:t>源</a:t>
              </a:r>
              <a:endParaRPr kumimoji="0" lang="zh-CN" altLang="en-US" sz="2000" b="1" i="0" u="none" strike="noStrike" kern="1200" cap="none" spc="0" normalizeH="0" baseline="0" noProof="1">
                <a:ln>
                  <a:noFill/>
                </a:ln>
                <a:solidFill>
                  <a:srgbClr val="00B050"/>
                </a:solidFill>
                <a:effectLst/>
                <a:uLnTx/>
                <a:uFillTx/>
                <a:latin typeface="Times New Roman" panose="02020603050405020304" pitchFamily="18" charset="0"/>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1" i="0" u="none" strike="noStrike" kern="1200" cap="none" spc="0" normalizeH="0" baseline="0" noProof="1">
                  <a:ln>
                    <a:noFill/>
                  </a:ln>
                  <a:solidFill>
                    <a:srgbClr val="00B050"/>
                  </a:solidFill>
                  <a:effectLst/>
                  <a:uLnTx/>
                  <a:uFillTx/>
                  <a:latin typeface="Times New Roman" panose="02020603050405020304" pitchFamily="18" charset="0"/>
                  <a:ea typeface="微软雅黑" panose="020B0503020204020204" pitchFamily="34" charset="-122"/>
                  <a:cs typeface="+mn-cs"/>
                </a:rPr>
                <a:t>译</a:t>
              </a:r>
              <a:endParaRPr kumimoji="0" lang="zh-CN" altLang="en-US" sz="2000" b="1" i="0" u="none" strike="noStrike" kern="1200" cap="none" spc="0" normalizeH="0" baseline="0" noProof="1">
                <a:ln>
                  <a:noFill/>
                </a:ln>
                <a:solidFill>
                  <a:srgbClr val="00B050"/>
                </a:solidFill>
                <a:effectLst/>
                <a:uLnTx/>
                <a:uFillTx/>
                <a:latin typeface="Times New Roman" panose="02020603050405020304" pitchFamily="18" charset="0"/>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1" i="0" u="none" strike="noStrike" kern="1200" cap="none" spc="0" normalizeH="0" baseline="0" noProof="1">
                  <a:ln>
                    <a:noFill/>
                  </a:ln>
                  <a:solidFill>
                    <a:srgbClr val="00B050"/>
                  </a:solidFill>
                  <a:effectLst/>
                  <a:uLnTx/>
                  <a:uFillTx/>
                  <a:latin typeface="Times New Roman" panose="02020603050405020304" pitchFamily="18" charset="0"/>
                  <a:ea typeface="微软雅黑" panose="020B0503020204020204" pitchFamily="34" charset="-122"/>
                  <a:cs typeface="+mn-cs"/>
                </a:rPr>
                <a:t>码</a:t>
              </a:r>
              <a:endParaRPr kumimoji="0" lang="zh-CN" altLang="en-US" sz="2000" b="1" i="0" u="none" strike="noStrike" kern="1200" cap="none" spc="0" normalizeH="0" baseline="0" noProof="1">
                <a:ln>
                  <a:noFill/>
                </a:ln>
                <a:solidFill>
                  <a:srgbClr val="00B050"/>
                </a:solidFill>
                <a:effectLst/>
                <a:uLnTx/>
                <a:uFillTx/>
                <a:latin typeface="Times New Roman" panose="02020603050405020304" pitchFamily="18" charset="0"/>
                <a:ea typeface="微软雅黑" panose="020B0503020204020204" pitchFamily="34" charset="-122"/>
                <a:cs typeface="+mn-cs"/>
              </a:endParaRPr>
            </a:p>
          </p:txBody>
        </p:sp>
        <p:grpSp>
          <p:nvGrpSpPr>
            <p:cNvPr id="23570" name="Group 20"/>
            <p:cNvGrpSpPr/>
            <p:nvPr/>
          </p:nvGrpSpPr>
          <p:grpSpPr>
            <a:xfrm>
              <a:off x="6930213" y="4085126"/>
              <a:ext cx="751274" cy="1574107"/>
              <a:chOff x="-117" y="166"/>
              <a:chExt cx="445" cy="758"/>
            </a:xfrm>
          </p:grpSpPr>
          <p:sp>
            <p:nvSpPr>
              <p:cNvPr id="7193" name="Text Box 21"/>
              <p:cNvSpPr txBox="1">
                <a:spLocks noChangeArrowheads="1"/>
              </p:cNvSpPr>
              <p:nvPr/>
            </p:nvSpPr>
            <p:spPr bwMode="auto">
              <a:xfrm flipH="1">
                <a:off x="-117" y="166"/>
                <a:ext cx="288" cy="758"/>
              </a:xfrm>
              <a:prstGeom prst="rect">
                <a:avLst/>
              </a:prstGeom>
              <a:solidFill>
                <a:schemeClr val="accent3">
                  <a:lumMod val="65000"/>
                </a:schemeClr>
              </a:solidFill>
              <a:ln w="9525" cmpd="sng">
                <a:solidFill>
                  <a:srgbClr val="FFFF00"/>
                </a:solidFill>
                <a:miter lim="800000"/>
              </a:ln>
            </p:spPr>
            <p:txBody>
              <a:bodyPr>
                <a:spAutoFit/>
              </a:bodyPr>
              <a:lstStyle>
                <a:defPPr>
                  <a:defRPr lang="zh-CN"/>
                </a:defPPr>
                <a:lvl1pPr algn="l" rtl="0" fontAlgn="base">
                  <a:spcBef>
                    <a:spcPct val="0"/>
                  </a:spcBef>
                  <a:spcAft>
                    <a:spcPct val="0"/>
                  </a:spcAft>
                  <a:defRPr sz="2000" kern="1200">
                    <a:solidFill>
                      <a:schemeClr val="tx1"/>
                    </a:solidFill>
                    <a:latin typeface="Comic Sans MS" panose="030F0702030302020204" pitchFamily="66" charset="0"/>
                    <a:ea typeface="宋体" panose="02010600030101010101" pitchFamily="2" charset="-122"/>
                    <a:cs typeface="+mn-cs"/>
                  </a:defRPr>
                </a:lvl1pPr>
                <a:lvl2pPr marL="457200" algn="l" rtl="0" fontAlgn="base">
                  <a:spcBef>
                    <a:spcPct val="0"/>
                  </a:spcBef>
                  <a:spcAft>
                    <a:spcPct val="0"/>
                  </a:spcAft>
                  <a:defRPr sz="2000" kern="1200">
                    <a:solidFill>
                      <a:schemeClr val="tx1"/>
                    </a:solidFill>
                    <a:latin typeface="Comic Sans MS" panose="030F0702030302020204" pitchFamily="66" charset="0"/>
                    <a:ea typeface="宋体" panose="02010600030101010101" pitchFamily="2" charset="-122"/>
                    <a:cs typeface="+mn-cs"/>
                  </a:defRPr>
                </a:lvl2pPr>
                <a:lvl3pPr marL="914400" algn="l" rtl="0" fontAlgn="base">
                  <a:spcBef>
                    <a:spcPct val="0"/>
                  </a:spcBef>
                  <a:spcAft>
                    <a:spcPct val="0"/>
                  </a:spcAft>
                  <a:defRPr sz="2000" kern="1200">
                    <a:solidFill>
                      <a:schemeClr val="tx1"/>
                    </a:solidFill>
                    <a:latin typeface="Comic Sans MS" panose="030F0702030302020204" pitchFamily="66" charset="0"/>
                    <a:ea typeface="宋体" panose="02010600030101010101" pitchFamily="2" charset="-122"/>
                    <a:cs typeface="+mn-cs"/>
                  </a:defRPr>
                </a:lvl3pPr>
                <a:lvl4pPr marL="1371600" algn="l" rtl="0" fontAlgn="base">
                  <a:spcBef>
                    <a:spcPct val="0"/>
                  </a:spcBef>
                  <a:spcAft>
                    <a:spcPct val="0"/>
                  </a:spcAft>
                  <a:defRPr sz="2000" kern="1200">
                    <a:solidFill>
                      <a:schemeClr val="tx1"/>
                    </a:solidFill>
                    <a:latin typeface="Comic Sans MS" panose="030F0702030302020204" pitchFamily="66" charset="0"/>
                    <a:ea typeface="宋体" panose="02010600030101010101" pitchFamily="2" charset="-122"/>
                    <a:cs typeface="+mn-cs"/>
                  </a:defRPr>
                </a:lvl4pPr>
                <a:lvl5pPr marL="1828800" algn="l" rtl="0" fontAlgn="base">
                  <a:spcBef>
                    <a:spcPct val="0"/>
                  </a:spcBef>
                  <a:spcAft>
                    <a:spcPct val="0"/>
                  </a:spcAft>
                  <a:defRPr sz="20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0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0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0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000" kern="1200">
                    <a:solidFill>
                      <a:schemeClr val="tx1"/>
                    </a:solidFill>
                    <a:latin typeface="Comic Sans MS" panose="030F0702030302020204" pitchFamily="66"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1" i="0" u="none" strike="noStrike" kern="1200" cap="none" spc="0" normalizeH="0" baseline="0" noProof="1">
                    <a:ln>
                      <a:noFill/>
                    </a:ln>
                    <a:solidFill>
                      <a:srgbClr val="FF0000"/>
                    </a:solidFill>
                    <a:effectLst/>
                    <a:uLnTx/>
                    <a:uFillTx/>
                    <a:latin typeface="Times New Roman" panose="02020603050405020304" pitchFamily="18" charset="0"/>
                    <a:ea typeface="微软雅黑" panose="020B0503020204020204" pitchFamily="34" charset="-122"/>
                    <a:cs typeface="+mn-cs"/>
                  </a:rPr>
                  <a:t>解</a:t>
                </a:r>
                <a:endParaRPr kumimoji="0" lang="zh-CN" altLang="en-US" sz="2000" b="1" i="0" u="none" strike="noStrike" kern="1200" cap="none" spc="0" normalizeH="0" baseline="0" noProof="1">
                  <a:ln>
                    <a:noFill/>
                  </a:ln>
                  <a:solidFill>
                    <a:srgbClr val="FF0000"/>
                  </a:solidFill>
                  <a:effectLst/>
                  <a:uLnTx/>
                  <a:uFillTx/>
                  <a:latin typeface="Times New Roman" panose="02020603050405020304" pitchFamily="18" charset="0"/>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1" i="0" u="none" strike="noStrike" kern="1200" cap="none" spc="0" normalizeH="0" baseline="0" noProof="1">
                    <a:ln>
                      <a:noFill/>
                    </a:ln>
                    <a:solidFill>
                      <a:srgbClr val="FF0000"/>
                    </a:solidFill>
                    <a:effectLst/>
                    <a:uLnTx/>
                    <a:uFillTx/>
                    <a:latin typeface="Times New Roman" panose="02020603050405020304" pitchFamily="18" charset="0"/>
                    <a:ea typeface="微软雅黑" panose="020B0503020204020204" pitchFamily="34" charset="-122"/>
                    <a:cs typeface="+mn-cs"/>
                  </a:rPr>
                  <a:t>密</a:t>
                </a:r>
                <a:endParaRPr kumimoji="0" lang="zh-CN" altLang="en-US" sz="2000" b="1" i="0" u="none" strike="noStrike" kern="1200" cap="none" spc="0" normalizeH="0" baseline="0" noProof="1">
                  <a:ln>
                    <a:noFill/>
                  </a:ln>
                  <a:solidFill>
                    <a:srgbClr val="FF0000"/>
                  </a:solidFill>
                  <a:effectLst/>
                  <a:uLnTx/>
                  <a:uFillTx/>
                  <a:latin typeface="Times New Roman" panose="02020603050405020304" pitchFamily="18" charset="0"/>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1" i="0" u="none" strike="noStrike" kern="1200" cap="none" spc="0" normalizeH="0" baseline="0" noProof="1">
                    <a:ln>
                      <a:noFill/>
                    </a:ln>
                    <a:solidFill>
                      <a:srgbClr val="FF0000"/>
                    </a:solidFill>
                    <a:effectLst/>
                    <a:uLnTx/>
                    <a:uFillTx/>
                    <a:latin typeface="Times New Roman" panose="02020603050405020304" pitchFamily="18" charset="0"/>
                    <a:ea typeface="微软雅黑" panose="020B0503020204020204" pitchFamily="34" charset="-122"/>
                    <a:cs typeface="+mn-cs"/>
                  </a:rPr>
                  <a:t>译</a:t>
                </a:r>
                <a:endParaRPr kumimoji="0" lang="zh-CN" altLang="en-US" sz="2000" b="1" i="0" u="none" strike="noStrike" kern="1200" cap="none" spc="0" normalizeH="0" baseline="0" noProof="1">
                  <a:ln>
                    <a:noFill/>
                  </a:ln>
                  <a:solidFill>
                    <a:srgbClr val="FF0000"/>
                  </a:solidFill>
                  <a:effectLst/>
                  <a:uLnTx/>
                  <a:uFillTx/>
                  <a:latin typeface="Times New Roman" panose="02020603050405020304" pitchFamily="18" charset="0"/>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1" i="0" u="none" strike="noStrike" kern="1200" cap="none" spc="0" normalizeH="0" baseline="0" noProof="1">
                    <a:ln>
                      <a:noFill/>
                    </a:ln>
                    <a:solidFill>
                      <a:srgbClr val="FF0000"/>
                    </a:solidFill>
                    <a:effectLst/>
                    <a:uLnTx/>
                    <a:uFillTx/>
                    <a:latin typeface="Times New Roman" panose="02020603050405020304" pitchFamily="18" charset="0"/>
                    <a:ea typeface="微软雅黑" panose="020B0503020204020204" pitchFamily="34" charset="-122"/>
                    <a:cs typeface="+mn-cs"/>
                  </a:rPr>
                  <a:t>码</a:t>
                </a:r>
                <a:endParaRPr kumimoji="0" lang="zh-CN" altLang="en-US" sz="2000" b="1" i="0" u="none" strike="noStrike" kern="1200" cap="none" spc="0" normalizeH="0" baseline="0" noProof="1">
                  <a:ln>
                    <a:noFill/>
                  </a:ln>
                  <a:solidFill>
                    <a:srgbClr val="FF0000"/>
                  </a:solidFill>
                  <a:effectLst/>
                  <a:uLnTx/>
                  <a:uFillTx/>
                  <a:latin typeface="Times New Roman" panose="02020603050405020304" pitchFamily="18" charset="0"/>
                  <a:ea typeface="微软雅黑" panose="020B0503020204020204" pitchFamily="34" charset="-122"/>
                  <a:cs typeface="+mn-cs"/>
                </a:endParaRPr>
              </a:p>
            </p:txBody>
          </p:sp>
          <p:sp>
            <p:nvSpPr>
              <p:cNvPr id="23572" name="Line 22"/>
              <p:cNvSpPr/>
              <p:nvPr/>
            </p:nvSpPr>
            <p:spPr>
              <a:xfrm>
                <a:off x="136" y="520"/>
                <a:ext cx="192" cy="1"/>
              </a:xfrm>
              <a:prstGeom prst="line">
                <a:avLst/>
              </a:prstGeom>
              <a:ln w="44450" cap="flat" cmpd="sng">
                <a:solidFill>
                  <a:srgbClr val="FF3300"/>
                </a:solidFill>
                <a:prstDash val="solid"/>
                <a:round/>
                <a:headEnd type="none" w="med" len="med"/>
                <a:tailEnd type="triangle" w="med" len="med"/>
              </a:ln>
            </p:spPr>
          </p:sp>
        </p:grpSp>
        <p:grpSp>
          <p:nvGrpSpPr>
            <p:cNvPr id="23573" name="Group 23"/>
            <p:cNvGrpSpPr/>
            <p:nvPr/>
          </p:nvGrpSpPr>
          <p:grpSpPr>
            <a:xfrm>
              <a:off x="6214387" y="4085126"/>
              <a:ext cx="825558" cy="1574107"/>
              <a:chOff x="-91" y="166"/>
              <a:chExt cx="489" cy="758"/>
            </a:xfrm>
          </p:grpSpPr>
          <p:sp>
            <p:nvSpPr>
              <p:cNvPr id="23574" name="Text Box 24"/>
              <p:cNvSpPr txBox="1"/>
              <p:nvPr/>
            </p:nvSpPr>
            <p:spPr>
              <a:xfrm flipH="1">
                <a:off x="-91" y="166"/>
                <a:ext cx="288" cy="758"/>
              </a:xfrm>
              <a:prstGeom prst="rect">
                <a:avLst/>
              </a:prstGeom>
              <a:solidFill>
                <a:schemeClr val="tx2"/>
              </a:solidFill>
              <a:ln w="9525" cap="flat" cmpd="sng">
                <a:solidFill>
                  <a:srgbClr val="FFFF00"/>
                </a:solidFill>
                <a:prstDash val="solid"/>
                <a:miter/>
                <a:headEnd type="none" w="med" len="med"/>
                <a:tailEnd type="none" w="med" len="med"/>
              </a:ln>
            </p:spPr>
            <p:txBody>
              <a:bodyPr anchor="t">
                <a:spAutoFit/>
              </a:bodyPr>
              <a:p>
                <a:pPr eaLnBrk="0" hangingPunct="0">
                  <a:spcBef>
                    <a:spcPct val="20000"/>
                  </a:spcBef>
                </a:pPr>
                <a:r>
                  <a:rPr lang="zh-CN" altLang="en-US" sz="2000" b="1" dirty="0">
                    <a:solidFill>
                      <a:srgbClr val="0000FF"/>
                    </a:solidFill>
                    <a:latin typeface="Times New Roman" panose="02020603050405020304" pitchFamily="18" charset="0"/>
                    <a:ea typeface="微软雅黑" panose="020B0503020204020204" pitchFamily="34" charset="-122"/>
                  </a:rPr>
                  <a:t>信</a:t>
                </a:r>
                <a:endParaRPr lang="zh-CN" altLang="en-US" sz="2000" b="1" dirty="0">
                  <a:solidFill>
                    <a:srgbClr val="0000FF"/>
                  </a:solidFill>
                  <a:latin typeface="Times New Roman" panose="02020603050405020304" pitchFamily="18" charset="0"/>
                  <a:ea typeface="微软雅黑" panose="020B0503020204020204" pitchFamily="34" charset="-122"/>
                </a:endParaRPr>
              </a:p>
              <a:p>
                <a:pPr eaLnBrk="0" hangingPunct="0">
                  <a:spcBef>
                    <a:spcPct val="20000"/>
                  </a:spcBef>
                </a:pPr>
                <a:r>
                  <a:rPr lang="zh-CN" altLang="en-US" sz="2000" b="1" dirty="0">
                    <a:solidFill>
                      <a:srgbClr val="0000FF"/>
                    </a:solidFill>
                    <a:latin typeface="Times New Roman" panose="02020603050405020304" pitchFamily="18" charset="0"/>
                    <a:ea typeface="微软雅黑" panose="020B0503020204020204" pitchFamily="34" charset="-122"/>
                  </a:rPr>
                  <a:t>道</a:t>
                </a:r>
                <a:endParaRPr lang="zh-CN" altLang="en-US" sz="2000" b="1" dirty="0">
                  <a:solidFill>
                    <a:srgbClr val="0000FF"/>
                  </a:solidFill>
                  <a:latin typeface="Times New Roman" panose="02020603050405020304" pitchFamily="18" charset="0"/>
                  <a:ea typeface="微软雅黑" panose="020B0503020204020204" pitchFamily="34" charset="-122"/>
                </a:endParaRPr>
              </a:p>
              <a:p>
                <a:pPr eaLnBrk="0" hangingPunct="0">
                  <a:spcBef>
                    <a:spcPct val="20000"/>
                  </a:spcBef>
                </a:pPr>
                <a:r>
                  <a:rPr lang="zh-CN" altLang="en-US" sz="2000" b="1" dirty="0">
                    <a:solidFill>
                      <a:srgbClr val="0000FF"/>
                    </a:solidFill>
                    <a:latin typeface="Times New Roman" panose="02020603050405020304" pitchFamily="18" charset="0"/>
                    <a:ea typeface="微软雅黑" panose="020B0503020204020204" pitchFamily="34" charset="-122"/>
                  </a:rPr>
                  <a:t>译</a:t>
                </a:r>
                <a:endParaRPr lang="zh-CN" altLang="en-US" sz="2000" b="1" dirty="0">
                  <a:solidFill>
                    <a:srgbClr val="0000FF"/>
                  </a:solidFill>
                  <a:latin typeface="Times New Roman" panose="02020603050405020304" pitchFamily="18" charset="0"/>
                  <a:ea typeface="微软雅黑" panose="020B0503020204020204" pitchFamily="34" charset="-122"/>
                </a:endParaRPr>
              </a:p>
              <a:p>
                <a:pPr eaLnBrk="0" hangingPunct="0">
                  <a:spcBef>
                    <a:spcPct val="20000"/>
                  </a:spcBef>
                </a:pPr>
                <a:r>
                  <a:rPr lang="zh-CN" altLang="en-US" sz="2000" b="1" dirty="0">
                    <a:solidFill>
                      <a:srgbClr val="0000FF"/>
                    </a:solidFill>
                    <a:latin typeface="Times New Roman" panose="02020603050405020304" pitchFamily="18" charset="0"/>
                    <a:ea typeface="微软雅黑" panose="020B0503020204020204" pitchFamily="34" charset="-122"/>
                  </a:rPr>
                  <a:t>码</a:t>
                </a:r>
                <a:endParaRPr lang="zh-CN" altLang="en-US" sz="2000" b="1" dirty="0">
                  <a:solidFill>
                    <a:srgbClr val="0000FF"/>
                  </a:solidFill>
                  <a:latin typeface="Times New Roman" panose="02020603050405020304" pitchFamily="18" charset="0"/>
                  <a:ea typeface="微软雅黑" panose="020B0503020204020204" pitchFamily="34" charset="-122"/>
                </a:endParaRPr>
              </a:p>
            </p:txBody>
          </p:sp>
          <p:sp>
            <p:nvSpPr>
              <p:cNvPr id="23575" name="Line 25"/>
              <p:cNvSpPr/>
              <p:nvPr/>
            </p:nvSpPr>
            <p:spPr>
              <a:xfrm>
                <a:off x="206" y="520"/>
                <a:ext cx="192" cy="1"/>
              </a:xfrm>
              <a:prstGeom prst="line">
                <a:avLst/>
              </a:prstGeom>
              <a:ln w="44450" cap="flat" cmpd="sng">
                <a:solidFill>
                  <a:srgbClr val="FF3300"/>
                </a:solidFill>
                <a:prstDash val="solid"/>
                <a:round/>
                <a:headEnd type="none" w="med" len="med"/>
                <a:tailEnd type="triangle" w="med" len="med"/>
              </a:ln>
            </p:spPr>
          </p:sp>
        </p:grpSp>
        <p:grpSp>
          <p:nvGrpSpPr>
            <p:cNvPr id="23576" name="Group 26"/>
            <p:cNvGrpSpPr/>
            <p:nvPr/>
          </p:nvGrpSpPr>
          <p:grpSpPr>
            <a:xfrm>
              <a:off x="5429342" y="4306829"/>
              <a:ext cx="823869" cy="1059349"/>
              <a:chOff x="-21" y="78"/>
              <a:chExt cx="488" cy="510"/>
            </a:xfrm>
          </p:grpSpPr>
          <p:sp>
            <p:nvSpPr>
              <p:cNvPr id="23577" name="Line 27"/>
              <p:cNvSpPr/>
              <p:nvPr/>
            </p:nvSpPr>
            <p:spPr>
              <a:xfrm flipV="1">
                <a:off x="275" y="325"/>
                <a:ext cx="192" cy="1"/>
              </a:xfrm>
              <a:prstGeom prst="line">
                <a:avLst/>
              </a:prstGeom>
              <a:ln w="28575" cap="flat" cmpd="sng">
                <a:solidFill>
                  <a:schemeClr val="tx2"/>
                </a:solidFill>
                <a:prstDash val="solid"/>
                <a:round/>
                <a:headEnd type="none" w="med" len="med"/>
                <a:tailEnd type="triangle" w="med" len="med"/>
              </a:ln>
            </p:spPr>
          </p:sp>
          <p:sp>
            <p:nvSpPr>
              <p:cNvPr id="23578" name="Text Box 28"/>
              <p:cNvSpPr txBox="1"/>
              <p:nvPr/>
            </p:nvSpPr>
            <p:spPr>
              <a:xfrm>
                <a:off x="-21" y="78"/>
                <a:ext cx="288" cy="510"/>
              </a:xfrm>
              <a:prstGeom prst="rect">
                <a:avLst/>
              </a:prstGeom>
              <a:solidFill>
                <a:srgbClr val="FFFF00"/>
              </a:solidFill>
              <a:ln w="9525" cap="flat" cmpd="sng">
                <a:solidFill>
                  <a:schemeClr val="tx2"/>
                </a:solidFill>
                <a:prstDash val="solid"/>
                <a:miter/>
                <a:headEnd type="none" w="med" len="med"/>
                <a:tailEnd type="none" w="med" len="med"/>
              </a:ln>
            </p:spPr>
            <p:txBody>
              <a:bodyPr anchor="t">
                <a:spAutoFit/>
              </a:bodyPr>
              <a:p>
                <a:pPr>
                  <a:spcBef>
                    <a:spcPct val="50000"/>
                  </a:spcBef>
                  <a:spcAft>
                    <a:spcPct val="50000"/>
                  </a:spcAft>
                </a:pPr>
                <a:r>
                  <a:rPr lang="zh-CN" altLang="en-US" sz="2000" b="1" dirty="0">
                    <a:solidFill>
                      <a:schemeClr val="hlink"/>
                    </a:solidFill>
                    <a:latin typeface="Times New Roman" panose="02020603050405020304" pitchFamily="18" charset="0"/>
                    <a:ea typeface="微软雅黑" panose="020B0503020204020204" pitchFamily="34" charset="-122"/>
                  </a:rPr>
                  <a:t>解调器</a:t>
                </a:r>
                <a:endParaRPr lang="en-US" altLang="zh-CN" sz="2000" dirty="0">
                  <a:latin typeface="Comic Sans MS" panose="030F0702030302020204" pitchFamily="66" charset="0"/>
                  <a:ea typeface="宋体" panose="02010600030101010101" pitchFamily="2" charset="-122"/>
                </a:endParaRPr>
              </a:p>
            </p:txBody>
          </p:sp>
        </p:grpSp>
        <p:grpSp>
          <p:nvGrpSpPr>
            <p:cNvPr id="23579" name="Group 29"/>
            <p:cNvGrpSpPr/>
            <p:nvPr/>
          </p:nvGrpSpPr>
          <p:grpSpPr>
            <a:xfrm>
              <a:off x="1071921" y="4011249"/>
              <a:ext cx="752962" cy="1574107"/>
              <a:chOff x="36" y="108"/>
              <a:chExt cx="446" cy="758"/>
            </a:xfrm>
          </p:grpSpPr>
          <p:sp>
            <p:nvSpPr>
              <p:cNvPr id="23580" name="Text Box 30"/>
              <p:cNvSpPr txBox="1"/>
              <p:nvPr/>
            </p:nvSpPr>
            <p:spPr>
              <a:xfrm>
                <a:off x="36" y="108"/>
                <a:ext cx="288" cy="758"/>
              </a:xfrm>
              <a:prstGeom prst="rect">
                <a:avLst/>
              </a:prstGeom>
              <a:solidFill>
                <a:srgbClr val="FFF5A3"/>
              </a:solidFill>
              <a:ln w="12700" cap="flat" cmpd="sng">
                <a:solidFill>
                  <a:schemeClr val="tx2"/>
                </a:solidFill>
                <a:prstDash val="solid"/>
                <a:miter/>
                <a:headEnd type="none" w="med" len="med"/>
                <a:tailEnd type="none" w="med" len="med"/>
              </a:ln>
            </p:spPr>
            <p:txBody>
              <a:bodyPr anchor="t">
                <a:spAutoFit/>
              </a:bodyPr>
              <a:p>
                <a:pPr eaLnBrk="0" hangingPunct="0">
                  <a:spcBef>
                    <a:spcPct val="20000"/>
                  </a:spcBef>
                </a:pPr>
                <a:r>
                  <a:rPr lang="zh-CN" altLang="en-US" sz="2000" b="1" dirty="0">
                    <a:solidFill>
                      <a:srgbClr val="00B050"/>
                    </a:solidFill>
                    <a:latin typeface="Times New Roman" panose="02020603050405020304" pitchFamily="18" charset="0"/>
                    <a:ea typeface="微软雅黑" panose="020B0503020204020204" pitchFamily="34" charset="-122"/>
                  </a:rPr>
                  <a:t>信</a:t>
                </a:r>
                <a:endParaRPr lang="zh-CN" altLang="en-US" sz="2000" b="1" dirty="0">
                  <a:solidFill>
                    <a:srgbClr val="00B050"/>
                  </a:solidFill>
                  <a:latin typeface="Times New Roman" panose="02020603050405020304" pitchFamily="18" charset="0"/>
                  <a:ea typeface="微软雅黑" panose="020B0503020204020204" pitchFamily="34" charset="-122"/>
                </a:endParaRPr>
              </a:p>
              <a:p>
                <a:pPr eaLnBrk="0" hangingPunct="0">
                  <a:spcBef>
                    <a:spcPct val="20000"/>
                  </a:spcBef>
                </a:pPr>
                <a:r>
                  <a:rPr lang="zh-CN" altLang="en-US" sz="2000" b="1" dirty="0">
                    <a:solidFill>
                      <a:srgbClr val="00B050"/>
                    </a:solidFill>
                    <a:latin typeface="Times New Roman" panose="02020603050405020304" pitchFamily="18" charset="0"/>
                    <a:ea typeface="微软雅黑" panose="020B0503020204020204" pitchFamily="34" charset="-122"/>
                  </a:rPr>
                  <a:t>源</a:t>
                </a:r>
                <a:endParaRPr lang="zh-CN" altLang="en-US" sz="2000" b="1" dirty="0">
                  <a:solidFill>
                    <a:srgbClr val="00B050"/>
                  </a:solidFill>
                  <a:latin typeface="Times New Roman" panose="02020603050405020304" pitchFamily="18" charset="0"/>
                  <a:ea typeface="微软雅黑" panose="020B0503020204020204" pitchFamily="34" charset="-122"/>
                </a:endParaRPr>
              </a:p>
              <a:p>
                <a:pPr eaLnBrk="0" hangingPunct="0">
                  <a:spcBef>
                    <a:spcPct val="20000"/>
                  </a:spcBef>
                </a:pPr>
                <a:r>
                  <a:rPr lang="zh-CN" altLang="en-US" sz="2000" b="1" dirty="0">
                    <a:solidFill>
                      <a:srgbClr val="00B050"/>
                    </a:solidFill>
                    <a:latin typeface="Times New Roman" panose="02020603050405020304" pitchFamily="18" charset="0"/>
                    <a:ea typeface="微软雅黑" panose="020B0503020204020204" pitchFamily="34" charset="-122"/>
                  </a:rPr>
                  <a:t>编</a:t>
                </a:r>
                <a:endParaRPr lang="zh-CN" altLang="en-US" sz="2000" b="1" dirty="0">
                  <a:solidFill>
                    <a:srgbClr val="00B050"/>
                  </a:solidFill>
                  <a:latin typeface="Times New Roman" panose="02020603050405020304" pitchFamily="18" charset="0"/>
                  <a:ea typeface="微软雅黑" panose="020B0503020204020204" pitchFamily="34" charset="-122"/>
                </a:endParaRPr>
              </a:p>
              <a:p>
                <a:pPr eaLnBrk="0" hangingPunct="0">
                  <a:spcBef>
                    <a:spcPct val="20000"/>
                  </a:spcBef>
                </a:pPr>
                <a:r>
                  <a:rPr lang="zh-CN" altLang="en-US" sz="2000" b="1" dirty="0">
                    <a:solidFill>
                      <a:srgbClr val="00B050"/>
                    </a:solidFill>
                    <a:latin typeface="Times New Roman" panose="02020603050405020304" pitchFamily="18" charset="0"/>
                    <a:ea typeface="微软雅黑" panose="020B0503020204020204" pitchFamily="34" charset="-122"/>
                  </a:rPr>
                  <a:t>码</a:t>
                </a:r>
                <a:endParaRPr lang="zh-CN" altLang="en-US" sz="2000" b="1" dirty="0">
                  <a:solidFill>
                    <a:srgbClr val="00B050"/>
                  </a:solidFill>
                  <a:latin typeface="Times New Roman" panose="02020603050405020304" pitchFamily="18" charset="0"/>
                  <a:ea typeface="微软雅黑" panose="020B0503020204020204" pitchFamily="34" charset="-122"/>
                </a:endParaRPr>
              </a:p>
            </p:txBody>
          </p:sp>
          <p:sp>
            <p:nvSpPr>
              <p:cNvPr id="23581" name="Line 31"/>
              <p:cNvSpPr/>
              <p:nvPr/>
            </p:nvSpPr>
            <p:spPr>
              <a:xfrm>
                <a:off x="290" y="497"/>
                <a:ext cx="192" cy="0"/>
              </a:xfrm>
              <a:prstGeom prst="line">
                <a:avLst/>
              </a:prstGeom>
              <a:ln w="44450" cap="flat" cmpd="sng">
                <a:solidFill>
                  <a:srgbClr val="FF3300"/>
                </a:solidFill>
                <a:prstDash val="solid"/>
                <a:round/>
                <a:headEnd type="none" w="med" len="med"/>
                <a:tailEnd type="triangle" w="med" len="med"/>
              </a:ln>
            </p:spPr>
          </p:sp>
        </p:grpSp>
        <p:grpSp>
          <p:nvGrpSpPr>
            <p:cNvPr id="23582" name="Group 32"/>
            <p:cNvGrpSpPr/>
            <p:nvPr/>
          </p:nvGrpSpPr>
          <p:grpSpPr>
            <a:xfrm>
              <a:off x="1786061" y="4011248"/>
              <a:ext cx="823869" cy="1574107"/>
              <a:chOff x="9" y="108"/>
              <a:chExt cx="488" cy="758"/>
            </a:xfrm>
          </p:grpSpPr>
          <p:sp>
            <p:nvSpPr>
              <p:cNvPr id="7205" name="Text Box 33"/>
              <p:cNvSpPr txBox="1">
                <a:spLocks noChangeArrowheads="1"/>
              </p:cNvSpPr>
              <p:nvPr/>
            </p:nvSpPr>
            <p:spPr bwMode="auto">
              <a:xfrm>
                <a:off x="9" y="108"/>
                <a:ext cx="288" cy="758"/>
              </a:xfrm>
              <a:prstGeom prst="rect">
                <a:avLst/>
              </a:prstGeom>
              <a:solidFill>
                <a:schemeClr val="accent3">
                  <a:lumMod val="75000"/>
                </a:schemeClr>
              </a:solidFill>
              <a:ln w="9525" cmpd="sng">
                <a:solidFill>
                  <a:srgbClr val="FFFF00"/>
                </a:solidFill>
                <a:miter lim="800000"/>
              </a:ln>
            </p:spPr>
            <p:txBody>
              <a:bodyPr>
                <a:spAutoFit/>
              </a:bodyPr>
              <a:lstStyle>
                <a:defPPr>
                  <a:defRPr lang="zh-CN"/>
                </a:defPPr>
                <a:lvl1pPr algn="l" rtl="0" fontAlgn="base">
                  <a:spcBef>
                    <a:spcPct val="0"/>
                  </a:spcBef>
                  <a:spcAft>
                    <a:spcPct val="0"/>
                  </a:spcAft>
                  <a:defRPr sz="2000" kern="1200">
                    <a:solidFill>
                      <a:schemeClr val="tx1"/>
                    </a:solidFill>
                    <a:latin typeface="Comic Sans MS" panose="030F0702030302020204" pitchFamily="66" charset="0"/>
                    <a:ea typeface="宋体" panose="02010600030101010101" pitchFamily="2" charset="-122"/>
                    <a:cs typeface="+mn-cs"/>
                  </a:defRPr>
                </a:lvl1pPr>
                <a:lvl2pPr marL="457200" algn="l" rtl="0" fontAlgn="base">
                  <a:spcBef>
                    <a:spcPct val="0"/>
                  </a:spcBef>
                  <a:spcAft>
                    <a:spcPct val="0"/>
                  </a:spcAft>
                  <a:defRPr sz="2000" kern="1200">
                    <a:solidFill>
                      <a:schemeClr val="tx1"/>
                    </a:solidFill>
                    <a:latin typeface="Comic Sans MS" panose="030F0702030302020204" pitchFamily="66" charset="0"/>
                    <a:ea typeface="宋体" panose="02010600030101010101" pitchFamily="2" charset="-122"/>
                    <a:cs typeface="+mn-cs"/>
                  </a:defRPr>
                </a:lvl2pPr>
                <a:lvl3pPr marL="914400" algn="l" rtl="0" fontAlgn="base">
                  <a:spcBef>
                    <a:spcPct val="0"/>
                  </a:spcBef>
                  <a:spcAft>
                    <a:spcPct val="0"/>
                  </a:spcAft>
                  <a:defRPr sz="2000" kern="1200">
                    <a:solidFill>
                      <a:schemeClr val="tx1"/>
                    </a:solidFill>
                    <a:latin typeface="Comic Sans MS" panose="030F0702030302020204" pitchFamily="66" charset="0"/>
                    <a:ea typeface="宋体" panose="02010600030101010101" pitchFamily="2" charset="-122"/>
                    <a:cs typeface="+mn-cs"/>
                  </a:defRPr>
                </a:lvl3pPr>
                <a:lvl4pPr marL="1371600" algn="l" rtl="0" fontAlgn="base">
                  <a:spcBef>
                    <a:spcPct val="0"/>
                  </a:spcBef>
                  <a:spcAft>
                    <a:spcPct val="0"/>
                  </a:spcAft>
                  <a:defRPr sz="2000" kern="1200">
                    <a:solidFill>
                      <a:schemeClr val="tx1"/>
                    </a:solidFill>
                    <a:latin typeface="Comic Sans MS" panose="030F0702030302020204" pitchFamily="66" charset="0"/>
                    <a:ea typeface="宋体" panose="02010600030101010101" pitchFamily="2" charset="-122"/>
                    <a:cs typeface="+mn-cs"/>
                  </a:defRPr>
                </a:lvl4pPr>
                <a:lvl5pPr marL="1828800" algn="l" rtl="0" fontAlgn="base">
                  <a:spcBef>
                    <a:spcPct val="0"/>
                  </a:spcBef>
                  <a:spcAft>
                    <a:spcPct val="0"/>
                  </a:spcAft>
                  <a:defRPr sz="20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0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0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0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000" kern="1200">
                    <a:solidFill>
                      <a:schemeClr val="tx1"/>
                    </a:solidFill>
                    <a:latin typeface="Comic Sans MS" panose="030F0702030302020204" pitchFamily="66"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1" i="0" u="none" strike="noStrike" kern="1200" cap="none" spc="0" normalizeH="0" baseline="0" noProof="1">
                    <a:ln>
                      <a:noFill/>
                    </a:ln>
                    <a:solidFill>
                      <a:srgbClr val="FF0000"/>
                    </a:solidFill>
                    <a:effectLst/>
                    <a:uLnTx/>
                    <a:uFillTx/>
                    <a:latin typeface="Times New Roman" panose="02020603050405020304" pitchFamily="18" charset="0"/>
                    <a:ea typeface="微软雅黑" panose="020B0503020204020204" pitchFamily="34" charset="-122"/>
                    <a:cs typeface="+mn-cs"/>
                  </a:rPr>
                  <a:t>加</a:t>
                </a:r>
                <a:endParaRPr kumimoji="0" lang="zh-CN" altLang="en-US" sz="2000" b="1" i="0" u="none" strike="noStrike" kern="1200" cap="none" spc="0" normalizeH="0" baseline="0" noProof="1">
                  <a:ln>
                    <a:noFill/>
                  </a:ln>
                  <a:solidFill>
                    <a:srgbClr val="FF0000"/>
                  </a:solidFill>
                  <a:effectLst/>
                  <a:uLnTx/>
                  <a:uFillTx/>
                  <a:latin typeface="Times New Roman" panose="02020603050405020304" pitchFamily="18" charset="0"/>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1" i="0" u="none" strike="noStrike" kern="1200" cap="none" spc="0" normalizeH="0" baseline="0" noProof="1">
                    <a:ln>
                      <a:noFill/>
                    </a:ln>
                    <a:solidFill>
                      <a:srgbClr val="FF0000"/>
                    </a:solidFill>
                    <a:effectLst/>
                    <a:uLnTx/>
                    <a:uFillTx/>
                    <a:latin typeface="Times New Roman" panose="02020603050405020304" pitchFamily="18" charset="0"/>
                    <a:ea typeface="微软雅黑" panose="020B0503020204020204" pitchFamily="34" charset="-122"/>
                    <a:cs typeface="+mn-cs"/>
                  </a:rPr>
                  <a:t>密</a:t>
                </a:r>
                <a:endParaRPr kumimoji="0" lang="zh-CN" altLang="en-US" sz="2000" b="1" i="0" u="none" strike="noStrike" kern="1200" cap="none" spc="0" normalizeH="0" baseline="0" noProof="1">
                  <a:ln>
                    <a:noFill/>
                  </a:ln>
                  <a:solidFill>
                    <a:srgbClr val="FF0000"/>
                  </a:solidFill>
                  <a:effectLst/>
                  <a:uLnTx/>
                  <a:uFillTx/>
                  <a:latin typeface="Times New Roman" panose="02020603050405020304" pitchFamily="18" charset="0"/>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1" i="0" u="none" strike="noStrike" kern="1200" cap="none" spc="0" normalizeH="0" baseline="0" noProof="1">
                    <a:ln>
                      <a:noFill/>
                    </a:ln>
                    <a:solidFill>
                      <a:srgbClr val="FF0000"/>
                    </a:solidFill>
                    <a:effectLst/>
                    <a:uLnTx/>
                    <a:uFillTx/>
                    <a:latin typeface="Times New Roman" panose="02020603050405020304" pitchFamily="18" charset="0"/>
                    <a:ea typeface="微软雅黑" panose="020B0503020204020204" pitchFamily="34" charset="-122"/>
                    <a:cs typeface="+mn-cs"/>
                  </a:rPr>
                  <a:t>编</a:t>
                </a:r>
                <a:endParaRPr kumimoji="0" lang="zh-CN" altLang="en-US" sz="2000" b="1" i="0" u="none" strike="noStrike" kern="1200" cap="none" spc="0" normalizeH="0" baseline="0" noProof="1">
                  <a:ln>
                    <a:noFill/>
                  </a:ln>
                  <a:solidFill>
                    <a:srgbClr val="FF0000"/>
                  </a:solidFill>
                  <a:effectLst/>
                  <a:uLnTx/>
                  <a:uFillTx/>
                  <a:latin typeface="Times New Roman" panose="02020603050405020304" pitchFamily="18" charset="0"/>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1" i="0" u="none" strike="noStrike" kern="1200" cap="none" spc="0" normalizeH="0" baseline="0" noProof="1">
                    <a:ln>
                      <a:noFill/>
                    </a:ln>
                    <a:solidFill>
                      <a:srgbClr val="FF0000"/>
                    </a:solidFill>
                    <a:effectLst/>
                    <a:uLnTx/>
                    <a:uFillTx/>
                    <a:latin typeface="Times New Roman" panose="02020603050405020304" pitchFamily="18" charset="0"/>
                    <a:ea typeface="微软雅黑" panose="020B0503020204020204" pitchFamily="34" charset="-122"/>
                    <a:cs typeface="+mn-cs"/>
                  </a:rPr>
                  <a:t>码</a:t>
                </a:r>
                <a:endParaRPr kumimoji="0" lang="zh-CN" altLang="en-US" sz="2000" b="1" i="0" u="none" strike="noStrike" kern="1200" cap="none" spc="0" normalizeH="0" baseline="0" noProof="1">
                  <a:ln>
                    <a:noFill/>
                  </a:ln>
                  <a:solidFill>
                    <a:srgbClr val="FF0000"/>
                  </a:solidFill>
                  <a:effectLst/>
                  <a:uLnTx/>
                  <a:uFillTx/>
                  <a:latin typeface="Times New Roman" panose="02020603050405020304" pitchFamily="18" charset="0"/>
                  <a:ea typeface="微软雅黑" panose="020B0503020204020204" pitchFamily="34" charset="-122"/>
                  <a:cs typeface="+mn-cs"/>
                </a:endParaRPr>
              </a:p>
            </p:txBody>
          </p:sp>
          <p:sp>
            <p:nvSpPr>
              <p:cNvPr id="23584" name="Line 34"/>
              <p:cNvSpPr/>
              <p:nvPr/>
            </p:nvSpPr>
            <p:spPr>
              <a:xfrm>
                <a:off x="305" y="497"/>
                <a:ext cx="192" cy="0"/>
              </a:xfrm>
              <a:prstGeom prst="line">
                <a:avLst/>
              </a:prstGeom>
              <a:ln w="44450" cap="flat" cmpd="sng">
                <a:solidFill>
                  <a:srgbClr val="FF3300"/>
                </a:solidFill>
                <a:prstDash val="solid"/>
                <a:round/>
                <a:headEnd type="none" w="med" len="med"/>
                <a:tailEnd type="triangle" w="med" len="med"/>
              </a:ln>
            </p:spPr>
          </p:sp>
        </p:grpSp>
        <p:sp>
          <p:nvSpPr>
            <p:cNvPr id="23585" name="Text Box 35"/>
            <p:cNvSpPr txBox="1"/>
            <p:nvPr/>
          </p:nvSpPr>
          <p:spPr>
            <a:xfrm>
              <a:off x="3286116" y="4305798"/>
              <a:ext cx="486218" cy="1059596"/>
            </a:xfrm>
            <a:prstGeom prst="rect">
              <a:avLst/>
            </a:prstGeom>
            <a:solidFill>
              <a:srgbClr val="FFFF00"/>
            </a:solidFill>
            <a:ln w="9525" cap="flat" cmpd="sng">
              <a:solidFill>
                <a:schemeClr val="tx2"/>
              </a:solidFill>
              <a:prstDash val="solid"/>
              <a:miter/>
              <a:headEnd type="none" w="med" len="med"/>
              <a:tailEnd type="none" w="med" len="med"/>
            </a:ln>
          </p:spPr>
          <p:txBody>
            <a:bodyPr anchor="t">
              <a:spAutoFit/>
            </a:bodyPr>
            <a:p>
              <a:pPr>
                <a:spcBef>
                  <a:spcPct val="50000"/>
                </a:spcBef>
                <a:spcAft>
                  <a:spcPct val="50000"/>
                </a:spcAft>
              </a:pPr>
              <a:r>
                <a:rPr lang="zh-CN" altLang="en-US" sz="2000" b="1" dirty="0">
                  <a:solidFill>
                    <a:schemeClr val="hlink"/>
                  </a:solidFill>
                  <a:latin typeface="Times New Roman" panose="02020603050405020304" pitchFamily="18" charset="0"/>
                  <a:ea typeface="微软雅黑" panose="020B0503020204020204" pitchFamily="34" charset="-122"/>
                </a:rPr>
                <a:t>调制器</a:t>
              </a:r>
              <a:endParaRPr lang="en-US" altLang="zh-CN" sz="2000" dirty="0">
                <a:latin typeface="Comic Sans MS" panose="030F0702030302020204" pitchFamily="66" charset="0"/>
                <a:ea typeface="宋体" panose="02010600030101010101" pitchFamily="2" charset="-122"/>
              </a:endParaRPr>
            </a:p>
          </p:txBody>
        </p:sp>
        <p:grpSp>
          <p:nvGrpSpPr>
            <p:cNvPr id="23586" name="Group 36"/>
            <p:cNvGrpSpPr/>
            <p:nvPr/>
          </p:nvGrpSpPr>
          <p:grpSpPr>
            <a:xfrm>
              <a:off x="2571103" y="4011249"/>
              <a:ext cx="752962" cy="1574107"/>
              <a:chOff x="-21" y="108"/>
              <a:chExt cx="446" cy="758"/>
            </a:xfrm>
          </p:grpSpPr>
          <p:sp>
            <p:nvSpPr>
              <p:cNvPr id="23587" name="Text Box 37"/>
              <p:cNvSpPr txBox="1"/>
              <p:nvPr/>
            </p:nvSpPr>
            <p:spPr>
              <a:xfrm>
                <a:off x="-21" y="108"/>
                <a:ext cx="288" cy="758"/>
              </a:xfrm>
              <a:prstGeom prst="rect">
                <a:avLst/>
              </a:prstGeom>
              <a:solidFill>
                <a:schemeClr val="tx2"/>
              </a:solidFill>
              <a:ln w="9525" cap="flat" cmpd="sng">
                <a:solidFill>
                  <a:srgbClr val="FFFF00"/>
                </a:solidFill>
                <a:prstDash val="solid"/>
                <a:miter/>
                <a:headEnd type="none" w="med" len="med"/>
                <a:tailEnd type="none" w="med" len="med"/>
              </a:ln>
            </p:spPr>
            <p:txBody>
              <a:bodyPr anchor="t">
                <a:spAutoFit/>
              </a:bodyPr>
              <a:p>
                <a:pPr eaLnBrk="0" hangingPunct="0">
                  <a:spcBef>
                    <a:spcPct val="20000"/>
                  </a:spcBef>
                </a:pPr>
                <a:r>
                  <a:rPr lang="zh-CN" altLang="en-US" sz="2000" b="1" dirty="0">
                    <a:solidFill>
                      <a:srgbClr val="0000FF"/>
                    </a:solidFill>
                    <a:latin typeface="Times New Roman" panose="02020603050405020304" pitchFamily="18" charset="0"/>
                    <a:ea typeface="微软雅黑" panose="020B0503020204020204" pitchFamily="34" charset="-122"/>
                  </a:rPr>
                  <a:t>信</a:t>
                </a:r>
                <a:endParaRPr lang="zh-CN" altLang="en-US" sz="2000" b="1" dirty="0">
                  <a:solidFill>
                    <a:srgbClr val="0000FF"/>
                  </a:solidFill>
                  <a:latin typeface="Times New Roman" panose="02020603050405020304" pitchFamily="18" charset="0"/>
                  <a:ea typeface="微软雅黑" panose="020B0503020204020204" pitchFamily="34" charset="-122"/>
                </a:endParaRPr>
              </a:p>
              <a:p>
                <a:pPr eaLnBrk="0" hangingPunct="0">
                  <a:spcBef>
                    <a:spcPct val="20000"/>
                  </a:spcBef>
                </a:pPr>
                <a:r>
                  <a:rPr lang="zh-CN" altLang="en-US" sz="2000" b="1" dirty="0">
                    <a:solidFill>
                      <a:srgbClr val="0000FF"/>
                    </a:solidFill>
                    <a:latin typeface="Times New Roman" panose="02020603050405020304" pitchFamily="18" charset="0"/>
                    <a:ea typeface="微软雅黑" panose="020B0503020204020204" pitchFamily="34" charset="-122"/>
                  </a:rPr>
                  <a:t>道</a:t>
                </a:r>
                <a:endParaRPr lang="zh-CN" altLang="en-US" sz="2000" b="1" dirty="0">
                  <a:solidFill>
                    <a:srgbClr val="0000FF"/>
                  </a:solidFill>
                  <a:latin typeface="Times New Roman" panose="02020603050405020304" pitchFamily="18" charset="0"/>
                  <a:ea typeface="微软雅黑" panose="020B0503020204020204" pitchFamily="34" charset="-122"/>
                </a:endParaRPr>
              </a:p>
              <a:p>
                <a:pPr eaLnBrk="0" hangingPunct="0">
                  <a:spcBef>
                    <a:spcPct val="20000"/>
                  </a:spcBef>
                </a:pPr>
                <a:r>
                  <a:rPr lang="zh-CN" altLang="en-US" sz="2000" b="1" dirty="0">
                    <a:solidFill>
                      <a:srgbClr val="0000FF"/>
                    </a:solidFill>
                    <a:latin typeface="Times New Roman" panose="02020603050405020304" pitchFamily="18" charset="0"/>
                    <a:ea typeface="微软雅黑" panose="020B0503020204020204" pitchFamily="34" charset="-122"/>
                  </a:rPr>
                  <a:t>编</a:t>
                </a:r>
                <a:endParaRPr lang="zh-CN" altLang="en-US" sz="2000" b="1" dirty="0">
                  <a:solidFill>
                    <a:srgbClr val="0000FF"/>
                  </a:solidFill>
                  <a:latin typeface="Times New Roman" panose="02020603050405020304" pitchFamily="18" charset="0"/>
                  <a:ea typeface="微软雅黑" panose="020B0503020204020204" pitchFamily="34" charset="-122"/>
                </a:endParaRPr>
              </a:p>
              <a:p>
                <a:pPr eaLnBrk="0" hangingPunct="0">
                  <a:spcBef>
                    <a:spcPct val="20000"/>
                  </a:spcBef>
                </a:pPr>
                <a:r>
                  <a:rPr lang="zh-CN" altLang="en-US" sz="2000" b="1" dirty="0">
                    <a:solidFill>
                      <a:srgbClr val="0000FF"/>
                    </a:solidFill>
                    <a:latin typeface="Times New Roman" panose="02020603050405020304" pitchFamily="18" charset="0"/>
                    <a:ea typeface="微软雅黑" panose="020B0503020204020204" pitchFamily="34" charset="-122"/>
                  </a:rPr>
                  <a:t>码</a:t>
                </a:r>
                <a:endParaRPr lang="zh-CN" altLang="en-US" sz="2000" b="1" dirty="0">
                  <a:solidFill>
                    <a:srgbClr val="0000FF"/>
                  </a:solidFill>
                  <a:latin typeface="Times New Roman" panose="02020603050405020304" pitchFamily="18" charset="0"/>
                  <a:ea typeface="微软雅黑" panose="020B0503020204020204" pitchFamily="34" charset="-122"/>
                </a:endParaRPr>
              </a:p>
            </p:txBody>
          </p:sp>
          <p:sp>
            <p:nvSpPr>
              <p:cNvPr id="23588" name="Line 38"/>
              <p:cNvSpPr/>
              <p:nvPr/>
            </p:nvSpPr>
            <p:spPr>
              <a:xfrm>
                <a:off x="233" y="497"/>
                <a:ext cx="192" cy="0"/>
              </a:xfrm>
              <a:prstGeom prst="line">
                <a:avLst/>
              </a:prstGeom>
              <a:ln w="44450" cap="flat" cmpd="sng">
                <a:solidFill>
                  <a:srgbClr val="FF3300"/>
                </a:solidFill>
                <a:prstDash val="solid"/>
                <a:round/>
                <a:headEnd type="none" w="med" len="med"/>
                <a:tailEnd type="triangle" w="med" len="med"/>
              </a:ln>
            </p:spPr>
          </p:sp>
        </p:grpSp>
        <p:sp>
          <p:nvSpPr>
            <p:cNvPr id="23589" name="AutoShape 39"/>
            <p:cNvSpPr/>
            <p:nvPr/>
          </p:nvSpPr>
          <p:spPr>
            <a:xfrm>
              <a:off x="4143372" y="5920426"/>
              <a:ext cx="1296580" cy="334397"/>
            </a:xfrm>
            <a:prstGeom prst="borderCallout1">
              <a:avLst>
                <a:gd name="adj1" fmla="val 28236"/>
                <a:gd name="adj2" fmla="val 106250"/>
                <a:gd name="adj3" fmla="val -116861"/>
                <a:gd name="adj4" fmla="val 117579"/>
              </a:avLst>
            </a:prstGeom>
            <a:solidFill>
              <a:schemeClr val="accent1"/>
            </a:solidFill>
            <a:ln w="38100" cap="flat" cmpd="sng">
              <a:solidFill>
                <a:schemeClr val="tx2"/>
              </a:solidFill>
              <a:prstDash val="solid"/>
              <a:miter/>
              <a:headEnd type="none" w="med" len="med"/>
              <a:tailEnd type="none" w="med" len="med"/>
            </a:ln>
          </p:spPr>
          <p:txBody>
            <a:bodyPr anchor="t"/>
            <a:p>
              <a:r>
                <a:rPr lang="zh-CN" altLang="en-US" sz="2000" b="1" dirty="0">
                  <a:solidFill>
                    <a:schemeClr val="tx2"/>
                  </a:solidFill>
                  <a:latin typeface="Comic Sans MS" panose="030F0702030302020204" pitchFamily="66" charset="0"/>
                  <a:ea typeface="微软雅黑" panose="020B0503020204020204" pitchFamily="34" charset="-122"/>
                </a:rPr>
                <a:t>同步系统</a:t>
              </a:r>
              <a:endParaRPr lang="en-US" altLang="zh-CN" sz="2000" dirty="0">
                <a:latin typeface="Comic Sans MS" panose="030F0702030302020204" pitchFamily="66" charset="0"/>
                <a:ea typeface="宋体" panose="02010600030101010101" pitchFamily="2" charset="-122"/>
              </a:endParaRPr>
            </a:p>
          </p:txBody>
        </p:sp>
      </p:grpSp>
      <p:sp>
        <p:nvSpPr>
          <p:cNvPr id="23590" name="矩形 39"/>
          <p:cNvSpPr/>
          <p:nvPr/>
        </p:nvSpPr>
        <p:spPr>
          <a:xfrm>
            <a:off x="1928813" y="6457950"/>
            <a:ext cx="4735512" cy="400050"/>
          </a:xfrm>
          <a:prstGeom prst="rect">
            <a:avLst/>
          </a:prstGeom>
          <a:noFill/>
          <a:ln w="9525">
            <a:noFill/>
          </a:ln>
        </p:spPr>
        <p:txBody>
          <a:bodyPr wrap="none" anchor="t">
            <a:spAutoFit/>
          </a:bodyPr>
          <a:p>
            <a:r>
              <a:rPr lang="zh-CN" altLang="en-US" sz="2000" b="1" dirty="0">
                <a:solidFill>
                  <a:srgbClr val="FF0000"/>
                </a:solidFill>
                <a:latin typeface="微软雅黑" panose="020B0503020204020204" pitchFamily="34" charset="-122"/>
                <a:ea typeface="微软雅黑" panose="020B0503020204020204" pitchFamily="34" charset="-122"/>
              </a:rPr>
              <a:t>图</a:t>
            </a:r>
            <a:r>
              <a:rPr lang="en-US" altLang="zh-CN" sz="2000" b="1" dirty="0">
                <a:solidFill>
                  <a:srgbClr val="FF0000"/>
                </a:solidFill>
                <a:latin typeface="微软雅黑" panose="020B0503020204020204" pitchFamily="34" charset="-122"/>
                <a:ea typeface="微软雅黑" panose="020B0503020204020204" pitchFamily="34" charset="-122"/>
              </a:rPr>
              <a:t>11.1  </a:t>
            </a:r>
            <a:r>
              <a:rPr lang="zh-CN" altLang="en-US" sz="2000" b="1" dirty="0">
                <a:solidFill>
                  <a:srgbClr val="FF0000"/>
                </a:solidFill>
                <a:latin typeface="微软雅黑" panose="020B0503020204020204" pitchFamily="34" charset="-122"/>
                <a:ea typeface="微软雅黑" panose="020B0503020204020204" pitchFamily="34" charset="-122"/>
              </a:rPr>
              <a:t>信道编码在数字通信系统的位置</a:t>
            </a:r>
            <a:endParaRPr lang="zh-CN" altLang="en-US" sz="2000" b="1" dirty="0">
              <a:solidFill>
                <a:srgbClr val="FF0000"/>
              </a:solidFill>
              <a:latin typeface="Comic Sans MS" panose="030F0702030302020204" pitchFamily="66" charset="0"/>
              <a:ea typeface="宋体" panose="02010600030101010101" pitchFamily="2" charset="-122"/>
            </a:endParaRPr>
          </a:p>
        </p:txBody>
      </p:sp>
    </p:spTree>
  </p:cSld>
  <p:clrMapOvr>
    <a:masterClrMapping/>
  </p:clrMapOvr>
  <p:transition>
    <p:blinds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xfrm>
            <a:off x="1476375" y="620713"/>
            <a:ext cx="5238750" cy="576262"/>
          </a:xfrm>
          <a:ln/>
        </p:spPr>
        <p:txBody>
          <a:bodyPr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四 线性分组码例子</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汉明码</a:t>
            </a:r>
            <a:endParaRPr lang="zh-CN" altLang="en-US" sz="2800" dirty="0">
              <a:latin typeface="微软雅黑" panose="020B0503020204020204" pitchFamily="34" charset="-122"/>
              <a:ea typeface="微软雅黑" panose="020B0503020204020204" pitchFamily="34" charset="-122"/>
            </a:endParaRPr>
          </a:p>
        </p:txBody>
      </p:sp>
      <p:sp>
        <p:nvSpPr>
          <p:cNvPr id="69634" name="Rectangle 3"/>
          <p:cNvSpPr>
            <a:spLocks noGrp="1"/>
          </p:cNvSpPr>
          <p:nvPr>
            <p:ph type="body" sz="half" idx="1"/>
          </p:nvPr>
        </p:nvSpPr>
        <p:spPr>
          <a:xfrm>
            <a:off x="363538" y="1417638"/>
            <a:ext cx="8416925" cy="5051425"/>
          </a:xfrm>
          <a:ln/>
        </p:spPr>
        <p:txBody>
          <a:bodyPr wrap="square" lIns="91440" tIns="45720" rIns="91440" bIns="45720" anchor="t"/>
          <a:p>
            <a:pPr marL="0" indent="0" eaLnBrk="1" hangingPunct="1">
              <a:lnSpc>
                <a:spcPct val="15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汉明码</a:t>
            </a:r>
            <a:r>
              <a:rPr lang="zh-CN" altLang="en-US" sz="2000" b="1" dirty="0">
                <a:solidFill>
                  <a:srgbClr val="0000FF"/>
                </a:solidFill>
                <a:latin typeface="微软雅黑" panose="020B0503020204020204" pitchFamily="34" charset="-122"/>
                <a:ea typeface="微软雅黑" panose="020B0503020204020204" pitchFamily="34" charset="-122"/>
              </a:rPr>
              <a:t> </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能够纠正</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个误码的线性分组码称为</a:t>
            </a:r>
            <a:r>
              <a:rPr lang="zh-CN" altLang="en-US" sz="2000" b="1" dirty="0">
                <a:solidFill>
                  <a:schemeClr val="tx2"/>
                </a:solidFill>
                <a:latin typeface="微软雅黑" panose="020B0503020204020204" pitchFamily="34" charset="-122"/>
                <a:ea typeface="微软雅黑" panose="020B0503020204020204" pitchFamily="34" charset="-122"/>
              </a:rPr>
              <a:t>汉明码</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rgbClr val="0000FF"/>
                </a:solidFill>
                <a:latin typeface="微软雅黑" panose="020B0503020204020204" pitchFamily="34" charset="-122"/>
                <a:ea typeface="微软雅黑" panose="020B0503020204020204" pitchFamily="34" charset="-122"/>
              </a:rPr>
              <a:t>满足</a:t>
            </a:r>
            <a:r>
              <a:rPr lang="en-US" altLang="zh-CN" sz="2000" b="1" dirty="0">
                <a:solidFill>
                  <a:srgbClr val="0000FF"/>
                </a:solidFill>
                <a:latin typeface="微软雅黑" panose="020B0503020204020204" pitchFamily="34" charset="-122"/>
                <a:ea typeface="微软雅黑" panose="020B0503020204020204" pitchFamily="34" charset="-122"/>
              </a:rPr>
              <a:t>k=2</a:t>
            </a:r>
            <a:r>
              <a:rPr lang="en-US" altLang="zh-CN" sz="2000" b="1" baseline="30000" dirty="0">
                <a:solidFill>
                  <a:srgbClr val="0000FF"/>
                </a:solidFill>
                <a:latin typeface="微软雅黑" panose="020B0503020204020204" pitchFamily="34" charset="-122"/>
                <a:ea typeface="微软雅黑" panose="020B0503020204020204" pitchFamily="34" charset="-122"/>
              </a:rPr>
              <a:t>m</a:t>
            </a:r>
            <a:r>
              <a:rPr lang="en-US" altLang="zh-CN" sz="2000" b="1" dirty="0">
                <a:solidFill>
                  <a:srgbClr val="0000FF"/>
                </a:solidFill>
                <a:latin typeface="微软雅黑" panose="020B0503020204020204" pitchFamily="34" charset="-122"/>
                <a:ea typeface="微软雅黑" panose="020B0503020204020204" pitchFamily="34" charset="-122"/>
              </a:rPr>
              <a:t>-m-1</a:t>
            </a:r>
            <a:r>
              <a:rPr lang="zh-CN" altLang="en-US" sz="2000" b="1" dirty="0">
                <a:solidFill>
                  <a:srgbClr val="0000FF"/>
                </a:solidFill>
                <a:latin typeface="微软雅黑" panose="020B0503020204020204" pitchFamily="34" charset="-122"/>
                <a:ea typeface="微软雅黑" panose="020B0503020204020204" pitchFamily="34" charset="-122"/>
              </a:rPr>
              <a:t>的线性分组码</a:t>
            </a:r>
            <a:r>
              <a:rPr lang="zh-CN" altLang="en-US" sz="2000" dirty="0">
                <a:latin typeface="微软雅黑" panose="020B0503020204020204" pitchFamily="34" charset="-122"/>
                <a:ea typeface="微软雅黑" panose="020B0503020204020204" pitchFamily="34" charset="-122"/>
              </a:rPr>
              <a:t>称为</a:t>
            </a:r>
            <a:r>
              <a:rPr lang="zh-CN" altLang="en-US" sz="2000" b="1" dirty="0">
                <a:solidFill>
                  <a:schemeClr val="tx2"/>
                </a:solidFill>
                <a:latin typeface="微软雅黑" panose="020B0503020204020204" pitchFamily="34" charset="-122"/>
                <a:ea typeface="微软雅黑" panose="020B0503020204020204" pitchFamily="34" charset="-122"/>
              </a:rPr>
              <a:t>汉明码</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码长</a:t>
            </a:r>
            <a:r>
              <a:rPr lang="en-US" altLang="zh-CN" sz="2000" dirty="0">
                <a:latin typeface="微软雅黑" panose="020B0503020204020204" pitchFamily="34" charset="-122"/>
                <a:ea typeface="微软雅黑" panose="020B0503020204020204" pitchFamily="34" charset="-122"/>
              </a:rPr>
              <a:t>n=2</a:t>
            </a:r>
            <a:r>
              <a:rPr lang="en-US" altLang="zh-CN" sz="2000" baseline="50000" dirty="0">
                <a:latin typeface="微软雅黑" panose="020B0503020204020204" pitchFamily="34" charset="-122"/>
                <a:ea typeface="微软雅黑" panose="020B0503020204020204" pitchFamily="34" charset="-122"/>
              </a:rPr>
              <a:t>m</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、信息码位</a:t>
            </a:r>
            <a:r>
              <a:rPr lang="en-US" altLang="zh-CN" sz="2000" dirty="0">
                <a:latin typeface="微软雅黑" panose="020B0503020204020204" pitchFamily="34" charset="-122"/>
                <a:ea typeface="微软雅黑" panose="020B0503020204020204" pitchFamily="34" charset="-122"/>
              </a:rPr>
              <a:t>k=2</a:t>
            </a:r>
            <a:r>
              <a:rPr lang="en-US" altLang="zh-CN" sz="2000" baseline="50000" dirty="0">
                <a:latin typeface="微软雅黑" panose="020B0503020204020204" pitchFamily="34" charset="-122"/>
                <a:ea typeface="微软雅黑" panose="020B0503020204020204" pitchFamily="34" charset="-122"/>
              </a:rPr>
              <a:t>m</a:t>
            </a:r>
            <a:r>
              <a:rPr lang="en-US" altLang="zh-CN" sz="2000" dirty="0">
                <a:latin typeface="微软雅黑" panose="020B0503020204020204" pitchFamily="34" charset="-122"/>
                <a:ea typeface="微软雅黑" panose="020B0503020204020204" pitchFamily="34" charset="-122"/>
              </a:rPr>
              <a:t>-m-1</a:t>
            </a:r>
            <a:r>
              <a:rPr lang="zh-CN" altLang="en-US" sz="2000" dirty="0">
                <a:latin typeface="微软雅黑" panose="020B0503020204020204" pitchFamily="34" charset="-122"/>
                <a:ea typeface="微软雅黑" panose="020B0503020204020204" pitchFamily="34" charset="-122"/>
              </a:rPr>
              <a:t>、监督码位</a:t>
            </a:r>
            <a:r>
              <a:rPr lang="en-US" altLang="zh-CN" sz="2000" dirty="0">
                <a:latin typeface="微软雅黑" panose="020B0503020204020204" pitchFamily="34" charset="-122"/>
                <a:ea typeface="微软雅黑" panose="020B0503020204020204" pitchFamily="34" charset="-122"/>
              </a:rPr>
              <a:t>r=n-k=m</a:t>
            </a:r>
            <a:r>
              <a:rPr lang="zh-CN" altLang="en-US" sz="2000" dirty="0">
                <a:latin typeface="微软雅黑" panose="020B0503020204020204" pitchFamily="34" charset="-122"/>
                <a:ea typeface="微软雅黑" panose="020B0503020204020204" pitchFamily="34" charset="-122"/>
              </a:rPr>
              <a:t>，最小码距</a:t>
            </a:r>
            <a:r>
              <a:rPr lang="en-US" altLang="zh-CN" sz="2000" dirty="0">
                <a:latin typeface="微软雅黑" panose="020B0503020204020204" pitchFamily="34" charset="-122"/>
                <a:ea typeface="微软雅黑" panose="020B0503020204020204" pitchFamily="34" charset="-122"/>
              </a:rPr>
              <a:t>d</a:t>
            </a:r>
            <a:r>
              <a:rPr lang="en-US" altLang="zh-CN" sz="2000" baseline="-25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、纠错能力为</a:t>
            </a:r>
            <a:r>
              <a:rPr lang="en-US" altLang="zh-CN" sz="2000" dirty="0">
                <a:latin typeface="微软雅黑" panose="020B0503020204020204" pitchFamily="34" charset="-122"/>
                <a:ea typeface="微软雅黑" panose="020B0503020204020204" pitchFamily="34" charset="-122"/>
              </a:rPr>
              <a:t>t=1</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e=2</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1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2. </a:t>
            </a:r>
            <a:r>
              <a:rPr lang="zh-CN" altLang="en-US" sz="2800" b="1" dirty="0">
                <a:solidFill>
                  <a:srgbClr val="0000FF"/>
                </a:solidFill>
                <a:latin typeface="微软雅黑" panose="020B0503020204020204" pitchFamily="34" charset="-122"/>
                <a:ea typeface="微软雅黑" panose="020B0503020204020204" pitchFamily="34" charset="-122"/>
              </a:rPr>
              <a:t>汉明码的构成</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chemeClr val="tx2"/>
                </a:solidFill>
                <a:latin typeface="微软雅黑" panose="020B0503020204020204" pitchFamily="34" charset="-122"/>
                <a:ea typeface="微软雅黑" panose="020B0503020204020204" pitchFamily="34" charset="-122"/>
              </a:rPr>
              <a:t>(1) </a:t>
            </a:r>
            <a:r>
              <a:rPr lang="zh-CN" altLang="en-US" sz="2800" b="1" dirty="0">
                <a:solidFill>
                  <a:schemeClr val="tx2"/>
                </a:solidFill>
                <a:latin typeface="微软雅黑" panose="020B0503020204020204" pitchFamily="34" charset="-122"/>
                <a:ea typeface="微软雅黑" panose="020B0503020204020204" pitchFamily="34" charset="-122"/>
              </a:rPr>
              <a:t>监督矩阵</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汉明码的监督矩阵</a:t>
            </a:r>
            <a:r>
              <a:rPr lang="en-US" altLang="zh-CN" sz="2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由</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行</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列构成，</a:t>
            </a:r>
            <a:r>
              <a:rPr lang="zh-CN" altLang="en-US" sz="2000" b="1" dirty="0">
                <a:solidFill>
                  <a:srgbClr val="0000FF"/>
                </a:solidFill>
                <a:latin typeface="微软雅黑" panose="020B0503020204020204" pitchFamily="34" charset="-122"/>
                <a:ea typeface="微软雅黑" panose="020B0503020204020204" pitchFamily="34" charset="-122"/>
              </a:rPr>
              <a:t>其</a:t>
            </a:r>
            <a:r>
              <a:rPr lang="en-US" altLang="zh-CN" sz="2000" b="1" dirty="0">
                <a:solidFill>
                  <a:srgbClr val="0000FF"/>
                </a:solidFill>
                <a:latin typeface="微软雅黑" panose="020B0503020204020204" pitchFamily="34" charset="-122"/>
                <a:ea typeface="微软雅黑" panose="020B0503020204020204" pitchFamily="34" charset="-122"/>
              </a:rPr>
              <a:t>n</a:t>
            </a:r>
            <a:r>
              <a:rPr lang="zh-CN" altLang="en-US" sz="2000" b="1" dirty="0">
                <a:solidFill>
                  <a:srgbClr val="0000FF"/>
                </a:solidFill>
                <a:latin typeface="微软雅黑" panose="020B0503020204020204" pitchFamily="34" charset="-122"/>
                <a:ea typeface="微软雅黑" panose="020B0503020204020204" pitchFamily="34" charset="-122"/>
              </a:rPr>
              <a:t>列分别由除了全</a:t>
            </a:r>
            <a:r>
              <a:rPr lang="en-US" altLang="zh-CN" sz="2000" b="1" dirty="0">
                <a:solidFill>
                  <a:srgbClr val="0000FF"/>
                </a:solidFill>
                <a:latin typeface="微软雅黑" panose="020B0503020204020204" pitchFamily="34" charset="-122"/>
                <a:ea typeface="微软雅黑" panose="020B0503020204020204" pitchFamily="34" charset="-122"/>
              </a:rPr>
              <a:t>0</a:t>
            </a:r>
            <a:r>
              <a:rPr lang="zh-CN" altLang="en-US" sz="2000" b="1" dirty="0">
                <a:solidFill>
                  <a:srgbClr val="0000FF"/>
                </a:solidFill>
                <a:latin typeface="微软雅黑" panose="020B0503020204020204" pitchFamily="34" charset="-122"/>
                <a:ea typeface="微软雅黑" panose="020B0503020204020204" pitchFamily="34" charset="-122"/>
              </a:rPr>
              <a:t>之外的</a:t>
            </a:r>
            <a:r>
              <a:rPr lang="en-US" altLang="zh-CN" sz="2000" b="1" dirty="0">
                <a:solidFill>
                  <a:srgbClr val="0000FF"/>
                </a:solidFill>
                <a:latin typeface="微软雅黑" panose="020B0503020204020204" pitchFamily="34" charset="-122"/>
                <a:ea typeface="微软雅黑" panose="020B0503020204020204" pitchFamily="34" charset="-122"/>
              </a:rPr>
              <a:t>m</a:t>
            </a:r>
            <a:r>
              <a:rPr lang="zh-CN" altLang="en-US" sz="2000" b="1" dirty="0">
                <a:solidFill>
                  <a:srgbClr val="0000FF"/>
                </a:solidFill>
                <a:latin typeface="微软雅黑" panose="020B0503020204020204" pitchFamily="34" charset="-122"/>
                <a:ea typeface="微软雅黑" panose="020B0503020204020204" pitchFamily="34" charset="-122"/>
              </a:rPr>
              <a:t>位码组构成，每个码组只在某一列中出现一次</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aphicFrame>
        <p:nvGraphicFramePr>
          <p:cNvPr id="69635" name="Object 4"/>
          <p:cNvGraphicFramePr>
            <a:graphicFrameLocks noGrp="1"/>
          </p:cNvGraphicFramePr>
          <p:nvPr>
            <p:ph sz="half" idx="2"/>
          </p:nvPr>
        </p:nvGraphicFramePr>
        <p:xfrm>
          <a:off x="4286250" y="4244975"/>
          <a:ext cx="1919288" cy="1220788"/>
        </p:xfrm>
        <a:graphic>
          <a:graphicData uri="http://schemas.openxmlformats.org/presentationml/2006/ole">
            <mc:AlternateContent xmlns:mc="http://schemas.openxmlformats.org/markup-compatibility/2006">
              <mc:Choice xmlns:v="urn:schemas-microsoft-com:vml" Requires="v">
                <p:oleObj spid="_x0000_s3127" name="" r:id="rId1" imgW="1003300" imgH="711200" progId="Equation.3">
                  <p:embed/>
                </p:oleObj>
              </mc:Choice>
              <mc:Fallback>
                <p:oleObj name="" r:id="rId1" imgW="1003300" imgH="711200" progId="Equation.3">
                  <p:embed/>
                  <p:pic>
                    <p:nvPicPr>
                      <p:cNvPr id="0" name="图片 3126"/>
                      <p:cNvPicPr/>
                      <p:nvPr/>
                    </p:nvPicPr>
                    <p:blipFill>
                      <a:blip r:embed="rId2"/>
                      <a:stretch>
                        <a:fillRect/>
                      </a:stretch>
                    </p:blipFill>
                    <p:spPr>
                      <a:xfrm>
                        <a:off x="4286250" y="4244975"/>
                        <a:ext cx="1919288" cy="1220788"/>
                      </a:xfrm>
                      <a:prstGeom prst="rect">
                        <a:avLst/>
                      </a:prstGeom>
                      <a:solidFill>
                        <a:srgbClr val="CCFFFF"/>
                      </a:solidFill>
                      <a:ln w="38100">
                        <a:miter/>
                      </a:ln>
                    </p:spPr>
                  </p:pic>
                </p:oleObj>
              </mc:Fallback>
            </mc:AlternateContent>
          </a:graphicData>
        </a:graphic>
      </p:graphicFrame>
      <p:sp>
        <p:nvSpPr>
          <p:cNvPr id="69636" name="矩形标注 4"/>
          <p:cNvSpPr/>
          <p:nvPr/>
        </p:nvSpPr>
        <p:spPr>
          <a:xfrm>
            <a:off x="6858000" y="4500563"/>
            <a:ext cx="2286000" cy="428625"/>
          </a:xfrm>
          <a:prstGeom prst="wedgeRectCallout">
            <a:avLst>
              <a:gd name="adj1" fmla="val -68542"/>
              <a:gd name="adj2" fmla="val 27546"/>
            </a:avLst>
          </a:prstGeom>
          <a:solidFill>
            <a:schemeClr val="accent1"/>
          </a:solidFill>
          <a:ln w="9525" cap="flat" cmpd="sng">
            <a:solidFill>
              <a:schemeClr val="tx1"/>
            </a:solidFill>
            <a:prstDash val="solid"/>
            <a:round/>
            <a:headEnd type="none" w="med" len="med"/>
            <a:tailEnd type="none" w="med" len="med"/>
          </a:ln>
        </p:spPr>
        <p:txBody>
          <a:bodyPr anchor="t"/>
          <a:p>
            <a:r>
              <a:rPr lang="zh-CN" altLang="en-US" sz="2000" b="1" dirty="0">
                <a:solidFill>
                  <a:srgbClr val="0000FF"/>
                </a:solidFill>
                <a:latin typeface="微软雅黑" panose="020B0503020204020204" pitchFamily="34" charset="-122"/>
                <a:ea typeface="微软雅黑" panose="020B0503020204020204" pitchFamily="34" charset="-122"/>
              </a:rPr>
              <a:t>监督矩阵</a:t>
            </a:r>
            <a:r>
              <a:rPr lang="en-US" altLang="zh-CN" sz="2000" b="1" dirty="0">
                <a:solidFill>
                  <a:srgbClr val="0000FF"/>
                </a:solidFill>
                <a:latin typeface="微软雅黑" panose="020B0503020204020204" pitchFamily="34" charset="-122"/>
                <a:ea typeface="微软雅黑" panose="020B0503020204020204" pitchFamily="34" charset="-122"/>
              </a:rPr>
              <a:t>H</a:t>
            </a:r>
            <a:r>
              <a:rPr lang="zh-CN" altLang="en-US" sz="2000" b="1" dirty="0">
                <a:solidFill>
                  <a:srgbClr val="0000FF"/>
                </a:solidFill>
                <a:latin typeface="微软雅黑" panose="020B0503020204020204" pitchFamily="34" charset="-122"/>
                <a:ea typeface="微软雅黑" panose="020B0503020204020204" pitchFamily="34" charset="-122"/>
              </a:rPr>
              <a:t>的构成</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a:xfrm>
            <a:off x="1476375" y="620713"/>
            <a:ext cx="2738438" cy="576262"/>
          </a:xfrm>
          <a:ln/>
        </p:spPr>
        <p:txBody>
          <a:bodyPr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生成矩阵</a:t>
            </a:r>
            <a:endParaRPr lang="zh-CN" altLang="en-US" sz="2800" dirty="0">
              <a:latin typeface="微软雅黑" panose="020B0503020204020204" pitchFamily="34" charset="-122"/>
              <a:ea typeface="微软雅黑" panose="020B0503020204020204" pitchFamily="34" charset="-122"/>
            </a:endParaRPr>
          </a:p>
        </p:txBody>
      </p:sp>
      <p:graphicFrame>
        <p:nvGraphicFramePr>
          <p:cNvPr id="70658" name="Object 4"/>
          <p:cNvGraphicFramePr>
            <a:graphicFrameLocks noGrp="1"/>
          </p:cNvGraphicFramePr>
          <p:nvPr>
            <p:ph sz="half" idx="1"/>
          </p:nvPr>
        </p:nvGraphicFramePr>
        <p:xfrm>
          <a:off x="857250" y="1550988"/>
          <a:ext cx="2924175" cy="1296987"/>
        </p:xfrm>
        <a:graphic>
          <a:graphicData uri="http://schemas.openxmlformats.org/presentationml/2006/ole">
            <mc:AlternateContent xmlns:mc="http://schemas.openxmlformats.org/markup-compatibility/2006">
              <mc:Choice xmlns:v="urn:schemas-microsoft-com:vml" Requires="v">
                <p:oleObj spid="_x0000_s3128" name="" r:id="rId1" imgW="1574165" imgH="711200" progId="Equation.3">
                  <p:embed/>
                </p:oleObj>
              </mc:Choice>
              <mc:Fallback>
                <p:oleObj name="" r:id="rId1" imgW="1574165" imgH="711200" progId="Equation.3">
                  <p:embed/>
                  <p:pic>
                    <p:nvPicPr>
                      <p:cNvPr id="0" name="图片 3127"/>
                      <p:cNvPicPr/>
                      <p:nvPr/>
                    </p:nvPicPr>
                    <p:blipFill>
                      <a:blip r:embed="rId2"/>
                      <a:stretch>
                        <a:fillRect/>
                      </a:stretch>
                    </p:blipFill>
                    <p:spPr>
                      <a:xfrm>
                        <a:off x="857250" y="1550988"/>
                        <a:ext cx="2924175" cy="1296987"/>
                      </a:xfrm>
                      <a:prstGeom prst="rect">
                        <a:avLst/>
                      </a:prstGeom>
                      <a:solidFill>
                        <a:srgbClr val="CCFFFF"/>
                      </a:solidFill>
                      <a:ln w="38100">
                        <a:miter/>
                      </a:ln>
                    </p:spPr>
                  </p:pic>
                </p:oleObj>
              </mc:Fallback>
            </mc:AlternateContent>
          </a:graphicData>
        </a:graphic>
      </p:graphicFrame>
      <p:graphicFrame>
        <p:nvGraphicFramePr>
          <p:cNvPr id="70659" name="Object 6"/>
          <p:cNvGraphicFramePr>
            <a:graphicFrameLocks noGrp="1"/>
          </p:cNvGraphicFramePr>
          <p:nvPr>
            <p:ph sz="half" idx="2"/>
          </p:nvPr>
        </p:nvGraphicFramePr>
        <p:xfrm>
          <a:off x="5076825" y="1484313"/>
          <a:ext cx="2955925" cy="1547812"/>
        </p:xfrm>
        <a:graphic>
          <a:graphicData uri="http://schemas.openxmlformats.org/presentationml/2006/ole">
            <mc:AlternateContent xmlns:mc="http://schemas.openxmlformats.org/markup-compatibility/2006">
              <mc:Choice xmlns:v="urn:schemas-microsoft-com:vml" Requires="v">
                <p:oleObj spid="_x0000_s3122" name="" r:id="rId3" imgW="1625600" imgH="914400" progId="Equation.3">
                  <p:embed/>
                </p:oleObj>
              </mc:Choice>
              <mc:Fallback>
                <p:oleObj name="" r:id="rId3" imgW="1625600" imgH="914400" progId="Equation.3">
                  <p:embed/>
                  <p:pic>
                    <p:nvPicPr>
                      <p:cNvPr id="0" name="图片 3121"/>
                      <p:cNvPicPr/>
                      <p:nvPr/>
                    </p:nvPicPr>
                    <p:blipFill>
                      <a:blip r:embed="rId4"/>
                      <a:stretch>
                        <a:fillRect/>
                      </a:stretch>
                    </p:blipFill>
                    <p:spPr>
                      <a:xfrm>
                        <a:off x="5076825" y="1484313"/>
                        <a:ext cx="2955925" cy="1547812"/>
                      </a:xfrm>
                      <a:prstGeom prst="rect">
                        <a:avLst/>
                      </a:prstGeom>
                      <a:solidFill>
                        <a:srgbClr val="CCFFFF"/>
                      </a:solidFill>
                      <a:ln w="38100">
                        <a:miter/>
                      </a:ln>
                    </p:spPr>
                  </p:pic>
                </p:oleObj>
              </mc:Fallback>
            </mc:AlternateContent>
          </a:graphicData>
        </a:graphic>
      </p:graphicFrame>
      <p:sp>
        <p:nvSpPr>
          <p:cNvPr id="16389" name="Rectangle 10"/>
          <p:cNvSpPr>
            <a:spLocks noChangeArrowheads="1"/>
          </p:cNvSpPr>
          <p:nvPr/>
        </p:nvSpPr>
        <p:spPr bwMode="auto">
          <a:xfrm>
            <a:off x="376238" y="2928938"/>
            <a:ext cx="8402638" cy="3230563"/>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j-cs"/>
              </a:rPr>
              <a:t>(3) </a:t>
            </a:r>
            <a:r>
              <a:rPr kumimoji="0" lang="zh-CN" altLang="en-US" sz="28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j-cs"/>
              </a:rPr>
              <a:t>码组</a:t>
            </a:r>
            <a:endParaRPr kumimoji="0" lang="en-US" altLang="zh-CN" sz="28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j-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A=[a</a:t>
            </a:r>
            <a:r>
              <a:rPr kumimoji="0" lang="en-US" altLang="zh-CN" sz="2000" b="1" i="0" u="none" strike="noStrike" kern="1200" cap="none" spc="0" normalizeH="0" baseline="-2500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6 </a:t>
            </a:r>
            <a:r>
              <a:rPr kumimoji="0" lang="en-US" altLang="zh-CN"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a:t>
            </a:r>
            <a:r>
              <a:rPr kumimoji="0" lang="en-US" altLang="zh-CN" sz="2000" b="1" i="0" u="none" strike="noStrike" kern="1200" cap="none" spc="0" normalizeH="0" baseline="-2500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5 </a:t>
            </a:r>
            <a:r>
              <a:rPr kumimoji="0" lang="en-US" altLang="zh-CN"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a:t>
            </a:r>
            <a:r>
              <a:rPr kumimoji="0" lang="en-US" altLang="zh-CN" sz="2000" b="1" i="0" u="none" strike="noStrike" kern="1200" cap="none" spc="0" normalizeH="0" baseline="-2500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4 </a:t>
            </a:r>
            <a:r>
              <a:rPr kumimoji="0" lang="en-US" altLang="zh-CN"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a:t>
            </a:r>
            <a:r>
              <a:rPr kumimoji="0" lang="en-US" altLang="zh-CN" sz="2000" b="1" i="0" u="none" strike="noStrike" kern="1200" cap="none" spc="0" normalizeH="0" baseline="-2500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3</a:t>
            </a:r>
            <a:r>
              <a:rPr kumimoji="0" lang="en-US" altLang="zh-CN"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]·G</a:t>
            </a:r>
            <a:endParaRPr kumimoji="0" lang="en-US" altLang="zh-CN"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3. </a:t>
            </a:r>
            <a:r>
              <a:rPr kumimoji="0" lang="zh-CN" altLang="en-US" sz="2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扩展汉明码</a:t>
            </a:r>
            <a:endParaRPr kumimoji="0" lang="zh-CN" altLang="en-US" sz="2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汉明码</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如果加上一位对所有码元都进行校验的监督位，则监督位由</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位增至</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m+1</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位，信息位不变，码长为</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n=2</a:t>
            </a:r>
            <a:r>
              <a:rPr kumimoji="0" lang="en-US" altLang="zh-CN" sz="2000" b="0" i="0" u="none" strike="noStrike" kern="12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，通常把这种</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en-US" altLang="zh-CN" sz="2000" b="0" i="0" u="none" strike="noStrike" kern="12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en-US" altLang="zh-CN" sz="2000" b="0" i="0" u="none" strike="noStrike" kern="12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-(m+1))</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码称为</a:t>
            </a:r>
            <a:r>
              <a:rPr kumimoji="0" lang="zh-CN" altLang="en-US" sz="2000" b="1"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扩展汉明码</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，其最小码距为</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，它能纠正</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位误码同时检测</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位误码</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70661" name="Line 11"/>
          <p:cNvSpPr/>
          <p:nvPr/>
        </p:nvSpPr>
        <p:spPr>
          <a:xfrm>
            <a:off x="4105275" y="2200275"/>
            <a:ext cx="647700" cy="0"/>
          </a:xfrm>
          <a:prstGeom prst="line">
            <a:avLst/>
          </a:prstGeom>
          <a:ln w="76200" cap="flat" cmpd="sng">
            <a:solidFill>
              <a:srgbClr val="0000FF"/>
            </a:solidFill>
            <a:prstDash val="solid"/>
            <a:round/>
            <a:headEnd type="none" w="med" len="med"/>
            <a:tailEnd type="triangle" w="med" len="med"/>
          </a:ln>
        </p:spPr>
      </p:sp>
      <p:sp>
        <p:nvSpPr>
          <p:cNvPr id="70662" name="矩形标注 4"/>
          <p:cNvSpPr/>
          <p:nvPr/>
        </p:nvSpPr>
        <p:spPr>
          <a:xfrm>
            <a:off x="5929313" y="500063"/>
            <a:ext cx="3214687" cy="428625"/>
          </a:xfrm>
          <a:prstGeom prst="wedgeRectCallout">
            <a:avLst>
              <a:gd name="adj1" fmla="val -77968"/>
              <a:gd name="adj2" fmla="val 51931"/>
            </a:avLst>
          </a:prstGeom>
          <a:solidFill>
            <a:schemeClr val="accent1"/>
          </a:solidFill>
          <a:ln w="9525" cap="flat" cmpd="sng">
            <a:solidFill>
              <a:schemeClr val="tx1"/>
            </a:solidFill>
            <a:prstDash val="solid"/>
            <a:round/>
            <a:headEnd type="none" w="med" len="med"/>
            <a:tailEnd type="none" w="med" len="med"/>
          </a:ln>
        </p:spPr>
        <p:txBody>
          <a:bodyPr anchor="t"/>
          <a:p>
            <a:r>
              <a:rPr lang="zh-CN" altLang="en-US" sz="2000" b="1" dirty="0">
                <a:solidFill>
                  <a:srgbClr val="0000FF"/>
                </a:solidFill>
                <a:latin typeface="微软雅黑" panose="020B0503020204020204" pitchFamily="34" charset="-122"/>
                <a:ea typeface="微软雅黑" panose="020B0503020204020204" pitchFamily="34" charset="-122"/>
              </a:rPr>
              <a:t>监督矩阵</a:t>
            </a:r>
            <a:r>
              <a:rPr lang="en-US" altLang="zh-CN" sz="2000" b="1" dirty="0">
                <a:solidFill>
                  <a:srgbClr val="0000FF"/>
                </a:solidFill>
                <a:latin typeface="微软雅黑" panose="020B0503020204020204" pitchFamily="34" charset="-122"/>
                <a:ea typeface="微软雅黑" panose="020B0503020204020204" pitchFamily="34" charset="-122"/>
              </a:rPr>
              <a:t>H</a:t>
            </a:r>
            <a:r>
              <a:rPr lang="zh-CN" altLang="en-US" sz="2000" b="1" dirty="0">
                <a:solidFill>
                  <a:srgbClr val="0000FF"/>
                </a:solidFill>
                <a:latin typeface="微软雅黑" panose="020B0503020204020204" pitchFamily="34" charset="-122"/>
                <a:ea typeface="微软雅黑" panose="020B0503020204020204" pitchFamily="34" charset="-122"/>
              </a:rPr>
              <a:t>求出生成矩阵</a:t>
            </a:r>
            <a:r>
              <a:rPr lang="en-US" altLang="zh-CN" sz="2000" b="1" dirty="0">
                <a:solidFill>
                  <a:srgbClr val="0000FF"/>
                </a:solidFill>
                <a:latin typeface="微软雅黑" panose="020B0503020204020204" pitchFamily="34" charset="-122"/>
                <a:ea typeface="微软雅黑" panose="020B0503020204020204" pitchFamily="34" charset="-122"/>
              </a:rPr>
              <a:t>G</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70663" name="矩形标注 4"/>
          <p:cNvSpPr/>
          <p:nvPr/>
        </p:nvSpPr>
        <p:spPr>
          <a:xfrm>
            <a:off x="6143625" y="3500438"/>
            <a:ext cx="2714625" cy="428625"/>
          </a:xfrm>
          <a:prstGeom prst="wedgeRectCallout">
            <a:avLst>
              <a:gd name="adj1" fmla="val -97389"/>
              <a:gd name="adj2" fmla="val 39556"/>
            </a:avLst>
          </a:prstGeom>
          <a:solidFill>
            <a:schemeClr val="accent1"/>
          </a:solidFill>
          <a:ln w="9525" cap="flat" cmpd="sng">
            <a:solidFill>
              <a:schemeClr val="tx1"/>
            </a:solidFill>
            <a:prstDash val="solid"/>
            <a:round/>
            <a:headEnd type="none" w="med" len="med"/>
            <a:tailEnd type="none" w="med" len="med"/>
          </a:ln>
        </p:spPr>
        <p:txBody>
          <a:bodyPr anchor="t"/>
          <a:p>
            <a:r>
              <a:rPr lang="zh-CN" altLang="en-US" sz="2000" b="1" dirty="0">
                <a:solidFill>
                  <a:srgbClr val="0000FF"/>
                </a:solidFill>
                <a:latin typeface="微软雅黑" panose="020B0503020204020204" pitchFamily="34" charset="-122"/>
                <a:ea typeface="微软雅黑" panose="020B0503020204020204" pitchFamily="34" charset="-122"/>
              </a:rPr>
              <a:t>生成矩阵</a:t>
            </a:r>
            <a:r>
              <a:rPr lang="en-US" altLang="zh-CN" sz="2000" b="1" dirty="0">
                <a:solidFill>
                  <a:srgbClr val="0000FF"/>
                </a:solidFill>
                <a:latin typeface="微软雅黑" panose="020B0503020204020204" pitchFamily="34" charset="-122"/>
                <a:ea typeface="微软雅黑" panose="020B0503020204020204" pitchFamily="34" charset="-122"/>
              </a:rPr>
              <a:t>G</a:t>
            </a:r>
            <a:r>
              <a:rPr lang="zh-CN" altLang="en-US" sz="2000" b="1" dirty="0">
                <a:solidFill>
                  <a:srgbClr val="0000FF"/>
                </a:solidFill>
                <a:latin typeface="微软雅黑" panose="020B0503020204020204" pitchFamily="34" charset="-122"/>
                <a:ea typeface="微软雅黑" panose="020B0503020204020204" pitchFamily="34" charset="-122"/>
              </a:rPr>
              <a:t>生成码组</a:t>
            </a:r>
            <a:r>
              <a:rPr lang="en-US" altLang="zh-CN" sz="2000" b="1" dirty="0">
                <a:solidFill>
                  <a:srgbClr val="0000FF"/>
                </a:solidFill>
                <a:latin typeface="微软雅黑" panose="020B0503020204020204" pitchFamily="34" charset="-122"/>
                <a:ea typeface="微软雅黑" panose="020B0503020204020204" pitchFamily="34" charset="-122"/>
              </a:rPr>
              <a:t>A</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a:xfrm>
            <a:off x="1476375" y="620713"/>
            <a:ext cx="3382963" cy="576262"/>
          </a:xfrm>
          <a:ln/>
        </p:spPr>
        <p:txBody>
          <a:bodyPr wrap="square" lIns="91440" tIns="45720" rIns="91440" bIns="45720" anchor="b"/>
          <a:p>
            <a:pPr eaLnBrk="1" hangingPunct="1"/>
            <a:r>
              <a:rPr lang="en-US" altLang="zh-CN" sz="2800" dirty="0">
                <a:solidFill>
                  <a:srgbClr val="0000FF"/>
                </a:solidFill>
                <a:latin typeface="微软雅黑" panose="020B0503020204020204" pitchFamily="34" charset="-122"/>
                <a:ea typeface="微软雅黑" panose="020B0503020204020204" pitchFamily="34" charset="-122"/>
              </a:rPr>
              <a:t>4. </a:t>
            </a:r>
            <a:r>
              <a:rPr lang="zh-CN" altLang="en-US" sz="2800" dirty="0">
                <a:solidFill>
                  <a:srgbClr val="0000FF"/>
                </a:solidFill>
                <a:latin typeface="微软雅黑" panose="020B0503020204020204" pitchFamily="34" charset="-122"/>
                <a:ea typeface="微软雅黑" panose="020B0503020204020204" pitchFamily="34" charset="-122"/>
              </a:rPr>
              <a:t>缩短汉明码</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71682" name="Rectangle 3"/>
          <p:cNvSpPr>
            <a:spLocks noGrp="1"/>
          </p:cNvSpPr>
          <p:nvPr>
            <p:ph idx="1"/>
          </p:nvPr>
        </p:nvSpPr>
        <p:spPr>
          <a:xfrm>
            <a:off x="365125" y="1412875"/>
            <a:ext cx="8385175" cy="4679950"/>
          </a:xfrm>
          <a:ln/>
        </p:spPr>
        <p:txBody>
          <a:bodyPr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汉明码如果将码长和信息位同时缩短</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位，即得</a:t>
            </a:r>
            <a:r>
              <a:rPr lang="en-US" altLang="zh-CN" sz="2000" dirty="0">
                <a:latin typeface="微软雅黑" panose="020B0503020204020204" pitchFamily="34" charset="-122"/>
                <a:ea typeface="微软雅黑" panose="020B0503020204020204" pitchFamily="34" charset="-122"/>
              </a:rPr>
              <a:t>(n-s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k-s)</a:t>
            </a:r>
            <a:r>
              <a:rPr lang="zh-CN" altLang="en-US" sz="2000" dirty="0">
                <a:latin typeface="微软雅黑" panose="020B0503020204020204" pitchFamily="34" charset="-122"/>
                <a:ea typeface="微软雅黑" panose="020B0503020204020204" pitchFamily="34" charset="-122"/>
              </a:rPr>
              <a:t>的</a:t>
            </a:r>
            <a:r>
              <a:rPr lang="zh-CN" altLang="en-US" sz="2000" b="1" dirty="0">
                <a:solidFill>
                  <a:schemeClr val="tx2"/>
                </a:solidFill>
                <a:latin typeface="微软雅黑" panose="020B0503020204020204" pitchFamily="34" charset="-122"/>
                <a:ea typeface="微软雅黑" panose="020B0503020204020204" pitchFamily="34" charset="-122"/>
              </a:rPr>
              <a:t>缩短汉明码</a:t>
            </a: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是小于</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的任何正整数。把长度小于</a:t>
            </a:r>
            <a:r>
              <a:rPr lang="en-US" altLang="zh-CN" sz="2000" dirty="0">
                <a:latin typeface="微软雅黑" panose="020B0503020204020204" pitchFamily="34" charset="-122"/>
                <a:ea typeface="微软雅黑" panose="020B0503020204020204" pitchFamily="34" charset="-122"/>
              </a:rPr>
              <a:t>2</a:t>
            </a:r>
            <a:r>
              <a:rPr lang="en-US" altLang="zh-CN" sz="2000" baseline="50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的汉明码称为</a:t>
            </a:r>
            <a:r>
              <a:rPr lang="zh-CN" altLang="en-US" sz="2000" b="1" dirty="0">
                <a:solidFill>
                  <a:schemeClr val="tx2"/>
                </a:solidFill>
                <a:latin typeface="微软雅黑" panose="020B0503020204020204" pitchFamily="34" charset="-122"/>
                <a:ea typeface="微软雅黑" panose="020B0503020204020204" pitchFamily="34" charset="-122"/>
              </a:rPr>
              <a:t>缩短汉明码</a:t>
            </a:r>
            <a:endParaRPr lang="zh-CN" altLang="en-US" sz="20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1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5. </a:t>
            </a:r>
            <a:r>
              <a:rPr lang="zh-CN" altLang="en-US" sz="2800" b="1" dirty="0">
                <a:solidFill>
                  <a:srgbClr val="0000FF"/>
                </a:solidFill>
                <a:latin typeface="微软雅黑" panose="020B0503020204020204" pitchFamily="34" charset="-122"/>
                <a:ea typeface="微软雅黑" panose="020B0503020204020204" pitchFamily="34" charset="-122"/>
              </a:rPr>
              <a:t>完备码</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纠正</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个错误的汉明码中，</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位校正子码组与误码图样一一对应，最充分利用了监督码位所能提供的信息，这种码称为</a:t>
            </a:r>
            <a:r>
              <a:rPr lang="zh-CN" altLang="en-US" sz="2000" b="1" dirty="0">
                <a:solidFill>
                  <a:schemeClr val="tx2"/>
                </a:solidFill>
                <a:latin typeface="微软雅黑" panose="020B0503020204020204" pitchFamily="34" charset="-122"/>
                <a:ea typeface="微软雅黑" panose="020B0503020204020204" pitchFamily="34" charset="-122"/>
              </a:rPr>
              <a:t>完备码</a:t>
            </a:r>
            <a:endParaRPr lang="zh-CN" altLang="en-US" sz="20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1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6. </a:t>
            </a:r>
            <a:r>
              <a:rPr lang="zh-CN" altLang="en-US" sz="2800" b="1" dirty="0">
                <a:solidFill>
                  <a:srgbClr val="0000FF"/>
                </a:solidFill>
                <a:latin typeface="微软雅黑" panose="020B0503020204020204" pitchFamily="34" charset="-122"/>
                <a:ea typeface="微软雅黑" panose="020B0503020204020204" pitchFamily="34" charset="-122"/>
              </a:rPr>
              <a:t>戈雷码</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除了汉明码之外，迄今为止已找到的唯一能纠正多个错误的完备码是</a:t>
            </a:r>
            <a:r>
              <a:rPr lang="en-US" altLang="zh-CN" sz="2000" b="1" dirty="0">
                <a:solidFill>
                  <a:schemeClr val="tx2"/>
                </a:solidFill>
                <a:latin typeface="微软雅黑" panose="020B0503020204020204" pitchFamily="34" charset="-122"/>
                <a:ea typeface="微软雅黑" panose="020B0503020204020204" pitchFamily="34" charset="-122"/>
              </a:rPr>
              <a:t>(23</a:t>
            </a:r>
            <a:r>
              <a:rPr lang="zh-CN" altLang="en-US" sz="2000" b="1" dirty="0">
                <a:solidFill>
                  <a:schemeClr val="tx2"/>
                </a:solidFill>
                <a:latin typeface="微软雅黑" panose="020B0503020204020204" pitchFamily="34" charset="-122"/>
                <a:ea typeface="微软雅黑" panose="020B0503020204020204" pitchFamily="34" charset="-122"/>
              </a:rPr>
              <a:t>，</a:t>
            </a:r>
            <a:r>
              <a:rPr lang="en-US" altLang="zh-CN" sz="2000" b="1" dirty="0">
                <a:solidFill>
                  <a:schemeClr val="tx2"/>
                </a:solidFill>
                <a:latin typeface="微软雅黑" panose="020B0503020204020204" pitchFamily="34" charset="-122"/>
                <a:ea typeface="微软雅黑" panose="020B0503020204020204" pitchFamily="34" charset="-122"/>
              </a:rPr>
              <a:t>12)</a:t>
            </a:r>
            <a:r>
              <a:rPr lang="zh-CN" altLang="en-US" sz="2000" b="1" dirty="0">
                <a:solidFill>
                  <a:schemeClr val="tx2"/>
                </a:solidFill>
                <a:latin typeface="微软雅黑" panose="020B0503020204020204" pitchFamily="34" charset="-122"/>
                <a:ea typeface="微软雅黑" panose="020B0503020204020204" pitchFamily="34" charset="-122"/>
              </a:rPr>
              <a:t>非本原</a:t>
            </a:r>
            <a:r>
              <a:rPr lang="en-US" altLang="zh-CN" sz="2000" b="1" dirty="0">
                <a:solidFill>
                  <a:schemeClr val="tx2"/>
                </a:solidFill>
                <a:latin typeface="微软雅黑" panose="020B0503020204020204" pitchFamily="34" charset="-122"/>
                <a:ea typeface="微软雅黑" panose="020B0503020204020204" pitchFamily="34" charset="-122"/>
              </a:rPr>
              <a:t>BCH</a:t>
            </a:r>
            <a:r>
              <a:rPr lang="zh-CN" altLang="en-US" sz="2000" b="1" dirty="0">
                <a:solidFill>
                  <a:schemeClr val="tx2"/>
                </a:solidFill>
                <a:latin typeface="微软雅黑" panose="020B0503020204020204" pitchFamily="34" charset="-122"/>
                <a:ea typeface="微软雅黑" panose="020B0503020204020204" pitchFamily="34" charset="-122"/>
              </a:rPr>
              <a:t>码</a:t>
            </a:r>
            <a:r>
              <a:rPr lang="zh-CN" altLang="en-US" sz="2000" dirty="0">
                <a:latin typeface="微软雅黑" panose="020B0503020204020204" pitchFamily="34" charset="-122"/>
                <a:ea typeface="微软雅黑" panose="020B0503020204020204" pitchFamily="34" charset="-122"/>
              </a:rPr>
              <a:t>，常称</a:t>
            </a:r>
            <a:r>
              <a:rPr lang="zh-CN" altLang="en-US" sz="2000" b="1" dirty="0">
                <a:solidFill>
                  <a:schemeClr val="tx2"/>
                </a:solidFill>
                <a:latin typeface="微软雅黑" panose="020B0503020204020204" pitchFamily="34" charset="-122"/>
                <a:ea typeface="微软雅黑" panose="020B0503020204020204" pitchFamily="34" charset="-122"/>
              </a:rPr>
              <a:t>戈雷码</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p:nvPr>
        </p:nvSpPr>
        <p:spPr>
          <a:ln/>
        </p:spPr>
        <p:txBody>
          <a:bodyPr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11.6  </a:t>
            </a:r>
            <a:r>
              <a:rPr lang="zh-CN" altLang="en-US" sz="2800" dirty="0">
                <a:latin typeface="微软雅黑" panose="020B0503020204020204" pitchFamily="34" charset="-122"/>
                <a:ea typeface="微软雅黑" panose="020B0503020204020204" pitchFamily="34" charset="-122"/>
              </a:rPr>
              <a:t>循环码</a:t>
            </a:r>
            <a:endParaRPr lang="zh-CN" altLang="en-US" sz="2800" dirty="0">
              <a:latin typeface="微软雅黑" panose="020B0503020204020204" pitchFamily="34" charset="-122"/>
              <a:ea typeface="微软雅黑" panose="020B0503020204020204" pitchFamily="34" charset="-122"/>
            </a:endParaRPr>
          </a:p>
        </p:txBody>
      </p:sp>
      <p:sp>
        <p:nvSpPr>
          <p:cNvPr id="72706" name="Rectangle 3"/>
          <p:cNvSpPr>
            <a:spLocks noGrp="1"/>
          </p:cNvSpPr>
          <p:nvPr>
            <p:ph type="body" sz="half" idx="1"/>
          </p:nvPr>
        </p:nvSpPr>
        <p:spPr>
          <a:xfrm>
            <a:off x="301625" y="1365250"/>
            <a:ext cx="8477250" cy="5370513"/>
          </a:xfrm>
          <a:ln/>
        </p:spPr>
        <p:txBody>
          <a:bodyPr wrap="square" lIns="91440" tIns="45720" rIns="91440" bIns="45720" anchor="t"/>
          <a:p>
            <a:pPr marL="0" indent="0" eaLnBrk="1" latinLnBrk="0" hangingPunct="1">
              <a:lnSpc>
                <a:spcPts val="34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11.6.1 </a:t>
            </a:r>
            <a:r>
              <a:rPr lang="zh-CN" altLang="en-US" sz="2800" b="1" dirty="0">
                <a:solidFill>
                  <a:srgbClr val="0000FF"/>
                </a:solidFill>
                <a:latin typeface="微软雅黑" panose="020B0503020204020204" pitchFamily="34" charset="-122"/>
                <a:ea typeface="微软雅黑" panose="020B0503020204020204" pitchFamily="34" charset="-122"/>
              </a:rPr>
              <a:t>循环码原理</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latinLnBrk="0" hangingPunct="1">
              <a:lnSpc>
                <a:spcPts val="3400"/>
              </a:lnSpc>
              <a:spcBef>
                <a:spcPct val="0"/>
              </a:spcBef>
              <a:buNone/>
            </a:pPr>
            <a:r>
              <a:rPr lang="zh-CN" altLang="en-US" sz="2800" b="1" dirty="0">
                <a:solidFill>
                  <a:schemeClr val="tx2"/>
                </a:solidFill>
                <a:latin typeface="微软雅黑" panose="020B0503020204020204" pitchFamily="34" charset="-122"/>
                <a:ea typeface="微软雅黑" panose="020B0503020204020204" pitchFamily="34" charset="-122"/>
              </a:rPr>
              <a:t>一  循环码的特点</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latinLnBrk="0" hangingPunct="1">
              <a:lnSpc>
                <a:spcPts val="3400"/>
              </a:lnSpc>
              <a:spcBef>
                <a:spcPct val="0"/>
              </a:spcBef>
              <a:buNone/>
            </a:pPr>
            <a:r>
              <a:rPr lang="zh-CN" altLang="en-US" sz="2000" b="1" dirty="0">
                <a:solidFill>
                  <a:srgbClr val="0000FF"/>
                </a:solidFill>
                <a:latin typeface="微软雅黑" panose="020B0503020204020204" pitchFamily="34" charset="-122"/>
                <a:ea typeface="微软雅黑" panose="020B0503020204020204" pitchFamily="34" charset="-122"/>
              </a:rPr>
              <a:t>循环码</a:t>
            </a:r>
            <a:r>
              <a:rPr lang="zh-CN" altLang="en-US" sz="2000" dirty="0">
                <a:latin typeface="微软雅黑" panose="020B0503020204020204" pitchFamily="34" charset="-122"/>
                <a:ea typeface="微软雅黑" panose="020B0503020204020204" pitchFamily="34" charset="-122"/>
              </a:rPr>
              <a:t>是一种线性分组码，编码简单、易于实现、性能好，不但可纠独立的随机错误，也可纠突发错误；它除了线性分组码的一般特性外，还具有独特的</a:t>
            </a:r>
            <a:r>
              <a:rPr lang="zh-CN" altLang="en-US" sz="2000" b="1" dirty="0">
                <a:solidFill>
                  <a:srgbClr val="0000FF"/>
                </a:solidFill>
                <a:latin typeface="微软雅黑" panose="020B0503020204020204" pitchFamily="34" charset="-122"/>
                <a:ea typeface="微软雅黑" panose="020B0503020204020204" pitchFamily="34" charset="-122"/>
              </a:rPr>
              <a:t>循环性</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0" indent="0" eaLnBrk="1" latinLnBrk="0" hangingPunct="1">
              <a:lnSpc>
                <a:spcPts val="3400"/>
              </a:lnSpc>
              <a:spcBef>
                <a:spcPct val="0"/>
              </a:spcBef>
              <a:buNone/>
            </a:pPr>
            <a:r>
              <a:rPr lang="zh-CN" altLang="en-US" sz="2800" b="1" dirty="0">
                <a:solidFill>
                  <a:schemeClr val="tx2"/>
                </a:solidFill>
                <a:latin typeface="微软雅黑" panose="020B0503020204020204" pitchFamily="34" charset="-122"/>
                <a:ea typeface="微软雅黑" panose="020B0503020204020204" pitchFamily="34" charset="-122"/>
              </a:rPr>
              <a:t>二  循环码的循环性</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latinLnBrk="0" hangingPunct="1">
              <a:lnSpc>
                <a:spcPts val="3400"/>
              </a:lnSpc>
              <a:spcBef>
                <a:spcPct val="0"/>
              </a:spcBef>
              <a:buNone/>
            </a:pPr>
            <a:r>
              <a:rPr lang="zh-CN" altLang="en-US" sz="2000" dirty="0">
                <a:latin typeface="微软雅黑" panose="020B0503020204020204" pitchFamily="34" charset="-122"/>
                <a:ea typeface="微软雅黑" panose="020B0503020204020204" pitchFamily="34" charset="-122"/>
              </a:rPr>
              <a:t>循环码和线性分组码一样是由前</a:t>
            </a:r>
            <a:r>
              <a:rPr lang="en-US" altLang="zh-CN" sz="2000" b="1" dirty="0">
                <a:solidFill>
                  <a:srgbClr val="0000FF"/>
                </a:solidFill>
                <a:latin typeface="微软雅黑" panose="020B0503020204020204" pitchFamily="34" charset="-122"/>
                <a:ea typeface="微软雅黑" panose="020B0503020204020204" pitchFamily="34" charset="-122"/>
              </a:rPr>
              <a:t>k</a:t>
            </a:r>
            <a:r>
              <a:rPr lang="zh-CN" altLang="en-US" sz="2000" b="1" dirty="0">
                <a:solidFill>
                  <a:srgbClr val="0000FF"/>
                </a:solidFill>
                <a:latin typeface="微软雅黑" panose="020B0503020204020204" pitchFamily="34" charset="-122"/>
                <a:ea typeface="微软雅黑" panose="020B0503020204020204" pitchFamily="34" charset="-122"/>
              </a:rPr>
              <a:t>位信息位</a:t>
            </a:r>
            <a:r>
              <a:rPr lang="zh-CN" altLang="en-US" sz="2000" dirty="0">
                <a:latin typeface="微软雅黑" panose="020B0503020204020204" pitchFamily="34" charset="-122"/>
                <a:ea typeface="微软雅黑" panose="020B0503020204020204" pitchFamily="34" charset="-122"/>
              </a:rPr>
              <a:t>和后</a:t>
            </a:r>
            <a:r>
              <a:rPr lang="en-US" altLang="zh-CN" sz="2000" b="1" dirty="0">
                <a:solidFill>
                  <a:schemeClr val="tx2"/>
                </a:solidFill>
                <a:latin typeface="微软雅黑" panose="020B0503020204020204" pitchFamily="34" charset="-122"/>
                <a:ea typeface="微软雅黑" panose="020B0503020204020204" pitchFamily="34" charset="-122"/>
              </a:rPr>
              <a:t>r</a:t>
            </a:r>
            <a:r>
              <a:rPr lang="zh-CN" altLang="en-US" sz="2000" b="1" dirty="0">
                <a:solidFill>
                  <a:schemeClr val="tx2"/>
                </a:solidFill>
                <a:latin typeface="微软雅黑" panose="020B0503020204020204" pitchFamily="34" charset="-122"/>
                <a:ea typeface="微软雅黑" panose="020B0503020204020204" pitchFamily="34" charset="-122"/>
              </a:rPr>
              <a:t>位监督位</a:t>
            </a:r>
            <a:r>
              <a:rPr lang="zh-CN" altLang="en-US" sz="2000" dirty="0">
                <a:latin typeface="微软雅黑" panose="020B0503020204020204" pitchFamily="34" charset="-122"/>
                <a:ea typeface="微软雅黑" panose="020B0503020204020204" pitchFamily="34" charset="-122"/>
              </a:rPr>
              <a:t>组成，它除了</a:t>
            </a:r>
            <a:r>
              <a:rPr lang="zh-CN" altLang="en-US" sz="2000" b="1" dirty="0">
                <a:solidFill>
                  <a:srgbClr val="0000FF"/>
                </a:solidFill>
                <a:latin typeface="微软雅黑" panose="020B0503020204020204" pitchFamily="34" charset="-122"/>
                <a:ea typeface="微软雅黑" panose="020B0503020204020204" pitchFamily="34" charset="-122"/>
              </a:rPr>
              <a:t>封闭性</a:t>
            </a:r>
            <a:r>
              <a:rPr lang="zh-CN" altLang="en-US" sz="2000" dirty="0">
                <a:latin typeface="微软雅黑" panose="020B0503020204020204" pitchFamily="34" charset="-122"/>
                <a:ea typeface="微软雅黑" panose="020B0503020204020204" pitchFamily="34" charset="-122"/>
              </a:rPr>
              <a:t>外还有</a:t>
            </a:r>
            <a:r>
              <a:rPr lang="zh-CN" altLang="en-US" sz="2000" b="1" dirty="0">
                <a:solidFill>
                  <a:schemeClr val="tx2"/>
                </a:solidFill>
                <a:latin typeface="微软雅黑" panose="020B0503020204020204" pitchFamily="34" charset="-122"/>
                <a:ea typeface="微软雅黑" panose="020B0503020204020204" pitchFamily="34" charset="-122"/>
              </a:rPr>
              <a:t>循环性</a:t>
            </a:r>
            <a:r>
              <a:rPr lang="zh-CN" altLang="en-US" sz="2000" dirty="0">
                <a:latin typeface="微软雅黑" panose="020B0503020204020204" pitchFamily="34" charset="-122"/>
                <a:ea typeface="微软雅黑" panose="020B0503020204020204" pitchFamily="34" charset="-122"/>
              </a:rPr>
              <a:t>：即任一码组循环一位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将最右端的码元移至左端，或反之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以后，仍为该码中的一个码组。设：</a:t>
            </a:r>
            <a:endParaRPr lang="zh-CN" altLang="en-US" sz="2000" dirty="0">
              <a:latin typeface="微软雅黑" panose="020B0503020204020204" pitchFamily="34" charset="-122"/>
              <a:ea typeface="微软雅黑" panose="020B0503020204020204" pitchFamily="34" charset="-122"/>
            </a:endParaRPr>
          </a:p>
          <a:p>
            <a:pPr marL="0" indent="0" eaLnBrk="1" latinLnBrk="0" hangingPunct="1">
              <a:lnSpc>
                <a:spcPts val="3400"/>
              </a:lnSpc>
              <a:spcBef>
                <a:spcPct val="0"/>
              </a:spcBef>
              <a:buNone/>
            </a:pPr>
            <a:r>
              <a:rPr lang="zh-CN" altLang="en-US" sz="2000" dirty="0">
                <a:latin typeface="微软雅黑" panose="020B0503020204020204" pitchFamily="34" charset="-122"/>
                <a:ea typeface="微软雅黑" panose="020B0503020204020204" pitchFamily="34" charset="-122"/>
              </a:rPr>
              <a:t>是许用码组，则：                                               </a:t>
            </a:r>
            <a:endParaRPr lang="zh-CN" altLang="en-US" sz="2000" dirty="0">
              <a:latin typeface="微软雅黑" panose="020B0503020204020204" pitchFamily="34" charset="-122"/>
              <a:ea typeface="微软雅黑" panose="020B0503020204020204" pitchFamily="34" charset="-122"/>
            </a:endParaRPr>
          </a:p>
          <a:p>
            <a:pPr marL="0" indent="0" eaLnBrk="1" latinLnBrk="0" hangingPunct="1">
              <a:lnSpc>
                <a:spcPts val="3400"/>
              </a:lnSpc>
              <a:spcBef>
                <a:spcPct val="0"/>
              </a:spcBef>
              <a:buNone/>
            </a:pPr>
            <a:r>
              <a:rPr lang="zh-CN" altLang="en-US" sz="2000" dirty="0">
                <a:latin typeface="微软雅黑" panose="020B0503020204020204" pitchFamily="34" charset="-122"/>
                <a:ea typeface="微软雅黑" panose="020B0503020204020204" pitchFamily="34" charset="-122"/>
              </a:rPr>
              <a:t>和                                                                     也是许用码组</a:t>
            </a:r>
            <a:endParaRPr lang="zh-CN" altLang="en-US" sz="2000" dirty="0">
              <a:latin typeface="微软雅黑" panose="020B0503020204020204" pitchFamily="34" charset="-122"/>
              <a:ea typeface="微软雅黑" panose="020B0503020204020204" pitchFamily="34" charset="-122"/>
            </a:endParaRPr>
          </a:p>
        </p:txBody>
      </p:sp>
      <p:graphicFrame>
        <p:nvGraphicFramePr>
          <p:cNvPr id="72707" name="Object 4"/>
          <p:cNvGraphicFramePr/>
          <p:nvPr/>
        </p:nvGraphicFramePr>
        <p:xfrm>
          <a:off x="5091113" y="4943475"/>
          <a:ext cx="2938462" cy="369888"/>
        </p:xfrm>
        <a:graphic>
          <a:graphicData uri="http://schemas.openxmlformats.org/presentationml/2006/ole">
            <mc:AlternateContent xmlns:mc="http://schemas.openxmlformats.org/markup-compatibility/2006">
              <mc:Choice xmlns:v="urn:schemas-microsoft-com:vml" Requires="v">
                <p:oleObj spid="_x0000_s3135" name="" r:id="rId1" imgW="1372235" imgH="228600" progId="Equation.3">
                  <p:embed/>
                </p:oleObj>
              </mc:Choice>
              <mc:Fallback>
                <p:oleObj name="" r:id="rId1" imgW="1372235" imgH="228600" progId="Equation.3">
                  <p:embed/>
                  <p:pic>
                    <p:nvPicPr>
                      <p:cNvPr id="0" name="图片 3134"/>
                      <p:cNvPicPr/>
                      <p:nvPr/>
                    </p:nvPicPr>
                    <p:blipFill>
                      <a:blip r:embed="rId2"/>
                      <a:stretch>
                        <a:fillRect/>
                      </a:stretch>
                    </p:blipFill>
                    <p:spPr>
                      <a:xfrm>
                        <a:off x="5091113" y="4943475"/>
                        <a:ext cx="2938462" cy="369888"/>
                      </a:xfrm>
                      <a:prstGeom prst="rect">
                        <a:avLst/>
                      </a:prstGeom>
                      <a:solidFill>
                        <a:srgbClr val="CCFFCC"/>
                      </a:solidFill>
                      <a:ln w="38100">
                        <a:noFill/>
                        <a:miter/>
                      </a:ln>
                    </p:spPr>
                  </p:pic>
                </p:oleObj>
              </mc:Fallback>
            </mc:AlternateContent>
          </a:graphicData>
        </a:graphic>
      </p:graphicFrame>
      <p:graphicFrame>
        <p:nvGraphicFramePr>
          <p:cNvPr id="72708" name="Object 5"/>
          <p:cNvGraphicFramePr/>
          <p:nvPr/>
        </p:nvGraphicFramePr>
        <p:xfrm>
          <a:off x="2568575" y="5408613"/>
          <a:ext cx="3171825" cy="360362"/>
        </p:xfrm>
        <a:graphic>
          <a:graphicData uri="http://schemas.openxmlformats.org/presentationml/2006/ole">
            <mc:AlternateContent xmlns:mc="http://schemas.openxmlformats.org/markup-compatibility/2006">
              <mc:Choice xmlns:v="urn:schemas-microsoft-com:vml" Requires="v">
                <p:oleObj spid="_x0000_s3136" name="" r:id="rId3" imgW="1409700" imgH="241300" progId="Equation.3">
                  <p:embed/>
                </p:oleObj>
              </mc:Choice>
              <mc:Fallback>
                <p:oleObj name="" r:id="rId3" imgW="1409700" imgH="241300" progId="Equation.3">
                  <p:embed/>
                  <p:pic>
                    <p:nvPicPr>
                      <p:cNvPr id="0" name="图片 3135"/>
                      <p:cNvPicPr/>
                      <p:nvPr/>
                    </p:nvPicPr>
                    <p:blipFill>
                      <a:blip r:embed="rId4"/>
                      <a:stretch>
                        <a:fillRect/>
                      </a:stretch>
                    </p:blipFill>
                    <p:spPr>
                      <a:xfrm>
                        <a:off x="2568575" y="5408613"/>
                        <a:ext cx="3171825" cy="360362"/>
                      </a:xfrm>
                      <a:prstGeom prst="rect">
                        <a:avLst/>
                      </a:prstGeom>
                      <a:solidFill>
                        <a:srgbClr val="CCFFCC"/>
                      </a:solidFill>
                      <a:ln w="38100">
                        <a:noFill/>
                        <a:miter/>
                      </a:ln>
                    </p:spPr>
                  </p:pic>
                </p:oleObj>
              </mc:Fallback>
            </mc:AlternateContent>
          </a:graphicData>
        </a:graphic>
      </p:graphicFrame>
      <p:graphicFrame>
        <p:nvGraphicFramePr>
          <p:cNvPr id="72709" name="Object 6"/>
          <p:cNvGraphicFramePr>
            <a:graphicFrameLocks noGrp="1"/>
          </p:cNvGraphicFramePr>
          <p:nvPr>
            <p:ph sz="half" idx="2"/>
          </p:nvPr>
        </p:nvGraphicFramePr>
        <p:xfrm>
          <a:off x="741363" y="5846763"/>
          <a:ext cx="4883150" cy="412750"/>
        </p:xfrm>
        <a:graphic>
          <a:graphicData uri="http://schemas.openxmlformats.org/presentationml/2006/ole">
            <mc:AlternateContent xmlns:mc="http://schemas.openxmlformats.org/markup-compatibility/2006">
              <mc:Choice xmlns:v="urn:schemas-microsoft-com:vml" Requires="v">
                <p:oleObj spid="_x0000_s3129" name="" r:id="rId5" imgW="2373630" imgH="241300" progId="Equation.3">
                  <p:embed/>
                </p:oleObj>
              </mc:Choice>
              <mc:Fallback>
                <p:oleObj name="" r:id="rId5" imgW="2373630" imgH="241300" progId="Equation.3">
                  <p:embed/>
                  <p:pic>
                    <p:nvPicPr>
                      <p:cNvPr id="0" name="图片 3128"/>
                      <p:cNvPicPr/>
                      <p:nvPr/>
                    </p:nvPicPr>
                    <p:blipFill>
                      <a:blip r:embed="rId6"/>
                      <a:stretch>
                        <a:fillRect/>
                      </a:stretch>
                    </p:blipFill>
                    <p:spPr>
                      <a:xfrm>
                        <a:off x="741363" y="5846763"/>
                        <a:ext cx="4883150" cy="412750"/>
                      </a:xfrm>
                      <a:prstGeom prst="rect">
                        <a:avLst/>
                      </a:prstGeom>
                      <a:solidFill>
                        <a:srgbClr val="CCFFFF"/>
                      </a:solidFill>
                      <a:ln w="38100">
                        <a:miter/>
                      </a:ln>
                    </p:spPr>
                  </p:pic>
                </p:oleObj>
              </mc:Fallback>
            </mc:AlternateContent>
          </a:graphicData>
        </a:graphic>
      </p:graphicFrame>
    </p:spTree>
  </p:cSld>
  <p:clrMapOvr>
    <a:masterClrMapping/>
  </p:clrMapOvr>
  <p:transition>
    <p:blinds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idx="1"/>
          </p:nvPr>
        </p:nvSpPr>
        <p:spPr>
          <a:xfrm>
            <a:off x="357188" y="1428750"/>
            <a:ext cx="8386762" cy="4918075"/>
          </a:xfrm>
          <a:ln/>
        </p:spPr>
        <p:txBody>
          <a:bodyPr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为了用代数学理论研究循环码，</a:t>
            </a:r>
            <a:r>
              <a:rPr lang="zh-CN" altLang="en-US" sz="2000" b="1" dirty="0">
                <a:solidFill>
                  <a:srgbClr val="0000FF"/>
                </a:solidFill>
                <a:latin typeface="微软雅黑" panose="020B0503020204020204" pitchFamily="34" charset="-122"/>
                <a:ea typeface="微软雅黑" panose="020B0503020204020204" pitchFamily="34" charset="-122"/>
              </a:rPr>
              <a:t>将码组用多项式来表示</a:t>
            </a:r>
            <a:r>
              <a:rPr lang="zh-CN" altLang="en-US" sz="2000" dirty="0">
                <a:latin typeface="微软雅黑" panose="020B0503020204020204" pitchFamily="34" charset="-122"/>
                <a:ea typeface="微软雅黑" panose="020B0503020204020204" pitchFamily="34" charset="-122"/>
              </a:rPr>
              <a:t>，称为</a:t>
            </a:r>
            <a:r>
              <a:rPr lang="zh-CN" altLang="en-US" sz="2000" b="1" dirty="0">
                <a:solidFill>
                  <a:schemeClr val="tx2"/>
                </a:solidFill>
                <a:latin typeface="微软雅黑" panose="020B0503020204020204" pitchFamily="34" charset="-122"/>
                <a:ea typeface="微软雅黑" panose="020B0503020204020204" pitchFamily="34" charset="-122"/>
              </a:rPr>
              <a:t>码多项式</a:t>
            </a:r>
            <a:r>
              <a:rPr lang="zh-CN" altLang="en-US" sz="2000" dirty="0">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码多项式的表示方法：</a:t>
            </a:r>
            <a:r>
              <a:rPr lang="zh-CN" altLang="en-US" sz="2000" dirty="0">
                <a:latin typeface="微软雅黑" panose="020B0503020204020204" pitchFamily="34" charset="-122"/>
                <a:ea typeface="微软雅黑" panose="020B0503020204020204" pitchFamily="34" charset="-122"/>
              </a:rPr>
              <a:t>把码组</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中各码元当作一个多项式</a:t>
            </a:r>
            <a:r>
              <a:rPr lang="en-US" altLang="zh-CN" sz="2000" dirty="0">
                <a:latin typeface="微软雅黑" panose="020B0503020204020204" pitchFamily="34" charset="-122"/>
                <a:ea typeface="微软雅黑" panose="020B0503020204020204" pitchFamily="34" charset="-122"/>
              </a:rPr>
              <a:t>T(x)</a:t>
            </a:r>
            <a:r>
              <a:rPr lang="zh-CN" altLang="en-US" sz="2000" dirty="0">
                <a:latin typeface="微软雅黑" panose="020B0503020204020204" pitchFamily="34" charset="-122"/>
                <a:ea typeface="微软雅黑" panose="020B0503020204020204" pitchFamily="34" charset="-122"/>
              </a:rPr>
              <a:t>的系数，即把一个长度为</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的码组</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可表示成：</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400" b="1" dirty="0">
                <a:solidFill>
                  <a:schemeClr val="tx2"/>
                </a:solidFill>
                <a:latin typeface="微软雅黑" panose="020B0503020204020204" pitchFamily="34" charset="-122"/>
                <a:ea typeface="微软雅黑" panose="020B0503020204020204" pitchFamily="34" charset="-122"/>
              </a:rPr>
              <a:t>例：</a:t>
            </a:r>
            <a:r>
              <a:rPr lang="zh-CN" altLang="en-US" sz="2000" dirty="0">
                <a:latin typeface="微软雅黑" panose="020B0503020204020204" pitchFamily="34" charset="-122"/>
                <a:ea typeface="微软雅黑" panose="020B0503020204020204" pitchFamily="34" charset="-122"/>
              </a:rPr>
              <a:t>码组</a:t>
            </a:r>
            <a:r>
              <a:rPr lang="en-US" altLang="zh-CN" sz="2000" dirty="0">
                <a:latin typeface="微软雅黑" panose="020B0503020204020204" pitchFamily="34" charset="-122"/>
                <a:ea typeface="微软雅黑" panose="020B0503020204020204" pitchFamily="34" charset="-122"/>
              </a:rPr>
              <a:t>A=1100101</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则：码多项式</a:t>
            </a:r>
            <a:r>
              <a:rPr lang="en-US" altLang="zh-CN" sz="2000" dirty="0">
                <a:latin typeface="微软雅黑" panose="020B0503020204020204" pitchFamily="34" charset="-122"/>
                <a:ea typeface="微软雅黑" panose="020B0503020204020204" pitchFamily="34" charset="-122"/>
              </a:rPr>
              <a:t>T(x)=1x</a:t>
            </a:r>
            <a:r>
              <a:rPr lang="en-US" altLang="zh-CN" sz="2000" baseline="30000" dirty="0">
                <a:latin typeface="微软雅黑" panose="020B0503020204020204" pitchFamily="34" charset="-122"/>
                <a:ea typeface="微软雅黑" panose="020B0503020204020204" pitchFamily="34" charset="-122"/>
              </a:rPr>
              <a:t>6</a:t>
            </a:r>
            <a:r>
              <a:rPr lang="en-US" altLang="zh-CN" sz="2000" dirty="0">
                <a:latin typeface="微软雅黑" panose="020B0503020204020204" pitchFamily="34" charset="-122"/>
                <a:ea typeface="微软雅黑" panose="020B0503020204020204" pitchFamily="34" charset="-122"/>
              </a:rPr>
              <a:t>+1x</a:t>
            </a:r>
            <a:r>
              <a:rPr lang="en-US" altLang="zh-CN" sz="2000" baseline="30000" dirty="0">
                <a:latin typeface="微软雅黑" panose="020B0503020204020204" pitchFamily="34" charset="-122"/>
                <a:ea typeface="微软雅黑" panose="020B0503020204020204" pitchFamily="34" charset="-122"/>
              </a:rPr>
              <a:t>5</a:t>
            </a:r>
            <a:r>
              <a:rPr lang="en-US" altLang="zh-CN" sz="2000" dirty="0">
                <a:latin typeface="微软雅黑" panose="020B0503020204020204" pitchFamily="34" charset="-122"/>
                <a:ea typeface="微软雅黑" panose="020B0503020204020204" pitchFamily="34" charset="-122"/>
              </a:rPr>
              <a:t>+0x</a:t>
            </a:r>
            <a:r>
              <a:rPr lang="en-US" altLang="zh-CN" sz="2000" baseline="30000" dirty="0">
                <a:latin typeface="微软雅黑" panose="020B0503020204020204" pitchFamily="34" charset="-122"/>
                <a:ea typeface="微软雅黑" panose="020B0503020204020204" pitchFamily="34" charset="-122"/>
              </a:rPr>
              <a:t>4</a:t>
            </a:r>
            <a:r>
              <a:rPr lang="en-US" altLang="zh-CN" sz="2000" dirty="0">
                <a:latin typeface="微软雅黑" panose="020B0503020204020204" pitchFamily="34" charset="-122"/>
                <a:ea typeface="微软雅黑" panose="020B0503020204020204" pitchFamily="34" charset="-122"/>
              </a:rPr>
              <a:t>+0x</a:t>
            </a:r>
            <a:r>
              <a:rPr lang="en-US" altLang="zh-CN" sz="2000" baseline="30000" dirty="0">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+1x</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+0x</a:t>
            </a:r>
            <a:r>
              <a:rPr lang="en-US" altLang="zh-CN" sz="2000" baseline="30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+1x</a:t>
            </a:r>
            <a:r>
              <a:rPr lang="en-US" altLang="zh-CN" sz="2000" baseline="30000" dirty="0">
                <a:latin typeface="微软雅黑" panose="020B0503020204020204" pitchFamily="34" charset="-122"/>
                <a:ea typeface="微软雅黑" panose="020B0503020204020204" pitchFamily="34" charset="-122"/>
              </a:rPr>
              <a:t>0</a:t>
            </a:r>
            <a:endParaRPr lang="en-US" altLang="zh-CN" sz="2000" baseline="30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=x</a:t>
            </a:r>
            <a:r>
              <a:rPr lang="en-US" altLang="zh-CN" sz="2000" baseline="30000" dirty="0">
                <a:latin typeface="微软雅黑" panose="020B0503020204020204" pitchFamily="34" charset="-122"/>
                <a:ea typeface="微软雅黑" panose="020B0503020204020204" pitchFamily="34" charset="-122"/>
              </a:rPr>
              <a:t>6</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5</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+1</a:t>
            </a:r>
            <a:endParaRPr lang="en-US" altLang="zh-CN" sz="2000" baseline="30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a:t>
            </a:r>
            <a:r>
              <a:rPr lang="zh-CN" altLang="en-US" sz="2000" b="1" dirty="0">
                <a:solidFill>
                  <a:schemeClr val="tx2"/>
                </a:solidFill>
                <a:latin typeface="微软雅黑" panose="020B0503020204020204" pitchFamily="34" charset="-122"/>
                <a:ea typeface="微软雅黑" panose="020B0503020204020204" pitchFamily="34" charset="-122"/>
              </a:rPr>
              <a:t>码</a:t>
            </a:r>
            <a:r>
              <a:rPr lang="ja-JP" altLang="en-US" sz="2000" b="1" dirty="0">
                <a:solidFill>
                  <a:schemeClr val="tx2"/>
                </a:solidFill>
                <a:latin typeface="微软雅黑" panose="020B0503020204020204" pitchFamily="34" charset="-122"/>
                <a:ea typeface="微软雅黑" panose="020B0503020204020204" pitchFamily="34" charset="-122"/>
              </a:rPr>
              <a:t>多项式</a:t>
            </a:r>
            <a:r>
              <a:rPr lang="zh-CN" altLang="en-US" sz="2000" b="1" dirty="0">
                <a:solidFill>
                  <a:schemeClr val="tx2"/>
                </a:solidFill>
                <a:latin typeface="微软雅黑" panose="020B0503020204020204" pitchFamily="34" charset="-122"/>
                <a:ea typeface="微软雅黑" panose="020B0503020204020204" pitchFamily="34" charset="-122"/>
              </a:rPr>
              <a:t>中的</a:t>
            </a:r>
            <a:r>
              <a:rPr lang="en-US" altLang="zh-CN" sz="2000" b="1" dirty="0">
                <a:solidFill>
                  <a:schemeClr val="tx2"/>
                </a:solidFill>
                <a:latin typeface="微软雅黑" panose="020B0503020204020204" pitchFamily="34" charset="-122"/>
                <a:ea typeface="微软雅黑" panose="020B0503020204020204" pitchFamily="34" charset="-122"/>
              </a:rPr>
              <a:t>x</a:t>
            </a:r>
            <a:r>
              <a:rPr lang="zh-CN" altLang="en-US" sz="2000" b="1" dirty="0">
                <a:solidFill>
                  <a:schemeClr val="tx2"/>
                </a:solidFill>
                <a:latin typeface="微软雅黑" panose="020B0503020204020204" pitchFamily="34" charset="-122"/>
                <a:ea typeface="微软雅黑" panose="020B0503020204020204" pitchFamily="34" charset="-122"/>
              </a:rPr>
              <a:t>仅仅是码组中为“</a:t>
            </a:r>
            <a:r>
              <a:rPr lang="en-US" altLang="zh-CN" sz="2000" b="1" dirty="0">
                <a:solidFill>
                  <a:schemeClr val="tx2"/>
                </a:solidFill>
                <a:latin typeface="微软雅黑" panose="020B0503020204020204" pitchFamily="34" charset="-122"/>
                <a:ea typeface="微软雅黑" panose="020B0503020204020204" pitchFamily="34" charset="-122"/>
              </a:rPr>
              <a:t>1”</a:t>
            </a:r>
            <a:r>
              <a:rPr lang="zh-CN" altLang="en-US" sz="2000" b="1" dirty="0">
                <a:solidFill>
                  <a:schemeClr val="tx2"/>
                </a:solidFill>
                <a:latin typeface="微软雅黑" panose="020B0503020204020204" pitchFamily="34" charset="-122"/>
                <a:ea typeface="微软雅黑" panose="020B0503020204020204" pitchFamily="34" charset="-122"/>
              </a:rPr>
              <a:t>的</a:t>
            </a:r>
            <a:r>
              <a:rPr lang="zh-CN" altLang="en-US" sz="2000" b="1" dirty="0">
                <a:solidFill>
                  <a:srgbClr val="FF0000"/>
                </a:solidFill>
                <a:latin typeface="微软雅黑" panose="020B0503020204020204" pitchFamily="34" charset="-122"/>
                <a:ea typeface="微软雅黑" panose="020B0503020204020204" pitchFamily="34" charset="-122"/>
              </a:rPr>
              <a:t>码元位置的标记</a:t>
            </a:r>
            <a:endParaRPr lang="ja-JP" altLang="en-US" sz="2000" b="1" dirty="0">
              <a:solidFill>
                <a:srgbClr val="FF0000"/>
              </a:solidFill>
              <a:latin typeface="微软雅黑" panose="020B0503020204020204" pitchFamily="34" charset="-122"/>
              <a:ea typeface="微软雅黑" panose="020B0503020204020204" pitchFamily="34" charset="-122"/>
            </a:endParaRPr>
          </a:p>
        </p:txBody>
      </p:sp>
      <p:graphicFrame>
        <p:nvGraphicFramePr>
          <p:cNvPr id="73730" name="Object 3"/>
          <p:cNvGraphicFramePr/>
          <p:nvPr/>
        </p:nvGraphicFramePr>
        <p:xfrm>
          <a:off x="1571625" y="3040063"/>
          <a:ext cx="4248150" cy="427037"/>
        </p:xfrm>
        <a:graphic>
          <a:graphicData uri="http://schemas.openxmlformats.org/presentationml/2006/ole">
            <mc:AlternateContent xmlns:mc="http://schemas.openxmlformats.org/markup-compatibility/2006">
              <mc:Choice xmlns:v="urn:schemas-microsoft-com:vml" Requires="v">
                <p:oleObj spid="_x0000_s3137" name="" r:id="rId1" imgW="1372235" imgH="228600" progId="Equation.3">
                  <p:embed/>
                </p:oleObj>
              </mc:Choice>
              <mc:Fallback>
                <p:oleObj name="" r:id="rId1" imgW="1372235" imgH="228600" progId="Equation.3">
                  <p:embed/>
                  <p:pic>
                    <p:nvPicPr>
                      <p:cNvPr id="0" name="图片 3136"/>
                      <p:cNvPicPr/>
                      <p:nvPr/>
                    </p:nvPicPr>
                    <p:blipFill>
                      <a:blip r:embed="rId2"/>
                      <a:stretch>
                        <a:fillRect/>
                      </a:stretch>
                    </p:blipFill>
                    <p:spPr>
                      <a:xfrm>
                        <a:off x="1571625" y="3040063"/>
                        <a:ext cx="4248150" cy="427037"/>
                      </a:xfrm>
                      <a:prstGeom prst="rect">
                        <a:avLst/>
                      </a:prstGeom>
                      <a:solidFill>
                        <a:srgbClr val="CCFFCC"/>
                      </a:solidFill>
                      <a:ln w="38100">
                        <a:noFill/>
                        <a:miter/>
                      </a:ln>
                    </p:spPr>
                  </p:pic>
                </p:oleObj>
              </mc:Fallback>
            </mc:AlternateContent>
          </a:graphicData>
        </a:graphic>
      </p:graphicFrame>
      <p:graphicFrame>
        <p:nvGraphicFramePr>
          <p:cNvPr id="73731" name="Object 4"/>
          <p:cNvGraphicFramePr/>
          <p:nvPr/>
        </p:nvGraphicFramePr>
        <p:xfrm>
          <a:off x="1571625" y="3811588"/>
          <a:ext cx="5072063" cy="409575"/>
        </p:xfrm>
        <a:graphic>
          <a:graphicData uri="http://schemas.openxmlformats.org/presentationml/2006/ole">
            <mc:AlternateContent xmlns:mc="http://schemas.openxmlformats.org/markup-compatibility/2006">
              <mc:Choice xmlns:v="urn:schemas-microsoft-com:vml" Requires="v">
                <p:oleObj spid="_x0000_s3132" name="" r:id="rId3" imgW="2449830" imgH="241300" progId="Equation.3">
                  <p:embed/>
                </p:oleObj>
              </mc:Choice>
              <mc:Fallback>
                <p:oleObj name="" r:id="rId3" imgW="2449830" imgH="241300" progId="Equation.3">
                  <p:embed/>
                  <p:pic>
                    <p:nvPicPr>
                      <p:cNvPr id="0" name="图片 3131"/>
                      <p:cNvPicPr/>
                      <p:nvPr/>
                    </p:nvPicPr>
                    <p:blipFill>
                      <a:blip r:embed="rId4"/>
                      <a:stretch>
                        <a:fillRect/>
                      </a:stretch>
                    </p:blipFill>
                    <p:spPr>
                      <a:xfrm>
                        <a:off x="1571625" y="3811588"/>
                        <a:ext cx="5072063" cy="409575"/>
                      </a:xfrm>
                      <a:prstGeom prst="rect">
                        <a:avLst/>
                      </a:prstGeom>
                      <a:solidFill>
                        <a:srgbClr val="CCFFFF"/>
                      </a:solidFill>
                      <a:ln w="38100">
                        <a:noFill/>
                        <a:miter/>
                      </a:ln>
                    </p:spPr>
                  </p:pic>
                </p:oleObj>
              </mc:Fallback>
            </mc:AlternateContent>
          </a:graphicData>
        </a:graphic>
      </p:graphicFrame>
      <p:sp>
        <p:nvSpPr>
          <p:cNvPr id="73732" name="AutoShape 5"/>
          <p:cNvSpPr/>
          <p:nvPr/>
        </p:nvSpPr>
        <p:spPr>
          <a:xfrm>
            <a:off x="3708400" y="3467100"/>
            <a:ext cx="431800" cy="344488"/>
          </a:xfrm>
          <a:prstGeom prst="upDownArrow">
            <a:avLst>
              <a:gd name="adj1" fmla="val 50000"/>
              <a:gd name="adj2" fmla="val 20000"/>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Comic Sans MS" panose="030F0702030302020204" pitchFamily="66" charset="0"/>
              <a:ea typeface="宋体" panose="02010600030101010101" pitchFamily="2" charset="-122"/>
            </a:endParaRPr>
          </a:p>
        </p:txBody>
      </p:sp>
      <p:sp>
        <p:nvSpPr>
          <p:cNvPr id="73733" name="Rectangle 6"/>
          <p:cNvSpPr/>
          <p:nvPr/>
        </p:nvSpPr>
        <p:spPr>
          <a:xfrm>
            <a:off x="1500188" y="642938"/>
            <a:ext cx="2879725" cy="519112"/>
          </a:xfrm>
          <a:prstGeom prst="rect">
            <a:avLst/>
          </a:prstGeom>
          <a:noFill/>
          <a:ln w="9525">
            <a:noFill/>
          </a:ln>
        </p:spPr>
        <p:txBody>
          <a:bodyPr anchor="t">
            <a:spAutoFit/>
          </a:bodyPr>
          <a:p>
            <a:r>
              <a:rPr lang="zh-CN" altLang="en-US" sz="2800" b="1" dirty="0">
                <a:solidFill>
                  <a:schemeClr val="tx2"/>
                </a:solidFill>
                <a:latin typeface="微软雅黑" panose="020B0503020204020204" pitchFamily="34" charset="-122"/>
                <a:ea typeface="微软雅黑" panose="020B0503020204020204" pitchFamily="34" charset="-122"/>
              </a:rPr>
              <a:t>三  码多项式</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73734" name="矩形 6"/>
          <p:cNvSpPr/>
          <p:nvPr/>
        </p:nvSpPr>
        <p:spPr>
          <a:xfrm>
            <a:off x="7243763" y="3040063"/>
            <a:ext cx="885825" cy="400050"/>
          </a:xfrm>
          <a:prstGeom prst="rect">
            <a:avLst/>
          </a:prstGeom>
          <a:solidFill>
            <a:schemeClr val="accent1"/>
          </a:solidFill>
          <a:ln w="9525">
            <a:noFill/>
          </a:ln>
        </p:spPr>
        <p:txBody>
          <a:bodyPr wrap="none" anchor="t">
            <a:spAutoFit/>
          </a:bodyPr>
          <a:p>
            <a:pPr algn="ctr"/>
            <a:r>
              <a:rPr lang="zh-CN" altLang="en-US" sz="2000" dirty="0">
                <a:latin typeface="微软雅黑" panose="020B0503020204020204" pitchFamily="34" charset="-122"/>
                <a:ea typeface="微软雅黑" panose="020B0503020204020204" pitchFamily="34" charset="-122"/>
              </a:rPr>
              <a:t>码组</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
        <p:nvSpPr>
          <p:cNvPr id="73735" name="矩形 7"/>
          <p:cNvSpPr/>
          <p:nvPr/>
        </p:nvSpPr>
        <p:spPr>
          <a:xfrm>
            <a:off x="6858000" y="3714750"/>
            <a:ext cx="1657350" cy="400050"/>
          </a:xfrm>
          <a:prstGeom prst="rect">
            <a:avLst/>
          </a:prstGeom>
          <a:solidFill>
            <a:schemeClr val="accent1"/>
          </a:solidFill>
          <a:ln w="9525">
            <a:noFill/>
          </a:ln>
        </p:spPr>
        <p:txBody>
          <a:bodyPr wrap="none" anchor="t">
            <a:spAutoFit/>
          </a:bodyPr>
          <a:p>
            <a:pPr algn="ctr"/>
            <a:r>
              <a:rPr lang="zh-CN" altLang="en-US" sz="2000" dirty="0">
                <a:latin typeface="微软雅黑" panose="020B0503020204020204" pitchFamily="34" charset="-122"/>
                <a:ea typeface="微软雅黑" panose="020B0503020204020204" pitchFamily="34" charset="-122"/>
              </a:rPr>
              <a:t>码多项式</a:t>
            </a:r>
            <a:r>
              <a:rPr lang="en-US" altLang="zh-CN" sz="2000" dirty="0">
                <a:latin typeface="微软雅黑" panose="020B0503020204020204" pitchFamily="34" charset="-122"/>
                <a:ea typeface="微软雅黑" panose="020B0503020204020204" pitchFamily="34" charset="-122"/>
              </a:rPr>
              <a:t>T(x)</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p:nvPr>
        </p:nvSpPr>
        <p:spPr>
          <a:ln/>
        </p:spPr>
        <p:txBody>
          <a:bodyPr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四 码多项式的按模运算</a:t>
            </a:r>
            <a:endParaRPr lang="zh-CN" altLang="en-US" sz="2800" dirty="0">
              <a:latin typeface="微软雅黑" panose="020B0503020204020204" pitchFamily="34" charset="-122"/>
              <a:ea typeface="微软雅黑" panose="020B0503020204020204" pitchFamily="34" charset="-122"/>
            </a:endParaRPr>
          </a:p>
        </p:txBody>
      </p:sp>
      <p:sp>
        <p:nvSpPr>
          <p:cNvPr id="74754" name="Rectangle 3"/>
          <p:cNvSpPr>
            <a:spLocks noGrp="1"/>
          </p:cNvSpPr>
          <p:nvPr>
            <p:ph type="body" sz="half" idx="1"/>
          </p:nvPr>
        </p:nvSpPr>
        <p:spPr>
          <a:xfrm>
            <a:off x="355600" y="1428750"/>
            <a:ext cx="8399463" cy="4835525"/>
          </a:xfrm>
          <a:ln/>
        </p:spPr>
        <p:txBody>
          <a:bodyPr wrap="square" lIns="91440" tIns="45720" rIns="91440" bIns="45720" anchor="t"/>
          <a:p>
            <a:pPr marL="0" indent="0" eaLnBrk="1" hangingPunct="1">
              <a:lnSpc>
                <a:spcPct val="150000"/>
              </a:lnSpc>
              <a:spcBef>
                <a:spcPct val="0"/>
              </a:spcBef>
              <a:buAutoNum type="arabicPeriod"/>
            </a:pPr>
            <a:r>
              <a:rPr lang="zh-CN" altLang="en-US" sz="2800" b="1" dirty="0">
                <a:solidFill>
                  <a:srgbClr val="0000FF"/>
                </a:solidFill>
                <a:latin typeface="微软雅黑" panose="020B0503020204020204" pitchFamily="34" charset="-122"/>
                <a:ea typeface="微软雅黑" panose="020B0503020204020204" pitchFamily="34" charset="-122"/>
              </a:rPr>
              <a:t> 整数运算中的按模运算</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若整数</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可以表示为：</a:t>
            </a:r>
            <a:r>
              <a:rPr lang="en-US" altLang="zh-CN" sz="2000" dirty="0">
                <a:latin typeface="微软雅黑" panose="020B0503020204020204" pitchFamily="34" charset="-122"/>
                <a:ea typeface="微软雅黑" panose="020B0503020204020204" pitchFamily="34" charset="-122"/>
              </a:rPr>
              <a:t>m/n=Q+p/n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p＜n</a:t>
            </a:r>
            <a:r>
              <a:rPr lang="zh-CN" altLang="en-US" sz="2000" dirty="0">
                <a:latin typeface="微软雅黑" panose="020B0503020204020204" pitchFamily="34" charset="-122"/>
                <a:ea typeface="微软雅黑" panose="020B0503020204020204" pitchFamily="34" charset="-122"/>
              </a:rPr>
              <a:t>。式中：</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为整数，则在模</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运算下有： </a:t>
            </a:r>
            <a:r>
              <a:rPr lang="en-US" altLang="zh-CN" sz="2000" dirty="0">
                <a:latin typeface="微软雅黑" panose="020B0503020204020204" pitchFamily="34" charset="-122"/>
                <a:ea typeface="微软雅黑" panose="020B0503020204020204" pitchFamily="34" charset="-122"/>
              </a:rPr>
              <a:t>m </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p  (</a:t>
            </a:r>
            <a:r>
              <a:rPr lang="zh-CN" altLang="en-US" sz="2000" dirty="0">
                <a:latin typeface="微软雅黑" panose="020B0503020204020204" pitchFamily="34" charset="-122"/>
                <a:ea typeface="微软雅黑" panose="020B0503020204020204" pitchFamily="34" charset="-122"/>
              </a:rPr>
              <a:t>模</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即：在模</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运算下，一个整数</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等于其被</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除得的余数</a:t>
            </a:r>
            <a:r>
              <a:rPr lang="en-US" altLang="zh-CN" sz="2000" dirty="0">
                <a:latin typeface="微软雅黑" panose="020B0503020204020204" pitchFamily="34" charset="-122"/>
                <a:ea typeface="微软雅黑" panose="020B0503020204020204" pitchFamily="34" charset="-122"/>
              </a:rPr>
              <a:t>p</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en-US" altLang="zh-CN" sz="1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2. </a:t>
            </a:r>
            <a:r>
              <a:rPr lang="zh-CN" altLang="en-US" sz="2800" b="1" dirty="0">
                <a:solidFill>
                  <a:srgbClr val="0000FF"/>
                </a:solidFill>
                <a:latin typeface="微软雅黑" panose="020B0503020204020204" pitchFamily="34" charset="-122"/>
                <a:ea typeface="微软雅黑" panose="020B0503020204020204" pitchFamily="34" charset="-122"/>
              </a:rPr>
              <a:t>码多项式的按模运算</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若一个任意多项式</a:t>
            </a:r>
            <a:r>
              <a:rPr lang="en-US" altLang="zh-CN" sz="2000" dirty="0">
                <a:latin typeface="微软雅黑" panose="020B0503020204020204" pitchFamily="34" charset="-122"/>
                <a:ea typeface="微软雅黑" panose="020B0503020204020204" pitchFamily="34" charset="-122"/>
              </a:rPr>
              <a:t>F(x)</a:t>
            </a:r>
            <a:r>
              <a:rPr lang="zh-CN" altLang="en-US" sz="2000" dirty="0">
                <a:latin typeface="微软雅黑" panose="020B0503020204020204" pitchFamily="34" charset="-122"/>
                <a:ea typeface="微软雅黑" panose="020B0503020204020204" pitchFamily="34" charset="-122"/>
              </a:rPr>
              <a:t>被一</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次多项式</a:t>
            </a:r>
            <a:r>
              <a:rPr lang="en-US" altLang="zh-CN" sz="2000" dirty="0">
                <a:latin typeface="微软雅黑" panose="020B0503020204020204" pitchFamily="34" charset="-122"/>
                <a:ea typeface="微软雅黑" panose="020B0503020204020204" pitchFamily="34" charset="-122"/>
              </a:rPr>
              <a:t>N(x)</a:t>
            </a:r>
            <a:r>
              <a:rPr lang="zh-CN" altLang="en-US" sz="2000" dirty="0">
                <a:latin typeface="微软雅黑" panose="020B0503020204020204" pitchFamily="34" charset="-122"/>
                <a:ea typeface="微软雅黑" panose="020B0503020204020204" pitchFamily="34" charset="-122"/>
              </a:rPr>
              <a:t>除，得到</a:t>
            </a:r>
            <a:r>
              <a:rPr lang="zh-CN" altLang="en-US" sz="2000" b="1" dirty="0">
                <a:solidFill>
                  <a:srgbClr val="0000FF"/>
                </a:solidFill>
                <a:latin typeface="微软雅黑" panose="020B0503020204020204" pitchFamily="34" charset="-122"/>
                <a:ea typeface="微软雅黑" panose="020B0503020204020204" pitchFamily="34" charset="-122"/>
              </a:rPr>
              <a:t>商式</a:t>
            </a:r>
            <a:r>
              <a:rPr lang="en-US" altLang="zh-CN" sz="2000" b="1" dirty="0">
                <a:solidFill>
                  <a:srgbClr val="0000FF"/>
                </a:solidFill>
                <a:latin typeface="微软雅黑" panose="020B0503020204020204" pitchFamily="34" charset="-122"/>
                <a:ea typeface="微软雅黑" panose="020B0503020204020204" pitchFamily="34" charset="-122"/>
              </a:rPr>
              <a:t>Q(x)</a:t>
            </a:r>
            <a:r>
              <a:rPr lang="zh-CN" altLang="en-US" sz="2000" dirty="0">
                <a:latin typeface="微软雅黑" panose="020B0503020204020204" pitchFamily="34" charset="-122"/>
                <a:ea typeface="微软雅黑" panose="020B0503020204020204" pitchFamily="34" charset="-122"/>
              </a:rPr>
              <a:t>和一个小于</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的</a:t>
            </a:r>
            <a:r>
              <a:rPr lang="zh-CN" altLang="en-US" sz="2000" b="1" dirty="0">
                <a:solidFill>
                  <a:srgbClr val="0000FF"/>
                </a:solidFill>
                <a:latin typeface="微软雅黑" panose="020B0503020204020204" pitchFamily="34" charset="-122"/>
                <a:ea typeface="微软雅黑" panose="020B0503020204020204" pitchFamily="34" charset="-122"/>
              </a:rPr>
              <a:t>余子式</a:t>
            </a:r>
            <a:r>
              <a:rPr lang="en-US" altLang="zh-CN" sz="2000" b="1" dirty="0">
                <a:solidFill>
                  <a:srgbClr val="0000FF"/>
                </a:solidFill>
                <a:latin typeface="微软雅黑" panose="020B0503020204020204" pitchFamily="34" charset="-122"/>
                <a:ea typeface="微软雅黑" panose="020B0503020204020204" pitchFamily="34" charset="-122"/>
              </a:rPr>
              <a:t>R(x) </a:t>
            </a:r>
            <a:r>
              <a:rPr lang="zh-CN" altLang="en-US" sz="2000" dirty="0">
                <a:latin typeface="微软雅黑" panose="020B0503020204020204" pitchFamily="34" charset="-122"/>
                <a:ea typeface="微软雅黑" panose="020B0503020204020204" pitchFamily="34" charset="-122"/>
              </a:rPr>
              <a:t>，即：</a:t>
            </a:r>
            <a:r>
              <a:rPr lang="en-US" altLang="zh-CN" sz="2000" dirty="0">
                <a:latin typeface="微软雅黑" panose="020B0503020204020204" pitchFamily="34" charset="-122"/>
                <a:ea typeface="微软雅黑" panose="020B0503020204020204" pitchFamily="34" charset="-122"/>
              </a:rPr>
              <a:t>F(x)</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Q(x)N(x)+R(x)</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则写为：              </a:t>
            </a:r>
            <a:r>
              <a:rPr lang="en-US" altLang="zh-CN" sz="2000" dirty="0">
                <a:latin typeface="微软雅黑" panose="020B0503020204020204" pitchFamily="34" charset="-122"/>
                <a:ea typeface="微软雅黑" panose="020B0503020204020204" pitchFamily="34" charset="-122"/>
              </a:rPr>
              <a:t>F(x) </a:t>
            </a:r>
            <a:r>
              <a:rPr lang="zh-CN"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R(x)   [</a:t>
            </a:r>
            <a:r>
              <a:rPr lang="zh-CN" altLang="en-US" sz="2000" dirty="0">
                <a:latin typeface="微软雅黑" panose="020B0503020204020204" pitchFamily="34" charset="-122"/>
                <a:ea typeface="微软雅黑" panose="020B0503020204020204" pitchFamily="34" charset="-122"/>
              </a:rPr>
              <a:t>模</a:t>
            </a:r>
            <a:r>
              <a:rPr lang="en-US" altLang="zh-CN" sz="2000" dirty="0">
                <a:latin typeface="微软雅黑" panose="020B0503020204020204" pitchFamily="34" charset="-122"/>
                <a:ea typeface="微软雅黑" panose="020B0503020204020204" pitchFamily="34" charset="-122"/>
              </a:rPr>
              <a:t>N(x) ]                                (11.6-1)</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这时码多项式系数仍然按模</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运算，即系数只取</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1</a:t>
            </a:r>
            <a:endParaRPr lang="en-US" altLang="zh-CN" sz="2000" dirty="0">
              <a:latin typeface="微软雅黑" panose="020B0503020204020204" pitchFamily="34" charset="-122"/>
              <a:ea typeface="微软雅黑" panose="020B0503020204020204" pitchFamily="34" charset="-122"/>
            </a:endParaRPr>
          </a:p>
        </p:txBody>
      </p:sp>
      <p:graphicFrame>
        <p:nvGraphicFramePr>
          <p:cNvPr id="74755" name="Object 10"/>
          <p:cNvGraphicFramePr>
            <a:graphicFrameLocks noGrp="1"/>
          </p:cNvGraphicFramePr>
          <p:nvPr>
            <p:ph sz="half" idx="2"/>
          </p:nvPr>
        </p:nvGraphicFramePr>
        <p:xfrm>
          <a:off x="5405438" y="1546225"/>
          <a:ext cx="1501775" cy="547688"/>
        </p:xfrm>
        <a:graphic>
          <a:graphicData uri="http://schemas.openxmlformats.org/presentationml/2006/ole">
            <mc:AlternateContent xmlns:mc="http://schemas.openxmlformats.org/markup-compatibility/2006">
              <mc:Choice xmlns:v="urn:schemas-microsoft-com:vml" Requires="v">
                <p:oleObj spid="_x0000_s3130" name="" r:id="rId1" imgW="711200" imgH="393700" progId="Equation.3">
                  <p:embed/>
                </p:oleObj>
              </mc:Choice>
              <mc:Fallback>
                <p:oleObj name="" r:id="rId1" imgW="711200" imgH="393700" progId="Equation.3">
                  <p:embed/>
                  <p:pic>
                    <p:nvPicPr>
                      <p:cNvPr id="0" name="图片 3129"/>
                      <p:cNvPicPr/>
                      <p:nvPr/>
                    </p:nvPicPr>
                    <p:blipFill>
                      <a:blip r:embed="rId2"/>
                      <a:stretch>
                        <a:fillRect/>
                      </a:stretch>
                    </p:blipFill>
                    <p:spPr>
                      <a:xfrm>
                        <a:off x="5405438" y="1546225"/>
                        <a:ext cx="1501775" cy="547688"/>
                      </a:xfrm>
                      <a:prstGeom prst="rect">
                        <a:avLst/>
                      </a:prstGeom>
                      <a:solidFill>
                        <a:srgbClr val="99CCFF"/>
                      </a:solidFill>
                      <a:ln w="38100">
                        <a:miter/>
                      </a:ln>
                    </p:spPr>
                  </p:pic>
                </p:oleObj>
              </mc:Fallback>
            </mc:AlternateContent>
          </a:graphicData>
        </a:graphic>
      </p:graphicFrame>
      <p:graphicFrame>
        <p:nvGraphicFramePr>
          <p:cNvPr id="74756" name="Object 10"/>
          <p:cNvGraphicFramePr>
            <a:graphicFrameLocks noGrp="1"/>
          </p:cNvGraphicFramePr>
          <p:nvPr/>
        </p:nvGraphicFramePr>
        <p:xfrm>
          <a:off x="5405438" y="3702050"/>
          <a:ext cx="2308225" cy="584200"/>
        </p:xfrm>
        <a:graphic>
          <a:graphicData uri="http://schemas.openxmlformats.org/presentationml/2006/ole">
            <mc:AlternateContent xmlns:mc="http://schemas.openxmlformats.org/markup-compatibility/2006">
              <mc:Choice xmlns:v="urn:schemas-microsoft-com:vml" Requires="v">
                <p:oleObj spid="_x0000_s3131" name="" r:id="rId3" imgW="1308100" imgH="419100" progId="Equation.3">
                  <p:embed/>
                </p:oleObj>
              </mc:Choice>
              <mc:Fallback>
                <p:oleObj name="" r:id="rId3" imgW="1308100" imgH="419100" progId="Equation.3">
                  <p:embed/>
                  <p:pic>
                    <p:nvPicPr>
                      <p:cNvPr id="0" name="图片 3130"/>
                      <p:cNvPicPr/>
                      <p:nvPr/>
                    </p:nvPicPr>
                    <p:blipFill>
                      <a:blip r:embed="rId4"/>
                      <a:stretch>
                        <a:fillRect/>
                      </a:stretch>
                    </p:blipFill>
                    <p:spPr>
                      <a:xfrm>
                        <a:off x="5405438" y="3702050"/>
                        <a:ext cx="2308225" cy="584200"/>
                      </a:xfrm>
                      <a:prstGeom prst="rect">
                        <a:avLst/>
                      </a:prstGeom>
                      <a:solidFill>
                        <a:srgbClr val="99CCFF"/>
                      </a:solidFill>
                      <a:ln w="38100">
                        <a:noFill/>
                        <a:miter/>
                      </a:ln>
                    </p:spPr>
                  </p:pic>
                </p:oleObj>
              </mc:Fallback>
            </mc:AlternateContent>
          </a:graphicData>
        </a:graphic>
      </p:graphicFrame>
    </p:spTree>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body" sz="half" idx="1"/>
          </p:nvPr>
        </p:nvSpPr>
        <p:spPr>
          <a:xfrm>
            <a:off x="288925" y="1417638"/>
            <a:ext cx="8445500" cy="4879975"/>
          </a:xfrm>
          <a:ln/>
        </p:spPr>
        <p:txBody>
          <a:bodyPr wrap="square" lIns="91440" tIns="45720" rIns="91440" bIns="45720" anchor="t"/>
          <a:p>
            <a:pPr marL="0" indent="0" eaLnBrk="1" hangingPunct="1">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被</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除：</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得余项为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，所以有：</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rgbClr val="0000FF"/>
                </a:solidFill>
                <a:latin typeface="微软雅黑" panose="020B0503020204020204" pitchFamily="34" charset="-122"/>
                <a:ea typeface="微软雅黑" panose="020B0503020204020204" pitchFamily="34" charset="-122"/>
              </a:rPr>
              <a:t>注意：由于模</a:t>
            </a:r>
            <a:r>
              <a:rPr lang="en-US" altLang="zh-CN" sz="2000" b="1" dirty="0">
                <a:solidFill>
                  <a:srgbClr val="0000FF"/>
                </a:solidFill>
                <a:latin typeface="微软雅黑" panose="020B0503020204020204" pitchFamily="34" charset="-122"/>
                <a:ea typeface="微软雅黑" panose="020B0503020204020204" pitchFamily="34" charset="-122"/>
              </a:rPr>
              <a:t>2</a:t>
            </a:r>
            <a:r>
              <a:rPr lang="zh-CN" altLang="en-US" sz="2000" b="1" dirty="0">
                <a:solidFill>
                  <a:srgbClr val="0000FF"/>
                </a:solidFill>
                <a:latin typeface="微软雅黑" panose="020B0503020204020204" pitchFamily="34" charset="-122"/>
                <a:ea typeface="微软雅黑" panose="020B0503020204020204" pitchFamily="34" charset="-122"/>
              </a:rPr>
              <a:t>运算中，用加法代替了减法，故余项是</a:t>
            </a:r>
            <a:r>
              <a:rPr lang="en-US" altLang="zh-CN" sz="2000" b="1" dirty="0">
                <a:solidFill>
                  <a:srgbClr val="0000FF"/>
                </a:solidFill>
                <a:latin typeface="微软雅黑" panose="020B0503020204020204" pitchFamily="34" charset="-122"/>
                <a:ea typeface="微软雅黑" panose="020B0503020204020204" pitchFamily="34" charset="-122"/>
              </a:rPr>
              <a:t>1</a:t>
            </a:r>
            <a:r>
              <a:rPr lang="zh-CN" altLang="en-US" sz="2000" b="1" dirty="0">
                <a:solidFill>
                  <a:srgbClr val="0000FF"/>
                </a:solidFill>
                <a:latin typeface="微软雅黑" panose="020B0503020204020204" pitchFamily="34" charset="-122"/>
                <a:ea typeface="微软雅黑" panose="020B0503020204020204" pitchFamily="34" charset="-122"/>
              </a:rPr>
              <a:t>而不是 </a:t>
            </a:r>
            <a:r>
              <a:rPr lang="en-US" altLang="zh-CN" sz="2000" b="1" dirty="0">
                <a:solidFill>
                  <a:srgbClr val="0000FF"/>
                </a:solidFill>
                <a:latin typeface="微软雅黑" panose="020B0503020204020204" pitchFamily="34" charset="-122"/>
                <a:ea typeface="微软雅黑" panose="020B0503020204020204" pitchFamily="34" charset="-122"/>
              </a:rPr>
              <a:t>-1</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zh-CN" altLang="en-US" sz="10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4</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+1≡x</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+x+1   (</a:t>
            </a:r>
            <a:r>
              <a:rPr lang="zh-CN" altLang="en-US" sz="2000" dirty="0">
                <a:latin typeface="微软雅黑" panose="020B0503020204020204" pitchFamily="34" charset="-122"/>
                <a:ea typeface="微软雅黑" panose="020B0503020204020204" pitchFamily="34" charset="-122"/>
              </a:rPr>
              <a:t>模 </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+1)</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x				</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x</a:t>
            </a:r>
            <a:r>
              <a:rPr lang="en-US" altLang="zh-CN" sz="2000" baseline="30000" dirty="0">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 + 1  x</a:t>
            </a:r>
            <a:r>
              <a:rPr lang="en-US" altLang="zh-CN" sz="2000" baseline="30000" dirty="0">
                <a:latin typeface="微软雅黑" panose="020B0503020204020204" pitchFamily="34" charset="-122"/>
                <a:ea typeface="微软雅黑" panose="020B0503020204020204" pitchFamily="34" charset="-122"/>
              </a:rPr>
              <a:t>4</a:t>
            </a:r>
            <a:r>
              <a:rPr lang="en-US" altLang="zh-CN" sz="2000" dirty="0">
                <a:latin typeface="微软雅黑" panose="020B0503020204020204" pitchFamily="34" charset="-122"/>
                <a:ea typeface="微软雅黑" panose="020B0503020204020204" pitchFamily="34" charset="-122"/>
              </a:rPr>
              <a:t> + x</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 + 1</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x</a:t>
            </a:r>
            <a:r>
              <a:rPr lang="en-US" altLang="zh-CN" sz="2000" baseline="30000" dirty="0">
                <a:latin typeface="微软雅黑" panose="020B0503020204020204" pitchFamily="34" charset="-122"/>
                <a:ea typeface="微软雅黑" panose="020B0503020204020204" pitchFamily="34" charset="-122"/>
              </a:rPr>
              <a:t>4</a:t>
            </a:r>
            <a:r>
              <a:rPr lang="en-US" altLang="zh-CN" sz="2000" dirty="0">
                <a:latin typeface="微软雅黑" panose="020B0503020204020204" pitchFamily="34" charset="-122"/>
                <a:ea typeface="微软雅黑" panose="020B0503020204020204" pitchFamily="34" charset="-122"/>
              </a:rPr>
              <a:t> + x</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x</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 +x +1 </a:t>
            </a:r>
            <a:endParaRPr lang="en-US" altLang="zh-CN" sz="2000" b="1" dirty="0">
              <a:latin typeface="微软雅黑" panose="020B0503020204020204" pitchFamily="34" charset="-122"/>
              <a:ea typeface="微软雅黑" panose="020B0503020204020204" pitchFamily="34" charset="-122"/>
            </a:endParaRPr>
          </a:p>
        </p:txBody>
      </p:sp>
      <p:graphicFrame>
        <p:nvGraphicFramePr>
          <p:cNvPr id="75778" name="Object 5"/>
          <p:cNvGraphicFramePr/>
          <p:nvPr/>
        </p:nvGraphicFramePr>
        <p:xfrm>
          <a:off x="3419475" y="1557338"/>
          <a:ext cx="3457575" cy="792162"/>
        </p:xfrm>
        <a:graphic>
          <a:graphicData uri="http://schemas.openxmlformats.org/presentationml/2006/ole">
            <mc:AlternateContent xmlns:mc="http://schemas.openxmlformats.org/markup-compatibility/2006">
              <mc:Choice xmlns:v="urn:schemas-microsoft-com:vml" Requires="v">
                <p:oleObj spid="_x0000_s3133" name="" r:id="rId1" imgW="1765300" imgH="419100" progId="Equation.3">
                  <p:embed/>
                </p:oleObj>
              </mc:Choice>
              <mc:Fallback>
                <p:oleObj name="" r:id="rId1" imgW="1765300" imgH="419100" progId="Equation.3">
                  <p:embed/>
                  <p:pic>
                    <p:nvPicPr>
                      <p:cNvPr id="0" name="图片 3132"/>
                      <p:cNvPicPr/>
                      <p:nvPr/>
                    </p:nvPicPr>
                    <p:blipFill>
                      <a:blip r:embed="rId2"/>
                      <a:stretch>
                        <a:fillRect/>
                      </a:stretch>
                    </p:blipFill>
                    <p:spPr>
                      <a:xfrm>
                        <a:off x="3419475" y="1557338"/>
                        <a:ext cx="3457575" cy="792162"/>
                      </a:xfrm>
                      <a:prstGeom prst="rect">
                        <a:avLst/>
                      </a:prstGeom>
                      <a:solidFill>
                        <a:srgbClr val="CCFFFF"/>
                      </a:solidFill>
                      <a:ln w="38100">
                        <a:noFill/>
                        <a:miter/>
                      </a:ln>
                    </p:spPr>
                  </p:pic>
                </p:oleObj>
              </mc:Fallback>
            </mc:AlternateContent>
          </a:graphicData>
        </a:graphic>
      </p:graphicFrame>
      <p:graphicFrame>
        <p:nvGraphicFramePr>
          <p:cNvPr id="75779" name="Object 6"/>
          <p:cNvGraphicFramePr/>
          <p:nvPr/>
        </p:nvGraphicFramePr>
        <p:xfrm>
          <a:off x="3492500" y="2708275"/>
          <a:ext cx="2520950" cy="414338"/>
        </p:xfrm>
        <a:graphic>
          <a:graphicData uri="http://schemas.openxmlformats.org/presentationml/2006/ole">
            <mc:AlternateContent xmlns:mc="http://schemas.openxmlformats.org/markup-compatibility/2006">
              <mc:Choice xmlns:v="urn:schemas-microsoft-com:vml" Requires="v">
                <p:oleObj spid="_x0000_s3134" name="" r:id="rId3" imgW="1372235" imgH="228600" progId="Equation.3">
                  <p:embed/>
                </p:oleObj>
              </mc:Choice>
              <mc:Fallback>
                <p:oleObj name="" r:id="rId3" imgW="1372235" imgH="228600" progId="Equation.3">
                  <p:embed/>
                  <p:pic>
                    <p:nvPicPr>
                      <p:cNvPr id="0" name="图片 3133"/>
                      <p:cNvPicPr/>
                      <p:nvPr/>
                    </p:nvPicPr>
                    <p:blipFill>
                      <a:blip r:embed="rId4"/>
                      <a:stretch>
                        <a:fillRect/>
                      </a:stretch>
                    </p:blipFill>
                    <p:spPr>
                      <a:xfrm>
                        <a:off x="3492500" y="2708275"/>
                        <a:ext cx="2520950" cy="414338"/>
                      </a:xfrm>
                      <a:prstGeom prst="rect">
                        <a:avLst/>
                      </a:prstGeom>
                      <a:solidFill>
                        <a:srgbClr val="CCFFCC"/>
                      </a:solidFill>
                      <a:ln w="38100">
                        <a:noFill/>
                        <a:miter/>
                      </a:ln>
                    </p:spPr>
                  </p:pic>
                </p:oleObj>
              </mc:Fallback>
            </mc:AlternateContent>
          </a:graphicData>
        </a:graphic>
      </p:graphicFrame>
      <p:grpSp>
        <p:nvGrpSpPr>
          <p:cNvPr id="75780" name="Group 17"/>
          <p:cNvGrpSpPr/>
          <p:nvPr/>
        </p:nvGrpSpPr>
        <p:grpSpPr>
          <a:xfrm>
            <a:off x="3938588" y="4953000"/>
            <a:ext cx="1482725" cy="865188"/>
            <a:chOff x="2608" y="3067"/>
            <a:chExt cx="934" cy="545"/>
          </a:xfrm>
        </p:grpSpPr>
        <p:sp>
          <p:nvSpPr>
            <p:cNvPr id="75781" name="Line 13"/>
            <p:cNvSpPr/>
            <p:nvPr/>
          </p:nvSpPr>
          <p:spPr>
            <a:xfrm>
              <a:off x="2653" y="3612"/>
              <a:ext cx="843" cy="0"/>
            </a:xfrm>
            <a:prstGeom prst="line">
              <a:avLst/>
            </a:prstGeom>
            <a:ln w="9525" cap="flat" cmpd="sng">
              <a:solidFill>
                <a:schemeClr val="hlink"/>
              </a:solidFill>
              <a:prstDash val="solid"/>
              <a:round/>
              <a:headEnd type="none" w="med" len="med"/>
              <a:tailEnd type="none" w="med" len="med"/>
            </a:ln>
          </p:spPr>
        </p:sp>
        <p:sp>
          <p:nvSpPr>
            <p:cNvPr id="75782" name="Line 14"/>
            <p:cNvSpPr/>
            <p:nvPr/>
          </p:nvSpPr>
          <p:spPr>
            <a:xfrm>
              <a:off x="2699" y="3067"/>
              <a:ext cx="843" cy="0"/>
            </a:xfrm>
            <a:prstGeom prst="line">
              <a:avLst/>
            </a:prstGeom>
            <a:ln w="9525" cap="flat" cmpd="sng">
              <a:solidFill>
                <a:schemeClr val="hlink"/>
              </a:solidFill>
              <a:prstDash val="solid"/>
              <a:round/>
              <a:headEnd type="none" w="med" len="med"/>
              <a:tailEnd type="none" w="med" len="med"/>
            </a:ln>
          </p:spPr>
        </p:sp>
        <p:sp>
          <p:nvSpPr>
            <p:cNvPr id="75783" name="Line 15"/>
            <p:cNvSpPr/>
            <p:nvPr/>
          </p:nvSpPr>
          <p:spPr>
            <a:xfrm flipH="1">
              <a:off x="2608" y="3067"/>
              <a:ext cx="109" cy="400"/>
            </a:xfrm>
            <a:prstGeom prst="line">
              <a:avLst/>
            </a:prstGeom>
            <a:ln w="9525" cap="flat" cmpd="sng">
              <a:solidFill>
                <a:schemeClr val="hlink"/>
              </a:solidFill>
              <a:prstDash val="solid"/>
              <a:round/>
              <a:headEnd type="none" w="med" len="med"/>
              <a:tailEnd type="none" w="med" len="med"/>
            </a:ln>
          </p:spPr>
        </p:sp>
      </p:grpSp>
    </p:spTree>
  </p:cSld>
  <p:clrMapOvr>
    <a:masterClrMapping/>
  </p:clrMapOvr>
  <p:transition>
    <p:blinds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p:nvPr>
        </p:nvSpPr>
        <p:spPr>
          <a:xfrm>
            <a:off x="1493838" y="276225"/>
            <a:ext cx="7358062" cy="1016000"/>
          </a:xfrm>
          <a:ln/>
        </p:spPr>
        <p:txBody>
          <a:bodyPr wrap="square" lIns="91440" tIns="45720" rIns="91440" bIns="45720" anchor="b"/>
          <a:p>
            <a:pPr eaLnBrk="1" hangingPunct="1">
              <a:lnSpc>
                <a:spcPct val="100000"/>
              </a:lnSpc>
            </a:pPr>
            <a:r>
              <a:rPr lang="en-US" altLang="zh-CN" sz="2800" dirty="0">
                <a:solidFill>
                  <a:srgbClr val="0000FF"/>
                </a:solidFill>
                <a:latin typeface="微软雅黑" panose="020B0503020204020204" pitchFamily="34" charset="-122"/>
                <a:ea typeface="微软雅黑" panose="020B0503020204020204" pitchFamily="34" charset="-122"/>
              </a:rPr>
              <a:t>3. </a:t>
            </a:r>
            <a:r>
              <a:rPr lang="zh-CN" altLang="en-US" sz="2800" dirty="0">
                <a:solidFill>
                  <a:srgbClr val="0000FF"/>
                </a:solidFill>
                <a:latin typeface="微软雅黑" panose="020B0503020204020204" pitchFamily="34" charset="-122"/>
                <a:ea typeface="微软雅黑" panose="020B0503020204020204" pitchFamily="34" charset="-122"/>
              </a:rPr>
              <a:t>长为</a:t>
            </a:r>
            <a:r>
              <a:rPr lang="en-US" altLang="zh-CN" sz="2800" dirty="0">
                <a:solidFill>
                  <a:srgbClr val="0000FF"/>
                </a:solidFill>
                <a:latin typeface="微软雅黑" panose="020B0503020204020204" pitchFamily="34" charset="-122"/>
                <a:ea typeface="微软雅黑" panose="020B0503020204020204" pitchFamily="34" charset="-122"/>
              </a:rPr>
              <a:t>n</a:t>
            </a:r>
            <a:r>
              <a:rPr lang="zh-CN" altLang="en-US" sz="2800" dirty="0">
                <a:solidFill>
                  <a:srgbClr val="0000FF"/>
                </a:solidFill>
                <a:latin typeface="微软雅黑" panose="020B0503020204020204" pitchFamily="34" charset="-122"/>
                <a:ea typeface="微软雅黑" panose="020B0503020204020204" pitchFamily="34" charset="-122"/>
              </a:rPr>
              <a:t>的循环码组必为按模</a:t>
            </a:r>
            <a:r>
              <a:rPr lang="en-US" altLang="zh-CN" sz="2800" dirty="0">
                <a:solidFill>
                  <a:srgbClr val="0000FF"/>
                </a:solidFill>
                <a:latin typeface="微软雅黑" panose="020B0503020204020204" pitchFamily="34" charset="-122"/>
                <a:ea typeface="微软雅黑" panose="020B0503020204020204" pitchFamily="34" charset="-122"/>
              </a:rPr>
              <a:t>(x</a:t>
            </a:r>
            <a:r>
              <a:rPr lang="en-US" altLang="zh-CN" sz="2800" baseline="30000" dirty="0">
                <a:solidFill>
                  <a:srgbClr val="0000FF"/>
                </a:solidFill>
                <a:latin typeface="微软雅黑" panose="020B0503020204020204" pitchFamily="34" charset="-122"/>
                <a:ea typeface="微软雅黑" panose="020B0503020204020204" pitchFamily="34" charset="-122"/>
              </a:rPr>
              <a:t>n</a:t>
            </a:r>
            <a:r>
              <a:rPr lang="en-US" altLang="zh-CN" sz="2800" dirty="0">
                <a:solidFill>
                  <a:srgbClr val="0000FF"/>
                </a:solidFill>
                <a:latin typeface="微软雅黑" panose="020B0503020204020204" pitchFamily="34" charset="-122"/>
                <a:ea typeface="微软雅黑" panose="020B0503020204020204" pitchFamily="34" charset="-122"/>
              </a:rPr>
              <a:t>+1)</a:t>
            </a:r>
            <a:r>
              <a:rPr lang="zh-CN" altLang="en-US" sz="2800" dirty="0">
                <a:solidFill>
                  <a:srgbClr val="0000FF"/>
                </a:solidFill>
                <a:latin typeface="微软雅黑" panose="020B0503020204020204" pitchFamily="34" charset="-122"/>
                <a:ea typeface="微软雅黑" panose="020B0503020204020204" pitchFamily="34" charset="-122"/>
              </a:rPr>
              <a:t>运算    </a:t>
            </a:r>
            <a:br>
              <a:rPr lang="en-US" altLang="zh-CN" sz="2800" dirty="0">
                <a:solidFill>
                  <a:srgbClr val="0000FF"/>
                </a:solidFill>
                <a:latin typeface="微软雅黑" panose="020B0503020204020204" pitchFamily="34" charset="-122"/>
                <a:ea typeface="微软雅黑" panose="020B0503020204020204" pitchFamily="34" charset="-122"/>
              </a:rPr>
            </a:br>
            <a:r>
              <a:rPr lang="en-US" altLang="zh-CN" sz="2800" dirty="0">
                <a:solidFill>
                  <a:srgbClr val="0000FF"/>
                </a:solidFill>
                <a:latin typeface="微软雅黑" panose="020B0503020204020204" pitchFamily="34" charset="-122"/>
                <a:ea typeface="微软雅黑" panose="020B0503020204020204" pitchFamily="34" charset="-122"/>
              </a:rPr>
              <a:t>                               </a:t>
            </a:r>
            <a:r>
              <a:rPr lang="zh-CN" altLang="en-US" sz="2800" dirty="0">
                <a:solidFill>
                  <a:srgbClr val="0000FF"/>
                </a:solidFill>
                <a:latin typeface="微软雅黑" panose="020B0503020204020204" pitchFamily="34" charset="-122"/>
                <a:ea typeface="微软雅黑" panose="020B0503020204020204" pitchFamily="34" charset="-122"/>
              </a:rPr>
              <a:t>的一个余式</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76802" name="Rectangle 3"/>
          <p:cNvSpPr>
            <a:spLocks noGrp="1"/>
          </p:cNvSpPr>
          <p:nvPr>
            <p:ph type="body" sz="half" idx="1"/>
          </p:nvPr>
        </p:nvSpPr>
        <p:spPr>
          <a:xfrm>
            <a:off x="357188" y="1449388"/>
            <a:ext cx="8342313" cy="1500188"/>
          </a:xfrm>
        </p:spPr>
        <p:txBody>
          <a:bodyPr wrap="square" lIns="91440" tIns="45720" rIns="91440" bIns="45720" anchor="t"/>
          <a:p>
            <a:pPr marL="0" indent="0" eaLnBrk="1" fontAlgn="base" hangingPunct="1">
              <a:lnSpc>
                <a:spcPct val="150000"/>
              </a:lnSpc>
              <a:spcBef>
                <a:spcPct val="0"/>
              </a:spcBef>
              <a:buNone/>
            </a:pPr>
            <a:r>
              <a:rPr lang="zh-CN" altLang="en-US" sz="2000" strike="noStrike" kern="1200" noProof="1" dirty="0">
                <a:latin typeface="微软雅黑" panose="020B0503020204020204" pitchFamily="34" charset="-122"/>
                <a:ea typeface="微软雅黑" panose="020B0503020204020204" pitchFamily="34" charset="-122"/>
              </a:rPr>
              <a:t>在循环码中，若</a:t>
            </a:r>
            <a:r>
              <a:rPr lang="en-US" altLang="zh-CN" sz="2000" strike="noStrike" kern="1200" noProof="1" dirty="0">
                <a:latin typeface="微软雅黑" panose="020B0503020204020204" pitchFamily="34" charset="-122"/>
                <a:ea typeface="微软雅黑" panose="020B0503020204020204" pitchFamily="34" charset="-122"/>
              </a:rPr>
              <a:t>T(x)</a:t>
            </a:r>
            <a:r>
              <a:rPr lang="zh-CN" altLang="en-US" sz="2000" strike="noStrike" kern="1200" noProof="1" dirty="0">
                <a:latin typeface="微软雅黑" panose="020B0503020204020204" pitchFamily="34" charset="-122"/>
                <a:ea typeface="微软雅黑" panose="020B0503020204020204" pitchFamily="34" charset="-122"/>
              </a:rPr>
              <a:t>是一个长为</a:t>
            </a:r>
            <a:r>
              <a:rPr lang="en-US" altLang="zh-CN" sz="2000" strike="noStrike" kern="1200" noProof="1" dirty="0">
                <a:latin typeface="微软雅黑" panose="020B0503020204020204" pitchFamily="34" charset="-122"/>
                <a:ea typeface="微软雅黑" panose="020B0503020204020204" pitchFamily="34" charset="-122"/>
              </a:rPr>
              <a:t>n</a:t>
            </a:r>
            <a:r>
              <a:rPr lang="zh-CN" altLang="en-US" sz="2000" strike="noStrike" kern="1200" noProof="1" dirty="0">
                <a:latin typeface="微软雅黑" panose="020B0503020204020204" pitchFamily="34" charset="-122"/>
                <a:ea typeface="微软雅黑" panose="020B0503020204020204" pitchFamily="34" charset="-122"/>
              </a:rPr>
              <a:t>的许用码组，则</a:t>
            </a:r>
            <a:r>
              <a:rPr lang="en-US" altLang="zh-CN" sz="2000" strike="noStrike" kern="1200" noProof="1" dirty="0">
                <a:latin typeface="微软雅黑" panose="020B0503020204020204" pitchFamily="34" charset="-122"/>
                <a:ea typeface="微软雅黑" panose="020B0503020204020204" pitchFamily="34" charset="-122"/>
              </a:rPr>
              <a:t>x</a:t>
            </a:r>
            <a:r>
              <a:rPr lang="en-US" altLang="zh-CN" sz="2000" b="1" strike="noStrike" kern="1200" baseline="30000" noProof="1" dirty="0">
                <a:latin typeface="微软雅黑" panose="020B0503020204020204" pitchFamily="34" charset="-122"/>
                <a:ea typeface="微软雅黑" panose="020B0503020204020204" pitchFamily="34" charset="-122"/>
              </a:rPr>
              <a:t>i </a:t>
            </a:r>
            <a:r>
              <a:rPr lang="en-US" altLang="zh-CN" sz="2000" strike="noStrike" kern="1200" noProof="1" dirty="0">
                <a:latin typeface="微软雅黑" panose="020B0503020204020204" pitchFamily="34" charset="-122"/>
                <a:ea typeface="微软雅黑" panose="020B0503020204020204" pitchFamily="34" charset="-122"/>
              </a:rPr>
              <a:t>T(x)</a:t>
            </a:r>
            <a:r>
              <a:rPr lang="zh-CN" altLang="en-US" sz="2000" strike="noStrike" kern="1200" noProof="1" dirty="0">
                <a:latin typeface="微软雅黑" panose="020B0503020204020204" pitchFamily="34" charset="-122"/>
                <a:ea typeface="微软雅黑" panose="020B0503020204020204" pitchFamily="34" charset="-122"/>
              </a:rPr>
              <a:t>在模</a:t>
            </a:r>
            <a:r>
              <a:rPr lang="en-US" altLang="zh-CN" sz="2000" strike="noStrike" kern="1200" noProof="1" dirty="0">
                <a:latin typeface="微软雅黑" panose="020B0503020204020204" pitchFamily="34" charset="-122"/>
                <a:ea typeface="微软雅黑" panose="020B0503020204020204" pitchFamily="34" charset="-122"/>
              </a:rPr>
              <a:t>x</a:t>
            </a:r>
            <a:r>
              <a:rPr lang="en-US" altLang="zh-CN" sz="2000" strike="noStrike" kern="1200" baseline="30000" noProof="1" dirty="0">
                <a:solidFill>
                  <a:schemeClr val="tx1"/>
                </a:solidFill>
                <a:uFillTx/>
                <a:latin typeface="微软雅黑" panose="020B0503020204020204" pitchFamily="34" charset="-122"/>
                <a:ea typeface="微软雅黑" panose="020B0503020204020204" pitchFamily="34" charset="-122"/>
              </a:rPr>
              <a:t>n</a:t>
            </a:r>
            <a:r>
              <a:rPr lang="en-US" altLang="zh-CN" sz="2000" strike="noStrike" kern="1200" noProof="1" dirty="0">
                <a:latin typeface="微软雅黑" panose="020B0503020204020204" pitchFamily="34" charset="-122"/>
                <a:ea typeface="微软雅黑" panose="020B0503020204020204" pitchFamily="34" charset="-122"/>
              </a:rPr>
              <a:t>+1</a:t>
            </a:r>
            <a:r>
              <a:rPr lang="zh-CN" altLang="en-US" sz="2000" strike="noStrike" kern="1200" noProof="1" dirty="0">
                <a:latin typeface="微软雅黑" panose="020B0503020204020204" pitchFamily="34" charset="-122"/>
                <a:ea typeface="微软雅黑" panose="020B0503020204020204" pitchFamily="34" charset="-122"/>
              </a:rPr>
              <a:t>的运算条件下，亦是一个许用码组。即：若</a:t>
            </a:r>
            <a:r>
              <a:rPr lang="en-US" altLang="zh-CN" sz="2000" strike="noStrike" kern="1200" noProof="1" dirty="0">
                <a:latin typeface="微软雅黑" panose="020B0503020204020204" pitchFamily="34" charset="-122"/>
                <a:ea typeface="微软雅黑" panose="020B0503020204020204" pitchFamily="34" charset="-122"/>
              </a:rPr>
              <a:t>x</a:t>
            </a:r>
            <a:r>
              <a:rPr lang="en-US" altLang="zh-CN" sz="2000" strike="noStrike" kern="1200" baseline="30000" noProof="1" dirty="0">
                <a:latin typeface="微软雅黑" panose="020B0503020204020204" pitchFamily="34" charset="-122"/>
                <a:ea typeface="微软雅黑" panose="020B0503020204020204" pitchFamily="34" charset="-122"/>
              </a:rPr>
              <a:t>i </a:t>
            </a:r>
            <a:r>
              <a:rPr lang="en-US" altLang="zh-CN" sz="2000" strike="noStrike" kern="1200" noProof="1" dirty="0">
                <a:latin typeface="微软雅黑" panose="020B0503020204020204" pitchFamily="34" charset="-122"/>
                <a:ea typeface="微软雅黑" panose="020B0503020204020204" pitchFamily="34" charset="-122"/>
              </a:rPr>
              <a:t>T(x)≡T'(x) (</a:t>
            </a:r>
            <a:r>
              <a:rPr lang="zh-CN" altLang="en-US" sz="2000" strike="noStrike" kern="1200" noProof="1" dirty="0">
                <a:latin typeface="微软雅黑" panose="020B0503020204020204" pitchFamily="34" charset="-122"/>
                <a:ea typeface="微软雅黑" panose="020B0503020204020204" pitchFamily="34" charset="-122"/>
              </a:rPr>
              <a:t>模</a:t>
            </a:r>
            <a:r>
              <a:rPr lang="en-US" altLang="zh-CN" sz="2000" strike="noStrike" kern="1200" noProof="1" dirty="0">
                <a:latin typeface="微软雅黑" panose="020B0503020204020204" pitchFamily="34" charset="-122"/>
                <a:ea typeface="微软雅黑" panose="020B0503020204020204" pitchFamily="34" charset="-122"/>
              </a:rPr>
              <a:t>x</a:t>
            </a:r>
            <a:r>
              <a:rPr lang="en-US" altLang="zh-CN" sz="2000" strike="noStrike" kern="1200" baseline="30000" noProof="1" dirty="0">
                <a:latin typeface="微软雅黑" panose="020B0503020204020204" pitchFamily="34" charset="-122"/>
                <a:ea typeface="微软雅黑" panose="020B0503020204020204" pitchFamily="34" charset="-122"/>
              </a:rPr>
              <a:t>n</a:t>
            </a:r>
            <a:r>
              <a:rPr lang="en-US" altLang="zh-CN" sz="2000" strike="noStrike" kern="1200" noProof="1" dirty="0">
                <a:latin typeface="微软雅黑" panose="020B0503020204020204" pitchFamily="34" charset="-122"/>
                <a:ea typeface="微软雅黑" panose="020B0503020204020204" pitchFamily="34" charset="-122"/>
              </a:rPr>
              <a:t>+1)</a:t>
            </a:r>
            <a:r>
              <a:rPr lang="zh-CN" altLang="en-US" sz="2000" strike="noStrike" kern="1200" noProof="1" dirty="0">
                <a:latin typeface="微软雅黑" panose="020B0503020204020204" pitchFamily="34" charset="-122"/>
                <a:ea typeface="微软雅黑" panose="020B0503020204020204" pitchFamily="34" charset="-122"/>
              </a:rPr>
              <a:t>，则：</a:t>
            </a:r>
            <a:r>
              <a:rPr lang="en-US" altLang="zh-CN" sz="2000" strike="noStrike" kern="1200" noProof="1" dirty="0">
                <a:latin typeface="微软雅黑" panose="020B0503020204020204" pitchFamily="34" charset="-122"/>
                <a:ea typeface="微软雅黑" panose="020B0503020204020204" pitchFamily="34" charset="-122"/>
              </a:rPr>
              <a:t>T'( x)</a:t>
            </a:r>
            <a:r>
              <a:rPr lang="zh-CN" altLang="en-US" sz="2000" strike="noStrike" kern="1200" noProof="1" dirty="0">
                <a:latin typeface="微软雅黑" panose="020B0503020204020204" pitchFamily="34" charset="-122"/>
                <a:ea typeface="微软雅黑" panose="020B0503020204020204" pitchFamily="34" charset="-122"/>
              </a:rPr>
              <a:t>也是一个许用码组</a:t>
            </a:r>
            <a:endParaRPr lang="zh-CN" altLang="en-US" sz="2000" strike="noStrike" kern="1200" noProof="1" dirty="0">
              <a:latin typeface="微软雅黑" panose="020B0503020204020204" pitchFamily="34" charset="-122"/>
              <a:ea typeface="微软雅黑" panose="020B0503020204020204" pitchFamily="34" charset="-122"/>
            </a:endParaRPr>
          </a:p>
          <a:p>
            <a:pPr marL="0" indent="0" eaLnBrk="1" fontAlgn="base" hangingPunct="1">
              <a:lnSpc>
                <a:spcPct val="130000"/>
              </a:lnSpc>
              <a:spcBef>
                <a:spcPct val="0"/>
              </a:spcBef>
              <a:buNone/>
            </a:pPr>
            <a:endParaRPr lang="zh-CN" altLang="en-US" sz="2000" strike="noStrike" kern="1200" noProof="1" dirty="0">
              <a:latin typeface="微软雅黑" panose="020B0503020204020204" pitchFamily="34" charset="-122"/>
              <a:ea typeface="微软雅黑" panose="020B0503020204020204" pitchFamily="34" charset="-122"/>
            </a:endParaRPr>
          </a:p>
          <a:p>
            <a:pPr marL="0" indent="0" eaLnBrk="1" fontAlgn="base" hangingPunct="1">
              <a:lnSpc>
                <a:spcPct val="130000"/>
              </a:lnSpc>
              <a:spcBef>
                <a:spcPct val="0"/>
              </a:spcBef>
              <a:buNone/>
            </a:pPr>
            <a:endParaRPr lang="zh-CN" altLang="en-US" sz="2000" strike="noStrike" kern="1200" noProof="1" dirty="0">
              <a:latin typeface="微软雅黑" panose="020B0503020204020204" pitchFamily="34" charset="-122"/>
              <a:ea typeface="微软雅黑" panose="020B0503020204020204" pitchFamily="34" charset="-122"/>
            </a:endParaRPr>
          </a:p>
          <a:p>
            <a:pPr marL="0" indent="0" eaLnBrk="1" fontAlgn="base" hangingPunct="1">
              <a:lnSpc>
                <a:spcPct val="130000"/>
              </a:lnSpc>
              <a:spcBef>
                <a:spcPct val="0"/>
              </a:spcBef>
              <a:buNone/>
            </a:pPr>
            <a:endParaRPr lang="zh-CN" altLang="en-US" sz="2000" strike="noStrike" kern="1200" noProof="1" dirty="0">
              <a:latin typeface="微软雅黑" panose="020B0503020204020204" pitchFamily="34" charset="-122"/>
              <a:ea typeface="微软雅黑" panose="020B0503020204020204" pitchFamily="34" charset="-122"/>
            </a:endParaRPr>
          </a:p>
          <a:p>
            <a:pPr marL="0" indent="0" eaLnBrk="1" fontAlgn="base" hangingPunct="1">
              <a:lnSpc>
                <a:spcPct val="130000"/>
              </a:lnSpc>
              <a:spcBef>
                <a:spcPct val="0"/>
              </a:spcBef>
              <a:buNone/>
            </a:pPr>
            <a:endParaRPr lang="zh-CN" altLang="en-US" sz="2000" strike="noStrike" kern="1200" noProof="1" dirty="0">
              <a:latin typeface="微软雅黑" panose="020B0503020204020204" pitchFamily="34" charset="-122"/>
              <a:ea typeface="微软雅黑" panose="020B0503020204020204" pitchFamily="34" charset="-122"/>
            </a:endParaRPr>
          </a:p>
        </p:txBody>
      </p:sp>
      <p:grpSp>
        <p:nvGrpSpPr>
          <p:cNvPr id="76803" name="Group 22"/>
          <p:cNvGrpSpPr/>
          <p:nvPr/>
        </p:nvGrpSpPr>
        <p:grpSpPr>
          <a:xfrm>
            <a:off x="357188" y="3263900"/>
            <a:ext cx="8342312" cy="2400300"/>
            <a:chOff x="30" y="1673"/>
            <a:chExt cx="5760" cy="1189"/>
          </a:xfrm>
        </p:grpSpPr>
        <p:sp>
          <p:nvSpPr>
            <p:cNvPr id="76804" name="Rectangle 4"/>
            <p:cNvSpPr/>
            <p:nvPr/>
          </p:nvSpPr>
          <p:spPr>
            <a:xfrm>
              <a:off x="30" y="1673"/>
              <a:ext cx="5760" cy="1189"/>
            </a:xfrm>
            <a:prstGeom prst="rect">
              <a:avLst/>
            </a:prstGeom>
            <a:noFill/>
            <a:ln w="9525">
              <a:noFill/>
            </a:ln>
          </p:spPr>
          <p:txBody>
            <a:bodyPr anchor="t">
              <a:spAutoFit/>
            </a:bodyPr>
            <a:p>
              <a:pPr marL="0" lvl="1" indent="0" fontAlgn="base">
                <a:lnSpc>
                  <a:spcPct val="150000"/>
                </a:lnSpc>
              </a:pPr>
              <a:r>
                <a:rPr lang="en-US" altLang="zh-CN" sz="2000" b="1" strike="noStrike" noProof="1" dirty="0">
                  <a:solidFill>
                    <a:schemeClr val="hlink"/>
                  </a:solidFill>
                  <a:latin typeface="微软雅黑" panose="020B0503020204020204" pitchFamily="34" charset="-122"/>
                  <a:ea typeface="微软雅黑" panose="020B0503020204020204" pitchFamily="34" charset="-122"/>
                  <a:cs typeface="+mn-cs"/>
                </a:rPr>
                <a:t>[</a:t>
              </a:r>
              <a:r>
                <a:rPr lang="zh-CN" altLang="en-US" sz="2000" b="1" strike="noStrike" noProof="1" dirty="0">
                  <a:solidFill>
                    <a:schemeClr val="hlink"/>
                  </a:solidFill>
                  <a:latin typeface="微软雅黑" panose="020B0503020204020204" pitchFamily="34" charset="-122"/>
                  <a:ea typeface="微软雅黑" panose="020B0503020204020204" pitchFamily="34" charset="-122"/>
                  <a:cs typeface="+mn-cs"/>
                </a:rPr>
                <a:t>证</a:t>
              </a:r>
              <a:r>
                <a:rPr lang="en-US" altLang="zh-CN" sz="2000" b="1" strike="noStrike" noProof="1" dirty="0">
                  <a:solidFill>
                    <a:schemeClr val="hlink"/>
                  </a:solidFill>
                  <a:latin typeface="微软雅黑" panose="020B0503020204020204" pitchFamily="34" charset="-122"/>
                  <a:ea typeface="微软雅黑" panose="020B0503020204020204" pitchFamily="34" charset="-122"/>
                  <a:cs typeface="+mn-cs"/>
                </a:rPr>
                <a:t>] </a:t>
              </a:r>
              <a:r>
                <a:rPr lang="zh-CN" altLang="en-US" sz="2000" b="1" strike="noStrike" noProof="1" dirty="0">
                  <a:solidFill>
                    <a:schemeClr val="hlink"/>
                  </a:solidFill>
                  <a:latin typeface="微软雅黑" panose="020B0503020204020204" pitchFamily="34" charset="-122"/>
                  <a:ea typeface="微软雅黑" panose="020B0503020204020204" pitchFamily="34" charset="-122"/>
                  <a:cs typeface="+mn-cs"/>
                </a:rPr>
                <a:t>设一循环码组为：</a:t>
              </a:r>
              <a:endParaRPr lang="en-US" altLang="zh-CN" sz="2000" b="1" strike="noStrike" noProof="1" dirty="0">
                <a:solidFill>
                  <a:schemeClr val="hlink"/>
                </a:solidFill>
                <a:latin typeface="微软雅黑" panose="020B0503020204020204" pitchFamily="34" charset="-122"/>
                <a:ea typeface="微软雅黑" panose="020B0503020204020204" pitchFamily="34" charset="-122"/>
              </a:endParaRPr>
            </a:p>
            <a:p>
              <a:pPr marL="24130" lvl="1" indent="0" fontAlgn="base">
                <a:lnSpc>
                  <a:spcPct val="150000"/>
                </a:lnSpc>
              </a:pPr>
              <a:r>
                <a:rPr lang="zh-CN" altLang="en-US" sz="2000" b="1" strike="noStrike" noProof="1" dirty="0">
                  <a:solidFill>
                    <a:schemeClr val="hlink"/>
                  </a:solidFill>
                  <a:latin typeface="微软雅黑" panose="020B0503020204020204" pitchFamily="34" charset="-122"/>
                  <a:ea typeface="微软雅黑" panose="020B0503020204020204" pitchFamily="34" charset="-122"/>
                  <a:cs typeface="+mn-cs"/>
                </a:rPr>
                <a:t>则有：</a:t>
              </a:r>
              <a:endParaRPr lang="zh-CN" altLang="en-US" sz="2000" b="1" strike="noStrike" noProof="1" dirty="0">
                <a:solidFill>
                  <a:schemeClr val="hlink"/>
                </a:solidFill>
                <a:latin typeface="微软雅黑" panose="020B0503020204020204" pitchFamily="34" charset="-122"/>
                <a:ea typeface="微软雅黑" panose="020B0503020204020204" pitchFamily="34" charset="-122"/>
              </a:endParaRPr>
            </a:p>
            <a:p>
              <a:pPr lvl="1" indent="0" fontAlgn="base">
                <a:lnSpc>
                  <a:spcPct val="150000"/>
                </a:lnSpc>
              </a:pPr>
              <a:endParaRPr lang="zh-CN" altLang="en-US" sz="2000" b="1" strike="noStrike" noProof="1" dirty="0">
                <a:solidFill>
                  <a:schemeClr val="hlink"/>
                </a:solidFill>
                <a:latin typeface="微软雅黑" panose="020B0503020204020204" pitchFamily="34" charset="-122"/>
                <a:ea typeface="微软雅黑" panose="020B0503020204020204" pitchFamily="34" charset="-122"/>
              </a:endParaRPr>
            </a:p>
            <a:p>
              <a:pPr lvl="1" indent="0" fontAlgn="base">
                <a:lnSpc>
                  <a:spcPct val="150000"/>
                </a:lnSpc>
              </a:pPr>
              <a:endParaRPr lang="zh-CN" altLang="en-US" sz="2000" b="1" strike="noStrike" noProof="1" dirty="0">
                <a:solidFill>
                  <a:schemeClr val="hlink"/>
                </a:solidFill>
                <a:latin typeface="微软雅黑" panose="020B0503020204020204" pitchFamily="34" charset="-122"/>
                <a:ea typeface="微软雅黑" panose="020B0503020204020204" pitchFamily="34" charset="-122"/>
              </a:endParaRPr>
            </a:p>
            <a:p>
              <a:pPr marL="0" lvl="1" indent="0" fontAlgn="base">
                <a:lnSpc>
                  <a:spcPct val="150000"/>
                </a:lnSpc>
              </a:pPr>
              <a:r>
                <a:rPr lang="zh-CN" altLang="en-US" sz="2000" b="1" strike="noStrike" noProof="1" dirty="0">
                  <a:solidFill>
                    <a:schemeClr val="hlink"/>
                  </a:solidFill>
                  <a:latin typeface="微软雅黑" panose="020B0503020204020204" pitchFamily="34" charset="-122"/>
                  <a:ea typeface="微软雅黑" panose="020B0503020204020204" pitchFamily="34" charset="-122"/>
                  <a:cs typeface="+mn-cs"/>
                </a:rPr>
                <a:t>式中的</a:t>
              </a:r>
              <a:r>
                <a:rPr lang="en-US" altLang="zh-CN" sz="2000" b="1" strike="noStrike" noProof="1" dirty="0">
                  <a:solidFill>
                    <a:schemeClr val="hlink"/>
                  </a:solidFill>
                  <a:latin typeface="微软雅黑" panose="020B0503020204020204" pitchFamily="34" charset="-122"/>
                  <a:ea typeface="微软雅黑" panose="020B0503020204020204" pitchFamily="34" charset="-122"/>
                  <a:cs typeface="+mn-cs"/>
                </a:rPr>
                <a:t>T</a:t>
              </a:r>
              <a:r>
                <a:rPr lang="en-US" altLang="zh-CN" sz="2000" b="1" strike="noStrike" noProof="1" dirty="0">
                  <a:solidFill>
                    <a:schemeClr val="hlink"/>
                  </a:solidFill>
                  <a:latin typeface="微软雅黑" panose="020B0503020204020204" pitchFamily="34" charset="-122"/>
                  <a:ea typeface="微软雅黑" panose="020B0503020204020204" pitchFamily="34" charset="-122"/>
                  <a:cs typeface="+mn-cs"/>
                  <a:sym typeface="Symbol" panose="05050102010706020507" pitchFamily="18" charset="2"/>
                </a:rPr>
                <a:t></a:t>
              </a:r>
              <a:r>
                <a:rPr lang="en-US" altLang="zh-CN" sz="2000" b="1" strike="noStrike" noProof="1" dirty="0">
                  <a:solidFill>
                    <a:schemeClr val="hlink"/>
                  </a:solidFill>
                  <a:latin typeface="微软雅黑" panose="020B0503020204020204" pitchFamily="34" charset="-122"/>
                  <a:ea typeface="微软雅黑" panose="020B0503020204020204" pitchFamily="34" charset="-122"/>
                  <a:cs typeface="+mn-cs"/>
                </a:rPr>
                <a:t>(x)</a:t>
              </a:r>
              <a:r>
                <a:rPr lang="zh-CN" altLang="en-US" sz="2000" b="1" strike="noStrike" noProof="1" dirty="0">
                  <a:solidFill>
                    <a:schemeClr val="hlink"/>
                  </a:solidFill>
                  <a:latin typeface="微软雅黑" panose="020B0503020204020204" pitchFamily="34" charset="-122"/>
                  <a:ea typeface="微软雅黑" panose="020B0503020204020204" pitchFamily="34" charset="-122"/>
                  <a:cs typeface="+mn-cs"/>
                </a:rPr>
                <a:t>正是码组</a:t>
              </a:r>
              <a:r>
                <a:rPr lang="en-US" altLang="zh-CN" sz="2000" b="1" strike="noStrike" noProof="1" dirty="0">
                  <a:solidFill>
                    <a:schemeClr val="hlink"/>
                  </a:solidFill>
                  <a:latin typeface="微软雅黑" panose="020B0503020204020204" pitchFamily="34" charset="-122"/>
                  <a:ea typeface="微软雅黑" panose="020B0503020204020204" pitchFamily="34" charset="-122"/>
                  <a:cs typeface="+mn-cs"/>
                </a:rPr>
                <a:t>T(x)</a:t>
              </a:r>
              <a:r>
                <a:rPr lang="zh-CN" altLang="en-US" sz="2000" b="1" strike="noStrike" noProof="1" dirty="0">
                  <a:solidFill>
                    <a:schemeClr val="hlink"/>
                  </a:solidFill>
                  <a:latin typeface="微软雅黑" panose="020B0503020204020204" pitchFamily="34" charset="-122"/>
                  <a:ea typeface="微软雅黑" panose="020B0503020204020204" pitchFamily="34" charset="-122"/>
                  <a:cs typeface="+mn-cs"/>
                </a:rPr>
                <a:t>向左循环移位</a:t>
              </a:r>
              <a:r>
                <a:rPr lang="en-US" altLang="zh-CN" sz="2000" b="1" strike="noStrike" noProof="1" dirty="0">
                  <a:solidFill>
                    <a:schemeClr val="hlink"/>
                  </a:solidFill>
                  <a:latin typeface="微软雅黑" panose="020B0503020204020204" pitchFamily="34" charset="-122"/>
                  <a:ea typeface="微软雅黑" panose="020B0503020204020204" pitchFamily="34" charset="-122"/>
                  <a:cs typeface="+mn-cs"/>
                </a:rPr>
                <a:t>i</a:t>
              </a:r>
              <a:r>
                <a:rPr lang="zh-CN" altLang="en-US" sz="2000" b="1" strike="noStrike" noProof="1" dirty="0">
                  <a:solidFill>
                    <a:schemeClr val="hlink"/>
                  </a:solidFill>
                  <a:latin typeface="微软雅黑" panose="020B0503020204020204" pitchFamily="34" charset="-122"/>
                  <a:ea typeface="微软雅黑" panose="020B0503020204020204" pitchFamily="34" charset="-122"/>
                  <a:cs typeface="+mn-cs"/>
                </a:rPr>
                <a:t>次的结果</a:t>
              </a:r>
              <a:endParaRPr lang="zh-CN" altLang="en-US" sz="2000" b="1" strike="noStrike" noProof="1" dirty="0">
                <a:solidFill>
                  <a:schemeClr val="hlink"/>
                </a:solidFill>
                <a:latin typeface="微软雅黑" panose="020B0503020204020204" pitchFamily="34" charset="-122"/>
                <a:ea typeface="微软雅黑" panose="020B0503020204020204" pitchFamily="34" charset="-122"/>
              </a:endParaRPr>
            </a:p>
          </p:txBody>
        </p:sp>
        <p:graphicFrame>
          <p:nvGraphicFramePr>
            <p:cNvPr id="76805" name="Object 10"/>
            <p:cNvGraphicFramePr/>
            <p:nvPr/>
          </p:nvGraphicFramePr>
          <p:xfrm>
            <a:off x="2235" y="1760"/>
            <a:ext cx="2973" cy="222"/>
          </p:xfrm>
          <a:graphic>
            <a:graphicData uri="http://schemas.openxmlformats.org/presentationml/2006/ole">
              <mc:AlternateContent xmlns:mc="http://schemas.openxmlformats.org/markup-compatibility/2006">
                <mc:Choice xmlns:v="urn:schemas-microsoft-com:vml" Requires="v">
                  <p:oleObj spid="_x0000_s3139" name="" r:id="rId1" imgW="2413000" imgH="241300" progId="Equation.DSMT4">
                    <p:embed/>
                  </p:oleObj>
                </mc:Choice>
                <mc:Fallback>
                  <p:oleObj name="" r:id="rId1" imgW="2413000" imgH="241300" progId="Equation.DSMT4">
                    <p:embed/>
                    <p:pic>
                      <p:nvPicPr>
                        <p:cNvPr id="0" name="图片 3138"/>
                        <p:cNvPicPr/>
                        <p:nvPr/>
                      </p:nvPicPr>
                      <p:blipFill>
                        <a:blip r:embed="rId2"/>
                        <a:stretch>
                          <a:fillRect/>
                        </a:stretch>
                      </p:blipFill>
                      <p:spPr>
                        <a:xfrm>
                          <a:off x="2235" y="1760"/>
                          <a:ext cx="2973" cy="222"/>
                        </a:xfrm>
                        <a:prstGeom prst="rect">
                          <a:avLst/>
                        </a:prstGeom>
                        <a:solidFill>
                          <a:srgbClr val="CCFFFF"/>
                        </a:solidFill>
                        <a:ln w="38100">
                          <a:noFill/>
                          <a:miter/>
                        </a:ln>
                      </p:spPr>
                    </p:pic>
                  </p:oleObj>
                </mc:Fallback>
              </mc:AlternateContent>
            </a:graphicData>
          </a:graphic>
        </p:graphicFrame>
        <p:graphicFrame>
          <p:nvGraphicFramePr>
            <p:cNvPr id="76806" name="Object 13"/>
            <p:cNvGraphicFramePr/>
            <p:nvPr/>
          </p:nvGraphicFramePr>
          <p:xfrm>
            <a:off x="717" y="2063"/>
            <a:ext cx="5043" cy="542"/>
          </p:xfrm>
          <a:graphic>
            <a:graphicData uri="http://schemas.openxmlformats.org/presentationml/2006/ole">
              <mc:AlternateContent xmlns:mc="http://schemas.openxmlformats.org/markup-compatibility/2006">
                <mc:Choice xmlns:v="urn:schemas-microsoft-com:vml" Requires="v">
                  <p:oleObj spid="_x0000_s3140" name="" r:id="rId3" imgW="4889500" imgH="685800" progId="Equation.DSMT4">
                    <p:embed/>
                  </p:oleObj>
                </mc:Choice>
                <mc:Fallback>
                  <p:oleObj name="" r:id="rId3" imgW="4889500" imgH="685800" progId="Equation.DSMT4">
                    <p:embed/>
                    <p:pic>
                      <p:nvPicPr>
                        <p:cNvPr id="0" name="图片 3139"/>
                        <p:cNvPicPr/>
                        <p:nvPr/>
                      </p:nvPicPr>
                      <p:blipFill>
                        <a:blip r:embed="rId4"/>
                        <a:stretch>
                          <a:fillRect/>
                        </a:stretch>
                      </p:blipFill>
                      <p:spPr>
                        <a:xfrm>
                          <a:off x="717" y="2063"/>
                          <a:ext cx="5043" cy="542"/>
                        </a:xfrm>
                        <a:prstGeom prst="rect">
                          <a:avLst/>
                        </a:prstGeom>
                        <a:solidFill>
                          <a:srgbClr val="CCFFFF"/>
                        </a:solidFill>
                        <a:ln w="38100">
                          <a:noFill/>
                          <a:miter/>
                        </a:ln>
                      </p:spPr>
                    </p:pic>
                  </p:oleObj>
                </mc:Fallback>
              </mc:AlternateContent>
            </a:graphicData>
          </a:graphic>
        </p:graphicFrame>
      </p:grpSp>
    </p:spTree>
  </p:cSld>
  <p:clrMapOvr>
    <a:masterClrMapping/>
  </p:clrMapOvr>
  <p:transition>
    <p:blinds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内容占位符 2"/>
          <p:cNvSpPr>
            <a:spLocks noGrp="1"/>
          </p:cNvSpPr>
          <p:nvPr>
            <p:ph idx="1"/>
          </p:nvPr>
        </p:nvSpPr>
        <p:spPr>
          <a:xfrm>
            <a:off x="357188" y="1428750"/>
            <a:ext cx="8410575" cy="2071688"/>
          </a:xfrm>
          <a:ln/>
        </p:spPr>
        <p:txBody>
          <a:bodyPr wrap="square" lIns="91440" tIns="45720" rIns="91440" bIns="45720" anchor="t"/>
          <a:p>
            <a:pPr marL="0" indent="0" eaLnBrk="1" hangingPunct="1">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例：</a:t>
            </a:r>
            <a:r>
              <a:rPr lang="zh-CN" altLang="en-US" sz="2000" dirty="0">
                <a:latin typeface="微软雅黑" panose="020B0503020204020204" pitchFamily="34" charset="-122"/>
                <a:ea typeface="微软雅黑" panose="020B0503020204020204" pitchFamily="34" charset="-122"/>
              </a:rPr>
              <a:t>表</a:t>
            </a:r>
            <a:r>
              <a:rPr lang="en-US" altLang="zh-CN" sz="2000" dirty="0">
                <a:latin typeface="微软雅黑" panose="020B0503020204020204" pitchFamily="34" charset="-122"/>
                <a:ea typeface="微软雅黑" panose="020B0503020204020204" pitchFamily="34" charset="-122"/>
              </a:rPr>
              <a:t>11-5</a:t>
            </a:r>
            <a:r>
              <a:rPr lang="zh-CN" altLang="en-US" sz="2000" dirty="0">
                <a:latin typeface="微软雅黑" panose="020B0503020204020204" pitchFamily="34" charset="-122"/>
                <a:ea typeface="微软雅黑" panose="020B0503020204020204" pitchFamily="34" charset="-122"/>
              </a:rPr>
              <a:t>中第</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个码组</a:t>
            </a:r>
            <a:r>
              <a:rPr lang="en-US" altLang="zh-CN" sz="2000" dirty="0">
                <a:latin typeface="微软雅黑" panose="020B0503020204020204" pitchFamily="34" charset="-122"/>
                <a:ea typeface="微软雅黑" panose="020B0503020204020204" pitchFamily="34" charset="-122"/>
              </a:rPr>
              <a:t>1100101</a:t>
            </a:r>
            <a:r>
              <a:rPr lang="zh-CN" altLang="en-US" sz="2000" dirty="0">
                <a:latin typeface="微软雅黑" panose="020B0503020204020204" pitchFamily="34" charset="-122"/>
                <a:ea typeface="微软雅黑" panose="020B0503020204020204" pitchFamily="34" charset="-122"/>
              </a:rPr>
              <a:t>，其</a:t>
            </a:r>
            <a:r>
              <a:rPr lang="en-US" altLang="zh-CN" sz="2000" dirty="0">
                <a:latin typeface="微软雅黑" panose="020B0503020204020204" pitchFamily="34" charset="-122"/>
                <a:ea typeface="微软雅黑" panose="020B0503020204020204" pitchFamily="34" charset="-122"/>
              </a:rPr>
              <a:t>T(x)=x</a:t>
            </a:r>
            <a:r>
              <a:rPr lang="en-US" altLang="zh-CN" sz="2000" baseline="30000" dirty="0">
                <a:latin typeface="微软雅黑" panose="020B0503020204020204" pitchFamily="34" charset="-122"/>
                <a:ea typeface="微软雅黑" panose="020B0503020204020204" pitchFamily="34" charset="-122"/>
              </a:rPr>
              <a:t>6</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5</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，码长为</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。现给定</a:t>
            </a:r>
            <a:r>
              <a:rPr lang="en-US" altLang="zh-CN" sz="2000" dirty="0">
                <a:latin typeface="微软雅黑" panose="020B0503020204020204" pitchFamily="34" charset="-122"/>
                <a:ea typeface="微软雅黑" panose="020B0503020204020204" pitchFamily="34" charset="-122"/>
              </a:rPr>
              <a:t>i=3</a:t>
            </a:r>
            <a:r>
              <a:rPr lang="zh-CN" altLang="en-US" sz="2000" dirty="0">
                <a:latin typeface="微软雅黑" panose="020B0503020204020204" pitchFamily="34" charset="-122"/>
                <a:ea typeface="微软雅黑" panose="020B0503020204020204" pitchFamily="34" charset="-122"/>
              </a:rPr>
              <a:t>，则： </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i </a:t>
            </a:r>
            <a:r>
              <a:rPr lang="en-US" altLang="zh-CN" sz="2000" dirty="0">
                <a:latin typeface="微软雅黑" panose="020B0503020204020204" pitchFamily="34" charset="-122"/>
                <a:ea typeface="微软雅黑" panose="020B0503020204020204" pitchFamily="34" charset="-122"/>
              </a:rPr>
              <a:t>T(x)</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6</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5</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+1) = x</a:t>
            </a:r>
            <a:r>
              <a:rPr lang="en-US" altLang="zh-CN" sz="2000" baseline="30000" dirty="0">
                <a:latin typeface="微软雅黑" panose="020B0503020204020204" pitchFamily="34" charset="-122"/>
                <a:ea typeface="微软雅黑" panose="020B0503020204020204" pitchFamily="34" charset="-122"/>
              </a:rPr>
              <a:t>9</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8</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5</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3</a:t>
            </a:r>
            <a:endParaRPr lang="en-US" altLang="zh-CN" sz="2000" baseline="30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 x</a:t>
            </a:r>
            <a:r>
              <a:rPr lang="en-US" altLang="zh-CN" sz="2000" baseline="30000" dirty="0">
                <a:latin typeface="微软雅黑" panose="020B0503020204020204" pitchFamily="34" charset="-122"/>
                <a:ea typeface="微软雅黑" panose="020B0503020204020204" pitchFamily="34" charset="-122"/>
              </a:rPr>
              <a:t>5</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+x      (</a:t>
            </a:r>
            <a:r>
              <a:rPr lang="zh-CN" altLang="en-US" sz="2000" dirty="0">
                <a:latin typeface="微软雅黑" panose="020B0503020204020204" pitchFamily="34" charset="-122"/>
                <a:ea typeface="微软雅黑" panose="020B0503020204020204" pitchFamily="34" charset="-122"/>
              </a:rPr>
              <a:t>模</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7</a:t>
            </a:r>
            <a:r>
              <a:rPr lang="en-US" altLang="zh-CN" sz="2000" dirty="0">
                <a:latin typeface="微软雅黑" panose="020B0503020204020204" pitchFamily="34" charset="-122"/>
                <a:ea typeface="微软雅黑" panose="020B0503020204020204" pitchFamily="34" charset="-122"/>
              </a:rPr>
              <a:t>+1) = T'(x)</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其对应的码组为：</a:t>
            </a:r>
            <a:r>
              <a:rPr lang="en-US" altLang="zh-CN" sz="2000" dirty="0">
                <a:latin typeface="微软雅黑" panose="020B0503020204020204" pitchFamily="34" charset="-122"/>
                <a:ea typeface="微软雅黑" panose="020B0503020204020204" pitchFamily="34" charset="-122"/>
              </a:rPr>
              <a:t>0101110</a:t>
            </a:r>
            <a:r>
              <a:rPr lang="zh-CN" altLang="en-US" sz="2000" dirty="0">
                <a:latin typeface="微软雅黑" panose="020B0503020204020204" pitchFamily="34" charset="-122"/>
                <a:ea typeface="微软雅黑" panose="020B0503020204020204" pitchFamily="34" charset="-122"/>
              </a:rPr>
              <a:t>正是表</a:t>
            </a:r>
            <a:r>
              <a:rPr lang="en-US" altLang="zh-CN" sz="2000" dirty="0">
                <a:latin typeface="微软雅黑" panose="020B0503020204020204" pitchFamily="34" charset="-122"/>
                <a:ea typeface="微软雅黑" panose="020B0503020204020204" pitchFamily="34" charset="-122"/>
              </a:rPr>
              <a:t>11-5</a:t>
            </a:r>
            <a:r>
              <a:rPr lang="zh-CN" altLang="en-US" sz="2000" dirty="0">
                <a:latin typeface="微软雅黑" panose="020B0503020204020204" pitchFamily="34" charset="-122"/>
                <a:ea typeface="微软雅黑" panose="020B0503020204020204" pitchFamily="34" charset="-122"/>
              </a:rPr>
              <a:t>中第</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个码组</a:t>
            </a:r>
            <a:endParaRPr lang="zh-CN" altLang="en-US" sz="2000" dirty="0">
              <a:latin typeface="微软雅黑" panose="020B0503020204020204" pitchFamily="34" charset="-122"/>
              <a:ea typeface="微软雅黑" panose="020B0503020204020204" pitchFamily="34" charset="-122"/>
            </a:endParaRPr>
          </a:p>
        </p:txBody>
      </p:sp>
      <p:graphicFrame>
        <p:nvGraphicFramePr>
          <p:cNvPr id="82947" name="表格 82946"/>
          <p:cNvGraphicFramePr/>
          <p:nvPr/>
        </p:nvGraphicFramePr>
        <p:xfrm>
          <a:off x="874713" y="4083050"/>
          <a:ext cx="7346950" cy="2495550"/>
        </p:xfrm>
        <a:graphic>
          <a:graphicData uri="http://schemas.openxmlformats.org/drawingml/2006/table">
            <a:tbl>
              <a:tblPr/>
              <a:tblGrid>
                <a:gridCol w="877570"/>
                <a:gridCol w="1299210"/>
                <a:gridCol w="1570990"/>
                <a:gridCol w="905510"/>
                <a:gridCol w="1188720"/>
                <a:gridCol w="1504950"/>
              </a:tblGrid>
              <a:tr h="417830">
                <a:tc rowSpan="2">
                  <a:txBody>
                    <a:bodyPr/>
                    <a:p>
                      <a:pPr lvl="0" algn="ctr" eaLnBrk="1" hangingPunct="1">
                        <a:buNone/>
                      </a:pPr>
                      <a:r>
                        <a:rPr lang="zh-CN" altLang="en-US" sz="2000" b="1" dirty="0">
                          <a:solidFill>
                            <a:schemeClr val="tx2"/>
                          </a:solidFill>
                          <a:latin typeface="微软雅黑" panose="020B0503020204020204" pitchFamily="34" charset="-122"/>
                          <a:ea typeface="微软雅黑" panose="020B0503020204020204" pitchFamily="34" charset="-122"/>
                        </a:rPr>
                        <a:t>码组</a:t>
                      </a:r>
                      <a:endParaRPr lang="zh-CN" altLang="en-US" sz="2000"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zh-CN" altLang="en-US" sz="2000" b="1" dirty="0">
                          <a:solidFill>
                            <a:schemeClr val="tx2"/>
                          </a:solidFill>
                          <a:latin typeface="微软雅黑" panose="020B0503020204020204" pitchFamily="34" charset="-122"/>
                          <a:ea typeface="微软雅黑" panose="020B0503020204020204" pitchFamily="34" charset="-122"/>
                        </a:rPr>
                        <a:t>编号</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zh-CN" altLang="en-US" sz="2000" b="1" dirty="0">
                          <a:solidFill>
                            <a:schemeClr val="tx2"/>
                          </a:solidFill>
                          <a:latin typeface="微软雅黑" panose="020B0503020204020204" pitchFamily="34" charset="-122"/>
                          <a:ea typeface="微软雅黑" panose="020B0503020204020204" pitchFamily="34" charset="-122"/>
                        </a:rPr>
                        <a:t>信息位</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zh-CN" altLang="en-US" sz="2000" b="1" dirty="0">
                          <a:solidFill>
                            <a:schemeClr val="tx2"/>
                          </a:solidFill>
                          <a:latin typeface="微软雅黑" panose="020B0503020204020204" pitchFamily="34" charset="-122"/>
                          <a:ea typeface="微软雅黑" panose="020B0503020204020204" pitchFamily="34" charset="-122"/>
                        </a:rPr>
                        <a:t>监督位</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rowSpan="2">
                  <a:txBody>
                    <a:bodyPr/>
                    <a:p>
                      <a:pPr lvl="0" algn="ctr" eaLnBrk="1" hangingPunct="1">
                        <a:buNone/>
                      </a:pPr>
                      <a:r>
                        <a:rPr lang="zh-CN" altLang="en-US" sz="2000" b="1" dirty="0">
                          <a:solidFill>
                            <a:schemeClr val="tx2"/>
                          </a:solidFill>
                          <a:latin typeface="微软雅黑" panose="020B0503020204020204" pitchFamily="34" charset="-122"/>
                          <a:ea typeface="微软雅黑" panose="020B0503020204020204" pitchFamily="34" charset="-122"/>
                        </a:rPr>
                        <a:t>码组</a:t>
                      </a:r>
                      <a:endParaRPr lang="zh-CN" altLang="en-US" sz="2000"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zh-CN" altLang="en-US" sz="2000" b="1" dirty="0">
                          <a:solidFill>
                            <a:schemeClr val="tx2"/>
                          </a:solidFill>
                          <a:latin typeface="微软雅黑" panose="020B0503020204020204" pitchFamily="34" charset="-122"/>
                          <a:ea typeface="微软雅黑" panose="020B0503020204020204" pitchFamily="34" charset="-122"/>
                        </a:rPr>
                        <a:t>编号</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zh-CN" altLang="en-US" sz="2000" b="1" dirty="0">
                          <a:solidFill>
                            <a:schemeClr val="tx2"/>
                          </a:solidFill>
                          <a:latin typeface="微软雅黑" panose="020B0503020204020204" pitchFamily="34" charset="-122"/>
                          <a:ea typeface="微软雅黑" panose="020B0503020204020204" pitchFamily="34" charset="-122"/>
                        </a:rPr>
                        <a:t>信息位</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zh-CN" altLang="en-US" sz="2000" b="1" dirty="0">
                          <a:solidFill>
                            <a:schemeClr val="tx2"/>
                          </a:solidFill>
                          <a:latin typeface="微软雅黑" panose="020B0503020204020204" pitchFamily="34" charset="-122"/>
                          <a:ea typeface="微软雅黑" panose="020B0503020204020204" pitchFamily="34" charset="-122"/>
                        </a:rPr>
                        <a:t>监督位</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r>
              <a:tr h="40703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6</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5</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4</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3</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2</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1</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6</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5</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4</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3</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2</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1</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r>
              <a:tr h="417830">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0 0 0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0 0 0 0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5</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1 0 0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1 0 1 1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r>
              <a:tr h="417830">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2</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0 0 1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0 1 1 1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6</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1 0 1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1 1 0 0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r>
              <a:tr h="417830">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3</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0 1 0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1 1 1 0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7</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1 1 0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0 1 0 1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r>
              <a:tr h="417830">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4</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0 1 1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1 0 0 1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8</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1 1 1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0 0 1 0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r>
            </a:tbl>
          </a:graphicData>
        </a:graphic>
      </p:graphicFrame>
      <p:sp>
        <p:nvSpPr>
          <p:cNvPr id="5" name="矩形 4"/>
          <p:cNvSpPr/>
          <p:nvPr/>
        </p:nvSpPr>
        <p:spPr>
          <a:xfrm>
            <a:off x="571500" y="3571875"/>
            <a:ext cx="1028700" cy="400050"/>
          </a:xfrm>
          <a:prstGeom prst="rect">
            <a:avLst/>
          </a:prstGeom>
          <a:noFill/>
          <a:ln w="9525">
            <a:noFill/>
          </a:ln>
        </p:spPr>
        <p:txBody>
          <a:bodyPr wrap="none" anchor="t">
            <a:spAutoFit/>
          </a:bodyPr>
          <a:p>
            <a:r>
              <a:rPr lang="zh-CN" altLang="en-US" sz="2000" b="1" dirty="0">
                <a:solidFill>
                  <a:schemeClr val="tx2"/>
                </a:solidFill>
                <a:latin typeface="微软雅黑" panose="020B0503020204020204" pitchFamily="34" charset="-122"/>
                <a:ea typeface="微软雅黑" panose="020B0503020204020204" pitchFamily="34" charset="-122"/>
              </a:rPr>
              <a:t>表</a:t>
            </a:r>
            <a:r>
              <a:rPr lang="en-US" altLang="zh-CN" sz="2000" b="1" dirty="0">
                <a:solidFill>
                  <a:schemeClr val="tx2"/>
                </a:solidFill>
                <a:latin typeface="微软雅黑" panose="020B0503020204020204" pitchFamily="34" charset="-122"/>
                <a:ea typeface="微软雅黑" panose="020B0503020204020204" pitchFamily="34" charset="-122"/>
              </a:rPr>
              <a:t>11-5</a:t>
            </a:r>
            <a:endParaRPr lang="zh-CN" altLang="en-US" sz="2000" b="1" dirty="0">
              <a:solidFill>
                <a:schemeClr val="tx2"/>
              </a:solidFill>
              <a:latin typeface="Comic Sans MS" panose="030F0702030302020204" pitchFamily="66" charset="0"/>
              <a:ea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2947"/>
                                        </p:tgtEl>
                                        <p:attrNameLst>
                                          <p:attrName>style.visibility</p:attrName>
                                        </p:attrNameLst>
                                      </p:cBhvr>
                                      <p:to>
                                        <p:strVal val="visible"/>
                                      </p:to>
                                    </p:set>
                                    <p:anim calcmode="lin" valueType="num">
                                      <p:cBhvr>
                                        <p:cTn id="13" dur="500" fill="hold"/>
                                        <p:tgtEl>
                                          <p:spTgt spid="82947"/>
                                        </p:tgtEl>
                                        <p:attrNameLst>
                                          <p:attrName>ppt_x</p:attrName>
                                        </p:attrNameLst>
                                      </p:cBhvr>
                                      <p:tavLst>
                                        <p:tav tm="0">
                                          <p:val>
                                            <p:strVal val="1+#ppt_w/2"/>
                                          </p:val>
                                        </p:tav>
                                        <p:tav tm="100000">
                                          <p:val>
                                            <p:strVal val="#ppt_x"/>
                                          </p:val>
                                        </p:tav>
                                      </p:tavLst>
                                    </p:anim>
                                    <p:anim calcmode="lin" valueType="num">
                                      <p:cBhvr>
                                        <p:cTn id="14" dur="500" fill="hold"/>
                                        <p:tgtEl>
                                          <p:spTgt spid="829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p:nvPr/>
        </p:nvSpPr>
        <p:spPr>
          <a:xfrm>
            <a:off x="292100" y="1428750"/>
            <a:ext cx="8423275" cy="5072063"/>
          </a:xfrm>
          <a:prstGeom prst="rect">
            <a:avLst/>
          </a:prstGeom>
          <a:noFill/>
          <a:ln w="9525">
            <a:noFill/>
          </a:ln>
        </p:spPr>
        <p:txBody>
          <a:bodyPr anchor="t"/>
          <a:p>
            <a:pPr>
              <a:lnSpc>
                <a:spcPct val="150000"/>
              </a:lnSpc>
              <a:buSzPct val="80000"/>
              <a:buAutoNum type="arabicPeriod"/>
            </a:pPr>
            <a:r>
              <a:rPr lang="en-US" altLang="zh-CN" sz="2800" b="1" dirty="0">
                <a:solidFill>
                  <a:srgbClr val="0000FF"/>
                </a:solidFill>
                <a:latin typeface="微软雅黑" panose="020B0503020204020204" pitchFamily="34" charset="-122"/>
                <a:ea typeface="微软雅黑" panose="020B0503020204020204" pitchFamily="34" charset="-122"/>
              </a:rPr>
              <a:t> </a:t>
            </a:r>
            <a:r>
              <a:rPr lang="zh-CN" altLang="en-US" sz="2800" b="1" dirty="0">
                <a:solidFill>
                  <a:srgbClr val="0000FF"/>
                </a:solidFill>
                <a:latin typeface="微软雅黑" panose="020B0503020204020204" pitchFamily="34" charset="-122"/>
                <a:ea typeface="微软雅黑" panose="020B0503020204020204" pitchFamily="34" charset="-122"/>
              </a:rPr>
              <a:t>线性码生成矩阵</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ct val="150000"/>
              </a:lnSpc>
              <a:buSzPct val="80000"/>
            </a:pPr>
            <a:r>
              <a:rPr lang="zh-CN" altLang="en-US" sz="2000" dirty="0">
                <a:latin typeface="微软雅黑" panose="020B0503020204020204" pitchFamily="34" charset="-122"/>
                <a:ea typeface="微软雅黑" panose="020B0503020204020204" pitchFamily="34" charset="-122"/>
              </a:rPr>
              <a:t>线性码中</a:t>
            </a:r>
            <a:r>
              <a:rPr lang="en-US" altLang="zh-CN" sz="2000" dirty="0">
                <a:latin typeface="微软雅黑" panose="020B0503020204020204" pitchFamily="34" charset="-122"/>
                <a:ea typeface="微软雅黑" panose="020B0503020204020204" pitchFamily="34" charset="-122"/>
              </a:rPr>
              <a:t>A=[a</a:t>
            </a:r>
            <a:r>
              <a:rPr lang="en-US" altLang="zh-CN" sz="2000" baseline="-25000" dirty="0">
                <a:latin typeface="微软雅黑" panose="020B0503020204020204" pitchFamily="34" charset="-122"/>
                <a:ea typeface="微软雅黑" panose="020B0503020204020204" pitchFamily="34" charset="-122"/>
              </a:rPr>
              <a:t>6</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5</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4</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a:t>
            </a:r>
            <a:r>
              <a:rPr lang="en-US" altLang="en-US"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，有了生成矩阵</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就可由</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个信息位得到整个码组，而且</a:t>
            </a:r>
            <a:r>
              <a:rPr lang="zh-CN" altLang="en-US" sz="2000" b="1" dirty="0">
                <a:solidFill>
                  <a:schemeClr val="tx2"/>
                </a:solidFill>
                <a:latin typeface="微软雅黑" panose="020B0503020204020204" pitchFamily="34" charset="-122"/>
                <a:ea typeface="微软雅黑" panose="020B0503020204020204" pitchFamily="34" charset="-122"/>
              </a:rPr>
              <a:t>生成矩阵</a:t>
            </a:r>
            <a:r>
              <a:rPr lang="en-US" altLang="zh-CN" sz="2000" b="1" dirty="0">
                <a:solidFill>
                  <a:schemeClr val="tx2"/>
                </a:solidFill>
                <a:latin typeface="微软雅黑" panose="020B0503020204020204" pitchFamily="34" charset="-122"/>
                <a:ea typeface="微软雅黑" panose="020B0503020204020204" pitchFamily="34" charset="-122"/>
              </a:rPr>
              <a:t>G</a:t>
            </a:r>
            <a:r>
              <a:rPr lang="zh-CN" altLang="en-US" sz="2000" b="1" dirty="0">
                <a:solidFill>
                  <a:schemeClr val="tx2"/>
                </a:solidFill>
                <a:latin typeface="微软雅黑" panose="020B0503020204020204" pitchFamily="34" charset="-122"/>
                <a:ea typeface="微软雅黑" panose="020B0503020204020204" pitchFamily="34" charset="-122"/>
              </a:rPr>
              <a:t>的每一行都是一个码组</a:t>
            </a:r>
            <a:r>
              <a:rPr lang="zh-CN" altLang="en-US" sz="2000" dirty="0">
                <a:latin typeface="微软雅黑" panose="020B0503020204020204" pitchFamily="34" charset="-122"/>
                <a:ea typeface="微软雅黑" panose="020B0503020204020204" pitchFamily="34" charset="-122"/>
              </a:rPr>
              <a:t>。由于</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行</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列的矩阵，因此若能找到</a:t>
            </a:r>
            <a:r>
              <a:rPr lang="en-US" altLang="zh-CN" sz="2000" b="1" dirty="0">
                <a:solidFill>
                  <a:srgbClr val="FF0000"/>
                </a:solidFill>
                <a:latin typeface="微软雅黑" panose="020B0503020204020204" pitchFamily="34" charset="-122"/>
                <a:ea typeface="微软雅黑" panose="020B0503020204020204" pitchFamily="34" charset="-122"/>
              </a:rPr>
              <a:t>k</a:t>
            </a:r>
            <a:r>
              <a:rPr lang="zh-CN" altLang="en-US" sz="2000" b="1" dirty="0">
                <a:solidFill>
                  <a:srgbClr val="FF0000"/>
                </a:solidFill>
                <a:latin typeface="微软雅黑" panose="020B0503020204020204" pitchFamily="34" charset="-122"/>
                <a:ea typeface="微软雅黑" panose="020B0503020204020204" pitchFamily="34" charset="-122"/>
              </a:rPr>
              <a:t>个线性无关的码组</a:t>
            </a:r>
            <a:r>
              <a:rPr lang="zh-CN" altLang="en-US" sz="2000" dirty="0">
                <a:latin typeface="微软雅黑" panose="020B0503020204020204" pitchFamily="34" charset="-122"/>
                <a:ea typeface="微软雅黑" panose="020B0503020204020204" pitchFamily="34" charset="-122"/>
              </a:rPr>
              <a:t>就能构成生成矩阵</a:t>
            </a:r>
            <a:r>
              <a:rPr lang="en-US" altLang="zh-CN" sz="2000" dirty="0">
                <a:latin typeface="微软雅黑" panose="020B0503020204020204" pitchFamily="34" charset="-122"/>
                <a:ea typeface="微软雅黑" panose="020B0503020204020204" pitchFamily="34" charset="-122"/>
              </a:rPr>
              <a:t>G</a:t>
            </a:r>
            <a:endParaRPr lang="en-US" altLang="zh-CN" sz="2000" dirty="0">
              <a:latin typeface="微软雅黑" panose="020B0503020204020204" pitchFamily="34" charset="-122"/>
              <a:ea typeface="微软雅黑" panose="020B0503020204020204" pitchFamily="34" charset="-122"/>
            </a:endParaRPr>
          </a:p>
          <a:p>
            <a:pPr>
              <a:lnSpc>
                <a:spcPct val="150000"/>
              </a:lnSpc>
              <a:buSzPct val="80000"/>
            </a:pPr>
            <a:r>
              <a:rPr lang="en-US" altLang="zh-CN" sz="2800" b="1" dirty="0">
                <a:solidFill>
                  <a:srgbClr val="0000FF"/>
                </a:solidFill>
                <a:latin typeface="微软雅黑" panose="020B0503020204020204" pitchFamily="34" charset="-122"/>
                <a:ea typeface="微软雅黑" panose="020B0503020204020204" pitchFamily="34" charset="-122"/>
              </a:rPr>
              <a:t>2. </a:t>
            </a:r>
            <a:r>
              <a:rPr lang="zh-CN" altLang="en-US" sz="2800" b="1" dirty="0">
                <a:solidFill>
                  <a:srgbClr val="0000FF"/>
                </a:solidFill>
                <a:latin typeface="微软雅黑" panose="020B0503020204020204" pitchFamily="34" charset="-122"/>
                <a:ea typeface="微软雅黑" panose="020B0503020204020204" pitchFamily="34" charset="-122"/>
              </a:rPr>
              <a:t>循环码的生成矩阵</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ct val="150000"/>
              </a:lnSpc>
              <a:buSzPct val="80000"/>
            </a:pPr>
            <a:r>
              <a:rPr lang="zh-CN" altLang="en-US" sz="2000" dirty="0">
                <a:latin typeface="微软雅黑" panose="020B0503020204020204" pitchFamily="34" charset="-122"/>
                <a:ea typeface="微软雅黑" panose="020B0503020204020204" pitchFamily="34" charset="-122"/>
              </a:rPr>
              <a:t>在循环码中，一个</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码有</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个不同码组，若用</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表示其中前</a:t>
            </a:r>
            <a:r>
              <a:rPr lang="en-US" altLang="zh-CN" sz="2000" dirty="0">
                <a:latin typeface="微软雅黑" panose="020B0503020204020204" pitchFamily="34" charset="-122"/>
                <a:ea typeface="微软雅黑" panose="020B0503020204020204" pitchFamily="34" charset="-122"/>
              </a:rPr>
              <a:t>(k-1)</a:t>
            </a:r>
            <a:r>
              <a:rPr lang="zh-CN" altLang="en-US" sz="2000" dirty="0">
                <a:latin typeface="微软雅黑" panose="020B0503020204020204" pitchFamily="34" charset="-122"/>
                <a:ea typeface="微软雅黑" panose="020B0503020204020204" pitchFamily="34" charset="-122"/>
              </a:rPr>
              <a:t>位皆为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的码组，即：    </a:t>
            </a:r>
            <a:r>
              <a:rPr lang="en-US" altLang="zh-CN" sz="2000" dirty="0">
                <a:latin typeface="微软雅黑" panose="020B0503020204020204" pitchFamily="34" charset="-122"/>
                <a:ea typeface="微软雅黑" panose="020B0503020204020204" pitchFamily="34" charset="-122"/>
              </a:rPr>
              <a:t>g(x)= </a:t>
            </a:r>
            <a:r>
              <a:rPr lang="en-US" altLang="zh-CN" sz="2000" dirty="0">
                <a:solidFill>
                  <a:schemeClr val="tx2"/>
                </a:solidFill>
                <a:latin typeface="微软雅黑" panose="020B0503020204020204" pitchFamily="34" charset="-122"/>
                <a:ea typeface="微软雅黑" panose="020B0503020204020204" pitchFamily="34" charset="-122"/>
              </a:rPr>
              <a:t>0  …  1</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x  …  x</a:t>
            </a:r>
            <a:endParaRPr lang="en-US" altLang="zh-CN" sz="2000" dirty="0">
              <a:solidFill>
                <a:srgbClr val="0000FF"/>
              </a:solidFill>
              <a:latin typeface="微软雅黑" panose="020B0503020204020204" pitchFamily="34" charset="-122"/>
              <a:ea typeface="微软雅黑" panose="020B0503020204020204" pitchFamily="34" charset="-122"/>
            </a:endParaRPr>
          </a:p>
          <a:p>
            <a:pPr>
              <a:lnSpc>
                <a:spcPct val="150000"/>
              </a:lnSpc>
              <a:buSzPct val="80000"/>
            </a:pPr>
            <a:r>
              <a:rPr lang="en-US" altLang="zh-CN" sz="1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en-US" altLang="zh-CN" sz="2000" dirty="0">
                <a:solidFill>
                  <a:schemeClr val="tx2"/>
                </a:solidFill>
                <a:latin typeface="微软雅黑" panose="020B0503020204020204" pitchFamily="34" charset="-122"/>
                <a:ea typeface="微软雅黑" panose="020B0503020204020204" pitchFamily="34" charset="-122"/>
              </a:rPr>
              <a:t>k</a:t>
            </a:r>
            <a:r>
              <a:rPr lang="zh-CN" altLang="en-US" sz="2000" dirty="0">
                <a:solidFill>
                  <a:schemeClr val="tx2"/>
                </a:solidFill>
                <a:latin typeface="微软雅黑" panose="020B0503020204020204" pitchFamily="34" charset="-122"/>
                <a:ea typeface="微软雅黑" panose="020B0503020204020204" pitchFamily="34" charset="-122"/>
              </a:rPr>
              <a:t>位</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n-k</a:t>
            </a:r>
            <a:r>
              <a:rPr lang="zh-CN" altLang="en-US" sz="2000" dirty="0">
                <a:solidFill>
                  <a:srgbClr val="0000FF"/>
                </a:solidFill>
                <a:latin typeface="微软雅黑" panose="020B0503020204020204" pitchFamily="34" charset="-122"/>
                <a:ea typeface="微软雅黑" panose="020B0503020204020204" pitchFamily="34" charset="-122"/>
              </a:rPr>
              <a:t>位</a:t>
            </a:r>
            <a:endParaRPr lang="zh-CN" altLang="en-US" sz="2000" dirty="0">
              <a:solidFill>
                <a:srgbClr val="0000FF"/>
              </a:solidFill>
              <a:latin typeface="微软雅黑" panose="020B0503020204020204" pitchFamily="34" charset="-122"/>
              <a:ea typeface="微软雅黑" panose="020B0503020204020204" pitchFamily="34" charset="-122"/>
            </a:endParaRPr>
          </a:p>
          <a:p>
            <a:pPr>
              <a:lnSpc>
                <a:spcPct val="150000"/>
              </a:lnSpc>
              <a:buSzPct val="80000"/>
            </a:pPr>
            <a:r>
              <a:rPr lang="zh-CN" altLang="en-US" sz="2000" dirty="0">
                <a:latin typeface="微软雅黑" panose="020B0503020204020204" pitchFamily="34" charset="-122"/>
                <a:ea typeface="微软雅黑" panose="020B0503020204020204" pitchFamily="34" charset="-122"/>
              </a:rPr>
              <a:t>则</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xg(x)</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k-1</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都是码组，而且这</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个码组是线性无关的，因此可以用来构成循环码的生成矩阵</a:t>
            </a:r>
            <a:r>
              <a:rPr lang="en-US" altLang="zh-CN" sz="2000" dirty="0">
                <a:latin typeface="微软雅黑" panose="020B0503020204020204" pitchFamily="34" charset="-122"/>
                <a:ea typeface="微软雅黑" panose="020B0503020204020204" pitchFamily="34" charset="-122"/>
              </a:rPr>
              <a:t>G </a:t>
            </a:r>
            <a:endParaRPr lang="en-US" altLang="zh-CN" sz="2000" dirty="0">
              <a:latin typeface="微软雅黑" panose="020B0503020204020204" pitchFamily="34" charset="-122"/>
              <a:ea typeface="微软雅黑" panose="020B0503020204020204" pitchFamily="34" charset="-122"/>
            </a:endParaRPr>
          </a:p>
        </p:txBody>
      </p:sp>
      <p:grpSp>
        <p:nvGrpSpPr>
          <p:cNvPr id="78850" name="Group 6"/>
          <p:cNvGrpSpPr/>
          <p:nvPr/>
        </p:nvGrpSpPr>
        <p:grpSpPr>
          <a:xfrm>
            <a:off x="3684588" y="4994275"/>
            <a:ext cx="1577975" cy="82550"/>
            <a:chOff x="1742" y="3287"/>
            <a:chExt cx="934" cy="97"/>
          </a:xfrm>
        </p:grpSpPr>
        <p:sp>
          <p:nvSpPr>
            <p:cNvPr id="78851" name="AutoShape 3"/>
            <p:cNvSpPr/>
            <p:nvPr/>
          </p:nvSpPr>
          <p:spPr>
            <a:xfrm rot="-5400000">
              <a:off x="1876" y="3160"/>
              <a:ext cx="90" cy="358"/>
            </a:xfrm>
            <a:prstGeom prst="leftBrace">
              <a:avLst>
                <a:gd name="adj1" fmla="val 96663"/>
                <a:gd name="adj2" fmla="val 51389"/>
              </a:avLst>
            </a:prstGeom>
            <a:noFill/>
            <a:ln w="9525" cap="flat" cmpd="sng">
              <a:solidFill>
                <a:schemeClr val="tx2"/>
              </a:solidFill>
              <a:prstDash val="solid"/>
              <a:round/>
              <a:headEnd type="none" w="med" len="med"/>
              <a:tailEnd type="none" w="med" len="med"/>
            </a:ln>
          </p:spPr>
          <p:txBody>
            <a:bodyPr wrap="none" anchor="ctr"/>
            <a:p>
              <a:pPr algn="ctr"/>
              <a:r>
                <a:rPr lang="en-US" altLang="zh-CN" sz="24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endParaRPr>
            </a:p>
          </p:txBody>
        </p:sp>
        <p:sp>
          <p:nvSpPr>
            <p:cNvPr id="78852" name="AutoShape 4"/>
            <p:cNvSpPr/>
            <p:nvPr/>
          </p:nvSpPr>
          <p:spPr>
            <a:xfrm rot="-5400000">
              <a:off x="2419" y="3126"/>
              <a:ext cx="96" cy="418"/>
            </a:xfrm>
            <a:prstGeom prst="leftBrace">
              <a:avLst>
                <a:gd name="adj1" fmla="val 87728"/>
                <a:gd name="adj2" fmla="val 51389"/>
              </a:avLst>
            </a:prstGeom>
            <a:noFill/>
            <a:ln w="9525" cap="flat" cmpd="sng">
              <a:solidFill>
                <a:srgbClr val="0000FF"/>
              </a:solidFill>
              <a:prstDash val="solid"/>
              <a:round/>
              <a:headEnd type="none" w="med" len="med"/>
              <a:tailEnd type="none" w="med" len="med"/>
            </a:ln>
          </p:spPr>
          <p:txBody>
            <a:bodyPr wrap="none" anchor="ctr"/>
            <a:p>
              <a:pPr algn="ctr"/>
              <a:r>
                <a:rPr lang="en-US" altLang="zh-CN" sz="24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endParaRPr>
            </a:p>
          </p:txBody>
        </p:sp>
      </p:grpSp>
      <p:sp>
        <p:nvSpPr>
          <p:cNvPr id="78853" name="Rectangle 5"/>
          <p:cNvSpPr/>
          <p:nvPr/>
        </p:nvSpPr>
        <p:spPr>
          <a:xfrm>
            <a:off x="1547813" y="620713"/>
            <a:ext cx="2738437" cy="566737"/>
          </a:xfrm>
          <a:prstGeom prst="rect">
            <a:avLst/>
          </a:prstGeom>
          <a:noFill/>
          <a:ln w="9525">
            <a:noFill/>
          </a:ln>
        </p:spPr>
        <p:txBody>
          <a:bodyPr anchor="t">
            <a:spAutoFit/>
          </a:bodyPr>
          <a:p>
            <a:pPr>
              <a:lnSpc>
                <a:spcPct val="110000"/>
              </a:lnSpc>
              <a:buSzPct val="80000"/>
            </a:pPr>
            <a:r>
              <a:rPr lang="zh-CN" altLang="en-US" sz="2800" b="1" dirty="0">
                <a:solidFill>
                  <a:schemeClr val="tx2"/>
                </a:solidFill>
                <a:latin typeface="微软雅黑" panose="020B0503020204020204" pitchFamily="34" charset="-122"/>
                <a:ea typeface="微软雅黑" panose="020B0503020204020204" pitchFamily="34" charset="-122"/>
              </a:rPr>
              <a:t>五 生成矩阵</a:t>
            </a:r>
            <a:r>
              <a:rPr lang="en-US" altLang="zh-CN" sz="2800" b="1" dirty="0">
                <a:solidFill>
                  <a:schemeClr val="tx2"/>
                </a:solidFill>
                <a:latin typeface="微软雅黑" panose="020B0503020204020204" pitchFamily="34" charset="-122"/>
                <a:ea typeface="微软雅黑" panose="020B0503020204020204" pitchFamily="34" charset="-122"/>
              </a:rPr>
              <a:t>G</a:t>
            </a:r>
            <a:endParaRPr lang="en-US" altLang="zh-CN"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ext Box 3"/>
          <p:cNvSpPr txBox="1"/>
          <p:nvPr/>
        </p:nvSpPr>
        <p:spPr>
          <a:xfrm>
            <a:off x="361950" y="1428750"/>
            <a:ext cx="8339138" cy="4616450"/>
          </a:xfrm>
          <a:prstGeom prst="rect">
            <a:avLst/>
          </a:prstGeom>
          <a:noFill/>
          <a:ln w="9525">
            <a:noFill/>
          </a:ln>
        </p:spPr>
        <p:txBody>
          <a:bodyPr wrap="square" anchor="t">
            <a:spAutoFit/>
          </a:bodyPr>
          <a:p>
            <a:pPr>
              <a:lnSpc>
                <a:spcPct val="150000"/>
              </a:lnSpc>
            </a:pPr>
            <a:r>
              <a:rPr lang="en-US" altLang="zh-CN" sz="2800" b="1" dirty="0">
                <a:solidFill>
                  <a:schemeClr val="tx2"/>
                </a:solidFill>
                <a:latin typeface="微软雅黑" panose="020B0503020204020204" pitchFamily="34" charset="-122"/>
                <a:ea typeface="微软雅黑" panose="020B0503020204020204" pitchFamily="34" charset="-122"/>
              </a:rPr>
              <a:t>1. </a:t>
            </a:r>
            <a:r>
              <a:rPr lang="zh-CN" altLang="en-US" sz="2800" b="1" dirty="0">
                <a:solidFill>
                  <a:schemeClr val="tx2"/>
                </a:solidFill>
                <a:latin typeface="微软雅黑" panose="020B0503020204020204" pitchFamily="34" charset="-122"/>
                <a:ea typeface="微软雅黑" panose="020B0503020204020204" pitchFamily="34" charset="-122"/>
              </a:rPr>
              <a:t>问题的提出</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数字信号在传输过程中，加性噪声、码间串扰等都会产生</a:t>
            </a:r>
            <a:r>
              <a:rPr lang="zh-CN" altLang="en-US" sz="2000" b="1" dirty="0">
                <a:solidFill>
                  <a:schemeClr val="tx2"/>
                </a:solidFill>
                <a:latin typeface="微软雅黑" panose="020B0503020204020204" pitchFamily="34" charset="-122"/>
                <a:ea typeface="微软雅黑" panose="020B0503020204020204" pitchFamily="34" charset="-122"/>
              </a:rPr>
              <a:t>误码，</a:t>
            </a:r>
            <a:r>
              <a:rPr lang="zh-CN" altLang="en-US" sz="2000" dirty="0">
                <a:latin typeface="微软雅黑" panose="020B0503020204020204" pitchFamily="34" charset="-122"/>
                <a:ea typeface="微软雅黑" panose="020B0503020204020204" pitchFamily="34" charset="-122"/>
              </a:rPr>
              <a:t>如何减少误码？</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800" b="1" dirty="0">
                <a:solidFill>
                  <a:schemeClr val="tx2"/>
                </a:solidFill>
                <a:latin typeface="微软雅黑" panose="020B0503020204020204" pitchFamily="34" charset="-122"/>
                <a:ea typeface="微软雅黑" panose="020B0503020204020204" pitchFamily="34" charset="-122"/>
              </a:rPr>
              <a:t>2. </a:t>
            </a:r>
            <a:r>
              <a:rPr lang="zh-CN" altLang="en-US" sz="2800" b="1" dirty="0">
                <a:solidFill>
                  <a:schemeClr val="tx2"/>
                </a:solidFill>
                <a:latin typeface="微软雅黑" panose="020B0503020204020204" pitchFamily="34" charset="-122"/>
                <a:ea typeface="微软雅黑" panose="020B0503020204020204" pitchFamily="34" charset="-122"/>
              </a:rPr>
              <a:t>解决的办法</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为了提高系统的抗干扰性能，可以采用：</a:t>
            </a:r>
            <a:r>
              <a:rPr lang="zh-CN" altLang="en-US" sz="2000" b="1" dirty="0">
                <a:solidFill>
                  <a:srgbClr val="0000FF"/>
                </a:solidFill>
                <a:latin typeface="微软雅黑" panose="020B0503020204020204" pitchFamily="34" charset="-122"/>
                <a:ea typeface="微软雅黑" panose="020B0503020204020204" pitchFamily="34" charset="-122"/>
              </a:rPr>
              <a:t>加大发射功率</a:t>
            </a:r>
            <a:r>
              <a:rPr lang="zh-CN" altLang="en-US" sz="2000"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降低接收设备本身的噪声</a:t>
            </a:r>
            <a:r>
              <a:rPr lang="zh-CN" altLang="en-US" sz="2000"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合理选择调制</a:t>
            </a:r>
            <a:r>
              <a:rPr lang="en-US" altLang="zh-CN" sz="2000" b="1" dirty="0">
                <a:solidFill>
                  <a:srgbClr val="0000FF"/>
                </a:solidFill>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解调</a:t>
            </a:r>
            <a:r>
              <a:rPr lang="zh-CN" altLang="en-US" sz="2000" dirty="0">
                <a:latin typeface="微软雅黑" panose="020B0503020204020204" pitchFamily="34" charset="-122"/>
                <a:ea typeface="微软雅黑" panose="020B0503020204020204" pitchFamily="34" charset="-122"/>
              </a:rPr>
              <a:t>方法等</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如果这些办法还不能满足要求，怎么办？</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可以考虑差错控制编码技术，它</a:t>
            </a:r>
            <a:r>
              <a:rPr lang="zh-CN" altLang="en-US" sz="2000" dirty="0">
                <a:latin typeface="微软雅黑" panose="020B0503020204020204" pitchFamily="34" charset="-122"/>
                <a:ea typeface="微软雅黑" panose="020B0503020204020204" pitchFamily="34" charset="-122"/>
              </a:rPr>
              <a:t>包括信道编码在内的一切纠正错误手段</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信道编码的方法：</a:t>
            </a:r>
            <a:r>
              <a:rPr lang="zh-CN" altLang="en-US" sz="2000" b="1" dirty="0">
                <a:solidFill>
                  <a:schemeClr val="tx2"/>
                </a:solidFill>
                <a:latin typeface="微软雅黑" panose="020B0503020204020204" pitchFamily="34" charset="-122"/>
                <a:ea typeface="微软雅黑" panose="020B0503020204020204" pitchFamily="34" charset="-122"/>
              </a:rPr>
              <a:t>增加多余比特，以发现或纠正错误</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24578" name="文本框 1"/>
          <p:cNvSpPr txBox="1"/>
          <p:nvPr/>
        </p:nvSpPr>
        <p:spPr>
          <a:xfrm>
            <a:off x="1547813" y="620713"/>
            <a:ext cx="3951287" cy="547687"/>
          </a:xfrm>
          <a:prstGeom prst="rect">
            <a:avLst/>
          </a:prstGeom>
          <a:noFill/>
          <a:ln w="9525">
            <a:noFill/>
          </a:ln>
        </p:spPr>
        <p:txBody>
          <a:bodyPr wrap="none" anchor="t">
            <a:spAutoFit/>
          </a:bodyPr>
          <a:p>
            <a:pPr algn="ctr"/>
            <a:r>
              <a:rPr lang="zh-CN" altLang="en-US" sz="2800"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二  为什么要用信道编码</a:t>
            </a:r>
            <a:endParaRPr lang="zh-CN" altLang="en-US" sz="2800" b="1" dirty="0">
              <a:solidFill>
                <a:srgbClr val="0000FF"/>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blinds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a:xfrm>
            <a:off x="1476375" y="620713"/>
            <a:ext cx="3455988" cy="576262"/>
          </a:xfrm>
          <a:ln/>
        </p:spPr>
        <p:txBody>
          <a:bodyPr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生成多项式</a:t>
            </a:r>
            <a:endParaRPr lang="zh-CN" altLang="en-US" sz="2800" dirty="0">
              <a:latin typeface="微软雅黑" panose="020B0503020204020204" pitchFamily="34" charset="-122"/>
              <a:ea typeface="微软雅黑" panose="020B0503020204020204" pitchFamily="34" charset="-122"/>
            </a:endParaRPr>
          </a:p>
        </p:txBody>
      </p:sp>
      <p:sp>
        <p:nvSpPr>
          <p:cNvPr id="79874" name="Rectangle 3"/>
          <p:cNvSpPr>
            <a:spLocks noGrp="1"/>
          </p:cNvSpPr>
          <p:nvPr>
            <p:ph type="body" sz="half" idx="1"/>
          </p:nvPr>
        </p:nvSpPr>
        <p:spPr>
          <a:xfrm>
            <a:off x="309563" y="1438275"/>
            <a:ext cx="8401050" cy="4429125"/>
          </a:xfrm>
          <a:ln/>
        </p:spPr>
        <p:txBody>
          <a:bodyPr wrap="square" lIns="91440" tIns="45720" rIns="91440" bIns="45720" anchor="t"/>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必须是一个</a:t>
            </a:r>
            <a:r>
              <a:rPr lang="zh-CN" altLang="en-US" sz="2000" b="1" dirty="0">
                <a:solidFill>
                  <a:srgbClr val="0000FF"/>
                </a:solidFill>
                <a:latin typeface="微软雅黑" panose="020B0503020204020204" pitchFamily="34" charset="-122"/>
                <a:ea typeface="微软雅黑" panose="020B0503020204020204" pitchFamily="34" charset="-122"/>
              </a:rPr>
              <a:t>常数项不为“</a:t>
            </a:r>
            <a:r>
              <a:rPr lang="en-US" altLang="zh-CN" sz="2000" b="1" dirty="0">
                <a:solidFill>
                  <a:srgbClr val="0000FF"/>
                </a:solidFill>
                <a:latin typeface="微软雅黑" panose="020B0503020204020204" pitchFamily="34" charset="-122"/>
                <a:ea typeface="微软雅黑" panose="020B0503020204020204" pitchFamily="34" charset="-122"/>
              </a:rPr>
              <a:t>0”</a:t>
            </a:r>
            <a:r>
              <a:rPr lang="zh-CN" altLang="en-US" sz="2000" b="1" dirty="0">
                <a:solidFill>
                  <a:srgbClr val="FF0000"/>
                </a:solidFill>
                <a:latin typeface="微软雅黑" panose="020B0503020204020204" pitchFamily="34" charset="-122"/>
                <a:ea typeface="微软雅黑" panose="020B0503020204020204" pitchFamily="34" charset="-122"/>
              </a:rPr>
              <a:t>的</a:t>
            </a:r>
            <a:r>
              <a:rPr lang="en-US" altLang="zh-CN" sz="2000" b="1" dirty="0">
                <a:solidFill>
                  <a:srgbClr val="FF0000"/>
                </a:solidFill>
                <a:latin typeface="微软雅黑" panose="020B0503020204020204" pitchFamily="34" charset="-122"/>
                <a:ea typeface="微软雅黑" panose="020B0503020204020204" pitchFamily="34" charset="-122"/>
              </a:rPr>
              <a:t>(n-k)</a:t>
            </a:r>
            <a:r>
              <a:rPr lang="zh-CN" altLang="en-US" sz="2000" b="1" dirty="0">
                <a:solidFill>
                  <a:srgbClr val="FF0000"/>
                </a:solidFill>
                <a:latin typeface="微软雅黑" panose="020B0503020204020204" pitchFamily="34" charset="-122"/>
                <a:ea typeface="微软雅黑" panose="020B0503020204020204" pitchFamily="34" charset="-122"/>
              </a:rPr>
              <a:t>次多项式</a:t>
            </a:r>
            <a:r>
              <a:rPr lang="zh-CN" altLang="en-US" sz="2000" dirty="0">
                <a:latin typeface="微软雅黑" panose="020B0503020204020204" pitchFamily="34" charset="-122"/>
                <a:ea typeface="微软雅黑" panose="020B0503020204020204" pitchFamily="34" charset="-122"/>
              </a:rPr>
              <a:t>，而且</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还是这个</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码中</a:t>
            </a:r>
            <a:r>
              <a:rPr lang="zh-CN" altLang="en-US" sz="2000" b="1" dirty="0">
                <a:solidFill>
                  <a:srgbClr val="0000FF"/>
                </a:solidFill>
                <a:latin typeface="微软雅黑" panose="020B0503020204020204" pitchFamily="34" charset="-122"/>
                <a:ea typeface="微软雅黑" panose="020B0503020204020204" pitchFamily="34" charset="-122"/>
              </a:rPr>
              <a:t>次数为</a:t>
            </a:r>
            <a:r>
              <a:rPr lang="en-US" altLang="zh-CN" sz="2000" b="1" dirty="0">
                <a:solidFill>
                  <a:srgbClr val="0000FF"/>
                </a:solidFill>
                <a:latin typeface="微软雅黑" panose="020B0503020204020204" pitchFamily="34" charset="-122"/>
                <a:ea typeface="微软雅黑" panose="020B0503020204020204" pitchFamily="34" charset="-122"/>
              </a:rPr>
              <a:t>(n-k)</a:t>
            </a:r>
            <a:r>
              <a:rPr lang="zh-CN" altLang="en-US" sz="2000" b="1" dirty="0">
                <a:solidFill>
                  <a:srgbClr val="0000FF"/>
                </a:solidFill>
                <a:latin typeface="微软雅黑" panose="020B0503020204020204" pitchFamily="34" charset="-122"/>
                <a:ea typeface="微软雅黑" panose="020B0503020204020204" pitchFamily="34" charset="-122"/>
              </a:rPr>
              <a:t>的唯一的一个多项式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如果有两个这种多项式，则由码的封闭性，这两个码相加也是一个码组，且此码组多项式的次数将小于</a:t>
            </a:r>
            <a:r>
              <a:rPr lang="en-US" altLang="zh-CN" sz="2000" dirty="0">
                <a:latin typeface="微软雅黑" panose="020B0503020204020204" pitchFamily="34" charset="-122"/>
                <a:ea typeface="微软雅黑" panose="020B0503020204020204" pitchFamily="34" charset="-122"/>
              </a:rPr>
              <a:t>(n-k)</a:t>
            </a:r>
            <a:r>
              <a:rPr lang="zh-CN" altLang="en-US" sz="2000" dirty="0">
                <a:latin typeface="微软雅黑" panose="020B0503020204020204" pitchFamily="34" charset="-122"/>
                <a:ea typeface="微软雅黑" panose="020B0503020204020204" pitchFamily="34" charset="-122"/>
              </a:rPr>
              <a:t>，即连续“</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的个数多于</a:t>
            </a:r>
            <a:r>
              <a:rPr lang="en-US" altLang="zh-CN" sz="2000" dirty="0">
                <a:latin typeface="微软雅黑" panose="020B0503020204020204" pitchFamily="34" charset="-122"/>
                <a:ea typeface="微软雅黑" panose="020B0503020204020204" pitchFamily="34" charset="-122"/>
              </a:rPr>
              <a:t>(k-1)</a:t>
            </a:r>
            <a:r>
              <a:rPr lang="zh-CN" altLang="en-US" sz="2000" dirty="0">
                <a:latin typeface="微软雅黑" panose="020B0503020204020204" pitchFamily="34" charset="-122"/>
                <a:ea typeface="微软雅黑" panose="020B0503020204020204" pitchFamily="34" charset="-122"/>
              </a:rPr>
              <a:t>，显然这是不许可的</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这个唯一的</a:t>
            </a:r>
            <a:r>
              <a:rPr lang="en-US" altLang="zh-CN" sz="2000" dirty="0">
                <a:latin typeface="微软雅黑" panose="020B0503020204020204" pitchFamily="34" charset="-122"/>
                <a:ea typeface="微软雅黑" panose="020B0503020204020204" pitchFamily="34" charset="-122"/>
              </a:rPr>
              <a:t>(n-k)</a:t>
            </a:r>
            <a:r>
              <a:rPr lang="zh-CN" altLang="en-US" sz="2000" dirty="0">
                <a:latin typeface="微软雅黑" panose="020B0503020204020204" pitchFamily="34" charset="-122"/>
                <a:ea typeface="微软雅黑" panose="020B0503020204020204" pitchFamily="34" charset="-122"/>
              </a:rPr>
              <a:t>次多项式</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称为</a:t>
            </a:r>
            <a:r>
              <a:rPr lang="zh-CN" altLang="en-US" sz="2000" b="1" dirty="0">
                <a:solidFill>
                  <a:schemeClr val="tx2"/>
                </a:solidFill>
                <a:latin typeface="微软雅黑" panose="020B0503020204020204" pitchFamily="34" charset="-122"/>
                <a:ea typeface="微软雅黑" panose="020B0503020204020204" pitchFamily="34" charset="-122"/>
              </a:rPr>
              <a:t>生成多项式</a:t>
            </a:r>
            <a:r>
              <a:rPr lang="zh-CN" altLang="en-US" sz="2000" dirty="0">
                <a:latin typeface="微软雅黑" panose="020B0503020204020204" pitchFamily="34" charset="-122"/>
                <a:ea typeface="微软雅黑" panose="020B0503020204020204" pitchFamily="34" charset="-122"/>
              </a:rPr>
              <a:t>。生成多项式</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确定了，整个码组也就确定了</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chemeClr val="tx2"/>
                </a:solidFill>
                <a:latin typeface="微软雅黑" panose="020B0503020204020204" pitchFamily="34" charset="-122"/>
                <a:ea typeface="微软雅黑" panose="020B0503020204020204" pitchFamily="34" charset="-122"/>
              </a:rPr>
              <a:t>(2) </a:t>
            </a:r>
            <a:r>
              <a:rPr lang="zh-CN" altLang="en-US" sz="2800" b="1" dirty="0">
                <a:solidFill>
                  <a:schemeClr val="tx2"/>
                </a:solidFill>
                <a:latin typeface="微软雅黑" panose="020B0503020204020204" pitchFamily="34" charset="-122"/>
                <a:ea typeface="微软雅黑" panose="020B0503020204020204" pitchFamily="34" charset="-122"/>
              </a:rPr>
              <a:t>生成矩阵</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循环码的</a:t>
            </a:r>
            <a:r>
              <a:rPr lang="zh-CN" altLang="en-US" sz="2000" b="1" dirty="0">
                <a:solidFill>
                  <a:schemeClr val="tx2"/>
                </a:solidFill>
                <a:latin typeface="微软雅黑" panose="020B0503020204020204" pitchFamily="34" charset="-122"/>
                <a:ea typeface="微软雅黑" panose="020B0503020204020204" pitchFamily="34" charset="-122"/>
              </a:rPr>
              <a:t>生成矩阵</a:t>
            </a:r>
            <a:r>
              <a:rPr lang="en-US" altLang="zh-CN" sz="2000" b="1" dirty="0">
                <a:solidFill>
                  <a:schemeClr val="tx2"/>
                </a:solidFill>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可写成：                                                </a:t>
            </a:r>
            <a:r>
              <a:rPr lang="en-US" altLang="zh-CN" sz="2000" dirty="0">
                <a:latin typeface="微软雅黑" panose="020B0503020204020204" pitchFamily="34" charset="-122"/>
                <a:ea typeface="微软雅黑" panose="020B0503020204020204" pitchFamily="34" charset="-122"/>
              </a:rPr>
              <a:t>(11.6-2)</a:t>
            </a:r>
            <a:endParaRPr lang="en-US" altLang="zh-CN" sz="2400" b="1" dirty="0">
              <a:solidFill>
                <a:schemeClr val="tx2"/>
              </a:solidFill>
              <a:latin typeface="微软雅黑" panose="020B0503020204020204" pitchFamily="34" charset="-122"/>
              <a:ea typeface="微软雅黑" panose="020B0503020204020204" pitchFamily="34" charset="-122"/>
            </a:endParaRPr>
          </a:p>
        </p:txBody>
      </p:sp>
      <p:graphicFrame>
        <p:nvGraphicFramePr>
          <p:cNvPr id="79875" name="Object 4"/>
          <p:cNvGraphicFramePr>
            <a:graphicFrameLocks noGrp="1"/>
          </p:cNvGraphicFramePr>
          <p:nvPr>
            <p:ph sz="half" idx="2"/>
          </p:nvPr>
        </p:nvGraphicFramePr>
        <p:xfrm>
          <a:off x="4148138" y="4578350"/>
          <a:ext cx="1522412" cy="2084388"/>
        </p:xfrm>
        <a:graphic>
          <a:graphicData uri="http://schemas.openxmlformats.org/presentationml/2006/ole">
            <mc:AlternateContent xmlns:mc="http://schemas.openxmlformats.org/markup-compatibility/2006">
              <mc:Choice xmlns:v="urn:schemas-microsoft-com:vml" Requires="v">
                <p:oleObj spid="_x0000_s3141" name="" r:id="rId1" imgW="1003300" imgH="1193800" progId="Equation.3">
                  <p:embed/>
                </p:oleObj>
              </mc:Choice>
              <mc:Fallback>
                <p:oleObj name="" r:id="rId1" imgW="1003300" imgH="1193800" progId="Equation.3">
                  <p:embed/>
                  <p:pic>
                    <p:nvPicPr>
                      <p:cNvPr id="0" name="图片 3140"/>
                      <p:cNvPicPr/>
                      <p:nvPr/>
                    </p:nvPicPr>
                    <p:blipFill>
                      <a:blip r:embed="rId2"/>
                      <a:stretch>
                        <a:fillRect/>
                      </a:stretch>
                    </p:blipFill>
                    <p:spPr>
                      <a:xfrm>
                        <a:off x="4148138" y="4578350"/>
                        <a:ext cx="1522412" cy="2084388"/>
                      </a:xfrm>
                      <a:prstGeom prst="rect">
                        <a:avLst/>
                      </a:prstGeom>
                      <a:solidFill>
                        <a:srgbClr val="CCFFCC"/>
                      </a:solidFill>
                      <a:ln w="38100">
                        <a:miter/>
                      </a:ln>
                    </p:spPr>
                  </p:pic>
                </p:oleObj>
              </mc:Fallback>
            </mc:AlternateContent>
          </a:graphicData>
        </a:graphic>
      </p:graphicFrame>
    </p:spTree>
  </p:cSld>
  <p:clrMapOvr>
    <a:masterClrMapping/>
  </p:clrMapOvr>
  <p:transition>
    <p:blinds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body" sz="half" idx="1"/>
          </p:nvPr>
        </p:nvSpPr>
        <p:spPr>
          <a:xfrm>
            <a:off x="361950" y="2679700"/>
            <a:ext cx="8377238" cy="3929063"/>
          </a:xfrm>
          <a:ln/>
        </p:spPr>
        <p:txBody>
          <a:bodyPr wrap="square" lIns="91440" tIns="45720" rIns="91440" bIns="45720" anchor="t"/>
          <a:p>
            <a:pPr marL="0" indent="0" eaLnBrk="1" hangingPunct="1">
              <a:lnSpc>
                <a:spcPct val="150000"/>
              </a:lnSpc>
              <a:spcBef>
                <a:spcPct val="0"/>
              </a:spcBef>
              <a:buNone/>
            </a:pPr>
            <a:r>
              <a:rPr lang="zh-CN" altLang="en-US" sz="2400" b="1" dirty="0">
                <a:solidFill>
                  <a:schemeClr val="tx2"/>
                </a:solidFill>
                <a:latin typeface="微软雅黑" panose="020B0503020204020204" pitchFamily="34" charset="-122"/>
                <a:ea typeface="微软雅黑" panose="020B0503020204020204" pitchFamily="34" charset="-122"/>
              </a:rPr>
              <a:t>例：</a:t>
            </a:r>
            <a:r>
              <a:rPr lang="zh-CN" altLang="en-US" sz="2000" dirty="0">
                <a:latin typeface="微软雅黑" panose="020B0503020204020204" pitchFamily="34" charset="-122"/>
                <a:ea typeface="微软雅黑" panose="020B0503020204020204" pitchFamily="34" charset="-122"/>
              </a:rPr>
              <a:t>表</a:t>
            </a:r>
            <a:r>
              <a:rPr lang="en-US" altLang="zh-CN" sz="2000" dirty="0">
                <a:latin typeface="微软雅黑" panose="020B0503020204020204" pitchFamily="34" charset="-122"/>
                <a:ea typeface="微软雅黑" panose="020B0503020204020204" pitchFamily="34" charset="-122"/>
              </a:rPr>
              <a:t>11-5</a:t>
            </a:r>
            <a:r>
              <a:rPr lang="zh-CN" altLang="en-US" sz="2000" dirty="0">
                <a:latin typeface="微软雅黑" panose="020B0503020204020204" pitchFamily="34" charset="-122"/>
                <a:ea typeface="微软雅黑" panose="020B0503020204020204" pitchFamily="34" charset="-122"/>
              </a:rPr>
              <a:t>的循环码， 唯一的一个</a:t>
            </a:r>
            <a:r>
              <a:rPr lang="en-US" altLang="zh-CN" sz="2000" dirty="0">
                <a:latin typeface="微软雅黑" panose="020B0503020204020204" pitchFamily="34" charset="-122"/>
                <a:ea typeface="微软雅黑" panose="020B0503020204020204" pitchFamily="34" charset="-122"/>
              </a:rPr>
              <a:t>(n-k)</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(7-3)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次码多项式代表的码组是：</a:t>
            </a:r>
            <a:r>
              <a:rPr lang="en-US" altLang="zh-CN" sz="2000" dirty="0">
                <a:latin typeface="微软雅黑" panose="020B0503020204020204" pitchFamily="34" charset="-122"/>
                <a:ea typeface="微软雅黑" panose="020B0503020204020204" pitchFamily="34" charset="-122"/>
              </a:rPr>
              <a:t>0010111(a</a:t>
            </a:r>
            <a:r>
              <a:rPr lang="en-US" altLang="zh-CN" sz="2000" baseline="-25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的项</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，相对应的码生成多项式为：</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g(x)</a:t>
            </a:r>
            <a:r>
              <a:rPr lang="zh-CN" altLang="en-US" sz="2000" b="1" dirty="0">
                <a:solidFill>
                  <a:srgbClr val="0000FF"/>
                </a:solidFill>
                <a:latin typeface="微软雅黑" panose="020B0503020204020204" pitchFamily="34" charset="-122"/>
                <a:ea typeface="微软雅黑" panose="020B0503020204020204" pitchFamily="34" charset="-122"/>
              </a:rPr>
              <a:t>＝</a:t>
            </a:r>
            <a:r>
              <a:rPr lang="en-US" altLang="zh-CN" sz="2000" b="1" dirty="0">
                <a:solidFill>
                  <a:srgbClr val="0000FF"/>
                </a:solidFill>
                <a:latin typeface="微软雅黑" panose="020B0503020204020204" pitchFamily="34" charset="-122"/>
                <a:ea typeface="微软雅黑" panose="020B0503020204020204" pitchFamily="34" charset="-122"/>
              </a:rPr>
              <a:t>x</a:t>
            </a:r>
            <a:r>
              <a:rPr lang="en-US" altLang="zh-CN" sz="2000" b="1" baseline="30000" dirty="0">
                <a:solidFill>
                  <a:srgbClr val="0000FF"/>
                </a:solidFill>
                <a:latin typeface="微软雅黑" panose="020B0503020204020204" pitchFamily="34" charset="-122"/>
                <a:ea typeface="微软雅黑" panose="020B0503020204020204" pitchFamily="34" charset="-122"/>
              </a:rPr>
              <a:t>4</a:t>
            </a:r>
            <a:r>
              <a:rPr lang="en-US" altLang="zh-CN" sz="2000" b="1" dirty="0">
                <a:solidFill>
                  <a:srgbClr val="0000FF"/>
                </a:solidFill>
                <a:latin typeface="微软雅黑" panose="020B0503020204020204" pitchFamily="34" charset="-122"/>
                <a:ea typeface="微软雅黑" panose="020B0503020204020204" pitchFamily="34" charset="-122"/>
              </a:rPr>
              <a:t>+x</a:t>
            </a:r>
            <a:r>
              <a:rPr lang="en-US" altLang="zh-CN" sz="2000" b="1" baseline="30000" dirty="0">
                <a:solidFill>
                  <a:srgbClr val="0000FF"/>
                </a:solidFill>
                <a:latin typeface="微软雅黑" panose="020B0503020204020204" pitchFamily="34" charset="-122"/>
                <a:ea typeface="微软雅黑" panose="020B0503020204020204" pitchFamily="34" charset="-122"/>
              </a:rPr>
              <a:t>2</a:t>
            </a:r>
            <a:r>
              <a:rPr lang="en-US" altLang="zh-CN" sz="2000" b="1" dirty="0">
                <a:solidFill>
                  <a:srgbClr val="0000FF"/>
                </a:solidFill>
                <a:latin typeface="微软雅黑" panose="020B0503020204020204" pitchFamily="34" charset="-122"/>
                <a:ea typeface="微软雅黑" panose="020B0503020204020204" pitchFamily="34" charset="-122"/>
              </a:rPr>
              <a:t>+x+1</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将此</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代入</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式，得到：</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这个生成矩阵不是系统码的</a:t>
            </a:r>
            <a:r>
              <a:rPr lang="zh-CN" altLang="en-US" sz="2000" b="1" dirty="0">
                <a:solidFill>
                  <a:schemeClr val="tx2"/>
                </a:solidFill>
                <a:latin typeface="微软雅黑" panose="020B0503020204020204" pitchFamily="34" charset="-122"/>
                <a:ea typeface="微软雅黑" panose="020B0503020204020204" pitchFamily="34" charset="-122"/>
              </a:rPr>
              <a:t>典型阵</a:t>
            </a:r>
            <a:r>
              <a:rPr lang="zh-CN" altLang="en-US" sz="2000"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可通过线性变换成系统码的典型阵</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graphicFrame>
        <p:nvGraphicFramePr>
          <p:cNvPr id="80898" name="Object 3"/>
          <p:cNvGraphicFramePr/>
          <p:nvPr/>
        </p:nvGraphicFramePr>
        <p:xfrm>
          <a:off x="3695700" y="4225925"/>
          <a:ext cx="3249613" cy="1320800"/>
        </p:xfrm>
        <a:graphic>
          <a:graphicData uri="http://schemas.openxmlformats.org/presentationml/2006/ole">
            <mc:AlternateContent xmlns:mc="http://schemas.openxmlformats.org/markup-compatibility/2006">
              <mc:Choice xmlns:v="urn:schemas-microsoft-com:vml" Requires="v">
                <p:oleObj spid="_x0000_s3138" name="" r:id="rId1" imgW="2108200" imgH="736600" progId="Equation.3">
                  <p:embed/>
                </p:oleObj>
              </mc:Choice>
              <mc:Fallback>
                <p:oleObj name="" r:id="rId1" imgW="2108200" imgH="736600" progId="Equation.3">
                  <p:embed/>
                  <p:pic>
                    <p:nvPicPr>
                      <p:cNvPr id="0" name="图片 3137"/>
                      <p:cNvPicPr/>
                      <p:nvPr/>
                    </p:nvPicPr>
                    <p:blipFill>
                      <a:blip r:embed="rId2"/>
                      <a:stretch>
                        <a:fillRect/>
                      </a:stretch>
                    </p:blipFill>
                    <p:spPr>
                      <a:xfrm>
                        <a:off x="3695700" y="4225925"/>
                        <a:ext cx="3249613" cy="1320800"/>
                      </a:xfrm>
                      <a:prstGeom prst="rect">
                        <a:avLst/>
                      </a:prstGeom>
                      <a:solidFill>
                        <a:srgbClr val="CCFFFF"/>
                      </a:solidFill>
                      <a:ln w="38100">
                        <a:noFill/>
                        <a:miter/>
                      </a:ln>
                    </p:spPr>
                  </p:pic>
                </p:oleObj>
              </mc:Fallback>
            </mc:AlternateContent>
          </a:graphicData>
        </a:graphic>
      </p:graphicFrame>
      <p:graphicFrame>
        <p:nvGraphicFramePr>
          <p:cNvPr id="23556" name="文本占位符 23555"/>
          <p:cNvGraphicFramePr/>
          <p:nvPr>
            <p:ph type="body" sz="half" idx="1"/>
          </p:nvPr>
        </p:nvGraphicFramePr>
        <p:xfrm>
          <a:off x="2705100" y="0"/>
          <a:ext cx="6438900" cy="2379663"/>
        </p:xfrm>
        <a:graphic>
          <a:graphicData uri="http://schemas.openxmlformats.org/drawingml/2006/table">
            <a:tbl>
              <a:tblPr/>
              <a:tblGrid>
                <a:gridCol w="757555"/>
                <a:gridCol w="1172845"/>
                <a:gridCol w="1346200"/>
                <a:gridCol w="795020"/>
                <a:gridCol w="1045845"/>
                <a:gridCol w="1321435"/>
              </a:tblGrid>
              <a:tr h="396875">
                <a:tc rowSpan="2">
                  <a:txBody>
                    <a:bodyPr/>
                    <a:p>
                      <a:pPr lvl="0" algn="ctr" eaLnBrk="1" hangingPunct="1">
                        <a:buNone/>
                      </a:pPr>
                      <a:r>
                        <a:rPr lang="zh-CN" altLang="en-US" sz="2000" b="1" dirty="0">
                          <a:solidFill>
                            <a:schemeClr val="tx2"/>
                          </a:solidFill>
                          <a:latin typeface="微软雅黑" panose="020B0503020204020204" pitchFamily="34" charset="-122"/>
                          <a:ea typeface="微软雅黑" panose="020B0503020204020204" pitchFamily="34" charset="-122"/>
                        </a:rPr>
                        <a:t>码组</a:t>
                      </a:r>
                      <a:endParaRPr lang="zh-CN" altLang="en-US" sz="2000"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zh-CN" altLang="en-US" sz="2000" b="1" dirty="0">
                          <a:solidFill>
                            <a:schemeClr val="tx2"/>
                          </a:solidFill>
                          <a:latin typeface="微软雅黑" panose="020B0503020204020204" pitchFamily="34" charset="-122"/>
                          <a:ea typeface="微软雅黑" panose="020B0503020204020204" pitchFamily="34" charset="-122"/>
                        </a:rPr>
                        <a:t>编号</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zh-CN" altLang="en-US" sz="2000" b="1" dirty="0">
                          <a:solidFill>
                            <a:schemeClr val="tx2"/>
                          </a:solidFill>
                          <a:latin typeface="微软雅黑" panose="020B0503020204020204" pitchFamily="34" charset="-122"/>
                          <a:ea typeface="微软雅黑" panose="020B0503020204020204" pitchFamily="34" charset="-122"/>
                        </a:rPr>
                        <a:t>信息位</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zh-CN" altLang="en-US" sz="2000" b="1" dirty="0">
                          <a:solidFill>
                            <a:schemeClr val="tx2"/>
                          </a:solidFill>
                          <a:latin typeface="微软雅黑" panose="020B0503020204020204" pitchFamily="34" charset="-122"/>
                          <a:ea typeface="微软雅黑" panose="020B0503020204020204" pitchFamily="34" charset="-122"/>
                        </a:rPr>
                        <a:t>监督位</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rowSpan="2">
                  <a:txBody>
                    <a:bodyPr/>
                    <a:p>
                      <a:pPr lvl="0" algn="ctr" eaLnBrk="1" hangingPunct="1">
                        <a:buNone/>
                      </a:pPr>
                      <a:r>
                        <a:rPr lang="zh-CN" altLang="en-US" sz="2000" b="1" dirty="0">
                          <a:solidFill>
                            <a:schemeClr val="tx2"/>
                          </a:solidFill>
                          <a:latin typeface="微软雅黑" panose="020B0503020204020204" pitchFamily="34" charset="-122"/>
                          <a:ea typeface="微软雅黑" panose="020B0503020204020204" pitchFamily="34" charset="-122"/>
                        </a:rPr>
                        <a:t>码组</a:t>
                      </a:r>
                      <a:endParaRPr lang="zh-CN" altLang="en-US" sz="2000" b="1" dirty="0">
                        <a:solidFill>
                          <a:schemeClr val="tx2"/>
                        </a:solidFill>
                        <a:latin typeface="微软雅黑" panose="020B0503020204020204" pitchFamily="34" charset="-122"/>
                        <a:ea typeface="微软雅黑" panose="020B0503020204020204" pitchFamily="34" charset="-122"/>
                      </a:endParaRPr>
                    </a:p>
                    <a:p>
                      <a:pPr lvl="0" algn="ctr" eaLnBrk="1" hangingPunct="1">
                        <a:buNone/>
                      </a:pPr>
                      <a:r>
                        <a:rPr lang="zh-CN" altLang="en-US" sz="2000" b="1" dirty="0">
                          <a:solidFill>
                            <a:schemeClr val="tx2"/>
                          </a:solidFill>
                          <a:latin typeface="微软雅黑" panose="020B0503020204020204" pitchFamily="34" charset="-122"/>
                          <a:ea typeface="微软雅黑" panose="020B0503020204020204" pitchFamily="34" charset="-122"/>
                        </a:rPr>
                        <a:t>编号</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zh-CN" altLang="en-US" sz="2000" b="1" dirty="0">
                          <a:solidFill>
                            <a:schemeClr val="tx2"/>
                          </a:solidFill>
                          <a:latin typeface="微软雅黑" panose="020B0503020204020204" pitchFamily="34" charset="-122"/>
                          <a:ea typeface="微软雅黑" panose="020B0503020204020204" pitchFamily="34" charset="-122"/>
                        </a:rPr>
                        <a:t>信息位</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zh-CN" altLang="en-US" sz="2000" b="1" dirty="0">
                          <a:solidFill>
                            <a:schemeClr val="tx2"/>
                          </a:solidFill>
                          <a:latin typeface="微软雅黑" panose="020B0503020204020204" pitchFamily="34" charset="-122"/>
                          <a:ea typeface="微软雅黑" panose="020B0503020204020204" pitchFamily="34" charset="-122"/>
                        </a:rPr>
                        <a:t>监督位</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r>
              <a:tr h="395288">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6</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5</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4</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3</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2</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1</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6</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5</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4</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3</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2</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1</a:t>
                      </a:r>
                      <a:r>
                        <a:rPr lang="en-US" altLang="zh-CN" sz="2000" b="1" dirty="0">
                          <a:solidFill>
                            <a:srgbClr val="0000FF"/>
                          </a:solidFill>
                          <a:latin typeface="微软雅黑" panose="020B0503020204020204" pitchFamily="34" charset="-122"/>
                          <a:ea typeface="微软雅黑" panose="020B0503020204020204" pitchFamily="34" charset="-122"/>
                        </a:rPr>
                        <a:t>a</a:t>
                      </a:r>
                      <a:r>
                        <a:rPr lang="en-US" altLang="zh-CN" sz="2000" b="1" baseline="-30000" dirty="0">
                          <a:solidFill>
                            <a:srgbClr val="0000FF"/>
                          </a:solidFill>
                          <a:latin typeface="微软雅黑" panose="020B0503020204020204" pitchFamily="34" charset="-122"/>
                          <a:ea typeface="微软雅黑" panose="020B0503020204020204" pitchFamily="34" charset="-122"/>
                        </a:rPr>
                        <a:t>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r>
              <a:tr h="396875">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000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0000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5</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100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1011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r>
              <a:tr h="395287">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2</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001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0111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6</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101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1100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r>
              <a:tr h="396875">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3</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010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1110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7</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110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0101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r>
              <a:tr h="396875">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4</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011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1001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8</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111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微软雅黑" panose="020B0503020204020204" pitchFamily="34" charset="-122"/>
                          <a:ea typeface="微软雅黑" panose="020B0503020204020204" pitchFamily="34" charset="-122"/>
                        </a:rPr>
                        <a:t>0010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r>
            </a:tbl>
          </a:graphicData>
        </a:graphic>
      </p:graphicFrame>
      <p:sp>
        <p:nvSpPr>
          <p:cNvPr id="80949" name="Rectangle 77"/>
          <p:cNvSpPr/>
          <p:nvPr/>
        </p:nvSpPr>
        <p:spPr>
          <a:xfrm>
            <a:off x="1643063" y="214313"/>
            <a:ext cx="1062037" cy="396875"/>
          </a:xfrm>
          <a:prstGeom prst="rect">
            <a:avLst/>
          </a:prstGeom>
          <a:noFill/>
          <a:ln w="9525">
            <a:noFill/>
          </a:ln>
        </p:spPr>
        <p:txBody>
          <a:bodyPr wrap="none" anchor="t">
            <a:spAutoFit/>
          </a:bodyPr>
          <a:p>
            <a:pPr algn="ctr"/>
            <a:r>
              <a:rPr lang="zh-CN" altLang="en-US" sz="2000" b="1" dirty="0">
                <a:solidFill>
                  <a:schemeClr val="tx2"/>
                </a:solidFill>
                <a:latin typeface="微软雅黑" panose="020B0503020204020204" pitchFamily="34" charset="-122"/>
                <a:ea typeface="微软雅黑" panose="020B0503020204020204" pitchFamily="34" charset="-122"/>
              </a:rPr>
              <a:t>表</a:t>
            </a:r>
            <a:r>
              <a:rPr lang="en-US" altLang="zh-CN" sz="2000" b="1" dirty="0">
                <a:solidFill>
                  <a:schemeClr val="tx2"/>
                </a:solidFill>
                <a:latin typeface="微软雅黑" panose="020B0503020204020204" pitchFamily="34" charset="-122"/>
                <a:ea typeface="微软雅黑" panose="020B0503020204020204" pitchFamily="34" charset="-122"/>
              </a:rPr>
              <a:t>11-5</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80950" name="AutoShape 78"/>
          <p:cNvSpPr/>
          <p:nvPr/>
        </p:nvSpPr>
        <p:spPr>
          <a:xfrm>
            <a:off x="2071688" y="6215063"/>
            <a:ext cx="1295400" cy="431800"/>
          </a:xfrm>
          <a:prstGeom prst="wedgeRoundRectCallout">
            <a:avLst>
              <a:gd name="adj1" fmla="val 97093"/>
              <a:gd name="adj2" fmla="val -58560"/>
              <a:gd name="adj3" fmla="val 16667"/>
            </a:avLst>
          </a:prstGeom>
          <a:solidFill>
            <a:schemeClr val="accent1"/>
          </a:solidFill>
          <a:ln w="9525" cap="flat" cmpd="sng">
            <a:solidFill>
              <a:schemeClr val="tx1"/>
            </a:solidFill>
            <a:prstDash val="solid"/>
            <a:miter/>
            <a:headEnd type="none" w="med" len="med"/>
            <a:tailEnd type="none" w="med" len="med"/>
          </a:ln>
        </p:spPr>
        <p:txBody>
          <a:bodyPr anchor="t"/>
          <a:p>
            <a:pPr algn="ctr"/>
            <a:r>
              <a:rPr lang="en-US" altLang="zh-CN" dirty="0">
                <a:latin typeface="Comic Sans MS" panose="030F0702030302020204" pitchFamily="66" charset="0"/>
                <a:ea typeface="宋体" panose="02010600030101010101" pitchFamily="2" charset="-122"/>
              </a:rPr>
              <a:t>G=[I</a:t>
            </a:r>
            <a:r>
              <a:rPr lang="en-US" altLang="zh-CN" baseline="-25000" dirty="0">
                <a:latin typeface="Comic Sans MS" panose="030F0702030302020204" pitchFamily="66" charset="0"/>
                <a:ea typeface="宋体" panose="02010600030101010101" pitchFamily="2" charset="-122"/>
              </a:rPr>
              <a:t>k</a:t>
            </a:r>
            <a:r>
              <a:rPr lang="en-US" altLang="zh-CN" dirty="0">
                <a:latin typeface="Comic Sans MS" panose="030F0702030302020204" pitchFamily="66" charset="0"/>
                <a:ea typeface="宋体" panose="02010600030101010101" pitchFamily="2" charset="-122"/>
              </a:rPr>
              <a:t> Q]</a:t>
            </a:r>
            <a:endParaRPr lang="en-US" altLang="zh-CN" dirty="0">
              <a:latin typeface="Comic Sans MS" panose="030F0702030302020204" pitchFamily="66" charset="0"/>
              <a:ea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p:cTn id="7" dur="500" fill="hold"/>
                                        <p:tgtEl>
                                          <p:spTgt spid="23556"/>
                                        </p:tgtEl>
                                        <p:attrNameLst>
                                          <p:attrName>ppt_x</p:attrName>
                                        </p:attrNameLst>
                                      </p:cBhvr>
                                      <p:tavLst>
                                        <p:tav tm="0">
                                          <p:val>
                                            <p:strVal val="#ppt_x"/>
                                          </p:val>
                                        </p:tav>
                                        <p:tav tm="100000">
                                          <p:val>
                                            <p:strVal val="#ppt_x"/>
                                          </p:val>
                                        </p:tav>
                                      </p:tavLst>
                                    </p:anim>
                                    <p:anim calcmode="lin" valueType="num">
                                      <p:cBhvr>
                                        <p:cTn id="8"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0" name="内容占位符 2"/>
          <p:cNvSpPr>
            <a:spLocks noGrp="1" noChangeArrowheads="1"/>
          </p:cNvSpPr>
          <p:nvPr>
            <p:ph idx="1"/>
          </p:nvPr>
        </p:nvSpPr>
        <p:spPr>
          <a:xfrm>
            <a:off x="311150" y="1387475"/>
            <a:ext cx="8374063" cy="5283200"/>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ts val="0"/>
              </a:spcBef>
              <a:spcAft>
                <a:spcPct val="0"/>
              </a:spcAft>
              <a:buClrTx/>
              <a:buSzPct val="80000"/>
              <a:buFontTx/>
              <a:buNone/>
              <a:defRPr/>
            </a:pPr>
            <a:r>
              <a:rPr kumimoji="0" lang="en-US" altLang="zh-CN" sz="2000" b="0" i="0" u="none" strike="noStrike" kern="0" cap="none" spc="0" normalizeH="0" baseline="0" noProof="0" dirty="0" smtClean="0">
                <a:ln>
                  <a:noFill/>
                </a:ln>
                <a:solidFill>
                  <a:schemeClr val="tx1"/>
                </a:solidFill>
                <a:effectLst/>
                <a:uLnTx/>
                <a:uFillTx/>
                <a:latin typeface="Calibri" panose="020F0502020204030204" pitchFamily="34" charset="0"/>
                <a:ea typeface="微软雅黑" panose="020B0503020204020204" pitchFamily="34" charset="-122"/>
                <a:cs typeface="+mn-cs"/>
              </a:rPr>
              <a:t>① </a:t>
            </a:r>
            <a:r>
              <a:rPr kumimoji="0"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g(x)</a:t>
            </a: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必须是一个常数项</a:t>
            </a:r>
            <a:r>
              <a:rPr kumimoji="0"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a:t>
            </a:r>
            <a:r>
              <a:rPr kumimoji="0" lang="en-US" altLang="zh-CN" sz="2000" b="0" i="0" u="none" strike="noStrike" kern="0" cap="none" spc="0" normalizeH="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0</a:t>
            </a:r>
            <a:r>
              <a:rPr kumimoji="0"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a:t>
            </a:r>
            <a:endParaRPr kumimoji="0"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ts val="0"/>
              </a:spcBef>
              <a:spcAft>
                <a:spcPct val="0"/>
              </a:spcAft>
              <a:buClrTx/>
              <a:buSzPct val="80000"/>
              <a:buFontTx/>
              <a:buNone/>
              <a:defRPr/>
            </a:pPr>
            <a:r>
              <a:rPr kumimoji="0" lang="en-US" altLang="zh-CN" sz="2000" b="0" i="0" u="none" strike="noStrike" kern="0" cap="none" spc="0" normalizeH="0" baseline="0" noProof="0" dirty="0" smtClean="0">
                <a:ln>
                  <a:noFill/>
                </a:ln>
                <a:solidFill>
                  <a:schemeClr val="tx1"/>
                </a:solidFill>
                <a:effectLst/>
                <a:uLnTx/>
                <a:uFillTx/>
                <a:latin typeface="Calibri" panose="020F0502020204030204" pitchFamily="34" charset="0"/>
                <a:ea typeface="微软雅黑" panose="020B0503020204020204" pitchFamily="34" charset="-122"/>
                <a:cs typeface="+mn-cs"/>
              </a:rPr>
              <a:t>② </a:t>
            </a:r>
            <a:r>
              <a:rPr kumimoji="0"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g(x)</a:t>
            </a: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是唯一的次数为</a:t>
            </a:r>
            <a:r>
              <a:rPr kumimoji="0"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(n-k)</a:t>
            </a: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次多项式 </a:t>
            </a:r>
            <a:endParaRPr kumimoji="0"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ts val="0"/>
              </a:spcBef>
              <a:spcAft>
                <a:spcPct val="0"/>
              </a:spcAft>
              <a:buClrTx/>
              <a:buSzPct val="80000"/>
              <a:buFontTx/>
              <a:buNone/>
              <a:defRPr/>
            </a:pPr>
            <a:r>
              <a:rPr kumimoji="0" lang="en-US" altLang="zh-CN" sz="2000" i="0" u="none" strike="noStrike" kern="0" cap="none" spc="0" normalizeH="0" baseline="0" noProof="0" dirty="0" smtClean="0">
                <a:ln>
                  <a:noFill/>
                </a:ln>
                <a:solidFill>
                  <a:schemeClr val="tx1"/>
                </a:solidFill>
                <a:effectLst/>
                <a:uLnTx/>
                <a:uFillTx/>
                <a:latin typeface="Calibri" panose="020F0502020204030204" pitchFamily="34" charset="0"/>
                <a:ea typeface="微软雅黑" panose="020B0503020204020204" pitchFamily="34" charset="-122"/>
                <a:cs typeface="+mn-cs"/>
              </a:rPr>
              <a:t>③</a:t>
            </a:r>
            <a:r>
              <a:rPr kumimoji="0" lang="en-US" altLang="zh-CN" sz="2000" b="1" i="0" u="none" strike="noStrike" kern="0" cap="none" spc="0" normalizeH="0" baseline="0" noProof="0" dirty="0" smtClean="0">
                <a:ln>
                  <a:noFill/>
                </a:ln>
                <a:solidFill>
                  <a:srgbClr val="0000FF"/>
                </a:solidFill>
                <a:effectLst/>
                <a:uLnTx/>
                <a:uFillTx/>
                <a:latin typeface="Calibri" panose="020F0502020204030204" pitchFamily="34" charset="0"/>
                <a:ea typeface="微软雅黑" panose="020B0503020204020204" pitchFamily="34" charset="-122"/>
                <a:cs typeface="+mn-cs"/>
              </a:rPr>
              <a:t> </a:t>
            </a:r>
            <a:r>
              <a:rPr kumimoji="0" lang="en-US" altLang="zh-CN" sz="2000" b="1" i="0" u="none" strike="noStrike" kern="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(n-k)</a:t>
            </a:r>
            <a:r>
              <a:rPr kumimoji="0" lang="zh-CN" altLang="en-US" sz="2000" b="1" i="0" u="none" strike="noStrike" kern="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次多项式</a:t>
            </a:r>
            <a:r>
              <a:rPr kumimoji="0" lang="en-US" altLang="zh-CN" sz="2000" b="1" i="0" u="none" strike="noStrike" kern="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g(x)</a:t>
            </a:r>
            <a:r>
              <a:rPr kumimoji="0" lang="zh-CN" altLang="en-US" sz="2000" b="1" i="0" u="none" strike="noStrike" kern="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是</a:t>
            </a:r>
            <a:r>
              <a:rPr kumimoji="0" lang="en-US" altLang="zh-CN" sz="2000" b="1" i="0" u="none" strike="noStrike" kern="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x</a:t>
            </a:r>
            <a:r>
              <a:rPr kumimoji="0" lang="en-US" altLang="zh-CN" sz="2000" b="1" i="0" u="none" strike="noStrike" kern="0" cap="none" spc="0" normalizeH="0" baseline="3000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n</a:t>
            </a:r>
            <a:r>
              <a:rPr kumimoji="0" lang="en-US" altLang="zh-CN" sz="2000" b="1" i="0" u="none" strike="noStrike" kern="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+1</a:t>
            </a:r>
            <a:r>
              <a:rPr kumimoji="0" lang="zh-CN" altLang="en-US" sz="2000" b="1" i="0" u="none" strike="noStrike" kern="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的因式</a:t>
            </a:r>
            <a:endParaRPr kumimoji="0" lang="zh-CN" altLang="en-US" sz="2000" b="1" i="0" u="none" strike="noStrike" kern="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ts val="0"/>
              </a:spcBef>
              <a:spcAft>
                <a:spcPct val="0"/>
              </a:spcAft>
              <a:buClrTx/>
              <a:buSzPct val="80000"/>
              <a:buFontTx/>
              <a:buNone/>
              <a:defRPr/>
            </a:pPr>
            <a:endParaRPr kumimoji="0" lang="en-US" altLang="zh-CN" sz="1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ts val="0"/>
              </a:spcBef>
              <a:spcAft>
                <a:spcPct val="0"/>
              </a:spcAft>
              <a:buClrTx/>
              <a:buSzTx/>
              <a:buFont typeface="Arial" panose="020B0604020202020204" pitchFamily="34" charset="0"/>
              <a:buNone/>
              <a:defRPr/>
            </a:pPr>
            <a:r>
              <a:rPr kumimoji="0" lang="en-US" altLang="zh-CN" sz="28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rPr>
              <a:t>(4)</a:t>
            </a:r>
            <a:r>
              <a:rPr kumimoji="0" lang="zh-CN" altLang="en-US" sz="28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rPr>
              <a:t> 码多项式</a:t>
            </a:r>
            <a:r>
              <a:rPr kumimoji="0" lang="en-US" altLang="zh-CN" sz="28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rPr>
              <a:t>T(x)</a:t>
            </a:r>
            <a:endParaRPr kumimoji="0" lang="en-US" altLang="zh-CN" sz="28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endParaRPr>
          </a:p>
          <a:p>
            <a:pPr marL="0" marR="0" lvl="0" indent="0" algn="l" defTabSz="914400" rtl="0" eaLnBrk="0" fontAlgn="base" latinLnBrk="0" hangingPunct="0">
              <a:lnSpc>
                <a:spcPct val="150000"/>
              </a:lnSpc>
              <a:spcBef>
                <a:spcPts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循环码的码多项式：</a:t>
            </a:r>
            <a:endParaRPr kumimoji="0"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ts val="0"/>
              </a:spcBef>
              <a:spcAft>
                <a:spcPct val="0"/>
              </a:spcAft>
              <a:buClrTx/>
              <a:buSzTx/>
              <a:buFont typeface="Arial" panose="020B0604020202020204" pitchFamily="34" charset="0"/>
              <a:buNone/>
              <a:defRPr/>
            </a:pPr>
            <a:endParaRPr kumimoji="0"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ts val="0"/>
              </a:spcBef>
              <a:spcAft>
                <a:spcPct val="0"/>
              </a:spcAft>
              <a:buClrTx/>
              <a:buSzTx/>
              <a:buFont typeface="Arial" panose="020B0604020202020204" pitchFamily="34" charset="0"/>
              <a:buNone/>
              <a:defRPr/>
            </a:pPr>
            <a:endParaRPr kumimoji="0"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ts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可见码多项式</a:t>
            </a:r>
            <a:r>
              <a:rPr kumimoji="0"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T(x)</a:t>
            </a: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可以被</a:t>
            </a:r>
            <a:r>
              <a:rPr kumimoji="0"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g(x)</a:t>
            </a: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整除，且任一个次数不大于</a:t>
            </a:r>
            <a:r>
              <a:rPr kumimoji="0"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(k-1)</a:t>
            </a: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的多项式乘以</a:t>
            </a:r>
            <a:r>
              <a:rPr kumimoji="0"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g(x)</a:t>
            </a: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都是码多项式，即：</a:t>
            </a:r>
            <a:r>
              <a:rPr kumimoji="0" lang="zh-CN" altLang="en-US" sz="2000" b="1" i="0" u="none" strike="noStrike" kern="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任一个码多项式都是生成多项式的倍式</a:t>
            </a: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ts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(11.6-3)</a:t>
            </a:r>
            <a:endParaRPr kumimoji="0" lang="en-US" altLang="zh-CN" sz="2000" b="0" i="0" u="none" strike="noStrike" kern="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
        <p:nvSpPr>
          <p:cNvPr id="81922" name="Rectangle 5"/>
          <p:cNvSpPr>
            <a:spLocks noGrp="1"/>
          </p:cNvSpPr>
          <p:nvPr>
            <p:ph type="title"/>
          </p:nvPr>
        </p:nvSpPr>
        <p:spPr>
          <a:xfrm>
            <a:off x="1476375" y="620713"/>
            <a:ext cx="5111750" cy="523875"/>
          </a:xfrm>
          <a:ln/>
        </p:spPr>
        <p:txBody>
          <a:bodyPr wrap="square" lIns="91440" tIns="45720" rIns="91440" bIns="45720" anchor="b">
            <a:spAutoFit/>
          </a:bodyPr>
          <a:p>
            <a:r>
              <a:rPr lang="en-US" altLang="zh-CN" sz="2800" dirty="0">
                <a:latin typeface="微软雅黑" panose="020B0503020204020204" pitchFamily="34" charset="-122"/>
                <a:ea typeface="微软雅黑" panose="020B0503020204020204" pitchFamily="34" charset="-122"/>
              </a:rPr>
              <a:t>(3) g(x)</a:t>
            </a:r>
            <a:r>
              <a:rPr lang="zh-CN" altLang="en-US" sz="2800" dirty="0">
                <a:latin typeface="微软雅黑" panose="020B0503020204020204" pitchFamily="34" charset="-122"/>
                <a:ea typeface="微软雅黑" panose="020B0503020204020204" pitchFamily="34" charset="-122"/>
              </a:rPr>
              <a:t>的性质</a:t>
            </a:r>
            <a:endParaRPr lang="zh-CN" altLang="en-US" sz="2800" dirty="0">
              <a:latin typeface="微软雅黑" panose="020B0503020204020204" pitchFamily="34" charset="-122"/>
              <a:ea typeface="微软雅黑" panose="020B0503020204020204" pitchFamily="34" charset="-122"/>
            </a:endParaRPr>
          </a:p>
        </p:txBody>
      </p:sp>
      <p:graphicFrame>
        <p:nvGraphicFramePr>
          <p:cNvPr id="81923" name="Object 4"/>
          <p:cNvGraphicFramePr/>
          <p:nvPr/>
        </p:nvGraphicFramePr>
        <p:xfrm>
          <a:off x="3289300" y="3362325"/>
          <a:ext cx="5214938" cy="1685925"/>
        </p:xfrm>
        <a:graphic>
          <a:graphicData uri="http://schemas.openxmlformats.org/presentationml/2006/ole">
            <mc:AlternateContent xmlns:mc="http://schemas.openxmlformats.org/markup-compatibility/2006">
              <mc:Choice xmlns:v="urn:schemas-microsoft-com:vml" Requires="v">
                <p:oleObj spid="_x0000_s3143" name="" r:id="rId1" imgW="2540000" imgH="1244600" progId="Equation.DSMT4">
                  <p:embed/>
                </p:oleObj>
              </mc:Choice>
              <mc:Fallback>
                <p:oleObj name="" r:id="rId1" imgW="2540000" imgH="1244600" progId="Equation.DSMT4">
                  <p:embed/>
                  <p:pic>
                    <p:nvPicPr>
                      <p:cNvPr id="0" name="图片 3142"/>
                      <p:cNvPicPr/>
                      <p:nvPr/>
                    </p:nvPicPr>
                    <p:blipFill>
                      <a:blip r:embed="rId2"/>
                      <a:stretch>
                        <a:fillRect/>
                      </a:stretch>
                    </p:blipFill>
                    <p:spPr>
                      <a:xfrm>
                        <a:off x="3289300" y="3362325"/>
                        <a:ext cx="5214938" cy="1685925"/>
                      </a:xfrm>
                      <a:prstGeom prst="rect">
                        <a:avLst/>
                      </a:prstGeom>
                      <a:solidFill>
                        <a:srgbClr val="CCFFCC"/>
                      </a:solidFill>
                      <a:ln w="38100">
                        <a:noFill/>
                        <a:miter/>
                      </a:ln>
                    </p:spPr>
                  </p:pic>
                </p:oleObj>
              </mc:Fallback>
            </mc:AlternateContent>
          </a:graphicData>
        </a:graphic>
      </p:graphicFrame>
      <p:graphicFrame>
        <p:nvGraphicFramePr>
          <p:cNvPr id="81924" name="Object 3"/>
          <p:cNvGraphicFramePr/>
          <p:nvPr/>
        </p:nvGraphicFramePr>
        <p:xfrm>
          <a:off x="2508250" y="6113463"/>
          <a:ext cx="1866900" cy="357187"/>
        </p:xfrm>
        <a:graphic>
          <a:graphicData uri="http://schemas.openxmlformats.org/presentationml/2006/ole">
            <mc:AlternateContent xmlns:mc="http://schemas.openxmlformats.org/markup-compatibility/2006">
              <mc:Choice xmlns:v="urn:schemas-microsoft-com:vml" Requires="v">
                <p:oleObj spid="_x0000_s3146" name="" r:id="rId3" imgW="1104265" imgH="203200" progId="Equation.DSMT4">
                  <p:embed/>
                </p:oleObj>
              </mc:Choice>
              <mc:Fallback>
                <p:oleObj name="" r:id="rId3" imgW="1104265" imgH="203200" progId="Equation.DSMT4">
                  <p:embed/>
                  <p:pic>
                    <p:nvPicPr>
                      <p:cNvPr id="0" name="图片 3145"/>
                      <p:cNvPicPr/>
                      <p:nvPr/>
                    </p:nvPicPr>
                    <p:blipFill>
                      <a:blip r:embed="rId4"/>
                      <a:stretch>
                        <a:fillRect/>
                      </a:stretch>
                    </p:blipFill>
                    <p:spPr>
                      <a:xfrm>
                        <a:off x="2508250" y="6113463"/>
                        <a:ext cx="1866900" cy="357187"/>
                      </a:xfrm>
                      <a:prstGeom prst="rect">
                        <a:avLst/>
                      </a:prstGeom>
                      <a:solidFill>
                        <a:srgbClr val="CCFFFF"/>
                      </a:solidFill>
                      <a:ln w="38100">
                        <a:noFill/>
                        <a:miter/>
                      </a:ln>
                    </p:spPr>
                  </p:pic>
                </p:oleObj>
              </mc:Fallback>
            </mc:AlternateContent>
          </a:graphicData>
        </a:graphic>
      </p:graphicFrame>
    </p:spTree>
  </p:cSld>
  <p:clrMapOvr>
    <a:masterClrMapping/>
  </p:clrMapOvr>
  <p:transition>
    <p:blinds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p:nvPr/>
        </p:nvSpPr>
        <p:spPr>
          <a:xfrm>
            <a:off x="311150" y="1362075"/>
            <a:ext cx="8445500" cy="5122863"/>
          </a:xfrm>
          <a:prstGeom prst="rect">
            <a:avLst/>
          </a:prstGeom>
          <a:noFill/>
          <a:ln w="9525">
            <a:noFill/>
          </a:ln>
        </p:spPr>
        <p:txBody>
          <a:bodyPr wrap="square" anchor="t">
            <a:spAutoFit/>
          </a:bodyPr>
          <a:p>
            <a:pPr>
              <a:lnSpc>
                <a:spcPct val="150000"/>
              </a:lnSpc>
            </a:pP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因式分解法</a:t>
            </a:r>
            <a:endParaRPr lang="en-US" altLang="zh-CN" sz="28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由于任一个循环码多项式</a:t>
            </a:r>
            <a:r>
              <a:rPr lang="en-US" altLang="zh-CN" sz="2000" dirty="0">
                <a:latin typeface="微软雅黑" panose="020B0503020204020204" pitchFamily="34" charset="-122"/>
                <a:ea typeface="微软雅黑" panose="020B0503020204020204" pitchFamily="34" charset="-122"/>
              </a:rPr>
              <a:t>T(x)</a:t>
            </a:r>
            <a:r>
              <a:rPr lang="zh-CN" altLang="en-US" sz="2000" dirty="0">
                <a:latin typeface="微软雅黑" panose="020B0503020204020204" pitchFamily="34" charset="-122"/>
                <a:ea typeface="微软雅黑" panose="020B0503020204020204" pitchFamily="34" charset="-122"/>
              </a:rPr>
              <a:t>都是</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的倍式：</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而生成多项式</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本身是一个码组：</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由于</a:t>
            </a:r>
            <a:r>
              <a:rPr lang="en-US" altLang="zh-CN" sz="2000" dirty="0">
                <a:latin typeface="微软雅黑" panose="020B0503020204020204" pitchFamily="34" charset="-122"/>
                <a:ea typeface="微软雅黑" panose="020B0503020204020204" pitchFamily="34" charset="-122"/>
              </a:rPr>
              <a:t>T'(x)</a:t>
            </a:r>
            <a:r>
              <a:rPr lang="zh-CN" altLang="en-US" sz="2000" dirty="0">
                <a:latin typeface="微软雅黑" panose="020B0503020204020204" pitchFamily="34" charset="-122"/>
                <a:ea typeface="微软雅黑" panose="020B0503020204020204" pitchFamily="34" charset="-122"/>
              </a:rPr>
              <a:t>次数为</a:t>
            </a:r>
            <a:r>
              <a:rPr lang="en-US" altLang="zh-CN" sz="2000" dirty="0">
                <a:latin typeface="微软雅黑" panose="020B0503020204020204" pitchFamily="34" charset="-122"/>
                <a:ea typeface="微软雅黑" panose="020B0503020204020204" pitchFamily="34" charset="-122"/>
              </a:rPr>
              <a:t>n-k</a:t>
            </a:r>
            <a:r>
              <a:rPr lang="zh-CN" altLang="en-US" sz="2000" dirty="0">
                <a:latin typeface="微软雅黑" panose="020B0503020204020204" pitchFamily="34" charset="-122"/>
                <a:ea typeface="微软雅黑" panose="020B0503020204020204" pitchFamily="34" charset="-122"/>
              </a:rPr>
              <a:t>次，把它循环移位</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次仍为一个码组，</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k</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还是一个</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次多项式，在模</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运算下，有：                                          </a:t>
            </a:r>
            <a:r>
              <a:rPr lang="en-US" altLang="zh-CN" sz="2000" dirty="0">
                <a:latin typeface="微软雅黑" panose="020B0503020204020204" pitchFamily="34" charset="-122"/>
                <a:ea typeface="微软雅黑" panose="020B0503020204020204" pitchFamily="34" charset="-122"/>
              </a:rPr>
              <a:t>(11.6-4</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1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因为</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k</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次的，所以</a:t>
            </a:r>
            <a:r>
              <a:rPr lang="en-US" altLang="zh-CN" sz="2000" dirty="0">
                <a:latin typeface="微软雅黑" panose="020B0503020204020204" pitchFamily="34" charset="-122"/>
                <a:ea typeface="微软雅黑" panose="020B0503020204020204" pitchFamily="34" charset="-122"/>
              </a:rPr>
              <a:t>Q(x)=1 </a:t>
            </a:r>
            <a:r>
              <a:rPr lang="zh-CN" altLang="en-US" sz="2000" dirty="0">
                <a:latin typeface="微软雅黑" panose="020B0503020204020204" pitchFamily="34" charset="-122"/>
                <a:ea typeface="微软雅黑" panose="020B0503020204020204" pitchFamily="34" charset="-122"/>
              </a:rPr>
              <a:t>。故：</a:t>
            </a:r>
            <a:endParaRPr lang="zh-CN" altLang="en-US" sz="2000" dirty="0">
              <a:latin typeface="微软雅黑" panose="020B0503020204020204" pitchFamily="34" charset="-122"/>
              <a:ea typeface="微软雅黑" panose="020B0503020204020204" pitchFamily="34" charset="-122"/>
            </a:endParaRPr>
          </a:p>
          <a:p>
            <a:pPr>
              <a:lnSpc>
                <a:spcPct val="150000"/>
              </a:lnSpc>
              <a:buSzPct val="80000"/>
            </a:pPr>
            <a:r>
              <a:rPr lang="zh-CN" altLang="en-US" sz="2000" dirty="0">
                <a:latin typeface="微软雅黑" panose="020B0503020204020204" pitchFamily="34" charset="-122"/>
                <a:ea typeface="微软雅黑" panose="020B0503020204020204" pitchFamily="34" charset="-122"/>
              </a:rPr>
              <a:t>也就是：</a:t>
            </a:r>
            <a:endParaRPr lang="zh-CN" altLang="en-US" sz="2000" dirty="0">
              <a:latin typeface="微软雅黑" panose="020B0503020204020204" pitchFamily="34" charset="-122"/>
              <a:ea typeface="微软雅黑" panose="020B0503020204020204" pitchFamily="34" charset="-122"/>
            </a:endParaRPr>
          </a:p>
          <a:p>
            <a:pPr>
              <a:lnSpc>
                <a:spcPct val="150000"/>
              </a:lnSpc>
              <a:buSzPct val="80000"/>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(11.6-5)</a:t>
            </a:r>
            <a:endParaRPr lang="zh-CN" altLang="en-US" sz="2000" dirty="0">
              <a:latin typeface="微软雅黑" panose="020B0503020204020204" pitchFamily="34" charset="-122"/>
              <a:ea typeface="微软雅黑" panose="020B0503020204020204" pitchFamily="34" charset="-122"/>
            </a:endParaRPr>
          </a:p>
          <a:p>
            <a:pPr>
              <a:lnSpc>
                <a:spcPct val="150000"/>
              </a:lnSpc>
              <a:buSzPct val="80000"/>
            </a:pPr>
            <a:r>
              <a:rPr lang="zh-CN" altLang="en-US" sz="2000" dirty="0">
                <a:latin typeface="微软雅黑" panose="020B0503020204020204" pitchFamily="34" charset="-122"/>
                <a:ea typeface="微软雅黑" panose="020B0503020204020204" pitchFamily="34" charset="-122"/>
              </a:rPr>
              <a:t>即：</a:t>
            </a:r>
            <a:r>
              <a:rPr lang="en-US" altLang="zh-CN" sz="2000" b="1" dirty="0">
                <a:solidFill>
                  <a:schemeClr val="tx2"/>
                </a:solidFill>
                <a:latin typeface="微软雅黑" panose="020B0503020204020204" pitchFamily="34" charset="-122"/>
                <a:ea typeface="微软雅黑" panose="020B0503020204020204" pitchFamily="34" charset="-122"/>
              </a:rPr>
              <a:t>g(x)</a:t>
            </a:r>
            <a:r>
              <a:rPr lang="zh-CN" altLang="en-US" sz="2000" b="1" dirty="0">
                <a:solidFill>
                  <a:schemeClr val="tx2"/>
                </a:solidFill>
                <a:latin typeface="微软雅黑" panose="020B0503020204020204" pitchFamily="34" charset="-122"/>
                <a:ea typeface="微软雅黑" panose="020B0503020204020204" pitchFamily="34" charset="-122"/>
              </a:rPr>
              <a:t>是</a:t>
            </a:r>
            <a:r>
              <a:rPr lang="en-US" altLang="zh-CN" sz="2000" b="1" dirty="0">
                <a:solidFill>
                  <a:schemeClr val="tx2"/>
                </a:solidFill>
                <a:latin typeface="微软雅黑" panose="020B0503020204020204" pitchFamily="34" charset="-122"/>
                <a:ea typeface="微软雅黑" panose="020B0503020204020204" pitchFamily="34" charset="-122"/>
              </a:rPr>
              <a:t>x</a:t>
            </a:r>
            <a:r>
              <a:rPr lang="en-US" altLang="zh-CN" sz="2000" b="1" baseline="30000" dirty="0">
                <a:solidFill>
                  <a:schemeClr val="tx2"/>
                </a:solidFill>
                <a:latin typeface="微软雅黑" panose="020B0503020204020204" pitchFamily="34" charset="-122"/>
                <a:ea typeface="微软雅黑" panose="020B0503020204020204" pitchFamily="34" charset="-122"/>
              </a:rPr>
              <a:t>n</a:t>
            </a:r>
            <a:r>
              <a:rPr lang="en-US" altLang="zh-CN" sz="2000" b="1" dirty="0">
                <a:solidFill>
                  <a:schemeClr val="tx2"/>
                </a:solidFill>
                <a:latin typeface="微软雅黑" panose="020B0503020204020204" pitchFamily="34" charset="-122"/>
                <a:ea typeface="微软雅黑" panose="020B0503020204020204" pitchFamily="34" charset="-122"/>
              </a:rPr>
              <a:t>+1</a:t>
            </a:r>
            <a:r>
              <a:rPr lang="zh-CN" altLang="en-US" sz="2000" b="1" dirty="0">
                <a:solidFill>
                  <a:schemeClr val="tx2"/>
                </a:solidFill>
                <a:latin typeface="微软雅黑" panose="020B0503020204020204" pitchFamily="34" charset="-122"/>
                <a:ea typeface="微软雅黑" panose="020B0503020204020204" pitchFamily="34" charset="-122"/>
              </a:rPr>
              <a:t>的因子</a:t>
            </a:r>
            <a:r>
              <a:rPr lang="zh-CN" altLang="en-US" sz="2000" dirty="0">
                <a:latin typeface="微软雅黑" panose="020B0503020204020204" pitchFamily="34" charset="-122"/>
                <a:ea typeface="微软雅黑" panose="020B0503020204020204" pitchFamily="34" charset="-122"/>
              </a:rPr>
              <a:t>。这为寻找</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指明了方向：</a:t>
            </a:r>
            <a:r>
              <a:rPr lang="zh-CN" altLang="en-US" sz="2000" b="1" dirty="0">
                <a:solidFill>
                  <a:srgbClr val="0000FF"/>
                </a:solidFill>
                <a:latin typeface="微软雅黑" panose="020B0503020204020204" pitchFamily="34" charset="-122"/>
                <a:ea typeface="微软雅黑" panose="020B0503020204020204" pitchFamily="34" charset="-122"/>
              </a:rPr>
              <a:t>可以通过对</a:t>
            </a:r>
            <a:r>
              <a:rPr lang="en-US" altLang="zh-CN" sz="2000" b="1" dirty="0">
                <a:solidFill>
                  <a:srgbClr val="0000FF"/>
                </a:solidFill>
                <a:latin typeface="微软雅黑" panose="020B0503020204020204" pitchFamily="34" charset="-122"/>
                <a:ea typeface="微软雅黑" panose="020B0503020204020204" pitchFamily="34" charset="-122"/>
              </a:rPr>
              <a:t>x</a:t>
            </a:r>
            <a:r>
              <a:rPr lang="en-US" altLang="zh-CN" sz="2000" b="1" baseline="30000" dirty="0">
                <a:solidFill>
                  <a:srgbClr val="0000FF"/>
                </a:solidFill>
                <a:latin typeface="微软雅黑" panose="020B0503020204020204" pitchFamily="34" charset="-122"/>
                <a:ea typeface="微软雅黑" panose="020B0503020204020204" pitchFamily="34" charset="-122"/>
              </a:rPr>
              <a:t>n</a:t>
            </a:r>
            <a:r>
              <a:rPr lang="en-US" altLang="zh-CN" sz="2000" b="1" dirty="0">
                <a:solidFill>
                  <a:srgbClr val="0000FF"/>
                </a:solidFill>
                <a:latin typeface="微软雅黑" panose="020B0503020204020204" pitchFamily="34" charset="-122"/>
                <a:ea typeface="微软雅黑" panose="020B0503020204020204" pitchFamily="34" charset="-122"/>
              </a:rPr>
              <a:t>+1</a:t>
            </a:r>
            <a:r>
              <a:rPr lang="zh-CN" altLang="en-US" sz="2000" b="1" dirty="0">
                <a:solidFill>
                  <a:srgbClr val="0000FF"/>
                </a:solidFill>
                <a:latin typeface="微软雅黑" panose="020B0503020204020204" pitchFamily="34" charset="-122"/>
                <a:ea typeface="微软雅黑" panose="020B0503020204020204" pitchFamily="34" charset="-122"/>
              </a:rPr>
              <a:t>的因式分解得到</a:t>
            </a:r>
            <a:r>
              <a:rPr lang="en-US" altLang="zh-CN" sz="2000" b="1" dirty="0">
                <a:solidFill>
                  <a:srgbClr val="0000FF"/>
                </a:solidFill>
                <a:latin typeface="微软雅黑" panose="020B0503020204020204" pitchFamily="34" charset="-122"/>
                <a:ea typeface="微软雅黑" panose="020B0503020204020204" pitchFamily="34" charset="-122"/>
              </a:rPr>
              <a:t>g(x)</a:t>
            </a:r>
            <a:endParaRPr lang="zh-CN" altLang="en-US" sz="2000" dirty="0">
              <a:latin typeface="微软雅黑" panose="020B0503020204020204" pitchFamily="34" charset="-122"/>
              <a:ea typeface="微软雅黑" panose="020B0503020204020204" pitchFamily="34" charset="-122"/>
            </a:endParaRPr>
          </a:p>
        </p:txBody>
      </p:sp>
      <p:sp>
        <p:nvSpPr>
          <p:cNvPr id="82946" name="Rectangle 5"/>
          <p:cNvSpPr/>
          <p:nvPr/>
        </p:nvSpPr>
        <p:spPr>
          <a:xfrm>
            <a:off x="1535113" y="674688"/>
            <a:ext cx="6594475" cy="549275"/>
          </a:xfrm>
          <a:prstGeom prst="rect">
            <a:avLst/>
          </a:prstGeom>
          <a:noFill/>
          <a:ln w="9525">
            <a:noFill/>
          </a:ln>
        </p:spPr>
        <p:txBody>
          <a:bodyPr wrap="square" anchor="t">
            <a:spAutoFit/>
          </a:bodyPr>
          <a:p>
            <a:r>
              <a:rPr lang="zh-CN" altLang="en-US" sz="2800" b="1" dirty="0">
                <a:solidFill>
                  <a:schemeClr val="tx2"/>
                </a:solidFill>
                <a:latin typeface="微软雅黑" panose="020B0503020204020204" pitchFamily="34" charset="-122"/>
                <a:ea typeface="微软雅黑" panose="020B0503020204020204" pitchFamily="34" charset="-122"/>
              </a:rPr>
              <a:t>六 寻找码生成多项式</a:t>
            </a:r>
            <a:r>
              <a:rPr lang="en-US" altLang="zh-CN" sz="2800" b="1" dirty="0">
                <a:solidFill>
                  <a:schemeClr val="tx2"/>
                </a:solidFill>
                <a:latin typeface="微软雅黑" panose="020B0503020204020204" pitchFamily="34" charset="-122"/>
                <a:ea typeface="微软雅黑" panose="020B0503020204020204" pitchFamily="34" charset="-122"/>
              </a:rPr>
              <a:t>g(x)</a:t>
            </a:r>
            <a:r>
              <a:rPr lang="zh-CN" altLang="en-US" sz="2800" b="1" dirty="0">
                <a:solidFill>
                  <a:schemeClr val="tx2"/>
                </a:solidFill>
                <a:latin typeface="微软雅黑" panose="020B0503020204020204" pitchFamily="34" charset="-122"/>
                <a:ea typeface="微软雅黑" panose="020B0503020204020204" pitchFamily="34" charset="-122"/>
              </a:rPr>
              <a:t>的方法</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aphicFrame>
        <p:nvGraphicFramePr>
          <p:cNvPr id="82947" name="Object 3"/>
          <p:cNvGraphicFramePr/>
          <p:nvPr/>
        </p:nvGraphicFramePr>
        <p:xfrm>
          <a:off x="5845175" y="2151063"/>
          <a:ext cx="1928813" cy="357187"/>
        </p:xfrm>
        <a:graphic>
          <a:graphicData uri="http://schemas.openxmlformats.org/presentationml/2006/ole">
            <mc:AlternateContent xmlns:mc="http://schemas.openxmlformats.org/markup-compatibility/2006">
              <mc:Choice xmlns:v="urn:schemas-microsoft-com:vml" Requires="v">
                <p:oleObj spid="_x0000_s3144" name="" r:id="rId1" imgW="1104265" imgH="203200" progId="Equation.DSMT4">
                  <p:embed/>
                </p:oleObj>
              </mc:Choice>
              <mc:Fallback>
                <p:oleObj name="" r:id="rId1" imgW="1104265" imgH="203200" progId="Equation.DSMT4">
                  <p:embed/>
                  <p:pic>
                    <p:nvPicPr>
                      <p:cNvPr id="0" name="图片 3143"/>
                      <p:cNvPicPr/>
                      <p:nvPr/>
                    </p:nvPicPr>
                    <p:blipFill>
                      <a:blip r:embed="rId2"/>
                      <a:stretch>
                        <a:fillRect/>
                      </a:stretch>
                    </p:blipFill>
                    <p:spPr>
                      <a:xfrm>
                        <a:off x="5845175" y="2151063"/>
                        <a:ext cx="1928813" cy="357187"/>
                      </a:xfrm>
                      <a:prstGeom prst="rect">
                        <a:avLst/>
                      </a:prstGeom>
                      <a:noFill/>
                      <a:ln w="38100">
                        <a:noFill/>
                        <a:miter/>
                      </a:ln>
                    </p:spPr>
                  </p:pic>
                </p:oleObj>
              </mc:Fallback>
            </mc:AlternateContent>
          </a:graphicData>
        </a:graphic>
      </p:graphicFrame>
      <p:graphicFrame>
        <p:nvGraphicFramePr>
          <p:cNvPr id="82948" name="Object 10"/>
          <p:cNvGraphicFramePr/>
          <p:nvPr/>
        </p:nvGraphicFramePr>
        <p:xfrm>
          <a:off x="4621213" y="2617788"/>
          <a:ext cx="1379537" cy="357187"/>
        </p:xfrm>
        <a:graphic>
          <a:graphicData uri="http://schemas.openxmlformats.org/presentationml/2006/ole">
            <mc:AlternateContent xmlns:mc="http://schemas.openxmlformats.org/markup-compatibility/2006">
              <mc:Choice xmlns:v="urn:schemas-microsoft-com:vml" Requires="v">
                <p:oleObj spid="_x0000_s3145" name="" r:id="rId3" imgW="799465" imgH="203200" progId="Equation.DSMT4">
                  <p:embed/>
                </p:oleObj>
              </mc:Choice>
              <mc:Fallback>
                <p:oleObj name="" r:id="rId3" imgW="799465" imgH="203200" progId="Equation.DSMT4">
                  <p:embed/>
                  <p:pic>
                    <p:nvPicPr>
                      <p:cNvPr id="0" name="图片 3144"/>
                      <p:cNvPicPr/>
                      <p:nvPr/>
                    </p:nvPicPr>
                    <p:blipFill>
                      <a:blip r:embed="rId4"/>
                      <a:stretch>
                        <a:fillRect/>
                      </a:stretch>
                    </p:blipFill>
                    <p:spPr>
                      <a:xfrm>
                        <a:off x="4621213" y="2617788"/>
                        <a:ext cx="1379537" cy="357187"/>
                      </a:xfrm>
                      <a:prstGeom prst="rect">
                        <a:avLst/>
                      </a:prstGeom>
                      <a:noFill/>
                      <a:ln w="38100">
                        <a:noFill/>
                        <a:miter/>
                      </a:ln>
                    </p:spPr>
                  </p:pic>
                </p:oleObj>
              </mc:Fallback>
            </mc:AlternateContent>
          </a:graphicData>
        </a:graphic>
      </p:graphicFrame>
      <p:sp>
        <p:nvSpPr>
          <p:cNvPr id="14" name="AutoShape 7"/>
          <p:cNvSpPr/>
          <p:nvPr/>
        </p:nvSpPr>
        <p:spPr>
          <a:xfrm>
            <a:off x="5416550" y="4672013"/>
            <a:ext cx="428625" cy="538162"/>
          </a:xfrm>
          <a:prstGeom prst="wedgeRoundRectCallout">
            <a:avLst>
              <a:gd name="adj1" fmla="val -632519"/>
              <a:gd name="adj2" fmla="val 63917"/>
              <a:gd name="adj3" fmla="val 16667"/>
            </a:avLst>
          </a:prstGeom>
          <a:solidFill>
            <a:schemeClr val="accent1"/>
          </a:solidFill>
          <a:ln w="9525" cap="flat" cmpd="sng">
            <a:solidFill>
              <a:schemeClr val="tx1"/>
            </a:solidFill>
            <a:prstDash val="solid"/>
            <a:miter/>
            <a:headEnd type="none" w="med" len="med"/>
            <a:tailEnd type="none" w="med" len="med"/>
          </a:ln>
        </p:spPr>
        <p:txBody>
          <a:bodyPr anchor="t"/>
          <a:p>
            <a:pPr algn="ctr">
              <a:spcBef>
                <a:spcPct val="20000"/>
              </a:spcBef>
            </a:pPr>
            <a:r>
              <a:rPr lang="en-US" altLang="zh-CN" sz="1400" b="1" dirty="0">
                <a:solidFill>
                  <a:schemeClr val="tx2"/>
                </a:solidFill>
                <a:latin typeface="微软雅黑" panose="020B0503020204020204" pitchFamily="34" charset="-122"/>
                <a:ea typeface="微软雅黑" panose="020B0503020204020204" pitchFamily="34" charset="-122"/>
              </a:rPr>
              <a:t>-+</a:t>
            </a:r>
            <a:endParaRPr lang="en-US" altLang="zh-CN" sz="1400" b="1" dirty="0">
              <a:solidFill>
                <a:schemeClr val="tx2"/>
              </a:solidFill>
              <a:latin typeface="微软雅黑" panose="020B0503020204020204" pitchFamily="34" charset="-122"/>
              <a:ea typeface="微软雅黑" panose="020B0503020204020204" pitchFamily="34" charset="-122"/>
            </a:endParaRPr>
          </a:p>
        </p:txBody>
      </p:sp>
      <p:graphicFrame>
        <p:nvGraphicFramePr>
          <p:cNvPr id="82950" name="对象 2">
            <a:hlinkClick r:id="" action="ppaction://ole?verb="/>
          </p:cNvPr>
          <p:cNvGraphicFramePr>
            <a:graphicFrameLocks noChangeAspect="1"/>
          </p:cNvGraphicFramePr>
          <p:nvPr/>
        </p:nvGraphicFramePr>
        <p:xfrm>
          <a:off x="4478338" y="3455988"/>
          <a:ext cx="2655887" cy="668337"/>
        </p:xfrm>
        <a:graphic>
          <a:graphicData uri="http://schemas.openxmlformats.org/presentationml/2006/ole">
            <mc:AlternateContent xmlns:mc="http://schemas.openxmlformats.org/markup-compatibility/2006">
              <mc:Choice xmlns:v="urn:schemas-microsoft-com:vml" Requires="v">
                <p:oleObj spid="_x0000_s3150" name="" r:id="rId5" imgW="1447800" imgH="419100" progId="Equation.KSEE3">
                  <p:embed/>
                </p:oleObj>
              </mc:Choice>
              <mc:Fallback>
                <p:oleObj name="" r:id="rId5" imgW="1447800" imgH="419100" progId="Equation.KSEE3">
                  <p:embed/>
                  <p:pic>
                    <p:nvPicPr>
                      <p:cNvPr id="0" name="图片 3149"/>
                      <p:cNvPicPr/>
                      <p:nvPr/>
                    </p:nvPicPr>
                    <p:blipFill>
                      <a:blip r:embed="rId6"/>
                      <a:stretch>
                        <a:fillRect/>
                      </a:stretch>
                    </p:blipFill>
                    <p:spPr>
                      <a:xfrm>
                        <a:off x="4478338" y="3455988"/>
                        <a:ext cx="2655887" cy="668337"/>
                      </a:xfrm>
                      <a:prstGeom prst="rect">
                        <a:avLst/>
                      </a:prstGeom>
                      <a:noFill/>
                      <a:ln w="38100">
                        <a:noFill/>
                        <a:miter/>
                      </a:ln>
                    </p:spPr>
                  </p:pic>
                </p:oleObj>
              </mc:Fallback>
            </mc:AlternateContent>
          </a:graphicData>
        </a:graphic>
      </p:graphicFrame>
      <p:graphicFrame>
        <p:nvGraphicFramePr>
          <p:cNvPr id="82951" name="对象 3">
            <a:hlinkClick r:id="" action="ppaction://ole?verb="/>
          </p:cNvPr>
          <p:cNvGraphicFramePr>
            <a:graphicFrameLocks noChangeAspect="1"/>
          </p:cNvGraphicFramePr>
          <p:nvPr/>
        </p:nvGraphicFramePr>
        <p:xfrm>
          <a:off x="5059363" y="4238625"/>
          <a:ext cx="2714625" cy="433388"/>
        </p:xfrm>
        <a:graphic>
          <a:graphicData uri="http://schemas.openxmlformats.org/presentationml/2006/ole">
            <mc:AlternateContent xmlns:mc="http://schemas.openxmlformats.org/markup-compatibility/2006">
              <mc:Choice xmlns:v="urn:schemas-microsoft-com:vml" Requires="v">
                <p:oleObj spid="_x0000_s3152" name="" r:id="rId7" imgW="1485900" imgH="228600" progId="Equation.KSEE3">
                  <p:embed/>
                </p:oleObj>
              </mc:Choice>
              <mc:Fallback>
                <p:oleObj name="" r:id="rId7" imgW="1485900" imgH="228600" progId="Equation.KSEE3">
                  <p:embed/>
                  <p:pic>
                    <p:nvPicPr>
                      <p:cNvPr id="0" name="图片 3151"/>
                      <p:cNvPicPr/>
                      <p:nvPr/>
                    </p:nvPicPr>
                    <p:blipFill>
                      <a:blip r:embed="rId8"/>
                      <a:stretch>
                        <a:fillRect/>
                      </a:stretch>
                    </p:blipFill>
                    <p:spPr>
                      <a:xfrm>
                        <a:off x="5059363" y="4238625"/>
                        <a:ext cx="2714625" cy="433388"/>
                      </a:xfrm>
                      <a:prstGeom prst="rect">
                        <a:avLst/>
                      </a:prstGeom>
                      <a:noFill/>
                      <a:ln w="38100">
                        <a:noFill/>
                        <a:miter/>
                      </a:ln>
                    </p:spPr>
                  </p:pic>
                </p:oleObj>
              </mc:Fallback>
            </mc:AlternateContent>
          </a:graphicData>
        </a:graphic>
      </p:graphicFrame>
      <p:graphicFrame>
        <p:nvGraphicFramePr>
          <p:cNvPr id="82952" name="对象 5">
            <a:hlinkClick r:id="" action="ppaction://ole?verb="/>
          </p:cNvPr>
          <p:cNvGraphicFramePr>
            <a:graphicFrameLocks noChangeAspect="1"/>
          </p:cNvGraphicFramePr>
          <p:nvPr/>
        </p:nvGraphicFramePr>
        <p:xfrm>
          <a:off x="1535113" y="4614863"/>
          <a:ext cx="3086100" cy="431800"/>
        </p:xfrm>
        <a:graphic>
          <a:graphicData uri="http://schemas.openxmlformats.org/presentationml/2006/ole">
            <mc:AlternateContent xmlns:mc="http://schemas.openxmlformats.org/markup-compatibility/2006">
              <mc:Choice xmlns:v="urn:schemas-microsoft-com:vml" Requires="v">
                <p:oleObj spid="_x0000_s3151" name="" r:id="rId9" imgW="1688465" imgH="228600" progId="Equation.KSEE3">
                  <p:embed/>
                </p:oleObj>
              </mc:Choice>
              <mc:Fallback>
                <p:oleObj name="" r:id="rId9" imgW="1688465" imgH="228600" progId="Equation.KSEE3">
                  <p:embed/>
                  <p:pic>
                    <p:nvPicPr>
                      <p:cNvPr id="0" name="图片 3150"/>
                      <p:cNvPicPr/>
                      <p:nvPr/>
                    </p:nvPicPr>
                    <p:blipFill>
                      <a:blip r:embed="rId10"/>
                      <a:stretch>
                        <a:fillRect/>
                      </a:stretch>
                    </p:blipFill>
                    <p:spPr>
                      <a:xfrm>
                        <a:off x="1535113" y="4614863"/>
                        <a:ext cx="3086100" cy="431800"/>
                      </a:xfrm>
                      <a:prstGeom prst="rect">
                        <a:avLst/>
                      </a:prstGeom>
                      <a:noFill/>
                      <a:ln w="38100">
                        <a:noFill/>
                        <a:miter/>
                      </a:ln>
                    </p:spPr>
                  </p:pic>
                </p:oleObj>
              </mc:Fallback>
            </mc:AlternateContent>
          </a:graphicData>
        </a:graphic>
      </p:graphicFrame>
      <p:graphicFrame>
        <p:nvGraphicFramePr>
          <p:cNvPr id="82953" name="对象 7">
            <a:hlinkClick r:id="" action="ppaction://ole?verb="/>
          </p:cNvPr>
          <p:cNvGraphicFramePr>
            <a:graphicFrameLocks noChangeAspect="1"/>
          </p:cNvGraphicFramePr>
          <p:nvPr/>
        </p:nvGraphicFramePr>
        <p:xfrm>
          <a:off x="1535113" y="5153025"/>
          <a:ext cx="5013325" cy="403225"/>
        </p:xfrm>
        <a:graphic>
          <a:graphicData uri="http://schemas.openxmlformats.org/presentationml/2006/ole">
            <mc:AlternateContent xmlns:mc="http://schemas.openxmlformats.org/markup-compatibility/2006">
              <mc:Choice xmlns:v="urn:schemas-microsoft-com:vml" Requires="v">
                <p:oleObj spid="_x0000_s3147" name="" r:id="rId11" imgW="2743200" imgH="228600" progId="Equation.KSEE3">
                  <p:embed/>
                </p:oleObj>
              </mc:Choice>
              <mc:Fallback>
                <p:oleObj name="" r:id="rId11" imgW="2743200" imgH="228600" progId="Equation.KSEE3">
                  <p:embed/>
                  <p:pic>
                    <p:nvPicPr>
                      <p:cNvPr id="0" name="图片 3146"/>
                      <p:cNvPicPr/>
                      <p:nvPr/>
                    </p:nvPicPr>
                    <p:blipFill>
                      <a:blip r:embed="rId12"/>
                      <a:stretch>
                        <a:fillRect/>
                      </a:stretch>
                    </p:blipFill>
                    <p:spPr>
                      <a:xfrm>
                        <a:off x="1535113" y="5153025"/>
                        <a:ext cx="5013325" cy="403225"/>
                      </a:xfrm>
                      <a:prstGeom prst="rect">
                        <a:avLst/>
                      </a:prstGeom>
                      <a:noFill/>
                      <a:ln w="38100">
                        <a:noFill/>
                        <a:miter/>
                      </a:ln>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1+#ppt_w/2"/>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p:nvPr/>
        </p:nvSpPr>
        <p:spPr>
          <a:xfrm>
            <a:off x="333375" y="1401763"/>
            <a:ext cx="8385175" cy="4956175"/>
          </a:xfrm>
          <a:prstGeom prst="rect">
            <a:avLst/>
          </a:prstGeom>
          <a:noFill/>
          <a:ln w="9525">
            <a:noFill/>
          </a:ln>
        </p:spPr>
        <p:txBody>
          <a:bodyPr anchor="t"/>
          <a:p>
            <a:pPr>
              <a:lnSpc>
                <a:spcPct val="150000"/>
              </a:lnSpc>
              <a:buSzPct val="80000"/>
            </a:pPr>
            <a:r>
              <a:rPr lang="zh-CN" altLang="en-US" sz="2400" b="1" dirty="0">
                <a:solidFill>
                  <a:schemeClr val="tx2"/>
                </a:solidFill>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7</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可以分解为：</a:t>
            </a:r>
            <a:endParaRPr lang="zh-CN" altLang="en-US" sz="2000" dirty="0">
              <a:latin typeface="微软雅黑" panose="020B0503020204020204" pitchFamily="34" charset="-122"/>
              <a:ea typeface="微软雅黑" panose="020B0503020204020204" pitchFamily="34" charset="-122"/>
            </a:endParaRPr>
          </a:p>
          <a:p>
            <a:pPr>
              <a:lnSpc>
                <a:spcPct val="150000"/>
              </a:lnSpc>
              <a:buSzPct val="80000"/>
            </a:pPr>
            <a:r>
              <a:rPr lang="zh-CN" altLang="en-US" sz="2000" dirty="0">
                <a:latin typeface="微软雅黑" panose="020B0503020204020204" pitchFamily="34" charset="-122"/>
                <a:ea typeface="微软雅黑" panose="020B0503020204020204" pitchFamily="34" charset="-122"/>
              </a:rPr>
              <a:t>为了求出</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循环码的生成多项式 </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，需要从上式中找到一个</a:t>
            </a:r>
            <a:r>
              <a:rPr lang="en-US" altLang="zh-CN" sz="2000" dirty="0">
                <a:latin typeface="微软雅黑" panose="020B0503020204020204" pitchFamily="34" charset="-122"/>
                <a:ea typeface="微软雅黑" panose="020B0503020204020204" pitchFamily="34" charset="-122"/>
              </a:rPr>
              <a:t>(n–k)=4</a:t>
            </a:r>
            <a:r>
              <a:rPr lang="zh-CN" altLang="en-US" sz="2000" dirty="0">
                <a:latin typeface="微软雅黑" panose="020B0503020204020204" pitchFamily="34" charset="-122"/>
                <a:ea typeface="微软雅黑" panose="020B0503020204020204" pitchFamily="34" charset="-122"/>
              </a:rPr>
              <a:t>次的因子。这样的因子有两个：</a:t>
            </a:r>
            <a:endParaRPr lang="zh-CN" altLang="en-US" sz="2000" dirty="0">
              <a:latin typeface="微软雅黑" panose="020B0503020204020204" pitchFamily="34" charset="-122"/>
              <a:ea typeface="微软雅黑" panose="020B0503020204020204" pitchFamily="34" charset="-122"/>
            </a:endParaRPr>
          </a:p>
          <a:p>
            <a:pPr>
              <a:lnSpc>
                <a:spcPct val="150000"/>
              </a:lnSpc>
              <a:buSzPct val="80000"/>
            </a:pPr>
            <a:endParaRPr lang="zh-CN" altLang="en-US" sz="2000" dirty="0">
              <a:latin typeface="微软雅黑" panose="020B0503020204020204" pitchFamily="34" charset="-122"/>
              <a:ea typeface="微软雅黑" panose="020B0503020204020204" pitchFamily="34" charset="-122"/>
            </a:endParaRPr>
          </a:p>
          <a:p>
            <a:pPr>
              <a:lnSpc>
                <a:spcPct val="150000"/>
              </a:lnSpc>
              <a:buSzPct val="80000"/>
            </a:pPr>
            <a:r>
              <a:rPr lang="zh-CN" altLang="en-US" sz="2000" dirty="0">
                <a:latin typeface="微软雅黑" panose="020B0503020204020204" pitchFamily="34" charset="-122"/>
                <a:ea typeface="微软雅黑" panose="020B0503020204020204" pitchFamily="34" charset="-122"/>
              </a:rPr>
              <a:t>两式都可作为生成多项式。选用的生成多项式不同，产生的循环码码组也不同。用</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4</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+x+1</a:t>
            </a:r>
            <a:r>
              <a:rPr lang="zh-CN" altLang="en-US" sz="2000" dirty="0">
                <a:latin typeface="微软雅黑" panose="020B0503020204020204" pitchFamily="34" charset="-122"/>
                <a:ea typeface="微软雅黑" panose="020B0503020204020204" pitchFamily="34" charset="-122"/>
              </a:rPr>
              <a:t>作生成多项式产生的循环码即表</a:t>
            </a:r>
            <a:r>
              <a:rPr lang="en-US" altLang="zh-CN" sz="2000" dirty="0">
                <a:latin typeface="微软雅黑" panose="020B0503020204020204" pitchFamily="34" charset="-122"/>
                <a:ea typeface="微软雅黑" panose="020B0503020204020204" pitchFamily="34" charset="-122"/>
              </a:rPr>
              <a:t>11-5</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800" b="1" dirty="0">
                <a:solidFill>
                  <a:srgbClr val="0000FF"/>
                </a:solidFill>
                <a:latin typeface="微软雅黑" panose="020B0503020204020204" pitchFamily="34" charset="-122"/>
                <a:ea typeface="微软雅黑" panose="020B0503020204020204" pitchFamily="34" charset="-122"/>
              </a:rPr>
              <a:t>2. </a:t>
            </a:r>
            <a:r>
              <a:rPr lang="zh-CN" altLang="en-US" sz="2800" b="1" dirty="0">
                <a:solidFill>
                  <a:srgbClr val="0000FF"/>
                </a:solidFill>
                <a:latin typeface="微软雅黑" panose="020B0503020204020204" pitchFamily="34" charset="-122"/>
                <a:ea typeface="微软雅黑" panose="020B0503020204020204" pitchFamily="34" charset="-122"/>
              </a:rPr>
              <a:t>查表法</a:t>
            </a:r>
            <a:endParaRPr lang="en-US" altLang="zh-CN" sz="28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工程设计中可通过查表法找到所需的</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，书中</a:t>
            </a:r>
            <a:r>
              <a:rPr lang="en-US" altLang="zh-CN" sz="2000" dirty="0">
                <a:latin typeface="微软雅黑" panose="020B0503020204020204" pitchFamily="34" charset="-122"/>
                <a:ea typeface="微软雅黑" panose="020B0503020204020204" pitchFamily="34" charset="-122"/>
              </a:rPr>
              <a:t>p348</a:t>
            </a:r>
            <a:r>
              <a:rPr lang="zh-CN" altLang="en-US" sz="2000" dirty="0">
                <a:latin typeface="微软雅黑" panose="020B0503020204020204" pitchFamily="34" charset="-122"/>
                <a:ea typeface="微软雅黑" panose="020B0503020204020204" pitchFamily="34" charset="-122"/>
              </a:rPr>
              <a:t>表</a:t>
            </a:r>
            <a:r>
              <a:rPr lang="en-US" altLang="zh-CN" sz="2000" dirty="0">
                <a:latin typeface="微软雅黑" panose="020B0503020204020204" pitchFamily="34" charset="-122"/>
                <a:ea typeface="微软雅黑" panose="020B0503020204020204" pitchFamily="34" charset="-122"/>
              </a:rPr>
              <a:t>11-6</a:t>
            </a:r>
            <a:r>
              <a:rPr lang="zh-CN" altLang="en-US" sz="2000" dirty="0">
                <a:latin typeface="微软雅黑" panose="020B0503020204020204" pitchFamily="34" charset="-122"/>
                <a:ea typeface="微软雅黑" panose="020B0503020204020204" pitchFamily="34" charset="-122"/>
              </a:rPr>
              <a:t>给出了码长</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127</a:t>
            </a:r>
            <a:r>
              <a:rPr lang="zh-CN" altLang="en-US" sz="2000" dirty="0">
                <a:latin typeface="微软雅黑" panose="020B0503020204020204" pitchFamily="34" charset="-122"/>
                <a:ea typeface="微软雅黑" panose="020B0503020204020204" pitchFamily="34" charset="-122"/>
              </a:rPr>
              <a:t>的二进制本原</a:t>
            </a:r>
            <a:r>
              <a:rPr lang="en-US" altLang="zh-CN" sz="2000" dirty="0">
                <a:latin typeface="微软雅黑" panose="020B0503020204020204" pitchFamily="34" charset="-122"/>
                <a:ea typeface="微软雅黑" panose="020B0503020204020204" pitchFamily="34" charset="-122"/>
              </a:rPr>
              <a:t>BCH</a:t>
            </a:r>
            <a:r>
              <a:rPr lang="zh-CN" altLang="en-US" sz="2000" dirty="0">
                <a:latin typeface="微软雅黑" panose="020B0503020204020204" pitchFamily="34" charset="-122"/>
                <a:ea typeface="微软雅黑" panose="020B0503020204020204" pitchFamily="34" charset="-122"/>
              </a:rPr>
              <a:t>码生成多项式系数，该系数是以八进制数字列出的，通过变换可以得到生成多项式</a:t>
            </a:r>
            <a:r>
              <a:rPr lang="en-US" altLang="zh-CN" sz="2000" dirty="0">
                <a:latin typeface="微软雅黑" panose="020B0503020204020204" pitchFamily="34" charset="-122"/>
                <a:ea typeface="微软雅黑" panose="020B0503020204020204" pitchFamily="34" charset="-122"/>
              </a:rPr>
              <a:t>g(x)</a:t>
            </a:r>
            <a:endParaRPr lang="en-US" altLang="zh-CN" sz="2000" dirty="0">
              <a:latin typeface="微软雅黑" panose="020B0503020204020204" pitchFamily="34" charset="-122"/>
              <a:ea typeface="微软雅黑" panose="020B0503020204020204" pitchFamily="34" charset="-122"/>
            </a:endParaRPr>
          </a:p>
        </p:txBody>
      </p:sp>
      <p:graphicFrame>
        <p:nvGraphicFramePr>
          <p:cNvPr id="83970" name="Object 7"/>
          <p:cNvGraphicFramePr/>
          <p:nvPr/>
        </p:nvGraphicFramePr>
        <p:xfrm>
          <a:off x="3514725" y="1533525"/>
          <a:ext cx="4641850" cy="401638"/>
        </p:xfrm>
        <a:graphic>
          <a:graphicData uri="http://schemas.openxmlformats.org/presentationml/2006/ole">
            <mc:AlternateContent xmlns:mc="http://schemas.openxmlformats.org/markup-compatibility/2006">
              <mc:Choice xmlns:v="urn:schemas-microsoft-com:vml" Requires="v">
                <p:oleObj spid="_x0000_s3148" name="" r:id="rId1" imgW="2260600" imgH="228600" progId="Equation.3">
                  <p:embed/>
                </p:oleObj>
              </mc:Choice>
              <mc:Fallback>
                <p:oleObj name="" r:id="rId1" imgW="2260600" imgH="228600" progId="Equation.3">
                  <p:embed/>
                  <p:pic>
                    <p:nvPicPr>
                      <p:cNvPr id="0" name="图片 3147"/>
                      <p:cNvPicPr/>
                      <p:nvPr/>
                    </p:nvPicPr>
                    <p:blipFill>
                      <a:blip r:embed="rId2"/>
                      <a:stretch>
                        <a:fillRect/>
                      </a:stretch>
                    </p:blipFill>
                    <p:spPr>
                      <a:xfrm>
                        <a:off x="3514725" y="1533525"/>
                        <a:ext cx="4641850" cy="401638"/>
                      </a:xfrm>
                      <a:prstGeom prst="rect">
                        <a:avLst/>
                      </a:prstGeom>
                      <a:solidFill>
                        <a:srgbClr val="CCFFCC"/>
                      </a:solidFill>
                      <a:ln w="38100">
                        <a:noFill/>
                        <a:miter/>
                      </a:ln>
                    </p:spPr>
                  </p:pic>
                </p:oleObj>
              </mc:Fallback>
            </mc:AlternateContent>
          </a:graphicData>
        </a:graphic>
      </p:graphicFrame>
      <p:grpSp>
        <p:nvGrpSpPr>
          <p:cNvPr id="83971" name="Group 26"/>
          <p:cNvGrpSpPr/>
          <p:nvPr/>
        </p:nvGrpSpPr>
        <p:grpSpPr>
          <a:xfrm>
            <a:off x="857250" y="2967038"/>
            <a:ext cx="7572375" cy="390525"/>
            <a:chOff x="390" y="3060"/>
            <a:chExt cx="5798" cy="238"/>
          </a:xfrm>
        </p:grpSpPr>
        <p:graphicFrame>
          <p:nvGraphicFramePr>
            <p:cNvPr id="83972" name="Object 14"/>
            <p:cNvGraphicFramePr/>
            <p:nvPr/>
          </p:nvGraphicFramePr>
          <p:xfrm>
            <a:off x="3508" y="3060"/>
            <a:ext cx="2680" cy="227"/>
          </p:xfrm>
          <a:graphic>
            <a:graphicData uri="http://schemas.openxmlformats.org/presentationml/2006/ole">
              <mc:AlternateContent xmlns:mc="http://schemas.openxmlformats.org/markup-compatibility/2006">
                <mc:Choice xmlns:v="urn:schemas-microsoft-com:vml" Requires="v">
                  <p:oleObj spid="_x0000_s3149" name="" r:id="rId3" imgW="2197100" imgH="228600" progId="Equation.3">
                    <p:embed/>
                  </p:oleObj>
                </mc:Choice>
                <mc:Fallback>
                  <p:oleObj name="" r:id="rId3" imgW="2197100" imgH="228600" progId="Equation.3">
                    <p:embed/>
                    <p:pic>
                      <p:nvPicPr>
                        <p:cNvPr id="0" name="图片 3148"/>
                        <p:cNvPicPr/>
                        <p:nvPr/>
                      </p:nvPicPr>
                      <p:blipFill>
                        <a:blip r:embed="rId4"/>
                        <a:stretch>
                          <a:fillRect/>
                        </a:stretch>
                      </p:blipFill>
                      <p:spPr>
                        <a:xfrm>
                          <a:off x="3508" y="3060"/>
                          <a:ext cx="2680" cy="227"/>
                        </a:xfrm>
                        <a:prstGeom prst="rect">
                          <a:avLst/>
                        </a:prstGeom>
                        <a:solidFill>
                          <a:srgbClr val="CCFFFF"/>
                        </a:solidFill>
                        <a:ln w="38100">
                          <a:noFill/>
                          <a:miter/>
                        </a:ln>
                      </p:spPr>
                    </p:pic>
                  </p:oleObj>
                </mc:Fallback>
              </mc:AlternateContent>
            </a:graphicData>
          </a:graphic>
        </p:graphicFrame>
        <p:graphicFrame>
          <p:nvGraphicFramePr>
            <p:cNvPr id="83973" name="Object 25"/>
            <p:cNvGraphicFramePr/>
            <p:nvPr/>
          </p:nvGraphicFramePr>
          <p:xfrm>
            <a:off x="390" y="3060"/>
            <a:ext cx="2790" cy="238"/>
          </p:xfrm>
          <a:graphic>
            <a:graphicData uri="http://schemas.openxmlformats.org/presentationml/2006/ole">
              <mc:AlternateContent xmlns:mc="http://schemas.openxmlformats.org/markup-compatibility/2006">
                <mc:Choice xmlns:v="urn:schemas-microsoft-com:vml" Requires="v">
                  <p:oleObj spid="_x0000_s3142" name="" r:id="rId5" imgW="2120900" imgH="228600" progId="Equation.DSMT4">
                    <p:embed/>
                  </p:oleObj>
                </mc:Choice>
                <mc:Fallback>
                  <p:oleObj name="" r:id="rId5" imgW="2120900" imgH="228600" progId="Equation.DSMT4">
                    <p:embed/>
                    <p:pic>
                      <p:nvPicPr>
                        <p:cNvPr id="0" name="图片 3141"/>
                        <p:cNvPicPr/>
                        <p:nvPr/>
                      </p:nvPicPr>
                      <p:blipFill>
                        <a:blip r:embed="rId6"/>
                        <a:stretch>
                          <a:fillRect/>
                        </a:stretch>
                      </p:blipFill>
                      <p:spPr>
                        <a:xfrm>
                          <a:off x="390" y="3060"/>
                          <a:ext cx="2790" cy="238"/>
                        </a:xfrm>
                        <a:prstGeom prst="rect">
                          <a:avLst/>
                        </a:prstGeom>
                        <a:solidFill>
                          <a:srgbClr val="CCFFCC"/>
                        </a:solidFill>
                        <a:ln w="38100">
                          <a:noFill/>
                          <a:miter/>
                        </a:ln>
                      </p:spPr>
                    </p:pic>
                  </p:oleObj>
                </mc:Fallback>
              </mc:AlternateContent>
            </a:graphicData>
          </a:graphic>
        </p:graphicFrame>
      </p:grpSp>
    </p:spTree>
  </p:cSld>
  <p:clrMapOvr>
    <a:masterClrMapping/>
  </p:clrMapOvr>
  <p:transition>
    <p:blinds dir="vert"/>
  </p:transition>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4994" name="Rectangle 2"/>
          <p:cNvSpPr>
            <a:spLocks noGrp="1"/>
          </p:cNvSpPr>
          <p:nvPr>
            <p:ph type="body" sz="half" idx="1"/>
          </p:nvPr>
        </p:nvSpPr>
        <p:spPr>
          <a:xfrm>
            <a:off x="328613" y="1389063"/>
            <a:ext cx="5638800" cy="2428875"/>
          </a:xfrm>
          <a:ln/>
        </p:spPr>
        <p:txBody>
          <a:bodyPr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查表法得到生成多项式，用八进制数表示</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例：</a:t>
            </a: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n=7</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k=4</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t=1(</a:t>
            </a:r>
            <a:r>
              <a:rPr lang="zh-CN" altLang="en-US" sz="2000" dirty="0">
                <a:latin typeface="微软雅黑" panose="020B0503020204020204" pitchFamily="34" charset="-122"/>
                <a:ea typeface="微软雅黑" panose="020B0503020204020204" pitchFamily="34" charset="-122"/>
              </a:rPr>
              <a:t>可纠正错误个数</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g(x)=(</a:t>
            </a:r>
            <a:r>
              <a:rPr lang="en-US" altLang="zh-CN" sz="2000" dirty="0">
                <a:solidFill>
                  <a:schemeClr val="tx2"/>
                </a:solidFill>
                <a:latin typeface="微软雅黑" panose="020B0503020204020204" pitchFamily="34" charset="-122"/>
                <a:ea typeface="微软雅黑" panose="020B0503020204020204" pitchFamily="34" charset="-122"/>
              </a:rPr>
              <a:t>1</a:t>
            </a:r>
            <a:r>
              <a:rPr lang="en-US" altLang="zh-CN" sz="2000" dirty="0">
                <a:solidFill>
                  <a:srgbClr val="0000FF"/>
                </a:solidFill>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a:t>
            </a:r>
            <a:r>
              <a:rPr lang="en-US" altLang="zh-CN" sz="2000" baseline="-25000" dirty="0">
                <a:latin typeface="微软雅黑" panose="020B0503020204020204" pitchFamily="34" charset="-122"/>
                <a:ea typeface="微软雅黑" panose="020B0503020204020204" pitchFamily="34" charset="-122"/>
              </a:rPr>
              <a:t>8</a:t>
            </a:r>
            <a:endParaRPr lang="en-US" altLang="zh-CN" sz="2000" baseline="-25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意指：   </a:t>
            </a:r>
            <a:r>
              <a:rPr lang="en-US" altLang="zh-CN" sz="2000" dirty="0">
                <a:latin typeface="微软雅黑" panose="020B0503020204020204" pitchFamily="34" charset="-122"/>
                <a:ea typeface="微软雅黑" panose="020B0503020204020204" pitchFamily="34" charset="-122"/>
              </a:rPr>
              <a:t>g(x)=(</a:t>
            </a:r>
            <a:r>
              <a:rPr lang="en-US" altLang="zh-CN" sz="2000" dirty="0">
                <a:solidFill>
                  <a:schemeClr val="tx2"/>
                </a:solidFill>
                <a:latin typeface="微软雅黑" panose="020B0503020204020204" pitchFamily="34" charset="-122"/>
                <a:ea typeface="微软雅黑" panose="020B0503020204020204" pitchFamily="34" charset="-122"/>
              </a:rPr>
              <a:t>001</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011</a:t>
            </a:r>
            <a:r>
              <a:rPr lang="en-US" altLang="zh-CN" sz="2000" dirty="0">
                <a:latin typeface="微软雅黑" panose="020B0503020204020204" pitchFamily="34" charset="-122"/>
                <a:ea typeface="微软雅黑" panose="020B0503020204020204" pitchFamily="34" charset="-122"/>
              </a:rPr>
              <a:t>)</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g(x)=</a:t>
            </a:r>
            <a:r>
              <a:rPr lang="en-US" altLang="zh-CN" sz="2000" dirty="0">
                <a:solidFill>
                  <a:schemeClr val="tx2"/>
                </a:solidFill>
                <a:latin typeface="微软雅黑" panose="020B0503020204020204" pitchFamily="34" charset="-122"/>
                <a:ea typeface="微软雅黑" panose="020B0503020204020204" pitchFamily="34" charset="-122"/>
              </a:rPr>
              <a:t>x</a:t>
            </a:r>
            <a:r>
              <a:rPr lang="en-US" altLang="zh-CN" sz="2000" baseline="30000" dirty="0">
                <a:solidFill>
                  <a:schemeClr val="tx2"/>
                </a:solidFill>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a:t>
            </a:r>
            <a:r>
              <a:rPr lang="en-US" altLang="zh-CN" sz="2000" dirty="0">
                <a:solidFill>
                  <a:srgbClr val="0000FF"/>
                </a:solidFill>
                <a:latin typeface="微软雅黑" panose="020B0503020204020204" pitchFamily="34" charset="-122"/>
                <a:ea typeface="微软雅黑" panose="020B0503020204020204" pitchFamily="34" charset="-122"/>
              </a:rPr>
              <a:t>x</a:t>
            </a:r>
            <a:r>
              <a:rPr lang="en-US" altLang="zh-CN" sz="2000" dirty="0">
                <a:latin typeface="微软雅黑" panose="020B0503020204020204" pitchFamily="34" charset="-122"/>
                <a:ea typeface="微软雅黑" panose="020B0503020204020204" pitchFamily="34" charset="-122"/>
              </a:rPr>
              <a:t>+</a:t>
            </a:r>
            <a:r>
              <a:rPr lang="en-US" altLang="zh-CN" sz="2000" dirty="0">
                <a:solidFill>
                  <a:srgbClr val="0000FF"/>
                </a:solidFill>
                <a:latin typeface="微软雅黑" panose="020B0503020204020204" pitchFamily="34" charset="-122"/>
                <a:ea typeface="微软雅黑" panose="020B0503020204020204" pitchFamily="34" charset="-122"/>
              </a:rPr>
              <a:t>1</a:t>
            </a:r>
            <a:endParaRPr lang="en-US" altLang="zh-CN" sz="2000" dirty="0">
              <a:solidFill>
                <a:srgbClr val="0000FF"/>
              </a:solidFill>
              <a:latin typeface="微软雅黑" panose="020B0503020204020204" pitchFamily="34" charset="-122"/>
              <a:ea typeface="微软雅黑" panose="020B0503020204020204" pitchFamily="34" charset="-122"/>
            </a:endParaRPr>
          </a:p>
        </p:txBody>
      </p:sp>
      <p:graphicFrame>
        <p:nvGraphicFramePr>
          <p:cNvPr id="84995" name="表格 84994"/>
          <p:cNvGraphicFramePr/>
          <p:nvPr/>
        </p:nvGraphicFramePr>
        <p:xfrm>
          <a:off x="6910388" y="1389063"/>
          <a:ext cx="1924050" cy="2819400"/>
        </p:xfrm>
        <a:graphic>
          <a:graphicData uri="http://schemas.openxmlformats.org/drawingml/2006/table">
            <a:tbl>
              <a:tblPr/>
              <a:tblGrid>
                <a:gridCol w="716915"/>
                <a:gridCol w="517525"/>
                <a:gridCol w="690245"/>
              </a:tblGrid>
              <a:tr h="396875">
                <a:tc>
                  <a:txBody>
                    <a:bodyPr/>
                    <a:p>
                      <a:pPr lvl="0" eaLnBrk="1" hangingPunct="1">
                        <a:spcBef>
                          <a:spcPct val="20000"/>
                        </a:spcBef>
                        <a:buNone/>
                      </a:pPr>
                      <a:r>
                        <a:rPr lang="en-US" altLang="zh-CN" sz="2000" dirty="0">
                          <a:latin typeface="微软雅黑" panose="020B0503020204020204" pitchFamily="34" charset="-122"/>
                          <a:ea typeface="微软雅黑" panose="020B0503020204020204" pitchFamily="34" charset="-122"/>
                        </a:rPr>
                        <a:t>n=3</a:t>
                      </a:r>
                      <a:endParaRPr lang="en-US" altLang="zh-CN" sz="2000" dirty="0">
                        <a:latin typeface="微软雅黑" panose="020B0503020204020204" pitchFamily="34" charset="-122"/>
                        <a:ea typeface="微软雅黑" panose="020B0503020204020204" pitchFamily="34" charset="-122"/>
                      </a:endParaRPr>
                    </a:p>
                  </a:txBody>
                  <a:tcPr>
                    <a:lnL>
                      <a:noFill/>
                    </a:lnL>
                    <a:lnR>
                      <a:noFill/>
                    </a:lnR>
                    <a:lnT>
                      <a:noFill/>
                    </a:lnT>
                    <a:lnB>
                      <a:noFill/>
                    </a:lnB>
                    <a:lnTlToBr>
                      <a:noFill/>
                    </a:lnTlToBr>
                    <a:lnBlToTr>
                      <a:noFill/>
                    </a:lnBlToTr>
                    <a:solidFill>
                      <a:srgbClr val="CCFF99"/>
                    </a:solidFill>
                  </a:tcPr>
                </a:tc>
                <a:tc>
                  <a:txBody>
                    <a:bodyPr/>
                    <a:p>
                      <a:pPr lvl="0" eaLnBrk="1" hangingPunct="1">
                        <a:spcBef>
                          <a:spcPct val="20000"/>
                        </a:spcBef>
                        <a:buNone/>
                      </a:pPr>
                      <a:endParaRPr lang="zh-CN" altLang="zh-CN" sz="2000" dirty="0">
                        <a:latin typeface="微软雅黑" panose="020B0503020204020204" pitchFamily="34" charset="-122"/>
                        <a:ea typeface="微软雅黑" panose="020B0503020204020204" pitchFamily="34" charset="-122"/>
                      </a:endParaRPr>
                    </a:p>
                  </a:txBody>
                  <a:tcPr>
                    <a:lnL>
                      <a:noFill/>
                    </a:lnL>
                    <a:lnR>
                      <a:noFill/>
                    </a:lnR>
                    <a:lnT>
                      <a:noFill/>
                    </a:lnT>
                    <a:lnB>
                      <a:noFill/>
                    </a:lnB>
                    <a:lnTlToBr>
                      <a:noFill/>
                    </a:lnTlToBr>
                    <a:lnBlToTr>
                      <a:noFill/>
                    </a:lnBlToTr>
                    <a:solidFill>
                      <a:srgbClr val="CCFF99"/>
                    </a:solidFill>
                  </a:tcPr>
                </a:tc>
                <a:tc>
                  <a:txBody>
                    <a:bodyPr/>
                    <a:p>
                      <a:pPr lvl="0" eaLnBrk="1" hangingPunct="1">
                        <a:spcBef>
                          <a:spcPct val="20000"/>
                        </a:spcBef>
                        <a:buNone/>
                      </a:pPr>
                      <a:endParaRPr lang="zh-CN" altLang="zh-CN" sz="2000" dirty="0">
                        <a:latin typeface="微软雅黑" panose="020B0503020204020204" pitchFamily="34" charset="-122"/>
                        <a:ea typeface="微软雅黑" panose="020B0503020204020204" pitchFamily="34" charset="-122"/>
                      </a:endParaRPr>
                    </a:p>
                  </a:txBody>
                  <a:tcPr>
                    <a:lnL>
                      <a:noFill/>
                    </a:lnL>
                    <a:lnR>
                      <a:noFill/>
                    </a:lnR>
                    <a:lnT>
                      <a:noFill/>
                    </a:lnT>
                    <a:lnB>
                      <a:noFill/>
                    </a:lnB>
                    <a:lnTlToBr>
                      <a:noFill/>
                    </a:lnTlToBr>
                    <a:lnBlToTr>
                      <a:noFill/>
                    </a:lnBlToTr>
                    <a:solidFill>
                      <a:srgbClr val="CCFF99"/>
                    </a:solidFill>
                  </a:tcPr>
                </a:tc>
              </a:tr>
              <a:tr h="395288">
                <a:tc>
                  <a:txBody>
                    <a:bodyPr/>
                    <a:p>
                      <a:pPr lvl="0" eaLnBrk="1" hangingPunct="1">
                        <a:spcBef>
                          <a:spcPct val="20000"/>
                        </a:spcBef>
                        <a:buNone/>
                      </a:pPr>
                      <a:r>
                        <a:rPr lang="en-US" altLang="zh-CN" sz="2000" dirty="0">
                          <a:latin typeface="微软雅黑" panose="020B0503020204020204" pitchFamily="34" charset="-122"/>
                          <a:ea typeface="微软雅黑" panose="020B0503020204020204" pitchFamily="34" charset="-122"/>
                        </a:rPr>
                        <a:t>k</a:t>
                      </a:r>
                      <a:endParaRPr lang="en-US" altLang="zh-CN" sz="2000" dirty="0">
                        <a:latin typeface="微软雅黑" panose="020B0503020204020204" pitchFamily="34" charset="-122"/>
                        <a:ea typeface="微软雅黑" panose="020B0503020204020204" pitchFamily="34" charset="-122"/>
                      </a:endParaRPr>
                    </a:p>
                  </a:txBody>
                  <a:tcPr>
                    <a:lnL>
                      <a:noFill/>
                    </a:lnL>
                    <a:lnR>
                      <a:noFill/>
                    </a:lnR>
                    <a:lnT>
                      <a:noFill/>
                    </a:lnT>
                    <a:lnB>
                      <a:noFill/>
                    </a:lnB>
                    <a:lnTlToBr>
                      <a:noFill/>
                    </a:lnTlToBr>
                    <a:lnBlToTr>
                      <a:noFill/>
                    </a:lnBlToTr>
                    <a:solidFill>
                      <a:srgbClr val="CCFF99"/>
                    </a:solidFill>
                  </a:tcPr>
                </a:tc>
                <a:tc>
                  <a:txBody>
                    <a:bodyPr/>
                    <a:p>
                      <a:pPr lvl="0" eaLnBrk="1" hangingPunct="1">
                        <a:spcBef>
                          <a:spcPct val="20000"/>
                        </a:spcBef>
                        <a:buNone/>
                      </a:pPr>
                      <a:r>
                        <a:rPr lang="en-US" altLang="zh-CN" sz="2000" dirty="0">
                          <a:latin typeface="微软雅黑" panose="020B0503020204020204" pitchFamily="34" charset="-122"/>
                          <a:ea typeface="微软雅黑" panose="020B0503020204020204" pitchFamily="34" charset="-122"/>
                        </a:rPr>
                        <a:t>t</a:t>
                      </a:r>
                      <a:endParaRPr lang="en-US" altLang="zh-CN" sz="2000" dirty="0">
                        <a:latin typeface="微软雅黑" panose="020B0503020204020204" pitchFamily="34" charset="-122"/>
                        <a:ea typeface="微软雅黑" panose="020B0503020204020204" pitchFamily="34" charset="-122"/>
                      </a:endParaRPr>
                    </a:p>
                  </a:txBody>
                  <a:tcPr>
                    <a:lnL>
                      <a:noFill/>
                    </a:lnL>
                    <a:lnR>
                      <a:noFill/>
                    </a:lnR>
                    <a:lnT>
                      <a:noFill/>
                    </a:lnT>
                    <a:lnB>
                      <a:noFill/>
                    </a:lnB>
                    <a:lnTlToBr>
                      <a:noFill/>
                    </a:lnTlToBr>
                    <a:lnBlToTr>
                      <a:noFill/>
                    </a:lnBlToTr>
                    <a:solidFill>
                      <a:srgbClr val="CCFF99"/>
                    </a:solidFill>
                  </a:tcPr>
                </a:tc>
                <a:tc>
                  <a:txBody>
                    <a:bodyPr/>
                    <a:p>
                      <a:pPr lvl="0" eaLnBrk="1" hangingPunct="1">
                        <a:spcBef>
                          <a:spcPct val="20000"/>
                        </a:spcBef>
                        <a:buNone/>
                      </a:pPr>
                      <a:r>
                        <a:rPr lang="en-US" altLang="zh-CN" sz="2000" dirty="0">
                          <a:latin typeface="微软雅黑" panose="020B0503020204020204" pitchFamily="34" charset="-122"/>
                          <a:ea typeface="微软雅黑" panose="020B0503020204020204" pitchFamily="34" charset="-122"/>
                        </a:rPr>
                        <a:t>g(x)</a:t>
                      </a:r>
                      <a:endParaRPr lang="en-US" altLang="zh-CN" sz="2000" dirty="0">
                        <a:latin typeface="微软雅黑" panose="020B0503020204020204" pitchFamily="34" charset="-122"/>
                        <a:ea typeface="微软雅黑" panose="020B0503020204020204" pitchFamily="34" charset="-122"/>
                      </a:endParaRPr>
                    </a:p>
                  </a:txBody>
                  <a:tcPr>
                    <a:lnL>
                      <a:noFill/>
                    </a:lnL>
                    <a:lnR>
                      <a:noFill/>
                    </a:lnR>
                    <a:lnT>
                      <a:noFill/>
                    </a:lnT>
                    <a:lnB>
                      <a:noFill/>
                    </a:lnB>
                    <a:lnTlToBr>
                      <a:noFill/>
                    </a:lnTlToBr>
                    <a:lnBlToTr>
                      <a:noFill/>
                    </a:lnBlToTr>
                    <a:solidFill>
                      <a:srgbClr val="CCFF99"/>
                    </a:solidFill>
                  </a:tcPr>
                </a:tc>
              </a:tr>
              <a:tr h="417830">
                <a:tc>
                  <a:txBody>
                    <a:bodyPr/>
                    <a:p>
                      <a:pPr lvl="0" eaLnBrk="1" hangingPunct="1">
                        <a:spcBef>
                          <a:spcPct val="20000"/>
                        </a:spcBef>
                        <a:buNone/>
                      </a:pPr>
                      <a:r>
                        <a:rPr lang="en-US" altLang="zh-CN" sz="2000" dirty="0">
                          <a:latin typeface="微软雅黑" panose="020B0503020204020204" pitchFamily="34" charset="-122"/>
                          <a:ea typeface="微软雅黑" panose="020B0503020204020204" pitchFamily="34" charset="-122"/>
                        </a:rPr>
                        <a:t>1</a:t>
                      </a:r>
                      <a:endParaRPr lang="en-US" altLang="zh-CN" sz="2000" dirty="0">
                        <a:latin typeface="微软雅黑" panose="020B0503020204020204" pitchFamily="34" charset="-122"/>
                        <a:ea typeface="微软雅黑" panose="020B0503020204020204" pitchFamily="34" charset="-122"/>
                      </a:endParaRPr>
                    </a:p>
                  </a:txBody>
                  <a:tcPr>
                    <a:lnL>
                      <a:noFill/>
                    </a:lnL>
                    <a:lnR>
                      <a:noFill/>
                    </a:lnR>
                    <a:lnT>
                      <a:noFill/>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eaLnBrk="1" hangingPunct="1">
                        <a:spcBef>
                          <a:spcPct val="20000"/>
                        </a:spcBef>
                        <a:buNone/>
                      </a:pPr>
                      <a:r>
                        <a:rPr lang="en-US" altLang="zh-CN" sz="2000" dirty="0">
                          <a:latin typeface="微软雅黑" panose="020B0503020204020204" pitchFamily="34" charset="-122"/>
                          <a:ea typeface="微软雅黑" panose="020B0503020204020204" pitchFamily="34" charset="-122"/>
                        </a:rPr>
                        <a:t>1</a:t>
                      </a:r>
                      <a:endParaRPr lang="en-US" altLang="zh-CN" sz="2000" dirty="0">
                        <a:latin typeface="微软雅黑" panose="020B0503020204020204" pitchFamily="34" charset="-122"/>
                        <a:ea typeface="微软雅黑" panose="020B0503020204020204" pitchFamily="34" charset="-122"/>
                      </a:endParaRPr>
                    </a:p>
                  </a:txBody>
                  <a:tcPr>
                    <a:lnL>
                      <a:noFill/>
                    </a:lnL>
                    <a:lnR>
                      <a:noFill/>
                    </a:lnR>
                    <a:lnT>
                      <a:noFill/>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eaLnBrk="1" hangingPunct="1">
                        <a:spcBef>
                          <a:spcPct val="20000"/>
                        </a:spcBef>
                        <a:buNone/>
                      </a:pPr>
                      <a:r>
                        <a:rPr lang="en-US" altLang="zh-CN" sz="2000" dirty="0">
                          <a:latin typeface="微软雅黑" panose="020B0503020204020204" pitchFamily="34" charset="-122"/>
                          <a:ea typeface="微软雅黑" panose="020B0503020204020204" pitchFamily="34" charset="-122"/>
                        </a:rPr>
                        <a:t> 7</a:t>
                      </a:r>
                      <a:endParaRPr lang="en-US" altLang="zh-CN" sz="2000" dirty="0">
                        <a:latin typeface="微软雅黑" panose="020B0503020204020204" pitchFamily="34" charset="-122"/>
                        <a:ea typeface="微软雅黑" panose="020B0503020204020204" pitchFamily="34" charset="-122"/>
                      </a:endParaRPr>
                    </a:p>
                  </a:txBody>
                  <a:tcPr>
                    <a:lnL>
                      <a:noFill/>
                    </a:lnL>
                    <a:lnR>
                      <a:noFill/>
                    </a:lnR>
                    <a:lnT>
                      <a:noFill/>
                    </a:lnT>
                    <a:lnB w="12700" cap="flat" cmpd="sng">
                      <a:solidFill>
                        <a:schemeClr val="tx1"/>
                      </a:solidFill>
                      <a:prstDash val="solid"/>
                      <a:headEnd type="none" w="med" len="med"/>
                      <a:tailEnd type="none" w="med" len="med"/>
                    </a:lnB>
                    <a:lnTlToBr>
                      <a:noFill/>
                    </a:lnTlToBr>
                    <a:lnBlToTr>
                      <a:noFill/>
                    </a:lnBlToTr>
                    <a:solidFill>
                      <a:srgbClr val="CCFF99"/>
                    </a:solidFill>
                  </a:tcPr>
                </a:tc>
              </a:tr>
              <a:tr h="417830">
                <a:tc>
                  <a:txBody>
                    <a:bodyPr/>
                    <a:p>
                      <a:pPr lvl="0" eaLnBrk="1" hangingPunct="1">
                        <a:spcBef>
                          <a:spcPct val="20000"/>
                        </a:spcBef>
                        <a:buNone/>
                      </a:pPr>
                      <a:r>
                        <a:rPr lang="en-US" altLang="zh-CN" sz="2000" dirty="0">
                          <a:latin typeface="微软雅黑" panose="020B0503020204020204" pitchFamily="34" charset="-122"/>
                          <a:ea typeface="微软雅黑" panose="020B0503020204020204" pitchFamily="34" charset="-122"/>
                        </a:rPr>
                        <a:t>n=7</a:t>
                      </a:r>
                      <a:endParaRPr lang="en-US" altLang="zh-CN" sz="2000" dirty="0">
                        <a:latin typeface="微软雅黑" panose="020B0503020204020204" pitchFamily="34" charset="-122"/>
                        <a:ea typeface="微软雅黑" panose="020B0503020204020204" pitchFamily="34" charset="-122"/>
                      </a:endParaRPr>
                    </a:p>
                  </a:txBody>
                  <a:tcPr>
                    <a:lnL>
                      <a:noFill/>
                    </a:lnL>
                    <a:lnR>
                      <a:noFill/>
                    </a:lnR>
                    <a:lnT w="12700" cap="flat" cmpd="sng">
                      <a:solidFill>
                        <a:schemeClr val="tx1"/>
                      </a:solidFill>
                      <a:prstDash val="solid"/>
                      <a:headEnd type="none" w="med" len="med"/>
                      <a:tailEnd type="none" w="med" len="med"/>
                    </a:lnT>
                    <a:lnB>
                      <a:noFill/>
                    </a:lnB>
                    <a:lnTlToBr>
                      <a:noFill/>
                    </a:lnTlToBr>
                    <a:lnBlToTr>
                      <a:noFill/>
                    </a:lnBlToTr>
                    <a:solidFill>
                      <a:srgbClr val="CCFF99"/>
                    </a:solidFill>
                  </a:tcPr>
                </a:tc>
                <a:tc>
                  <a:txBody>
                    <a:bodyPr/>
                    <a:p>
                      <a:pPr lvl="0" eaLnBrk="1" hangingPunct="1">
                        <a:spcBef>
                          <a:spcPct val="20000"/>
                        </a:spcBef>
                        <a:buNone/>
                      </a:pPr>
                      <a:endParaRPr lang="zh-CN" altLang="zh-CN" sz="2000" dirty="0">
                        <a:latin typeface="微软雅黑" panose="020B0503020204020204" pitchFamily="34" charset="-122"/>
                        <a:ea typeface="微软雅黑" panose="020B0503020204020204" pitchFamily="34" charset="-122"/>
                      </a:endParaRPr>
                    </a:p>
                  </a:txBody>
                  <a:tcPr>
                    <a:lnL>
                      <a:noFill/>
                    </a:lnL>
                    <a:lnR>
                      <a:noFill/>
                    </a:lnR>
                    <a:lnT w="12700" cap="flat" cmpd="sng">
                      <a:solidFill>
                        <a:schemeClr val="tx1"/>
                      </a:solidFill>
                      <a:prstDash val="solid"/>
                      <a:headEnd type="none" w="med" len="med"/>
                      <a:tailEnd type="none" w="med" len="med"/>
                    </a:lnT>
                    <a:lnB>
                      <a:noFill/>
                    </a:lnB>
                    <a:lnTlToBr>
                      <a:noFill/>
                    </a:lnTlToBr>
                    <a:lnBlToTr>
                      <a:noFill/>
                    </a:lnBlToTr>
                    <a:solidFill>
                      <a:srgbClr val="CCFF99"/>
                    </a:solidFill>
                  </a:tcPr>
                </a:tc>
                <a:tc>
                  <a:txBody>
                    <a:bodyPr/>
                    <a:p>
                      <a:pPr lvl="0" eaLnBrk="1" hangingPunct="1">
                        <a:spcBef>
                          <a:spcPct val="20000"/>
                        </a:spcBef>
                        <a:buNone/>
                      </a:pPr>
                      <a:endParaRPr lang="zh-CN" altLang="zh-CN" sz="2000" dirty="0">
                        <a:latin typeface="微软雅黑" panose="020B0503020204020204" pitchFamily="34" charset="-122"/>
                        <a:ea typeface="微软雅黑" panose="020B0503020204020204" pitchFamily="34" charset="-122"/>
                      </a:endParaRPr>
                    </a:p>
                  </a:txBody>
                  <a:tcPr>
                    <a:lnL>
                      <a:noFill/>
                    </a:lnL>
                    <a:lnR>
                      <a:noFill/>
                    </a:lnR>
                    <a:lnT w="12700" cap="flat" cmpd="sng">
                      <a:solidFill>
                        <a:schemeClr val="tx1"/>
                      </a:solidFill>
                      <a:prstDash val="solid"/>
                      <a:headEnd type="none" w="med" len="med"/>
                      <a:tailEnd type="none" w="med" len="med"/>
                    </a:lnT>
                    <a:lnB>
                      <a:noFill/>
                    </a:lnB>
                    <a:lnTlToBr>
                      <a:noFill/>
                    </a:lnTlToBr>
                    <a:lnBlToTr>
                      <a:noFill/>
                    </a:lnBlToTr>
                    <a:solidFill>
                      <a:srgbClr val="CCFF99"/>
                    </a:solidFill>
                  </a:tcPr>
                </a:tc>
              </a:tr>
              <a:tr h="396875">
                <a:tc>
                  <a:txBody>
                    <a:bodyPr/>
                    <a:p>
                      <a:pPr lvl="0" eaLnBrk="1" hangingPunct="1">
                        <a:spcBef>
                          <a:spcPct val="20000"/>
                        </a:spcBef>
                        <a:buNone/>
                      </a:pPr>
                      <a:r>
                        <a:rPr lang="en-US" altLang="zh-CN" sz="2000" dirty="0">
                          <a:latin typeface="微软雅黑" panose="020B0503020204020204" pitchFamily="34" charset="-122"/>
                          <a:ea typeface="微软雅黑" panose="020B0503020204020204" pitchFamily="34" charset="-122"/>
                        </a:rPr>
                        <a:t>k</a:t>
                      </a:r>
                      <a:endParaRPr lang="en-US" altLang="zh-CN" sz="2000" dirty="0">
                        <a:latin typeface="微软雅黑" panose="020B0503020204020204" pitchFamily="34" charset="-122"/>
                        <a:ea typeface="微软雅黑" panose="020B0503020204020204" pitchFamily="34" charset="-122"/>
                      </a:endParaRPr>
                    </a:p>
                  </a:txBody>
                  <a:tcPr>
                    <a:lnL>
                      <a:noFill/>
                    </a:lnL>
                    <a:lnR>
                      <a:noFill/>
                    </a:lnR>
                    <a:lnT>
                      <a:noFill/>
                    </a:lnT>
                    <a:lnB>
                      <a:noFill/>
                    </a:lnB>
                    <a:lnTlToBr>
                      <a:noFill/>
                    </a:lnTlToBr>
                    <a:lnBlToTr>
                      <a:noFill/>
                    </a:lnBlToTr>
                    <a:solidFill>
                      <a:srgbClr val="CCFF99"/>
                    </a:solidFill>
                  </a:tcPr>
                </a:tc>
                <a:tc>
                  <a:txBody>
                    <a:bodyPr/>
                    <a:p>
                      <a:pPr lvl="0" eaLnBrk="1" hangingPunct="1">
                        <a:spcBef>
                          <a:spcPct val="20000"/>
                        </a:spcBef>
                        <a:buNone/>
                      </a:pPr>
                      <a:r>
                        <a:rPr lang="en-US" altLang="zh-CN" sz="2000" dirty="0">
                          <a:latin typeface="微软雅黑" panose="020B0503020204020204" pitchFamily="34" charset="-122"/>
                          <a:ea typeface="微软雅黑" panose="020B0503020204020204" pitchFamily="34" charset="-122"/>
                        </a:rPr>
                        <a:t>t</a:t>
                      </a:r>
                      <a:endParaRPr lang="en-US" altLang="zh-CN" sz="2000" dirty="0">
                        <a:latin typeface="微软雅黑" panose="020B0503020204020204" pitchFamily="34" charset="-122"/>
                        <a:ea typeface="微软雅黑" panose="020B0503020204020204" pitchFamily="34" charset="-122"/>
                      </a:endParaRPr>
                    </a:p>
                  </a:txBody>
                  <a:tcPr>
                    <a:lnL>
                      <a:noFill/>
                    </a:lnL>
                    <a:lnR>
                      <a:noFill/>
                    </a:lnR>
                    <a:lnT>
                      <a:noFill/>
                    </a:lnT>
                    <a:lnB>
                      <a:noFill/>
                    </a:lnB>
                    <a:lnTlToBr>
                      <a:noFill/>
                    </a:lnTlToBr>
                    <a:lnBlToTr>
                      <a:noFill/>
                    </a:lnBlToTr>
                    <a:solidFill>
                      <a:srgbClr val="CCFF99"/>
                    </a:solidFill>
                  </a:tcPr>
                </a:tc>
                <a:tc>
                  <a:txBody>
                    <a:bodyPr/>
                    <a:p>
                      <a:pPr lvl="0" eaLnBrk="1" hangingPunct="1">
                        <a:spcBef>
                          <a:spcPct val="20000"/>
                        </a:spcBef>
                        <a:buNone/>
                      </a:pPr>
                      <a:r>
                        <a:rPr lang="en-US" altLang="zh-CN" sz="2000" dirty="0">
                          <a:latin typeface="微软雅黑" panose="020B0503020204020204" pitchFamily="34" charset="-122"/>
                          <a:ea typeface="微软雅黑" panose="020B0503020204020204" pitchFamily="34" charset="-122"/>
                        </a:rPr>
                        <a:t>g(x)</a:t>
                      </a:r>
                      <a:endParaRPr lang="en-US" altLang="zh-CN" sz="2000" dirty="0">
                        <a:latin typeface="微软雅黑" panose="020B0503020204020204" pitchFamily="34" charset="-122"/>
                        <a:ea typeface="微软雅黑" panose="020B0503020204020204" pitchFamily="34" charset="-122"/>
                      </a:endParaRPr>
                    </a:p>
                  </a:txBody>
                  <a:tcPr>
                    <a:lnL>
                      <a:noFill/>
                    </a:lnL>
                    <a:lnR>
                      <a:noFill/>
                    </a:lnR>
                    <a:lnT>
                      <a:noFill/>
                    </a:lnT>
                    <a:lnB>
                      <a:noFill/>
                    </a:lnB>
                    <a:lnTlToBr>
                      <a:noFill/>
                    </a:lnTlToBr>
                    <a:lnBlToTr>
                      <a:noFill/>
                    </a:lnBlToTr>
                    <a:solidFill>
                      <a:srgbClr val="CCFF99"/>
                    </a:solidFill>
                  </a:tcPr>
                </a:tc>
              </a:tr>
              <a:tr h="396875">
                <a:tc>
                  <a:txBody>
                    <a:bodyPr/>
                    <a:p>
                      <a:pPr lvl="0"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4</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a:noFill/>
                    </a:lnL>
                    <a:lnR>
                      <a:noFill/>
                    </a:lnR>
                    <a:lnT>
                      <a:noFill/>
                    </a:lnT>
                    <a:lnB>
                      <a:noFill/>
                    </a:lnB>
                    <a:lnTlToBr>
                      <a:noFill/>
                    </a:lnTlToBr>
                    <a:lnBlToTr>
                      <a:noFill/>
                    </a:lnBlToTr>
                    <a:solidFill>
                      <a:srgbClr val="CCFF99"/>
                    </a:solidFill>
                  </a:tcPr>
                </a:tc>
                <a:tc>
                  <a:txBody>
                    <a:bodyPr/>
                    <a:p>
                      <a:pPr lvl="0"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1</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a:noFill/>
                    </a:lnL>
                    <a:lnR>
                      <a:noFill/>
                    </a:lnR>
                    <a:lnT>
                      <a:noFill/>
                    </a:lnT>
                    <a:lnB>
                      <a:noFill/>
                    </a:lnB>
                    <a:lnTlToBr>
                      <a:noFill/>
                    </a:lnTlToBr>
                    <a:lnBlToTr>
                      <a:noFill/>
                    </a:lnBlToTr>
                    <a:solidFill>
                      <a:srgbClr val="CCFF99"/>
                    </a:solidFill>
                  </a:tcPr>
                </a:tc>
                <a:tc>
                  <a:txBody>
                    <a:bodyPr/>
                    <a:p>
                      <a:pPr lvl="0"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13</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a:noFill/>
                    </a:lnL>
                    <a:lnR>
                      <a:noFill/>
                    </a:lnR>
                    <a:lnT>
                      <a:noFill/>
                    </a:lnT>
                    <a:lnB>
                      <a:noFill/>
                    </a:lnB>
                    <a:lnTlToBr>
                      <a:noFill/>
                    </a:lnTlToBr>
                    <a:lnBlToTr>
                      <a:noFill/>
                    </a:lnBlToTr>
                    <a:solidFill>
                      <a:srgbClr val="CCFF99"/>
                    </a:solidFill>
                  </a:tcPr>
                </a:tc>
              </a:tr>
              <a:tr h="395288">
                <a:tc>
                  <a:txBody>
                    <a:bodyPr/>
                    <a:p>
                      <a:pPr lvl="0" eaLnBrk="1" hangingPunct="1">
                        <a:spcBef>
                          <a:spcPct val="20000"/>
                        </a:spcBef>
                        <a:buNone/>
                      </a:pPr>
                      <a:r>
                        <a:rPr lang="en-US" altLang="zh-CN" sz="2000" dirty="0">
                          <a:solidFill>
                            <a:srgbClr val="0000FF"/>
                          </a:solidFill>
                          <a:latin typeface="微软雅黑" panose="020B0503020204020204" pitchFamily="34" charset="-122"/>
                          <a:ea typeface="微软雅黑" panose="020B0503020204020204" pitchFamily="34" charset="-122"/>
                        </a:rPr>
                        <a:t>1</a:t>
                      </a:r>
                      <a:endParaRPr lang="en-US" altLang="zh-CN" sz="2000" dirty="0">
                        <a:solidFill>
                          <a:srgbClr val="0000FF"/>
                        </a:solidFill>
                        <a:latin typeface="微软雅黑" panose="020B0503020204020204" pitchFamily="34" charset="-122"/>
                        <a:ea typeface="微软雅黑" panose="020B0503020204020204" pitchFamily="34" charset="-122"/>
                      </a:endParaRPr>
                    </a:p>
                  </a:txBody>
                  <a:tcPr>
                    <a:lnL>
                      <a:noFill/>
                    </a:lnL>
                    <a:lnR>
                      <a:noFill/>
                    </a:lnR>
                    <a:lnT>
                      <a:noFill/>
                    </a:lnT>
                    <a:lnB>
                      <a:noFill/>
                    </a:lnB>
                    <a:lnTlToBr>
                      <a:noFill/>
                    </a:lnTlToBr>
                    <a:lnBlToTr>
                      <a:noFill/>
                    </a:lnBlToTr>
                    <a:solidFill>
                      <a:srgbClr val="CCFF99"/>
                    </a:solidFill>
                  </a:tcPr>
                </a:tc>
                <a:tc>
                  <a:txBody>
                    <a:bodyPr/>
                    <a:p>
                      <a:pPr lvl="0" eaLnBrk="1" hangingPunct="1">
                        <a:spcBef>
                          <a:spcPct val="20000"/>
                        </a:spcBef>
                        <a:buNone/>
                      </a:pPr>
                      <a:r>
                        <a:rPr lang="en-US" altLang="zh-CN" sz="2000" dirty="0">
                          <a:solidFill>
                            <a:srgbClr val="0000FF"/>
                          </a:solidFill>
                          <a:latin typeface="微软雅黑" panose="020B0503020204020204" pitchFamily="34" charset="-122"/>
                          <a:ea typeface="微软雅黑" panose="020B0503020204020204" pitchFamily="34" charset="-122"/>
                        </a:rPr>
                        <a:t>3</a:t>
                      </a:r>
                      <a:endParaRPr lang="en-US" altLang="zh-CN" sz="2000" dirty="0">
                        <a:solidFill>
                          <a:srgbClr val="0000FF"/>
                        </a:solidFill>
                        <a:latin typeface="微软雅黑" panose="020B0503020204020204" pitchFamily="34" charset="-122"/>
                        <a:ea typeface="微软雅黑" panose="020B0503020204020204" pitchFamily="34" charset="-122"/>
                      </a:endParaRPr>
                    </a:p>
                  </a:txBody>
                  <a:tcPr>
                    <a:lnL>
                      <a:noFill/>
                    </a:lnL>
                    <a:lnR>
                      <a:noFill/>
                    </a:lnR>
                    <a:lnT>
                      <a:noFill/>
                    </a:lnT>
                    <a:lnB>
                      <a:noFill/>
                    </a:lnB>
                    <a:lnTlToBr>
                      <a:noFill/>
                    </a:lnTlToBr>
                    <a:lnBlToTr>
                      <a:noFill/>
                    </a:lnBlToTr>
                    <a:solidFill>
                      <a:srgbClr val="CCFF99"/>
                    </a:solidFill>
                  </a:tcPr>
                </a:tc>
                <a:tc>
                  <a:txBody>
                    <a:bodyPr/>
                    <a:p>
                      <a:pPr lvl="0" eaLnBrk="1" hangingPunct="1">
                        <a:spcBef>
                          <a:spcPct val="20000"/>
                        </a:spcBef>
                        <a:buNone/>
                      </a:pPr>
                      <a:r>
                        <a:rPr lang="en-US" altLang="zh-CN" sz="2000" dirty="0">
                          <a:solidFill>
                            <a:srgbClr val="0000FF"/>
                          </a:solidFill>
                          <a:latin typeface="微软雅黑" panose="020B0503020204020204" pitchFamily="34" charset="-122"/>
                          <a:ea typeface="微软雅黑" panose="020B0503020204020204" pitchFamily="34" charset="-122"/>
                        </a:rPr>
                        <a:t>77</a:t>
                      </a:r>
                      <a:endParaRPr lang="en-US" altLang="zh-CN" sz="2000" dirty="0">
                        <a:solidFill>
                          <a:srgbClr val="0000FF"/>
                        </a:solidFill>
                        <a:latin typeface="微软雅黑" panose="020B0503020204020204" pitchFamily="34" charset="-122"/>
                        <a:ea typeface="微软雅黑" panose="020B0503020204020204" pitchFamily="34" charset="-122"/>
                      </a:endParaRPr>
                    </a:p>
                  </a:txBody>
                  <a:tcPr>
                    <a:lnL>
                      <a:noFill/>
                    </a:lnL>
                    <a:lnR>
                      <a:noFill/>
                    </a:lnR>
                    <a:lnT>
                      <a:noFill/>
                    </a:lnT>
                    <a:lnB>
                      <a:noFill/>
                    </a:lnB>
                    <a:lnTlToBr>
                      <a:noFill/>
                    </a:lnTlToBr>
                    <a:lnBlToTr>
                      <a:noFill/>
                    </a:lnBlToTr>
                    <a:solidFill>
                      <a:srgbClr val="CCFF99"/>
                    </a:solidFill>
                  </a:tcPr>
                </a:tc>
              </a:tr>
            </a:tbl>
          </a:graphicData>
        </a:graphic>
      </p:graphicFrame>
      <p:sp>
        <p:nvSpPr>
          <p:cNvPr id="85029" name="Rectangle 46"/>
          <p:cNvSpPr/>
          <p:nvPr/>
        </p:nvSpPr>
        <p:spPr>
          <a:xfrm>
            <a:off x="6307138" y="549275"/>
            <a:ext cx="2368550" cy="722313"/>
          </a:xfrm>
          <a:prstGeom prst="rect">
            <a:avLst/>
          </a:prstGeom>
          <a:noFill/>
          <a:ln w="9525">
            <a:noFill/>
          </a:ln>
        </p:spPr>
        <p:txBody>
          <a:bodyPr wrap="square" anchor="t">
            <a:spAutoFit/>
          </a:bodyPr>
          <a:p>
            <a:pPr>
              <a:spcBef>
                <a:spcPct val="50000"/>
              </a:spcBef>
            </a:pPr>
            <a:r>
              <a:rPr lang="zh-CN" altLang="en-US" sz="2000" b="1" dirty="0">
                <a:solidFill>
                  <a:schemeClr val="tx2"/>
                </a:solidFill>
                <a:latin typeface="微软雅黑" panose="020B0503020204020204" pitchFamily="34" charset="-122"/>
                <a:ea typeface="微软雅黑" panose="020B0503020204020204" pitchFamily="34" charset="-122"/>
              </a:rPr>
              <a:t>表</a:t>
            </a:r>
            <a:r>
              <a:rPr lang="en-US" altLang="zh-CN" sz="2000" b="1" dirty="0">
                <a:solidFill>
                  <a:schemeClr val="tx2"/>
                </a:solidFill>
                <a:latin typeface="微软雅黑" panose="020B0503020204020204" pitchFamily="34" charset="-122"/>
                <a:ea typeface="微软雅黑" panose="020B0503020204020204" pitchFamily="34" charset="-122"/>
              </a:rPr>
              <a:t>11-7 (</a:t>
            </a:r>
            <a:r>
              <a:rPr lang="zh-CN" altLang="en-US" sz="2000" b="1" dirty="0">
                <a:solidFill>
                  <a:schemeClr val="tx2"/>
                </a:solidFill>
                <a:latin typeface="微软雅黑" panose="020B0503020204020204" pitchFamily="34" charset="-122"/>
                <a:ea typeface="微软雅黑" panose="020B0503020204020204" pitchFamily="34" charset="-122"/>
              </a:rPr>
              <a:t>部分二进制本原</a:t>
            </a:r>
            <a:r>
              <a:rPr lang="en-US" altLang="zh-CN" sz="2000" b="1" dirty="0">
                <a:solidFill>
                  <a:schemeClr val="tx2"/>
                </a:solidFill>
                <a:latin typeface="微软雅黑" panose="020B0503020204020204" pitchFamily="34" charset="-122"/>
                <a:ea typeface="微软雅黑" panose="020B0503020204020204" pitchFamily="34" charset="-122"/>
              </a:rPr>
              <a:t>BCH</a:t>
            </a:r>
            <a:r>
              <a:rPr lang="zh-CN" altLang="en-US" sz="2000" b="1" dirty="0">
                <a:solidFill>
                  <a:schemeClr val="tx2"/>
                </a:solidFill>
                <a:latin typeface="微软雅黑" panose="020B0503020204020204" pitchFamily="34" charset="-122"/>
                <a:ea typeface="微软雅黑" panose="020B0503020204020204" pitchFamily="34" charset="-122"/>
              </a:rPr>
              <a:t>码参数</a:t>
            </a:r>
            <a:r>
              <a:rPr lang="en-US" altLang="zh-CN" sz="2000" b="1" dirty="0">
                <a:solidFill>
                  <a:schemeClr val="tx2"/>
                </a:solidFill>
                <a:latin typeface="微软雅黑" panose="020B0503020204020204" pitchFamily="34" charset="-122"/>
                <a:ea typeface="微软雅黑" panose="020B0503020204020204" pitchFamily="34" charset="-122"/>
              </a:rPr>
              <a: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graphicFrame>
        <p:nvGraphicFramePr>
          <p:cNvPr id="85019" name="文本占位符 85018"/>
          <p:cNvGraphicFramePr/>
          <p:nvPr>
            <p:ph type="body" sz="half" idx="1"/>
          </p:nvPr>
        </p:nvGraphicFramePr>
        <p:xfrm>
          <a:off x="433388" y="4643438"/>
          <a:ext cx="8137525" cy="2060575"/>
        </p:xfrm>
        <a:graphic>
          <a:graphicData uri="http://schemas.openxmlformats.org/drawingml/2006/table">
            <a:tbl>
              <a:tblPr/>
              <a:tblGrid>
                <a:gridCol w="694055"/>
                <a:gridCol w="771525"/>
                <a:gridCol w="772160"/>
                <a:gridCol w="1388745"/>
                <a:gridCol w="847090"/>
                <a:gridCol w="772160"/>
                <a:gridCol w="769620"/>
                <a:gridCol w="2121535"/>
              </a:tblGrid>
              <a:tr h="421005">
                <a:tc>
                  <a:txBody>
                    <a:bodyPr/>
                    <a:p>
                      <a:pPr lvl="0" algn="ctr" eaLnBrk="1" hangingPunct="1">
                        <a:buNone/>
                      </a:pPr>
                      <a:r>
                        <a:rPr lang="en-US" altLang="zh-CN" sz="2000" b="1" dirty="0">
                          <a:solidFill>
                            <a:srgbClr val="0000FF"/>
                          </a:solidFill>
                          <a:latin typeface="Comic Sans MS" panose="030F0702030302020204" pitchFamily="66" charset="0"/>
                          <a:ea typeface="楷体_GB2312" pitchFamily="49" charset="-122"/>
                        </a:rPr>
                        <a:t>n</a:t>
                      </a:r>
                      <a:endParaRPr lang="en-US" altLang="zh-CN" sz="2000" b="1" dirty="0">
                        <a:solidFill>
                          <a:srgbClr val="0000FF"/>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Comic Sans MS" panose="030F0702030302020204" pitchFamily="66" charset="0"/>
                          <a:ea typeface="楷体_GB2312" pitchFamily="49" charset="-122"/>
                        </a:rPr>
                        <a:t>k</a:t>
                      </a:r>
                      <a:endParaRPr lang="en-US" altLang="zh-CN" sz="2000" b="1" dirty="0">
                        <a:solidFill>
                          <a:srgbClr val="0000FF"/>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Comic Sans MS" panose="030F0702030302020204" pitchFamily="66" charset="0"/>
                          <a:ea typeface="楷体_GB2312" pitchFamily="49" charset="-122"/>
                        </a:rPr>
                        <a:t>t</a:t>
                      </a:r>
                      <a:endParaRPr lang="en-US" altLang="zh-CN" sz="2000" b="1" dirty="0">
                        <a:solidFill>
                          <a:srgbClr val="0000FF"/>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Comic Sans MS" panose="030F0702030302020204" pitchFamily="66" charset="0"/>
                          <a:ea typeface="楷体_GB2312" pitchFamily="49" charset="-122"/>
                        </a:rPr>
                        <a:t>g(x)</a:t>
                      </a:r>
                      <a:endParaRPr lang="en-US" altLang="zh-CN" sz="2000" b="1" dirty="0">
                        <a:solidFill>
                          <a:srgbClr val="0000FF"/>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Comic Sans MS" panose="030F0702030302020204" pitchFamily="66" charset="0"/>
                          <a:ea typeface="楷体_GB2312" pitchFamily="49" charset="-122"/>
                        </a:rPr>
                        <a:t>n</a:t>
                      </a:r>
                      <a:endParaRPr lang="en-US" altLang="zh-CN" sz="2000" b="1" dirty="0">
                        <a:solidFill>
                          <a:srgbClr val="0000FF"/>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Comic Sans MS" panose="030F0702030302020204" pitchFamily="66" charset="0"/>
                          <a:ea typeface="楷体_GB2312" pitchFamily="49" charset="-122"/>
                        </a:rPr>
                        <a:t>k</a:t>
                      </a:r>
                      <a:endParaRPr lang="en-US" altLang="zh-CN" sz="2000" b="1" dirty="0">
                        <a:solidFill>
                          <a:srgbClr val="0000FF"/>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Comic Sans MS" panose="030F0702030302020204" pitchFamily="66" charset="0"/>
                          <a:ea typeface="楷体_GB2312" pitchFamily="49" charset="-122"/>
                        </a:rPr>
                        <a:t>t</a:t>
                      </a:r>
                      <a:endParaRPr lang="en-US" altLang="zh-CN" sz="2000" b="1" dirty="0">
                        <a:solidFill>
                          <a:srgbClr val="0000FF"/>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Comic Sans MS" panose="030F0702030302020204" pitchFamily="66" charset="0"/>
                          <a:ea typeface="楷体_GB2312" pitchFamily="49" charset="-122"/>
                        </a:rPr>
                        <a:t>g(x)</a:t>
                      </a:r>
                      <a:endParaRPr lang="en-US" altLang="zh-CN" sz="2000" b="1" dirty="0">
                        <a:solidFill>
                          <a:srgbClr val="0000FF"/>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r>
              <a:tr h="1640205">
                <a:tc>
                  <a:txBody>
                    <a:bodyPr/>
                    <a:p>
                      <a:pPr lvl="0" algn="ctr" eaLnBrk="1" hangingPunct="1">
                        <a:buNone/>
                      </a:pPr>
                      <a:r>
                        <a:rPr lang="en-US" altLang="zh-CN" sz="2000" b="1" dirty="0">
                          <a:solidFill>
                            <a:schemeClr val="tx2"/>
                          </a:solidFill>
                          <a:latin typeface="Comic Sans MS" panose="030F0702030302020204" pitchFamily="66" charset="0"/>
                          <a:ea typeface="楷体_GB2312" pitchFamily="49" charset="-122"/>
                        </a:rPr>
                        <a:t>17</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21</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23</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33</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41</a:t>
                      </a:r>
                      <a:endParaRPr lang="en-US" altLang="zh-CN" sz="2000" b="1" dirty="0">
                        <a:solidFill>
                          <a:schemeClr val="tx2"/>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chemeClr val="tx2"/>
                          </a:solidFill>
                          <a:latin typeface="Comic Sans MS" panose="030F0702030302020204" pitchFamily="66" charset="0"/>
                          <a:ea typeface="楷体_GB2312" pitchFamily="49" charset="-122"/>
                        </a:rPr>
                        <a:t>9</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12</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12</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22</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21</a:t>
                      </a:r>
                      <a:endParaRPr lang="en-US" altLang="zh-CN" sz="2000" b="1" dirty="0">
                        <a:solidFill>
                          <a:schemeClr val="tx2"/>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chemeClr val="tx2"/>
                          </a:solidFill>
                          <a:latin typeface="Comic Sans MS" panose="030F0702030302020204" pitchFamily="66" charset="0"/>
                          <a:ea typeface="楷体_GB2312" pitchFamily="49" charset="-122"/>
                        </a:rPr>
                        <a:t>2</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2</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3</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2</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4</a:t>
                      </a:r>
                      <a:endParaRPr lang="en-US" altLang="zh-CN" sz="2000" b="1" dirty="0">
                        <a:solidFill>
                          <a:schemeClr val="tx2"/>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chemeClr val="tx2"/>
                          </a:solidFill>
                          <a:latin typeface="Comic Sans MS" panose="030F0702030302020204" pitchFamily="66" charset="0"/>
                          <a:ea typeface="楷体_GB2312" pitchFamily="49" charset="-122"/>
                        </a:rPr>
                        <a:t>727</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1663</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5343</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5145</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6647133</a:t>
                      </a:r>
                      <a:endParaRPr lang="en-US" altLang="zh-CN" sz="2000" b="1" dirty="0">
                        <a:solidFill>
                          <a:schemeClr val="tx2"/>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chemeClr val="tx2"/>
                          </a:solidFill>
                          <a:latin typeface="Comic Sans MS" panose="030F0702030302020204" pitchFamily="66" charset="0"/>
                          <a:ea typeface="楷体_GB2312" pitchFamily="49" charset="-122"/>
                        </a:rPr>
                        <a:t>47</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65</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65</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73</a:t>
                      </a:r>
                      <a:endParaRPr lang="en-US" altLang="zh-CN" sz="2000" b="1" dirty="0">
                        <a:solidFill>
                          <a:schemeClr val="tx2"/>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chemeClr val="tx2"/>
                          </a:solidFill>
                          <a:latin typeface="Comic Sans MS" panose="030F0702030302020204" pitchFamily="66" charset="0"/>
                          <a:ea typeface="楷体_GB2312" pitchFamily="49" charset="-122"/>
                        </a:rPr>
                        <a:t>24</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53</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40</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46</a:t>
                      </a:r>
                      <a:endParaRPr lang="en-US" altLang="zh-CN" sz="2000" b="1" dirty="0">
                        <a:solidFill>
                          <a:schemeClr val="tx2"/>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chemeClr val="tx2"/>
                          </a:solidFill>
                          <a:latin typeface="Comic Sans MS" panose="030F0702030302020204" pitchFamily="66" charset="0"/>
                          <a:ea typeface="楷体_GB2312" pitchFamily="49" charset="-122"/>
                        </a:rPr>
                        <a:t>5</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2</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4</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4</a:t>
                      </a:r>
                      <a:endParaRPr lang="en-US" altLang="zh-CN" sz="2000" b="1" dirty="0">
                        <a:solidFill>
                          <a:schemeClr val="tx2"/>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chemeClr val="tx2"/>
                          </a:solidFill>
                          <a:latin typeface="Comic Sans MS" panose="030F0702030302020204" pitchFamily="66" charset="0"/>
                          <a:ea typeface="楷体_GB2312" pitchFamily="49" charset="-122"/>
                        </a:rPr>
                        <a:t>43073357</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10761</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354300067</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1717773537</a:t>
                      </a:r>
                      <a:endParaRPr lang="en-US" altLang="zh-CN" sz="2000" b="1" dirty="0">
                        <a:solidFill>
                          <a:schemeClr val="tx2"/>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r>
            </a:tbl>
          </a:graphicData>
        </a:graphic>
      </p:graphicFrame>
      <p:sp>
        <p:nvSpPr>
          <p:cNvPr id="85059" name="Rectangle 98"/>
          <p:cNvSpPr/>
          <p:nvPr/>
        </p:nvSpPr>
        <p:spPr>
          <a:xfrm>
            <a:off x="530225" y="4143375"/>
            <a:ext cx="4537075" cy="396875"/>
          </a:xfrm>
          <a:prstGeom prst="rect">
            <a:avLst/>
          </a:prstGeom>
          <a:noFill/>
          <a:ln w="9525">
            <a:noFill/>
          </a:ln>
        </p:spPr>
        <p:txBody>
          <a:bodyPr anchor="t">
            <a:spAutoFit/>
          </a:bodyPr>
          <a:p>
            <a:r>
              <a:rPr lang="zh-CN" altLang="en-US" sz="2000" b="1" dirty="0">
                <a:solidFill>
                  <a:schemeClr val="tx2"/>
                </a:solidFill>
                <a:latin typeface="微软雅黑" panose="020B0503020204020204" pitchFamily="34" charset="-122"/>
                <a:ea typeface="微软雅黑" panose="020B0503020204020204" pitchFamily="34" charset="-122"/>
              </a:rPr>
              <a:t>表</a:t>
            </a:r>
            <a:r>
              <a:rPr lang="en-US" altLang="zh-CN" sz="2000" b="1" dirty="0">
                <a:solidFill>
                  <a:schemeClr val="tx2"/>
                </a:solidFill>
                <a:latin typeface="微软雅黑" panose="020B0503020204020204" pitchFamily="34" charset="-122"/>
                <a:ea typeface="微软雅黑" panose="020B0503020204020204" pitchFamily="34" charset="-122"/>
              </a:rPr>
              <a:t>11-8 </a:t>
            </a:r>
            <a:r>
              <a:rPr lang="zh-CN" altLang="en-US" sz="2000" b="1" dirty="0">
                <a:solidFill>
                  <a:schemeClr val="tx2"/>
                </a:solidFill>
                <a:latin typeface="微软雅黑" panose="020B0503020204020204" pitchFamily="34" charset="-122"/>
                <a:ea typeface="微软雅黑" panose="020B0503020204020204" pitchFamily="34" charset="-122"/>
              </a:rPr>
              <a:t>部分非本原</a:t>
            </a:r>
            <a:r>
              <a:rPr lang="en-US" altLang="zh-CN" sz="2000" b="1" dirty="0">
                <a:solidFill>
                  <a:schemeClr val="tx2"/>
                </a:solidFill>
                <a:latin typeface="微软雅黑" panose="020B0503020204020204" pitchFamily="34" charset="-122"/>
                <a:ea typeface="微软雅黑" panose="020B0503020204020204" pitchFamily="34" charset="-122"/>
              </a:rPr>
              <a:t>BCH</a:t>
            </a:r>
            <a:r>
              <a:rPr lang="zh-CN" altLang="en-US" sz="2000" b="1" dirty="0">
                <a:solidFill>
                  <a:schemeClr val="tx2"/>
                </a:solidFill>
                <a:latin typeface="微软雅黑" panose="020B0503020204020204" pitchFamily="34" charset="-122"/>
                <a:ea typeface="微软雅黑" panose="020B0503020204020204" pitchFamily="34" charset="-122"/>
              </a:rPr>
              <a:t>码参数</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85060" name="Rectangle 99"/>
          <p:cNvSpPr/>
          <p:nvPr/>
        </p:nvSpPr>
        <p:spPr>
          <a:xfrm>
            <a:off x="1471613" y="663575"/>
            <a:ext cx="1693862" cy="523875"/>
          </a:xfrm>
          <a:prstGeom prst="rect">
            <a:avLst/>
          </a:prstGeom>
          <a:noFill/>
          <a:ln w="9525">
            <a:noFill/>
          </a:ln>
        </p:spPr>
        <p:txBody>
          <a:bodyPr wrap="none" anchor="t">
            <a:spAutoFit/>
          </a:bodyPr>
          <a:p>
            <a:r>
              <a:rPr lang="en-US" altLang="zh-CN" sz="2800" b="1" dirty="0">
                <a:solidFill>
                  <a:srgbClr val="0000FF"/>
                </a:solidFill>
                <a:latin typeface="微软雅黑" panose="020B0503020204020204" pitchFamily="34" charset="-122"/>
                <a:ea typeface="微软雅黑" panose="020B0503020204020204" pitchFamily="34" charset="-122"/>
              </a:rPr>
              <a:t>2. </a:t>
            </a:r>
            <a:r>
              <a:rPr lang="zh-CN" altLang="en-US" sz="2800" b="1" dirty="0">
                <a:solidFill>
                  <a:srgbClr val="0000FF"/>
                </a:solidFill>
                <a:latin typeface="微软雅黑" panose="020B0503020204020204" pitchFamily="34" charset="-122"/>
                <a:ea typeface="微软雅黑" panose="020B0503020204020204" pitchFamily="34" charset="-122"/>
              </a:rPr>
              <a:t>查表法</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019"/>
                                        </p:tgtEl>
                                        <p:attrNameLst>
                                          <p:attrName>style.visibility</p:attrName>
                                        </p:attrNameLst>
                                      </p:cBhvr>
                                      <p:to>
                                        <p:strVal val="visible"/>
                                      </p:to>
                                    </p:set>
                                    <p:anim calcmode="lin" valueType="num">
                                      <p:cBhvr>
                                        <p:cTn id="7" dur="500" fill="hold"/>
                                        <p:tgtEl>
                                          <p:spTgt spid="85019"/>
                                        </p:tgtEl>
                                        <p:attrNameLst>
                                          <p:attrName>ppt_x</p:attrName>
                                        </p:attrNameLst>
                                      </p:cBhvr>
                                      <p:tavLst>
                                        <p:tav tm="0">
                                          <p:val>
                                            <p:strVal val="#ppt_x"/>
                                          </p:val>
                                        </p:tav>
                                        <p:tav tm="100000">
                                          <p:val>
                                            <p:strVal val="#ppt_x"/>
                                          </p:val>
                                        </p:tav>
                                      </p:tavLst>
                                    </p:anim>
                                    <p:anim calcmode="lin" valueType="num">
                                      <p:cBhvr>
                                        <p:cTn id="8" dur="500" fill="hold"/>
                                        <p:tgtEl>
                                          <p:spTgt spid="850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3"/>
          <p:cNvSpPr>
            <a:spLocks noGrp="1"/>
          </p:cNvSpPr>
          <p:nvPr>
            <p:ph type="title"/>
          </p:nvPr>
        </p:nvSpPr>
        <p:spPr>
          <a:xfrm>
            <a:off x="1476375" y="620713"/>
            <a:ext cx="5543550" cy="576262"/>
          </a:xfrm>
          <a:ln/>
        </p:spPr>
        <p:txBody>
          <a:bodyPr wrap="square" lIns="91440" tIns="45720" rIns="91440" bIns="45720" anchor="ctr"/>
          <a:p>
            <a:pPr eaLnBrk="1" hangingPunct="1"/>
            <a:r>
              <a:rPr lang="en-US" altLang="zh-CN" sz="2800" dirty="0">
                <a:latin typeface="微软雅黑" panose="020B0503020204020204" pitchFamily="34" charset="-122"/>
                <a:ea typeface="微软雅黑" panose="020B0503020204020204" pitchFamily="34" charset="-122"/>
              </a:rPr>
              <a:t>11.6.2 </a:t>
            </a:r>
            <a:r>
              <a:rPr lang="zh-CN" altLang="en-US" sz="2800" dirty="0">
                <a:latin typeface="微软雅黑" panose="020B0503020204020204" pitchFamily="34" charset="-122"/>
                <a:ea typeface="微软雅黑" panose="020B0503020204020204" pitchFamily="34" charset="-122"/>
              </a:rPr>
              <a:t>循环码的编、解码方法</a:t>
            </a:r>
            <a:endParaRPr lang="zh-CN" altLang="en-US" sz="2800" dirty="0">
              <a:latin typeface="微软雅黑" panose="020B0503020204020204" pitchFamily="34" charset="-122"/>
              <a:ea typeface="微软雅黑" panose="020B0503020204020204" pitchFamily="34" charset="-122"/>
            </a:endParaRPr>
          </a:p>
        </p:txBody>
      </p:sp>
      <p:sp>
        <p:nvSpPr>
          <p:cNvPr id="86018" name="Rectangle 2"/>
          <p:cNvSpPr>
            <a:spLocks noGrp="1"/>
          </p:cNvSpPr>
          <p:nvPr>
            <p:ph type="body" sz="half" idx="1"/>
          </p:nvPr>
        </p:nvSpPr>
        <p:spPr>
          <a:xfrm>
            <a:off x="409575" y="1381125"/>
            <a:ext cx="8324850" cy="5441950"/>
          </a:xfrm>
          <a:ln/>
        </p:spPr>
        <p:txBody>
          <a:bodyPr wrap="square" lIns="91440" tIns="45720" rIns="91440" bIns="45720" anchor="t"/>
          <a:p>
            <a:pPr marL="0" indent="0" eaLnBrk="1" hangingPunct="1">
              <a:lnSpc>
                <a:spcPct val="150000"/>
              </a:lnSpc>
              <a:spcBef>
                <a:spcPct val="0"/>
              </a:spcBef>
              <a:buNone/>
            </a:pPr>
            <a:r>
              <a:rPr lang="zh-CN" altLang="en-US" sz="2800" b="1" dirty="0">
                <a:solidFill>
                  <a:srgbClr val="0000FF"/>
                </a:solidFill>
                <a:latin typeface="微软雅黑" panose="020B0503020204020204" pitchFamily="34" charset="-122"/>
                <a:ea typeface="微软雅黑" panose="020B0503020204020204" pitchFamily="34" charset="-122"/>
              </a:rPr>
              <a:t>一 循环码的编码方法</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AutoNum type="arabicPeriod"/>
            </a:pPr>
            <a:r>
              <a:rPr lang="zh-CN" altLang="en-US" sz="2800" b="1" dirty="0">
                <a:solidFill>
                  <a:schemeClr val="tx2"/>
                </a:solidFill>
                <a:latin typeface="微软雅黑" panose="020B0503020204020204" pitchFamily="34" charset="-122"/>
                <a:ea typeface="微软雅黑" panose="020B0503020204020204" pitchFamily="34" charset="-122"/>
              </a:rPr>
              <a:t> 编码原理</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编码时首先要根据给定的</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值选定生成多项式</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，即应在</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的因式中选一</a:t>
            </a:r>
            <a:r>
              <a:rPr lang="en-US" altLang="zh-CN" sz="2000" dirty="0">
                <a:latin typeface="微软雅黑" panose="020B0503020204020204" pitchFamily="34" charset="-122"/>
                <a:ea typeface="微软雅黑" panose="020B0503020204020204" pitchFamily="34" charset="-122"/>
              </a:rPr>
              <a:t>r=n-k</a:t>
            </a:r>
            <a:r>
              <a:rPr lang="zh-CN" altLang="en-US" sz="2000" dirty="0">
                <a:latin typeface="微软雅黑" panose="020B0503020204020204" pitchFamily="34" charset="-122"/>
                <a:ea typeface="微软雅黑" panose="020B0503020204020204" pitchFamily="34" charset="-122"/>
              </a:rPr>
              <a:t>次多项式作为</a:t>
            </a:r>
            <a:r>
              <a:rPr lang="en-US" altLang="zh-CN" sz="2000" b="1" dirty="0">
                <a:solidFill>
                  <a:schemeClr val="tx2"/>
                </a:solidFill>
                <a:latin typeface="微软雅黑" panose="020B0503020204020204" pitchFamily="34" charset="-122"/>
                <a:ea typeface="微软雅黑" panose="020B0503020204020204" pitchFamily="34" charset="-122"/>
              </a:rPr>
              <a:t>g(x)</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设</a:t>
            </a:r>
            <a:r>
              <a:rPr lang="zh-CN" altLang="en-US" sz="2000" b="1" dirty="0">
                <a:solidFill>
                  <a:schemeClr val="tx2"/>
                </a:solidFill>
                <a:latin typeface="微软雅黑" panose="020B0503020204020204" pitchFamily="34" charset="-122"/>
                <a:ea typeface="微软雅黑" panose="020B0503020204020204" pitchFamily="34" charset="-122"/>
              </a:rPr>
              <a:t>信息多项式</a:t>
            </a:r>
            <a:r>
              <a:rPr lang="en-US" altLang="zh-CN" sz="2000" b="1" dirty="0">
                <a:solidFill>
                  <a:schemeClr val="tx2"/>
                </a:solidFill>
                <a:latin typeface="微软雅黑" panose="020B0503020204020204" pitchFamily="34" charset="-122"/>
                <a:ea typeface="微软雅黑" panose="020B0503020204020204" pitchFamily="34" charset="-122"/>
              </a:rPr>
              <a:t>m(x)</a:t>
            </a:r>
            <a:r>
              <a:rPr lang="zh-CN" altLang="en-US" sz="2000" dirty="0">
                <a:latin typeface="微软雅黑" panose="020B0503020204020204" pitchFamily="34" charset="-122"/>
                <a:ea typeface="微软雅黑" panose="020B0503020204020204" pitchFamily="34" charset="-122"/>
              </a:rPr>
              <a:t>为：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因为码多项式</a:t>
            </a:r>
            <a:r>
              <a:rPr lang="en-US" altLang="zh-CN" sz="2000" dirty="0">
                <a:latin typeface="微软雅黑" panose="020B0503020204020204" pitchFamily="34" charset="-122"/>
                <a:ea typeface="微软雅黑" panose="020B0503020204020204" pitchFamily="34" charset="-122"/>
              </a:rPr>
              <a:t>T(x)</a:t>
            </a:r>
            <a:r>
              <a:rPr lang="zh-CN" altLang="en-US" sz="2000" dirty="0">
                <a:latin typeface="微软雅黑" panose="020B0503020204020204" pitchFamily="34" charset="-122"/>
                <a:ea typeface="微软雅黑" panose="020B0503020204020204" pitchFamily="34" charset="-122"/>
              </a:rPr>
              <a:t>都可被</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整除。即码多项式：</a:t>
            </a:r>
            <a:r>
              <a:rPr lang="en-US" altLang="zh-CN" sz="2000" dirty="0">
                <a:latin typeface="微软雅黑" panose="020B0503020204020204" pitchFamily="34" charset="-122"/>
                <a:ea typeface="微软雅黑" panose="020B0503020204020204" pitchFamily="34" charset="-122"/>
              </a:rPr>
              <a:t>T(x)=m(x)g(x)</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所以编码步骤为：</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dirty="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n-k</a:t>
            </a:r>
            <a:r>
              <a:rPr lang="zh-CN" altLang="en-US" sz="2000" dirty="0">
                <a:latin typeface="微软雅黑" panose="020B0503020204020204" pitchFamily="34" charset="-122"/>
                <a:ea typeface="微软雅黑" panose="020B0503020204020204" pitchFamily="34" charset="-122"/>
              </a:rPr>
              <a:t>乘</a:t>
            </a:r>
            <a:r>
              <a:rPr lang="en-US" altLang="zh-CN" sz="2000" dirty="0">
                <a:latin typeface="微软雅黑" panose="020B0503020204020204" pitchFamily="34" charset="-122"/>
                <a:ea typeface="微软雅黑" panose="020B0503020204020204" pitchFamily="34" charset="-122"/>
              </a:rPr>
              <a:t>m(x)</a:t>
            </a:r>
            <a:r>
              <a:rPr lang="zh-CN" altLang="en-US" sz="2000" dirty="0">
                <a:latin typeface="微软雅黑" panose="020B0503020204020204" pitchFamily="34" charset="-122"/>
                <a:ea typeface="微软雅黑" panose="020B0503020204020204" pitchFamily="34" charset="-122"/>
              </a:rPr>
              <a:t>，即把</a:t>
            </a:r>
            <a:r>
              <a:rPr lang="en-US" altLang="zh-CN" sz="2000" dirty="0">
                <a:latin typeface="微软雅黑" panose="020B0503020204020204" pitchFamily="34" charset="-122"/>
                <a:ea typeface="微软雅黑" panose="020B0503020204020204" pitchFamily="34" charset="-122"/>
              </a:rPr>
              <a:t>m(x)</a:t>
            </a:r>
            <a:r>
              <a:rPr lang="zh-CN" altLang="en-US" sz="2000" dirty="0">
                <a:latin typeface="微软雅黑" panose="020B0503020204020204" pitchFamily="34" charset="-122"/>
                <a:ea typeface="微软雅黑" panose="020B0503020204020204" pitchFamily="34" charset="-122"/>
              </a:rPr>
              <a:t>左移</a:t>
            </a:r>
            <a:r>
              <a:rPr lang="en-US" altLang="zh-CN" sz="2000" dirty="0">
                <a:latin typeface="微软雅黑" panose="020B0503020204020204" pitchFamily="34" charset="-122"/>
                <a:ea typeface="微软雅黑" panose="020B0503020204020204" pitchFamily="34" charset="-122"/>
              </a:rPr>
              <a:t>n-k</a:t>
            </a:r>
            <a:r>
              <a:rPr lang="zh-CN" altLang="en-US" sz="2000" dirty="0">
                <a:latin typeface="微软雅黑" panose="020B0503020204020204" pitchFamily="34" charset="-122"/>
                <a:ea typeface="微软雅黑" panose="020B0503020204020204" pitchFamily="34" charset="-122"/>
              </a:rPr>
              <a:t>位；就是在信息码后添</a:t>
            </a:r>
            <a:r>
              <a:rPr lang="en-US" altLang="zh-CN" sz="2000" dirty="0">
                <a:latin typeface="微软雅黑" panose="020B0503020204020204" pitchFamily="34" charset="-122"/>
                <a:ea typeface="微软雅黑" panose="020B0503020204020204" pitchFamily="34" charset="-122"/>
              </a:rPr>
              <a:t>n-k</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0</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n-k</a:t>
            </a:r>
            <a:r>
              <a:rPr lang="en-US" altLang="zh-CN" sz="2000" dirty="0">
                <a:latin typeface="微软雅黑" panose="020B0503020204020204" pitchFamily="34" charset="-122"/>
                <a:ea typeface="微软雅黑" panose="020B0503020204020204" pitchFamily="34" charset="-122"/>
              </a:rPr>
              <a:t>m(x)</a:t>
            </a:r>
            <a:r>
              <a:rPr lang="zh-CN" altLang="en-US" sz="2000" dirty="0">
                <a:latin typeface="微软雅黑" panose="020B0503020204020204" pitchFamily="34" charset="-122"/>
                <a:ea typeface="微软雅黑" panose="020B0503020204020204" pitchFamily="34" charset="-122"/>
              </a:rPr>
              <a:t>除以</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                                            得</a:t>
            </a:r>
            <a:r>
              <a:rPr lang="zh-CN" altLang="en-US" sz="2000" b="1" dirty="0">
                <a:solidFill>
                  <a:schemeClr val="tx2"/>
                </a:solidFill>
                <a:latin typeface="微软雅黑" panose="020B0503020204020204" pitchFamily="34" charset="-122"/>
                <a:ea typeface="微软雅黑" panose="020B0503020204020204" pitchFamily="34" charset="-122"/>
              </a:rPr>
              <a:t>余式</a:t>
            </a:r>
            <a:r>
              <a:rPr lang="en-US" altLang="zh-CN" sz="2000" b="1" dirty="0">
                <a:solidFill>
                  <a:schemeClr val="tx2"/>
                </a:solidFill>
                <a:latin typeface="微软雅黑" panose="020B0503020204020204" pitchFamily="34" charset="-122"/>
                <a:ea typeface="微软雅黑" panose="020B0503020204020204" pitchFamily="34" charset="-122"/>
              </a:rPr>
              <a:t>r(x)</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endParaRPr lang="zh-CN" altLang="en-US" sz="1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编出码组：</a:t>
            </a:r>
            <a:r>
              <a:rPr lang="en-US" altLang="zh-CN" sz="2000" dirty="0">
                <a:latin typeface="微软雅黑" panose="020B0503020204020204" pitchFamily="34" charset="-122"/>
                <a:ea typeface="微软雅黑" panose="020B0503020204020204" pitchFamily="34" charset="-122"/>
              </a:rPr>
              <a:t>T(x)=x</a:t>
            </a:r>
            <a:r>
              <a:rPr lang="en-US" altLang="zh-CN" sz="2000" baseline="30000" dirty="0">
                <a:latin typeface="微软雅黑" panose="020B0503020204020204" pitchFamily="34" charset="-122"/>
                <a:ea typeface="微软雅黑" panose="020B0503020204020204" pitchFamily="34" charset="-122"/>
              </a:rPr>
              <a:t>n-k</a:t>
            </a:r>
            <a:r>
              <a:rPr lang="en-US" altLang="zh-CN" sz="2000" dirty="0">
                <a:latin typeface="微软雅黑" panose="020B0503020204020204" pitchFamily="34" charset="-122"/>
                <a:ea typeface="微软雅黑" panose="020B0503020204020204" pitchFamily="34" charset="-122"/>
              </a:rPr>
              <a:t>m(x)+r(x)</a:t>
            </a:r>
            <a:r>
              <a:rPr lang="zh-CN" altLang="en-US" sz="2000" dirty="0">
                <a:latin typeface="微软雅黑" panose="020B0503020204020204" pitchFamily="34" charset="-122"/>
                <a:ea typeface="微软雅黑" panose="020B0503020204020204" pitchFamily="34" charset="-122"/>
              </a:rPr>
              <a:t>即是所求的码组</a:t>
            </a:r>
            <a:endParaRPr lang="zh-CN" altLang="en-US" sz="2000" dirty="0">
              <a:latin typeface="微软雅黑" panose="020B0503020204020204" pitchFamily="34" charset="-122"/>
              <a:ea typeface="微软雅黑" panose="020B0503020204020204" pitchFamily="34" charset="-122"/>
            </a:endParaRPr>
          </a:p>
        </p:txBody>
      </p:sp>
      <p:graphicFrame>
        <p:nvGraphicFramePr>
          <p:cNvPr id="86019" name="Object 4"/>
          <p:cNvGraphicFramePr>
            <a:graphicFrameLocks noGrp="1"/>
          </p:cNvGraphicFramePr>
          <p:nvPr>
            <p:ph sz="quarter" idx="4294967295"/>
          </p:nvPr>
        </p:nvGraphicFramePr>
        <p:xfrm>
          <a:off x="3195638" y="3725863"/>
          <a:ext cx="3595687" cy="396875"/>
        </p:xfrm>
        <a:graphic>
          <a:graphicData uri="http://schemas.openxmlformats.org/presentationml/2006/ole">
            <mc:AlternateContent xmlns:mc="http://schemas.openxmlformats.org/markup-compatibility/2006">
              <mc:Choice xmlns:v="urn:schemas-microsoft-com:vml" Requires="v">
                <p:oleObj spid="_x0000_s3156" name="" r:id="rId1" imgW="2233930" imgH="241300" progId="Equation.DSMT4">
                  <p:embed/>
                </p:oleObj>
              </mc:Choice>
              <mc:Fallback>
                <p:oleObj name="" r:id="rId1" imgW="2233930" imgH="241300" progId="Equation.DSMT4">
                  <p:embed/>
                  <p:pic>
                    <p:nvPicPr>
                      <p:cNvPr id="0" name="图片 3155"/>
                      <p:cNvPicPr/>
                      <p:nvPr/>
                    </p:nvPicPr>
                    <p:blipFill>
                      <a:blip r:embed="rId2"/>
                      <a:stretch>
                        <a:fillRect/>
                      </a:stretch>
                    </p:blipFill>
                    <p:spPr>
                      <a:xfrm>
                        <a:off x="3195638" y="3725863"/>
                        <a:ext cx="3595687" cy="396875"/>
                      </a:xfrm>
                      <a:prstGeom prst="rect">
                        <a:avLst/>
                      </a:prstGeom>
                      <a:noFill/>
                      <a:ln w="38100">
                        <a:miter/>
                      </a:ln>
                    </p:spPr>
                  </p:pic>
                </p:oleObj>
              </mc:Fallback>
            </mc:AlternateContent>
          </a:graphicData>
        </a:graphic>
      </p:graphicFrame>
      <p:graphicFrame>
        <p:nvGraphicFramePr>
          <p:cNvPr id="86020" name="Object 6"/>
          <p:cNvGraphicFramePr>
            <a:graphicFrameLocks noGrp="1"/>
          </p:cNvGraphicFramePr>
          <p:nvPr>
            <p:ph sz="quarter" idx="4294967295"/>
          </p:nvPr>
        </p:nvGraphicFramePr>
        <p:xfrm>
          <a:off x="3367088" y="5553075"/>
          <a:ext cx="3071812" cy="576263"/>
        </p:xfrm>
        <a:graphic>
          <a:graphicData uri="http://schemas.openxmlformats.org/presentationml/2006/ole">
            <mc:AlternateContent xmlns:mc="http://schemas.openxmlformats.org/markup-compatibility/2006">
              <mc:Choice xmlns:v="urn:schemas-microsoft-com:vml" Requires="v">
                <p:oleObj spid="_x0000_s3153" name="" r:id="rId3" imgW="1497965" imgH="444500" progId="Equation.3">
                  <p:embed/>
                </p:oleObj>
              </mc:Choice>
              <mc:Fallback>
                <p:oleObj name="" r:id="rId3" imgW="1497965" imgH="444500" progId="Equation.3">
                  <p:embed/>
                  <p:pic>
                    <p:nvPicPr>
                      <p:cNvPr id="0" name="图片 3152"/>
                      <p:cNvPicPr/>
                      <p:nvPr/>
                    </p:nvPicPr>
                    <p:blipFill>
                      <a:blip r:embed="rId4"/>
                      <a:stretch>
                        <a:fillRect/>
                      </a:stretch>
                    </p:blipFill>
                    <p:spPr>
                      <a:xfrm>
                        <a:off x="3367088" y="5553075"/>
                        <a:ext cx="3071812" cy="576263"/>
                      </a:xfrm>
                      <a:prstGeom prst="rect">
                        <a:avLst/>
                      </a:prstGeom>
                      <a:solidFill>
                        <a:srgbClr val="CCFFCC"/>
                      </a:solidFill>
                      <a:ln w="38100">
                        <a:miter/>
                      </a:ln>
                    </p:spPr>
                  </p:pic>
                </p:oleObj>
              </mc:Fallback>
            </mc:AlternateContent>
          </a:graphicData>
        </a:graphic>
      </p:graphicFrame>
    </p:spTree>
  </p:cSld>
  <p:clrMapOvr>
    <a:masterClrMapping/>
  </p:clrMapOvr>
  <p:transition>
    <p:blinds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p:cNvSpPr>
          <p:nvPr>
            <p:ph idx="1"/>
          </p:nvPr>
        </p:nvSpPr>
        <p:spPr>
          <a:xfrm>
            <a:off x="428625" y="1428750"/>
            <a:ext cx="8207375" cy="5156200"/>
          </a:xfrm>
          <a:ln/>
        </p:spPr>
        <p:txBody>
          <a:bodyPr wrap="square" lIns="91440" tIns="45720" rIns="91440" bIns="45720" anchor="t"/>
          <a:p>
            <a:pPr marL="0" indent="0" eaLnBrk="1" hangingPunct="1">
              <a:lnSpc>
                <a:spcPct val="150000"/>
              </a:lnSpc>
              <a:buNone/>
            </a:pPr>
            <a:r>
              <a:rPr lang="zh-CN" altLang="en-US" sz="2000" b="1" dirty="0">
                <a:solidFill>
                  <a:schemeClr val="tx2"/>
                </a:solidFill>
                <a:latin typeface="微软雅黑" panose="020B0503020204020204" pitchFamily="34" charset="-122"/>
                <a:ea typeface="微软雅黑" panose="020B0503020204020204" pitchFamily="34" charset="-122"/>
              </a:rPr>
              <a:t>例：</a:t>
            </a:r>
            <a:r>
              <a:rPr lang="zh-CN" altLang="en-US" sz="2000" dirty="0">
                <a:latin typeface="微软雅黑" panose="020B0503020204020204" pitchFamily="34" charset="-122"/>
                <a:ea typeface="微软雅黑" panose="020B0503020204020204" pitchFamily="34" charset="-122"/>
              </a:rPr>
              <a:t>设</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循环码的信息码为</a:t>
            </a:r>
            <a:r>
              <a:rPr lang="en-US" altLang="zh-CN" sz="2000" dirty="0">
                <a:latin typeface="微软雅黑" panose="020B0503020204020204" pitchFamily="34" charset="-122"/>
                <a:ea typeface="微软雅黑" panose="020B0503020204020204" pitchFamily="34" charset="-122"/>
              </a:rPr>
              <a:t>110</a:t>
            </a:r>
            <a:r>
              <a:rPr lang="zh-CN" altLang="en-US" sz="2000" dirty="0">
                <a:latin typeface="微软雅黑" panose="020B0503020204020204" pitchFamily="34" charset="-122"/>
                <a:ea typeface="微软雅黑" panose="020B0503020204020204" pitchFamily="34" charset="-122"/>
              </a:rPr>
              <a:t>，信息码多项式</a:t>
            </a:r>
            <a:r>
              <a:rPr lang="en-US" altLang="zh-CN" sz="2000" dirty="0">
                <a:latin typeface="微软雅黑" panose="020B0503020204020204" pitchFamily="34" charset="-122"/>
                <a:ea typeface="微软雅黑" panose="020B0503020204020204" pitchFamily="34" charset="-122"/>
              </a:rPr>
              <a:t>m(x)=x</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       从</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中因解出生成多项式：</a:t>
            </a:r>
            <a:r>
              <a:rPr lang="en-US" altLang="zh-CN" sz="2000" dirty="0">
                <a:latin typeface="微软雅黑" panose="020B0503020204020204" pitchFamily="34" charset="-122"/>
                <a:ea typeface="微软雅黑" panose="020B0503020204020204" pitchFamily="34" charset="-122"/>
              </a:rPr>
              <a:t>g(x)=x</a:t>
            </a:r>
            <a:r>
              <a:rPr lang="en-US" altLang="zh-CN" sz="2000" baseline="30000" dirty="0">
                <a:latin typeface="微软雅黑" panose="020B0503020204020204" pitchFamily="34" charset="-122"/>
                <a:ea typeface="微软雅黑" panose="020B0503020204020204" pitchFamily="34" charset="-122"/>
              </a:rPr>
              <a:t>4</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+x+1     10111</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n-k</a:t>
            </a:r>
            <a:r>
              <a:rPr lang="en-US" altLang="zh-CN" sz="2000" dirty="0">
                <a:latin typeface="微软雅黑" panose="020B0503020204020204" pitchFamily="34" charset="-122"/>
                <a:ea typeface="微软雅黑" panose="020B0503020204020204" pitchFamily="34" charset="-122"/>
              </a:rPr>
              <a:t>m(x)/g(x)</a:t>
            </a:r>
            <a:r>
              <a:rPr lang="zh-CN" altLang="en-US" sz="2000" dirty="0">
                <a:latin typeface="微软雅黑" panose="020B0503020204020204" pitchFamily="34" charset="-122"/>
                <a:ea typeface="微软雅黑" panose="020B0503020204020204" pitchFamily="34" charset="-122"/>
              </a:rPr>
              <a:t>得到</a:t>
            </a:r>
            <a:r>
              <a:rPr lang="en-US" altLang="zh-CN" sz="2000" dirty="0">
                <a:latin typeface="微软雅黑" panose="020B0503020204020204" pitchFamily="34" charset="-122"/>
                <a:ea typeface="微软雅黑" panose="020B0503020204020204" pitchFamily="34" charset="-122"/>
              </a:rPr>
              <a:t>r(x)        x</a:t>
            </a:r>
            <a:r>
              <a:rPr lang="en-US" altLang="zh-CN" sz="2000" baseline="30000" dirty="0">
                <a:latin typeface="微软雅黑" panose="020B0503020204020204" pitchFamily="34" charset="-122"/>
                <a:ea typeface="微软雅黑" panose="020B0503020204020204" pitchFamily="34" charset="-122"/>
              </a:rPr>
              <a:t>n-k</a:t>
            </a:r>
            <a:r>
              <a:rPr lang="en-US" altLang="zh-CN" sz="2000" dirty="0">
                <a:latin typeface="微软雅黑" panose="020B0503020204020204" pitchFamily="34" charset="-122"/>
                <a:ea typeface="微软雅黑" panose="020B0503020204020204" pitchFamily="34" charset="-122"/>
              </a:rPr>
              <a:t>m(x)      1100000</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buNone/>
            </a:pP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buNone/>
            </a:pP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buNone/>
            </a:pP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即：</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编出的码组</a:t>
            </a:r>
            <a:r>
              <a:rPr lang="en-US" altLang="zh-CN" sz="2000" dirty="0">
                <a:latin typeface="微软雅黑" panose="020B0503020204020204" pitchFamily="34" charset="-122"/>
                <a:ea typeface="微软雅黑" panose="020B0503020204020204" pitchFamily="34" charset="-122"/>
              </a:rPr>
              <a:t>T(x)</a:t>
            </a:r>
            <a:r>
              <a:rPr lang="zh-CN" altLang="en-US" sz="2000" dirty="0">
                <a:latin typeface="微软雅黑" panose="020B0503020204020204" pitchFamily="34" charset="-122"/>
                <a:ea typeface="微软雅黑" panose="020B0503020204020204" pitchFamily="34" charset="-122"/>
              </a:rPr>
              <a:t>为： </a:t>
            </a:r>
            <a:r>
              <a:rPr lang="en-US" altLang="zh-CN" sz="2000" dirty="0">
                <a:latin typeface="微软雅黑" panose="020B0503020204020204" pitchFamily="34" charset="-122"/>
                <a:ea typeface="微软雅黑" panose="020B0503020204020204" pitchFamily="34" charset="-122"/>
              </a:rPr>
              <a:t>T(x)= x</a:t>
            </a:r>
            <a:r>
              <a:rPr lang="en-US" altLang="zh-CN" sz="2000" baseline="30000" dirty="0">
                <a:latin typeface="微软雅黑" panose="020B0503020204020204" pitchFamily="34" charset="-122"/>
                <a:ea typeface="微软雅黑" panose="020B0503020204020204" pitchFamily="34" charset="-122"/>
              </a:rPr>
              <a:t>n-k</a:t>
            </a:r>
            <a:r>
              <a:rPr lang="en-US" altLang="zh-CN" sz="2000" dirty="0">
                <a:latin typeface="微软雅黑" panose="020B0503020204020204" pitchFamily="34" charset="-122"/>
                <a:ea typeface="微软雅黑" panose="020B0503020204020204" pitchFamily="34" charset="-122"/>
              </a:rPr>
              <a:t>m(x)+r(x)</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en-US" altLang="zh-CN" sz="2000" dirty="0">
                <a:latin typeface="微软雅黑" panose="020B0503020204020204" pitchFamily="34" charset="-122"/>
                <a:ea typeface="微软雅黑" panose="020B0503020204020204" pitchFamily="34" charset="-122"/>
              </a:rPr>
              <a:t>                               T(x)=1100</a:t>
            </a:r>
            <a:r>
              <a:rPr lang="en-US" altLang="zh-CN" sz="2000" dirty="0">
                <a:solidFill>
                  <a:schemeClr val="tx2"/>
                </a:solidFill>
                <a:latin typeface="微软雅黑" panose="020B0503020204020204" pitchFamily="34" charset="-122"/>
                <a:ea typeface="微软雅黑" panose="020B0503020204020204" pitchFamily="34" charset="-122"/>
              </a:rPr>
              <a:t>000</a:t>
            </a:r>
            <a:r>
              <a:rPr lang="en-US" altLang="zh-CN" sz="2000" dirty="0">
                <a:latin typeface="微软雅黑" panose="020B0503020204020204" pitchFamily="34" charset="-122"/>
                <a:ea typeface="微软雅黑" panose="020B0503020204020204" pitchFamily="34" charset="-122"/>
              </a:rPr>
              <a:t>+</a:t>
            </a:r>
            <a:r>
              <a:rPr lang="en-US" altLang="zh-CN" sz="2000" dirty="0">
                <a:solidFill>
                  <a:schemeClr val="tx2"/>
                </a:solidFill>
                <a:latin typeface="微软雅黑" panose="020B0503020204020204" pitchFamily="34" charset="-122"/>
                <a:ea typeface="微软雅黑" panose="020B0503020204020204" pitchFamily="34" charset="-122"/>
              </a:rPr>
              <a:t>101</a:t>
            </a:r>
            <a:endParaRPr lang="en-US" altLang="zh-CN" sz="2000"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50000"/>
              </a:lnSpc>
              <a:buNone/>
            </a:pPr>
            <a:r>
              <a:rPr lang="en-US" altLang="zh-CN" sz="2000" dirty="0">
                <a:solidFill>
                  <a:schemeClr val="tx2"/>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=1100101</a:t>
            </a:r>
            <a:endParaRPr lang="en-US" altLang="zh-CN" sz="2000" dirty="0">
              <a:latin typeface="微软雅黑" panose="020B0503020204020204" pitchFamily="34" charset="-122"/>
              <a:ea typeface="微软雅黑" panose="020B0503020204020204" pitchFamily="34" charset="-122"/>
            </a:endParaRPr>
          </a:p>
        </p:txBody>
      </p:sp>
      <p:graphicFrame>
        <p:nvGraphicFramePr>
          <p:cNvPr id="87042" name="Object 8"/>
          <p:cNvGraphicFramePr/>
          <p:nvPr/>
        </p:nvGraphicFramePr>
        <p:xfrm>
          <a:off x="990600" y="3121025"/>
          <a:ext cx="6772275" cy="858838"/>
        </p:xfrm>
        <a:graphic>
          <a:graphicData uri="http://schemas.openxmlformats.org/presentationml/2006/ole">
            <mc:AlternateContent xmlns:mc="http://schemas.openxmlformats.org/markup-compatibility/2006">
              <mc:Choice xmlns:v="urn:schemas-microsoft-com:vml" Requires="v">
                <p:oleObj spid="_x0000_s3154" name="" r:id="rId1" imgW="3429000" imgH="444500" progId="Equation.3">
                  <p:embed/>
                </p:oleObj>
              </mc:Choice>
              <mc:Fallback>
                <p:oleObj name="" r:id="rId1" imgW="3429000" imgH="444500" progId="Equation.3">
                  <p:embed/>
                  <p:pic>
                    <p:nvPicPr>
                      <p:cNvPr id="0" name="图片 3153"/>
                      <p:cNvPicPr/>
                      <p:nvPr/>
                    </p:nvPicPr>
                    <p:blipFill>
                      <a:blip r:embed="rId2"/>
                      <a:stretch>
                        <a:fillRect/>
                      </a:stretch>
                    </p:blipFill>
                    <p:spPr>
                      <a:xfrm>
                        <a:off x="990600" y="3121025"/>
                        <a:ext cx="6772275" cy="858838"/>
                      </a:xfrm>
                      <a:prstGeom prst="rect">
                        <a:avLst/>
                      </a:prstGeom>
                      <a:solidFill>
                        <a:srgbClr val="CCFFCC"/>
                      </a:solidFill>
                      <a:ln w="38100">
                        <a:noFill/>
                        <a:miter/>
                      </a:ln>
                    </p:spPr>
                  </p:pic>
                </p:oleObj>
              </mc:Fallback>
            </mc:AlternateContent>
          </a:graphicData>
        </a:graphic>
      </p:graphicFrame>
      <p:graphicFrame>
        <p:nvGraphicFramePr>
          <p:cNvPr id="87043" name="Object 11"/>
          <p:cNvGraphicFramePr/>
          <p:nvPr/>
        </p:nvGraphicFramePr>
        <p:xfrm>
          <a:off x="2071688" y="4251325"/>
          <a:ext cx="3451225" cy="714375"/>
        </p:xfrm>
        <a:graphic>
          <a:graphicData uri="http://schemas.openxmlformats.org/presentationml/2006/ole">
            <mc:AlternateContent xmlns:mc="http://schemas.openxmlformats.org/markup-compatibility/2006">
              <mc:Choice xmlns:v="urn:schemas-microsoft-com:vml" Requires="v">
                <p:oleObj spid="_x0000_s3155" name="" r:id="rId3" imgW="1447800" imgH="393700" progId="Equation.3">
                  <p:embed/>
                </p:oleObj>
              </mc:Choice>
              <mc:Fallback>
                <p:oleObj name="" r:id="rId3" imgW="1447800" imgH="393700" progId="Equation.3">
                  <p:embed/>
                  <p:pic>
                    <p:nvPicPr>
                      <p:cNvPr id="0" name="图片 3154"/>
                      <p:cNvPicPr/>
                      <p:nvPr/>
                    </p:nvPicPr>
                    <p:blipFill>
                      <a:blip r:embed="rId4"/>
                      <a:stretch>
                        <a:fillRect/>
                      </a:stretch>
                    </p:blipFill>
                    <p:spPr>
                      <a:xfrm>
                        <a:off x="2071688" y="4251325"/>
                        <a:ext cx="3451225" cy="714375"/>
                      </a:xfrm>
                      <a:prstGeom prst="rect">
                        <a:avLst/>
                      </a:prstGeom>
                      <a:solidFill>
                        <a:srgbClr val="99CCFF"/>
                      </a:solidFill>
                      <a:ln w="38100">
                        <a:noFill/>
                        <a:miter/>
                      </a:ln>
                    </p:spPr>
                  </p:pic>
                </p:oleObj>
              </mc:Fallback>
            </mc:AlternateContent>
          </a:graphicData>
        </a:graphic>
      </p:graphicFrame>
    </p:spTree>
  </p:cSld>
  <p:clrMapOvr>
    <a:masterClrMapping/>
  </p:clrMapOvr>
  <p:transition>
    <p:blinds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title"/>
          </p:nvPr>
        </p:nvSpPr>
        <p:spPr>
          <a:xfrm>
            <a:off x="1476375" y="620713"/>
            <a:ext cx="6524625" cy="576262"/>
          </a:xfrm>
          <a:ln/>
        </p:spPr>
        <p:txBody>
          <a:bodyPr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硬件实现</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固定除式的多项式除法</a:t>
            </a:r>
            <a:endParaRPr lang="zh-CN" altLang="en-US" sz="2800" dirty="0">
              <a:latin typeface="微软雅黑" panose="020B0503020204020204" pitchFamily="34" charset="-122"/>
              <a:ea typeface="微软雅黑" panose="020B0503020204020204" pitchFamily="34" charset="-122"/>
            </a:endParaRPr>
          </a:p>
        </p:txBody>
      </p:sp>
      <p:sp>
        <p:nvSpPr>
          <p:cNvPr id="88066" name="AutoShape 33"/>
          <p:cNvSpPr/>
          <p:nvPr/>
        </p:nvSpPr>
        <p:spPr>
          <a:xfrm>
            <a:off x="3359150" y="4149725"/>
            <a:ext cx="215900" cy="890588"/>
          </a:xfrm>
          <a:prstGeom prst="rightBrace">
            <a:avLst>
              <a:gd name="adj1" fmla="val 34222"/>
              <a:gd name="adj2" fmla="val 50000"/>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Comic Sans MS" panose="030F0702030302020204" pitchFamily="66" charset="0"/>
              <a:ea typeface="宋体" panose="02010600030101010101" pitchFamily="2" charset="-122"/>
            </a:endParaRPr>
          </a:p>
        </p:txBody>
      </p:sp>
      <p:sp>
        <p:nvSpPr>
          <p:cNvPr id="88067" name="Rectangle 34"/>
          <p:cNvSpPr/>
          <p:nvPr/>
        </p:nvSpPr>
        <p:spPr>
          <a:xfrm>
            <a:off x="3592513" y="4149725"/>
            <a:ext cx="692150" cy="854075"/>
          </a:xfrm>
          <a:prstGeom prst="rect">
            <a:avLst/>
          </a:prstGeom>
          <a:noFill/>
          <a:ln w="9525">
            <a:noFill/>
          </a:ln>
        </p:spPr>
        <p:txBody>
          <a:bodyPr wrap="none" anchor="t">
            <a:spAutoFit/>
          </a:bodyPr>
          <a:p>
            <a:pPr algn="ctr">
              <a:spcBef>
                <a:spcPct val="50000"/>
              </a:spcBef>
            </a:pPr>
            <a:r>
              <a:rPr lang="zh-CN" altLang="en-US" sz="2000" b="1" dirty="0">
                <a:solidFill>
                  <a:schemeClr val="tx2"/>
                </a:solidFill>
                <a:latin typeface="微软雅黑" panose="020B0503020204020204" pitchFamily="34" charset="-122"/>
                <a:ea typeface="微软雅黑" panose="020B0503020204020204" pitchFamily="34" charset="-122"/>
              </a:rPr>
              <a:t>信息</a:t>
            </a:r>
            <a:endParaRPr lang="zh-CN" altLang="en-US" sz="2000" b="1" dirty="0">
              <a:solidFill>
                <a:schemeClr val="tx2"/>
              </a:solidFill>
              <a:latin typeface="微软雅黑" panose="020B0503020204020204" pitchFamily="34" charset="-122"/>
              <a:ea typeface="微软雅黑" panose="020B0503020204020204" pitchFamily="34" charset="-122"/>
            </a:endParaRPr>
          </a:p>
          <a:p>
            <a:pPr algn="ctr">
              <a:spcBef>
                <a:spcPct val="50000"/>
              </a:spcBef>
            </a:pPr>
            <a:r>
              <a:rPr lang="zh-CN" altLang="en-US" sz="2000" b="1" dirty="0">
                <a:solidFill>
                  <a:schemeClr val="tx2"/>
                </a:solidFill>
                <a:latin typeface="微软雅黑" panose="020B0503020204020204" pitchFamily="34" charset="-122"/>
                <a:ea typeface="微软雅黑" panose="020B0503020204020204" pitchFamily="34" charset="-122"/>
              </a:rPr>
              <a:t>码元</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aphicFrame>
        <p:nvGraphicFramePr>
          <p:cNvPr id="86021" name="表格 86020"/>
          <p:cNvGraphicFramePr/>
          <p:nvPr/>
        </p:nvGraphicFramePr>
        <p:xfrm>
          <a:off x="14288" y="2647950"/>
          <a:ext cx="3254375" cy="3987800"/>
        </p:xfrm>
        <a:graphic>
          <a:graphicData uri="http://schemas.openxmlformats.org/drawingml/2006/table">
            <a:tbl>
              <a:tblPr/>
              <a:tblGrid>
                <a:gridCol w="730250"/>
                <a:gridCol w="1034415"/>
                <a:gridCol w="722630"/>
                <a:gridCol w="767080"/>
              </a:tblGrid>
              <a:tr h="417830">
                <a:tc>
                  <a:txBody>
                    <a:bodyPr/>
                    <a:p>
                      <a:pPr lvl="0" algn="ctr" eaLnBrk="1" hangingPunct="1">
                        <a:spcBef>
                          <a:spcPct val="20000"/>
                        </a:spcBef>
                        <a:buNone/>
                      </a:pPr>
                      <a:r>
                        <a:rPr lang="zh-CN" altLang="en-US" sz="2000" dirty="0">
                          <a:latin typeface="微软雅黑" panose="020B0503020204020204" pitchFamily="34" charset="-122"/>
                          <a:ea typeface="微软雅黑" panose="020B0503020204020204" pitchFamily="34" charset="-122"/>
                        </a:rPr>
                        <a:t>输入</a:t>
                      </a:r>
                      <a:endParaRPr lang="zh-CN" altLang="en-US"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zh-CN" altLang="en-US" sz="2000" dirty="0">
                          <a:latin typeface="微软雅黑" panose="020B0503020204020204" pitchFamily="34" charset="-122"/>
                          <a:ea typeface="微软雅黑" panose="020B0503020204020204" pitchFamily="34" charset="-122"/>
                        </a:rPr>
                        <a:t>移存器</a:t>
                      </a:r>
                      <a:endParaRPr lang="zh-CN" altLang="en-US"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zh-CN" altLang="en-US" sz="2000" dirty="0">
                          <a:latin typeface="微软雅黑" panose="020B0503020204020204" pitchFamily="34" charset="-122"/>
                          <a:ea typeface="微软雅黑" panose="020B0503020204020204" pitchFamily="34" charset="-122"/>
                        </a:rPr>
                        <a:t>反馈</a:t>
                      </a:r>
                      <a:endParaRPr lang="zh-CN" altLang="en-US"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zh-CN" altLang="en-US" sz="2000" dirty="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r>
              <a:tr h="395288">
                <a:tc>
                  <a:txBody>
                    <a:bodyPr/>
                    <a:p>
                      <a:pPr lvl="0" algn="ctr" eaLnBrk="1" hangingPunct="1">
                        <a:spcBef>
                          <a:spcPct val="20000"/>
                        </a:spcBef>
                        <a:buNone/>
                      </a:pPr>
                      <a:r>
                        <a:rPr lang="en-US" altLang="zh-CN" sz="2000" dirty="0">
                          <a:latin typeface="微软雅黑" panose="020B0503020204020204" pitchFamily="34" charset="-122"/>
                          <a:ea typeface="微软雅黑" panose="020B0503020204020204" pitchFamily="34" charset="-122"/>
                        </a:rPr>
                        <a:t>m</a:t>
                      </a:r>
                      <a:endParaRPr lang="en-US" altLang="zh-CN"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latin typeface="微软雅黑" panose="020B0503020204020204" pitchFamily="34" charset="-122"/>
                          <a:ea typeface="微软雅黑" panose="020B0503020204020204" pitchFamily="34" charset="-122"/>
                        </a:rPr>
                        <a:t>a b c d</a:t>
                      </a:r>
                      <a:endParaRPr lang="en-US" altLang="zh-CN"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latin typeface="微软雅黑" panose="020B0503020204020204" pitchFamily="34" charset="-122"/>
                          <a:ea typeface="微软雅黑" panose="020B0503020204020204" pitchFamily="34" charset="-122"/>
                        </a:rPr>
                        <a:t>e</a:t>
                      </a:r>
                      <a:endParaRPr lang="en-US" altLang="zh-CN"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latin typeface="微软雅黑" panose="020B0503020204020204" pitchFamily="34" charset="-122"/>
                          <a:ea typeface="微软雅黑" panose="020B0503020204020204" pitchFamily="34" charset="-122"/>
                        </a:rPr>
                        <a:t>f</a:t>
                      </a:r>
                      <a:endParaRPr lang="en-US" altLang="zh-CN"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r>
              <a:tr h="396875">
                <a:tc>
                  <a:txBody>
                    <a:bodyPr/>
                    <a:p>
                      <a:pPr lvl="0" algn="ctr" eaLnBrk="1" hangingPunct="1">
                        <a:spcBef>
                          <a:spcPct val="20000"/>
                        </a:spcBef>
                        <a:buNone/>
                      </a:pPr>
                      <a:r>
                        <a:rPr lang="en-US" altLang="zh-CN" sz="2000" dirty="0">
                          <a:solidFill>
                            <a:schemeClr val="hlink"/>
                          </a:solidFill>
                          <a:latin typeface="微软雅黑" panose="020B0503020204020204" pitchFamily="34" charset="-122"/>
                          <a:ea typeface="微软雅黑" panose="020B0503020204020204" pitchFamily="34" charset="-122"/>
                        </a:rPr>
                        <a:t>0</a:t>
                      </a:r>
                      <a:endParaRPr lang="en-US" altLang="zh-CN" sz="2000" dirty="0">
                        <a:solidFill>
                          <a:schemeClr val="hlink"/>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solidFill>
                            <a:schemeClr val="hlink"/>
                          </a:solidFill>
                          <a:latin typeface="微软雅黑" panose="020B0503020204020204" pitchFamily="34" charset="-122"/>
                          <a:ea typeface="微软雅黑" panose="020B0503020204020204" pitchFamily="34" charset="-122"/>
                        </a:rPr>
                        <a:t>0 0 0 0</a:t>
                      </a:r>
                      <a:endParaRPr lang="en-US" altLang="zh-CN" sz="2000" dirty="0">
                        <a:solidFill>
                          <a:schemeClr val="hlink"/>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solidFill>
                            <a:schemeClr val="hlink"/>
                          </a:solidFill>
                          <a:latin typeface="微软雅黑" panose="020B0503020204020204" pitchFamily="34" charset="-122"/>
                          <a:ea typeface="微软雅黑" panose="020B0503020204020204" pitchFamily="34" charset="-122"/>
                        </a:rPr>
                        <a:t>0</a:t>
                      </a:r>
                      <a:endParaRPr lang="en-US" altLang="zh-CN" sz="2000" dirty="0">
                        <a:solidFill>
                          <a:schemeClr val="hlink"/>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solidFill>
                            <a:schemeClr val="hlink"/>
                          </a:solidFill>
                          <a:latin typeface="微软雅黑" panose="020B0503020204020204" pitchFamily="34" charset="-122"/>
                          <a:ea typeface="微软雅黑" panose="020B0503020204020204" pitchFamily="34" charset="-122"/>
                        </a:rPr>
                        <a:t>0</a:t>
                      </a:r>
                      <a:endParaRPr lang="en-US" altLang="zh-CN" sz="2000" dirty="0">
                        <a:solidFill>
                          <a:schemeClr val="hlink"/>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r>
              <a:tr h="395287">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1</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latin typeface="微软雅黑" panose="020B0503020204020204" pitchFamily="34" charset="-122"/>
                          <a:ea typeface="微软雅黑" panose="020B0503020204020204" pitchFamily="34" charset="-122"/>
                        </a:rPr>
                        <a:t>1 1 1 0</a:t>
                      </a:r>
                      <a:endParaRPr lang="en-US" altLang="zh-CN"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latin typeface="微软雅黑" panose="020B0503020204020204" pitchFamily="34" charset="-122"/>
                          <a:ea typeface="微软雅黑" panose="020B0503020204020204" pitchFamily="34" charset="-122"/>
                        </a:rPr>
                        <a:t>1</a:t>
                      </a:r>
                      <a:endParaRPr lang="en-US" altLang="zh-CN"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1</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r>
              <a:tr h="396875">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1</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latin typeface="微软雅黑" panose="020B0503020204020204" pitchFamily="34" charset="-122"/>
                          <a:ea typeface="微软雅黑" panose="020B0503020204020204" pitchFamily="34" charset="-122"/>
                        </a:rPr>
                        <a:t>1 0 0 1</a:t>
                      </a:r>
                      <a:endParaRPr lang="en-US" altLang="zh-CN"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latin typeface="微软雅黑" panose="020B0503020204020204" pitchFamily="34" charset="-122"/>
                          <a:ea typeface="微软雅黑" panose="020B0503020204020204" pitchFamily="34" charset="-122"/>
                        </a:rPr>
                        <a:t>1</a:t>
                      </a:r>
                      <a:endParaRPr lang="en-US" altLang="zh-CN"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1</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r>
              <a:tr h="396875">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0</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solidFill>
                            <a:srgbClr val="0000FF"/>
                          </a:solidFill>
                          <a:latin typeface="微软雅黑" panose="020B0503020204020204" pitchFamily="34" charset="-122"/>
                          <a:ea typeface="微软雅黑" panose="020B0503020204020204" pitchFamily="34" charset="-122"/>
                        </a:rPr>
                        <a:t>1 0 1 0</a:t>
                      </a:r>
                      <a:endParaRPr lang="en-US" altLang="zh-CN" sz="2000"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latin typeface="微软雅黑" panose="020B0503020204020204" pitchFamily="34" charset="-122"/>
                          <a:ea typeface="微软雅黑" panose="020B0503020204020204" pitchFamily="34" charset="-122"/>
                        </a:rPr>
                        <a:t>1</a:t>
                      </a:r>
                      <a:endParaRPr lang="en-US" altLang="zh-CN"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0</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r>
              <a:tr h="395288">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0</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latin typeface="微软雅黑" panose="020B0503020204020204" pitchFamily="34" charset="-122"/>
                          <a:ea typeface="微软雅黑" panose="020B0503020204020204" pitchFamily="34" charset="-122"/>
                        </a:rPr>
                        <a:t>0 1 0 </a:t>
                      </a:r>
                      <a:r>
                        <a:rPr lang="en-US" altLang="zh-CN" sz="2000" dirty="0">
                          <a:solidFill>
                            <a:srgbClr val="0000FF"/>
                          </a:solidFill>
                          <a:latin typeface="微软雅黑" panose="020B0503020204020204" pitchFamily="34" charset="-122"/>
                          <a:ea typeface="微软雅黑" panose="020B0503020204020204" pitchFamily="34" charset="-122"/>
                        </a:rPr>
                        <a:t>1</a:t>
                      </a:r>
                      <a:endParaRPr lang="en-US" altLang="zh-CN" sz="2000"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solidFill>
                            <a:srgbClr val="0000FF"/>
                          </a:solidFill>
                          <a:latin typeface="微软雅黑" panose="020B0503020204020204" pitchFamily="34" charset="-122"/>
                          <a:ea typeface="微软雅黑" panose="020B0503020204020204" pitchFamily="34" charset="-122"/>
                        </a:rPr>
                        <a:t>0</a:t>
                      </a:r>
                      <a:endParaRPr lang="en-US" altLang="zh-CN" sz="2000"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solidFill>
                            <a:srgbClr val="0000FF"/>
                          </a:solidFill>
                          <a:latin typeface="微软雅黑" panose="020B0503020204020204" pitchFamily="34" charset="-122"/>
                          <a:ea typeface="微软雅黑" panose="020B0503020204020204" pitchFamily="34" charset="-122"/>
                        </a:rPr>
                        <a:t>0</a:t>
                      </a:r>
                      <a:endParaRPr lang="en-US" altLang="zh-CN" sz="2000"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r>
              <a:tr h="396875">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0</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latin typeface="微软雅黑" panose="020B0503020204020204" pitchFamily="34" charset="-122"/>
                          <a:ea typeface="微软雅黑" panose="020B0503020204020204" pitchFamily="34" charset="-122"/>
                        </a:rPr>
                        <a:t>0 0 1 </a:t>
                      </a:r>
                      <a:r>
                        <a:rPr lang="en-US" altLang="zh-CN" sz="2000" dirty="0">
                          <a:solidFill>
                            <a:srgbClr val="0000FF"/>
                          </a:solidFill>
                          <a:latin typeface="微软雅黑" panose="020B0503020204020204" pitchFamily="34" charset="-122"/>
                          <a:ea typeface="微软雅黑" panose="020B0503020204020204" pitchFamily="34" charset="-122"/>
                        </a:rPr>
                        <a:t>0</a:t>
                      </a:r>
                      <a:endParaRPr lang="en-US" altLang="zh-CN" sz="2000"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solidFill>
                            <a:srgbClr val="0000FF"/>
                          </a:solidFill>
                          <a:latin typeface="微软雅黑" panose="020B0503020204020204" pitchFamily="34" charset="-122"/>
                          <a:ea typeface="微软雅黑" panose="020B0503020204020204" pitchFamily="34" charset="-122"/>
                        </a:rPr>
                        <a:t>1</a:t>
                      </a:r>
                      <a:endParaRPr lang="en-US" altLang="zh-CN" sz="2000"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solidFill>
                            <a:srgbClr val="0000FF"/>
                          </a:solidFill>
                          <a:latin typeface="微软雅黑" panose="020B0503020204020204" pitchFamily="34" charset="-122"/>
                          <a:ea typeface="微软雅黑" panose="020B0503020204020204" pitchFamily="34" charset="-122"/>
                        </a:rPr>
                        <a:t>1</a:t>
                      </a:r>
                      <a:endParaRPr lang="en-US" altLang="zh-CN" sz="2000"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r>
              <a:tr h="395287">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0</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latin typeface="微软雅黑" panose="020B0503020204020204" pitchFamily="34" charset="-122"/>
                          <a:ea typeface="微软雅黑" panose="020B0503020204020204" pitchFamily="34" charset="-122"/>
                        </a:rPr>
                        <a:t>0 0 0 </a:t>
                      </a:r>
                      <a:r>
                        <a:rPr lang="en-US" altLang="zh-CN" sz="2000" dirty="0">
                          <a:solidFill>
                            <a:srgbClr val="0000FF"/>
                          </a:solidFill>
                          <a:latin typeface="微软雅黑" panose="020B0503020204020204" pitchFamily="34" charset="-122"/>
                          <a:ea typeface="微软雅黑" panose="020B0503020204020204" pitchFamily="34" charset="-122"/>
                        </a:rPr>
                        <a:t>1</a:t>
                      </a:r>
                      <a:endParaRPr lang="en-US" altLang="zh-CN" sz="2000"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solidFill>
                            <a:srgbClr val="0000FF"/>
                          </a:solidFill>
                          <a:latin typeface="微软雅黑" panose="020B0503020204020204" pitchFamily="34" charset="-122"/>
                          <a:ea typeface="微软雅黑" panose="020B0503020204020204" pitchFamily="34" charset="-122"/>
                        </a:rPr>
                        <a:t>0</a:t>
                      </a:r>
                      <a:endParaRPr lang="en-US" altLang="zh-CN" sz="2000"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solidFill>
                            <a:srgbClr val="0000FF"/>
                          </a:solidFill>
                          <a:latin typeface="微软雅黑" panose="020B0503020204020204" pitchFamily="34" charset="-122"/>
                          <a:ea typeface="微软雅黑" panose="020B0503020204020204" pitchFamily="34" charset="-122"/>
                        </a:rPr>
                        <a:t>0</a:t>
                      </a:r>
                      <a:endParaRPr lang="en-US" altLang="zh-CN" sz="2000"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99"/>
                    </a:solidFill>
                  </a:tcPr>
                </a:tc>
              </a:tr>
              <a:tr h="396875">
                <a:tc>
                  <a:txBody>
                    <a:bodyPr/>
                    <a:p>
                      <a:pPr lvl="0" algn="ctr" eaLnBrk="1" hangingPunct="1">
                        <a:spcBef>
                          <a:spcPct val="20000"/>
                        </a:spcBef>
                        <a:buNone/>
                      </a:pPr>
                      <a:r>
                        <a:rPr lang="en-US" altLang="zh-CN" sz="2000" dirty="0">
                          <a:solidFill>
                            <a:schemeClr val="tx2"/>
                          </a:solidFill>
                          <a:latin typeface="微软雅黑" panose="020B0503020204020204" pitchFamily="34" charset="-122"/>
                          <a:ea typeface="微软雅黑" panose="020B0503020204020204" pitchFamily="34" charset="-122"/>
                        </a:rPr>
                        <a:t>0</a:t>
                      </a:r>
                      <a:endParaRPr lang="en-US" altLang="zh-CN" sz="2000"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latin typeface="微软雅黑" panose="020B0503020204020204" pitchFamily="34" charset="-122"/>
                          <a:ea typeface="微软雅黑" panose="020B0503020204020204" pitchFamily="34" charset="-122"/>
                        </a:rPr>
                        <a:t>0 0 0 </a:t>
                      </a:r>
                      <a:r>
                        <a:rPr lang="en-US" altLang="zh-CN" sz="2000" dirty="0">
                          <a:solidFill>
                            <a:srgbClr val="0000FF"/>
                          </a:solidFill>
                          <a:latin typeface="微软雅黑" panose="020B0503020204020204" pitchFamily="34" charset="-122"/>
                          <a:ea typeface="微软雅黑" panose="020B0503020204020204" pitchFamily="34" charset="-122"/>
                        </a:rPr>
                        <a:t>0</a:t>
                      </a:r>
                      <a:endParaRPr lang="en-US" altLang="zh-CN" sz="2000"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solidFill>
                            <a:srgbClr val="0000FF"/>
                          </a:solidFill>
                          <a:latin typeface="微软雅黑" panose="020B0503020204020204" pitchFamily="34" charset="-122"/>
                          <a:ea typeface="微软雅黑" panose="020B0503020204020204" pitchFamily="34" charset="-122"/>
                        </a:rPr>
                        <a:t>1</a:t>
                      </a:r>
                      <a:endParaRPr lang="en-US" altLang="zh-CN" sz="2000"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99"/>
                    </a:solidFill>
                  </a:tcPr>
                </a:tc>
                <a:tc>
                  <a:txBody>
                    <a:bodyPr/>
                    <a:p>
                      <a:pPr lvl="0" algn="ctr" eaLnBrk="1" hangingPunct="1">
                        <a:spcBef>
                          <a:spcPct val="20000"/>
                        </a:spcBef>
                        <a:buNone/>
                      </a:pPr>
                      <a:r>
                        <a:rPr lang="en-US" altLang="zh-CN" sz="2000" dirty="0">
                          <a:solidFill>
                            <a:srgbClr val="0000FF"/>
                          </a:solidFill>
                          <a:latin typeface="微软雅黑" panose="020B0503020204020204" pitchFamily="34" charset="-122"/>
                          <a:ea typeface="微软雅黑" panose="020B0503020204020204" pitchFamily="34" charset="-122"/>
                        </a:rPr>
                        <a:t>1</a:t>
                      </a:r>
                      <a:endParaRPr lang="en-US" altLang="zh-CN" sz="2000"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99"/>
                    </a:solidFill>
                  </a:tcPr>
                </a:tc>
              </a:tr>
            </a:tbl>
          </a:graphicData>
        </a:graphic>
      </p:graphicFrame>
      <p:sp>
        <p:nvSpPr>
          <p:cNvPr id="88125" name="Rectangle 92"/>
          <p:cNvSpPr/>
          <p:nvPr/>
        </p:nvSpPr>
        <p:spPr>
          <a:xfrm>
            <a:off x="3575050" y="5589588"/>
            <a:ext cx="692150" cy="854075"/>
          </a:xfrm>
          <a:prstGeom prst="rect">
            <a:avLst/>
          </a:prstGeom>
          <a:noFill/>
          <a:ln w="9525">
            <a:noFill/>
          </a:ln>
        </p:spPr>
        <p:txBody>
          <a:bodyPr wrap="none" anchor="t">
            <a:spAutoFit/>
          </a:bodyPr>
          <a:p>
            <a:pPr algn="ctr">
              <a:spcBef>
                <a:spcPct val="50000"/>
              </a:spcBef>
            </a:pPr>
            <a:r>
              <a:rPr lang="zh-CN" altLang="en-US" sz="2000" b="1" dirty="0">
                <a:solidFill>
                  <a:srgbClr val="0000FF"/>
                </a:solidFill>
                <a:latin typeface="微软雅黑" panose="020B0503020204020204" pitchFamily="34" charset="-122"/>
                <a:ea typeface="微软雅黑" panose="020B0503020204020204" pitchFamily="34" charset="-122"/>
              </a:rPr>
              <a:t>校验</a:t>
            </a:r>
            <a:endParaRPr lang="zh-CN" altLang="en-US" sz="2000" b="1" dirty="0">
              <a:solidFill>
                <a:srgbClr val="0000FF"/>
              </a:solidFill>
              <a:latin typeface="微软雅黑" panose="020B0503020204020204" pitchFamily="34" charset="-122"/>
              <a:ea typeface="微软雅黑" panose="020B0503020204020204" pitchFamily="34" charset="-122"/>
            </a:endParaRPr>
          </a:p>
          <a:p>
            <a:pPr algn="ctr">
              <a:spcBef>
                <a:spcPct val="50000"/>
              </a:spcBef>
            </a:pPr>
            <a:r>
              <a:rPr lang="zh-CN" altLang="en-US" sz="2000" b="1" dirty="0">
                <a:solidFill>
                  <a:srgbClr val="0000FF"/>
                </a:solidFill>
                <a:latin typeface="微软雅黑" panose="020B0503020204020204" pitchFamily="34" charset="-122"/>
                <a:ea typeface="微软雅黑" panose="020B0503020204020204" pitchFamily="34" charset="-122"/>
              </a:rPr>
              <a:t>码元</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88126" name="AutoShape 93"/>
          <p:cNvSpPr/>
          <p:nvPr/>
        </p:nvSpPr>
        <p:spPr>
          <a:xfrm>
            <a:off x="3359150" y="5448300"/>
            <a:ext cx="142875" cy="1138238"/>
          </a:xfrm>
          <a:prstGeom prst="rightBrace">
            <a:avLst>
              <a:gd name="adj1" fmla="val 66093"/>
              <a:gd name="adj2" fmla="val 50000"/>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Comic Sans MS" panose="030F0702030302020204" pitchFamily="66" charset="0"/>
              <a:ea typeface="宋体" panose="02010600030101010101" pitchFamily="2" charset="-122"/>
            </a:endParaRPr>
          </a:p>
        </p:txBody>
      </p:sp>
      <p:grpSp>
        <p:nvGrpSpPr>
          <p:cNvPr id="88127" name="Group 108"/>
          <p:cNvGrpSpPr/>
          <p:nvPr/>
        </p:nvGrpSpPr>
        <p:grpSpPr>
          <a:xfrm>
            <a:off x="1116013" y="1285875"/>
            <a:ext cx="7388225" cy="1681163"/>
            <a:chOff x="703" y="674"/>
            <a:chExt cx="4654" cy="1192"/>
          </a:xfrm>
        </p:grpSpPr>
        <p:sp>
          <p:nvSpPr>
            <p:cNvPr id="88128" name="Rectangle 5"/>
            <p:cNvSpPr/>
            <p:nvPr/>
          </p:nvSpPr>
          <p:spPr>
            <a:xfrm>
              <a:off x="875" y="1227"/>
              <a:ext cx="558" cy="249"/>
            </a:xfrm>
            <a:prstGeom prst="rect">
              <a:avLst/>
            </a:prstGeom>
            <a:solidFill>
              <a:srgbClr val="FFFF99">
                <a:alpha val="50194"/>
              </a:srgbClr>
            </a:solidFill>
            <a:ln w="9525" cap="flat" cmpd="sng">
              <a:solidFill>
                <a:schemeClr val="tx1"/>
              </a:solidFill>
              <a:prstDash val="solid"/>
              <a:miter/>
              <a:headEnd type="none" w="med" len="med"/>
              <a:tailEnd type="none" w="med" len="med"/>
            </a:ln>
          </p:spPr>
          <p:txBody>
            <a:bodyPr wrap="none" anchor="ctr"/>
            <a:p>
              <a:pPr algn="ctr"/>
              <a:r>
                <a:rPr lang="en-US" altLang="zh-CN" sz="2000" dirty="0">
                  <a:latin typeface="微软雅黑" panose="020B0503020204020204" pitchFamily="34" charset="-122"/>
                  <a:ea typeface="微软雅黑" panose="020B0503020204020204" pitchFamily="34" charset="-122"/>
                </a:rPr>
                <a:t>a</a:t>
              </a:r>
              <a:endParaRPr lang="en-US" altLang="zh-CN" sz="2000" dirty="0">
                <a:latin typeface="微软雅黑" panose="020B0503020204020204" pitchFamily="34" charset="-122"/>
                <a:ea typeface="微软雅黑" panose="020B0503020204020204" pitchFamily="34" charset="-122"/>
              </a:endParaRPr>
            </a:p>
          </p:txBody>
        </p:sp>
        <p:sp>
          <p:nvSpPr>
            <p:cNvPr id="88129" name="AutoShape 6"/>
            <p:cNvSpPr/>
            <p:nvPr/>
          </p:nvSpPr>
          <p:spPr>
            <a:xfrm>
              <a:off x="1604" y="1298"/>
              <a:ext cx="129" cy="142"/>
            </a:xfrm>
            <a:prstGeom prst="flowChartOr">
              <a:avLst/>
            </a:prstGeom>
            <a:solidFill>
              <a:srgbClr val="FF99CC">
                <a:alpha val="50194"/>
              </a:srgbClr>
            </a:solidFill>
            <a:ln w="9525" cap="flat" cmpd="sng">
              <a:solidFill>
                <a:schemeClr val="tx1"/>
              </a:solidFill>
              <a:prstDash val="solid"/>
              <a:round/>
              <a:headEnd type="none" w="med" len="med"/>
              <a:tailEnd type="none" w="med" len="med"/>
            </a:ln>
          </p:spPr>
          <p:txBody>
            <a:bodyPr wrap="none" anchor="ctr"/>
            <a:p>
              <a:pPr algn="ctr"/>
              <a:endParaRPr lang="zh-CN" altLang="en-US" sz="2000" dirty="0">
                <a:latin typeface="微软雅黑" panose="020B0503020204020204" pitchFamily="34" charset="-122"/>
                <a:ea typeface="微软雅黑" panose="020B0503020204020204" pitchFamily="34" charset="-122"/>
              </a:endParaRPr>
            </a:p>
          </p:txBody>
        </p:sp>
        <p:sp>
          <p:nvSpPr>
            <p:cNvPr id="88130" name="Line 7"/>
            <p:cNvSpPr/>
            <p:nvPr/>
          </p:nvSpPr>
          <p:spPr>
            <a:xfrm>
              <a:off x="1433" y="1369"/>
              <a:ext cx="171" cy="0"/>
            </a:xfrm>
            <a:prstGeom prst="line">
              <a:avLst/>
            </a:prstGeom>
            <a:ln w="9525" cap="flat" cmpd="sng">
              <a:solidFill>
                <a:schemeClr val="tx1"/>
              </a:solidFill>
              <a:prstDash val="solid"/>
              <a:round/>
              <a:headEnd type="none" w="med" len="med"/>
              <a:tailEnd type="triangle" w="med" len="med"/>
            </a:ln>
          </p:spPr>
        </p:sp>
        <p:sp>
          <p:nvSpPr>
            <p:cNvPr id="88131" name="Line 8"/>
            <p:cNvSpPr/>
            <p:nvPr/>
          </p:nvSpPr>
          <p:spPr>
            <a:xfrm>
              <a:off x="1746" y="1344"/>
              <a:ext cx="181" cy="0"/>
            </a:xfrm>
            <a:prstGeom prst="line">
              <a:avLst/>
            </a:prstGeom>
            <a:ln w="9525" cap="flat" cmpd="sng">
              <a:solidFill>
                <a:schemeClr val="tx1"/>
              </a:solidFill>
              <a:prstDash val="solid"/>
              <a:round/>
              <a:headEnd type="none" w="med" len="med"/>
              <a:tailEnd type="triangle" w="med" len="med"/>
            </a:ln>
          </p:spPr>
        </p:sp>
        <p:sp>
          <p:nvSpPr>
            <p:cNvPr id="88132" name="Rectangle 9"/>
            <p:cNvSpPr/>
            <p:nvPr/>
          </p:nvSpPr>
          <p:spPr>
            <a:xfrm>
              <a:off x="1905" y="1227"/>
              <a:ext cx="558" cy="249"/>
            </a:xfrm>
            <a:prstGeom prst="rect">
              <a:avLst/>
            </a:prstGeom>
            <a:solidFill>
              <a:srgbClr val="CCFFCC">
                <a:alpha val="50194"/>
              </a:srgbClr>
            </a:solidFill>
            <a:ln w="9525" cap="flat" cmpd="sng">
              <a:solidFill>
                <a:schemeClr val="tx1"/>
              </a:solidFill>
              <a:prstDash val="solid"/>
              <a:miter/>
              <a:headEnd type="none" w="med" len="med"/>
              <a:tailEnd type="none" w="med" len="med"/>
            </a:ln>
          </p:spPr>
          <p:txBody>
            <a:bodyPr wrap="none" anchor="ctr"/>
            <a:p>
              <a:pPr algn="ctr"/>
              <a:r>
                <a:rPr lang="en-US" altLang="zh-CN" sz="2000" dirty="0">
                  <a:latin typeface="微软雅黑" panose="020B0503020204020204" pitchFamily="34" charset="-122"/>
                  <a:ea typeface="微软雅黑" panose="020B0503020204020204" pitchFamily="34" charset="-122"/>
                </a:rPr>
                <a:t>b</a:t>
              </a:r>
              <a:endParaRPr lang="en-US" altLang="zh-CN" sz="2000" dirty="0">
                <a:latin typeface="微软雅黑" panose="020B0503020204020204" pitchFamily="34" charset="-122"/>
                <a:ea typeface="微软雅黑" panose="020B0503020204020204" pitchFamily="34" charset="-122"/>
              </a:endParaRPr>
            </a:p>
          </p:txBody>
        </p:sp>
        <p:sp>
          <p:nvSpPr>
            <p:cNvPr id="88133" name="AutoShape 10"/>
            <p:cNvSpPr/>
            <p:nvPr/>
          </p:nvSpPr>
          <p:spPr>
            <a:xfrm>
              <a:off x="2634" y="1298"/>
              <a:ext cx="129" cy="142"/>
            </a:xfrm>
            <a:prstGeom prst="flowChartOr">
              <a:avLst/>
            </a:prstGeom>
            <a:solidFill>
              <a:srgbClr val="FF99CC">
                <a:alpha val="50194"/>
              </a:srgbClr>
            </a:solidFill>
            <a:ln w="9525" cap="flat" cmpd="sng">
              <a:solidFill>
                <a:schemeClr val="tx1"/>
              </a:solidFill>
              <a:prstDash val="solid"/>
              <a:round/>
              <a:headEnd type="none" w="med" len="med"/>
              <a:tailEnd type="none" w="med" len="med"/>
            </a:ln>
          </p:spPr>
          <p:txBody>
            <a:bodyPr wrap="none" anchor="ctr"/>
            <a:p>
              <a:pPr algn="ctr"/>
              <a:endParaRPr lang="zh-CN" altLang="en-US" sz="2000" dirty="0">
                <a:latin typeface="微软雅黑" panose="020B0503020204020204" pitchFamily="34" charset="-122"/>
                <a:ea typeface="微软雅黑" panose="020B0503020204020204" pitchFamily="34" charset="-122"/>
              </a:endParaRPr>
            </a:p>
          </p:txBody>
        </p:sp>
        <p:sp>
          <p:nvSpPr>
            <p:cNvPr id="88134" name="Line 11"/>
            <p:cNvSpPr/>
            <p:nvPr/>
          </p:nvSpPr>
          <p:spPr>
            <a:xfrm>
              <a:off x="2463" y="1369"/>
              <a:ext cx="171" cy="0"/>
            </a:xfrm>
            <a:prstGeom prst="line">
              <a:avLst/>
            </a:prstGeom>
            <a:ln w="9525" cap="flat" cmpd="sng">
              <a:solidFill>
                <a:schemeClr val="tx1"/>
              </a:solidFill>
              <a:prstDash val="solid"/>
              <a:round/>
              <a:headEnd type="none" w="med" len="med"/>
              <a:tailEnd type="triangle" w="med" len="med"/>
            </a:ln>
          </p:spPr>
        </p:sp>
        <p:sp>
          <p:nvSpPr>
            <p:cNvPr id="88135" name="Line 12"/>
            <p:cNvSpPr/>
            <p:nvPr/>
          </p:nvSpPr>
          <p:spPr>
            <a:xfrm>
              <a:off x="2763" y="1369"/>
              <a:ext cx="129" cy="0"/>
            </a:xfrm>
            <a:prstGeom prst="line">
              <a:avLst/>
            </a:prstGeom>
            <a:ln w="9525" cap="flat" cmpd="sng">
              <a:solidFill>
                <a:schemeClr val="tx1"/>
              </a:solidFill>
              <a:prstDash val="solid"/>
              <a:round/>
              <a:headEnd type="none" w="med" len="med"/>
              <a:tailEnd type="triangle" w="med" len="med"/>
            </a:ln>
          </p:spPr>
        </p:sp>
        <p:sp>
          <p:nvSpPr>
            <p:cNvPr id="88136" name="Rectangle 13"/>
            <p:cNvSpPr/>
            <p:nvPr/>
          </p:nvSpPr>
          <p:spPr>
            <a:xfrm>
              <a:off x="2892" y="1227"/>
              <a:ext cx="558" cy="249"/>
            </a:xfrm>
            <a:prstGeom prst="rect">
              <a:avLst/>
            </a:prstGeom>
            <a:solidFill>
              <a:srgbClr val="99CCFF">
                <a:alpha val="50194"/>
              </a:srgbClr>
            </a:solidFill>
            <a:ln w="9525" cap="flat" cmpd="sng">
              <a:solidFill>
                <a:schemeClr val="tx1"/>
              </a:solidFill>
              <a:prstDash val="solid"/>
              <a:miter/>
              <a:headEnd type="none" w="med" len="med"/>
              <a:tailEnd type="none" w="med" len="med"/>
            </a:ln>
          </p:spPr>
          <p:txBody>
            <a:bodyPr wrap="none" anchor="ctr"/>
            <a:p>
              <a:pPr algn="ctr"/>
              <a:r>
                <a:rPr lang="en-US" altLang="zh-CN" sz="2000" dirty="0">
                  <a:latin typeface="微软雅黑" panose="020B0503020204020204" pitchFamily="34" charset="-122"/>
                  <a:ea typeface="微软雅黑" panose="020B0503020204020204" pitchFamily="34" charset="-122"/>
                </a:rPr>
                <a:t>c</a:t>
              </a:r>
              <a:endParaRPr lang="en-US" altLang="zh-CN" sz="2000" dirty="0">
                <a:latin typeface="微软雅黑" panose="020B0503020204020204" pitchFamily="34" charset="-122"/>
                <a:ea typeface="微软雅黑" panose="020B0503020204020204" pitchFamily="34" charset="-122"/>
              </a:endParaRPr>
            </a:p>
          </p:txBody>
        </p:sp>
        <p:sp>
          <p:nvSpPr>
            <p:cNvPr id="88137" name="Line 14"/>
            <p:cNvSpPr/>
            <p:nvPr/>
          </p:nvSpPr>
          <p:spPr>
            <a:xfrm>
              <a:off x="3450" y="1369"/>
              <a:ext cx="172" cy="0"/>
            </a:xfrm>
            <a:prstGeom prst="line">
              <a:avLst/>
            </a:prstGeom>
            <a:ln w="9525" cap="flat" cmpd="sng">
              <a:solidFill>
                <a:schemeClr val="tx1"/>
              </a:solidFill>
              <a:prstDash val="solid"/>
              <a:round/>
              <a:headEnd type="none" w="med" len="med"/>
              <a:tailEnd type="triangle" w="med" len="med"/>
            </a:ln>
          </p:spPr>
        </p:sp>
        <p:sp>
          <p:nvSpPr>
            <p:cNvPr id="88138" name="Rectangle 15"/>
            <p:cNvSpPr/>
            <p:nvPr/>
          </p:nvSpPr>
          <p:spPr>
            <a:xfrm>
              <a:off x="3622" y="1227"/>
              <a:ext cx="558" cy="249"/>
            </a:xfrm>
            <a:prstGeom prst="rect">
              <a:avLst/>
            </a:prstGeom>
            <a:solidFill>
              <a:srgbClr val="CCFFFF">
                <a:alpha val="50194"/>
              </a:srgbClr>
            </a:solidFill>
            <a:ln w="9525" cap="flat" cmpd="sng">
              <a:solidFill>
                <a:schemeClr val="tx1"/>
              </a:solidFill>
              <a:prstDash val="solid"/>
              <a:miter/>
              <a:headEnd type="none" w="med" len="med"/>
              <a:tailEnd type="none" w="med" len="med"/>
            </a:ln>
          </p:spPr>
          <p:txBody>
            <a:bodyPr wrap="none" anchor="ctr"/>
            <a:p>
              <a:pPr algn="ctr"/>
              <a:r>
                <a:rPr lang="en-US" altLang="zh-CN" sz="2000" dirty="0">
                  <a:latin typeface="微软雅黑" panose="020B0503020204020204" pitchFamily="34" charset="-122"/>
                  <a:ea typeface="微软雅黑" panose="020B0503020204020204" pitchFamily="34" charset="-122"/>
                </a:rPr>
                <a:t>d</a:t>
              </a:r>
              <a:endParaRPr lang="en-US" altLang="zh-CN" sz="2000" dirty="0">
                <a:latin typeface="微软雅黑" panose="020B0503020204020204" pitchFamily="34" charset="-122"/>
                <a:ea typeface="微软雅黑" panose="020B0503020204020204" pitchFamily="34" charset="-122"/>
              </a:endParaRPr>
            </a:p>
          </p:txBody>
        </p:sp>
        <p:sp>
          <p:nvSpPr>
            <p:cNvPr id="88139" name="Line 16"/>
            <p:cNvSpPr/>
            <p:nvPr/>
          </p:nvSpPr>
          <p:spPr>
            <a:xfrm>
              <a:off x="4180" y="1369"/>
              <a:ext cx="171" cy="0"/>
            </a:xfrm>
            <a:prstGeom prst="line">
              <a:avLst/>
            </a:prstGeom>
            <a:ln w="9525" cap="flat" cmpd="sng">
              <a:solidFill>
                <a:schemeClr val="tx1"/>
              </a:solidFill>
              <a:prstDash val="solid"/>
              <a:round/>
              <a:headEnd type="none" w="med" len="med"/>
              <a:tailEnd type="triangle" w="med" len="med"/>
            </a:ln>
          </p:spPr>
        </p:sp>
        <p:sp>
          <p:nvSpPr>
            <p:cNvPr id="88140" name="AutoShape 17"/>
            <p:cNvSpPr/>
            <p:nvPr/>
          </p:nvSpPr>
          <p:spPr>
            <a:xfrm>
              <a:off x="4351" y="1298"/>
              <a:ext cx="129" cy="142"/>
            </a:xfrm>
            <a:prstGeom prst="flowChartOr">
              <a:avLst/>
            </a:prstGeom>
            <a:solidFill>
              <a:srgbClr val="FF99CC">
                <a:alpha val="50194"/>
              </a:srgbClr>
            </a:solidFill>
            <a:ln w="9525" cap="flat" cmpd="sng">
              <a:solidFill>
                <a:schemeClr val="tx1"/>
              </a:solidFill>
              <a:prstDash val="solid"/>
              <a:round/>
              <a:headEnd type="none" w="med" len="med"/>
              <a:tailEnd type="none" w="med" len="med"/>
            </a:ln>
          </p:spPr>
          <p:txBody>
            <a:bodyPr wrap="none" anchor="ctr"/>
            <a:p>
              <a:pPr algn="ctr"/>
              <a:endParaRPr lang="zh-CN" altLang="en-US" sz="2000" dirty="0">
                <a:latin typeface="微软雅黑" panose="020B0503020204020204" pitchFamily="34" charset="-122"/>
                <a:ea typeface="微软雅黑" panose="020B0503020204020204" pitchFamily="34" charset="-122"/>
              </a:endParaRPr>
            </a:p>
          </p:txBody>
        </p:sp>
        <p:sp>
          <p:nvSpPr>
            <p:cNvPr id="88141" name="Line 18"/>
            <p:cNvSpPr/>
            <p:nvPr/>
          </p:nvSpPr>
          <p:spPr>
            <a:xfrm>
              <a:off x="703" y="1334"/>
              <a:ext cx="172" cy="0"/>
            </a:xfrm>
            <a:prstGeom prst="line">
              <a:avLst/>
            </a:prstGeom>
            <a:ln w="9525" cap="flat" cmpd="sng">
              <a:solidFill>
                <a:schemeClr val="tx1"/>
              </a:solidFill>
              <a:prstDash val="solid"/>
              <a:round/>
              <a:headEnd type="none" w="med" len="med"/>
              <a:tailEnd type="triangle" w="med" len="med"/>
            </a:ln>
          </p:spPr>
        </p:sp>
        <p:sp>
          <p:nvSpPr>
            <p:cNvPr id="88142" name="Line 19"/>
            <p:cNvSpPr/>
            <p:nvPr/>
          </p:nvSpPr>
          <p:spPr>
            <a:xfrm flipV="1">
              <a:off x="703" y="1071"/>
              <a:ext cx="0" cy="273"/>
            </a:xfrm>
            <a:prstGeom prst="line">
              <a:avLst/>
            </a:prstGeom>
            <a:ln w="9525" cap="flat" cmpd="sng">
              <a:solidFill>
                <a:schemeClr val="tx1"/>
              </a:solidFill>
              <a:prstDash val="solid"/>
              <a:round/>
              <a:headEnd type="none" w="med" len="med"/>
              <a:tailEnd type="none" w="med" len="med"/>
            </a:ln>
          </p:spPr>
        </p:sp>
        <p:sp>
          <p:nvSpPr>
            <p:cNvPr id="88143" name="Line 20"/>
            <p:cNvSpPr/>
            <p:nvPr/>
          </p:nvSpPr>
          <p:spPr>
            <a:xfrm>
              <a:off x="703" y="1071"/>
              <a:ext cx="3402" cy="0"/>
            </a:xfrm>
            <a:prstGeom prst="line">
              <a:avLst/>
            </a:prstGeom>
            <a:ln w="9525" cap="flat" cmpd="sng">
              <a:solidFill>
                <a:schemeClr val="tx1"/>
              </a:solidFill>
              <a:prstDash val="solid"/>
              <a:round/>
              <a:headEnd type="none" w="med" len="med"/>
              <a:tailEnd type="none" w="med" len="med"/>
            </a:ln>
          </p:spPr>
        </p:sp>
        <p:sp>
          <p:nvSpPr>
            <p:cNvPr id="88144" name="Line 21"/>
            <p:cNvSpPr/>
            <p:nvPr/>
          </p:nvSpPr>
          <p:spPr>
            <a:xfrm>
              <a:off x="1655" y="1071"/>
              <a:ext cx="0" cy="249"/>
            </a:xfrm>
            <a:prstGeom prst="line">
              <a:avLst/>
            </a:prstGeom>
            <a:ln w="9525" cap="flat" cmpd="sng">
              <a:solidFill>
                <a:schemeClr val="tx1"/>
              </a:solidFill>
              <a:prstDash val="solid"/>
              <a:round/>
              <a:headEnd type="none" w="med" len="med"/>
              <a:tailEnd type="triangle" w="med" len="med"/>
            </a:ln>
          </p:spPr>
        </p:sp>
        <p:sp>
          <p:nvSpPr>
            <p:cNvPr id="88145" name="Line 22"/>
            <p:cNvSpPr/>
            <p:nvPr/>
          </p:nvSpPr>
          <p:spPr>
            <a:xfrm>
              <a:off x="2699" y="1071"/>
              <a:ext cx="0" cy="249"/>
            </a:xfrm>
            <a:prstGeom prst="line">
              <a:avLst/>
            </a:prstGeom>
            <a:ln w="9525" cap="flat" cmpd="sng">
              <a:solidFill>
                <a:schemeClr val="tx1"/>
              </a:solidFill>
              <a:prstDash val="solid"/>
              <a:round/>
              <a:headEnd type="none" w="med" len="med"/>
              <a:tailEnd type="triangle" w="med" len="med"/>
            </a:ln>
          </p:spPr>
        </p:sp>
        <p:sp>
          <p:nvSpPr>
            <p:cNvPr id="88146" name="Line 23"/>
            <p:cNvSpPr/>
            <p:nvPr/>
          </p:nvSpPr>
          <p:spPr>
            <a:xfrm>
              <a:off x="3515" y="1661"/>
              <a:ext cx="1134" cy="0"/>
            </a:xfrm>
            <a:prstGeom prst="line">
              <a:avLst/>
            </a:prstGeom>
            <a:ln w="19050" cap="flat" cmpd="sng">
              <a:solidFill>
                <a:schemeClr val="accent2"/>
              </a:solidFill>
              <a:prstDash val="solid"/>
              <a:round/>
              <a:headEnd type="none" w="med" len="med"/>
              <a:tailEnd type="arrow" w="med" len="med"/>
            </a:ln>
          </p:spPr>
        </p:sp>
        <p:sp>
          <p:nvSpPr>
            <p:cNvPr id="88147" name="Rectangle 24"/>
            <p:cNvSpPr/>
            <p:nvPr/>
          </p:nvSpPr>
          <p:spPr>
            <a:xfrm>
              <a:off x="4558" y="1253"/>
              <a:ext cx="214" cy="296"/>
            </a:xfrm>
            <a:prstGeom prst="rect">
              <a:avLst/>
            </a:prstGeom>
            <a:solidFill>
              <a:srgbClr val="FFFFFF">
                <a:alpha val="50194"/>
              </a:srgbClr>
            </a:solidFill>
            <a:ln w="9525">
              <a:noFill/>
            </a:ln>
          </p:spPr>
          <p:txBody>
            <a:bodyPr wrap="square" anchor="t">
              <a:spAutoFit/>
            </a:bodyPr>
            <a:p>
              <a:pPr algn="ct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88148" name="Rectangle 25"/>
            <p:cNvSpPr/>
            <p:nvPr/>
          </p:nvSpPr>
          <p:spPr>
            <a:xfrm>
              <a:off x="3992" y="942"/>
              <a:ext cx="214" cy="296"/>
            </a:xfrm>
            <a:prstGeom prst="rect">
              <a:avLst/>
            </a:prstGeom>
            <a:solidFill>
              <a:srgbClr val="FFFFFF">
                <a:alpha val="50194"/>
              </a:srgbClr>
            </a:solidFill>
            <a:ln w="9525">
              <a:noFill/>
            </a:ln>
          </p:spPr>
          <p:txBody>
            <a:bodyPr wrap="square" anchor="t">
              <a:spAutoFit/>
            </a:bodyPr>
            <a:p>
              <a:pPr algn="ct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88149" name="Rectangle 26"/>
            <p:cNvSpPr/>
            <p:nvPr/>
          </p:nvSpPr>
          <p:spPr>
            <a:xfrm>
              <a:off x="4558" y="1525"/>
              <a:ext cx="226" cy="296"/>
            </a:xfrm>
            <a:prstGeom prst="rect">
              <a:avLst/>
            </a:prstGeom>
            <a:solidFill>
              <a:srgbClr val="FFFFFF">
                <a:alpha val="50194"/>
              </a:srgbClr>
            </a:solidFill>
            <a:ln w="9525">
              <a:noFill/>
            </a:ln>
          </p:spPr>
          <p:txBody>
            <a:bodyPr anchor="t">
              <a:spAutoFit/>
            </a:bodyPr>
            <a:p>
              <a:pPr algn="ct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88150" name="Line 27"/>
            <p:cNvSpPr/>
            <p:nvPr/>
          </p:nvSpPr>
          <p:spPr>
            <a:xfrm flipV="1">
              <a:off x="4422" y="1434"/>
              <a:ext cx="0" cy="227"/>
            </a:xfrm>
            <a:prstGeom prst="line">
              <a:avLst/>
            </a:prstGeom>
            <a:ln w="9525" cap="flat" cmpd="sng">
              <a:solidFill>
                <a:schemeClr val="tx1"/>
              </a:solidFill>
              <a:prstDash val="solid"/>
              <a:round/>
              <a:headEnd type="none" w="med" len="med"/>
              <a:tailEnd type="triangle" w="med" len="med"/>
            </a:ln>
          </p:spPr>
        </p:sp>
        <p:sp>
          <p:nvSpPr>
            <p:cNvPr id="88151" name="Line 28"/>
            <p:cNvSpPr/>
            <p:nvPr/>
          </p:nvSpPr>
          <p:spPr>
            <a:xfrm flipV="1">
              <a:off x="4694" y="1476"/>
              <a:ext cx="301" cy="94"/>
            </a:xfrm>
            <a:prstGeom prst="line">
              <a:avLst/>
            </a:prstGeom>
            <a:ln w="9525" cap="flat" cmpd="sng">
              <a:solidFill>
                <a:schemeClr val="tx1"/>
              </a:solidFill>
              <a:prstDash val="solid"/>
              <a:round/>
              <a:headEnd type="none" w="med" len="med"/>
              <a:tailEnd type="none" w="med" len="med"/>
            </a:ln>
          </p:spPr>
        </p:sp>
        <p:sp>
          <p:nvSpPr>
            <p:cNvPr id="88152" name="Line 30"/>
            <p:cNvSpPr/>
            <p:nvPr/>
          </p:nvSpPr>
          <p:spPr>
            <a:xfrm flipH="1">
              <a:off x="4140" y="899"/>
              <a:ext cx="395" cy="37"/>
            </a:xfrm>
            <a:prstGeom prst="line">
              <a:avLst/>
            </a:prstGeom>
            <a:ln w="9525" cap="flat" cmpd="sng">
              <a:solidFill>
                <a:schemeClr val="tx1"/>
              </a:solidFill>
              <a:prstDash val="solid"/>
              <a:round/>
              <a:headEnd type="none" w="med" len="med"/>
              <a:tailEnd type="none" w="med" len="med"/>
            </a:ln>
          </p:spPr>
        </p:sp>
        <p:sp>
          <p:nvSpPr>
            <p:cNvPr id="88153" name="Line 32"/>
            <p:cNvSpPr/>
            <p:nvPr/>
          </p:nvSpPr>
          <p:spPr>
            <a:xfrm flipH="1" flipV="1">
              <a:off x="4320" y="899"/>
              <a:ext cx="546" cy="613"/>
            </a:xfrm>
            <a:prstGeom prst="line">
              <a:avLst/>
            </a:prstGeom>
            <a:ln w="9525" cap="flat" cmpd="sng">
              <a:solidFill>
                <a:schemeClr val="tx1"/>
              </a:solidFill>
              <a:prstDash val="dash"/>
              <a:round/>
              <a:headEnd type="none" w="med" len="med"/>
              <a:tailEnd type="none" w="med" len="med"/>
            </a:ln>
          </p:spPr>
        </p:sp>
        <p:sp>
          <p:nvSpPr>
            <p:cNvPr id="88154" name="Rectangle 97"/>
            <p:cNvSpPr/>
            <p:nvPr/>
          </p:nvSpPr>
          <p:spPr>
            <a:xfrm>
              <a:off x="4876" y="1344"/>
              <a:ext cx="226" cy="296"/>
            </a:xfrm>
            <a:prstGeom prst="rect">
              <a:avLst/>
            </a:prstGeom>
            <a:solidFill>
              <a:srgbClr val="FFFFFF">
                <a:alpha val="50194"/>
              </a:srgbClr>
            </a:solidFill>
            <a:ln w="9525">
              <a:noFill/>
            </a:ln>
          </p:spPr>
          <p:txBody>
            <a:bodyPr anchor="t">
              <a:spAutoFit/>
            </a:bodyPr>
            <a:p>
              <a:pPr algn="ct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88155" name="Line 98"/>
            <p:cNvSpPr/>
            <p:nvPr/>
          </p:nvSpPr>
          <p:spPr>
            <a:xfrm>
              <a:off x="5103" y="1480"/>
              <a:ext cx="226" cy="0"/>
            </a:xfrm>
            <a:prstGeom prst="line">
              <a:avLst/>
            </a:prstGeom>
            <a:ln w="9525" cap="flat" cmpd="sng">
              <a:solidFill>
                <a:schemeClr val="tx1"/>
              </a:solidFill>
              <a:prstDash val="solid"/>
              <a:round/>
              <a:headEnd type="none" w="med" len="med"/>
              <a:tailEnd type="triangle" w="med" len="med"/>
            </a:ln>
          </p:spPr>
        </p:sp>
        <p:sp>
          <p:nvSpPr>
            <p:cNvPr id="88156" name="Line 99"/>
            <p:cNvSpPr/>
            <p:nvPr/>
          </p:nvSpPr>
          <p:spPr>
            <a:xfrm>
              <a:off x="4468" y="1389"/>
              <a:ext cx="181" cy="0"/>
            </a:xfrm>
            <a:prstGeom prst="line">
              <a:avLst/>
            </a:prstGeom>
            <a:ln w="9525" cap="flat" cmpd="sng">
              <a:solidFill>
                <a:schemeClr val="tx1"/>
              </a:solidFill>
              <a:prstDash val="solid"/>
              <a:round/>
              <a:headEnd type="none" w="med" len="med"/>
              <a:tailEnd type="triangle" w="med" len="med"/>
            </a:ln>
          </p:spPr>
        </p:sp>
        <p:sp>
          <p:nvSpPr>
            <p:cNvPr id="88157" name="Rectangle 100"/>
            <p:cNvSpPr/>
            <p:nvPr/>
          </p:nvSpPr>
          <p:spPr>
            <a:xfrm>
              <a:off x="4005" y="674"/>
              <a:ext cx="226" cy="296"/>
            </a:xfrm>
            <a:prstGeom prst="rect">
              <a:avLst/>
            </a:prstGeom>
            <a:solidFill>
              <a:srgbClr val="FFFFFF">
                <a:alpha val="50194"/>
              </a:srgbClr>
            </a:solidFill>
            <a:ln w="9525">
              <a:noFill/>
            </a:ln>
          </p:spPr>
          <p:txBody>
            <a:bodyPr anchor="t">
              <a:spAutoFit/>
            </a:bodyPr>
            <a:p>
              <a:pPr algn="ct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88158" name="Rectangle 101"/>
            <p:cNvSpPr/>
            <p:nvPr/>
          </p:nvSpPr>
          <p:spPr>
            <a:xfrm>
              <a:off x="4410" y="764"/>
              <a:ext cx="226" cy="296"/>
            </a:xfrm>
            <a:prstGeom prst="rect">
              <a:avLst/>
            </a:prstGeom>
            <a:solidFill>
              <a:srgbClr val="FFFFFF">
                <a:alpha val="50194"/>
              </a:srgbClr>
            </a:solidFill>
            <a:ln w="9525">
              <a:noFill/>
            </a:ln>
          </p:spPr>
          <p:txBody>
            <a:bodyPr anchor="t">
              <a:spAutoFit/>
            </a:bodyPr>
            <a:p>
              <a:pPr algn="ct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88159" name="Line 102"/>
            <p:cNvSpPr/>
            <p:nvPr/>
          </p:nvSpPr>
          <p:spPr>
            <a:xfrm flipH="1" flipV="1">
              <a:off x="4529" y="899"/>
              <a:ext cx="29" cy="490"/>
            </a:xfrm>
            <a:prstGeom prst="line">
              <a:avLst/>
            </a:prstGeom>
            <a:ln w="9525" cap="flat" cmpd="sng">
              <a:solidFill>
                <a:schemeClr val="tx1"/>
              </a:solidFill>
              <a:prstDash val="solid"/>
              <a:round/>
              <a:headEnd type="none" w="med" len="med"/>
              <a:tailEnd type="triangle" w="med" len="med"/>
            </a:ln>
          </p:spPr>
        </p:sp>
        <p:sp>
          <p:nvSpPr>
            <p:cNvPr id="88160" name="Rectangle 103"/>
            <p:cNvSpPr/>
            <p:nvPr/>
          </p:nvSpPr>
          <p:spPr>
            <a:xfrm>
              <a:off x="4500" y="1349"/>
              <a:ext cx="208" cy="296"/>
            </a:xfrm>
            <a:prstGeom prst="rect">
              <a:avLst/>
            </a:prstGeom>
            <a:noFill/>
            <a:ln w="9525">
              <a:noFill/>
            </a:ln>
          </p:spPr>
          <p:txBody>
            <a:bodyPr wrap="square" anchor="t">
              <a:spAutoFit/>
            </a:bodyPr>
            <a:p>
              <a:pPr algn="ctr"/>
              <a:r>
                <a:rPr lang="en-US" altLang="zh-CN" sz="2000" dirty="0">
                  <a:latin typeface="微软雅黑" panose="020B0503020204020204" pitchFamily="34" charset="-122"/>
                  <a:ea typeface="微软雅黑" panose="020B0503020204020204" pitchFamily="34" charset="-122"/>
                </a:rPr>
                <a:t>e</a:t>
              </a:r>
              <a:endParaRPr lang="en-US" altLang="zh-CN" sz="2000" dirty="0">
                <a:latin typeface="微软雅黑" panose="020B0503020204020204" pitchFamily="34" charset="-122"/>
                <a:ea typeface="微软雅黑" panose="020B0503020204020204" pitchFamily="34" charset="-122"/>
              </a:endParaRPr>
            </a:p>
          </p:txBody>
        </p:sp>
        <p:sp>
          <p:nvSpPr>
            <p:cNvPr id="88161" name="Rectangle 104"/>
            <p:cNvSpPr/>
            <p:nvPr/>
          </p:nvSpPr>
          <p:spPr>
            <a:xfrm>
              <a:off x="5057" y="1570"/>
              <a:ext cx="172" cy="296"/>
            </a:xfrm>
            <a:prstGeom prst="rect">
              <a:avLst/>
            </a:prstGeom>
            <a:noFill/>
            <a:ln w="9525">
              <a:noFill/>
            </a:ln>
          </p:spPr>
          <p:txBody>
            <a:bodyPr wrap="square" anchor="t">
              <a:spAutoFit/>
            </a:bodyPr>
            <a:p>
              <a:pPr algn="ctr"/>
              <a:r>
                <a:rPr lang="en-US" altLang="zh-CN" sz="2000" dirty="0">
                  <a:latin typeface="微软雅黑" panose="020B0503020204020204" pitchFamily="34" charset="-122"/>
                  <a:ea typeface="微软雅黑" panose="020B0503020204020204" pitchFamily="34" charset="-122"/>
                </a:rPr>
                <a:t>f</a:t>
              </a:r>
              <a:endParaRPr lang="en-US" altLang="zh-CN" sz="2000" dirty="0">
                <a:latin typeface="微软雅黑" panose="020B0503020204020204" pitchFamily="34" charset="-122"/>
                <a:ea typeface="微软雅黑" panose="020B0503020204020204" pitchFamily="34" charset="-122"/>
              </a:endParaRPr>
            </a:p>
          </p:txBody>
        </p:sp>
        <p:sp>
          <p:nvSpPr>
            <p:cNvPr id="88162" name="Rectangle 105"/>
            <p:cNvSpPr/>
            <p:nvPr/>
          </p:nvSpPr>
          <p:spPr>
            <a:xfrm>
              <a:off x="4635" y="764"/>
              <a:ext cx="204" cy="296"/>
            </a:xfrm>
            <a:prstGeom prst="rect">
              <a:avLst/>
            </a:prstGeom>
            <a:noFill/>
            <a:ln w="9525">
              <a:noFill/>
            </a:ln>
          </p:spPr>
          <p:txBody>
            <a:bodyPr wrap="square" anchor="t">
              <a:spAutoFit/>
            </a:bodyPr>
            <a:p>
              <a:pPr algn="ctr"/>
              <a:r>
                <a:rPr lang="en-US" altLang="zh-CN" sz="2000" dirty="0">
                  <a:latin typeface="微软雅黑" panose="020B0503020204020204" pitchFamily="34" charset="-122"/>
                  <a:ea typeface="微软雅黑" panose="020B0503020204020204" pitchFamily="34" charset="-122"/>
                </a:rPr>
                <a:t>k</a:t>
              </a:r>
              <a:endParaRPr lang="en-US" altLang="zh-CN" sz="2000" dirty="0">
                <a:latin typeface="微软雅黑" panose="020B0503020204020204" pitchFamily="34" charset="-122"/>
                <a:ea typeface="微软雅黑" panose="020B0503020204020204" pitchFamily="34" charset="-122"/>
              </a:endParaRPr>
            </a:p>
          </p:txBody>
        </p:sp>
        <p:sp>
          <p:nvSpPr>
            <p:cNvPr id="88163" name="Rectangle 106"/>
            <p:cNvSpPr/>
            <p:nvPr/>
          </p:nvSpPr>
          <p:spPr>
            <a:xfrm>
              <a:off x="2880" y="1570"/>
              <a:ext cx="591" cy="296"/>
            </a:xfrm>
            <a:prstGeom prst="rect">
              <a:avLst/>
            </a:prstGeom>
            <a:noFill/>
            <a:ln w="9525">
              <a:noFill/>
            </a:ln>
          </p:spPr>
          <p:txBody>
            <a:bodyPr wrap="square" anchor="t">
              <a:spAutoFit/>
            </a:bodyPr>
            <a:p>
              <a:pPr algn="ctr"/>
              <a:r>
                <a:rPr lang="zh-CN" altLang="en-US" sz="2000" dirty="0">
                  <a:latin typeface="微软雅黑" panose="020B0503020204020204" pitchFamily="34" charset="-122"/>
                  <a:ea typeface="微软雅黑" panose="020B0503020204020204" pitchFamily="34" charset="-122"/>
                </a:rPr>
                <a:t>输入</a:t>
              </a:r>
              <a:r>
                <a:rPr lang="en-US" altLang="zh-CN" sz="2000" dirty="0">
                  <a:latin typeface="微软雅黑" panose="020B0503020204020204" pitchFamily="34" charset="-122"/>
                  <a:ea typeface="微软雅黑" panose="020B0503020204020204" pitchFamily="34" charset="-122"/>
                </a:rPr>
                <a:t>m</a:t>
              </a:r>
              <a:endParaRPr lang="en-US" altLang="zh-CN" sz="2000" dirty="0">
                <a:latin typeface="微软雅黑" panose="020B0503020204020204" pitchFamily="34" charset="-122"/>
                <a:ea typeface="微软雅黑" panose="020B0503020204020204" pitchFamily="34" charset="-122"/>
              </a:endParaRPr>
            </a:p>
          </p:txBody>
        </p:sp>
        <p:sp>
          <p:nvSpPr>
            <p:cNvPr id="88164" name="Rectangle 107"/>
            <p:cNvSpPr/>
            <p:nvPr/>
          </p:nvSpPr>
          <p:spPr>
            <a:xfrm>
              <a:off x="4921" y="1207"/>
              <a:ext cx="436" cy="296"/>
            </a:xfrm>
            <a:prstGeom prst="rect">
              <a:avLst/>
            </a:prstGeom>
            <a:noFill/>
            <a:ln w="9525">
              <a:noFill/>
            </a:ln>
          </p:spPr>
          <p:txBody>
            <a:bodyPr wrap="square" anchor="t">
              <a:spAutoFit/>
            </a:bodyPr>
            <a:p>
              <a:pPr algn="ctr"/>
              <a:r>
                <a:rPr lang="zh-CN" altLang="en-US" sz="2000" dirty="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grpSp>
      <p:sp>
        <p:nvSpPr>
          <p:cNvPr id="88165" name="Rectangle 109"/>
          <p:cNvSpPr/>
          <p:nvPr/>
        </p:nvSpPr>
        <p:spPr>
          <a:xfrm>
            <a:off x="4543425" y="3152775"/>
            <a:ext cx="4048125" cy="3290888"/>
          </a:xfrm>
          <a:prstGeom prst="rect">
            <a:avLst/>
          </a:prstGeom>
          <a:noFill/>
          <a:ln w="9525">
            <a:noFill/>
          </a:ln>
        </p:spPr>
        <p:txBody>
          <a:bodyPr wrap="square" anchor="t">
            <a:spAutoFit/>
          </a:bodyPr>
          <a:p>
            <a:pPr>
              <a:lnSpc>
                <a:spcPct val="150000"/>
              </a:lnSpc>
            </a:pPr>
            <a:r>
              <a:rPr lang="zh-CN" altLang="en-US" sz="2000" dirty="0">
                <a:latin typeface="微软雅黑" panose="020B0503020204020204" pitchFamily="34" charset="-122"/>
                <a:ea typeface="微软雅黑" panose="020B0503020204020204" pitchFamily="34" charset="-122"/>
              </a:rPr>
              <a:t>当信息位输入时，开关</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向下，输入信息码一方面送入除法器进行运算，另一方面直接输出。在信息位全部进入除法器后，开关转向上，这时输出端直接接到移存器，将移存器中存储的除法余项依次取出，同时切断反馈线</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p:nvPr/>
        </p:nvSpPr>
        <p:spPr>
          <a:xfrm>
            <a:off x="1547813" y="549275"/>
            <a:ext cx="5472112" cy="533400"/>
          </a:xfrm>
          <a:prstGeom prst="rect">
            <a:avLst/>
          </a:prstGeom>
          <a:noFill/>
          <a:ln w="9525">
            <a:noFill/>
          </a:ln>
        </p:spPr>
        <p:txBody>
          <a:bodyPr anchor="ctr"/>
          <a:p>
            <a:r>
              <a:rPr lang="zh-CN" altLang="en-US" sz="2800" b="1" dirty="0">
                <a:solidFill>
                  <a:srgbClr val="0000FF"/>
                </a:solidFill>
                <a:latin typeface="微软雅黑" panose="020B0503020204020204" pitchFamily="34" charset="-122"/>
                <a:ea typeface="微软雅黑" panose="020B0503020204020204" pitchFamily="34" charset="-122"/>
              </a:rPr>
              <a:t>二 循环码的解码方法</a:t>
            </a:r>
            <a:r>
              <a:rPr lang="en-US" altLang="zh-CN" sz="2800" b="1" dirty="0">
                <a:solidFill>
                  <a:srgbClr val="0000FF"/>
                </a:solidFill>
                <a:latin typeface="微软雅黑" panose="020B0503020204020204" pitchFamily="34" charset="-122"/>
                <a:ea typeface="微软雅黑" panose="020B0503020204020204" pitchFamily="34" charset="-122"/>
              </a:rPr>
              <a:t>—</a:t>
            </a:r>
            <a:r>
              <a:rPr lang="zh-CN" altLang="en-US" sz="2800" b="1" dirty="0">
                <a:solidFill>
                  <a:srgbClr val="0000FF"/>
                </a:solidFill>
                <a:latin typeface="微软雅黑" panose="020B0503020204020204" pitchFamily="34" charset="-122"/>
                <a:ea typeface="微软雅黑" panose="020B0503020204020204" pitchFamily="34" charset="-122"/>
              </a:rPr>
              <a:t>检错</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89090" name="Rectangle 3"/>
          <p:cNvSpPr/>
          <p:nvPr/>
        </p:nvSpPr>
        <p:spPr>
          <a:xfrm>
            <a:off x="323850" y="1428750"/>
            <a:ext cx="8402638" cy="4200525"/>
          </a:xfrm>
          <a:prstGeom prst="rect">
            <a:avLst/>
          </a:prstGeom>
          <a:noFill/>
          <a:ln w="9525">
            <a:noFill/>
          </a:ln>
        </p:spPr>
        <p:txBody>
          <a:bodyPr wrap="square" anchor="t">
            <a:spAutoFit/>
          </a:bodyPr>
          <a:p>
            <a:pPr>
              <a:lnSpc>
                <a:spcPct val="150000"/>
              </a:lnSpc>
            </a:pPr>
            <a:r>
              <a:rPr lang="zh-CN" altLang="en-US" sz="2000" dirty="0">
                <a:latin typeface="微软雅黑" panose="020B0503020204020204" pitchFamily="34" charset="-122"/>
                <a:ea typeface="微软雅黑" panose="020B0503020204020204" pitchFamily="34" charset="-122"/>
              </a:rPr>
              <a:t>循环码的解码要求有两个：检错和纠错</a:t>
            </a:r>
            <a:endParaRPr lang="zh-CN" altLang="en-US" sz="2000" dirty="0">
              <a:latin typeface="微软雅黑" panose="020B0503020204020204" pitchFamily="34" charset="-122"/>
              <a:ea typeface="微软雅黑" panose="020B0503020204020204" pitchFamily="34" charset="-122"/>
            </a:endParaRPr>
          </a:p>
          <a:p>
            <a:pPr>
              <a:lnSpc>
                <a:spcPct val="150000"/>
              </a:lnSpc>
              <a:buAutoNum type="arabicPeriod"/>
            </a:pPr>
            <a:r>
              <a:rPr lang="zh-CN" altLang="en-US" sz="2800" b="1" dirty="0">
                <a:solidFill>
                  <a:schemeClr val="tx2"/>
                </a:solidFill>
                <a:latin typeface="微软雅黑" panose="020B0503020204020204" pitchFamily="34" charset="-122"/>
                <a:ea typeface="微软雅黑" panose="020B0503020204020204" pitchFamily="34" charset="-122"/>
              </a:rPr>
              <a:t> 检错原理</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因为任一码多项式</a:t>
            </a:r>
            <a:r>
              <a:rPr lang="en-US" altLang="zh-CN" sz="2000" dirty="0">
                <a:latin typeface="微软雅黑" panose="020B0503020204020204" pitchFamily="34" charset="-122"/>
                <a:ea typeface="微软雅黑" panose="020B0503020204020204" pitchFamily="34" charset="-122"/>
              </a:rPr>
              <a:t>T(x)</a:t>
            </a:r>
            <a:r>
              <a:rPr lang="zh-CN" altLang="en-US" sz="2000" dirty="0">
                <a:latin typeface="微软雅黑" panose="020B0503020204020204" pitchFamily="34" charset="-122"/>
                <a:ea typeface="微软雅黑" panose="020B0503020204020204" pitchFamily="34" charset="-122"/>
              </a:rPr>
              <a:t>应能被生成多项式</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整除，所以在接收端可以将接收码组</a:t>
            </a:r>
            <a:r>
              <a:rPr lang="en-US" altLang="zh-CN" sz="2000" dirty="0">
                <a:latin typeface="微软雅黑" panose="020B0503020204020204" pitchFamily="34" charset="-122"/>
                <a:ea typeface="微软雅黑" panose="020B0503020204020204" pitchFamily="34" charset="-122"/>
              </a:rPr>
              <a:t>R(x)</a:t>
            </a:r>
            <a:r>
              <a:rPr lang="zh-CN" altLang="en-US" sz="2000" dirty="0">
                <a:latin typeface="微软雅黑" panose="020B0503020204020204" pitchFamily="34" charset="-122"/>
                <a:ea typeface="微软雅黑" panose="020B0503020204020204" pitchFamily="34" charset="-122"/>
              </a:rPr>
              <a:t>用原生成多项式去除。若接收码组与发送码组相同，即</a:t>
            </a:r>
            <a:r>
              <a:rPr lang="en-US" altLang="zh-CN" sz="2000" dirty="0">
                <a:latin typeface="微软雅黑" panose="020B0503020204020204" pitchFamily="34" charset="-122"/>
                <a:ea typeface="微软雅黑" panose="020B0503020204020204" pitchFamily="34" charset="-122"/>
              </a:rPr>
              <a:t>R(x)=T(x)</a:t>
            </a:r>
            <a:r>
              <a:rPr lang="zh-CN" altLang="en-US" sz="2000" dirty="0">
                <a:latin typeface="微软雅黑" panose="020B0503020204020204" pitchFamily="34" charset="-122"/>
                <a:ea typeface="微软雅黑" panose="020B0503020204020204" pitchFamily="34" charset="-122"/>
              </a:rPr>
              <a:t>，则接收码组</a:t>
            </a:r>
            <a:r>
              <a:rPr lang="en-US" altLang="zh-CN" sz="2000" dirty="0">
                <a:latin typeface="微软雅黑" panose="020B0503020204020204" pitchFamily="34" charset="-122"/>
                <a:ea typeface="微软雅黑" panose="020B0503020204020204" pitchFamily="34" charset="-122"/>
              </a:rPr>
              <a:t>R(x)</a:t>
            </a:r>
            <a:r>
              <a:rPr lang="zh-CN" altLang="en-US" sz="2000" dirty="0">
                <a:latin typeface="微软雅黑" panose="020B0503020204020204" pitchFamily="34" charset="-122"/>
                <a:ea typeface="微软雅黑" panose="020B0503020204020204" pitchFamily="34" charset="-122"/>
              </a:rPr>
              <a:t>必定能被</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整除；若码组在传输中发生错误，即 </a:t>
            </a:r>
            <a:r>
              <a:rPr lang="en-US" altLang="zh-CN" sz="2000" dirty="0">
                <a:latin typeface="微软雅黑" panose="020B0503020204020204" pitchFamily="34" charset="-122"/>
                <a:ea typeface="微软雅黑" panose="020B0503020204020204" pitchFamily="34" charset="-122"/>
              </a:rPr>
              <a:t>R(x)</a:t>
            </a:r>
            <a:r>
              <a:rPr lang="en-US"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T(x)</a:t>
            </a:r>
            <a:r>
              <a:rPr lang="zh-CN" altLang="en-US" sz="2000" dirty="0">
                <a:latin typeface="微软雅黑" panose="020B0503020204020204" pitchFamily="34" charset="-122"/>
                <a:ea typeface="微软雅黑" panose="020B0503020204020204" pitchFamily="34" charset="-122"/>
              </a:rPr>
              <a:t>，则</a:t>
            </a:r>
            <a:r>
              <a:rPr lang="en-US" altLang="zh-CN" sz="2000" dirty="0">
                <a:latin typeface="微软雅黑" panose="020B0503020204020204" pitchFamily="34" charset="-122"/>
                <a:ea typeface="微软雅黑" panose="020B0503020204020204" pitchFamily="34" charset="-122"/>
              </a:rPr>
              <a:t>R(x)</a:t>
            </a:r>
            <a:r>
              <a:rPr lang="zh-CN" altLang="en-US" sz="2000" dirty="0">
                <a:latin typeface="微软雅黑" panose="020B0503020204020204" pitchFamily="34" charset="-122"/>
                <a:ea typeface="微软雅黑" panose="020B0503020204020204" pitchFamily="34" charset="-122"/>
              </a:rPr>
              <a:t>除以</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时可能有余项，即有：</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R(x)/g(x)=Q(x)+r(x)/g(x)</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1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b="1" dirty="0">
                <a:solidFill>
                  <a:schemeClr val="tx2"/>
                </a:solidFill>
                <a:latin typeface="微软雅黑" panose="020B0503020204020204" pitchFamily="34" charset="-122"/>
                <a:ea typeface="微软雅黑" panose="020B0503020204020204" pitchFamily="34" charset="-122"/>
              </a:rPr>
              <a:t>因此就以余项是否为零来判别码组有无错误</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a:xfrm>
            <a:off x="1476375" y="622300"/>
            <a:ext cx="2454275" cy="574675"/>
          </a:xfrm>
          <a:ln/>
        </p:spPr>
        <p:txBody>
          <a:bodyPr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三 信道特点</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25602" name="Rectangle 3"/>
          <p:cNvSpPr>
            <a:spLocks noGrp="1"/>
          </p:cNvSpPr>
          <p:nvPr>
            <p:ph idx="1"/>
          </p:nvPr>
        </p:nvSpPr>
        <p:spPr>
          <a:xfrm>
            <a:off x="374650" y="1408113"/>
            <a:ext cx="8347075" cy="4587875"/>
          </a:xfrm>
          <a:ln/>
        </p:spPr>
        <p:txBody>
          <a:bodyPr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从差错控制角度看，按照加性干扰造成错码的统计特性不同信道可以划分为三类：</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400" b="1" dirty="0">
                <a:solidFill>
                  <a:schemeClr val="tx2"/>
                </a:solidFill>
                <a:latin typeface="微软雅黑" panose="020B0503020204020204" pitchFamily="34" charset="-122"/>
                <a:ea typeface="微软雅黑" panose="020B0503020204020204" pitchFamily="34" charset="-122"/>
              </a:rPr>
              <a:t>随机信道</a:t>
            </a:r>
            <a:r>
              <a:rPr lang="en-US" altLang="zh-CN" sz="2400" b="1" dirty="0">
                <a:solidFill>
                  <a:schemeClr val="tx2"/>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恒参高斯白噪声信道。错码的出现是随机的，且错码之间是统计独立的 </a:t>
            </a:r>
            <a:r>
              <a:rPr lang="en-US" altLang="zh-CN" sz="2000"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随机错码</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400" b="1" dirty="0">
                <a:solidFill>
                  <a:schemeClr val="tx2"/>
                </a:solidFill>
                <a:latin typeface="微软雅黑" panose="020B0503020204020204" pitchFamily="34" charset="-122"/>
                <a:ea typeface="微软雅黑" panose="020B0503020204020204" pitchFamily="34" charset="-122"/>
              </a:rPr>
              <a:t>突发信道</a:t>
            </a:r>
            <a:r>
              <a:rPr lang="en-US" altLang="zh-CN" sz="2400" b="1" dirty="0">
                <a:solidFill>
                  <a:schemeClr val="tx2"/>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具有脉冲干扰的信道。错码是成串集中出现的，即在短时间内出现大量错误</a:t>
            </a:r>
            <a:r>
              <a:rPr lang="en-US" altLang="zh-CN" sz="2000"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突发错码</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400" b="1" dirty="0">
                <a:solidFill>
                  <a:schemeClr val="tx2"/>
                </a:solidFill>
                <a:latin typeface="微软雅黑" panose="020B0503020204020204" pitchFamily="34" charset="-122"/>
                <a:ea typeface="微软雅黑" panose="020B0503020204020204" pitchFamily="34" charset="-122"/>
              </a:rPr>
              <a:t>混合信道</a:t>
            </a:r>
            <a:r>
              <a:rPr lang="en-US" altLang="zh-CN" sz="2400" b="1" dirty="0">
                <a:solidFill>
                  <a:schemeClr val="tx2"/>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存在随机和突发两种错码的信道。如短波信道和对流层散射信道</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       对于不同类型的信道，应采用不同的差错控制技术</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6"/>
          <p:cNvSpPr>
            <a:spLocks noGrp="1"/>
          </p:cNvSpPr>
          <p:nvPr>
            <p:ph type="title"/>
          </p:nvPr>
        </p:nvSpPr>
        <p:spPr>
          <a:xfrm>
            <a:off x="1476375" y="549275"/>
            <a:ext cx="2590800" cy="576263"/>
          </a:xfrm>
          <a:ln/>
        </p:spPr>
        <p:txBody>
          <a:bodyPr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检错电路</a:t>
            </a:r>
            <a:endParaRPr lang="zh-CN" altLang="en-US" sz="2800" dirty="0">
              <a:latin typeface="微软雅黑" panose="020B0503020204020204" pitchFamily="34" charset="-122"/>
              <a:ea typeface="微软雅黑" panose="020B0503020204020204" pitchFamily="34" charset="-122"/>
            </a:endParaRPr>
          </a:p>
        </p:txBody>
      </p:sp>
      <p:sp>
        <p:nvSpPr>
          <p:cNvPr id="90114" name="Rectangle 2"/>
          <p:cNvSpPr>
            <a:spLocks noGrp="1"/>
          </p:cNvSpPr>
          <p:nvPr>
            <p:ph type="body" sz="half" idx="1"/>
          </p:nvPr>
        </p:nvSpPr>
        <p:spPr>
          <a:xfrm>
            <a:off x="3000375" y="6286500"/>
            <a:ext cx="2514600" cy="376238"/>
          </a:xfrm>
          <a:ln/>
        </p:spPr>
        <p:txBody>
          <a:bodyPr wrap="square" lIns="91440" tIns="45720" rIns="91440" bIns="45720" anchor="t"/>
          <a:p>
            <a:pPr eaLnBrk="1" hangingPunct="1">
              <a:lnSpc>
                <a:spcPct val="110000"/>
              </a:lnSpc>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11-7 </a:t>
            </a:r>
            <a:r>
              <a:rPr lang="zh-CN" altLang="en-US" sz="2000" b="1" dirty="0">
                <a:solidFill>
                  <a:schemeClr val="tx2"/>
                </a:solidFill>
                <a:latin typeface="微软雅黑" panose="020B0503020204020204" pitchFamily="34" charset="-122"/>
                <a:ea typeface="微软雅黑" panose="020B0503020204020204" pitchFamily="34" charset="-122"/>
              </a:rPr>
              <a:t>检错电路</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nvGrpSpPr>
          <p:cNvPr id="90115" name="Group 23"/>
          <p:cNvGrpSpPr/>
          <p:nvPr/>
        </p:nvGrpSpPr>
        <p:grpSpPr>
          <a:xfrm>
            <a:off x="928688" y="3559175"/>
            <a:ext cx="7200900" cy="2552700"/>
            <a:chOff x="431" y="1344"/>
            <a:chExt cx="4445" cy="1972"/>
          </a:xfrm>
        </p:grpSpPr>
        <p:sp>
          <p:nvSpPr>
            <p:cNvPr id="90116" name="Text Box 3"/>
            <p:cNvSpPr txBox="1"/>
            <p:nvPr/>
          </p:nvSpPr>
          <p:spPr>
            <a:xfrm>
              <a:off x="476" y="1752"/>
              <a:ext cx="544" cy="542"/>
            </a:xfrm>
            <a:prstGeom prst="rect">
              <a:avLst/>
            </a:prstGeom>
            <a:noFill/>
            <a:ln w="9525">
              <a:noFill/>
            </a:ln>
          </p:spPr>
          <p:txBody>
            <a:bodyPr anchor="t">
              <a:spAutoFit/>
            </a:bodyPr>
            <a:p>
              <a:pPr algn="ctr"/>
              <a:r>
                <a:rPr lang="zh-CN" altLang="en-US" sz="2000" dirty="0">
                  <a:solidFill>
                    <a:schemeClr val="tx2"/>
                  </a:solidFill>
                  <a:latin typeface="微软雅黑" panose="020B0503020204020204" pitchFamily="34" charset="-122"/>
                  <a:ea typeface="微软雅黑" panose="020B0503020204020204" pitchFamily="34" charset="-122"/>
                </a:rPr>
                <a:t>接收</a:t>
              </a:r>
              <a:endParaRPr lang="zh-CN" altLang="en-US" sz="2000" dirty="0">
                <a:solidFill>
                  <a:schemeClr val="tx2"/>
                </a:solidFill>
                <a:latin typeface="微软雅黑" panose="020B0503020204020204" pitchFamily="34" charset="-122"/>
                <a:ea typeface="微软雅黑" panose="020B0503020204020204" pitchFamily="34" charset="-122"/>
              </a:endParaRPr>
            </a:p>
            <a:p>
              <a:pPr algn="ctr"/>
              <a:r>
                <a:rPr lang="zh-CN" altLang="en-US" sz="2000" dirty="0">
                  <a:solidFill>
                    <a:schemeClr val="tx2"/>
                  </a:solidFill>
                  <a:latin typeface="微软雅黑" panose="020B0503020204020204" pitchFamily="34" charset="-122"/>
                  <a:ea typeface="微软雅黑" panose="020B0503020204020204" pitchFamily="34" charset="-122"/>
                </a:rPr>
                <a:t>码组</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90117" name="Rectangle 5"/>
            <p:cNvSpPr/>
            <p:nvPr/>
          </p:nvSpPr>
          <p:spPr>
            <a:xfrm>
              <a:off x="1200" y="1616"/>
              <a:ext cx="1453" cy="408"/>
            </a:xfrm>
            <a:prstGeom prst="rect">
              <a:avLst/>
            </a:prstGeom>
            <a:solidFill>
              <a:srgbClr val="F8FDC7"/>
            </a:solidFill>
            <a:ln w="9525" cap="flat" cmpd="sng">
              <a:solidFill>
                <a:schemeClr val="tx1"/>
              </a:solidFill>
              <a:prstDash val="solid"/>
              <a:miter/>
              <a:headEnd type="none" w="med" len="med"/>
              <a:tailEnd type="none" w="med" len="med"/>
            </a:ln>
          </p:spPr>
          <p:txBody>
            <a:bodyPr wrap="none" anchor="ctr"/>
            <a:p>
              <a:pPr algn="ctr"/>
              <a:r>
                <a:rPr lang="zh-CN" altLang="en-US" sz="2000" dirty="0">
                  <a:latin typeface="微软雅黑" panose="020B0503020204020204" pitchFamily="34" charset="-122"/>
                  <a:ea typeface="微软雅黑" panose="020B0503020204020204" pitchFamily="34" charset="-122"/>
                </a:rPr>
                <a:t>缓冲移位寄存器</a:t>
              </a:r>
              <a:endParaRPr lang="zh-CN" altLang="en-US" sz="2000" dirty="0">
                <a:latin typeface="微软雅黑" panose="020B0503020204020204" pitchFamily="34" charset="-122"/>
                <a:ea typeface="微软雅黑" panose="020B0503020204020204" pitchFamily="34" charset="-122"/>
              </a:endParaRPr>
            </a:p>
          </p:txBody>
        </p:sp>
        <p:sp>
          <p:nvSpPr>
            <p:cNvPr id="90118" name="Rectangle 6"/>
            <p:cNvSpPr/>
            <p:nvPr/>
          </p:nvSpPr>
          <p:spPr>
            <a:xfrm>
              <a:off x="1247" y="2478"/>
              <a:ext cx="997" cy="362"/>
            </a:xfrm>
            <a:prstGeom prst="rect">
              <a:avLst/>
            </a:prstGeom>
            <a:solidFill>
              <a:srgbClr val="F8FDC7"/>
            </a:solidFill>
            <a:ln w="9525" cap="flat" cmpd="sng">
              <a:solidFill>
                <a:schemeClr val="tx1"/>
              </a:solidFill>
              <a:prstDash val="solid"/>
              <a:miter/>
              <a:headEnd type="none" w="med" len="med"/>
              <a:tailEnd type="none" w="med" len="med"/>
            </a:ln>
          </p:spPr>
          <p:txBody>
            <a:bodyPr wrap="none" anchor="ctr"/>
            <a:p>
              <a:pPr algn="ctr"/>
              <a:r>
                <a:rPr lang="zh-CN" altLang="en-US" sz="2000" dirty="0">
                  <a:latin typeface="微软雅黑" panose="020B0503020204020204" pitchFamily="34" charset="-122"/>
                  <a:ea typeface="微软雅黑" panose="020B0503020204020204" pitchFamily="34" charset="-122"/>
                </a:rPr>
                <a:t>除法电路</a:t>
              </a:r>
              <a:endParaRPr lang="zh-CN" altLang="en-US" sz="2000" dirty="0">
                <a:latin typeface="微软雅黑" panose="020B0503020204020204" pitchFamily="34" charset="-122"/>
                <a:ea typeface="微软雅黑" panose="020B0503020204020204" pitchFamily="34" charset="-122"/>
              </a:endParaRPr>
            </a:p>
          </p:txBody>
        </p:sp>
        <p:sp>
          <p:nvSpPr>
            <p:cNvPr id="90119" name="Rectangle 7"/>
            <p:cNvSpPr/>
            <p:nvPr/>
          </p:nvSpPr>
          <p:spPr>
            <a:xfrm>
              <a:off x="2653" y="2160"/>
              <a:ext cx="685" cy="341"/>
            </a:xfrm>
            <a:prstGeom prst="rect">
              <a:avLst/>
            </a:prstGeom>
            <a:solidFill>
              <a:srgbClr val="F8FDC7"/>
            </a:solidFill>
            <a:ln w="9525" cap="flat" cmpd="sng">
              <a:solidFill>
                <a:schemeClr val="tx1"/>
              </a:solidFill>
              <a:prstDash val="solid"/>
              <a:miter/>
              <a:headEnd type="none" w="med" len="med"/>
              <a:tailEnd type="none" w="med" len="med"/>
            </a:ln>
          </p:spPr>
          <p:txBody>
            <a:bodyPr wrap="none" anchor="ctr"/>
            <a:p>
              <a:pPr algn="ctr"/>
              <a:r>
                <a:rPr lang="zh-CN" altLang="en-US" sz="2000" dirty="0">
                  <a:latin typeface="微软雅黑" panose="020B0503020204020204" pitchFamily="34" charset="-122"/>
                  <a:ea typeface="微软雅黑" panose="020B0503020204020204" pitchFamily="34" charset="-122"/>
                </a:rPr>
                <a:t>反相</a:t>
              </a:r>
              <a:endParaRPr lang="zh-CN" altLang="en-US" sz="2000" dirty="0">
                <a:latin typeface="微软雅黑" panose="020B0503020204020204" pitchFamily="34" charset="-122"/>
                <a:ea typeface="微软雅黑" panose="020B0503020204020204" pitchFamily="34" charset="-122"/>
              </a:endParaRPr>
            </a:p>
          </p:txBody>
        </p:sp>
        <p:sp>
          <p:nvSpPr>
            <p:cNvPr id="90120" name="Rectangle 8"/>
            <p:cNvSpPr/>
            <p:nvPr/>
          </p:nvSpPr>
          <p:spPr>
            <a:xfrm>
              <a:off x="3742" y="1616"/>
              <a:ext cx="453" cy="528"/>
            </a:xfrm>
            <a:prstGeom prst="rect">
              <a:avLst/>
            </a:prstGeom>
            <a:solidFill>
              <a:srgbClr val="F8FDC7"/>
            </a:solidFill>
            <a:ln w="9525" cap="flat" cmpd="sng">
              <a:solidFill>
                <a:schemeClr val="tx1"/>
              </a:solidFill>
              <a:prstDash val="solid"/>
              <a:miter/>
              <a:headEnd type="none" w="med" len="med"/>
              <a:tailEnd type="none" w="med" len="med"/>
            </a:ln>
          </p:spPr>
          <p:txBody>
            <a:bodyPr wrap="none" anchor="ctr"/>
            <a:p>
              <a:pPr algn="ctr"/>
              <a:r>
                <a:rPr lang="zh-CN" altLang="en-US" sz="2000" dirty="0">
                  <a:latin typeface="微软雅黑" panose="020B0503020204020204" pitchFamily="34" charset="-122"/>
                  <a:ea typeface="微软雅黑" panose="020B0503020204020204" pitchFamily="34" charset="-122"/>
                </a:rPr>
                <a:t>与门</a:t>
              </a:r>
              <a:endParaRPr lang="zh-CN" altLang="en-US" sz="2000" dirty="0">
                <a:latin typeface="微软雅黑" panose="020B0503020204020204" pitchFamily="34" charset="-122"/>
                <a:ea typeface="微软雅黑" panose="020B0503020204020204" pitchFamily="34" charset="-122"/>
              </a:endParaRPr>
            </a:p>
          </p:txBody>
        </p:sp>
        <p:sp>
          <p:nvSpPr>
            <p:cNvPr id="90121" name="Text Box 9"/>
            <p:cNvSpPr txBox="1"/>
            <p:nvPr/>
          </p:nvSpPr>
          <p:spPr>
            <a:xfrm>
              <a:off x="3741" y="2386"/>
              <a:ext cx="863" cy="307"/>
            </a:xfrm>
            <a:prstGeom prst="rect">
              <a:avLst/>
            </a:prstGeom>
            <a:noFill/>
            <a:ln w="9525">
              <a:noFill/>
            </a:ln>
          </p:spPr>
          <p:txBody>
            <a:bodyPr anchor="t">
              <a:spAutoFit/>
            </a:bodyPr>
            <a:p>
              <a:pPr algn="ctr">
                <a:spcBef>
                  <a:spcPct val="50000"/>
                </a:spcBef>
              </a:pPr>
              <a:r>
                <a:rPr lang="zh-CN" altLang="en-US" sz="2000" dirty="0">
                  <a:solidFill>
                    <a:schemeClr val="tx2"/>
                  </a:solidFill>
                  <a:latin typeface="微软雅黑" panose="020B0503020204020204" pitchFamily="34" charset="-122"/>
                  <a:ea typeface="微软雅黑" panose="020B0503020204020204" pitchFamily="34" charset="-122"/>
                </a:rPr>
                <a:t>重发指令</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90122" name="Text Box 10"/>
            <p:cNvSpPr txBox="1"/>
            <p:nvPr/>
          </p:nvSpPr>
          <p:spPr>
            <a:xfrm>
              <a:off x="4241" y="1344"/>
              <a:ext cx="635" cy="542"/>
            </a:xfrm>
            <a:prstGeom prst="rect">
              <a:avLst/>
            </a:prstGeom>
            <a:noFill/>
            <a:ln w="9525">
              <a:noFill/>
            </a:ln>
          </p:spPr>
          <p:txBody>
            <a:bodyPr anchor="t">
              <a:spAutoFit/>
            </a:bodyPr>
            <a:p>
              <a:pPr algn="ctr"/>
              <a:r>
                <a:rPr lang="zh-CN" altLang="en-US" sz="2000" dirty="0">
                  <a:solidFill>
                    <a:schemeClr val="tx2"/>
                  </a:solidFill>
                  <a:latin typeface="微软雅黑" panose="020B0503020204020204" pitchFamily="34" charset="-122"/>
                  <a:ea typeface="微软雅黑" panose="020B0503020204020204" pitchFamily="34" charset="-122"/>
                </a:rPr>
                <a:t>输出</a:t>
              </a:r>
              <a:endParaRPr lang="zh-CN" altLang="en-US" sz="2000" dirty="0">
                <a:solidFill>
                  <a:schemeClr val="tx2"/>
                </a:solidFill>
                <a:latin typeface="微软雅黑" panose="020B0503020204020204" pitchFamily="34" charset="-122"/>
                <a:ea typeface="微软雅黑" panose="020B0503020204020204" pitchFamily="34" charset="-122"/>
              </a:endParaRPr>
            </a:p>
            <a:p>
              <a:pPr algn="ctr"/>
              <a:r>
                <a:rPr lang="zh-CN" altLang="en-US" sz="2000" dirty="0">
                  <a:solidFill>
                    <a:schemeClr val="tx2"/>
                  </a:solidFill>
                  <a:latin typeface="微软雅黑" panose="020B0503020204020204" pitchFamily="34" charset="-122"/>
                  <a:ea typeface="微软雅黑" panose="020B0503020204020204" pitchFamily="34" charset="-122"/>
                </a:rPr>
                <a:t>信息码</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90123" name="Line 11"/>
            <p:cNvSpPr/>
            <p:nvPr/>
          </p:nvSpPr>
          <p:spPr>
            <a:xfrm>
              <a:off x="1066" y="1888"/>
              <a:ext cx="144" cy="0"/>
            </a:xfrm>
            <a:prstGeom prst="line">
              <a:avLst/>
            </a:prstGeom>
            <a:ln w="28575" cap="flat" cmpd="sng">
              <a:solidFill>
                <a:schemeClr val="tx1"/>
              </a:solidFill>
              <a:prstDash val="solid"/>
              <a:round/>
              <a:headEnd type="none" w="med" len="med"/>
              <a:tailEnd type="triangle" w="med" len="med"/>
            </a:ln>
          </p:spPr>
        </p:sp>
        <p:sp>
          <p:nvSpPr>
            <p:cNvPr id="90124" name="Line 12"/>
            <p:cNvSpPr/>
            <p:nvPr/>
          </p:nvSpPr>
          <p:spPr>
            <a:xfrm>
              <a:off x="1066" y="2659"/>
              <a:ext cx="181" cy="0"/>
            </a:xfrm>
            <a:prstGeom prst="line">
              <a:avLst/>
            </a:prstGeom>
            <a:ln w="28575" cap="flat" cmpd="sng">
              <a:solidFill>
                <a:schemeClr val="tx1"/>
              </a:solidFill>
              <a:prstDash val="solid"/>
              <a:round/>
              <a:headEnd type="none" w="med" len="med"/>
              <a:tailEnd type="triangle" w="med" len="med"/>
            </a:ln>
          </p:spPr>
        </p:sp>
        <p:sp>
          <p:nvSpPr>
            <p:cNvPr id="90125" name="Line 13"/>
            <p:cNvSpPr/>
            <p:nvPr/>
          </p:nvSpPr>
          <p:spPr>
            <a:xfrm>
              <a:off x="1066" y="1888"/>
              <a:ext cx="0" cy="771"/>
            </a:xfrm>
            <a:prstGeom prst="line">
              <a:avLst/>
            </a:prstGeom>
            <a:ln w="12700" cap="flat" cmpd="sng">
              <a:solidFill>
                <a:schemeClr val="tx1"/>
              </a:solidFill>
              <a:prstDash val="solid"/>
              <a:round/>
              <a:headEnd type="none" w="med" len="med"/>
              <a:tailEnd type="triangle" w="med" len="med"/>
            </a:ln>
          </p:spPr>
        </p:sp>
        <p:sp>
          <p:nvSpPr>
            <p:cNvPr id="90126" name="Line 14"/>
            <p:cNvSpPr/>
            <p:nvPr/>
          </p:nvSpPr>
          <p:spPr>
            <a:xfrm flipV="1">
              <a:off x="431" y="2296"/>
              <a:ext cx="635" cy="0"/>
            </a:xfrm>
            <a:prstGeom prst="line">
              <a:avLst/>
            </a:prstGeom>
            <a:ln w="28575" cap="flat" cmpd="sng">
              <a:solidFill>
                <a:schemeClr val="tx1"/>
              </a:solidFill>
              <a:prstDash val="solid"/>
              <a:round/>
              <a:headEnd type="none" w="med" len="med"/>
              <a:tailEnd type="triangle" w="med" len="med"/>
            </a:ln>
          </p:spPr>
        </p:sp>
        <p:sp>
          <p:nvSpPr>
            <p:cNvPr id="90127" name="Line 15"/>
            <p:cNvSpPr/>
            <p:nvPr/>
          </p:nvSpPr>
          <p:spPr>
            <a:xfrm>
              <a:off x="2653" y="1797"/>
              <a:ext cx="1089" cy="0"/>
            </a:xfrm>
            <a:prstGeom prst="line">
              <a:avLst/>
            </a:prstGeom>
            <a:ln w="28575" cap="flat" cmpd="sng">
              <a:solidFill>
                <a:schemeClr val="tx1"/>
              </a:solidFill>
              <a:prstDash val="solid"/>
              <a:round/>
              <a:headEnd type="none" w="med" len="med"/>
              <a:tailEnd type="triangle" w="med" len="med"/>
            </a:ln>
          </p:spPr>
        </p:sp>
        <p:sp>
          <p:nvSpPr>
            <p:cNvPr id="90128" name="Line 16"/>
            <p:cNvSpPr/>
            <p:nvPr/>
          </p:nvSpPr>
          <p:spPr>
            <a:xfrm flipH="1" flipV="1">
              <a:off x="2971" y="1979"/>
              <a:ext cx="0" cy="181"/>
            </a:xfrm>
            <a:prstGeom prst="line">
              <a:avLst/>
            </a:prstGeom>
            <a:ln w="28575" cap="flat" cmpd="sng">
              <a:solidFill>
                <a:schemeClr val="tx1"/>
              </a:solidFill>
              <a:prstDash val="solid"/>
              <a:round/>
              <a:headEnd type="none" w="med" len="med"/>
              <a:tailEnd type="triangle" w="med" len="med"/>
            </a:ln>
          </p:spPr>
        </p:sp>
        <p:sp>
          <p:nvSpPr>
            <p:cNvPr id="90129" name="Line 17"/>
            <p:cNvSpPr/>
            <p:nvPr/>
          </p:nvSpPr>
          <p:spPr>
            <a:xfrm>
              <a:off x="2971" y="1979"/>
              <a:ext cx="771" cy="0"/>
            </a:xfrm>
            <a:prstGeom prst="line">
              <a:avLst/>
            </a:prstGeom>
            <a:ln w="28575" cap="flat" cmpd="sng">
              <a:solidFill>
                <a:schemeClr val="tx1"/>
              </a:solidFill>
              <a:prstDash val="solid"/>
              <a:round/>
              <a:headEnd type="none" w="med" len="med"/>
              <a:tailEnd type="triangle" w="med" len="med"/>
            </a:ln>
          </p:spPr>
        </p:sp>
        <p:sp>
          <p:nvSpPr>
            <p:cNvPr id="90130" name="Line 18"/>
            <p:cNvSpPr/>
            <p:nvPr/>
          </p:nvSpPr>
          <p:spPr>
            <a:xfrm>
              <a:off x="2245" y="2704"/>
              <a:ext cx="2223" cy="0"/>
            </a:xfrm>
            <a:prstGeom prst="line">
              <a:avLst/>
            </a:prstGeom>
            <a:ln w="28575" cap="flat" cmpd="sng">
              <a:solidFill>
                <a:schemeClr val="tx1"/>
              </a:solidFill>
              <a:prstDash val="solid"/>
              <a:round/>
              <a:headEnd type="none" w="med" len="med"/>
              <a:tailEnd type="triangle" w="med" len="med"/>
            </a:ln>
          </p:spPr>
        </p:sp>
        <p:sp>
          <p:nvSpPr>
            <p:cNvPr id="90131" name="Line 19"/>
            <p:cNvSpPr/>
            <p:nvPr/>
          </p:nvSpPr>
          <p:spPr>
            <a:xfrm flipV="1">
              <a:off x="2971" y="2478"/>
              <a:ext cx="0" cy="226"/>
            </a:xfrm>
            <a:prstGeom prst="line">
              <a:avLst/>
            </a:prstGeom>
            <a:ln w="28575" cap="flat" cmpd="sng">
              <a:solidFill>
                <a:schemeClr val="tx1"/>
              </a:solidFill>
              <a:prstDash val="solid"/>
              <a:round/>
              <a:headEnd type="none" w="med" len="med"/>
              <a:tailEnd type="triangle" w="med" len="med"/>
            </a:ln>
          </p:spPr>
        </p:sp>
        <p:sp>
          <p:nvSpPr>
            <p:cNvPr id="90132" name="Line 20"/>
            <p:cNvSpPr/>
            <p:nvPr/>
          </p:nvSpPr>
          <p:spPr>
            <a:xfrm>
              <a:off x="4195" y="1888"/>
              <a:ext cx="318" cy="0"/>
            </a:xfrm>
            <a:prstGeom prst="line">
              <a:avLst/>
            </a:prstGeom>
            <a:ln w="28575" cap="flat" cmpd="sng">
              <a:solidFill>
                <a:schemeClr val="tx1"/>
              </a:solidFill>
              <a:prstDash val="solid"/>
              <a:round/>
              <a:headEnd type="none" w="med" len="med"/>
              <a:tailEnd type="triangle" w="med" len="med"/>
            </a:ln>
          </p:spPr>
        </p:sp>
        <p:sp>
          <p:nvSpPr>
            <p:cNvPr id="90133" name="Text Box 21"/>
            <p:cNvSpPr txBox="1"/>
            <p:nvPr/>
          </p:nvSpPr>
          <p:spPr>
            <a:xfrm>
              <a:off x="2244" y="2750"/>
              <a:ext cx="2173" cy="566"/>
            </a:xfrm>
            <a:prstGeom prst="rect">
              <a:avLst/>
            </a:prstGeom>
            <a:noFill/>
            <a:ln w="9525">
              <a:noFill/>
            </a:ln>
          </p:spPr>
          <p:txBody>
            <a:bodyPr anchor="t">
              <a:spAutoFit/>
            </a:bodyPr>
            <a:p>
              <a:pPr algn="ctr">
                <a:spcBef>
                  <a:spcPct val="10000"/>
                </a:spcBef>
              </a:pPr>
              <a:r>
                <a:rPr lang="zh-CN" altLang="en-US" sz="2000" dirty="0">
                  <a:solidFill>
                    <a:schemeClr val="tx2"/>
                  </a:solidFill>
                  <a:latin typeface="微软雅黑" panose="020B0503020204020204" pitchFamily="34" charset="-122"/>
                  <a:ea typeface="微软雅黑" panose="020B0503020204020204" pitchFamily="34" charset="-122"/>
                </a:rPr>
                <a:t>余式不等于</a:t>
              </a:r>
              <a:r>
                <a:rPr lang="en-US" altLang="zh-CN" sz="2000" dirty="0">
                  <a:solidFill>
                    <a:schemeClr val="tx2"/>
                  </a:solidFill>
                  <a:latin typeface="微软雅黑" panose="020B0503020204020204" pitchFamily="34" charset="-122"/>
                  <a:ea typeface="微软雅黑" panose="020B0503020204020204" pitchFamily="34" charset="-122"/>
                </a:rPr>
                <a:t>0 </a:t>
              </a:r>
              <a:r>
                <a:rPr lang="zh-CN" altLang="en-US" sz="2000" dirty="0">
                  <a:solidFill>
                    <a:schemeClr val="tx2"/>
                  </a:solidFill>
                  <a:latin typeface="微软雅黑" panose="020B0503020204020204" pitchFamily="34" charset="-122"/>
                  <a:ea typeface="微软雅黑" panose="020B0503020204020204" pitchFamily="34" charset="-122"/>
                </a:rPr>
                <a:t>时输出“</a:t>
              </a:r>
              <a:r>
                <a:rPr lang="en-US" altLang="zh-CN" sz="2000" dirty="0">
                  <a:solidFill>
                    <a:schemeClr val="tx2"/>
                  </a:solidFill>
                  <a:latin typeface="微软雅黑" panose="020B0503020204020204" pitchFamily="34" charset="-122"/>
                  <a:ea typeface="微软雅黑" panose="020B0503020204020204" pitchFamily="34" charset="-122"/>
                </a:rPr>
                <a:t>1”</a:t>
              </a:r>
              <a:endParaRPr lang="en-US" altLang="zh-CN" sz="2000" dirty="0">
                <a:solidFill>
                  <a:schemeClr val="tx2"/>
                </a:solidFill>
                <a:latin typeface="微软雅黑" panose="020B0503020204020204" pitchFamily="34" charset="-122"/>
                <a:ea typeface="微软雅黑" panose="020B0503020204020204" pitchFamily="34" charset="-122"/>
              </a:endParaRPr>
            </a:p>
            <a:p>
              <a:pPr algn="ctr">
                <a:spcBef>
                  <a:spcPct val="10000"/>
                </a:spcBef>
              </a:pPr>
              <a:r>
                <a:rPr lang="zh-CN" altLang="en-US" sz="2000" dirty="0">
                  <a:solidFill>
                    <a:srgbClr val="0000FF"/>
                  </a:solidFill>
                  <a:latin typeface="微软雅黑" panose="020B0503020204020204" pitchFamily="34" charset="-122"/>
                  <a:ea typeface="微软雅黑" panose="020B0503020204020204" pitchFamily="34" charset="-122"/>
                </a:rPr>
                <a:t>    余式等于</a:t>
              </a:r>
              <a:r>
                <a:rPr lang="en-US" altLang="zh-CN" sz="2000" dirty="0">
                  <a:solidFill>
                    <a:srgbClr val="0000FF"/>
                  </a:solidFill>
                  <a:latin typeface="微软雅黑" panose="020B0503020204020204" pitchFamily="34" charset="-122"/>
                  <a:ea typeface="微软雅黑" panose="020B0503020204020204" pitchFamily="34" charset="-122"/>
                </a:rPr>
                <a:t>0 </a:t>
              </a:r>
              <a:r>
                <a:rPr lang="zh-CN" altLang="en-US" sz="2000" dirty="0">
                  <a:solidFill>
                    <a:srgbClr val="0000FF"/>
                  </a:solidFill>
                  <a:latin typeface="微软雅黑" panose="020B0503020204020204" pitchFamily="34" charset="-122"/>
                  <a:ea typeface="微软雅黑" panose="020B0503020204020204" pitchFamily="34" charset="-122"/>
                </a:rPr>
                <a:t>时输出“</a:t>
              </a:r>
              <a:r>
                <a:rPr lang="en-US" altLang="zh-CN" sz="2000" dirty="0">
                  <a:solidFill>
                    <a:srgbClr val="0000FF"/>
                  </a:solidFill>
                  <a:latin typeface="微软雅黑" panose="020B0503020204020204" pitchFamily="34" charset="-122"/>
                  <a:ea typeface="微软雅黑" panose="020B0503020204020204" pitchFamily="34" charset="-122"/>
                </a:rPr>
                <a:t>0”</a:t>
              </a:r>
              <a:endParaRPr lang="en-US" altLang="zh-CN" sz="2000" dirty="0">
                <a:solidFill>
                  <a:srgbClr val="0000FF"/>
                </a:solidFill>
                <a:latin typeface="微软雅黑" panose="020B0503020204020204" pitchFamily="34" charset="-122"/>
                <a:ea typeface="微软雅黑" panose="020B0503020204020204" pitchFamily="34" charset="-122"/>
              </a:endParaRPr>
            </a:p>
          </p:txBody>
        </p:sp>
      </p:grpSp>
      <p:sp>
        <p:nvSpPr>
          <p:cNvPr id="90134" name="Rectangle 24"/>
          <p:cNvSpPr/>
          <p:nvPr/>
        </p:nvSpPr>
        <p:spPr>
          <a:xfrm>
            <a:off x="357188" y="1428750"/>
            <a:ext cx="8362950" cy="1938338"/>
          </a:xfrm>
          <a:prstGeom prst="rect">
            <a:avLst/>
          </a:prstGeom>
          <a:noFill/>
          <a:ln w="9525">
            <a:noFill/>
          </a:ln>
        </p:spPr>
        <p:txBody>
          <a:bodyPr wrap="square" anchor="t">
            <a:spAutoFit/>
          </a:bodyPr>
          <a:p>
            <a:pPr>
              <a:lnSpc>
                <a:spcPct val="150000"/>
              </a:lnSpc>
            </a:pPr>
            <a:r>
              <a:rPr lang="zh-CN" altLang="en-US" sz="2000" dirty="0">
                <a:latin typeface="微软雅黑" panose="020B0503020204020204" pitchFamily="34" charset="-122"/>
                <a:ea typeface="微软雅黑" panose="020B0503020204020204" pitchFamily="34" charset="-122"/>
              </a:rPr>
              <a:t>在除法器中进行</a:t>
            </a:r>
            <a:r>
              <a:rPr lang="en-US" altLang="zh-CN" sz="2000" dirty="0">
                <a:latin typeface="微软雅黑" panose="020B0503020204020204" pitchFamily="34" charset="-122"/>
                <a:ea typeface="微软雅黑" panose="020B0503020204020204" pitchFamily="34" charset="-122"/>
              </a:rPr>
              <a:t>R(x)/g(x)=Q(x)+r(x)/g(x)</a:t>
            </a:r>
            <a:r>
              <a:rPr lang="zh-CN" altLang="en-US" sz="2000" dirty="0">
                <a:latin typeface="微软雅黑" panose="020B0503020204020204" pitchFamily="34" charset="-122"/>
                <a:ea typeface="微软雅黑" panose="020B0503020204020204" pitchFamily="34" charset="-122"/>
              </a:rPr>
              <a:t>运算，余式等于</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则认为码组无错，将缓冲移位寄存器的接收码组直接送出到解码器输出端；如果余式不等于</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，则认为</a:t>
            </a:r>
            <a:r>
              <a:rPr lang="en-US" altLang="zh-CN" sz="2000" dirty="0">
                <a:latin typeface="微软雅黑" panose="020B0503020204020204" pitchFamily="34" charset="-122"/>
                <a:ea typeface="微软雅黑" panose="020B0503020204020204" pitchFamily="34" charset="-122"/>
              </a:rPr>
              <a:t>R(x)</a:t>
            </a:r>
            <a:r>
              <a:rPr lang="zh-CN" altLang="en-US" sz="2000" dirty="0">
                <a:latin typeface="微软雅黑" panose="020B0503020204020204" pitchFamily="34" charset="-122"/>
                <a:ea typeface="微软雅黑" panose="020B0503020204020204" pitchFamily="34" charset="-122"/>
              </a:rPr>
              <a:t>有错，但是错在哪位不知，这时将缓冲移位寄存器中的码组</a:t>
            </a:r>
            <a:r>
              <a:rPr lang="zh-CN" altLang="en-US" sz="2000" b="1" dirty="0">
                <a:solidFill>
                  <a:srgbClr val="0000FF"/>
                </a:solidFill>
                <a:latin typeface="微软雅黑" panose="020B0503020204020204" pitchFamily="34" charset="-122"/>
                <a:ea typeface="微软雅黑" panose="020B0503020204020204" pitchFamily="34" charset="-122"/>
              </a:rPr>
              <a:t>删除</a:t>
            </a:r>
            <a:r>
              <a:rPr lang="zh-CN" altLang="en-US" sz="2000" dirty="0">
                <a:latin typeface="微软雅黑" panose="020B0503020204020204" pitchFamily="34" charset="-122"/>
                <a:ea typeface="微软雅黑" panose="020B0503020204020204" pitchFamily="34" charset="-122"/>
              </a:rPr>
              <a:t>，并向发送端发出重发指令</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p:nvPr/>
        </p:nvSpPr>
        <p:spPr>
          <a:xfrm>
            <a:off x="1547813" y="620713"/>
            <a:ext cx="5318125" cy="533400"/>
          </a:xfrm>
          <a:prstGeom prst="rect">
            <a:avLst/>
          </a:prstGeom>
          <a:noFill/>
          <a:ln w="9525">
            <a:noFill/>
          </a:ln>
        </p:spPr>
        <p:txBody>
          <a:bodyPr anchor="ctr"/>
          <a:p>
            <a:r>
              <a:rPr lang="zh-CN" altLang="en-US" sz="2800" b="1" dirty="0">
                <a:solidFill>
                  <a:srgbClr val="0000FF"/>
                </a:solidFill>
                <a:latin typeface="微软雅黑" panose="020B0503020204020204" pitchFamily="34" charset="-122"/>
                <a:ea typeface="微软雅黑" panose="020B0503020204020204" pitchFamily="34" charset="-122"/>
              </a:rPr>
              <a:t>三 循环码的解码方法</a:t>
            </a:r>
            <a:r>
              <a:rPr lang="en-US" altLang="zh-CN" sz="2800" b="1" dirty="0">
                <a:solidFill>
                  <a:srgbClr val="0000FF"/>
                </a:solidFill>
                <a:latin typeface="微软雅黑" panose="020B0503020204020204" pitchFamily="34" charset="-122"/>
                <a:ea typeface="微软雅黑" panose="020B0503020204020204" pitchFamily="34" charset="-122"/>
              </a:rPr>
              <a:t>--</a:t>
            </a:r>
            <a:r>
              <a:rPr lang="zh-CN" altLang="en-US" sz="2800" b="1" dirty="0">
                <a:solidFill>
                  <a:srgbClr val="0000FF"/>
                </a:solidFill>
                <a:latin typeface="微软雅黑" panose="020B0503020204020204" pitchFamily="34" charset="-122"/>
                <a:ea typeface="微软雅黑" panose="020B0503020204020204" pitchFamily="34" charset="-122"/>
              </a:rPr>
              <a:t>纠错</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91138" name="Rectangle 3"/>
          <p:cNvSpPr/>
          <p:nvPr/>
        </p:nvSpPr>
        <p:spPr>
          <a:xfrm>
            <a:off x="304800" y="1412875"/>
            <a:ext cx="8439150" cy="4384675"/>
          </a:xfrm>
          <a:prstGeom prst="rect">
            <a:avLst/>
          </a:prstGeom>
          <a:noFill/>
          <a:ln w="9525">
            <a:noFill/>
          </a:ln>
        </p:spPr>
        <p:txBody>
          <a:bodyPr wrap="square" anchor="t">
            <a:spAutoFit/>
          </a:bodyPr>
          <a:p>
            <a:pPr>
              <a:lnSpc>
                <a:spcPct val="150000"/>
              </a:lnSpc>
              <a:buSzPct val="80000"/>
            </a:pPr>
            <a:r>
              <a:rPr lang="en-US" altLang="zh-CN" sz="2800" b="1" dirty="0">
                <a:solidFill>
                  <a:schemeClr val="tx2"/>
                </a:solidFill>
                <a:latin typeface="微软雅黑" panose="020B0503020204020204" pitchFamily="34" charset="-122"/>
                <a:ea typeface="微软雅黑" panose="020B0503020204020204" pitchFamily="34" charset="-122"/>
              </a:rPr>
              <a:t>1. </a:t>
            </a:r>
            <a:r>
              <a:rPr lang="zh-CN" altLang="en-US" sz="2800" b="1" dirty="0">
                <a:solidFill>
                  <a:schemeClr val="tx2"/>
                </a:solidFill>
                <a:latin typeface="微软雅黑" panose="020B0503020204020204" pitchFamily="34" charset="-122"/>
                <a:ea typeface="微软雅黑" panose="020B0503020204020204" pitchFamily="34" charset="-122"/>
              </a:rPr>
              <a:t>前提</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50000"/>
              </a:lnSpc>
              <a:buSzPct val="80000"/>
            </a:pPr>
            <a:r>
              <a:rPr lang="zh-CN" altLang="en-US" sz="2000" dirty="0">
                <a:latin typeface="微软雅黑" panose="020B0503020204020204" pitchFamily="34" charset="-122"/>
                <a:ea typeface="微软雅黑" panose="020B0503020204020204" pitchFamily="34" charset="-122"/>
              </a:rPr>
              <a:t>每个可纠正的错误图样必须与伴随式</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余式</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一一对应</a:t>
            </a:r>
            <a:endParaRPr lang="zh-CN" altLang="en-US" sz="2000" dirty="0">
              <a:latin typeface="微软雅黑" panose="020B0503020204020204" pitchFamily="34" charset="-122"/>
              <a:ea typeface="微软雅黑" panose="020B0503020204020204" pitchFamily="34" charset="-122"/>
            </a:endParaRPr>
          </a:p>
          <a:p>
            <a:pPr>
              <a:lnSpc>
                <a:spcPct val="150000"/>
              </a:lnSpc>
              <a:buSzPct val="80000"/>
            </a:pPr>
            <a:endParaRPr lang="en-US" altLang="zh-CN" sz="1000" b="1" dirty="0">
              <a:solidFill>
                <a:schemeClr val="tx2"/>
              </a:solidFill>
              <a:latin typeface="微软雅黑" panose="020B0503020204020204" pitchFamily="34" charset="-122"/>
              <a:ea typeface="微软雅黑" panose="020B0503020204020204" pitchFamily="34" charset="-122"/>
            </a:endParaRPr>
          </a:p>
          <a:p>
            <a:pPr>
              <a:lnSpc>
                <a:spcPct val="150000"/>
              </a:lnSpc>
              <a:buSzPct val="80000"/>
            </a:pPr>
            <a:r>
              <a:rPr lang="en-US" altLang="zh-CN" sz="2800" b="1" dirty="0">
                <a:solidFill>
                  <a:schemeClr val="tx2"/>
                </a:solidFill>
                <a:latin typeface="微软雅黑" panose="020B0503020204020204" pitchFamily="34" charset="-122"/>
                <a:ea typeface="微软雅黑" panose="020B0503020204020204" pitchFamily="34" charset="-122"/>
              </a:rPr>
              <a:t>2. </a:t>
            </a:r>
            <a:r>
              <a:rPr lang="zh-CN" altLang="en-US" sz="2800" b="1" dirty="0">
                <a:solidFill>
                  <a:schemeClr val="tx2"/>
                </a:solidFill>
                <a:latin typeface="微软雅黑" panose="020B0503020204020204" pitchFamily="34" charset="-122"/>
                <a:ea typeface="微软雅黑" panose="020B0503020204020204" pitchFamily="34" charset="-122"/>
              </a:rPr>
              <a:t>步骤</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50000"/>
              </a:lnSpc>
              <a:buSzPct val="80000"/>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由接收码组</a:t>
            </a:r>
            <a:r>
              <a:rPr lang="en-US" altLang="zh-CN" sz="2000" dirty="0">
                <a:latin typeface="微软雅黑" panose="020B0503020204020204" pitchFamily="34" charset="-122"/>
                <a:ea typeface="微软雅黑" panose="020B0503020204020204" pitchFamily="34" charset="-122"/>
              </a:rPr>
              <a:t>R(x)=T(x)+E(x)</a:t>
            </a:r>
            <a:r>
              <a:rPr lang="zh-CN" altLang="en-US" sz="2000" dirty="0">
                <a:latin typeface="微软雅黑" panose="020B0503020204020204" pitchFamily="34" charset="-122"/>
                <a:ea typeface="微软雅黑" panose="020B0503020204020204" pitchFamily="34" charset="-122"/>
              </a:rPr>
              <a:t>除以生成多项式</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得到余式</a:t>
            </a:r>
            <a:r>
              <a:rPr lang="en-US" altLang="zh-CN" sz="2000" dirty="0">
                <a:latin typeface="微软雅黑" panose="020B0503020204020204" pitchFamily="34" charset="-122"/>
                <a:ea typeface="微软雅黑" panose="020B0503020204020204" pitchFamily="34" charset="-122"/>
              </a:rPr>
              <a:t>r(x)</a:t>
            </a:r>
            <a:endParaRPr lang="en-US" altLang="zh-CN" sz="2000" dirty="0">
              <a:latin typeface="微软雅黑" panose="020B0503020204020204" pitchFamily="34" charset="-122"/>
              <a:ea typeface="微软雅黑" panose="020B0503020204020204" pitchFamily="34" charset="-122"/>
            </a:endParaRPr>
          </a:p>
          <a:p>
            <a:pPr>
              <a:lnSpc>
                <a:spcPct val="150000"/>
              </a:lnSpc>
              <a:buSzPct val="80000"/>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通过余式</a:t>
            </a:r>
            <a:r>
              <a:rPr lang="en-US" altLang="zh-CN" sz="2000" dirty="0">
                <a:latin typeface="微软雅黑" panose="020B0503020204020204" pitchFamily="34" charset="-122"/>
                <a:ea typeface="微软雅黑" panose="020B0503020204020204" pitchFamily="34" charset="-122"/>
              </a:rPr>
              <a:t>r(x)</a:t>
            </a:r>
            <a:r>
              <a:rPr lang="zh-CN" altLang="en-US" sz="2000" dirty="0">
                <a:latin typeface="微软雅黑" panose="020B0503020204020204" pitchFamily="34" charset="-122"/>
                <a:ea typeface="微软雅黑" panose="020B0503020204020204" pitchFamily="34" charset="-122"/>
              </a:rPr>
              <a:t>与错误图样的关系得到错误图样</a:t>
            </a:r>
            <a:r>
              <a:rPr lang="en-US" altLang="zh-CN" sz="2000" dirty="0">
                <a:latin typeface="微软雅黑" panose="020B0503020204020204" pitchFamily="34" charset="-122"/>
                <a:ea typeface="微软雅黑" panose="020B0503020204020204" pitchFamily="34" charset="-122"/>
              </a:rPr>
              <a:t>E(x)</a:t>
            </a:r>
            <a:r>
              <a:rPr lang="zh-CN" altLang="en-US" sz="2000" dirty="0">
                <a:latin typeface="微软雅黑" panose="020B0503020204020204" pitchFamily="34" charset="-122"/>
                <a:ea typeface="微软雅黑" panose="020B0503020204020204" pitchFamily="34" charset="-122"/>
              </a:rPr>
              <a:t>，就可以确定错码的位置</a:t>
            </a:r>
            <a:r>
              <a:rPr lang="en-US" altLang="zh-CN" sz="2000" dirty="0">
                <a:latin typeface="微软雅黑" panose="020B0503020204020204" pitchFamily="34" charset="-122"/>
                <a:ea typeface="微软雅黑" panose="020B0503020204020204" pitchFamily="34" charset="-122"/>
              </a:rPr>
              <a:t>jiu </a:t>
            </a:r>
            <a:endParaRPr lang="en-US" altLang="zh-CN" sz="2000" dirty="0">
              <a:latin typeface="微软雅黑" panose="020B0503020204020204" pitchFamily="34" charset="-122"/>
              <a:ea typeface="微软雅黑" panose="020B0503020204020204" pitchFamily="34" charset="-122"/>
            </a:endParaRPr>
          </a:p>
          <a:p>
            <a:pPr>
              <a:lnSpc>
                <a:spcPct val="150000"/>
              </a:lnSpc>
              <a:buSzPct val="80000"/>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从接收码组</a:t>
            </a:r>
            <a:r>
              <a:rPr lang="en-US" altLang="zh-CN" sz="2000" dirty="0">
                <a:latin typeface="微软雅黑" panose="020B0503020204020204" pitchFamily="34" charset="-122"/>
                <a:ea typeface="微软雅黑" panose="020B0503020204020204" pitchFamily="34" charset="-122"/>
              </a:rPr>
              <a:t>R(x)</a:t>
            </a:r>
            <a:r>
              <a:rPr lang="zh-CN" altLang="en-US" sz="2000" dirty="0">
                <a:latin typeface="微软雅黑" panose="020B0503020204020204" pitchFamily="34" charset="-122"/>
                <a:ea typeface="微软雅黑" panose="020B0503020204020204" pitchFamily="34" charset="-122"/>
              </a:rPr>
              <a:t>中减去错误图样</a:t>
            </a:r>
            <a:r>
              <a:rPr lang="en-US" altLang="zh-CN" sz="2000" dirty="0">
                <a:latin typeface="微软雅黑" panose="020B0503020204020204" pitchFamily="34" charset="-122"/>
                <a:ea typeface="微软雅黑" panose="020B0503020204020204" pitchFamily="34" charset="-122"/>
              </a:rPr>
              <a:t>E(x)</a:t>
            </a:r>
            <a:r>
              <a:rPr lang="zh-CN" altLang="en-US" sz="2000" dirty="0">
                <a:latin typeface="微软雅黑" panose="020B0503020204020204" pitchFamily="34" charset="-122"/>
                <a:ea typeface="微软雅黑" panose="020B0503020204020204" pitchFamily="34" charset="-122"/>
              </a:rPr>
              <a:t>，便得已经纠正错误的原发送码组</a:t>
            </a:r>
            <a:r>
              <a:rPr lang="en-US" altLang="zh-CN" sz="2000" dirty="0">
                <a:latin typeface="微软雅黑" panose="020B0503020204020204" pitchFamily="34" charset="-122"/>
                <a:ea typeface="微软雅黑" panose="020B0503020204020204" pitchFamily="34" charset="-122"/>
              </a:rPr>
              <a:t>T(x) </a:t>
            </a:r>
            <a:endParaRPr lang="en-US" altLang="zh-CN" sz="2000" dirty="0">
              <a:latin typeface="微软雅黑" panose="020B0503020204020204" pitchFamily="34" charset="-122"/>
              <a:ea typeface="微软雅黑" panose="020B0503020204020204" pitchFamily="34" charset="-122"/>
            </a:endParaRPr>
          </a:p>
        </p:txBody>
      </p:sp>
      <p:sp>
        <p:nvSpPr>
          <p:cNvPr id="91139" name="矩形 3"/>
          <p:cNvSpPr/>
          <p:nvPr/>
        </p:nvSpPr>
        <p:spPr>
          <a:xfrm>
            <a:off x="3357563" y="5680075"/>
            <a:ext cx="1928812" cy="461963"/>
          </a:xfrm>
          <a:prstGeom prst="rect">
            <a:avLst/>
          </a:prstGeom>
          <a:solidFill>
            <a:srgbClr val="99CCFF"/>
          </a:solidFill>
          <a:ln w="9525">
            <a:noFill/>
          </a:ln>
        </p:spPr>
        <p:txBody>
          <a:bodyPr anchor="t">
            <a:spAutoFit/>
          </a:bodyPr>
          <a:p>
            <a:pPr algn="ctr"/>
            <a:r>
              <a:rPr lang="zh-CN" altLang="en-US" sz="2400" b="1" dirty="0">
                <a:solidFill>
                  <a:schemeClr val="tx2"/>
                </a:solidFill>
                <a:latin typeface="微软雅黑" panose="020B0503020204020204" pitchFamily="34" charset="-122"/>
                <a:ea typeface="微软雅黑" panose="020B0503020204020204" pitchFamily="34" charset="-122"/>
              </a:rPr>
              <a:t>捕错解码法</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3"/>
          <p:cNvSpPr/>
          <p:nvPr/>
        </p:nvSpPr>
        <p:spPr>
          <a:xfrm>
            <a:off x="1679575" y="6237288"/>
            <a:ext cx="2500313" cy="533400"/>
          </a:xfrm>
          <a:prstGeom prst="rect">
            <a:avLst/>
          </a:prstGeom>
          <a:noFill/>
          <a:ln w="9525">
            <a:noFill/>
          </a:ln>
        </p:spPr>
        <p:txBody>
          <a:bodyPr anchor="ctr"/>
          <a:p>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11-8  </a:t>
            </a:r>
            <a:r>
              <a:rPr lang="zh-CN" altLang="en-US" sz="2000" b="1" dirty="0">
                <a:solidFill>
                  <a:schemeClr val="tx2"/>
                </a:solidFill>
                <a:latin typeface="微软雅黑" panose="020B0503020204020204" pitchFamily="34" charset="-122"/>
                <a:ea typeface="微软雅黑" panose="020B0503020204020204" pitchFamily="34" charset="-122"/>
              </a:rPr>
              <a:t>纠错电路</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92162" name="Rectangle 4"/>
          <p:cNvSpPr/>
          <p:nvPr/>
        </p:nvSpPr>
        <p:spPr>
          <a:xfrm>
            <a:off x="1476375" y="692150"/>
            <a:ext cx="2052638" cy="523875"/>
          </a:xfrm>
          <a:prstGeom prst="rect">
            <a:avLst/>
          </a:prstGeom>
          <a:noFill/>
          <a:ln w="9525">
            <a:noFill/>
          </a:ln>
        </p:spPr>
        <p:txBody>
          <a:bodyPr wrap="none" anchor="t">
            <a:spAutoFit/>
          </a:bodyPr>
          <a:p>
            <a:pPr algn="ctr"/>
            <a:r>
              <a:rPr lang="en-US" altLang="zh-CN" sz="2800" b="1" dirty="0">
                <a:solidFill>
                  <a:schemeClr val="tx2"/>
                </a:solidFill>
                <a:latin typeface="微软雅黑" panose="020B0503020204020204" pitchFamily="34" charset="-122"/>
                <a:ea typeface="微软雅黑" panose="020B0503020204020204" pitchFamily="34" charset="-122"/>
              </a:rPr>
              <a:t>3. </a:t>
            </a:r>
            <a:r>
              <a:rPr lang="zh-CN" altLang="en-US" sz="2800" b="1" dirty="0">
                <a:solidFill>
                  <a:schemeClr val="tx2"/>
                </a:solidFill>
                <a:latin typeface="微软雅黑" panose="020B0503020204020204" pitchFamily="34" charset="-122"/>
                <a:ea typeface="微软雅黑" panose="020B0503020204020204" pitchFamily="34" charset="-122"/>
              </a:rPr>
              <a:t>纠错电路</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92163" name="Rectangle 124"/>
          <p:cNvSpPr/>
          <p:nvPr/>
        </p:nvSpPr>
        <p:spPr>
          <a:xfrm>
            <a:off x="319088" y="1428750"/>
            <a:ext cx="6170612" cy="1938338"/>
          </a:xfrm>
          <a:prstGeom prst="rect">
            <a:avLst/>
          </a:prstGeom>
          <a:noFill/>
          <a:ln w="9525">
            <a:noFill/>
          </a:ln>
        </p:spPr>
        <p:txBody>
          <a:bodyPr wrap="square" anchor="t">
            <a:spAutoFit/>
          </a:bodyPr>
          <a:p>
            <a:pPr>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接收到的码组除了送入除法电路外，同时还送入缓冲移位寄存器。</a:t>
            </a:r>
            <a:r>
              <a:rPr lang="zh-CN" altLang="en-US" sz="2000" dirty="0">
                <a:latin typeface="微软雅黑" panose="020B0503020204020204" pitchFamily="34" charset="-122"/>
                <a:ea typeface="微软雅黑" panose="020B0503020204020204" pitchFamily="34" charset="-122"/>
              </a:rPr>
              <a:t>假定接收码组为</a:t>
            </a:r>
            <a:r>
              <a:rPr lang="en-US" altLang="zh-CN" sz="2000" dirty="0">
                <a:latin typeface="微软雅黑" panose="020B0503020204020204" pitchFamily="34" charset="-122"/>
                <a:ea typeface="微软雅黑" panose="020B0503020204020204" pitchFamily="34" charset="-122"/>
              </a:rPr>
              <a:t>10*00101</a:t>
            </a:r>
            <a:r>
              <a:rPr lang="zh-CN" altLang="en-US" sz="2000" dirty="0">
                <a:latin typeface="微软雅黑" panose="020B0503020204020204" pitchFamily="34" charset="-122"/>
                <a:ea typeface="微软雅黑" panose="020B0503020204020204" pitchFamily="34" charset="-122"/>
              </a:rPr>
              <a:t>，其中右上角打*号者为错码。此码组进入除法电路后，移位寄存器各级的状态变化过程列于表</a:t>
            </a:r>
            <a:r>
              <a:rPr lang="en-US" altLang="zh-CN" sz="2000" dirty="0">
                <a:latin typeface="微软雅黑" panose="020B0503020204020204" pitchFamily="34" charset="-122"/>
                <a:ea typeface="微软雅黑" panose="020B0503020204020204" pitchFamily="34" charset="-122"/>
              </a:rPr>
              <a:t>11-9</a:t>
            </a:r>
            <a:endParaRPr lang="en-US" altLang="zh-CN" sz="2000" dirty="0">
              <a:latin typeface="微软雅黑" panose="020B0503020204020204" pitchFamily="34" charset="-122"/>
              <a:ea typeface="微软雅黑" panose="020B0503020204020204" pitchFamily="34" charset="-122"/>
            </a:endParaRPr>
          </a:p>
        </p:txBody>
      </p:sp>
      <p:graphicFrame>
        <p:nvGraphicFramePr>
          <p:cNvPr id="90117" name="表格 90116"/>
          <p:cNvGraphicFramePr/>
          <p:nvPr/>
        </p:nvGraphicFramePr>
        <p:xfrm>
          <a:off x="6577013" y="601663"/>
          <a:ext cx="2506663" cy="4759325"/>
        </p:xfrm>
        <a:graphic>
          <a:graphicData uri="http://schemas.openxmlformats.org/drawingml/2006/table">
            <a:tbl>
              <a:tblPr/>
              <a:tblGrid>
                <a:gridCol w="695325"/>
                <a:gridCol w="1102360"/>
                <a:gridCol w="709295"/>
              </a:tblGrid>
              <a:tr h="396875">
                <a:tc>
                  <a:txBody>
                    <a:bodyPr/>
                    <a:p>
                      <a:pPr lvl="0" algn="ctr" eaLnBrk="1" hangingPunct="1">
                        <a:spcBef>
                          <a:spcPct val="20000"/>
                        </a:spcBef>
                        <a:buNone/>
                      </a:pPr>
                      <a:r>
                        <a:rPr lang="zh-CN" altLang="en-US" sz="2000" b="1" dirty="0">
                          <a:latin typeface="微软雅黑" panose="020B0503020204020204" pitchFamily="34" charset="-122"/>
                          <a:ea typeface="微软雅黑" panose="020B0503020204020204" pitchFamily="34" charset="-122"/>
                        </a:rPr>
                        <a:t>输入</a:t>
                      </a:r>
                      <a:endParaRPr lang="zh-CN" altLang="en-US" sz="2000" b="1"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zh-CN" altLang="en-US" sz="2000" b="1" dirty="0">
                          <a:latin typeface="微软雅黑" panose="020B0503020204020204" pitchFamily="34" charset="-122"/>
                          <a:ea typeface="微软雅黑" panose="020B0503020204020204" pitchFamily="34" charset="-122"/>
                        </a:rPr>
                        <a:t>移存器</a:t>
                      </a:r>
                      <a:endParaRPr lang="zh-CN" altLang="en-US" sz="2000"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zh-CN" altLang="en-US" sz="2000" b="1" dirty="0">
                          <a:latin typeface="微软雅黑" panose="020B0503020204020204" pitchFamily="34" charset="-122"/>
                          <a:ea typeface="微软雅黑" panose="020B0503020204020204" pitchFamily="34" charset="-122"/>
                        </a:rPr>
                        <a:t>与门</a:t>
                      </a:r>
                      <a:endParaRPr lang="zh-CN" altLang="en-US" sz="2000"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395288">
                <a:tc>
                  <a:txBody>
                    <a:bodyPr/>
                    <a:p>
                      <a:pPr lvl="0" algn="ctr" eaLnBrk="1" hangingPunct="1">
                        <a:spcBef>
                          <a:spcPct val="20000"/>
                        </a:spcBef>
                        <a:buNone/>
                      </a:pPr>
                      <a:r>
                        <a:rPr lang="en-US" altLang="zh-CN" sz="2000" b="1" dirty="0">
                          <a:latin typeface="微软雅黑" panose="020B0503020204020204" pitchFamily="34" charset="-122"/>
                          <a:ea typeface="微软雅黑" panose="020B0503020204020204" pitchFamily="34" charset="-122"/>
                        </a:rPr>
                        <a:t>f</a:t>
                      </a:r>
                      <a:endParaRPr lang="en-US" altLang="zh-CN" sz="2000" b="1"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latin typeface="微软雅黑" panose="020B0503020204020204" pitchFamily="34" charset="-122"/>
                          <a:ea typeface="微软雅黑" panose="020B0503020204020204" pitchFamily="34" charset="-122"/>
                        </a:rPr>
                        <a:t>a b c d</a:t>
                      </a:r>
                      <a:endParaRPr lang="en-US" altLang="zh-CN" sz="2000"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latin typeface="微软雅黑" panose="020B0503020204020204" pitchFamily="34" charset="-122"/>
                          <a:ea typeface="微软雅黑" panose="020B0503020204020204" pitchFamily="34" charset="-122"/>
                        </a:rPr>
                        <a:t>e</a:t>
                      </a:r>
                      <a:endParaRPr lang="en-US" altLang="zh-CN" sz="2000"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396875">
                <a:tc>
                  <a:txBody>
                    <a:bodyPr/>
                    <a:p>
                      <a:pPr lvl="0" algn="ctr" eaLnBrk="1" hangingPunct="1">
                        <a:spcBef>
                          <a:spcPct val="20000"/>
                        </a:spcBef>
                        <a:buNone/>
                      </a:pPr>
                      <a:r>
                        <a:rPr lang="en-US" altLang="zh-CN" sz="2000" b="1" dirty="0">
                          <a:solidFill>
                            <a:schemeClr val="hlink"/>
                          </a:solidFill>
                          <a:latin typeface="微软雅黑" panose="020B0503020204020204" pitchFamily="34" charset="-122"/>
                          <a:ea typeface="微软雅黑" panose="020B0503020204020204" pitchFamily="34" charset="-122"/>
                        </a:rPr>
                        <a:t>0</a:t>
                      </a:r>
                      <a:endParaRPr lang="en-US" altLang="zh-CN" sz="2000" b="1" dirty="0">
                        <a:solidFill>
                          <a:schemeClr val="hlink"/>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chemeClr val="hlink"/>
                          </a:solidFill>
                          <a:latin typeface="微软雅黑" panose="020B0503020204020204" pitchFamily="34" charset="-122"/>
                          <a:ea typeface="微软雅黑" panose="020B0503020204020204" pitchFamily="34" charset="-122"/>
                        </a:rPr>
                        <a:t>0 0 0 0</a:t>
                      </a:r>
                      <a:endParaRPr lang="en-US" altLang="zh-CN" sz="2000" b="1" dirty="0">
                        <a:solidFill>
                          <a:schemeClr val="hlink"/>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chemeClr val="hlink"/>
                          </a:solidFill>
                          <a:latin typeface="微软雅黑" panose="020B0503020204020204" pitchFamily="34" charset="-122"/>
                          <a:ea typeface="微软雅黑" panose="020B0503020204020204" pitchFamily="34" charset="-122"/>
                        </a:rPr>
                        <a:t>0</a:t>
                      </a:r>
                      <a:endParaRPr lang="en-US" altLang="zh-CN" sz="2000" b="1" dirty="0">
                        <a:solidFill>
                          <a:schemeClr val="hlink"/>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395287">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1 1 1 0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396875">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0 1 1 1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396875">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1 1 0 1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395288">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1 0 0 0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396875">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1 0 1 0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395287">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0 1 0 1</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rgbClr val="0000FF"/>
                          </a:solidFill>
                          <a:latin typeface="微软雅黑" panose="020B0503020204020204" pitchFamily="34" charset="-122"/>
                          <a:ea typeface="微软雅黑" panose="020B0503020204020204" pitchFamily="34" charset="-122"/>
                        </a:rPr>
                        <a:t>0</a:t>
                      </a:r>
                      <a:endParaRPr lang="en-US" altLang="zh-CN" sz="2000" b="1" dirty="0">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396875">
                <a:tc>
                  <a:txBody>
                    <a:bodyPr/>
                    <a:p>
                      <a:pPr lvl="0" algn="ctr" eaLnBrk="1" hangingPunct="1">
                        <a:spcBef>
                          <a:spcPct val="20000"/>
                        </a:spcBef>
                        <a:buNone/>
                      </a:pPr>
                      <a:r>
                        <a:rPr lang="en-US" altLang="zh-CN" sz="2000" b="1" dirty="0">
                          <a:solidFill>
                            <a:srgbClr val="AE048E"/>
                          </a:solidFill>
                          <a:latin typeface="微软雅黑" panose="020B0503020204020204" pitchFamily="34" charset="-122"/>
                          <a:ea typeface="微软雅黑" panose="020B0503020204020204" pitchFamily="34" charset="-122"/>
                        </a:rPr>
                        <a:t>1</a:t>
                      </a:r>
                      <a:endParaRPr lang="en-US" altLang="zh-CN" sz="2000" b="1" dirty="0">
                        <a:solidFill>
                          <a:srgbClr val="AE048E"/>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rgbClr val="AE048E"/>
                          </a:solidFill>
                          <a:latin typeface="微软雅黑" panose="020B0503020204020204" pitchFamily="34" charset="-122"/>
                          <a:ea typeface="微软雅黑" panose="020B0503020204020204" pitchFamily="34" charset="-122"/>
                        </a:rPr>
                        <a:t>0 0 1*0</a:t>
                      </a:r>
                      <a:endParaRPr lang="en-US" altLang="zh-CN" sz="2000" b="1" dirty="0">
                        <a:solidFill>
                          <a:srgbClr val="AE048E"/>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rgbClr val="AE048E"/>
                          </a:solidFill>
                          <a:latin typeface="微软雅黑" panose="020B0503020204020204" pitchFamily="34" charset="-122"/>
                          <a:ea typeface="微软雅黑" panose="020B0503020204020204" pitchFamily="34" charset="-122"/>
                        </a:rPr>
                        <a:t>0</a:t>
                      </a:r>
                      <a:endParaRPr lang="en-US" altLang="zh-CN" sz="2000" b="1" dirty="0">
                        <a:solidFill>
                          <a:srgbClr val="AE048E"/>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396875">
                <a:tc>
                  <a:txBody>
                    <a:bodyPr/>
                    <a:p>
                      <a:pPr lvl="0" algn="ctr" eaLnBrk="1" hangingPunct="1">
                        <a:spcBef>
                          <a:spcPct val="20000"/>
                        </a:spcBef>
                        <a:buNone/>
                      </a:pPr>
                      <a:r>
                        <a:rPr lang="en-US" altLang="zh-CN" sz="2000" b="1" dirty="0">
                          <a:solidFill>
                            <a:schemeClr val="tx2"/>
                          </a:solidFill>
                          <a:latin typeface="微软雅黑" panose="020B0503020204020204" pitchFamily="34" charset="-122"/>
                          <a:ea typeface="微软雅黑" panose="020B0503020204020204" pitchFamily="34" charset="-122"/>
                        </a:rPr>
                        <a:t>0</a:t>
                      </a:r>
                      <a:endParaRPr lang="en-US" altLang="zh-CN" sz="2000" b="1"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chemeClr val="tx2"/>
                          </a:solidFill>
                          <a:latin typeface="微软雅黑" panose="020B0503020204020204" pitchFamily="34" charset="-122"/>
                          <a:ea typeface="微软雅黑" panose="020B0503020204020204" pitchFamily="34" charset="-122"/>
                        </a:rPr>
                        <a:t>0 0 0 1</a:t>
                      </a:r>
                      <a:endParaRPr lang="en-US" altLang="zh-CN"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chemeClr val="tx2"/>
                          </a:solidFill>
                          <a:latin typeface="微软雅黑" panose="020B0503020204020204" pitchFamily="34" charset="-122"/>
                          <a:ea typeface="微软雅黑" panose="020B0503020204020204" pitchFamily="34" charset="-122"/>
                        </a:rPr>
                        <a:t>1</a:t>
                      </a:r>
                      <a:r>
                        <a:rPr lang="en-US" altLang="zh-CN" sz="2000" b="1" baseline="30000" dirty="0">
                          <a:solidFill>
                            <a:schemeClr val="tx2"/>
                          </a:solidFill>
                          <a:uFillTx/>
                          <a:latin typeface="微软雅黑" panose="020B0503020204020204" pitchFamily="34" charset="-122"/>
                          <a:ea typeface="微软雅黑" panose="020B0503020204020204" pitchFamily="34" charset="-122"/>
                          <a:cs typeface="微软雅黑" panose="020B0503020204020204" pitchFamily="34" charset="-122"/>
                        </a:rPr>
                        <a:t>Δ</a:t>
                      </a:r>
                      <a:endParaRPr lang="en-US" altLang="zh-CN" sz="2000" b="1" baseline="30000" dirty="0">
                        <a:solidFill>
                          <a:schemeClr val="tx2"/>
                        </a:solidFill>
                        <a:uFillTx/>
                        <a:latin typeface="微软雅黑" panose="020B0503020204020204" pitchFamily="34" charset="-122"/>
                        <a:ea typeface="微软雅黑" panose="020B0503020204020204" pitchFamily="34" charset="-122"/>
                        <a:cs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395288">
                <a:tc>
                  <a:txBody>
                    <a:bodyPr/>
                    <a:p>
                      <a:pPr lvl="0" algn="ctr" eaLnBrk="1" hangingPunct="1">
                        <a:spcBef>
                          <a:spcPct val="20000"/>
                        </a:spcBef>
                        <a:buNone/>
                      </a:pPr>
                      <a:r>
                        <a:rPr lang="en-US" altLang="zh-CN" sz="2000" b="1" dirty="0">
                          <a:solidFill>
                            <a:schemeClr val="tx2"/>
                          </a:solidFill>
                          <a:latin typeface="微软雅黑" panose="020B0503020204020204" pitchFamily="34" charset="-122"/>
                          <a:ea typeface="微软雅黑" panose="020B0503020204020204" pitchFamily="34" charset="-122"/>
                        </a:rPr>
                        <a:t>0</a:t>
                      </a:r>
                      <a:endParaRPr lang="en-US" altLang="zh-CN" sz="2000" b="1"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chemeClr val="tx2"/>
                          </a:solidFill>
                          <a:latin typeface="微软雅黑" panose="020B0503020204020204" pitchFamily="34" charset="-122"/>
                          <a:ea typeface="微软雅黑" panose="020B0503020204020204" pitchFamily="34" charset="-122"/>
                        </a:rPr>
                        <a:t>0 0 0 0</a:t>
                      </a:r>
                      <a:endParaRPr lang="en-US" altLang="zh-CN"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p>
                      <a:pPr lvl="0" algn="ctr" eaLnBrk="1" hangingPunct="1">
                        <a:spcBef>
                          <a:spcPct val="20000"/>
                        </a:spcBef>
                        <a:buNone/>
                      </a:pPr>
                      <a:r>
                        <a:rPr lang="en-US" altLang="zh-CN" sz="2000" b="1" dirty="0">
                          <a:solidFill>
                            <a:schemeClr val="tx2"/>
                          </a:solidFill>
                          <a:latin typeface="微软雅黑" panose="020B0503020204020204" pitchFamily="34" charset="-122"/>
                          <a:ea typeface="微软雅黑" panose="020B0503020204020204" pitchFamily="34" charset="-122"/>
                        </a:rPr>
                        <a:t>0</a:t>
                      </a:r>
                      <a:endParaRPr lang="en-US" altLang="zh-CN"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r>
            </a:tbl>
          </a:graphicData>
        </a:graphic>
      </p:graphicFrame>
      <p:sp>
        <p:nvSpPr>
          <p:cNvPr id="92218" name="Rectangle 184"/>
          <p:cNvSpPr/>
          <p:nvPr/>
        </p:nvSpPr>
        <p:spPr>
          <a:xfrm>
            <a:off x="6572250" y="0"/>
            <a:ext cx="1062038" cy="396875"/>
          </a:xfrm>
          <a:prstGeom prst="rect">
            <a:avLst/>
          </a:prstGeom>
          <a:noFill/>
          <a:ln w="9525">
            <a:noFill/>
          </a:ln>
        </p:spPr>
        <p:txBody>
          <a:bodyPr wrap="none" anchor="t">
            <a:spAutoFit/>
          </a:bodyPr>
          <a:p>
            <a:pPr algn="ctr"/>
            <a:r>
              <a:rPr lang="zh-CN" altLang="en-US" sz="2000" b="1" dirty="0">
                <a:solidFill>
                  <a:schemeClr val="tx2"/>
                </a:solidFill>
                <a:latin typeface="微软雅黑" panose="020B0503020204020204" pitchFamily="34" charset="-122"/>
                <a:ea typeface="微软雅黑" panose="020B0503020204020204" pitchFamily="34" charset="-122"/>
              </a:rPr>
              <a:t>表</a:t>
            </a:r>
            <a:r>
              <a:rPr lang="en-US" altLang="zh-CN" sz="2000" b="1" dirty="0">
                <a:solidFill>
                  <a:schemeClr val="tx2"/>
                </a:solidFill>
                <a:latin typeface="微软雅黑" panose="020B0503020204020204" pitchFamily="34" charset="-122"/>
                <a:ea typeface="微软雅黑" panose="020B0503020204020204" pitchFamily="34" charset="-122"/>
              </a:rPr>
              <a:t>11-9</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grpSp>
        <p:nvGrpSpPr>
          <p:cNvPr id="92219" name="Group 187"/>
          <p:cNvGrpSpPr/>
          <p:nvPr/>
        </p:nvGrpSpPr>
        <p:grpSpPr>
          <a:xfrm>
            <a:off x="158750" y="3357563"/>
            <a:ext cx="5875338" cy="2879725"/>
            <a:chOff x="10" y="1933"/>
            <a:chExt cx="4142" cy="1860"/>
          </a:xfrm>
        </p:grpSpPr>
        <p:sp>
          <p:nvSpPr>
            <p:cNvPr id="92220" name="AutoShape 7"/>
            <p:cNvSpPr>
              <a:spLocks noChangeAspect="1" noTextEdit="1"/>
            </p:cNvSpPr>
            <p:nvPr/>
          </p:nvSpPr>
          <p:spPr>
            <a:xfrm>
              <a:off x="10" y="1933"/>
              <a:ext cx="4142" cy="1860"/>
            </a:xfrm>
            <a:prstGeom prst="rect">
              <a:avLst/>
            </a:prstGeom>
            <a:noFill/>
            <a:ln w="9525">
              <a:noFill/>
            </a:ln>
          </p:spPr>
          <p:txBody>
            <a:bodyPr anchor="t"/>
            <a:p>
              <a:endParaRPr lang="zh-CN" altLang="en-US">
                <a:latin typeface="Comic Sans MS" panose="030F0702030302020204" pitchFamily="66" charset="0"/>
                <a:ea typeface="宋体" panose="02010600030101010101" pitchFamily="2" charset="-122"/>
              </a:endParaRPr>
            </a:p>
          </p:txBody>
        </p:sp>
        <p:sp>
          <p:nvSpPr>
            <p:cNvPr id="92221" name="Rectangle 12"/>
            <p:cNvSpPr/>
            <p:nvPr/>
          </p:nvSpPr>
          <p:spPr>
            <a:xfrm>
              <a:off x="830" y="2305"/>
              <a:ext cx="223" cy="419"/>
            </a:xfrm>
            <a:prstGeom prst="rect">
              <a:avLst/>
            </a:prstGeom>
            <a:solidFill>
              <a:srgbClr val="CCFFCC"/>
            </a:solidFill>
            <a:ln w="12700" cap="flat" cmpd="sng">
              <a:solidFill>
                <a:srgbClr val="000000"/>
              </a:solidFill>
              <a:prstDash val="solid"/>
              <a:miter/>
              <a:headEnd type="none" w="med" len="med"/>
              <a:tailEnd type="none" w="med" len="med"/>
            </a:ln>
          </p:spPr>
          <p:txBody>
            <a:bodyPr anchor="t"/>
            <a:p>
              <a:pPr algn="ctr"/>
              <a:r>
                <a:rPr lang="en-US" altLang="zh-CN" sz="2000" dirty="0">
                  <a:latin typeface="微软雅黑" panose="020B0503020204020204" pitchFamily="34" charset="-122"/>
                  <a:ea typeface="微软雅黑" panose="020B0503020204020204" pitchFamily="34" charset="-122"/>
                </a:rPr>
                <a:t>a</a:t>
              </a:r>
              <a:endParaRPr lang="en-US" altLang="zh-CN" sz="2000" dirty="0">
                <a:latin typeface="微软雅黑" panose="020B0503020204020204" pitchFamily="34" charset="-122"/>
                <a:ea typeface="微软雅黑" panose="020B0503020204020204" pitchFamily="34" charset="-122"/>
              </a:endParaRPr>
            </a:p>
          </p:txBody>
        </p:sp>
        <p:sp>
          <p:nvSpPr>
            <p:cNvPr id="92222" name="Rectangle 15"/>
            <p:cNvSpPr/>
            <p:nvPr/>
          </p:nvSpPr>
          <p:spPr>
            <a:xfrm>
              <a:off x="1520" y="2305"/>
              <a:ext cx="231" cy="465"/>
            </a:xfrm>
            <a:prstGeom prst="rect">
              <a:avLst/>
            </a:prstGeom>
            <a:solidFill>
              <a:srgbClr val="CCFFCC"/>
            </a:solidFill>
            <a:ln w="12700" cap="flat" cmpd="sng">
              <a:solidFill>
                <a:srgbClr val="000000"/>
              </a:solidFill>
              <a:prstDash val="solid"/>
              <a:miter/>
              <a:headEnd type="none" w="med" len="med"/>
              <a:tailEnd type="none" w="med" len="med"/>
            </a:ln>
          </p:spPr>
          <p:txBody>
            <a:bodyPr anchor="t"/>
            <a:p>
              <a:pPr algn="ctr"/>
              <a:r>
                <a:rPr lang="en-US" altLang="zh-CN" sz="2000" dirty="0">
                  <a:latin typeface="微软雅黑" panose="020B0503020204020204" pitchFamily="34" charset="-122"/>
                  <a:ea typeface="微软雅黑" panose="020B0503020204020204" pitchFamily="34" charset="-122"/>
                </a:rPr>
                <a:t>b</a:t>
              </a:r>
              <a:endParaRPr lang="en-US" altLang="zh-CN" sz="2000" dirty="0">
                <a:latin typeface="微软雅黑" panose="020B0503020204020204" pitchFamily="34" charset="-122"/>
                <a:ea typeface="微软雅黑" panose="020B0503020204020204" pitchFamily="34" charset="-122"/>
              </a:endParaRPr>
            </a:p>
          </p:txBody>
        </p:sp>
        <p:sp>
          <p:nvSpPr>
            <p:cNvPr id="92223" name="Freeform 18"/>
            <p:cNvSpPr/>
            <p:nvPr/>
          </p:nvSpPr>
          <p:spPr>
            <a:xfrm>
              <a:off x="1175" y="2305"/>
              <a:ext cx="191" cy="213"/>
            </a:xfrm>
            <a:custGeom>
              <a:avLst/>
              <a:gdLst/>
              <a:ahLst/>
              <a:cxnLst>
                <a:cxn ang="0">
                  <a:pos x="0" y="131"/>
                </a:cxn>
                <a:cxn ang="0">
                  <a:pos x="10" y="61"/>
                </a:cxn>
                <a:cxn ang="0">
                  <a:pos x="32" y="18"/>
                </a:cxn>
                <a:cxn ang="0">
                  <a:pos x="64" y="0"/>
                </a:cxn>
                <a:cxn ang="0">
                  <a:pos x="95" y="18"/>
                </a:cxn>
                <a:cxn ang="0">
                  <a:pos x="122" y="61"/>
                </a:cxn>
                <a:cxn ang="0">
                  <a:pos x="126" y="131"/>
                </a:cxn>
                <a:cxn ang="0">
                  <a:pos x="122" y="193"/>
                </a:cxn>
                <a:cxn ang="0">
                  <a:pos x="95" y="237"/>
                </a:cxn>
                <a:cxn ang="0">
                  <a:pos x="64" y="257"/>
                </a:cxn>
                <a:cxn ang="0">
                  <a:pos x="32" y="237"/>
                </a:cxn>
                <a:cxn ang="0">
                  <a:pos x="10" y="193"/>
                </a:cxn>
                <a:cxn ang="0">
                  <a:pos x="0" y="131"/>
                </a:cxn>
              </a:cxnLst>
              <a:pathLst>
                <a:path w="201" h="208">
                  <a:moveTo>
                    <a:pt x="0" y="104"/>
                  </a:moveTo>
                  <a:lnTo>
                    <a:pt x="17" y="52"/>
                  </a:lnTo>
                  <a:lnTo>
                    <a:pt x="50" y="18"/>
                  </a:lnTo>
                  <a:lnTo>
                    <a:pt x="101" y="0"/>
                  </a:lnTo>
                  <a:lnTo>
                    <a:pt x="151" y="18"/>
                  </a:lnTo>
                  <a:lnTo>
                    <a:pt x="193" y="52"/>
                  </a:lnTo>
                  <a:lnTo>
                    <a:pt x="201" y="104"/>
                  </a:lnTo>
                  <a:lnTo>
                    <a:pt x="193" y="156"/>
                  </a:lnTo>
                  <a:lnTo>
                    <a:pt x="151" y="191"/>
                  </a:lnTo>
                  <a:lnTo>
                    <a:pt x="101" y="208"/>
                  </a:lnTo>
                  <a:lnTo>
                    <a:pt x="50" y="191"/>
                  </a:lnTo>
                  <a:lnTo>
                    <a:pt x="17" y="156"/>
                  </a:lnTo>
                  <a:lnTo>
                    <a:pt x="0" y="104"/>
                  </a:lnTo>
                  <a:close/>
                </a:path>
              </a:pathLst>
            </a:custGeom>
            <a:solidFill>
              <a:srgbClr val="FF99CC"/>
            </a:solidFill>
            <a:ln w="12700" cap="flat" cmpd="sng">
              <a:solidFill>
                <a:srgbClr val="000000"/>
              </a:solidFill>
              <a:prstDash val="solid"/>
              <a:round/>
              <a:headEnd type="none" w="med" len="med"/>
              <a:tailEnd type="none" w="med" len="med"/>
            </a:ln>
          </p:spPr>
          <p:txBody>
            <a:bodyPr/>
            <a:p>
              <a:endParaRPr lang="zh-CN" altLang="en-US"/>
            </a:p>
          </p:txBody>
        </p:sp>
        <p:sp>
          <p:nvSpPr>
            <p:cNvPr id="92224" name="Rectangle 19"/>
            <p:cNvSpPr/>
            <p:nvPr/>
          </p:nvSpPr>
          <p:spPr>
            <a:xfrm>
              <a:off x="1249" y="2323"/>
              <a:ext cx="43" cy="189"/>
            </a:xfrm>
            <a:prstGeom prst="rect">
              <a:avLst/>
            </a:prstGeom>
            <a:noFill/>
            <a:ln w="9525">
              <a:noFill/>
            </a:ln>
          </p:spPr>
          <p:txBody>
            <a:bodyPr lIns="0" tIns="0" rIns="0" bIns="0" anchor="t">
              <a:spAutoFit/>
            </a:bodyPr>
            <a:p>
              <a:pPr algn="ctr"/>
              <a:r>
                <a:rPr lang="zh-CN" altLang="en-US" dirty="0">
                  <a:solidFill>
                    <a:srgbClr val="00000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2225" name="Rectangle 20"/>
            <p:cNvSpPr/>
            <p:nvPr/>
          </p:nvSpPr>
          <p:spPr>
            <a:xfrm>
              <a:off x="2168" y="2305"/>
              <a:ext cx="223" cy="419"/>
            </a:xfrm>
            <a:prstGeom prst="rect">
              <a:avLst/>
            </a:prstGeom>
            <a:solidFill>
              <a:srgbClr val="CCFFCC"/>
            </a:solidFill>
            <a:ln w="12700" cap="flat" cmpd="sng">
              <a:solidFill>
                <a:srgbClr val="000000"/>
              </a:solidFill>
              <a:prstDash val="solid"/>
              <a:miter/>
              <a:headEnd type="none" w="med" len="med"/>
              <a:tailEnd type="none" w="med" len="med"/>
            </a:ln>
          </p:spPr>
          <p:txBody>
            <a:bodyPr anchor="t"/>
            <a:p>
              <a:pPr algn="ctr"/>
              <a:r>
                <a:rPr lang="en-US" altLang="zh-CN" sz="2000" dirty="0">
                  <a:latin typeface="微软雅黑" panose="020B0503020204020204" pitchFamily="34" charset="-122"/>
                  <a:ea typeface="微软雅黑" panose="020B0503020204020204" pitchFamily="34" charset="-122"/>
                </a:rPr>
                <a:t>c</a:t>
              </a:r>
              <a:endParaRPr lang="en-US" altLang="zh-CN" sz="2000" dirty="0">
                <a:latin typeface="微软雅黑" panose="020B0503020204020204" pitchFamily="34" charset="-122"/>
                <a:ea typeface="微软雅黑" panose="020B0503020204020204" pitchFamily="34" charset="-122"/>
              </a:endParaRPr>
            </a:p>
          </p:txBody>
        </p:sp>
        <p:sp>
          <p:nvSpPr>
            <p:cNvPr id="92226" name="Freeform 23"/>
            <p:cNvSpPr/>
            <p:nvPr/>
          </p:nvSpPr>
          <p:spPr>
            <a:xfrm>
              <a:off x="1865" y="2305"/>
              <a:ext cx="192" cy="213"/>
            </a:xfrm>
            <a:custGeom>
              <a:avLst/>
              <a:gdLst/>
              <a:ahLst/>
              <a:cxnLst>
                <a:cxn ang="0">
                  <a:pos x="0" y="131"/>
                </a:cxn>
                <a:cxn ang="0">
                  <a:pos x="11" y="61"/>
                </a:cxn>
                <a:cxn ang="0">
                  <a:pos x="32" y="18"/>
                </a:cxn>
                <a:cxn ang="0">
                  <a:pos x="67" y="0"/>
                </a:cxn>
                <a:cxn ang="0">
                  <a:pos x="100" y="18"/>
                </a:cxn>
                <a:cxn ang="0">
                  <a:pos x="121" y="61"/>
                </a:cxn>
                <a:cxn ang="0">
                  <a:pos x="133" y="131"/>
                </a:cxn>
                <a:cxn ang="0">
                  <a:pos x="121" y="193"/>
                </a:cxn>
                <a:cxn ang="0">
                  <a:pos x="100" y="237"/>
                </a:cxn>
                <a:cxn ang="0">
                  <a:pos x="67" y="257"/>
                </a:cxn>
                <a:cxn ang="0">
                  <a:pos x="32" y="237"/>
                </a:cxn>
                <a:cxn ang="0">
                  <a:pos x="11" y="193"/>
                </a:cxn>
                <a:cxn ang="0">
                  <a:pos x="0" y="131"/>
                </a:cxn>
              </a:cxnLst>
              <a:pathLst>
                <a:path w="201" h="208">
                  <a:moveTo>
                    <a:pt x="0" y="104"/>
                  </a:moveTo>
                  <a:lnTo>
                    <a:pt x="17" y="52"/>
                  </a:lnTo>
                  <a:lnTo>
                    <a:pt x="50" y="18"/>
                  </a:lnTo>
                  <a:lnTo>
                    <a:pt x="100" y="0"/>
                  </a:lnTo>
                  <a:lnTo>
                    <a:pt x="151" y="18"/>
                  </a:lnTo>
                  <a:lnTo>
                    <a:pt x="184" y="52"/>
                  </a:lnTo>
                  <a:lnTo>
                    <a:pt x="201" y="104"/>
                  </a:lnTo>
                  <a:lnTo>
                    <a:pt x="184" y="156"/>
                  </a:lnTo>
                  <a:lnTo>
                    <a:pt x="151" y="191"/>
                  </a:lnTo>
                  <a:lnTo>
                    <a:pt x="100" y="208"/>
                  </a:lnTo>
                  <a:lnTo>
                    <a:pt x="50" y="191"/>
                  </a:lnTo>
                  <a:lnTo>
                    <a:pt x="17" y="156"/>
                  </a:lnTo>
                  <a:lnTo>
                    <a:pt x="0" y="104"/>
                  </a:lnTo>
                  <a:close/>
                </a:path>
              </a:pathLst>
            </a:custGeom>
            <a:solidFill>
              <a:srgbClr val="FF99CC"/>
            </a:solidFill>
            <a:ln w="12700" cap="flat" cmpd="sng">
              <a:solidFill>
                <a:srgbClr val="000000"/>
              </a:solidFill>
              <a:prstDash val="solid"/>
              <a:round/>
              <a:headEnd type="none" w="med" len="med"/>
              <a:tailEnd type="none" w="med" len="med"/>
            </a:ln>
          </p:spPr>
          <p:txBody>
            <a:bodyPr/>
            <a:p>
              <a:endParaRPr lang="zh-CN" altLang="en-US"/>
            </a:p>
          </p:txBody>
        </p:sp>
        <p:sp>
          <p:nvSpPr>
            <p:cNvPr id="92227" name="Rectangle 24"/>
            <p:cNvSpPr/>
            <p:nvPr/>
          </p:nvSpPr>
          <p:spPr>
            <a:xfrm>
              <a:off x="1930" y="2305"/>
              <a:ext cx="43" cy="189"/>
            </a:xfrm>
            <a:prstGeom prst="rect">
              <a:avLst/>
            </a:prstGeom>
            <a:noFill/>
            <a:ln w="9525">
              <a:noFill/>
            </a:ln>
          </p:spPr>
          <p:txBody>
            <a:bodyPr lIns="0" tIns="0" rIns="0" bIns="0" anchor="t">
              <a:spAutoFit/>
            </a:bodyPr>
            <a:p>
              <a:pPr algn="ctr"/>
              <a:r>
                <a:rPr lang="zh-CN" altLang="en-US" dirty="0">
                  <a:solidFill>
                    <a:srgbClr val="00000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2228" name="Rectangle 25"/>
            <p:cNvSpPr/>
            <p:nvPr/>
          </p:nvSpPr>
          <p:spPr>
            <a:xfrm>
              <a:off x="2772" y="2305"/>
              <a:ext cx="222" cy="406"/>
            </a:xfrm>
            <a:prstGeom prst="rect">
              <a:avLst/>
            </a:prstGeom>
            <a:solidFill>
              <a:srgbClr val="CCFFCC"/>
            </a:solidFill>
            <a:ln w="12700" cap="flat" cmpd="sng">
              <a:solidFill>
                <a:srgbClr val="000000"/>
              </a:solidFill>
              <a:prstDash val="solid"/>
              <a:miter/>
              <a:headEnd type="none" w="med" len="med"/>
              <a:tailEnd type="none" w="med" len="med"/>
            </a:ln>
          </p:spPr>
          <p:txBody>
            <a:bodyPr anchor="t"/>
            <a:p>
              <a:pPr algn="ctr"/>
              <a:r>
                <a:rPr lang="en-US" altLang="zh-CN" sz="2000" dirty="0">
                  <a:latin typeface="微软雅黑" panose="020B0503020204020204" pitchFamily="34" charset="-122"/>
                  <a:ea typeface="微软雅黑" panose="020B0503020204020204" pitchFamily="34" charset="-122"/>
                </a:rPr>
                <a:t>d</a:t>
              </a:r>
              <a:endParaRPr lang="en-US" altLang="zh-CN" sz="2000" dirty="0">
                <a:latin typeface="微软雅黑" panose="020B0503020204020204" pitchFamily="34" charset="-122"/>
                <a:ea typeface="微软雅黑" panose="020B0503020204020204" pitchFamily="34" charset="-122"/>
              </a:endParaRPr>
            </a:p>
          </p:txBody>
        </p:sp>
        <p:sp>
          <p:nvSpPr>
            <p:cNvPr id="92229" name="Freeform 29"/>
            <p:cNvSpPr/>
            <p:nvPr/>
          </p:nvSpPr>
          <p:spPr>
            <a:xfrm>
              <a:off x="3289" y="2305"/>
              <a:ext cx="191" cy="213"/>
            </a:xfrm>
            <a:custGeom>
              <a:avLst/>
              <a:gdLst/>
              <a:ahLst/>
              <a:cxnLst>
                <a:cxn ang="0">
                  <a:pos x="0" y="131"/>
                </a:cxn>
                <a:cxn ang="0">
                  <a:pos x="10" y="61"/>
                </a:cxn>
                <a:cxn ang="0">
                  <a:pos x="32" y="18"/>
                </a:cxn>
                <a:cxn ang="0">
                  <a:pos x="64" y="0"/>
                </a:cxn>
                <a:cxn ang="0">
                  <a:pos x="95" y="18"/>
                </a:cxn>
                <a:cxn ang="0">
                  <a:pos x="121" y="61"/>
                </a:cxn>
                <a:cxn ang="0">
                  <a:pos x="126" y="131"/>
                </a:cxn>
                <a:cxn ang="0">
                  <a:pos x="121" y="193"/>
                </a:cxn>
                <a:cxn ang="0">
                  <a:pos x="95" y="237"/>
                </a:cxn>
                <a:cxn ang="0">
                  <a:pos x="64" y="257"/>
                </a:cxn>
                <a:cxn ang="0">
                  <a:pos x="32" y="237"/>
                </a:cxn>
                <a:cxn ang="0">
                  <a:pos x="10" y="193"/>
                </a:cxn>
                <a:cxn ang="0">
                  <a:pos x="0" y="131"/>
                </a:cxn>
              </a:cxnLst>
              <a:pathLst>
                <a:path w="201" h="208">
                  <a:moveTo>
                    <a:pt x="0" y="104"/>
                  </a:moveTo>
                  <a:lnTo>
                    <a:pt x="16" y="52"/>
                  </a:lnTo>
                  <a:lnTo>
                    <a:pt x="50" y="18"/>
                  </a:lnTo>
                  <a:lnTo>
                    <a:pt x="100" y="0"/>
                  </a:lnTo>
                  <a:lnTo>
                    <a:pt x="150" y="18"/>
                  </a:lnTo>
                  <a:lnTo>
                    <a:pt x="192" y="52"/>
                  </a:lnTo>
                  <a:lnTo>
                    <a:pt x="201" y="104"/>
                  </a:lnTo>
                  <a:lnTo>
                    <a:pt x="192" y="156"/>
                  </a:lnTo>
                  <a:lnTo>
                    <a:pt x="150" y="191"/>
                  </a:lnTo>
                  <a:lnTo>
                    <a:pt x="100" y="208"/>
                  </a:lnTo>
                  <a:lnTo>
                    <a:pt x="50" y="191"/>
                  </a:lnTo>
                  <a:lnTo>
                    <a:pt x="16" y="156"/>
                  </a:lnTo>
                  <a:lnTo>
                    <a:pt x="0" y="104"/>
                  </a:lnTo>
                  <a:close/>
                </a:path>
              </a:pathLst>
            </a:custGeom>
            <a:solidFill>
              <a:srgbClr val="FF99CC"/>
            </a:solidFill>
            <a:ln w="12700" cap="flat" cmpd="sng">
              <a:solidFill>
                <a:srgbClr val="000000"/>
              </a:solidFill>
              <a:prstDash val="solid"/>
              <a:round/>
              <a:headEnd type="none" w="med" len="med"/>
              <a:tailEnd type="none" w="med" len="med"/>
            </a:ln>
          </p:spPr>
          <p:txBody>
            <a:bodyPr/>
            <a:p>
              <a:endParaRPr lang="zh-CN" altLang="en-US"/>
            </a:p>
          </p:txBody>
        </p:sp>
        <p:sp>
          <p:nvSpPr>
            <p:cNvPr id="92230" name="Rectangle 30"/>
            <p:cNvSpPr/>
            <p:nvPr/>
          </p:nvSpPr>
          <p:spPr>
            <a:xfrm>
              <a:off x="3340" y="2305"/>
              <a:ext cx="89" cy="189"/>
            </a:xfrm>
            <a:prstGeom prst="rect">
              <a:avLst/>
            </a:prstGeom>
            <a:noFill/>
            <a:ln w="9525">
              <a:noFill/>
            </a:ln>
          </p:spPr>
          <p:txBody>
            <a:bodyPr lIns="0" tIns="0" rIns="0" bIns="0" anchor="t">
              <a:spAutoFit/>
            </a:bodyPr>
            <a:p>
              <a:pPr algn="ctr"/>
              <a:r>
                <a:rPr lang="zh-CN" altLang="en-US" dirty="0">
                  <a:solidFill>
                    <a:srgbClr val="00000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2231" name="Freeform 66"/>
            <p:cNvSpPr/>
            <p:nvPr/>
          </p:nvSpPr>
          <p:spPr>
            <a:xfrm>
              <a:off x="485" y="3421"/>
              <a:ext cx="216" cy="233"/>
            </a:xfrm>
            <a:custGeom>
              <a:avLst/>
              <a:gdLst/>
              <a:ahLst/>
              <a:cxnLst>
                <a:cxn ang="0">
                  <a:pos x="0" y="392"/>
                </a:cxn>
                <a:cxn ang="0">
                  <a:pos x="29" y="214"/>
                </a:cxn>
                <a:cxn ang="0">
                  <a:pos x="96" y="34"/>
                </a:cxn>
                <a:cxn ang="0">
                  <a:pos x="190" y="0"/>
                </a:cxn>
                <a:cxn ang="0">
                  <a:pos x="287" y="34"/>
                </a:cxn>
                <a:cxn ang="0">
                  <a:pos x="352" y="214"/>
                </a:cxn>
                <a:cxn ang="0">
                  <a:pos x="384" y="392"/>
                </a:cxn>
                <a:cxn ang="0">
                  <a:pos x="352" y="604"/>
                </a:cxn>
                <a:cxn ang="0">
                  <a:pos x="287" y="783"/>
                </a:cxn>
                <a:cxn ang="0">
                  <a:pos x="190" y="825"/>
                </a:cxn>
                <a:cxn ang="0">
                  <a:pos x="96" y="783"/>
                </a:cxn>
                <a:cxn ang="0">
                  <a:pos x="29" y="604"/>
                </a:cxn>
                <a:cxn ang="0">
                  <a:pos x="0" y="392"/>
                </a:cxn>
              </a:cxnLst>
              <a:pathLst>
                <a:path w="201" h="199">
                  <a:moveTo>
                    <a:pt x="0" y="95"/>
                  </a:moveTo>
                  <a:lnTo>
                    <a:pt x="16" y="52"/>
                  </a:lnTo>
                  <a:lnTo>
                    <a:pt x="50" y="8"/>
                  </a:lnTo>
                  <a:lnTo>
                    <a:pt x="100" y="0"/>
                  </a:lnTo>
                  <a:lnTo>
                    <a:pt x="150" y="8"/>
                  </a:lnTo>
                  <a:lnTo>
                    <a:pt x="184" y="52"/>
                  </a:lnTo>
                  <a:lnTo>
                    <a:pt x="201" y="95"/>
                  </a:lnTo>
                  <a:lnTo>
                    <a:pt x="184" y="147"/>
                  </a:lnTo>
                  <a:lnTo>
                    <a:pt x="150" y="190"/>
                  </a:lnTo>
                  <a:lnTo>
                    <a:pt x="100" y="199"/>
                  </a:lnTo>
                  <a:lnTo>
                    <a:pt x="50" y="190"/>
                  </a:lnTo>
                  <a:lnTo>
                    <a:pt x="16" y="147"/>
                  </a:lnTo>
                  <a:lnTo>
                    <a:pt x="0" y="95"/>
                  </a:lnTo>
                  <a:close/>
                </a:path>
              </a:pathLst>
            </a:custGeom>
            <a:solidFill>
              <a:srgbClr val="FF99CC"/>
            </a:solidFill>
            <a:ln w="12700" cap="flat" cmpd="sng">
              <a:solidFill>
                <a:srgbClr val="000000"/>
              </a:solidFill>
              <a:prstDash val="solid"/>
              <a:round/>
              <a:headEnd type="none" w="med" len="med"/>
              <a:tailEnd type="none" w="med" len="med"/>
            </a:ln>
          </p:spPr>
          <p:txBody>
            <a:bodyPr/>
            <a:p>
              <a:endParaRPr lang="zh-CN" altLang="en-US"/>
            </a:p>
          </p:txBody>
        </p:sp>
        <p:sp>
          <p:nvSpPr>
            <p:cNvPr id="92232" name="Rectangle 67"/>
            <p:cNvSpPr/>
            <p:nvPr/>
          </p:nvSpPr>
          <p:spPr>
            <a:xfrm>
              <a:off x="528" y="3468"/>
              <a:ext cx="129" cy="147"/>
            </a:xfrm>
            <a:prstGeom prst="rect">
              <a:avLst/>
            </a:prstGeom>
            <a:noFill/>
            <a:ln w="9525">
              <a:noFill/>
            </a:ln>
          </p:spPr>
          <p:txBody>
            <a:bodyPr lIns="0" tIns="0" rIns="0" bIns="0" anchor="t">
              <a:spAutoFit/>
            </a:bodyPr>
            <a:p>
              <a:pPr algn="ctr"/>
              <a:r>
                <a:rPr lang="zh-CN" altLang="en-US" sz="1400" dirty="0">
                  <a:solidFill>
                    <a:srgbClr val="00000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2233" name="Rectangle 69"/>
            <p:cNvSpPr/>
            <p:nvPr/>
          </p:nvSpPr>
          <p:spPr>
            <a:xfrm>
              <a:off x="1345" y="3421"/>
              <a:ext cx="1556" cy="257"/>
            </a:xfrm>
            <a:prstGeom prst="rect">
              <a:avLst/>
            </a:prstGeom>
            <a:solidFill>
              <a:srgbClr val="CCFFFF"/>
            </a:solidFill>
            <a:ln w="12700" cap="flat" cmpd="sng">
              <a:solidFill>
                <a:srgbClr val="000000"/>
              </a:solidFill>
              <a:prstDash val="solid"/>
              <a:miter/>
              <a:headEnd type="none" w="med" len="med"/>
              <a:tailEnd type="none" w="med" len="med"/>
            </a:ln>
          </p:spPr>
          <p:txBody>
            <a:bodyPr anchor="t"/>
            <a:p>
              <a:pPr algn="ctr"/>
              <a:r>
                <a:rPr lang="zh-CN" altLang="en-US" sz="2000" dirty="0">
                  <a:solidFill>
                    <a:srgbClr val="000000"/>
                  </a:solidFill>
                  <a:latin typeface="微软雅黑" panose="020B0503020204020204" pitchFamily="34" charset="-122"/>
                  <a:ea typeface="微软雅黑" panose="020B0503020204020204" pitchFamily="34" charset="-122"/>
                </a:rPr>
                <a:t>缓冲移位寄存器</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92234" name="Rectangle 72"/>
            <p:cNvSpPr/>
            <p:nvPr/>
          </p:nvSpPr>
          <p:spPr>
            <a:xfrm>
              <a:off x="10" y="3225"/>
              <a:ext cx="524" cy="189"/>
            </a:xfrm>
            <a:prstGeom prst="rect">
              <a:avLst/>
            </a:prstGeom>
            <a:noFill/>
            <a:ln w="9525">
              <a:noFill/>
            </a:ln>
          </p:spPr>
          <p:txBody>
            <a:bodyPr lIns="0" tIns="0" rIns="0" bIns="0" anchor="t">
              <a:spAutoFit/>
            </a:bodyPr>
            <a:p>
              <a:pPr algn="ctr"/>
              <a:r>
                <a:rPr lang="zh-CN" altLang="en-US" dirty="0">
                  <a:solidFill>
                    <a:srgbClr val="000000"/>
                  </a:solidFill>
                  <a:latin typeface="微软雅黑" panose="020B0503020204020204" pitchFamily="34" charset="-122"/>
                  <a:ea typeface="微软雅黑" panose="020B0503020204020204" pitchFamily="34" charset="-122"/>
                </a:rPr>
                <a:t>输出</a:t>
              </a:r>
              <a:r>
                <a:rPr lang="en-US" altLang="zh-CN" dirty="0">
                  <a:solidFill>
                    <a:srgbClr val="000000"/>
                  </a:solidFill>
                  <a:latin typeface="微软雅黑" panose="020B0503020204020204" pitchFamily="34" charset="-122"/>
                  <a:ea typeface="微软雅黑" panose="020B0503020204020204" pitchFamily="34" charset="-122"/>
                </a:rPr>
                <a:t>m</a:t>
              </a:r>
              <a:endParaRPr lang="en-US" altLang="zh-CN" dirty="0">
                <a:latin typeface="微软雅黑" panose="020B0503020204020204" pitchFamily="34" charset="-122"/>
                <a:ea typeface="微软雅黑" panose="020B0503020204020204" pitchFamily="34" charset="-122"/>
              </a:endParaRPr>
            </a:p>
          </p:txBody>
        </p:sp>
        <p:sp>
          <p:nvSpPr>
            <p:cNvPr id="92235" name="Rectangle 74"/>
            <p:cNvSpPr/>
            <p:nvPr/>
          </p:nvSpPr>
          <p:spPr>
            <a:xfrm>
              <a:off x="3667" y="2118"/>
              <a:ext cx="485" cy="189"/>
            </a:xfrm>
            <a:prstGeom prst="rect">
              <a:avLst/>
            </a:prstGeom>
            <a:noFill/>
            <a:ln w="9525">
              <a:noFill/>
            </a:ln>
          </p:spPr>
          <p:txBody>
            <a:bodyPr lIns="0" tIns="0" rIns="0" bIns="0" anchor="t">
              <a:spAutoFit/>
            </a:bodyPr>
            <a:p>
              <a:pPr algn="ctr"/>
              <a:r>
                <a:rPr lang="zh-CN" altLang="en-US" dirty="0">
                  <a:solidFill>
                    <a:srgbClr val="000000"/>
                  </a:solidFill>
                  <a:latin typeface="微软雅黑" panose="020B0503020204020204" pitchFamily="34" charset="-122"/>
                  <a:ea typeface="微软雅黑" panose="020B0503020204020204" pitchFamily="34" charset="-122"/>
                </a:rPr>
                <a:t>输入</a:t>
              </a:r>
              <a:r>
                <a:rPr lang="en-US" altLang="zh-CN" dirty="0">
                  <a:solidFill>
                    <a:srgbClr val="000000"/>
                  </a:solidFill>
                  <a:latin typeface="微软雅黑" panose="020B0503020204020204" pitchFamily="34" charset="-122"/>
                  <a:ea typeface="微软雅黑" panose="020B0503020204020204" pitchFamily="34" charset="-122"/>
                </a:rPr>
                <a:t>f</a:t>
              </a:r>
              <a:endParaRPr lang="en-US" altLang="zh-CN" dirty="0">
                <a:latin typeface="微软雅黑" panose="020B0503020204020204" pitchFamily="34" charset="-122"/>
                <a:ea typeface="微软雅黑" panose="020B0503020204020204" pitchFamily="34" charset="-122"/>
              </a:endParaRPr>
            </a:p>
          </p:txBody>
        </p:sp>
        <p:sp>
          <p:nvSpPr>
            <p:cNvPr id="92236" name="Rectangle 81"/>
            <p:cNvSpPr/>
            <p:nvPr/>
          </p:nvSpPr>
          <p:spPr>
            <a:xfrm>
              <a:off x="1045" y="2909"/>
              <a:ext cx="2201" cy="280"/>
            </a:xfrm>
            <a:prstGeom prst="rect">
              <a:avLst/>
            </a:prstGeom>
            <a:solidFill>
              <a:srgbClr val="FFCC99"/>
            </a:solidFill>
            <a:ln w="12700" cap="flat" cmpd="sng">
              <a:solidFill>
                <a:srgbClr val="000000"/>
              </a:solidFill>
              <a:prstDash val="solid"/>
              <a:miter/>
              <a:headEnd type="none" w="med" len="med"/>
              <a:tailEnd type="none" w="med" len="med"/>
            </a:ln>
          </p:spPr>
          <p:txBody>
            <a:bodyPr anchor="t"/>
            <a:p>
              <a:pPr algn="ctr"/>
              <a:r>
                <a:rPr lang="zh-CN" altLang="en-US" sz="2000" dirty="0">
                  <a:latin typeface="微软雅黑" panose="020B0503020204020204" pitchFamily="34" charset="-122"/>
                  <a:ea typeface="微软雅黑" panose="020B0503020204020204" pitchFamily="34" charset="-122"/>
                </a:rPr>
                <a:t>与   门</a:t>
              </a:r>
              <a:endParaRPr lang="zh-CN" altLang="en-US" sz="2000" dirty="0">
                <a:latin typeface="微软雅黑" panose="020B0503020204020204" pitchFamily="34" charset="-122"/>
                <a:ea typeface="微软雅黑" panose="020B0503020204020204" pitchFamily="34" charset="-122"/>
              </a:endParaRPr>
            </a:p>
          </p:txBody>
        </p:sp>
        <p:sp>
          <p:nvSpPr>
            <p:cNvPr id="92237" name="Line 84"/>
            <p:cNvSpPr/>
            <p:nvPr/>
          </p:nvSpPr>
          <p:spPr>
            <a:xfrm flipH="1">
              <a:off x="2901" y="3514"/>
              <a:ext cx="734" cy="0"/>
            </a:xfrm>
            <a:prstGeom prst="line">
              <a:avLst/>
            </a:prstGeom>
            <a:ln w="9525" cap="flat" cmpd="sng">
              <a:solidFill>
                <a:schemeClr val="tx1"/>
              </a:solidFill>
              <a:prstDash val="solid"/>
              <a:round/>
              <a:headEnd type="none" w="med" len="med"/>
              <a:tailEnd type="triangle" w="med" len="med"/>
            </a:ln>
          </p:spPr>
        </p:sp>
        <p:sp>
          <p:nvSpPr>
            <p:cNvPr id="92238" name="Line 85"/>
            <p:cNvSpPr/>
            <p:nvPr/>
          </p:nvSpPr>
          <p:spPr>
            <a:xfrm flipH="1">
              <a:off x="701" y="3514"/>
              <a:ext cx="647" cy="0"/>
            </a:xfrm>
            <a:prstGeom prst="line">
              <a:avLst/>
            </a:prstGeom>
            <a:ln w="9525" cap="flat" cmpd="sng">
              <a:solidFill>
                <a:schemeClr val="tx1"/>
              </a:solidFill>
              <a:prstDash val="solid"/>
              <a:round/>
              <a:headEnd type="none" w="med" len="med"/>
              <a:tailEnd type="triangle" w="med" len="med"/>
            </a:ln>
          </p:spPr>
        </p:sp>
        <p:sp>
          <p:nvSpPr>
            <p:cNvPr id="92239" name="Line 86"/>
            <p:cNvSpPr/>
            <p:nvPr/>
          </p:nvSpPr>
          <p:spPr>
            <a:xfrm flipH="1">
              <a:off x="10" y="3514"/>
              <a:ext cx="475" cy="0"/>
            </a:xfrm>
            <a:prstGeom prst="line">
              <a:avLst/>
            </a:prstGeom>
            <a:ln w="9525" cap="flat" cmpd="sng">
              <a:solidFill>
                <a:schemeClr val="tx1"/>
              </a:solidFill>
              <a:prstDash val="solid"/>
              <a:round/>
              <a:headEnd type="none" w="med" len="med"/>
              <a:tailEnd type="triangle" w="med" len="med"/>
            </a:ln>
          </p:spPr>
        </p:sp>
        <p:sp>
          <p:nvSpPr>
            <p:cNvPr id="92240" name="Freeform 88"/>
            <p:cNvSpPr/>
            <p:nvPr/>
          </p:nvSpPr>
          <p:spPr>
            <a:xfrm>
              <a:off x="3289" y="1979"/>
              <a:ext cx="191" cy="213"/>
            </a:xfrm>
            <a:custGeom>
              <a:avLst/>
              <a:gdLst/>
              <a:ahLst/>
              <a:cxnLst>
                <a:cxn ang="0">
                  <a:pos x="0" y="131"/>
                </a:cxn>
                <a:cxn ang="0">
                  <a:pos x="10" y="61"/>
                </a:cxn>
                <a:cxn ang="0">
                  <a:pos x="32" y="18"/>
                </a:cxn>
                <a:cxn ang="0">
                  <a:pos x="64" y="0"/>
                </a:cxn>
                <a:cxn ang="0">
                  <a:pos x="95" y="18"/>
                </a:cxn>
                <a:cxn ang="0">
                  <a:pos x="121" y="61"/>
                </a:cxn>
                <a:cxn ang="0">
                  <a:pos x="126" y="131"/>
                </a:cxn>
                <a:cxn ang="0">
                  <a:pos x="121" y="193"/>
                </a:cxn>
                <a:cxn ang="0">
                  <a:pos x="95" y="237"/>
                </a:cxn>
                <a:cxn ang="0">
                  <a:pos x="64" y="257"/>
                </a:cxn>
                <a:cxn ang="0">
                  <a:pos x="32" y="237"/>
                </a:cxn>
                <a:cxn ang="0">
                  <a:pos x="10" y="193"/>
                </a:cxn>
                <a:cxn ang="0">
                  <a:pos x="0" y="131"/>
                </a:cxn>
              </a:cxnLst>
              <a:pathLst>
                <a:path w="201" h="208">
                  <a:moveTo>
                    <a:pt x="0" y="104"/>
                  </a:moveTo>
                  <a:lnTo>
                    <a:pt x="16" y="52"/>
                  </a:lnTo>
                  <a:lnTo>
                    <a:pt x="50" y="18"/>
                  </a:lnTo>
                  <a:lnTo>
                    <a:pt x="100" y="0"/>
                  </a:lnTo>
                  <a:lnTo>
                    <a:pt x="150" y="18"/>
                  </a:lnTo>
                  <a:lnTo>
                    <a:pt x="192" y="52"/>
                  </a:lnTo>
                  <a:lnTo>
                    <a:pt x="201" y="104"/>
                  </a:lnTo>
                  <a:lnTo>
                    <a:pt x="192" y="156"/>
                  </a:lnTo>
                  <a:lnTo>
                    <a:pt x="150" y="191"/>
                  </a:lnTo>
                  <a:lnTo>
                    <a:pt x="100" y="208"/>
                  </a:lnTo>
                  <a:lnTo>
                    <a:pt x="50" y="191"/>
                  </a:lnTo>
                  <a:lnTo>
                    <a:pt x="16" y="156"/>
                  </a:lnTo>
                  <a:lnTo>
                    <a:pt x="0" y="104"/>
                  </a:lnTo>
                  <a:close/>
                </a:path>
              </a:pathLst>
            </a:custGeom>
            <a:solidFill>
              <a:srgbClr val="FF99CC"/>
            </a:solidFill>
            <a:ln w="12700" cap="flat" cmpd="sng">
              <a:solidFill>
                <a:srgbClr val="000000"/>
              </a:solidFill>
              <a:prstDash val="solid"/>
              <a:round/>
              <a:headEnd type="none" w="med" len="med"/>
              <a:tailEnd type="none" w="med" len="med"/>
            </a:ln>
          </p:spPr>
          <p:txBody>
            <a:bodyPr/>
            <a:p>
              <a:endParaRPr lang="zh-CN" altLang="en-US"/>
            </a:p>
          </p:txBody>
        </p:sp>
        <p:sp>
          <p:nvSpPr>
            <p:cNvPr id="92241" name="Rectangle 87"/>
            <p:cNvSpPr/>
            <p:nvPr/>
          </p:nvSpPr>
          <p:spPr>
            <a:xfrm>
              <a:off x="3321" y="1979"/>
              <a:ext cx="131" cy="169"/>
            </a:xfrm>
            <a:prstGeom prst="rect">
              <a:avLst/>
            </a:prstGeom>
            <a:noFill/>
            <a:ln w="9525">
              <a:noFill/>
            </a:ln>
          </p:spPr>
          <p:txBody>
            <a:bodyPr wrap="square" lIns="0" tIns="0" rIns="0" bIns="0" anchor="t">
              <a:spAutoFit/>
            </a:bodyPr>
            <a:p>
              <a:pPr algn="ctr"/>
              <a:r>
                <a:rPr lang="zh-CN" altLang="en-US" sz="1600" dirty="0">
                  <a:solidFill>
                    <a:srgbClr val="000000"/>
                  </a:solidFill>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92242" name="Line 89"/>
            <p:cNvSpPr/>
            <p:nvPr/>
          </p:nvSpPr>
          <p:spPr>
            <a:xfrm>
              <a:off x="614" y="2397"/>
              <a:ext cx="216" cy="0"/>
            </a:xfrm>
            <a:prstGeom prst="line">
              <a:avLst/>
            </a:prstGeom>
            <a:ln w="9525" cap="flat" cmpd="sng">
              <a:solidFill>
                <a:schemeClr val="tx1"/>
              </a:solidFill>
              <a:prstDash val="solid"/>
              <a:round/>
              <a:headEnd type="none" w="med" len="med"/>
              <a:tailEnd type="triangle" w="med" len="med"/>
            </a:ln>
          </p:spPr>
        </p:sp>
        <p:sp>
          <p:nvSpPr>
            <p:cNvPr id="92243" name="Line 90"/>
            <p:cNvSpPr/>
            <p:nvPr/>
          </p:nvSpPr>
          <p:spPr>
            <a:xfrm flipV="1">
              <a:off x="614" y="2072"/>
              <a:ext cx="0" cy="325"/>
            </a:xfrm>
            <a:prstGeom prst="line">
              <a:avLst/>
            </a:prstGeom>
            <a:ln w="9525" cap="flat" cmpd="sng">
              <a:solidFill>
                <a:schemeClr val="tx1"/>
              </a:solidFill>
              <a:prstDash val="solid"/>
              <a:round/>
              <a:headEnd type="none" w="med" len="med"/>
              <a:tailEnd type="none" w="med" len="med"/>
            </a:ln>
          </p:spPr>
        </p:sp>
        <p:sp>
          <p:nvSpPr>
            <p:cNvPr id="92244" name="Line 91"/>
            <p:cNvSpPr/>
            <p:nvPr/>
          </p:nvSpPr>
          <p:spPr>
            <a:xfrm flipH="1">
              <a:off x="614" y="2072"/>
              <a:ext cx="2675" cy="0"/>
            </a:xfrm>
            <a:prstGeom prst="line">
              <a:avLst/>
            </a:prstGeom>
            <a:ln w="9525" cap="flat" cmpd="sng">
              <a:solidFill>
                <a:schemeClr val="tx1"/>
              </a:solidFill>
              <a:prstDash val="solid"/>
              <a:round/>
              <a:headEnd type="none" w="med" len="med"/>
              <a:tailEnd type="none" w="med" len="med"/>
            </a:ln>
          </p:spPr>
        </p:sp>
        <p:sp>
          <p:nvSpPr>
            <p:cNvPr id="92245" name="Line 92"/>
            <p:cNvSpPr/>
            <p:nvPr/>
          </p:nvSpPr>
          <p:spPr>
            <a:xfrm>
              <a:off x="1045" y="2397"/>
              <a:ext cx="130" cy="0"/>
            </a:xfrm>
            <a:prstGeom prst="line">
              <a:avLst/>
            </a:prstGeom>
            <a:ln w="9525" cap="flat" cmpd="sng">
              <a:solidFill>
                <a:schemeClr val="tx1"/>
              </a:solidFill>
              <a:prstDash val="solid"/>
              <a:round/>
              <a:headEnd type="none" w="med" len="med"/>
              <a:tailEnd type="triangle" w="med" len="med"/>
            </a:ln>
          </p:spPr>
        </p:sp>
        <p:sp>
          <p:nvSpPr>
            <p:cNvPr id="92246" name="Line 93"/>
            <p:cNvSpPr/>
            <p:nvPr/>
          </p:nvSpPr>
          <p:spPr>
            <a:xfrm>
              <a:off x="1045" y="2630"/>
              <a:ext cx="130" cy="0"/>
            </a:xfrm>
            <a:prstGeom prst="line">
              <a:avLst/>
            </a:prstGeom>
            <a:ln w="9525" cap="flat" cmpd="sng">
              <a:solidFill>
                <a:schemeClr val="tx1"/>
              </a:solidFill>
              <a:prstDash val="solid"/>
              <a:round/>
              <a:headEnd type="none" w="med" len="med"/>
              <a:tailEnd type="triangle" w="med" len="med"/>
            </a:ln>
          </p:spPr>
        </p:sp>
        <p:sp>
          <p:nvSpPr>
            <p:cNvPr id="92247" name="Line 94"/>
            <p:cNvSpPr/>
            <p:nvPr/>
          </p:nvSpPr>
          <p:spPr>
            <a:xfrm>
              <a:off x="1175" y="2630"/>
              <a:ext cx="0" cy="279"/>
            </a:xfrm>
            <a:prstGeom prst="line">
              <a:avLst/>
            </a:prstGeom>
            <a:ln w="9525" cap="flat" cmpd="sng">
              <a:solidFill>
                <a:schemeClr val="tx1"/>
              </a:solidFill>
              <a:prstDash val="solid"/>
              <a:round/>
              <a:headEnd type="none" w="med" len="med"/>
              <a:tailEnd type="triangle" w="med" len="med"/>
            </a:ln>
          </p:spPr>
        </p:sp>
        <p:sp>
          <p:nvSpPr>
            <p:cNvPr id="92248" name="Line 95"/>
            <p:cNvSpPr/>
            <p:nvPr/>
          </p:nvSpPr>
          <p:spPr>
            <a:xfrm>
              <a:off x="1348" y="2397"/>
              <a:ext cx="172" cy="0"/>
            </a:xfrm>
            <a:prstGeom prst="line">
              <a:avLst/>
            </a:prstGeom>
            <a:ln w="9525" cap="flat" cmpd="sng">
              <a:solidFill>
                <a:schemeClr val="tx1"/>
              </a:solidFill>
              <a:prstDash val="solid"/>
              <a:round/>
              <a:headEnd type="none" w="med" len="med"/>
              <a:tailEnd type="triangle" w="med" len="med"/>
            </a:ln>
          </p:spPr>
        </p:sp>
        <p:sp>
          <p:nvSpPr>
            <p:cNvPr id="92249" name="Line 96"/>
            <p:cNvSpPr/>
            <p:nvPr/>
          </p:nvSpPr>
          <p:spPr>
            <a:xfrm flipV="1">
              <a:off x="1736" y="2397"/>
              <a:ext cx="129" cy="0"/>
            </a:xfrm>
            <a:prstGeom prst="line">
              <a:avLst/>
            </a:prstGeom>
            <a:ln w="9525" cap="flat" cmpd="sng">
              <a:solidFill>
                <a:schemeClr val="tx1"/>
              </a:solidFill>
              <a:prstDash val="solid"/>
              <a:round/>
              <a:headEnd type="none" w="med" len="med"/>
              <a:tailEnd type="triangle" w="med" len="med"/>
            </a:ln>
          </p:spPr>
        </p:sp>
        <p:sp>
          <p:nvSpPr>
            <p:cNvPr id="92250" name="Line 97"/>
            <p:cNvSpPr/>
            <p:nvPr/>
          </p:nvSpPr>
          <p:spPr>
            <a:xfrm>
              <a:off x="1736" y="2677"/>
              <a:ext cx="129" cy="0"/>
            </a:xfrm>
            <a:prstGeom prst="line">
              <a:avLst/>
            </a:prstGeom>
            <a:ln w="9525" cap="flat" cmpd="sng">
              <a:solidFill>
                <a:schemeClr val="tx1"/>
              </a:solidFill>
              <a:prstDash val="solid"/>
              <a:round/>
              <a:headEnd type="none" w="med" len="med"/>
              <a:tailEnd type="triangle" w="med" len="med"/>
            </a:ln>
          </p:spPr>
        </p:sp>
        <p:sp>
          <p:nvSpPr>
            <p:cNvPr id="92251" name="Line 98"/>
            <p:cNvSpPr/>
            <p:nvPr/>
          </p:nvSpPr>
          <p:spPr>
            <a:xfrm>
              <a:off x="1865" y="2677"/>
              <a:ext cx="0" cy="232"/>
            </a:xfrm>
            <a:prstGeom prst="line">
              <a:avLst/>
            </a:prstGeom>
            <a:ln w="9525" cap="flat" cmpd="sng">
              <a:solidFill>
                <a:schemeClr val="tx1"/>
              </a:solidFill>
              <a:prstDash val="solid"/>
              <a:round/>
              <a:headEnd type="none" w="med" len="med"/>
              <a:tailEnd type="triangle" w="med" len="med"/>
            </a:ln>
          </p:spPr>
        </p:sp>
        <p:sp>
          <p:nvSpPr>
            <p:cNvPr id="92252" name="Line 99"/>
            <p:cNvSpPr/>
            <p:nvPr/>
          </p:nvSpPr>
          <p:spPr>
            <a:xfrm>
              <a:off x="2038" y="2397"/>
              <a:ext cx="130" cy="0"/>
            </a:xfrm>
            <a:prstGeom prst="line">
              <a:avLst/>
            </a:prstGeom>
            <a:ln w="9525" cap="flat" cmpd="sng">
              <a:solidFill>
                <a:schemeClr val="tx1"/>
              </a:solidFill>
              <a:prstDash val="solid"/>
              <a:round/>
              <a:headEnd type="none" w="med" len="med"/>
              <a:tailEnd type="triangle" w="med" len="med"/>
            </a:ln>
          </p:spPr>
        </p:sp>
        <p:sp>
          <p:nvSpPr>
            <p:cNvPr id="92253" name="Line 100"/>
            <p:cNvSpPr/>
            <p:nvPr/>
          </p:nvSpPr>
          <p:spPr>
            <a:xfrm>
              <a:off x="2384" y="2397"/>
              <a:ext cx="388" cy="0"/>
            </a:xfrm>
            <a:prstGeom prst="line">
              <a:avLst/>
            </a:prstGeom>
            <a:ln w="9525" cap="flat" cmpd="sng">
              <a:solidFill>
                <a:schemeClr val="tx1"/>
              </a:solidFill>
              <a:prstDash val="solid"/>
              <a:round/>
              <a:headEnd type="none" w="med" len="med"/>
              <a:tailEnd type="triangle" w="med" len="med"/>
            </a:ln>
          </p:spPr>
        </p:sp>
        <p:sp>
          <p:nvSpPr>
            <p:cNvPr id="92254" name="Line 101"/>
            <p:cNvSpPr/>
            <p:nvPr/>
          </p:nvSpPr>
          <p:spPr>
            <a:xfrm flipV="1">
              <a:off x="3376" y="2166"/>
              <a:ext cx="0" cy="139"/>
            </a:xfrm>
            <a:prstGeom prst="line">
              <a:avLst/>
            </a:prstGeom>
            <a:ln w="9525" cap="flat" cmpd="sng">
              <a:solidFill>
                <a:schemeClr val="tx1"/>
              </a:solidFill>
              <a:prstDash val="solid"/>
              <a:round/>
              <a:headEnd type="none" w="med" len="med"/>
              <a:tailEnd type="triangle" w="med" len="med"/>
            </a:ln>
          </p:spPr>
        </p:sp>
        <p:sp>
          <p:nvSpPr>
            <p:cNvPr id="92255" name="Line 102"/>
            <p:cNvSpPr/>
            <p:nvPr/>
          </p:nvSpPr>
          <p:spPr>
            <a:xfrm flipH="1">
              <a:off x="2513" y="2614"/>
              <a:ext cx="4" cy="295"/>
            </a:xfrm>
            <a:prstGeom prst="line">
              <a:avLst/>
            </a:prstGeom>
            <a:ln w="9525" cap="flat" cmpd="sng">
              <a:solidFill>
                <a:schemeClr val="tx1"/>
              </a:solidFill>
              <a:prstDash val="solid"/>
              <a:round/>
              <a:headEnd type="none" w="med" len="med"/>
              <a:tailEnd type="triangle" w="med" len="med"/>
            </a:ln>
          </p:spPr>
        </p:sp>
        <p:sp>
          <p:nvSpPr>
            <p:cNvPr id="92256" name="Line 103"/>
            <p:cNvSpPr/>
            <p:nvPr/>
          </p:nvSpPr>
          <p:spPr>
            <a:xfrm>
              <a:off x="2168" y="3189"/>
              <a:ext cx="0" cy="140"/>
            </a:xfrm>
            <a:prstGeom prst="line">
              <a:avLst/>
            </a:prstGeom>
            <a:ln w="9525" cap="flat" cmpd="sng">
              <a:solidFill>
                <a:schemeClr val="tx1"/>
              </a:solidFill>
              <a:prstDash val="solid"/>
              <a:round/>
              <a:headEnd type="none" w="med" len="med"/>
              <a:tailEnd type="triangle" w="med" len="med"/>
            </a:ln>
          </p:spPr>
        </p:sp>
        <p:sp>
          <p:nvSpPr>
            <p:cNvPr id="92257" name="Line 104"/>
            <p:cNvSpPr/>
            <p:nvPr/>
          </p:nvSpPr>
          <p:spPr>
            <a:xfrm>
              <a:off x="3117" y="2397"/>
              <a:ext cx="0" cy="512"/>
            </a:xfrm>
            <a:prstGeom prst="line">
              <a:avLst/>
            </a:prstGeom>
            <a:ln w="9525" cap="flat" cmpd="sng">
              <a:solidFill>
                <a:schemeClr val="tx1"/>
              </a:solidFill>
              <a:prstDash val="solid"/>
              <a:round/>
              <a:headEnd type="none" w="med" len="med"/>
              <a:tailEnd type="triangle" w="med" len="med"/>
            </a:ln>
          </p:spPr>
        </p:sp>
        <p:sp>
          <p:nvSpPr>
            <p:cNvPr id="92258" name="Line 105"/>
            <p:cNvSpPr/>
            <p:nvPr/>
          </p:nvSpPr>
          <p:spPr>
            <a:xfrm>
              <a:off x="2988" y="2397"/>
              <a:ext cx="301" cy="0"/>
            </a:xfrm>
            <a:prstGeom prst="line">
              <a:avLst/>
            </a:prstGeom>
            <a:ln w="9525" cap="flat" cmpd="sng">
              <a:solidFill>
                <a:schemeClr val="tx1"/>
              </a:solidFill>
              <a:prstDash val="solid"/>
              <a:round/>
              <a:headEnd type="none" w="med" len="med"/>
              <a:tailEnd type="triangle" w="med" len="med"/>
            </a:ln>
          </p:spPr>
        </p:sp>
        <p:sp>
          <p:nvSpPr>
            <p:cNvPr id="92259" name="Line 106"/>
            <p:cNvSpPr/>
            <p:nvPr/>
          </p:nvSpPr>
          <p:spPr>
            <a:xfrm>
              <a:off x="1261" y="2072"/>
              <a:ext cx="0" cy="233"/>
            </a:xfrm>
            <a:prstGeom prst="line">
              <a:avLst/>
            </a:prstGeom>
            <a:ln w="9525" cap="flat" cmpd="sng">
              <a:solidFill>
                <a:schemeClr val="tx1"/>
              </a:solidFill>
              <a:prstDash val="solid"/>
              <a:round/>
              <a:headEnd type="none" w="med" len="med"/>
              <a:tailEnd type="triangle" w="med" len="med"/>
            </a:ln>
          </p:spPr>
        </p:sp>
        <p:sp>
          <p:nvSpPr>
            <p:cNvPr id="92260" name="Line 107"/>
            <p:cNvSpPr/>
            <p:nvPr/>
          </p:nvSpPr>
          <p:spPr>
            <a:xfrm>
              <a:off x="1952" y="2072"/>
              <a:ext cx="0" cy="233"/>
            </a:xfrm>
            <a:prstGeom prst="line">
              <a:avLst/>
            </a:prstGeom>
            <a:ln w="9525" cap="flat" cmpd="sng">
              <a:solidFill>
                <a:schemeClr val="tx1"/>
              </a:solidFill>
              <a:prstDash val="solid"/>
              <a:round/>
              <a:headEnd type="none" w="med" len="med"/>
              <a:tailEnd type="triangle" w="med" len="med"/>
            </a:ln>
          </p:spPr>
        </p:sp>
        <p:sp>
          <p:nvSpPr>
            <p:cNvPr id="92261" name="Line 108"/>
            <p:cNvSpPr/>
            <p:nvPr/>
          </p:nvSpPr>
          <p:spPr>
            <a:xfrm flipH="1">
              <a:off x="3462" y="2072"/>
              <a:ext cx="173" cy="0"/>
            </a:xfrm>
            <a:prstGeom prst="line">
              <a:avLst/>
            </a:prstGeom>
            <a:ln w="9525" cap="flat" cmpd="sng">
              <a:solidFill>
                <a:schemeClr val="tx1"/>
              </a:solidFill>
              <a:prstDash val="solid"/>
              <a:round/>
              <a:headEnd type="none" w="med" len="med"/>
              <a:tailEnd type="triangle" w="med" len="med"/>
            </a:ln>
          </p:spPr>
        </p:sp>
        <p:sp>
          <p:nvSpPr>
            <p:cNvPr id="92262" name="Line 109"/>
            <p:cNvSpPr/>
            <p:nvPr/>
          </p:nvSpPr>
          <p:spPr>
            <a:xfrm flipH="1">
              <a:off x="3635" y="2072"/>
              <a:ext cx="258" cy="0"/>
            </a:xfrm>
            <a:prstGeom prst="line">
              <a:avLst/>
            </a:prstGeom>
            <a:ln w="9525" cap="flat" cmpd="sng">
              <a:solidFill>
                <a:schemeClr val="tx1"/>
              </a:solidFill>
              <a:prstDash val="solid"/>
              <a:round/>
              <a:headEnd type="none" w="med" len="med"/>
              <a:tailEnd type="triangle" w="med" len="med"/>
            </a:ln>
          </p:spPr>
        </p:sp>
        <p:sp>
          <p:nvSpPr>
            <p:cNvPr id="92263" name="Line 110"/>
            <p:cNvSpPr/>
            <p:nvPr/>
          </p:nvSpPr>
          <p:spPr>
            <a:xfrm>
              <a:off x="3635" y="2072"/>
              <a:ext cx="0" cy="1442"/>
            </a:xfrm>
            <a:prstGeom prst="line">
              <a:avLst/>
            </a:prstGeom>
            <a:ln w="9525" cap="flat" cmpd="sng">
              <a:solidFill>
                <a:schemeClr val="tx1"/>
              </a:solidFill>
              <a:prstDash val="solid"/>
              <a:round/>
              <a:headEnd type="none" w="med" len="med"/>
              <a:tailEnd type="none" w="med" len="med"/>
            </a:ln>
          </p:spPr>
        </p:sp>
        <p:sp>
          <p:nvSpPr>
            <p:cNvPr id="92264" name="Line 111"/>
            <p:cNvSpPr/>
            <p:nvPr/>
          </p:nvSpPr>
          <p:spPr>
            <a:xfrm flipV="1">
              <a:off x="3376" y="2538"/>
              <a:ext cx="0" cy="791"/>
            </a:xfrm>
            <a:prstGeom prst="line">
              <a:avLst/>
            </a:prstGeom>
            <a:ln w="9525" cap="flat" cmpd="sng">
              <a:solidFill>
                <a:schemeClr val="tx1"/>
              </a:solidFill>
              <a:prstDash val="solid"/>
              <a:round/>
              <a:headEnd type="none" w="med" len="med"/>
              <a:tailEnd type="triangle" w="med" len="med"/>
            </a:ln>
          </p:spPr>
        </p:sp>
        <p:sp>
          <p:nvSpPr>
            <p:cNvPr id="92265" name="Line 112"/>
            <p:cNvSpPr/>
            <p:nvPr/>
          </p:nvSpPr>
          <p:spPr>
            <a:xfrm>
              <a:off x="571" y="3329"/>
              <a:ext cx="0" cy="92"/>
            </a:xfrm>
            <a:prstGeom prst="line">
              <a:avLst/>
            </a:prstGeom>
            <a:ln w="9525" cap="flat" cmpd="sng">
              <a:solidFill>
                <a:schemeClr val="tx1"/>
              </a:solidFill>
              <a:prstDash val="solid"/>
              <a:round/>
              <a:headEnd type="none" w="med" len="med"/>
              <a:tailEnd type="triangle" w="med" len="med"/>
            </a:ln>
          </p:spPr>
        </p:sp>
        <p:sp>
          <p:nvSpPr>
            <p:cNvPr id="92266" name="Line 113"/>
            <p:cNvSpPr/>
            <p:nvPr/>
          </p:nvSpPr>
          <p:spPr>
            <a:xfrm flipV="1">
              <a:off x="571" y="3329"/>
              <a:ext cx="2805" cy="0"/>
            </a:xfrm>
            <a:prstGeom prst="line">
              <a:avLst/>
            </a:prstGeom>
            <a:ln w="9525" cap="flat" cmpd="sng">
              <a:solidFill>
                <a:schemeClr val="tx1"/>
              </a:solidFill>
              <a:prstDash val="solid"/>
              <a:round/>
              <a:headEnd type="none" w="med" len="med"/>
              <a:tailEnd type="none" w="med" len="med"/>
            </a:ln>
          </p:spPr>
        </p:sp>
        <p:sp>
          <p:nvSpPr>
            <p:cNvPr id="92267" name="Rectangle 114"/>
            <p:cNvSpPr/>
            <p:nvPr/>
          </p:nvSpPr>
          <p:spPr>
            <a:xfrm>
              <a:off x="1212" y="2724"/>
              <a:ext cx="199" cy="249"/>
            </a:xfrm>
            <a:prstGeom prst="rect">
              <a:avLst/>
            </a:prstGeom>
            <a:noFill/>
            <a:ln w="9525">
              <a:noFill/>
            </a:ln>
          </p:spPr>
          <p:txBody>
            <a:bodyPr wrap="square" anchor="t">
              <a:spAutoFit/>
            </a:bodyPr>
            <a:p>
              <a:pPr algn="ctr"/>
              <a:r>
                <a:rPr lang="en-US" altLang="zh-CN" dirty="0">
                  <a:latin typeface="微软雅黑" panose="020B0503020204020204" pitchFamily="34" charset="-122"/>
                  <a:ea typeface="微软雅黑" panose="020B0503020204020204" pitchFamily="34" charset="-122"/>
                </a:rPr>
                <a:t>a</a:t>
              </a:r>
              <a:endParaRPr lang="en-US" altLang="zh-CN" dirty="0">
                <a:latin typeface="微软雅黑" panose="020B0503020204020204" pitchFamily="34" charset="-122"/>
                <a:ea typeface="微软雅黑" panose="020B0503020204020204" pitchFamily="34" charset="-122"/>
              </a:endParaRPr>
            </a:p>
          </p:txBody>
        </p:sp>
        <p:sp>
          <p:nvSpPr>
            <p:cNvPr id="92268" name="Line 115"/>
            <p:cNvSpPr/>
            <p:nvPr/>
          </p:nvSpPr>
          <p:spPr>
            <a:xfrm>
              <a:off x="1261" y="2770"/>
              <a:ext cx="87" cy="0"/>
            </a:xfrm>
            <a:prstGeom prst="line">
              <a:avLst/>
            </a:prstGeom>
            <a:ln w="9525" cap="flat" cmpd="sng">
              <a:solidFill>
                <a:schemeClr val="tx1"/>
              </a:solidFill>
              <a:prstDash val="solid"/>
              <a:round/>
              <a:headEnd type="none" w="med" len="med"/>
              <a:tailEnd type="none" w="med" len="med"/>
            </a:ln>
          </p:spPr>
        </p:sp>
        <p:sp>
          <p:nvSpPr>
            <p:cNvPr id="92269" name="Rectangle 116"/>
            <p:cNvSpPr/>
            <p:nvPr/>
          </p:nvSpPr>
          <p:spPr>
            <a:xfrm>
              <a:off x="1899" y="2724"/>
              <a:ext cx="212" cy="249"/>
            </a:xfrm>
            <a:prstGeom prst="rect">
              <a:avLst/>
            </a:prstGeom>
            <a:noFill/>
            <a:ln w="9525">
              <a:noFill/>
            </a:ln>
          </p:spPr>
          <p:txBody>
            <a:bodyPr wrap="square" anchor="t">
              <a:spAutoFit/>
            </a:bodyPr>
            <a:p>
              <a:pPr algn="ctr"/>
              <a:r>
                <a:rPr lang="en-US" altLang="zh-CN" dirty="0">
                  <a:latin typeface="微软雅黑" panose="020B0503020204020204" pitchFamily="34" charset="-122"/>
                  <a:ea typeface="微软雅黑" panose="020B0503020204020204" pitchFamily="34" charset="-122"/>
                </a:rPr>
                <a:t>b</a:t>
              </a:r>
              <a:endParaRPr lang="en-US" altLang="zh-CN" dirty="0">
                <a:latin typeface="微软雅黑" panose="020B0503020204020204" pitchFamily="34" charset="-122"/>
                <a:ea typeface="微软雅黑" panose="020B0503020204020204" pitchFamily="34" charset="-122"/>
              </a:endParaRPr>
            </a:p>
          </p:txBody>
        </p:sp>
        <p:sp>
          <p:nvSpPr>
            <p:cNvPr id="92270" name="Rectangle 118"/>
            <p:cNvSpPr/>
            <p:nvPr/>
          </p:nvSpPr>
          <p:spPr>
            <a:xfrm>
              <a:off x="2552" y="2724"/>
              <a:ext cx="191" cy="249"/>
            </a:xfrm>
            <a:prstGeom prst="rect">
              <a:avLst/>
            </a:prstGeom>
            <a:noFill/>
            <a:ln w="9525">
              <a:noFill/>
            </a:ln>
          </p:spPr>
          <p:txBody>
            <a:bodyPr wrap="square" anchor="t">
              <a:spAutoFit/>
            </a:bodyPr>
            <a:p>
              <a:pPr algn="ctr"/>
              <a:r>
                <a:rPr lang="en-US" altLang="zh-CN" dirty="0">
                  <a:latin typeface="微软雅黑" panose="020B0503020204020204" pitchFamily="34" charset="-122"/>
                  <a:ea typeface="微软雅黑" panose="020B0503020204020204" pitchFamily="34" charset="-122"/>
                </a:rPr>
                <a:t>c</a:t>
              </a:r>
              <a:endParaRPr lang="en-US" altLang="zh-CN" dirty="0">
                <a:latin typeface="微软雅黑" panose="020B0503020204020204" pitchFamily="34" charset="-122"/>
                <a:ea typeface="微软雅黑" panose="020B0503020204020204" pitchFamily="34" charset="-122"/>
              </a:endParaRPr>
            </a:p>
          </p:txBody>
        </p:sp>
        <p:sp>
          <p:nvSpPr>
            <p:cNvPr id="92271" name="Rectangle 119"/>
            <p:cNvSpPr/>
            <p:nvPr/>
          </p:nvSpPr>
          <p:spPr>
            <a:xfrm>
              <a:off x="3151" y="2677"/>
              <a:ext cx="212" cy="249"/>
            </a:xfrm>
            <a:prstGeom prst="rect">
              <a:avLst/>
            </a:prstGeom>
            <a:noFill/>
            <a:ln w="9525">
              <a:noFill/>
            </a:ln>
          </p:spPr>
          <p:txBody>
            <a:bodyPr wrap="square" anchor="t">
              <a:spAutoFit/>
            </a:bodyPr>
            <a:p>
              <a:pPr algn="ctr"/>
              <a:r>
                <a:rPr lang="en-US" altLang="zh-CN" dirty="0">
                  <a:latin typeface="微软雅黑" panose="020B0503020204020204" pitchFamily="34" charset="-122"/>
                  <a:ea typeface="微软雅黑" panose="020B0503020204020204" pitchFamily="34" charset="-122"/>
                </a:rPr>
                <a:t>d</a:t>
              </a:r>
              <a:endParaRPr lang="en-US" altLang="zh-CN" dirty="0">
                <a:latin typeface="微软雅黑" panose="020B0503020204020204" pitchFamily="34" charset="-122"/>
                <a:ea typeface="微软雅黑" panose="020B0503020204020204" pitchFamily="34" charset="-122"/>
              </a:endParaRPr>
            </a:p>
          </p:txBody>
        </p:sp>
        <p:sp>
          <p:nvSpPr>
            <p:cNvPr id="92272" name="Rectangle 121"/>
            <p:cNvSpPr/>
            <p:nvPr/>
          </p:nvSpPr>
          <p:spPr>
            <a:xfrm>
              <a:off x="2207" y="3142"/>
              <a:ext cx="201" cy="249"/>
            </a:xfrm>
            <a:prstGeom prst="rect">
              <a:avLst/>
            </a:prstGeom>
            <a:noFill/>
            <a:ln w="9525">
              <a:noFill/>
            </a:ln>
          </p:spPr>
          <p:txBody>
            <a:bodyPr wrap="square" anchor="t">
              <a:spAutoFit/>
            </a:bodyPr>
            <a:p>
              <a:pPr algn="ctr"/>
              <a:r>
                <a:rPr lang="en-US" altLang="zh-CN" dirty="0">
                  <a:latin typeface="微软雅黑" panose="020B0503020204020204" pitchFamily="34" charset="-122"/>
                  <a:ea typeface="微软雅黑" panose="020B0503020204020204" pitchFamily="34" charset="-122"/>
                </a:rPr>
                <a:t>e</a:t>
              </a:r>
              <a:endParaRPr lang="en-US" altLang="zh-CN" dirty="0">
                <a:latin typeface="微软雅黑" panose="020B0503020204020204" pitchFamily="34" charset="-122"/>
                <a:ea typeface="微软雅黑" panose="020B0503020204020204" pitchFamily="34" charset="-122"/>
              </a:endParaRPr>
            </a:p>
          </p:txBody>
        </p:sp>
        <p:sp>
          <p:nvSpPr>
            <p:cNvPr id="92273" name="Line 185"/>
            <p:cNvSpPr/>
            <p:nvPr/>
          </p:nvSpPr>
          <p:spPr>
            <a:xfrm>
              <a:off x="2381" y="2614"/>
              <a:ext cx="136" cy="0"/>
            </a:xfrm>
            <a:prstGeom prst="line">
              <a:avLst/>
            </a:prstGeom>
            <a:ln w="9525" cap="flat" cmpd="sng">
              <a:solidFill>
                <a:schemeClr val="tx1"/>
              </a:solidFill>
              <a:prstDash val="solid"/>
              <a:round/>
              <a:headEnd type="none" w="med" len="med"/>
              <a:tailEnd type="none" w="med" len="med"/>
            </a:ln>
          </p:spPr>
        </p:sp>
        <p:sp>
          <p:nvSpPr>
            <p:cNvPr id="92274" name="Line 186"/>
            <p:cNvSpPr/>
            <p:nvPr/>
          </p:nvSpPr>
          <p:spPr>
            <a:xfrm>
              <a:off x="2604" y="2771"/>
              <a:ext cx="86" cy="0"/>
            </a:xfrm>
            <a:prstGeom prst="line">
              <a:avLst/>
            </a:prstGeom>
            <a:ln w="9525" cap="flat" cmpd="sng">
              <a:solidFill>
                <a:schemeClr val="tx1"/>
              </a:solidFill>
              <a:prstDash val="solid"/>
              <a:round/>
              <a:headEnd type="none" w="med" len="med"/>
              <a:tailEnd type="none" w="med" len="med"/>
            </a:ln>
          </p:spPr>
        </p:sp>
      </p:grpSp>
      <p:sp>
        <p:nvSpPr>
          <p:cNvPr id="64" name="AutoShape 7"/>
          <p:cNvSpPr/>
          <p:nvPr/>
        </p:nvSpPr>
        <p:spPr>
          <a:xfrm>
            <a:off x="6489700" y="5962650"/>
            <a:ext cx="2681288" cy="841375"/>
          </a:xfrm>
          <a:prstGeom prst="wedgeRoundRectCallout">
            <a:avLst>
              <a:gd name="adj1" fmla="val 28256"/>
              <a:gd name="adj2" fmla="val -74736"/>
              <a:gd name="adj3" fmla="val 16667"/>
            </a:avLst>
          </a:prstGeom>
          <a:solidFill>
            <a:schemeClr val="accent1"/>
          </a:solidFill>
          <a:ln w="9525" cap="flat" cmpd="sng">
            <a:solidFill>
              <a:schemeClr val="tx1"/>
            </a:solidFill>
            <a:prstDash val="solid"/>
            <a:miter/>
            <a:headEnd type="none" w="med" len="med"/>
            <a:tailEnd type="none" w="med" len="med"/>
          </a:ln>
        </p:spPr>
        <p:txBody>
          <a:bodyPr anchor="t"/>
          <a:p>
            <a:pPr lvl="0" indent="0" fontAlgn="base">
              <a:spcBef>
                <a:spcPct val="20000"/>
              </a:spcBef>
            </a:pPr>
            <a:r>
              <a:rPr lang="zh-CN" altLang="en-US" sz="1600" strike="noStrike" noProof="1" dirty="0">
                <a:latin typeface="微软雅黑" panose="020B0503020204020204" pitchFamily="34" charset="-122"/>
                <a:ea typeface="微软雅黑" panose="020B0503020204020204" pitchFamily="34" charset="-122"/>
                <a:cs typeface="+mn-ea"/>
              </a:rPr>
              <a:t>这个“</a:t>
            </a:r>
            <a:r>
              <a:rPr lang="en-US" altLang="zh-CN" sz="1600" strike="noStrike" noProof="1" dirty="0">
                <a:solidFill>
                  <a:schemeClr val="tx2"/>
                </a:solidFill>
                <a:latin typeface="微软雅黑" panose="020B0503020204020204" pitchFamily="34" charset="-122"/>
                <a:ea typeface="微软雅黑" panose="020B0503020204020204" pitchFamily="34" charset="-122"/>
                <a:cs typeface="+mn-ea"/>
              </a:rPr>
              <a:t>1</a:t>
            </a:r>
            <a:r>
              <a:rPr lang="en-US" altLang="zh-CN" sz="1600" b="1" strike="noStrike" baseline="30000" noProof="1" dirty="0">
                <a:solidFill>
                  <a:schemeClr val="tx2"/>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Δ</a:t>
            </a:r>
            <a:r>
              <a:rPr lang="en-US" altLang="zh-CN" sz="1600" strike="noStrike" noProof="1" dirty="0">
                <a:latin typeface="微软雅黑" panose="020B0503020204020204" pitchFamily="34" charset="-122"/>
                <a:ea typeface="微软雅黑" panose="020B0503020204020204" pitchFamily="34" charset="-122"/>
                <a:cs typeface="+mn-ea"/>
              </a:rPr>
              <a:t>”</a:t>
            </a:r>
            <a:r>
              <a:rPr lang="zh-CN" altLang="en-US" sz="1600" strike="noStrike" noProof="1" dirty="0">
                <a:latin typeface="微软雅黑" panose="020B0503020204020204" pitchFamily="34" charset="-122"/>
                <a:ea typeface="微软雅黑" panose="020B0503020204020204" pitchFamily="34" charset="-122"/>
                <a:cs typeface="+mn-ea"/>
              </a:rPr>
              <a:t>：一方面表示</a:t>
            </a:r>
            <a:r>
              <a:rPr lang="en-US" altLang="zh-CN" sz="1600" strike="noStrike" noProof="1" dirty="0">
                <a:latin typeface="微软雅黑" panose="020B0503020204020204" pitchFamily="34" charset="-122"/>
                <a:ea typeface="微软雅黑" panose="020B0503020204020204" pitchFamily="34" charset="-122"/>
                <a:cs typeface="+mn-ea"/>
              </a:rPr>
              <a:t>E</a:t>
            </a:r>
            <a:r>
              <a:rPr lang="zh-CN" altLang="en-US" sz="1600" strike="noStrike" noProof="1" dirty="0">
                <a:latin typeface="微软雅黑" panose="020B0503020204020204" pitchFamily="34" charset="-122"/>
                <a:ea typeface="微软雅黑" panose="020B0503020204020204" pitchFamily="34" charset="-122"/>
                <a:cs typeface="+mn-ea"/>
              </a:rPr>
              <a:t>用于纠错，另一方面与</a:t>
            </a:r>
            <a:r>
              <a:rPr lang="en-US" altLang="zh-CN" sz="1600" strike="noStrike" noProof="1" dirty="0">
                <a:latin typeface="微软雅黑" panose="020B0503020204020204" pitchFamily="34" charset="-122"/>
                <a:ea typeface="微软雅黑" panose="020B0503020204020204" pitchFamily="34" charset="-122"/>
                <a:cs typeface="+mn-ea"/>
              </a:rPr>
              <a:t>d</a:t>
            </a:r>
            <a:r>
              <a:rPr lang="zh-CN" altLang="en-US" sz="1600" strike="noStrike" noProof="1" dirty="0">
                <a:latin typeface="微软雅黑" panose="020B0503020204020204" pitchFamily="34" charset="-122"/>
                <a:ea typeface="微软雅黑" panose="020B0503020204020204" pitchFamily="34" charset="-122"/>
                <a:cs typeface="+mn-ea"/>
              </a:rPr>
              <a:t>的输出模</a:t>
            </a:r>
            <a:r>
              <a:rPr lang="en-US" altLang="zh-CN" sz="1600" strike="noStrike" noProof="1" dirty="0">
                <a:latin typeface="微软雅黑" panose="020B0503020204020204" pitchFamily="34" charset="-122"/>
                <a:ea typeface="微软雅黑" panose="020B0503020204020204" pitchFamily="34" charset="-122"/>
                <a:cs typeface="+mn-ea"/>
              </a:rPr>
              <a:t>2</a:t>
            </a:r>
            <a:r>
              <a:rPr lang="zh-CN" altLang="en-US" sz="1600" strike="noStrike" noProof="1" dirty="0">
                <a:latin typeface="微软雅黑" panose="020B0503020204020204" pitchFamily="34" charset="-122"/>
                <a:ea typeface="微软雅黑" panose="020B0503020204020204" pitchFamily="34" charset="-122"/>
                <a:cs typeface="+mn-ea"/>
              </a:rPr>
              <a:t>相加用于系统清零</a:t>
            </a:r>
            <a:endParaRPr lang="zh-CN" altLang="en-US" sz="1600" strike="noStrike" noProof="1" dirty="0">
              <a:latin typeface="微软雅黑" panose="020B0503020204020204" pitchFamily="34" charset="-122"/>
              <a:ea typeface="微软雅黑" panose="020B0503020204020204" pitchFamily="34" charset="-122"/>
            </a:endParaRPr>
          </a:p>
        </p:txBody>
      </p:sp>
      <p:sp>
        <p:nvSpPr>
          <p:cNvPr id="92276" name="Line 117"/>
          <p:cNvSpPr/>
          <p:nvPr/>
        </p:nvSpPr>
        <p:spPr>
          <a:xfrm>
            <a:off x="3128963" y="4622800"/>
            <a:ext cx="128587" cy="0"/>
          </a:xfrm>
          <a:prstGeom prst="line">
            <a:avLst/>
          </a:prstGeom>
          <a:ln w="9525" cap="flat" cmpd="sng">
            <a:solidFill>
              <a:schemeClr val="tx1"/>
            </a:solidFill>
            <a:prstDash val="solid"/>
            <a:round/>
            <a:headEnd type="none" w="med" len="med"/>
            <a:tailEnd type="none" w="med" len="med"/>
          </a:ln>
        </p:spPr>
      </p:sp>
      <p:sp>
        <p:nvSpPr>
          <p:cNvPr id="2" name="AutoShape 7"/>
          <p:cNvSpPr/>
          <p:nvPr/>
        </p:nvSpPr>
        <p:spPr>
          <a:xfrm>
            <a:off x="5346700" y="4076700"/>
            <a:ext cx="1143000" cy="1333500"/>
          </a:xfrm>
          <a:prstGeom prst="wedgeRoundRectCallout">
            <a:avLst>
              <a:gd name="adj1" fmla="val 66861"/>
              <a:gd name="adj2" fmla="val -17509"/>
              <a:gd name="adj3" fmla="val 16667"/>
            </a:avLst>
          </a:prstGeom>
          <a:solidFill>
            <a:schemeClr val="accent1"/>
          </a:solidFill>
          <a:ln w="9525" cap="flat" cmpd="sng">
            <a:solidFill>
              <a:schemeClr val="tx1"/>
            </a:solidFill>
            <a:prstDash val="solid"/>
            <a:miter/>
            <a:headEnd type="none" w="med" len="med"/>
            <a:tailEnd type="none" w="med" len="med"/>
          </a:ln>
        </p:spPr>
        <p:txBody>
          <a:bodyPr anchor="t"/>
          <a:p>
            <a:pPr>
              <a:spcBef>
                <a:spcPct val="20000"/>
              </a:spcBef>
            </a:pPr>
            <a:r>
              <a:rPr lang="zh-CN" altLang="en-US" sz="1600" dirty="0">
                <a:latin typeface="微软雅黑" panose="020B0503020204020204" pitchFamily="34" charset="-122"/>
                <a:ea typeface="微软雅黑" panose="020B0503020204020204" pitchFamily="34" charset="-122"/>
              </a:rPr>
              <a:t>移存器输出“</a:t>
            </a:r>
            <a:r>
              <a:rPr lang="en-US" altLang="zh-CN" sz="1600" dirty="0">
                <a:solidFill>
                  <a:srgbClr val="C00000"/>
                </a:solidFill>
                <a:latin typeface="微软雅黑" panose="020B0503020204020204" pitchFamily="34" charset="-122"/>
                <a:ea typeface="微软雅黑" panose="020B0503020204020204" pitchFamily="34" charset="-122"/>
              </a:rPr>
              <a:t>1</a:t>
            </a:r>
            <a:r>
              <a:rPr lang="en-US" altLang="zh-CN" sz="1600" b="1" dirty="0">
                <a:solidFill>
                  <a:srgbClr val="AE048E"/>
                </a:solidFill>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自右向左代表第</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位出错</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ppt_x</p:attrName>
                                        </p:attrNameLst>
                                      </p:cBhvr>
                                      <p:tavLst>
                                        <p:tav tm="0">
                                          <p:val>
                                            <p:strVal val="1+#ppt_w/2"/>
                                          </p:val>
                                        </p:tav>
                                        <p:tav tm="100000">
                                          <p:val>
                                            <p:strVal val="#ppt_x"/>
                                          </p:val>
                                        </p:tav>
                                      </p:tavLst>
                                    </p:anim>
                                    <p:anim calcmode="lin" valueType="num">
                                      <p:cBhvr>
                                        <p:cTn id="8"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ppt_x</p:attrName>
                                        </p:attrNameLst>
                                      </p:cBhvr>
                                      <p:tavLst>
                                        <p:tav tm="0">
                                          <p:val>
                                            <p:strVal val="1+#ppt_w/2"/>
                                          </p:val>
                                        </p:tav>
                                        <p:tav tm="100000">
                                          <p:val>
                                            <p:strVal val="#ppt_x"/>
                                          </p:val>
                                        </p:tav>
                                      </p:tavLst>
                                    </p:anim>
                                    <p:anim calcmode="lin" valueType="num">
                                      <p:cBhvr>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P spid="2"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64"/>
          <p:cNvSpPr>
            <a:spLocks noGrp="1"/>
          </p:cNvSpPr>
          <p:nvPr>
            <p:ph idx="1"/>
          </p:nvPr>
        </p:nvSpPr>
        <p:spPr>
          <a:xfrm>
            <a:off x="463550" y="1457325"/>
            <a:ext cx="8215313" cy="4373563"/>
          </a:xfrm>
          <a:ln/>
        </p:spPr>
        <p:txBody>
          <a:bodyPr wrap="square" lIns="91440" tIns="45720" rIns="91440" bIns="45720" anchor="t"/>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当码组的</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位码元全部进入除法电路后，移位寄存器的各级状态自右向左依次为</a:t>
            </a:r>
            <a:r>
              <a:rPr lang="en-US" altLang="zh-CN" sz="2000" dirty="0">
                <a:latin typeface="微软雅黑" panose="020B0503020204020204" pitchFamily="34" charset="-122"/>
                <a:ea typeface="微软雅黑" panose="020B0503020204020204" pitchFamily="34" charset="-122"/>
              </a:rPr>
              <a:t>0100</a:t>
            </a:r>
            <a:r>
              <a:rPr lang="zh-CN" altLang="en-US" sz="2000" dirty="0">
                <a:latin typeface="微软雅黑" panose="020B0503020204020204" pitchFamily="34" charset="-122"/>
                <a:ea typeface="微软雅黑" panose="020B0503020204020204" pitchFamily="34" charset="-122"/>
              </a:rPr>
              <a:t>。其中移位寄存器</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的状态为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，它表示码组中的第</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位有错。</a:t>
            </a:r>
            <a:r>
              <a:rPr lang="zh-CN" altLang="en-US" sz="2000" b="1" dirty="0">
                <a:solidFill>
                  <a:schemeClr val="hlink"/>
                </a:solidFill>
                <a:latin typeface="微软雅黑" panose="020B0503020204020204" pitchFamily="34" charset="-122"/>
                <a:ea typeface="微软雅黑" panose="020B0503020204020204" pitchFamily="34" charset="-122"/>
              </a:rPr>
              <a:t>在此时刻以后，输入端使其不再进入信码，即保持输入为“</a:t>
            </a:r>
            <a:r>
              <a:rPr lang="en-US" altLang="zh-CN" sz="2000" b="1" dirty="0">
                <a:solidFill>
                  <a:schemeClr val="hlink"/>
                </a:solidFill>
                <a:latin typeface="微软雅黑" panose="020B0503020204020204" pitchFamily="34" charset="-122"/>
                <a:ea typeface="微软雅黑" panose="020B0503020204020204" pitchFamily="34" charset="-122"/>
              </a:rPr>
              <a:t>0”</a:t>
            </a:r>
            <a:r>
              <a:rPr lang="zh-CN" altLang="en-US" sz="2000" b="1" dirty="0">
                <a:solidFill>
                  <a:schemeClr val="hlink"/>
                </a:solidFill>
                <a:latin typeface="微软雅黑" panose="020B0503020204020204" pitchFamily="34" charset="-122"/>
                <a:ea typeface="微软雅黑" panose="020B0503020204020204" pitchFamily="34" charset="-122"/>
              </a:rPr>
              <a:t>，而将缓冲寄存器中暂存的信码开始逐位移出</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在信码第</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错码</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输出时刻，反馈移存器的状态</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自右向左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1000</a:t>
            </a:r>
            <a:r>
              <a:rPr lang="zh-CN" altLang="en-US" sz="2000" dirty="0">
                <a:latin typeface="微软雅黑" panose="020B0503020204020204" pitchFamily="34" charset="-122"/>
                <a:ea typeface="微软雅黑" panose="020B0503020204020204" pitchFamily="34" charset="-122"/>
              </a:rPr>
              <a:t>。与门输入为</a:t>
            </a:r>
            <a:r>
              <a:rPr lang="en-US" altLang="zh-CN" sz="2000" dirty="0">
                <a:latin typeface="微软雅黑" panose="020B0503020204020204" pitchFamily="34" charset="-122"/>
                <a:ea typeface="微软雅黑" panose="020B0503020204020204" pitchFamily="34" charset="-122"/>
              </a:rPr>
              <a:t>a b c d</a:t>
            </a:r>
            <a:r>
              <a:rPr lang="zh-CN" altLang="en-US" sz="2000" dirty="0">
                <a:latin typeface="微软雅黑" panose="020B0503020204020204" pitchFamily="34" charset="-122"/>
                <a:ea typeface="微软雅黑" panose="020B0503020204020204" pitchFamily="34" charset="-122"/>
              </a:rPr>
              <a:t>，故仅当反馈移存器状态为</a:t>
            </a:r>
            <a:r>
              <a:rPr lang="en-US" altLang="zh-CN" sz="2000" dirty="0">
                <a:latin typeface="微软雅黑" panose="020B0503020204020204" pitchFamily="34" charset="-122"/>
                <a:ea typeface="微软雅黑" panose="020B0503020204020204" pitchFamily="34" charset="-122"/>
              </a:rPr>
              <a:t>1 0 0 0 (</a:t>
            </a:r>
            <a:r>
              <a:rPr lang="zh-CN" altLang="en-US" sz="2000" dirty="0">
                <a:latin typeface="微软雅黑" panose="020B0503020204020204" pitchFamily="34" charset="-122"/>
                <a:ea typeface="微软雅黑" panose="020B0503020204020204" pitchFamily="34" charset="-122"/>
              </a:rPr>
              <a:t>自右向左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时，与门输出为“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。这个</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有两个功能：</a:t>
            </a:r>
            <a:r>
              <a:rPr lang="zh-CN" altLang="en-US" sz="2000" b="1" dirty="0">
                <a:solidFill>
                  <a:schemeClr val="tx2"/>
                </a:solidFill>
                <a:latin typeface="微软雅黑" panose="020B0503020204020204" pitchFamily="34" charset="-122"/>
                <a:ea typeface="微软雅黑" panose="020B0503020204020204" pitchFamily="34" charset="-122"/>
              </a:rPr>
              <a:t>一是与缓存寄存器输出的有错信码模</a:t>
            </a:r>
            <a:r>
              <a:rPr lang="en-US" altLang="zh-CN" sz="2000" b="1" dirty="0">
                <a:solidFill>
                  <a:schemeClr val="tx2"/>
                </a:solidFill>
                <a:latin typeface="微软雅黑" panose="020B0503020204020204" pitchFamily="34" charset="-122"/>
                <a:ea typeface="微软雅黑" panose="020B0503020204020204" pitchFamily="34" charset="-122"/>
              </a:rPr>
              <a:t>2</a:t>
            </a:r>
            <a:r>
              <a:rPr lang="zh-CN" altLang="en-US" sz="2000" b="1" dirty="0">
                <a:solidFill>
                  <a:schemeClr val="tx2"/>
                </a:solidFill>
                <a:latin typeface="微软雅黑" panose="020B0503020204020204" pitchFamily="34" charset="-122"/>
                <a:ea typeface="微软雅黑" panose="020B0503020204020204" pitchFamily="34" charset="-122"/>
              </a:rPr>
              <a:t>相加，从而纠正信码</a:t>
            </a:r>
            <a:r>
              <a:rPr lang="zh-CN" altLang="en-US" sz="2000"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二是与反馈移位寄存器</a:t>
            </a:r>
            <a:r>
              <a:rPr lang="en-US" altLang="zh-CN" sz="2000" b="1" dirty="0">
                <a:solidFill>
                  <a:srgbClr val="0000FF"/>
                </a:solidFill>
                <a:latin typeface="微软雅黑" panose="020B0503020204020204" pitchFamily="34" charset="-122"/>
                <a:ea typeface="微软雅黑" panose="020B0503020204020204" pitchFamily="34" charset="-122"/>
              </a:rPr>
              <a:t>d</a:t>
            </a:r>
            <a:r>
              <a:rPr lang="zh-CN" altLang="en-US" sz="2000" b="1" dirty="0">
                <a:solidFill>
                  <a:srgbClr val="0000FF"/>
                </a:solidFill>
                <a:latin typeface="微软雅黑" panose="020B0503020204020204" pitchFamily="34" charset="-122"/>
                <a:ea typeface="微软雅黑" panose="020B0503020204020204" pitchFamily="34" charset="-122"/>
              </a:rPr>
              <a:t>级输出模</a:t>
            </a:r>
            <a:r>
              <a:rPr lang="en-US" altLang="zh-CN" sz="2000" b="1" dirty="0">
                <a:solidFill>
                  <a:srgbClr val="0000FF"/>
                </a:solidFill>
                <a:latin typeface="微软雅黑" panose="020B0503020204020204" pitchFamily="34" charset="-122"/>
                <a:ea typeface="微软雅黑" panose="020B0503020204020204" pitchFamily="34" charset="-122"/>
              </a:rPr>
              <a:t>2</a:t>
            </a:r>
            <a:r>
              <a:rPr lang="zh-CN" altLang="en-US" sz="2000" b="1" dirty="0">
                <a:solidFill>
                  <a:srgbClr val="0000FF"/>
                </a:solidFill>
                <a:latin typeface="微软雅黑" panose="020B0503020204020204" pitchFamily="34" charset="-122"/>
                <a:ea typeface="微软雅黑" panose="020B0503020204020204" pitchFamily="34" charset="-122"/>
              </a:rPr>
              <a:t>相加，达到清零各级反馈寄存器的目的</a:t>
            </a:r>
            <a:r>
              <a:rPr lang="zh-CN" altLang="en-US" sz="2000" dirty="0">
                <a:latin typeface="微软雅黑" panose="020B0503020204020204" pitchFamily="34" charset="-122"/>
                <a:ea typeface="微软雅黑" panose="020B0503020204020204" pitchFamily="34" charset="-122"/>
              </a:rPr>
              <a:t>。这种方法称为</a:t>
            </a:r>
            <a:r>
              <a:rPr lang="zh-CN" altLang="en-US" sz="2000" b="1" dirty="0">
                <a:solidFill>
                  <a:schemeClr val="tx2"/>
                </a:solidFill>
                <a:latin typeface="微软雅黑" panose="020B0503020204020204" pitchFamily="34" charset="-122"/>
                <a:ea typeface="微软雅黑" panose="020B0503020204020204" pitchFamily="34" charset="-122"/>
              </a:rPr>
              <a:t>捕错解码法</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nvGrpSpPr>
          <p:cNvPr id="93186" name="组合 5"/>
          <p:cNvGrpSpPr/>
          <p:nvPr/>
        </p:nvGrpSpPr>
        <p:grpSpPr>
          <a:xfrm>
            <a:off x="2032000" y="3902075"/>
            <a:ext cx="596900" cy="76200"/>
            <a:chOff x="1547813" y="3860800"/>
            <a:chExt cx="586428" cy="0"/>
          </a:xfrm>
        </p:grpSpPr>
        <p:sp>
          <p:nvSpPr>
            <p:cNvPr id="93187" name="Line 65"/>
            <p:cNvSpPr/>
            <p:nvPr/>
          </p:nvSpPr>
          <p:spPr>
            <a:xfrm flipH="1">
              <a:off x="1763713" y="3860800"/>
              <a:ext cx="144462" cy="0"/>
            </a:xfrm>
            <a:prstGeom prst="line">
              <a:avLst/>
            </a:prstGeom>
            <a:ln w="9525" cap="flat" cmpd="sng">
              <a:solidFill>
                <a:schemeClr val="tx1"/>
              </a:solidFill>
              <a:prstDash val="solid"/>
              <a:round/>
              <a:headEnd type="none" w="med" len="med"/>
              <a:tailEnd type="none" w="med" len="med"/>
            </a:ln>
          </p:spPr>
        </p:sp>
        <p:sp>
          <p:nvSpPr>
            <p:cNvPr id="93188" name="Line 67"/>
            <p:cNvSpPr/>
            <p:nvPr/>
          </p:nvSpPr>
          <p:spPr>
            <a:xfrm flipH="1">
              <a:off x="1989778" y="3860800"/>
              <a:ext cx="144463" cy="0"/>
            </a:xfrm>
            <a:prstGeom prst="line">
              <a:avLst/>
            </a:prstGeom>
            <a:ln w="9525" cap="flat" cmpd="sng">
              <a:solidFill>
                <a:schemeClr val="tx1"/>
              </a:solidFill>
              <a:prstDash val="solid"/>
              <a:round/>
              <a:headEnd type="none" w="med" len="med"/>
              <a:tailEnd type="none" w="med" len="med"/>
            </a:ln>
          </p:spPr>
        </p:sp>
        <p:sp>
          <p:nvSpPr>
            <p:cNvPr id="93189" name="Line 68"/>
            <p:cNvSpPr/>
            <p:nvPr/>
          </p:nvSpPr>
          <p:spPr>
            <a:xfrm flipH="1">
              <a:off x="1547813" y="3860800"/>
              <a:ext cx="144462" cy="0"/>
            </a:xfrm>
            <a:prstGeom prst="line">
              <a:avLst/>
            </a:prstGeom>
            <a:ln w="9525" cap="flat" cmpd="sng">
              <a:solidFill>
                <a:schemeClr val="tx1"/>
              </a:solidFill>
              <a:prstDash val="solid"/>
              <a:round/>
              <a:headEnd type="none" w="med" len="med"/>
              <a:tailEnd type="none" w="med" len="med"/>
            </a:ln>
          </p:spPr>
        </p:sp>
      </p:grpSp>
      <p:sp>
        <p:nvSpPr>
          <p:cNvPr id="93190" name="文本框 1"/>
          <p:cNvSpPr txBox="1"/>
          <p:nvPr/>
        </p:nvSpPr>
        <p:spPr>
          <a:xfrm>
            <a:off x="3241675" y="387350"/>
            <a:ext cx="1962150" cy="731838"/>
          </a:xfrm>
          <a:prstGeom prst="rect">
            <a:avLst/>
          </a:prstGeom>
          <a:solidFill>
            <a:srgbClr val="CCFFFF"/>
          </a:solidFill>
          <a:ln w="9525">
            <a:noFill/>
          </a:ln>
        </p:spPr>
        <p:txBody>
          <a:bodyPr wrap="square" anchor="t">
            <a:spAutoFit/>
          </a:bodyPr>
          <a:p>
            <a:pPr>
              <a:lnSpc>
                <a:spcPct val="150000"/>
              </a:lnSpc>
            </a:pPr>
            <a:r>
              <a:rPr lang="zh-CN" altLang="en-US" sz="2800" b="1" dirty="0">
                <a:solidFill>
                  <a:schemeClr val="tx2"/>
                </a:solidFill>
                <a:latin typeface="微软雅黑" panose="020B0503020204020204" pitchFamily="34" charset="-122"/>
                <a:ea typeface="微软雅黑" panose="020B0503020204020204" pitchFamily="34" charset="-122"/>
              </a:rPr>
              <a:t>捕错解码法</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p:nvPr/>
        </p:nvSpPr>
        <p:spPr>
          <a:xfrm>
            <a:off x="1476375" y="620713"/>
            <a:ext cx="3810000" cy="533400"/>
          </a:xfrm>
          <a:prstGeom prst="rect">
            <a:avLst/>
          </a:prstGeom>
          <a:noFill/>
          <a:ln w="9525">
            <a:noFill/>
          </a:ln>
        </p:spPr>
        <p:txBody>
          <a:bodyPr anchor="ctr"/>
          <a:p>
            <a:r>
              <a:rPr lang="en-US" altLang="zh-CN" sz="2800" b="1" dirty="0">
                <a:solidFill>
                  <a:schemeClr val="tx2"/>
                </a:solidFill>
                <a:latin typeface="微软雅黑" panose="020B0503020204020204" pitchFamily="34" charset="-122"/>
                <a:ea typeface="微软雅黑" panose="020B0503020204020204" pitchFamily="34" charset="-122"/>
              </a:rPr>
              <a:t>11.6.3  </a:t>
            </a:r>
            <a:r>
              <a:rPr lang="zh-CN" altLang="en-US" sz="2800" b="1" dirty="0">
                <a:solidFill>
                  <a:schemeClr val="tx2"/>
                </a:solidFill>
                <a:latin typeface="微软雅黑" panose="020B0503020204020204" pitchFamily="34" charset="-122"/>
                <a:ea typeface="微软雅黑" panose="020B0503020204020204" pitchFamily="34" charset="-122"/>
              </a:rPr>
              <a:t>缩短循环码</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94210" name="Rectangle 3"/>
          <p:cNvSpPr/>
          <p:nvPr/>
        </p:nvSpPr>
        <p:spPr>
          <a:xfrm>
            <a:off x="539750" y="3284538"/>
            <a:ext cx="8208963" cy="3168650"/>
          </a:xfrm>
          <a:prstGeom prst="rect">
            <a:avLst/>
          </a:prstGeom>
          <a:noFill/>
          <a:ln w="9525">
            <a:noFill/>
          </a:ln>
        </p:spPr>
        <p:txBody>
          <a:bodyPr anchor="t"/>
          <a:p>
            <a:pPr marL="179705" lvl="1" indent="0">
              <a:lnSpc>
                <a:spcPct val="150000"/>
              </a:lnSpc>
            </a:pPr>
            <a:endParaRPr lang="zh-CN" altLang="zh-CN" sz="2800" b="1" dirty="0">
              <a:solidFill>
                <a:schemeClr val="tx2"/>
              </a:solidFill>
              <a:latin typeface="Comic Sans MS" panose="030F0702030302020204" pitchFamily="66" charset="0"/>
              <a:ea typeface="黑体" panose="02010609060101010101" pitchFamily="2" charset="-122"/>
            </a:endParaRPr>
          </a:p>
        </p:txBody>
      </p:sp>
      <p:sp>
        <p:nvSpPr>
          <p:cNvPr id="94211" name="Rectangle 6"/>
          <p:cNvSpPr/>
          <p:nvPr/>
        </p:nvSpPr>
        <p:spPr>
          <a:xfrm>
            <a:off x="311150" y="1414463"/>
            <a:ext cx="8437563" cy="5307012"/>
          </a:xfrm>
          <a:prstGeom prst="rect">
            <a:avLst/>
          </a:prstGeom>
          <a:noFill/>
          <a:ln w="9525">
            <a:noFill/>
          </a:ln>
        </p:spPr>
        <p:txBody>
          <a:bodyPr wrap="square" anchor="t">
            <a:spAutoFit/>
          </a:bodyPr>
          <a:p>
            <a:pPr>
              <a:lnSpc>
                <a:spcPct val="150000"/>
              </a:lnSpc>
            </a:pPr>
            <a:r>
              <a:rPr lang="zh-CN" altLang="en-US" sz="2800" b="1" dirty="0">
                <a:solidFill>
                  <a:srgbClr val="0000FF"/>
                </a:solidFill>
                <a:latin typeface="微软雅黑" panose="020B0503020204020204" pitchFamily="34" charset="-122"/>
                <a:ea typeface="微软雅黑" panose="020B0503020204020204" pitchFamily="34" charset="-122"/>
              </a:rPr>
              <a:t>一 缩短目的</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在循环码设计时，通常信息位数</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、码长</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和纠错能力都是预先给定的。但是，</a:t>
            </a:r>
            <a:r>
              <a:rPr lang="zh-CN" altLang="en-US" sz="2000" b="1" dirty="0">
                <a:solidFill>
                  <a:schemeClr val="tx2"/>
                </a:solidFill>
                <a:latin typeface="微软雅黑" panose="020B0503020204020204" pitchFamily="34" charset="-122"/>
                <a:ea typeface="微软雅黑" panose="020B0503020204020204" pitchFamily="34" charset="-122"/>
              </a:rPr>
              <a:t>并不一定有恰好满足这些条件的循环码存在</a:t>
            </a:r>
            <a:r>
              <a:rPr lang="zh-CN" altLang="en-US" sz="2000" dirty="0">
                <a:latin typeface="微软雅黑" panose="020B0503020204020204" pitchFamily="34" charset="-122"/>
                <a:ea typeface="微软雅黑" panose="020B0503020204020204" pitchFamily="34" charset="-122"/>
              </a:rPr>
              <a:t>。故常常采用将码长缩短，而得到满足要求的编码</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10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800" b="1" dirty="0">
                <a:solidFill>
                  <a:srgbClr val="0000FF"/>
                </a:solidFill>
                <a:latin typeface="微软雅黑" panose="020B0503020204020204" pitchFamily="34" charset="-122"/>
                <a:ea typeface="微软雅黑" panose="020B0503020204020204" pitchFamily="34" charset="-122"/>
              </a:rPr>
              <a:t>二 缩短循环码</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对于</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循环码，使前 </a:t>
            </a:r>
            <a:r>
              <a:rPr lang="en-US" altLang="zh-CN" sz="2000" dirty="0">
                <a:latin typeface="微软雅黑" panose="020B0503020204020204" pitchFamily="34" charset="-122"/>
                <a:ea typeface="微软雅黑" panose="020B0503020204020204" pitchFamily="34" charset="-122"/>
              </a:rPr>
              <a:t>i (0</a:t>
            </a:r>
            <a:r>
              <a:rPr lang="en-US" alt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i</a:t>
            </a:r>
            <a:r>
              <a:rPr lang="en-US"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个信息位为零可得到有</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k</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个码组的集合，然后从这些码组中删去这 </a:t>
            </a:r>
            <a:r>
              <a:rPr lang="en-US" altLang="zh-CN" sz="2000" dirty="0">
                <a:latin typeface="微软雅黑" panose="020B0503020204020204" pitchFamily="34" charset="-122"/>
                <a:ea typeface="微软雅黑" panose="020B0503020204020204" pitchFamily="34" charset="-122"/>
              </a:rPr>
              <a:t>i </a:t>
            </a:r>
            <a:r>
              <a:rPr lang="zh-CN" altLang="en-US" sz="2000" dirty="0">
                <a:latin typeface="微软雅黑" panose="020B0503020204020204" pitchFamily="34" charset="-122"/>
                <a:ea typeface="微软雅黑" panose="020B0503020204020204" pitchFamily="34" charset="-122"/>
              </a:rPr>
              <a:t>个零信息位，得到一种新的</a:t>
            </a:r>
            <a:r>
              <a:rPr lang="en-US" altLang="zh-CN" sz="2000" dirty="0">
                <a:latin typeface="微软雅黑" panose="020B0503020204020204" pitchFamily="34" charset="-122"/>
                <a:ea typeface="微软雅黑" panose="020B0503020204020204" pitchFamily="34" charset="-122"/>
              </a:rPr>
              <a:t>(r-i</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k-i)</a:t>
            </a:r>
            <a:r>
              <a:rPr lang="zh-CN" altLang="en-US" sz="2000" dirty="0">
                <a:latin typeface="微软雅黑" panose="020B0503020204020204" pitchFamily="34" charset="-122"/>
                <a:ea typeface="微软雅黑" panose="020B0503020204020204" pitchFamily="34" charset="-122"/>
              </a:rPr>
              <a:t>的线性码，称为</a:t>
            </a:r>
            <a:r>
              <a:rPr lang="zh-CN" altLang="en-US" sz="2000" b="1" dirty="0">
                <a:solidFill>
                  <a:schemeClr val="tx2"/>
                </a:solidFill>
                <a:latin typeface="微软雅黑" panose="020B0503020204020204" pitchFamily="34" charset="-122"/>
                <a:ea typeface="微软雅黑" panose="020B0503020204020204" pitchFamily="34" charset="-122"/>
              </a:rPr>
              <a:t>缩短循环码</a:t>
            </a:r>
            <a:endParaRPr lang="zh-CN" altLang="en-US" sz="2000" b="1"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缩短循环码与产生该码的原循环码至少具有相同的纠错能力 </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缩短循环码的编码和译码可用原循环码使用的电路完成</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680967" name="AutoShape 7"/>
          <p:cNvSpPr/>
          <p:nvPr/>
        </p:nvSpPr>
        <p:spPr>
          <a:xfrm>
            <a:off x="3929063" y="0"/>
            <a:ext cx="5214937" cy="2071688"/>
          </a:xfrm>
          <a:prstGeom prst="wedgeRoundRectCallout">
            <a:avLst>
              <a:gd name="adj1" fmla="val -61759"/>
              <a:gd name="adj2" fmla="val 30199"/>
              <a:gd name="adj3" fmla="val 16667"/>
            </a:avLst>
          </a:prstGeom>
          <a:solidFill>
            <a:schemeClr val="accent1"/>
          </a:solidFill>
          <a:ln w="9525" cap="flat" cmpd="sng">
            <a:solidFill>
              <a:schemeClr val="tx1"/>
            </a:solidFill>
            <a:prstDash val="solid"/>
            <a:miter/>
            <a:headEnd type="none" w="med" len="med"/>
            <a:tailEnd type="none" w="med" len="med"/>
          </a:ln>
        </p:spPr>
        <p:txBody>
          <a:bodyPr anchor="t"/>
          <a:p>
            <a:r>
              <a:rPr lang="zh-CN" altLang="en-US" sz="2000" dirty="0">
                <a:latin typeface="微软雅黑" panose="020B0503020204020204" pitchFamily="34" charset="-122"/>
                <a:ea typeface="微软雅黑" panose="020B0503020204020204" pitchFamily="34" charset="-122"/>
              </a:rPr>
              <a:t>例：若要求构造一个能够纠正一位错误的</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码，则可以由</a:t>
            </a: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汉明码选出前两个信息位均为零的码组。然后在发送时，这两个零信息不发送，即发送的是</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缩短循环码。因校验位数相同，</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码与</a:t>
            </a: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循环码具有相同的纠错能力</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80967"/>
                                        </p:tgtEl>
                                        <p:attrNameLst>
                                          <p:attrName>style.visibility</p:attrName>
                                        </p:attrNameLst>
                                      </p:cBhvr>
                                      <p:to>
                                        <p:strVal val="visible"/>
                                      </p:to>
                                    </p:set>
                                    <p:anim calcmode="lin" valueType="num">
                                      <p:cBhvr>
                                        <p:cTn id="7" dur="500" fill="hold"/>
                                        <p:tgtEl>
                                          <p:spTgt spid="680967"/>
                                        </p:tgtEl>
                                        <p:attrNameLst>
                                          <p:attrName>ppt_x</p:attrName>
                                        </p:attrNameLst>
                                      </p:cBhvr>
                                      <p:tavLst>
                                        <p:tav tm="0">
                                          <p:val>
                                            <p:strVal val="1+#ppt_w/2"/>
                                          </p:val>
                                        </p:tav>
                                        <p:tav tm="100000">
                                          <p:val>
                                            <p:strVal val="#ppt_x"/>
                                          </p:val>
                                        </p:tav>
                                      </p:tavLst>
                                    </p:anim>
                                    <p:anim calcmode="lin" valueType="num">
                                      <p:cBhvr>
                                        <p:cTn id="8" dur="500" fill="hold"/>
                                        <p:tgtEl>
                                          <p:spTgt spid="6809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p:nvPr/>
        </p:nvSpPr>
        <p:spPr>
          <a:xfrm>
            <a:off x="1547813" y="620713"/>
            <a:ext cx="2946400" cy="533400"/>
          </a:xfrm>
          <a:prstGeom prst="rect">
            <a:avLst/>
          </a:prstGeom>
          <a:noFill/>
          <a:ln w="9525">
            <a:noFill/>
          </a:ln>
        </p:spPr>
        <p:txBody>
          <a:bodyPr anchor="ctr"/>
          <a:p>
            <a:r>
              <a:rPr lang="en-US" altLang="zh-CN" sz="2800" b="1" dirty="0">
                <a:solidFill>
                  <a:srgbClr val="0000FF"/>
                </a:solidFill>
                <a:latin typeface="微软雅黑" panose="020B0503020204020204" pitchFamily="34" charset="-122"/>
                <a:ea typeface="微软雅黑" panose="020B0503020204020204" pitchFamily="34" charset="-122"/>
              </a:rPr>
              <a:t>11.6.4  BCH</a:t>
            </a:r>
            <a:r>
              <a:rPr lang="zh-CN" altLang="en-US" sz="2800" b="1" dirty="0">
                <a:solidFill>
                  <a:srgbClr val="0000FF"/>
                </a:solidFill>
                <a:latin typeface="微软雅黑" panose="020B0503020204020204" pitchFamily="34" charset="-122"/>
                <a:ea typeface="微软雅黑" panose="020B0503020204020204" pitchFamily="34" charset="-122"/>
              </a:rPr>
              <a:t>码</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95234" name="Rectangle 3"/>
          <p:cNvSpPr/>
          <p:nvPr/>
        </p:nvSpPr>
        <p:spPr>
          <a:xfrm>
            <a:off x="385763" y="1357313"/>
            <a:ext cx="8353425" cy="5129212"/>
          </a:xfrm>
          <a:prstGeom prst="rect">
            <a:avLst/>
          </a:prstGeom>
          <a:noFill/>
          <a:ln w="9525">
            <a:noFill/>
          </a:ln>
        </p:spPr>
        <p:txBody>
          <a:bodyPr anchor="t"/>
          <a:p>
            <a:pPr>
              <a:lnSpc>
                <a:spcPct val="140000"/>
              </a:lnSpc>
              <a:buSzPct val="80000"/>
            </a:pPr>
            <a:r>
              <a:rPr lang="zh-CN" altLang="en-US" sz="2800" b="1" dirty="0">
                <a:solidFill>
                  <a:schemeClr val="tx2"/>
                </a:solidFill>
                <a:latin typeface="微软雅黑" panose="020B0503020204020204" pitchFamily="34" charset="-122"/>
                <a:ea typeface="微软雅黑" panose="020B0503020204020204" pitchFamily="34" charset="-122"/>
              </a:rPr>
              <a:t>一 </a:t>
            </a:r>
            <a:r>
              <a:rPr lang="en-US" altLang="zh-CN" sz="2800" b="1" dirty="0">
                <a:solidFill>
                  <a:schemeClr val="tx2"/>
                </a:solidFill>
                <a:latin typeface="微软雅黑" panose="020B0503020204020204" pitchFamily="34" charset="-122"/>
                <a:ea typeface="微软雅黑" panose="020B0503020204020204" pitchFamily="34" charset="-122"/>
              </a:rPr>
              <a:t>BCH</a:t>
            </a:r>
            <a:r>
              <a:rPr lang="zh-CN" altLang="en-US" sz="2800" b="1" dirty="0">
                <a:solidFill>
                  <a:schemeClr val="tx2"/>
                </a:solidFill>
                <a:latin typeface="微软雅黑" panose="020B0503020204020204" pitchFamily="34" charset="-122"/>
                <a:ea typeface="微软雅黑" panose="020B0503020204020204" pitchFamily="34" charset="-122"/>
              </a:rPr>
              <a:t>码</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40000"/>
              </a:lnSpc>
              <a:buSzPct val="80000"/>
            </a:pPr>
            <a:r>
              <a:rPr lang="en-US" altLang="zh-CN" sz="2000" dirty="0">
                <a:latin typeface="微软雅黑" panose="020B0503020204020204" pitchFamily="34" charset="-122"/>
                <a:ea typeface="微软雅黑" panose="020B0503020204020204" pitchFamily="34" charset="-122"/>
              </a:rPr>
              <a:t>BCH</a:t>
            </a:r>
            <a:r>
              <a:rPr lang="zh-CN" altLang="en-US" sz="2000" dirty="0">
                <a:latin typeface="微软雅黑" panose="020B0503020204020204" pitchFamily="34" charset="-122"/>
                <a:ea typeface="微软雅黑" panose="020B0503020204020204" pitchFamily="34" charset="-122"/>
              </a:rPr>
              <a:t>码是一类纠正多个随机错误的特殊的循环码</a:t>
            </a:r>
            <a:endParaRPr lang="zh-CN" altLang="en-US" sz="2000" dirty="0">
              <a:latin typeface="微软雅黑" panose="020B0503020204020204" pitchFamily="34" charset="-122"/>
              <a:ea typeface="微软雅黑" panose="020B0503020204020204" pitchFamily="34" charset="-122"/>
            </a:endParaRPr>
          </a:p>
          <a:p>
            <a:pPr>
              <a:lnSpc>
                <a:spcPct val="140000"/>
              </a:lnSpc>
              <a:buSzPct val="80000"/>
            </a:pPr>
            <a:r>
              <a:rPr lang="zh-CN" altLang="en-US" sz="2800" b="1" dirty="0">
                <a:solidFill>
                  <a:schemeClr val="tx2"/>
                </a:solidFill>
                <a:latin typeface="微软雅黑" panose="020B0503020204020204" pitchFamily="34" charset="-122"/>
                <a:ea typeface="微软雅黑" panose="020B0503020204020204" pitchFamily="34" charset="-122"/>
              </a:rPr>
              <a:t>二 特点</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40000"/>
              </a:lnSpc>
              <a:buSzPct val="80000"/>
            </a:pPr>
            <a:r>
              <a:rPr lang="zh-CN" altLang="en-US" sz="2000" dirty="0">
                <a:latin typeface="微软雅黑" panose="020B0503020204020204" pitchFamily="34" charset="-122"/>
                <a:ea typeface="微软雅黑" panose="020B0503020204020204" pitchFamily="34" charset="-122"/>
              </a:rPr>
              <a:t>可以根据给定的纠错能力，找出生成多项式。</a:t>
            </a:r>
            <a:r>
              <a:rPr lang="en-US" altLang="zh-CN" sz="2000" dirty="0">
                <a:latin typeface="微软雅黑" panose="020B0503020204020204" pitchFamily="34" charset="-122"/>
                <a:ea typeface="微软雅黑" panose="020B0503020204020204" pitchFamily="34" charset="-122"/>
              </a:rPr>
              <a:t>BCH</a:t>
            </a:r>
            <a:r>
              <a:rPr lang="zh-CN" altLang="en-US" sz="2000" dirty="0">
                <a:latin typeface="微软雅黑" panose="020B0503020204020204" pitchFamily="34" charset="-122"/>
                <a:ea typeface="微软雅黑" panose="020B0503020204020204" pitchFamily="34" charset="-122"/>
              </a:rPr>
              <a:t>码的工程设计中用查表法找到所需的生成多项式</a:t>
            </a:r>
            <a:endParaRPr lang="zh-CN" altLang="en-US" sz="2000" dirty="0">
              <a:latin typeface="微软雅黑" panose="020B0503020204020204" pitchFamily="34" charset="-122"/>
              <a:ea typeface="微软雅黑" panose="020B0503020204020204" pitchFamily="34" charset="-122"/>
            </a:endParaRPr>
          </a:p>
          <a:p>
            <a:pPr>
              <a:lnSpc>
                <a:spcPct val="140000"/>
              </a:lnSpc>
              <a:buSzPct val="80000"/>
            </a:pPr>
            <a:r>
              <a:rPr lang="zh-CN" altLang="en-US" sz="2800" b="1" dirty="0">
                <a:solidFill>
                  <a:schemeClr val="tx2"/>
                </a:solidFill>
                <a:latin typeface="微软雅黑" panose="020B0503020204020204" pitchFamily="34" charset="-122"/>
                <a:ea typeface="微软雅黑" panose="020B0503020204020204" pitchFamily="34" charset="-122"/>
              </a:rPr>
              <a:t>三 </a:t>
            </a:r>
            <a:r>
              <a:rPr lang="en-US" altLang="zh-CN" sz="2800" b="1" dirty="0">
                <a:solidFill>
                  <a:schemeClr val="tx2"/>
                </a:solidFill>
                <a:latin typeface="微软雅黑" panose="020B0503020204020204" pitchFamily="34" charset="-122"/>
                <a:ea typeface="微软雅黑" panose="020B0503020204020204" pitchFamily="34" charset="-122"/>
              </a:rPr>
              <a:t>BCH</a:t>
            </a:r>
            <a:r>
              <a:rPr lang="zh-CN" altLang="en-US" sz="2800" b="1" dirty="0">
                <a:solidFill>
                  <a:schemeClr val="tx2"/>
                </a:solidFill>
                <a:latin typeface="微软雅黑" panose="020B0503020204020204" pitchFamily="34" charset="-122"/>
                <a:ea typeface="微软雅黑" panose="020B0503020204020204" pitchFamily="34" charset="-122"/>
              </a:rPr>
              <a:t>码分两类</a:t>
            </a:r>
            <a:endParaRPr lang="zh-CN" altLang="en-US" sz="2000" dirty="0">
              <a:latin typeface="微软雅黑" panose="020B0503020204020204" pitchFamily="34" charset="-122"/>
              <a:ea typeface="微软雅黑" panose="020B0503020204020204" pitchFamily="34" charset="-122"/>
            </a:endParaRPr>
          </a:p>
          <a:p>
            <a:pPr>
              <a:lnSpc>
                <a:spcPct val="140000"/>
              </a:lnSpc>
              <a:buSzPct val="80000"/>
              <a:buAutoNum type="arabicPeriod"/>
            </a:pPr>
            <a:r>
              <a:rPr lang="zh-CN" altLang="en-US" sz="2400" b="1" dirty="0">
                <a:solidFill>
                  <a:srgbClr val="0000FF"/>
                </a:solidFill>
                <a:latin typeface="微软雅黑" panose="020B0503020204020204" pitchFamily="34" charset="-122"/>
                <a:ea typeface="微软雅黑" panose="020B0503020204020204" pitchFamily="34" charset="-122"/>
              </a:rPr>
              <a:t> 本原</a:t>
            </a:r>
            <a:r>
              <a:rPr lang="en-US" altLang="zh-CN" sz="2400" b="1" dirty="0">
                <a:solidFill>
                  <a:srgbClr val="0000FF"/>
                </a:solidFill>
                <a:latin typeface="微软雅黑" panose="020B0503020204020204" pitchFamily="34" charset="-122"/>
                <a:ea typeface="微软雅黑" panose="020B0503020204020204" pitchFamily="34" charset="-122"/>
              </a:rPr>
              <a:t>BCH</a:t>
            </a:r>
            <a:r>
              <a:rPr lang="zh-CN" altLang="en-US" sz="2400" b="1" dirty="0">
                <a:solidFill>
                  <a:srgbClr val="0000FF"/>
                </a:solidFill>
                <a:latin typeface="微软雅黑" panose="020B0503020204020204" pitchFamily="34" charset="-122"/>
                <a:ea typeface="微软雅黑" panose="020B0503020204020204" pitchFamily="34" charset="-122"/>
              </a:rPr>
              <a:t>码</a:t>
            </a:r>
            <a:r>
              <a:rPr lang="en-US" altLang="zh-CN" sz="2400" b="1" dirty="0">
                <a:solidFill>
                  <a:srgbClr val="0000FF"/>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其码长为</a:t>
            </a:r>
            <a:r>
              <a:rPr lang="en-US" altLang="zh-CN" sz="2000" dirty="0">
                <a:latin typeface="微软雅黑" panose="020B0503020204020204" pitchFamily="34" charset="-122"/>
                <a:ea typeface="微软雅黑" panose="020B0503020204020204" pitchFamily="34" charset="-122"/>
              </a:rPr>
              <a:t>n=2</a:t>
            </a:r>
            <a:r>
              <a:rPr lang="en-US" altLang="zh-CN" sz="2000" baseline="30000" dirty="0">
                <a:latin typeface="微软雅黑" panose="020B0503020204020204" pitchFamily="34" charset="-122"/>
                <a:ea typeface="微软雅黑" panose="020B0503020204020204" pitchFamily="34" charset="-122"/>
              </a:rPr>
              <a:t>m</a:t>
            </a:r>
            <a:r>
              <a:rPr lang="en-US" altLang="zh-CN" sz="2000" dirty="0">
                <a:latin typeface="微软雅黑" panose="020B0503020204020204" pitchFamily="34" charset="-122"/>
                <a:ea typeface="微软雅黑" panose="020B0503020204020204" pitchFamily="34" charset="-122"/>
              </a:rPr>
              <a:t>-1(m≥3)</a:t>
            </a:r>
            <a:r>
              <a:rPr lang="zh-CN" altLang="en-US" sz="2000" dirty="0">
                <a:latin typeface="微软雅黑" panose="020B0503020204020204" pitchFamily="34" charset="-122"/>
                <a:ea typeface="微软雅黑" panose="020B0503020204020204" pitchFamily="34" charset="-122"/>
              </a:rPr>
              <a:t>，生成多项式</a:t>
            </a:r>
            <a:r>
              <a:rPr lang="en-US" altLang="zh-CN" sz="2000" dirty="0">
                <a:latin typeface="微软雅黑" panose="020B0503020204020204" pitchFamily="34" charset="-122"/>
                <a:ea typeface="微软雅黑" panose="020B0503020204020204" pitchFamily="34" charset="-122"/>
              </a:rPr>
              <a:t>g(x)</a:t>
            </a:r>
            <a:r>
              <a:rPr lang="zh-CN" altLang="en-US" sz="2000" dirty="0">
                <a:latin typeface="微软雅黑" panose="020B0503020204020204" pitchFamily="34" charset="-122"/>
                <a:ea typeface="微软雅黑" panose="020B0503020204020204" pitchFamily="34" charset="-122"/>
              </a:rPr>
              <a:t>中含有最高次数为</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次的</a:t>
            </a:r>
            <a:r>
              <a:rPr lang="zh-CN" altLang="en-US" sz="2000" b="1" dirty="0">
                <a:solidFill>
                  <a:srgbClr val="FF0000"/>
                </a:solidFill>
                <a:latin typeface="微软雅黑" panose="020B0503020204020204" pitchFamily="34" charset="-122"/>
                <a:ea typeface="微软雅黑" panose="020B0503020204020204" pitchFamily="34" charset="-122"/>
              </a:rPr>
              <a:t>本原多项式 </a:t>
            </a:r>
            <a:endParaRPr lang="zh-CN" altLang="en-US" sz="2000" b="1" dirty="0">
              <a:solidFill>
                <a:srgbClr val="FF0000"/>
              </a:solidFill>
              <a:latin typeface="微软雅黑" panose="020B0503020204020204" pitchFamily="34" charset="-122"/>
              <a:ea typeface="微软雅黑" panose="020B0503020204020204" pitchFamily="34" charset="-122"/>
            </a:endParaRPr>
          </a:p>
          <a:p>
            <a:pPr>
              <a:lnSpc>
                <a:spcPct val="140000"/>
              </a:lnSpc>
              <a:buSzPct val="80000"/>
              <a:buAutoNum type="arabicPeriod" startAt="2"/>
            </a:pPr>
            <a:r>
              <a:rPr lang="zh-CN" altLang="en-US" sz="2400" b="1" dirty="0">
                <a:solidFill>
                  <a:srgbClr val="0000FF"/>
                </a:solidFill>
                <a:latin typeface="微软雅黑" panose="020B0503020204020204" pitchFamily="34" charset="-122"/>
                <a:ea typeface="微软雅黑" panose="020B0503020204020204" pitchFamily="34" charset="-122"/>
              </a:rPr>
              <a:t> 非本原</a:t>
            </a:r>
            <a:r>
              <a:rPr lang="en-US" altLang="zh-CN" sz="2400" b="1" dirty="0">
                <a:solidFill>
                  <a:srgbClr val="0000FF"/>
                </a:solidFill>
                <a:latin typeface="微软雅黑" panose="020B0503020204020204" pitchFamily="34" charset="-122"/>
                <a:ea typeface="微软雅黑" panose="020B0503020204020204" pitchFamily="34" charset="-122"/>
              </a:rPr>
              <a:t>BCH</a:t>
            </a:r>
            <a:r>
              <a:rPr lang="zh-CN" altLang="en-US" sz="2400" b="1" dirty="0">
                <a:solidFill>
                  <a:srgbClr val="0000FF"/>
                </a:solidFill>
                <a:latin typeface="微软雅黑" panose="020B0503020204020204" pitchFamily="34" charset="-122"/>
                <a:ea typeface="微软雅黑" panose="020B0503020204020204" pitchFamily="34" charset="-122"/>
              </a:rPr>
              <a:t>码</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其码长</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m</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的一个因子，它的生成多项式中不含有最高次数为</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的本原多项式 </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4210" name="表格 94209"/>
          <p:cNvGraphicFramePr/>
          <p:nvPr/>
        </p:nvGraphicFramePr>
        <p:xfrm>
          <a:off x="5786438" y="714375"/>
          <a:ext cx="2366963" cy="2776538"/>
        </p:xfrm>
        <a:graphic>
          <a:graphicData uri="http://schemas.openxmlformats.org/drawingml/2006/table">
            <a:tbl>
              <a:tblPr/>
              <a:tblGrid>
                <a:gridCol w="740410"/>
                <a:gridCol w="752475"/>
                <a:gridCol w="874078"/>
              </a:tblGrid>
              <a:tr h="396875">
                <a:tc>
                  <a:txBody>
                    <a:bodyPr/>
                    <a:p>
                      <a:pPr lvl="0" eaLnBrk="1" hangingPunct="1">
                        <a:spcBef>
                          <a:spcPct val="20000"/>
                        </a:spcBef>
                        <a:buNone/>
                      </a:pPr>
                      <a:r>
                        <a:rPr lang="en-US" altLang="zh-CN" sz="2000" dirty="0">
                          <a:latin typeface="Comic Sans MS" panose="030F0702030302020204" pitchFamily="66" charset="0"/>
                          <a:ea typeface="楷体_GB2312" pitchFamily="49" charset="-122"/>
                        </a:rPr>
                        <a:t>n=3</a:t>
                      </a:r>
                      <a:endParaRPr lang="en-US" altLang="zh-CN" sz="2000" dirty="0">
                        <a:latin typeface="Comic Sans MS" panose="030F0702030302020204" pitchFamily="66" charset="0"/>
                        <a:ea typeface="楷体_GB2312" pitchFamily="49" charset="-122"/>
                      </a:endParaRPr>
                    </a:p>
                  </a:txBody>
                  <a:tcPr>
                    <a:lnL>
                      <a:noFill/>
                    </a:lnL>
                    <a:lnR>
                      <a:noFill/>
                    </a:lnR>
                    <a:lnT>
                      <a:noFill/>
                    </a:lnT>
                    <a:lnB>
                      <a:noFill/>
                    </a:lnB>
                    <a:lnTlToBr>
                      <a:noFill/>
                    </a:lnTlToBr>
                    <a:lnBlToTr>
                      <a:noFill/>
                    </a:lnBlToTr>
                    <a:solidFill>
                      <a:srgbClr val="99CCFF"/>
                    </a:solidFill>
                  </a:tcPr>
                </a:tc>
                <a:tc>
                  <a:txBody>
                    <a:bodyPr/>
                    <a:p>
                      <a:pPr lvl="0" eaLnBrk="1" hangingPunct="1">
                        <a:spcBef>
                          <a:spcPct val="20000"/>
                        </a:spcBef>
                        <a:buNone/>
                      </a:pPr>
                      <a:endParaRPr lang="zh-CN" altLang="zh-CN" sz="2000" dirty="0">
                        <a:latin typeface="Comic Sans MS" panose="030F0702030302020204" pitchFamily="66" charset="0"/>
                        <a:ea typeface="楷体_GB2312" pitchFamily="49" charset="-122"/>
                      </a:endParaRPr>
                    </a:p>
                  </a:txBody>
                  <a:tcPr>
                    <a:lnL>
                      <a:noFill/>
                    </a:lnL>
                    <a:lnR>
                      <a:noFill/>
                    </a:lnR>
                    <a:lnT>
                      <a:noFill/>
                    </a:lnT>
                    <a:lnB>
                      <a:noFill/>
                    </a:lnB>
                    <a:lnTlToBr>
                      <a:noFill/>
                    </a:lnTlToBr>
                    <a:lnBlToTr>
                      <a:noFill/>
                    </a:lnBlToTr>
                    <a:solidFill>
                      <a:srgbClr val="99CCFF"/>
                    </a:solidFill>
                  </a:tcPr>
                </a:tc>
                <a:tc>
                  <a:txBody>
                    <a:bodyPr/>
                    <a:p>
                      <a:pPr lvl="0" eaLnBrk="1" hangingPunct="1">
                        <a:spcBef>
                          <a:spcPct val="20000"/>
                        </a:spcBef>
                        <a:buNone/>
                      </a:pPr>
                      <a:endParaRPr lang="zh-CN" altLang="zh-CN" sz="2000" dirty="0">
                        <a:latin typeface="Comic Sans MS" panose="030F0702030302020204" pitchFamily="66" charset="0"/>
                        <a:ea typeface="楷体_GB2312" pitchFamily="49" charset="-122"/>
                      </a:endParaRPr>
                    </a:p>
                  </a:txBody>
                  <a:tcPr>
                    <a:lnL>
                      <a:noFill/>
                    </a:lnL>
                    <a:lnR>
                      <a:noFill/>
                    </a:lnR>
                    <a:lnT>
                      <a:noFill/>
                    </a:lnT>
                    <a:lnB>
                      <a:noFill/>
                    </a:lnB>
                    <a:lnTlToBr>
                      <a:noFill/>
                    </a:lnTlToBr>
                    <a:lnBlToTr>
                      <a:noFill/>
                    </a:lnBlToTr>
                    <a:solidFill>
                      <a:srgbClr val="99CCFF"/>
                    </a:solidFill>
                  </a:tcPr>
                </a:tc>
              </a:tr>
              <a:tr h="395288">
                <a:tc>
                  <a:txBody>
                    <a:bodyPr/>
                    <a:p>
                      <a:pPr lvl="0" eaLnBrk="1" hangingPunct="1">
                        <a:spcBef>
                          <a:spcPct val="20000"/>
                        </a:spcBef>
                        <a:buNone/>
                      </a:pPr>
                      <a:r>
                        <a:rPr lang="en-US" altLang="zh-CN" sz="2000" dirty="0">
                          <a:latin typeface="Comic Sans MS" panose="030F0702030302020204" pitchFamily="66" charset="0"/>
                          <a:ea typeface="楷体_GB2312" pitchFamily="49" charset="-122"/>
                        </a:rPr>
                        <a:t>k</a:t>
                      </a:r>
                      <a:endParaRPr lang="en-US" altLang="zh-CN" sz="2000" dirty="0">
                        <a:latin typeface="Comic Sans MS" panose="030F0702030302020204" pitchFamily="66" charset="0"/>
                        <a:ea typeface="楷体_GB2312" pitchFamily="49" charset="-122"/>
                      </a:endParaRPr>
                    </a:p>
                  </a:txBody>
                  <a:tcPr>
                    <a:lnL>
                      <a:noFill/>
                    </a:lnL>
                    <a:lnR>
                      <a:noFill/>
                    </a:lnR>
                    <a:lnT>
                      <a:noFill/>
                    </a:lnT>
                    <a:lnB>
                      <a:noFill/>
                    </a:lnB>
                    <a:lnTlToBr>
                      <a:noFill/>
                    </a:lnTlToBr>
                    <a:lnBlToTr>
                      <a:noFill/>
                    </a:lnBlToTr>
                    <a:solidFill>
                      <a:srgbClr val="99CCFF"/>
                    </a:solidFill>
                  </a:tcPr>
                </a:tc>
                <a:tc>
                  <a:txBody>
                    <a:bodyPr/>
                    <a:p>
                      <a:pPr lvl="0" eaLnBrk="1" hangingPunct="1">
                        <a:spcBef>
                          <a:spcPct val="20000"/>
                        </a:spcBef>
                        <a:buNone/>
                      </a:pPr>
                      <a:r>
                        <a:rPr lang="en-US" altLang="zh-CN" sz="2000" dirty="0">
                          <a:latin typeface="Comic Sans MS" panose="030F0702030302020204" pitchFamily="66" charset="0"/>
                          <a:ea typeface="楷体_GB2312" pitchFamily="49" charset="-122"/>
                        </a:rPr>
                        <a:t>t</a:t>
                      </a:r>
                      <a:endParaRPr lang="en-US" altLang="zh-CN" sz="2000" dirty="0">
                        <a:latin typeface="Comic Sans MS" panose="030F0702030302020204" pitchFamily="66" charset="0"/>
                        <a:ea typeface="楷体_GB2312" pitchFamily="49" charset="-122"/>
                      </a:endParaRPr>
                    </a:p>
                  </a:txBody>
                  <a:tcPr>
                    <a:lnL>
                      <a:noFill/>
                    </a:lnL>
                    <a:lnR>
                      <a:noFill/>
                    </a:lnR>
                    <a:lnT>
                      <a:noFill/>
                    </a:lnT>
                    <a:lnB>
                      <a:noFill/>
                    </a:lnB>
                    <a:lnTlToBr>
                      <a:noFill/>
                    </a:lnTlToBr>
                    <a:lnBlToTr>
                      <a:noFill/>
                    </a:lnBlToTr>
                    <a:solidFill>
                      <a:srgbClr val="99CCFF"/>
                    </a:solidFill>
                  </a:tcPr>
                </a:tc>
                <a:tc>
                  <a:txBody>
                    <a:bodyPr/>
                    <a:p>
                      <a:pPr lvl="0" eaLnBrk="1" hangingPunct="1">
                        <a:spcBef>
                          <a:spcPct val="20000"/>
                        </a:spcBef>
                        <a:buNone/>
                      </a:pPr>
                      <a:r>
                        <a:rPr lang="en-US" altLang="zh-CN" sz="2000" dirty="0">
                          <a:latin typeface="Comic Sans MS" panose="030F0702030302020204" pitchFamily="66" charset="0"/>
                          <a:ea typeface="楷体_GB2312" pitchFamily="49" charset="-122"/>
                        </a:rPr>
                        <a:t>g(x)</a:t>
                      </a:r>
                      <a:endParaRPr lang="en-US" altLang="zh-CN" sz="2000" dirty="0">
                        <a:latin typeface="Comic Sans MS" panose="030F0702030302020204" pitchFamily="66" charset="0"/>
                        <a:ea typeface="楷体_GB2312" pitchFamily="49" charset="-122"/>
                      </a:endParaRPr>
                    </a:p>
                  </a:txBody>
                  <a:tcPr>
                    <a:lnL>
                      <a:noFill/>
                    </a:lnL>
                    <a:lnR>
                      <a:noFill/>
                    </a:lnR>
                    <a:lnT>
                      <a:noFill/>
                    </a:lnT>
                    <a:lnB>
                      <a:noFill/>
                    </a:lnB>
                    <a:lnTlToBr>
                      <a:noFill/>
                    </a:lnTlToBr>
                    <a:lnBlToTr>
                      <a:noFill/>
                    </a:lnBlToTr>
                    <a:solidFill>
                      <a:srgbClr val="99CCFF"/>
                    </a:solidFill>
                  </a:tcPr>
                </a:tc>
              </a:tr>
              <a:tr h="396875">
                <a:tc>
                  <a:txBody>
                    <a:bodyPr/>
                    <a:p>
                      <a:pPr lvl="0" eaLnBrk="1" hangingPunct="1">
                        <a:spcBef>
                          <a:spcPct val="20000"/>
                        </a:spcBef>
                        <a:buNone/>
                      </a:pPr>
                      <a:r>
                        <a:rPr lang="en-US" altLang="zh-CN" sz="2000" dirty="0">
                          <a:latin typeface="Comic Sans MS" panose="030F0702030302020204" pitchFamily="66" charset="0"/>
                          <a:ea typeface="楷体_GB2312" pitchFamily="49" charset="-122"/>
                        </a:rPr>
                        <a:t>1</a:t>
                      </a:r>
                      <a:endParaRPr lang="en-US" altLang="zh-CN" sz="2000" dirty="0">
                        <a:latin typeface="Comic Sans MS" panose="030F0702030302020204" pitchFamily="66" charset="0"/>
                        <a:ea typeface="楷体_GB2312" pitchFamily="49" charset="-122"/>
                      </a:endParaRPr>
                    </a:p>
                  </a:txBody>
                  <a:tcPr>
                    <a:lnL>
                      <a:noFill/>
                    </a:lnL>
                    <a:lnR>
                      <a:noFill/>
                    </a:lnR>
                    <a:lnT>
                      <a:noFill/>
                    </a:lnT>
                    <a:lnB w="12700" cap="flat" cmpd="sng">
                      <a:solidFill>
                        <a:schemeClr val="tx1"/>
                      </a:solidFill>
                      <a:prstDash val="solid"/>
                      <a:headEnd type="none" w="med" len="med"/>
                      <a:tailEnd type="none" w="med" len="med"/>
                    </a:lnB>
                    <a:lnTlToBr>
                      <a:noFill/>
                    </a:lnTlToBr>
                    <a:lnBlToTr>
                      <a:noFill/>
                    </a:lnBlToTr>
                    <a:solidFill>
                      <a:srgbClr val="99CCFF"/>
                    </a:solidFill>
                  </a:tcPr>
                </a:tc>
                <a:tc>
                  <a:txBody>
                    <a:bodyPr/>
                    <a:p>
                      <a:pPr lvl="0" eaLnBrk="1" hangingPunct="1">
                        <a:spcBef>
                          <a:spcPct val="20000"/>
                        </a:spcBef>
                        <a:buNone/>
                      </a:pPr>
                      <a:r>
                        <a:rPr lang="en-US" altLang="zh-CN" sz="2000" dirty="0">
                          <a:latin typeface="Comic Sans MS" panose="030F0702030302020204" pitchFamily="66" charset="0"/>
                          <a:ea typeface="楷体_GB2312" pitchFamily="49" charset="-122"/>
                        </a:rPr>
                        <a:t>1</a:t>
                      </a:r>
                      <a:endParaRPr lang="en-US" altLang="zh-CN" sz="2000" dirty="0">
                        <a:latin typeface="Comic Sans MS" panose="030F0702030302020204" pitchFamily="66" charset="0"/>
                        <a:ea typeface="楷体_GB2312" pitchFamily="49" charset="-122"/>
                      </a:endParaRPr>
                    </a:p>
                  </a:txBody>
                  <a:tcPr>
                    <a:lnL>
                      <a:noFill/>
                    </a:lnL>
                    <a:lnR>
                      <a:noFill/>
                    </a:lnR>
                    <a:lnT>
                      <a:noFill/>
                    </a:lnT>
                    <a:lnB w="12700" cap="flat" cmpd="sng">
                      <a:solidFill>
                        <a:schemeClr val="tx1"/>
                      </a:solidFill>
                      <a:prstDash val="solid"/>
                      <a:headEnd type="none" w="med" len="med"/>
                      <a:tailEnd type="none" w="med" len="med"/>
                    </a:lnB>
                    <a:lnTlToBr>
                      <a:noFill/>
                    </a:lnTlToBr>
                    <a:lnBlToTr>
                      <a:noFill/>
                    </a:lnBlToTr>
                    <a:solidFill>
                      <a:srgbClr val="99CCFF"/>
                    </a:solidFill>
                  </a:tcPr>
                </a:tc>
                <a:tc>
                  <a:txBody>
                    <a:bodyPr/>
                    <a:p>
                      <a:pPr lvl="0" eaLnBrk="1" hangingPunct="1">
                        <a:spcBef>
                          <a:spcPct val="20000"/>
                        </a:spcBef>
                        <a:buNone/>
                      </a:pPr>
                      <a:r>
                        <a:rPr lang="en-US" altLang="zh-CN" sz="2000" dirty="0">
                          <a:latin typeface="Comic Sans MS" panose="030F0702030302020204" pitchFamily="66" charset="0"/>
                          <a:ea typeface="楷体_GB2312" pitchFamily="49" charset="-122"/>
                        </a:rPr>
                        <a:t>7</a:t>
                      </a:r>
                      <a:endParaRPr lang="en-US" altLang="zh-CN" sz="2000" dirty="0">
                        <a:latin typeface="Comic Sans MS" panose="030F0702030302020204" pitchFamily="66" charset="0"/>
                        <a:ea typeface="楷体_GB2312" pitchFamily="49" charset="-122"/>
                      </a:endParaRPr>
                    </a:p>
                  </a:txBody>
                  <a:tcPr>
                    <a:lnL>
                      <a:noFill/>
                    </a:lnL>
                    <a:lnR>
                      <a:noFill/>
                    </a:lnR>
                    <a:lnT>
                      <a:noFill/>
                    </a:lnT>
                    <a:lnB w="12700" cap="flat" cmpd="sng">
                      <a:solidFill>
                        <a:schemeClr val="tx1"/>
                      </a:solidFill>
                      <a:prstDash val="solid"/>
                      <a:headEnd type="none" w="med" len="med"/>
                      <a:tailEnd type="none" w="med" len="med"/>
                    </a:lnB>
                    <a:lnTlToBr>
                      <a:noFill/>
                    </a:lnTlToBr>
                    <a:lnBlToTr>
                      <a:noFill/>
                    </a:lnBlToTr>
                    <a:solidFill>
                      <a:srgbClr val="99CCFF"/>
                    </a:solidFill>
                  </a:tcPr>
                </a:tc>
              </a:tr>
              <a:tr h="395287">
                <a:tc>
                  <a:txBody>
                    <a:bodyPr/>
                    <a:p>
                      <a:pPr lvl="0" eaLnBrk="1" hangingPunct="1">
                        <a:spcBef>
                          <a:spcPct val="20000"/>
                        </a:spcBef>
                        <a:buNone/>
                      </a:pPr>
                      <a:r>
                        <a:rPr lang="en-US" altLang="zh-CN" sz="2000" dirty="0">
                          <a:latin typeface="Comic Sans MS" panose="030F0702030302020204" pitchFamily="66" charset="0"/>
                          <a:ea typeface="楷体_GB2312" pitchFamily="49" charset="-122"/>
                        </a:rPr>
                        <a:t>n=7</a:t>
                      </a:r>
                      <a:endParaRPr lang="en-US" altLang="zh-CN" sz="2000" dirty="0">
                        <a:latin typeface="Comic Sans MS" panose="030F0702030302020204" pitchFamily="66" charset="0"/>
                        <a:ea typeface="楷体_GB2312" pitchFamily="49" charset="-122"/>
                      </a:endParaRPr>
                    </a:p>
                  </a:txBody>
                  <a:tcPr>
                    <a:lnL>
                      <a:noFill/>
                    </a:lnL>
                    <a:lnR>
                      <a:noFill/>
                    </a:lnR>
                    <a:lnT w="12700" cap="flat" cmpd="sng">
                      <a:solidFill>
                        <a:schemeClr val="tx1"/>
                      </a:solidFill>
                      <a:prstDash val="solid"/>
                      <a:headEnd type="none" w="med" len="med"/>
                      <a:tailEnd type="none" w="med" len="med"/>
                    </a:lnT>
                    <a:lnB>
                      <a:noFill/>
                    </a:lnB>
                    <a:lnTlToBr>
                      <a:noFill/>
                    </a:lnTlToBr>
                    <a:lnBlToTr>
                      <a:noFill/>
                    </a:lnBlToTr>
                    <a:solidFill>
                      <a:srgbClr val="99CCFF"/>
                    </a:solidFill>
                  </a:tcPr>
                </a:tc>
                <a:tc>
                  <a:txBody>
                    <a:bodyPr/>
                    <a:p>
                      <a:pPr lvl="0" eaLnBrk="1" hangingPunct="1">
                        <a:spcBef>
                          <a:spcPct val="20000"/>
                        </a:spcBef>
                        <a:buNone/>
                      </a:pPr>
                      <a:endParaRPr lang="zh-CN" altLang="zh-CN" sz="2000" dirty="0">
                        <a:latin typeface="Comic Sans MS" panose="030F0702030302020204" pitchFamily="66" charset="0"/>
                        <a:ea typeface="楷体_GB2312" pitchFamily="49" charset="-122"/>
                      </a:endParaRPr>
                    </a:p>
                  </a:txBody>
                  <a:tcPr>
                    <a:lnL>
                      <a:noFill/>
                    </a:lnL>
                    <a:lnR>
                      <a:noFill/>
                    </a:lnR>
                    <a:lnT w="12700" cap="flat" cmpd="sng">
                      <a:solidFill>
                        <a:schemeClr val="tx1"/>
                      </a:solidFill>
                      <a:prstDash val="solid"/>
                      <a:headEnd type="none" w="med" len="med"/>
                      <a:tailEnd type="none" w="med" len="med"/>
                    </a:lnT>
                    <a:lnB>
                      <a:noFill/>
                    </a:lnB>
                    <a:lnTlToBr>
                      <a:noFill/>
                    </a:lnTlToBr>
                    <a:lnBlToTr>
                      <a:noFill/>
                    </a:lnBlToTr>
                    <a:solidFill>
                      <a:srgbClr val="99CCFF"/>
                    </a:solidFill>
                  </a:tcPr>
                </a:tc>
                <a:tc>
                  <a:txBody>
                    <a:bodyPr/>
                    <a:p>
                      <a:pPr lvl="0" eaLnBrk="1" hangingPunct="1">
                        <a:spcBef>
                          <a:spcPct val="20000"/>
                        </a:spcBef>
                        <a:buNone/>
                      </a:pPr>
                      <a:endParaRPr lang="zh-CN" altLang="zh-CN" sz="2000" dirty="0">
                        <a:latin typeface="Comic Sans MS" panose="030F0702030302020204" pitchFamily="66" charset="0"/>
                        <a:ea typeface="楷体_GB2312" pitchFamily="49" charset="-122"/>
                      </a:endParaRPr>
                    </a:p>
                  </a:txBody>
                  <a:tcPr>
                    <a:lnL>
                      <a:noFill/>
                    </a:lnL>
                    <a:lnR>
                      <a:noFill/>
                    </a:lnR>
                    <a:lnT w="12700" cap="flat" cmpd="sng">
                      <a:solidFill>
                        <a:schemeClr val="tx1"/>
                      </a:solidFill>
                      <a:prstDash val="solid"/>
                      <a:headEnd type="none" w="med" len="med"/>
                      <a:tailEnd type="none" w="med" len="med"/>
                    </a:lnT>
                    <a:lnB>
                      <a:noFill/>
                    </a:lnB>
                    <a:lnTlToBr>
                      <a:noFill/>
                    </a:lnTlToBr>
                    <a:lnBlToTr>
                      <a:noFill/>
                    </a:lnBlToTr>
                    <a:solidFill>
                      <a:srgbClr val="99CCFF"/>
                    </a:solidFill>
                  </a:tcPr>
                </a:tc>
              </a:tr>
              <a:tr h="396875">
                <a:tc>
                  <a:txBody>
                    <a:bodyPr/>
                    <a:p>
                      <a:pPr lvl="0" eaLnBrk="1" hangingPunct="1">
                        <a:spcBef>
                          <a:spcPct val="20000"/>
                        </a:spcBef>
                        <a:buNone/>
                      </a:pPr>
                      <a:r>
                        <a:rPr lang="en-US" altLang="zh-CN" sz="2000" dirty="0">
                          <a:latin typeface="Comic Sans MS" panose="030F0702030302020204" pitchFamily="66" charset="0"/>
                          <a:ea typeface="楷体_GB2312" pitchFamily="49" charset="-122"/>
                        </a:rPr>
                        <a:t>k</a:t>
                      </a:r>
                      <a:endParaRPr lang="en-US" altLang="zh-CN" sz="2000" dirty="0">
                        <a:latin typeface="Comic Sans MS" panose="030F0702030302020204" pitchFamily="66" charset="0"/>
                        <a:ea typeface="楷体_GB2312" pitchFamily="49" charset="-122"/>
                      </a:endParaRPr>
                    </a:p>
                  </a:txBody>
                  <a:tcPr>
                    <a:lnL>
                      <a:noFill/>
                    </a:lnL>
                    <a:lnR>
                      <a:noFill/>
                    </a:lnR>
                    <a:lnT>
                      <a:noFill/>
                    </a:lnT>
                    <a:lnB>
                      <a:noFill/>
                    </a:lnB>
                    <a:lnTlToBr>
                      <a:noFill/>
                    </a:lnTlToBr>
                    <a:lnBlToTr>
                      <a:noFill/>
                    </a:lnBlToTr>
                    <a:solidFill>
                      <a:srgbClr val="99CCFF"/>
                    </a:solidFill>
                  </a:tcPr>
                </a:tc>
                <a:tc>
                  <a:txBody>
                    <a:bodyPr/>
                    <a:p>
                      <a:pPr lvl="0" eaLnBrk="1" hangingPunct="1">
                        <a:spcBef>
                          <a:spcPct val="20000"/>
                        </a:spcBef>
                        <a:buNone/>
                      </a:pPr>
                      <a:r>
                        <a:rPr lang="en-US" altLang="zh-CN" sz="2000" dirty="0">
                          <a:latin typeface="Comic Sans MS" panose="030F0702030302020204" pitchFamily="66" charset="0"/>
                          <a:ea typeface="楷体_GB2312" pitchFamily="49" charset="-122"/>
                        </a:rPr>
                        <a:t>t</a:t>
                      </a:r>
                      <a:endParaRPr lang="en-US" altLang="zh-CN" sz="2000" dirty="0">
                        <a:latin typeface="Comic Sans MS" panose="030F0702030302020204" pitchFamily="66" charset="0"/>
                        <a:ea typeface="楷体_GB2312" pitchFamily="49" charset="-122"/>
                      </a:endParaRPr>
                    </a:p>
                  </a:txBody>
                  <a:tcPr>
                    <a:lnL>
                      <a:noFill/>
                    </a:lnL>
                    <a:lnR>
                      <a:noFill/>
                    </a:lnR>
                    <a:lnT>
                      <a:noFill/>
                    </a:lnT>
                    <a:lnB>
                      <a:noFill/>
                    </a:lnB>
                    <a:lnTlToBr>
                      <a:noFill/>
                    </a:lnTlToBr>
                    <a:lnBlToTr>
                      <a:noFill/>
                    </a:lnBlToTr>
                    <a:solidFill>
                      <a:srgbClr val="99CCFF"/>
                    </a:solidFill>
                  </a:tcPr>
                </a:tc>
                <a:tc>
                  <a:txBody>
                    <a:bodyPr/>
                    <a:p>
                      <a:pPr lvl="0" eaLnBrk="1" hangingPunct="1">
                        <a:spcBef>
                          <a:spcPct val="20000"/>
                        </a:spcBef>
                        <a:buNone/>
                      </a:pPr>
                      <a:r>
                        <a:rPr lang="en-US" altLang="zh-CN" sz="2000" dirty="0">
                          <a:latin typeface="Comic Sans MS" panose="030F0702030302020204" pitchFamily="66" charset="0"/>
                          <a:ea typeface="楷体_GB2312" pitchFamily="49" charset="-122"/>
                        </a:rPr>
                        <a:t>g(x)</a:t>
                      </a:r>
                      <a:endParaRPr lang="en-US" altLang="zh-CN" sz="2000" dirty="0">
                        <a:latin typeface="Comic Sans MS" panose="030F0702030302020204" pitchFamily="66" charset="0"/>
                        <a:ea typeface="楷体_GB2312" pitchFamily="49" charset="-122"/>
                      </a:endParaRPr>
                    </a:p>
                  </a:txBody>
                  <a:tcPr>
                    <a:lnL>
                      <a:noFill/>
                    </a:lnL>
                    <a:lnR>
                      <a:noFill/>
                    </a:lnR>
                    <a:lnT>
                      <a:noFill/>
                    </a:lnT>
                    <a:lnB>
                      <a:noFill/>
                    </a:lnB>
                    <a:lnTlToBr>
                      <a:noFill/>
                    </a:lnTlToBr>
                    <a:lnBlToTr>
                      <a:noFill/>
                    </a:lnBlToTr>
                    <a:solidFill>
                      <a:srgbClr val="99CCFF"/>
                    </a:solidFill>
                  </a:tcPr>
                </a:tc>
              </a:tr>
              <a:tr h="396875">
                <a:tc>
                  <a:txBody>
                    <a:bodyPr/>
                    <a:p>
                      <a:pPr lvl="0" eaLnBrk="1" hangingPunct="1">
                        <a:spcBef>
                          <a:spcPct val="20000"/>
                        </a:spcBef>
                        <a:buNone/>
                      </a:pPr>
                      <a:r>
                        <a:rPr lang="en-US" altLang="zh-CN" sz="2000" dirty="0">
                          <a:solidFill>
                            <a:schemeClr val="tx2"/>
                          </a:solidFill>
                          <a:latin typeface="Comic Sans MS" panose="030F0702030302020204" pitchFamily="66" charset="0"/>
                          <a:ea typeface="楷体_GB2312" pitchFamily="49" charset="-122"/>
                        </a:rPr>
                        <a:t>4</a:t>
                      </a:r>
                      <a:endParaRPr lang="en-US" altLang="zh-CN" sz="2000" dirty="0">
                        <a:solidFill>
                          <a:schemeClr val="tx2"/>
                        </a:solidFill>
                        <a:latin typeface="Comic Sans MS" panose="030F0702030302020204" pitchFamily="66" charset="0"/>
                        <a:ea typeface="楷体_GB2312" pitchFamily="49" charset="-122"/>
                      </a:endParaRPr>
                    </a:p>
                  </a:txBody>
                  <a:tcPr>
                    <a:lnL>
                      <a:noFill/>
                    </a:lnL>
                    <a:lnR>
                      <a:noFill/>
                    </a:lnR>
                    <a:lnT>
                      <a:noFill/>
                    </a:lnT>
                    <a:lnB>
                      <a:noFill/>
                    </a:lnB>
                    <a:lnTlToBr>
                      <a:noFill/>
                    </a:lnTlToBr>
                    <a:lnBlToTr>
                      <a:noFill/>
                    </a:lnBlToTr>
                    <a:solidFill>
                      <a:srgbClr val="99CCFF"/>
                    </a:solidFill>
                  </a:tcPr>
                </a:tc>
                <a:tc>
                  <a:txBody>
                    <a:bodyPr/>
                    <a:p>
                      <a:pPr lvl="0" eaLnBrk="1" hangingPunct="1">
                        <a:spcBef>
                          <a:spcPct val="20000"/>
                        </a:spcBef>
                        <a:buNone/>
                      </a:pPr>
                      <a:r>
                        <a:rPr lang="en-US" altLang="zh-CN" sz="2000" dirty="0">
                          <a:solidFill>
                            <a:schemeClr val="tx2"/>
                          </a:solidFill>
                          <a:latin typeface="Comic Sans MS" panose="030F0702030302020204" pitchFamily="66" charset="0"/>
                          <a:ea typeface="楷体_GB2312" pitchFamily="49" charset="-122"/>
                        </a:rPr>
                        <a:t>1</a:t>
                      </a:r>
                      <a:endParaRPr lang="en-US" altLang="zh-CN" sz="2000" dirty="0">
                        <a:solidFill>
                          <a:schemeClr val="tx2"/>
                        </a:solidFill>
                        <a:latin typeface="Comic Sans MS" panose="030F0702030302020204" pitchFamily="66" charset="0"/>
                        <a:ea typeface="楷体_GB2312" pitchFamily="49" charset="-122"/>
                      </a:endParaRPr>
                    </a:p>
                  </a:txBody>
                  <a:tcPr>
                    <a:lnL>
                      <a:noFill/>
                    </a:lnL>
                    <a:lnR>
                      <a:noFill/>
                    </a:lnR>
                    <a:lnT>
                      <a:noFill/>
                    </a:lnT>
                    <a:lnB>
                      <a:noFill/>
                    </a:lnB>
                    <a:lnTlToBr>
                      <a:noFill/>
                    </a:lnTlToBr>
                    <a:lnBlToTr>
                      <a:noFill/>
                    </a:lnBlToTr>
                    <a:solidFill>
                      <a:srgbClr val="99CCFF"/>
                    </a:solidFill>
                  </a:tcPr>
                </a:tc>
                <a:tc>
                  <a:txBody>
                    <a:bodyPr/>
                    <a:p>
                      <a:pPr lvl="0" eaLnBrk="1" hangingPunct="1">
                        <a:spcBef>
                          <a:spcPct val="20000"/>
                        </a:spcBef>
                        <a:buNone/>
                      </a:pPr>
                      <a:r>
                        <a:rPr lang="en-US" altLang="zh-CN" sz="2000" dirty="0">
                          <a:solidFill>
                            <a:schemeClr val="tx2"/>
                          </a:solidFill>
                          <a:latin typeface="Comic Sans MS" panose="030F0702030302020204" pitchFamily="66" charset="0"/>
                          <a:ea typeface="楷体_GB2312" pitchFamily="49" charset="-122"/>
                        </a:rPr>
                        <a:t>13</a:t>
                      </a:r>
                      <a:endParaRPr lang="en-US" altLang="zh-CN" sz="2000" dirty="0">
                        <a:solidFill>
                          <a:schemeClr val="tx2"/>
                        </a:solidFill>
                        <a:latin typeface="Comic Sans MS" panose="030F0702030302020204" pitchFamily="66" charset="0"/>
                        <a:ea typeface="楷体_GB2312" pitchFamily="49" charset="-122"/>
                      </a:endParaRPr>
                    </a:p>
                  </a:txBody>
                  <a:tcPr>
                    <a:lnL>
                      <a:noFill/>
                    </a:lnL>
                    <a:lnR>
                      <a:noFill/>
                    </a:lnR>
                    <a:lnT>
                      <a:noFill/>
                    </a:lnT>
                    <a:lnB>
                      <a:noFill/>
                    </a:lnB>
                    <a:lnTlToBr>
                      <a:noFill/>
                    </a:lnTlToBr>
                    <a:lnBlToTr>
                      <a:noFill/>
                    </a:lnBlToTr>
                    <a:solidFill>
                      <a:srgbClr val="99CCFF"/>
                    </a:solidFill>
                  </a:tcPr>
                </a:tc>
              </a:tr>
              <a:tr h="395288">
                <a:tc>
                  <a:txBody>
                    <a:bodyPr/>
                    <a:p>
                      <a:pPr lvl="0" eaLnBrk="1" hangingPunct="1">
                        <a:spcBef>
                          <a:spcPct val="20000"/>
                        </a:spcBef>
                        <a:buNone/>
                      </a:pPr>
                      <a:r>
                        <a:rPr lang="en-US" altLang="zh-CN" sz="2000" dirty="0">
                          <a:solidFill>
                            <a:srgbClr val="0000FF"/>
                          </a:solidFill>
                          <a:latin typeface="Comic Sans MS" panose="030F0702030302020204" pitchFamily="66" charset="0"/>
                          <a:ea typeface="楷体_GB2312" pitchFamily="49" charset="-122"/>
                        </a:rPr>
                        <a:t>1</a:t>
                      </a:r>
                      <a:endParaRPr lang="en-US" altLang="zh-CN" sz="2000" dirty="0">
                        <a:solidFill>
                          <a:srgbClr val="0000FF"/>
                        </a:solidFill>
                        <a:latin typeface="Comic Sans MS" panose="030F0702030302020204" pitchFamily="66" charset="0"/>
                        <a:ea typeface="楷体_GB2312" pitchFamily="49" charset="-122"/>
                      </a:endParaRPr>
                    </a:p>
                  </a:txBody>
                  <a:tcPr>
                    <a:lnL>
                      <a:noFill/>
                    </a:lnL>
                    <a:lnR>
                      <a:noFill/>
                    </a:lnR>
                    <a:lnT>
                      <a:noFill/>
                    </a:lnT>
                    <a:lnB>
                      <a:noFill/>
                    </a:lnB>
                    <a:lnTlToBr>
                      <a:noFill/>
                    </a:lnTlToBr>
                    <a:lnBlToTr>
                      <a:noFill/>
                    </a:lnBlToTr>
                    <a:solidFill>
                      <a:srgbClr val="99CCFF"/>
                    </a:solidFill>
                  </a:tcPr>
                </a:tc>
                <a:tc>
                  <a:txBody>
                    <a:bodyPr/>
                    <a:p>
                      <a:pPr lvl="0" eaLnBrk="1" hangingPunct="1">
                        <a:spcBef>
                          <a:spcPct val="20000"/>
                        </a:spcBef>
                        <a:buNone/>
                      </a:pPr>
                      <a:r>
                        <a:rPr lang="en-US" altLang="zh-CN" sz="2000" dirty="0">
                          <a:solidFill>
                            <a:srgbClr val="0000FF"/>
                          </a:solidFill>
                          <a:latin typeface="Comic Sans MS" panose="030F0702030302020204" pitchFamily="66" charset="0"/>
                          <a:ea typeface="楷体_GB2312" pitchFamily="49" charset="-122"/>
                        </a:rPr>
                        <a:t>3</a:t>
                      </a:r>
                      <a:endParaRPr lang="en-US" altLang="zh-CN" sz="2000" dirty="0">
                        <a:solidFill>
                          <a:srgbClr val="0000FF"/>
                        </a:solidFill>
                        <a:latin typeface="Comic Sans MS" panose="030F0702030302020204" pitchFamily="66" charset="0"/>
                        <a:ea typeface="楷体_GB2312" pitchFamily="49" charset="-122"/>
                      </a:endParaRPr>
                    </a:p>
                  </a:txBody>
                  <a:tcPr>
                    <a:lnL>
                      <a:noFill/>
                    </a:lnL>
                    <a:lnR>
                      <a:noFill/>
                    </a:lnR>
                    <a:lnT>
                      <a:noFill/>
                    </a:lnT>
                    <a:lnB>
                      <a:noFill/>
                    </a:lnB>
                    <a:lnTlToBr>
                      <a:noFill/>
                    </a:lnTlToBr>
                    <a:lnBlToTr>
                      <a:noFill/>
                    </a:lnBlToTr>
                    <a:solidFill>
                      <a:srgbClr val="99CCFF"/>
                    </a:solidFill>
                  </a:tcPr>
                </a:tc>
                <a:tc>
                  <a:txBody>
                    <a:bodyPr/>
                    <a:p>
                      <a:pPr lvl="0" eaLnBrk="1" hangingPunct="1">
                        <a:spcBef>
                          <a:spcPct val="20000"/>
                        </a:spcBef>
                        <a:buNone/>
                      </a:pPr>
                      <a:r>
                        <a:rPr lang="en-US" altLang="zh-CN" sz="2000" dirty="0">
                          <a:solidFill>
                            <a:srgbClr val="0000FF"/>
                          </a:solidFill>
                          <a:latin typeface="Comic Sans MS" panose="030F0702030302020204" pitchFamily="66" charset="0"/>
                          <a:ea typeface="楷体_GB2312" pitchFamily="49" charset="-122"/>
                        </a:rPr>
                        <a:t>77</a:t>
                      </a:r>
                      <a:endParaRPr lang="en-US" altLang="zh-CN" sz="2000" dirty="0">
                        <a:solidFill>
                          <a:srgbClr val="0000FF"/>
                        </a:solidFill>
                        <a:latin typeface="Comic Sans MS" panose="030F0702030302020204" pitchFamily="66" charset="0"/>
                        <a:ea typeface="楷体_GB2312" pitchFamily="49" charset="-122"/>
                      </a:endParaRPr>
                    </a:p>
                  </a:txBody>
                  <a:tcPr>
                    <a:lnL>
                      <a:noFill/>
                    </a:lnL>
                    <a:lnR>
                      <a:noFill/>
                    </a:lnR>
                    <a:lnT>
                      <a:noFill/>
                    </a:lnT>
                    <a:lnB>
                      <a:noFill/>
                    </a:lnB>
                    <a:lnTlToBr>
                      <a:noFill/>
                    </a:lnTlToBr>
                    <a:lnBlToTr>
                      <a:noFill/>
                    </a:lnBlToTr>
                    <a:solidFill>
                      <a:srgbClr val="99CCFF"/>
                    </a:solidFill>
                  </a:tcPr>
                </a:tc>
              </a:tr>
            </a:tbl>
          </a:graphicData>
        </a:graphic>
      </p:graphicFrame>
      <p:sp>
        <p:nvSpPr>
          <p:cNvPr id="96291" name="Rectangle 46"/>
          <p:cNvSpPr/>
          <p:nvPr/>
        </p:nvSpPr>
        <p:spPr>
          <a:xfrm>
            <a:off x="714375" y="1571625"/>
            <a:ext cx="4929188" cy="400050"/>
          </a:xfrm>
          <a:prstGeom prst="rect">
            <a:avLst/>
          </a:prstGeom>
          <a:noFill/>
          <a:ln w="9525">
            <a:noFill/>
          </a:ln>
        </p:spPr>
        <p:txBody>
          <a:bodyPr anchor="t">
            <a:spAutoFit/>
          </a:bodyPr>
          <a:p>
            <a:pPr>
              <a:spcBef>
                <a:spcPct val="50000"/>
              </a:spcBef>
            </a:pPr>
            <a:r>
              <a:rPr lang="zh-CN" altLang="en-US" sz="2000" b="1" dirty="0">
                <a:solidFill>
                  <a:schemeClr val="tx2"/>
                </a:solidFill>
                <a:latin typeface="微软雅黑" panose="020B0503020204020204" pitchFamily="34" charset="-122"/>
                <a:ea typeface="微软雅黑" panose="020B0503020204020204" pitchFamily="34" charset="-122"/>
              </a:rPr>
              <a:t>表</a:t>
            </a:r>
            <a:r>
              <a:rPr lang="en-US" altLang="zh-CN" sz="2000" b="1" dirty="0">
                <a:solidFill>
                  <a:schemeClr val="tx2"/>
                </a:solidFill>
                <a:latin typeface="微软雅黑" panose="020B0503020204020204" pitchFamily="34" charset="-122"/>
                <a:ea typeface="微软雅黑" panose="020B0503020204020204" pitchFamily="34" charset="-122"/>
              </a:rPr>
              <a:t>11-10(</a:t>
            </a:r>
            <a:r>
              <a:rPr lang="zh-CN" altLang="en-US" sz="2000" b="1" dirty="0">
                <a:solidFill>
                  <a:schemeClr val="tx2"/>
                </a:solidFill>
                <a:latin typeface="微软雅黑" panose="020B0503020204020204" pitchFamily="34" charset="-122"/>
                <a:ea typeface="微软雅黑" panose="020B0503020204020204" pitchFamily="34" charset="-122"/>
              </a:rPr>
              <a:t>部分二进制本原</a:t>
            </a:r>
            <a:r>
              <a:rPr lang="en-US" altLang="zh-CN" sz="2000" b="1" dirty="0">
                <a:solidFill>
                  <a:schemeClr val="tx2"/>
                </a:solidFill>
                <a:latin typeface="微软雅黑" panose="020B0503020204020204" pitchFamily="34" charset="-122"/>
                <a:ea typeface="微软雅黑" panose="020B0503020204020204" pitchFamily="34" charset="-122"/>
              </a:rPr>
              <a:t>BCH</a:t>
            </a:r>
            <a:r>
              <a:rPr lang="zh-CN" altLang="en-US" sz="2000" b="1" dirty="0">
                <a:solidFill>
                  <a:schemeClr val="tx2"/>
                </a:solidFill>
                <a:latin typeface="微软雅黑" panose="020B0503020204020204" pitchFamily="34" charset="-122"/>
                <a:ea typeface="微软雅黑" panose="020B0503020204020204" pitchFamily="34" charset="-122"/>
              </a:rPr>
              <a:t>码参数</a:t>
            </a:r>
            <a:r>
              <a:rPr lang="en-US" altLang="zh-CN" sz="2000" b="1" dirty="0">
                <a:solidFill>
                  <a:schemeClr val="tx2"/>
                </a:solidFill>
                <a:latin typeface="微软雅黑" panose="020B0503020204020204" pitchFamily="34" charset="-122"/>
                <a:ea typeface="微软雅黑" panose="020B0503020204020204" pitchFamily="34" charset="-122"/>
              </a:rPr>
              <a: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graphicFrame>
        <p:nvGraphicFramePr>
          <p:cNvPr id="94234" name="文本占位符 94233"/>
          <p:cNvGraphicFramePr/>
          <p:nvPr>
            <p:ph type="body" sz="half" idx="1"/>
          </p:nvPr>
        </p:nvGraphicFramePr>
        <p:xfrm>
          <a:off x="642938" y="4071938"/>
          <a:ext cx="7500938" cy="2012950"/>
        </p:xfrm>
        <a:graphic>
          <a:graphicData uri="http://schemas.openxmlformats.org/drawingml/2006/table">
            <a:tbl>
              <a:tblPr/>
              <a:tblGrid>
                <a:gridCol w="639763"/>
                <a:gridCol w="711200"/>
                <a:gridCol w="711200"/>
                <a:gridCol w="1281112"/>
                <a:gridCol w="781050"/>
                <a:gridCol w="711200"/>
                <a:gridCol w="709613"/>
                <a:gridCol w="1955800"/>
              </a:tblGrid>
              <a:tr h="396875">
                <a:tc>
                  <a:txBody>
                    <a:bodyPr/>
                    <a:p>
                      <a:pPr lvl="0" algn="ctr" eaLnBrk="1" hangingPunct="1">
                        <a:buNone/>
                      </a:pPr>
                      <a:r>
                        <a:rPr lang="en-US" altLang="zh-CN" sz="2000" b="1" dirty="0">
                          <a:solidFill>
                            <a:srgbClr val="0000FF"/>
                          </a:solidFill>
                          <a:latin typeface="Comic Sans MS" panose="030F0702030302020204" pitchFamily="66" charset="0"/>
                          <a:ea typeface="楷体_GB2312" pitchFamily="49" charset="-122"/>
                        </a:rPr>
                        <a:t>n</a:t>
                      </a:r>
                      <a:endParaRPr lang="en-US" altLang="zh-CN" sz="2000" b="1" dirty="0">
                        <a:solidFill>
                          <a:srgbClr val="0000FF"/>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Comic Sans MS" panose="030F0702030302020204" pitchFamily="66" charset="0"/>
                          <a:ea typeface="楷体_GB2312" pitchFamily="49" charset="-122"/>
                        </a:rPr>
                        <a:t>k</a:t>
                      </a:r>
                      <a:endParaRPr lang="en-US" altLang="zh-CN" sz="2000" b="1" dirty="0">
                        <a:solidFill>
                          <a:srgbClr val="0000FF"/>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Comic Sans MS" panose="030F0702030302020204" pitchFamily="66" charset="0"/>
                          <a:ea typeface="楷体_GB2312" pitchFamily="49" charset="-122"/>
                        </a:rPr>
                        <a:t>t</a:t>
                      </a:r>
                      <a:endParaRPr lang="en-US" altLang="zh-CN" sz="2000" b="1" dirty="0">
                        <a:solidFill>
                          <a:srgbClr val="0000FF"/>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Comic Sans MS" panose="030F0702030302020204" pitchFamily="66" charset="0"/>
                          <a:ea typeface="楷体_GB2312" pitchFamily="49" charset="-122"/>
                        </a:rPr>
                        <a:t>g(x)</a:t>
                      </a:r>
                      <a:endParaRPr lang="en-US" altLang="zh-CN" sz="2000" b="1" dirty="0">
                        <a:solidFill>
                          <a:srgbClr val="0000FF"/>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Comic Sans MS" panose="030F0702030302020204" pitchFamily="66" charset="0"/>
                          <a:ea typeface="楷体_GB2312" pitchFamily="49" charset="-122"/>
                        </a:rPr>
                        <a:t>n</a:t>
                      </a:r>
                      <a:endParaRPr lang="en-US" altLang="zh-CN" sz="2000" b="1" dirty="0">
                        <a:solidFill>
                          <a:srgbClr val="0000FF"/>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Comic Sans MS" panose="030F0702030302020204" pitchFamily="66" charset="0"/>
                          <a:ea typeface="楷体_GB2312" pitchFamily="49" charset="-122"/>
                        </a:rPr>
                        <a:t>k</a:t>
                      </a:r>
                      <a:endParaRPr lang="en-US" altLang="zh-CN" sz="2000" b="1" dirty="0">
                        <a:solidFill>
                          <a:srgbClr val="0000FF"/>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Comic Sans MS" panose="030F0702030302020204" pitchFamily="66" charset="0"/>
                          <a:ea typeface="楷体_GB2312" pitchFamily="49" charset="-122"/>
                        </a:rPr>
                        <a:t>t</a:t>
                      </a:r>
                      <a:endParaRPr lang="en-US" altLang="zh-CN" sz="2000" b="1" dirty="0">
                        <a:solidFill>
                          <a:srgbClr val="0000FF"/>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rgbClr val="0000FF"/>
                          </a:solidFill>
                          <a:latin typeface="Comic Sans MS" panose="030F0702030302020204" pitchFamily="66" charset="0"/>
                          <a:ea typeface="楷体_GB2312" pitchFamily="49" charset="-122"/>
                        </a:rPr>
                        <a:t>g(x)</a:t>
                      </a:r>
                      <a:endParaRPr lang="en-US" altLang="zh-CN" sz="2000" b="1" dirty="0">
                        <a:solidFill>
                          <a:srgbClr val="0000FF"/>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r>
              <a:tr h="1614488">
                <a:tc>
                  <a:txBody>
                    <a:bodyPr/>
                    <a:p>
                      <a:pPr lvl="0" algn="ctr" eaLnBrk="1" hangingPunct="1">
                        <a:buNone/>
                      </a:pPr>
                      <a:r>
                        <a:rPr lang="en-US" altLang="zh-CN" sz="2000" b="1" dirty="0">
                          <a:solidFill>
                            <a:schemeClr val="tx2"/>
                          </a:solidFill>
                          <a:latin typeface="Comic Sans MS" panose="030F0702030302020204" pitchFamily="66" charset="0"/>
                          <a:ea typeface="楷体_GB2312" pitchFamily="49" charset="-122"/>
                        </a:rPr>
                        <a:t>17</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21</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23</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33</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41</a:t>
                      </a:r>
                      <a:endParaRPr lang="en-US" altLang="zh-CN" sz="2000" b="1" dirty="0">
                        <a:solidFill>
                          <a:schemeClr val="tx2"/>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chemeClr val="tx2"/>
                          </a:solidFill>
                          <a:latin typeface="Comic Sans MS" panose="030F0702030302020204" pitchFamily="66" charset="0"/>
                          <a:ea typeface="楷体_GB2312" pitchFamily="49" charset="-122"/>
                        </a:rPr>
                        <a:t>9</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12</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12</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22</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21</a:t>
                      </a:r>
                      <a:endParaRPr lang="en-US" altLang="zh-CN" sz="2000" b="1" dirty="0">
                        <a:solidFill>
                          <a:schemeClr val="tx2"/>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chemeClr val="tx2"/>
                          </a:solidFill>
                          <a:latin typeface="Comic Sans MS" panose="030F0702030302020204" pitchFamily="66" charset="0"/>
                          <a:ea typeface="楷体_GB2312" pitchFamily="49" charset="-122"/>
                        </a:rPr>
                        <a:t>2</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2</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3</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2</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4</a:t>
                      </a:r>
                      <a:endParaRPr lang="en-US" altLang="zh-CN" sz="2000" b="1" dirty="0">
                        <a:solidFill>
                          <a:schemeClr val="tx2"/>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eaLnBrk="1" hangingPunct="1">
                        <a:buNone/>
                      </a:pPr>
                      <a:r>
                        <a:rPr lang="en-US" altLang="zh-CN" sz="2000" b="1" dirty="0">
                          <a:solidFill>
                            <a:schemeClr val="tx2"/>
                          </a:solidFill>
                          <a:latin typeface="Comic Sans MS" panose="030F0702030302020204" pitchFamily="66" charset="0"/>
                          <a:ea typeface="楷体_GB2312" pitchFamily="49" charset="-122"/>
                        </a:rPr>
                        <a:t>727</a:t>
                      </a:r>
                      <a:endParaRPr lang="en-US" altLang="zh-CN" sz="2000" b="1" dirty="0">
                        <a:solidFill>
                          <a:schemeClr val="tx2"/>
                        </a:solidFill>
                        <a:latin typeface="Comic Sans MS" panose="030F0702030302020204" pitchFamily="66" charset="0"/>
                        <a:ea typeface="楷体_GB2312" pitchFamily="49" charset="-122"/>
                      </a:endParaRPr>
                    </a:p>
                    <a:p>
                      <a:pPr lvl="0" eaLnBrk="0" hangingPunct="0">
                        <a:buNone/>
                      </a:pPr>
                      <a:r>
                        <a:rPr lang="en-US" altLang="zh-CN" sz="2000" b="1" dirty="0">
                          <a:solidFill>
                            <a:schemeClr val="tx2"/>
                          </a:solidFill>
                          <a:latin typeface="Comic Sans MS" panose="030F0702030302020204" pitchFamily="66" charset="0"/>
                          <a:ea typeface="楷体_GB2312" pitchFamily="49" charset="-122"/>
                        </a:rPr>
                        <a:t>1663</a:t>
                      </a:r>
                      <a:endParaRPr lang="en-US" altLang="zh-CN" sz="2000" b="1" dirty="0">
                        <a:solidFill>
                          <a:schemeClr val="tx2"/>
                        </a:solidFill>
                        <a:latin typeface="Comic Sans MS" panose="030F0702030302020204" pitchFamily="66" charset="0"/>
                        <a:ea typeface="楷体_GB2312" pitchFamily="49" charset="-122"/>
                      </a:endParaRPr>
                    </a:p>
                    <a:p>
                      <a:pPr lvl="0" eaLnBrk="0" hangingPunct="0">
                        <a:buNone/>
                      </a:pPr>
                      <a:r>
                        <a:rPr lang="en-US" altLang="zh-CN" sz="2000" b="1" dirty="0">
                          <a:solidFill>
                            <a:schemeClr val="tx2"/>
                          </a:solidFill>
                          <a:latin typeface="Comic Sans MS" panose="030F0702030302020204" pitchFamily="66" charset="0"/>
                          <a:ea typeface="楷体_GB2312" pitchFamily="49" charset="-122"/>
                        </a:rPr>
                        <a:t>5343</a:t>
                      </a:r>
                      <a:endParaRPr lang="en-US" altLang="zh-CN" sz="2000" b="1" dirty="0">
                        <a:solidFill>
                          <a:schemeClr val="tx2"/>
                        </a:solidFill>
                        <a:latin typeface="Comic Sans MS" panose="030F0702030302020204" pitchFamily="66" charset="0"/>
                        <a:ea typeface="楷体_GB2312" pitchFamily="49" charset="-122"/>
                      </a:endParaRPr>
                    </a:p>
                    <a:p>
                      <a:pPr lvl="0" eaLnBrk="0" hangingPunct="0">
                        <a:buNone/>
                      </a:pPr>
                      <a:r>
                        <a:rPr lang="en-US" altLang="zh-CN" sz="2000" b="1" dirty="0">
                          <a:solidFill>
                            <a:schemeClr val="tx2"/>
                          </a:solidFill>
                          <a:latin typeface="Comic Sans MS" panose="030F0702030302020204" pitchFamily="66" charset="0"/>
                          <a:ea typeface="楷体_GB2312" pitchFamily="49" charset="-122"/>
                        </a:rPr>
                        <a:t>5145</a:t>
                      </a:r>
                      <a:endParaRPr lang="en-US" altLang="zh-CN" sz="2000" b="1" dirty="0">
                        <a:solidFill>
                          <a:schemeClr val="tx2"/>
                        </a:solidFill>
                        <a:latin typeface="Comic Sans MS" panose="030F0702030302020204" pitchFamily="66" charset="0"/>
                        <a:ea typeface="楷体_GB2312" pitchFamily="49" charset="-122"/>
                      </a:endParaRPr>
                    </a:p>
                    <a:p>
                      <a:pPr lvl="0" eaLnBrk="0" hangingPunct="0">
                        <a:buNone/>
                      </a:pPr>
                      <a:r>
                        <a:rPr lang="en-US" altLang="zh-CN" sz="2000" b="1" dirty="0">
                          <a:solidFill>
                            <a:schemeClr val="tx2"/>
                          </a:solidFill>
                          <a:latin typeface="Comic Sans MS" panose="030F0702030302020204" pitchFamily="66" charset="0"/>
                          <a:ea typeface="楷体_GB2312" pitchFamily="49" charset="-122"/>
                        </a:rPr>
                        <a:t>6647133</a:t>
                      </a:r>
                      <a:endParaRPr lang="en-US" altLang="zh-CN" sz="2000" b="1" dirty="0">
                        <a:solidFill>
                          <a:schemeClr val="tx2"/>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chemeClr val="tx2"/>
                          </a:solidFill>
                          <a:latin typeface="Comic Sans MS" panose="030F0702030302020204" pitchFamily="66" charset="0"/>
                          <a:ea typeface="楷体_GB2312" pitchFamily="49" charset="-122"/>
                        </a:rPr>
                        <a:t>47</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65</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65</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73</a:t>
                      </a:r>
                      <a:endParaRPr lang="en-US" altLang="zh-CN" sz="2000" b="1" dirty="0">
                        <a:solidFill>
                          <a:schemeClr val="tx2"/>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chemeClr val="tx2"/>
                          </a:solidFill>
                          <a:latin typeface="Comic Sans MS" panose="030F0702030302020204" pitchFamily="66" charset="0"/>
                          <a:ea typeface="楷体_GB2312" pitchFamily="49" charset="-122"/>
                        </a:rPr>
                        <a:t>24</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53</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40</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46</a:t>
                      </a:r>
                      <a:endParaRPr lang="en-US" altLang="zh-CN" sz="2000" b="1" dirty="0">
                        <a:solidFill>
                          <a:schemeClr val="tx2"/>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algn="ctr" eaLnBrk="1" hangingPunct="1">
                        <a:buNone/>
                      </a:pPr>
                      <a:r>
                        <a:rPr lang="en-US" altLang="zh-CN" sz="2000" b="1" dirty="0">
                          <a:solidFill>
                            <a:schemeClr val="tx2"/>
                          </a:solidFill>
                          <a:latin typeface="Comic Sans MS" panose="030F0702030302020204" pitchFamily="66" charset="0"/>
                          <a:ea typeface="楷体_GB2312" pitchFamily="49" charset="-122"/>
                        </a:rPr>
                        <a:t>5</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2</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4</a:t>
                      </a:r>
                      <a:endParaRPr lang="en-US" altLang="zh-CN" sz="2000" b="1" dirty="0">
                        <a:solidFill>
                          <a:schemeClr val="tx2"/>
                        </a:solidFill>
                        <a:latin typeface="Comic Sans MS" panose="030F0702030302020204" pitchFamily="66" charset="0"/>
                        <a:ea typeface="楷体_GB2312" pitchFamily="49" charset="-122"/>
                      </a:endParaRPr>
                    </a:p>
                    <a:p>
                      <a:pPr lvl="0" algn="ctr" eaLnBrk="0" hangingPunct="0">
                        <a:buNone/>
                      </a:pPr>
                      <a:r>
                        <a:rPr lang="en-US" altLang="zh-CN" sz="2000" b="1" dirty="0">
                          <a:solidFill>
                            <a:schemeClr val="tx2"/>
                          </a:solidFill>
                          <a:latin typeface="Comic Sans MS" panose="030F0702030302020204" pitchFamily="66" charset="0"/>
                          <a:ea typeface="楷体_GB2312" pitchFamily="49" charset="-122"/>
                        </a:rPr>
                        <a:t>4</a:t>
                      </a:r>
                      <a:endParaRPr lang="en-US" altLang="zh-CN" sz="2000" b="1" dirty="0">
                        <a:solidFill>
                          <a:schemeClr val="tx2"/>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c>
                  <a:txBody>
                    <a:bodyPr/>
                    <a:p>
                      <a:pPr lvl="0" eaLnBrk="1" hangingPunct="1">
                        <a:buNone/>
                      </a:pPr>
                      <a:r>
                        <a:rPr lang="en-US" altLang="zh-CN" sz="2000" b="1" dirty="0">
                          <a:solidFill>
                            <a:schemeClr val="tx2"/>
                          </a:solidFill>
                          <a:latin typeface="Comic Sans MS" panose="030F0702030302020204" pitchFamily="66" charset="0"/>
                          <a:ea typeface="楷体_GB2312" pitchFamily="49" charset="-122"/>
                        </a:rPr>
                        <a:t>43073357</a:t>
                      </a:r>
                      <a:endParaRPr lang="en-US" altLang="zh-CN" sz="2000" b="1" dirty="0">
                        <a:solidFill>
                          <a:schemeClr val="tx2"/>
                        </a:solidFill>
                        <a:latin typeface="Comic Sans MS" panose="030F0702030302020204" pitchFamily="66" charset="0"/>
                        <a:ea typeface="楷体_GB2312" pitchFamily="49" charset="-122"/>
                      </a:endParaRPr>
                    </a:p>
                    <a:p>
                      <a:pPr lvl="0" eaLnBrk="0" hangingPunct="0">
                        <a:buNone/>
                      </a:pPr>
                      <a:r>
                        <a:rPr lang="en-US" altLang="zh-CN" sz="2000" b="1" dirty="0">
                          <a:solidFill>
                            <a:schemeClr val="tx2"/>
                          </a:solidFill>
                          <a:latin typeface="Comic Sans MS" panose="030F0702030302020204" pitchFamily="66" charset="0"/>
                          <a:ea typeface="楷体_GB2312" pitchFamily="49" charset="-122"/>
                        </a:rPr>
                        <a:t>10761</a:t>
                      </a:r>
                      <a:endParaRPr lang="en-US" altLang="zh-CN" sz="2000" b="1" dirty="0">
                        <a:solidFill>
                          <a:schemeClr val="tx2"/>
                        </a:solidFill>
                        <a:latin typeface="Comic Sans MS" panose="030F0702030302020204" pitchFamily="66" charset="0"/>
                        <a:ea typeface="楷体_GB2312" pitchFamily="49" charset="-122"/>
                      </a:endParaRPr>
                    </a:p>
                    <a:p>
                      <a:pPr lvl="0" eaLnBrk="0" hangingPunct="0">
                        <a:buNone/>
                      </a:pPr>
                      <a:r>
                        <a:rPr lang="en-US" altLang="zh-CN" sz="2000" b="1" dirty="0">
                          <a:solidFill>
                            <a:schemeClr val="tx2"/>
                          </a:solidFill>
                          <a:latin typeface="Comic Sans MS" panose="030F0702030302020204" pitchFamily="66" charset="0"/>
                          <a:ea typeface="楷体_GB2312" pitchFamily="49" charset="-122"/>
                        </a:rPr>
                        <a:t>354300067</a:t>
                      </a:r>
                      <a:endParaRPr lang="en-US" altLang="zh-CN" sz="2000" b="1" dirty="0">
                        <a:solidFill>
                          <a:schemeClr val="tx2"/>
                        </a:solidFill>
                        <a:latin typeface="Comic Sans MS" panose="030F0702030302020204" pitchFamily="66" charset="0"/>
                        <a:ea typeface="楷体_GB2312" pitchFamily="49" charset="-122"/>
                      </a:endParaRPr>
                    </a:p>
                    <a:p>
                      <a:pPr lvl="0" eaLnBrk="0" hangingPunct="0">
                        <a:buNone/>
                      </a:pPr>
                      <a:r>
                        <a:rPr lang="en-US" altLang="zh-CN" sz="2000" b="1" dirty="0">
                          <a:solidFill>
                            <a:schemeClr val="tx2"/>
                          </a:solidFill>
                          <a:latin typeface="Comic Sans MS" panose="030F0702030302020204" pitchFamily="66" charset="0"/>
                          <a:ea typeface="楷体_GB2312" pitchFamily="49" charset="-122"/>
                        </a:rPr>
                        <a:t>1717773537</a:t>
                      </a:r>
                      <a:endParaRPr lang="en-US" altLang="zh-CN" sz="2000" b="1" dirty="0">
                        <a:solidFill>
                          <a:schemeClr val="tx2"/>
                        </a:solidFill>
                        <a:latin typeface="Comic Sans MS" panose="030F0702030302020204" pitchFamily="66" charset="0"/>
                        <a:ea typeface="楷体_GB2312"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99"/>
                    </a:solidFill>
                  </a:tcPr>
                </a:tc>
              </a:tr>
            </a:tbl>
          </a:graphicData>
        </a:graphic>
      </p:graphicFrame>
      <p:sp>
        <p:nvSpPr>
          <p:cNvPr id="96321" name="Rectangle 98"/>
          <p:cNvSpPr/>
          <p:nvPr/>
        </p:nvSpPr>
        <p:spPr>
          <a:xfrm>
            <a:off x="714375" y="3429000"/>
            <a:ext cx="4537075" cy="396875"/>
          </a:xfrm>
          <a:prstGeom prst="rect">
            <a:avLst/>
          </a:prstGeom>
          <a:noFill/>
          <a:ln w="9525">
            <a:noFill/>
          </a:ln>
        </p:spPr>
        <p:txBody>
          <a:bodyPr anchor="t">
            <a:spAutoFit/>
          </a:bodyPr>
          <a:p>
            <a:r>
              <a:rPr lang="zh-CN" altLang="en-US" sz="2000" b="1" dirty="0">
                <a:solidFill>
                  <a:schemeClr val="tx2"/>
                </a:solidFill>
                <a:latin typeface="微软雅黑" panose="020B0503020204020204" pitchFamily="34" charset="-122"/>
                <a:ea typeface="微软雅黑" panose="020B0503020204020204" pitchFamily="34" charset="-122"/>
              </a:rPr>
              <a:t>表</a:t>
            </a:r>
            <a:r>
              <a:rPr lang="en-US" altLang="zh-CN" sz="2000" b="1" dirty="0">
                <a:solidFill>
                  <a:schemeClr val="tx2"/>
                </a:solidFill>
                <a:latin typeface="微软雅黑" panose="020B0503020204020204" pitchFamily="34" charset="-122"/>
                <a:ea typeface="微软雅黑" panose="020B0503020204020204" pitchFamily="34" charset="-122"/>
              </a:rPr>
              <a:t>11-11 </a:t>
            </a:r>
            <a:r>
              <a:rPr lang="zh-CN" altLang="en-US" sz="2000" b="1" dirty="0">
                <a:solidFill>
                  <a:schemeClr val="tx2"/>
                </a:solidFill>
                <a:latin typeface="微软雅黑" panose="020B0503020204020204" pitchFamily="34" charset="-122"/>
                <a:ea typeface="微软雅黑" panose="020B0503020204020204" pitchFamily="34" charset="-122"/>
              </a:rPr>
              <a:t>部分非本原</a:t>
            </a:r>
            <a:r>
              <a:rPr lang="en-US" altLang="zh-CN" sz="2000" b="1" dirty="0">
                <a:solidFill>
                  <a:schemeClr val="tx2"/>
                </a:solidFill>
                <a:latin typeface="微软雅黑" panose="020B0503020204020204" pitchFamily="34" charset="-122"/>
                <a:ea typeface="微软雅黑" panose="020B0503020204020204" pitchFamily="34" charset="-122"/>
              </a:rPr>
              <a:t>BCH</a:t>
            </a:r>
            <a:r>
              <a:rPr lang="zh-CN" altLang="en-US" sz="2000" b="1" dirty="0">
                <a:solidFill>
                  <a:schemeClr val="tx2"/>
                </a:solidFill>
                <a:latin typeface="微软雅黑" panose="020B0503020204020204" pitchFamily="34" charset="-122"/>
                <a:ea typeface="微软雅黑" panose="020B0503020204020204" pitchFamily="34" charset="-122"/>
              </a:rPr>
              <a:t>码参数</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96322" name="Rectangle 99"/>
          <p:cNvSpPr/>
          <p:nvPr/>
        </p:nvSpPr>
        <p:spPr>
          <a:xfrm>
            <a:off x="1471613" y="663575"/>
            <a:ext cx="2481262" cy="519113"/>
          </a:xfrm>
          <a:prstGeom prst="rect">
            <a:avLst/>
          </a:prstGeom>
          <a:noFill/>
          <a:ln w="9525">
            <a:noFill/>
          </a:ln>
        </p:spPr>
        <p:txBody>
          <a:bodyPr wrap="none" anchor="t">
            <a:spAutoFit/>
          </a:bodyPr>
          <a:p>
            <a:r>
              <a:rPr lang="zh-CN" altLang="en-US" sz="2800" b="1" dirty="0">
                <a:solidFill>
                  <a:schemeClr val="tx2"/>
                </a:solidFill>
                <a:latin typeface="微软雅黑" panose="020B0503020204020204" pitchFamily="34" charset="-122"/>
                <a:ea typeface="微软雅黑" panose="020B0503020204020204" pitchFamily="34" charset="-122"/>
              </a:rPr>
              <a:t>四 生成多项式</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34"/>
                                        </p:tgtEl>
                                        <p:attrNameLst>
                                          <p:attrName>style.visibility</p:attrName>
                                        </p:attrNameLst>
                                      </p:cBhvr>
                                      <p:to>
                                        <p:strVal val="visible"/>
                                      </p:to>
                                    </p:set>
                                    <p:anim calcmode="lin" valueType="num">
                                      <p:cBhvr>
                                        <p:cTn id="7" dur="500" fill="hold"/>
                                        <p:tgtEl>
                                          <p:spTgt spid="94234"/>
                                        </p:tgtEl>
                                        <p:attrNameLst>
                                          <p:attrName>ppt_x</p:attrName>
                                        </p:attrNameLst>
                                      </p:cBhvr>
                                      <p:tavLst>
                                        <p:tav tm="0">
                                          <p:val>
                                            <p:strVal val="#ppt_x"/>
                                          </p:val>
                                        </p:tav>
                                        <p:tav tm="100000">
                                          <p:val>
                                            <p:strVal val="#ppt_x"/>
                                          </p:val>
                                        </p:tav>
                                      </p:tavLst>
                                    </p:anim>
                                    <p:anim calcmode="lin" valueType="num">
                                      <p:cBhvr>
                                        <p:cTn id="8" dur="500" fill="hold"/>
                                        <p:tgtEl>
                                          <p:spTgt spid="942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p:nvPr>
        </p:nvSpPr>
        <p:spPr>
          <a:ln/>
        </p:spPr>
        <p:txBody>
          <a:bodyPr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五 常用</a:t>
            </a:r>
            <a:r>
              <a:rPr lang="en-US" altLang="zh-CN" sz="2800" dirty="0">
                <a:latin typeface="微软雅黑" panose="020B0503020204020204" pitchFamily="34" charset="-122"/>
                <a:ea typeface="微软雅黑" panose="020B0503020204020204" pitchFamily="34" charset="-122"/>
              </a:rPr>
              <a:t>BCH</a:t>
            </a:r>
            <a:r>
              <a:rPr lang="zh-CN" altLang="en-US" sz="2800" dirty="0">
                <a:latin typeface="微软雅黑" panose="020B0503020204020204" pitchFamily="34" charset="-122"/>
                <a:ea typeface="微软雅黑" panose="020B0503020204020204" pitchFamily="34" charset="-122"/>
              </a:rPr>
              <a:t>码</a:t>
            </a:r>
            <a:endParaRPr lang="zh-CN" altLang="en-US" sz="2800" dirty="0">
              <a:latin typeface="微软雅黑" panose="020B0503020204020204" pitchFamily="34" charset="-122"/>
              <a:ea typeface="微软雅黑" panose="020B0503020204020204" pitchFamily="34" charset="-122"/>
            </a:endParaRPr>
          </a:p>
        </p:txBody>
      </p:sp>
      <p:sp>
        <p:nvSpPr>
          <p:cNvPr id="97282" name="Rectangle 4"/>
          <p:cNvSpPr/>
          <p:nvPr/>
        </p:nvSpPr>
        <p:spPr>
          <a:xfrm>
            <a:off x="428625" y="1428750"/>
            <a:ext cx="8215313" cy="4338638"/>
          </a:xfrm>
          <a:prstGeom prst="rect">
            <a:avLst/>
          </a:prstGeom>
          <a:noFill/>
          <a:ln w="9525">
            <a:noFill/>
          </a:ln>
        </p:spPr>
        <p:txBody>
          <a:bodyPr anchor="t">
            <a:spAutoFit/>
          </a:bodyPr>
          <a:p>
            <a:pPr>
              <a:lnSpc>
                <a:spcPct val="150000"/>
              </a:lnSpc>
            </a:pP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戈雷</a:t>
            </a:r>
            <a:r>
              <a:rPr lang="en-US" altLang="zh-CN" sz="2800" b="1" dirty="0">
                <a:solidFill>
                  <a:srgbClr val="0000FF"/>
                </a:solidFill>
                <a:latin typeface="微软雅黑" panose="020B0503020204020204" pitchFamily="34" charset="-122"/>
                <a:ea typeface="微软雅黑" panose="020B0503020204020204" pitchFamily="34" charset="-122"/>
              </a:rPr>
              <a:t>(Golay)</a:t>
            </a:r>
            <a:r>
              <a:rPr lang="zh-CN" altLang="en-US" sz="2800" b="1" dirty="0">
                <a:solidFill>
                  <a:srgbClr val="0000FF"/>
                </a:solidFill>
                <a:latin typeface="微软雅黑" panose="020B0503020204020204" pitchFamily="34" charset="-122"/>
                <a:ea typeface="微软雅黑" panose="020B0503020204020204" pitchFamily="34" charset="-122"/>
              </a:rPr>
              <a:t>码</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非本原</a:t>
            </a:r>
            <a:r>
              <a:rPr lang="en-US" altLang="zh-CN" sz="2000" dirty="0">
                <a:latin typeface="微软雅黑" panose="020B0503020204020204" pitchFamily="34" charset="-122"/>
                <a:ea typeface="微软雅黑" panose="020B0503020204020204" pitchFamily="34" charset="-122"/>
              </a:rPr>
              <a:t>BCH</a:t>
            </a:r>
            <a:r>
              <a:rPr lang="zh-CN" altLang="en-US" sz="2000" dirty="0">
                <a:latin typeface="微软雅黑" panose="020B0503020204020204" pitchFamily="34" charset="-122"/>
                <a:ea typeface="微软雅黑" panose="020B0503020204020204" pitchFamily="34" charset="-122"/>
              </a:rPr>
              <a:t>码，它能纠正</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个随机错码，并且容易解码 </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800" b="1" dirty="0">
                <a:solidFill>
                  <a:srgbClr val="0000FF"/>
                </a:solidFill>
                <a:latin typeface="微软雅黑" panose="020B0503020204020204" pitchFamily="34" charset="-122"/>
                <a:ea typeface="微软雅黑" panose="020B0503020204020204" pitchFamily="34" charset="-122"/>
              </a:rPr>
              <a:t>2. </a:t>
            </a:r>
            <a:r>
              <a:rPr lang="zh-CN" altLang="en-US" sz="2800" b="1" dirty="0">
                <a:solidFill>
                  <a:srgbClr val="0000FF"/>
                </a:solidFill>
                <a:latin typeface="微软雅黑" panose="020B0503020204020204" pitchFamily="34" charset="-122"/>
                <a:ea typeface="微软雅黑" panose="020B0503020204020204" pitchFamily="34" charset="-122"/>
              </a:rPr>
              <a:t>扩展</a:t>
            </a:r>
            <a:r>
              <a:rPr lang="en-US" altLang="zh-CN" sz="2800" b="1" dirty="0">
                <a:solidFill>
                  <a:srgbClr val="0000FF"/>
                </a:solidFill>
                <a:latin typeface="微软雅黑" panose="020B0503020204020204" pitchFamily="34" charset="-122"/>
                <a:ea typeface="微软雅黑" panose="020B0503020204020204" pitchFamily="34" charset="-122"/>
              </a:rPr>
              <a:t>BCH</a:t>
            </a:r>
            <a:r>
              <a:rPr lang="zh-CN" altLang="en-US" sz="2800" b="1" dirty="0">
                <a:solidFill>
                  <a:srgbClr val="0000FF"/>
                </a:solidFill>
                <a:latin typeface="微软雅黑" panose="020B0503020204020204" pitchFamily="34" charset="-122"/>
                <a:ea typeface="微软雅黑" panose="020B0503020204020204" pitchFamily="34" charset="-122"/>
              </a:rPr>
              <a:t>码</a:t>
            </a:r>
            <a:r>
              <a:rPr lang="en-US" altLang="zh-CN" sz="2800" b="1" dirty="0">
                <a:solidFill>
                  <a:srgbClr val="0000FF"/>
                </a:solidFill>
                <a:latin typeface="微软雅黑" panose="020B0503020204020204" pitchFamily="34" charset="-122"/>
                <a:ea typeface="微软雅黑" panose="020B0503020204020204" pitchFamily="34" charset="-122"/>
              </a:rPr>
              <a:t>(n+1</a:t>
            </a: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k) </a:t>
            </a:r>
            <a:endParaRPr lang="en-US" altLang="zh-CN" sz="28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BCH</a:t>
            </a:r>
            <a:r>
              <a:rPr lang="zh-CN" altLang="en-US" sz="2000" dirty="0">
                <a:latin typeface="微软雅黑" panose="020B0503020204020204" pitchFamily="34" charset="-122"/>
                <a:ea typeface="微软雅黑" panose="020B0503020204020204" pitchFamily="34" charset="-122"/>
              </a:rPr>
              <a:t>码的长度为奇数。在应用中，为了得到偶数长度的码，并增大检错能力，可以在</a:t>
            </a:r>
            <a:r>
              <a:rPr lang="en-US" altLang="zh-CN" sz="2000" dirty="0">
                <a:latin typeface="微软雅黑" panose="020B0503020204020204" pitchFamily="34" charset="-122"/>
                <a:ea typeface="微软雅黑" panose="020B0503020204020204" pitchFamily="34" charset="-122"/>
              </a:rPr>
              <a:t>BCH</a:t>
            </a:r>
            <a:r>
              <a:rPr lang="zh-CN" altLang="en-US" sz="2000" dirty="0">
                <a:latin typeface="微软雅黑" panose="020B0503020204020204" pitchFamily="34" charset="-122"/>
                <a:ea typeface="微软雅黑" panose="020B0503020204020204" pitchFamily="34" charset="-122"/>
              </a:rPr>
              <a:t>码生成多项式中乘上一个因式</a:t>
            </a:r>
            <a:r>
              <a:rPr lang="en-US" altLang="zh-CN" sz="2000" dirty="0">
                <a:latin typeface="微软雅黑" panose="020B0503020204020204" pitchFamily="34" charset="-122"/>
                <a:ea typeface="微软雅黑" panose="020B0503020204020204" pitchFamily="34" charset="-122"/>
              </a:rPr>
              <a:t>(</a:t>
            </a:r>
            <a:r>
              <a:rPr lang="en-US" altLang="zh-CN" sz="2000" i="1" dirty="0">
                <a:latin typeface="微软雅黑" panose="020B0503020204020204" pitchFamily="34" charset="-122"/>
                <a:ea typeface="微软雅黑" panose="020B0503020204020204" pitchFamily="34" charset="-122"/>
              </a:rPr>
              <a:t>x </a:t>
            </a:r>
            <a:r>
              <a:rPr lang="en-US" altLang="zh-CN" sz="2000" dirty="0">
                <a:latin typeface="微软雅黑" panose="020B0503020204020204" pitchFamily="34" charset="-122"/>
                <a:ea typeface="微软雅黑" panose="020B0503020204020204" pitchFamily="34" charset="-122"/>
              </a:rPr>
              <a:t>+ 1)</a:t>
            </a:r>
            <a:r>
              <a:rPr lang="zh-CN" altLang="en-US" sz="2000" dirty="0">
                <a:latin typeface="微软雅黑" panose="020B0503020204020204" pitchFamily="34" charset="-122"/>
                <a:ea typeface="微软雅黑" panose="020B0503020204020204" pitchFamily="34" charset="-122"/>
              </a:rPr>
              <a:t>，从而得到扩展</a:t>
            </a:r>
            <a:r>
              <a:rPr lang="en-US" altLang="zh-CN" sz="2000" dirty="0">
                <a:latin typeface="微软雅黑" panose="020B0503020204020204" pitchFamily="34" charset="-122"/>
                <a:ea typeface="微软雅黑" panose="020B0503020204020204" pitchFamily="34" charset="-122"/>
              </a:rPr>
              <a:t>BCH</a:t>
            </a:r>
            <a:r>
              <a:rPr lang="zh-CN" altLang="en-US" sz="2000" dirty="0">
                <a:latin typeface="微软雅黑" panose="020B0503020204020204" pitchFamily="34" charset="-122"/>
                <a:ea typeface="微软雅黑" panose="020B0503020204020204" pitchFamily="34" charset="-122"/>
              </a:rPr>
              <a:t>码</a:t>
            </a:r>
            <a:r>
              <a:rPr lang="en-US" altLang="zh-CN" sz="2000" dirty="0">
                <a:latin typeface="微软雅黑" panose="020B0503020204020204" pitchFamily="34" charset="-122"/>
                <a:ea typeface="微软雅黑" panose="020B0503020204020204" pitchFamily="34" charset="-122"/>
              </a:rPr>
              <a:t>(</a:t>
            </a:r>
            <a:r>
              <a:rPr lang="en-US" altLang="zh-CN" sz="2000" i="1" dirty="0">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 + 1</a:t>
            </a:r>
            <a:r>
              <a:rPr lang="zh-CN" altLang="en-US" sz="2000" dirty="0">
                <a:latin typeface="微软雅黑" panose="020B0503020204020204" pitchFamily="34" charset="-122"/>
                <a:ea typeface="微软雅黑" panose="020B0503020204020204" pitchFamily="34" charset="-122"/>
              </a:rPr>
              <a:t>，</a:t>
            </a:r>
            <a:r>
              <a:rPr lang="en-US" altLang="zh-CN" sz="2000" i="1" dirty="0">
                <a:latin typeface="微软雅黑" panose="020B0503020204020204" pitchFamily="34" charset="-122"/>
                <a:ea typeface="微软雅黑" panose="020B0503020204020204" pitchFamily="34" charset="-122"/>
              </a:rPr>
              <a:t>k</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扩展</a:t>
            </a:r>
            <a:r>
              <a:rPr lang="en-US" altLang="zh-CN" sz="2000" b="1" dirty="0">
                <a:solidFill>
                  <a:schemeClr val="tx2"/>
                </a:solidFill>
                <a:latin typeface="微软雅黑" panose="020B0503020204020204" pitchFamily="34" charset="-122"/>
                <a:ea typeface="微软雅黑" panose="020B0503020204020204" pitchFamily="34" charset="-122"/>
              </a:rPr>
              <a:t>BCH</a:t>
            </a:r>
            <a:r>
              <a:rPr lang="zh-CN" altLang="en-US" sz="2000" b="1" dirty="0">
                <a:solidFill>
                  <a:schemeClr val="tx2"/>
                </a:solidFill>
                <a:latin typeface="微软雅黑" panose="020B0503020204020204" pitchFamily="34" charset="-122"/>
                <a:ea typeface="微软雅黑" panose="020B0503020204020204" pitchFamily="34" charset="-122"/>
              </a:rPr>
              <a:t>码已经不再具有循环性</a:t>
            </a:r>
            <a:endParaRPr lang="zh-CN" altLang="en-US" sz="2000" b="1" dirty="0">
              <a:solidFill>
                <a:schemeClr val="tx2"/>
              </a:solidFill>
              <a:latin typeface="微软雅黑" panose="020B0503020204020204" pitchFamily="34" charset="-122"/>
              <a:ea typeface="微软雅黑" panose="020B0503020204020204" pitchFamily="34" charset="-122"/>
            </a:endParaRPr>
          </a:p>
          <a:p>
            <a:pPr>
              <a:lnSpc>
                <a:spcPct val="150000"/>
              </a:lnSpc>
            </a:pPr>
            <a:r>
              <a:rPr lang="en-US" altLang="zh-CN" sz="2800" b="1" dirty="0">
                <a:solidFill>
                  <a:srgbClr val="0000FF"/>
                </a:solidFill>
                <a:latin typeface="微软雅黑" panose="020B0503020204020204" pitchFamily="34" charset="-122"/>
                <a:ea typeface="微软雅黑" panose="020B0503020204020204" pitchFamily="34" charset="-122"/>
              </a:rPr>
              <a:t>3. </a:t>
            </a:r>
            <a:r>
              <a:rPr lang="zh-CN" altLang="en-US" sz="2800" b="1" dirty="0">
                <a:solidFill>
                  <a:srgbClr val="0000FF"/>
                </a:solidFill>
                <a:latin typeface="微软雅黑" panose="020B0503020204020204" pitchFamily="34" charset="-122"/>
                <a:ea typeface="微软雅黑" panose="020B0503020204020204" pitchFamily="34" charset="-122"/>
              </a:rPr>
              <a:t>扩展戈雷码</a:t>
            </a:r>
            <a:r>
              <a:rPr lang="en-US" altLang="zh-CN" sz="2800" b="1" dirty="0">
                <a:solidFill>
                  <a:srgbClr val="0000FF"/>
                </a:solidFill>
                <a:latin typeface="微软雅黑" panose="020B0503020204020204" pitchFamily="34" charset="-122"/>
                <a:ea typeface="微软雅黑" panose="020B0503020204020204" pitchFamily="34" charset="-122"/>
              </a:rPr>
              <a:t>(24</a:t>
            </a: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12)</a:t>
            </a:r>
            <a:endParaRPr lang="en-US" altLang="zh-CN" sz="28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其最小码距为</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，能够纠正</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个错码和检测</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个错码，</a:t>
            </a:r>
            <a:r>
              <a:rPr lang="zh-CN" altLang="en-US" sz="2000" b="1" dirty="0">
                <a:solidFill>
                  <a:schemeClr val="tx2"/>
                </a:solidFill>
                <a:latin typeface="微软雅黑" panose="020B0503020204020204" pitchFamily="34" charset="-122"/>
                <a:ea typeface="微软雅黑" panose="020B0503020204020204" pitchFamily="34" charset="-122"/>
              </a:rPr>
              <a:t>它不再是循环码</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2"/>
          <p:cNvSpPr>
            <a:spLocks noGrp="1"/>
          </p:cNvSpPr>
          <p:nvPr>
            <p:ph type="title"/>
          </p:nvPr>
        </p:nvSpPr>
        <p:spPr>
          <a:xfrm>
            <a:off x="1476375" y="620713"/>
            <a:ext cx="2232025" cy="576262"/>
          </a:xfrm>
          <a:ln/>
        </p:spPr>
        <p:txBody>
          <a:bodyPr wrap="square" lIns="91440" tIns="45720" rIns="91440" bIns="45720" anchor="b"/>
          <a:p>
            <a:pPr eaLnBrk="1" hangingPunct="1"/>
            <a:r>
              <a:rPr lang="en-US" altLang="zh-CN" sz="2800" dirty="0">
                <a:solidFill>
                  <a:srgbClr val="0000FF"/>
                </a:solidFill>
                <a:latin typeface="微软雅黑" panose="020B0503020204020204" pitchFamily="34" charset="-122"/>
                <a:ea typeface="微软雅黑" panose="020B0503020204020204" pitchFamily="34" charset="-122"/>
              </a:rPr>
              <a:t>4. R-S</a:t>
            </a:r>
            <a:r>
              <a:rPr lang="zh-CN" altLang="en-US" sz="2800" dirty="0">
                <a:solidFill>
                  <a:srgbClr val="0000FF"/>
                </a:solidFill>
                <a:latin typeface="微软雅黑" panose="020B0503020204020204" pitchFamily="34" charset="-122"/>
                <a:ea typeface="微软雅黑" panose="020B0503020204020204" pitchFamily="34" charset="-122"/>
              </a:rPr>
              <a:t>码</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98306" name="Rectangle 4"/>
          <p:cNvSpPr/>
          <p:nvPr/>
        </p:nvSpPr>
        <p:spPr>
          <a:xfrm>
            <a:off x="298450" y="1401763"/>
            <a:ext cx="8451850" cy="5029200"/>
          </a:xfrm>
          <a:prstGeom prst="rect">
            <a:avLst/>
          </a:prstGeom>
          <a:noFill/>
          <a:ln w="9525">
            <a:noFill/>
          </a:ln>
        </p:spPr>
        <p:txBody>
          <a:bodyPr wrap="square" anchor="t">
            <a:spAutoFit/>
          </a:bodyPr>
          <a:p>
            <a:pPr>
              <a:lnSpc>
                <a:spcPts val="3500"/>
              </a:lnSpc>
            </a:pPr>
            <a:r>
              <a:rPr lang="en-US" altLang="zh-CN" sz="2400" b="1" dirty="0">
                <a:solidFill>
                  <a:schemeClr val="tx2"/>
                </a:solidFill>
                <a:latin typeface="微软雅黑" panose="020B0503020204020204" pitchFamily="34" charset="-122"/>
                <a:ea typeface="微软雅黑" panose="020B0503020204020204" pitchFamily="34" charset="-122"/>
              </a:rPr>
              <a:t>(1) </a:t>
            </a:r>
            <a:r>
              <a:rPr lang="zh-CN" altLang="en-US" sz="2400" b="1" dirty="0">
                <a:solidFill>
                  <a:schemeClr val="tx2"/>
                </a:solidFill>
                <a:latin typeface="微软雅黑" panose="020B0503020204020204" pitchFamily="34" charset="-122"/>
                <a:ea typeface="微软雅黑" panose="020B0503020204020204" pitchFamily="34" charset="-122"/>
              </a:rPr>
              <a:t>里德</a:t>
            </a:r>
            <a:r>
              <a:rPr lang="en-US" altLang="zh-CN" sz="2400" b="1" dirty="0">
                <a:solidFill>
                  <a:schemeClr val="tx2"/>
                </a:solidFill>
                <a:latin typeface="微软雅黑" panose="020B0503020204020204" pitchFamily="34" charset="-122"/>
                <a:ea typeface="微软雅黑" panose="020B0503020204020204" pitchFamily="34" charset="-122"/>
              </a:rPr>
              <a:t>-</a:t>
            </a:r>
            <a:r>
              <a:rPr lang="zh-CN" altLang="en-US" sz="2400" b="1" dirty="0">
                <a:solidFill>
                  <a:schemeClr val="tx2"/>
                </a:solidFill>
                <a:latin typeface="微软雅黑" panose="020B0503020204020204" pitchFamily="34" charset="-122"/>
                <a:ea typeface="微软雅黑" panose="020B0503020204020204" pitchFamily="34" charset="-122"/>
              </a:rPr>
              <a:t>索罗门码</a:t>
            </a:r>
            <a:r>
              <a:rPr lang="en-US" altLang="zh-CN" sz="2400" b="1" dirty="0">
                <a:solidFill>
                  <a:schemeClr val="tx2"/>
                </a:solidFill>
                <a:latin typeface="微软雅黑" panose="020B0503020204020204" pitchFamily="34" charset="-122"/>
                <a:ea typeface="微软雅黑" panose="020B0503020204020204" pitchFamily="34" charset="-122"/>
              </a:rPr>
              <a:t>(R-S</a:t>
            </a:r>
            <a:r>
              <a:rPr lang="zh-CN" altLang="en-US" sz="2400" b="1" dirty="0">
                <a:solidFill>
                  <a:schemeClr val="tx2"/>
                </a:solidFill>
                <a:latin typeface="微软雅黑" panose="020B0503020204020204" pitchFamily="34" charset="-122"/>
                <a:ea typeface="微软雅黑" panose="020B0503020204020204" pitchFamily="34" charset="-122"/>
              </a:rPr>
              <a:t>码</a:t>
            </a:r>
            <a:r>
              <a:rPr lang="en-US" altLang="zh-CN" sz="2400" b="1" dirty="0">
                <a:solidFill>
                  <a:schemeClr val="tx2"/>
                </a:solidFill>
                <a:latin typeface="微软雅黑" panose="020B0503020204020204" pitchFamily="34" charset="-122"/>
                <a:ea typeface="微软雅黑" panose="020B0503020204020204" pitchFamily="34" charset="-122"/>
              </a:rPr>
              <a:t>)</a:t>
            </a:r>
            <a:endParaRPr lang="en-US" altLang="zh-CN" sz="2400" b="1" dirty="0">
              <a:solidFill>
                <a:schemeClr val="tx2"/>
              </a:solidFill>
              <a:latin typeface="微软雅黑" panose="020B0503020204020204" pitchFamily="34" charset="-122"/>
              <a:ea typeface="微软雅黑" panose="020B0503020204020204" pitchFamily="34" charset="-122"/>
            </a:endParaRPr>
          </a:p>
          <a:p>
            <a:pPr>
              <a:lnSpc>
                <a:spcPts val="3500"/>
              </a:lnSpc>
            </a:pPr>
            <a:r>
              <a:rPr lang="zh-CN" altLang="en-US" sz="2000" dirty="0">
                <a:latin typeface="微软雅黑" panose="020B0503020204020204" pitchFamily="34" charset="-122"/>
                <a:ea typeface="微软雅黑" panose="020B0503020204020204" pitchFamily="34" charset="-122"/>
              </a:rPr>
              <a:t>它是</a:t>
            </a:r>
            <a:r>
              <a:rPr lang="en-US" altLang="zh-CN" sz="2000" b="1" dirty="0">
                <a:solidFill>
                  <a:srgbClr val="0000FF"/>
                </a:solidFill>
                <a:latin typeface="微软雅黑" panose="020B0503020204020204" pitchFamily="34" charset="-122"/>
                <a:ea typeface="微软雅黑" panose="020B0503020204020204" pitchFamily="34" charset="-122"/>
              </a:rPr>
              <a:t>m</a:t>
            </a:r>
            <a:r>
              <a:rPr lang="zh-CN" altLang="en-US" sz="2000" b="1" dirty="0">
                <a:solidFill>
                  <a:srgbClr val="0000FF"/>
                </a:solidFill>
                <a:latin typeface="微软雅黑" panose="020B0503020204020204" pitchFamily="34" charset="-122"/>
                <a:ea typeface="微软雅黑" panose="020B0503020204020204" pitchFamily="34" charset="-122"/>
              </a:rPr>
              <a:t>进制</a:t>
            </a:r>
            <a:r>
              <a:rPr lang="en-US" altLang="zh-CN" sz="2000" dirty="0">
                <a:latin typeface="微软雅黑" panose="020B0503020204020204" pitchFamily="34" charset="-122"/>
                <a:ea typeface="微软雅黑" panose="020B0503020204020204" pitchFamily="34" charset="-122"/>
              </a:rPr>
              <a:t>BCH</a:t>
            </a:r>
            <a:r>
              <a:rPr lang="zh-CN" altLang="en-US" sz="2000" dirty="0">
                <a:latin typeface="微软雅黑" panose="020B0503020204020204" pitchFamily="34" charset="-122"/>
                <a:ea typeface="微软雅黑" panose="020B0503020204020204" pitchFamily="34" charset="-122"/>
              </a:rPr>
              <a:t>码的一个特殊子类，并且具有很强的纠错能力</a:t>
            </a:r>
            <a:endParaRPr lang="zh-CN" altLang="en-US" sz="2000" dirty="0">
              <a:latin typeface="微软雅黑" panose="020B0503020204020204" pitchFamily="34" charset="-122"/>
              <a:ea typeface="微软雅黑" panose="020B0503020204020204" pitchFamily="34" charset="-122"/>
            </a:endParaRPr>
          </a:p>
          <a:p>
            <a:pPr>
              <a:lnSpc>
                <a:spcPts val="3500"/>
              </a:lnSpc>
            </a:pPr>
            <a:r>
              <a:rPr lang="en-US" altLang="zh-CN" sz="2400" b="1" dirty="0">
                <a:solidFill>
                  <a:schemeClr val="tx2"/>
                </a:solidFill>
                <a:latin typeface="微软雅黑" panose="020B0503020204020204" pitchFamily="34" charset="-122"/>
                <a:ea typeface="微软雅黑" panose="020B0503020204020204" pitchFamily="34" charset="-122"/>
              </a:rPr>
              <a:t>(2) R-S码的参数</a:t>
            </a:r>
            <a:endParaRPr lang="en-US" altLang="zh-CN" sz="2400" b="1" dirty="0">
              <a:solidFill>
                <a:schemeClr val="tx2"/>
              </a:solidFill>
              <a:latin typeface="微软雅黑" panose="020B0503020204020204" pitchFamily="34" charset="-122"/>
              <a:ea typeface="微软雅黑" panose="020B0503020204020204" pitchFamily="34" charset="-122"/>
            </a:endParaRPr>
          </a:p>
          <a:p>
            <a:pPr>
              <a:lnSpc>
                <a:spcPts val="3500"/>
              </a:lnSpc>
            </a:pPr>
            <a:r>
              <a:rPr lang="zh-CN" altLang="en-US" sz="2000" dirty="0">
                <a:latin typeface="微软雅黑" panose="020B0503020204020204" pitchFamily="34" charset="-122"/>
                <a:ea typeface="微软雅黑" panose="020B0503020204020204" pitchFamily="34" charset="-122"/>
              </a:rPr>
              <a:t>码长</a:t>
            </a:r>
            <a:r>
              <a:rPr lang="en-US" altLang="zh-CN" sz="2000" dirty="0">
                <a:latin typeface="微软雅黑" panose="020B0503020204020204" pitchFamily="34" charset="-122"/>
                <a:ea typeface="微软雅黑" panose="020B0503020204020204" pitchFamily="34" charset="-122"/>
              </a:rPr>
              <a:t>n =m–1=2</a:t>
            </a:r>
            <a:r>
              <a:rPr lang="en-US" altLang="zh-CN" sz="2000" baseline="50000" dirty="0">
                <a:latin typeface="微软雅黑" panose="020B0503020204020204" pitchFamily="34" charset="-122"/>
                <a:ea typeface="微软雅黑" panose="020B0503020204020204" pitchFamily="34" charset="-122"/>
              </a:rPr>
              <a:t>q</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b="1" dirty="0">
                <a:solidFill>
                  <a:srgbClr val="0000FF"/>
                </a:solidFill>
                <a:latin typeface="微软雅黑" panose="020B0503020204020204" pitchFamily="34" charset="-122"/>
                <a:ea typeface="微软雅黑" panose="020B0503020204020204" pitchFamily="34" charset="-122"/>
              </a:rPr>
              <a:t>m</a:t>
            </a:r>
            <a:r>
              <a:rPr lang="zh-CN" altLang="en-US" sz="2000" b="1" dirty="0">
                <a:solidFill>
                  <a:srgbClr val="0000FF"/>
                </a:solidFill>
                <a:latin typeface="微软雅黑" panose="020B0503020204020204" pitchFamily="34" charset="-122"/>
                <a:ea typeface="微软雅黑" panose="020B0503020204020204" pitchFamily="34" charset="-122"/>
              </a:rPr>
              <a:t>为进制数</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q≥2</a:t>
            </a:r>
            <a:r>
              <a:rPr lang="zh-CN" altLang="en-US" sz="2000" dirty="0">
                <a:latin typeface="微软雅黑" panose="020B0503020204020204" pitchFamily="34" charset="-122"/>
                <a:ea typeface="微软雅黑" panose="020B0503020204020204" pitchFamily="34" charset="-122"/>
              </a:rPr>
              <a:t>。监督位数目</a:t>
            </a:r>
            <a:r>
              <a:rPr lang="en-US" altLang="zh-CN" sz="2000" dirty="0">
                <a:latin typeface="微软雅黑" panose="020B0503020204020204" pitchFamily="34" charset="-122"/>
                <a:ea typeface="微软雅黑" panose="020B0503020204020204" pitchFamily="34" charset="-122"/>
              </a:rPr>
              <a:t>r=2t</a:t>
            </a: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是能够纠正的错码数目，</a:t>
            </a:r>
            <a:r>
              <a:rPr lang="en-US" altLang="zh-CN" sz="2000" dirty="0">
                <a:latin typeface="微软雅黑" panose="020B0503020204020204" pitchFamily="34" charset="-122"/>
                <a:ea typeface="微软雅黑" panose="020B0503020204020204" pitchFamily="34" charset="-122"/>
              </a:rPr>
              <a:t>d</a:t>
            </a:r>
            <a:r>
              <a:rPr lang="en-US" altLang="zh-CN" sz="2000" baseline="-25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=2t+1</a:t>
            </a:r>
            <a:endParaRPr lang="zh-CN" altLang="en-US" sz="2000" dirty="0">
              <a:latin typeface="微软雅黑" panose="020B0503020204020204" pitchFamily="34" charset="-122"/>
              <a:ea typeface="微软雅黑" panose="020B0503020204020204" pitchFamily="34" charset="-122"/>
            </a:endParaRPr>
          </a:p>
          <a:p>
            <a:pPr>
              <a:lnSpc>
                <a:spcPts val="3500"/>
              </a:lnSpc>
            </a:pPr>
            <a:r>
              <a:rPr lang="en-US" altLang="zh-CN" sz="2400" b="1" dirty="0">
                <a:solidFill>
                  <a:schemeClr val="tx2"/>
                </a:solidFill>
                <a:latin typeface="微软雅黑" panose="020B0503020204020204" pitchFamily="34" charset="-122"/>
                <a:ea typeface="微软雅黑" panose="020B0503020204020204" pitchFamily="34" charset="-122"/>
              </a:rPr>
              <a:t>(3) R-S码的生成多项式</a:t>
            </a:r>
            <a:endParaRPr lang="en-US" altLang="zh-CN" sz="2400" b="1" dirty="0">
              <a:solidFill>
                <a:schemeClr val="tx2"/>
              </a:solidFill>
              <a:latin typeface="微软雅黑" panose="020B0503020204020204" pitchFamily="34" charset="-122"/>
              <a:ea typeface="微软雅黑" panose="020B0503020204020204" pitchFamily="34" charset="-122"/>
            </a:endParaRPr>
          </a:p>
          <a:p>
            <a:pPr>
              <a:lnSpc>
                <a:spcPts val="3500"/>
              </a:lnSpc>
            </a:pPr>
            <a:r>
              <a:rPr lang="en-US" altLang="zh-CN" sz="2000" dirty="0">
                <a:latin typeface="微软雅黑" panose="020B0503020204020204" pitchFamily="34" charset="-122"/>
                <a:ea typeface="微软雅黑" panose="020B0503020204020204" pitchFamily="34" charset="-122"/>
              </a:rPr>
              <a:t>g(x)=(x+</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rPr>
              <a:t>)(x+</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 … (x+</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baseline="30000" dirty="0">
                <a:latin typeface="微软雅黑" panose="020B0503020204020204" pitchFamily="34" charset="-122"/>
                <a:ea typeface="微软雅黑" panose="020B0503020204020204" pitchFamily="34" charset="-122"/>
              </a:rPr>
              <a:t>2t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式中，</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000" dirty="0">
                <a:latin typeface="微软雅黑" panose="020B0503020204020204" pitchFamily="34" charset="-122"/>
                <a:ea typeface="微软雅黑" panose="020B0503020204020204" pitchFamily="34" charset="-122"/>
              </a:rPr>
              <a:t>为伽罗华域</a:t>
            </a:r>
            <a:r>
              <a:rPr lang="en-US" altLang="zh-CN" sz="2000" dirty="0">
                <a:latin typeface="微软雅黑" panose="020B0503020204020204" pitchFamily="34" charset="-122"/>
                <a:ea typeface="微软雅黑" panose="020B0503020204020204" pitchFamily="34" charset="-122"/>
              </a:rPr>
              <a:t>GF(2</a:t>
            </a:r>
            <a:r>
              <a:rPr lang="en-US" altLang="zh-CN" sz="2000" baseline="30000" dirty="0">
                <a:latin typeface="微软雅黑" panose="020B0503020204020204" pitchFamily="34" charset="-122"/>
                <a:ea typeface="微软雅黑" panose="020B0503020204020204" pitchFamily="34" charset="-122"/>
              </a:rPr>
              <a:t>m</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中的</a:t>
            </a:r>
            <a:r>
              <a:rPr lang="zh-CN" altLang="en-US" sz="2000" b="1" dirty="0">
                <a:solidFill>
                  <a:srgbClr val="0000FF"/>
                </a:solidFill>
                <a:latin typeface="微软雅黑" panose="020B0503020204020204" pitchFamily="34" charset="-122"/>
                <a:ea typeface="微软雅黑" panose="020B0503020204020204" pitchFamily="34" charset="-122"/>
              </a:rPr>
              <a:t>本原元素</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a:lnSpc>
                <a:spcPts val="3500"/>
              </a:lnSpc>
            </a:pPr>
            <a:r>
              <a:rPr lang="en-US" altLang="zh-CN" sz="2400" b="1" dirty="0">
                <a:solidFill>
                  <a:schemeClr val="tx2"/>
                </a:solidFill>
                <a:latin typeface="微软雅黑" panose="020B0503020204020204" pitchFamily="34" charset="-122"/>
                <a:ea typeface="微软雅黑" panose="020B0503020204020204" pitchFamily="34" charset="-122"/>
              </a:rPr>
              <a:t>(4) R-S码的主要优点</a:t>
            </a:r>
            <a:endParaRPr lang="en-US" altLang="zh-CN" sz="2400" b="1" dirty="0">
              <a:solidFill>
                <a:schemeClr val="tx2"/>
              </a:solidFill>
              <a:latin typeface="微软雅黑" panose="020B0503020204020204" pitchFamily="34" charset="-122"/>
              <a:ea typeface="微软雅黑" panose="020B0503020204020204" pitchFamily="34" charset="-122"/>
            </a:endParaRPr>
          </a:p>
          <a:p>
            <a:pPr>
              <a:lnSpc>
                <a:spcPts val="3500"/>
              </a:lnSpc>
            </a:pPr>
            <a:r>
              <a:rPr lang="zh-CN" altLang="en-US" sz="2000" dirty="0">
                <a:latin typeface="微软雅黑" panose="020B0503020204020204" pitchFamily="34" charset="-122"/>
                <a:ea typeface="微软雅黑" panose="020B0503020204020204" pitchFamily="34" charset="-122"/>
              </a:rPr>
              <a:t>它是</a:t>
            </a:r>
            <a:r>
              <a:rPr lang="zh-CN" altLang="en-US" sz="2000" b="1" dirty="0">
                <a:solidFill>
                  <a:srgbClr val="0000FF"/>
                </a:solidFill>
                <a:latin typeface="微软雅黑" panose="020B0503020204020204" pitchFamily="34" charset="-122"/>
                <a:ea typeface="微软雅黑" panose="020B0503020204020204" pitchFamily="34" charset="-122"/>
              </a:rPr>
              <a:t>多进制纠错编码</a:t>
            </a:r>
            <a:r>
              <a:rPr lang="zh-CN" altLang="en-US" sz="2000" dirty="0">
                <a:latin typeface="微软雅黑" panose="020B0503020204020204" pitchFamily="34" charset="-122"/>
                <a:ea typeface="微软雅黑" panose="020B0503020204020204" pitchFamily="34" charset="-122"/>
              </a:rPr>
              <a:t>，特别适合用于多进制调制的场合。它能够</a:t>
            </a:r>
            <a:r>
              <a:rPr lang="zh-CN" altLang="en-US" sz="2000" b="1" dirty="0">
                <a:solidFill>
                  <a:srgbClr val="0000FF"/>
                </a:solidFill>
                <a:latin typeface="微软雅黑" panose="020B0503020204020204" pitchFamily="34" charset="-122"/>
                <a:ea typeface="微软雅黑" panose="020B0503020204020204" pitchFamily="34" charset="-122"/>
              </a:rPr>
              <a:t>纠正</a:t>
            </a:r>
            <a:r>
              <a:rPr lang="en-US" altLang="zh-CN" sz="2000" b="1" dirty="0">
                <a:solidFill>
                  <a:srgbClr val="0000FF"/>
                </a:solidFill>
                <a:latin typeface="微软雅黑" panose="020B0503020204020204" pitchFamily="34" charset="-122"/>
                <a:ea typeface="微软雅黑" panose="020B0503020204020204" pitchFamily="34" charset="-122"/>
              </a:rPr>
              <a:t>t</a:t>
            </a:r>
            <a:r>
              <a:rPr lang="zh-CN" altLang="en-US" sz="2000" b="1" dirty="0">
                <a:solidFill>
                  <a:srgbClr val="0000FF"/>
                </a:solidFill>
                <a:latin typeface="微软雅黑" panose="020B0503020204020204" pitchFamily="34" charset="-122"/>
                <a:ea typeface="微软雅黑" panose="020B0503020204020204" pitchFamily="34" charset="-122"/>
              </a:rPr>
              <a:t>个</a:t>
            </a:r>
            <a:r>
              <a:rPr lang="en-US" altLang="zh-CN" sz="2000" b="1" dirty="0">
                <a:solidFill>
                  <a:srgbClr val="0000FF"/>
                </a:solidFill>
                <a:latin typeface="微软雅黑" panose="020B0503020204020204" pitchFamily="34" charset="-122"/>
                <a:ea typeface="微软雅黑" panose="020B0503020204020204" pitchFamily="34" charset="-122"/>
              </a:rPr>
              <a:t>m</a:t>
            </a:r>
            <a:r>
              <a:rPr lang="zh-CN" altLang="en-US" sz="2000" b="1" dirty="0">
                <a:solidFill>
                  <a:srgbClr val="0000FF"/>
                </a:solidFill>
                <a:latin typeface="微软雅黑" panose="020B0503020204020204" pitchFamily="34" charset="-122"/>
                <a:ea typeface="微软雅黑" panose="020B0503020204020204" pitchFamily="34" charset="-122"/>
              </a:rPr>
              <a:t>进制错码</a:t>
            </a:r>
            <a:r>
              <a:rPr lang="zh-CN" altLang="en-US" sz="2000" dirty="0">
                <a:latin typeface="微软雅黑" panose="020B0503020204020204" pitchFamily="34" charset="-122"/>
                <a:ea typeface="微软雅黑" panose="020B0503020204020204" pitchFamily="34" charset="-122"/>
              </a:rPr>
              <a:t>，或者是能</a:t>
            </a:r>
            <a:r>
              <a:rPr lang="zh-CN" altLang="en-US" sz="2000" b="1" dirty="0">
                <a:solidFill>
                  <a:srgbClr val="0000FF"/>
                </a:solidFill>
                <a:latin typeface="微软雅黑" panose="020B0503020204020204" pitchFamily="34" charset="-122"/>
                <a:ea typeface="微软雅黑" panose="020B0503020204020204" pitchFamily="34" charset="-122"/>
              </a:rPr>
              <a:t>纠正</a:t>
            </a:r>
            <a:r>
              <a:rPr lang="en-US" altLang="zh-CN" sz="2000" b="1" dirty="0">
                <a:solidFill>
                  <a:srgbClr val="0000FF"/>
                </a:solidFill>
                <a:latin typeface="微软雅黑" panose="020B0503020204020204" pitchFamily="34" charset="-122"/>
                <a:ea typeface="微软雅黑" panose="020B0503020204020204" pitchFamily="34" charset="-122"/>
              </a:rPr>
              <a:t>t</a:t>
            </a:r>
            <a:r>
              <a:rPr lang="zh-CN" altLang="en-US" sz="2000" b="1" dirty="0">
                <a:solidFill>
                  <a:srgbClr val="0000FF"/>
                </a:solidFill>
                <a:latin typeface="微软雅黑" panose="020B0503020204020204" pitchFamily="34" charset="-122"/>
                <a:ea typeface="微软雅黑" panose="020B0503020204020204" pitchFamily="34" charset="-122"/>
              </a:rPr>
              <a:t>个不超过</a:t>
            </a:r>
            <a:r>
              <a:rPr lang="en-US" altLang="zh-CN" sz="2000" b="1" dirty="0">
                <a:solidFill>
                  <a:srgbClr val="0000FF"/>
                </a:solidFill>
                <a:latin typeface="微软雅黑" panose="020B0503020204020204" pitchFamily="34" charset="-122"/>
                <a:ea typeface="微软雅黑" panose="020B0503020204020204" pitchFamily="34" charset="-122"/>
              </a:rPr>
              <a:t>q</a:t>
            </a:r>
            <a:r>
              <a:rPr lang="zh-CN" altLang="en-US" sz="2000" b="1" dirty="0">
                <a:solidFill>
                  <a:srgbClr val="0000FF"/>
                </a:solidFill>
                <a:latin typeface="微软雅黑" panose="020B0503020204020204" pitchFamily="34" charset="-122"/>
                <a:ea typeface="微软雅黑" panose="020B0503020204020204" pitchFamily="34" charset="-122"/>
              </a:rPr>
              <a:t>位连续的二进制错码</a:t>
            </a:r>
            <a:r>
              <a:rPr lang="zh-CN" altLang="en-US" sz="2000" dirty="0">
                <a:latin typeface="微软雅黑" panose="020B0503020204020204" pitchFamily="34" charset="-122"/>
                <a:ea typeface="微软雅黑" panose="020B0503020204020204" pitchFamily="34" charset="-122"/>
              </a:rPr>
              <a:t>，每个</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进制码元可表示为</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位二进制码元，适合在衰落信道中纠正突发性错码</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title"/>
          </p:nvPr>
        </p:nvSpPr>
        <p:spPr>
          <a:ln/>
        </p:spPr>
        <p:txBody>
          <a:bodyPr wrap="square" lIns="91440" tIns="45720" rIns="91440" bIns="45720" anchor="b"/>
          <a:p>
            <a:r>
              <a:rPr lang="zh-CN" altLang="en-US" sz="2800" dirty="0">
                <a:latin typeface="微软雅黑" panose="020B0503020204020204" pitchFamily="34" charset="-122"/>
                <a:ea typeface="微软雅黑" panose="020B0503020204020204" pitchFamily="34" charset="-122"/>
              </a:rPr>
              <a:t>            小   结</a:t>
            </a:r>
            <a:endParaRPr lang="zh-CN" altLang="en-US" sz="2800" dirty="0">
              <a:latin typeface="微软雅黑" panose="020B0503020204020204" pitchFamily="34" charset="-122"/>
              <a:ea typeface="微软雅黑" panose="020B0503020204020204" pitchFamily="34" charset="-122"/>
            </a:endParaRPr>
          </a:p>
        </p:txBody>
      </p:sp>
      <p:sp>
        <p:nvSpPr>
          <p:cNvPr id="99330" name="内容占位符 2"/>
          <p:cNvSpPr>
            <a:spLocks noGrp="1"/>
          </p:cNvSpPr>
          <p:nvPr>
            <p:ph idx="1"/>
          </p:nvPr>
        </p:nvSpPr>
        <p:spPr>
          <a:xfrm>
            <a:off x="1428750" y="1714500"/>
            <a:ext cx="5857875" cy="2857500"/>
          </a:xfrm>
          <a:ln/>
        </p:spPr>
        <p:txBody>
          <a:bodyPr wrap="square" lIns="91440" tIns="45720" rIns="91440" bIns="45720" anchor="t"/>
          <a:p>
            <a:pPr marL="0" indent="0">
              <a:lnSpc>
                <a:spcPct val="150000"/>
              </a:lnSpc>
              <a:spcBef>
                <a:spcPct val="0"/>
              </a:spcBef>
              <a:buNone/>
            </a:pPr>
            <a:r>
              <a:rPr lang="zh-CN" altLang="en-US" sz="2800" dirty="0">
                <a:latin typeface="微软雅黑" panose="020B0503020204020204" pitchFamily="34" charset="-122"/>
                <a:ea typeface="微软雅黑" panose="020B0503020204020204" pitchFamily="34" charset="-122"/>
              </a:rPr>
              <a:t>           </a:t>
            </a:r>
            <a:r>
              <a:rPr lang="zh-CN" altLang="en-US" sz="2800" b="1" dirty="0">
                <a:solidFill>
                  <a:srgbClr val="0000FF"/>
                </a:solidFill>
                <a:latin typeface="微软雅黑" panose="020B0503020204020204" pitchFamily="34" charset="-122"/>
                <a:ea typeface="微软雅黑" panose="020B0503020204020204" pitchFamily="34" charset="-122"/>
              </a:rPr>
              <a:t>自己总结</a:t>
            </a:r>
            <a:endParaRPr lang="en-US" altLang="zh-CN" sz="2800" b="1" dirty="0">
              <a:solidFill>
                <a:srgbClr val="0000FF"/>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en-US" altLang="zh-CN" sz="2800" dirty="0">
              <a:latin typeface="微软雅黑" panose="020B0503020204020204" pitchFamily="34" charset="-122"/>
              <a:ea typeface="微软雅黑" panose="020B0503020204020204" pitchFamily="34" charset="-122"/>
            </a:endParaRPr>
          </a:p>
          <a:p>
            <a:pPr marL="0" indent="0">
              <a:lnSpc>
                <a:spcPct val="150000"/>
              </a:lnSpc>
              <a:spcBef>
                <a:spcPct val="0"/>
              </a:spcBef>
              <a:buNone/>
            </a:pPr>
            <a:r>
              <a:rPr lang="zh-CN" altLang="en-US" sz="2800" b="1" dirty="0">
                <a:solidFill>
                  <a:srgbClr val="FF0000"/>
                </a:solidFill>
                <a:latin typeface="微软雅黑" panose="020B0503020204020204" pitchFamily="34" charset="-122"/>
                <a:ea typeface="微软雅黑" panose="020B0503020204020204" pitchFamily="34" charset="-122"/>
              </a:rPr>
              <a:t>思考题 ：</a:t>
            </a:r>
            <a:r>
              <a:rPr lang="en-US" altLang="zh-CN" sz="2800" b="1" dirty="0">
                <a:solidFill>
                  <a:srgbClr val="FF0000"/>
                </a:solidFill>
                <a:latin typeface="微软雅黑" panose="020B0503020204020204" pitchFamily="34" charset="-122"/>
                <a:ea typeface="微软雅黑" panose="020B0503020204020204" pitchFamily="34" charset="-122"/>
              </a:rPr>
              <a:t>11-3</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11-6</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11-10</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r>
              <a:rPr lang="zh-CN" altLang="en-US" sz="2800" b="1" dirty="0">
                <a:solidFill>
                  <a:srgbClr val="FF0000"/>
                </a:solidFill>
                <a:latin typeface="微软雅黑" panose="020B0503020204020204" pitchFamily="34" charset="-122"/>
                <a:ea typeface="微软雅黑" panose="020B0503020204020204" pitchFamily="34" charset="-122"/>
              </a:rPr>
              <a:t>习    题：</a:t>
            </a:r>
            <a:r>
              <a:rPr lang="en-US" altLang="zh-CN" sz="2800" b="1" dirty="0">
                <a:solidFill>
                  <a:srgbClr val="FF0000"/>
                </a:solidFill>
                <a:latin typeface="微软雅黑" panose="020B0503020204020204" pitchFamily="34" charset="-122"/>
                <a:ea typeface="微软雅黑" panose="020B0503020204020204" pitchFamily="34" charset="-122"/>
              </a:rPr>
              <a:t>11-7</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11-8</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11-11</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ext Box 2"/>
          <p:cNvSpPr txBox="1"/>
          <p:nvPr/>
        </p:nvSpPr>
        <p:spPr>
          <a:xfrm>
            <a:off x="349250" y="1412875"/>
            <a:ext cx="8370888" cy="3968750"/>
          </a:xfrm>
          <a:prstGeom prst="rect">
            <a:avLst/>
          </a:prstGeom>
          <a:noFill/>
          <a:ln w="9525">
            <a:noFill/>
          </a:ln>
        </p:spPr>
        <p:txBody>
          <a:bodyPr wrap="square" anchor="t">
            <a:spAutoFit/>
          </a:bodyPr>
          <a:p>
            <a:pPr>
              <a:lnSpc>
                <a:spcPct val="150000"/>
              </a:lnSpc>
            </a:pPr>
            <a:r>
              <a:rPr lang="en-US" altLang="zh-CN" sz="2800" b="1" dirty="0">
                <a:solidFill>
                  <a:schemeClr val="tx2"/>
                </a:solidFill>
                <a:latin typeface="微软雅黑" panose="020B0503020204020204" pitchFamily="34" charset="-122"/>
                <a:ea typeface="微软雅黑" panose="020B0503020204020204" pitchFamily="34" charset="-122"/>
              </a:rPr>
              <a:t>1. </a:t>
            </a:r>
            <a:r>
              <a:rPr lang="zh-CN" altLang="en-US" sz="2800" b="1" dirty="0">
                <a:solidFill>
                  <a:schemeClr val="tx2"/>
                </a:solidFill>
                <a:latin typeface="微软雅黑" panose="020B0503020204020204" pitchFamily="34" charset="-122"/>
                <a:ea typeface="微软雅黑" panose="020B0503020204020204" pitchFamily="34" charset="-122"/>
              </a:rPr>
              <a:t>检错重发</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2000" b="1" dirty="0">
                <a:solidFill>
                  <a:schemeClr val="tx2"/>
                </a:solidFill>
                <a:latin typeface="微软雅黑" panose="020B0503020204020204" pitchFamily="34" charset="-122"/>
                <a:ea typeface="微软雅黑" panose="020B0503020204020204" pitchFamily="34" charset="-122"/>
              </a:rPr>
              <a:t>检错重发</a:t>
            </a:r>
            <a:r>
              <a:rPr lang="zh-CN" altLang="en-US" sz="2000" dirty="0">
                <a:latin typeface="微软雅黑" panose="020B0503020204020204" pitchFamily="34" charset="-122"/>
                <a:ea typeface="微软雅黑" panose="020B0503020204020204" pitchFamily="34" charset="-122"/>
              </a:rPr>
              <a:t>又称</a:t>
            </a:r>
            <a:r>
              <a:rPr lang="zh-CN" altLang="en-US" sz="2000" b="1" dirty="0">
                <a:solidFill>
                  <a:srgbClr val="0000FF"/>
                </a:solidFill>
                <a:latin typeface="微软雅黑" panose="020B0503020204020204" pitchFamily="34" charset="-122"/>
                <a:ea typeface="微软雅黑" panose="020B0503020204020204" pitchFamily="34" charset="-122"/>
              </a:rPr>
              <a:t>自动请求重传方式</a:t>
            </a:r>
            <a:r>
              <a:rPr lang="zh-CN" altLang="en-US" sz="2000" dirty="0">
                <a:latin typeface="微软雅黑" panose="020B0503020204020204" pitchFamily="34" charset="-122"/>
                <a:ea typeface="微软雅黑" panose="020B0503020204020204" pitchFamily="34" charset="-122"/>
              </a:rPr>
              <a:t>，记作</a:t>
            </a:r>
            <a:r>
              <a:rPr lang="en-US" altLang="zh-CN" sz="2000" dirty="0">
                <a:latin typeface="微软雅黑" panose="020B0503020204020204" pitchFamily="34" charset="-122"/>
                <a:ea typeface="微软雅黑" panose="020B0503020204020204" pitchFamily="34" charset="-122"/>
              </a:rPr>
              <a:t>ARQ(Automatic Repeat  Request)</a:t>
            </a:r>
            <a:r>
              <a:rPr lang="zh-CN" altLang="en-US" sz="2000" dirty="0">
                <a:latin typeface="微软雅黑" panose="020B0503020204020204" pitchFamily="34" charset="-122"/>
                <a:ea typeface="微软雅黑" panose="020B0503020204020204" pitchFamily="34" charset="-122"/>
              </a:rPr>
              <a:t>。发端送出增加了差错控制码元的序列，收端判决传输中有无错误产生，如果有错，则通过反向信道把这一判决结果反馈给发端，发端把收端认为错误的信息再次重发</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b="1" dirty="0">
                <a:solidFill>
                  <a:srgbClr val="0000FF"/>
                </a:solidFill>
                <a:latin typeface="微软雅黑" panose="020B0503020204020204" pitchFamily="34" charset="-122"/>
                <a:ea typeface="微软雅黑" panose="020B0503020204020204" pitchFamily="34" charset="-122"/>
              </a:rPr>
              <a:t>特点：</a:t>
            </a:r>
            <a:r>
              <a:rPr lang="zh-CN" altLang="en-US" sz="2000" dirty="0">
                <a:latin typeface="微软雅黑" panose="020B0503020204020204" pitchFamily="34" charset="-122"/>
                <a:ea typeface="微软雅黑" panose="020B0503020204020204" pitchFamily="34" charset="-122"/>
              </a:rPr>
              <a:t>能发现错码，但不能确定错码的位置。通信系统</a:t>
            </a:r>
            <a:r>
              <a:rPr lang="zh-CN" altLang="en-US" sz="2000" b="1" dirty="0">
                <a:solidFill>
                  <a:srgbClr val="FF0000"/>
                </a:solidFill>
                <a:latin typeface="微软雅黑" panose="020B0503020204020204" pitchFamily="34" charset="-122"/>
                <a:ea typeface="微软雅黑" panose="020B0503020204020204" pitchFamily="34" charset="-122"/>
              </a:rPr>
              <a:t>需双向信道</a:t>
            </a:r>
            <a:r>
              <a:rPr lang="zh-CN" altLang="en-US" sz="2000" dirty="0">
                <a:latin typeface="微软雅黑" panose="020B0503020204020204" pitchFamily="34" charset="-122"/>
                <a:ea typeface="微软雅黑" panose="020B0503020204020204" pitchFamily="34" charset="-122"/>
              </a:rPr>
              <a:t>，译码设备简单，对突发错误和信道干扰较严重时有效，但实时性差</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b="1" dirty="0">
                <a:solidFill>
                  <a:srgbClr val="0000FF"/>
                </a:solidFill>
                <a:latin typeface="微软雅黑" panose="020B0503020204020204" pitchFamily="34" charset="-122"/>
                <a:ea typeface="微软雅黑" panose="020B0503020204020204" pitchFamily="34" charset="-122"/>
              </a:rPr>
              <a:t>应用：</a:t>
            </a:r>
            <a:r>
              <a:rPr lang="zh-CN" altLang="en-US" sz="2000" dirty="0">
                <a:latin typeface="微软雅黑" panose="020B0503020204020204" pitchFamily="34" charset="-122"/>
                <a:ea typeface="微软雅黑" panose="020B0503020204020204" pitchFamily="34" charset="-122"/>
              </a:rPr>
              <a:t>计算机数据通信、 海上通信</a:t>
            </a:r>
            <a:endParaRPr lang="zh-CN" altLang="en-US" sz="2000" dirty="0">
              <a:latin typeface="微软雅黑" panose="020B0503020204020204" pitchFamily="34" charset="-122"/>
              <a:ea typeface="微软雅黑" panose="020B0503020204020204" pitchFamily="34" charset="-122"/>
            </a:endParaRPr>
          </a:p>
        </p:txBody>
      </p:sp>
      <p:grpSp>
        <p:nvGrpSpPr>
          <p:cNvPr id="26626" name="Group 4"/>
          <p:cNvGrpSpPr/>
          <p:nvPr/>
        </p:nvGrpSpPr>
        <p:grpSpPr>
          <a:xfrm>
            <a:off x="857250" y="5500688"/>
            <a:ext cx="7011988" cy="1109662"/>
            <a:chOff x="1171" y="2219"/>
            <a:chExt cx="4056" cy="699"/>
          </a:xfrm>
        </p:grpSpPr>
        <p:sp>
          <p:nvSpPr>
            <p:cNvPr id="26627" name="Rectangle 5"/>
            <p:cNvSpPr/>
            <p:nvPr/>
          </p:nvSpPr>
          <p:spPr>
            <a:xfrm>
              <a:off x="1833" y="2312"/>
              <a:ext cx="758" cy="505"/>
            </a:xfrm>
            <a:prstGeom prst="rect">
              <a:avLst/>
            </a:prstGeom>
            <a:solidFill>
              <a:srgbClr val="CCFFCC"/>
            </a:solidFill>
            <a:ln w="20701" cap="flat" cmpd="sng">
              <a:solidFill>
                <a:srgbClr val="000000"/>
              </a:solidFill>
              <a:prstDash val="solid"/>
              <a:miter/>
              <a:headEnd type="none" w="med" len="med"/>
              <a:tailEnd type="none" w="med" len="med"/>
            </a:ln>
          </p:spPr>
          <p:txBody>
            <a:bodyPr anchor="t"/>
            <a:p>
              <a:pPr algn="ctr"/>
              <a:endParaRPr lang="zh-CN" altLang="en-US" dirty="0">
                <a:latin typeface="Comic Sans MS" panose="030F0702030302020204" pitchFamily="66" charset="0"/>
                <a:ea typeface="宋体" panose="02010600030101010101" pitchFamily="2" charset="-122"/>
              </a:endParaRPr>
            </a:p>
          </p:txBody>
        </p:sp>
        <p:sp>
          <p:nvSpPr>
            <p:cNvPr id="26628" name="Rectangle 6"/>
            <p:cNvSpPr/>
            <p:nvPr/>
          </p:nvSpPr>
          <p:spPr>
            <a:xfrm>
              <a:off x="1975" y="2471"/>
              <a:ext cx="466" cy="233"/>
            </a:xfrm>
            <a:prstGeom prst="rect">
              <a:avLst/>
            </a:prstGeom>
            <a:noFill/>
            <a:ln w="9525">
              <a:noFill/>
            </a:ln>
          </p:spPr>
          <p:txBody>
            <a:bodyPr lIns="0" tIns="0" rIns="0" bIns="0" anchor="t">
              <a:spAutoFit/>
            </a:bodyPr>
            <a:p>
              <a:pPr algn="ctr"/>
              <a:r>
                <a:rPr lang="zh-CN" altLang="en-US" sz="2400" b="1" dirty="0">
                  <a:solidFill>
                    <a:schemeClr val="tx2"/>
                  </a:solidFill>
                  <a:latin typeface="微软雅黑" panose="020B0503020204020204" pitchFamily="34" charset="-122"/>
                  <a:ea typeface="微软雅黑" panose="020B0503020204020204" pitchFamily="34" charset="-122"/>
                </a:rPr>
                <a:t>发端</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26629" name="Line 7"/>
            <p:cNvSpPr/>
            <p:nvPr/>
          </p:nvSpPr>
          <p:spPr>
            <a:xfrm>
              <a:off x="2591" y="2431"/>
              <a:ext cx="1877" cy="1"/>
            </a:xfrm>
            <a:prstGeom prst="line">
              <a:avLst/>
            </a:prstGeom>
            <a:ln w="20638" cap="flat" cmpd="sng">
              <a:solidFill>
                <a:srgbClr val="000000"/>
              </a:solidFill>
              <a:prstDash val="solid"/>
              <a:round/>
              <a:headEnd type="none" w="med" len="med"/>
              <a:tailEnd type="none" w="med" len="med"/>
            </a:ln>
          </p:spPr>
        </p:sp>
        <p:sp>
          <p:nvSpPr>
            <p:cNvPr id="26630" name="Freeform 8"/>
            <p:cNvSpPr/>
            <p:nvPr/>
          </p:nvSpPr>
          <p:spPr>
            <a:xfrm>
              <a:off x="4308" y="2405"/>
              <a:ext cx="160" cy="66"/>
            </a:xfrm>
            <a:custGeom>
              <a:avLst/>
              <a:gdLst/>
              <a:ahLst/>
              <a:cxnLst>
                <a:cxn ang="0">
                  <a:pos x="0" y="66"/>
                </a:cxn>
                <a:cxn ang="0">
                  <a:pos x="27" y="26"/>
                </a:cxn>
                <a:cxn ang="0">
                  <a:pos x="0" y="0"/>
                </a:cxn>
                <a:cxn ang="0">
                  <a:pos x="160" y="26"/>
                </a:cxn>
                <a:cxn ang="0">
                  <a:pos x="0" y="66"/>
                </a:cxn>
              </a:cxnLst>
              <a:pathLst>
                <a:path w="160" h="66">
                  <a:moveTo>
                    <a:pt x="0" y="66"/>
                  </a:moveTo>
                  <a:lnTo>
                    <a:pt x="27" y="26"/>
                  </a:lnTo>
                  <a:lnTo>
                    <a:pt x="0" y="0"/>
                  </a:lnTo>
                  <a:lnTo>
                    <a:pt x="160" y="26"/>
                  </a:lnTo>
                  <a:lnTo>
                    <a:pt x="0" y="66"/>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a:p>
          </p:txBody>
        </p:sp>
        <p:sp>
          <p:nvSpPr>
            <p:cNvPr id="26631" name="Rectangle 9"/>
            <p:cNvSpPr/>
            <p:nvPr/>
          </p:nvSpPr>
          <p:spPr>
            <a:xfrm>
              <a:off x="3352" y="2219"/>
              <a:ext cx="445" cy="194"/>
            </a:xfrm>
            <a:prstGeom prst="rect">
              <a:avLst/>
            </a:prstGeom>
            <a:noFill/>
            <a:ln w="9525">
              <a:noFill/>
            </a:ln>
          </p:spPr>
          <p:txBody>
            <a:bodyPr wrap="none" lIns="0" tIns="0" rIns="0" bIns="0" anchor="t">
              <a:spAutoFit/>
            </a:bodyPr>
            <a:p>
              <a:pPr algn="ctr"/>
              <a:r>
                <a:rPr lang="zh-CN" altLang="en-US" sz="2000" b="1" dirty="0">
                  <a:solidFill>
                    <a:srgbClr val="000000"/>
                  </a:solidFill>
                  <a:latin typeface="微软雅黑" panose="020B0503020204020204" pitchFamily="34" charset="-122"/>
                  <a:ea typeface="微软雅黑" panose="020B0503020204020204" pitchFamily="34" charset="-122"/>
                </a:rPr>
                <a:t>检错码</a:t>
              </a:r>
              <a:endParaRPr lang="zh-CN" altLang="en-US" sz="2000" b="1" dirty="0">
                <a:latin typeface="微软雅黑" panose="020B0503020204020204" pitchFamily="34" charset="-122"/>
                <a:ea typeface="微软雅黑" panose="020B0503020204020204" pitchFamily="34" charset="-122"/>
              </a:endParaRPr>
            </a:p>
          </p:txBody>
        </p:sp>
        <p:sp>
          <p:nvSpPr>
            <p:cNvPr id="26632" name="Rectangle 10"/>
            <p:cNvSpPr/>
            <p:nvPr/>
          </p:nvSpPr>
          <p:spPr>
            <a:xfrm>
              <a:off x="4468" y="2312"/>
              <a:ext cx="759" cy="505"/>
            </a:xfrm>
            <a:prstGeom prst="rect">
              <a:avLst/>
            </a:prstGeom>
            <a:solidFill>
              <a:schemeClr val="accent1"/>
            </a:solidFill>
            <a:ln w="20638" cap="flat" cmpd="sng">
              <a:solidFill>
                <a:srgbClr val="000000"/>
              </a:solidFill>
              <a:prstDash val="solid"/>
              <a:miter/>
              <a:headEnd type="none" w="med" len="med"/>
              <a:tailEnd type="none" w="med" len="med"/>
            </a:ln>
          </p:spPr>
          <p:txBody>
            <a:bodyPr anchor="t"/>
            <a:p>
              <a:pPr algn="ctr"/>
              <a:endParaRPr lang="zh-CN" altLang="en-US" sz="2000" dirty="0">
                <a:latin typeface="微软雅黑" panose="020B0503020204020204" pitchFamily="34" charset="-122"/>
                <a:ea typeface="微软雅黑" panose="020B0503020204020204" pitchFamily="34" charset="-122"/>
              </a:endParaRPr>
            </a:p>
          </p:txBody>
        </p:sp>
        <p:sp>
          <p:nvSpPr>
            <p:cNvPr id="26633" name="Rectangle 11"/>
            <p:cNvSpPr/>
            <p:nvPr/>
          </p:nvSpPr>
          <p:spPr>
            <a:xfrm>
              <a:off x="4642" y="2444"/>
              <a:ext cx="356" cy="233"/>
            </a:xfrm>
            <a:prstGeom prst="rect">
              <a:avLst/>
            </a:prstGeom>
            <a:noFill/>
            <a:ln w="9525">
              <a:noFill/>
            </a:ln>
          </p:spPr>
          <p:txBody>
            <a:bodyPr wrap="none" lIns="0" tIns="0" rIns="0" bIns="0" anchor="t">
              <a:spAutoFit/>
            </a:bodyPr>
            <a:p>
              <a:pPr algn="ctr"/>
              <a:r>
                <a:rPr lang="zh-CN" altLang="en-US" sz="2400" b="1" dirty="0">
                  <a:solidFill>
                    <a:schemeClr val="tx2"/>
                  </a:solidFill>
                  <a:latin typeface="微软雅黑" panose="020B0503020204020204" pitchFamily="34" charset="-122"/>
                  <a:ea typeface="微软雅黑" panose="020B0503020204020204" pitchFamily="34" charset="-122"/>
                </a:rPr>
                <a:t>收端</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26634" name="Rectangle 12"/>
            <p:cNvSpPr/>
            <p:nvPr/>
          </p:nvSpPr>
          <p:spPr>
            <a:xfrm>
              <a:off x="1171" y="2354"/>
              <a:ext cx="593" cy="388"/>
            </a:xfrm>
            <a:prstGeom prst="rect">
              <a:avLst/>
            </a:prstGeom>
            <a:noFill/>
            <a:ln w="9525">
              <a:noFill/>
            </a:ln>
          </p:spPr>
          <p:txBody>
            <a:bodyPr wrap="none" lIns="0" tIns="0" rIns="0" bIns="0" anchor="t">
              <a:spAutoFit/>
            </a:bodyPr>
            <a:p>
              <a:pPr algn="ctr"/>
              <a:r>
                <a:rPr lang="zh-CN" altLang="en-US" sz="2000" b="1" dirty="0">
                  <a:solidFill>
                    <a:schemeClr val="tx2"/>
                  </a:solidFill>
                  <a:latin typeface="微软雅黑" panose="020B0503020204020204" pitchFamily="34" charset="-122"/>
                  <a:ea typeface="微软雅黑" panose="020B0503020204020204" pitchFamily="34" charset="-122"/>
                </a:rPr>
                <a:t>检错重发</a:t>
              </a:r>
              <a:endParaRPr lang="en-US" altLang="zh-CN" sz="2000" b="1" dirty="0">
                <a:solidFill>
                  <a:schemeClr val="tx2"/>
                </a:solidFill>
                <a:latin typeface="微软雅黑" panose="020B0503020204020204" pitchFamily="34" charset="-122"/>
                <a:ea typeface="微软雅黑" panose="020B0503020204020204" pitchFamily="34" charset="-122"/>
              </a:endParaRPr>
            </a:p>
            <a:p>
              <a:pPr algn="ctr"/>
              <a:r>
                <a:rPr lang="en-US" altLang="zh-CN" sz="2000" b="1" dirty="0">
                  <a:solidFill>
                    <a:schemeClr val="tx2"/>
                  </a:solidFill>
                  <a:latin typeface="Comic Sans MS" panose="030F0702030302020204" pitchFamily="66" charset="0"/>
                  <a:ea typeface="宋体" panose="02010600030101010101" pitchFamily="2" charset="-122"/>
                </a:rPr>
                <a:t>ARQ</a:t>
              </a:r>
              <a:endParaRPr lang="en-US" altLang="zh-CN" sz="2000" b="1" dirty="0">
                <a:solidFill>
                  <a:schemeClr val="tx2"/>
                </a:solidFill>
                <a:latin typeface="Comic Sans MS" panose="030F0702030302020204" pitchFamily="66" charset="0"/>
                <a:ea typeface="宋体" panose="02010600030101010101" pitchFamily="2" charset="-122"/>
              </a:endParaRPr>
            </a:p>
          </p:txBody>
        </p:sp>
        <p:sp>
          <p:nvSpPr>
            <p:cNvPr id="26635" name="Rectangle 13"/>
            <p:cNvSpPr/>
            <p:nvPr/>
          </p:nvSpPr>
          <p:spPr>
            <a:xfrm>
              <a:off x="1295" y="2579"/>
              <a:ext cx="0" cy="174"/>
            </a:xfrm>
            <a:prstGeom prst="rect">
              <a:avLst/>
            </a:prstGeom>
            <a:noFill/>
            <a:ln w="9525">
              <a:noFill/>
            </a:ln>
          </p:spPr>
          <p:txBody>
            <a:bodyPr wrap="none" lIns="0" tIns="0" rIns="0" bIns="0" anchor="t">
              <a:spAutoFit/>
            </a:bodyPr>
            <a:p>
              <a:pPr algn="ctr"/>
              <a:endParaRPr lang="en-US" altLang="zh-CN" b="1" dirty="0">
                <a:solidFill>
                  <a:schemeClr val="tx2"/>
                </a:solidFill>
                <a:latin typeface="Comic Sans MS" panose="030F0702030302020204" pitchFamily="66" charset="0"/>
                <a:ea typeface="宋体" panose="02010600030101010101" pitchFamily="2" charset="-122"/>
              </a:endParaRPr>
            </a:p>
          </p:txBody>
        </p:sp>
        <p:sp>
          <p:nvSpPr>
            <p:cNvPr id="26636" name="Line 14"/>
            <p:cNvSpPr/>
            <p:nvPr/>
          </p:nvSpPr>
          <p:spPr>
            <a:xfrm>
              <a:off x="2591" y="2684"/>
              <a:ext cx="1877" cy="1"/>
            </a:xfrm>
            <a:prstGeom prst="line">
              <a:avLst/>
            </a:prstGeom>
            <a:ln w="20638" cap="flat" cmpd="sng">
              <a:solidFill>
                <a:srgbClr val="000000"/>
              </a:solidFill>
              <a:prstDash val="solid"/>
              <a:round/>
              <a:headEnd type="none" w="med" len="med"/>
              <a:tailEnd type="none" w="med" len="med"/>
            </a:ln>
          </p:spPr>
        </p:sp>
        <p:sp>
          <p:nvSpPr>
            <p:cNvPr id="26637" name="Freeform 15"/>
            <p:cNvSpPr/>
            <p:nvPr/>
          </p:nvSpPr>
          <p:spPr>
            <a:xfrm>
              <a:off x="2591" y="2657"/>
              <a:ext cx="160" cy="67"/>
            </a:xfrm>
            <a:custGeom>
              <a:avLst/>
              <a:gdLst/>
              <a:ahLst/>
              <a:cxnLst>
                <a:cxn ang="0">
                  <a:pos x="160" y="67"/>
                </a:cxn>
                <a:cxn ang="0">
                  <a:pos x="134" y="27"/>
                </a:cxn>
                <a:cxn ang="0">
                  <a:pos x="160" y="0"/>
                </a:cxn>
                <a:cxn ang="0">
                  <a:pos x="0" y="27"/>
                </a:cxn>
                <a:cxn ang="0">
                  <a:pos x="160" y="67"/>
                </a:cxn>
              </a:cxnLst>
              <a:pathLst>
                <a:path w="160" h="67">
                  <a:moveTo>
                    <a:pt x="160" y="67"/>
                  </a:moveTo>
                  <a:lnTo>
                    <a:pt x="134" y="27"/>
                  </a:lnTo>
                  <a:lnTo>
                    <a:pt x="160" y="0"/>
                  </a:lnTo>
                  <a:lnTo>
                    <a:pt x="0" y="27"/>
                  </a:lnTo>
                  <a:lnTo>
                    <a:pt x="160" y="67"/>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a:p>
          </p:txBody>
        </p:sp>
        <p:sp>
          <p:nvSpPr>
            <p:cNvPr id="26638" name="Rectangle 16"/>
            <p:cNvSpPr/>
            <p:nvPr/>
          </p:nvSpPr>
          <p:spPr>
            <a:xfrm>
              <a:off x="3272" y="2724"/>
              <a:ext cx="593" cy="194"/>
            </a:xfrm>
            <a:prstGeom prst="rect">
              <a:avLst/>
            </a:prstGeom>
            <a:noFill/>
            <a:ln w="9525">
              <a:noFill/>
            </a:ln>
          </p:spPr>
          <p:txBody>
            <a:bodyPr wrap="none" lIns="0" tIns="0" rIns="0" bIns="0" anchor="t">
              <a:spAutoFit/>
            </a:bodyPr>
            <a:p>
              <a:pPr algn="ctr"/>
              <a:r>
                <a:rPr lang="zh-CN" altLang="en-US" sz="2000" b="1" dirty="0">
                  <a:solidFill>
                    <a:srgbClr val="000000"/>
                  </a:solidFill>
                  <a:latin typeface="微软雅黑" panose="020B0503020204020204" pitchFamily="34" charset="-122"/>
                  <a:ea typeface="微软雅黑" panose="020B0503020204020204" pitchFamily="34" charset="-122"/>
                </a:rPr>
                <a:t>判决信号</a:t>
              </a:r>
              <a:endParaRPr lang="zh-CN" altLang="en-US" sz="2000" b="1" dirty="0">
                <a:latin typeface="微软雅黑" panose="020B0503020204020204" pitchFamily="34" charset="-122"/>
                <a:ea typeface="微软雅黑" panose="020B0503020204020204" pitchFamily="34" charset="-122"/>
              </a:endParaRPr>
            </a:p>
          </p:txBody>
        </p:sp>
      </p:grpSp>
      <p:sp>
        <p:nvSpPr>
          <p:cNvPr id="26639" name="Rectangle 17"/>
          <p:cNvSpPr/>
          <p:nvPr/>
        </p:nvSpPr>
        <p:spPr>
          <a:xfrm>
            <a:off x="1577975" y="620713"/>
            <a:ext cx="2805113" cy="523875"/>
          </a:xfrm>
          <a:prstGeom prst="rect">
            <a:avLst/>
          </a:prstGeom>
          <a:noFill/>
          <a:ln w="9525">
            <a:noFill/>
          </a:ln>
        </p:spPr>
        <p:txBody>
          <a:bodyPr wrap="none" anchor="t">
            <a:spAutoFit/>
          </a:bodyPr>
          <a:p>
            <a:pPr algn="ctr"/>
            <a:r>
              <a:rPr lang="zh-CN" altLang="en-US" sz="2800" b="1" dirty="0">
                <a:solidFill>
                  <a:srgbClr val="0000FF"/>
                </a:solidFill>
                <a:latin typeface="微软雅黑" panose="020B0503020204020204" pitchFamily="34" charset="-122"/>
                <a:ea typeface="微软雅黑" panose="020B0503020204020204" pitchFamily="34" charset="-122"/>
              </a:rPr>
              <a:t>四 差错控制技术</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1"/>
          <p:cNvSpPr>
            <a:spLocks noGrp="1"/>
          </p:cNvSpPr>
          <p:nvPr>
            <p:ph type="ctrTitle"/>
          </p:nvPr>
        </p:nvSpPr>
        <p:spPr>
          <a:xfrm>
            <a:off x="1597025" y="536575"/>
            <a:ext cx="3935413" cy="655638"/>
          </a:xfrm>
          <a:ln/>
        </p:spPr>
        <p:txBody>
          <a:bodyPr anchor="b"/>
          <a:p>
            <a:pPr/>
            <a:r>
              <a:rPr lang="zh-CN" altLang="en-US"/>
              <a:t>第</a:t>
            </a:r>
            <a:r>
              <a:rPr lang="en-US" altLang="zh-CN"/>
              <a:t>9</a:t>
            </a:r>
            <a:r>
              <a:rPr lang="zh-CN" altLang="en-US"/>
              <a:t>章 作业分析</a:t>
            </a:r>
            <a:endParaRPr lang="zh-CN" altLang="en-US"/>
          </a:p>
        </p:txBody>
      </p:sp>
      <p:sp>
        <p:nvSpPr>
          <p:cNvPr id="100354" name="副标题 2"/>
          <p:cNvSpPr>
            <a:spLocks noGrp="1"/>
          </p:cNvSpPr>
          <p:nvPr>
            <p:ph type="subTitle" idx="1"/>
          </p:nvPr>
        </p:nvSpPr>
        <p:spPr>
          <a:xfrm>
            <a:off x="323850" y="1423988"/>
            <a:ext cx="8291513" cy="5159375"/>
          </a:xfrm>
          <a:ln/>
        </p:spPr>
        <p:txBody>
          <a:bodyPr anchor="t"/>
          <a:p>
            <a:pPr algn="l">
              <a:lnSpc>
                <a:spcPct val="150000"/>
              </a:lnSpc>
            </a:pPr>
            <a:r>
              <a:rPr lang="zh-CN" altLang="en-US" sz="2800" b="1">
                <a:solidFill>
                  <a:srgbClr val="0000FF"/>
                </a:solidFill>
                <a:latin typeface="微软雅黑" panose="020B0503020204020204" pitchFamily="34" charset="-122"/>
                <a:ea typeface="微软雅黑" panose="020B0503020204020204" pitchFamily="34" charset="-122"/>
                <a:cs typeface="+mn-cs"/>
              </a:rPr>
              <a:t>第一类问题</a:t>
            </a:r>
            <a:r>
              <a:rPr lang="en-US" altLang="zh-CN" sz="2800" b="1">
                <a:solidFill>
                  <a:srgbClr val="0000FF"/>
                </a:solidFill>
                <a:latin typeface="微软雅黑" panose="020B0503020204020204" pitchFamily="34" charset="-122"/>
                <a:ea typeface="微软雅黑" panose="020B0503020204020204" pitchFamily="34" charset="-122"/>
                <a:cs typeface="+mn-cs"/>
              </a:rPr>
              <a:t>--</a:t>
            </a:r>
            <a:r>
              <a:rPr lang="zh-CN" altLang="en-US" sz="2000" b="1">
                <a:solidFill>
                  <a:srgbClr val="0000FF"/>
                </a:solidFill>
                <a:latin typeface="微软雅黑" panose="020B0503020204020204" pitchFamily="34" charset="-122"/>
                <a:ea typeface="微软雅黑" panose="020B0503020204020204" pitchFamily="34" charset="-122"/>
                <a:cs typeface="+mn-cs"/>
              </a:rPr>
              <a:t>量化电平的取值</a:t>
            </a:r>
            <a:endParaRPr lang="zh-CN" altLang="en-US" sz="2000" b="1">
              <a:solidFill>
                <a:srgbClr val="0000FF"/>
              </a:solidFill>
              <a:latin typeface="微软雅黑" panose="020B0503020204020204" pitchFamily="34" charset="-122"/>
              <a:ea typeface="微软雅黑" panose="020B0503020204020204" pitchFamily="34" charset="-122"/>
              <a:cs typeface="+mn-cs"/>
            </a:endParaRPr>
          </a:p>
          <a:p>
            <a:pPr algn="l">
              <a:lnSpc>
                <a:spcPct val="150000"/>
              </a:lnSpc>
            </a:pPr>
            <a:r>
              <a:rPr lang="zh-CN" altLang="en-US" sz="2000">
                <a:solidFill>
                  <a:schemeClr val="tx2"/>
                </a:solidFill>
                <a:latin typeface="微软雅黑" panose="020B0503020204020204" pitchFamily="34" charset="-122"/>
                <a:ea typeface="微软雅黑" panose="020B0503020204020204" pitchFamily="34" charset="-122"/>
                <a:cs typeface="+mn-cs"/>
              </a:rPr>
              <a:t>规定：量化电平取量化间隔的中间电平</a:t>
            </a:r>
            <a:endParaRPr lang="zh-CN" altLang="en-US" sz="2000">
              <a:solidFill>
                <a:schemeClr val="tx2"/>
              </a:solidFill>
              <a:latin typeface="微软雅黑" panose="020B0503020204020204" pitchFamily="34" charset="-122"/>
              <a:ea typeface="微软雅黑" panose="020B0503020204020204" pitchFamily="34" charset="-122"/>
              <a:cs typeface="+mn-cs"/>
            </a:endParaRPr>
          </a:p>
          <a:p>
            <a:pPr algn="l">
              <a:lnSpc>
                <a:spcPct val="150000"/>
              </a:lnSpc>
            </a:pPr>
            <a:r>
              <a:rPr lang="zh-CN" altLang="en-US" sz="2000">
                <a:latin typeface="微软雅黑" panose="020B0503020204020204" pitchFamily="34" charset="-122"/>
                <a:ea typeface="微软雅黑" panose="020B0503020204020204" pitchFamily="34" charset="-122"/>
                <a:cs typeface="+mn-cs"/>
              </a:rPr>
              <a:t>计算量化误差就要用量化间隔的中间电</a:t>
            </a:r>
            <a:endParaRPr lang="zh-CN" altLang="en-US" sz="2000">
              <a:latin typeface="微软雅黑" panose="020B0503020204020204" pitchFamily="34" charset="-122"/>
              <a:ea typeface="微软雅黑" panose="020B0503020204020204" pitchFamily="34" charset="-122"/>
              <a:cs typeface="+mn-cs"/>
            </a:endParaRPr>
          </a:p>
          <a:p>
            <a:pPr algn="l">
              <a:lnSpc>
                <a:spcPct val="150000"/>
              </a:lnSpc>
            </a:pPr>
            <a:r>
              <a:rPr lang="zh-CN" altLang="en-US" sz="2000">
                <a:latin typeface="微软雅黑" panose="020B0503020204020204" pitchFamily="34" charset="-122"/>
                <a:ea typeface="微软雅黑" panose="020B0503020204020204" pitchFamily="34" charset="-122"/>
                <a:cs typeface="+mn-cs"/>
              </a:rPr>
              <a:t>平非线性量化的</a:t>
            </a:r>
            <a:r>
              <a:rPr lang="en-US" altLang="zh-CN" sz="2000">
                <a:latin typeface="微软雅黑" panose="020B0503020204020204" pitchFamily="34" charset="-122"/>
                <a:ea typeface="微软雅黑" panose="020B0503020204020204" pitchFamily="34" charset="-122"/>
                <a:cs typeface="+mn-cs"/>
              </a:rPr>
              <a:t>7</a:t>
            </a:r>
            <a:r>
              <a:rPr lang="zh-CN" altLang="en-US" sz="2000">
                <a:latin typeface="微软雅黑" panose="020B0503020204020204" pitchFamily="34" charset="-122"/>
                <a:ea typeface="微软雅黑" panose="020B0503020204020204" pitchFamily="34" charset="-122"/>
                <a:cs typeface="+mn-cs"/>
              </a:rPr>
              <a:t>位码</a:t>
            </a:r>
            <a:r>
              <a:rPr lang="zh-CN" altLang="en-US" sz="2000">
                <a:latin typeface="微软雅黑" panose="020B0503020204020204" pitchFamily="34" charset="-122"/>
                <a:ea typeface="微软雅黑" panose="020B0503020204020204" pitchFamily="34" charset="-122"/>
                <a:cs typeface="+mn-cs"/>
                <a:sym typeface="宋体" panose="02010600030101010101" pitchFamily="2" charset="-122"/>
              </a:rPr>
              <a:t>对应</a:t>
            </a:r>
            <a:r>
              <a:rPr lang="zh-CN" altLang="en-US" sz="2000">
                <a:latin typeface="微软雅黑" panose="020B0503020204020204" pitchFamily="34" charset="-122"/>
                <a:ea typeface="微软雅黑" panose="020B0503020204020204" pitchFamily="34" charset="-122"/>
                <a:cs typeface="+mn-cs"/>
              </a:rPr>
              <a:t>的</a:t>
            </a:r>
            <a:r>
              <a:rPr lang="en-US" altLang="zh-CN" sz="2000">
                <a:latin typeface="微软雅黑" panose="020B0503020204020204" pitchFamily="34" charset="-122"/>
                <a:ea typeface="微软雅黑" panose="020B0503020204020204" pitchFamily="34" charset="-122"/>
                <a:cs typeface="+mn-cs"/>
              </a:rPr>
              <a:t>11</a:t>
            </a:r>
            <a:r>
              <a:rPr lang="zh-CN" altLang="en-US" sz="2000">
                <a:latin typeface="微软雅黑" panose="020B0503020204020204" pitchFamily="34" charset="-122"/>
                <a:ea typeface="微软雅黑" panose="020B0503020204020204" pitchFamily="34" charset="-122"/>
                <a:cs typeface="+mn-cs"/>
              </a:rPr>
              <a:t>位线性</a:t>
            </a:r>
            <a:endParaRPr lang="zh-CN" altLang="en-US" sz="2000">
              <a:latin typeface="微软雅黑" panose="020B0503020204020204" pitchFamily="34" charset="-122"/>
              <a:ea typeface="微软雅黑" panose="020B0503020204020204" pitchFamily="34" charset="-122"/>
              <a:cs typeface="+mn-cs"/>
            </a:endParaRPr>
          </a:p>
          <a:p>
            <a:pPr algn="l">
              <a:lnSpc>
                <a:spcPct val="150000"/>
              </a:lnSpc>
            </a:pPr>
            <a:r>
              <a:rPr lang="zh-CN" altLang="en-US" sz="2000">
                <a:latin typeface="微软雅黑" panose="020B0503020204020204" pitchFamily="34" charset="-122"/>
                <a:ea typeface="微软雅黑" panose="020B0503020204020204" pitchFamily="34" charset="-122"/>
                <a:cs typeface="+mn-cs"/>
              </a:rPr>
              <a:t>码也要以量化间隔的中间电平来换算</a:t>
            </a:r>
            <a:endParaRPr lang="zh-CN" altLang="en-US" sz="2000">
              <a:latin typeface="微软雅黑" panose="020B0503020204020204" pitchFamily="34" charset="-122"/>
              <a:ea typeface="微软雅黑" panose="020B0503020204020204" pitchFamily="34" charset="-122"/>
              <a:cs typeface="+mn-cs"/>
            </a:endParaRPr>
          </a:p>
          <a:p>
            <a:pPr algn="l">
              <a:lnSpc>
                <a:spcPct val="150000"/>
              </a:lnSpc>
            </a:pPr>
            <a:r>
              <a:rPr lang="zh-CN" altLang="en-US" sz="2800" b="1">
                <a:solidFill>
                  <a:srgbClr val="0000FF"/>
                </a:solidFill>
                <a:latin typeface="微软雅黑" panose="020B0503020204020204" pitchFamily="34" charset="-122"/>
                <a:ea typeface="微软雅黑" panose="020B0503020204020204" pitchFamily="34" charset="-122"/>
                <a:cs typeface="+mn-cs"/>
              </a:rPr>
              <a:t>第二类问题</a:t>
            </a:r>
            <a:r>
              <a:rPr lang="en-US" altLang="zh-CN" sz="2800" b="1">
                <a:solidFill>
                  <a:srgbClr val="0000FF"/>
                </a:solidFill>
                <a:latin typeface="微软雅黑" panose="020B0503020204020204" pitchFamily="34" charset="-122"/>
                <a:ea typeface="微软雅黑" panose="020B0503020204020204" pitchFamily="34" charset="-122"/>
                <a:cs typeface="+mn-cs"/>
              </a:rPr>
              <a:t>--</a:t>
            </a:r>
            <a:r>
              <a:rPr lang="zh-CN" altLang="en-US" sz="2000" b="1">
                <a:solidFill>
                  <a:srgbClr val="0000FF"/>
                </a:solidFill>
                <a:latin typeface="微软雅黑" panose="020B0503020204020204" pitchFamily="34" charset="-122"/>
                <a:ea typeface="微软雅黑" panose="020B0503020204020204" pitchFamily="34" charset="-122"/>
                <a:cs typeface="+mn-cs"/>
              </a:rPr>
              <a:t>段内码与段落码的取值</a:t>
            </a:r>
            <a:endParaRPr lang="zh-CN" altLang="en-US" sz="2000" b="1">
              <a:solidFill>
                <a:srgbClr val="0000FF"/>
              </a:solidFill>
              <a:latin typeface="微软雅黑" panose="020B0503020204020204" pitchFamily="34" charset="-122"/>
              <a:ea typeface="微软雅黑" panose="020B0503020204020204" pitchFamily="34" charset="-122"/>
              <a:cs typeface="+mn-cs"/>
            </a:endParaRPr>
          </a:p>
          <a:p>
            <a:pPr algn="l">
              <a:lnSpc>
                <a:spcPct val="150000"/>
              </a:lnSpc>
            </a:pPr>
            <a:r>
              <a:rPr lang="zh-CN" altLang="en-US" sz="2000">
                <a:latin typeface="微软雅黑" panose="020B0503020204020204" pitchFamily="34" charset="-122"/>
                <a:ea typeface="微软雅黑" panose="020B0503020204020204" pitchFamily="34" charset="-122"/>
                <a:cs typeface="+mn-cs"/>
              </a:rPr>
              <a:t>段落码</a:t>
            </a:r>
            <a:r>
              <a:rPr lang="en-US" altLang="zh-CN" sz="2000">
                <a:latin typeface="微软雅黑" panose="020B0503020204020204" pitchFamily="34" charset="-122"/>
                <a:ea typeface="微软雅黑" panose="020B0503020204020204" pitchFamily="34" charset="-122"/>
                <a:cs typeface="+mn-cs"/>
              </a:rPr>
              <a:t>011</a:t>
            </a:r>
            <a:r>
              <a:rPr lang="zh-CN" altLang="en-US" sz="2000">
                <a:latin typeface="微软雅黑" panose="020B0503020204020204" pitchFamily="34" charset="-122"/>
                <a:ea typeface="微软雅黑" panose="020B0503020204020204" pitchFamily="34" charset="-122"/>
                <a:cs typeface="+mn-cs"/>
              </a:rPr>
              <a:t>代表的是第</a:t>
            </a:r>
            <a:r>
              <a:rPr lang="en-US" altLang="zh-CN" sz="2000">
                <a:latin typeface="微软雅黑" panose="020B0503020204020204" pitchFamily="34" charset="-122"/>
                <a:ea typeface="微软雅黑" panose="020B0503020204020204" pitchFamily="34" charset="-122"/>
                <a:cs typeface="+mn-cs"/>
              </a:rPr>
              <a:t>4</a:t>
            </a:r>
            <a:r>
              <a:rPr lang="zh-CN" altLang="en-US" sz="2000">
                <a:latin typeface="微软雅黑" panose="020B0503020204020204" pitchFamily="34" charset="-122"/>
                <a:ea typeface="微软雅黑" panose="020B0503020204020204" pitchFamily="34" charset="-122"/>
                <a:cs typeface="+mn-cs"/>
              </a:rPr>
              <a:t>段，计算量化</a:t>
            </a:r>
            <a:endParaRPr lang="zh-CN" altLang="en-US" sz="2000">
              <a:latin typeface="微软雅黑" panose="020B0503020204020204" pitchFamily="34" charset="-122"/>
              <a:ea typeface="微软雅黑" panose="020B0503020204020204" pitchFamily="34" charset="-122"/>
              <a:cs typeface="+mn-cs"/>
            </a:endParaRPr>
          </a:p>
          <a:p>
            <a:pPr algn="l">
              <a:lnSpc>
                <a:spcPct val="150000"/>
              </a:lnSpc>
            </a:pPr>
            <a:r>
              <a:rPr lang="zh-CN" altLang="en-US" sz="2000">
                <a:latin typeface="微软雅黑" panose="020B0503020204020204" pitchFamily="34" charset="-122"/>
                <a:ea typeface="微软雅黑" panose="020B0503020204020204" pitchFamily="34" charset="-122"/>
                <a:cs typeface="+mn-cs"/>
              </a:rPr>
              <a:t>电平时应该以</a:t>
            </a:r>
            <a:r>
              <a:rPr lang="en-US" altLang="zh-CN" sz="2000">
                <a:latin typeface="微软雅黑" panose="020B0503020204020204" pitchFamily="34" charset="-122"/>
                <a:ea typeface="微软雅黑" panose="020B0503020204020204" pitchFamily="34" charset="-122"/>
                <a:cs typeface="+mn-cs"/>
              </a:rPr>
              <a:t>4</a:t>
            </a:r>
            <a:r>
              <a:rPr lang="zh-CN" altLang="en-US" sz="2000">
                <a:latin typeface="微软雅黑" panose="020B0503020204020204" pitchFamily="34" charset="-122"/>
                <a:ea typeface="微软雅黑" panose="020B0503020204020204" pitchFamily="34" charset="-122"/>
                <a:cs typeface="+mn-cs"/>
              </a:rPr>
              <a:t>来计算，而不是</a:t>
            </a:r>
            <a:r>
              <a:rPr lang="en-US" altLang="zh-CN" sz="2000">
                <a:latin typeface="微软雅黑" panose="020B0503020204020204" pitchFamily="34" charset="-122"/>
                <a:ea typeface="微软雅黑" panose="020B0503020204020204" pitchFamily="34" charset="-122"/>
                <a:cs typeface="+mn-cs"/>
              </a:rPr>
              <a:t>3</a:t>
            </a:r>
            <a:endParaRPr lang="en-US" altLang="zh-CN" sz="2000">
              <a:latin typeface="微软雅黑" panose="020B0503020204020204" pitchFamily="34" charset="-122"/>
              <a:ea typeface="微软雅黑" panose="020B0503020204020204" pitchFamily="34" charset="-122"/>
              <a:cs typeface="+mn-cs"/>
            </a:endParaRPr>
          </a:p>
        </p:txBody>
      </p:sp>
      <p:graphicFrame>
        <p:nvGraphicFramePr>
          <p:cNvPr id="95236" name="内容占位符 95235"/>
          <p:cNvGraphicFramePr/>
          <p:nvPr>
            <p:ph sz="quarter" idx="3"/>
          </p:nvPr>
        </p:nvGraphicFramePr>
        <p:xfrm>
          <a:off x="7161213" y="0"/>
          <a:ext cx="1982788" cy="6797675"/>
        </p:xfrm>
        <a:graphic>
          <a:graphicData uri="http://schemas.openxmlformats.org/drawingml/2006/table">
            <a:tbl>
              <a:tblPr/>
              <a:tblGrid>
                <a:gridCol w="936625"/>
                <a:gridCol w="1046480"/>
              </a:tblGrid>
              <a:tr h="615315">
                <a:tc>
                  <a:txBody>
                    <a:bodyPr/>
                    <a:p>
                      <a:pPr lvl="0" algn="ctr" eaLnBrk="1" hangingPunct="1">
                        <a:lnSpc>
                          <a:spcPct val="90000"/>
                        </a:lnSpc>
                        <a:buNone/>
                      </a:pPr>
                      <a:r>
                        <a:rPr lang="zh-CN" altLang="en-US" b="1" dirty="0">
                          <a:solidFill>
                            <a:schemeClr val="tx2"/>
                          </a:solidFill>
                          <a:latin typeface="微软雅黑" panose="020B0503020204020204" pitchFamily="34" charset="-122"/>
                          <a:ea typeface="微软雅黑" panose="020B0503020204020204" pitchFamily="34" charset="-122"/>
                        </a:rPr>
                        <a:t>量化间</a:t>
                      </a:r>
                      <a:endParaRPr lang="zh-CN" altLang="en-US" b="1" dirty="0">
                        <a:solidFill>
                          <a:schemeClr val="tx2"/>
                        </a:solidFill>
                        <a:latin typeface="微软雅黑" panose="020B0503020204020204" pitchFamily="34" charset="-122"/>
                        <a:ea typeface="微软雅黑" panose="020B0503020204020204" pitchFamily="34" charset="-122"/>
                      </a:endParaRPr>
                    </a:p>
                    <a:p>
                      <a:pPr lvl="0" algn="ctr" eaLnBrk="1" hangingPunct="1">
                        <a:lnSpc>
                          <a:spcPct val="90000"/>
                        </a:lnSpc>
                        <a:buNone/>
                      </a:pPr>
                      <a:r>
                        <a:rPr lang="zh-CN" altLang="en-US" b="1" dirty="0">
                          <a:solidFill>
                            <a:schemeClr val="tx2"/>
                          </a:solidFill>
                          <a:latin typeface="微软雅黑" panose="020B0503020204020204" pitchFamily="34" charset="-122"/>
                          <a:ea typeface="微软雅黑" panose="020B0503020204020204" pitchFamily="34" charset="-122"/>
                        </a:rPr>
                        <a:t>隔序号</a:t>
                      </a:r>
                      <a:endParaRPr lang="zh-CN" altLang="en-US"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p>
                      <a:pPr lvl="0" algn="ctr" eaLnBrk="1" hangingPunct="1">
                        <a:lnSpc>
                          <a:spcPct val="90000"/>
                        </a:lnSpc>
                        <a:buNone/>
                      </a:pPr>
                      <a:r>
                        <a:rPr lang="zh-CN" altLang="en-US" b="1" dirty="0">
                          <a:solidFill>
                            <a:schemeClr val="tx2"/>
                          </a:solidFill>
                          <a:latin typeface="微软雅黑" panose="020B0503020204020204" pitchFamily="34" charset="-122"/>
                          <a:ea typeface="微软雅黑" panose="020B0503020204020204" pitchFamily="34" charset="-122"/>
                        </a:rPr>
                        <a:t>段内码</a:t>
                      </a:r>
                      <a:endParaRPr lang="zh-CN" altLang="en-US" b="1" dirty="0">
                        <a:solidFill>
                          <a:schemeClr val="tx2"/>
                        </a:solidFill>
                        <a:latin typeface="微软雅黑" panose="020B0503020204020204" pitchFamily="34" charset="-122"/>
                        <a:ea typeface="微软雅黑" panose="020B0503020204020204" pitchFamily="34" charset="-122"/>
                      </a:endParaRPr>
                    </a:p>
                    <a:p>
                      <a:pPr lvl="0" algn="ctr" eaLnBrk="0" hangingPunct="0">
                        <a:lnSpc>
                          <a:spcPct val="90000"/>
                        </a:lnSpc>
                        <a:buNone/>
                      </a:pPr>
                      <a:r>
                        <a:rPr lang="en-US" altLang="zh-CN" b="1" i="1" dirty="0">
                          <a:solidFill>
                            <a:schemeClr val="tx2"/>
                          </a:solidFill>
                          <a:latin typeface="微软雅黑" panose="020B0503020204020204" pitchFamily="34" charset="-122"/>
                          <a:ea typeface="微软雅黑" panose="020B0503020204020204" pitchFamily="34" charset="-122"/>
                        </a:rPr>
                        <a:t>c</a:t>
                      </a:r>
                      <a:r>
                        <a:rPr lang="en-US" altLang="zh-CN" b="1" baseline="-30000" dirty="0">
                          <a:solidFill>
                            <a:schemeClr val="tx2"/>
                          </a:solidFill>
                          <a:latin typeface="微软雅黑" panose="020B0503020204020204" pitchFamily="34" charset="-122"/>
                          <a:ea typeface="微软雅黑" panose="020B0503020204020204" pitchFamily="34" charset="-122"/>
                        </a:rPr>
                        <a:t>5</a:t>
                      </a:r>
                      <a:r>
                        <a:rPr lang="en-US" altLang="zh-CN" b="1" i="1" dirty="0">
                          <a:solidFill>
                            <a:schemeClr val="tx2"/>
                          </a:solidFill>
                          <a:latin typeface="微软雅黑" panose="020B0503020204020204" pitchFamily="34" charset="-122"/>
                          <a:ea typeface="微软雅黑" panose="020B0503020204020204" pitchFamily="34" charset="-122"/>
                        </a:rPr>
                        <a:t>c</a:t>
                      </a:r>
                      <a:r>
                        <a:rPr lang="en-US" altLang="zh-CN" b="1" baseline="-30000" dirty="0">
                          <a:solidFill>
                            <a:schemeClr val="tx2"/>
                          </a:solidFill>
                          <a:latin typeface="微软雅黑" panose="020B0503020204020204" pitchFamily="34" charset="-122"/>
                          <a:ea typeface="微软雅黑" panose="020B0503020204020204" pitchFamily="34" charset="-122"/>
                        </a:rPr>
                        <a:t>6</a:t>
                      </a:r>
                      <a:r>
                        <a:rPr lang="en-US" altLang="zh-CN" b="1" i="1" dirty="0">
                          <a:solidFill>
                            <a:schemeClr val="tx2"/>
                          </a:solidFill>
                          <a:latin typeface="微软雅黑" panose="020B0503020204020204" pitchFamily="34" charset="-122"/>
                          <a:ea typeface="微软雅黑" panose="020B0503020204020204" pitchFamily="34" charset="-122"/>
                        </a:rPr>
                        <a:t>c</a:t>
                      </a:r>
                      <a:r>
                        <a:rPr lang="en-US" altLang="zh-CN" b="1" baseline="-30000" dirty="0">
                          <a:solidFill>
                            <a:schemeClr val="tx2"/>
                          </a:solidFill>
                          <a:latin typeface="微软雅黑" panose="020B0503020204020204" pitchFamily="34" charset="-122"/>
                          <a:ea typeface="微软雅黑" panose="020B0503020204020204" pitchFamily="34" charset="-122"/>
                        </a:rPr>
                        <a:t>7</a:t>
                      </a:r>
                      <a:r>
                        <a:rPr lang="en-US" altLang="zh-CN" b="1" i="1" dirty="0">
                          <a:solidFill>
                            <a:schemeClr val="tx2"/>
                          </a:solidFill>
                          <a:latin typeface="微软雅黑" panose="020B0503020204020204" pitchFamily="34" charset="-122"/>
                          <a:ea typeface="微软雅黑" panose="020B0503020204020204" pitchFamily="34" charset="-122"/>
                        </a:rPr>
                        <a:t>c</a:t>
                      </a:r>
                      <a:r>
                        <a:rPr lang="en-US" altLang="zh-CN" b="1" baseline="-30000" dirty="0">
                          <a:solidFill>
                            <a:schemeClr val="tx2"/>
                          </a:solidFill>
                          <a:latin typeface="微软雅黑" panose="020B0503020204020204" pitchFamily="34" charset="-122"/>
                          <a:ea typeface="微软雅黑" panose="020B0503020204020204" pitchFamily="34" charset="-122"/>
                        </a:rPr>
                        <a:t>8</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7350">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15</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1 1 1 1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3">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14</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1 1 1 0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2">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14</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1 1 0 1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7350">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12</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1 1 0 0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3">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1 0 1 1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2">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1 0 1 0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7350">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9</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1 0 0 1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3">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8</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1 0 0 0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7350">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7</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0 1 1 1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2">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6</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0 1 1 0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3">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5</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0 1 0 1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7350">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4</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0 1 0 0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2">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3</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0 0 1 1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3">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2</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0 0 1 0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7350">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0 0 0 1</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5762">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p>
                      <a:pPr lvl="0" algn="ctr" eaLnBrk="1" hangingPunct="1">
                        <a:lnSpc>
                          <a:spcPct val="90000"/>
                        </a:lnSpc>
                        <a:buNone/>
                      </a:pPr>
                      <a:r>
                        <a:rPr lang="en-US" altLang="zh-CN" b="1" dirty="0">
                          <a:solidFill>
                            <a:schemeClr val="tx2"/>
                          </a:solidFill>
                          <a:latin typeface="微软雅黑" panose="020B0503020204020204" pitchFamily="34" charset="-122"/>
                          <a:ea typeface="微软雅黑" panose="020B0503020204020204" pitchFamily="34" charset="-122"/>
                        </a:rPr>
                        <a:t>0 0 0 0</a:t>
                      </a:r>
                      <a:endParaRPr lang="en-US" altLang="zh-CN" b="1" dirty="0">
                        <a:solidFill>
                          <a:schemeClr val="tx2"/>
                        </a:solidFill>
                        <a:latin typeface="微软雅黑" panose="020B0503020204020204" pitchFamily="34" charset="-122"/>
                        <a:ea typeface="微软雅黑" panose="020B0503020204020204" pitchFamily="34"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bl>
          </a:graphicData>
        </a:graphic>
      </p:graphicFrame>
      <p:graphicFrame>
        <p:nvGraphicFramePr>
          <p:cNvPr id="687397" name="Group 293"/>
          <p:cNvGraphicFramePr>
            <a:graphicFrameLocks noGrp="1"/>
          </p:cNvGraphicFramePr>
          <p:nvPr/>
        </p:nvGraphicFramePr>
        <p:xfrm>
          <a:off x="5254625" y="3000375"/>
          <a:ext cx="1811338" cy="3863975"/>
        </p:xfrm>
        <a:graphic>
          <a:graphicData uri="http://schemas.openxmlformats.org/drawingml/2006/table">
            <a:tbl>
              <a:tblPr/>
              <a:tblGrid>
                <a:gridCol w="739775"/>
                <a:gridCol w="1071880"/>
              </a:tblGrid>
              <a:tr h="417830">
                <a:tc rowSpan="2">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段落</a:t>
                      </a:r>
                      <a:endParaRPr kumimoji="0" lang="zh-CN" altLang="en-US"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序号</a:t>
                      </a:r>
                      <a:endParaRPr kumimoji="0" lang="zh-CN" altLang="en-US"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3D1F3">
                        <a:alpha val="50000"/>
                      </a:srgb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段落码</a:t>
                      </a:r>
                      <a:endParaRPr kumimoji="0" lang="zh-CN" altLang="en-US"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3D1F3">
                        <a:alpha val="50000"/>
                      </a:srgbClr>
                    </a:solidFill>
                  </a:tcPr>
                </a:tc>
              </a:tr>
              <a:tr h="468630">
                <a:tc vMerge="1">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C</a:t>
                      </a:r>
                      <a:r>
                        <a:rPr kumimoji="0" lang="en-US" altLang="zh-CN" sz="2000" b="1" i="0" u="none" strike="noStrike" cap="none" normalizeH="0" baseline="-25000" dirty="0" smtClean="0">
                          <a:ln>
                            <a:noFill/>
                          </a:ln>
                          <a:solidFill>
                            <a:schemeClr val="tx2"/>
                          </a:solidFill>
                          <a:effectLst/>
                          <a:latin typeface="微软雅黑" panose="020B0503020204020204" pitchFamily="34" charset="-122"/>
                          <a:ea typeface="微软雅黑" panose="020B0503020204020204" pitchFamily="34" charset="-122"/>
                        </a:rPr>
                        <a:t>2</a:t>
                      </a: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C</a:t>
                      </a:r>
                      <a:r>
                        <a:rPr kumimoji="0" lang="en-US" altLang="zh-CN" sz="2000" b="1" i="0" u="none" strike="noStrike" cap="none" normalizeH="0" baseline="-25000" dirty="0" smtClean="0">
                          <a:ln>
                            <a:noFill/>
                          </a:ln>
                          <a:solidFill>
                            <a:schemeClr val="tx2"/>
                          </a:solidFill>
                          <a:effectLst/>
                          <a:latin typeface="微软雅黑" panose="020B0503020204020204" pitchFamily="34" charset="-122"/>
                          <a:ea typeface="微软雅黑" panose="020B0503020204020204" pitchFamily="34" charset="-122"/>
                        </a:rPr>
                        <a:t>3</a:t>
                      </a: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C</a:t>
                      </a:r>
                      <a:r>
                        <a:rPr kumimoji="0" lang="en-US" altLang="zh-CN" sz="2000" b="1" i="0" u="none" strike="noStrike" cap="none" normalizeH="0" baseline="-25000" dirty="0" smtClean="0">
                          <a:ln>
                            <a:noFill/>
                          </a:ln>
                          <a:solidFill>
                            <a:schemeClr val="tx2"/>
                          </a:solidFill>
                          <a:effectLst/>
                          <a:latin typeface="微软雅黑" panose="020B0503020204020204" pitchFamily="34" charset="-122"/>
                          <a:ea typeface="微软雅黑" panose="020B0503020204020204" pitchFamily="34" charset="-122"/>
                        </a:rPr>
                        <a:t>4</a:t>
                      </a:r>
                      <a:endParaRPr kumimoji="0" lang="en-US" altLang="zh-CN" sz="2000" b="1" i="0" u="none" strike="noStrike" cap="none" normalizeH="0" baseline="-25000" dirty="0" smtClean="0">
                        <a:ln>
                          <a:noFill/>
                        </a:ln>
                        <a:solidFill>
                          <a:schemeClr val="tx2"/>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3D1F3">
                        <a:alpha val="50000"/>
                      </a:srgbClr>
                    </a:solidFill>
                  </a:tcPr>
                </a:tc>
              </a:tr>
              <a:tr h="2978150">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7 </a:t>
                      </a: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a:t>
                      </a:r>
                      <a:r>
                        <a:rPr kumimoji="0" lang="en-US" altLang="zh-CN" sz="2000" b="1"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rPr>
                        <a:t>8</a:t>
                      </a: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6 </a:t>
                      </a: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a:t>
                      </a:r>
                      <a:r>
                        <a:rPr kumimoji="0" lang="en-US" altLang="zh-CN" sz="2000" b="1"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rPr>
                        <a:t>7</a:t>
                      </a:r>
                      <a:endParaRPr kumimoji="0" lang="en-US" altLang="zh-CN" sz="2000" b="1"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5  </a:t>
                      </a: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a:t>
                      </a:r>
                      <a:r>
                        <a:rPr kumimoji="0" lang="en-US" altLang="zh-CN" sz="2000" b="1"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rPr>
                        <a:t>6</a:t>
                      </a:r>
                      <a:endParaRPr kumimoji="0" lang="en-US" altLang="zh-CN" sz="2000" b="1"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4 </a:t>
                      </a: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a:t>
                      </a:r>
                      <a:r>
                        <a:rPr kumimoji="0" lang="en-US" altLang="zh-CN" sz="2000" b="1"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rPr>
                        <a:t>5</a:t>
                      </a:r>
                      <a:endParaRPr kumimoji="0" lang="en-US" altLang="zh-CN" sz="2000" b="1"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3 </a:t>
                      </a: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a:t>
                      </a:r>
                      <a:r>
                        <a:rPr kumimoji="0" lang="en-US" altLang="zh-CN" sz="2000" b="1"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rPr>
                        <a:t>4</a:t>
                      </a:r>
                      <a:endParaRPr kumimoji="0" lang="en-US" altLang="zh-CN" sz="2000" b="1"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2 </a:t>
                      </a: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a:t>
                      </a:r>
                      <a:r>
                        <a:rPr kumimoji="0" lang="en-US" altLang="zh-CN" sz="2000" b="1"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rPr>
                        <a:t>3</a:t>
                      </a:r>
                      <a:endParaRPr kumimoji="0" lang="en-US" altLang="zh-CN" sz="2000" b="1"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1 </a:t>
                      </a: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a:t>
                      </a:r>
                      <a:r>
                        <a:rPr kumimoji="0" lang="en-US" altLang="zh-CN" sz="2000" b="1"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rPr>
                        <a:t>2</a:t>
                      </a:r>
                      <a:endParaRPr kumimoji="0" lang="en-US" altLang="zh-CN" sz="2000" b="1"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0 </a:t>
                      </a: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  </a:t>
                      </a:r>
                      <a:r>
                        <a:rPr kumimoji="0" lang="en-US" altLang="zh-CN" sz="2000" b="1"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rPr>
                        <a:t>1</a:t>
                      </a:r>
                      <a:endParaRPr kumimoji="0" lang="en-US" altLang="zh-CN" sz="2000" b="1" i="0" u="none" strike="noStrike" cap="none" normalizeH="0" baseline="0" dirty="0" smtClean="0">
                        <a:ln>
                          <a:noFill/>
                        </a:ln>
                        <a:solidFill>
                          <a:srgbClr val="00B050"/>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3D1F3">
                        <a:alpha val="50000"/>
                      </a:srgbClr>
                    </a:solidFill>
                  </a:tcPr>
                </a:tc>
                <a:tc>
                  <a:txBody>
                    <a:bodyPr/>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1  1  1</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1  1  0</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1  0  1</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1  0  0</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0  1  1</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0  1  0</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0  0  1</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rPr>
                        <a:t>0  0  0</a:t>
                      </a:r>
                      <a:endParaRPr kumimoji="0" lang="en-US" altLang="zh-CN" sz="2000" b="1" i="0" u="none" strike="noStrike" cap="none" normalizeH="0" baseline="0" dirty="0" smtClean="0">
                        <a:ln>
                          <a:noFill/>
                        </a:ln>
                        <a:solidFill>
                          <a:srgbClr val="2713B9"/>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3D1F3">
                        <a:alpha val="50000"/>
                      </a:srgbClr>
                    </a:solidFill>
                  </a:tcPr>
                </a:tc>
              </a:tr>
            </a:tbl>
          </a:graphicData>
        </a:graphic>
      </p:graphicFrame>
      <p:cxnSp>
        <p:nvCxnSpPr>
          <p:cNvPr id="100424" name="直接连接符 3"/>
          <p:cNvCxnSpPr/>
          <p:nvPr/>
        </p:nvCxnSpPr>
        <p:spPr>
          <a:xfrm>
            <a:off x="5651500" y="3933825"/>
            <a:ext cx="0" cy="2951163"/>
          </a:xfrm>
          <a:prstGeom prst="line">
            <a:avLst/>
          </a:prstGeom>
          <a:ln w="28575" cap="flat" cmpd="sng">
            <a:solidFill>
              <a:schemeClr val="tx2"/>
            </a:solidFill>
            <a:prstDash val="solid"/>
            <a:round/>
            <a:headEnd type="none" w="med" len="med"/>
            <a:tailEnd type="none" w="med" len="med"/>
          </a:ln>
        </p:spPr>
      </p:cxn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236"/>
                                        </p:tgtEl>
                                        <p:attrNameLst>
                                          <p:attrName>style.visibility</p:attrName>
                                        </p:attrNameLst>
                                      </p:cBhvr>
                                      <p:to>
                                        <p:strVal val="visible"/>
                                      </p:to>
                                    </p:set>
                                    <p:anim calcmode="lin" valueType="num">
                                      <p:cBhvr>
                                        <p:cTn id="7" dur="500" fill="hold"/>
                                        <p:tgtEl>
                                          <p:spTgt spid="95236"/>
                                        </p:tgtEl>
                                        <p:attrNameLst>
                                          <p:attrName>ppt_x</p:attrName>
                                        </p:attrNameLst>
                                      </p:cBhvr>
                                      <p:tavLst>
                                        <p:tav tm="0">
                                          <p:val>
                                            <p:strVal val="#ppt_x"/>
                                          </p:val>
                                        </p:tav>
                                        <p:tav tm="100000">
                                          <p:val>
                                            <p:strVal val="#ppt_x"/>
                                          </p:val>
                                        </p:tav>
                                      </p:tavLst>
                                    </p:anim>
                                    <p:anim calcmode="lin" valueType="num">
                                      <p:cBhvr>
                                        <p:cTn id="8" dur="500" fill="hold"/>
                                        <p:tgtEl>
                                          <p:spTgt spid="95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 Box 2"/>
          <p:cNvSpPr txBox="1"/>
          <p:nvPr/>
        </p:nvSpPr>
        <p:spPr>
          <a:xfrm>
            <a:off x="323850" y="1428750"/>
            <a:ext cx="8386763" cy="2492375"/>
          </a:xfrm>
          <a:prstGeom prst="rect">
            <a:avLst/>
          </a:prstGeom>
          <a:noFill/>
          <a:ln w="9525">
            <a:noFill/>
          </a:ln>
        </p:spPr>
        <p:txBody>
          <a:bodyPr wrap="square" anchor="t">
            <a:spAutoFit/>
          </a:bodyPr>
          <a:p>
            <a:pPr>
              <a:lnSpc>
                <a:spcPct val="150000"/>
              </a:lnSpc>
            </a:pPr>
            <a:r>
              <a:rPr lang="zh-CN" altLang="en-US" sz="2400" b="1" dirty="0">
                <a:solidFill>
                  <a:schemeClr val="tx2"/>
                </a:solidFill>
                <a:latin typeface="微软雅黑" panose="020B0503020204020204" pitchFamily="34" charset="-122"/>
                <a:ea typeface="微软雅黑" panose="020B0503020204020204" pitchFamily="34" charset="-122"/>
              </a:rPr>
              <a:t>前向纠错方式</a:t>
            </a:r>
            <a:r>
              <a:rPr lang="en-US" altLang="zh-CN" sz="2400" b="1" dirty="0">
                <a:solidFill>
                  <a:schemeClr val="tx2"/>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FEC (Forword  Error  Correction)</a:t>
            </a:r>
            <a:r>
              <a:rPr lang="zh-CN" altLang="en-US" sz="2000" dirty="0">
                <a:latin typeface="微软雅黑" panose="020B0503020204020204" pitchFamily="34" charset="-122"/>
                <a:ea typeface="微软雅黑" panose="020B0503020204020204" pitchFamily="34" charset="-122"/>
              </a:rPr>
              <a:t>，发端发送增加了差错控制码元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纠错码</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的序列，收端收到信码后能自动地纠正传输中的错误，具有</a:t>
            </a:r>
            <a:r>
              <a:rPr lang="zh-CN" altLang="en-US" sz="2000" b="1" dirty="0">
                <a:solidFill>
                  <a:srgbClr val="0000FF"/>
                </a:solidFill>
                <a:latin typeface="微软雅黑" panose="020B0503020204020204" pitchFamily="34" charset="-122"/>
                <a:ea typeface="微软雅黑" panose="020B0503020204020204" pitchFamily="34" charset="-122"/>
              </a:rPr>
              <a:t>检错纠错</a:t>
            </a:r>
            <a:r>
              <a:rPr lang="zh-CN" altLang="en-US" sz="2000" dirty="0">
                <a:latin typeface="微软雅黑" panose="020B0503020204020204" pitchFamily="34" charset="-122"/>
                <a:ea typeface="微软雅黑" panose="020B0503020204020204" pitchFamily="34" charset="-122"/>
              </a:rPr>
              <a:t>功能   </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b="1" dirty="0">
                <a:solidFill>
                  <a:srgbClr val="0000FF"/>
                </a:solidFill>
                <a:latin typeface="微软雅黑" panose="020B0503020204020204" pitchFamily="34" charset="-122"/>
                <a:ea typeface="微软雅黑" panose="020B0503020204020204" pitchFamily="34" charset="-122"/>
              </a:rPr>
              <a:t>特点：</a:t>
            </a:r>
            <a:r>
              <a:rPr lang="zh-CN" altLang="en-US" sz="2000" dirty="0">
                <a:latin typeface="微软雅黑" panose="020B0503020204020204" pitchFamily="34" charset="-122"/>
                <a:ea typeface="微软雅黑" panose="020B0503020204020204" pitchFamily="34" charset="-122"/>
              </a:rPr>
              <a:t>单向传输，实时性好，但</a:t>
            </a:r>
            <a:r>
              <a:rPr lang="zh-CN" altLang="en-US" sz="2000" b="1" dirty="0">
                <a:solidFill>
                  <a:srgbClr val="0000FF"/>
                </a:solidFill>
                <a:latin typeface="微软雅黑" panose="020B0503020204020204" pitchFamily="34" charset="-122"/>
                <a:ea typeface="微软雅黑" panose="020B0503020204020204" pitchFamily="34" charset="-122"/>
              </a:rPr>
              <a:t>数据量增加、</a:t>
            </a:r>
            <a:r>
              <a:rPr lang="zh-CN" altLang="en-US" sz="2000" b="1" dirty="0">
                <a:solidFill>
                  <a:srgbClr val="FF0000"/>
                </a:solidFill>
                <a:latin typeface="微软雅黑" panose="020B0503020204020204" pitchFamily="34" charset="-122"/>
                <a:ea typeface="微软雅黑" panose="020B0503020204020204" pitchFamily="34" charset="-122"/>
              </a:rPr>
              <a:t>译码设备较复杂</a:t>
            </a:r>
            <a:endParaRPr lang="zh-CN" altLang="en-US" sz="20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b="1" dirty="0">
                <a:solidFill>
                  <a:srgbClr val="0000FF"/>
                </a:solidFill>
                <a:latin typeface="微软雅黑" panose="020B0503020204020204" pitchFamily="34" charset="-122"/>
                <a:ea typeface="微软雅黑" panose="020B0503020204020204" pitchFamily="34" charset="-122"/>
              </a:rPr>
              <a:t>应用：</a:t>
            </a:r>
            <a:r>
              <a:rPr lang="zh-CN" altLang="en-US" sz="2000" dirty="0">
                <a:latin typeface="微软雅黑" panose="020B0503020204020204" pitchFamily="34" charset="-122"/>
                <a:ea typeface="微软雅黑" panose="020B0503020204020204" pitchFamily="34" charset="-122"/>
              </a:rPr>
              <a:t>海上卫星通信 </a:t>
            </a:r>
            <a:r>
              <a:rPr lang="en-US" altLang="zh-CN" sz="2000" dirty="0">
                <a:latin typeface="微软雅黑" panose="020B0503020204020204" pitchFamily="34" charset="-122"/>
                <a:ea typeface="微软雅黑" panose="020B0503020204020204" pitchFamily="34" charset="-122"/>
              </a:rPr>
              <a:t>Inmarsat-A</a:t>
            </a:r>
            <a:endParaRPr lang="en-US" altLang="zh-CN" sz="2000" dirty="0">
              <a:latin typeface="微软雅黑" panose="020B0503020204020204" pitchFamily="34" charset="-122"/>
              <a:ea typeface="微软雅黑" panose="020B0503020204020204" pitchFamily="34" charset="-122"/>
            </a:endParaRPr>
          </a:p>
        </p:txBody>
      </p:sp>
      <p:sp>
        <p:nvSpPr>
          <p:cNvPr id="27650" name="Rectangle 3"/>
          <p:cNvSpPr/>
          <p:nvPr/>
        </p:nvSpPr>
        <p:spPr>
          <a:xfrm>
            <a:off x="1476375" y="620713"/>
            <a:ext cx="2052638" cy="523875"/>
          </a:xfrm>
          <a:prstGeom prst="rect">
            <a:avLst/>
          </a:prstGeom>
          <a:noFill/>
          <a:ln w="9525">
            <a:noFill/>
          </a:ln>
        </p:spPr>
        <p:txBody>
          <a:bodyPr wrap="none" anchor="t">
            <a:spAutoFit/>
          </a:bodyPr>
          <a:p>
            <a:r>
              <a:rPr lang="en-US" altLang="zh-CN" sz="2800" b="1" dirty="0">
                <a:solidFill>
                  <a:schemeClr val="tx2"/>
                </a:solidFill>
                <a:latin typeface="微软雅黑" panose="020B0503020204020204" pitchFamily="34" charset="-122"/>
                <a:ea typeface="微软雅黑" panose="020B0503020204020204" pitchFamily="34" charset="-122"/>
              </a:rPr>
              <a:t>2. </a:t>
            </a:r>
            <a:r>
              <a:rPr lang="zh-CN" altLang="en-US" sz="2800" b="1" dirty="0">
                <a:solidFill>
                  <a:schemeClr val="tx2"/>
                </a:solidFill>
                <a:latin typeface="微软雅黑" panose="020B0503020204020204" pitchFamily="34" charset="-122"/>
                <a:ea typeface="微软雅黑" panose="020B0503020204020204" pitchFamily="34" charset="-122"/>
              </a:rPr>
              <a:t>前向纠错</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pSp>
        <p:nvGrpSpPr>
          <p:cNvPr id="27651" name="Group 4"/>
          <p:cNvGrpSpPr/>
          <p:nvPr/>
        </p:nvGrpSpPr>
        <p:grpSpPr>
          <a:xfrm>
            <a:off x="928688" y="4857750"/>
            <a:ext cx="6743700" cy="801688"/>
            <a:chOff x="979" y="1301"/>
            <a:chExt cx="4248" cy="505"/>
          </a:xfrm>
        </p:grpSpPr>
        <p:sp>
          <p:nvSpPr>
            <p:cNvPr id="27652" name="Rectangle 5"/>
            <p:cNvSpPr/>
            <p:nvPr/>
          </p:nvSpPr>
          <p:spPr>
            <a:xfrm>
              <a:off x="1833" y="1301"/>
              <a:ext cx="758" cy="505"/>
            </a:xfrm>
            <a:prstGeom prst="rect">
              <a:avLst/>
            </a:prstGeom>
            <a:solidFill>
              <a:srgbClr val="FF99CC"/>
            </a:solidFill>
            <a:ln w="20701"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pitchFamily="34" charset="-122"/>
                <a:ea typeface="微软雅黑" panose="020B0503020204020204" pitchFamily="34" charset="-122"/>
              </a:endParaRPr>
            </a:p>
          </p:txBody>
        </p:sp>
        <p:sp>
          <p:nvSpPr>
            <p:cNvPr id="27653" name="Rectangle 6"/>
            <p:cNvSpPr/>
            <p:nvPr/>
          </p:nvSpPr>
          <p:spPr>
            <a:xfrm>
              <a:off x="2014" y="1436"/>
              <a:ext cx="355" cy="213"/>
            </a:xfrm>
            <a:prstGeom prst="rect">
              <a:avLst/>
            </a:prstGeom>
            <a:noFill/>
            <a:ln w="9525">
              <a:noFill/>
            </a:ln>
          </p:spPr>
          <p:txBody>
            <a:bodyPr wrap="none" lIns="0" tIns="0" rIns="0" bIns="0" anchor="t">
              <a:spAutoFit/>
            </a:bodyPr>
            <a:p>
              <a:pPr algn="ctr"/>
              <a:r>
                <a:rPr lang="zh-CN" altLang="en-US" sz="2200" b="1" dirty="0">
                  <a:solidFill>
                    <a:srgbClr val="0000FF"/>
                  </a:solidFill>
                  <a:latin typeface="微软雅黑" panose="020B0503020204020204" pitchFamily="34" charset="-122"/>
                  <a:ea typeface="微软雅黑" panose="020B0503020204020204" pitchFamily="34" charset="-122"/>
                </a:rPr>
                <a:t>发端</a:t>
              </a:r>
              <a:endParaRPr lang="zh-CN" altLang="en-US" sz="2200" b="1" dirty="0">
                <a:solidFill>
                  <a:srgbClr val="0000FF"/>
                </a:solidFill>
                <a:latin typeface="微软雅黑" panose="020B0503020204020204" pitchFamily="34" charset="-122"/>
                <a:ea typeface="微软雅黑" panose="020B0503020204020204" pitchFamily="34" charset="-122"/>
              </a:endParaRPr>
            </a:p>
          </p:txBody>
        </p:sp>
        <p:sp>
          <p:nvSpPr>
            <p:cNvPr id="27654" name="Line 7"/>
            <p:cNvSpPr/>
            <p:nvPr/>
          </p:nvSpPr>
          <p:spPr>
            <a:xfrm>
              <a:off x="2591" y="1554"/>
              <a:ext cx="1877" cy="1"/>
            </a:xfrm>
            <a:prstGeom prst="line">
              <a:avLst/>
            </a:prstGeom>
            <a:ln w="20638" cap="flat" cmpd="sng">
              <a:solidFill>
                <a:srgbClr val="000000"/>
              </a:solidFill>
              <a:prstDash val="solid"/>
              <a:round/>
              <a:headEnd type="none" w="med" len="med"/>
              <a:tailEnd type="none" w="med" len="med"/>
            </a:ln>
          </p:spPr>
        </p:sp>
        <p:sp>
          <p:nvSpPr>
            <p:cNvPr id="27655" name="Freeform 8"/>
            <p:cNvSpPr/>
            <p:nvPr/>
          </p:nvSpPr>
          <p:spPr>
            <a:xfrm>
              <a:off x="4308" y="1527"/>
              <a:ext cx="160" cy="67"/>
            </a:xfrm>
            <a:custGeom>
              <a:avLst/>
              <a:gdLst/>
              <a:ahLst/>
              <a:cxnLst>
                <a:cxn ang="0">
                  <a:pos x="0" y="67"/>
                </a:cxn>
                <a:cxn ang="0">
                  <a:pos x="27" y="27"/>
                </a:cxn>
                <a:cxn ang="0">
                  <a:pos x="0" y="0"/>
                </a:cxn>
                <a:cxn ang="0">
                  <a:pos x="160" y="27"/>
                </a:cxn>
                <a:cxn ang="0">
                  <a:pos x="0" y="67"/>
                </a:cxn>
              </a:cxnLst>
              <a:pathLst>
                <a:path w="160" h="67">
                  <a:moveTo>
                    <a:pt x="0" y="67"/>
                  </a:moveTo>
                  <a:lnTo>
                    <a:pt x="27" y="27"/>
                  </a:lnTo>
                  <a:lnTo>
                    <a:pt x="0" y="0"/>
                  </a:lnTo>
                  <a:lnTo>
                    <a:pt x="160" y="27"/>
                  </a:lnTo>
                  <a:lnTo>
                    <a:pt x="0" y="67"/>
                  </a:lnTo>
                  <a:close/>
                </a:path>
              </a:pathLst>
            </a:custGeom>
            <a:solidFill>
              <a:srgbClr val="000000"/>
            </a:solidFill>
            <a:ln w="20638" cap="flat" cmpd="sng">
              <a:solidFill>
                <a:srgbClr val="000000"/>
              </a:solidFill>
              <a:prstDash val="solid"/>
              <a:round/>
              <a:headEnd type="none" w="med" len="med"/>
              <a:tailEnd type="none" w="med" len="med"/>
            </a:ln>
          </p:spPr>
          <p:txBody>
            <a:bodyPr/>
            <a:p>
              <a:endParaRPr lang="zh-CN" altLang="en-US"/>
            </a:p>
          </p:txBody>
        </p:sp>
        <p:sp>
          <p:nvSpPr>
            <p:cNvPr id="27656" name="Rectangle 9"/>
            <p:cNvSpPr/>
            <p:nvPr/>
          </p:nvSpPr>
          <p:spPr>
            <a:xfrm>
              <a:off x="3332" y="1341"/>
              <a:ext cx="528" cy="213"/>
            </a:xfrm>
            <a:prstGeom prst="rect">
              <a:avLst/>
            </a:prstGeom>
            <a:noFill/>
            <a:ln w="9525">
              <a:noFill/>
            </a:ln>
          </p:spPr>
          <p:txBody>
            <a:bodyPr wrap="none" lIns="0" tIns="0" rIns="0" bIns="0" anchor="t">
              <a:spAutoFit/>
            </a:bodyPr>
            <a:p>
              <a:pPr algn="ctr"/>
              <a:r>
                <a:rPr lang="zh-CN" altLang="en-US" sz="2200" b="1" dirty="0">
                  <a:solidFill>
                    <a:srgbClr val="000000"/>
                  </a:solidFill>
                  <a:latin typeface="微软雅黑" panose="020B0503020204020204" pitchFamily="34" charset="-122"/>
                  <a:ea typeface="微软雅黑" panose="020B0503020204020204" pitchFamily="34" charset="-122"/>
                </a:rPr>
                <a:t>纠错码</a:t>
              </a:r>
              <a:endParaRPr lang="zh-CN" altLang="en-US" sz="2200" b="1" dirty="0">
                <a:solidFill>
                  <a:srgbClr val="000000"/>
                </a:solidFill>
                <a:latin typeface="微软雅黑" panose="020B0503020204020204" pitchFamily="34" charset="-122"/>
                <a:ea typeface="微软雅黑" panose="020B0503020204020204" pitchFamily="34" charset="-122"/>
              </a:endParaRPr>
            </a:p>
          </p:txBody>
        </p:sp>
        <p:sp>
          <p:nvSpPr>
            <p:cNvPr id="27657" name="Rectangle 10"/>
            <p:cNvSpPr/>
            <p:nvPr/>
          </p:nvSpPr>
          <p:spPr>
            <a:xfrm>
              <a:off x="4468" y="1301"/>
              <a:ext cx="759" cy="505"/>
            </a:xfrm>
            <a:prstGeom prst="rect">
              <a:avLst/>
            </a:prstGeom>
            <a:solidFill>
              <a:schemeClr val="accent1"/>
            </a:solidFill>
            <a:ln w="20638" cap="flat" cmpd="sng">
              <a:solidFill>
                <a:srgbClr val="000000"/>
              </a:solidFill>
              <a:prstDash val="solid"/>
              <a:miter/>
              <a:headEnd type="none" w="med" len="med"/>
              <a:tailEnd type="none" w="med" len="med"/>
            </a:ln>
          </p:spPr>
          <p:txBody>
            <a:bodyPr anchor="t"/>
            <a:p>
              <a:pPr algn="ctr"/>
              <a:endParaRPr lang="zh-CN" altLang="en-US" dirty="0">
                <a:latin typeface="微软雅黑" panose="020B0503020204020204" pitchFamily="34" charset="-122"/>
                <a:ea typeface="微软雅黑" panose="020B0503020204020204" pitchFamily="34" charset="-122"/>
              </a:endParaRPr>
            </a:p>
          </p:txBody>
        </p:sp>
        <p:sp>
          <p:nvSpPr>
            <p:cNvPr id="27658" name="Rectangle 11"/>
            <p:cNvSpPr/>
            <p:nvPr/>
          </p:nvSpPr>
          <p:spPr>
            <a:xfrm>
              <a:off x="4624" y="1436"/>
              <a:ext cx="352" cy="211"/>
            </a:xfrm>
            <a:prstGeom prst="rect">
              <a:avLst/>
            </a:prstGeom>
            <a:noFill/>
            <a:ln w="9525">
              <a:noFill/>
            </a:ln>
          </p:spPr>
          <p:txBody>
            <a:bodyPr wrap="none" lIns="0" tIns="0" rIns="0" bIns="0" anchor="t">
              <a:spAutoFit/>
            </a:bodyPr>
            <a:p>
              <a:pPr algn="ctr"/>
              <a:r>
                <a:rPr lang="zh-CN" altLang="en-US" sz="2200" b="1" dirty="0">
                  <a:solidFill>
                    <a:schemeClr val="tx2"/>
                  </a:solidFill>
                  <a:latin typeface="微软雅黑" panose="020B0503020204020204" pitchFamily="34" charset="-122"/>
                  <a:ea typeface="微软雅黑" panose="020B0503020204020204" pitchFamily="34" charset="-122"/>
                </a:rPr>
                <a:t>收端</a:t>
              </a:r>
              <a:endParaRPr lang="zh-CN" altLang="en-US" sz="2200" b="1" dirty="0">
                <a:solidFill>
                  <a:schemeClr val="tx2"/>
                </a:solidFill>
                <a:latin typeface="微软雅黑" panose="020B0503020204020204" pitchFamily="34" charset="-122"/>
                <a:ea typeface="微软雅黑" panose="020B0503020204020204" pitchFamily="34" charset="-122"/>
              </a:endParaRPr>
            </a:p>
          </p:txBody>
        </p:sp>
        <p:sp>
          <p:nvSpPr>
            <p:cNvPr id="27659" name="Rectangle 12"/>
            <p:cNvSpPr/>
            <p:nvPr/>
          </p:nvSpPr>
          <p:spPr>
            <a:xfrm>
              <a:off x="979" y="1355"/>
              <a:ext cx="711" cy="427"/>
            </a:xfrm>
            <a:prstGeom prst="rect">
              <a:avLst/>
            </a:prstGeom>
            <a:noFill/>
            <a:ln w="9525">
              <a:noFill/>
            </a:ln>
          </p:spPr>
          <p:txBody>
            <a:bodyPr wrap="none" lIns="0" tIns="0" rIns="0" bIns="0" anchor="t">
              <a:spAutoFit/>
            </a:bodyPr>
            <a:p>
              <a:pPr algn="ctr"/>
              <a:r>
                <a:rPr lang="zh-CN" altLang="en-US" sz="2200" b="1" dirty="0">
                  <a:solidFill>
                    <a:schemeClr val="tx2"/>
                  </a:solidFill>
                  <a:latin typeface="微软雅黑" panose="020B0503020204020204" pitchFamily="34" charset="-122"/>
                  <a:ea typeface="微软雅黑" panose="020B0503020204020204" pitchFamily="34" charset="-122"/>
                </a:rPr>
                <a:t>前向纠错</a:t>
              </a:r>
              <a:endParaRPr lang="en-US" altLang="zh-CN" sz="2200" b="1" dirty="0">
                <a:solidFill>
                  <a:schemeClr val="tx2"/>
                </a:solidFill>
                <a:latin typeface="微软雅黑" panose="020B0503020204020204" pitchFamily="34" charset="-122"/>
                <a:ea typeface="微软雅黑" panose="020B0503020204020204" pitchFamily="34" charset="-122"/>
              </a:endParaRPr>
            </a:p>
            <a:p>
              <a:pPr algn="ctr"/>
              <a:r>
                <a:rPr lang="en-US" altLang="zh-CN" sz="2200" b="1" dirty="0">
                  <a:solidFill>
                    <a:schemeClr val="tx2"/>
                  </a:solidFill>
                  <a:latin typeface="微软雅黑" panose="020B0503020204020204" pitchFamily="34" charset="-122"/>
                  <a:ea typeface="微软雅黑" panose="020B0503020204020204" pitchFamily="34" charset="-122"/>
                </a:rPr>
                <a:t>FEC</a:t>
              </a:r>
              <a:endParaRPr lang="zh-CN" altLang="en-US" sz="2200" b="1" dirty="0">
                <a:solidFill>
                  <a:schemeClr val="tx2"/>
                </a:solidFill>
                <a:latin typeface="微软雅黑" panose="020B0503020204020204" pitchFamily="34" charset="-122"/>
                <a:ea typeface="微软雅黑" panose="020B0503020204020204" pitchFamily="34" charset="-122"/>
              </a:endParaRPr>
            </a:p>
          </p:txBody>
        </p:sp>
        <p:sp>
          <p:nvSpPr>
            <p:cNvPr id="27660" name="Rectangle 13"/>
            <p:cNvSpPr/>
            <p:nvPr/>
          </p:nvSpPr>
          <p:spPr>
            <a:xfrm>
              <a:off x="1131" y="1553"/>
              <a:ext cx="0" cy="213"/>
            </a:xfrm>
            <a:prstGeom prst="rect">
              <a:avLst/>
            </a:prstGeom>
            <a:noFill/>
            <a:ln w="9525">
              <a:noFill/>
            </a:ln>
          </p:spPr>
          <p:txBody>
            <a:bodyPr wrap="none" lIns="0" tIns="0" rIns="0" bIns="0" anchor="t">
              <a:spAutoFit/>
            </a:bodyPr>
            <a:p>
              <a:pPr algn="ctr"/>
              <a:endParaRPr lang="en-US" altLang="zh-CN" sz="2200" b="1" dirty="0">
                <a:solidFill>
                  <a:schemeClr val="tx2"/>
                </a:solidFill>
                <a:latin typeface="微软雅黑" panose="020B0503020204020204" pitchFamily="34" charset="-122"/>
                <a:ea typeface="微软雅黑" panose="020B0503020204020204" pitchFamily="34" charset="-122"/>
              </a:endParaRPr>
            </a:p>
          </p:txBody>
        </p:sp>
      </p:grpSp>
    </p:spTree>
  </p:cSld>
  <p:clrMapOvr>
    <a:masterClrMapping/>
  </p:clrMapOvr>
  <p:transition>
    <p:blinds dir="vert"/>
  </p:transition>
</p:sld>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黑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20265</Words>
  <Application>WPS 演示</Application>
  <PresentationFormat>全屏显示(4:3)</PresentationFormat>
  <Paragraphs>2135</Paragraphs>
  <Slides>80</Slides>
  <Notes>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81</vt:i4>
      </vt:variant>
      <vt:variant>
        <vt:lpstr>幻灯片标题</vt:lpstr>
      </vt:variant>
      <vt:variant>
        <vt:i4>80</vt:i4>
      </vt:variant>
    </vt:vector>
  </HeadingPairs>
  <TitlesOfParts>
    <vt:vector size="176" baseType="lpstr">
      <vt:lpstr>Arial</vt:lpstr>
      <vt:lpstr>宋体</vt:lpstr>
      <vt:lpstr>Wingdings</vt:lpstr>
      <vt:lpstr>Comic Sans MS</vt:lpstr>
      <vt:lpstr>黑体</vt:lpstr>
      <vt:lpstr>Calibri Light</vt:lpstr>
      <vt:lpstr>Calibri</vt:lpstr>
      <vt:lpstr>微软雅黑</vt:lpstr>
      <vt:lpstr>Times New Roman</vt:lpstr>
      <vt:lpstr>Arial Unicode MS</vt:lpstr>
      <vt:lpstr>楷体_GB2312</vt:lpstr>
      <vt:lpstr>Symbol</vt:lpstr>
      <vt:lpstr>新宋体</vt:lpstr>
      <vt:lpstr>Crayons</vt:lpstr>
      <vt:lpstr>1_自定义设计方案</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Equation.DSMT4</vt:lpstr>
      <vt:lpstr>Equation.3</vt:lpstr>
      <vt:lpstr>Equation.3</vt:lpstr>
      <vt:lpstr>Equation.DSMT4</vt:lpstr>
      <vt:lpstr>Equation.DSMT4</vt:lpstr>
      <vt:lpstr>Equation.DSMT4</vt:lpstr>
      <vt:lpstr>Equation.DSMT4</vt:lpstr>
      <vt:lpstr>Equation.DSMT4</vt:lpstr>
      <vt:lpstr>Equation.KSEE3</vt:lpstr>
      <vt:lpstr>Equation.KSEE3</vt:lpstr>
      <vt:lpstr>Equation.KSEE3</vt:lpstr>
      <vt:lpstr>Equation.KSEE3</vt:lpstr>
      <vt:lpstr>Equation.3</vt:lpstr>
      <vt:lpstr>Equation.3</vt:lpstr>
      <vt:lpstr>Equation.DSMT4</vt:lpstr>
      <vt:lpstr>Equation.DSMT4</vt:lpstr>
      <vt:lpstr>Equation.3</vt:lpstr>
      <vt:lpstr>Equation.DSMT4</vt:lpstr>
      <vt:lpstr>Equation.3</vt:lpstr>
      <vt:lpstr>Equation.3</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通信原理</dc:title>
  <dc:creator>jszheng</dc:creator>
  <dc:description>13986013553
wdzjs@163.com</dc:description>
  <cp:lastModifiedBy>zjs</cp:lastModifiedBy>
  <cp:revision>349</cp:revision>
  <dcterms:created xsi:type="dcterms:W3CDTF">2007-02-27T03:32:00Z</dcterms:created>
  <dcterms:modified xsi:type="dcterms:W3CDTF">2017-11-22T06:47:12Z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